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61" r:id="rId4"/>
    <p:sldId id="262" r:id="rId5"/>
    <p:sldId id="265" r:id="rId6"/>
    <p:sldId id="267" r:id="rId7"/>
    <p:sldId id="268" r:id="rId8"/>
    <p:sldId id="269" r:id="rId9"/>
    <p:sldId id="271" r:id="rId10"/>
    <p:sldId id="273" r:id="rId11"/>
    <p:sldId id="276" r:id="rId12"/>
    <p:sldId id="278" r:id="rId13"/>
    <p:sldId id="280" r:id="rId14"/>
    <p:sldId id="281" r:id="rId15"/>
    <p:sldId id="282" r:id="rId16"/>
    <p:sldId id="283" r:id="rId17"/>
    <p:sldId id="284" r:id="rId18"/>
    <p:sldId id="285" r:id="rId19"/>
    <p:sldId id="286" r:id="rId20"/>
    <p:sldId id="288" r:id="rId21"/>
    <p:sldId id="293" r:id="rId22"/>
    <p:sldId id="289" r:id="rId23"/>
    <p:sldId id="294" r:id="rId24"/>
    <p:sldId id="290" r:id="rId25"/>
    <p:sldId id="295" r:id="rId26"/>
    <p:sldId id="291" r:id="rId27"/>
    <p:sldId id="296" r:id="rId28"/>
    <p:sldId id="292" r:id="rId29"/>
    <p:sldId id="297" r:id="rId30"/>
    <p:sldId id="298"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2" autoAdjust="0"/>
    <p:restoredTop sz="94660"/>
  </p:normalViewPr>
  <p:slideViewPr>
    <p:cSldViewPr>
      <p:cViewPr varScale="1">
        <p:scale>
          <a:sx n="74" d="100"/>
          <a:sy n="74" d="100"/>
        </p:scale>
        <p:origin x="-12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D9300-C833-4819-AA2A-8D45CD863923}" type="datetimeFigureOut">
              <a:rPr lang="en-US" smtClean="0"/>
              <a:pPr/>
              <a:t>11/23/2023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6BD59-4CD8-475B-8E1E-C3FA2D43E716}" type="slidenum">
              <a:rPr lang="en-US" smtClean="0"/>
              <a:pPr/>
              <a:t>‹#›</a:t>
            </a:fld>
            <a:endParaRPr lang="en-US"/>
          </a:p>
        </p:txBody>
      </p:sp>
    </p:spTree>
    <p:extLst>
      <p:ext uri="{BB962C8B-B14F-4D97-AF65-F5344CB8AC3E}">
        <p14:creationId xmlns:p14="http://schemas.microsoft.com/office/powerpoint/2010/main" val="179627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E0DB5-B494-4D4E-AA5F-C32C1A22D35E}" type="slidenum">
              <a:rPr lang="en-US" altLang="zh-CN"/>
              <a:pPr/>
              <a:t>9</a:t>
            </a:fld>
            <a:endParaRPr lang="en-US" altLang="zh-CN"/>
          </a:p>
        </p:txBody>
      </p:sp>
      <p:sp>
        <p:nvSpPr>
          <p:cNvPr id="583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zh-CN"/>
              <a:t>Granulation tissue: Small, fleshy, bead like protuberances, consisting of outgrowths of </a:t>
            </a:r>
          </a:p>
          <a:p>
            <a:r>
              <a:rPr lang="en-US" altLang="zh-CN"/>
              <a:t>new capillaries, on the surface of a wound that is healing.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BBC69-DF98-413B-8857-C7CEDEF3F4A9}" type="slidenum">
              <a:rPr lang="en-US" altLang="zh-CN"/>
              <a:pPr/>
              <a:t>12</a:t>
            </a:fld>
            <a:endParaRPr lang="en-US" altLang="zh-CN"/>
          </a:p>
        </p:txBody>
      </p:sp>
      <p:sp>
        <p:nvSpPr>
          <p:cNvPr id="64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r>
              <a:rPr lang="en-US" altLang="zh-CN" i="1">
                <a:solidFill>
                  <a:srgbClr val="000000"/>
                </a:solidFill>
                <a:latin typeface="Arial" charset="0"/>
                <a:cs typeface="Arial" charset="0"/>
              </a:rPr>
              <a:t>A,</a:t>
            </a:r>
            <a:r>
              <a:rPr lang="en-US" altLang="zh-CN">
                <a:solidFill>
                  <a:srgbClr val="000000"/>
                </a:solidFill>
                <a:latin typeface="Arial" charset="0"/>
                <a:cs typeface="Arial" charset="0"/>
              </a:rPr>
              <a:t> Granulation tissue showing numerous blood vessels, edema, and a loose ECM containing occasional inflammatory cells. This is a trichrome stain that stains collagen blue; minimal mature collagen can be seen at this point. </a:t>
            </a:r>
            <a:r>
              <a:rPr lang="en-US" altLang="zh-CN" i="1">
                <a:solidFill>
                  <a:srgbClr val="000000"/>
                </a:solidFill>
                <a:latin typeface="Arial" charset="0"/>
                <a:cs typeface="Arial" charset="0"/>
              </a:rPr>
              <a:t>B,</a:t>
            </a:r>
            <a:r>
              <a:rPr lang="en-US" altLang="zh-CN">
                <a:solidFill>
                  <a:srgbClr val="000000"/>
                </a:solidFill>
                <a:latin typeface="Arial" charset="0"/>
                <a:cs typeface="Arial" charset="0"/>
              </a:rPr>
              <a:t> Trichrome stain of mature scar, showing dense collagen, with only scattered vascular channels.</a:t>
            </a:r>
          </a:p>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478B5-4335-45F2-B7BF-483653EBEACC}" type="slidenum">
              <a:rPr lang="en-US" altLang="zh-CN"/>
              <a:pPr/>
              <a:t>17</a:t>
            </a:fld>
            <a:endParaRPr lang="en-US" altLang="zh-CN"/>
          </a:p>
        </p:txBody>
      </p:sp>
      <p:sp>
        <p:nvSpPr>
          <p:cNvPr id="80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r>
              <a:rPr lang="en-US" altLang="zh-CN">
                <a:solidFill>
                  <a:srgbClr val="000000"/>
                </a:solidFill>
                <a:latin typeface="Arial" charset="0"/>
                <a:cs typeface="Arial" charset="0"/>
              </a:rPr>
              <a:t>Steps in wound healing by first intention (</a:t>
            </a:r>
            <a:r>
              <a:rPr lang="en-US" altLang="zh-CN" i="1">
                <a:solidFill>
                  <a:srgbClr val="000000"/>
                </a:solidFill>
                <a:latin typeface="Arial" charset="0"/>
                <a:cs typeface="Arial" charset="0"/>
              </a:rPr>
              <a:t>left</a:t>
            </a:r>
            <a:r>
              <a:rPr lang="en-US" altLang="zh-CN">
                <a:solidFill>
                  <a:srgbClr val="000000"/>
                </a:solidFill>
                <a:latin typeface="Arial" charset="0"/>
                <a:cs typeface="Arial" charset="0"/>
              </a:rPr>
              <a:t>) and second intention (</a:t>
            </a:r>
            <a:r>
              <a:rPr lang="en-US" altLang="zh-CN" i="1">
                <a:solidFill>
                  <a:srgbClr val="000000"/>
                </a:solidFill>
                <a:latin typeface="Arial" charset="0"/>
                <a:cs typeface="Arial" charset="0"/>
              </a:rPr>
              <a:t>right</a:t>
            </a:r>
            <a:r>
              <a:rPr lang="en-US" altLang="zh-CN">
                <a:solidFill>
                  <a:srgbClr val="000000"/>
                </a:solidFill>
                <a:latin typeface="Arial" charset="0"/>
                <a:cs typeface="Arial" charset="0"/>
              </a:rPr>
              <a:t>). Note large amounts of granulation tissue and wound contraction in healing by second intention.</a:t>
            </a:r>
          </a:p>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BED348-7E8D-4399-9269-AF6B11347ACB}" type="slidenum">
              <a:rPr lang="en-US" altLang="zh-CN"/>
              <a:pPr/>
              <a:t>18</a:t>
            </a:fld>
            <a:endParaRPr lang="en-US" altLang="zh-CN"/>
          </a:p>
        </p:txBody>
      </p:sp>
      <p:sp>
        <p:nvSpPr>
          <p:cNvPr id="82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r>
              <a:rPr lang="en-US" altLang="zh-CN">
                <a:solidFill>
                  <a:srgbClr val="000000"/>
                </a:solidFill>
                <a:latin typeface="Arial" charset="0"/>
                <a:cs typeface="Arial" charset="0"/>
              </a:rPr>
              <a:t>Healing of skin ulcers. </a:t>
            </a:r>
            <a:r>
              <a:rPr lang="en-US" altLang="zh-CN" i="1">
                <a:solidFill>
                  <a:srgbClr val="000000"/>
                </a:solidFill>
                <a:latin typeface="Arial" charset="0"/>
                <a:cs typeface="Arial" charset="0"/>
              </a:rPr>
              <a:t>A,</a:t>
            </a:r>
            <a:r>
              <a:rPr lang="en-US" altLang="zh-CN">
                <a:solidFill>
                  <a:srgbClr val="000000"/>
                </a:solidFill>
                <a:latin typeface="Arial" charset="0"/>
                <a:cs typeface="Arial" charset="0"/>
              </a:rPr>
              <a:t> Pressure ulcer of the skin, commonly found in diabetic patients. The histology slides show </a:t>
            </a:r>
            <a:r>
              <a:rPr lang="en-US" altLang="zh-CN" i="1">
                <a:solidFill>
                  <a:srgbClr val="000000"/>
                </a:solidFill>
                <a:latin typeface="Arial" charset="0"/>
                <a:cs typeface="Arial" charset="0"/>
              </a:rPr>
              <a:t>B,</a:t>
            </a:r>
            <a:r>
              <a:rPr lang="en-US" altLang="zh-CN">
                <a:solidFill>
                  <a:srgbClr val="000000"/>
                </a:solidFill>
                <a:latin typeface="Arial" charset="0"/>
                <a:cs typeface="Arial" charset="0"/>
              </a:rPr>
              <a:t> a skin ulcer with a large gap between the edges of the lesion; </a:t>
            </a:r>
            <a:r>
              <a:rPr lang="en-US" altLang="zh-CN" i="1">
                <a:solidFill>
                  <a:srgbClr val="000000"/>
                </a:solidFill>
                <a:latin typeface="Arial" charset="0"/>
                <a:cs typeface="Arial" charset="0"/>
              </a:rPr>
              <a:t>C,</a:t>
            </a:r>
            <a:r>
              <a:rPr lang="en-US" altLang="zh-CN">
                <a:solidFill>
                  <a:srgbClr val="000000"/>
                </a:solidFill>
                <a:latin typeface="Arial" charset="0"/>
                <a:cs typeface="Arial" charset="0"/>
              </a:rPr>
              <a:t> a thin layer of epidermal reepithelialization and extensive granulation tissue formation in the dermis; and </a:t>
            </a:r>
            <a:r>
              <a:rPr lang="en-US" altLang="zh-CN" i="1">
                <a:solidFill>
                  <a:srgbClr val="000000"/>
                </a:solidFill>
                <a:latin typeface="Arial" charset="0"/>
                <a:cs typeface="Arial" charset="0"/>
              </a:rPr>
              <a:t>D,</a:t>
            </a:r>
            <a:r>
              <a:rPr lang="en-US" altLang="zh-CN">
                <a:solidFill>
                  <a:srgbClr val="000000"/>
                </a:solidFill>
                <a:latin typeface="Arial" charset="0"/>
                <a:cs typeface="Arial" charset="0"/>
              </a:rPr>
              <a:t> continuing reepithelialization of the epidermis and wound contraction.</a:t>
            </a:r>
          </a:p>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11/23/2023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TISSUE REPAIR :WOUND HEALING</a:t>
            </a:r>
            <a:br>
              <a:rPr lang="en-US" dirty="0" smtClean="0"/>
            </a:br>
            <a:endParaRPr lang="en-US" dirty="0"/>
          </a:p>
        </p:txBody>
      </p:sp>
      <p:sp>
        <p:nvSpPr>
          <p:cNvPr id="4" name="Subtitle 3"/>
          <p:cNvSpPr>
            <a:spLocks noGrp="1"/>
          </p:cNvSpPr>
          <p:nvPr>
            <p:ph type="subTitle" idx="1"/>
          </p:nvPr>
        </p:nvSpPr>
        <p:spPr/>
        <p:txBody>
          <a:bodyPr/>
          <a:lstStyle/>
          <a:p>
            <a:r>
              <a:rPr lang="en-IN" dirty="0" smtClean="0"/>
              <a:t>Dr </a:t>
            </a:r>
            <a:r>
              <a:rPr lang="en-IN" dirty="0" err="1" smtClean="0"/>
              <a:t>Smita</a:t>
            </a:r>
            <a:r>
              <a:rPr lang="en-IN" dirty="0" smtClean="0"/>
              <a:t> Patel</a:t>
            </a:r>
          </a:p>
          <a:p>
            <a:r>
              <a:rPr lang="en-IN" dirty="0" smtClean="0"/>
              <a:t>Pathology</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lum bright="-12000"/>
          </a:blip>
          <a:srcRect/>
          <a:stretch>
            <a:fillRect/>
          </a:stretch>
        </p:blipFill>
        <p:spPr bwMode="auto">
          <a:xfrm>
            <a:off x="304800" y="228600"/>
            <a:ext cx="4267200" cy="3200400"/>
          </a:xfrm>
          <a:prstGeom prst="rect">
            <a:avLst/>
          </a:prstGeom>
          <a:noFill/>
        </p:spPr>
      </p:pic>
      <p:sp>
        <p:nvSpPr>
          <p:cNvPr id="61443" name="Text Box 3"/>
          <p:cNvSpPr txBox="1">
            <a:spLocks noChangeArrowheads="1"/>
          </p:cNvSpPr>
          <p:nvPr/>
        </p:nvSpPr>
        <p:spPr bwMode="auto">
          <a:xfrm>
            <a:off x="5181600" y="762000"/>
            <a:ext cx="3733800" cy="923330"/>
          </a:xfrm>
          <a:prstGeom prst="rect">
            <a:avLst/>
          </a:prstGeom>
          <a:noFill/>
          <a:ln w="9525">
            <a:noFill/>
            <a:miter lim="800000"/>
            <a:headEnd/>
            <a:tailEnd/>
          </a:ln>
          <a:effectLst/>
        </p:spPr>
        <p:txBody>
          <a:bodyPr wrap="square">
            <a:spAutoFit/>
          </a:bodyPr>
          <a:lstStyle/>
          <a:p>
            <a:r>
              <a:rPr lang="en-US" altLang="zh-CN" dirty="0"/>
              <a:t>Bleeding of a </a:t>
            </a:r>
            <a:r>
              <a:rPr lang="en-US" altLang="zh-CN" dirty="0" err="1"/>
              <a:t>deodenal</a:t>
            </a:r>
            <a:r>
              <a:rPr lang="en-US" altLang="zh-CN" dirty="0"/>
              <a:t> ulcer. Note a ruptured artery in the base of </a:t>
            </a:r>
          </a:p>
          <a:p>
            <a:r>
              <a:rPr lang="en-US" altLang="zh-CN" dirty="0"/>
              <a:t>Ulcer.</a:t>
            </a:r>
          </a:p>
        </p:txBody>
      </p:sp>
      <p:pic>
        <p:nvPicPr>
          <p:cNvPr id="4" name="Picture 2" descr="126"/>
          <p:cNvPicPr>
            <a:picLocks noChangeAspect="1" noChangeArrowheads="1"/>
          </p:cNvPicPr>
          <p:nvPr/>
        </p:nvPicPr>
        <p:blipFill>
          <a:blip r:embed="rId3">
            <a:lum contrast="6000"/>
          </a:blip>
          <a:srcRect/>
          <a:stretch>
            <a:fillRect/>
          </a:stretch>
        </p:blipFill>
        <p:spPr bwMode="auto">
          <a:xfrm>
            <a:off x="304800" y="3543300"/>
            <a:ext cx="4267200" cy="3086100"/>
          </a:xfrm>
          <a:prstGeom prst="rect">
            <a:avLst/>
          </a:prstGeom>
          <a:noFill/>
        </p:spPr>
      </p:pic>
      <p:sp>
        <p:nvSpPr>
          <p:cNvPr id="5" name="Text Box 3"/>
          <p:cNvSpPr txBox="1">
            <a:spLocks noChangeArrowheads="1"/>
          </p:cNvSpPr>
          <p:nvPr/>
        </p:nvSpPr>
        <p:spPr bwMode="auto">
          <a:xfrm>
            <a:off x="5334000" y="4648200"/>
            <a:ext cx="3440113" cy="646331"/>
          </a:xfrm>
          <a:prstGeom prst="rect">
            <a:avLst/>
          </a:prstGeom>
          <a:noFill/>
          <a:ln w="9525">
            <a:noFill/>
            <a:miter lim="800000"/>
            <a:headEnd/>
            <a:tailEnd/>
          </a:ln>
          <a:effectLst/>
        </p:spPr>
        <p:txBody>
          <a:bodyPr wrap="square">
            <a:spAutoFit/>
          </a:bodyPr>
          <a:lstStyle/>
          <a:p>
            <a:r>
              <a:rPr lang="en-US" altLang="zh-CN"/>
              <a:t>A healed gastric ulcer. Note the radiation of folds from the ulcer.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nfl014"/>
          <p:cNvPicPr>
            <a:picLocks noChangeAspect="1" noChangeArrowheads="1"/>
          </p:cNvPicPr>
          <p:nvPr/>
        </p:nvPicPr>
        <p:blipFill>
          <a:blip r:embed="rId2"/>
          <a:srcRect/>
          <a:stretch>
            <a:fillRect/>
          </a:stretch>
        </p:blipFill>
        <p:spPr bwMode="auto">
          <a:xfrm>
            <a:off x="609600" y="228600"/>
            <a:ext cx="7772400" cy="5087938"/>
          </a:xfrm>
          <a:prstGeom prst="rect">
            <a:avLst/>
          </a:prstGeom>
          <a:noFill/>
        </p:spPr>
      </p:pic>
      <p:sp>
        <p:nvSpPr>
          <p:cNvPr id="65539" name="Text Box 3"/>
          <p:cNvSpPr txBox="1">
            <a:spLocks noChangeArrowheads="1"/>
          </p:cNvSpPr>
          <p:nvPr/>
        </p:nvSpPr>
        <p:spPr bwMode="auto">
          <a:xfrm>
            <a:off x="593725" y="5680075"/>
            <a:ext cx="7870825" cy="822325"/>
          </a:xfrm>
          <a:prstGeom prst="rect">
            <a:avLst/>
          </a:prstGeom>
          <a:noFill/>
          <a:ln w="9525">
            <a:noFill/>
            <a:miter lim="800000"/>
            <a:headEnd/>
            <a:tailEnd/>
          </a:ln>
          <a:effectLst/>
        </p:spPr>
        <p:txBody>
          <a:bodyPr wrap="none">
            <a:spAutoFit/>
          </a:bodyPr>
          <a:lstStyle/>
          <a:p>
            <a:r>
              <a:rPr lang="en-US" altLang="zh-CN"/>
              <a:t>A fresh granulation tissue: Note the fibroblasts, new capillaries</a:t>
            </a:r>
          </a:p>
          <a:p>
            <a:r>
              <a:rPr lang="en-US" altLang="zh-CN"/>
              <a:t>and a few inflammatory cells.</a:t>
            </a:r>
          </a:p>
        </p:txBody>
      </p:sp>
      <p:sp>
        <p:nvSpPr>
          <p:cNvPr id="65540" name="Line 4"/>
          <p:cNvSpPr>
            <a:spLocks noChangeShapeType="1"/>
          </p:cNvSpPr>
          <p:nvPr/>
        </p:nvSpPr>
        <p:spPr bwMode="auto">
          <a:xfrm>
            <a:off x="228600" y="2514600"/>
            <a:ext cx="1600200" cy="0"/>
          </a:xfrm>
          <a:prstGeom prst="line">
            <a:avLst/>
          </a:prstGeom>
          <a:noFill/>
          <a:ln w="3810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01871-003-f017"/>
          <p:cNvPicPr>
            <a:picLocks noChangeAspect="1" noChangeArrowheads="1"/>
          </p:cNvPicPr>
          <p:nvPr/>
        </p:nvPicPr>
        <p:blipFill>
          <a:blip r:embed="rId3"/>
          <a:srcRect l="50000" b="5406"/>
          <a:stretch>
            <a:fillRect/>
          </a:stretch>
        </p:blipFill>
        <p:spPr bwMode="auto">
          <a:xfrm>
            <a:off x="3810000" y="3132138"/>
            <a:ext cx="5334000" cy="3725862"/>
          </a:xfrm>
          <a:prstGeom prst="rect">
            <a:avLst/>
          </a:prstGeom>
          <a:noFill/>
        </p:spPr>
      </p:pic>
      <p:pic>
        <p:nvPicPr>
          <p:cNvPr id="63491" name="Picture 3" descr="S01871-003-f017"/>
          <p:cNvPicPr>
            <a:picLocks noChangeAspect="1" noChangeArrowheads="1"/>
          </p:cNvPicPr>
          <p:nvPr/>
        </p:nvPicPr>
        <p:blipFill>
          <a:blip r:embed="rId3"/>
          <a:srcRect r="50000" b="5406"/>
          <a:stretch>
            <a:fillRect/>
          </a:stretch>
        </p:blipFill>
        <p:spPr bwMode="auto">
          <a:xfrm>
            <a:off x="0" y="0"/>
            <a:ext cx="5334000" cy="3725863"/>
          </a:xfrm>
          <a:prstGeom prst="rect">
            <a:avLst/>
          </a:prstGeom>
          <a:noFill/>
        </p:spPr>
      </p:pic>
      <p:sp>
        <p:nvSpPr>
          <p:cNvPr id="63492" name="Text Box 4"/>
          <p:cNvSpPr txBox="1">
            <a:spLocks noChangeArrowheads="1"/>
          </p:cNvSpPr>
          <p:nvPr/>
        </p:nvSpPr>
        <p:spPr bwMode="auto">
          <a:xfrm>
            <a:off x="517525" y="4841875"/>
            <a:ext cx="2408238" cy="457200"/>
          </a:xfrm>
          <a:prstGeom prst="rect">
            <a:avLst/>
          </a:prstGeom>
          <a:noFill/>
          <a:ln w="9525">
            <a:noFill/>
            <a:miter lim="800000"/>
            <a:headEnd/>
            <a:tailEnd/>
          </a:ln>
          <a:effectLst/>
        </p:spPr>
        <p:txBody>
          <a:bodyPr wrap="none">
            <a:spAutoFit/>
          </a:bodyPr>
          <a:lstStyle/>
          <a:p>
            <a:r>
              <a:rPr lang="en-US" altLang="zh-CN"/>
              <a:t>Granulation tissue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585788"/>
            <a:ext cx="7772400" cy="1190625"/>
          </a:xfrm>
        </p:spPr>
        <p:txBody>
          <a:bodyPr/>
          <a:lstStyle/>
          <a:p>
            <a:r>
              <a:rPr lang="en-US" altLang="zh-CN" sz="3600"/>
              <a:t>Roles of Granulation Tissue in Fibrous Repair</a:t>
            </a:r>
            <a:endParaRPr lang="en-US" altLang="zh-CN"/>
          </a:p>
        </p:txBody>
      </p:sp>
      <p:sp>
        <p:nvSpPr>
          <p:cNvPr id="69635" name="Rectangle 3"/>
          <p:cNvSpPr>
            <a:spLocks noGrp="1" noChangeArrowheads="1"/>
          </p:cNvSpPr>
          <p:nvPr>
            <p:ph type="body" idx="1"/>
          </p:nvPr>
        </p:nvSpPr>
        <p:spPr/>
        <p:txBody>
          <a:bodyPr/>
          <a:lstStyle/>
          <a:p>
            <a:r>
              <a:rPr lang="en-US" altLang="zh-CN"/>
              <a:t>Growth into the necrotic tissue, hemorrhage, thrombi, inflammatory exudate and replace them(organization)</a:t>
            </a:r>
          </a:p>
          <a:p>
            <a:r>
              <a:rPr lang="en-US" altLang="zh-CN"/>
              <a:t>Connect the separated tissue, restore the lost tissue and support them to keep the integrity of body</a:t>
            </a:r>
          </a:p>
          <a:p>
            <a:r>
              <a:rPr lang="en-US" altLang="zh-CN"/>
              <a:t>Protect the wound and anti-infection</a:t>
            </a:r>
          </a:p>
          <a:p>
            <a:endParaRPr lang="en-US" altLang="zh-C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800100"/>
            <a:ext cx="7772400" cy="762000"/>
          </a:xfrm>
        </p:spPr>
        <p:txBody>
          <a:bodyPr>
            <a:normAutofit fontScale="90000"/>
          </a:bodyPr>
          <a:lstStyle/>
          <a:p>
            <a:r>
              <a:rPr lang="en-US" altLang="zh-CN"/>
              <a:t>Scar Remodeling</a:t>
            </a:r>
          </a:p>
        </p:txBody>
      </p:sp>
      <p:sp>
        <p:nvSpPr>
          <p:cNvPr id="70659" name="Rectangle 3"/>
          <p:cNvSpPr>
            <a:spLocks noGrp="1" noChangeArrowheads="1"/>
          </p:cNvSpPr>
          <p:nvPr>
            <p:ph type="body" idx="1"/>
          </p:nvPr>
        </p:nvSpPr>
        <p:spPr/>
        <p:txBody>
          <a:bodyPr/>
          <a:lstStyle/>
          <a:p>
            <a:r>
              <a:rPr lang="en-US" altLang="zh-CN"/>
              <a:t>A scar after surgical operation or trauma will become softer, smaller because of degradation of collagens and other elements of ECM by </a:t>
            </a:r>
            <a:r>
              <a:rPr lang="en-US" altLang="zh-CN" i="1"/>
              <a:t>metalloproteinases (collagenases)</a:t>
            </a:r>
          </a:p>
          <a:p>
            <a:r>
              <a:rPr lang="en-US" altLang="zh-CN" i="1"/>
              <a:t>Over growth of scar is called keloid</a:t>
            </a:r>
          </a:p>
          <a:p>
            <a:pPr lvl="1"/>
            <a:endParaRPr lang="en-US" altLang="zh-CN" sz="3200" i="1"/>
          </a:p>
          <a:p>
            <a:pPr lvl="1"/>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12"/>
          <p:cNvPicPr>
            <a:picLocks noChangeAspect="1" noChangeArrowheads="1"/>
          </p:cNvPicPr>
          <p:nvPr/>
        </p:nvPicPr>
        <p:blipFill>
          <a:blip r:embed="rId2">
            <a:lum bright="-6000" contrast="6000"/>
          </a:blip>
          <a:srcRect/>
          <a:stretch>
            <a:fillRect/>
          </a:stretch>
        </p:blipFill>
        <p:spPr bwMode="auto">
          <a:xfrm>
            <a:off x="4800600" y="1447800"/>
            <a:ext cx="4229100" cy="5410200"/>
          </a:xfrm>
          <a:prstGeom prst="rect">
            <a:avLst/>
          </a:prstGeom>
          <a:noFill/>
        </p:spPr>
      </p:pic>
      <p:pic>
        <p:nvPicPr>
          <p:cNvPr id="71683" name="Picture 3" descr="20"/>
          <p:cNvPicPr>
            <a:picLocks noChangeAspect="1" noChangeArrowheads="1"/>
          </p:cNvPicPr>
          <p:nvPr/>
        </p:nvPicPr>
        <p:blipFill>
          <a:blip r:embed="rId3"/>
          <a:srcRect/>
          <a:stretch>
            <a:fillRect/>
          </a:stretch>
        </p:blipFill>
        <p:spPr bwMode="auto">
          <a:xfrm>
            <a:off x="0" y="381000"/>
            <a:ext cx="4648200" cy="4237038"/>
          </a:xfrm>
          <a:prstGeom prst="rect">
            <a:avLst/>
          </a:prstGeom>
          <a:noFill/>
        </p:spPr>
      </p:pic>
      <p:sp>
        <p:nvSpPr>
          <p:cNvPr id="71684" name="Text Box 4"/>
          <p:cNvSpPr txBox="1">
            <a:spLocks noChangeArrowheads="1"/>
          </p:cNvSpPr>
          <p:nvPr/>
        </p:nvSpPr>
        <p:spPr bwMode="auto">
          <a:xfrm>
            <a:off x="1203325" y="5226050"/>
            <a:ext cx="1479550" cy="641350"/>
          </a:xfrm>
          <a:prstGeom prst="rect">
            <a:avLst/>
          </a:prstGeom>
          <a:noFill/>
          <a:ln w="9525">
            <a:noFill/>
            <a:miter lim="800000"/>
            <a:headEnd/>
            <a:tailEnd/>
          </a:ln>
          <a:effectLst/>
        </p:spPr>
        <p:txBody>
          <a:bodyPr wrap="none">
            <a:spAutoFit/>
          </a:bodyPr>
          <a:lstStyle/>
          <a:p>
            <a:r>
              <a:rPr lang="en-US" altLang="zh-CN" sz="3600" b="1"/>
              <a:t>Keloid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371600" y="609600"/>
            <a:ext cx="7772400" cy="1206500"/>
          </a:xfrm>
        </p:spPr>
        <p:txBody>
          <a:bodyPr/>
          <a:lstStyle/>
          <a:p>
            <a:r>
              <a:rPr lang="en-US" altLang="zh-CN" sz="3600" dirty="0">
                <a:solidFill>
                  <a:schemeClr val="tx1"/>
                </a:solidFill>
              </a:rPr>
              <a:t>Healing of Skin Wound</a:t>
            </a:r>
          </a:p>
        </p:txBody>
      </p:sp>
      <p:sp>
        <p:nvSpPr>
          <p:cNvPr id="78851" name="Rectangle 3"/>
          <p:cNvSpPr>
            <a:spLocks noGrp="1" noChangeArrowheads="1"/>
          </p:cNvSpPr>
          <p:nvPr>
            <p:ph type="body" idx="1"/>
          </p:nvPr>
        </p:nvSpPr>
        <p:spPr/>
        <p:txBody>
          <a:bodyPr/>
          <a:lstStyle/>
          <a:p>
            <a:r>
              <a:rPr lang="en-US" altLang="zh-CN" sz="2800" dirty="0"/>
              <a:t>Primary intention: the usual case with a surgical wound, in which there is a clean wound with well-apposed edges, and minimal clot formation</a:t>
            </a:r>
          </a:p>
          <a:p>
            <a:r>
              <a:rPr lang="en-US" altLang="zh-CN" sz="2800" dirty="0"/>
              <a:t>Secondary intention: when wound edges cannot be apposed, (</a:t>
            </a:r>
            <a:r>
              <a:rPr lang="en-US" altLang="zh-CN" sz="2800" i="1" dirty="0"/>
              <a:t>e.g.</a:t>
            </a:r>
            <a:r>
              <a:rPr lang="en-US" altLang="zh-CN" sz="2800" dirty="0"/>
              <a:t>, following wound infection), then the wound slowly fills with granulation tissue from the bottom up. A large scar usually results.</a:t>
            </a:r>
          </a:p>
          <a:p>
            <a:pPr>
              <a:buNone/>
            </a:pPr>
            <a:endParaRPr lang="en-US" altLang="zh-CN"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S01871-003-f021"/>
          <p:cNvPicPr>
            <a:picLocks noChangeAspect="1" noChangeArrowheads="1"/>
          </p:cNvPicPr>
          <p:nvPr/>
        </p:nvPicPr>
        <p:blipFill>
          <a:blip r:embed="rId3">
            <a:lum bright="-6000" contrast="12000"/>
          </a:blip>
          <a:srcRect/>
          <a:stretch>
            <a:fillRect/>
          </a:stretch>
        </p:blipFill>
        <p:spPr bwMode="auto">
          <a:xfrm>
            <a:off x="1128713" y="90488"/>
            <a:ext cx="6886575" cy="66770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026" descr="S01871-003-f022a"/>
          <p:cNvPicPr>
            <a:picLocks noChangeAspect="1" noChangeArrowheads="1"/>
          </p:cNvPicPr>
          <p:nvPr/>
        </p:nvPicPr>
        <p:blipFill>
          <a:blip r:embed="rId3"/>
          <a:srcRect/>
          <a:stretch>
            <a:fillRect/>
          </a:stretch>
        </p:blipFill>
        <p:spPr bwMode="auto">
          <a:xfrm>
            <a:off x="0" y="152400"/>
            <a:ext cx="4584700" cy="3276600"/>
          </a:xfrm>
          <a:prstGeom prst="rect">
            <a:avLst/>
          </a:prstGeom>
          <a:noFill/>
        </p:spPr>
      </p:pic>
      <p:pic>
        <p:nvPicPr>
          <p:cNvPr id="81923" name="Picture 1027" descr="S01871-003-f022b"/>
          <p:cNvPicPr>
            <a:picLocks noChangeAspect="1" noChangeArrowheads="1"/>
          </p:cNvPicPr>
          <p:nvPr/>
        </p:nvPicPr>
        <p:blipFill>
          <a:blip r:embed="rId4"/>
          <a:srcRect/>
          <a:stretch>
            <a:fillRect/>
          </a:stretch>
        </p:blipFill>
        <p:spPr bwMode="auto">
          <a:xfrm>
            <a:off x="4572000" y="152400"/>
            <a:ext cx="4572000" cy="3276600"/>
          </a:xfrm>
          <a:prstGeom prst="rect">
            <a:avLst/>
          </a:prstGeom>
          <a:noFill/>
        </p:spPr>
      </p:pic>
      <p:pic>
        <p:nvPicPr>
          <p:cNvPr id="81924" name="Picture 1028" descr="S01871-003-f022c"/>
          <p:cNvPicPr>
            <a:picLocks noChangeAspect="1" noChangeArrowheads="1"/>
          </p:cNvPicPr>
          <p:nvPr/>
        </p:nvPicPr>
        <p:blipFill>
          <a:blip r:embed="rId5"/>
          <a:srcRect b="6615"/>
          <a:stretch>
            <a:fillRect/>
          </a:stretch>
        </p:blipFill>
        <p:spPr bwMode="auto">
          <a:xfrm>
            <a:off x="0" y="3124200"/>
            <a:ext cx="4584700" cy="3048000"/>
          </a:xfrm>
          <a:prstGeom prst="rect">
            <a:avLst/>
          </a:prstGeom>
          <a:noFill/>
        </p:spPr>
      </p:pic>
      <p:pic>
        <p:nvPicPr>
          <p:cNvPr id="81925" name="Picture 1029" descr="S01871-003-f022d"/>
          <p:cNvPicPr>
            <a:picLocks noChangeAspect="1" noChangeArrowheads="1"/>
          </p:cNvPicPr>
          <p:nvPr/>
        </p:nvPicPr>
        <p:blipFill>
          <a:blip r:embed="rId6"/>
          <a:srcRect b="5511"/>
          <a:stretch>
            <a:fillRect/>
          </a:stretch>
        </p:blipFill>
        <p:spPr bwMode="auto">
          <a:xfrm>
            <a:off x="4572000" y="3124200"/>
            <a:ext cx="4572000" cy="3048000"/>
          </a:xfrm>
          <a:prstGeom prst="rect">
            <a:avLst/>
          </a:prstGeom>
          <a:noFill/>
        </p:spPr>
      </p:pic>
      <p:sp>
        <p:nvSpPr>
          <p:cNvPr id="81926" name="Text Box 1030"/>
          <p:cNvSpPr txBox="1">
            <a:spLocks noChangeArrowheads="1"/>
          </p:cNvSpPr>
          <p:nvPr/>
        </p:nvSpPr>
        <p:spPr bwMode="auto">
          <a:xfrm>
            <a:off x="1447800" y="6172200"/>
            <a:ext cx="5976938" cy="457200"/>
          </a:xfrm>
          <a:prstGeom prst="rect">
            <a:avLst/>
          </a:prstGeom>
          <a:noFill/>
          <a:ln w="9525">
            <a:noFill/>
            <a:miter lim="800000"/>
            <a:headEnd/>
            <a:tailEnd/>
          </a:ln>
          <a:effectLst/>
        </p:spPr>
        <p:txBody>
          <a:bodyPr wrap="none">
            <a:spAutoFit/>
          </a:bodyPr>
          <a:lstStyle/>
          <a:p>
            <a:r>
              <a:rPr lang="en-US" altLang="zh-CN"/>
              <a:t>The Healing in secondary intension  Skin Ulcer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76200"/>
            <a:ext cx="7772400" cy="609600"/>
          </a:xfrm>
        </p:spPr>
        <p:txBody>
          <a:bodyPr/>
          <a:lstStyle/>
          <a:p>
            <a:r>
              <a:rPr lang="en-US" altLang="zh-CN" sz="3600" dirty="0">
                <a:solidFill>
                  <a:schemeClr val="tx1"/>
                </a:solidFill>
              </a:rPr>
              <a:t>Factors that Influence Wound Healing</a:t>
            </a:r>
          </a:p>
        </p:txBody>
      </p:sp>
      <p:sp>
        <p:nvSpPr>
          <p:cNvPr id="87043" name="Rectangle 3"/>
          <p:cNvSpPr>
            <a:spLocks noGrp="1" noChangeArrowheads="1"/>
          </p:cNvSpPr>
          <p:nvPr>
            <p:ph type="body" idx="1"/>
          </p:nvPr>
        </p:nvSpPr>
        <p:spPr>
          <a:xfrm>
            <a:off x="533400" y="838200"/>
            <a:ext cx="8229600" cy="4389120"/>
          </a:xfrm>
        </p:spPr>
        <p:txBody>
          <a:bodyPr>
            <a:noAutofit/>
          </a:bodyPr>
          <a:lstStyle/>
          <a:p>
            <a:r>
              <a:rPr lang="en-US" altLang="zh-CN" sz="2400" dirty="0"/>
              <a:t>Type, size, and location of the wound</a:t>
            </a:r>
          </a:p>
          <a:p>
            <a:r>
              <a:rPr lang="en-US" altLang="zh-CN" sz="2400" dirty="0"/>
              <a:t>Vascular supply (diabetics heal poorly)</a:t>
            </a:r>
          </a:p>
          <a:p>
            <a:r>
              <a:rPr lang="en-US" altLang="zh-CN" sz="2400" dirty="0"/>
              <a:t>Infection - delays wound healing and leads to more granulation tissue and scarring</a:t>
            </a:r>
          </a:p>
          <a:p>
            <a:r>
              <a:rPr lang="en-US" altLang="zh-CN" sz="2400" dirty="0"/>
              <a:t>Movement - wounds over joints do not heal well due to traction</a:t>
            </a:r>
          </a:p>
          <a:p>
            <a:r>
              <a:rPr lang="en-US" altLang="zh-CN" sz="2400" dirty="0"/>
              <a:t>Radiation - ionizing radiation is bad, UV is </a:t>
            </a:r>
            <a:r>
              <a:rPr lang="en-US" altLang="zh-CN" sz="2400" dirty="0" smtClean="0"/>
              <a:t>good</a:t>
            </a:r>
          </a:p>
          <a:p>
            <a:pPr>
              <a:lnSpc>
                <a:spcPct val="90000"/>
              </a:lnSpc>
            </a:pPr>
            <a:r>
              <a:rPr lang="en-US" altLang="zh-CN" sz="2400" dirty="0" smtClean="0"/>
              <a:t>Overall nutrition: vitamin and protein deficiencies lead to poor wound healing, especially vitamin C, which is involved in collagen synthesis</a:t>
            </a:r>
          </a:p>
          <a:p>
            <a:pPr>
              <a:lnSpc>
                <a:spcPct val="90000"/>
              </a:lnSpc>
            </a:pPr>
            <a:r>
              <a:rPr lang="en-US" altLang="zh-CN" sz="2400" dirty="0" smtClean="0"/>
              <a:t>Age: younger is definitely better!</a:t>
            </a:r>
          </a:p>
          <a:p>
            <a:pPr>
              <a:lnSpc>
                <a:spcPct val="90000"/>
              </a:lnSpc>
            </a:pPr>
            <a:r>
              <a:rPr lang="en-US" altLang="zh-CN" sz="2400" dirty="0" smtClean="0"/>
              <a:t>Hormones - corticosteroids drastically impair wound healing, because of their profound effect on inflammatory cells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860425"/>
            <a:ext cx="7772400" cy="641350"/>
          </a:xfrm>
        </p:spPr>
        <p:txBody>
          <a:bodyPr/>
          <a:lstStyle/>
          <a:p>
            <a:r>
              <a:rPr lang="en-US" altLang="zh-CN" sz="3600" dirty="0">
                <a:solidFill>
                  <a:srgbClr val="FF0000"/>
                </a:solidFill>
              </a:rPr>
              <a:t>The Extracellular Matrix</a:t>
            </a:r>
          </a:p>
        </p:txBody>
      </p:sp>
      <p:sp>
        <p:nvSpPr>
          <p:cNvPr id="29699" name="Rectangle 3"/>
          <p:cNvSpPr>
            <a:spLocks noGrp="1" noChangeArrowheads="1"/>
          </p:cNvSpPr>
          <p:nvPr>
            <p:ph type="body" idx="1"/>
          </p:nvPr>
        </p:nvSpPr>
        <p:spPr>
          <a:xfrm>
            <a:off x="762000" y="1752600"/>
            <a:ext cx="7772400" cy="4114800"/>
          </a:xfrm>
        </p:spPr>
        <p:txBody>
          <a:bodyPr>
            <a:normAutofit lnSpcReduction="10000"/>
          </a:bodyPr>
          <a:lstStyle/>
          <a:p>
            <a:pPr>
              <a:lnSpc>
                <a:spcPct val="90000"/>
              </a:lnSpc>
            </a:pPr>
            <a:r>
              <a:rPr lang="en-US" altLang="zh-CN" sz="2800" dirty="0"/>
              <a:t>A dynamic, constantly, remodeling, macromolecular complex</a:t>
            </a:r>
          </a:p>
          <a:p>
            <a:pPr lvl="1">
              <a:lnSpc>
                <a:spcPct val="90000"/>
              </a:lnSpc>
            </a:pPr>
            <a:r>
              <a:rPr lang="en-US" altLang="zh-CN" sz="2400" dirty="0"/>
              <a:t>Interstitial matrix</a:t>
            </a:r>
          </a:p>
          <a:p>
            <a:pPr lvl="1">
              <a:lnSpc>
                <a:spcPct val="90000"/>
              </a:lnSpc>
            </a:pPr>
            <a:r>
              <a:rPr lang="en-US" altLang="zh-CN" sz="2400" dirty="0"/>
              <a:t>Basement membrane (BM)</a:t>
            </a:r>
          </a:p>
          <a:p>
            <a:pPr>
              <a:lnSpc>
                <a:spcPct val="90000"/>
              </a:lnSpc>
            </a:pPr>
            <a:r>
              <a:rPr lang="en-US" altLang="zh-CN" sz="2800" dirty="0"/>
              <a:t>Major components</a:t>
            </a:r>
          </a:p>
          <a:p>
            <a:pPr lvl="1">
              <a:lnSpc>
                <a:spcPct val="90000"/>
              </a:lnSpc>
            </a:pPr>
            <a:r>
              <a:rPr lang="en-US" altLang="zh-CN" sz="2400" dirty="0"/>
              <a:t>Collagens</a:t>
            </a:r>
          </a:p>
          <a:p>
            <a:pPr lvl="1">
              <a:lnSpc>
                <a:spcPct val="90000"/>
              </a:lnSpc>
            </a:pPr>
            <a:r>
              <a:rPr lang="en-US" altLang="zh-CN" sz="2400" dirty="0"/>
              <a:t>Elastic fibers</a:t>
            </a:r>
          </a:p>
          <a:p>
            <a:pPr lvl="1">
              <a:lnSpc>
                <a:spcPct val="90000"/>
              </a:lnSpc>
            </a:pPr>
            <a:r>
              <a:rPr lang="en-US" altLang="zh-CN" sz="2400" dirty="0" err="1"/>
              <a:t>Fibronectin</a:t>
            </a:r>
            <a:endParaRPr lang="en-US" altLang="zh-CN" sz="2400" dirty="0"/>
          </a:p>
          <a:p>
            <a:pPr lvl="1">
              <a:lnSpc>
                <a:spcPct val="90000"/>
              </a:lnSpc>
            </a:pPr>
            <a:r>
              <a:rPr lang="en-US" altLang="zh-CN" sz="2400" dirty="0" err="1"/>
              <a:t>Laminin</a:t>
            </a:r>
            <a:endParaRPr lang="en-US" altLang="zh-CN" sz="2400" dirty="0"/>
          </a:p>
          <a:p>
            <a:pPr lvl="1">
              <a:lnSpc>
                <a:spcPct val="90000"/>
              </a:lnSpc>
            </a:pPr>
            <a:r>
              <a:rPr lang="en-US" altLang="zh-CN" sz="2400" dirty="0" err="1"/>
              <a:t>Proteoglycans</a:t>
            </a:r>
            <a:endParaRPr lang="en-US" altLang="zh-CN" sz="2400" dirty="0"/>
          </a:p>
          <a:p>
            <a:pPr>
              <a:lnSpc>
                <a:spcPct val="90000"/>
              </a:lnSpc>
            </a:pPr>
            <a:endParaRPr lang="en-US" altLang="zh-CN"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MCQ-1</a:t>
            </a:r>
            <a:endParaRPr lang="en-IN" dirty="0"/>
          </a:p>
        </p:txBody>
      </p:sp>
      <p:sp>
        <p:nvSpPr>
          <p:cNvPr id="3" name="Content Placeholder 2"/>
          <p:cNvSpPr>
            <a:spLocks noGrp="1"/>
          </p:cNvSpPr>
          <p:nvPr>
            <p:ph idx="1"/>
          </p:nvPr>
        </p:nvSpPr>
        <p:spPr/>
        <p:txBody>
          <a:bodyPr/>
          <a:lstStyle/>
          <a:p>
            <a:r>
              <a:rPr lang="en-IN" dirty="0" smtClean="0"/>
              <a:t>Effects of corticosteroids on wound</a:t>
            </a:r>
          </a:p>
          <a:p>
            <a:pPr lvl="1"/>
            <a:r>
              <a:rPr lang="en-IN" dirty="0" smtClean="0"/>
              <a:t>Improves healing</a:t>
            </a:r>
          </a:p>
          <a:p>
            <a:pPr lvl="1"/>
            <a:r>
              <a:rPr lang="en-IN" dirty="0" smtClean="0"/>
              <a:t>Impair healing</a:t>
            </a:r>
          </a:p>
          <a:p>
            <a:pPr lvl="1"/>
            <a:r>
              <a:rPr lang="en-IN" dirty="0" smtClean="0"/>
              <a:t>Stops healing</a:t>
            </a:r>
          </a:p>
          <a:p>
            <a:pPr lvl="1"/>
            <a:r>
              <a:rPr lang="en-IN" dirty="0" smtClean="0"/>
              <a:t>Lead to infection of healing</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MCQ-1</a:t>
            </a:r>
            <a:endParaRPr lang="en-IN" dirty="0"/>
          </a:p>
        </p:txBody>
      </p:sp>
      <p:sp>
        <p:nvSpPr>
          <p:cNvPr id="3" name="Content Placeholder 2"/>
          <p:cNvSpPr>
            <a:spLocks noGrp="1"/>
          </p:cNvSpPr>
          <p:nvPr>
            <p:ph idx="1"/>
          </p:nvPr>
        </p:nvSpPr>
        <p:spPr/>
        <p:txBody>
          <a:bodyPr/>
          <a:lstStyle/>
          <a:p>
            <a:r>
              <a:rPr lang="en-IN" dirty="0" smtClean="0"/>
              <a:t>Effects of corticosteroids on wound</a:t>
            </a:r>
          </a:p>
          <a:p>
            <a:pPr lvl="1"/>
            <a:r>
              <a:rPr lang="en-IN" dirty="0" smtClean="0"/>
              <a:t>Improves healing</a:t>
            </a:r>
          </a:p>
          <a:p>
            <a:pPr lvl="1"/>
            <a:r>
              <a:rPr lang="en-IN" dirty="0" smtClean="0">
                <a:solidFill>
                  <a:schemeClr val="accent1"/>
                </a:solidFill>
              </a:rPr>
              <a:t>Impair healing</a:t>
            </a:r>
          </a:p>
          <a:p>
            <a:pPr lvl="1"/>
            <a:r>
              <a:rPr lang="en-IN" dirty="0" smtClean="0"/>
              <a:t>Stops healing</a:t>
            </a:r>
          </a:p>
          <a:p>
            <a:pPr lvl="1"/>
            <a:r>
              <a:rPr lang="en-IN" dirty="0" smtClean="0"/>
              <a:t>Lead to infection of healing</a:t>
            </a:r>
            <a:endParaRPr lang="en-IN" dirty="0"/>
          </a:p>
        </p:txBody>
      </p:sp>
    </p:spTree>
    <p:extLst>
      <p:ext uri="{BB962C8B-B14F-4D97-AF65-F5344CB8AC3E}">
        <p14:creationId xmlns:p14="http://schemas.microsoft.com/office/powerpoint/2010/main" val="4064462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MCQ-2</a:t>
            </a:r>
            <a:endParaRPr lang="en-IN" dirty="0"/>
          </a:p>
        </p:txBody>
      </p:sp>
      <p:sp>
        <p:nvSpPr>
          <p:cNvPr id="3" name="Content Placeholder 2"/>
          <p:cNvSpPr>
            <a:spLocks noGrp="1"/>
          </p:cNvSpPr>
          <p:nvPr>
            <p:ph idx="1"/>
          </p:nvPr>
        </p:nvSpPr>
        <p:spPr/>
        <p:txBody>
          <a:bodyPr/>
          <a:lstStyle/>
          <a:p>
            <a:r>
              <a:rPr lang="en-IN" dirty="0" smtClean="0"/>
              <a:t>Scar formation occur in which type of wound</a:t>
            </a:r>
          </a:p>
          <a:p>
            <a:pPr lvl="1"/>
            <a:r>
              <a:rPr lang="en-IN" dirty="0" smtClean="0"/>
              <a:t>Clean wound</a:t>
            </a:r>
          </a:p>
          <a:p>
            <a:pPr lvl="1"/>
            <a:r>
              <a:rPr lang="en-IN" dirty="0" smtClean="0"/>
              <a:t>Irregular </a:t>
            </a:r>
            <a:r>
              <a:rPr lang="en-IN" dirty="0" err="1" smtClean="0"/>
              <a:t>marginated</a:t>
            </a:r>
            <a:r>
              <a:rPr lang="en-IN" dirty="0" smtClean="0"/>
              <a:t> wound</a:t>
            </a:r>
          </a:p>
          <a:p>
            <a:pPr lvl="1"/>
            <a:r>
              <a:rPr lang="en-IN" dirty="0" smtClean="0"/>
              <a:t>Smooth </a:t>
            </a:r>
            <a:r>
              <a:rPr lang="en-IN" dirty="0" err="1" smtClean="0"/>
              <a:t>marginated</a:t>
            </a:r>
            <a:r>
              <a:rPr lang="en-IN" dirty="0" smtClean="0"/>
              <a:t> wound</a:t>
            </a:r>
          </a:p>
          <a:p>
            <a:pPr lvl="1"/>
            <a:r>
              <a:rPr lang="en-IN" dirty="0" smtClean="0"/>
              <a:t>Non infective wound</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MCQ-2</a:t>
            </a:r>
            <a:endParaRPr lang="en-IN" dirty="0"/>
          </a:p>
        </p:txBody>
      </p:sp>
      <p:sp>
        <p:nvSpPr>
          <p:cNvPr id="3" name="Content Placeholder 2"/>
          <p:cNvSpPr>
            <a:spLocks noGrp="1"/>
          </p:cNvSpPr>
          <p:nvPr>
            <p:ph idx="1"/>
          </p:nvPr>
        </p:nvSpPr>
        <p:spPr/>
        <p:txBody>
          <a:bodyPr/>
          <a:lstStyle/>
          <a:p>
            <a:r>
              <a:rPr lang="en-IN" dirty="0" smtClean="0"/>
              <a:t>Scar formation occur in which type of wound</a:t>
            </a:r>
          </a:p>
          <a:p>
            <a:pPr lvl="1"/>
            <a:r>
              <a:rPr lang="en-IN" dirty="0" smtClean="0"/>
              <a:t>Clean wound</a:t>
            </a:r>
          </a:p>
          <a:p>
            <a:pPr lvl="1"/>
            <a:r>
              <a:rPr lang="en-IN" dirty="0" smtClean="0">
                <a:solidFill>
                  <a:schemeClr val="accent1"/>
                </a:solidFill>
              </a:rPr>
              <a:t>Irregular </a:t>
            </a:r>
            <a:r>
              <a:rPr lang="en-IN" dirty="0" err="1" smtClean="0">
                <a:solidFill>
                  <a:schemeClr val="accent1"/>
                </a:solidFill>
              </a:rPr>
              <a:t>marginated</a:t>
            </a:r>
            <a:r>
              <a:rPr lang="en-IN" dirty="0" smtClean="0">
                <a:solidFill>
                  <a:schemeClr val="accent1"/>
                </a:solidFill>
              </a:rPr>
              <a:t> wound</a:t>
            </a:r>
          </a:p>
          <a:p>
            <a:pPr lvl="1"/>
            <a:r>
              <a:rPr lang="en-IN" dirty="0" smtClean="0"/>
              <a:t>Smooth </a:t>
            </a:r>
            <a:r>
              <a:rPr lang="en-IN" dirty="0" err="1" smtClean="0"/>
              <a:t>marginated</a:t>
            </a:r>
            <a:r>
              <a:rPr lang="en-IN" dirty="0" smtClean="0"/>
              <a:t> wound</a:t>
            </a:r>
          </a:p>
          <a:p>
            <a:pPr lvl="1"/>
            <a:r>
              <a:rPr lang="en-IN" dirty="0" smtClean="0"/>
              <a:t>Non infective wound</a:t>
            </a:r>
            <a:endParaRPr lang="en-IN" dirty="0"/>
          </a:p>
        </p:txBody>
      </p:sp>
    </p:spTree>
    <p:extLst>
      <p:ext uri="{BB962C8B-B14F-4D97-AF65-F5344CB8AC3E}">
        <p14:creationId xmlns:p14="http://schemas.microsoft.com/office/powerpoint/2010/main" val="1246456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MCQ-3</a:t>
            </a:r>
            <a:endParaRPr lang="en-IN" dirty="0"/>
          </a:p>
        </p:txBody>
      </p:sp>
      <p:sp>
        <p:nvSpPr>
          <p:cNvPr id="3" name="Content Placeholder 2"/>
          <p:cNvSpPr>
            <a:spLocks noGrp="1"/>
          </p:cNvSpPr>
          <p:nvPr>
            <p:ph idx="1"/>
          </p:nvPr>
        </p:nvSpPr>
        <p:spPr/>
        <p:txBody>
          <a:bodyPr/>
          <a:lstStyle/>
          <a:p>
            <a:r>
              <a:rPr lang="en-IN" dirty="0" smtClean="0"/>
              <a:t>Precondition for fibrous repair</a:t>
            </a:r>
          </a:p>
          <a:p>
            <a:pPr lvl="1"/>
            <a:r>
              <a:rPr lang="en-IN" dirty="0" err="1" smtClean="0"/>
              <a:t>Angiogensis</a:t>
            </a:r>
            <a:endParaRPr lang="en-IN" dirty="0" smtClean="0"/>
          </a:p>
          <a:p>
            <a:pPr lvl="1"/>
            <a:r>
              <a:rPr lang="en-IN" dirty="0" smtClean="0"/>
              <a:t>Metastasis</a:t>
            </a:r>
          </a:p>
          <a:p>
            <a:pPr lvl="1"/>
            <a:r>
              <a:rPr lang="en-IN" dirty="0" smtClean="0"/>
              <a:t>Dysplasia</a:t>
            </a:r>
          </a:p>
          <a:p>
            <a:pPr lvl="1"/>
            <a:r>
              <a:rPr lang="en-IN" dirty="0" smtClean="0"/>
              <a:t> None</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MCQ-3</a:t>
            </a:r>
            <a:endParaRPr lang="en-IN" dirty="0"/>
          </a:p>
        </p:txBody>
      </p:sp>
      <p:sp>
        <p:nvSpPr>
          <p:cNvPr id="3" name="Content Placeholder 2"/>
          <p:cNvSpPr>
            <a:spLocks noGrp="1"/>
          </p:cNvSpPr>
          <p:nvPr>
            <p:ph idx="1"/>
          </p:nvPr>
        </p:nvSpPr>
        <p:spPr/>
        <p:txBody>
          <a:bodyPr/>
          <a:lstStyle/>
          <a:p>
            <a:r>
              <a:rPr lang="en-IN" dirty="0" smtClean="0"/>
              <a:t>Precondition for fibrous repair</a:t>
            </a:r>
          </a:p>
          <a:p>
            <a:pPr lvl="1"/>
            <a:r>
              <a:rPr lang="en-IN" dirty="0" err="1" smtClean="0">
                <a:solidFill>
                  <a:schemeClr val="accent1"/>
                </a:solidFill>
              </a:rPr>
              <a:t>Angiogensis</a:t>
            </a:r>
            <a:endParaRPr lang="en-IN" dirty="0" smtClean="0">
              <a:solidFill>
                <a:schemeClr val="accent1"/>
              </a:solidFill>
            </a:endParaRPr>
          </a:p>
          <a:p>
            <a:pPr lvl="1"/>
            <a:r>
              <a:rPr lang="en-IN" dirty="0" smtClean="0"/>
              <a:t>Metastasis</a:t>
            </a:r>
          </a:p>
          <a:p>
            <a:pPr lvl="1"/>
            <a:r>
              <a:rPr lang="en-IN" dirty="0" smtClean="0"/>
              <a:t>Dysplasia</a:t>
            </a:r>
          </a:p>
          <a:p>
            <a:pPr lvl="1"/>
            <a:r>
              <a:rPr lang="en-IN" dirty="0" smtClean="0"/>
              <a:t> None</a:t>
            </a:r>
            <a:endParaRPr lang="en-IN" dirty="0"/>
          </a:p>
        </p:txBody>
      </p:sp>
    </p:spTree>
    <p:extLst>
      <p:ext uri="{BB962C8B-B14F-4D97-AF65-F5344CB8AC3E}">
        <p14:creationId xmlns:p14="http://schemas.microsoft.com/office/powerpoint/2010/main" val="2680565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MCQ-4</a:t>
            </a:r>
            <a:endParaRPr lang="en-IN" dirty="0"/>
          </a:p>
        </p:txBody>
      </p:sp>
      <p:sp>
        <p:nvSpPr>
          <p:cNvPr id="3" name="Content Placeholder 2"/>
          <p:cNvSpPr>
            <a:spLocks noGrp="1"/>
          </p:cNvSpPr>
          <p:nvPr>
            <p:ph idx="1"/>
          </p:nvPr>
        </p:nvSpPr>
        <p:spPr/>
        <p:txBody>
          <a:bodyPr/>
          <a:lstStyle/>
          <a:p>
            <a:r>
              <a:rPr lang="en-IN" dirty="0" smtClean="0"/>
              <a:t>Reason for delayed wound healing</a:t>
            </a:r>
          </a:p>
          <a:p>
            <a:pPr lvl="1"/>
            <a:r>
              <a:rPr lang="en-IN" dirty="0" smtClean="0"/>
              <a:t>Poor blood supply</a:t>
            </a:r>
          </a:p>
          <a:p>
            <a:pPr lvl="1"/>
            <a:r>
              <a:rPr lang="en-IN" dirty="0" smtClean="0"/>
              <a:t>Delayed cleaning of wound</a:t>
            </a:r>
          </a:p>
          <a:p>
            <a:pPr lvl="1"/>
            <a:r>
              <a:rPr lang="en-IN" dirty="0" smtClean="0"/>
              <a:t>Rapid movements of joints around wound</a:t>
            </a:r>
          </a:p>
          <a:p>
            <a:pPr lvl="1"/>
            <a:r>
              <a:rPr lang="en-IN" dirty="0" smtClean="0"/>
              <a:t>All</a:t>
            </a:r>
          </a:p>
          <a:p>
            <a:pPr lvl="1"/>
            <a:endParaRPr lang="en-IN" dirty="0" smtClean="0"/>
          </a:p>
          <a:p>
            <a:pPr lvl="1"/>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MCQ-4</a:t>
            </a:r>
            <a:endParaRPr lang="en-IN" dirty="0"/>
          </a:p>
        </p:txBody>
      </p:sp>
      <p:sp>
        <p:nvSpPr>
          <p:cNvPr id="3" name="Content Placeholder 2"/>
          <p:cNvSpPr>
            <a:spLocks noGrp="1"/>
          </p:cNvSpPr>
          <p:nvPr>
            <p:ph idx="1"/>
          </p:nvPr>
        </p:nvSpPr>
        <p:spPr/>
        <p:txBody>
          <a:bodyPr/>
          <a:lstStyle/>
          <a:p>
            <a:r>
              <a:rPr lang="en-IN" dirty="0" smtClean="0"/>
              <a:t>Reason for delayed wound healing</a:t>
            </a:r>
          </a:p>
          <a:p>
            <a:pPr lvl="1"/>
            <a:r>
              <a:rPr lang="en-IN" dirty="0" smtClean="0"/>
              <a:t>Poor blood supply</a:t>
            </a:r>
          </a:p>
          <a:p>
            <a:pPr lvl="1"/>
            <a:r>
              <a:rPr lang="en-IN" dirty="0" smtClean="0"/>
              <a:t>Delayed cleaning of wound</a:t>
            </a:r>
          </a:p>
          <a:p>
            <a:pPr lvl="1"/>
            <a:r>
              <a:rPr lang="en-IN" dirty="0" smtClean="0"/>
              <a:t>Rapid movements of joints around wound</a:t>
            </a:r>
          </a:p>
          <a:p>
            <a:pPr lvl="1"/>
            <a:r>
              <a:rPr lang="en-IN" dirty="0" smtClean="0"/>
              <a:t>All</a:t>
            </a:r>
          </a:p>
          <a:p>
            <a:pPr lvl="1"/>
            <a:endParaRPr lang="en-IN" dirty="0" smtClean="0"/>
          </a:p>
          <a:p>
            <a:pPr lvl="1"/>
            <a:endParaRPr lang="en-IN" dirty="0"/>
          </a:p>
        </p:txBody>
      </p:sp>
    </p:spTree>
    <p:extLst>
      <p:ext uri="{BB962C8B-B14F-4D97-AF65-F5344CB8AC3E}">
        <p14:creationId xmlns:p14="http://schemas.microsoft.com/office/powerpoint/2010/main" val="3578883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McQ-5</a:t>
            </a:r>
            <a:endParaRPr lang="en-IN" dirty="0"/>
          </a:p>
        </p:txBody>
      </p:sp>
      <p:sp>
        <p:nvSpPr>
          <p:cNvPr id="3" name="Content Placeholder 2"/>
          <p:cNvSpPr>
            <a:spLocks noGrp="1"/>
          </p:cNvSpPr>
          <p:nvPr>
            <p:ph idx="1"/>
          </p:nvPr>
        </p:nvSpPr>
        <p:spPr/>
        <p:txBody>
          <a:bodyPr/>
          <a:lstStyle/>
          <a:p>
            <a:r>
              <a:rPr lang="en-IN" dirty="0" smtClean="0"/>
              <a:t>Wound contraction occurs in </a:t>
            </a:r>
            <a:r>
              <a:rPr lang="en-IN" smtClean="0"/>
              <a:t>which wound</a:t>
            </a:r>
            <a:endParaRPr lang="en-IN" dirty="0" smtClean="0"/>
          </a:p>
          <a:p>
            <a:pPr lvl="1"/>
            <a:r>
              <a:rPr lang="en-IN" dirty="0" smtClean="0"/>
              <a:t>Surgical healed wound</a:t>
            </a:r>
          </a:p>
          <a:p>
            <a:pPr lvl="1"/>
            <a:r>
              <a:rPr lang="en-IN" dirty="0" smtClean="0"/>
              <a:t>Traumatic wound</a:t>
            </a:r>
          </a:p>
          <a:p>
            <a:pPr lvl="1"/>
            <a:r>
              <a:rPr lang="en-IN" dirty="0" smtClean="0"/>
              <a:t>No such relation</a:t>
            </a:r>
          </a:p>
          <a:p>
            <a:pPr lvl="1"/>
            <a:r>
              <a:rPr lang="en-IN" dirty="0" smtClean="0"/>
              <a:t>Primary wound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McQ-5</a:t>
            </a:r>
            <a:endParaRPr lang="en-IN" dirty="0"/>
          </a:p>
        </p:txBody>
      </p:sp>
      <p:sp>
        <p:nvSpPr>
          <p:cNvPr id="3" name="Content Placeholder 2"/>
          <p:cNvSpPr>
            <a:spLocks noGrp="1"/>
          </p:cNvSpPr>
          <p:nvPr>
            <p:ph idx="1"/>
          </p:nvPr>
        </p:nvSpPr>
        <p:spPr/>
        <p:txBody>
          <a:bodyPr/>
          <a:lstStyle/>
          <a:p>
            <a:r>
              <a:rPr lang="en-IN" dirty="0" smtClean="0"/>
              <a:t>Wound contraction occurs in which wound</a:t>
            </a:r>
          </a:p>
          <a:p>
            <a:pPr lvl="1"/>
            <a:r>
              <a:rPr lang="en-IN" dirty="0" smtClean="0"/>
              <a:t>Surgical healed wound</a:t>
            </a:r>
          </a:p>
          <a:p>
            <a:pPr lvl="1"/>
            <a:r>
              <a:rPr lang="en-IN" dirty="0" smtClean="0">
                <a:solidFill>
                  <a:schemeClr val="accent1"/>
                </a:solidFill>
              </a:rPr>
              <a:t>Traumatic wound</a:t>
            </a:r>
          </a:p>
          <a:p>
            <a:pPr lvl="1"/>
            <a:r>
              <a:rPr lang="en-IN" dirty="0" smtClean="0"/>
              <a:t>No such relation</a:t>
            </a:r>
          </a:p>
          <a:p>
            <a:pPr lvl="1"/>
            <a:r>
              <a:rPr lang="en-IN" dirty="0" smtClean="0"/>
              <a:t>Primary wound</a:t>
            </a:r>
          </a:p>
        </p:txBody>
      </p:sp>
    </p:spTree>
    <p:extLst>
      <p:ext uri="{BB962C8B-B14F-4D97-AF65-F5344CB8AC3E}">
        <p14:creationId xmlns:p14="http://schemas.microsoft.com/office/powerpoint/2010/main" val="403359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zh-CN" dirty="0"/>
              <a:t>Basement membrane</a:t>
            </a:r>
          </a:p>
        </p:txBody>
      </p:sp>
      <p:pic>
        <p:nvPicPr>
          <p:cNvPr id="32771" name="Picture 3" descr="foot_process"/>
          <p:cNvPicPr>
            <a:picLocks noGrp="1" noChangeAspect="1" noChangeArrowheads="1"/>
          </p:cNvPicPr>
          <p:nvPr>
            <p:ph type="body" idx="1"/>
          </p:nvPr>
        </p:nvPicPr>
        <p:blipFill>
          <a:blip r:embed="rId2">
            <a:lum bright="6000" contrast="6000"/>
          </a:blip>
          <a:srcRect/>
          <a:stretch>
            <a:fillRect/>
          </a:stretch>
        </p:blipFill>
        <p:spPr>
          <a:xfrm>
            <a:off x="1219200" y="1905000"/>
            <a:ext cx="7010400" cy="46482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nchor="t">
            <a:normAutofit/>
          </a:bodyPr>
          <a:lstStyle/>
          <a:p>
            <a:r>
              <a:rPr lang="en-US" sz="3600" dirty="0">
                <a:solidFill>
                  <a:schemeClr val="tx1"/>
                </a:solidFill>
              </a:rPr>
              <a:t>Factors Affecting Wound </a:t>
            </a:r>
            <a:r>
              <a:rPr lang="en-US" sz="3600" dirty="0" smtClean="0">
                <a:solidFill>
                  <a:schemeClr val="tx1"/>
                </a:solidFill>
              </a:rPr>
              <a:t>Healing</a:t>
            </a:r>
            <a:br>
              <a:rPr lang="en-US" sz="3600" dirty="0" smtClean="0">
                <a:solidFill>
                  <a:schemeClr val="tx1"/>
                </a:solidFill>
              </a:rPr>
            </a:br>
            <a:r>
              <a:rPr lang="it-IT" sz="1800" dirty="0">
                <a:solidFill>
                  <a:schemeClr val="tx1"/>
                </a:solidFill>
              </a:rPr>
              <a:t>S. Guo and L.A. DiPietro</a:t>
            </a:r>
            <a:br>
              <a:rPr lang="it-IT" sz="1800" dirty="0">
                <a:solidFill>
                  <a:schemeClr val="tx1"/>
                </a:solidFill>
              </a:rPr>
            </a:br>
            <a:r>
              <a:rPr lang="it-IT" sz="1800" dirty="0">
                <a:solidFill>
                  <a:schemeClr val="tx1"/>
                </a:solidFill>
              </a:rPr>
              <a:t>J Dent Res 89(3):219-229, 2010</a:t>
            </a:r>
            <a:endParaRPr lang="en-US" sz="18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24033653"/>
              </p:ext>
            </p:extLst>
          </p:nvPr>
        </p:nvGraphicFramePr>
        <p:xfrm>
          <a:off x="0" y="1239409"/>
          <a:ext cx="9156700" cy="3458334"/>
        </p:xfrm>
        <a:graphic>
          <a:graphicData uri="http://schemas.openxmlformats.org/drawingml/2006/table">
            <a:tbl>
              <a:tblPr firstRow="1" bandRow="1"/>
              <a:tblGrid>
                <a:gridCol w="768276"/>
                <a:gridCol w="1008112"/>
                <a:gridCol w="2262212"/>
                <a:gridCol w="914400"/>
                <a:gridCol w="4203700"/>
              </a:tblGrid>
              <a:tr h="681985">
                <a:tc>
                  <a:txBody>
                    <a:bodyPr/>
                    <a:lstStyle>
                      <a:lvl1pPr marL="0" algn="l" rtl="0" eaLnBrk="1" latinLnBrk="0" hangingPunct="1">
                        <a:defRPr kumimoji="0" b="1" kern="1200">
                          <a:solidFill>
                            <a:schemeClr val="lt1"/>
                          </a:solidFill>
                          <a:latin typeface="Lucida Sans Unicode"/>
                        </a:defRPr>
                      </a:lvl1pPr>
                      <a:lvl2pPr marL="457200" algn="l" rtl="0" eaLnBrk="1" latinLnBrk="0" hangingPunct="1">
                        <a:defRPr kumimoji="0" b="1" kern="1200">
                          <a:solidFill>
                            <a:schemeClr val="lt1"/>
                          </a:solidFill>
                          <a:latin typeface="Lucida Sans Unicode"/>
                        </a:defRPr>
                      </a:lvl2pPr>
                      <a:lvl3pPr marL="914400" algn="l" rtl="0" eaLnBrk="1" latinLnBrk="0" hangingPunct="1">
                        <a:defRPr kumimoji="0" b="1" kern="1200">
                          <a:solidFill>
                            <a:schemeClr val="lt1"/>
                          </a:solidFill>
                          <a:latin typeface="Lucida Sans Unicode"/>
                        </a:defRPr>
                      </a:lvl3pPr>
                      <a:lvl4pPr marL="1371600" algn="l" rtl="0" eaLnBrk="1" latinLnBrk="0" hangingPunct="1">
                        <a:defRPr kumimoji="0" b="1" kern="1200">
                          <a:solidFill>
                            <a:schemeClr val="lt1"/>
                          </a:solidFill>
                          <a:latin typeface="Lucida Sans Unicode"/>
                        </a:defRPr>
                      </a:lvl4pPr>
                      <a:lvl5pPr marL="1828800" algn="l" rtl="0" eaLnBrk="1" latinLnBrk="0" hangingPunct="1">
                        <a:defRPr kumimoji="0" b="1" kern="1200">
                          <a:solidFill>
                            <a:schemeClr val="lt1"/>
                          </a:solidFill>
                          <a:latin typeface="Lucida Sans Unicode"/>
                        </a:defRPr>
                      </a:lvl5pPr>
                      <a:lvl6pPr marL="2286000" algn="l" rtl="0" eaLnBrk="1" latinLnBrk="0" hangingPunct="1">
                        <a:defRPr kumimoji="0" b="1" kern="1200">
                          <a:solidFill>
                            <a:schemeClr val="lt1"/>
                          </a:solidFill>
                          <a:latin typeface="Lucida Sans Unicode"/>
                        </a:defRPr>
                      </a:lvl6pPr>
                      <a:lvl7pPr marL="2743200" algn="l" rtl="0" eaLnBrk="1" latinLnBrk="0" hangingPunct="1">
                        <a:defRPr kumimoji="0" b="1" kern="1200">
                          <a:solidFill>
                            <a:schemeClr val="lt1"/>
                          </a:solidFill>
                          <a:latin typeface="Lucida Sans Unicode"/>
                        </a:defRPr>
                      </a:lvl7pPr>
                      <a:lvl8pPr marL="3200400" algn="l" rtl="0" eaLnBrk="1" latinLnBrk="0" hangingPunct="1">
                        <a:defRPr kumimoji="0" b="1" kern="1200">
                          <a:solidFill>
                            <a:schemeClr val="lt1"/>
                          </a:solidFill>
                          <a:latin typeface="Lucida Sans Unicode"/>
                        </a:defRPr>
                      </a:lvl8pPr>
                      <a:lvl9pPr marL="3657600" algn="l" rtl="0" eaLnBrk="1" latinLnBrk="0" hangingPunct="1">
                        <a:defRPr kumimoji="0" b="1" kern="1200">
                          <a:solidFill>
                            <a:schemeClr val="lt1"/>
                          </a:solidFill>
                          <a:latin typeface="Lucida Sans Unicode"/>
                        </a:defRPr>
                      </a:lvl9pPr>
                    </a:lstStyle>
                    <a:p>
                      <a:r>
                        <a:rPr lang="en-US" sz="1050" dirty="0" smtClean="0"/>
                        <a:t>NAME OF AUTHOR</a:t>
                      </a:r>
                      <a:endParaRPr lang="en-US" sz="1050" dirty="0"/>
                    </a:p>
                  </a:txBody>
                  <a:tcPr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2BF"/>
                    </a:solidFill>
                  </a:tcPr>
                </a:tc>
                <a:tc>
                  <a:txBody>
                    <a:bodyPr/>
                    <a:lstStyle>
                      <a:lvl1pPr marL="0" algn="l" rtl="0" eaLnBrk="1" latinLnBrk="0" hangingPunct="1">
                        <a:defRPr kumimoji="0" b="1" kern="1200">
                          <a:solidFill>
                            <a:schemeClr val="lt1"/>
                          </a:solidFill>
                          <a:latin typeface="Lucida Sans Unicode"/>
                        </a:defRPr>
                      </a:lvl1pPr>
                      <a:lvl2pPr marL="457200" algn="l" rtl="0" eaLnBrk="1" latinLnBrk="0" hangingPunct="1">
                        <a:defRPr kumimoji="0" b="1" kern="1200">
                          <a:solidFill>
                            <a:schemeClr val="lt1"/>
                          </a:solidFill>
                          <a:latin typeface="Lucida Sans Unicode"/>
                        </a:defRPr>
                      </a:lvl2pPr>
                      <a:lvl3pPr marL="914400" algn="l" rtl="0" eaLnBrk="1" latinLnBrk="0" hangingPunct="1">
                        <a:defRPr kumimoji="0" b="1" kern="1200">
                          <a:solidFill>
                            <a:schemeClr val="lt1"/>
                          </a:solidFill>
                          <a:latin typeface="Lucida Sans Unicode"/>
                        </a:defRPr>
                      </a:lvl3pPr>
                      <a:lvl4pPr marL="1371600" algn="l" rtl="0" eaLnBrk="1" latinLnBrk="0" hangingPunct="1">
                        <a:defRPr kumimoji="0" b="1" kern="1200">
                          <a:solidFill>
                            <a:schemeClr val="lt1"/>
                          </a:solidFill>
                          <a:latin typeface="Lucida Sans Unicode"/>
                        </a:defRPr>
                      </a:lvl4pPr>
                      <a:lvl5pPr marL="1828800" algn="l" rtl="0" eaLnBrk="1" latinLnBrk="0" hangingPunct="1">
                        <a:defRPr kumimoji="0" b="1" kern="1200">
                          <a:solidFill>
                            <a:schemeClr val="lt1"/>
                          </a:solidFill>
                          <a:latin typeface="Lucida Sans Unicode"/>
                        </a:defRPr>
                      </a:lvl5pPr>
                      <a:lvl6pPr marL="2286000" algn="l" rtl="0" eaLnBrk="1" latinLnBrk="0" hangingPunct="1">
                        <a:defRPr kumimoji="0" b="1" kern="1200">
                          <a:solidFill>
                            <a:schemeClr val="lt1"/>
                          </a:solidFill>
                          <a:latin typeface="Lucida Sans Unicode"/>
                        </a:defRPr>
                      </a:lvl6pPr>
                      <a:lvl7pPr marL="2743200" algn="l" rtl="0" eaLnBrk="1" latinLnBrk="0" hangingPunct="1">
                        <a:defRPr kumimoji="0" b="1" kern="1200">
                          <a:solidFill>
                            <a:schemeClr val="lt1"/>
                          </a:solidFill>
                          <a:latin typeface="Lucida Sans Unicode"/>
                        </a:defRPr>
                      </a:lvl7pPr>
                      <a:lvl8pPr marL="3200400" algn="l" rtl="0" eaLnBrk="1" latinLnBrk="0" hangingPunct="1">
                        <a:defRPr kumimoji="0" b="1" kern="1200">
                          <a:solidFill>
                            <a:schemeClr val="lt1"/>
                          </a:solidFill>
                          <a:latin typeface="Lucida Sans Unicode"/>
                        </a:defRPr>
                      </a:lvl8pPr>
                      <a:lvl9pPr marL="3657600" algn="l" rtl="0" eaLnBrk="1" latinLnBrk="0" hangingPunct="1">
                        <a:defRPr kumimoji="0" b="1" kern="1200">
                          <a:solidFill>
                            <a:schemeClr val="lt1"/>
                          </a:solidFill>
                          <a:latin typeface="Lucida Sans Unicode"/>
                        </a:defRPr>
                      </a:lvl9pPr>
                    </a:lstStyle>
                    <a:p>
                      <a:r>
                        <a:rPr lang="en-US" sz="1050" dirty="0" smtClean="0"/>
                        <a:t>TITLE OF STUDY &amp; DESIGN</a:t>
                      </a:r>
                      <a:endParaRPr lang="en-US" sz="1050" dirty="0"/>
                    </a:p>
                  </a:txBody>
                  <a:tcPr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2BF"/>
                    </a:solidFill>
                  </a:tcPr>
                </a:tc>
                <a:tc>
                  <a:txBody>
                    <a:bodyPr/>
                    <a:lstStyle>
                      <a:lvl1pPr marL="0" algn="l" rtl="0" eaLnBrk="1" latinLnBrk="0" hangingPunct="1">
                        <a:defRPr kumimoji="0" b="1" kern="1200">
                          <a:solidFill>
                            <a:schemeClr val="lt1"/>
                          </a:solidFill>
                          <a:latin typeface="Lucida Sans Unicode"/>
                        </a:defRPr>
                      </a:lvl1pPr>
                      <a:lvl2pPr marL="457200" algn="l" rtl="0" eaLnBrk="1" latinLnBrk="0" hangingPunct="1">
                        <a:defRPr kumimoji="0" b="1" kern="1200">
                          <a:solidFill>
                            <a:schemeClr val="lt1"/>
                          </a:solidFill>
                          <a:latin typeface="Lucida Sans Unicode"/>
                        </a:defRPr>
                      </a:lvl2pPr>
                      <a:lvl3pPr marL="914400" algn="l" rtl="0" eaLnBrk="1" latinLnBrk="0" hangingPunct="1">
                        <a:defRPr kumimoji="0" b="1" kern="1200">
                          <a:solidFill>
                            <a:schemeClr val="lt1"/>
                          </a:solidFill>
                          <a:latin typeface="Lucida Sans Unicode"/>
                        </a:defRPr>
                      </a:lvl3pPr>
                      <a:lvl4pPr marL="1371600" algn="l" rtl="0" eaLnBrk="1" latinLnBrk="0" hangingPunct="1">
                        <a:defRPr kumimoji="0" b="1" kern="1200">
                          <a:solidFill>
                            <a:schemeClr val="lt1"/>
                          </a:solidFill>
                          <a:latin typeface="Lucida Sans Unicode"/>
                        </a:defRPr>
                      </a:lvl4pPr>
                      <a:lvl5pPr marL="1828800" algn="l" rtl="0" eaLnBrk="1" latinLnBrk="0" hangingPunct="1">
                        <a:defRPr kumimoji="0" b="1" kern="1200">
                          <a:solidFill>
                            <a:schemeClr val="lt1"/>
                          </a:solidFill>
                          <a:latin typeface="Lucida Sans Unicode"/>
                        </a:defRPr>
                      </a:lvl5pPr>
                      <a:lvl6pPr marL="2286000" algn="l" rtl="0" eaLnBrk="1" latinLnBrk="0" hangingPunct="1">
                        <a:defRPr kumimoji="0" b="1" kern="1200">
                          <a:solidFill>
                            <a:schemeClr val="lt1"/>
                          </a:solidFill>
                          <a:latin typeface="Lucida Sans Unicode"/>
                        </a:defRPr>
                      </a:lvl6pPr>
                      <a:lvl7pPr marL="2743200" algn="l" rtl="0" eaLnBrk="1" latinLnBrk="0" hangingPunct="1">
                        <a:defRPr kumimoji="0" b="1" kern="1200">
                          <a:solidFill>
                            <a:schemeClr val="lt1"/>
                          </a:solidFill>
                          <a:latin typeface="Lucida Sans Unicode"/>
                        </a:defRPr>
                      </a:lvl7pPr>
                      <a:lvl8pPr marL="3200400" algn="l" rtl="0" eaLnBrk="1" latinLnBrk="0" hangingPunct="1">
                        <a:defRPr kumimoji="0" b="1" kern="1200">
                          <a:solidFill>
                            <a:schemeClr val="lt1"/>
                          </a:solidFill>
                          <a:latin typeface="Lucida Sans Unicode"/>
                        </a:defRPr>
                      </a:lvl8pPr>
                      <a:lvl9pPr marL="3657600" algn="l" rtl="0" eaLnBrk="1" latinLnBrk="0" hangingPunct="1">
                        <a:defRPr kumimoji="0" b="1" kern="1200">
                          <a:solidFill>
                            <a:schemeClr val="lt1"/>
                          </a:solidFill>
                          <a:latin typeface="Lucida Sans Unicode"/>
                        </a:defRPr>
                      </a:lvl9pPr>
                    </a:lstStyle>
                    <a:p>
                      <a:r>
                        <a:rPr lang="en-US" sz="1050" dirty="0" smtClean="0"/>
                        <a:t>AIM</a:t>
                      </a:r>
                      <a:endParaRPr lang="en-US" sz="1050" dirty="0"/>
                    </a:p>
                  </a:txBody>
                  <a:tcPr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2BF"/>
                    </a:solidFill>
                  </a:tcPr>
                </a:tc>
                <a:tc>
                  <a:txBody>
                    <a:bodyPr/>
                    <a:lstStyle>
                      <a:lvl1pPr marL="0" algn="l" rtl="0" eaLnBrk="1" latinLnBrk="0" hangingPunct="1">
                        <a:defRPr kumimoji="0" b="1" kern="1200">
                          <a:solidFill>
                            <a:schemeClr val="lt1"/>
                          </a:solidFill>
                          <a:latin typeface="Lucida Sans Unicode"/>
                        </a:defRPr>
                      </a:lvl1pPr>
                      <a:lvl2pPr marL="457200" algn="l" rtl="0" eaLnBrk="1" latinLnBrk="0" hangingPunct="1">
                        <a:defRPr kumimoji="0" b="1" kern="1200">
                          <a:solidFill>
                            <a:schemeClr val="lt1"/>
                          </a:solidFill>
                          <a:latin typeface="Lucida Sans Unicode"/>
                        </a:defRPr>
                      </a:lvl2pPr>
                      <a:lvl3pPr marL="914400" algn="l" rtl="0" eaLnBrk="1" latinLnBrk="0" hangingPunct="1">
                        <a:defRPr kumimoji="0" b="1" kern="1200">
                          <a:solidFill>
                            <a:schemeClr val="lt1"/>
                          </a:solidFill>
                          <a:latin typeface="Lucida Sans Unicode"/>
                        </a:defRPr>
                      </a:lvl3pPr>
                      <a:lvl4pPr marL="1371600" algn="l" rtl="0" eaLnBrk="1" latinLnBrk="0" hangingPunct="1">
                        <a:defRPr kumimoji="0" b="1" kern="1200">
                          <a:solidFill>
                            <a:schemeClr val="lt1"/>
                          </a:solidFill>
                          <a:latin typeface="Lucida Sans Unicode"/>
                        </a:defRPr>
                      </a:lvl4pPr>
                      <a:lvl5pPr marL="1828800" algn="l" rtl="0" eaLnBrk="1" latinLnBrk="0" hangingPunct="1">
                        <a:defRPr kumimoji="0" b="1" kern="1200">
                          <a:solidFill>
                            <a:schemeClr val="lt1"/>
                          </a:solidFill>
                          <a:latin typeface="Lucida Sans Unicode"/>
                        </a:defRPr>
                      </a:lvl5pPr>
                      <a:lvl6pPr marL="2286000" algn="l" rtl="0" eaLnBrk="1" latinLnBrk="0" hangingPunct="1">
                        <a:defRPr kumimoji="0" b="1" kern="1200">
                          <a:solidFill>
                            <a:schemeClr val="lt1"/>
                          </a:solidFill>
                          <a:latin typeface="Lucida Sans Unicode"/>
                        </a:defRPr>
                      </a:lvl6pPr>
                      <a:lvl7pPr marL="2743200" algn="l" rtl="0" eaLnBrk="1" latinLnBrk="0" hangingPunct="1">
                        <a:defRPr kumimoji="0" b="1" kern="1200">
                          <a:solidFill>
                            <a:schemeClr val="lt1"/>
                          </a:solidFill>
                          <a:latin typeface="Lucida Sans Unicode"/>
                        </a:defRPr>
                      </a:lvl7pPr>
                      <a:lvl8pPr marL="3200400" algn="l" rtl="0" eaLnBrk="1" latinLnBrk="0" hangingPunct="1">
                        <a:defRPr kumimoji="0" b="1" kern="1200">
                          <a:solidFill>
                            <a:schemeClr val="lt1"/>
                          </a:solidFill>
                          <a:latin typeface="Lucida Sans Unicode"/>
                        </a:defRPr>
                      </a:lvl8pPr>
                      <a:lvl9pPr marL="3657600" algn="l" rtl="0" eaLnBrk="1" latinLnBrk="0" hangingPunct="1">
                        <a:defRPr kumimoji="0" b="1" kern="1200">
                          <a:solidFill>
                            <a:schemeClr val="lt1"/>
                          </a:solidFill>
                          <a:latin typeface="Lucida Sans Unicode"/>
                        </a:defRPr>
                      </a:lvl9pPr>
                    </a:lstStyle>
                    <a:p>
                      <a:r>
                        <a:rPr lang="en-US" sz="1050" dirty="0" smtClean="0"/>
                        <a:t>RESULT</a:t>
                      </a:r>
                      <a:endParaRPr lang="en-US" sz="1050" dirty="0"/>
                    </a:p>
                  </a:txBody>
                  <a:tcPr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2BF"/>
                    </a:solidFill>
                  </a:tcPr>
                </a:tc>
                <a:tc>
                  <a:txBody>
                    <a:bodyPr/>
                    <a:lstStyle>
                      <a:lvl1pPr marL="0" algn="l" rtl="0" eaLnBrk="1" latinLnBrk="0" hangingPunct="1">
                        <a:defRPr kumimoji="0" b="1" kern="1200">
                          <a:solidFill>
                            <a:schemeClr val="lt1"/>
                          </a:solidFill>
                          <a:latin typeface="Lucida Sans Unicode"/>
                        </a:defRPr>
                      </a:lvl1pPr>
                      <a:lvl2pPr marL="457200" algn="l" rtl="0" eaLnBrk="1" latinLnBrk="0" hangingPunct="1">
                        <a:defRPr kumimoji="0" b="1" kern="1200">
                          <a:solidFill>
                            <a:schemeClr val="lt1"/>
                          </a:solidFill>
                          <a:latin typeface="Lucida Sans Unicode"/>
                        </a:defRPr>
                      </a:lvl2pPr>
                      <a:lvl3pPr marL="914400" algn="l" rtl="0" eaLnBrk="1" latinLnBrk="0" hangingPunct="1">
                        <a:defRPr kumimoji="0" b="1" kern="1200">
                          <a:solidFill>
                            <a:schemeClr val="lt1"/>
                          </a:solidFill>
                          <a:latin typeface="Lucida Sans Unicode"/>
                        </a:defRPr>
                      </a:lvl3pPr>
                      <a:lvl4pPr marL="1371600" algn="l" rtl="0" eaLnBrk="1" latinLnBrk="0" hangingPunct="1">
                        <a:defRPr kumimoji="0" b="1" kern="1200">
                          <a:solidFill>
                            <a:schemeClr val="lt1"/>
                          </a:solidFill>
                          <a:latin typeface="Lucida Sans Unicode"/>
                        </a:defRPr>
                      </a:lvl4pPr>
                      <a:lvl5pPr marL="1828800" algn="l" rtl="0" eaLnBrk="1" latinLnBrk="0" hangingPunct="1">
                        <a:defRPr kumimoji="0" b="1" kern="1200">
                          <a:solidFill>
                            <a:schemeClr val="lt1"/>
                          </a:solidFill>
                          <a:latin typeface="Lucida Sans Unicode"/>
                        </a:defRPr>
                      </a:lvl5pPr>
                      <a:lvl6pPr marL="2286000" algn="l" rtl="0" eaLnBrk="1" latinLnBrk="0" hangingPunct="1">
                        <a:defRPr kumimoji="0" b="1" kern="1200">
                          <a:solidFill>
                            <a:schemeClr val="lt1"/>
                          </a:solidFill>
                          <a:latin typeface="Lucida Sans Unicode"/>
                        </a:defRPr>
                      </a:lvl6pPr>
                      <a:lvl7pPr marL="2743200" algn="l" rtl="0" eaLnBrk="1" latinLnBrk="0" hangingPunct="1">
                        <a:defRPr kumimoji="0" b="1" kern="1200">
                          <a:solidFill>
                            <a:schemeClr val="lt1"/>
                          </a:solidFill>
                          <a:latin typeface="Lucida Sans Unicode"/>
                        </a:defRPr>
                      </a:lvl7pPr>
                      <a:lvl8pPr marL="3200400" algn="l" rtl="0" eaLnBrk="1" latinLnBrk="0" hangingPunct="1">
                        <a:defRPr kumimoji="0" b="1" kern="1200">
                          <a:solidFill>
                            <a:schemeClr val="lt1"/>
                          </a:solidFill>
                          <a:latin typeface="Lucida Sans Unicode"/>
                        </a:defRPr>
                      </a:lvl8pPr>
                      <a:lvl9pPr marL="3657600" algn="l" rtl="0" eaLnBrk="1" latinLnBrk="0" hangingPunct="1">
                        <a:defRPr kumimoji="0" b="1" kern="1200">
                          <a:solidFill>
                            <a:schemeClr val="lt1"/>
                          </a:solidFill>
                          <a:latin typeface="Lucida Sans Unicode"/>
                        </a:defRPr>
                      </a:lvl9pPr>
                    </a:lstStyle>
                    <a:p>
                      <a:r>
                        <a:rPr lang="en-US" sz="1050" dirty="0" smtClean="0"/>
                        <a:t>CONCLUSION</a:t>
                      </a:r>
                      <a:endParaRPr lang="en-US" sz="1050" dirty="0"/>
                    </a:p>
                  </a:txBody>
                  <a:tcPr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2BF"/>
                    </a:solidFill>
                  </a:tcPr>
                </a:tc>
              </a:tr>
              <a:tr h="2726806">
                <a:tc>
                  <a:txBody>
                    <a:bodyPr/>
                    <a:lstStyle>
                      <a:lvl1pPr marL="0" algn="l" rtl="0" eaLnBrk="1" latinLnBrk="0" hangingPunct="1">
                        <a:defRPr kumimoji="0" kern="1200">
                          <a:solidFill>
                            <a:schemeClr val="dk1"/>
                          </a:solidFill>
                          <a:latin typeface="Lucida Sans Unicode"/>
                        </a:defRPr>
                      </a:lvl1pPr>
                      <a:lvl2pPr marL="457200" algn="l" rtl="0" eaLnBrk="1" latinLnBrk="0" hangingPunct="1">
                        <a:defRPr kumimoji="0" kern="1200">
                          <a:solidFill>
                            <a:schemeClr val="dk1"/>
                          </a:solidFill>
                          <a:latin typeface="Lucida Sans Unicode"/>
                        </a:defRPr>
                      </a:lvl2pPr>
                      <a:lvl3pPr marL="914400" algn="l" rtl="0" eaLnBrk="1" latinLnBrk="0" hangingPunct="1">
                        <a:defRPr kumimoji="0" kern="1200">
                          <a:solidFill>
                            <a:schemeClr val="dk1"/>
                          </a:solidFill>
                          <a:latin typeface="Lucida Sans Unicode"/>
                        </a:defRPr>
                      </a:lvl3pPr>
                      <a:lvl4pPr marL="1371600" algn="l" rtl="0" eaLnBrk="1" latinLnBrk="0" hangingPunct="1">
                        <a:defRPr kumimoji="0" kern="1200">
                          <a:solidFill>
                            <a:schemeClr val="dk1"/>
                          </a:solidFill>
                          <a:latin typeface="Lucida Sans Unicode"/>
                        </a:defRPr>
                      </a:lvl4pPr>
                      <a:lvl5pPr marL="1828800" algn="l" rtl="0" eaLnBrk="1" latinLnBrk="0" hangingPunct="1">
                        <a:defRPr kumimoji="0" kern="1200">
                          <a:solidFill>
                            <a:schemeClr val="dk1"/>
                          </a:solidFill>
                          <a:latin typeface="Lucida Sans Unicode"/>
                        </a:defRPr>
                      </a:lvl5pPr>
                      <a:lvl6pPr marL="2286000" algn="l" rtl="0" eaLnBrk="1" latinLnBrk="0" hangingPunct="1">
                        <a:defRPr kumimoji="0" kern="1200">
                          <a:solidFill>
                            <a:schemeClr val="dk1"/>
                          </a:solidFill>
                          <a:latin typeface="Lucida Sans Unicode"/>
                        </a:defRPr>
                      </a:lvl6pPr>
                      <a:lvl7pPr marL="2743200" algn="l" rtl="0" eaLnBrk="1" latinLnBrk="0" hangingPunct="1">
                        <a:defRPr kumimoji="0" kern="1200">
                          <a:solidFill>
                            <a:schemeClr val="dk1"/>
                          </a:solidFill>
                          <a:latin typeface="Lucida Sans Unicode"/>
                        </a:defRPr>
                      </a:lvl7pPr>
                      <a:lvl8pPr marL="3200400" algn="l" rtl="0" eaLnBrk="1" latinLnBrk="0" hangingPunct="1">
                        <a:defRPr kumimoji="0" kern="1200">
                          <a:solidFill>
                            <a:schemeClr val="dk1"/>
                          </a:solidFill>
                          <a:latin typeface="Lucida Sans Unicode"/>
                        </a:defRPr>
                      </a:lvl8pPr>
                      <a:lvl9pPr marL="3657600" algn="l" rtl="0" eaLnBrk="1" latinLnBrk="0" hangingPunct="1">
                        <a:defRPr kumimoji="0" kern="1200">
                          <a:solidFill>
                            <a:schemeClr val="dk1"/>
                          </a:solidFill>
                          <a:latin typeface="Lucida Sans Unicode"/>
                        </a:defRPr>
                      </a:lvl9pPr>
                    </a:lstStyle>
                    <a:p>
                      <a:r>
                        <a:rPr lang="en-IN" sz="1050" dirty="0" smtClean="0"/>
                        <a:t/>
                      </a:r>
                      <a:br>
                        <a:rPr lang="en-IN" sz="1050" dirty="0" smtClean="0"/>
                      </a:br>
                      <a:r>
                        <a:rPr lang="it-IT" sz="1050" dirty="0" smtClean="0">
                          <a:solidFill>
                            <a:schemeClr val="tx1"/>
                          </a:solidFill>
                        </a:rPr>
                        <a:t>S. Guo and L.A. DiPietro</a:t>
                      </a:r>
                      <a:endParaRPr lang="en-US" sz="1050" dirty="0"/>
                    </a:p>
                  </a:txBody>
                  <a:tcPr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40000"/>
                      </a:srgbClr>
                    </a:solidFill>
                  </a:tcPr>
                </a:tc>
                <a:tc>
                  <a:txBody>
                    <a:bodyPr/>
                    <a:lstStyle>
                      <a:lvl1pPr marL="0" algn="l" rtl="0" eaLnBrk="1" latinLnBrk="0" hangingPunct="1">
                        <a:defRPr kumimoji="0" kern="1200">
                          <a:solidFill>
                            <a:schemeClr val="dk1"/>
                          </a:solidFill>
                          <a:latin typeface="Lucida Sans Unicode"/>
                        </a:defRPr>
                      </a:lvl1pPr>
                      <a:lvl2pPr marL="457200" algn="l" rtl="0" eaLnBrk="1" latinLnBrk="0" hangingPunct="1">
                        <a:defRPr kumimoji="0" kern="1200">
                          <a:solidFill>
                            <a:schemeClr val="dk1"/>
                          </a:solidFill>
                          <a:latin typeface="Lucida Sans Unicode"/>
                        </a:defRPr>
                      </a:lvl2pPr>
                      <a:lvl3pPr marL="914400" algn="l" rtl="0" eaLnBrk="1" latinLnBrk="0" hangingPunct="1">
                        <a:defRPr kumimoji="0" kern="1200">
                          <a:solidFill>
                            <a:schemeClr val="dk1"/>
                          </a:solidFill>
                          <a:latin typeface="Lucida Sans Unicode"/>
                        </a:defRPr>
                      </a:lvl3pPr>
                      <a:lvl4pPr marL="1371600" algn="l" rtl="0" eaLnBrk="1" latinLnBrk="0" hangingPunct="1">
                        <a:defRPr kumimoji="0" kern="1200">
                          <a:solidFill>
                            <a:schemeClr val="dk1"/>
                          </a:solidFill>
                          <a:latin typeface="Lucida Sans Unicode"/>
                        </a:defRPr>
                      </a:lvl4pPr>
                      <a:lvl5pPr marL="1828800" algn="l" rtl="0" eaLnBrk="1" latinLnBrk="0" hangingPunct="1">
                        <a:defRPr kumimoji="0" kern="1200">
                          <a:solidFill>
                            <a:schemeClr val="dk1"/>
                          </a:solidFill>
                          <a:latin typeface="Lucida Sans Unicode"/>
                        </a:defRPr>
                      </a:lvl5pPr>
                      <a:lvl6pPr marL="2286000" algn="l" rtl="0" eaLnBrk="1" latinLnBrk="0" hangingPunct="1">
                        <a:defRPr kumimoji="0" kern="1200">
                          <a:solidFill>
                            <a:schemeClr val="dk1"/>
                          </a:solidFill>
                          <a:latin typeface="Lucida Sans Unicode"/>
                        </a:defRPr>
                      </a:lvl6pPr>
                      <a:lvl7pPr marL="2743200" algn="l" rtl="0" eaLnBrk="1" latinLnBrk="0" hangingPunct="1">
                        <a:defRPr kumimoji="0" kern="1200">
                          <a:solidFill>
                            <a:schemeClr val="dk1"/>
                          </a:solidFill>
                          <a:latin typeface="Lucida Sans Unicode"/>
                        </a:defRPr>
                      </a:lvl7pPr>
                      <a:lvl8pPr marL="3200400" algn="l" rtl="0" eaLnBrk="1" latinLnBrk="0" hangingPunct="1">
                        <a:defRPr kumimoji="0" kern="1200">
                          <a:solidFill>
                            <a:schemeClr val="dk1"/>
                          </a:solidFill>
                          <a:latin typeface="Lucida Sans Unicode"/>
                        </a:defRPr>
                      </a:lvl8pPr>
                      <a:lvl9pPr marL="3657600" algn="l" rtl="0" eaLnBrk="1" latinLnBrk="0" hangingPunct="1">
                        <a:defRPr kumimoji="0" kern="1200">
                          <a:solidFill>
                            <a:schemeClr val="dk1"/>
                          </a:solidFill>
                          <a:latin typeface="Lucida Sans Unicode"/>
                        </a:defRPr>
                      </a:lvl9pPr>
                    </a:lstStyle>
                    <a:p>
                      <a:endParaRPr lang="en-IN" sz="1400" b="1" i="0" kern="1200" dirty="0" smtClean="0">
                        <a:solidFill>
                          <a:srgbClr val="0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Factors Affecting Wound Healing</a:t>
                      </a:r>
                      <a:endParaRPr lang="en-US" sz="1400" b="1" dirty="0"/>
                    </a:p>
                  </a:txBody>
                  <a:tcPr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40000"/>
                      </a:srgbClr>
                    </a:solidFill>
                  </a:tcPr>
                </a:tc>
                <a:tc>
                  <a:txBody>
                    <a:bodyPr/>
                    <a:lstStyle>
                      <a:lvl1pPr marL="0" algn="l" rtl="0" eaLnBrk="1" latinLnBrk="0" hangingPunct="1">
                        <a:defRPr kumimoji="0" kern="1200">
                          <a:solidFill>
                            <a:schemeClr val="dk1"/>
                          </a:solidFill>
                          <a:latin typeface="Lucida Sans Unicode"/>
                        </a:defRPr>
                      </a:lvl1pPr>
                      <a:lvl2pPr marL="457200" algn="l" rtl="0" eaLnBrk="1" latinLnBrk="0" hangingPunct="1">
                        <a:defRPr kumimoji="0" kern="1200">
                          <a:solidFill>
                            <a:schemeClr val="dk1"/>
                          </a:solidFill>
                          <a:latin typeface="Lucida Sans Unicode"/>
                        </a:defRPr>
                      </a:lvl2pPr>
                      <a:lvl3pPr marL="914400" algn="l" rtl="0" eaLnBrk="1" latinLnBrk="0" hangingPunct="1">
                        <a:defRPr kumimoji="0" kern="1200">
                          <a:solidFill>
                            <a:schemeClr val="dk1"/>
                          </a:solidFill>
                          <a:latin typeface="Lucida Sans Unicode"/>
                        </a:defRPr>
                      </a:lvl3pPr>
                      <a:lvl4pPr marL="1371600" algn="l" rtl="0" eaLnBrk="1" latinLnBrk="0" hangingPunct="1">
                        <a:defRPr kumimoji="0" kern="1200">
                          <a:solidFill>
                            <a:schemeClr val="dk1"/>
                          </a:solidFill>
                          <a:latin typeface="Lucida Sans Unicode"/>
                        </a:defRPr>
                      </a:lvl4pPr>
                      <a:lvl5pPr marL="1828800" algn="l" rtl="0" eaLnBrk="1" latinLnBrk="0" hangingPunct="1">
                        <a:defRPr kumimoji="0" kern="1200">
                          <a:solidFill>
                            <a:schemeClr val="dk1"/>
                          </a:solidFill>
                          <a:latin typeface="Lucida Sans Unicode"/>
                        </a:defRPr>
                      </a:lvl5pPr>
                      <a:lvl6pPr marL="2286000" algn="l" rtl="0" eaLnBrk="1" latinLnBrk="0" hangingPunct="1">
                        <a:defRPr kumimoji="0" kern="1200">
                          <a:solidFill>
                            <a:schemeClr val="dk1"/>
                          </a:solidFill>
                          <a:latin typeface="Lucida Sans Unicode"/>
                        </a:defRPr>
                      </a:lvl6pPr>
                      <a:lvl7pPr marL="2743200" algn="l" rtl="0" eaLnBrk="1" latinLnBrk="0" hangingPunct="1">
                        <a:defRPr kumimoji="0" kern="1200">
                          <a:solidFill>
                            <a:schemeClr val="dk1"/>
                          </a:solidFill>
                          <a:latin typeface="Lucida Sans Unicode"/>
                        </a:defRPr>
                      </a:lvl7pPr>
                      <a:lvl8pPr marL="3200400" algn="l" rtl="0" eaLnBrk="1" latinLnBrk="0" hangingPunct="1">
                        <a:defRPr kumimoji="0" kern="1200">
                          <a:solidFill>
                            <a:schemeClr val="dk1"/>
                          </a:solidFill>
                          <a:latin typeface="Lucida Sans Unicode"/>
                        </a:defRPr>
                      </a:lvl8pPr>
                      <a:lvl9pPr marL="3657600" algn="l" rtl="0" eaLnBrk="1" latinLnBrk="0" hangingPunct="1">
                        <a:defRPr kumimoji="0" kern="1200">
                          <a:solidFill>
                            <a:schemeClr val="dk1"/>
                          </a:solidFill>
                          <a:latin typeface="Lucida Sans Unicod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article reviews the recent literature on the most significant factors that affect cutaneous wound healing and the potential cellular and/or molecular mechanisms involved.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A better understanding of the influence of these factors on repair may lead to therapeutics that improve wound healing and resolve impaired wounds.</a:t>
                      </a:r>
                      <a:endParaRPr lang="en-US" sz="1200" kern="1200" dirty="0">
                        <a:solidFill>
                          <a:schemeClr val="dk1"/>
                        </a:solidFill>
                        <a:latin typeface="+mn-lt"/>
                        <a:ea typeface="+mn-ea"/>
                        <a:cs typeface="+mn-cs"/>
                      </a:endParaRPr>
                    </a:p>
                  </a:txBody>
                  <a:tcPr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40000"/>
                      </a:srgbClr>
                    </a:solidFill>
                  </a:tcPr>
                </a:tc>
                <a:tc>
                  <a:txBody>
                    <a:bodyPr/>
                    <a:lstStyle>
                      <a:lvl1pPr marL="0" algn="l" rtl="0" eaLnBrk="1" latinLnBrk="0" hangingPunct="1">
                        <a:defRPr kumimoji="0" kern="1200">
                          <a:solidFill>
                            <a:schemeClr val="dk1"/>
                          </a:solidFill>
                          <a:latin typeface="Lucida Sans Unicode"/>
                        </a:defRPr>
                      </a:lvl1pPr>
                      <a:lvl2pPr marL="457200" algn="l" rtl="0" eaLnBrk="1" latinLnBrk="0" hangingPunct="1">
                        <a:defRPr kumimoji="0" kern="1200">
                          <a:solidFill>
                            <a:schemeClr val="dk1"/>
                          </a:solidFill>
                          <a:latin typeface="Lucida Sans Unicode"/>
                        </a:defRPr>
                      </a:lvl2pPr>
                      <a:lvl3pPr marL="914400" algn="l" rtl="0" eaLnBrk="1" latinLnBrk="0" hangingPunct="1">
                        <a:defRPr kumimoji="0" kern="1200">
                          <a:solidFill>
                            <a:schemeClr val="dk1"/>
                          </a:solidFill>
                          <a:latin typeface="Lucida Sans Unicode"/>
                        </a:defRPr>
                      </a:lvl3pPr>
                      <a:lvl4pPr marL="1371600" algn="l" rtl="0" eaLnBrk="1" latinLnBrk="0" hangingPunct="1">
                        <a:defRPr kumimoji="0" kern="1200">
                          <a:solidFill>
                            <a:schemeClr val="dk1"/>
                          </a:solidFill>
                          <a:latin typeface="Lucida Sans Unicode"/>
                        </a:defRPr>
                      </a:lvl4pPr>
                      <a:lvl5pPr marL="1828800" algn="l" rtl="0" eaLnBrk="1" latinLnBrk="0" hangingPunct="1">
                        <a:defRPr kumimoji="0" kern="1200">
                          <a:solidFill>
                            <a:schemeClr val="dk1"/>
                          </a:solidFill>
                          <a:latin typeface="Lucida Sans Unicode"/>
                        </a:defRPr>
                      </a:lvl5pPr>
                      <a:lvl6pPr marL="2286000" algn="l" rtl="0" eaLnBrk="1" latinLnBrk="0" hangingPunct="1">
                        <a:defRPr kumimoji="0" kern="1200">
                          <a:solidFill>
                            <a:schemeClr val="dk1"/>
                          </a:solidFill>
                          <a:latin typeface="Lucida Sans Unicode"/>
                        </a:defRPr>
                      </a:lvl6pPr>
                      <a:lvl7pPr marL="2743200" algn="l" rtl="0" eaLnBrk="1" latinLnBrk="0" hangingPunct="1">
                        <a:defRPr kumimoji="0" kern="1200">
                          <a:solidFill>
                            <a:schemeClr val="dk1"/>
                          </a:solidFill>
                          <a:latin typeface="Lucida Sans Unicode"/>
                        </a:defRPr>
                      </a:lvl7pPr>
                      <a:lvl8pPr marL="3200400" algn="l" rtl="0" eaLnBrk="1" latinLnBrk="0" hangingPunct="1">
                        <a:defRPr kumimoji="0" kern="1200">
                          <a:solidFill>
                            <a:schemeClr val="dk1"/>
                          </a:solidFill>
                          <a:latin typeface="Lucida Sans Unicode"/>
                        </a:defRPr>
                      </a:lvl8pPr>
                      <a:lvl9pPr marL="3657600" algn="l" rtl="0" eaLnBrk="1" latinLnBrk="0" hangingPunct="1">
                        <a:defRPr kumimoji="0" kern="1200">
                          <a:solidFill>
                            <a:schemeClr val="dk1"/>
                          </a:solidFill>
                          <a:latin typeface="Lucida Sans Unicode"/>
                        </a:defRPr>
                      </a:lvl9pPr>
                    </a:lstStyle>
                    <a:p>
                      <a:pPr rtl="0"/>
                      <a:endParaRPr lang="en-US" sz="12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IN" sz="1050" b="0" i="0" kern="1200" dirty="0" smtClean="0">
                          <a:solidFill>
                            <a:schemeClr val="accent6">
                              <a:lumMod val="50000"/>
                            </a:schemeClr>
                          </a:solidFill>
                          <a:effectLst/>
                          <a:latin typeface="+mn-lt"/>
                          <a:ea typeface="+mn-ea"/>
                          <a:cs typeface="+mn-cs"/>
                        </a:rPr>
                        <a:t>.</a:t>
                      </a:r>
                      <a:r>
                        <a:rPr lang="en-US" sz="1050" dirty="0" smtClean="0"/>
                        <a:t> </a:t>
                      </a:r>
                      <a:endParaRPr lang="en-US" sz="1050" b="0" dirty="0">
                        <a:solidFill>
                          <a:schemeClr val="accent6">
                            <a:lumMod val="50000"/>
                          </a:schemeClr>
                        </a:solidFill>
                      </a:endParaRPr>
                    </a:p>
                  </a:txBody>
                  <a:tcPr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40000"/>
                      </a:srgbClr>
                    </a:solidFill>
                  </a:tcPr>
                </a:tc>
                <a:tc>
                  <a:txBody>
                    <a:bodyPr/>
                    <a:lstStyle>
                      <a:lvl1pPr marL="0" algn="l" rtl="0" eaLnBrk="1" latinLnBrk="0" hangingPunct="1">
                        <a:defRPr kumimoji="0" kern="1200">
                          <a:solidFill>
                            <a:schemeClr val="dk1"/>
                          </a:solidFill>
                          <a:latin typeface="Lucida Sans Unicode"/>
                        </a:defRPr>
                      </a:lvl1pPr>
                      <a:lvl2pPr marL="457200" algn="l" rtl="0" eaLnBrk="1" latinLnBrk="0" hangingPunct="1">
                        <a:defRPr kumimoji="0" kern="1200">
                          <a:solidFill>
                            <a:schemeClr val="dk1"/>
                          </a:solidFill>
                          <a:latin typeface="Lucida Sans Unicode"/>
                        </a:defRPr>
                      </a:lvl2pPr>
                      <a:lvl3pPr marL="914400" algn="l" rtl="0" eaLnBrk="1" latinLnBrk="0" hangingPunct="1">
                        <a:defRPr kumimoji="0" kern="1200">
                          <a:solidFill>
                            <a:schemeClr val="dk1"/>
                          </a:solidFill>
                          <a:latin typeface="Lucida Sans Unicode"/>
                        </a:defRPr>
                      </a:lvl3pPr>
                      <a:lvl4pPr marL="1371600" algn="l" rtl="0" eaLnBrk="1" latinLnBrk="0" hangingPunct="1">
                        <a:defRPr kumimoji="0" kern="1200">
                          <a:solidFill>
                            <a:schemeClr val="dk1"/>
                          </a:solidFill>
                          <a:latin typeface="Lucida Sans Unicode"/>
                        </a:defRPr>
                      </a:lvl4pPr>
                      <a:lvl5pPr marL="1828800" algn="l" rtl="0" eaLnBrk="1" latinLnBrk="0" hangingPunct="1">
                        <a:defRPr kumimoji="0" kern="1200">
                          <a:solidFill>
                            <a:schemeClr val="dk1"/>
                          </a:solidFill>
                          <a:latin typeface="Lucida Sans Unicode"/>
                        </a:defRPr>
                      </a:lvl5pPr>
                      <a:lvl6pPr marL="2286000" algn="l" rtl="0" eaLnBrk="1" latinLnBrk="0" hangingPunct="1">
                        <a:defRPr kumimoji="0" kern="1200">
                          <a:solidFill>
                            <a:schemeClr val="dk1"/>
                          </a:solidFill>
                          <a:latin typeface="Lucida Sans Unicode"/>
                        </a:defRPr>
                      </a:lvl6pPr>
                      <a:lvl7pPr marL="2743200" algn="l" rtl="0" eaLnBrk="1" latinLnBrk="0" hangingPunct="1">
                        <a:defRPr kumimoji="0" kern="1200">
                          <a:solidFill>
                            <a:schemeClr val="dk1"/>
                          </a:solidFill>
                          <a:latin typeface="Lucida Sans Unicode"/>
                        </a:defRPr>
                      </a:lvl7pPr>
                      <a:lvl8pPr marL="3200400" algn="l" rtl="0" eaLnBrk="1" latinLnBrk="0" hangingPunct="1">
                        <a:defRPr kumimoji="0" kern="1200">
                          <a:solidFill>
                            <a:schemeClr val="dk1"/>
                          </a:solidFill>
                          <a:latin typeface="Lucida Sans Unicode"/>
                        </a:defRPr>
                      </a:lvl8pPr>
                      <a:lvl9pPr marL="3657600" algn="l" rtl="0" eaLnBrk="1" latinLnBrk="0" hangingPunct="1">
                        <a:defRPr kumimoji="0" kern="1200">
                          <a:solidFill>
                            <a:schemeClr val="dk1"/>
                          </a:solidFill>
                          <a:latin typeface="Lucida Sans Unicode"/>
                        </a:defRPr>
                      </a:lvl9pPr>
                    </a:lstStyle>
                    <a:p>
                      <a:pPr rtl="0"/>
                      <a:r>
                        <a:rPr lang="en-US" sz="1200" dirty="0" smtClean="0"/>
                        <a:t>Wound healing is a complex biological process that consists of hemostasis, inflammation, proliferation, and remodeling. Large numbers of cell types—including neutrophils, macrophages, lymphocytes, keratinocytes, fibroblasts, and endothelial cells— are involved in this process. Multiple factors can cause impaired wound healing by affecting one or more phases of the process and are categorized into local and systemic factors. The  influences of these factors are not mutually exclusive. Single  or multiple factors may play a role in any one or more individual phases, contributing to the overall outcome of the healing  process.</a:t>
                      </a:r>
                      <a:endParaRPr lang="en-US" sz="1200" kern="1200" dirty="0" smtClean="0">
                        <a:solidFill>
                          <a:schemeClr val="dk1"/>
                        </a:solidFill>
                        <a:latin typeface="+mn-lt"/>
                        <a:ea typeface="+mn-ea"/>
                        <a:cs typeface="+mn-cs"/>
                      </a:endParaRPr>
                    </a:p>
                  </a:txBody>
                  <a:tcPr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40000"/>
                      </a:srgbClr>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97749"/>
            <a:ext cx="88677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4419600" y="2209800"/>
            <a:ext cx="0" cy="2187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735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524000"/>
          </a:xfrm>
        </p:spPr>
        <p:txBody>
          <a:bodyPr/>
          <a:lstStyle/>
          <a:p>
            <a:pPr algn="ctr"/>
            <a:r>
              <a:rPr lang="en-IN" dirty="0" smtClean="0"/>
              <a:t>THANK YOU</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860425"/>
            <a:ext cx="7772400" cy="641350"/>
          </a:xfrm>
        </p:spPr>
        <p:txBody>
          <a:bodyPr/>
          <a:lstStyle/>
          <a:p>
            <a:r>
              <a:rPr lang="en-US" altLang="zh-CN" sz="3600" dirty="0">
                <a:solidFill>
                  <a:schemeClr val="tx1"/>
                </a:solidFill>
              </a:rPr>
              <a:t>The Extracellular Matrix</a:t>
            </a:r>
          </a:p>
        </p:txBody>
      </p:sp>
      <p:sp>
        <p:nvSpPr>
          <p:cNvPr id="33795" name="Rectangle 3"/>
          <p:cNvSpPr>
            <a:spLocks noGrp="1" noChangeArrowheads="1"/>
          </p:cNvSpPr>
          <p:nvPr>
            <p:ph type="body" idx="1"/>
          </p:nvPr>
        </p:nvSpPr>
        <p:spPr>
          <a:xfrm>
            <a:off x="762000" y="1752600"/>
            <a:ext cx="7772400" cy="4114800"/>
          </a:xfrm>
        </p:spPr>
        <p:txBody>
          <a:bodyPr/>
          <a:lstStyle/>
          <a:p>
            <a:r>
              <a:rPr lang="en-US" altLang="zh-CN" sz="2800"/>
              <a:t>Roles of ECM</a:t>
            </a:r>
          </a:p>
          <a:p>
            <a:pPr lvl="1"/>
            <a:r>
              <a:rPr lang="en-US" altLang="zh-CN" sz="2400"/>
              <a:t>mechanical support for cell anchorage</a:t>
            </a:r>
          </a:p>
          <a:p>
            <a:pPr lvl="1"/>
            <a:r>
              <a:rPr lang="en-US" altLang="zh-CN" sz="2400"/>
              <a:t>determination of cell orientation (polarity)</a:t>
            </a:r>
          </a:p>
          <a:p>
            <a:pPr lvl="1"/>
            <a:r>
              <a:rPr lang="en-US" altLang="zh-CN" sz="2400"/>
              <a:t>control cell growth</a:t>
            </a:r>
          </a:p>
          <a:p>
            <a:pPr lvl="1"/>
            <a:r>
              <a:rPr lang="en-US" altLang="zh-CN" sz="2400"/>
              <a:t>maintenance of cell differentiation</a:t>
            </a:r>
          </a:p>
          <a:p>
            <a:pPr lvl="1"/>
            <a:r>
              <a:rPr lang="en-US" altLang="zh-CN" sz="2400"/>
              <a:t>scaffolding for tissue renewal</a:t>
            </a:r>
          </a:p>
          <a:p>
            <a:pPr lvl="1"/>
            <a:r>
              <a:rPr lang="en-US" altLang="zh-CN" sz="2400"/>
              <a:t>establishment of tissue microenvironments, storage and presentation of regulatory molecules</a:t>
            </a:r>
          </a:p>
          <a:p>
            <a:endParaRPr lang="en-US" altLang="zh-CN"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altLang="zh-CN"/>
              <a:t>Repair by Connective Tissue (Fibrosis)</a:t>
            </a:r>
          </a:p>
        </p:txBody>
      </p:sp>
      <p:sp>
        <p:nvSpPr>
          <p:cNvPr id="51203" name="Rectangle 3"/>
          <p:cNvSpPr>
            <a:spLocks noGrp="1" noChangeArrowheads="1"/>
          </p:cNvSpPr>
          <p:nvPr>
            <p:ph type="body" idx="1"/>
          </p:nvPr>
        </p:nvSpPr>
        <p:spPr/>
        <p:txBody>
          <a:bodyPr>
            <a:normAutofit fontScale="92500" lnSpcReduction="10000"/>
          </a:bodyPr>
          <a:lstStyle/>
          <a:p>
            <a:r>
              <a:rPr lang="en-US" altLang="zh-CN" dirty="0"/>
              <a:t>Severe or persistent tissue injury destroy </a:t>
            </a:r>
          </a:p>
          <a:p>
            <a:pPr lvl="1"/>
            <a:r>
              <a:rPr lang="en-US" altLang="zh-CN" dirty="0" err="1"/>
              <a:t>parenchymal</a:t>
            </a:r>
            <a:r>
              <a:rPr lang="en-US" altLang="zh-CN" dirty="0"/>
              <a:t> cells</a:t>
            </a:r>
          </a:p>
          <a:p>
            <a:pPr lvl="1"/>
            <a:r>
              <a:rPr lang="en-US" altLang="zh-CN" b="1" dirty="0" err="1"/>
              <a:t>stromal</a:t>
            </a:r>
            <a:r>
              <a:rPr lang="en-US" altLang="zh-CN" b="1" dirty="0"/>
              <a:t> framework</a:t>
            </a:r>
          </a:p>
          <a:p>
            <a:r>
              <a:rPr lang="en-US" altLang="zh-CN" dirty="0"/>
              <a:t>incomplete repair by </a:t>
            </a:r>
            <a:r>
              <a:rPr lang="en-US" altLang="zh-CN" dirty="0" err="1"/>
              <a:t>unregenerated</a:t>
            </a:r>
            <a:r>
              <a:rPr lang="en-US" altLang="zh-CN" dirty="0"/>
              <a:t> </a:t>
            </a:r>
            <a:r>
              <a:rPr lang="en-US" altLang="zh-CN" dirty="0" err="1"/>
              <a:t>parenchymal</a:t>
            </a:r>
            <a:r>
              <a:rPr lang="en-US" altLang="zh-CN" dirty="0"/>
              <a:t> cells with </a:t>
            </a:r>
            <a:r>
              <a:rPr lang="en-US" altLang="zh-CN" dirty="0" smtClean="0"/>
              <a:t>fibrosis</a:t>
            </a:r>
          </a:p>
          <a:p>
            <a:r>
              <a:rPr lang="en-US" altLang="zh-CN" dirty="0" smtClean="0"/>
              <a:t>Fibrosis consists  of four components</a:t>
            </a:r>
          </a:p>
          <a:p>
            <a:pPr lvl="1"/>
            <a:r>
              <a:rPr lang="en-US" altLang="zh-CN" dirty="0" smtClean="0"/>
              <a:t>formation of new blood vessels (angiogenesis)</a:t>
            </a:r>
          </a:p>
          <a:p>
            <a:pPr lvl="1"/>
            <a:r>
              <a:rPr lang="en-US" altLang="zh-CN" dirty="0" smtClean="0"/>
              <a:t>migration and proliferation of fibroblasts</a:t>
            </a:r>
          </a:p>
          <a:p>
            <a:pPr lvl="1"/>
            <a:r>
              <a:rPr lang="en-US" altLang="zh-CN" dirty="0" smtClean="0"/>
              <a:t>deposition of ECM</a:t>
            </a:r>
          </a:p>
          <a:p>
            <a:pPr lvl="1"/>
            <a:r>
              <a:rPr lang="en-US" altLang="zh-CN" dirty="0" smtClean="0"/>
              <a:t>maturation and reorganization of the fibrous tissue (remodeling)</a:t>
            </a:r>
          </a:p>
          <a:p>
            <a:endParaRPr lang="en-US" altLang="zh-C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800100"/>
            <a:ext cx="7772400" cy="762000"/>
          </a:xfrm>
        </p:spPr>
        <p:txBody>
          <a:bodyPr>
            <a:normAutofit fontScale="90000"/>
          </a:bodyPr>
          <a:lstStyle/>
          <a:p>
            <a:r>
              <a:rPr lang="en-US" altLang="zh-CN"/>
              <a:t>Angiogenesis</a:t>
            </a:r>
          </a:p>
        </p:txBody>
      </p:sp>
      <p:sp>
        <p:nvSpPr>
          <p:cNvPr id="53251" name="Rectangle 3"/>
          <p:cNvSpPr>
            <a:spLocks noGrp="1" noChangeArrowheads="1"/>
          </p:cNvSpPr>
          <p:nvPr>
            <p:ph type="body" idx="1"/>
          </p:nvPr>
        </p:nvSpPr>
        <p:spPr/>
        <p:txBody>
          <a:bodyPr/>
          <a:lstStyle/>
          <a:p>
            <a:pPr>
              <a:lnSpc>
                <a:spcPct val="90000"/>
              </a:lnSpc>
            </a:pPr>
            <a:r>
              <a:rPr lang="en-US" altLang="zh-CN"/>
              <a:t>The procondition of fibrous repair</a:t>
            </a:r>
          </a:p>
          <a:p>
            <a:pPr>
              <a:lnSpc>
                <a:spcPct val="90000"/>
              </a:lnSpc>
            </a:pPr>
            <a:r>
              <a:rPr lang="en-US" altLang="zh-CN"/>
              <a:t>Four steps</a:t>
            </a:r>
          </a:p>
          <a:p>
            <a:pPr lvl="1">
              <a:lnSpc>
                <a:spcPct val="90000"/>
              </a:lnSpc>
            </a:pPr>
            <a:r>
              <a:rPr lang="en-US" altLang="zh-CN" sz="2400" b="1"/>
              <a:t>proteolytic degradation of the parent vessel BM, allowing formation of a capillary sprout</a:t>
            </a:r>
          </a:p>
          <a:p>
            <a:pPr lvl="1">
              <a:lnSpc>
                <a:spcPct val="90000"/>
              </a:lnSpc>
            </a:pPr>
            <a:r>
              <a:rPr lang="en-US" altLang="zh-CN" sz="2400" b="1"/>
              <a:t>migration of endothelial cells from the original capillary toward an angiogenetic stimulus</a:t>
            </a:r>
          </a:p>
          <a:p>
            <a:pPr lvl="1">
              <a:lnSpc>
                <a:spcPct val="90000"/>
              </a:lnSpc>
            </a:pPr>
            <a:r>
              <a:rPr lang="en-US" altLang="zh-CN" sz="2400" b="1"/>
              <a:t>proliferation of the endothelial cells behind the leading edge of migrating cells</a:t>
            </a:r>
          </a:p>
          <a:p>
            <a:pPr lvl="1">
              <a:lnSpc>
                <a:spcPct val="90000"/>
              </a:lnSpc>
            </a:pPr>
            <a:r>
              <a:rPr lang="en-US" altLang="zh-CN" sz="2400" b="1"/>
              <a:t>maturation of endothelial cells with inhibition of growth and organization into capillary tubes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800100"/>
            <a:ext cx="7772400" cy="762000"/>
          </a:xfrm>
        </p:spPr>
        <p:txBody>
          <a:bodyPr>
            <a:normAutofit fontScale="90000"/>
          </a:bodyPr>
          <a:lstStyle/>
          <a:p>
            <a:r>
              <a:rPr lang="en-US" altLang="zh-CN"/>
              <a:t>Angiogenesis</a:t>
            </a:r>
          </a:p>
        </p:txBody>
      </p:sp>
      <p:sp>
        <p:nvSpPr>
          <p:cNvPr id="53251" name="Rectangle 3"/>
          <p:cNvSpPr>
            <a:spLocks noGrp="1" noChangeArrowheads="1"/>
          </p:cNvSpPr>
          <p:nvPr>
            <p:ph type="body" idx="1"/>
          </p:nvPr>
        </p:nvSpPr>
        <p:spPr/>
        <p:txBody>
          <a:bodyPr/>
          <a:lstStyle/>
          <a:p>
            <a:pPr>
              <a:lnSpc>
                <a:spcPct val="90000"/>
              </a:lnSpc>
            </a:pPr>
            <a:r>
              <a:rPr lang="en-US" altLang="zh-CN"/>
              <a:t>The procondition of fibrous repair</a:t>
            </a:r>
          </a:p>
          <a:p>
            <a:pPr>
              <a:lnSpc>
                <a:spcPct val="90000"/>
              </a:lnSpc>
            </a:pPr>
            <a:r>
              <a:rPr lang="en-US" altLang="zh-CN"/>
              <a:t>Four steps</a:t>
            </a:r>
          </a:p>
          <a:p>
            <a:pPr lvl="1">
              <a:lnSpc>
                <a:spcPct val="90000"/>
              </a:lnSpc>
            </a:pPr>
            <a:r>
              <a:rPr lang="en-US" altLang="zh-CN" sz="2400" b="1"/>
              <a:t>proteolytic degradation of the parent vessel BM, allowing formation of a capillary sprout</a:t>
            </a:r>
          </a:p>
          <a:p>
            <a:pPr lvl="1">
              <a:lnSpc>
                <a:spcPct val="90000"/>
              </a:lnSpc>
            </a:pPr>
            <a:r>
              <a:rPr lang="en-US" altLang="zh-CN" sz="2400" b="1"/>
              <a:t>migration of endothelial cells from the original capillary toward an angiogenetic stimulus</a:t>
            </a:r>
          </a:p>
          <a:p>
            <a:pPr lvl="1">
              <a:lnSpc>
                <a:spcPct val="90000"/>
              </a:lnSpc>
            </a:pPr>
            <a:r>
              <a:rPr lang="en-US" altLang="zh-CN" sz="2400" b="1"/>
              <a:t>proliferation of the endothelial cells behind the leading edge of migrating cells</a:t>
            </a:r>
          </a:p>
          <a:p>
            <a:pPr lvl="1">
              <a:lnSpc>
                <a:spcPct val="90000"/>
              </a:lnSpc>
            </a:pPr>
            <a:r>
              <a:rPr lang="en-US" altLang="zh-CN" sz="2400" b="1"/>
              <a:t>maturation of endothelial cells with inhibition of growth and organization into capillary tubes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17"/>
          <p:cNvPicPr>
            <a:picLocks noChangeAspect="1" noChangeArrowheads="1"/>
          </p:cNvPicPr>
          <p:nvPr/>
        </p:nvPicPr>
        <p:blipFill>
          <a:blip r:embed="rId2">
            <a:lum bright="-18000" contrast="18000"/>
          </a:blip>
          <a:srcRect/>
          <a:stretch>
            <a:fillRect/>
          </a:stretch>
        </p:blipFill>
        <p:spPr bwMode="auto">
          <a:xfrm>
            <a:off x="0" y="304800"/>
            <a:ext cx="9144000" cy="5307013"/>
          </a:xfrm>
          <a:prstGeom prst="rect">
            <a:avLst/>
          </a:prstGeom>
          <a:noFill/>
        </p:spPr>
      </p:pic>
      <p:sp>
        <p:nvSpPr>
          <p:cNvPr id="54275" name="Text Box 3"/>
          <p:cNvSpPr txBox="1">
            <a:spLocks noChangeArrowheads="1"/>
          </p:cNvSpPr>
          <p:nvPr/>
        </p:nvSpPr>
        <p:spPr bwMode="auto">
          <a:xfrm>
            <a:off x="1447800" y="5638800"/>
            <a:ext cx="5527675" cy="519113"/>
          </a:xfrm>
          <a:prstGeom prst="rect">
            <a:avLst/>
          </a:prstGeom>
          <a:noFill/>
          <a:ln w="9525">
            <a:noFill/>
            <a:miter lim="800000"/>
            <a:headEnd/>
            <a:tailEnd/>
          </a:ln>
          <a:effectLst/>
        </p:spPr>
        <p:txBody>
          <a:bodyPr wrap="none">
            <a:spAutoFit/>
          </a:bodyPr>
          <a:lstStyle/>
          <a:p>
            <a:r>
              <a:rPr lang="en-US" altLang="zh-CN" sz="2800" b="1"/>
              <a:t>Steps in the process of angiogenesis</a:t>
            </a:r>
            <a:endParaRPr lang="en-US" altLang="zh-C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zh-CN"/>
              <a:t>Fibrosis (scar formation)</a:t>
            </a:r>
          </a:p>
        </p:txBody>
      </p:sp>
      <p:sp>
        <p:nvSpPr>
          <p:cNvPr id="57347" name="Rectangle 3"/>
          <p:cNvSpPr>
            <a:spLocks noGrp="1" noChangeArrowheads="1"/>
          </p:cNvSpPr>
          <p:nvPr>
            <p:ph type="body" idx="1"/>
          </p:nvPr>
        </p:nvSpPr>
        <p:spPr/>
        <p:txBody>
          <a:bodyPr/>
          <a:lstStyle/>
          <a:p>
            <a:r>
              <a:rPr lang="en-US" altLang="zh-CN" dirty="0"/>
              <a:t>Granulation tissue is the initial event in the repair of an injury, and consists of richly vascular connective tissue which contains capillaries, young fibroblasts, and a  variable infiltrate of inflammatory cells</a:t>
            </a:r>
          </a:p>
          <a:p>
            <a:r>
              <a:rPr lang="en-US" altLang="zh-CN" dirty="0"/>
              <a:t>Do </a:t>
            </a:r>
            <a:r>
              <a:rPr lang="en-US" altLang="zh-CN" u="sng" dirty="0"/>
              <a:t>not</a:t>
            </a:r>
            <a:r>
              <a:rPr lang="en-US" altLang="zh-CN" dirty="0"/>
              <a:t> confuse with GRANULOMA</a:t>
            </a:r>
          </a:p>
        </p:txBody>
      </p:sp>
      <p:pic>
        <p:nvPicPr>
          <p:cNvPr id="4" name="Picture 2" descr="elbow"/>
          <p:cNvPicPr>
            <a:picLocks noChangeAspect="1" noChangeArrowheads="1"/>
          </p:cNvPicPr>
          <p:nvPr/>
        </p:nvPicPr>
        <p:blipFill>
          <a:blip r:embed="rId3"/>
          <a:srcRect/>
          <a:stretch>
            <a:fillRect/>
          </a:stretch>
        </p:blipFill>
        <p:spPr bwMode="auto">
          <a:xfrm>
            <a:off x="228600" y="4267200"/>
            <a:ext cx="3425221" cy="2443702"/>
          </a:xfrm>
          <a:prstGeom prst="rect">
            <a:avLst/>
          </a:prstGeom>
          <a:noFill/>
        </p:spPr>
      </p:pic>
      <p:sp>
        <p:nvSpPr>
          <p:cNvPr id="5" name="Text Box 3"/>
          <p:cNvSpPr txBox="1">
            <a:spLocks noChangeArrowheads="1"/>
          </p:cNvSpPr>
          <p:nvPr/>
        </p:nvSpPr>
        <p:spPr bwMode="auto">
          <a:xfrm>
            <a:off x="4038600" y="4953000"/>
            <a:ext cx="4800600" cy="646331"/>
          </a:xfrm>
          <a:prstGeom prst="rect">
            <a:avLst/>
          </a:prstGeom>
          <a:noFill/>
          <a:ln w="9525">
            <a:noFill/>
            <a:miter lim="800000"/>
            <a:headEnd/>
            <a:tailEnd/>
          </a:ln>
          <a:effectLst/>
        </p:spPr>
        <p:txBody>
          <a:bodyPr wrap="square">
            <a:spAutoFit/>
          </a:bodyPr>
          <a:lstStyle/>
          <a:p>
            <a:r>
              <a:rPr lang="en-US" altLang="zh-CN" dirty="0"/>
              <a:t>Student’s soccer injury. An abrasion in the elbow.</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TotalTime>
  <Words>1152</Words>
  <Application>Microsoft Office PowerPoint</Application>
  <PresentationFormat>On-screen Show (4:3)</PresentationFormat>
  <Paragraphs>162</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TISSUE REPAIR :WOUND HEALING </vt:lpstr>
      <vt:lpstr>The Extracellular Matrix</vt:lpstr>
      <vt:lpstr>Basement membrane</vt:lpstr>
      <vt:lpstr>The Extracellular Matrix</vt:lpstr>
      <vt:lpstr>Repair by Connective Tissue (Fibrosis)</vt:lpstr>
      <vt:lpstr>Angiogenesis</vt:lpstr>
      <vt:lpstr>Angiogenesis</vt:lpstr>
      <vt:lpstr>PowerPoint Presentation</vt:lpstr>
      <vt:lpstr>Fibrosis (scar formation)</vt:lpstr>
      <vt:lpstr>PowerPoint Presentation</vt:lpstr>
      <vt:lpstr>PowerPoint Presentation</vt:lpstr>
      <vt:lpstr>PowerPoint Presentation</vt:lpstr>
      <vt:lpstr>Roles of Granulation Tissue in Fibrous Repair</vt:lpstr>
      <vt:lpstr>Scar Remodeling</vt:lpstr>
      <vt:lpstr>PowerPoint Presentation</vt:lpstr>
      <vt:lpstr>Healing of Skin Wound</vt:lpstr>
      <vt:lpstr>PowerPoint Presentation</vt:lpstr>
      <vt:lpstr>PowerPoint Presentation</vt:lpstr>
      <vt:lpstr>Factors that Influence Wound Healing</vt:lpstr>
      <vt:lpstr>MCQ-1</vt:lpstr>
      <vt:lpstr>MCQ-1</vt:lpstr>
      <vt:lpstr>MCQ-2</vt:lpstr>
      <vt:lpstr>MCQ-2</vt:lpstr>
      <vt:lpstr>MCQ-3</vt:lpstr>
      <vt:lpstr>MCQ-3</vt:lpstr>
      <vt:lpstr>MCQ-4</vt:lpstr>
      <vt:lpstr>MCQ-4</vt:lpstr>
      <vt:lpstr>McQ-5</vt:lpstr>
      <vt:lpstr>McQ-5</vt:lpstr>
      <vt:lpstr>Factors Affecting Wound Healing S. Guo and L.A. DiPietro J Dent Res 89(3):219-229, 2010</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REPAIR :CONNECTIVE TISSUE AND CUTANEOUS WOUND HEALING </dc:title>
  <dc:creator>PURVA</dc:creator>
  <cp:lastModifiedBy>Windows User</cp:lastModifiedBy>
  <cp:revision>25</cp:revision>
  <dcterms:created xsi:type="dcterms:W3CDTF">2006-08-16T00:00:00Z</dcterms:created>
  <dcterms:modified xsi:type="dcterms:W3CDTF">2023-11-23T06:37:52Z</dcterms:modified>
</cp:coreProperties>
</file>