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64" r:id="rId3"/>
    <p:sldId id="381" r:id="rId4"/>
    <p:sldId id="329" r:id="rId5"/>
    <p:sldId id="377" r:id="rId6"/>
    <p:sldId id="378" r:id="rId7"/>
    <p:sldId id="379" r:id="rId8"/>
    <p:sldId id="385" r:id="rId9"/>
    <p:sldId id="395" r:id="rId10"/>
    <p:sldId id="403" r:id="rId11"/>
    <p:sldId id="409" r:id="rId12"/>
    <p:sldId id="354" r:id="rId13"/>
    <p:sldId id="355" r:id="rId14"/>
    <p:sldId id="356" r:id="rId15"/>
    <p:sldId id="357" r:id="rId16"/>
    <p:sldId id="421" r:id="rId17"/>
    <p:sldId id="407" r:id="rId18"/>
    <p:sldId id="408" r:id="rId19"/>
    <p:sldId id="358" r:id="rId20"/>
    <p:sldId id="388" r:id="rId21"/>
    <p:sldId id="410" r:id="rId22"/>
    <p:sldId id="420" r:id="rId23"/>
    <p:sldId id="422" r:id="rId24"/>
    <p:sldId id="423" r:id="rId25"/>
    <p:sldId id="413" r:id="rId26"/>
    <p:sldId id="390" r:id="rId27"/>
    <p:sldId id="347" r:id="rId28"/>
    <p:sldId id="386" r:id="rId29"/>
    <p:sldId id="391" r:id="rId30"/>
    <p:sldId id="402" r:id="rId31"/>
    <p:sldId id="334" r:id="rId32"/>
    <p:sldId id="419" r:id="rId33"/>
    <p:sldId id="372" r:id="rId34"/>
    <p:sldId id="335" r:id="rId35"/>
    <p:sldId id="338" r:id="rId36"/>
    <p:sldId id="339" r:id="rId37"/>
    <p:sldId id="344" r:id="rId38"/>
    <p:sldId id="400" r:id="rId39"/>
    <p:sldId id="277" r:id="rId40"/>
    <p:sldId id="418" r:id="rId41"/>
    <p:sldId id="308" r:id="rId42"/>
    <p:sldId id="348" r:id="rId43"/>
    <p:sldId id="349" r:id="rId44"/>
    <p:sldId id="389" r:id="rId45"/>
    <p:sldId id="353" r:id="rId46"/>
    <p:sldId id="373" r:id="rId47"/>
    <p:sldId id="374" r:id="rId48"/>
    <p:sldId id="375" r:id="rId49"/>
    <p:sldId id="376" r:id="rId50"/>
    <p:sldId id="325" r:id="rId51"/>
    <p:sldId id="369" r:id="rId52"/>
    <p:sldId id="370" r:id="rId53"/>
    <p:sldId id="371" r:id="rId54"/>
    <p:sldId id="414" r:id="rId55"/>
    <p:sldId id="415" r:id="rId56"/>
    <p:sldId id="417" r:id="rId57"/>
    <p:sldId id="42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86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C9E9-417B-497E-AF80-97FF3D3822A7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14DF-3F74-4693-906F-CABB9B095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65F6E7-7765-4C2F-ADCF-C4FEFA22DA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to arterial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14DF-3F74-4693-906F-CABB9B0958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BP – measured at hospital</a:t>
            </a:r>
          </a:p>
          <a:p>
            <a:r>
              <a:rPr lang="en-US" dirty="0"/>
              <a:t>Home</a:t>
            </a:r>
            <a:r>
              <a:rPr lang="en-US" baseline="0" dirty="0"/>
              <a:t> based blood pressure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14DF-3F74-4693-906F-CABB9B09587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Hypertension Mediated Organ Damage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14DF-3F74-4693-906F-CABB9B09587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dose two drug combination is more effective than </a:t>
            </a:r>
            <a:r>
              <a:rPr lang="en-US" dirty="0" err="1"/>
              <a:t>monotherapy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14DF-3F74-4693-906F-CABB9B09587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50817A5-B300-47D3-BB50-D1FB483B7A94}" type="slidenum">
              <a:rPr lang="en-US" smtClean="0">
                <a:latin typeface="Times New Roman" pitchFamily="18" charset="0"/>
                <a:ea typeface="DejaVu Sans" charset="0"/>
              </a:rPr>
              <a:pPr>
                <a:buFont typeface="Times New Roman" pitchFamily="18" charset="0"/>
                <a:buNone/>
              </a:pPr>
              <a:t>47</a:t>
            </a:fld>
            <a:endParaRPr lang="en-US">
              <a:latin typeface="Times New Roman" pitchFamily="18" charset="0"/>
              <a:ea typeface="DejaVu Sans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87E7ABD1-7797-40AF-8250-DC75F668FFEA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47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Urbanization-lifestyle changes: </a:t>
            </a:r>
            <a:r>
              <a:rPr lang="en-US" dirty="0" err="1"/>
              <a:t>uneployment</a:t>
            </a:r>
            <a:r>
              <a:rPr lang="en-US" dirty="0"/>
              <a:t> – stress:</a:t>
            </a:r>
            <a:r>
              <a:rPr lang="en-US" baseline="0" dirty="0"/>
              <a:t> Ageing – advancing age prevalence Increases: housing: access to health care </a:t>
            </a:r>
            <a:r>
              <a:rPr lang="en-US" baseline="0" dirty="0" err="1"/>
              <a:t>servicves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14DF-3F74-4693-906F-CABB9B09587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Hypertension Mediated Organ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14DF-3F74-4693-906F-CABB9B09587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ressur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ressur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Epidemiology prevention and control of hypertension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 Tushar Patel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Dept. of Community Medicine</a:t>
            </a:r>
          </a:p>
          <a:p>
            <a:r>
              <a:rPr lang="en-US" dirty="0"/>
              <a:t>SBKS MI RC </a:t>
            </a:r>
            <a:r>
              <a:rPr lang="en-US" dirty="0" err="1"/>
              <a:t>Sumandeep</a:t>
            </a:r>
            <a:r>
              <a:rPr lang="en-US" dirty="0"/>
              <a:t> Vidyapeeth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66800" y="500063"/>
            <a:ext cx="7867650" cy="57483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Amount:</a:t>
            </a:r>
          </a:p>
          <a:p>
            <a:r>
              <a:rPr lang="en-US" dirty="0"/>
              <a:t>40 kcal/kg/day – total calorie requirement</a:t>
            </a:r>
          </a:p>
          <a:p>
            <a:r>
              <a:rPr lang="en-US" dirty="0"/>
              <a:t>A deficit of 1000 kcal/d (500 kcal/d) should cause a loss of 1 kg (0.5 kg) per week</a:t>
            </a:r>
          </a:p>
          <a:p>
            <a:r>
              <a:rPr lang="en-US" dirty="0"/>
              <a:t>Standard reference male – 60 kg wt, sedentary lifestyle – 2400 kcal (1 CU)</a:t>
            </a:r>
          </a:p>
          <a:p>
            <a:pPr marL="609600" lvl="2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en-US" dirty="0"/>
              <a:t>Cereals (raw) – 450 gm</a:t>
            </a:r>
          </a:p>
          <a:p>
            <a:pPr marL="609600" lvl="2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en-US" dirty="0"/>
              <a:t>Pulses (raw) – 75 gm</a:t>
            </a:r>
          </a:p>
          <a:p>
            <a:pPr marL="609600" lvl="2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en-US" dirty="0"/>
              <a:t>Oil – 33 gm</a:t>
            </a:r>
          </a:p>
          <a:p>
            <a:pPr marL="365125" lvl="1" indent="-282575">
              <a:spcBef>
                <a:spcPts val="600"/>
              </a:spcBef>
              <a:buSzPct val="80000"/>
              <a:buNone/>
            </a:pPr>
            <a:r>
              <a:rPr lang="en-US" dirty="0"/>
              <a:t>Composition: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en-US" dirty="0"/>
              <a:t>Diet rich in low glyceamic index food such as fruits, vegetables, whole grain etc. substituted for simple carbohydrate, high fat avoided.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2CB41-ED28-4FE7-88C5-5BDFCE6A87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000" dirty="0"/>
              <a:t>Fats intake can be reduced by:</a:t>
            </a:r>
          </a:p>
          <a:p>
            <a:pPr fontAlgn="base">
              <a:buNone/>
            </a:pPr>
            <a:r>
              <a:rPr lang="en-US" sz="3000" dirty="0"/>
              <a:t>changing how you cook – </a:t>
            </a:r>
          </a:p>
          <a:p>
            <a:pPr lvl="1" fontAlgn="base"/>
            <a:r>
              <a:rPr lang="en-US" i="1" dirty="0"/>
              <a:t>prefer other food</a:t>
            </a:r>
          </a:p>
          <a:p>
            <a:pPr lvl="1" fontAlgn="base"/>
            <a:r>
              <a:rPr lang="en-US" i="1" dirty="0"/>
              <a:t>boil, steam or bake rather than fry</a:t>
            </a:r>
          </a:p>
          <a:p>
            <a:pPr lvl="1" fontAlgn="base"/>
            <a:r>
              <a:rPr lang="en-US" i="1" dirty="0"/>
              <a:t>Use little oil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Na/K imbalance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daily requirement of sodium and potassium?</a:t>
            </a:r>
          </a:p>
          <a:p>
            <a:r>
              <a:rPr lang="en-US" dirty="0"/>
              <a:t>Sodium</a:t>
            </a:r>
          </a:p>
          <a:p>
            <a:pPr lvl="1"/>
            <a:r>
              <a:rPr lang="en-US" dirty="0"/>
              <a:t>Physiological need – 2 g/day </a:t>
            </a:r>
          </a:p>
          <a:p>
            <a:pPr lvl="1"/>
            <a:r>
              <a:rPr lang="en-US" dirty="0"/>
              <a:t>Salt not more than 5 g/ day</a:t>
            </a:r>
          </a:p>
          <a:p>
            <a:r>
              <a:rPr lang="en-US" dirty="0"/>
              <a:t>Potassium</a:t>
            </a:r>
          </a:p>
          <a:p>
            <a:pPr lvl="1"/>
            <a:r>
              <a:rPr lang="en-US" dirty="0"/>
              <a:t>Adult should consume at least 3.5 g/day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advise you will give a person to reduce salt intake?</a:t>
            </a: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not adding salt, soy sauce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during the preparation of food;</a:t>
            </a: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not having salt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on the table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limiting the consumption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salty food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Which food items are rich in sodium?</a:t>
            </a:r>
          </a:p>
          <a:p>
            <a:r>
              <a:rPr lang="en-US" dirty="0"/>
              <a:t>Baking soda/powder used, soy sauce</a:t>
            </a:r>
          </a:p>
          <a:p>
            <a:r>
              <a:rPr lang="en-US" dirty="0"/>
              <a:t>French fries, cheese puff, popcorn etc.</a:t>
            </a:r>
          </a:p>
          <a:p>
            <a:r>
              <a:rPr lang="en-US" dirty="0"/>
              <a:t>Cheese, Butter, Margarine</a:t>
            </a:r>
          </a:p>
          <a:p>
            <a:r>
              <a:rPr lang="en-US" dirty="0"/>
              <a:t>Preserved foods, like pickles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600" dirty="0"/>
          </a:p>
          <a:p>
            <a:pPr>
              <a:buNone/>
            </a:pPr>
            <a:r>
              <a:rPr lang="en-US" dirty="0"/>
              <a:t>Which food items are rich in potassium?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beans and peas (1,300 mg of potassium per 100 g),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nuts                     (approximately 600 mg/100 g),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vegetables such as spinach, cabbage etc (550 mg/100 g) and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Fruit such as bananas, papayas and dates (300 mg/100 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Food to avoid for high cholesterol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342900" lvl="2" indent="-342900">
              <a:defRPr/>
            </a:pPr>
            <a:r>
              <a:rPr lang="en-US" sz="3000" i="1" u="sng" dirty="0"/>
              <a:t>Food with saturated fats</a:t>
            </a:r>
          </a:p>
          <a:p>
            <a:pPr marL="342900" lvl="2" indent="-342900">
              <a:defRPr/>
            </a:pPr>
            <a:r>
              <a:rPr lang="en-US" sz="3000" i="1" dirty="0">
                <a:cs typeface="+mn-cs"/>
              </a:rPr>
              <a:t>Coconut oil and palm oil</a:t>
            </a:r>
          </a:p>
          <a:p>
            <a:pPr marL="342900" lvl="2" indent="-342900">
              <a:defRPr/>
            </a:pPr>
            <a:r>
              <a:rPr lang="en-US" sz="3000" i="1" dirty="0">
                <a:cs typeface="+mn-cs"/>
              </a:rPr>
              <a:t>Cheese, ice-cream</a:t>
            </a:r>
          </a:p>
          <a:p>
            <a:pPr marL="342900" lvl="2" indent="-342900">
              <a:defRPr/>
            </a:pPr>
            <a:r>
              <a:rPr lang="en-US" sz="3000" i="1" dirty="0">
                <a:cs typeface="+mn-cs"/>
              </a:rPr>
              <a:t>Butter, </a:t>
            </a:r>
            <a:r>
              <a:rPr lang="en-US" sz="3000" i="1" dirty="0" err="1"/>
              <a:t>Vanaspathi</a:t>
            </a:r>
            <a:r>
              <a:rPr lang="en-US" sz="3000" i="1" dirty="0"/>
              <a:t> ghee</a:t>
            </a:r>
          </a:p>
          <a:p>
            <a:pPr marL="342900" lvl="2" indent="-342900">
              <a:buNone/>
              <a:defRPr/>
            </a:pPr>
            <a:endParaRPr lang="en-US" sz="3000" i="1" dirty="0">
              <a:cs typeface="+mn-cs"/>
            </a:endParaRPr>
          </a:p>
          <a:p>
            <a:pPr marL="342900" lvl="2" indent="-342900">
              <a:defRPr/>
            </a:pPr>
            <a:r>
              <a:rPr lang="en-US" sz="3000" i="1" u="sng" dirty="0"/>
              <a:t>Food with trans fat</a:t>
            </a:r>
          </a:p>
          <a:p>
            <a:pPr marL="342900" lvl="2" indent="-342900">
              <a:defRPr/>
            </a:pPr>
            <a:r>
              <a:rPr lang="en-US" sz="3000" i="1" dirty="0">
                <a:cs typeface="+mn-cs"/>
              </a:rPr>
              <a:t>Baked foods – Cookies, </a:t>
            </a:r>
          </a:p>
          <a:p>
            <a:pPr marL="342900" lvl="2" indent="-342900">
              <a:defRPr/>
            </a:pPr>
            <a:r>
              <a:rPr lang="en-US" sz="3000" i="1" dirty="0">
                <a:cs typeface="+mn-cs"/>
              </a:rPr>
              <a:t>Fast food - pizza, </a:t>
            </a:r>
            <a:r>
              <a:rPr lang="en-US" sz="3000" i="1" dirty="0" err="1">
                <a:cs typeface="+mn-cs"/>
              </a:rPr>
              <a:t>pasteries</a:t>
            </a:r>
            <a:r>
              <a:rPr lang="en-US" sz="3000" i="1" dirty="0">
                <a:cs typeface="+mn-cs"/>
              </a:rPr>
              <a:t>, Salty snacks, etc.</a:t>
            </a:r>
          </a:p>
          <a:p>
            <a:pPr marL="342900" lvl="2" indent="-342900">
              <a:defRPr/>
            </a:pPr>
            <a:r>
              <a:rPr lang="en-US" sz="3000" i="1" dirty="0">
                <a:cs typeface="+mn-cs"/>
              </a:rPr>
              <a:t>Butter, Margarine, Cake etc</a:t>
            </a:r>
          </a:p>
          <a:p>
            <a:pPr lvl="1">
              <a:defRPr/>
            </a:pPr>
            <a:endParaRPr lang="en-US" b="1" dirty="0"/>
          </a:p>
          <a:p>
            <a:pPr lvl="1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Whole grains</a:t>
            </a:r>
          </a:p>
          <a:p>
            <a:r>
              <a:rPr lang="en-US" dirty="0"/>
              <a:t>More fruit and vegetables</a:t>
            </a:r>
          </a:p>
          <a:p>
            <a:r>
              <a:rPr lang="en-US" dirty="0"/>
              <a:t>Beans, Peas and nuts</a:t>
            </a:r>
          </a:p>
          <a:p>
            <a:r>
              <a:rPr lang="en-US" dirty="0"/>
              <a:t>Low fat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Dietary Approach to Stop Hypertension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Physical Activity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5 times a week</a:t>
            </a:r>
          </a:p>
          <a:p>
            <a:r>
              <a:rPr lang="en-US" dirty="0"/>
              <a:t>Moderate intensity such as cycling, walking, swimming</a:t>
            </a:r>
          </a:p>
          <a:p>
            <a:r>
              <a:rPr lang="en-US" dirty="0"/>
              <a:t>Should last at least 30 min, (go up to 1 hr/day)</a:t>
            </a:r>
          </a:p>
          <a:p>
            <a:r>
              <a:rPr lang="en-US" dirty="0"/>
              <a:t>1 hr moderate intensity activity burns 200-300 kcal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1A402-FCB3-4801-8D40-8BF9E00722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Avoid Smoking</a:t>
            </a:r>
          </a:p>
          <a:p>
            <a:r>
              <a:rPr lang="en-US" dirty="0"/>
              <a:t>Yoga and meditation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Magnitude of problem</a:t>
            </a:r>
          </a:p>
          <a:p>
            <a:r>
              <a:rPr lang="en-US" b="1" dirty="0"/>
              <a:t>What is hypertension? What is blood pressure? </a:t>
            </a:r>
          </a:p>
          <a:p>
            <a:r>
              <a:rPr lang="en-US" b="1" dirty="0"/>
              <a:t>Etiology/Epidemiological factors</a:t>
            </a:r>
          </a:p>
          <a:p>
            <a:r>
              <a:rPr lang="en-US" dirty="0"/>
              <a:t>symptoms, complications</a:t>
            </a:r>
          </a:p>
          <a:p>
            <a:r>
              <a:rPr lang="en-US" dirty="0"/>
              <a:t>Prevention and control</a:t>
            </a:r>
          </a:p>
          <a:p>
            <a:r>
              <a:rPr lang="en-US" dirty="0"/>
              <a:t>Magnitude of problem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Secondary Prevention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Most hypertensive people have no symptoms at all. – Silent killer</a:t>
            </a:r>
          </a:p>
          <a:p>
            <a:r>
              <a:rPr lang="en-US" dirty="0"/>
              <a:t>Sometimes</a:t>
            </a:r>
          </a:p>
          <a:p>
            <a:pPr lvl="1"/>
            <a:r>
              <a:rPr lang="en-US" dirty="0"/>
              <a:t>headache,  </a:t>
            </a:r>
          </a:p>
          <a:p>
            <a:pPr lvl="1"/>
            <a:r>
              <a:rPr lang="en-US" dirty="0"/>
              <a:t>dizziness, </a:t>
            </a:r>
          </a:p>
          <a:p>
            <a:pPr lvl="1"/>
            <a:r>
              <a:rPr lang="en-US" dirty="0"/>
              <a:t>chest pain, </a:t>
            </a:r>
          </a:p>
          <a:p>
            <a:pPr lvl="1"/>
            <a:r>
              <a:rPr lang="en-US" dirty="0"/>
              <a:t>Palpitations of the heart and </a:t>
            </a:r>
          </a:p>
          <a:p>
            <a:pPr lvl="1"/>
            <a:r>
              <a:rPr lang="en-US" dirty="0"/>
              <a:t>nose bleeds.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age.slidesharecdn.com/amstanmgm-121215114005-phpapp02/95/amstan-love-birds-to-hatered-4-638.jpg?cb=14244583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Stroke</a:t>
            </a:r>
          </a:p>
          <a:p>
            <a:r>
              <a:rPr lang="en-US" dirty="0"/>
              <a:t>Ischemic Heart Disease</a:t>
            </a:r>
          </a:p>
          <a:p>
            <a:r>
              <a:rPr lang="en-US" dirty="0"/>
              <a:t>CCF</a:t>
            </a:r>
          </a:p>
          <a:p>
            <a:endParaRPr lang="en-US" dirty="0"/>
          </a:p>
          <a:p>
            <a:r>
              <a:rPr lang="en-US" dirty="0"/>
              <a:t>Renal Failure</a:t>
            </a:r>
          </a:p>
          <a:p>
            <a:r>
              <a:rPr lang="en-US" dirty="0"/>
              <a:t>Retinopathy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    Associated Factor which increases risk of complications</a:t>
            </a:r>
          </a:p>
          <a:p>
            <a:endParaRPr lang="en-US" b="1" dirty="0"/>
          </a:p>
          <a:p>
            <a:r>
              <a:rPr lang="en-US" b="1" dirty="0"/>
              <a:t>tobacco use, </a:t>
            </a:r>
          </a:p>
          <a:p>
            <a:r>
              <a:rPr lang="en-US" dirty="0"/>
              <a:t>obesity, </a:t>
            </a:r>
          </a:p>
          <a:p>
            <a:r>
              <a:rPr lang="en-US" dirty="0"/>
              <a:t>Physical inactivity</a:t>
            </a:r>
          </a:p>
          <a:p>
            <a:r>
              <a:rPr lang="en-US" dirty="0"/>
              <a:t>high cholesterol</a:t>
            </a:r>
          </a:p>
          <a:p>
            <a:r>
              <a:rPr lang="en-US" dirty="0"/>
              <a:t>diabetes mellitus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Diagnosis</a:t>
            </a:r>
          </a:p>
          <a:p>
            <a:r>
              <a:rPr lang="en-US" dirty="0"/>
              <a:t>Control of BP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Screening and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71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/>
              <a:t>How is BP measured?</a:t>
            </a:r>
          </a:p>
          <a:p>
            <a:pPr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After 5 minute rest in sitting position </a:t>
            </a:r>
          </a:p>
          <a:p>
            <a:pPr algn="just"/>
            <a:r>
              <a:rPr lang="en-US" sz="2800" dirty="0"/>
              <a:t>Support the arm (put on table)</a:t>
            </a:r>
          </a:p>
          <a:p>
            <a:pPr algn="just"/>
            <a:r>
              <a:rPr lang="en-US" sz="2800" dirty="0"/>
              <a:t>Cuff should cover </a:t>
            </a:r>
            <a:r>
              <a:rPr lang="en-US" sz="2600" dirty="0"/>
              <a:t>&gt; </a:t>
            </a:r>
            <a:r>
              <a:rPr lang="en-US" sz="2800" dirty="0"/>
              <a:t>two-third of arm</a:t>
            </a:r>
          </a:p>
          <a:p>
            <a:pPr algn="just"/>
            <a:r>
              <a:rPr lang="en-US" sz="2800" dirty="0"/>
              <a:t>Lower pressure slowly (2mm/second)</a:t>
            </a:r>
          </a:p>
          <a:p>
            <a:pPr algn="just"/>
            <a:r>
              <a:rPr lang="en-US" sz="2800" dirty="0"/>
              <a:t>Read the BP to the nearest 2 mm/hg</a:t>
            </a:r>
          </a:p>
          <a:p>
            <a:pPr algn="just"/>
            <a:r>
              <a:rPr lang="en-US" sz="2800" dirty="0"/>
              <a:t>White coat blood pressure?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/>
              <a:t>Take two measurements 2 minute apart at each visit – take average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and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2428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0"/>
            <a:ext cx="2743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2943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344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NPCDCS</a:t>
            </a:r>
          </a:p>
          <a:p>
            <a:r>
              <a:rPr lang="en-US" dirty="0"/>
              <a:t>Above 30 years of age</a:t>
            </a:r>
          </a:p>
          <a:p>
            <a:r>
              <a:rPr lang="en-US" dirty="0"/>
              <a:t>Annually</a:t>
            </a:r>
          </a:p>
          <a:p>
            <a:r>
              <a:rPr lang="en-US" dirty="0"/>
              <a:t>If BP above 140/90 mm/Hg – referred to higher centre</a:t>
            </a:r>
          </a:p>
          <a:p>
            <a:endParaRPr lang="en-US" dirty="0"/>
          </a:p>
          <a:p>
            <a:r>
              <a:rPr lang="en-US" dirty="0"/>
              <a:t>Confirmation of diagnosis: number of repeat measurements and interval between measurements depends on severity of BP</a:t>
            </a:r>
          </a:p>
          <a:p>
            <a:r>
              <a:rPr lang="en-US" dirty="0"/>
              <a:t>Grade 3 – single visit; Grade 2: days/weeks interval, at least two readings; Grade 1 – months interval (E.S.H.)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endParaRPr lang="en-US" sz="2800" u="sng" dirty="0">
              <a:hlinkClick r:id="rId2" tooltip="Pressure"/>
            </a:endParaRPr>
          </a:p>
          <a:p>
            <a:pPr algn="just"/>
            <a:r>
              <a:rPr lang="en-US" sz="2800" dirty="0"/>
              <a:t>Hypertension is defined as a systolic blood pressure equal to or above 140 mm/Hg </a:t>
            </a:r>
            <a:r>
              <a:rPr lang="en-US" sz="2800" b="1" i="1" u="sng" dirty="0"/>
              <a:t>or</a:t>
            </a:r>
            <a:r>
              <a:rPr lang="en-US" sz="2800" dirty="0"/>
              <a:t> diastolic blood pressure equal to or above 90 mm/Hg </a:t>
            </a:r>
            <a:r>
              <a:rPr lang="en-US" sz="2800" b="1" dirty="0"/>
              <a:t>or </a:t>
            </a:r>
            <a:r>
              <a:rPr lang="en-US" sz="2800" dirty="0"/>
              <a:t>any level of blood pressure in patients taking antihypertensive medication.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r>
              <a:rPr lang="en-US" sz="2800" dirty="0"/>
              <a:t>Confirmation of diagnosis: number of repeat measurements and interval between measurements depends on severity of BP</a:t>
            </a:r>
          </a:p>
          <a:p>
            <a:r>
              <a:rPr lang="en-US" sz="2800" dirty="0"/>
              <a:t>Grade 3 – single visit; Grade 2: days/weeks interval, at least two readings; Grade 1 – months interval (E.S.H.), more readings</a:t>
            </a:r>
          </a:p>
          <a:p>
            <a:pPr algn="just"/>
            <a:endParaRPr lang="en-US" sz="2800" b="1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for Hypertensive Pt.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Blood Potassium and sodium </a:t>
            </a:r>
          </a:p>
          <a:p>
            <a:r>
              <a:rPr lang="en-US" dirty="0"/>
              <a:t>Urinary protein</a:t>
            </a:r>
          </a:p>
          <a:p>
            <a:r>
              <a:rPr lang="en-US" dirty="0"/>
              <a:t>Blood </a:t>
            </a:r>
            <a:r>
              <a:rPr lang="en-US" dirty="0" err="1"/>
              <a:t>creatinine</a:t>
            </a:r>
            <a:r>
              <a:rPr lang="en-US" dirty="0"/>
              <a:t> and </a:t>
            </a:r>
            <a:r>
              <a:rPr lang="en-US" dirty="0" err="1"/>
              <a:t>eGFR</a:t>
            </a:r>
            <a:endParaRPr lang="en-US" dirty="0"/>
          </a:p>
          <a:p>
            <a:endParaRPr lang="en-US" dirty="0"/>
          </a:p>
          <a:p>
            <a:r>
              <a:rPr lang="en-US" dirty="0"/>
              <a:t>Blood Lipids</a:t>
            </a:r>
          </a:p>
          <a:p>
            <a:r>
              <a:rPr lang="en-US" dirty="0"/>
              <a:t>Blood triglycerides</a:t>
            </a:r>
          </a:p>
          <a:p>
            <a:r>
              <a:rPr lang="en-US" dirty="0"/>
              <a:t>HbA</a:t>
            </a:r>
            <a:r>
              <a:rPr lang="en-US" baseline="-25000" dirty="0"/>
              <a:t>1C</a:t>
            </a:r>
          </a:p>
          <a:p>
            <a:pPr>
              <a:buNone/>
            </a:pPr>
            <a:endParaRPr lang="en-US" baseline="-25000" dirty="0"/>
          </a:p>
          <a:p>
            <a:r>
              <a:rPr lang="en-US" dirty="0"/>
              <a:t>12 lead ECG</a:t>
            </a:r>
          </a:p>
          <a:p>
            <a:r>
              <a:rPr lang="en-US" dirty="0"/>
              <a:t>2 D Echo</a:t>
            </a:r>
          </a:p>
          <a:p>
            <a:endParaRPr lang="en-US" baseline="-2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0"/>
            <a:ext cx="903446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Logically –</a:t>
            </a:r>
          </a:p>
          <a:p>
            <a:pPr lvl="1"/>
            <a:r>
              <a:rPr lang="en-US" dirty="0"/>
              <a:t>Obese person – more blood volume – diuretics</a:t>
            </a:r>
          </a:p>
          <a:p>
            <a:pPr lvl="1"/>
            <a:r>
              <a:rPr lang="en-US" dirty="0"/>
              <a:t>Hypo-</a:t>
            </a:r>
            <a:r>
              <a:rPr lang="en-US" dirty="0" err="1"/>
              <a:t>protienaemia</a:t>
            </a:r>
            <a:r>
              <a:rPr lang="en-US" dirty="0"/>
              <a:t> – ACE inhibitor / ARB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Low-risk grade 1 hypertension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47243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466725"/>
            <a:ext cx="89249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228600"/>
            <a:ext cx="8924925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monitoring </a:t>
            </a:r>
            <a:r>
              <a:rPr lang="en-US" sz="2800" dirty="0"/>
              <a:t>blood pressure 6 monthly (3 monthly if at high risk)</a:t>
            </a:r>
          </a:p>
          <a:p>
            <a:r>
              <a:rPr lang="en-US" sz="2800" b="1" dirty="0"/>
              <a:t>checking</a:t>
            </a:r>
            <a:r>
              <a:rPr lang="en-US" sz="2800" dirty="0"/>
              <a:t> blood sugar, blood cholesterol and urine albumin</a:t>
            </a:r>
          </a:p>
          <a:p>
            <a:endParaRPr lang="en-US" sz="2800" dirty="0"/>
          </a:p>
          <a:p>
            <a:r>
              <a:rPr lang="en-US" sz="2800" dirty="0"/>
              <a:t>adopting the healthy behavior – diet, tobacco</a:t>
            </a:r>
          </a:p>
          <a:p>
            <a:r>
              <a:rPr lang="en-US" sz="2800" b="1" dirty="0"/>
              <a:t>regularly </a:t>
            </a:r>
            <a:r>
              <a:rPr lang="en-US" sz="2800" dirty="0"/>
              <a:t>taking any prescribed medications for lowering blood pressure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/>
              <a:t>Blood pressure (BP) is the pressure exerted by circulating blood upon the walls of blood vessels</a:t>
            </a:r>
          </a:p>
          <a:p>
            <a:pPr algn="just"/>
            <a:endParaRPr lang="en-US" sz="2800" dirty="0"/>
          </a:p>
          <a:p>
            <a:pPr algn="just">
              <a:buNone/>
            </a:pPr>
            <a:r>
              <a:rPr lang="en-US" sz="2800" dirty="0"/>
              <a:t>Pressure = force/area</a:t>
            </a:r>
          </a:p>
          <a:p>
            <a:pPr algn="just"/>
            <a:r>
              <a:rPr lang="en-US" sz="2800" dirty="0"/>
              <a:t>Force = mass* acceleration</a:t>
            </a:r>
          </a:p>
          <a:p>
            <a:pPr algn="just"/>
            <a:r>
              <a:rPr lang="en-US" sz="2800" dirty="0"/>
              <a:t>Low density = more acceleration</a:t>
            </a:r>
          </a:p>
          <a:p>
            <a:pPr algn="just"/>
            <a:r>
              <a:rPr lang="en-US" sz="2800" dirty="0"/>
              <a:t>Low protein = low density</a:t>
            </a:r>
          </a:p>
          <a:p>
            <a:pPr algn="just"/>
            <a:r>
              <a:rPr lang="en-US" sz="2800" dirty="0"/>
              <a:t>Vasoconstriction = less area</a:t>
            </a:r>
          </a:p>
          <a:p>
            <a:pPr algn="just"/>
            <a:endParaRPr lang="en-US" sz="2800" dirty="0"/>
          </a:p>
          <a:p>
            <a:pPr algn="just">
              <a:buNone/>
            </a:pPr>
            <a:endParaRPr lang="en-US" sz="2800" dirty="0"/>
          </a:p>
          <a:p>
            <a:pPr algn="just"/>
            <a:endParaRPr lang="en-US" sz="2800" dirty="0"/>
          </a:p>
          <a:p>
            <a:pPr algn="just">
              <a:buNone/>
            </a:pPr>
            <a:endParaRPr lang="en-US" sz="2800" dirty="0"/>
          </a:p>
          <a:p>
            <a:pPr algn="just">
              <a:buNone/>
            </a:pPr>
            <a:endParaRPr lang="en-US" sz="2800" u="sng" dirty="0">
              <a:hlinkClick r:id="rId2" tooltip="Pressur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based cost effective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Programme </a:t>
            </a:r>
            <a:br>
              <a:rPr lang="en-US" dirty="0"/>
            </a:br>
            <a:r>
              <a:rPr lang="en-US" dirty="0"/>
              <a:t>for prevention and control of </a:t>
            </a:r>
            <a:br>
              <a:rPr lang="en-US" dirty="0"/>
            </a:br>
            <a:r>
              <a:rPr lang="en-US" dirty="0"/>
              <a:t>Cancer, Diabetes, CVD and Stroke</a:t>
            </a:r>
            <a:br>
              <a:rPr lang="en-US" dirty="0"/>
            </a:br>
            <a:r>
              <a:rPr lang="en-US" dirty="0"/>
              <a:t>NP</a:t>
            </a:r>
            <a:r>
              <a:rPr lang="en-US" b="1" dirty="0"/>
              <a:t>CDC</a:t>
            </a:r>
            <a:r>
              <a:rPr lang="en-US" dirty="0"/>
              <a:t>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dirty="0"/>
              <a:t>The target population for screening is as follows:</a:t>
            </a:r>
          </a:p>
          <a:p>
            <a:r>
              <a:rPr lang="en-US" sz="3000" dirty="0"/>
              <a:t>All men and women over 30 years for Oral Cancer, Hypertension and Diabetes Mellitus;</a:t>
            </a:r>
          </a:p>
          <a:p>
            <a:r>
              <a:rPr lang="en-US" sz="3000" dirty="0"/>
              <a:t>All women over 30 years for Cervical and Breast Cancer</a:t>
            </a:r>
          </a:p>
          <a:p>
            <a:endParaRPr lang="en-US" sz="3000" dirty="0"/>
          </a:p>
          <a:p>
            <a:r>
              <a:rPr lang="en-US" sz="3000" dirty="0"/>
              <a:t>Screening for </a:t>
            </a:r>
            <a:r>
              <a:rPr lang="en-US" sz="3000" u="sng" dirty="0"/>
              <a:t>cancers</a:t>
            </a:r>
            <a:r>
              <a:rPr lang="en-US" sz="3000" dirty="0"/>
              <a:t> will take place </a:t>
            </a:r>
            <a:r>
              <a:rPr lang="en-US" sz="3000" b="1" dirty="0"/>
              <a:t>once in five years</a:t>
            </a:r>
            <a:r>
              <a:rPr lang="en-US" sz="3000" dirty="0"/>
              <a:t>, and for </a:t>
            </a:r>
            <a:r>
              <a:rPr lang="en-US" sz="3000" u="sng" dirty="0"/>
              <a:t>hypertension and diabetes </a:t>
            </a:r>
            <a:r>
              <a:rPr lang="en-US" sz="3000" dirty="0"/>
              <a:t>it should be done </a:t>
            </a:r>
            <a:r>
              <a:rPr lang="en-US" sz="3000" b="1" dirty="0"/>
              <a:t>annually</a:t>
            </a:r>
            <a:r>
              <a:rPr lang="en-US" sz="3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000" dirty="0"/>
              <a:t>On a </a:t>
            </a:r>
            <a:r>
              <a:rPr lang="en-US" sz="3000" b="1" dirty="0"/>
              <a:t>fixed day in a week- the ANM</a:t>
            </a:r>
            <a:r>
              <a:rPr lang="en-US" sz="3000" dirty="0"/>
              <a:t>, assisted by the ASHA would </a:t>
            </a:r>
            <a:r>
              <a:rPr lang="en-US" sz="3000" b="1" dirty="0"/>
              <a:t>screen</a:t>
            </a:r>
            <a:r>
              <a:rPr lang="en-US" sz="3000" dirty="0"/>
              <a:t> for HTN, DM, and Oral Cancers, Cervical cancer (sub-centre and above) and Breast cancer.</a:t>
            </a:r>
          </a:p>
          <a:p>
            <a:r>
              <a:rPr lang="en-US" sz="3000" dirty="0"/>
              <a:t>Those with a </a:t>
            </a:r>
            <a:r>
              <a:rPr lang="en-US" sz="3000" b="1" dirty="0"/>
              <a:t>systolic BP of over 140 and a diastolic BP of over 90 mm of Hg, </a:t>
            </a:r>
            <a:r>
              <a:rPr lang="en-US" sz="3000" b="1" u="sng" dirty="0"/>
              <a:t>or</a:t>
            </a:r>
            <a:r>
              <a:rPr lang="en-US" sz="3000" b="1" dirty="0"/>
              <a:t> Random Blood Sugar of 140 mg/dl and above would be referred to a Medical officer (MBBS), </a:t>
            </a:r>
            <a:r>
              <a:rPr lang="en-US" sz="3000" dirty="0"/>
              <a:t>at the nearest facility.</a:t>
            </a:r>
          </a:p>
          <a:p>
            <a:endParaRPr lang="en-US" sz="3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pPr algn="just"/>
            <a:r>
              <a:rPr lang="en-US" sz="3000" i="1" u="sng" dirty="0"/>
              <a:t>Once the diagnosis </a:t>
            </a:r>
            <a:r>
              <a:rPr lang="en-US" sz="3000" u="sng" dirty="0"/>
              <a:t>of HT/Diabetes is established</a:t>
            </a:r>
            <a:r>
              <a:rPr lang="en-US" sz="3000" dirty="0"/>
              <a:t>, the patient must receive </a:t>
            </a:r>
            <a:r>
              <a:rPr lang="en-US" sz="3000" i="1" dirty="0"/>
              <a:t>at least </a:t>
            </a:r>
            <a:r>
              <a:rPr lang="en-US" sz="3000" i="1" u="sng" dirty="0"/>
              <a:t>a month’s supply </a:t>
            </a:r>
            <a:r>
              <a:rPr lang="en-US" sz="3000" u="sng" dirty="0"/>
              <a:t>of drugs</a:t>
            </a:r>
            <a:r>
              <a:rPr lang="en-US" sz="3000" dirty="0"/>
              <a:t> from the PHC. </a:t>
            </a:r>
          </a:p>
          <a:p>
            <a:pPr algn="just"/>
            <a:r>
              <a:rPr lang="en-US" sz="3000" i="1" u="sng" dirty="0"/>
              <a:t>Once the condition is stable</a:t>
            </a:r>
            <a:r>
              <a:rPr lang="en-US" sz="3000" dirty="0"/>
              <a:t>, the state could also decide to provide the patient with </a:t>
            </a:r>
            <a:r>
              <a:rPr lang="en-US" sz="3000" u="sng" dirty="0"/>
              <a:t>a </a:t>
            </a:r>
            <a:r>
              <a:rPr lang="en-US" sz="3000" i="1" u="sng" dirty="0"/>
              <a:t>three- month supply,</a:t>
            </a:r>
            <a:r>
              <a:rPr lang="en-US" sz="3000" dirty="0"/>
              <a:t> with the </a:t>
            </a:r>
            <a:r>
              <a:rPr lang="en-US" sz="3000" u="sng" dirty="0"/>
              <a:t>ANM/ASHA visiting the patient each month</a:t>
            </a:r>
            <a:r>
              <a:rPr lang="en-US" sz="3000" dirty="0"/>
              <a:t> for ensuring compliance or keeping stock and distributing drugs every month.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For those individuals </a:t>
            </a:r>
            <a:r>
              <a:rPr lang="en-US" sz="2800" i="1" u="sng" dirty="0"/>
              <a:t>who are already on treatment under the care of a private practitioner</a:t>
            </a:r>
            <a:r>
              <a:rPr lang="en-US" sz="2800" u="sng" dirty="0"/>
              <a:t>, </a:t>
            </a:r>
            <a:r>
              <a:rPr lang="en-US" sz="2800" dirty="0"/>
              <a:t>they </a:t>
            </a:r>
            <a:r>
              <a:rPr lang="en-US" sz="2800" i="1" dirty="0"/>
              <a:t>could be offered the </a:t>
            </a:r>
            <a:r>
              <a:rPr lang="en-US" sz="2800" i="1" u="sng" dirty="0"/>
              <a:t>choice of taking drugs </a:t>
            </a:r>
            <a:r>
              <a:rPr lang="en-US" sz="2800" u="sng" dirty="0"/>
              <a:t>from the public health system</a:t>
            </a:r>
            <a:r>
              <a:rPr lang="en-US" sz="2800" dirty="0"/>
              <a:t>, after appropriate confirmation.</a:t>
            </a:r>
          </a:p>
          <a:p>
            <a:pPr algn="just"/>
            <a:r>
              <a:rPr lang="en-US" sz="3000" dirty="0"/>
              <a:t>Community </a:t>
            </a:r>
            <a:r>
              <a:rPr lang="en-US" sz="3000" u="sng" dirty="0"/>
              <a:t>Follow up of these individuals would be by the ASHA</a:t>
            </a:r>
            <a:r>
              <a:rPr lang="en-US" sz="3000" dirty="0"/>
              <a:t> making visits to enable</a:t>
            </a:r>
          </a:p>
          <a:p>
            <a:pPr lvl="1" algn="just"/>
            <a:r>
              <a:rPr lang="en-US" sz="2600" u="sng" dirty="0" err="1"/>
              <a:t>behaviour</a:t>
            </a:r>
            <a:r>
              <a:rPr lang="en-US" sz="2600" u="sng" dirty="0"/>
              <a:t> modifications, </a:t>
            </a:r>
          </a:p>
          <a:p>
            <a:pPr lvl="1" algn="just"/>
            <a:r>
              <a:rPr lang="en-US" sz="2600" i="1" u="sng" dirty="0"/>
              <a:t>treatment compliance</a:t>
            </a:r>
            <a:r>
              <a:rPr lang="en-US" sz="2600" dirty="0"/>
              <a:t>, and </a:t>
            </a:r>
          </a:p>
          <a:p>
            <a:pPr lvl="1" algn="just"/>
            <a:r>
              <a:rPr lang="en-US" sz="2600" u="sng" dirty="0"/>
              <a:t>encouraging patients </a:t>
            </a:r>
            <a:r>
              <a:rPr lang="en-US" sz="2600" dirty="0"/>
              <a:t>to go the sub centre for </a:t>
            </a:r>
            <a:r>
              <a:rPr lang="en-US" sz="2600" i="1" u="sng" dirty="0"/>
              <a:t>regular check-up of BP/blood glucose</a:t>
            </a:r>
            <a:r>
              <a:rPr lang="en-US" sz="2600" i="1" dirty="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blood pressure? What is hypertension?</a:t>
            </a:r>
          </a:p>
          <a:p>
            <a:r>
              <a:rPr lang="en-US" b="1" dirty="0"/>
              <a:t>Magnitude of problem</a:t>
            </a:r>
          </a:p>
          <a:p>
            <a:r>
              <a:rPr lang="en-US" dirty="0"/>
              <a:t>Etiology/Epidemiological factors</a:t>
            </a:r>
          </a:p>
          <a:p>
            <a:r>
              <a:rPr lang="en-US" dirty="0"/>
              <a:t>Prevention and control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6481" y="313953"/>
            <a:ext cx="8228160" cy="106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000" dirty="0">
                <a:ea typeface="Arial Unicode MS" pitchFamily="34" charset="-128"/>
                <a:cs typeface="Arial Unicode MS" pitchFamily="34" charset="-128"/>
              </a:rPr>
              <a:t>CAUSES OF DEATHS IN INDIA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53760" y="1795869"/>
            <a:ext cx="8032320" cy="367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8161" y="1430071"/>
            <a:ext cx="5159520" cy="4903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6324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50% of deaths are premature (Before 70 years)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of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Hypertension is responsible for at least </a:t>
            </a:r>
            <a:r>
              <a:rPr lang="en-US" b="1" u="sng" dirty="0"/>
              <a:t>45% of deaths due to ischemic heart disease, and 51% of deaths due to stroke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Geographical distribution -</a:t>
            </a:r>
          </a:p>
          <a:p>
            <a:r>
              <a:rPr lang="en-US" dirty="0"/>
              <a:t>Prevalence in India –</a:t>
            </a:r>
          </a:p>
          <a:p>
            <a:r>
              <a:rPr lang="en-US" dirty="0"/>
              <a:t>Trend -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of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Geographical distribution – more in developing countries</a:t>
            </a:r>
          </a:p>
          <a:p>
            <a:r>
              <a:rPr lang="en-US" dirty="0"/>
              <a:t>Prevalence in India – 25% in adults</a:t>
            </a:r>
          </a:p>
          <a:p>
            <a:r>
              <a:rPr lang="en-US" dirty="0"/>
              <a:t>Trend - increasing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/>
              <a:t>Primary (90%):</a:t>
            </a:r>
          </a:p>
          <a:p>
            <a:pPr lvl="1"/>
            <a:r>
              <a:rPr lang="en-US" dirty="0"/>
              <a:t>Causes unknown</a:t>
            </a:r>
          </a:p>
          <a:p>
            <a:r>
              <a:rPr lang="en-US" dirty="0"/>
              <a:t>Secondary:</a:t>
            </a:r>
          </a:p>
          <a:p>
            <a:pPr lvl="1"/>
            <a:r>
              <a:rPr lang="en-US" dirty="0"/>
              <a:t>Pregnancy (pre-</a:t>
            </a:r>
            <a:r>
              <a:rPr lang="en-US" dirty="0" err="1"/>
              <a:t>eclampsia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Renal Diseases</a:t>
            </a:r>
          </a:p>
          <a:p>
            <a:pPr lvl="1"/>
            <a:r>
              <a:rPr lang="en-US" dirty="0"/>
              <a:t>Endocrine diseases .. </a:t>
            </a:r>
            <a:r>
              <a:rPr lang="en-US" dirty="0" err="1"/>
              <a:t>Hyperaldosteronism</a:t>
            </a:r>
            <a:r>
              <a:rPr lang="en-US" dirty="0"/>
              <a:t>, </a:t>
            </a:r>
            <a:r>
              <a:rPr lang="en-US" dirty="0" err="1"/>
              <a:t>Pheochromocytoma</a:t>
            </a:r>
            <a:endParaRPr lang="en-US" dirty="0"/>
          </a:p>
          <a:p>
            <a:pPr lvl="1"/>
            <a:r>
              <a:rPr lang="en-US" dirty="0"/>
              <a:t>Drug induced – o. c. pills, corticosteroids</a:t>
            </a:r>
          </a:p>
          <a:p>
            <a:pPr lvl="1"/>
            <a:r>
              <a:rPr lang="en-US" dirty="0"/>
              <a:t>Co-</a:t>
            </a:r>
            <a:r>
              <a:rPr lang="en-US" dirty="0" err="1"/>
              <a:t>arctation</a:t>
            </a:r>
            <a:r>
              <a:rPr lang="en-US" dirty="0"/>
              <a:t> of aorta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Risk persons</a:t>
            </a:r>
          </a:p>
          <a:p>
            <a:pPr lvl="1"/>
            <a:r>
              <a:rPr lang="en-US" dirty="0"/>
              <a:t>Family History of HT</a:t>
            </a:r>
          </a:p>
          <a:p>
            <a:pPr lvl="1"/>
            <a:r>
              <a:rPr lang="en-US" dirty="0"/>
              <a:t>“Tracking” of BP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Only when risk factors have low prevalence</a:t>
            </a:r>
          </a:p>
          <a:p>
            <a:pPr lvl="1"/>
            <a:r>
              <a:rPr lang="en-US" dirty="0"/>
              <a:t>Population strategy has more potential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sz="3000" dirty="0"/>
              <a:t>The principles of screening at the community level are: that </a:t>
            </a:r>
            <a:r>
              <a:rPr lang="en-US" sz="3000" b="1" dirty="0"/>
              <a:t>no individual should need to travel more than half an hour to be screened</a:t>
            </a:r>
          </a:p>
          <a:p>
            <a:r>
              <a:rPr lang="en-US" sz="3000" u="sng" dirty="0"/>
              <a:t>Hypertension, Diabetes, oral and breast cancer </a:t>
            </a:r>
            <a:r>
              <a:rPr lang="en-US" sz="3000" dirty="0"/>
              <a:t>screening </a:t>
            </a:r>
            <a:r>
              <a:rPr lang="en-US" sz="3000" b="1" dirty="0"/>
              <a:t>can be offered in the outreach services </a:t>
            </a:r>
            <a:r>
              <a:rPr lang="en-US" sz="3000" dirty="0"/>
              <a:t>at the village level</a:t>
            </a:r>
          </a:p>
          <a:p>
            <a:r>
              <a:rPr lang="en-US" sz="3000" u="sng" dirty="0"/>
              <a:t>cervical cancer</a:t>
            </a:r>
            <a:r>
              <a:rPr lang="en-US" sz="3000" dirty="0"/>
              <a:t> screening </a:t>
            </a:r>
            <a:r>
              <a:rPr lang="en-US" sz="3000" b="1" dirty="0"/>
              <a:t>requires a space </a:t>
            </a:r>
            <a:r>
              <a:rPr lang="en-US" sz="3000" dirty="0"/>
              <a:t>where speculum examinations and VIA can be done, including facilities for sterilization of equipment.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patient will need to go the PHC for the </a:t>
            </a:r>
            <a:r>
              <a:rPr lang="en-US" i="1" dirty="0"/>
              <a:t>first follow up at the end of the first three months </a:t>
            </a:r>
            <a:r>
              <a:rPr lang="en-US" dirty="0"/>
              <a:t>after diagnosis, and sooner if required. </a:t>
            </a:r>
          </a:p>
          <a:p>
            <a:pPr algn="just"/>
            <a:r>
              <a:rPr lang="en-US" dirty="0"/>
              <a:t>An annual specialist consultation at the nearest nodal CHC with an NCD clinic, is also recommended.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0"/>
            <a:ext cx="903446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JNC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In patients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&gt;60 </a:t>
            </a:r>
            <a:r>
              <a:rPr lang="en-US" sz="2800" i="1" u="sng" dirty="0">
                <a:latin typeface="Calibri" pitchFamily="34" charset="0"/>
                <a:cs typeface="Calibri" pitchFamily="34" charset="0"/>
              </a:rPr>
              <a:t>years of age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start medications at blood pressure of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&gt;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150/90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mm Hg and treat to goal of &lt;150/90mm Hg (SP 10 higher than JNC 7)</a:t>
            </a:r>
          </a:p>
          <a:p>
            <a:pPr algn="just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In patients age &lt; 60 years of age and 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any age but with </a:t>
            </a:r>
            <a:r>
              <a:rPr lang="en-US" sz="2800" i="1" u="sng" dirty="0">
                <a:latin typeface="Calibri" pitchFamily="34" charset="0"/>
                <a:cs typeface="Calibri" pitchFamily="34" charset="0"/>
              </a:rPr>
              <a:t>diabetes or chronic kidney disease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start medications at blood pressure of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&gt;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140/90mm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Hg and treat to goal of &lt;140/90mm Hg (10 higher than JNC 7)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65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1412">
                <a:tc>
                  <a:txBody>
                    <a:bodyPr/>
                    <a:lstStyle/>
                    <a:p>
                      <a:r>
                        <a:rPr lang="en-US" dirty="0"/>
                        <a:t>Janelle Ann </a:t>
                      </a:r>
                      <a:r>
                        <a:rPr lang="en-US" dirty="0" err="1"/>
                        <a:t>Bartsch</a:t>
                      </a:r>
                      <a:r>
                        <a:rPr lang="en-US" dirty="0"/>
                        <a:t>, et 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Secondary prevention of stroke in Saskatchewan, Canada: hypertension control</a:t>
                      </a:r>
                    </a:p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 Stroke 2013 Oct;8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A100:32-8.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Multi-year cross-sectional study.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target population was all Saskatchewan residents who were hospitalized in Saskatchewan for a stroke or TIA between April 1, 2001 and March 31, 2008.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select indicator that measures adherence to use of antihypertensive medications for secondary stroke prevention was calculated.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management of hypertension for secondary stroke prevention is sub-optimal in 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Saskatchewan. 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Approximately 40% of patients were not taking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antihypertensives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 90 days after discharge from acute care.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is a need for province-wide improvement to secondary stroke prevention in Saskatchewan, Canada.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Modifiable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Obesity</a:t>
            </a:r>
          </a:p>
          <a:p>
            <a:pPr lvl="1"/>
            <a:r>
              <a:rPr lang="en-US" dirty="0"/>
              <a:t>More blood volume</a:t>
            </a:r>
          </a:p>
          <a:p>
            <a:pPr lvl="1"/>
            <a:r>
              <a:rPr lang="en-US" dirty="0"/>
              <a:t>Diet  (total calorie intake) and physical activity (expenditure)</a:t>
            </a:r>
          </a:p>
          <a:p>
            <a:r>
              <a:rPr lang="en-US" dirty="0"/>
              <a:t>Diet – Na, K, Protein</a:t>
            </a:r>
          </a:p>
          <a:p>
            <a:r>
              <a:rPr lang="en-US" dirty="0"/>
              <a:t>Smoking - vasoconstriction</a:t>
            </a:r>
          </a:p>
          <a:p>
            <a:r>
              <a:rPr lang="en-US" dirty="0"/>
              <a:t>Alcohol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Physical activity - may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Stress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Increased catecholamine - may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Non-modifiable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  <a:p>
            <a:pPr lvl="1"/>
            <a:r>
              <a:rPr lang="en-US" dirty="0"/>
              <a:t>higher</a:t>
            </a:r>
          </a:p>
          <a:p>
            <a:r>
              <a:rPr lang="en-US" dirty="0"/>
              <a:t>Sex</a:t>
            </a:r>
          </a:p>
          <a:p>
            <a:pPr lvl="1"/>
            <a:r>
              <a:rPr lang="en-US" dirty="0"/>
              <a:t>Male</a:t>
            </a:r>
          </a:p>
          <a:p>
            <a:r>
              <a:rPr lang="en-US" dirty="0"/>
              <a:t>Ethnicity</a:t>
            </a:r>
          </a:p>
          <a:p>
            <a:pPr lvl="1"/>
            <a:r>
              <a:rPr lang="en-US" dirty="0"/>
              <a:t>Black</a:t>
            </a:r>
          </a:p>
          <a:p>
            <a:r>
              <a:rPr lang="en-US" dirty="0"/>
              <a:t>Genetic factors</a:t>
            </a:r>
          </a:p>
          <a:p>
            <a:pPr lvl="1"/>
            <a:r>
              <a:rPr lang="en-US" dirty="0"/>
              <a:t>First degree relatives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Magnitude of problem</a:t>
            </a:r>
          </a:p>
          <a:p>
            <a:r>
              <a:rPr lang="en-US" dirty="0"/>
              <a:t>What is blood pressure? What is hypertension? </a:t>
            </a:r>
          </a:p>
          <a:p>
            <a:r>
              <a:rPr lang="en-US" dirty="0"/>
              <a:t>Etiology/Epidemiological factors</a:t>
            </a:r>
          </a:p>
          <a:p>
            <a:r>
              <a:rPr lang="en-US" b="1" dirty="0"/>
              <a:t>Prevention and control</a:t>
            </a:r>
          </a:p>
          <a:p>
            <a:r>
              <a:rPr lang="en-US" dirty="0"/>
              <a:t>Magnitude of problem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1810</Words>
  <Application>Microsoft Office PowerPoint</Application>
  <PresentationFormat>On-screen Show (4:3)</PresentationFormat>
  <Paragraphs>287</Paragraphs>
  <Slides>57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Wingdings 2</vt:lpstr>
      <vt:lpstr>Office Theme</vt:lpstr>
      <vt:lpstr>Epidemiology prevention and control of hypertension</vt:lpstr>
      <vt:lpstr>PowerPoint Presentation</vt:lpstr>
      <vt:lpstr>Hypertension</vt:lpstr>
      <vt:lpstr>Blood Pressure</vt:lpstr>
      <vt:lpstr> Etiology</vt:lpstr>
      <vt:lpstr>Modifiable Risk Factors</vt:lpstr>
      <vt:lpstr>Non-modifiable factors</vt:lpstr>
      <vt:lpstr>PowerPoint Presentation</vt:lpstr>
      <vt:lpstr>Primary prevention</vt:lpstr>
      <vt:lpstr>PowerPoint Presentation</vt:lpstr>
      <vt:lpstr>PowerPoint Presentation</vt:lpstr>
      <vt:lpstr> Na/K imbalance</vt:lpstr>
      <vt:lpstr>PowerPoint Presentation</vt:lpstr>
      <vt:lpstr>PowerPoint Presentation</vt:lpstr>
      <vt:lpstr>PowerPoint Presentation</vt:lpstr>
      <vt:lpstr>Food to avoid for high cholesterol </vt:lpstr>
      <vt:lpstr>DASH diet</vt:lpstr>
      <vt:lpstr>Physical Activity</vt:lpstr>
      <vt:lpstr>PowerPoint Presentation</vt:lpstr>
      <vt:lpstr>Secondary Prevention</vt:lpstr>
      <vt:lpstr>Symptoms</vt:lpstr>
      <vt:lpstr>PowerPoint Presentation</vt:lpstr>
      <vt:lpstr>Complications</vt:lpstr>
      <vt:lpstr>Complications</vt:lpstr>
      <vt:lpstr>Secondary prevention</vt:lpstr>
      <vt:lpstr>Screening and Diagnosis</vt:lpstr>
      <vt:lpstr>Screening and Diagnosis</vt:lpstr>
      <vt:lpstr>PowerPoint Presentation</vt:lpstr>
      <vt:lpstr>PowerPoint Presentation</vt:lpstr>
      <vt:lpstr>Investigations for Hypertensive Pt.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Care</vt:lpstr>
      <vt:lpstr>Population based cost effective interventions</vt:lpstr>
      <vt:lpstr>National Programme  for prevention and control of  Cancer, Diabetes, CVD and Stroke NPCDCS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Magnitude of Problem</vt:lpstr>
      <vt:lpstr>Magnitude of Problem</vt:lpstr>
      <vt:lpstr>Risk Factors</vt:lpstr>
      <vt:lpstr>High risk Strategy</vt:lpstr>
      <vt:lpstr>PowerPoint Presentation</vt:lpstr>
      <vt:lpstr>PowerPoint Presentation</vt:lpstr>
      <vt:lpstr>PowerPoint Presentation</vt:lpstr>
      <vt:lpstr>PowerPoint Presentation</vt:lpstr>
      <vt:lpstr>JNC 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roshani</dc:creator>
  <cp:lastModifiedBy>Maharshi Patel</cp:lastModifiedBy>
  <cp:revision>231</cp:revision>
  <dcterms:created xsi:type="dcterms:W3CDTF">2006-08-16T00:00:00Z</dcterms:created>
  <dcterms:modified xsi:type="dcterms:W3CDTF">2023-02-23T06:49:48Z</dcterms:modified>
</cp:coreProperties>
</file>