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6" r:id="rId1"/>
  </p:sldMasterIdLst>
  <p:notesMasterIdLst>
    <p:notesMasterId r:id="rId35"/>
  </p:notesMasterIdLst>
  <p:handoutMasterIdLst>
    <p:handoutMasterId r:id="rId36"/>
  </p:handoutMasterIdLst>
  <p:sldIdLst>
    <p:sldId id="298" r:id="rId2"/>
    <p:sldId id="256" r:id="rId3"/>
    <p:sldId id="323" r:id="rId4"/>
    <p:sldId id="362" r:id="rId5"/>
    <p:sldId id="359" r:id="rId6"/>
    <p:sldId id="330" r:id="rId7"/>
    <p:sldId id="381" r:id="rId8"/>
    <p:sldId id="360" r:id="rId9"/>
    <p:sldId id="350" r:id="rId10"/>
    <p:sldId id="364" r:id="rId11"/>
    <p:sldId id="351" r:id="rId12"/>
    <p:sldId id="387" r:id="rId13"/>
    <p:sldId id="382" r:id="rId14"/>
    <p:sldId id="352" r:id="rId15"/>
    <p:sldId id="386" r:id="rId16"/>
    <p:sldId id="353" r:id="rId17"/>
    <p:sldId id="383" r:id="rId18"/>
    <p:sldId id="384" r:id="rId19"/>
    <p:sldId id="368" r:id="rId20"/>
    <p:sldId id="388" r:id="rId21"/>
    <p:sldId id="395" r:id="rId22"/>
    <p:sldId id="396" r:id="rId23"/>
    <p:sldId id="401" r:id="rId24"/>
    <p:sldId id="397" r:id="rId25"/>
    <p:sldId id="402" r:id="rId26"/>
    <p:sldId id="398" r:id="rId27"/>
    <p:sldId id="403" r:id="rId28"/>
    <p:sldId id="399" r:id="rId29"/>
    <p:sldId id="404" r:id="rId30"/>
    <p:sldId id="400" r:id="rId31"/>
    <p:sldId id="405" r:id="rId32"/>
    <p:sldId id="406" r:id="rId33"/>
    <p:sldId id="389" r:id="rId34"/>
  </p:sldIdLst>
  <p:sldSz cx="9144000" cy="6858000" type="screen4x3"/>
  <p:notesSz cx="9774238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516" y="-96"/>
      </p:cViewPr>
      <p:guideLst>
        <p:guide orient="horz" pos="9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9278938" y="6486525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B1723E62-7941-40BF-B207-C2DE0A1423EC}" type="slidenum">
              <a:rPr lang="cs-CZ" sz="1400"/>
              <a:pPr algn="r">
                <a:defRPr/>
              </a:pPr>
              <a:t>‹#›</a:t>
            </a:fld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3338" y="3257550"/>
            <a:ext cx="7167562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Click to edit Master notes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</a:p>
        </p:txBody>
      </p:sp>
      <p:sp>
        <p:nvSpPr>
          <p:cNvPr id="389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73413" y="515938"/>
            <a:ext cx="3425825" cy="2568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9278938" y="6486525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>
              <a:defRPr/>
            </a:pPr>
            <a:fld id="{9CC24E01-A1A8-47F7-B5EE-221F0C3C4F6E}" type="slidenum">
              <a:rPr lang="cs-CZ" sz="1400"/>
              <a:pPr algn="r">
                <a:defRPr/>
              </a:pPr>
              <a:t>‹#›</a:t>
            </a:fld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4259018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11/23/2023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14500"/>
            <a:ext cx="3810000" cy="4152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3810000" cy="4152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714500"/>
            <a:ext cx="3810000" cy="41529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714500"/>
            <a:ext cx="3810000" cy="4152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11/23/2023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11/23/2023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cs-CZ" b="1" u="sng" dirty="0">
                <a:solidFill>
                  <a:srgbClr val="CCECFF"/>
                </a:solidFill>
              </a:rPr>
              <a:t> </a:t>
            </a:r>
            <a:endParaRPr lang="cs-CZ" sz="1600" b="1" u="sng" dirty="0">
              <a:solidFill>
                <a:srgbClr val="CCECF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67640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cs-CZ" sz="8000" b="1" u="sng" dirty="0">
                <a:solidFill>
                  <a:srgbClr val="FF3300"/>
                </a:solidFill>
              </a:rPr>
              <a:t>AMYLOIDOSIS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cs-CZ" sz="4800" b="1" u="sng" dirty="0">
              <a:solidFill>
                <a:srgbClr val="FF33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47800" y="4343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90000"/>
              </a:lnSpc>
              <a:buFont typeface="Monotype Sorts" pitchFamily="2" charset="2"/>
              <a:buNone/>
            </a:pPr>
            <a:r>
              <a:rPr lang="en-US" dirty="0" err="1" smtClean="0">
                <a:solidFill>
                  <a:srgbClr val="FF3300"/>
                </a:solidFill>
              </a:rPr>
              <a:t>Dr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r>
              <a:rPr lang="en-US" dirty="0" err="1" smtClean="0">
                <a:solidFill>
                  <a:srgbClr val="FF3300"/>
                </a:solidFill>
              </a:rPr>
              <a:t>Jasmin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r>
              <a:rPr lang="en-US" dirty="0" err="1" smtClean="0">
                <a:solidFill>
                  <a:srgbClr val="FF3300"/>
                </a:solidFill>
              </a:rPr>
              <a:t>Jasani</a:t>
            </a:r>
            <a:endParaRPr lang="en-US" dirty="0" smtClean="0">
              <a:solidFill>
                <a:srgbClr val="FF3300"/>
              </a:solidFill>
            </a:endParaRPr>
          </a:p>
          <a:p>
            <a:pPr algn="r">
              <a:lnSpc>
                <a:spcPct val="90000"/>
              </a:lnSpc>
              <a:buFont typeface="Monotype Sorts" pitchFamily="2" charset="2"/>
              <a:buNone/>
            </a:pPr>
            <a:r>
              <a:rPr lang="en-US" dirty="0" smtClean="0">
                <a:solidFill>
                  <a:srgbClr val="FF3300"/>
                </a:solidFill>
              </a:rPr>
              <a:t>Pathology</a:t>
            </a:r>
            <a:endParaRPr lang="cs-CZ" dirty="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cs-CZ" sz="4800" b="1" u="sng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76" y="214290"/>
            <a:ext cx="7391400" cy="68580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cs-CZ" dirty="0">
                <a:solidFill>
                  <a:srgbClr val="FF3300"/>
                </a:solidFill>
              </a:rPr>
              <a:t>Systemic Amyloidosis - II.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752600"/>
            <a:ext cx="9143999" cy="4772025"/>
          </a:xfrm>
          <a:noFill/>
        </p:spPr>
        <p:txBody>
          <a:bodyPr>
            <a:noAutofit/>
          </a:bodyPr>
          <a:lstStyle/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3600" dirty="0">
                <a:solidFill>
                  <a:srgbClr val="FF3300"/>
                </a:solidFill>
              </a:rPr>
              <a:t>AA</a:t>
            </a:r>
            <a:r>
              <a:rPr lang="cs-CZ" sz="3600" dirty="0"/>
              <a:t> - </a:t>
            </a:r>
            <a:r>
              <a:rPr lang="cs-CZ" sz="3600" dirty="0">
                <a:solidFill>
                  <a:schemeClr val="tx2"/>
                </a:solidFill>
              </a:rPr>
              <a:t>reactive systemic amyloidosis</a:t>
            </a:r>
            <a:endParaRPr lang="cs-CZ" sz="3600" dirty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i="1" dirty="0"/>
              <a:t>	 SAA = Serum Amyloid Associated 				protein</a:t>
            </a:r>
            <a:r>
              <a:rPr lang="cs-CZ" sz="3600" dirty="0"/>
              <a:t> 	          </a:t>
            </a:r>
            <a:r>
              <a:rPr lang="cs-CZ" dirty="0"/>
              <a:t>„secondary“</a:t>
            </a:r>
            <a:r>
              <a:rPr lang="cs-CZ" sz="3600" dirty="0"/>
              <a:t>	</a:t>
            </a:r>
          </a:p>
          <a:p>
            <a:pPr marL="0" indent="0" algn="just" defTabSz="762000">
              <a:lnSpc>
                <a:spcPct val="90000"/>
              </a:lnSpc>
              <a:buFont typeface="Monotype Sorts" pitchFamily="2" charset="2"/>
              <a:buNone/>
            </a:pPr>
            <a:endParaRPr lang="en-US" sz="2800" dirty="0"/>
          </a:p>
          <a:p>
            <a:pPr marL="0" indent="0" algn="just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2800" dirty="0"/>
              <a:t>Distribution: liver, kidney, spleen, GIT, lymph nodes, bowel, adipose tissue</a:t>
            </a:r>
          </a:p>
          <a:p>
            <a:pPr marL="0" indent="0" algn="just" defTabSz="762000">
              <a:lnSpc>
                <a:spcPct val="90000"/>
              </a:lnSpc>
              <a:buFont typeface="Monotype Sorts" pitchFamily="2" charset="2"/>
              <a:buNone/>
            </a:pPr>
            <a:endParaRPr lang="cs-CZ" sz="2800" dirty="0"/>
          </a:p>
          <a:p>
            <a:pPr marL="0" indent="0" algn="just" defTabSz="762000">
              <a:spcBef>
                <a:spcPct val="50000"/>
              </a:spcBef>
              <a:buClrTx/>
              <a:buSzTx/>
              <a:buFontTx/>
              <a:buNone/>
            </a:pPr>
            <a:r>
              <a:rPr lang="cs-CZ" sz="2800" dirty="0"/>
              <a:t>Associated diseases:</a:t>
            </a:r>
            <a:r>
              <a:rPr lang="cs-CZ" sz="2400" dirty="0"/>
              <a:t> </a:t>
            </a:r>
            <a:r>
              <a:rPr lang="cs-CZ" sz="2800" dirty="0"/>
              <a:t> rheumatoid arthritis, chronic infections (tb, leprosy, bronchiectasiae, osteomyelitis, IBD, neoplasms MLH , RCC</a:t>
            </a:r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endParaRPr lang="cs-CZ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696200" cy="68580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cs-CZ" dirty="0">
                <a:solidFill>
                  <a:srgbClr val="FF3300"/>
                </a:solidFill>
              </a:rPr>
              <a:t>Systemic amyloidosis - III.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2057400"/>
            <a:ext cx="8929718" cy="3810000"/>
          </a:xfrm>
          <a:noFill/>
        </p:spPr>
        <p:txBody>
          <a:bodyPr>
            <a:normAutofit/>
          </a:bodyPr>
          <a:lstStyle/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3600" dirty="0">
                <a:solidFill>
                  <a:srgbClr val="FF3300"/>
                </a:solidFill>
              </a:rPr>
              <a:t>senile systemic  SSA </a:t>
            </a:r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3600" dirty="0">
                <a:solidFill>
                  <a:srgbClr val="FF3300"/>
                </a:solidFill>
              </a:rPr>
              <a:t>	</a:t>
            </a:r>
            <a:r>
              <a:rPr lang="cs-CZ" i="1" dirty="0"/>
              <a:t>25% people over the age of 80 years  (!) </a:t>
            </a:r>
          </a:p>
          <a:p>
            <a:pPr marL="0" indent="0" defTabSz="762000">
              <a:lnSpc>
                <a:spcPct val="90000"/>
              </a:lnSpc>
              <a:buFontTx/>
              <a:buChar char="-"/>
            </a:pPr>
            <a:r>
              <a:rPr lang="cs-CZ" i="1" dirty="0"/>
              <a:t>normal transthyretin TTR (prealbumin)</a:t>
            </a:r>
          </a:p>
          <a:p>
            <a:pPr marL="0" indent="0" defTabSz="762000">
              <a:lnSpc>
                <a:spcPct val="90000"/>
              </a:lnSpc>
              <a:buFontTx/>
              <a:buChar char="-"/>
            </a:pPr>
            <a:endParaRPr lang="cs-CZ" sz="3600" dirty="0"/>
          </a:p>
          <a:p>
            <a:pPr marL="0" indent="0" defTabSz="762000">
              <a:lnSpc>
                <a:spcPct val="90000"/>
              </a:lnSpc>
              <a:buFontTx/>
              <a:buChar char="-"/>
            </a:pPr>
            <a:r>
              <a:rPr lang="cs-CZ" sz="3600" dirty="0"/>
              <a:t>mostly heart &amp; vessels inv</a:t>
            </a:r>
            <a:r>
              <a:rPr lang="en-US" sz="3600" dirty="0"/>
              <a:t>o</a:t>
            </a:r>
            <a:r>
              <a:rPr lang="cs-CZ" sz="3600" dirty="0"/>
              <a:t>lvement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214290"/>
            <a:ext cx="7696200" cy="685800"/>
          </a:xfrm>
          <a:noFill/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3300"/>
                </a:solidFill>
              </a:rPr>
              <a:t>Systemic Amyloidosis - IV.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2057400"/>
            <a:ext cx="8929718" cy="3810000"/>
          </a:xfrm>
          <a:noFill/>
        </p:spPr>
        <p:txBody>
          <a:bodyPr>
            <a:noAutofit/>
          </a:bodyPr>
          <a:lstStyle/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3600" dirty="0">
                <a:solidFill>
                  <a:srgbClr val="FF3300"/>
                </a:solidFill>
              </a:rPr>
              <a:t>A</a:t>
            </a:r>
            <a:r>
              <a:rPr lang="cs-CZ" sz="3600" dirty="0">
                <a:solidFill>
                  <a:srgbClr val="FF3300"/>
                </a:solidFill>
                <a:sym typeface="Symbol" pitchFamily="18" charset="2"/>
              </a:rPr>
              <a:t>2</a:t>
            </a:r>
            <a:r>
              <a:rPr lang="cs-CZ" dirty="0"/>
              <a:t> - </a:t>
            </a:r>
            <a:r>
              <a:rPr lang="cs-CZ" sz="3600" dirty="0">
                <a:solidFill>
                  <a:schemeClr val="tx2"/>
                </a:solidFill>
              </a:rPr>
              <a:t> hemodialysis associated</a:t>
            </a:r>
            <a:endParaRPr lang="cs-CZ" sz="3600" dirty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3600" dirty="0"/>
              <a:t>	 	</a:t>
            </a:r>
            <a:r>
              <a:rPr lang="cs-CZ" i="1" dirty="0">
                <a:sym typeface="Symbol" pitchFamily="18" charset="2"/>
              </a:rPr>
              <a:t></a:t>
            </a:r>
            <a:r>
              <a:rPr lang="cs-CZ" i="1" baseline="-25000" dirty="0">
                <a:sym typeface="Symbol" pitchFamily="18" charset="2"/>
              </a:rPr>
              <a:t>2</a:t>
            </a:r>
            <a:r>
              <a:rPr lang="cs-CZ" i="1" dirty="0"/>
              <a:t> microglobulin</a:t>
            </a:r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endParaRPr lang="cs-CZ" sz="3600" dirty="0">
              <a:solidFill>
                <a:srgbClr val="FF3300"/>
              </a:solidFill>
            </a:endParaRPr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dirty="0">
                <a:solidFill>
                  <a:srgbClr val="FF3300"/>
                </a:solidFill>
              </a:rPr>
              <a:t>Hereditary</a:t>
            </a:r>
            <a:endParaRPr lang="cs-CZ" sz="3600" dirty="0">
              <a:solidFill>
                <a:schemeClr val="hlink"/>
              </a:solidFill>
            </a:endParaRPr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dirty="0"/>
              <a:t>	</a:t>
            </a:r>
            <a:r>
              <a:rPr lang="cs-CZ" dirty="0"/>
              <a:t> </a:t>
            </a:r>
            <a:r>
              <a:rPr lang="cs-CZ" sz="3600" dirty="0">
                <a:solidFill>
                  <a:srgbClr val="FF3300"/>
                </a:solidFill>
              </a:rPr>
              <a:t>AA</a:t>
            </a:r>
            <a:r>
              <a:rPr lang="cs-CZ" dirty="0">
                <a:solidFill>
                  <a:schemeClr val="hlink"/>
                </a:solidFill>
              </a:rPr>
              <a:t> </a:t>
            </a:r>
            <a:r>
              <a:rPr lang="cs-CZ" dirty="0"/>
              <a:t>      - </a:t>
            </a:r>
            <a:r>
              <a:rPr lang="cs-CZ" dirty="0">
                <a:solidFill>
                  <a:schemeClr val="tx2"/>
                </a:solidFill>
              </a:rPr>
              <a:t>Familial Mediterranean Fever</a:t>
            </a:r>
            <a:endParaRPr lang="cs-CZ" dirty="0"/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dirty="0"/>
              <a:t>	 </a:t>
            </a:r>
            <a:r>
              <a:rPr lang="cs-CZ" sz="3600" dirty="0">
                <a:solidFill>
                  <a:srgbClr val="FF3300"/>
                </a:solidFill>
              </a:rPr>
              <a:t>ATTR</a:t>
            </a:r>
            <a:r>
              <a:rPr lang="cs-CZ" dirty="0"/>
              <a:t>  - </a:t>
            </a:r>
            <a:r>
              <a:rPr lang="cs-CZ" dirty="0">
                <a:solidFill>
                  <a:schemeClr val="tx2"/>
                </a:solidFill>
              </a:rPr>
              <a:t>Famil. polyneuropatia </a:t>
            </a:r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dirty="0">
                <a:solidFill>
                  <a:schemeClr val="tx2"/>
                </a:solidFill>
              </a:rPr>
              <a:t>				</a:t>
            </a:r>
            <a:r>
              <a:rPr lang="cs-CZ" i="1" dirty="0">
                <a:solidFill>
                  <a:schemeClr val="tx2"/>
                </a:solidFill>
              </a:rPr>
              <a:t>transthyretin</a:t>
            </a:r>
            <a:r>
              <a:rPr lang="cs-CZ" i="1" dirty="0"/>
              <a:t> (mutated form)</a:t>
            </a:r>
            <a:r>
              <a:rPr lang="cs-CZ" sz="3600" dirty="0"/>
              <a:t>				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64612" cy="1227138"/>
          </a:xfrm>
          <a:noFill/>
        </p:spPr>
        <p:txBody>
          <a:bodyPr/>
          <a:lstStyle/>
          <a:p>
            <a:r>
              <a:rPr lang="cs-CZ" dirty="0">
                <a:solidFill>
                  <a:srgbClr val="FF3300"/>
                </a:solidFill>
              </a:rPr>
              <a:t>Systemic Amyloidosis - </a:t>
            </a:r>
            <a:r>
              <a:rPr lang="cs-CZ" sz="3600" dirty="0">
                <a:solidFill>
                  <a:srgbClr val="FF3300"/>
                </a:solidFill>
              </a:rPr>
              <a:t>complications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708275"/>
            <a:ext cx="8077200" cy="3159125"/>
          </a:xfrm>
          <a:noFill/>
        </p:spPr>
        <p:txBody>
          <a:bodyPr/>
          <a:lstStyle/>
          <a:p>
            <a:pPr marL="0" indent="0" defTabSz="762000">
              <a:lnSpc>
                <a:spcPct val="90000"/>
              </a:lnSpc>
            </a:pPr>
            <a:r>
              <a:rPr lang="cs-CZ" dirty="0"/>
              <a:t> diminished functions of some organs, esp.</a:t>
            </a:r>
          </a:p>
          <a:p>
            <a:pPr marL="0" indent="0" defTabSz="762000">
              <a:lnSpc>
                <a:spcPct val="90000"/>
              </a:lnSpc>
              <a:buNone/>
            </a:pPr>
            <a:r>
              <a:rPr lang="en-US" sz="4400" dirty="0"/>
              <a:t>             </a:t>
            </a:r>
            <a:r>
              <a:rPr lang="cs-CZ" sz="4400" b="1" dirty="0"/>
              <a:t>KIDNEY FAILURE</a:t>
            </a:r>
          </a:p>
          <a:p>
            <a:pPr marL="0" indent="0" defTabSz="762000">
              <a:lnSpc>
                <a:spcPct val="90000"/>
              </a:lnSpc>
            </a:pPr>
            <a:endParaRPr lang="cs-CZ" sz="4400" dirty="0"/>
          </a:p>
          <a:p>
            <a:pPr marL="0" indent="0" defTabSz="762000">
              <a:lnSpc>
                <a:spcPct val="90000"/>
              </a:lnSpc>
            </a:pPr>
            <a:r>
              <a:rPr lang="cs-CZ" dirty="0"/>
              <a:t>IIIrd stage Amyloid nephrosis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772400" cy="1219200"/>
          </a:xfrm>
          <a:noFill/>
        </p:spPr>
        <p:txBody>
          <a:bodyPr/>
          <a:lstStyle/>
          <a:p>
            <a:pPr algn="l"/>
            <a:r>
              <a:rPr lang="cs-CZ" dirty="0">
                <a:solidFill>
                  <a:srgbClr val="FF3300"/>
                </a:solidFill>
              </a:rPr>
              <a:t>Localised Amyloidosis - I.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2286000"/>
            <a:ext cx="9144000" cy="3619500"/>
          </a:xfrm>
          <a:noFill/>
        </p:spPr>
        <p:txBody>
          <a:bodyPr>
            <a:normAutofit/>
          </a:bodyPr>
          <a:lstStyle/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4000" dirty="0">
                <a:solidFill>
                  <a:schemeClr val="tx2"/>
                </a:solidFill>
              </a:rPr>
              <a:t>Senile cardial</a:t>
            </a:r>
            <a:r>
              <a:rPr lang="cs-CZ" dirty="0"/>
              <a:t> </a:t>
            </a:r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2800" i="1" dirty="0"/>
              <a:t>	</a:t>
            </a:r>
            <a:r>
              <a:rPr lang="cs-CZ" sz="2800" i="1" dirty="0">
                <a:solidFill>
                  <a:srgbClr val="FF3300"/>
                </a:solidFill>
              </a:rPr>
              <a:t>ATTR</a:t>
            </a:r>
            <a:r>
              <a:rPr lang="cs-CZ" dirty="0"/>
              <a:t> - </a:t>
            </a:r>
            <a:r>
              <a:rPr lang="cs-CZ" sz="2800" i="1" dirty="0"/>
              <a:t>transthyretin  - 		(structurally normal)</a:t>
            </a:r>
            <a:endParaRPr lang="cs-CZ" dirty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endParaRPr lang="cs-CZ" dirty="0">
              <a:solidFill>
                <a:srgbClr val="FF3300"/>
              </a:solidFill>
            </a:endParaRPr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4000" dirty="0">
                <a:solidFill>
                  <a:schemeClr val="tx2"/>
                </a:solidFill>
              </a:rPr>
              <a:t>Senile cerebral</a:t>
            </a:r>
            <a:r>
              <a:rPr lang="cs-CZ" dirty="0"/>
              <a:t> </a:t>
            </a:r>
            <a:r>
              <a:rPr lang="cs-CZ" sz="2800" i="1" dirty="0"/>
              <a:t>	 	</a:t>
            </a:r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2800" i="1" dirty="0"/>
              <a:t>	</a:t>
            </a:r>
            <a:r>
              <a:rPr lang="cs-CZ" sz="2800" i="1" dirty="0">
                <a:solidFill>
                  <a:srgbClr val="FF3300"/>
                </a:solidFill>
              </a:rPr>
              <a:t>A</a:t>
            </a:r>
            <a:r>
              <a:rPr lang="cs-CZ" sz="2800" i="1" dirty="0">
                <a:solidFill>
                  <a:srgbClr val="FF3300"/>
                </a:solidFill>
                <a:sym typeface="Symbol" pitchFamily="18" charset="2"/>
              </a:rPr>
              <a:t></a:t>
            </a:r>
            <a:r>
              <a:rPr lang="cs-CZ" sz="2800" baseline="-25000" dirty="0">
                <a:sym typeface="Symbol" pitchFamily="18" charset="2"/>
              </a:rPr>
              <a:t>     </a:t>
            </a:r>
            <a:r>
              <a:rPr lang="cs-CZ" dirty="0"/>
              <a:t> - </a:t>
            </a:r>
            <a:r>
              <a:rPr lang="cs-CZ" sz="2800" i="1" dirty="0">
                <a:sym typeface="Symbol" pitchFamily="18" charset="2"/>
              </a:rPr>
              <a:t> -amyloid 				protein</a:t>
            </a:r>
            <a:endParaRPr lang="cs-CZ" sz="2800" i="1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968375"/>
          </a:xfrm>
        </p:spPr>
        <p:txBody>
          <a:bodyPr/>
          <a:lstStyle/>
          <a:p>
            <a:pPr algn="l"/>
            <a:r>
              <a:rPr lang="cs-CZ" sz="4000" dirty="0">
                <a:solidFill>
                  <a:srgbClr val="FF3300"/>
                </a:solidFill>
              </a:rPr>
              <a:t>Cardiac Amyloidosis – </a:t>
            </a:r>
            <a:r>
              <a:rPr lang="cs-CZ" sz="2800" dirty="0">
                <a:solidFill>
                  <a:schemeClr val="tx1"/>
                </a:solidFill>
              </a:rPr>
              <a:t>clinical manifestations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341438"/>
            <a:ext cx="9143999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 </a:t>
            </a: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Dilated Cardiomyopathy	 </a:t>
            </a:r>
            <a:r>
              <a:rPr lang="cs-CZ" sz="2400" i="1" dirty="0">
                <a:solidFill>
                  <a:schemeClr val="tx2">
                    <a:lumMod val="75000"/>
                  </a:schemeClr>
                </a:solidFill>
              </a:rPr>
              <a:t>(predominant systolic 						 		dysfunction)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Restrictive cardiomyopathy    </a:t>
            </a:r>
            <a:r>
              <a:rPr lang="cs-CZ" sz="2400" i="1" dirty="0">
                <a:solidFill>
                  <a:schemeClr val="tx2">
                    <a:lumMod val="75000"/>
                  </a:schemeClr>
                </a:solidFill>
              </a:rPr>
              <a:t>(predominant diastolic 						 		dysfunction)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Congestive heart failure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Rhyt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h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m </a:t>
            </a: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abnormalities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Coronary insufficiency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Valvular dysfunction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Pericardial tamponade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Enhance sensitivity to digitalis glycosides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chemeClr val="tx2">
                    <a:lumMod val="75000"/>
                  </a:schemeClr>
                </a:solidFill>
              </a:rPr>
              <a:t> Atrial thrombosis - embolisation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285728"/>
            <a:ext cx="8001000" cy="68580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cs-CZ" dirty="0">
                <a:solidFill>
                  <a:srgbClr val="FF3300"/>
                </a:solidFill>
              </a:rPr>
              <a:t>Localised Amyloidosis - II.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9144000" cy="4538682"/>
          </a:xfrm>
          <a:noFill/>
        </p:spPr>
        <p:txBody>
          <a:bodyPr>
            <a:noAutofit/>
          </a:bodyPr>
          <a:lstStyle/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3600" dirty="0">
                <a:solidFill>
                  <a:schemeClr val="tx2"/>
                </a:solidFill>
                <a:sym typeface="Symbol" pitchFamily="18" charset="2"/>
              </a:rPr>
              <a:t>Endocrine</a:t>
            </a:r>
            <a:endParaRPr lang="cs-CZ" sz="3600" dirty="0">
              <a:solidFill>
                <a:srgbClr val="FF3300"/>
              </a:solidFill>
            </a:endParaRPr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dirty="0"/>
              <a:t>	 </a:t>
            </a:r>
            <a:r>
              <a:rPr lang="cs-CZ" dirty="0"/>
              <a:t> ACal     -  ca medullare gl. thyreoideae</a:t>
            </a:r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dirty="0"/>
              <a:t>	  AIAPP   - islets of Langerhans associated</a:t>
            </a:r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dirty="0"/>
              <a:t>	  AANF    -  isolated atrial amyloidosis</a:t>
            </a:r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i="1" dirty="0"/>
              <a:t>			   atrial natriuretic polypeptide</a:t>
            </a:r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endParaRPr lang="cs-CZ" dirty="0">
              <a:solidFill>
                <a:srgbClr val="FF3300"/>
              </a:solidFill>
            </a:endParaRPr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dirty="0">
                <a:solidFill>
                  <a:schemeClr val="tx2"/>
                </a:solidFill>
              </a:rPr>
              <a:t>Nodular 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  <a:r>
              <a:rPr lang="cs-CZ" sz="3600" dirty="0">
                <a:solidFill>
                  <a:schemeClr val="tx2"/>
                </a:solidFill>
              </a:rPr>
              <a:t>tumoriform amyloid deposits</a:t>
            </a:r>
            <a:endParaRPr lang="cs-CZ" dirty="0"/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dirty="0"/>
              <a:t>     </a:t>
            </a:r>
            <a:r>
              <a:rPr lang="cs-CZ" i="1" dirty="0"/>
              <a:t>(tongue, lung,larynx, skin, urinary bladder</a:t>
            </a:r>
            <a:r>
              <a:rPr lang="cs-CZ" i="1"/>
              <a:t>, </a:t>
            </a:r>
            <a:r>
              <a:rPr lang="cs-CZ" i="1" smtClean="0"/>
              <a:t>orbit)</a:t>
            </a:r>
            <a:r>
              <a:rPr lang="cs-CZ" i="1" dirty="0"/>
              <a:t>	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8600"/>
            <a:ext cx="8134350" cy="823913"/>
          </a:xfrm>
          <a:noFill/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M</a:t>
            </a:r>
            <a:r>
              <a:rPr lang="cs-CZ" dirty="0">
                <a:solidFill>
                  <a:srgbClr val="FF3300"/>
                </a:solidFill>
              </a:rPr>
              <a:t>ORPHOLOGY </a:t>
            </a:r>
            <a:endParaRPr lang="cs-CZ" sz="6600" dirty="0">
              <a:solidFill>
                <a:srgbClr val="FF33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569325" cy="5545137"/>
          </a:xfrm>
          <a:noFill/>
        </p:spPr>
        <p:txBody>
          <a:bodyPr/>
          <a:lstStyle/>
          <a:p>
            <a:pPr marL="0" indent="0" defTabSz="762000">
              <a:buFont typeface="Monotype Sorts" pitchFamily="2" charset="2"/>
              <a:buNone/>
            </a:pPr>
            <a:endParaRPr lang="en-US" i="1" dirty="0">
              <a:solidFill>
                <a:schemeClr val="tx2"/>
              </a:solidFill>
            </a:endParaRPr>
          </a:p>
          <a:p>
            <a:pPr marL="0" indent="0" defTabSz="762000">
              <a:buFont typeface="Monotype Sorts" pitchFamily="2" charset="2"/>
              <a:buNone/>
            </a:pPr>
            <a:endParaRPr lang="en-US" i="1" dirty="0">
              <a:solidFill>
                <a:schemeClr val="tx2"/>
              </a:solidFill>
            </a:endParaRPr>
          </a:p>
          <a:p>
            <a:pPr marL="0" indent="0" defTabSz="762000">
              <a:buFont typeface="Monotype Sorts" pitchFamily="2" charset="2"/>
              <a:buNone/>
            </a:pPr>
            <a:r>
              <a:rPr lang="cs-CZ" i="1" dirty="0">
                <a:solidFill>
                  <a:schemeClr val="tx2"/>
                </a:solidFill>
              </a:rPr>
              <a:t>Macroscopy:</a:t>
            </a:r>
          </a:p>
          <a:p>
            <a:pPr marL="0" indent="0" defTabSz="762000"/>
            <a:r>
              <a:rPr lang="cs-CZ" sz="4400" dirty="0"/>
              <a:t>	small amounts – invisible</a:t>
            </a:r>
          </a:p>
          <a:p>
            <a:pPr marL="0" indent="0" defTabSz="762000"/>
            <a:r>
              <a:rPr lang="cs-CZ" sz="4400" dirty="0"/>
              <a:t>	larger deposits – enlarged, 						firm, waxy organs</a:t>
            </a:r>
            <a:r>
              <a:rPr lang="cs-CZ" dirty="0"/>
              <a:t> 		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624918" cy="12192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3300"/>
                </a:solidFill>
              </a:rPr>
              <a:t>MORPHOLOGICAL DIAGNOSIS OF AMYLOID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2590800"/>
            <a:ext cx="8643998" cy="3276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dirty="0">
                <a:solidFill>
                  <a:schemeClr val="tx2"/>
                </a:solidFill>
              </a:rPr>
              <a:t>Macroscopy </a:t>
            </a:r>
          </a:p>
          <a:p>
            <a:pPr>
              <a:buFont typeface="Monotype Sorts" pitchFamily="2" charset="2"/>
              <a:buNone/>
            </a:pP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sz="3600" dirty="0"/>
              <a:t>reaction Virchow I        </a:t>
            </a:r>
            <a:r>
              <a:rPr lang="cs-CZ" sz="3200" i="1" dirty="0"/>
              <a:t>(sol. Lugolli)</a:t>
            </a:r>
            <a:endParaRPr lang="cs-CZ" sz="3600" dirty="0"/>
          </a:p>
          <a:p>
            <a:pPr lvl="1">
              <a:buFontTx/>
              <a:buNone/>
            </a:pPr>
            <a:r>
              <a:rPr lang="cs-CZ" sz="3600" dirty="0"/>
              <a:t>			      Virchow II       </a:t>
            </a:r>
            <a:r>
              <a:rPr lang="cs-CZ" sz="3600" i="1" dirty="0"/>
              <a:t>(H</a:t>
            </a:r>
            <a:r>
              <a:rPr lang="cs-CZ" sz="3600" i="1" baseline="-25000" dirty="0"/>
              <a:t>2</a:t>
            </a:r>
            <a:r>
              <a:rPr lang="cs-CZ" sz="3600" i="1" dirty="0"/>
              <a:t>SO</a:t>
            </a:r>
            <a:r>
              <a:rPr lang="cs-CZ" sz="3600" i="1" baseline="-25000" dirty="0"/>
              <a:t>4</a:t>
            </a:r>
            <a:r>
              <a:rPr lang="cs-CZ" sz="3600" i="1" dirty="0"/>
              <a:t>)</a:t>
            </a:r>
            <a:endParaRPr lang="cs-CZ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0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3300"/>
                </a:solidFill>
              </a:rPr>
              <a:t>MORPHOLOGICAL </a:t>
            </a:r>
            <a:br>
              <a:rPr lang="cs-CZ" dirty="0">
                <a:solidFill>
                  <a:srgbClr val="FF3300"/>
                </a:solidFill>
              </a:rPr>
            </a:br>
            <a:r>
              <a:rPr lang="cs-CZ" dirty="0">
                <a:solidFill>
                  <a:srgbClr val="FF3300"/>
                </a:solidFill>
              </a:rPr>
              <a:t>DIAGNOSIS OF AMYLOID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14282" y="1981200"/>
            <a:ext cx="8624918" cy="4114800"/>
          </a:xfrm>
        </p:spPr>
        <p:txBody>
          <a:bodyPr>
            <a:normAutofit lnSpcReduction="10000"/>
          </a:bodyPr>
          <a:lstStyle/>
          <a:p>
            <a:pPr>
              <a:buFont typeface="Monotype Sorts" pitchFamily="2" charset="2"/>
              <a:buNone/>
            </a:pPr>
            <a:r>
              <a:rPr lang="cs-CZ" sz="3600" dirty="0">
                <a:solidFill>
                  <a:schemeClr val="tx2"/>
                </a:solidFill>
              </a:rPr>
              <a:t>Microscopy:</a:t>
            </a:r>
            <a:endParaRPr lang="cs-CZ" dirty="0">
              <a:solidFill>
                <a:schemeClr val="tx2"/>
              </a:solidFill>
            </a:endParaRPr>
          </a:p>
          <a:p>
            <a:pPr lvl="1">
              <a:lnSpc>
                <a:spcPct val="110000"/>
              </a:lnSpc>
            </a:pPr>
            <a:r>
              <a:rPr lang="cs-CZ" sz="3200" dirty="0"/>
              <a:t>    KONGO red		      	           		(+POLARISATION!) + KMnO</a:t>
            </a:r>
            <a:r>
              <a:rPr lang="cs-CZ" sz="3200" baseline="-25000" dirty="0"/>
              <a:t>4</a:t>
            </a:r>
            <a:endParaRPr lang="cs-CZ" sz="3200" dirty="0"/>
          </a:p>
          <a:p>
            <a:pPr lvl="1">
              <a:lnSpc>
                <a:spcPct val="110000"/>
              </a:lnSpc>
            </a:pPr>
            <a:r>
              <a:rPr lang="cs-CZ" sz="3200" dirty="0"/>
              <a:t>    thioflavine S,T</a:t>
            </a:r>
          </a:p>
          <a:p>
            <a:pPr lvl="1">
              <a:lnSpc>
                <a:spcPct val="110000"/>
              </a:lnSpc>
            </a:pPr>
            <a:r>
              <a:rPr lang="cs-CZ" sz="3200" dirty="0"/>
              <a:t>    crystal. violet </a:t>
            </a:r>
            <a:r>
              <a:rPr lang="cs-CZ" sz="3200" i="1" dirty="0"/>
              <a:t>(metachromasia)</a:t>
            </a:r>
            <a:endParaRPr lang="cs-CZ" sz="3200" dirty="0"/>
          </a:p>
          <a:p>
            <a:pPr lvl="1">
              <a:lnSpc>
                <a:spcPct val="110000"/>
              </a:lnSpc>
            </a:pPr>
            <a:r>
              <a:rPr lang="cs-CZ" sz="3200" dirty="0">
                <a:solidFill>
                  <a:schemeClr val="tx2">
                    <a:lumMod val="75000"/>
                  </a:schemeClr>
                </a:solidFill>
              </a:rPr>
              <a:t>    IMMUNOHISTOCHEMISTRY    </a:t>
            </a:r>
            <a:r>
              <a:rPr lang="cs-CZ" sz="3200" dirty="0"/>
              <a:t>					</a:t>
            </a:r>
            <a:r>
              <a:rPr lang="cs-CZ" sz="3200" i="1" dirty="0"/>
              <a:t>(electron microscopy</a:t>
            </a:r>
            <a:r>
              <a:rPr lang="cs-CZ" sz="2000" i="1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28600"/>
            <a:ext cx="8785225" cy="1544638"/>
          </a:xfrm>
          <a:solidFill>
            <a:schemeClr val="bg1"/>
          </a:solidFill>
        </p:spPr>
        <p:txBody>
          <a:bodyPr/>
          <a:lstStyle/>
          <a:p>
            <a:r>
              <a:rPr lang="cs-CZ" sz="8800" dirty="0">
                <a:solidFill>
                  <a:srgbClr val="FF3300"/>
                </a:solidFill>
              </a:rPr>
              <a:t>Amyloidosis</a:t>
            </a:r>
            <a:endParaRPr lang="cs-CZ" sz="4000" dirty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idx="1"/>
          </p:nvPr>
        </p:nvSpPr>
        <p:spPr>
          <a:xfrm>
            <a:off x="0" y="1857364"/>
            <a:ext cx="9144000" cy="4679950"/>
          </a:xfrm>
        </p:spPr>
        <p:txBody>
          <a:bodyPr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cs-CZ" i="1" dirty="0"/>
              <a:t>DEF.:</a:t>
            </a:r>
            <a:r>
              <a:rPr lang="cs-CZ" dirty="0"/>
              <a:t> </a:t>
            </a:r>
          </a:p>
          <a:p>
            <a:pPr>
              <a:buFont typeface="Monotype Sorts" pitchFamily="2" charset="2"/>
              <a:buNone/>
            </a:pPr>
            <a:r>
              <a:rPr lang="cs-CZ" dirty="0"/>
              <a:t> </a:t>
            </a:r>
            <a:r>
              <a:rPr lang="cs-CZ" sz="4800" dirty="0"/>
              <a:t>Disorder of  protein metabolism</a:t>
            </a:r>
            <a:endParaRPr lang="en-US" sz="4800" dirty="0"/>
          </a:p>
          <a:p>
            <a:pPr>
              <a:buFont typeface="Monotype Sorts" pitchFamily="2" charset="2"/>
              <a:buNone/>
            </a:pPr>
            <a:r>
              <a:rPr lang="cs-CZ" sz="4800" dirty="0"/>
              <a:t>accompanied with abnormal</a:t>
            </a:r>
            <a:endParaRPr lang="en-US" sz="4800" dirty="0"/>
          </a:p>
          <a:p>
            <a:pPr>
              <a:buFont typeface="Monotype Sorts" pitchFamily="2" charset="2"/>
              <a:buNone/>
            </a:pPr>
            <a:r>
              <a:rPr lang="cs-CZ" sz="4800" dirty="0"/>
              <a:t>extracellular deposition of</a:t>
            </a:r>
            <a:endParaRPr lang="en-US" sz="4800" dirty="0"/>
          </a:p>
          <a:p>
            <a:pPr>
              <a:buFont typeface="Monotype Sorts" pitchFamily="2" charset="2"/>
              <a:buNone/>
            </a:pPr>
            <a:r>
              <a:rPr lang="cs-CZ" sz="4800" dirty="0"/>
              <a:t>proteinaceous material - amyloid</a:t>
            </a:r>
            <a:endParaRPr lang="cs-CZ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09600"/>
            <a:ext cx="8893175" cy="515938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dirty="0">
                <a:solidFill>
                  <a:schemeClr val="tx2">
                    <a:lumMod val="75000"/>
                  </a:schemeClr>
                </a:solidFill>
              </a:rPr>
              <a:t>MORPHOLOGICAL DIAGNOSIS OF AMYLOID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23850" y="1557338"/>
            <a:ext cx="8515350" cy="4538662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600" dirty="0"/>
              <a:t>Materials:</a:t>
            </a:r>
            <a:endParaRPr lang="cs-CZ" dirty="0"/>
          </a:p>
          <a:p>
            <a:pPr lvl="1">
              <a:lnSpc>
                <a:spcPct val="110000"/>
              </a:lnSpc>
            </a:pPr>
            <a:r>
              <a:rPr lang="cs-CZ" sz="3200" dirty="0"/>
              <a:t>GIT </a:t>
            </a:r>
            <a:r>
              <a:rPr lang="cs-CZ" sz="2800" dirty="0"/>
              <a:t>(stomach, duodenum rectum, gingiva)</a:t>
            </a:r>
            <a:r>
              <a:rPr lang="cs-CZ" sz="3200" dirty="0"/>
              <a:t> biopsy	</a:t>
            </a:r>
          </a:p>
          <a:p>
            <a:pPr lvl="1">
              <a:lnSpc>
                <a:spcPct val="110000"/>
              </a:lnSpc>
            </a:pPr>
            <a:r>
              <a:rPr lang="cs-CZ" sz="3200" dirty="0"/>
              <a:t> kidney</a:t>
            </a:r>
          </a:p>
          <a:p>
            <a:pPr lvl="1">
              <a:lnSpc>
                <a:spcPct val="110000"/>
              </a:lnSpc>
            </a:pPr>
            <a:r>
              <a:rPr lang="cs-CZ" sz="3200" dirty="0"/>
              <a:t> sural nerve &amp; muscle </a:t>
            </a:r>
          </a:p>
          <a:p>
            <a:pPr lvl="1">
              <a:lnSpc>
                <a:spcPct val="110000"/>
              </a:lnSpc>
            </a:pPr>
            <a:r>
              <a:rPr lang="cs-CZ" sz="3200" dirty="0"/>
              <a:t> fat aspiration biopsy – </a:t>
            </a:r>
            <a:r>
              <a:rPr lang="cs-CZ" sz="2800" dirty="0"/>
              <a:t>needle with an internal 						diam. 0,7-1,2mm</a:t>
            </a:r>
            <a:r>
              <a:rPr lang="cs-CZ" sz="3200" dirty="0"/>
              <a:t>	           		</a:t>
            </a:r>
            <a:endParaRPr lang="cs-CZ" sz="2000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12700" y="214290"/>
          <a:ext cx="9156700" cy="6242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3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32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11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397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669">
                <a:tc>
                  <a:txBody>
                    <a:bodyPr/>
                    <a:lstStyle/>
                    <a:p>
                      <a:r>
                        <a:rPr lang="en-US" sz="1800" dirty="0"/>
                        <a:t>NAME OF AUTHOR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TITLE OF STUDY &amp; DESIGN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AIM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RESULT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CONCLUSION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276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d'Humières</a:t>
                      </a:r>
                      <a:r>
                        <a:rPr lang="en-US" sz="1800" dirty="0"/>
                        <a:t> T, </a:t>
                      </a:r>
                      <a:r>
                        <a:rPr lang="en-US" sz="1800" dirty="0" err="1"/>
                        <a:t>Fard</a:t>
                      </a:r>
                      <a:r>
                        <a:rPr lang="en-US" sz="1800" dirty="0"/>
                        <a:t> D, </a:t>
                      </a:r>
                      <a:r>
                        <a:rPr lang="en-US" sz="1800" dirty="0" err="1"/>
                        <a:t>Damy</a:t>
                      </a:r>
                      <a:r>
                        <a:rPr lang="en-US" sz="1800" dirty="0"/>
                        <a:t> T, </a:t>
                      </a:r>
                      <a:r>
                        <a:rPr lang="en-US" sz="1800" dirty="0" err="1"/>
                        <a:t>Roubille</a:t>
                      </a:r>
                      <a:r>
                        <a:rPr lang="en-US" sz="1800" dirty="0"/>
                        <a:t> F, </a:t>
                      </a:r>
                      <a:r>
                        <a:rPr lang="en-US" sz="1800" dirty="0" err="1"/>
                        <a:t>Galat</a:t>
                      </a:r>
                      <a:r>
                        <a:rPr lang="en-US" sz="1800" dirty="0"/>
                        <a:t> A, Doan HL, Oliver L, Dubois-</a:t>
                      </a:r>
                      <a:r>
                        <a:rPr lang="en-US" sz="1800" dirty="0" err="1"/>
                        <a:t>Randé</a:t>
                      </a:r>
                      <a:r>
                        <a:rPr lang="en-US" sz="1800" dirty="0"/>
                        <a:t> JL, </a:t>
                      </a:r>
                      <a:r>
                        <a:rPr lang="en-US" sz="1800" dirty="0" err="1"/>
                        <a:t>Squara</a:t>
                      </a:r>
                      <a:r>
                        <a:rPr lang="en-US" sz="1800" dirty="0"/>
                        <a:t> P, Lim P, </a:t>
                      </a:r>
                      <a:r>
                        <a:rPr lang="en-US" sz="1800" dirty="0" err="1"/>
                        <a:t>Ternacle</a:t>
                      </a:r>
                      <a:r>
                        <a:rPr lang="en-US" sz="1800" dirty="0"/>
                        <a:t> J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b="0" dirty="0"/>
                        <a:t>Outcome of patients with cardiac </a:t>
                      </a:r>
                      <a:r>
                        <a:rPr lang="en-US" sz="1800" b="0" dirty="0" err="1"/>
                        <a:t>amyloidosis</a:t>
                      </a:r>
                      <a:r>
                        <a:rPr lang="en-US" sz="1800" b="0" dirty="0"/>
                        <a:t> admitted to an intensive care unit for acute heart failure</a:t>
                      </a:r>
                    </a:p>
                    <a:p>
                      <a:endParaRPr lang="en-US" sz="1800" dirty="0"/>
                    </a:p>
                    <a:p>
                      <a:r>
                        <a:rPr lang="en-US" sz="1800" dirty="0"/>
                        <a:t>LEVEL  2 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 address the characteristics and outcomes of patients with confirmed CA admitted to an ICCU for AHF and then to identify the predictors of evolution to </a:t>
                      </a:r>
                      <a:r>
                        <a:rPr lang="en-US" sz="1800" dirty="0" err="1"/>
                        <a:t>cardiogenic</a:t>
                      </a:r>
                      <a:r>
                        <a:rPr lang="en-US" sz="1800" dirty="0"/>
                        <a:t> shock.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/>
                        <a:t>mong</a:t>
                      </a:r>
                      <a:r>
                        <a:rPr lang="en-US" sz="1800" dirty="0"/>
                        <a:t> the 421 patients followed for CA in our expert centre, 46 patients (mean age: 64±14 years; 65% light-chain [AL] CA) were referred to the ICCU for AHF (n=26 with </a:t>
                      </a:r>
                      <a:r>
                        <a:rPr lang="en-US" sz="1800" dirty="0" err="1"/>
                        <a:t>cardiogenic</a:t>
                      </a:r>
                      <a:r>
                        <a:rPr lang="en-US" sz="1800" dirty="0"/>
                        <a:t> shock). At 3 months, death occurred in 24 (52%) patients, mostly in the </a:t>
                      </a:r>
                      <a:r>
                        <a:rPr lang="en-US" sz="1800" dirty="0" err="1"/>
                        <a:t>cardiogenic</a:t>
                      </a:r>
                      <a:r>
                        <a:rPr lang="en-US" sz="1800" dirty="0"/>
                        <a:t> shock group (n=21/26, 81%).</a:t>
                      </a:r>
                      <a:endParaRPr lang="en-US" sz="18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 study confirms the dramatic mortality associated with CA when presenting as </a:t>
                      </a:r>
                      <a:r>
                        <a:rPr lang="en-US" sz="1800" dirty="0" err="1"/>
                        <a:t>cardiogenic</a:t>
                      </a:r>
                      <a:r>
                        <a:rPr lang="en-US" sz="1800" dirty="0"/>
                        <a:t> shock and underlines the limited efficiency of conventional treatments. Given the rapid occurrence of death in a young population, an alternative strategy to </a:t>
                      </a:r>
                      <a:r>
                        <a:rPr lang="en-US" sz="1800" dirty="0" err="1"/>
                        <a:t>dobutamine</a:t>
                      </a:r>
                      <a:r>
                        <a:rPr lang="en-US" sz="1800" dirty="0"/>
                        <a:t> support should be investigated in patients with elevated NT-</a:t>
                      </a:r>
                      <a:r>
                        <a:rPr lang="en-US" sz="1800" dirty="0" err="1"/>
                        <a:t>proBNP</a:t>
                      </a:r>
                      <a:r>
                        <a:rPr lang="en-US" sz="1800" dirty="0"/>
                        <a:t> concentration.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dirty="0" smtClean="0">
                <a:solidFill>
                  <a:srgbClr val="FF3300"/>
                </a:solidFill>
              </a:rPr>
              <a:t>A</a:t>
            </a:r>
            <a:r>
              <a:rPr lang="cs-CZ" dirty="0" smtClean="0">
                <a:solidFill>
                  <a:srgbClr val="FF3300"/>
                </a:solidFill>
                <a:sym typeface="Symbol" pitchFamily="18" charset="2"/>
              </a:rPr>
              <a:t>2</a:t>
            </a:r>
            <a:r>
              <a:rPr lang="cs-CZ" dirty="0" smtClean="0"/>
              <a:t> - </a:t>
            </a:r>
            <a:r>
              <a:rPr lang="cs-CZ" dirty="0" smtClean="0">
                <a:solidFill>
                  <a:schemeClr val="tx2"/>
                </a:solidFill>
              </a:rPr>
              <a:t> hemodialysis associated</a:t>
            </a:r>
            <a:r>
              <a:rPr lang="en-IN" dirty="0" smtClean="0">
                <a:solidFill>
                  <a:schemeClr val="tx2"/>
                </a:solidFill>
              </a:rPr>
              <a:t> with</a:t>
            </a:r>
            <a:endParaRPr lang="cs-CZ" dirty="0" smtClean="0"/>
          </a:p>
          <a:p>
            <a:pPr marL="0" indent="0" defTabSz="762000">
              <a:lnSpc>
                <a:spcPct val="90000"/>
              </a:lnSpc>
            </a:pPr>
            <a:r>
              <a:rPr lang="en-IN" i="1" dirty="0" smtClean="0">
                <a:sym typeface="Symbol" pitchFamily="18" charset="2"/>
              </a:rPr>
              <a:t>beta 2 </a:t>
            </a:r>
            <a:r>
              <a:rPr lang="cs-CZ" i="1" dirty="0" smtClean="0"/>
              <a:t>microglobulin</a:t>
            </a:r>
            <a:endParaRPr lang="en-IN" i="1" dirty="0" smtClean="0"/>
          </a:p>
          <a:p>
            <a:pPr marL="0" indent="0" defTabSz="762000">
              <a:lnSpc>
                <a:spcPct val="90000"/>
              </a:lnSpc>
            </a:pPr>
            <a:r>
              <a:rPr lang="en-IN" i="1" dirty="0" smtClean="0"/>
              <a:t>Alpha 1 </a:t>
            </a:r>
            <a:r>
              <a:rPr lang="cs-CZ" i="1" dirty="0" smtClean="0"/>
              <a:t>microglobulin</a:t>
            </a:r>
            <a:endParaRPr lang="en-IN" i="1" dirty="0" smtClean="0"/>
          </a:p>
          <a:p>
            <a:pPr marL="0" indent="0" defTabSz="762000">
              <a:lnSpc>
                <a:spcPct val="90000"/>
              </a:lnSpc>
            </a:pPr>
            <a:r>
              <a:rPr lang="en-IN" i="1" dirty="0" smtClean="0"/>
              <a:t>Delta 2 </a:t>
            </a:r>
            <a:r>
              <a:rPr lang="cs-CZ" i="1" dirty="0" smtClean="0"/>
              <a:t>microglobulin</a:t>
            </a:r>
            <a:endParaRPr lang="en-IN" i="1" dirty="0" smtClean="0"/>
          </a:p>
          <a:p>
            <a:pPr marL="0" indent="0" defTabSz="762000">
              <a:lnSpc>
                <a:spcPct val="90000"/>
              </a:lnSpc>
            </a:pPr>
            <a:r>
              <a:rPr lang="en-IN" i="1" dirty="0" smtClean="0"/>
              <a:t>Eta 2</a:t>
            </a:r>
            <a:r>
              <a:rPr lang="cs-CZ" i="1" dirty="0" smtClean="0"/>
              <a:t> microglobulin</a:t>
            </a:r>
            <a:endParaRPr lang="en-IN" i="1" dirty="0" smtClean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endParaRPr lang="cs-CZ" i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dirty="0" smtClean="0">
                <a:solidFill>
                  <a:srgbClr val="FF3300"/>
                </a:solidFill>
              </a:rPr>
              <a:t>A</a:t>
            </a:r>
            <a:r>
              <a:rPr lang="cs-CZ" dirty="0" smtClean="0">
                <a:solidFill>
                  <a:srgbClr val="FF3300"/>
                </a:solidFill>
                <a:sym typeface="Symbol" pitchFamily="18" charset="2"/>
              </a:rPr>
              <a:t>2</a:t>
            </a:r>
            <a:r>
              <a:rPr lang="cs-CZ" dirty="0" smtClean="0"/>
              <a:t> - </a:t>
            </a:r>
            <a:r>
              <a:rPr lang="cs-CZ" dirty="0" smtClean="0">
                <a:solidFill>
                  <a:schemeClr val="tx2"/>
                </a:solidFill>
              </a:rPr>
              <a:t> hemodialysis associated</a:t>
            </a:r>
            <a:r>
              <a:rPr lang="en-IN" dirty="0" smtClean="0">
                <a:solidFill>
                  <a:schemeClr val="tx2"/>
                </a:solidFill>
              </a:rPr>
              <a:t> with</a:t>
            </a:r>
            <a:endParaRPr lang="cs-CZ" dirty="0" smtClean="0"/>
          </a:p>
          <a:p>
            <a:pPr marL="0" indent="0" defTabSz="762000">
              <a:lnSpc>
                <a:spcPct val="90000"/>
              </a:lnSpc>
            </a:pPr>
            <a:r>
              <a:rPr lang="en-IN" i="1" dirty="0" smtClean="0">
                <a:solidFill>
                  <a:srgbClr val="FF0000"/>
                </a:solidFill>
                <a:sym typeface="Symbol" pitchFamily="18" charset="2"/>
              </a:rPr>
              <a:t>beta 2 </a:t>
            </a:r>
            <a:r>
              <a:rPr lang="cs-CZ" i="1" dirty="0" smtClean="0">
                <a:solidFill>
                  <a:srgbClr val="FF0000"/>
                </a:solidFill>
              </a:rPr>
              <a:t>microglobulin</a:t>
            </a:r>
            <a:endParaRPr lang="en-IN" i="1" dirty="0" smtClean="0">
              <a:solidFill>
                <a:srgbClr val="FF0000"/>
              </a:solidFill>
            </a:endParaRPr>
          </a:p>
          <a:p>
            <a:pPr marL="0" indent="0" defTabSz="762000">
              <a:lnSpc>
                <a:spcPct val="90000"/>
              </a:lnSpc>
            </a:pPr>
            <a:r>
              <a:rPr lang="en-IN" i="1" dirty="0" smtClean="0"/>
              <a:t>Alpha 1 </a:t>
            </a:r>
            <a:r>
              <a:rPr lang="cs-CZ" i="1" dirty="0" smtClean="0"/>
              <a:t>microglobulin</a:t>
            </a:r>
            <a:endParaRPr lang="en-IN" i="1" dirty="0" smtClean="0"/>
          </a:p>
          <a:p>
            <a:pPr marL="0" indent="0" defTabSz="762000">
              <a:lnSpc>
                <a:spcPct val="90000"/>
              </a:lnSpc>
            </a:pPr>
            <a:r>
              <a:rPr lang="en-IN" i="1" dirty="0" smtClean="0"/>
              <a:t>Delta 2 </a:t>
            </a:r>
            <a:r>
              <a:rPr lang="cs-CZ" i="1" dirty="0" smtClean="0"/>
              <a:t>microglobulin</a:t>
            </a:r>
            <a:endParaRPr lang="en-IN" i="1" dirty="0" smtClean="0"/>
          </a:p>
          <a:p>
            <a:pPr marL="0" indent="0" defTabSz="762000">
              <a:lnSpc>
                <a:spcPct val="90000"/>
              </a:lnSpc>
            </a:pPr>
            <a:r>
              <a:rPr lang="en-IN" i="1" dirty="0" smtClean="0"/>
              <a:t>Eta 2</a:t>
            </a:r>
            <a:r>
              <a:rPr lang="cs-CZ" i="1" dirty="0" smtClean="0"/>
              <a:t> microglobulin</a:t>
            </a:r>
            <a:endParaRPr lang="en-IN" i="1" dirty="0" smtClean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endParaRPr lang="cs-CZ" i="1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53819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MCQ-2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Dyes used for </a:t>
            </a:r>
            <a:r>
              <a:rPr lang="cs-CZ" dirty="0" smtClean="0"/>
              <a:t>AMYLOID</a:t>
            </a:r>
            <a:endParaRPr lang="en-IN" dirty="0" smtClean="0"/>
          </a:p>
          <a:p>
            <a:pPr lvl="1">
              <a:lnSpc>
                <a:spcPct val="110000"/>
              </a:lnSpc>
            </a:pPr>
            <a:r>
              <a:rPr lang="cs-CZ" dirty="0" smtClean="0"/>
              <a:t>KONGO red		      	           		</a:t>
            </a:r>
            <a:endParaRPr lang="en-IN" dirty="0" smtClean="0"/>
          </a:p>
          <a:p>
            <a:pPr lvl="1">
              <a:lnSpc>
                <a:spcPct val="110000"/>
              </a:lnSpc>
            </a:pPr>
            <a:r>
              <a:rPr lang="en-IN" dirty="0" smtClean="0"/>
              <a:t>H &amp; E</a:t>
            </a:r>
          </a:p>
          <a:p>
            <a:pPr lvl="1">
              <a:lnSpc>
                <a:spcPct val="110000"/>
              </a:lnSpc>
            </a:pPr>
            <a:r>
              <a:rPr lang="en-IN" dirty="0" smtClean="0"/>
              <a:t>Sliver stain</a:t>
            </a:r>
          </a:p>
          <a:p>
            <a:pPr lvl="1">
              <a:lnSpc>
                <a:spcPct val="110000"/>
              </a:lnSpc>
            </a:pPr>
            <a:r>
              <a:rPr lang="en-IN" dirty="0" smtClean="0"/>
              <a:t>New methyl blue</a:t>
            </a:r>
            <a:endParaRPr lang="cs-CZ" dirty="0" smtClean="0"/>
          </a:p>
          <a:p>
            <a:pPr lvl="1"/>
            <a:endParaRPr lang="en-IN" dirty="0" smtClean="0"/>
          </a:p>
          <a:p>
            <a:pPr lvl="1"/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MCQ-2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Dyes used for </a:t>
            </a:r>
            <a:r>
              <a:rPr lang="cs-CZ" dirty="0" smtClean="0"/>
              <a:t>AMYLOID</a:t>
            </a:r>
            <a:endParaRPr lang="en-IN" dirty="0" smtClean="0"/>
          </a:p>
          <a:p>
            <a:pPr lvl="1">
              <a:lnSpc>
                <a:spcPct val="110000"/>
              </a:lnSpc>
            </a:pPr>
            <a:r>
              <a:rPr lang="cs-CZ" dirty="0" smtClean="0">
                <a:solidFill>
                  <a:srgbClr val="FF0000"/>
                </a:solidFill>
              </a:rPr>
              <a:t>KONGO red	</a:t>
            </a:r>
            <a:r>
              <a:rPr lang="cs-CZ" dirty="0" smtClean="0"/>
              <a:t>	      	           		</a:t>
            </a:r>
            <a:endParaRPr lang="en-IN" dirty="0" smtClean="0"/>
          </a:p>
          <a:p>
            <a:pPr lvl="1">
              <a:lnSpc>
                <a:spcPct val="110000"/>
              </a:lnSpc>
            </a:pPr>
            <a:r>
              <a:rPr lang="en-IN" dirty="0" smtClean="0"/>
              <a:t>H &amp; E</a:t>
            </a:r>
          </a:p>
          <a:p>
            <a:pPr lvl="1">
              <a:lnSpc>
                <a:spcPct val="110000"/>
              </a:lnSpc>
            </a:pPr>
            <a:r>
              <a:rPr lang="en-IN" dirty="0" smtClean="0"/>
              <a:t>Sliver stain</a:t>
            </a:r>
          </a:p>
          <a:p>
            <a:pPr lvl="1">
              <a:lnSpc>
                <a:spcPct val="110000"/>
              </a:lnSpc>
            </a:pPr>
            <a:r>
              <a:rPr lang="en-IN" dirty="0" smtClean="0"/>
              <a:t>New methyl blue</a:t>
            </a:r>
            <a:endParaRPr lang="cs-CZ" dirty="0" smtClean="0"/>
          </a:p>
          <a:p>
            <a:pPr lvl="1"/>
            <a:endParaRPr lang="en-IN" dirty="0" smtClean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807747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MCQ-3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Material for </a:t>
            </a:r>
            <a:r>
              <a:rPr lang="en-IN" dirty="0" err="1" smtClean="0"/>
              <a:t>Amyloid</a:t>
            </a:r>
            <a:endParaRPr lang="en-IN" dirty="0" smtClean="0"/>
          </a:p>
          <a:p>
            <a:pPr lvl="1">
              <a:lnSpc>
                <a:spcPct val="110000"/>
              </a:lnSpc>
            </a:pPr>
            <a:r>
              <a:rPr lang="cs-CZ" sz="3200" dirty="0" smtClean="0"/>
              <a:t>sural nerve &amp; muscle </a:t>
            </a:r>
          </a:p>
          <a:p>
            <a:pPr lvl="1">
              <a:lnSpc>
                <a:spcPct val="110000"/>
              </a:lnSpc>
            </a:pPr>
            <a:r>
              <a:rPr lang="en-IN" sz="3200" dirty="0" smtClean="0"/>
              <a:t>Brain</a:t>
            </a:r>
          </a:p>
          <a:p>
            <a:pPr lvl="1">
              <a:lnSpc>
                <a:spcPct val="110000"/>
              </a:lnSpc>
            </a:pPr>
            <a:r>
              <a:rPr lang="en-IN" sz="3200" dirty="0" smtClean="0"/>
              <a:t>Fat</a:t>
            </a:r>
          </a:p>
          <a:p>
            <a:pPr lvl="1">
              <a:lnSpc>
                <a:spcPct val="110000"/>
              </a:lnSpc>
            </a:pPr>
            <a:r>
              <a:rPr lang="en-IN" sz="3200" dirty="0" smtClean="0"/>
              <a:t>A and c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MCQ-3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Material for </a:t>
            </a:r>
            <a:r>
              <a:rPr lang="en-IN" dirty="0" err="1" smtClean="0"/>
              <a:t>Amyloid</a:t>
            </a:r>
            <a:endParaRPr lang="en-IN" dirty="0" smtClean="0"/>
          </a:p>
          <a:p>
            <a:pPr lvl="1">
              <a:lnSpc>
                <a:spcPct val="110000"/>
              </a:lnSpc>
            </a:pPr>
            <a:r>
              <a:rPr lang="cs-CZ" sz="3200" dirty="0" smtClean="0"/>
              <a:t>sural nerve &amp; muscle </a:t>
            </a:r>
          </a:p>
          <a:p>
            <a:pPr lvl="1">
              <a:lnSpc>
                <a:spcPct val="110000"/>
              </a:lnSpc>
            </a:pPr>
            <a:r>
              <a:rPr lang="en-IN" sz="3200" dirty="0" smtClean="0"/>
              <a:t>Brain</a:t>
            </a:r>
          </a:p>
          <a:p>
            <a:pPr lvl="1">
              <a:lnSpc>
                <a:spcPct val="110000"/>
              </a:lnSpc>
            </a:pPr>
            <a:r>
              <a:rPr lang="en-IN" sz="3200" dirty="0" smtClean="0"/>
              <a:t>Fat</a:t>
            </a:r>
          </a:p>
          <a:p>
            <a:pPr lvl="1">
              <a:lnSpc>
                <a:spcPct val="110000"/>
              </a:lnSpc>
            </a:pPr>
            <a:r>
              <a:rPr lang="en-IN" sz="3200" dirty="0" smtClean="0">
                <a:solidFill>
                  <a:srgbClr val="FF0000"/>
                </a:solidFill>
              </a:rPr>
              <a:t>A and c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534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MCQ-4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dirty="0" smtClean="0">
                <a:solidFill>
                  <a:schemeClr val="tx2"/>
                </a:solidFill>
              </a:rPr>
              <a:t>Senile cardial</a:t>
            </a:r>
            <a:r>
              <a:rPr lang="cs-CZ" dirty="0" smtClean="0"/>
              <a:t> </a:t>
            </a:r>
            <a:r>
              <a:rPr lang="en-IN" dirty="0" smtClean="0"/>
              <a:t>Amyloid shows</a:t>
            </a:r>
          </a:p>
          <a:p>
            <a:pPr marL="0" indent="0" defTabSz="762000">
              <a:lnSpc>
                <a:spcPct val="90000"/>
              </a:lnSpc>
            </a:pPr>
            <a:r>
              <a:rPr lang="cs-CZ" sz="2400" dirty="0" smtClean="0">
                <a:solidFill>
                  <a:srgbClr val="FF3300"/>
                </a:solidFill>
              </a:rPr>
              <a:t>ATTR</a:t>
            </a:r>
            <a:r>
              <a:rPr lang="cs-CZ" sz="2400" dirty="0" smtClean="0"/>
              <a:t> – transthyretin</a:t>
            </a:r>
            <a:r>
              <a:rPr lang="en-IN" sz="2400" dirty="0" smtClean="0"/>
              <a:t>	</a:t>
            </a:r>
          </a:p>
          <a:p>
            <a:pPr marL="0" indent="0" defTabSz="762000">
              <a:lnSpc>
                <a:spcPct val="90000"/>
              </a:lnSpc>
            </a:pPr>
            <a:r>
              <a:rPr lang="cs-CZ" sz="2400" dirty="0" smtClean="0">
                <a:solidFill>
                  <a:srgbClr val="FF3300"/>
                </a:solidFill>
              </a:rPr>
              <a:t>A</a:t>
            </a:r>
            <a:r>
              <a:rPr lang="cs-CZ" sz="2400" dirty="0" smtClean="0">
                <a:solidFill>
                  <a:srgbClr val="FF3300"/>
                </a:solidFill>
                <a:sym typeface="Symbol" pitchFamily="18" charset="2"/>
              </a:rPr>
              <a:t></a:t>
            </a:r>
            <a:r>
              <a:rPr lang="cs-CZ" sz="2400" baseline="-25000" dirty="0" smtClean="0">
                <a:sym typeface="Symbol" pitchFamily="18" charset="2"/>
              </a:rPr>
              <a:t>     </a:t>
            </a:r>
            <a:r>
              <a:rPr lang="cs-CZ" sz="2400" dirty="0" smtClean="0"/>
              <a:t> - </a:t>
            </a:r>
            <a:r>
              <a:rPr lang="cs-CZ" sz="2400" dirty="0" smtClean="0">
                <a:sym typeface="Symbol" pitchFamily="18" charset="2"/>
              </a:rPr>
              <a:t> -amyloid</a:t>
            </a:r>
            <a:endParaRPr lang="en-IN" sz="2400" dirty="0" smtClean="0">
              <a:sym typeface="Symbol" pitchFamily="18" charset="2"/>
            </a:endParaRPr>
          </a:p>
          <a:p>
            <a:pPr marL="0" indent="0" defTabSz="762000">
              <a:lnSpc>
                <a:spcPct val="90000"/>
              </a:lnSpc>
            </a:pPr>
            <a:r>
              <a:rPr lang="en-IN" sz="2400" dirty="0" smtClean="0">
                <a:sym typeface="Symbol" pitchFamily="18" charset="2"/>
              </a:rPr>
              <a:t>Both</a:t>
            </a:r>
          </a:p>
          <a:p>
            <a:pPr marL="0" indent="0" defTabSz="762000">
              <a:lnSpc>
                <a:spcPct val="90000"/>
              </a:lnSpc>
            </a:pPr>
            <a:r>
              <a:rPr lang="en-IN" sz="2400" dirty="0" smtClean="0">
                <a:sym typeface="Symbol" pitchFamily="18" charset="2"/>
              </a:rPr>
              <a:t>None</a:t>
            </a:r>
            <a:endParaRPr lang="en-IN" sz="2400" dirty="0" smtClean="0"/>
          </a:p>
          <a:p>
            <a:pPr marL="0" indent="0" defTabSz="762000">
              <a:lnSpc>
                <a:spcPct val="90000"/>
              </a:lnSpc>
            </a:pPr>
            <a:endParaRPr lang="en-IN" sz="2000" dirty="0" smtClean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endParaRPr lang="en-IN" sz="2000" dirty="0" smtClean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endParaRPr lang="cs-CZ" sz="2000" dirty="0" smtClean="0">
              <a:latin typeface="Agency FB" pitchFamily="34" charset="0"/>
            </a:endParaRPr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i="1" dirty="0" smtClean="0"/>
              <a:t>	</a:t>
            </a: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MCQ-4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dirty="0" smtClean="0">
                <a:solidFill>
                  <a:schemeClr val="tx2"/>
                </a:solidFill>
              </a:rPr>
              <a:t>Senile cardial</a:t>
            </a:r>
            <a:r>
              <a:rPr lang="cs-CZ" dirty="0" smtClean="0"/>
              <a:t> </a:t>
            </a:r>
            <a:r>
              <a:rPr lang="en-IN" dirty="0" smtClean="0"/>
              <a:t>Amyloid shows</a:t>
            </a:r>
          </a:p>
          <a:p>
            <a:pPr marL="0" indent="0" defTabSz="762000">
              <a:lnSpc>
                <a:spcPct val="90000"/>
              </a:lnSpc>
            </a:pPr>
            <a:r>
              <a:rPr lang="cs-CZ" sz="2400" dirty="0" smtClean="0">
                <a:solidFill>
                  <a:srgbClr val="FF0000"/>
                </a:solidFill>
              </a:rPr>
              <a:t>ATTR – transthyretin</a:t>
            </a:r>
            <a:r>
              <a:rPr lang="en-IN" sz="2400" dirty="0" smtClean="0">
                <a:solidFill>
                  <a:srgbClr val="FF0000"/>
                </a:solidFill>
              </a:rPr>
              <a:t>	</a:t>
            </a:r>
          </a:p>
          <a:p>
            <a:pPr marL="0" indent="0" defTabSz="762000">
              <a:lnSpc>
                <a:spcPct val="90000"/>
              </a:lnSpc>
            </a:pPr>
            <a:r>
              <a:rPr lang="cs-CZ" sz="2400" dirty="0" smtClean="0">
                <a:solidFill>
                  <a:srgbClr val="FF3300"/>
                </a:solidFill>
              </a:rPr>
              <a:t>A</a:t>
            </a:r>
            <a:r>
              <a:rPr lang="cs-CZ" sz="2400" dirty="0" smtClean="0">
                <a:solidFill>
                  <a:srgbClr val="FF3300"/>
                </a:solidFill>
                <a:sym typeface="Symbol" pitchFamily="18" charset="2"/>
              </a:rPr>
              <a:t></a:t>
            </a:r>
            <a:r>
              <a:rPr lang="cs-CZ" sz="2400" baseline="-25000" dirty="0" smtClean="0">
                <a:sym typeface="Symbol" pitchFamily="18" charset="2"/>
              </a:rPr>
              <a:t>     </a:t>
            </a:r>
            <a:r>
              <a:rPr lang="cs-CZ" sz="2400" dirty="0" smtClean="0"/>
              <a:t> - </a:t>
            </a:r>
            <a:r>
              <a:rPr lang="cs-CZ" sz="2400" dirty="0" smtClean="0">
                <a:sym typeface="Symbol" pitchFamily="18" charset="2"/>
              </a:rPr>
              <a:t> -amyloid</a:t>
            </a:r>
            <a:endParaRPr lang="en-IN" sz="2400" dirty="0" smtClean="0">
              <a:sym typeface="Symbol" pitchFamily="18" charset="2"/>
            </a:endParaRPr>
          </a:p>
          <a:p>
            <a:pPr marL="0" indent="0" defTabSz="762000">
              <a:lnSpc>
                <a:spcPct val="90000"/>
              </a:lnSpc>
            </a:pPr>
            <a:r>
              <a:rPr lang="en-IN" sz="2400" dirty="0" smtClean="0">
                <a:sym typeface="Symbol" pitchFamily="18" charset="2"/>
              </a:rPr>
              <a:t>Both</a:t>
            </a:r>
          </a:p>
          <a:p>
            <a:pPr marL="0" indent="0" defTabSz="762000">
              <a:lnSpc>
                <a:spcPct val="90000"/>
              </a:lnSpc>
            </a:pPr>
            <a:r>
              <a:rPr lang="en-IN" sz="2400" dirty="0" smtClean="0">
                <a:sym typeface="Symbol" pitchFamily="18" charset="2"/>
              </a:rPr>
              <a:t>None</a:t>
            </a:r>
            <a:endParaRPr lang="en-IN" sz="2400" dirty="0" smtClean="0"/>
          </a:p>
          <a:p>
            <a:pPr marL="0" indent="0" defTabSz="762000">
              <a:lnSpc>
                <a:spcPct val="90000"/>
              </a:lnSpc>
            </a:pPr>
            <a:endParaRPr lang="en-IN" sz="2000" dirty="0" smtClean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endParaRPr lang="en-IN" sz="2000" dirty="0" smtClean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endParaRPr lang="cs-CZ" sz="2000" dirty="0" smtClean="0">
              <a:latin typeface="Agency FB" pitchFamily="34" charset="0"/>
            </a:endParaRPr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i="1" dirty="0" smtClean="0"/>
              <a:t>	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1889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8785225" cy="15446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sz="7200" dirty="0">
                <a:solidFill>
                  <a:srgbClr val="FF3300"/>
                </a:solidFill>
              </a:rPr>
              <a:t>Amylo</a:t>
            </a:r>
            <a:r>
              <a:rPr lang="cs-CZ" sz="7200" dirty="0"/>
              <a:t>id = starch like</a:t>
            </a:r>
            <a:endParaRPr lang="cs-CZ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857496"/>
            <a:ext cx="8820150" cy="2592387"/>
          </a:xfrm>
        </p:spPr>
        <p:txBody>
          <a:bodyPr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cs-CZ" sz="3600" dirty="0"/>
              <a:t>Karl Freiherr von Rokitansky (1804-1878)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sz="3600" dirty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sz="3600" dirty="0"/>
              <a:t>Rudolf Ludwig Karl Virchow (1821-1902</a:t>
            </a:r>
            <a:r>
              <a:rPr lang="cs-CZ" dirty="0"/>
              <a:t>). </a:t>
            </a:r>
          </a:p>
          <a:p>
            <a:pPr>
              <a:buFont typeface="Monotype Sorts" pitchFamily="2" charset="2"/>
              <a:buNone/>
            </a:pPr>
            <a:r>
              <a:rPr lang="cs-CZ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MCQ-5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en-US" dirty="0">
                <a:solidFill>
                  <a:schemeClr val="tx2"/>
                </a:solidFill>
              </a:rPr>
              <a:t>H</a:t>
            </a:r>
            <a:r>
              <a:rPr lang="cs-CZ" dirty="0" smtClean="0">
                <a:solidFill>
                  <a:schemeClr val="tx2"/>
                </a:solidFill>
              </a:rPr>
              <a:t>emodialysis associated</a:t>
            </a:r>
            <a:r>
              <a:rPr lang="en-IN" dirty="0" smtClean="0">
                <a:solidFill>
                  <a:schemeClr val="tx2"/>
                </a:solidFill>
              </a:rPr>
              <a:t> protein responsible for </a:t>
            </a:r>
            <a:r>
              <a:rPr lang="en-IN" dirty="0" err="1" smtClean="0">
                <a:solidFill>
                  <a:schemeClr val="tx2"/>
                </a:solidFill>
              </a:rPr>
              <a:t>amyloid</a:t>
            </a:r>
            <a:endParaRPr lang="en-IN" dirty="0" smtClean="0">
              <a:solidFill>
                <a:schemeClr val="tx2"/>
              </a:solidFill>
            </a:endParaRPr>
          </a:p>
          <a:p>
            <a:pPr marL="0" indent="0" defTabSz="762000">
              <a:lnSpc>
                <a:spcPct val="90000"/>
              </a:lnSpc>
            </a:pPr>
            <a:r>
              <a:rPr lang="en-IN" sz="2400" dirty="0" smtClean="0"/>
              <a:t>Beta </a:t>
            </a:r>
            <a:r>
              <a:rPr lang="cs-CZ" sz="2400" dirty="0" smtClean="0"/>
              <a:t>microglobulin</a:t>
            </a:r>
            <a:endParaRPr lang="en-IN" sz="2400" dirty="0" smtClean="0"/>
          </a:p>
          <a:p>
            <a:pPr marL="0" indent="0" defTabSz="762000">
              <a:lnSpc>
                <a:spcPct val="90000"/>
              </a:lnSpc>
            </a:pPr>
            <a:r>
              <a:rPr lang="en-IN" sz="2400" dirty="0" smtClean="0"/>
              <a:t>Alpha </a:t>
            </a:r>
            <a:r>
              <a:rPr lang="cs-CZ" sz="2400" dirty="0" smtClean="0"/>
              <a:t>microglobulin</a:t>
            </a:r>
            <a:endParaRPr lang="en-IN" sz="2400" dirty="0" smtClean="0"/>
          </a:p>
          <a:p>
            <a:pPr marL="0" indent="0" defTabSz="762000">
              <a:lnSpc>
                <a:spcPct val="90000"/>
              </a:lnSpc>
            </a:pPr>
            <a:r>
              <a:rPr lang="en-IN" sz="2400" dirty="0" smtClean="0"/>
              <a:t>Gama </a:t>
            </a:r>
            <a:r>
              <a:rPr lang="cs-CZ" sz="2400" dirty="0" smtClean="0"/>
              <a:t>microglobulin</a:t>
            </a:r>
            <a:endParaRPr lang="en-IN" sz="2400" dirty="0" smtClean="0"/>
          </a:p>
          <a:p>
            <a:pPr marL="0" indent="0" defTabSz="762000">
              <a:lnSpc>
                <a:spcPct val="90000"/>
              </a:lnSpc>
            </a:pPr>
            <a:r>
              <a:rPr lang="en-IN" sz="2400" dirty="0" smtClean="0"/>
              <a:t>none</a:t>
            </a:r>
            <a:endParaRPr lang="cs-CZ" sz="2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MCQ-5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en-US" dirty="0">
                <a:solidFill>
                  <a:schemeClr val="tx2"/>
                </a:solidFill>
              </a:rPr>
              <a:t>H</a:t>
            </a:r>
            <a:r>
              <a:rPr lang="cs-CZ" dirty="0" smtClean="0">
                <a:solidFill>
                  <a:schemeClr val="tx2"/>
                </a:solidFill>
              </a:rPr>
              <a:t>emodialysis associated</a:t>
            </a:r>
            <a:r>
              <a:rPr lang="en-IN" dirty="0" smtClean="0">
                <a:solidFill>
                  <a:schemeClr val="tx2"/>
                </a:solidFill>
              </a:rPr>
              <a:t> protein responsible for </a:t>
            </a:r>
            <a:r>
              <a:rPr lang="en-IN" dirty="0" err="1" smtClean="0">
                <a:solidFill>
                  <a:schemeClr val="tx2"/>
                </a:solidFill>
              </a:rPr>
              <a:t>amyloid</a:t>
            </a:r>
            <a:endParaRPr lang="en-IN" dirty="0" smtClean="0">
              <a:solidFill>
                <a:schemeClr val="tx2"/>
              </a:solidFill>
            </a:endParaRPr>
          </a:p>
          <a:p>
            <a:pPr marL="0" indent="0" defTabSz="762000">
              <a:lnSpc>
                <a:spcPct val="90000"/>
              </a:lnSpc>
            </a:pPr>
            <a:r>
              <a:rPr lang="en-IN" sz="2400" dirty="0" smtClean="0">
                <a:solidFill>
                  <a:srgbClr val="FF0000"/>
                </a:solidFill>
              </a:rPr>
              <a:t>Beta </a:t>
            </a:r>
            <a:r>
              <a:rPr lang="cs-CZ" sz="2400" dirty="0" smtClean="0">
                <a:solidFill>
                  <a:srgbClr val="FF0000"/>
                </a:solidFill>
              </a:rPr>
              <a:t>microglobulin</a:t>
            </a:r>
            <a:endParaRPr lang="en-IN" sz="2400" dirty="0" smtClean="0">
              <a:solidFill>
                <a:srgbClr val="FF0000"/>
              </a:solidFill>
            </a:endParaRPr>
          </a:p>
          <a:p>
            <a:pPr marL="0" indent="0" defTabSz="762000">
              <a:lnSpc>
                <a:spcPct val="90000"/>
              </a:lnSpc>
            </a:pPr>
            <a:r>
              <a:rPr lang="en-IN" sz="2400" dirty="0" smtClean="0"/>
              <a:t>Alpha </a:t>
            </a:r>
            <a:r>
              <a:rPr lang="cs-CZ" sz="2400" dirty="0" smtClean="0"/>
              <a:t>microglobulin</a:t>
            </a:r>
            <a:endParaRPr lang="en-IN" sz="2400" dirty="0" smtClean="0"/>
          </a:p>
          <a:p>
            <a:pPr marL="0" indent="0" defTabSz="762000">
              <a:lnSpc>
                <a:spcPct val="90000"/>
              </a:lnSpc>
            </a:pPr>
            <a:r>
              <a:rPr lang="en-IN" sz="2400" dirty="0" smtClean="0"/>
              <a:t>Gama </a:t>
            </a:r>
            <a:r>
              <a:rPr lang="cs-CZ" sz="2400" dirty="0" smtClean="0"/>
              <a:t>microglobulin</a:t>
            </a:r>
            <a:endParaRPr lang="en-IN" sz="2400" dirty="0" smtClean="0"/>
          </a:p>
          <a:p>
            <a:pPr marL="0" indent="0" defTabSz="762000">
              <a:lnSpc>
                <a:spcPct val="90000"/>
              </a:lnSpc>
            </a:pPr>
            <a:r>
              <a:rPr lang="en-IN" sz="2400" dirty="0" smtClean="0"/>
              <a:t>none</a:t>
            </a:r>
            <a:endParaRPr lang="cs-CZ" sz="2400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565237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Dialysis-Associated </a:t>
            </a:r>
            <a:r>
              <a:rPr lang="en-US" dirty="0" smtClean="0"/>
              <a:t>Amyloidosis</a:t>
            </a:r>
            <a:br>
              <a:rPr lang="en-US" dirty="0" smtClean="0"/>
            </a:br>
            <a:r>
              <a:rPr lang="en-US" sz="1600" dirty="0" err="1" smtClean="0"/>
              <a:t>Tilman</a:t>
            </a:r>
            <a:r>
              <a:rPr lang="en-US" sz="1600" dirty="0" smtClean="0"/>
              <a:t> </a:t>
            </a:r>
            <a:r>
              <a:rPr lang="en-US" sz="1600" dirty="0" err="1"/>
              <a:t>Drueke</a:t>
            </a:r>
            <a:r>
              <a:rPr lang="en-US" sz="1600" dirty="0"/>
              <a:t>, Malik </a:t>
            </a:r>
            <a:r>
              <a:rPr lang="en-US" sz="1600" dirty="0" err="1"/>
              <a:t>Touam</a:t>
            </a:r>
            <a:r>
              <a:rPr lang="en-US" sz="1600" dirty="0"/>
              <a:t>, and Johanna </a:t>
            </a:r>
            <a:r>
              <a:rPr lang="en-US" sz="1600" dirty="0" err="1"/>
              <a:t>Zingraff</a:t>
            </a:r>
            <a:r>
              <a:rPr lang="en-US" sz="1600" dirty="0"/>
              <a:t> 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647311"/>
              </p:ext>
            </p:extLst>
          </p:nvPr>
        </p:nvGraphicFramePr>
        <p:xfrm>
          <a:off x="11113" y="1625600"/>
          <a:ext cx="9156700" cy="5232400"/>
        </p:xfrm>
        <a:graphic>
          <a:graphicData uri="http://schemas.openxmlformats.org/drawingml/2006/table">
            <a:tbl>
              <a:tblPr firstRow="1" bandRow="1"/>
              <a:tblGrid>
                <a:gridCol w="877175"/>
                <a:gridCol w="899213"/>
                <a:gridCol w="1488349"/>
                <a:gridCol w="2880320"/>
                <a:gridCol w="3011643"/>
              </a:tblGrid>
              <a:tr h="624311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1000" dirty="0" smtClean="0"/>
                        <a:t>NAME OF AUTHOR</a:t>
                      </a:r>
                      <a:endParaRPr lang="en-US" sz="1000" dirty="0"/>
                    </a:p>
                  </a:txBody>
                  <a:tcPr marT="45721" marB="4572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1000" dirty="0" smtClean="0"/>
                        <a:t>TITLE OF STUDY &amp; DESIGN</a:t>
                      </a:r>
                      <a:endParaRPr lang="en-US" sz="1000" dirty="0"/>
                    </a:p>
                  </a:txBody>
                  <a:tcPr marT="45721" marB="4572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1000" dirty="0" smtClean="0"/>
                        <a:t>AIM</a:t>
                      </a:r>
                      <a:endParaRPr lang="en-US" sz="1000" dirty="0"/>
                    </a:p>
                  </a:txBody>
                  <a:tcPr marT="45721" marB="4572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1000" dirty="0" smtClean="0"/>
                        <a:t>RESULT</a:t>
                      </a:r>
                      <a:endParaRPr lang="en-US" sz="1000" dirty="0"/>
                    </a:p>
                  </a:txBody>
                  <a:tcPr marT="45721" marB="4572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1000" dirty="0" smtClean="0"/>
                        <a:t>CONCLUSION</a:t>
                      </a:r>
                      <a:endParaRPr lang="en-US" sz="1000" dirty="0"/>
                    </a:p>
                  </a:txBody>
                  <a:tcPr marT="45721" marB="4572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/>
                    </a:solidFill>
                  </a:tcPr>
                </a:tc>
              </a:tr>
              <a:tr h="4608089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2000" dirty="0" err="1" smtClean="0"/>
                        <a:t>Tilman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Drueke</a:t>
                      </a:r>
                      <a:r>
                        <a:rPr lang="en-US" sz="2000" dirty="0" smtClean="0"/>
                        <a:t>, Malik </a:t>
                      </a:r>
                      <a:r>
                        <a:rPr lang="en-US" sz="2000" dirty="0" err="1" smtClean="0"/>
                        <a:t>Touam</a:t>
                      </a:r>
                      <a:r>
                        <a:rPr lang="en-US" sz="2000" dirty="0" smtClean="0"/>
                        <a:t>, and Johanna </a:t>
                      </a:r>
                      <a:r>
                        <a:rPr lang="en-US" sz="2000" dirty="0" err="1" smtClean="0"/>
                        <a:t>Zingraff</a:t>
                      </a:r>
                      <a:r>
                        <a:rPr lang="en-US" sz="2000" dirty="0" smtClean="0"/>
                        <a:t> </a:t>
                      </a:r>
                      <a:endParaRPr lang="en-US" sz="1800" dirty="0"/>
                    </a:p>
                  </a:txBody>
                  <a:tcPr marT="45721" marB="4572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lang="en-US" sz="1400" dirty="0" smtClean="0"/>
                        <a:t>Dialysis-Associated Amyloidosis</a:t>
                      </a:r>
                      <a:endParaRPr kumimoji="0"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study the complication and their preventive method associated with dialysis associated amyloidosis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r>
                        <a:rPr kumimoji="0"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administration of anti-inflammatory </a:t>
                      </a:r>
                      <a:r>
                        <a:rPr kumimoji="0" lang="en-US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nonsteroidal</a:t>
                      </a:r>
                      <a:r>
                        <a:rPr kumimoji="0"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drugs </a:t>
                      </a:r>
                      <a:r>
                        <a:rPr kumimoji="0" lang="en-US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m~y</a:t>
                      </a:r>
                      <a:r>
                        <a:rPr kumimoji="0"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induce some initial symptomatic relief of joint pain, but long-term efficacy is poor. Uncontrolled trials of colchicine treatment </a:t>
                      </a:r>
                      <a:r>
                        <a:rPr kumimoji="0" lang="en-US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ha~e</a:t>
                      </a:r>
                      <a:r>
                        <a:rPr kumimoji="0"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been undertaken in single cases but remain disappointing. We have administered </a:t>
                      </a:r>
                      <a:r>
                        <a:rPr kumimoji="0" lang="en-US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low-d~ose</a:t>
                      </a:r>
                      <a:r>
                        <a:rPr kumimoji="0"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oral glucocorticoid treatment on a daily basis for several years. The results obtained with this therapy are so far encouraging </a:t>
                      </a:r>
                      <a:r>
                        <a:rPr kumimoji="0" lang="en-US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</a:t>
                      </a:r>
                      <a:r>
                        <a:rPr kumimoji="0"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 long-term experience with possible side effects is lacking.</a:t>
                      </a:r>
                      <a:endParaRPr kumimoji="0"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rtl="0"/>
                      <a:r>
                        <a:rPr kumimoji="0" lang="en-US" sz="16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far as future research is concerned, it could be interesting to investigate the experience of dialysis units that have a low or almost no incidence of dialysis-related amyloidosis in their patients and to try to determine the factors that might protect against this incapacitating complication of chronic renal failure. 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A2B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0486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71604" y="1857364"/>
            <a:ext cx="6308330" cy="1569660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134350" cy="823913"/>
          </a:xfrm>
          <a:noFill/>
        </p:spPr>
        <p:txBody>
          <a:bodyPr>
            <a:normAutofit/>
          </a:bodyPr>
          <a:lstStyle/>
          <a:p>
            <a:r>
              <a:rPr lang="cs-CZ" u="sng" dirty="0">
                <a:solidFill>
                  <a:srgbClr val="FF3300"/>
                </a:solidFill>
              </a:rPr>
              <a:t>MORPHOLOGY </a:t>
            </a:r>
            <a:endParaRPr lang="cs-CZ" sz="6600" u="sng" dirty="0">
              <a:solidFill>
                <a:srgbClr val="FF33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312863"/>
            <a:ext cx="8569325" cy="5545137"/>
          </a:xfrm>
          <a:noFill/>
        </p:spPr>
        <p:txBody>
          <a:bodyPr/>
          <a:lstStyle/>
          <a:p>
            <a:pPr marL="0" indent="0" defTabSz="762000">
              <a:buFont typeface="Monotype Sorts" pitchFamily="2" charset="2"/>
              <a:buNone/>
            </a:pPr>
            <a:r>
              <a:rPr lang="cs-CZ" sz="4000" b="1" i="1" dirty="0">
                <a:solidFill>
                  <a:schemeClr val="tx2"/>
                </a:solidFill>
              </a:rPr>
              <a:t>Macroscopy:</a:t>
            </a:r>
          </a:p>
          <a:p>
            <a:pPr marL="0" indent="0" defTabSz="762000">
              <a:buFont typeface="Monotype Sorts" pitchFamily="2" charset="2"/>
              <a:buNone/>
            </a:pPr>
            <a:r>
              <a:rPr lang="cs-CZ" i="1" dirty="0">
                <a:solidFill>
                  <a:schemeClr val="tx2"/>
                </a:solidFill>
              </a:rPr>
              <a:t> </a:t>
            </a:r>
          </a:p>
          <a:p>
            <a:pPr marL="0" indent="0" defTabSz="762000"/>
            <a:r>
              <a:rPr lang="cs-CZ" sz="4400" dirty="0"/>
              <a:t>	small amounts – invisible</a:t>
            </a:r>
          </a:p>
          <a:p>
            <a:pPr marL="0" indent="0" defTabSz="762000"/>
            <a:r>
              <a:rPr lang="cs-CZ" sz="4400" dirty="0"/>
              <a:t>	larger deposits – enlarged, 			firm, waxy organs</a:t>
            </a:r>
            <a:r>
              <a:rPr lang="cs-CZ" dirty="0"/>
              <a:t> 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765175"/>
            <a:ext cx="8134350" cy="823913"/>
          </a:xfrm>
          <a:noFill/>
        </p:spPr>
        <p:txBody>
          <a:bodyPr>
            <a:normAutofit fontScale="90000"/>
          </a:bodyPr>
          <a:lstStyle/>
          <a:p>
            <a:r>
              <a:rPr lang="cs-CZ" sz="5400" dirty="0">
                <a:solidFill>
                  <a:srgbClr val="FF3300"/>
                </a:solidFill>
              </a:rPr>
              <a:t>Ultrastructure &amp; Biochemistry of Amyloid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133600"/>
            <a:ext cx="8640762" cy="4391025"/>
          </a:xfrm>
          <a:noFill/>
        </p:spPr>
        <p:txBody>
          <a:bodyPr/>
          <a:lstStyle/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endParaRPr lang="en-US" sz="5400" i="1" dirty="0"/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sz="5400" i="1" dirty="0"/>
              <a:t>90-95% non branched fibrils diam. 10-12nm</a:t>
            </a:r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endParaRPr lang="cs-CZ" sz="3600" i="1" dirty="0"/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i="1" dirty="0"/>
              <a:t>5-10% p-component  - glycoprotein + 				fibronectin, laminin, collagen 4</a:t>
            </a:r>
            <a:endParaRPr lang="cs-CZ" sz="2800" i="1" dirty="0"/>
          </a:p>
          <a:p>
            <a:pPr marL="0" indent="0" defTabSz="762000">
              <a:lnSpc>
                <a:spcPct val="80000"/>
              </a:lnSpc>
              <a:buFont typeface="Monotype Sorts" pitchFamily="2" charset="2"/>
              <a:buNone/>
            </a:pPr>
            <a:r>
              <a:rPr lang="cs-CZ" sz="1600" dirty="0"/>
              <a:t>	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14283" y="357166"/>
            <a:ext cx="8929718" cy="5545137"/>
          </a:xfrm>
          <a:noFill/>
        </p:spPr>
        <p:txBody>
          <a:bodyPr>
            <a:normAutofit/>
          </a:bodyPr>
          <a:lstStyle/>
          <a:p>
            <a:pPr marL="0" indent="0" defTabSz="762000">
              <a:buFont typeface="Monotype Sorts" pitchFamily="2" charset="2"/>
              <a:buNone/>
            </a:pPr>
            <a:r>
              <a:rPr lang="cs-CZ" sz="6000" dirty="0">
                <a:solidFill>
                  <a:schemeClr val="tx2"/>
                </a:solidFill>
              </a:rPr>
              <a:t>Conformational disease</a:t>
            </a:r>
            <a:r>
              <a:rPr lang="cs-CZ" dirty="0"/>
              <a:t> (Carrell and Lomas, Lancet, 1997)</a:t>
            </a:r>
          </a:p>
          <a:p>
            <a:pPr marL="0" indent="0" defTabSz="762000">
              <a:buFont typeface="Monotype Sorts" pitchFamily="2" charset="2"/>
              <a:buNone/>
            </a:pPr>
            <a:endParaRPr lang="cs-CZ" dirty="0"/>
          </a:p>
          <a:p>
            <a:pPr marL="0" indent="0" defTabSz="762000">
              <a:buFont typeface="Monotype Sorts" pitchFamily="2" charset="2"/>
              <a:buNone/>
            </a:pPr>
            <a:r>
              <a:rPr lang="cs-CZ" sz="4000" dirty="0"/>
              <a:t>„…arises when a constituent protein undergoes a change in size or fluctuation in shape with resultant self - association and tissue deposition“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8600"/>
            <a:ext cx="8134350" cy="190500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cs-CZ" sz="5400" dirty="0"/>
              <a:t>Conformational diseases </a:t>
            </a:r>
            <a:r>
              <a:rPr lang="cs-CZ" sz="3600" dirty="0"/>
              <a:t>(Carrell and Lomas, Lancet, 1997)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569325" cy="4754562"/>
          </a:xfrm>
          <a:noFill/>
        </p:spPr>
        <p:txBody>
          <a:bodyPr/>
          <a:lstStyle/>
          <a:p>
            <a:pPr marL="0" indent="0" defTabSz="762000">
              <a:buFont typeface="Monotype Sorts" pitchFamily="2" charset="2"/>
              <a:buNone/>
            </a:pPr>
            <a:endParaRPr lang="cs-CZ"/>
          </a:p>
          <a:p>
            <a:pPr marL="0" indent="0" defTabSz="762000"/>
            <a:r>
              <a:rPr lang="cs-CZ" sz="4400">
                <a:solidFill>
                  <a:srgbClr val="FF3300"/>
                </a:solidFill>
              </a:rPr>
              <a:t>  Amyloidosis</a:t>
            </a:r>
          </a:p>
          <a:p>
            <a:pPr marL="0" indent="0" defTabSz="762000"/>
            <a:r>
              <a:rPr lang="cs-CZ" sz="4400"/>
              <a:t>  Prionoses </a:t>
            </a:r>
            <a:r>
              <a:rPr lang="cs-CZ" sz="3600"/>
              <a:t>- transmissible spongiform encephalopathies   (incl. m. CJD)</a:t>
            </a:r>
          </a:p>
          <a:p>
            <a:pPr marL="0" indent="0" defTabSz="762000"/>
            <a:r>
              <a:rPr lang="cs-CZ" sz="4400"/>
              <a:t>  m. Alzheimeri</a:t>
            </a:r>
          </a:p>
          <a:p>
            <a:pPr marL="0" indent="0" defTabSz="762000">
              <a:buFont typeface="Monotype Sorts" pitchFamily="2" charset="2"/>
              <a:buNone/>
            </a:pPr>
            <a:endParaRPr lang="cs-CZ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8600"/>
            <a:ext cx="8134350" cy="823913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cs-CZ" sz="6000">
                <a:solidFill>
                  <a:srgbClr val="FF3300"/>
                </a:solidFill>
              </a:rPr>
              <a:t>Amyloidosis</a:t>
            </a:r>
            <a:endParaRPr lang="cs-CZ" sz="8800">
              <a:solidFill>
                <a:srgbClr val="FF33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89138"/>
            <a:ext cx="8569325" cy="4681537"/>
          </a:xfrm>
          <a:noFill/>
        </p:spPr>
        <p:txBody>
          <a:bodyPr/>
          <a:lstStyle/>
          <a:p>
            <a:pPr marL="0" indent="0" defTabSz="762000">
              <a:buFont typeface="Monotype Sorts" pitchFamily="2" charset="2"/>
              <a:buNone/>
            </a:pPr>
            <a:r>
              <a:rPr lang="cs-CZ" i="1">
                <a:solidFill>
                  <a:schemeClr val="tx2"/>
                </a:solidFill>
              </a:rPr>
              <a:t>Classification: </a:t>
            </a:r>
          </a:p>
          <a:p>
            <a:pPr marL="0" indent="0" defTabSz="762000"/>
            <a:r>
              <a:rPr lang="cs-CZ"/>
              <a:t>	</a:t>
            </a:r>
            <a:r>
              <a:rPr lang="cs-CZ" sz="4000"/>
              <a:t>according to the </a:t>
            </a:r>
            <a:r>
              <a:rPr lang="cs-CZ" sz="4000">
                <a:solidFill>
                  <a:srgbClr val="FF3300"/>
                </a:solidFill>
              </a:rPr>
              <a:t>source protein 				</a:t>
            </a:r>
            <a:r>
              <a:rPr lang="cs-CZ"/>
              <a:t>(more than 20 different identified)</a:t>
            </a:r>
          </a:p>
          <a:p>
            <a:pPr marL="0" indent="0" defTabSz="762000"/>
            <a:r>
              <a:rPr lang="cs-CZ" sz="4000"/>
              <a:t>	 according to the </a:t>
            </a:r>
            <a:r>
              <a:rPr lang="cs-CZ" sz="4000">
                <a:solidFill>
                  <a:srgbClr val="FF3300"/>
                </a:solidFill>
              </a:rPr>
              <a:t>distribution</a:t>
            </a:r>
          </a:p>
          <a:p>
            <a:pPr marL="2228850" lvl="2" defTabSz="762000"/>
            <a:r>
              <a:rPr lang="cs-CZ" sz="4000">
                <a:solidFill>
                  <a:srgbClr val="FF3300"/>
                </a:solidFill>
              </a:rPr>
              <a:t> </a:t>
            </a:r>
            <a:r>
              <a:rPr lang="cs-CZ" sz="4000"/>
              <a:t>systemic (generalised)</a:t>
            </a:r>
          </a:p>
          <a:p>
            <a:pPr marL="2228850" lvl="2" defTabSz="762000"/>
            <a:r>
              <a:rPr lang="cs-CZ" sz="4000"/>
              <a:t> localised	</a:t>
            </a:r>
            <a:r>
              <a:rPr lang="cs-CZ" sz="3200"/>
              <a:t>	</a:t>
            </a:r>
            <a:r>
              <a:rPr lang="cs-CZ"/>
              <a:t>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0"/>
            <a:ext cx="7391400" cy="685800"/>
          </a:xfrm>
          <a:noFill/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3300"/>
                </a:solidFill>
              </a:rPr>
              <a:t>Systemic Amyloidosis - I.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1785926"/>
            <a:ext cx="8929718" cy="4114800"/>
          </a:xfrm>
          <a:noFill/>
        </p:spPr>
        <p:txBody>
          <a:bodyPr>
            <a:noAutofit/>
          </a:bodyPr>
          <a:lstStyle/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3600" dirty="0">
                <a:solidFill>
                  <a:srgbClr val="FF3300"/>
                </a:solidFill>
              </a:rPr>
              <a:t>AL</a:t>
            </a:r>
            <a:r>
              <a:rPr lang="cs-CZ" sz="3600" dirty="0"/>
              <a:t> - </a:t>
            </a:r>
            <a:r>
              <a:rPr lang="cs-CZ" sz="3600" dirty="0">
                <a:solidFill>
                  <a:schemeClr val="tx2"/>
                </a:solidFill>
              </a:rPr>
              <a:t>imunocyte dyscrasia associated</a:t>
            </a:r>
            <a:endParaRPr lang="cs-CZ" sz="3600" dirty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sz="3600" dirty="0"/>
              <a:t>	 </a:t>
            </a:r>
            <a:r>
              <a:rPr lang="cs-CZ" i="1" dirty="0"/>
              <a:t>light chains Ig (mostly </a:t>
            </a:r>
            <a:r>
              <a:rPr lang="cs-CZ" i="1" dirty="0">
                <a:sym typeface="Symbol" pitchFamily="18" charset="2"/>
              </a:rPr>
              <a:t>)</a:t>
            </a:r>
            <a:r>
              <a:rPr lang="cs-CZ" sz="3600" dirty="0">
                <a:sym typeface="Symbol" pitchFamily="18" charset="2"/>
              </a:rPr>
              <a:t> 		   								</a:t>
            </a:r>
            <a:endParaRPr lang="cs-CZ" dirty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endParaRPr lang="cs-CZ" dirty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dirty="0"/>
              <a:t>Distribution:  tongue, heart, GIT, liver, spleen, kidney</a:t>
            </a:r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endParaRPr lang="cs-CZ" dirty="0"/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r>
              <a:rPr lang="cs-CZ" dirty="0"/>
              <a:t>Associated diseases: Plasma cell myeloma, B cell lymphoma, </a:t>
            </a:r>
          </a:p>
          <a:p>
            <a:pPr marL="0" indent="0" defTabSz="762000">
              <a:lnSpc>
                <a:spcPct val="90000"/>
              </a:lnSpc>
              <a:buFont typeface="Monotype Sorts" pitchFamily="2" charset="2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10491476</TotalTime>
  <Pages>6</Pages>
  <Words>751</Words>
  <Application>Microsoft Office PowerPoint</Application>
  <PresentationFormat>On-screen Show (4:3)</PresentationFormat>
  <Paragraphs>213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 </vt:lpstr>
      <vt:lpstr>Amyloidosis</vt:lpstr>
      <vt:lpstr>Amyloid = starch like</vt:lpstr>
      <vt:lpstr>MORPHOLOGY </vt:lpstr>
      <vt:lpstr>Ultrastructure &amp; Biochemistry of Amyloid</vt:lpstr>
      <vt:lpstr>PowerPoint Presentation</vt:lpstr>
      <vt:lpstr>Conformational diseases (Carrell and Lomas, Lancet, 1997) </vt:lpstr>
      <vt:lpstr>Amyloidosis</vt:lpstr>
      <vt:lpstr>Systemic Amyloidosis - I.</vt:lpstr>
      <vt:lpstr>Systemic Amyloidosis - II.</vt:lpstr>
      <vt:lpstr>Systemic amyloidosis - III.</vt:lpstr>
      <vt:lpstr>Systemic Amyloidosis - IV.</vt:lpstr>
      <vt:lpstr>Systemic Amyloidosis - complications</vt:lpstr>
      <vt:lpstr>Localised Amyloidosis - I.</vt:lpstr>
      <vt:lpstr>Cardiac Amyloidosis – clinical manifestations</vt:lpstr>
      <vt:lpstr>Localised Amyloidosis - II.</vt:lpstr>
      <vt:lpstr>MORPHOLOGY </vt:lpstr>
      <vt:lpstr>MORPHOLOGICAL DIAGNOSIS OF AMYLOID</vt:lpstr>
      <vt:lpstr>MORPHOLOGICAL  DIAGNOSIS OF AMYLOID</vt:lpstr>
      <vt:lpstr>MORPHOLOGICAL DIAGNOSIS OF AMYLOID</vt:lpstr>
      <vt:lpstr>PowerPoint Presentation</vt:lpstr>
      <vt:lpstr>MCQ 1</vt:lpstr>
      <vt:lpstr>MCQ 1</vt:lpstr>
      <vt:lpstr>MCQ-2</vt:lpstr>
      <vt:lpstr>MCQ-2</vt:lpstr>
      <vt:lpstr>MCQ-3</vt:lpstr>
      <vt:lpstr>MCQ-3</vt:lpstr>
      <vt:lpstr>MCQ-4</vt:lpstr>
      <vt:lpstr>MCQ-4</vt:lpstr>
      <vt:lpstr>MCQ-5</vt:lpstr>
      <vt:lpstr>MCQ-5</vt:lpstr>
      <vt:lpstr>Dialysis-Associated Amyloidosis Tilman Drueke, Malik Touam, and Johanna Zingraff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amyloid</dc:title>
  <dc:subject>pathology</dc:subject>
  <dc:creator>Ass. Prof. MUDr J. Dušková CSc,FIAC</dc:creator>
  <cp:keywords/>
  <dc:description/>
  <cp:lastModifiedBy>Windows User</cp:lastModifiedBy>
  <cp:revision>115</cp:revision>
  <cp:lastPrinted>1601-01-01T00:00:00Z</cp:lastPrinted>
  <dcterms:created xsi:type="dcterms:W3CDTF">1998-05-02T18:38:24Z</dcterms:created>
  <dcterms:modified xsi:type="dcterms:W3CDTF">2023-11-23T06:48:13Z</dcterms:modified>
</cp:coreProperties>
</file>