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sldIdLst>
    <p:sldId id="256" r:id="rId2"/>
    <p:sldId id="291" r:id="rId3"/>
    <p:sldId id="258" r:id="rId4"/>
    <p:sldId id="259" r:id="rId5"/>
    <p:sldId id="260" r:id="rId6"/>
    <p:sldId id="257" r:id="rId7"/>
    <p:sldId id="261" r:id="rId8"/>
    <p:sldId id="264" r:id="rId9"/>
    <p:sldId id="262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9" r:id="rId29"/>
    <p:sldId id="284" r:id="rId30"/>
    <p:sldId id="282" r:id="rId31"/>
    <p:sldId id="285" r:id="rId32"/>
    <p:sldId id="290" r:id="rId33"/>
    <p:sldId id="286" r:id="rId34"/>
    <p:sldId id="287" r:id="rId35"/>
    <p:sldId id="292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3299E-A51A-4406-A41F-B1B11ABCF754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B8927-019A-49EA-AB18-14DA77480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4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B8927-019A-49EA-AB18-14DA77480028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63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TDF + 3TC (tenofovir + lamivudine)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B8927-019A-49EA-AB18-14DA77480028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86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3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471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96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072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016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382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02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8913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835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141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865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56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74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65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55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158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452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63592-283C-4927-BBFF-6775AEAF174A}" type="datetimeFigureOut">
              <a:rPr lang="en-IN" smtClean="0"/>
              <a:t>23-02-2023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31DA1-72EB-42E6-871D-27958C23B4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397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2"/>
            <a:ext cx="7773308" cy="5170861"/>
          </a:xfrm>
        </p:spPr>
        <p:txBody>
          <a:bodyPr>
            <a:normAutofit/>
          </a:bodyPr>
          <a:lstStyle/>
          <a:p>
            <a:r>
              <a:rPr lang="en-IN" dirty="0"/>
              <a:t>CM 8.2</a:t>
            </a:r>
            <a:r>
              <a:rPr lang="en-IN"/>
              <a:t>: Aids</a:t>
            </a:r>
            <a:br>
              <a:rPr lang="en-IN"/>
            </a:br>
            <a:br>
              <a:rPr lang="en-IN"/>
            </a:br>
            <a:br>
              <a:rPr lang="en-IN" dirty="0"/>
            </a:br>
            <a:r>
              <a:rPr lang="en-IN" sz="2000" dirty="0"/>
              <a:t>Dr Piyush Parmar</a:t>
            </a:r>
            <a:br>
              <a:rPr lang="en-IN" sz="2000" dirty="0"/>
            </a:br>
            <a:r>
              <a:rPr lang="en-IN" sz="2000" dirty="0"/>
              <a:t>Associate Professor</a:t>
            </a:r>
            <a:br>
              <a:rPr lang="en-IN" sz="2000" dirty="0"/>
            </a:br>
            <a:r>
              <a:rPr lang="en-IN" sz="2000" dirty="0"/>
              <a:t>Dept. of Community Medicine</a:t>
            </a:r>
            <a:br>
              <a:rPr lang="en-IN" sz="2000" dirty="0"/>
            </a:br>
            <a:r>
              <a:rPr lang="en-IN" sz="2000" dirty="0"/>
              <a:t>SBKS MI RC SUMANDEEP VIDYAPEETH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698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agent factors 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564043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en-IN" sz="2400" dirty="0"/>
              <a:t>SOURCE OF INFECTION: </a:t>
            </a:r>
          </a:p>
          <a:p>
            <a:r>
              <a:rPr lang="en-IN" sz="2400" dirty="0"/>
              <a:t>Largest concentration in blood, semen and CSF. </a:t>
            </a:r>
          </a:p>
          <a:p>
            <a:r>
              <a:rPr lang="en-IN" sz="2400" dirty="0"/>
              <a:t>Lower concentrations have been detected in tears, saliva, breast milk, urine and cervical and </a:t>
            </a:r>
            <a:r>
              <a:rPr lang="en-IN" sz="2400" dirty="0" err="1"/>
              <a:t>vaqinal</a:t>
            </a:r>
            <a:r>
              <a:rPr lang="en-IN" sz="2400" dirty="0"/>
              <a:t> secretions. </a:t>
            </a:r>
          </a:p>
          <a:p>
            <a:r>
              <a:rPr lang="en-IN" sz="2400" dirty="0"/>
              <a:t>HIV has also been isolated in brain tissue, lymph nodes, bone marrow cells and skin.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99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Epidemiology 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5776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2800" b="1" i="1" u="sng" dirty="0"/>
              <a:t>HOST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/>
              <a:t>AGE : </a:t>
            </a:r>
          </a:p>
          <a:p>
            <a:r>
              <a:rPr lang="en-IN" sz="2800" dirty="0"/>
              <a:t>Among sexually active persons; aged 20-49 years: represent the most productive members of the society, and those responsible for child-bearing and child-rearing. </a:t>
            </a:r>
          </a:p>
          <a:p>
            <a:r>
              <a:rPr lang="en-IN" sz="2800" dirty="0"/>
              <a:t>Children under 15 make up less than 3 per cent of the cases.</a:t>
            </a:r>
          </a:p>
        </p:txBody>
      </p:sp>
    </p:spTree>
    <p:extLst>
      <p:ext uri="{BB962C8B-B14F-4D97-AF65-F5344CB8AC3E}">
        <p14:creationId xmlns:p14="http://schemas.microsoft.com/office/powerpoint/2010/main" val="263042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55" y="1042179"/>
            <a:ext cx="7765322" cy="4645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2. SEX : </a:t>
            </a:r>
          </a:p>
          <a:p>
            <a:r>
              <a:rPr lang="en-IN" sz="2400" dirty="0"/>
              <a:t>In North America, Europe and Australia about 51 per cent of cases are homosexual or bisexual men.</a:t>
            </a:r>
          </a:p>
          <a:p>
            <a:r>
              <a:rPr lang="en-IN" sz="2400" dirty="0"/>
              <a:t>In Africa, the sex ratio is equal</a:t>
            </a:r>
          </a:p>
          <a:p>
            <a:r>
              <a:rPr lang="en-IN" sz="2400" dirty="0"/>
              <a:t>Certain sexual practices increase the risk of infection more than others, e.g., multiple sexual partners, anal intercourse, and male homosexuality. </a:t>
            </a:r>
          </a:p>
          <a:p>
            <a:r>
              <a:rPr lang="en-IN" sz="2400" dirty="0"/>
              <a:t>Higher rate of HIV infection is seen in Commercial Sex Workers.</a:t>
            </a:r>
          </a:p>
        </p:txBody>
      </p:sp>
    </p:spTree>
    <p:extLst>
      <p:ext uri="{BB962C8B-B14F-4D97-AF65-F5344CB8AC3E}">
        <p14:creationId xmlns:p14="http://schemas.microsoft.com/office/powerpoint/2010/main" val="272587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349" y="1104172"/>
            <a:ext cx="776532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3. HIGH RISK GROUPS : </a:t>
            </a:r>
          </a:p>
          <a:p>
            <a:r>
              <a:rPr lang="en-IN" sz="2800" dirty="0"/>
              <a:t>Male homosexuals and bisexuals, </a:t>
            </a:r>
          </a:p>
          <a:p>
            <a:r>
              <a:rPr lang="en-IN" sz="2800" dirty="0"/>
              <a:t>heterosexual partners (including prostitutes) </a:t>
            </a:r>
          </a:p>
          <a:p>
            <a:r>
              <a:rPr lang="en-IN" sz="2800" dirty="0"/>
              <a:t>intravenous drug abusers, </a:t>
            </a:r>
          </a:p>
          <a:p>
            <a:r>
              <a:rPr lang="en-IN" sz="2800" dirty="0"/>
              <a:t>transfusion recipients of blood and blood products, haemophiliacs and clients of STD.</a:t>
            </a:r>
          </a:p>
        </p:txBody>
      </p:sp>
    </p:spTree>
    <p:extLst>
      <p:ext uri="{BB962C8B-B14F-4D97-AF65-F5344CB8AC3E}">
        <p14:creationId xmlns:p14="http://schemas.microsoft.com/office/powerpoint/2010/main" val="105535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90" y="237642"/>
            <a:ext cx="7765321" cy="1326321"/>
          </a:xfrm>
        </p:spPr>
        <p:txBody>
          <a:bodyPr/>
          <a:lstStyle/>
          <a:p>
            <a:r>
              <a:rPr lang="en-IN" dirty="0"/>
              <a:t>immunology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09" y="1563963"/>
            <a:ext cx="8652681" cy="4995081"/>
          </a:xfrm>
        </p:spPr>
        <p:txBody>
          <a:bodyPr>
            <a:normAutofit/>
          </a:bodyPr>
          <a:lstStyle/>
          <a:p>
            <a:r>
              <a:rPr lang="en-IN" sz="2400" dirty="0"/>
              <a:t>The immune system disorder is due to gradual depletion of t-helper or T-4 cells or CD-4 + T lymphocyte or CD-4+ cells</a:t>
            </a:r>
          </a:p>
          <a:p>
            <a:r>
              <a:rPr lang="en-IN" sz="2400" dirty="0"/>
              <a:t>When the virus reproduces, the infected T-helper cells are destroyed: people with AIDS tend to have low overall white blood cell count</a:t>
            </a:r>
          </a:p>
          <a:p>
            <a:r>
              <a:rPr lang="en-IN" sz="2400" dirty="0"/>
              <a:t>T- helper: T-suppressor cell: 2:1 in normal individuals is reversed in people with AIDS</a:t>
            </a:r>
          </a:p>
          <a:p>
            <a:r>
              <a:rPr lang="en-IN" sz="2400" dirty="0" err="1"/>
              <a:t>Lymphopenia</a:t>
            </a:r>
            <a:r>
              <a:rPr lang="en-IN" sz="2400" dirty="0"/>
              <a:t>: with a total lymphocyte count of below 500 c.mm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102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8" y="104634"/>
            <a:ext cx="7765321" cy="1326321"/>
          </a:xfrm>
        </p:spPr>
        <p:txBody>
          <a:bodyPr/>
          <a:lstStyle/>
          <a:p>
            <a:r>
              <a:rPr lang="en-IN" dirty="0"/>
              <a:t>Mode of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003"/>
            <a:ext cx="9143999" cy="565699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600" dirty="0"/>
              <a:t>Sexual transmission</a:t>
            </a:r>
          </a:p>
          <a:p>
            <a:r>
              <a:rPr lang="en-IN" sz="2400" dirty="0"/>
              <a:t>Every single act of unprotected intercourse with an </a:t>
            </a:r>
            <a:r>
              <a:rPr lang="en-IN" sz="2400" dirty="0" err="1"/>
              <a:t>HlV</a:t>
            </a:r>
            <a:r>
              <a:rPr lang="en-IN" sz="2400" dirty="0"/>
              <a:t>-infected person exposes the uninfected partner to the risk of infection. </a:t>
            </a:r>
          </a:p>
          <a:p>
            <a:r>
              <a:rPr lang="en-IN" sz="2400" dirty="0"/>
              <a:t>Factors affecting risk: </a:t>
            </a:r>
          </a:p>
          <a:p>
            <a:pPr lvl="1"/>
            <a:r>
              <a:rPr lang="en-IN" sz="2200" dirty="0"/>
              <a:t>the presence of STD:8-10 times increased risk</a:t>
            </a:r>
          </a:p>
          <a:p>
            <a:pPr lvl="1"/>
            <a:r>
              <a:rPr lang="en-IN" sz="2200" dirty="0"/>
              <a:t>the sex and age of the uninfected partner: Chances of transfer from male to female twice more likely: higher concentration in semen and larger surface exposed</a:t>
            </a:r>
          </a:p>
          <a:p>
            <a:pPr lvl="2"/>
            <a:r>
              <a:rPr lang="en-IN" sz="2200" dirty="0"/>
              <a:t>Risk is higher if woman is menstruating</a:t>
            </a:r>
          </a:p>
          <a:p>
            <a:pPr lvl="2"/>
            <a:r>
              <a:rPr lang="en-IN" sz="2200" dirty="0"/>
              <a:t>Adolescent girls and women above 45 </a:t>
            </a:r>
            <a:r>
              <a:rPr lang="en-IN" sz="2200" dirty="0" err="1"/>
              <a:t>yrs</a:t>
            </a:r>
            <a:endParaRPr lang="en-IN" sz="2200" dirty="0"/>
          </a:p>
          <a:p>
            <a:pPr lvl="1"/>
            <a:r>
              <a:rPr lang="en-IN" sz="2200" dirty="0"/>
              <a:t>the type of sexual act: anal intercourse carries a higher risk of transmission </a:t>
            </a:r>
          </a:p>
          <a:p>
            <a:pPr lvl="1"/>
            <a:r>
              <a:rPr lang="en-IN" sz="2200" dirty="0"/>
              <a:t>the stage of illness of the infected partner: window period, well advanced disease</a:t>
            </a:r>
          </a:p>
          <a:p>
            <a:pPr lvl="1"/>
            <a:r>
              <a:rPr lang="en-IN" sz="2200" dirty="0"/>
              <a:t>the virulence of the HIV strain involved. </a:t>
            </a:r>
          </a:p>
        </p:txBody>
      </p:sp>
    </p:spTree>
    <p:extLst>
      <p:ext uri="{BB962C8B-B14F-4D97-AF65-F5344CB8AC3E}">
        <p14:creationId xmlns:p14="http://schemas.microsoft.com/office/powerpoint/2010/main" val="203387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82" y="501267"/>
            <a:ext cx="8086694" cy="5946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/>
              <a:t>2. </a:t>
            </a:r>
            <a:r>
              <a:rPr lang="en-IN" sz="2800" dirty="0"/>
              <a:t>Blood contact</a:t>
            </a:r>
          </a:p>
          <a:p>
            <a:r>
              <a:rPr lang="en-IN" sz="2400" dirty="0"/>
              <a:t>transmitted by contaminated blood transfusion of whole blood cells, platelets and factors VIII and IX derived from human plasma</a:t>
            </a:r>
          </a:p>
          <a:p>
            <a:r>
              <a:rPr lang="en-IN" sz="2400" dirty="0"/>
              <a:t>Highly infective when introduced in large quantities directly into the blood stream</a:t>
            </a:r>
          </a:p>
          <a:p>
            <a:r>
              <a:rPr lang="en-IN" sz="2400" dirty="0"/>
              <a:t>The risk of contracting HIV infection from transfusion of a unit of infected blood is estimated to be over 95%</a:t>
            </a:r>
          </a:p>
          <a:p>
            <a:r>
              <a:rPr lang="en-IN" sz="2400" dirty="0"/>
              <a:t>Risk depends on the “dose” of virus: transfusion &gt; needle prick, other skin piercing instruments</a:t>
            </a:r>
          </a:p>
          <a:p>
            <a:r>
              <a:rPr lang="en-IN" sz="2400" dirty="0"/>
              <a:t>Contaminated syringes and needles: important route in injectable drug users because of repeated exposure</a:t>
            </a:r>
          </a:p>
        </p:txBody>
      </p:sp>
    </p:spTree>
    <p:extLst>
      <p:ext uri="{BB962C8B-B14F-4D97-AF65-F5344CB8AC3E}">
        <p14:creationId xmlns:p14="http://schemas.microsoft.com/office/powerpoint/2010/main" val="102803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79" y="431408"/>
            <a:ext cx="8427657" cy="6093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3. </a:t>
            </a:r>
            <a:r>
              <a:rPr lang="en-IN" sz="2400" dirty="0"/>
              <a:t>Maternal- foetal transmission : mother-to-child transmission</a:t>
            </a:r>
          </a:p>
          <a:p>
            <a:r>
              <a:rPr lang="en-IN" sz="2400" dirty="0"/>
              <a:t>through the placenta, during delivery or by breast-feeding. </a:t>
            </a:r>
          </a:p>
          <a:p>
            <a:r>
              <a:rPr lang="en-IN" sz="2400" dirty="0"/>
              <a:t>In the absence of any intervention, rates of this form of transmission can vary from 20-25 per cent.</a:t>
            </a:r>
          </a:p>
          <a:p>
            <a:r>
              <a:rPr lang="en-IN" sz="2400" dirty="0"/>
              <a:t>Transmission during the </a:t>
            </a:r>
            <a:r>
              <a:rPr lang="en-IN" sz="2400" dirty="0" err="1"/>
              <a:t>peripartum</a:t>
            </a:r>
            <a:r>
              <a:rPr lang="en-IN" sz="2400" dirty="0"/>
              <a:t> period accounts for one third to two-thirds of overall numbers infected, depending on whether breast-feeding transmission occurs or not</a:t>
            </a:r>
          </a:p>
          <a:p>
            <a:r>
              <a:rPr lang="en-IN" sz="2400" dirty="0"/>
              <a:t>The risk of infection is higher if the mother is newly infected, or if she has already developed AIDS.</a:t>
            </a:r>
          </a:p>
        </p:txBody>
      </p:sp>
    </p:spTree>
    <p:extLst>
      <p:ext uri="{BB962C8B-B14F-4D97-AF65-F5344CB8AC3E}">
        <p14:creationId xmlns:p14="http://schemas.microsoft.com/office/powerpoint/2010/main" val="109547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13656"/>
            <a:ext cx="7765321" cy="1326321"/>
          </a:xfrm>
        </p:spPr>
        <p:txBody>
          <a:bodyPr/>
          <a:lstStyle/>
          <a:p>
            <a:r>
              <a:rPr lang="en-IN" dirty="0"/>
              <a:t>Incubation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66" y="1439977"/>
            <a:ext cx="7765322" cy="4645930"/>
          </a:xfrm>
        </p:spPr>
        <p:txBody>
          <a:bodyPr>
            <a:noAutofit/>
          </a:bodyPr>
          <a:lstStyle/>
          <a:p>
            <a:r>
              <a:rPr lang="en-IN" sz="2400" dirty="0"/>
              <a:t>From a few months to 10 years or even more</a:t>
            </a:r>
          </a:p>
          <a:p>
            <a:r>
              <a:rPr lang="en-IN" sz="2400" dirty="0"/>
              <a:t>It is estimated that 75 per cent of those infected with HIV will develop AIDS by the end of ten years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b="1" i="1" u="sng" dirty="0"/>
              <a:t>CLINICAL FEATURES: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Initial infection with the virus and development of antibodies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Asymptomatic carrier state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err="1"/>
              <a:t>AlDS</a:t>
            </a:r>
            <a:r>
              <a:rPr lang="en-IN" sz="2400" dirty="0"/>
              <a:t>-related complex (ARC)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AIDS.</a:t>
            </a:r>
          </a:p>
        </p:txBody>
      </p:sp>
    </p:spTree>
    <p:extLst>
      <p:ext uri="{BB962C8B-B14F-4D97-AF65-F5344CB8AC3E}">
        <p14:creationId xmlns:p14="http://schemas.microsoft.com/office/powerpoint/2010/main" val="70016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634" y="299634"/>
            <a:ext cx="7765321" cy="1326321"/>
          </a:xfrm>
        </p:spPr>
        <p:txBody>
          <a:bodyPr/>
          <a:lstStyle/>
          <a:p>
            <a:r>
              <a:rPr lang="en-IN" dirty="0"/>
              <a:t>INITIAL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7" y="1801595"/>
            <a:ext cx="8816453" cy="4604987"/>
          </a:xfrm>
        </p:spPr>
        <p:txBody>
          <a:bodyPr>
            <a:noAutofit/>
          </a:bodyPr>
          <a:lstStyle/>
          <a:p>
            <a:r>
              <a:rPr lang="en-IN" sz="2400" dirty="0"/>
              <a:t>First few weeks: general mild illness (fever, sore throat and rash)- a few weeks after initial infection with the virus. </a:t>
            </a:r>
          </a:p>
          <a:p>
            <a:r>
              <a:rPr lang="en-IN" sz="2400" dirty="0"/>
              <a:t>Most HIV – infected people have no symptoms for the first five years or so. </a:t>
            </a:r>
          </a:p>
          <a:p>
            <a:r>
              <a:rPr lang="en-IN" sz="2400" dirty="0"/>
              <a:t>They look healthy and feel well although right from the start they can transmit the virus to others. </a:t>
            </a:r>
          </a:p>
          <a:p>
            <a:r>
              <a:rPr lang="en-IN" sz="2400" dirty="0"/>
              <a:t>Once infected, people are infected for life</a:t>
            </a:r>
          </a:p>
          <a:p>
            <a:r>
              <a:rPr lang="en-IN" sz="2400" dirty="0"/>
              <a:t>HIV antibodies usually take between 2 to 12 weeks to appear in the blood-stream</a:t>
            </a:r>
          </a:p>
        </p:txBody>
      </p:sp>
    </p:spTree>
    <p:extLst>
      <p:ext uri="{BB962C8B-B14F-4D97-AF65-F5344CB8AC3E}">
        <p14:creationId xmlns:p14="http://schemas.microsoft.com/office/powerpoint/2010/main" val="57264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2E2-4398-280A-6276-949D5059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9B12C-49CA-632D-D96C-204767268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  <a:p>
            <a:r>
              <a:rPr lang="en-IN" dirty="0"/>
              <a:t>Epidemiology</a:t>
            </a:r>
          </a:p>
          <a:p>
            <a:r>
              <a:rPr lang="en-IN" dirty="0"/>
              <a:t>Transmission</a:t>
            </a:r>
          </a:p>
          <a:p>
            <a:r>
              <a:rPr lang="en-IN" dirty="0"/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3742835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Window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The period before antibodies are produced</a:t>
            </a:r>
          </a:p>
          <a:p>
            <a:r>
              <a:rPr lang="en-IN" sz="2400" dirty="0"/>
              <a:t>The person is particularly infectious because of the high concentration of virus in the blood</a:t>
            </a:r>
          </a:p>
          <a:p>
            <a:r>
              <a:rPr lang="en-IN" sz="2400" dirty="0"/>
              <a:t>He will test negative on the standard antibody blood test.</a:t>
            </a:r>
          </a:p>
        </p:txBody>
      </p:sp>
    </p:spTree>
    <p:extLst>
      <p:ext uri="{BB962C8B-B14F-4D97-AF65-F5344CB8AC3E}">
        <p14:creationId xmlns:p14="http://schemas.microsoft.com/office/powerpoint/2010/main" val="659763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Asymptomatic carrier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468509"/>
          </a:xfrm>
        </p:spPr>
        <p:txBody>
          <a:bodyPr>
            <a:normAutofit/>
          </a:bodyPr>
          <a:lstStyle/>
          <a:p>
            <a:r>
              <a:rPr lang="en-IN" sz="2400" dirty="0"/>
              <a:t>Infected person has anti bodies</a:t>
            </a:r>
          </a:p>
          <a:p>
            <a:endParaRPr lang="en-IN" sz="2400" dirty="0"/>
          </a:p>
          <a:p>
            <a:r>
              <a:rPr lang="en-IN" sz="2400" dirty="0"/>
              <a:t>No overt signs of disease</a:t>
            </a:r>
          </a:p>
          <a:p>
            <a:endParaRPr lang="en-IN" sz="2400" dirty="0"/>
          </a:p>
          <a:p>
            <a:r>
              <a:rPr lang="en-IN" sz="2400" dirty="0"/>
              <a:t>Persistent generalised lymphadenopathy</a:t>
            </a:r>
          </a:p>
          <a:p>
            <a:endParaRPr lang="en-IN" sz="2400" dirty="0"/>
          </a:p>
          <a:p>
            <a:r>
              <a:rPr lang="en-IN" sz="2400" dirty="0"/>
              <a:t>Not certain how long this stage lasts</a:t>
            </a:r>
          </a:p>
        </p:txBody>
      </p:sp>
    </p:spTree>
    <p:extLst>
      <p:ext uri="{BB962C8B-B14F-4D97-AF65-F5344CB8AC3E}">
        <p14:creationId xmlns:p14="http://schemas.microsoft.com/office/powerpoint/2010/main" val="2054185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15" y="206645"/>
            <a:ext cx="7765321" cy="1326321"/>
          </a:xfrm>
        </p:spPr>
        <p:txBody>
          <a:bodyPr/>
          <a:lstStyle/>
          <a:p>
            <a:r>
              <a:rPr lang="en-IN" dirty="0"/>
              <a:t>Aids related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0" y="1677610"/>
            <a:ext cx="8775510" cy="4761936"/>
          </a:xfrm>
        </p:spPr>
        <p:txBody>
          <a:bodyPr>
            <a:noAutofit/>
          </a:bodyPr>
          <a:lstStyle/>
          <a:p>
            <a:r>
              <a:rPr lang="en-IN" sz="2400" dirty="0"/>
              <a:t>Has illness caused by the damage to the immune system but no signs of neoplasms or opportunistic infections</a:t>
            </a:r>
          </a:p>
          <a:p>
            <a:r>
              <a:rPr lang="en-IN" sz="2400" dirty="0"/>
              <a:t>Unexplained diarrhoea, lasting longer than a month, </a:t>
            </a:r>
          </a:p>
          <a:p>
            <a:r>
              <a:rPr lang="en-IN" sz="2400" dirty="0"/>
              <a:t>Fatigue  </a:t>
            </a:r>
          </a:p>
          <a:p>
            <a:r>
              <a:rPr lang="en-IN" sz="2400" dirty="0"/>
              <a:t>Malaise </a:t>
            </a:r>
          </a:p>
          <a:p>
            <a:r>
              <a:rPr lang="en-IN" sz="2400" dirty="0"/>
              <a:t>Loss of more than 10 per cent body weight </a:t>
            </a:r>
          </a:p>
          <a:p>
            <a:r>
              <a:rPr lang="en-IN" sz="2400" dirty="0"/>
              <a:t>Fever, night sweats</a:t>
            </a:r>
          </a:p>
          <a:p>
            <a:r>
              <a:rPr lang="en-IN" sz="2400" dirty="0"/>
              <a:t>Milder opportunistic infections: oral thrush, generalised lymphadenopathy or enlarged spleen</a:t>
            </a:r>
          </a:p>
        </p:txBody>
      </p:sp>
    </p:spTree>
    <p:extLst>
      <p:ext uri="{BB962C8B-B14F-4D97-AF65-F5344CB8AC3E}">
        <p14:creationId xmlns:p14="http://schemas.microsoft.com/office/powerpoint/2010/main" val="194659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6" y="0"/>
            <a:ext cx="7765321" cy="1162373"/>
          </a:xfrm>
        </p:spPr>
        <p:txBody>
          <a:bodyPr/>
          <a:lstStyle/>
          <a:p>
            <a:r>
              <a:rPr lang="en-IN" dirty="0"/>
              <a:t>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39" y="1019650"/>
            <a:ext cx="8611737" cy="5233916"/>
          </a:xfrm>
        </p:spPr>
        <p:txBody>
          <a:bodyPr>
            <a:noAutofit/>
          </a:bodyPr>
          <a:lstStyle/>
          <a:p>
            <a:r>
              <a:rPr lang="en-IN" dirty="0"/>
              <a:t>End stage disease</a:t>
            </a:r>
          </a:p>
          <a:p>
            <a:r>
              <a:rPr lang="en-IN" dirty="0"/>
              <a:t>A number of </a:t>
            </a:r>
            <a:r>
              <a:rPr lang="en-IN" dirty="0" err="1"/>
              <a:t>oppurtunistic</a:t>
            </a:r>
            <a:r>
              <a:rPr lang="en-IN" dirty="0"/>
              <a:t> infections commonly occur at this stage and/or cancers that occur in people with otherwise unexplained defects in </a:t>
            </a:r>
            <a:r>
              <a:rPr lang="en-IN" dirty="0" err="1"/>
              <a:t>immunitv</a:t>
            </a:r>
            <a:r>
              <a:rPr lang="en-IN" dirty="0"/>
              <a:t>. </a:t>
            </a:r>
          </a:p>
          <a:p>
            <a:r>
              <a:rPr lang="en-IN" dirty="0"/>
              <a:t>Death is due to uncontrolled or untreatable infection. </a:t>
            </a:r>
          </a:p>
          <a:p>
            <a:r>
              <a:rPr lang="en-IN" dirty="0"/>
              <a:t>Tuberculosis and Kaposi sarcoma are seen relatively early. </a:t>
            </a:r>
          </a:p>
          <a:p>
            <a:r>
              <a:rPr lang="en-IN" dirty="0"/>
              <a:t>when T-helper cell count has dropped to around 100.</a:t>
            </a:r>
          </a:p>
          <a:p>
            <a:pPr lvl="1"/>
            <a:r>
              <a:rPr lang="en-IN" dirty="0"/>
              <a:t>Serious fungal infections such as Candida </a:t>
            </a:r>
            <a:r>
              <a:rPr lang="en-IN" dirty="0" err="1"/>
              <a:t>oesophagitis</a:t>
            </a:r>
            <a:endParaRPr lang="en-IN" dirty="0"/>
          </a:p>
          <a:p>
            <a:pPr lvl="1"/>
            <a:r>
              <a:rPr lang="en-IN" dirty="0"/>
              <a:t>Cryptococcus meningitis and </a:t>
            </a:r>
            <a:r>
              <a:rPr lang="en-IN" dirty="0" err="1"/>
              <a:t>penicillosis</a:t>
            </a:r>
            <a:endParaRPr lang="en-IN" dirty="0"/>
          </a:p>
          <a:p>
            <a:pPr lvl="1"/>
            <a:r>
              <a:rPr lang="en-IN" dirty="0"/>
              <a:t>Pneumocystis </a:t>
            </a:r>
            <a:r>
              <a:rPr lang="en-IN" dirty="0" err="1"/>
              <a:t>jiroveci</a:t>
            </a:r>
            <a:r>
              <a:rPr lang="en-IN" dirty="0"/>
              <a:t> pneumonia </a:t>
            </a:r>
          </a:p>
          <a:p>
            <a:pPr lvl="1"/>
            <a:r>
              <a:rPr lang="en-IN" dirty="0"/>
              <a:t>Toxoplasma </a:t>
            </a:r>
            <a:r>
              <a:rPr lang="en-IN" dirty="0" err="1"/>
              <a:t>gondii</a:t>
            </a:r>
            <a:r>
              <a:rPr lang="en-IN" dirty="0"/>
              <a:t> encephalitis </a:t>
            </a:r>
          </a:p>
          <a:p>
            <a:r>
              <a:rPr lang="en-IN" dirty="0"/>
              <a:t>People whose counts are below 50 have the late opportunistic infections such as </a:t>
            </a:r>
            <a:r>
              <a:rPr lang="en-IN" dirty="0" err="1"/>
              <a:t>cytomegaloviral</a:t>
            </a:r>
            <a:r>
              <a:rPr lang="en-IN" dirty="0"/>
              <a:t> retinitis.</a:t>
            </a:r>
          </a:p>
        </p:txBody>
      </p:sp>
    </p:spTree>
    <p:extLst>
      <p:ext uri="{BB962C8B-B14F-4D97-AF65-F5344CB8AC3E}">
        <p14:creationId xmlns:p14="http://schemas.microsoft.com/office/powerpoint/2010/main" val="1046741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41" y="1259156"/>
            <a:ext cx="7765322" cy="4632282"/>
          </a:xfrm>
        </p:spPr>
        <p:txBody>
          <a:bodyPr>
            <a:noAutofit/>
          </a:bodyPr>
          <a:lstStyle/>
          <a:p>
            <a:r>
              <a:rPr lang="en-IN" sz="2800" dirty="0"/>
              <a:t>In Africa: Wasting syndrome called Slim Disease</a:t>
            </a:r>
          </a:p>
          <a:p>
            <a:pPr lvl="1"/>
            <a:r>
              <a:rPr lang="en-IN" sz="2400" dirty="0"/>
              <a:t>chronic diarrhoea and severe weight loss</a:t>
            </a:r>
          </a:p>
          <a:p>
            <a:endParaRPr lang="en-IN" sz="2800" dirty="0"/>
          </a:p>
          <a:p>
            <a:r>
              <a:rPr lang="en-IN" sz="2800" dirty="0"/>
              <a:t>AIDS encephalopathy or AIDS dementia: </a:t>
            </a:r>
          </a:p>
          <a:p>
            <a:pPr lvl="1"/>
            <a:r>
              <a:rPr lang="en-IN" sz="2400" dirty="0"/>
              <a:t>When HIV crosses blood-brain barrier</a:t>
            </a:r>
          </a:p>
          <a:p>
            <a:pPr lvl="1"/>
            <a:r>
              <a:rPr lang="en-IN" sz="2400" dirty="0"/>
              <a:t>Not due to any opportunistic infection</a:t>
            </a:r>
          </a:p>
          <a:p>
            <a:pPr lvl="1"/>
            <a:r>
              <a:rPr lang="en-IN" sz="2400" dirty="0"/>
              <a:t>Due to the action of the virus itself</a:t>
            </a:r>
          </a:p>
        </p:txBody>
      </p:sp>
    </p:spTree>
    <p:extLst>
      <p:ext uri="{BB962C8B-B14F-4D97-AF65-F5344CB8AC3E}">
        <p14:creationId xmlns:p14="http://schemas.microsoft.com/office/powerpoint/2010/main" val="34370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Control of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591339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Prevention </a:t>
            </a:r>
          </a:p>
          <a:p>
            <a:pPr lvl="1"/>
            <a:r>
              <a:rPr lang="en-IN" sz="2000" dirty="0"/>
              <a:t>Education </a:t>
            </a:r>
          </a:p>
          <a:p>
            <a:pPr lvl="1"/>
            <a:r>
              <a:rPr lang="en-IN" sz="2000" dirty="0"/>
              <a:t>Prevention of blood borne infection</a:t>
            </a:r>
          </a:p>
          <a:p>
            <a:endParaRPr lang="en-IN" sz="2400" dirty="0"/>
          </a:p>
          <a:p>
            <a:r>
              <a:rPr lang="en-IN" sz="2400" dirty="0"/>
              <a:t>Antiretroviral treatment</a:t>
            </a:r>
          </a:p>
          <a:p>
            <a:endParaRPr lang="en-IN" sz="2400" dirty="0"/>
          </a:p>
          <a:p>
            <a:r>
              <a:rPr lang="en-IN" sz="2400" dirty="0"/>
              <a:t>Specific prophylaxis</a:t>
            </a:r>
          </a:p>
          <a:p>
            <a:endParaRPr lang="en-IN" sz="2400" dirty="0"/>
          </a:p>
          <a:p>
            <a:r>
              <a:rPr lang="en-IN" sz="2400" dirty="0"/>
              <a:t>Primary health care</a:t>
            </a:r>
          </a:p>
        </p:txBody>
      </p:sp>
    </p:spTree>
    <p:extLst>
      <p:ext uri="{BB962C8B-B14F-4D97-AF65-F5344CB8AC3E}">
        <p14:creationId xmlns:p14="http://schemas.microsoft.com/office/powerpoint/2010/main" val="2055299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0" y="0"/>
            <a:ext cx="7765321" cy="1326321"/>
          </a:xfrm>
        </p:spPr>
        <p:txBody>
          <a:bodyPr/>
          <a:lstStyle/>
          <a:p>
            <a:r>
              <a:rPr lang="en-IN" dirty="0"/>
              <a:t>Prevention-education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201003"/>
            <a:ext cx="8652680" cy="5513696"/>
          </a:xfrm>
        </p:spPr>
        <p:txBody>
          <a:bodyPr>
            <a:noAutofit/>
          </a:bodyPr>
          <a:lstStyle/>
          <a:p>
            <a:r>
              <a:rPr lang="en-IN" sz="2200" dirty="0"/>
              <a:t>Health education to enable people to make life-saving choices- avoiding indiscriminate sex, using condoms </a:t>
            </a:r>
            <a:r>
              <a:rPr lang="en-IN" sz="2200" dirty="0" err="1"/>
              <a:t>etc</a:t>
            </a:r>
            <a:endParaRPr lang="en-IN" sz="2200" dirty="0"/>
          </a:p>
          <a:p>
            <a:r>
              <a:rPr lang="en-IN" sz="2200" dirty="0"/>
              <a:t>Avoid the use of shared razors and toothbrushes. </a:t>
            </a:r>
          </a:p>
          <a:p>
            <a:r>
              <a:rPr lang="en-IN" sz="2200" dirty="0"/>
              <a:t>Intravenous drug users should be informed that the sharing of needles and syringes involves special risk. </a:t>
            </a:r>
          </a:p>
          <a:p>
            <a:r>
              <a:rPr lang="en-IN" sz="2200" dirty="0"/>
              <a:t>Women suffering from AIDS or who are at high risk of infection should avoid becoming pregnant, since infection can be transmitted to the unborn or new born. </a:t>
            </a:r>
          </a:p>
          <a:p>
            <a:r>
              <a:rPr lang="en-IN" sz="2200" dirty="0"/>
              <a:t>Educational material and guidelines for prevention should be made widely available. </a:t>
            </a:r>
          </a:p>
          <a:p>
            <a:r>
              <a:rPr lang="en-IN" sz="2200" dirty="0"/>
              <a:t>All mass media channels should be involved in educating the people on AIDS</a:t>
            </a:r>
          </a:p>
        </p:txBody>
      </p:sp>
    </p:spTree>
    <p:extLst>
      <p:ext uri="{BB962C8B-B14F-4D97-AF65-F5344CB8AC3E}">
        <p14:creationId xmlns:p14="http://schemas.microsoft.com/office/powerpoint/2010/main" val="2034495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Prevention of blood borne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4" y="1774209"/>
            <a:ext cx="8761863" cy="4885897"/>
          </a:xfrm>
        </p:spPr>
        <p:txBody>
          <a:bodyPr>
            <a:noAutofit/>
          </a:bodyPr>
          <a:lstStyle/>
          <a:p>
            <a:r>
              <a:rPr lang="en-IN" sz="2400" dirty="0"/>
              <a:t>People in high-risk groups should be urged to refrain from donating blood, body organs, sperm or other tissues. </a:t>
            </a:r>
          </a:p>
          <a:p>
            <a:r>
              <a:rPr lang="en-IN" sz="2400" dirty="0"/>
              <a:t>A blood should be screened for HIV 1 &amp; HIV 2 before transfusion. </a:t>
            </a:r>
          </a:p>
          <a:p>
            <a:r>
              <a:rPr lang="en-IN" sz="2400" dirty="0"/>
              <a:t>Transmission of infection to haemophiliacs can be reduced by introducing heat treatment of factors VIII and IX</a:t>
            </a:r>
          </a:p>
          <a:p>
            <a:r>
              <a:rPr lang="en-IN" sz="2400" dirty="0"/>
              <a:t>Strict sterilization practices should be ensured in hospitals and clinics. </a:t>
            </a:r>
          </a:p>
          <a:p>
            <a:r>
              <a:rPr lang="en-IN" sz="2400" dirty="0"/>
              <a:t>Pre-sterilized disposable syringes and needles should  be used as far as possible. </a:t>
            </a:r>
          </a:p>
        </p:txBody>
      </p:sp>
    </p:spTree>
    <p:extLst>
      <p:ext uri="{BB962C8B-B14F-4D97-AF65-F5344CB8AC3E}">
        <p14:creationId xmlns:p14="http://schemas.microsoft.com/office/powerpoint/2010/main" val="1374564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5E761-AA35-5BDD-0574-DD3992960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494" y="0"/>
            <a:ext cx="3326127" cy="66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23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BA-8355-4A2D-98F6-9834DB8EC8F2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0376" y="133405"/>
            <a:ext cx="8366077" cy="970359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Initiation of ART based on CD4 count and WHO clinical staging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94975022"/>
              </p:ext>
            </p:extLst>
          </p:nvPr>
        </p:nvGraphicFramePr>
        <p:xfrm>
          <a:off x="-1" y="1103766"/>
          <a:ext cx="9144000" cy="5886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842">
                <a:tc>
                  <a:txBody>
                    <a:bodyPr/>
                    <a:lstStyle/>
                    <a:p>
                      <a:r>
                        <a:rPr lang="en-IN" sz="22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WHO Clinical Stage</a:t>
                      </a:r>
                      <a:endParaRPr lang="en-IN" sz="2200" b="0" i="0" u="none" strike="noStrike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22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Recommendations </a:t>
                      </a:r>
                      <a:endParaRPr lang="en-IN" sz="2200" b="0" i="0" u="none" strike="noStrike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42">
                <a:tc gridSpan="2">
                  <a:txBody>
                    <a:bodyPr/>
                    <a:lstStyle/>
                    <a:p>
                      <a:pPr algn="ctr"/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HIV infected Adults &amp; Adolescents (Including pregnant women)</a:t>
                      </a:r>
                      <a:endParaRPr lang="en-IN" sz="22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42">
                <a:tc>
                  <a:txBody>
                    <a:bodyPr/>
                    <a:lstStyle/>
                    <a:p>
                      <a:r>
                        <a:rPr lang="en-IN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Stage I and 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ART if CD4 &lt; 350 cells/mm3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42">
                <a:tc>
                  <a:txBody>
                    <a:bodyPr/>
                    <a:lstStyle/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Clinical Stage III and IV </a:t>
                      </a:r>
                      <a:r>
                        <a:rPr lang="en-IN" sz="22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ART irrespective of CD4 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42">
                <a:tc gridSpan="2">
                  <a:txBody>
                    <a:bodyPr/>
                    <a:lstStyle/>
                    <a:p>
                      <a:pPr algn="ctr"/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 HIV and TB co-infected patients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520">
                <a:tc>
                  <a:txBody>
                    <a:bodyPr/>
                    <a:lstStyle/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Patients with HIV and TB co-infection (Pulmonary/ Extra-Pulmonary) </a:t>
                      </a:r>
                      <a:endParaRPr lang="en-IN" sz="22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22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Start ART irrespective of CD4 count and type of tuberculosis (Start ATT first, initiate ART as early as possible between 2 weeks to 2 months when TB treatment is tolerated) 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842">
                <a:tc gridSpan="2">
                  <a:txBody>
                    <a:bodyPr/>
                    <a:lstStyle/>
                    <a:p>
                      <a:pPr algn="ctr"/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 HIV and Hepatitis B and C co-infected patients </a:t>
                      </a:r>
                      <a:r>
                        <a:rPr lang="en-IN" sz="22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937">
                <a:tc>
                  <a:txBody>
                    <a:bodyPr/>
                    <a:lstStyle/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without any evidence of chronic active Hepatitis </a:t>
                      </a:r>
                      <a:r>
                        <a:rPr lang="en-IN" sz="22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Start ART if CD4 &lt; 350 cells/mm3 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937">
                <a:tc>
                  <a:txBody>
                    <a:bodyPr/>
                    <a:lstStyle/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documented evidence of chronic active Hepatitis </a:t>
                      </a:r>
                      <a:r>
                        <a:rPr lang="en-IN" sz="22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22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Start ART irrespective of CD4 count 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28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678675"/>
            <a:ext cx="8598090" cy="5179325"/>
          </a:xfrm>
        </p:spPr>
        <p:txBody>
          <a:bodyPr>
            <a:normAutofit/>
          </a:bodyPr>
          <a:lstStyle/>
          <a:p>
            <a:r>
              <a:rPr lang="en-IN" sz="2800" dirty="0"/>
              <a:t>AIDS, the acquired </a:t>
            </a:r>
            <a:r>
              <a:rPr lang="en-IN" sz="2800" dirty="0" err="1"/>
              <a:t>immuno</a:t>
            </a:r>
            <a:r>
              <a:rPr lang="en-IN" sz="2800" dirty="0"/>
              <a:t>-deficiency syndrome</a:t>
            </a:r>
          </a:p>
          <a:p>
            <a:r>
              <a:rPr lang="en-IN" sz="2800" dirty="0"/>
              <a:t>sometimes called "slim disease“</a:t>
            </a:r>
          </a:p>
          <a:p>
            <a:r>
              <a:rPr lang="en-IN" sz="2800" dirty="0"/>
              <a:t>fatal illness caused by a retrovirus known as the human </a:t>
            </a:r>
            <a:r>
              <a:rPr lang="en-IN" sz="2800" dirty="0" err="1"/>
              <a:t>immuno</a:t>
            </a:r>
            <a:r>
              <a:rPr lang="en-IN" sz="2800" dirty="0"/>
              <a:t>-deficiency virus</a:t>
            </a:r>
          </a:p>
          <a:p>
            <a:r>
              <a:rPr lang="en-IN" sz="2800" dirty="0"/>
              <a:t>Once infected, it is probable that a person will be infected for life.</a:t>
            </a:r>
          </a:p>
          <a:p>
            <a:r>
              <a:rPr lang="en-IN" sz="2800" dirty="0"/>
              <a:t>The term AIDS refers only to the last stage of the HIV infection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9686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460" y="159225"/>
            <a:ext cx="7765321" cy="1326321"/>
          </a:xfrm>
        </p:spPr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4717" y="1364777"/>
            <a:ext cx="8761862" cy="5322626"/>
          </a:xfrm>
        </p:spPr>
        <p:txBody>
          <a:bodyPr>
            <a:noAutofit/>
          </a:bodyPr>
          <a:lstStyle/>
          <a:p>
            <a:r>
              <a:rPr lang="en-IN" sz="2200" dirty="0"/>
              <a:t>In pregnant women: AZT + 3TC + NVP twice daily</a:t>
            </a:r>
          </a:p>
          <a:p>
            <a:pPr marL="0" indent="0" algn="ctr">
              <a:buNone/>
            </a:pPr>
            <a:r>
              <a:rPr lang="en-IN" sz="2200" dirty="0"/>
              <a:t>(Zidovudine, </a:t>
            </a:r>
            <a:r>
              <a:rPr lang="en-IN" sz="2200" dirty="0" err="1"/>
              <a:t>Lamivudine,Nevirapine</a:t>
            </a:r>
            <a:r>
              <a:rPr lang="en-IN" sz="2200" dirty="0"/>
              <a:t>)</a:t>
            </a:r>
          </a:p>
          <a:p>
            <a:r>
              <a:rPr lang="en-IN" sz="2200" b="1" i="1" dirty="0"/>
              <a:t>Post-exposure prophylaxis (PEP) </a:t>
            </a:r>
            <a:r>
              <a:rPr lang="en-IN" sz="2200" dirty="0"/>
              <a:t>is a necessary secondary prevention measure in health care settings, </a:t>
            </a:r>
          </a:p>
          <a:p>
            <a:r>
              <a:rPr lang="en-IN" sz="2200" dirty="0"/>
              <a:t>healthcare workers or patients may be accidentally or through unsafe procedures be exposed to the risk of HIV transmission.</a:t>
            </a:r>
          </a:p>
          <a:p>
            <a:r>
              <a:rPr lang="en-IN" sz="2200" dirty="0"/>
              <a:t>First aid care</a:t>
            </a:r>
          </a:p>
          <a:p>
            <a:r>
              <a:rPr lang="en-IN" sz="2200" dirty="0"/>
              <a:t>counselling and risk assessment</a:t>
            </a:r>
          </a:p>
          <a:p>
            <a:r>
              <a:rPr lang="en-IN" sz="2200" dirty="0"/>
              <a:t>HIV testing and counselling</a:t>
            </a:r>
          </a:p>
          <a:p>
            <a:r>
              <a:rPr lang="en-IN" sz="2200" dirty="0"/>
              <a:t>Depending on the risk assessment, the short term(28 days) provision of antiretroviral drugs, with support and follow up.</a:t>
            </a:r>
          </a:p>
        </p:txBody>
      </p:sp>
    </p:spTree>
    <p:extLst>
      <p:ext uri="{BB962C8B-B14F-4D97-AF65-F5344CB8AC3E}">
        <p14:creationId xmlns:p14="http://schemas.microsoft.com/office/powerpoint/2010/main" val="4177608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82" y="0"/>
            <a:ext cx="7765321" cy="1326321"/>
          </a:xfrm>
        </p:spPr>
        <p:txBody>
          <a:bodyPr/>
          <a:lstStyle/>
          <a:p>
            <a:r>
              <a:rPr lang="en-IN" dirty="0"/>
              <a:t>pep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7" y="1059668"/>
            <a:ext cx="8843749" cy="5527343"/>
          </a:xfrm>
        </p:spPr>
        <p:txBody>
          <a:bodyPr>
            <a:noAutofit/>
          </a:bodyPr>
          <a:lstStyle/>
          <a:p>
            <a:r>
              <a:rPr lang="en-IN" sz="2200" dirty="0"/>
              <a:t>ARVs for PEP should be initiated as soon as possible after exposure within the first few hours and no later than 72 hours.</a:t>
            </a:r>
          </a:p>
          <a:p>
            <a:r>
              <a:rPr lang="en-IN" sz="2200" dirty="0"/>
              <a:t>Not to be prescribed to people already known to have been infected with HIV prior to the exposure incident.</a:t>
            </a:r>
          </a:p>
          <a:p>
            <a:r>
              <a:rPr lang="en-IN" sz="2200" dirty="0"/>
              <a:t>The administration of ARV drugs for PEP should never be delayed because of testing procedures</a:t>
            </a:r>
          </a:p>
          <a:p>
            <a:r>
              <a:rPr lang="en-IN" sz="2200" dirty="0"/>
              <a:t>If the first test is negative it should be repeated after three and six months</a:t>
            </a:r>
          </a:p>
          <a:p>
            <a:r>
              <a:rPr lang="en-IN" sz="2200" dirty="0"/>
              <a:t>WHO recommends that the PEP ARV regimen contain two NRTI drugs. </a:t>
            </a:r>
          </a:p>
          <a:p>
            <a:r>
              <a:rPr lang="en-IN" sz="2200" dirty="0"/>
              <a:t>If drug resistance is suspected the addition of a protease inhibitor (PI) may be considered</a:t>
            </a:r>
          </a:p>
        </p:txBody>
      </p:sp>
    </p:spTree>
    <p:extLst>
      <p:ext uri="{BB962C8B-B14F-4D97-AF65-F5344CB8AC3E}">
        <p14:creationId xmlns:p14="http://schemas.microsoft.com/office/powerpoint/2010/main" val="4065439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90067A-4FF5-03DB-6BF5-9E95E9BDC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8" y="301096"/>
            <a:ext cx="6760396" cy="63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78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monitoring the efficacy of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38" y="1802360"/>
            <a:ext cx="8611737" cy="4761936"/>
          </a:xfrm>
        </p:spPr>
        <p:txBody>
          <a:bodyPr>
            <a:noAutofit/>
          </a:bodyPr>
          <a:lstStyle/>
          <a:p>
            <a:r>
              <a:rPr lang="en-IN" sz="2800" dirty="0"/>
              <a:t>Clinical improvement </a:t>
            </a:r>
          </a:p>
          <a:p>
            <a:pPr lvl="1"/>
            <a:r>
              <a:rPr lang="en-IN" sz="2400" dirty="0"/>
              <a:t>gain in body weight,</a:t>
            </a:r>
          </a:p>
          <a:p>
            <a:pPr lvl="1"/>
            <a:r>
              <a:rPr lang="en-IN" sz="2400" dirty="0"/>
              <a:t>decrease in occurrence and severity of </a:t>
            </a:r>
            <a:r>
              <a:rPr lang="en-IN" sz="2400" dirty="0" err="1"/>
              <a:t>HlV</a:t>
            </a:r>
            <a:r>
              <a:rPr lang="en-IN" sz="2400" dirty="0"/>
              <a:t>-related diseases (infections and malignancies),</a:t>
            </a:r>
          </a:p>
          <a:p>
            <a:r>
              <a:rPr lang="en-IN" sz="2800" dirty="0"/>
              <a:t>Increase in total lymphocyte count,</a:t>
            </a:r>
          </a:p>
          <a:p>
            <a:r>
              <a:rPr lang="en-IN" sz="2800" dirty="0"/>
              <a:t>Improvement in biological markers of HIV (when available)</a:t>
            </a:r>
          </a:p>
          <a:p>
            <a:pPr lvl="1"/>
            <a:r>
              <a:rPr lang="en-IN" sz="2400" dirty="0"/>
              <a:t>CD4 + T-lymphocyte counts,</a:t>
            </a:r>
          </a:p>
          <a:p>
            <a:pPr lvl="1"/>
            <a:r>
              <a:rPr lang="en-IN" sz="2400" dirty="0"/>
              <a:t>Plasma HIV RNA levels.</a:t>
            </a:r>
          </a:p>
        </p:txBody>
      </p:sp>
    </p:spTree>
    <p:extLst>
      <p:ext uri="{BB962C8B-B14F-4D97-AF65-F5344CB8AC3E}">
        <p14:creationId xmlns:p14="http://schemas.microsoft.com/office/powerpoint/2010/main" val="3984341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60150"/>
            <a:ext cx="7765321" cy="1326321"/>
          </a:xfrm>
        </p:spPr>
        <p:txBody>
          <a:bodyPr/>
          <a:lstStyle/>
          <a:p>
            <a:r>
              <a:rPr lang="en-IN" dirty="0"/>
              <a:t>Specific 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65" y="1770599"/>
            <a:ext cx="7765322" cy="4591339"/>
          </a:xfrm>
        </p:spPr>
        <p:txBody>
          <a:bodyPr/>
          <a:lstStyle/>
          <a:p>
            <a:pPr algn="ctr"/>
            <a:r>
              <a:rPr lang="en-IN" sz="2400" b="1" i="1" u="sng" dirty="0" err="1"/>
              <a:t>Cotrimoxazole</a:t>
            </a:r>
            <a:r>
              <a:rPr lang="en-IN" sz="2400" b="1" i="1" u="sng" dirty="0"/>
              <a:t> prophylaxis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WHO clinical stage and CD4 &lt;250 cells/mm3 or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WHO clinical stage, CD4 &lt;350 cells/mm3 and if patient is  symptomatic or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stage 3 or 4 irrespective of CD4 count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CD4 is awaited: WHO clinical stage 3 or 4 (This includes all patients with TB)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351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78BF43-48CD-673C-8BE8-45132A011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33546"/>
              </p:ext>
            </p:extLst>
          </p:nvPr>
        </p:nvGraphicFramePr>
        <p:xfrm>
          <a:off x="133564" y="71919"/>
          <a:ext cx="8897420" cy="6675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0950">
                  <a:extLst>
                    <a:ext uri="{9D8B030D-6E8A-4147-A177-3AD203B41FA5}">
                      <a16:colId xmlns:a16="http://schemas.microsoft.com/office/drawing/2014/main" val="142550601"/>
                    </a:ext>
                  </a:extLst>
                </a:gridCol>
                <a:gridCol w="1326808">
                  <a:extLst>
                    <a:ext uri="{9D8B030D-6E8A-4147-A177-3AD203B41FA5}">
                      <a16:colId xmlns:a16="http://schemas.microsoft.com/office/drawing/2014/main" val="1782391172"/>
                    </a:ext>
                  </a:extLst>
                </a:gridCol>
                <a:gridCol w="1638999">
                  <a:extLst>
                    <a:ext uri="{9D8B030D-6E8A-4147-A177-3AD203B41FA5}">
                      <a16:colId xmlns:a16="http://schemas.microsoft.com/office/drawing/2014/main" val="1761099750"/>
                    </a:ext>
                  </a:extLst>
                </a:gridCol>
                <a:gridCol w="2653617">
                  <a:extLst>
                    <a:ext uri="{9D8B030D-6E8A-4147-A177-3AD203B41FA5}">
                      <a16:colId xmlns:a16="http://schemas.microsoft.com/office/drawing/2014/main" val="2528986183"/>
                    </a:ext>
                  </a:extLst>
                </a:gridCol>
                <a:gridCol w="1717046">
                  <a:extLst>
                    <a:ext uri="{9D8B030D-6E8A-4147-A177-3AD203B41FA5}">
                      <a16:colId xmlns:a16="http://schemas.microsoft.com/office/drawing/2014/main" val="2191679445"/>
                    </a:ext>
                  </a:extLst>
                </a:gridCol>
              </a:tblGrid>
              <a:tr h="4782629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Werle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 F Teston-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HIV/AIDS and the social determinants of health: a time series study;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Revista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brasilera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enfermageon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Apr 15;75(4):e20210499.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doi: 10.1590/0034-7167-2021-0499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Objective: To analyze the time trend, spatial distribution, and the cases of human immunodeficiency virus/acquired immunodeficiency syndrome cases with social determinants of health.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Ecological and analytical study, carried out based on the cases of human immunodeficiency virus/acquired immunodeficiency syndrome notified in a state in the Brazilian Midwest, from 2009 to 2018. The study used descriptive analysis, polynomial regression, and geospatial analysis.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endParaRPr 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10 years, there were 9,157 notifications, growing each year. There was a growing trend for both sexes (p&lt;0.001, r2=0.94). The City Human Development Index was related to the higher number of cases (city of notification, p=0.01; and city where the person lives, p=0.02). The highest concentration was in cities that house health macro-regions.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endParaRPr lang="en-US" sz="1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 determinants have a relationship with the time trend and the spatial distribution of cases and can direct strategies for prevention and care.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endParaRPr 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402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308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B280-935C-533A-9E23-40870041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CD70-E4B7-CA40-CEB9-D6B3F8367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dirty="0"/>
              <a:t>https://forms.gle/GuvDYEzrQHgNHQa29</a:t>
            </a:r>
          </a:p>
        </p:txBody>
      </p:sp>
    </p:spTree>
    <p:extLst>
      <p:ext uri="{BB962C8B-B14F-4D97-AF65-F5344CB8AC3E}">
        <p14:creationId xmlns:p14="http://schemas.microsoft.com/office/powerpoint/2010/main" val="112683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</a:t>
            </a:r>
            <a:r>
              <a:rPr lang="en-IN" dirty="0" err="1"/>
              <a:t>hiv</a:t>
            </a:r>
            <a:r>
              <a:rPr lang="en-IN" dirty="0"/>
              <a:t> epidemics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760561"/>
            <a:ext cx="8543497" cy="4940489"/>
          </a:xfrm>
        </p:spPr>
        <p:txBody>
          <a:bodyPr>
            <a:normAutofit lnSpcReduction="10000"/>
          </a:bodyPr>
          <a:lstStyle/>
          <a:p>
            <a:r>
              <a:rPr lang="en-IN" sz="2800" dirty="0"/>
              <a:t>Low-level HIV epidemics</a:t>
            </a:r>
          </a:p>
          <a:p>
            <a:pPr lvl="1"/>
            <a:r>
              <a:rPr lang="en-IN" sz="2600" dirty="0"/>
              <a:t>HIV prevalence has not consistently exceeded 5% in any defined subpopulation.</a:t>
            </a:r>
          </a:p>
          <a:p>
            <a:r>
              <a:rPr lang="en-IN" sz="2800" dirty="0"/>
              <a:t>Concentrated HIV epidemics</a:t>
            </a:r>
          </a:p>
          <a:p>
            <a:pPr lvl="1"/>
            <a:r>
              <a:rPr lang="en-IN" sz="2400" dirty="0"/>
              <a:t>HIV prevalence is consistently over 5% in at least one defined sub-population but is below 1% in pregnant women in urban areas.</a:t>
            </a:r>
          </a:p>
          <a:p>
            <a:r>
              <a:rPr lang="en-IN" sz="2800" dirty="0"/>
              <a:t>Generalized HIV epidemics</a:t>
            </a:r>
          </a:p>
          <a:p>
            <a:pPr lvl="1"/>
            <a:r>
              <a:rPr lang="en-IN" sz="2400" dirty="0"/>
              <a:t>HIV prevalence consistently over 1% in pregnant women</a:t>
            </a:r>
          </a:p>
        </p:txBody>
      </p:sp>
    </p:spTree>
    <p:extLst>
      <p:ext uri="{BB962C8B-B14F-4D97-AF65-F5344CB8AC3E}">
        <p14:creationId xmlns:p14="http://schemas.microsoft.com/office/powerpoint/2010/main" val="357089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 of states in </a:t>
            </a:r>
            <a:r>
              <a:rPr lang="en-IN" dirty="0" err="1"/>
              <a:t>india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482157"/>
          </a:xfrm>
        </p:spPr>
        <p:txBody>
          <a:bodyPr>
            <a:normAutofit/>
          </a:bodyPr>
          <a:lstStyle/>
          <a:p>
            <a:r>
              <a:rPr lang="en-IN" sz="2400" dirty="0"/>
              <a:t>Group I High Prevalence States :HRG &gt;5%, &gt;1% in ANC</a:t>
            </a:r>
          </a:p>
          <a:p>
            <a:pPr lvl="1"/>
            <a:r>
              <a:rPr lang="en-IN" sz="2000" dirty="0"/>
              <a:t>Maharashtra, Tamil Nadu, Karnataka, Andhra Pradesh, Manipur and Nagaland</a:t>
            </a:r>
          </a:p>
          <a:p>
            <a:r>
              <a:rPr lang="it-IT" sz="2400" dirty="0"/>
              <a:t>Group lI Moderate Prevalence States :&gt;5% in HRG, &lt;1% in ANC</a:t>
            </a:r>
          </a:p>
          <a:p>
            <a:pPr lvl="1"/>
            <a:r>
              <a:rPr lang="en-IN" sz="2000" dirty="0"/>
              <a:t>Gujarat, Goa and Pondicherry</a:t>
            </a:r>
            <a:endParaRPr lang="it-IT" sz="2000" dirty="0"/>
          </a:p>
          <a:p>
            <a:r>
              <a:rPr lang="en-IN" sz="2400" dirty="0"/>
              <a:t>Group III Low Prevalence States : &lt;5% in HRG, &lt;1% in ANC</a:t>
            </a:r>
          </a:p>
        </p:txBody>
      </p:sp>
    </p:spTree>
    <p:extLst>
      <p:ext uri="{BB962C8B-B14F-4D97-AF65-F5344CB8AC3E}">
        <p14:creationId xmlns:p14="http://schemas.microsoft.com/office/powerpoint/2010/main" val="283071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161" y="0"/>
            <a:ext cx="7765321" cy="1326321"/>
          </a:xfrm>
        </p:spPr>
        <p:txBody>
          <a:bodyPr/>
          <a:lstStyle/>
          <a:p>
            <a:r>
              <a:rPr lang="en-IN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5" y="1119116"/>
            <a:ext cx="8502555" cy="5540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b="1" i="1" u="sng" dirty="0"/>
              <a:t>AGENT FACTORS: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Agent: </a:t>
            </a:r>
          </a:p>
          <a:p>
            <a:r>
              <a:rPr lang="en-IN" sz="2200" dirty="0"/>
              <a:t>When the virus was first identified it was called "lymphadenopathy-associated virus (LAV)" by the French scientists</a:t>
            </a:r>
          </a:p>
          <a:p>
            <a:r>
              <a:rPr lang="en-IN" sz="2200" dirty="0"/>
              <a:t>USA: "human T-cell </a:t>
            </a:r>
            <a:r>
              <a:rPr lang="en-IN" sz="2200" dirty="0" err="1"/>
              <a:t>lymphotropic</a:t>
            </a:r>
            <a:r>
              <a:rPr lang="en-IN" sz="2200" dirty="0"/>
              <a:t> virus III (HTLV-</a:t>
            </a:r>
            <a:r>
              <a:rPr lang="en-IN" sz="2200" dirty="0" err="1"/>
              <a:t>lll</a:t>
            </a:r>
            <a:r>
              <a:rPr lang="en-IN" sz="2200" dirty="0"/>
              <a:t>)</a:t>
            </a:r>
          </a:p>
          <a:p>
            <a:r>
              <a:rPr lang="en-IN" sz="2200" dirty="0"/>
              <a:t>May 1986, the international Committee on the Taxonomy gave it a new name : human </a:t>
            </a:r>
            <a:r>
              <a:rPr lang="en-IN" sz="2200" dirty="0" err="1"/>
              <a:t>immuno</a:t>
            </a:r>
            <a:r>
              <a:rPr lang="en-IN" sz="2200" dirty="0"/>
              <a:t>-deficiency virus (HIV)</a:t>
            </a:r>
          </a:p>
          <a:p>
            <a:r>
              <a:rPr lang="en-IN" sz="2200" dirty="0"/>
              <a:t>The virus is 1/10,000th of a millimetre in diameter. </a:t>
            </a:r>
          </a:p>
          <a:p>
            <a:r>
              <a:rPr lang="en-IN" sz="2200" dirty="0"/>
              <a:t>It is a protein capsule containing two short strands of genetic material(RNA) and enzymes. </a:t>
            </a:r>
          </a:p>
          <a:p>
            <a:endParaRPr lang="en-IN" dirty="0"/>
          </a:p>
          <a:p>
            <a:pPr marL="514350" indent="-514350">
              <a:buFont typeface="+mj-lt"/>
              <a:buAutoNum type="arabicPeriod"/>
            </a:pPr>
            <a:endParaRPr lang="en-IN" dirty="0"/>
          </a:p>
          <a:p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75579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16" y="186521"/>
            <a:ext cx="7765321" cy="1326321"/>
          </a:xfrm>
        </p:spPr>
        <p:txBody>
          <a:bodyPr/>
          <a:lstStyle/>
          <a:p>
            <a:r>
              <a:rPr lang="en-IN" dirty="0"/>
              <a:t>agent factors </a:t>
            </a:r>
            <a:r>
              <a:rPr lang="en-IN" dirty="0" err="1"/>
              <a:t>contd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512842"/>
            <a:ext cx="8857396" cy="4922078"/>
          </a:xfrm>
        </p:spPr>
        <p:txBody>
          <a:bodyPr>
            <a:noAutofit/>
          </a:bodyPr>
          <a:lstStyle/>
          <a:p>
            <a:r>
              <a:rPr lang="en-IN" sz="2200" dirty="0"/>
              <a:t>The virus replicates in actively dividing T4 lymphocytes</a:t>
            </a:r>
          </a:p>
          <a:p>
            <a:endParaRPr lang="en-IN" sz="900" dirty="0"/>
          </a:p>
          <a:p>
            <a:r>
              <a:rPr lang="en-IN" sz="2200" dirty="0"/>
              <a:t>Can remain in lymphoid cells in a latent state that can be activated</a:t>
            </a:r>
          </a:p>
          <a:p>
            <a:endParaRPr lang="en-IN" sz="900" dirty="0"/>
          </a:p>
          <a:p>
            <a:r>
              <a:rPr lang="en-IN" sz="2200" dirty="0"/>
              <a:t>The virus has the unique ability to destroy human T4 helper cells. </a:t>
            </a:r>
          </a:p>
          <a:p>
            <a:endParaRPr lang="en-IN" sz="900" dirty="0"/>
          </a:p>
          <a:p>
            <a:r>
              <a:rPr lang="en-IN" sz="2200" dirty="0"/>
              <a:t>The virus is able to spread throughout the body: can pass through the blood- brain barrier and can then destroy some brain cells. </a:t>
            </a:r>
          </a:p>
          <a:p>
            <a:endParaRPr lang="en-IN" sz="900" dirty="0"/>
          </a:p>
          <a:p>
            <a:r>
              <a:rPr lang="en-IN" sz="2200" dirty="0"/>
              <a:t>There are two types of HIV - the most common HIV 1 and a more recently -recognized virus (in West Africa) called HIV 2.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764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agent factors 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618635"/>
          </a:xfrm>
        </p:spPr>
        <p:txBody>
          <a:bodyPr>
            <a:normAutofit lnSpcReduction="10000"/>
          </a:bodyPr>
          <a:lstStyle/>
          <a:p>
            <a:r>
              <a:rPr lang="en-IN" sz="2800" dirty="0"/>
              <a:t>Virus is easily killed by heat. </a:t>
            </a:r>
          </a:p>
          <a:p>
            <a:endParaRPr lang="en-IN" sz="2800" dirty="0"/>
          </a:p>
          <a:p>
            <a:r>
              <a:rPr lang="en-IN" sz="2800" dirty="0"/>
              <a:t>It is readily inactivated by ether, acetone, ethanol (20 per cent) and beta-</a:t>
            </a:r>
            <a:r>
              <a:rPr lang="en-IN" sz="2800" dirty="0" err="1"/>
              <a:t>propiolactone</a:t>
            </a:r>
            <a:r>
              <a:rPr lang="en-IN" sz="2800" dirty="0"/>
              <a:t>(1:400 dilution)</a:t>
            </a:r>
          </a:p>
          <a:p>
            <a:endParaRPr lang="en-IN" sz="2800" dirty="0"/>
          </a:p>
          <a:p>
            <a:r>
              <a:rPr lang="en-IN" sz="2800" dirty="0"/>
              <a:t>Relatively resistant to ionizing radiation and ultraviolet light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190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agent factors 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564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/>
              <a:t>2. RESERVOIR OF INFECTION : These are cases and carriers. </a:t>
            </a:r>
          </a:p>
          <a:p>
            <a:r>
              <a:rPr lang="en-IN" sz="2400" dirty="0"/>
              <a:t>Once a person is infected, the virus remains in the body life-long. </a:t>
            </a:r>
          </a:p>
          <a:p>
            <a:r>
              <a:rPr lang="en-IN" sz="2400" dirty="0"/>
              <a:t>The risk of developing AIDS increases with time. </a:t>
            </a:r>
          </a:p>
          <a:p>
            <a:r>
              <a:rPr lang="en-IN" sz="2400" dirty="0"/>
              <a:t>Since HIV infection can take years to manifest itself, the symptomless carrier can infect other people for years.</a:t>
            </a:r>
          </a:p>
        </p:txBody>
      </p:sp>
    </p:spTree>
    <p:extLst>
      <p:ext uri="{BB962C8B-B14F-4D97-AF65-F5344CB8AC3E}">
        <p14:creationId xmlns:p14="http://schemas.microsoft.com/office/powerpoint/2010/main" val="2750400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769</TotalTime>
  <Words>2318</Words>
  <Application>Microsoft Office PowerPoint</Application>
  <PresentationFormat>On-screen Show (4:3)</PresentationFormat>
  <Paragraphs>238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Bookman Old Style</vt:lpstr>
      <vt:lpstr>Calibri</vt:lpstr>
      <vt:lpstr>Rockwell</vt:lpstr>
      <vt:lpstr>Times New Roman</vt:lpstr>
      <vt:lpstr>Damask</vt:lpstr>
      <vt:lpstr>CM 8.2: Aids   Dr Piyush Parmar Associate Professor Dept. of Community Medicine SBKS MI RC SUMANDEEP VIDYAPEETH </vt:lpstr>
      <vt:lpstr>SLO</vt:lpstr>
      <vt:lpstr>introduction</vt:lpstr>
      <vt:lpstr>Types of hiv epidemics</vt:lpstr>
      <vt:lpstr>Classification of states in india</vt:lpstr>
      <vt:lpstr>epidemiology</vt:lpstr>
      <vt:lpstr>agent factors contd</vt:lpstr>
      <vt:lpstr>agent factors contd..</vt:lpstr>
      <vt:lpstr>agent factors contd..</vt:lpstr>
      <vt:lpstr>agent factors contd..</vt:lpstr>
      <vt:lpstr>Epidemiology contd..</vt:lpstr>
      <vt:lpstr>PowerPoint Presentation</vt:lpstr>
      <vt:lpstr>PowerPoint Presentation</vt:lpstr>
      <vt:lpstr>immunology</vt:lpstr>
      <vt:lpstr>Mode of transmission</vt:lpstr>
      <vt:lpstr>PowerPoint Presentation</vt:lpstr>
      <vt:lpstr>PowerPoint Presentation</vt:lpstr>
      <vt:lpstr>Incubation period</vt:lpstr>
      <vt:lpstr>INITIAL INFECTION</vt:lpstr>
      <vt:lpstr>Window period</vt:lpstr>
      <vt:lpstr>Asymptomatic carrier state</vt:lpstr>
      <vt:lpstr>Aids related complex</vt:lpstr>
      <vt:lpstr>aids</vt:lpstr>
      <vt:lpstr>PowerPoint Presentation</vt:lpstr>
      <vt:lpstr>Control of aids</vt:lpstr>
      <vt:lpstr>Prevention-education</vt:lpstr>
      <vt:lpstr>Prevention of blood borne transmission</vt:lpstr>
      <vt:lpstr>PowerPoint Presentation</vt:lpstr>
      <vt:lpstr>Initiation of ART based on CD4 count and WHO clinical staging </vt:lpstr>
      <vt:lpstr>treatment</vt:lpstr>
      <vt:lpstr>pep</vt:lpstr>
      <vt:lpstr>PowerPoint Presentation</vt:lpstr>
      <vt:lpstr>monitoring the efficacy of ART</vt:lpstr>
      <vt:lpstr>Specific prophylaxis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Aids epidemiology and prevention</dc:title>
  <dc:creator>Dr. Piyush</dc:creator>
  <cp:lastModifiedBy>Maharshi Patel</cp:lastModifiedBy>
  <cp:revision>30</cp:revision>
  <dcterms:created xsi:type="dcterms:W3CDTF">2014-05-02T13:34:30Z</dcterms:created>
  <dcterms:modified xsi:type="dcterms:W3CDTF">2023-02-23T06:51:00Z</dcterms:modified>
</cp:coreProperties>
</file>