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316" r:id="rId2"/>
    <p:sldId id="310" r:id="rId3"/>
    <p:sldId id="257" r:id="rId4"/>
    <p:sldId id="268" r:id="rId5"/>
    <p:sldId id="269" r:id="rId6"/>
    <p:sldId id="270" r:id="rId7"/>
    <p:sldId id="271" r:id="rId8"/>
    <p:sldId id="272" r:id="rId9"/>
    <p:sldId id="273" r:id="rId10"/>
    <p:sldId id="280" r:id="rId11"/>
    <p:sldId id="281"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311" r:id="rId25"/>
    <p:sldId id="317" r:id="rId26"/>
    <p:sldId id="312" r:id="rId27"/>
    <p:sldId id="318" r:id="rId28"/>
    <p:sldId id="313" r:id="rId29"/>
    <p:sldId id="319" r:id="rId30"/>
    <p:sldId id="314" r:id="rId31"/>
    <p:sldId id="320" r:id="rId32"/>
    <p:sldId id="315" r:id="rId33"/>
    <p:sldId id="321" r:id="rId34"/>
    <p:sldId id="32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41" d="100"/>
          <a:sy n="41" d="100"/>
        </p:scale>
        <p:origin x="-45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94D239-F6B8-4DD3-A4A9-30A4FDA10347}" type="datetimeFigureOut">
              <a:rPr lang="en-US" smtClean="0"/>
              <a:pPr/>
              <a:t>11/23/2023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3B3447-2402-4683-9135-651ED095B09A}" type="slidenum">
              <a:rPr lang="en-US" smtClean="0"/>
              <a:pPr/>
              <a:t>‹#›</a:t>
            </a:fld>
            <a:endParaRPr lang="en-US"/>
          </a:p>
        </p:txBody>
      </p:sp>
    </p:spTree>
    <p:extLst>
      <p:ext uri="{BB962C8B-B14F-4D97-AF65-F5344CB8AC3E}">
        <p14:creationId xmlns:p14="http://schemas.microsoft.com/office/powerpoint/2010/main" val="1065670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AD79817-99DB-4EFD-90BC-7AEA29D89C21}" type="slidenum">
              <a:rPr lang="en-US" smtClean="0">
                <a:latin typeface="Arial" pitchFamily="34" charset="0"/>
              </a:rPr>
              <a:pPr/>
              <a:t>4</a:t>
            </a:fld>
            <a:endParaRPr lang="en-US">
              <a:latin typeface="Arial" pitchFamily="34" charset="0"/>
            </a:endParaRP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endParaRPr lang="en-US">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p:spPr>
        <p:txBody>
          <a:bodyPr/>
          <a:lstStyle/>
          <a:p>
            <a:endParaRPr lang="en-US">
              <a:latin typeface="Arial" pitchFamily="34" charset="0"/>
            </a:endParaRPr>
          </a:p>
        </p:txBody>
      </p:sp>
      <p:sp>
        <p:nvSpPr>
          <p:cNvPr id="117764" name="Slide Number Placeholder 3"/>
          <p:cNvSpPr>
            <a:spLocks noGrp="1"/>
          </p:cNvSpPr>
          <p:nvPr>
            <p:ph type="sldNum" sz="quarter" idx="5"/>
          </p:nvPr>
        </p:nvSpPr>
        <p:spPr>
          <a:noFill/>
        </p:spPr>
        <p:txBody>
          <a:bodyPr/>
          <a:lstStyle/>
          <a:p>
            <a:fld id="{87585090-7014-4816-973E-3F8F74582F75}" type="slidenum">
              <a:rPr lang="en-US" smtClean="0">
                <a:latin typeface="Arial" pitchFamily="34" charset="0"/>
              </a:rPr>
              <a:pPr/>
              <a:t>5</a:t>
            </a:fld>
            <a:endParaRPr lang="en-US">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C8062E5-7B76-49C3-9459-20815C743A8D}"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A02A22E-3C41-48F1-8D8B-58F99EF9CC8D}" type="datetimeFigureOut">
              <a:rPr lang="en-US" smtClean="0"/>
              <a:pPr/>
              <a:t>11/23/2023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0C0144-DF38-4546-83E7-D966D0FA9DD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02A22E-3C41-48F1-8D8B-58F99EF9CC8D}" type="datetimeFigureOut">
              <a:rPr lang="en-US" smtClean="0"/>
              <a:pPr/>
              <a:t>11/23/2023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C0144-DF38-4546-83E7-D966D0FA9D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frontiersin.org/people/u/1744669" TargetMode="External"/><Relationship Id="rId2" Type="http://schemas.openxmlformats.org/officeDocument/2006/relationships/hyperlink" Target="https://www.frontiersin.org/people/u/1938102" TargetMode="External"/><Relationship Id="rId1" Type="http://schemas.openxmlformats.org/officeDocument/2006/relationships/slideLayout" Target="../slideLayouts/slideLayout6.xml"/><Relationship Id="rId4" Type="http://schemas.openxmlformats.org/officeDocument/2006/relationships/hyperlink" Target="https://www.frontiersin.org/people/u/1612364"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268760"/>
            <a:ext cx="7772400" cy="1470025"/>
          </a:xfrm>
        </p:spPr>
        <p:txBody>
          <a:bodyPr/>
          <a:lstStyle/>
          <a:p>
            <a:r>
              <a:rPr lang="en-US" b="1" dirty="0">
                <a:solidFill>
                  <a:srgbClr val="C00000"/>
                </a:solidFill>
                <a:latin typeface="Calibri" pitchFamily="34" charset="0"/>
              </a:rPr>
              <a:t>OEDEMA</a:t>
            </a:r>
            <a:br>
              <a:rPr lang="en-US" b="1" dirty="0">
                <a:solidFill>
                  <a:srgbClr val="C00000"/>
                </a:solidFill>
                <a:latin typeface="Calibri" pitchFamily="34" charset="0"/>
              </a:rPr>
            </a:br>
            <a:endParaRPr lang="en-US" dirty="0"/>
          </a:p>
        </p:txBody>
      </p:sp>
      <p:sp>
        <p:nvSpPr>
          <p:cNvPr id="3" name="Subtitle 2"/>
          <p:cNvSpPr>
            <a:spLocks noGrp="1"/>
          </p:cNvSpPr>
          <p:nvPr>
            <p:ph type="subTitle" idx="1"/>
          </p:nvPr>
        </p:nvSpPr>
        <p:spPr/>
        <p:txBody>
          <a:bodyPr/>
          <a:lstStyle/>
          <a:p>
            <a:pPr algn="r"/>
            <a:r>
              <a:rPr lang="en-US" dirty="0" err="1" smtClean="0">
                <a:solidFill>
                  <a:srgbClr val="FF0000"/>
                </a:solidFill>
              </a:rPr>
              <a:t>Dr</a:t>
            </a:r>
            <a:r>
              <a:rPr lang="en-US" dirty="0" smtClean="0">
                <a:solidFill>
                  <a:srgbClr val="FF0000"/>
                </a:solidFill>
              </a:rPr>
              <a:t> </a:t>
            </a:r>
            <a:r>
              <a:rPr lang="en-US" dirty="0" err="1" smtClean="0">
                <a:solidFill>
                  <a:srgbClr val="FF0000"/>
                </a:solidFill>
              </a:rPr>
              <a:t>Shashikant</a:t>
            </a:r>
            <a:r>
              <a:rPr lang="en-US" dirty="0" smtClean="0">
                <a:solidFill>
                  <a:srgbClr val="FF0000"/>
                </a:solidFill>
              </a:rPr>
              <a:t> </a:t>
            </a:r>
            <a:r>
              <a:rPr lang="en-US" dirty="0" err="1" smtClean="0">
                <a:solidFill>
                  <a:srgbClr val="FF0000"/>
                </a:solidFill>
              </a:rPr>
              <a:t>Mavadiya</a:t>
            </a:r>
            <a:endParaRPr lang="en-US" dirty="0" smtClean="0">
              <a:solidFill>
                <a:srgbClr val="FF0000"/>
              </a:solidFill>
            </a:endParaRPr>
          </a:p>
          <a:p>
            <a:pPr algn="r"/>
            <a:r>
              <a:rPr lang="en-US" dirty="0" smtClean="0">
                <a:solidFill>
                  <a:srgbClr val="FF0000"/>
                </a:solidFill>
              </a:rPr>
              <a:t>Pathology</a:t>
            </a:r>
            <a:endParaRPr lang="en-US" dirty="0">
              <a:solidFill>
                <a:srgbClr val="FF0000"/>
              </a:solidFill>
            </a:endParaRPr>
          </a:p>
        </p:txBody>
      </p:sp>
    </p:spTree>
    <p:extLst>
      <p:ext uri="{BB962C8B-B14F-4D97-AF65-F5344CB8AC3E}">
        <p14:creationId xmlns:p14="http://schemas.microsoft.com/office/powerpoint/2010/main" val="3465917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0" y="152400"/>
          <a:ext cx="6096000" cy="5334000"/>
        </p:xfrm>
        <a:graphic>
          <a:graphicData uri="http://schemas.openxmlformats.org/drawingml/2006/table">
            <a:tbl>
              <a:tblPr firstRow="1" bandRow="1">
                <a:tableStyleId>{5C22544A-7EE6-4342-B048-85BDC9FD1C3A}</a:tableStyleId>
              </a:tblPr>
              <a:tblGrid>
                <a:gridCol w="457200">
                  <a:extLst>
                    <a:ext uri="{9D8B030D-6E8A-4147-A177-3AD203B41FA5}">
                      <a16:colId xmlns:a16="http://schemas.microsoft.com/office/drawing/2014/main" xmlns="" val="20000"/>
                    </a:ext>
                  </a:extLst>
                </a:gridCol>
                <a:gridCol w="33528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tblGrid>
              <a:tr h="370840">
                <a:tc>
                  <a:txBody>
                    <a:bodyPr/>
                    <a:lstStyle/>
                    <a:p>
                      <a:endParaRPr lang="en-US" dirty="0"/>
                    </a:p>
                  </a:txBody>
                  <a:tcPr/>
                </a:tc>
                <a:tc>
                  <a:txBody>
                    <a:bodyPr/>
                    <a:lstStyle/>
                    <a:p>
                      <a:r>
                        <a:rPr lang="en-US" dirty="0" err="1"/>
                        <a:t>TRANSUDATE</a:t>
                      </a:r>
                      <a:endParaRPr lang="en-US" dirty="0"/>
                    </a:p>
                  </a:txBody>
                  <a:tcPr/>
                </a:tc>
                <a:tc>
                  <a:txBody>
                    <a:bodyPr/>
                    <a:lstStyle/>
                    <a:p>
                      <a:r>
                        <a:rPr lang="en-US" dirty="0" err="1"/>
                        <a:t>EXUDATE</a:t>
                      </a:r>
                      <a:endParaRPr lang="en-US" dirty="0"/>
                    </a:p>
                  </a:txBody>
                  <a:tcPr/>
                </a:tc>
                <a:extLst>
                  <a:ext uri="{0D108BD9-81ED-4DB2-BD59-A6C34878D82A}">
                    <a16:rowId xmlns:a16="http://schemas.microsoft.com/office/drawing/2014/main" xmlns="" val="10000"/>
                  </a:ext>
                </a:extLst>
              </a:tr>
              <a:tr h="370840">
                <a:tc>
                  <a:txBody>
                    <a:bodyPr/>
                    <a:lstStyle/>
                    <a:p>
                      <a:r>
                        <a:rPr lang="en-US" dirty="0"/>
                        <a:t>1</a:t>
                      </a:r>
                    </a:p>
                  </a:txBody>
                  <a:tcPr/>
                </a:tc>
                <a:tc>
                  <a:txBody>
                    <a:bodyPr/>
                    <a:lstStyle/>
                    <a:p>
                      <a:r>
                        <a:rPr lang="en-US" dirty="0"/>
                        <a:t>THEY</a:t>
                      </a:r>
                      <a:r>
                        <a:rPr lang="en-US" baseline="0" dirty="0"/>
                        <a:t> ACCUMULATE IN SEROUS CAVITY DUE TO NON </a:t>
                      </a:r>
                      <a:r>
                        <a:rPr lang="en-US" baseline="0" dirty="0" err="1"/>
                        <a:t>INFLAMATORY</a:t>
                      </a:r>
                      <a:r>
                        <a:rPr lang="en-US" baseline="0" dirty="0"/>
                        <a:t> PROCESS</a:t>
                      </a:r>
                      <a:endParaRPr lang="en-US" dirty="0"/>
                    </a:p>
                  </a:txBody>
                  <a:tcPr/>
                </a:tc>
                <a:tc>
                  <a:txBody>
                    <a:bodyPr/>
                    <a:lstStyle/>
                    <a:p>
                      <a:r>
                        <a:rPr lang="en-US" dirty="0"/>
                        <a:t>DUE TO </a:t>
                      </a:r>
                      <a:r>
                        <a:rPr lang="en-US" dirty="0" err="1"/>
                        <a:t>INFLAMATORY</a:t>
                      </a:r>
                      <a:r>
                        <a:rPr lang="en-US" dirty="0"/>
                        <a:t> PROCESS</a:t>
                      </a:r>
                    </a:p>
                  </a:txBody>
                  <a:tcPr/>
                </a:tc>
                <a:extLst>
                  <a:ext uri="{0D108BD9-81ED-4DB2-BD59-A6C34878D82A}">
                    <a16:rowId xmlns:a16="http://schemas.microsoft.com/office/drawing/2014/main" xmlns="" val="10001"/>
                  </a:ext>
                </a:extLst>
              </a:tr>
              <a:tr h="370840">
                <a:tc>
                  <a:txBody>
                    <a:bodyPr/>
                    <a:lstStyle/>
                    <a:p>
                      <a:r>
                        <a:rPr lang="en-US" dirty="0"/>
                        <a:t>2</a:t>
                      </a:r>
                    </a:p>
                  </a:txBody>
                  <a:tcPr/>
                </a:tc>
                <a:tc>
                  <a:txBody>
                    <a:bodyPr/>
                    <a:lstStyle/>
                    <a:p>
                      <a:r>
                        <a:rPr lang="en-US" dirty="0"/>
                        <a:t>DUE TO DISTURBANCE IN THE CIRCULATION </a:t>
                      </a:r>
                      <a:r>
                        <a:rPr lang="en-US" baseline="0" dirty="0"/>
                        <a:t> WITH PASSIVE CONGESTION AND EDEMA</a:t>
                      </a:r>
                      <a:endParaRPr lang="en-US" dirty="0"/>
                    </a:p>
                  </a:txBody>
                  <a:tcPr/>
                </a:tc>
                <a:tc>
                  <a:txBody>
                    <a:bodyPr/>
                    <a:lstStyle/>
                    <a:p>
                      <a:r>
                        <a:rPr lang="en-US" dirty="0"/>
                        <a:t>DUE TO BACTERIAL </a:t>
                      </a:r>
                      <a:r>
                        <a:rPr lang="en-US" dirty="0" err="1"/>
                        <a:t>INNFECTION</a:t>
                      </a:r>
                      <a:endParaRPr lang="en-US" dirty="0"/>
                    </a:p>
                  </a:txBody>
                  <a:tcPr/>
                </a:tc>
                <a:extLst>
                  <a:ext uri="{0D108BD9-81ED-4DB2-BD59-A6C34878D82A}">
                    <a16:rowId xmlns:a16="http://schemas.microsoft.com/office/drawing/2014/main" xmlns="" val="10002"/>
                  </a:ext>
                </a:extLst>
              </a:tr>
              <a:tr h="299720">
                <a:tc>
                  <a:txBody>
                    <a:bodyPr/>
                    <a:lstStyle/>
                    <a:p>
                      <a:r>
                        <a:rPr lang="en-US" dirty="0"/>
                        <a:t>3</a:t>
                      </a:r>
                    </a:p>
                  </a:txBody>
                  <a:tcPr/>
                </a:tc>
                <a:tc>
                  <a:txBody>
                    <a:bodyPr/>
                    <a:lstStyle/>
                    <a:p>
                      <a:r>
                        <a:rPr lang="en-US" dirty="0"/>
                        <a:t>SP GRAVITY &lt;1.018</a:t>
                      </a:r>
                    </a:p>
                  </a:txBody>
                  <a:tcPr/>
                </a:tc>
                <a:tc>
                  <a:txBody>
                    <a:bodyPr/>
                    <a:lstStyle/>
                    <a:p>
                      <a:r>
                        <a:rPr lang="en-US" dirty="0"/>
                        <a:t>&gt;1.018</a:t>
                      </a:r>
                    </a:p>
                  </a:txBody>
                  <a:tcPr/>
                </a:tc>
                <a:extLst>
                  <a:ext uri="{0D108BD9-81ED-4DB2-BD59-A6C34878D82A}">
                    <a16:rowId xmlns:a16="http://schemas.microsoft.com/office/drawing/2014/main" xmlns="" val="10003"/>
                  </a:ext>
                </a:extLst>
              </a:tr>
              <a:tr h="370840">
                <a:tc>
                  <a:txBody>
                    <a:bodyPr/>
                    <a:lstStyle/>
                    <a:p>
                      <a:r>
                        <a:rPr lang="en-US" dirty="0"/>
                        <a:t>4</a:t>
                      </a:r>
                    </a:p>
                  </a:txBody>
                  <a:tcPr/>
                </a:tc>
                <a:tc>
                  <a:txBody>
                    <a:bodyPr/>
                    <a:lstStyle/>
                    <a:p>
                      <a:r>
                        <a:rPr lang="en-US" dirty="0" err="1"/>
                        <a:t>PROTIEN</a:t>
                      </a:r>
                      <a:r>
                        <a:rPr lang="en-US" dirty="0"/>
                        <a:t> &lt;3 Gm/DL</a:t>
                      </a:r>
                    </a:p>
                  </a:txBody>
                  <a:tcPr/>
                </a:tc>
                <a:tc>
                  <a:txBody>
                    <a:bodyPr/>
                    <a:lstStyle/>
                    <a:p>
                      <a:r>
                        <a:rPr lang="en-US" dirty="0"/>
                        <a:t>&gt;3 Gm/DL</a:t>
                      </a:r>
                    </a:p>
                  </a:txBody>
                  <a:tcPr/>
                </a:tc>
                <a:extLst>
                  <a:ext uri="{0D108BD9-81ED-4DB2-BD59-A6C34878D82A}">
                    <a16:rowId xmlns:a16="http://schemas.microsoft.com/office/drawing/2014/main" xmlns="" val="10004"/>
                  </a:ext>
                </a:extLst>
              </a:tr>
              <a:tr h="370840">
                <a:tc>
                  <a:txBody>
                    <a:bodyPr/>
                    <a:lstStyle/>
                    <a:p>
                      <a:r>
                        <a:rPr lang="en-US" dirty="0"/>
                        <a:t>5</a:t>
                      </a:r>
                    </a:p>
                  </a:txBody>
                  <a:tcPr/>
                </a:tc>
                <a:tc>
                  <a:txBody>
                    <a:bodyPr/>
                    <a:lstStyle/>
                    <a:p>
                      <a:r>
                        <a:rPr lang="en-US" dirty="0"/>
                        <a:t>FEW CELLS ARE PRESENT</a:t>
                      </a:r>
                    </a:p>
                  </a:txBody>
                  <a:tcPr/>
                </a:tc>
                <a:tc>
                  <a:txBody>
                    <a:bodyPr/>
                    <a:lstStyle/>
                    <a:p>
                      <a:r>
                        <a:rPr lang="en-US" dirty="0"/>
                        <a:t>MANY CELLS </a:t>
                      </a:r>
                      <a:r>
                        <a:rPr lang="en-US" dirty="0" err="1"/>
                        <a:t>Eg</a:t>
                      </a:r>
                      <a:r>
                        <a:rPr lang="en-US" dirty="0"/>
                        <a:t> </a:t>
                      </a:r>
                      <a:r>
                        <a:rPr lang="en-US" dirty="0" err="1"/>
                        <a:t>NEUTROPHILS</a:t>
                      </a:r>
                      <a:r>
                        <a:rPr lang="en-US" dirty="0"/>
                        <a:t> ,LYMPHOCYTES .</a:t>
                      </a:r>
                    </a:p>
                  </a:txBody>
                  <a:tcPr/>
                </a:tc>
                <a:extLst>
                  <a:ext uri="{0D108BD9-81ED-4DB2-BD59-A6C34878D82A}">
                    <a16:rowId xmlns:a16="http://schemas.microsoft.com/office/drawing/2014/main" xmlns="" val="10005"/>
                  </a:ext>
                </a:extLst>
              </a:tr>
              <a:tr h="370840">
                <a:tc>
                  <a:txBody>
                    <a:bodyPr/>
                    <a:lstStyle/>
                    <a:p>
                      <a:r>
                        <a:rPr lang="en-US" dirty="0"/>
                        <a:t>6</a:t>
                      </a:r>
                    </a:p>
                  </a:txBody>
                  <a:tcPr/>
                </a:tc>
                <a:tc>
                  <a:txBody>
                    <a:bodyPr/>
                    <a:lstStyle/>
                    <a:p>
                      <a:r>
                        <a:rPr lang="en-US" dirty="0"/>
                        <a:t>BACTERIA</a:t>
                      </a:r>
                      <a:r>
                        <a:rPr lang="en-US" baseline="0" dirty="0"/>
                        <a:t> ABSENT</a:t>
                      </a:r>
                      <a:endParaRPr lang="en-US" dirty="0"/>
                    </a:p>
                  </a:txBody>
                  <a:tcPr/>
                </a:tc>
                <a:tc>
                  <a:txBody>
                    <a:bodyPr/>
                    <a:lstStyle/>
                    <a:p>
                      <a:r>
                        <a:rPr lang="en-US" dirty="0"/>
                        <a:t>BACTERIA  PRESENT</a:t>
                      </a:r>
                    </a:p>
                  </a:txBody>
                  <a:tcPr/>
                </a:tc>
                <a:extLst>
                  <a:ext uri="{0D108BD9-81ED-4DB2-BD59-A6C34878D82A}">
                    <a16:rowId xmlns:a16="http://schemas.microsoft.com/office/drawing/2014/main" xmlns="" val="10006"/>
                  </a:ext>
                </a:extLst>
              </a:tr>
              <a:tr h="370840">
                <a:tc>
                  <a:txBody>
                    <a:bodyPr/>
                    <a:lstStyle/>
                    <a:p>
                      <a:r>
                        <a:rPr lang="en-US" dirty="0"/>
                        <a:t>7</a:t>
                      </a:r>
                    </a:p>
                  </a:txBody>
                  <a:tcPr/>
                </a:tc>
                <a:tc>
                  <a:txBody>
                    <a:bodyPr/>
                    <a:lstStyle/>
                    <a:p>
                      <a:r>
                        <a:rPr lang="en-US" dirty="0" err="1"/>
                        <a:t>LDH</a:t>
                      </a:r>
                      <a:r>
                        <a:rPr lang="en-US" dirty="0"/>
                        <a:t>- LOW</a:t>
                      </a:r>
                    </a:p>
                  </a:txBody>
                  <a:tcPr/>
                </a:tc>
                <a:tc>
                  <a:txBody>
                    <a:bodyPr/>
                    <a:lstStyle/>
                    <a:p>
                      <a:r>
                        <a:rPr lang="en-US" dirty="0"/>
                        <a:t>HIGH</a:t>
                      </a:r>
                    </a:p>
                  </a:txBody>
                  <a:tcPr/>
                </a:tc>
                <a:extLst>
                  <a:ext uri="{0D108BD9-81ED-4DB2-BD59-A6C34878D82A}">
                    <a16:rowId xmlns:a16="http://schemas.microsoft.com/office/drawing/2014/main" xmlns="" val="10007"/>
                  </a:ext>
                </a:extLst>
              </a:tr>
              <a:tr h="370840">
                <a:tc>
                  <a:txBody>
                    <a:bodyPr/>
                    <a:lstStyle/>
                    <a:p>
                      <a:r>
                        <a:rPr lang="en-US" dirty="0"/>
                        <a:t>8</a:t>
                      </a:r>
                    </a:p>
                  </a:txBody>
                  <a:tcPr/>
                </a:tc>
                <a:tc>
                  <a:txBody>
                    <a:bodyPr/>
                    <a:lstStyle/>
                    <a:p>
                      <a:r>
                        <a:rPr lang="en-US" dirty="0" err="1"/>
                        <a:t>Eg</a:t>
                      </a:r>
                      <a:r>
                        <a:rPr lang="en-US" dirty="0"/>
                        <a:t> </a:t>
                      </a:r>
                      <a:r>
                        <a:rPr lang="en-US" dirty="0" err="1"/>
                        <a:t>CCF</a:t>
                      </a:r>
                      <a:endParaRPr lang="en-US" dirty="0"/>
                    </a:p>
                  </a:txBody>
                  <a:tcPr/>
                </a:tc>
                <a:tc>
                  <a:txBody>
                    <a:bodyPr/>
                    <a:lstStyle/>
                    <a:p>
                      <a:r>
                        <a:rPr lang="en-US" dirty="0"/>
                        <a:t>PURULENT EFFUSION</a:t>
                      </a:r>
                    </a:p>
                  </a:txBody>
                  <a:tcPr/>
                </a:tc>
                <a:extLst>
                  <a:ext uri="{0D108BD9-81ED-4DB2-BD59-A6C34878D82A}">
                    <a16:rowId xmlns:a16="http://schemas.microsoft.com/office/drawing/2014/main" xmlns="" val="10008"/>
                  </a:ext>
                </a:extLst>
              </a:tr>
              <a:tr h="370840">
                <a:tc>
                  <a:txBody>
                    <a:bodyPr/>
                    <a:lstStyle/>
                    <a:p>
                      <a:r>
                        <a:rPr lang="en-US" dirty="0"/>
                        <a:t>9</a:t>
                      </a:r>
                    </a:p>
                  </a:txBody>
                  <a:tcPr/>
                </a:tc>
                <a:tc>
                  <a:txBody>
                    <a:bodyPr/>
                    <a:lstStyle/>
                    <a:p>
                      <a:r>
                        <a:rPr lang="en-US" dirty="0"/>
                        <a:t>FLUID </a:t>
                      </a:r>
                      <a:r>
                        <a:rPr lang="en-US" dirty="0" err="1"/>
                        <a:t>LDH</a:t>
                      </a:r>
                      <a:r>
                        <a:rPr lang="en-US" dirty="0"/>
                        <a:t>/SERUM </a:t>
                      </a:r>
                      <a:r>
                        <a:rPr lang="en-US" dirty="0" err="1"/>
                        <a:t>LDH</a:t>
                      </a:r>
                      <a:r>
                        <a:rPr lang="en-US" dirty="0"/>
                        <a:t>&lt;0.6</a:t>
                      </a:r>
                    </a:p>
                  </a:txBody>
                  <a:tcPr/>
                </a:tc>
                <a:tc>
                  <a:txBody>
                    <a:bodyPr/>
                    <a:lstStyle/>
                    <a:p>
                      <a:r>
                        <a:rPr lang="en-US" dirty="0"/>
                        <a:t>&gt;0.6</a:t>
                      </a:r>
                    </a:p>
                  </a:txBody>
                  <a:tcPr/>
                </a:tc>
                <a:extLst>
                  <a:ext uri="{0D108BD9-81ED-4DB2-BD59-A6C34878D82A}">
                    <a16:rowId xmlns:a16="http://schemas.microsoft.com/office/drawing/2014/main" xmlns="" val="10009"/>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410200"/>
          </a:xfrm>
        </p:spPr>
        <p:txBody>
          <a:bodyPr>
            <a:normAutofit/>
          </a:bodyPr>
          <a:lstStyle/>
          <a:p>
            <a:pPr>
              <a:buNone/>
            </a:pPr>
            <a:r>
              <a:rPr lang="en-US" sz="4400" b="1" dirty="0"/>
              <a:t>      TYPES OF OEDEMA:</a:t>
            </a:r>
          </a:p>
          <a:p>
            <a:pPr>
              <a:buNone/>
            </a:pPr>
            <a:endParaRPr lang="en-US" sz="2400" b="1" dirty="0"/>
          </a:p>
          <a:p>
            <a:pPr>
              <a:buNone/>
            </a:pPr>
            <a:r>
              <a:rPr lang="en-US" b="1" dirty="0">
                <a:solidFill>
                  <a:srgbClr val="FF0000"/>
                </a:solidFill>
              </a:rPr>
              <a:t>1.CARDIAC OEDEMA</a:t>
            </a:r>
          </a:p>
          <a:p>
            <a:pPr>
              <a:buNone/>
            </a:pPr>
            <a:endParaRPr lang="en-US" b="1" dirty="0">
              <a:solidFill>
                <a:srgbClr val="FF0000"/>
              </a:solidFill>
            </a:endParaRPr>
          </a:p>
          <a:p>
            <a:pPr>
              <a:buNone/>
            </a:pPr>
            <a:r>
              <a:rPr lang="en-US" b="1" dirty="0">
                <a:solidFill>
                  <a:srgbClr val="FF0000"/>
                </a:solidFill>
              </a:rPr>
              <a:t>2. RENAL OEDEMA</a:t>
            </a:r>
          </a:p>
          <a:p>
            <a:pPr>
              <a:buNone/>
            </a:pPr>
            <a:endParaRPr lang="en-US" b="1" dirty="0">
              <a:solidFill>
                <a:srgbClr val="FF0000"/>
              </a:solidFill>
            </a:endParaRPr>
          </a:p>
          <a:p>
            <a:pPr>
              <a:buNone/>
            </a:pPr>
            <a:r>
              <a:rPr lang="en-US" b="1" dirty="0">
                <a:solidFill>
                  <a:srgbClr val="FF0000"/>
                </a:solidFill>
              </a:rPr>
              <a:t>3. PULMONARY OEDEMA</a:t>
            </a:r>
          </a:p>
          <a:p>
            <a:pPr>
              <a:buNone/>
            </a:pPr>
            <a:endParaRPr lang="en-US" b="1" dirty="0">
              <a:solidFill>
                <a:srgbClr val="FF0000"/>
              </a:solidFill>
            </a:endParaRPr>
          </a:p>
          <a:p>
            <a:pPr>
              <a:buNone/>
            </a:pPr>
            <a:endParaRPr lang="en-US" sz="4400" b="1" dirty="0">
              <a:latin typeface="Calibri" pitchFamily="34" charset="0"/>
            </a:endParaRPr>
          </a:p>
          <a:p>
            <a:pPr>
              <a:buNone/>
            </a:pPr>
            <a:endParaRPr lang="en-US" sz="7200" b="1" dirty="0">
              <a:latin typeface="Calibri" pitchFamily="34" charset="0"/>
            </a:endParaRPr>
          </a:p>
          <a:p>
            <a:pPr>
              <a:buNone/>
            </a:pPr>
            <a:endParaRPr lang="en-US" sz="4400" b="1" dirty="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686800" cy="7772400"/>
          </a:xfrm>
        </p:spPr>
        <p:txBody>
          <a:bodyPr>
            <a:normAutofit/>
          </a:bodyPr>
          <a:lstStyle/>
          <a:p>
            <a:pPr>
              <a:buNone/>
            </a:pPr>
            <a:r>
              <a:rPr lang="en-US" dirty="0"/>
              <a:t> </a:t>
            </a:r>
            <a:r>
              <a:rPr lang="en-US" sz="4000" dirty="0">
                <a:solidFill>
                  <a:srgbClr val="C00000"/>
                </a:solidFill>
              </a:rPr>
              <a:t>1.</a:t>
            </a:r>
            <a:r>
              <a:rPr lang="en-US" sz="4000" b="1" dirty="0">
                <a:solidFill>
                  <a:srgbClr val="C00000"/>
                </a:solidFill>
                <a:latin typeface="Calibri" pitchFamily="34" charset="0"/>
                <a:sym typeface="Wingdings" pitchFamily="2" charset="2"/>
              </a:rPr>
              <a:t>CARDIAC OEDEMA</a:t>
            </a:r>
            <a:endParaRPr lang="en-US" sz="4000" b="1" dirty="0">
              <a:solidFill>
                <a:srgbClr val="C00000"/>
              </a:solidFill>
              <a:latin typeface="Calibri" pitchFamily="34" charset="0"/>
            </a:endParaRPr>
          </a:p>
          <a:p>
            <a:pPr>
              <a:buNone/>
            </a:pPr>
            <a:r>
              <a:rPr lang="en-US" sz="3600" b="1" dirty="0">
                <a:solidFill>
                  <a:srgbClr val="C00000"/>
                </a:solidFill>
                <a:latin typeface="Calibri" pitchFamily="34" charset="0"/>
              </a:rPr>
              <a:t>Cardiac diseases </a:t>
            </a:r>
            <a:r>
              <a:rPr lang="en-US" sz="3600" b="1" dirty="0">
                <a:solidFill>
                  <a:srgbClr val="C00000"/>
                </a:solidFill>
                <a:latin typeface="Calibri" pitchFamily="34" charset="0"/>
                <a:sym typeface="Wingdings" pitchFamily="2" charset="2"/>
              </a:rPr>
              <a:t> </a:t>
            </a:r>
            <a:r>
              <a:rPr lang="en-US" sz="3600" b="1" dirty="0" err="1">
                <a:solidFill>
                  <a:srgbClr val="C00000"/>
                </a:solidFill>
                <a:latin typeface="Calibri" pitchFamily="34" charset="0"/>
                <a:sym typeface="Wingdings" pitchFamily="2" charset="2"/>
              </a:rPr>
              <a:t>Oedema</a:t>
            </a:r>
            <a:r>
              <a:rPr lang="en-US" sz="3600" b="1" dirty="0">
                <a:solidFill>
                  <a:srgbClr val="C00000"/>
                </a:solidFill>
                <a:latin typeface="Calibri" pitchFamily="34" charset="0"/>
                <a:sym typeface="Wingdings" pitchFamily="2" charset="2"/>
              </a:rPr>
              <a:t> (Generalized)</a:t>
            </a:r>
          </a:p>
          <a:p>
            <a:pPr>
              <a:buNone/>
            </a:pPr>
            <a:r>
              <a:rPr lang="en-US" sz="3600" b="1" dirty="0">
                <a:latin typeface="Calibri" pitchFamily="34" charset="0"/>
              </a:rPr>
              <a:t>Cardiac pump failure due to MI, </a:t>
            </a:r>
            <a:r>
              <a:rPr lang="en-US" sz="3600" b="1" dirty="0" err="1">
                <a:latin typeface="Calibri" pitchFamily="34" charset="0"/>
              </a:rPr>
              <a:t>Valvular</a:t>
            </a:r>
            <a:r>
              <a:rPr lang="en-US" sz="3600" b="1" dirty="0">
                <a:latin typeface="Calibri" pitchFamily="34" charset="0"/>
              </a:rPr>
              <a:t> Ds, </a:t>
            </a:r>
            <a:r>
              <a:rPr lang="en-US" sz="3600" b="1" dirty="0" err="1">
                <a:latin typeface="Calibri" pitchFamily="34" charset="0"/>
              </a:rPr>
              <a:t>tamponade</a:t>
            </a:r>
            <a:r>
              <a:rPr lang="en-US" sz="3600" b="1" dirty="0">
                <a:latin typeface="Calibri" pitchFamily="34" charset="0"/>
              </a:rPr>
              <a:t>, L–R Shunt, </a:t>
            </a:r>
            <a:r>
              <a:rPr lang="en-US" sz="3600" b="1" dirty="0" err="1">
                <a:latin typeface="Calibri" pitchFamily="34" charset="0"/>
              </a:rPr>
              <a:t>Corpulmonale</a:t>
            </a:r>
            <a:r>
              <a:rPr lang="en-US" sz="3600" b="1" dirty="0">
                <a:latin typeface="Calibri" pitchFamily="34" charset="0"/>
              </a:rPr>
              <a:t>  </a:t>
            </a:r>
            <a:r>
              <a:rPr lang="en-US" sz="3600" b="1" dirty="0">
                <a:latin typeface="Calibri" pitchFamily="34" charset="0"/>
                <a:sym typeface="Wingdings" pitchFamily="2" charset="2"/>
              </a:rPr>
              <a:t></a:t>
            </a:r>
            <a:endParaRPr lang="en-US" sz="3600" b="1" dirty="0">
              <a:latin typeface="Calibri" pitchFamily="34" charset="0"/>
            </a:endParaRPr>
          </a:p>
          <a:p>
            <a:pPr>
              <a:buNone/>
            </a:pPr>
            <a:r>
              <a:rPr lang="en-US" sz="3600" b="1" dirty="0">
                <a:latin typeface="Calibri" pitchFamily="34" charset="0"/>
              </a:rPr>
              <a:t>- Severe,  generalized  </a:t>
            </a:r>
            <a:r>
              <a:rPr lang="en-US" sz="3600" b="1" dirty="0" err="1">
                <a:latin typeface="Calibri" pitchFamily="34" charset="0"/>
              </a:rPr>
              <a:t>oedema</a:t>
            </a:r>
            <a:endParaRPr lang="en-US" sz="3600" b="1" dirty="0">
              <a:latin typeface="Calibri" pitchFamily="34" charset="0"/>
            </a:endParaRPr>
          </a:p>
          <a:p>
            <a:pPr>
              <a:buNone/>
            </a:pPr>
            <a:r>
              <a:rPr lang="en-US" sz="3600" b="1" dirty="0">
                <a:latin typeface="Calibri" pitchFamily="34" charset="0"/>
              </a:rPr>
              <a:t>- Usually in the dependant parts of the body </a:t>
            </a:r>
            <a:r>
              <a:rPr lang="en-US" sz="3600" b="1" dirty="0" err="1">
                <a:latin typeface="Calibri" pitchFamily="34" charset="0"/>
              </a:rPr>
              <a:t>eg</a:t>
            </a:r>
            <a:r>
              <a:rPr lang="en-US" sz="3600" b="1" dirty="0">
                <a:latin typeface="Calibri" pitchFamily="34" charset="0"/>
              </a:rPr>
              <a:t>.,  ankles (in erect posture), sacral region (while lying down).</a:t>
            </a:r>
          </a:p>
          <a:p>
            <a:pPr>
              <a:buNone/>
            </a:pPr>
            <a:r>
              <a:rPr lang="en-US" sz="3600" b="1" dirty="0">
                <a:latin typeface="Calibri" pitchFamily="34" charset="0"/>
              </a:rPr>
              <a:t>- It pits on pressure.</a:t>
            </a:r>
          </a:p>
          <a:p>
            <a:pPr>
              <a:buNone/>
            </a:pPr>
            <a:r>
              <a:rPr lang="en-US" sz="3600" b="1" dirty="0">
                <a:latin typeface="Calibri" pitchFamily="34" charset="0"/>
              </a:rPr>
              <a:t>- Usually prominent in the evenings.</a:t>
            </a:r>
          </a:p>
          <a:p>
            <a:pPr>
              <a:buNone/>
            </a:pPr>
            <a:endParaRPr lang="en-US" sz="3600" b="1" dirty="0">
              <a:latin typeface="Calibri" pitchFamily="34" charset="0"/>
            </a:endParaRPr>
          </a:p>
          <a:p>
            <a:pPr>
              <a:buNone/>
            </a:pPr>
            <a:r>
              <a:rPr lang="en-US" sz="3600" b="1" dirty="0">
                <a:latin typeface="Calibri" pitchFamily="34" charset="0"/>
              </a:rPr>
              <a:t> </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610600" cy="6324600"/>
          </a:xfrm>
        </p:spPr>
        <p:txBody>
          <a:bodyPr/>
          <a:lstStyle/>
          <a:p>
            <a:pPr>
              <a:buNone/>
            </a:pPr>
            <a:endParaRPr lang="en-US" dirty="0"/>
          </a:p>
          <a:p>
            <a:pPr>
              <a:buNone/>
            </a:pPr>
            <a:r>
              <a:rPr lang="en-US" sz="4400" b="1" dirty="0">
                <a:solidFill>
                  <a:srgbClr val="C00000"/>
                </a:solidFill>
                <a:latin typeface="Calibri" pitchFamily="34" charset="0"/>
              </a:rPr>
              <a:t>Pathogenesis of Cardiac </a:t>
            </a:r>
            <a:r>
              <a:rPr lang="en-US" sz="4400" b="1" dirty="0" err="1">
                <a:solidFill>
                  <a:srgbClr val="C00000"/>
                </a:solidFill>
                <a:latin typeface="Calibri" pitchFamily="34" charset="0"/>
              </a:rPr>
              <a:t>oedema</a:t>
            </a:r>
            <a:endParaRPr lang="en-US" sz="4400" b="1" dirty="0">
              <a:solidFill>
                <a:srgbClr val="C00000"/>
              </a:solidFill>
              <a:latin typeface="Calibri" pitchFamily="34" charset="0"/>
            </a:endParaRPr>
          </a:p>
          <a:p>
            <a:pPr>
              <a:buNone/>
            </a:pPr>
            <a:r>
              <a:rPr lang="en-US" sz="4000" b="1" dirty="0">
                <a:latin typeface="Calibri" pitchFamily="34" charset="0"/>
              </a:rPr>
              <a:t>   CCF </a:t>
            </a:r>
            <a:r>
              <a:rPr lang="en-US" sz="4000" b="1" dirty="0">
                <a:latin typeface="Calibri" pitchFamily="34" charset="0"/>
                <a:sym typeface="Wingdings"/>
              </a:rPr>
              <a:t>    CO &amp;    Venous Return  </a:t>
            </a:r>
            <a:r>
              <a:rPr lang="en-US" sz="4000" b="1" i="1" dirty="0">
                <a:solidFill>
                  <a:srgbClr val="C00000"/>
                </a:solidFill>
                <a:latin typeface="Calibri" pitchFamily="34" charset="0"/>
              </a:rPr>
              <a:t>Increased central Venous pressure </a:t>
            </a:r>
            <a:r>
              <a:rPr lang="en-US" sz="4000" b="1" dirty="0">
                <a:latin typeface="Calibri" pitchFamily="34" charset="0"/>
                <a:sym typeface="Wingdings"/>
              </a:rPr>
              <a:t></a:t>
            </a:r>
            <a:r>
              <a:rPr lang="en-US" sz="4000" b="1" dirty="0">
                <a:latin typeface="Calibri" pitchFamily="34" charset="0"/>
              </a:rPr>
              <a:t> Increased capillary hydrostatic pressure </a:t>
            </a:r>
            <a:r>
              <a:rPr lang="en-US" sz="4000" b="1" dirty="0">
                <a:latin typeface="Calibri" pitchFamily="34" charset="0"/>
                <a:sym typeface="Wingdings"/>
              </a:rPr>
              <a:t></a:t>
            </a:r>
            <a:r>
              <a:rPr lang="en-US" sz="4000" b="1" dirty="0">
                <a:latin typeface="Calibri" pitchFamily="34" charset="0"/>
              </a:rPr>
              <a:t> fluid escapes into interstitial tissue space through out the body </a:t>
            </a:r>
            <a:r>
              <a:rPr lang="en-US" sz="4000" b="1" dirty="0">
                <a:latin typeface="Calibri" pitchFamily="34" charset="0"/>
                <a:sym typeface="Wingdings"/>
              </a:rPr>
              <a:t></a:t>
            </a:r>
            <a:r>
              <a:rPr lang="en-US" sz="4000" b="1" dirty="0">
                <a:latin typeface="Calibri" pitchFamily="34" charset="0"/>
              </a:rPr>
              <a:t> </a:t>
            </a:r>
            <a:r>
              <a:rPr lang="en-US" sz="4000" b="1" i="1" dirty="0" err="1">
                <a:solidFill>
                  <a:srgbClr val="C00000"/>
                </a:solidFill>
                <a:latin typeface="Calibri" pitchFamily="34" charset="0"/>
              </a:rPr>
              <a:t>Oedema</a:t>
            </a:r>
            <a:r>
              <a:rPr lang="en-US" sz="4000" b="1" i="1" dirty="0">
                <a:latin typeface="Calibri" pitchFamily="34" charset="0"/>
              </a:rPr>
              <a:t> </a:t>
            </a:r>
          </a:p>
          <a:p>
            <a:pPr>
              <a:buNone/>
            </a:pPr>
            <a:r>
              <a:rPr lang="en-US" sz="4000" b="1" dirty="0">
                <a:latin typeface="Calibri" pitchFamily="34" charset="0"/>
              </a:rPr>
              <a:t>    </a:t>
            </a:r>
            <a:endParaRPr lang="en-US" sz="4000" dirty="0">
              <a:latin typeface="Calibri" pitchFamily="34" charset="0"/>
            </a:endParaRPr>
          </a:p>
        </p:txBody>
      </p:sp>
      <p:sp>
        <p:nvSpPr>
          <p:cNvPr id="4" name="Down Arrow 3"/>
          <p:cNvSpPr/>
          <p:nvPr/>
        </p:nvSpPr>
        <p:spPr>
          <a:xfrm>
            <a:off x="2133600" y="1840992"/>
            <a:ext cx="228600" cy="368808"/>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3733800" y="1828800"/>
            <a:ext cx="228600" cy="368808"/>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81000"/>
            <a:ext cx="8839200" cy="6019800"/>
          </a:xfrm>
        </p:spPr>
        <p:txBody>
          <a:bodyPr>
            <a:normAutofit fontScale="92500" lnSpcReduction="20000"/>
          </a:bodyPr>
          <a:lstStyle/>
          <a:p>
            <a:pPr>
              <a:buNone/>
            </a:pPr>
            <a:r>
              <a:rPr lang="en-US" sz="4000" b="1" dirty="0">
                <a:solidFill>
                  <a:srgbClr val="C00000"/>
                </a:solidFill>
                <a:latin typeface="Calibri" pitchFamily="34" charset="0"/>
              </a:rPr>
              <a:t>Compensatory mechanisms kick in </a:t>
            </a:r>
            <a:endParaRPr lang="en-US" sz="4000" dirty="0">
              <a:solidFill>
                <a:srgbClr val="C00000"/>
              </a:solidFill>
              <a:latin typeface="Calibri" pitchFamily="34" charset="0"/>
            </a:endParaRPr>
          </a:p>
          <a:p>
            <a:pPr>
              <a:buFontTx/>
              <a:buChar char="-"/>
            </a:pPr>
            <a:r>
              <a:rPr lang="en-US" sz="3600" b="1" dirty="0">
                <a:latin typeface="Calibri" pitchFamily="34" charset="0"/>
              </a:rPr>
              <a:t>Reduced CO </a:t>
            </a:r>
            <a:r>
              <a:rPr lang="en-US" sz="3600" b="1" dirty="0">
                <a:latin typeface="Calibri" pitchFamily="34" charset="0"/>
                <a:sym typeface="Wingdings"/>
              </a:rPr>
              <a:t>chemo/</a:t>
            </a:r>
            <a:r>
              <a:rPr lang="en-US" sz="3600" b="1" dirty="0" err="1">
                <a:latin typeface="Calibri" pitchFamily="34" charset="0"/>
                <a:sym typeface="Wingdings"/>
              </a:rPr>
              <a:t>Baro</a:t>
            </a:r>
            <a:r>
              <a:rPr lang="en-US" sz="3600" b="1" dirty="0">
                <a:latin typeface="Calibri" pitchFamily="34" charset="0"/>
                <a:sym typeface="Wingdings"/>
              </a:rPr>
              <a:t> receptors in the arterial/</a:t>
            </a:r>
            <a:r>
              <a:rPr lang="en-US" sz="3600" b="1" dirty="0" err="1">
                <a:latin typeface="Calibri" pitchFamily="34" charset="0"/>
                <a:sym typeface="Wingdings"/>
              </a:rPr>
              <a:t>atrial</a:t>
            </a:r>
            <a:r>
              <a:rPr lang="en-US" sz="3600" b="1" dirty="0">
                <a:latin typeface="Calibri" pitchFamily="34" charset="0"/>
                <a:sym typeface="Wingdings"/>
              </a:rPr>
              <a:t> walls ,</a:t>
            </a:r>
            <a:r>
              <a:rPr lang="en-US" sz="3600" b="1" dirty="0">
                <a:latin typeface="Calibri" pitchFamily="34" charset="0"/>
              </a:rPr>
              <a:t> reduced Renal Perfusion </a:t>
            </a:r>
            <a:r>
              <a:rPr lang="en-US" sz="3600" b="1" dirty="0">
                <a:latin typeface="Calibri" pitchFamily="34" charset="0"/>
                <a:sym typeface="Wingdings"/>
              </a:rPr>
              <a:t></a:t>
            </a:r>
            <a:r>
              <a:rPr lang="en-US" sz="3600" b="1" dirty="0">
                <a:latin typeface="Calibri" pitchFamily="34" charset="0"/>
              </a:rPr>
              <a:t> </a:t>
            </a:r>
            <a:r>
              <a:rPr lang="en-US" sz="3600" b="1" i="1" dirty="0" err="1">
                <a:solidFill>
                  <a:srgbClr val="C00000"/>
                </a:solidFill>
                <a:latin typeface="Calibri" pitchFamily="34" charset="0"/>
              </a:rPr>
              <a:t>Symp</a:t>
            </a:r>
            <a:r>
              <a:rPr lang="en-US" sz="3600" b="1" i="1" dirty="0">
                <a:solidFill>
                  <a:srgbClr val="C00000"/>
                </a:solidFill>
                <a:latin typeface="Calibri" pitchFamily="34" charset="0"/>
              </a:rPr>
              <a:t> stimulation  </a:t>
            </a:r>
            <a:r>
              <a:rPr lang="en-US" sz="3600" b="1" dirty="0">
                <a:latin typeface="Calibri" pitchFamily="34" charset="0"/>
                <a:sym typeface="Wingdings" pitchFamily="2" charset="2"/>
              </a:rPr>
              <a:t> </a:t>
            </a:r>
            <a:r>
              <a:rPr lang="en-US" sz="3600" b="1" dirty="0" err="1">
                <a:latin typeface="Calibri" pitchFamily="34" charset="0"/>
                <a:sym typeface="Wingdings" pitchFamily="2" charset="2"/>
              </a:rPr>
              <a:t>Vaso</a:t>
            </a:r>
            <a:r>
              <a:rPr lang="en-US" sz="3600" b="1" dirty="0">
                <a:latin typeface="Calibri" pitchFamily="34" charset="0"/>
                <a:sym typeface="Wingdings" pitchFamily="2" charset="2"/>
              </a:rPr>
              <a:t> constriction.</a:t>
            </a:r>
            <a:r>
              <a:rPr lang="en-US" sz="3600" b="1" dirty="0">
                <a:latin typeface="Calibri" pitchFamily="34" charset="0"/>
              </a:rPr>
              <a:t> </a:t>
            </a:r>
          </a:p>
          <a:p>
            <a:pPr>
              <a:buFontTx/>
              <a:buChar char="-"/>
            </a:pPr>
            <a:r>
              <a:rPr lang="en-US" sz="3600" b="1" dirty="0">
                <a:latin typeface="Calibri" pitchFamily="34" charset="0"/>
              </a:rPr>
              <a:t>Activation of </a:t>
            </a:r>
            <a:r>
              <a:rPr lang="en-US" sz="3600" b="1" dirty="0" err="1">
                <a:latin typeface="Calibri" pitchFamily="34" charset="0"/>
              </a:rPr>
              <a:t>Renin</a:t>
            </a:r>
            <a:r>
              <a:rPr lang="en-US" sz="3600" b="1" dirty="0">
                <a:latin typeface="Calibri" pitchFamily="34" charset="0"/>
              </a:rPr>
              <a:t> </a:t>
            </a:r>
            <a:r>
              <a:rPr lang="en-US" sz="3600" b="1" dirty="0" err="1">
                <a:latin typeface="Calibri" pitchFamily="34" charset="0"/>
              </a:rPr>
              <a:t>Angiotensin</a:t>
            </a:r>
            <a:r>
              <a:rPr lang="en-US" sz="3600" b="1" dirty="0">
                <a:latin typeface="Calibri" pitchFamily="34" charset="0"/>
              </a:rPr>
              <a:t> System, Increased </a:t>
            </a:r>
            <a:r>
              <a:rPr lang="en-US" sz="3600" b="1" dirty="0" err="1">
                <a:latin typeface="Calibri" pitchFamily="34" charset="0"/>
              </a:rPr>
              <a:t>Aldosterone</a:t>
            </a:r>
            <a:r>
              <a:rPr lang="en-US" sz="3600" b="1" dirty="0">
                <a:latin typeface="Calibri" pitchFamily="34" charset="0"/>
              </a:rPr>
              <a:t>  &amp; ADH secretion </a:t>
            </a:r>
            <a:r>
              <a:rPr lang="en-US" sz="3600" b="1" dirty="0">
                <a:latin typeface="Calibri" pitchFamily="34" charset="0"/>
                <a:sym typeface="Wingdings"/>
              </a:rPr>
              <a:t></a:t>
            </a:r>
            <a:r>
              <a:rPr lang="en-US" sz="3600" b="1" dirty="0">
                <a:latin typeface="Calibri" pitchFamily="34" charset="0"/>
              </a:rPr>
              <a:t> </a:t>
            </a:r>
          </a:p>
          <a:p>
            <a:pPr>
              <a:buNone/>
            </a:pPr>
            <a:r>
              <a:rPr lang="en-US" sz="3600" b="1" dirty="0">
                <a:latin typeface="Calibri" pitchFamily="34" charset="0"/>
              </a:rPr>
              <a:t>  </a:t>
            </a:r>
            <a:r>
              <a:rPr lang="en-US" sz="3600" b="1" i="1" dirty="0">
                <a:solidFill>
                  <a:srgbClr val="C00000"/>
                </a:solidFill>
                <a:latin typeface="Calibri" pitchFamily="34" charset="0"/>
              </a:rPr>
              <a:t>Decreased GFR &amp; increase Sodium &amp; Water retention </a:t>
            </a:r>
            <a:r>
              <a:rPr lang="en-US" sz="3600" b="1" dirty="0">
                <a:latin typeface="Calibri" pitchFamily="34" charset="0"/>
                <a:sym typeface="Wingdings"/>
              </a:rPr>
              <a:t></a:t>
            </a:r>
            <a:r>
              <a:rPr lang="en-US" sz="3600" b="1" dirty="0">
                <a:latin typeface="Calibri" pitchFamily="34" charset="0"/>
              </a:rPr>
              <a:t> </a:t>
            </a:r>
          </a:p>
          <a:p>
            <a:pPr>
              <a:buNone/>
            </a:pPr>
            <a:r>
              <a:rPr lang="en-US" sz="3600" b="1" dirty="0">
                <a:latin typeface="Calibri" pitchFamily="34" charset="0"/>
              </a:rPr>
              <a:t>   Increased Circulating Blood Volume </a:t>
            </a:r>
            <a:r>
              <a:rPr lang="en-US" sz="3600" b="1" dirty="0">
                <a:latin typeface="Calibri" pitchFamily="34" charset="0"/>
                <a:sym typeface="Wingdings"/>
              </a:rPr>
              <a:t> </a:t>
            </a:r>
            <a:r>
              <a:rPr lang="en-US" sz="3600" b="1" i="1" dirty="0">
                <a:solidFill>
                  <a:srgbClr val="C00000"/>
                </a:solidFill>
                <a:latin typeface="Calibri" pitchFamily="34" charset="0"/>
                <a:sym typeface="Wingdings"/>
              </a:rPr>
              <a:t>if heart failure is not treated a vicious cycle is set up </a:t>
            </a:r>
            <a:r>
              <a:rPr lang="en-US" sz="3600" b="1" dirty="0">
                <a:latin typeface="Calibri" pitchFamily="34" charset="0"/>
                <a:sym typeface="Wingdings"/>
              </a:rPr>
              <a:t></a:t>
            </a:r>
            <a:r>
              <a:rPr lang="en-US" sz="3600" b="1" dirty="0">
                <a:latin typeface="Calibri" pitchFamily="34" charset="0"/>
              </a:rPr>
              <a:t> more fluid escapes into the interstitial tissue space </a:t>
            </a:r>
            <a:r>
              <a:rPr lang="en-US" sz="3600" b="1" dirty="0">
                <a:latin typeface="Calibri" pitchFamily="34" charset="0"/>
                <a:sym typeface="Wingdings"/>
              </a:rPr>
              <a:t></a:t>
            </a:r>
            <a:r>
              <a:rPr lang="en-US" sz="3600" b="1" dirty="0">
                <a:latin typeface="Calibri" pitchFamily="34" charset="0"/>
              </a:rPr>
              <a:t>  </a:t>
            </a:r>
            <a:r>
              <a:rPr lang="en-US" sz="3600" b="1" i="1" dirty="0">
                <a:solidFill>
                  <a:srgbClr val="C00000"/>
                </a:solidFill>
                <a:latin typeface="Calibri" pitchFamily="34" charset="0"/>
              </a:rPr>
              <a:t>More </a:t>
            </a:r>
            <a:r>
              <a:rPr lang="en-US" sz="4400" b="1" i="1" dirty="0" err="1">
                <a:solidFill>
                  <a:srgbClr val="C00000"/>
                </a:solidFill>
                <a:latin typeface="Calibri" pitchFamily="34" charset="0"/>
              </a:rPr>
              <a:t>oedema</a:t>
            </a:r>
            <a:r>
              <a:rPr lang="en-US" sz="4400" b="1" i="1" dirty="0">
                <a:solidFill>
                  <a:srgbClr val="C00000"/>
                </a:solidFill>
                <a:latin typeface="Calibri" pitchFamily="34" charset="0"/>
              </a:rPr>
              <a:t> </a:t>
            </a:r>
          </a:p>
          <a:p>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304800"/>
            <a:ext cx="8153400" cy="6172200"/>
          </a:xfrm>
        </p:spPr>
        <p:txBody>
          <a:bodyPr>
            <a:normAutofit fontScale="92500"/>
          </a:bodyPr>
          <a:lstStyle/>
          <a:p>
            <a:pPr>
              <a:buNone/>
            </a:pPr>
            <a:r>
              <a:rPr lang="en-US" sz="4400" b="1" dirty="0">
                <a:solidFill>
                  <a:srgbClr val="C00000"/>
                </a:solidFill>
                <a:latin typeface="Calibri"/>
                <a:ea typeface="Calibri"/>
                <a:cs typeface="Times New Roman"/>
              </a:rPr>
              <a:t>2.RENAL OEDEMA</a:t>
            </a:r>
            <a:endParaRPr lang="en-US" sz="4400" b="1" dirty="0">
              <a:latin typeface="Calibri" pitchFamily="34" charset="0"/>
            </a:endParaRPr>
          </a:p>
          <a:p>
            <a:pPr>
              <a:buNone/>
            </a:pPr>
            <a:r>
              <a:rPr lang="en-US" b="1" dirty="0">
                <a:latin typeface="Calibri" pitchFamily="34" charset="0"/>
              </a:rPr>
              <a:t> </a:t>
            </a:r>
            <a:r>
              <a:rPr lang="en-US" sz="3600" b="1" dirty="0">
                <a:latin typeface="Calibri" pitchFamily="34" charset="0"/>
              </a:rPr>
              <a:t>Renal Ds </a:t>
            </a:r>
          </a:p>
          <a:p>
            <a:pPr>
              <a:buNone/>
            </a:pPr>
            <a:r>
              <a:rPr lang="en-US" sz="3600" b="1" dirty="0">
                <a:latin typeface="Calibri" pitchFamily="34" charset="0"/>
              </a:rPr>
              <a:t> </a:t>
            </a:r>
            <a:r>
              <a:rPr lang="en-US" sz="3600" b="1" dirty="0">
                <a:latin typeface="Calibri" pitchFamily="34" charset="0"/>
                <a:sym typeface="Wingdings" pitchFamily="2" charset="2"/>
              </a:rPr>
              <a:t> </a:t>
            </a:r>
            <a:r>
              <a:rPr lang="en-US" sz="3600" b="1" dirty="0" err="1">
                <a:latin typeface="Calibri" pitchFamily="34" charset="0"/>
                <a:sym typeface="Wingdings" pitchFamily="2" charset="2"/>
              </a:rPr>
              <a:t>Nephrotic</a:t>
            </a:r>
            <a:r>
              <a:rPr lang="en-US" sz="3600" b="1" dirty="0">
                <a:latin typeface="Calibri" pitchFamily="34" charset="0"/>
                <a:sym typeface="Wingdings" pitchFamily="2" charset="2"/>
              </a:rPr>
              <a:t> Syndrome – extensive  </a:t>
            </a:r>
            <a:r>
              <a:rPr lang="en-US" sz="3600" b="1" dirty="0" err="1">
                <a:latin typeface="Calibri" pitchFamily="34" charset="0"/>
                <a:sym typeface="Wingdings" pitchFamily="2" charset="2"/>
              </a:rPr>
              <a:t>oedema</a:t>
            </a:r>
            <a:r>
              <a:rPr lang="en-US" sz="3600" b="1" dirty="0">
                <a:latin typeface="Calibri" pitchFamily="34" charset="0"/>
                <a:sym typeface="Wingdings" pitchFamily="2" charset="2"/>
              </a:rPr>
              <a:t> </a:t>
            </a:r>
          </a:p>
          <a:p>
            <a:pPr>
              <a:buNone/>
            </a:pPr>
            <a:r>
              <a:rPr lang="en-US" sz="3600" b="1" dirty="0">
                <a:latin typeface="Calibri" pitchFamily="34" charset="0"/>
                <a:sym typeface="Wingdings" pitchFamily="2" charset="2"/>
              </a:rPr>
              <a:t>  Nephritic Syndrome – moderate  </a:t>
            </a:r>
            <a:r>
              <a:rPr lang="en-US" sz="3600" b="1" dirty="0" err="1">
                <a:latin typeface="Calibri" pitchFamily="34" charset="0"/>
                <a:sym typeface="Wingdings" pitchFamily="2" charset="2"/>
              </a:rPr>
              <a:t>oedema</a:t>
            </a:r>
            <a:endParaRPr lang="en-US" sz="3600" b="1" dirty="0">
              <a:latin typeface="Calibri" pitchFamily="34" charset="0"/>
              <a:sym typeface="Wingdings" pitchFamily="2" charset="2"/>
            </a:endParaRPr>
          </a:p>
          <a:p>
            <a:pPr>
              <a:buNone/>
            </a:pPr>
            <a:r>
              <a:rPr lang="en-US" sz="3600" b="1" dirty="0">
                <a:latin typeface="Calibri" pitchFamily="34" charset="0"/>
                <a:sym typeface="Wingdings" pitchFamily="2" charset="2"/>
              </a:rPr>
              <a:t>- The </a:t>
            </a:r>
            <a:r>
              <a:rPr lang="en-US" sz="3600" b="1" dirty="0" err="1">
                <a:latin typeface="Calibri" pitchFamily="34" charset="0"/>
                <a:sym typeface="Wingdings" pitchFamily="2" charset="2"/>
              </a:rPr>
              <a:t>oedema</a:t>
            </a:r>
            <a:r>
              <a:rPr lang="en-US" sz="3600" b="1" dirty="0">
                <a:latin typeface="Calibri" pitchFamily="34" charset="0"/>
                <a:sym typeface="Wingdings" pitchFamily="2" charset="2"/>
              </a:rPr>
              <a:t> is generalized but is more pronounced in the </a:t>
            </a:r>
            <a:r>
              <a:rPr lang="en-US" sz="3600" b="1" dirty="0" err="1">
                <a:latin typeface="Calibri" pitchFamily="34" charset="0"/>
                <a:sym typeface="Wingdings" pitchFamily="2" charset="2"/>
              </a:rPr>
              <a:t>periorbital</a:t>
            </a:r>
            <a:r>
              <a:rPr lang="en-US" sz="3600" b="1" dirty="0">
                <a:latin typeface="Calibri" pitchFamily="34" charset="0"/>
                <a:sym typeface="Wingdings" pitchFamily="2" charset="2"/>
              </a:rPr>
              <a:t> region and</a:t>
            </a:r>
          </a:p>
          <a:p>
            <a:pPr>
              <a:buNone/>
            </a:pPr>
            <a:r>
              <a:rPr lang="en-US" sz="3600" b="1" dirty="0">
                <a:latin typeface="Calibri" pitchFamily="34" charset="0"/>
                <a:sym typeface="Wingdings" pitchFamily="2" charset="2"/>
              </a:rPr>
              <a:t>   is usually more pronounced in the morning.</a:t>
            </a:r>
          </a:p>
          <a:p>
            <a:pPr>
              <a:buNone/>
            </a:pPr>
            <a:r>
              <a:rPr lang="en-US" sz="3600" b="1" dirty="0">
                <a:latin typeface="Calibri" pitchFamily="34" charset="0"/>
                <a:sym typeface="Wingdings" pitchFamily="2" charset="2"/>
              </a:rPr>
              <a:t>-  Later </a:t>
            </a:r>
            <a:r>
              <a:rPr lang="en-US" sz="3600" b="1" dirty="0" err="1">
                <a:latin typeface="Calibri" pitchFamily="34" charset="0"/>
                <a:sym typeface="Wingdings" pitchFamily="2" charset="2"/>
              </a:rPr>
              <a:t>Anasarca</a:t>
            </a:r>
            <a:r>
              <a:rPr lang="en-US" sz="3600" b="1" dirty="0">
                <a:latin typeface="Calibri" pitchFamily="34" charset="0"/>
                <a:sym typeface="Wingdings" pitchFamily="2" charset="2"/>
              </a:rPr>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228600"/>
            <a:ext cx="8763000" cy="6629400"/>
          </a:xfrm>
        </p:spPr>
        <p:txBody>
          <a:bodyPr>
            <a:normAutofit fontScale="92500" lnSpcReduction="20000"/>
          </a:bodyPr>
          <a:lstStyle/>
          <a:p>
            <a:pPr marL="0" marR="0">
              <a:lnSpc>
                <a:spcPct val="115000"/>
              </a:lnSpc>
              <a:spcBef>
                <a:spcPts val="0"/>
              </a:spcBef>
              <a:spcAft>
                <a:spcPts val="1000"/>
              </a:spcAft>
              <a:buNone/>
            </a:pPr>
            <a:r>
              <a:rPr lang="en-US" sz="3600" b="1" dirty="0" err="1">
                <a:solidFill>
                  <a:srgbClr val="C00000"/>
                </a:solidFill>
                <a:latin typeface="Calibri" pitchFamily="34" charset="0"/>
              </a:rPr>
              <a:t>Nephrotic</a:t>
            </a:r>
            <a:r>
              <a:rPr lang="en-US" sz="3600" b="1" dirty="0">
                <a:solidFill>
                  <a:srgbClr val="C00000"/>
                </a:solidFill>
                <a:latin typeface="Calibri" pitchFamily="34" charset="0"/>
              </a:rPr>
              <a:t> Syndrome – </a:t>
            </a:r>
          </a:p>
          <a:p>
            <a:pPr marL="0" marR="0">
              <a:lnSpc>
                <a:spcPct val="115000"/>
              </a:lnSpc>
              <a:spcBef>
                <a:spcPts val="0"/>
              </a:spcBef>
              <a:spcAft>
                <a:spcPts val="1000"/>
              </a:spcAft>
              <a:buNone/>
            </a:pPr>
            <a:r>
              <a:rPr lang="en-US" sz="3600" b="1" dirty="0">
                <a:solidFill>
                  <a:srgbClr val="C00000"/>
                </a:solidFill>
                <a:latin typeface="Calibri" pitchFamily="34" charset="0"/>
              </a:rPr>
              <a:t>  Primary Renal </a:t>
            </a:r>
            <a:r>
              <a:rPr lang="en-US" sz="3600" b="1" dirty="0" err="1">
                <a:solidFill>
                  <a:srgbClr val="C00000"/>
                </a:solidFill>
                <a:latin typeface="Calibri" pitchFamily="34" charset="0"/>
              </a:rPr>
              <a:t>ds</a:t>
            </a:r>
            <a:r>
              <a:rPr lang="en-US" sz="3600" b="1" dirty="0">
                <a:solidFill>
                  <a:srgbClr val="C00000"/>
                </a:solidFill>
                <a:latin typeface="Calibri" pitchFamily="34" charset="0"/>
              </a:rPr>
              <a:t> / Secondary to Systemic </a:t>
            </a:r>
            <a:r>
              <a:rPr lang="en-US" sz="3600" b="1" dirty="0" err="1">
                <a:solidFill>
                  <a:srgbClr val="C00000"/>
                </a:solidFill>
                <a:latin typeface="Calibri" pitchFamily="34" charset="0"/>
              </a:rPr>
              <a:t>ds</a:t>
            </a:r>
            <a:endParaRPr lang="en-US" sz="3600" b="1" dirty="0">
              <a:solidFill>
                <a:srgbClr val="C00000"/>
              </a:solidFill>
              <a:latin typeface="Calibri" pitchFamily="34" charset="0"/>
            </a:endParaRPr>
          </a:p>
          <a:p>
            <a:pPr marL="0" marR="0">
              <a:spcBef>
                <a:spcPts val="0"/>
              </a:spcBef>
              <a:spcAft>
                <a:spcPts val="1000"/>
              </a:spcAft>
              <a:buNone/>
            </a:pPr>
            <a:r>
              <a:rPr lang="en-US" b="1" dirty="0">
                <a:solidFill>
                  <a:srgbClr val="000000"/>
                </a:solidFill>
                <a:latin typeface="Calibri" pitchFamily="34" charset="0"/>
                <a:ea typeface="Calibri"/>
                <a:cs typeface="Times New Roman"/>
                <a:sym typeface="Wingdings"/>
              </a:rPr>
              <a:t>-</a:t>
            </a:r>
            <a:r>
              <a:rPr lang="en-US" b="1" dirty="0">
                <a:solidFill>
                  <a:srgbClr val="000000"/>
                </a:solidFill>
                <a:latin typeface="Calibri" pitchFamily="34" charset="0"/>
                <a:ea typeface="Calibri"/>
                <a:cs typeface="Times New Roman"/>
              </a:rPr>
              <a:t> </a:t>
            </a:r>
            <a:r>
              <a:rPr lang="en-US" sz="3600" b="1" dirty="0">
                <a:solidFill>
                  <a:srgbClr val="C00000"/>
                </a:solidFill>
                <a:latin typeface="Calibri" pitchFamily="34" charset="0"/>
                <a:ea typeface="Calibri"/>
                <a:cs typeface="Times New Roman"/>
              </a:rPr>
              <a:t>Heavy </a:t>
            </a:r>
            <a:r>
              <a:rPr lang="en-US" sz="3600" b="1" dirty="0" err="1">
                <a:solidFill>
                  <a:srgbClr val="C00000"/>
                </a:solidFill>
                <a:latin typeface="Calibri" pitchFamily="34" charset="0"/>
                <a:ea typeface="Calibri"/>
                <a:cs typeface="Times New Roman"/>
              </a:rPr>
              <a:t>proteinuria</a:t>
            </a:r>
            <a:r>
              <a:rPr lang="en-US" sz="3600" b="1" dirty="0">
                <a:solidFill>
                  <a:srgbClr val="C00000"/>
                </a:solidFill>
                <a:latin typeface="Calibri" pitchFamily="34" charset="0"/>
                <a:ea typeface="Calibri"/>
                <a:cs typeface="Times New Roman"/>
              </a:rPr>
              <a:t> </a:t>
            </a:r>
            <a:r>
              <a:rPr lang="en-US" sz="3600" b="1" dirty="0">
                <a:solidFill>
                  <a:srgbClr val="C00000"/>
                </a:solidFill>
                <a:latin typeface="Calibri" pitchFamily="34" charset="0"/>
                <a:ea typeface="Calibri"/>
                <a:cs typeface="Times New Roman"/>
                <a:sym typeface="Wingdings"/>
              </a:rPr>
              <a:t></a:t>
            </a:r>
            <a:r>
              <a:rPr lang="en-US" sz="3600" b="1" dirty="0">
                <a:solidFill>
                  <a:srgbClr val="C00000"/>
                </a:solidFill>
                <a:latin typeface="Calibri" pitchFamily="34" charset="0"/>
                <a:ea typeface="Calibri"/>
                <a:cs typeface="Times New Roman"/>
              </a:rPr>
              <a:t> </a:t>
            </a:r>
            <a:r>
              <a:rPr lang="en-US" sz="3600" b="1" dirty="0" err="1">
                <a:solidFill>
                  <a:srgbClr val="C00000"/>
                </a:solidFill>
                <a:latin typeface="Calibri" pitchFamily="34" charset="0"/>
                <a:ea typeface="Calibri"/>
                <a:cs typeface="Times New Roman"/>
              </a:rPr>
              <a:t>Hypoalbuminaemia</a:t>
            </a:r>
            <a:r>
              <a:rPr lang="en-US" sz="3600" b="1" dirty="0">
                <a:solidFill>
                  <a:srgbClr val="C00000"/>
                </a:solidFill>
                <a:latin typeface="Calibri" pitchFamily="34" charset="0"/>
                <a:ea typeface="Calibri"/>
                <a:cs typeface="Times New Roman"/>
              </a:rPr>
              <a:t> </a:t>
            </a:r>
            <a:r>
              <a:rPr lang="en-US" sz="3600" b="1" dirty="0">
                <a:solidFill>
                  <a:srgbClr val="C00000"/>
                </a:solidFill>
                <a:latin typeface="Calibri" pitchFamily="34" charset="0"/>
                <a:ea typeface="Calibri"/>
                <a:cs typeface="Times New Roman"/>
                <a:sym typeface="Wingdings" pitchFamily="2" charset="2"/>
              </a:rPr>
              <a:t></a:t>
            </a:r>
            <a:endParaRPr lang="en-US" sz="3600" b="1" dirty="0">
              <a:solidFill>
                <a:srgbClr val="C00000"/>
              </a:solidFill>
              <a:latin typeface="Calibri" pitchFamily="34" charset="0"/>
              <a:ea typeface="Calibri"/>
              <a:cs typeface="Times New Roman"/>
            </a:endParaRPr>
          </a:p>
          <a:p>
            <a:pPr marL="0" marR="0">
              <a:spcBef>
                <a:spcPts val="0"/>
              </a:spcBef>
              <a:spcAft>
                <a:spcPts val="1000"/>
              </a:spcAft>
              <a:buNone/>
            </a:pPr>
            <a:r>
              <a:rPr lang="en-US" sz="3600" b="1" dirty="0">
                <a:solidFill>
                  <a:srgbClr val="000000"/>
                </a:solidFill>
                <a:latin typeface="Calibri" pitchFamily="34" charset="0"/>
                <a:ea typeface="Calibri"/>
                <a:cs typeface="Times New Roman"/>
              </a:rPr>
              <a:t>   </a:t>
            </a:r>
            <a:r>
              <a:rPr lang="en-US" sz="3600" b="1" i="1" dirty="0">
                <a:solidFill>
                  <a:srgbClr val="000000"/>
                </a:solidFill>
                <a:latin typeface="Calibri" pitchFamily="34" charset="0"/>
                <a:ea typeface="Calibri"/>
                <a:cs typeface="Times New Roman"/>
              </a:rPr>
              <a:t>Decrease in plasma </a:t>
            </a:r>
            <a:r>
              <a:rPr lang="en-US" sz="3600" b="1" i="1" dirty="0" err="1">
                <a:solidFill>
                  <a:srgbClr val="000000"/>
                </a:solidFill>
                <a:latin typeface="Calibri" pitchFamily="34" charset="0"/>
                <a:ea typeface="Calibri"/>
                <a:cs typeface="Times New Roman"/>
              </a:rPr>
              <a:t>oncotic</a:t>
            </a:r>
            <a:r>
              <a:rPr lang="en-US" sz="3600" b="1" i="1" dirty="0">
                <a:solidFill>
                  <a:srgbClr val="000000"/>
                </a:solidFill>
                <a:latin typeface="Calibri" pitchFamily="34" charset="0"/>
                <a:ea typeface="Calibri"/>
                <a:cs typeface="Times New Roman"/>
              </a:rPr>
              <a:t> pressure </a:t>
            </a:r>
            <a:r>
              <a:rPr lang="en-US" sz="3600" b="1" dirty="0">
                <a:solidFill>
                  <a:srgbClr val="000000"/>
                </a:solidFill>
                <a:latin typeface="Calibri" pitchFamily="34" charset="0"/>
                <a:ea typeface="Calibri"/>
                <a:cs typeface="Times New Roman"/>
                <a:sym typeface="Wingdings" pitchFamily="2" charset="2"/>
              </a:rPr>
              <a:t></a:t>
            </a:r>
            <a:endParaRPr lang="en-US" sz="3600" b="1" dirty="0">
              <a:solidFill>
                <a:srgbClr val="000000"/>
              </a:solidFill>
              <a:latin typeface="Calibri" pitchFamily="34" charset="0"/>
              <a:ea typeface="Calibri"/>
              <a:cs typeface="Times New Roman"/>
            </a:endParaRPr>
          </a:p>
          <a:p>
            <a:pPr marL="0" marR="0">
              <a:spcBef>
                <a:spcPts val="0"/>
              </a:spcBef>
              <a:spcAft>
                <a:spcPts val="1000"/>
              </a:spcAft>
              <a:buNone/>
            </a:pPr>
            <a:r>
              <a:rPr lang="en-US" sz="3600" b="1" dirty="0">
                <a:solidFill>
                  <a:srgbClr val="000000"/>
                </a:solidFill>
                <a:latin typeface="Calibri" pitchFamily="34" charset="0"/>
                <a:ea typeface="Calibri"/>
                <a:cs typeface="Times New Roman"/>
                <a:sym typeface="Wingdings" pitchFamily="2" charset="2"/>
              </a:rPr>
              <a:t>   </a:t>
            </a:r>
            <a:r>
              <a:rPr lang="en-US" sz="3600" b="1" dirty="0">
                <a:solidFill>
                  <a:srgbClr val="000000"/>
                </a:solidFill>
                <a:latin typeface="Calibri" pitchFamily="34" charset="0"/>
                <a:ea typeface="Calibri"/>
                <a:cs typeface="Times New Roman"/>
              </a:rPr>
              <a:t>Fluid escapes  into  the interstitial tissue </a:t>
            </a:r>
          </a:p>
          <a:p>
            <a:pPr marL="0" marR="0">
              <a:spcBef>
                <a:spcPts val="0"/>
              </a:spcBef>
              <a:spcAft>
                <a:spcPts val="1000"/>
              </a:spcAft>
              <a:buNone/>
            </a:pPr>
            <a:r>
              <a:rPr lang="en-US" sz="3600" b="1" dirty="0">
                <a:solidFill>
                  <a:srgbClr val="000000"/>
                </a:solidFill>
                <a:latin typeface="Calibri" pitchFamily="34" charset="0"/>
                <a:ea typeface="Calibri"/>
                <a:cs typeface="Times New Roman"/>
              </a:rPr>
              <a:t>   space at arterial end of capillary &amp; is unable to</a:t>
            </a:r>
          </a:p>
          <a:p>
            <a:pPr marL="0" marR="0">
              <a:spcBef>
                <a:spcPts val="0"/>
              </a:spcBef>
              <a:spcAft>
                <a:spcPts val="1000"/>
              </a:spcAft>
              <a:buNone/>
            </a:pPr>
            <a:r>
              <a:rPr lang="en-US" sz="3600" b="1" dirty="0">
                <a:solidFill>
                  <a:srgbClr val="000000"/>
                </a:solidFill>
                <a:latin typeface="Calibri" pitchFamily="34" charset="0"/>
                <a:ea typeface="Calibri"/>
                <a:cs typeface="Times New Roman"/>
              </a:rPr>
              <a:t>   return to blood vessel at the venous end</a:t>
            </a:r>
          </a:p>
          <a:p>
            <a:pPr marL="0" marR="0">
              <a:spcBef>
                <a:spcPts val="0"/>
              </a:spcBef>
              <a:spcAft>
                <a:spcPts val="1000"/>
              </a:spcAft>
              <a:buNone/>
            </a:pPr>
            <a:r>
              <a:rPr lang="en-US" sz="3600" b="1" dirty="0">
                <a:solidFill>
                  <a:srgbClr val="000000"/>
                </a:solidFill>
                <a:latin typeface="Calibri" pitchFamily="34" charset="0"/>
                <a:ea typeface="Calibri"/>
                <a:cs typeface="Times New Roman"/>
              </a:rPr>
              <a:t>   lumen </a:t>
            </a:r>
            <a:r>
              <a:rPr lang="en-US" sz="3600" b="1" dirty="0">
                <a:solidFill>
                  <a:srgbClr val="C00000"/>
                </a:solidFill>
                <a:latin typeface="Calibri" pitchFamily="34" charset="0"/>
                <a:ea typeface="Calibri"/>
                <a:cs typeface="Times New Roman"/>
                <a:sym typeface="Wingdings" pitchFamily="2" charset="2"/>
              </a:rPr>
              <a:t></a:t>
            </a:r>
            <a:r>
              <a:rPr lang="en-US" sz="3600" b="1" dirty="0">
                <a:solidFill>
                  <a:srgbClr val="000000"/>
                </a:solidFill>
                <a:latin typeface="Calibri" pitchFamily="34" charset="0"/>
                <a:ea typeface="Calibri"/>
                <a:cs typeface="Times New Roman"/>
                <a:sym typeface="Wingdings" pitchFamily="2" charset="2"/>
              </a:rPr>
              <a:t>  </a:t>
            </a:r>
            <a:r>
              <a:rPr lang="en-US" sz="3600" b="1" dirty="0" err="1">
                <a:solidFill>
                  <a:srgbClr val="C00000"/>
                </a:solidFill>
                <a:latin typeface="Calibri" pitchFamily="34" charset="0"/>
                <a:ea typeface="Calibri"/>
                <a:cs typeface="Times New Roman"/>
                <a:sym typeface="Wingdings" pitchFamily="2" charset="2"/>
              </a:rPr>
              <a:t>Oedema</a:t>
            </a:r>
            <a:r>
              <a:rPr lang="en-US" sz="3600" b="1" dirty="0">
                <a:solidFill>
                  <a:srgbClr val="C00000"/>
                </a:solidFill>
                <a:latin typeface="Calibri" pitchFamily="34" charset="0"/>
                <a:ea typeface="Calibri"/>
                <a:cs typeface="Times New Roman"/>
                <a:sym typeface="Wingdings" pitchFamily="2" charset="2"/>
              </a:rPr>
              <a:t> </a:t>
            </a:r>
          </a:p>
          <a:p>
            <a:pPr marL="0" marR="0">
              <a:spcBef>
                <a:spcPts val="0"/>
              </a:spcBef>
              <a:spcAft>
                <a:spcPts val="1000"/>
              </a:spcAft>
              <a:buFontTx/>
              <a:buChar char="-"/>
            </a:pPr>
            <a:r>
              <a:rPr lang="en-US" sz="3600" b="1" i="1" dirty="0" err="1">
                <a:solidFill>
                  <a:srgbClr val="C00000"/>
                </a:solidFill>
                <a:latin typeface="Calibri" pitchFamily="34" charset="0"/>
                <a:ea typeface="Calibri"/>
                <a:cs typeface="Times New Roman"/>
                <a:sym typeface="Wingdings" pitchFamily="2" charset="2"/>
              </a:rPr>
              <a:t>Glomerular</a:t>
            </a:r>
            <a:r>
              <a:rPr lang="en-US" sz="3600" b="1" i="1" dirty="0">
                <a:solidFill>
                  <a:srgbClr val="C00000"/>
                </a:solidFill>
                <a:latin typeface="Calibri" pitchFamily="34" charset="0"/>
                <a:ea typeface="Calibri"/>
                <a:cs typeface="Times New Roman"/>
                <a:sym typeface="Wingdings" pitchFamily="2" charset="2"/>
              </a:rPr>
              <a:t> destruction </a:t>
            </a:r>
            <a:r>
              <a:rPr lang="en-US" sz="3600" b="1" dirty="0">
                <a:solidFill>
                  <a:srgbClr val="C00000"/>
                </a:solidFill>
                <a:latin typeface="Calibri" pitchFamily="34" charset="0"/>
                <a:ea typeface="Calibri"/>
                <a:cs typeface="Times New Roman"/>
                <a:sym typeface="Wingdings" pitchFamily="2" charset="2"/>
              </a:rPr>
              <a:t> </a:t>
            </a:r>
            <a:r>
              <a:rPr lang="en-US" sz="3600" b="1" dirty="0">
                <a:latin typeface="Calibri" pitchFamily="34" charset="0"/>
                <a:ea typeface="Calibri"/>
                <a:cs typeface="Times New Roman"/>
                <a:sym typeface="Wingdings" pitchFamily="2" charset="2"/>
              </a:rPr>
              <a:t>reduced water  </a:t>
            </a:r>
          </a:p>
          <a:p>
            <a:pPr marL="0" marR="0">
              <a:spcBef>
                <a:spcPts val="0"/>
              </a:spcBef>
              <a:spcAft>
                <a:spcPts val="1000"/>
              </a:spcAft>
              <a:buNone/>
            </a:pPr>
            <a:r>
              <a:rPr lang="en-US" sz="3600" b="1" dirty="0">
                <a:latin typeface="Calibri" pitchFamily="34" charset="0"/>
                <a:ea typeface="Calibri"/>
                <a:cs typeface="Times New Roman"/>
                <a:sym typeface="Wingdings" pitchFamily="2" charset="2"/>
              </a:rPr>
              <a:t>    excretion  </a:t>
            </a:r>
            <a:r>
              <a:rPr lang="en-US" sz="3600" b="1" i="1" dirty="0">
                <a:latin typeface="Calibri" pitchFamily="34" charset="0"/>
                <a:ea typeface="Calibri"/>
                <a:cs typeface="Times New Roman"/>
                <a:sym typeface="Wingdings" pitchFamily="2" charset="2"/>
              </a:rPr>
              <a:t>contributes t</a:t>
            </a:r>
            <a:r>
              <a:rPr lang="en-US" sz="3600" b="1" dirty="0">
                <a:latin typeface="Calibri" pitchFamily="34" charset="0"/>
                <a:ea typeface="Calibri"/>
                <a:cs typeface="Times New Roman"/>
                <a:sym typeface="Wingdings" pitchFamily="2" charset="2"/>
              </a:rPr>
              <a:t>o </a:t>
            </a:r>
            <a:r>
              <a:rPr lang="en-US" sz="3600" b="1" dirty="0" err="1">
                <a:solidFill>
                  <a:srgbClr val="C00000"/>
                </a:solidFill>
                <a:latin typeface="Calibri" pitchFamily="34" charset="0"/>
                <a:ea typeface="Calibri"/>
                <a:cs typeface="Times New Roman"/>
                <a:sym typeface="Wingdings" pitchFamily="2" charset="2"/>
              </a:rPr>
              <a:t>oedema</a:t>
            </a:r>
            <a:endParaRPr lang="en-US" sz="3600" b="1" dirty="0">
              <a:solidFill>
                <a:srgbClr val="C00000"/>
              </a:solidFill>
              <a:latin typeface="Calibri" pitchFamily="34" charset="0"/>
              <a:ea typeface="Calibri"/>
              <a:cs typeface="Times New Roman"/>
            </a:endParaRPr>
          </a:p>
          <a:p>
            <a:pPr marL="0" marR="0">
              <a:spcBef>
                <a:spcPts val="0"/>
              </a:spcBef>
              <a:spcAft>
                <a:spcPts val="1000"/>
              </a:spcAft>
              <a:buNone/>
            </a:pPr>
            <a:r>
              <a:rPr lang="en-US" sz="3600" b="1" dirty="0">
                <a:solidFill>
                  <a:srgbClr val="000000"/>
                </a:solidFill>
                <a:latin typeface="Calibri" pitchFamily="34" charset="0"/>
                <a:ea typeface="Calibri"/>
                <a:cs typeface="Times New Roman"/>
              </a:rPr>
              <a:t>   Reduced circulating plasma volume </a:t>
            </a:r>
            <a:r>
              <a:rPr lang="en-US" sz="3600" b="1" dirty="0">
                <a:solidFill>
                  <a:srgbClr val="000000"/>
                </a:solidFill>
                <a:latin typeface="Calibri" pitchFamily="34" charset="0"/>
                <a:ea typeface="Calibri"/>
                <a:cs typeface="Times New Roman"/>
                <a:sym typeface="Wingdings" pitchFamily="2" charset="2"/>
              </a:rPr>
              <a:t></a:t>
            </a:r>
            <a:endParaRPr lang="en-US" sz="3600" b="1" dirty="0">
              <a:solidFill>
                <a:srgbClr val="000000"/>
              </a:solidFill>
              <a:latin typeface="Calibri" pitchFamily="34" charset="0"/>
              <a:ea typeface="Calibri"/>
              <a:cs typeface="Times New Roman"/>
            </a:endParaRPr>
          </a:p>
          <a:p>
            <a:pPr marL="0">
              <a:spcBef>
                <a:spcPts val="0"/>
              </a:spcBef>
              <a:spcAft>
                <a:spcPts val="1000"/>
              </a:spcAft>
              <a:buNone/>
            </a:pPr>
            <a:r>
              <a:rPr lang="en-US" sz="3600" b="1" dirty="0">
                <a:solidFill>
                  <a:srgbClr val="000000"/>
                </a:solidFill>
                <a:latin typeface="Calibri" pitchFamily="34" charset="0"/>
                <a:ea typeface="Calibri"/>
                <a:cs typeface="Times New Roman"/>
              </a:rPr>
              <a:t>   </a:t>
            </a:r>
            <a:r>
              <a:rPr lang="en-US" sz="3600" b="1" dirty="0" err="1">
                <a:solidFill>
                  <a:srgbClr val="000000"/>
                </a:solidFill>
                <a:latin typeface="Calibri" pitchFamily="34" charset="0"/>
                <a:ea typeface="Calibri"/>
                <a:cs typeface="Times New Roman"/>
              </a:rPr>
              <a:t>Hypovolemia</a:t>
            </a:r>
            <a:r>
              <a:rPr lang="en-US" sz="3600" b="1" dirty="0">
                <a:solidFill>
                  <a:srgbClr val="000000"/>
                </a:solidFill>
                <a:latin typeface="Calibri" pitchFamily="34" charset="0"/>
                <a:ea typeface="Calibri"/>
                <a:cs typeface="Times New Roman"/>
              </a:rPr>
              <a:t> </a:t>
            </a:r>
            <a:r>
              <a:rPr lang="en-US" sz="3600" b="1" dirty="0">
                <a:solidFill>
                  <a:srgbClr val="000000"/>
                </a:solidFill>
                <a:latin typeface="Calibri" pitchFamily="34" charset="0"/>
                <a:ea typeface="Calibri"/>
                <a:cs typeface="Times New Roman"/>
                <a:sym typeface="Wingdings"/>
              </a:rPr>
              <a:t></a:t>
            </a:r>
            <a:r>
              <a:rPr lang="en-US" sz="3600" b="1" dirty="0">
                <a:solidFill>
                  <a:srgbClr val="000000"/>
                </a:solidFill>
                <a:latin typeface="Calibri" pitchFamily="34" charset="0"/>
                <a:ea typeface="Calibri"/>
                <a:cs typeface="Times New Roman"/>
              </a:rPr>
              <a:t> reduced Cardiac output </a:t>
            </a:r>
            <a:endParaRPr lang="en-US" b="1" dirty="0">
              <a:solidFill>
                <a:srgbClr val="000000"/>
              </a:solidFill>
              <a:latin typeface="Calibri" pitchFamily="34" charset="0"/>
              <a:ea typeface="Calibri"/>
              <a:cs typeface="Times New Roman"/>
            </a:endParaRPr>
          </a:p>
          <a:p>
            <a:pPr marL="0">
              <a:lnSpc>
                <a:spcPct val="115000"/>
              </a:lnSpc>
              <a:spcBef>
                <a:spcPts val="0"/>
              </a:spcBef>
              <a:spcAft>
                <a:spcPts val="1000"/>
              </a:spcAft>
              <a:buNone/>
            </a:pPr>
            <a:endParaRPr lang="en-US" sz="3000" b="1" dirty="0">
              <a:solidFill>
                <a:srgbClr val="000000"/>
              </a:solidFill>
              <a:latin typeface="Calibri" pitchFamily="34" charset="0"/>
              <a:ea typeface="Calibri"/>
              <a:cs typeface="Times New Roman"/>
            </a:endParaRPr>
          </a:p>
          <a:p>
            <a:pPr marL="0" marR="0">
              <a:lnSpc>
                <a:spcPct val="115000"/>
              </a:lnSpc>
              <a:spcBef>
                <a:spcPts val="0"/>
              </a:spcBef>
              <a:spcAft>
                <a:spcPts val="1000"/>
              </a:spcAft>
              <a:buFont typeface="Wingdings" pitchFamily="2" charset="2"/>
              <a:buChar char="Ø"/>
            </a:pPr>
            <a:endParaRPr lang="en-US" sz="3200" b="1" dirty="0">
              <a:latin typeface="Calibri" pitchFamily="34" charset="0"/>
              <a:ea typeface="Calibri"/>
              <a:cs typeface="Times New Roman"/>
            </a:endParaRP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381000"/>
            <a:ext cx="8153400" cy="6096000"/>
          </a:xfrm>
        </p:spPr>
        <p:txBody>
          <a:bodyPr>
            <a:normAutofit fontScale="92500"/>
          </a:bodyPr>
          <a:lstStyle/>
          <a:p>
            <a:pPr>
              <a:buNone/>
            </a:pPr>
            <a:r>
              <a:rPr lang="en-US" sz="3600" b="1" dirty="0">
                <a:solidFill>
                  <a:srgbClr val="C00000"/>
                </a:solidFill>
                <a:latin typeface="Calibri" pitchFamily="34" charset="0"/>
                <a:ea typeface="Calibri"/>
                <a:cs typeface="Times New Roman"/>
              </a:rPr>
              <a:t>   </a:t>
            </a:r>
            <a:r>
              <a:rPr lang="en-US" sz="4000" b="1" dirty="0">
                <a:solidFill>
                  <a:srgbClr val="C00000"/>
                </a:solidFill>
                <a:latin typeface="Calibri" pitchFamily="34" charset="0"/>
                <a:ea typeface="Calibri"/>
                <a:cs typeface="Times New Roman"/>
              </a:rPr>
              <a:t>Compensatory mechanisms kick in</a:t>
            </a:r>
            <a:endParaRPr lang="en-US" sz="3600" b="1" dirty="0">
              <a:solidFill>
                <a:srgbClr val="C00000"/>
              </a:solidFill>
              <a:latin typeface="Calibri" pitchFamily="34" charset="0"/>
              <a:ea typeface="Calibri"/>
              <a:cs typeface="Times New Roman"/>
            </a:endParaRPr>
          </a:p>
          <a:p>
            <a:r>
              <a:rPr lang="en-US" sz="3600" b="1" dirty="0">
                <a:latin typeface="Calibri" pitchFamily="34" charset="0"/>
              </a:rPr>
              <a:t>Chemo/</a:t>
            </a:r>
            <a:r>
              <a:rPr lang="en-US" sz="3600" b="1" dirty="0" err="1">
                <a:latin typeface="Calibri" pitchFamily="34" charset="0"/>
              </a:rPr>
              <a:t>baro</a:t>
            </a:r>
            <a:r>
              <a:rPr lang="en-US" sz="3600" b="1" dirty="0">
                <a:latin typeface="Calibri" pitchFamily="34" charset="0"/>
              </a:rPr>
              <a:t> receptors </a:t>
            </a:r>
            <a:r>
              <a:rPr lang="en-US" sz="3600" b="1" dirty="0">
                <a:latin typeface="Calibri" pitchFamily="34" charset="0"/>
                <a:sym typeface="Wingdings" pitchFamily="2" charset="2"/>
              </a:rPr>
              <a:t> </a:t>
            </a:r>
            <a:r>
              <a:rPr lang="en-US" sz="3600" b="1" i="1" dirty="0" err="1">
                <a:solidFill>
                  <a:srgbClr val="C00000"/>
                </a:solidFill>
                <a:latin typeface="Calibri" pitchFamily="34" charset="0"/>
                <a:sym typeface="Wingdings" pitchFamily="2" charset="2"/>
              </a:rPr>
              <a:t>Vaso</a:t>
            </a:r>
            <a:r>
              <a:rPr lang="en-US" sz="3600" b="1" i="1" dirty="0">
                <a:solidFill>
                  <a:srgbClr val="C00000"/>
                </a:solidFill>
                <a:latin typeface="Calibri" pitchFamily="34" charset="0"/>
                <a:sym typeface="Wingdings" pitchFamily="2" charset="2"/>
              </a:rPr>
              <a:t> constriction,</a:t>
            </a:r>
          </a:p>
          <a:p>
            <a:r>
              <a:rPr lang="en-US" sz="3600" b="1" dirty="0">
                <a:latin typeface="Calibri" pitchFamily="34" charset="0"/>
                <a:sym typeface="Wingdings" pitchFamily="2" charset="2"/>
              </a:rPr>
              <a:t> </a:t>
            </a:r>
            <a:r>
              <a:rPr lang="en-US" sz="3600" b="1" dirty="0">
                <a:latin typeface="Calibri" pitchFamily="34" charset="0"/>
              </a:rPr>
              <a:t>Renal </a:t>
            </a:r>
            <a:r>
              <a:rPr lang="en-US" sz="3600" b="1" dirty="0" err="1">
                <a:latin typeface="Calibri" pitchFamily="34" charset="0"/>
              </a:rPr>
              <a:t>Ishchemia</a:t>
            </a:r>
            <a:r>
              <a:rPr lang="en-US" sz="3600" b="1" dirty="0">
                <a:latin typeface="Calibri" pitchFamily="34" charset="0"/>
              </a:rPr>
              <a:t>  </a:t>
            </a:r>
            <a:r>
              <a:rPr lang="en-US" sz="3600" b="1" dirty="0">
                <a:latin typeface="Calibri" pitchFamily="34" charset="0"/>
                <a:sym typeface="Wingdings"/>
              </a:rPr>
              <a:t></a:t>
            </a:r>
            <a:r>
              <a:rPr lang="en-US" sz="3600" b="1" dirty="0">
                <a:latin typeface="Calibri" pitchFamily="34" charset="0"/>
              </a:rPr>
              <a:t> activation of </a:t>
            </a:r>
            <a:r>
              <a:rPr lang="en-US" sz="3600" b="1" i="1" dirty="0">
                <a:solidFill>
                  <a:srgbClr val="C00000"/>
                </a:solidFill>
                <a:latin typeface="Calibri" pitchFamily="34" charset="0"/>
              </a:rPr>
              <a:t>rennin </a:t>
            </a:r>
            <a:r>
              <a:rPr lang="en-US" sz="3600" b="1" i="1" dirty="0" err="1">
                <a:solidFill>
                  <a:srgbClr val="C00000"/>
                </a:solidFill>
                <a:latin typeface="Calibri" pitchFamily="34" charset="0"/>
              </a:rPr>
              <a:t>Angiotensin</a:t>
            </a:r>
            <a:r>
              <a:rPr lang="en-US" sz="3600" b="1" i="1" dirty="0">
                <a:solidFill>
                  <a:srgbClr val="C00000"/>
                </a:solidFill>
                <a:latin typeface="Calibri" pitchFamily="34" charset="0"/>
              </a:rPr>
              <a:t> system</a:t>
            </a:r>
            <a:r>
              <a:rPr lang="en-US" sz="3600" b="1" dirty="0">
                <a:latin typeface="Calibri" pitchFamily="34" charset="0"/>
              </a:rPr>
              <a:t> &amp; Increased secretion of </a:t>
            </a:r>
            <a:r>
              <a:rPr lang="en-US" sz="3600" b="1" i="1" dirty="0" err="1">
                <a:solidFill>
                  <a:srgbClr val="C00000"/>
                </a:solidFill>
                <a:latin typeface="Calibri" pitchFamily="34" charset="0"/>
              </a:rPr>
              <a:t>aldosterone</a:t>
            </a:r>
            <a:r>
              <a:rPr lang="en-US" sz="3600" b="1" i="1" dirty="0">
                <a:solidFill>
                  <a:srgbClr val="C00000"/>
                </a:solidFill>
                <a:latin typeface="Calibri" pitchFamily="34" charset="0"/>
              </a:rPr>
              <a:t> &amp; </a:t>
            </a:r>
            <a:r>
              <a:rPr lang="en-US" sz="3600" b="1" i="1" dirty="0" err="1">
                <a:solidFill>
                  <a:srgbClr val="C00000"/>
                </a:solidFill>
                <a:latin typeface="Calibri" pitchFamily="34" charset="0"/>
              </a:rPr>
              <a:t>AntiDiuretic</a:t>
            </a:r>
            <a:r>
              <a:rPr lang="en-US" sz="3600" b="1" i="1" dirty="0">
                <a:solidFill>
                  <a:srgbClr val="C00000"/>
                </a:solidFill>
                <a:latin typeface="Calibri" pitchFamily="34" charset="0"/>
              </a:rPr>
              <a:t> Hormone </a:t>
            </a:r>
            <a:r>
              <a:rPr lang="en-US" sz="3600" b="1" dirty="0">
                <a:latin typeface="Calibri" pitchFamily="34" charset="0"/>
                <a:sym typeface="Wingdings"/>
              </a:rPr>
              <a:t></a:t>
            </a:r>
            <a:r>
              <a:rPr lang="en-US" sz="3600" b="1" dirty="0">
                <a:latin typeface="Calibri" pitchFamily="34" charset="0"/>
              </a:rPr>
              <a:t> Increase in Plasma Volume</a:t>
            </a:r>
            <a:endParaRPr lang="en-US" sz="3600" dirty="0">
              <a:latin typeface="Calibri" pitchFamily="34" charset="0"/>
            </a:endParaRPr>
          </a:p>
          <a:p>
            <a:r>
              <a:rPr lang="en-US" sz="3600" b="1" i="1" dirty="0">
                <a:solidFill>
                  <a:srgbClr val="C00000"/>
                </a:solidFill>
                <a:latin typeface="Calibri" pitchFamily="34" charset="0"/>
              </a:rPr>
              <a:t>hydrostatic pressure  improves  &amp;     Plasma </a:t>
            </a:r>
            <a:r>
              <a:rPr lang="en-US" sz="3600" b="1" i="1" dirty="0" err="1">
                <a:solidFill>
                  <a:srgbClr val="C00000"/>
                </a:solidFill>
                <a:latin typeface="Calibri" pitchFamily="34" charset="0"/>
              </a:rPr>
              <a:t>oncotic</a:t>
            </a:r>
            <a:r>
              <a:rPr lang="en-US" sz="3600" b="1" i="1" dirty="0">
                <a:solidFill>
                  <a:srgbClr val="C00000"/>
                </a:solidFill>
                <a:latin typeface="Calibri" pitchFamily="34" charset="0"/>
              </a:rPr>
              <a:t> pressure  persists  </a:t>
            </a:r>
            <a:r>
              <a:rPr lang="en-US" sz="3600" b="1" dirty="0">
                <a:latin typeface="Calibri" pitchFamily="34" charset="0"/>
                <a:sym typeface="Wingdings"/>
              </a:rPr>
              <a:t></a:t>
            </a:r>
            <a:r>
              <a:rPr lang="en-US" sz="3600" b="1" dirty="0">
                <a:latin typeface="Calibri" pitchFamily="34" charset="0"/>
              </a:rPr>
              <a:t> Large amount of fluid persists in the interstitial tissue space  </a:t>
            </a:r>
            <a:r>
              <a:rPr lang="en-US" sz="3600" b="1" dirty="0">
                <a:latin typeface="Calibri" pitchFamily="34" charset="0"/>
                <a:sym typeface="Wingdings"/>
              </a:rPr>
              <a:t></a:t>
            </a:r>
            <a:r>
              <a:rPr lang="en-US" sz="3600" b="1" dirty="0">
                <a:latin typeface="Calibri" pitchFamily="34" charset="0"/>
              </a:rPr>
              <a:t> </a:t>
            </a:r>
            <a:r>
              <a:rPr lang="en-US" sz="3600" b="1" i="1" dirty="0">
                <a:latin typeface="Calibri" pitchFamily="34" charset="0"/>
              </a:rPr>
              <a:t>more </a:t>
            </a:r>
            <a:r>
              <a:rPr lang="en-US" sz="4400" b="1" i="1" dirty="0" err="1">
                <a:solidFill>
                  <a:srgbClr val="C00000"/>
                </a:solidFill>
                <a:latin typeface="Calibri" pitchFamily="34" charset="0"/>
              </a:rPr>
              <a:t>Oedema</a:t>
            </a:r>
            <a:endParaRPr lang="en-US" sz="4800" i="1" dirty="0">
              <a:solidFill>
                <a:srgbClr val="C00000"/>
              </a:solidFill>
              <a:latin typeface="Calibri" pitchFamily="34" charset="0"/>
            </a:endParaRPr>
          </a:p>
          <a:p>
            <a:pPr>
              <a:buNone/>
            </a:pPr>
            <a:endParaRPr lang="en-US" sz="3600" b="1" dirty="0">
              <a:solidFill>
                <a:srgbClr val="C00000"/>
              </a:solidFill>
              <a:latin typeface="Calibri" pitchFamily="34" charset="0"/>
              <a:ea typeface="Calibri"/>
              <a:cs typeface="Times New Roman"/>
            </a:endParaRPr>
          </a:p>
          <a:p>
            <a:pPr>
              <a:buNone/>
            </a:pPr>
            <a:endParaRPr lang="en-US" dirty="0"/>
          </a:p>
        </p:txBody>
      </p:sp>
      <p:sp>
        <p:nvSpPr>
          <p:cNvPr id="4" name="Down Arrow 3"/>
          <p:cNvSpPr/>
          <p:nvPr/>
        </p:nvSpPr>
        <p:spPr>
          <a:xfrm>
            <a:off x="6858000" y="3810000"/>
            <a:ext cx="228600" cy="445008"/>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610600" cy="5867400"/>
          </a:xfrm>
        </p:spPr>
        <p:txBody>
          <a:bodyPr>
            <a:normAutofit fontScale="77500" lnSpcReduction="20000"/>
          </a:bodyPr>
          <a:lstStyle/>
          <a:p>
            <a:pPr algn="r">
              <a:buNone/>
            </a:pPr>
            <a:r>
              <a:rPr lang="en-US" sz="5400" b="1" dirty="0">
                <a:solidFill>
                  <a:srgbClr val="C00000"/>
                </a:solidFill>
              </a:rPr>
              <a:t>3.PULMONARY OEDEMA</a:t>
            </a:r>
            <a:endParaRPr lang="en-US" sz="8700" b="1" dirty="0">
              <a:solidFill>
                <a:srgbClr val="C00000"/>
              </a:solidFill>
            </a:endParaRPr>
          </a:p>
          <a:p>
            <a:pPr>
              <a:buNone/>
            </a:pPr>
            <a:endParaRPr lang="en-US" sz="5800" b="1" dirty="0">
              <a:solidFill>
                <a:srgbClr val="C00000"/>
              </a:solidFill>
            </a:endParaRPr>
          </a:p>
          <a:p>
            <a:pPr>
              <a:buNone/>
            </a:pPr>
            <a:r>
              <a:rPr lang="en-US" sz="5800" b="1" dirty="0">
                <a:solidFill>
                  <a:schemeClr val="tx1">
                    <a:lumMod val="95000"/>
                    <a:lumOff val="5000"/>
                  </a:schemeClr>
                </a:solidFill>
              </a:rPr>
              <a:t>Pulmonary </a:t>
            </a:r>
            <a:r>
              <a:rPr lang="en-US" sz="5800" b="1" dirty="0" err="1">
                <a:solidFill>
                  <a:schemeClr val="tx1">
                    <a:lumMod val="95000"/>
                    <a:lumOff val="5000"/>
                  </a:schemeClr>
                </a:solidFill>
              </a:rPr>
              <a:t>oedema</a:t>
            </a:r>
            <a:r>
              <a:rPr lang="en-US" sz="5800" b="1" dirty="0">
                <a:solidFill>
                  <a:schemeClr val="tx1">
                    <a:lumMod val="95000"/>
                    <a:lumOff val="5000"/>
                  </a:schemeClr>
                </a:solidFill>
              </a:rPr>
              <a:t>  can occur as isolated  localized </a:t>
            </a:r>
            <a:r>
              <a:rPr lang="en-US" sz="5800" b="1" dirty="0" err="1">
                <a:solidFill>
                  <a:schemeClr val="tx1">
                    <a:lumMod val="95000"/>
                    <a:lumOff val="5000"/>
                  </a:schemeClr>
                </a:solidFill>
              </a:rPr>
              <a:t>oedema</a:t>
            </a:r>
            <a:r>
              <a:rPr lang="en-US" sz="5800" b="1" dirty="0">
                <a:solidFill>
                  <a:schemeClr val="tx1">
                    <a:lumMod val="95000"/>
                    <a:lumOff val="5000"/>
                  </a:schemeClr>
                </a:solidFill>
              </a:rPr>
              <a:t> </a:t>
            </a:r>
          </a:p>
          <a:p>
            <a:pPr>
              <a:buNone/>
            </a:pPr>
            <a:r>
              <a:rPr lang="en-US" sz="5800" b="1" dirty="0">
                <a:solidFill>
                  <a:schemeClr val="tx1">
                    <a:lumMod val="95000"/>
                    <a:lumOff val="5000"/>
                  </a:schemeClr>
                </a:solidFill>
              </a:rPr>
              <a:t>                         Or</a:t>
            </a:r>
          </a:p>
          <a:p>
            <a:pPr>
              <a:buNone/>
            </a:pPr>
            <a:r>
              <a:rPr lang="en-US" sz="5800" b="1" dirty="0">
                <a:solidFill>
                  <a:schemeClr val="tx1">
                    <a:lumMod val="95000"/>
                    <a:lumOff val="5000"/>
                  </a:schemeClr>
                </a:solidFill>
              </a:rPr>
              <a:t> lungs may be involved in an example of generalized </a:t>
            </a:r>
            <a:r>
              <a:rPr lang="en-US" sz="5800" b="1" dirty="0" err="1">
                <a:solidFill>
                  <a:schemeClr val="tx1">
                    <a:lumMod val="95000"/>
                    <a:lumOff val="5000"/>
                  </a:schemeClr>
                </a:solidFill>
              </a:rPr>
              <a:t>oedema</a:t>
            </a:r>
            <a:endParaRPr lang="en-US" sz="5800" b="1" dirty="0">
              <a:solidFill>
                <a:schemeClr val="tx1">
                  <a:lumMod val="95000"/>
                  <a:lumOff val="5000"/>
                </a:schemeClr>
              </a:solidFill>
            </a:endParaRPr>
          </a:p>
          <a:p>
            <a:pPr algn="r">
              <a:buNone/>
            </a:pPr>
            <a:r>
              <a:rPr lang="en-US" sz="4800" b="1" dirty="0">
                <a:solidFill>
                  <a:srgbClr val="C00000"/>
                </a:solidFill>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305800" cy="6324600"/>
          </a:xfrm>
        </p:spPr>
        <p:txBody>
          <a:bodyPr>
            <a:normAutofit/>
          </a:bodyPr>
          <a:lstStyle/>
          <a:p>
            <a:pPr marL="514350" indent="-514350">
              <a:buNone/>
            </a:pPr>
            <a:r>
              <a:rPr lang="en-US" sz="3200" b="1" dirty="0" err="1">
                <a:solidFill>
                  <a:srgbClr val="C00000"/>
                </a:solidFill>
                <a:latin typeface="Calibri" pitchFamily="34" charset="0"/>
              </a:rPr>
              <a:t>A.Haemodynamic</a:t>
            </a:r>
            <a:r>
              <a:rPr lang="en-US" sz="3200" b="1" dirty="0">
                <a:solidFill>
                  <a:srgbClr val="C00000"/>
                </a:solidFill>
                <a:latin typeface="Calibri" pitchFamily="34" charset="0"/>
              </a:rPr>
              <a:t> </a:t>
            </a:r>
            <a:r>
              <a:rPr lang="en-US" sz="3200" b="1" dirty="0" err="1">
                <a:solidFill>
                  <a:srgbClr val="C00000"/>
                </a:solidFill>
                <a:latin typeface="Calibri" pitchFamily="34" charset="0"/>
              </a:rPr>
              <a:t>oedema</a:t>
            </a:r>
            <a:endParaRPr lang="en-US" sz="3200" b="1" dirty="0">
              <a:solidFill>
                <a:srgbClr val="C00000"/>
              </a:solidFill>
              <a:latin typeface="Calibri" pitchFamily="34" charset="0"/>
            </a:endParaRPr>
          </a:p>
          <a:p>
            <a:pPr marL="514350" indent="-514350">
              <a:buNone/>
            </a:pPr>
            <a:endParaRPr lang="en-US" sz="3200" b="1" dirty="0">
              <a:solidFill>
                <a:srgbClr val="C00000"/>
              </a:solidFill>
              <a:latin typeface="Calibri" pitchFamily="34" charset="0"/>
            </a:endParaRPr>
          </a:p>
          <a:p>
            <a:pPr>
              <a:buNone/>
            </a:pPr>
            <a:r>
              <a:rPr lang="en-US" sz="3200" b="1" dirty="0">
                <a:latin typeface="Calibri" pitchFamily="34" charset="0"/>
              </a:rPr>
              <a:t> LV failure, Mitral </a:t>
            </a:r>
            <a:r>
              <a:rPr lang="en-US" sz="3200" b="1" dirty="0" err="1">
                <a:latin typeface="Calibri" pitchFamily="34" charset="0"/>
              </a:rPr>
              <a:t>Stenosis</a:t>
            </a:r>
            <a:r>
              <a:rPr lang="en-US" sz="3200" b="1" dirty="0">
                <a:latin typeface="Calibri" pitchFamily="34" charset="0"/>
              </a:rPr>
              <a:t> &amp; Mitral Insufficiency </a:t>
            </a:r>
            <a:r>
              <a:rPr lang="en-US" sz="3200" b="1" dirty="0">
                <a:latin typeface="Calibri" pitchFamily="34" charset="0"/>
                <a:sym typeface="Wingdings" pitchFamily="2" charset="2"/>
              </a:rPr>
              <a:t></a:t>
            </a:r>
            <a:r>
              <a:rPr lang="en-US" sz="3200" b="1" dirty="0">
                <a:latin typeface="Calibri" pitchFamily="34" charset="0"/>
              </a:rPr>
              <a:t>Increased Hydrostatic pressure</a:t>
            </a:r>
          </a:p>
          <a:p>
            <a:pPr lvl="0">
              <a:buNone/>
            </a:pPr>
            <a:r>
              <a:rPr lang="en-US" sz="3200" b="1" dirty="0">
                <a:latin typeface="Calibri" pitchFamily="34" charset="0"/>
              </a:rPr>
              <a:t>Backing up of blood in Pulmonary vasculature </a:t>
            </a:r>
            <a:r>
              <a:rPr lang="en-US" sz="3200" b="1" dirty="0">
                <a:latin typeface="Calibri" pitchFamily="34" charset="0"/>
                <a:sym typeface="Wingdings"/>
              </a:rPr>
              <a:t></a:t>
            </a:r>
            <a:r>
              <a:rPr lang="en-US" sz="3200" b="1" dirty="0">
                <a:latin typeface="Calibri" pitchFamily="34" charset="0"/>
              </a:rPr>
              <a:t> 1. increase in the hydrostatic pressure in the pulmonary vasculature  </a:t>
            </a:r>
            <a:r>
              <a:rPr lang="en-US" sz="3200" b="1" dirty="0">
                <a:latin typeface="Calibri" pitchFamily="34" charset="0"/>
                <a:sym typeface="Wingdings"/>
              </a:rPr>
              <a:t></a:t>
            </a:r>
            <a:r>
              <a:rPr lang="en-US" sz="3200" b="1" dirty="0">
                <a:latin typeface="Calibri" pitchFamily="34" charset="0"/>
              </a:rPr>
              <a:t> fluid escapes in to pulmonary interstitial space in the alveolar septa , 2. Stasis of blood in the pulmonary vasculature </a:t>
            </a:r>
            <a:r>
              <a:rPr lang="en-US" sz="3200" b="1" dirty="0">
                <a:latin typeface="Calibri" pitchFamily="34" charset="0"/>
                <a:sym typeface="Wingdings"/>
              </a:rPr>
              <a:t></a:t>
            </a:r>
            <a:r>
              <a:rPr lang="en-US" sz="3200" b="1" dirty="0">
                <a:latin typeface="Calibri" pitchFamily="34" charset="0"/>
              </a:rPr>
              <a:t> increased capillary endothelial permeability</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sz="3600" b="1" dirty="0">
                <a:solidFill>
                  <a:srgbClr val="C00000"/>
                </a:solidFill>
                <a:latin typeface="Calibri" pitchFamily="34" charset="0"/>
              </a:rPr>
              <a:t>				</a:t>
            </a:r>
          </a:p>
          <a:p>
            <a:pPr>
              <a:buNone/>
            </a:pPr>
            <a:r>
              <a:rPr lang="en-US" b="1" dirty="0">
                <a:solidFill>
                  <a:srgbClr val="C00000"/>
                </a:solidFill>
                <a:latin typeface="Calibri" pitchFamily="34" charset="0"/>
              </a:rPr>
              <a:t>   </a:t>
            </a:r>
            <a:r>
              <a:rPr lang="en-US" sz="4000" b="1" dirty="0">
                <a:solidFill>
                  <a:srgbClr val="00B050"/>
                </a:solidFill>
                <a:latin typeface="Calibri" pitchFamily="34" charset="0"/>
              </a:rPr>
              <a:t>Definition :</a:t>
            </a:r>
            <a:endParaRPr lang="en-US" sz="4000" b="1" dirty="0">
              <a:solidFill>
                <a:srgbClr val="C00000"/>
              </a:solidFill>
              <a:latin typeface="Calibri" pitchFamily="34" charset="0"/>
            </a:endParaRPr>
          </a:p>
          <a:p>
            <a:pPr>
              <a:buClr>
                <a:srgbClr val="33CC33"/>
              </a:buClr>
              <a:buNone/>
            </a:pPr>
            <a:r>
              <a:rPr lang="en-US" sz="4000" b="1" dirty="0">
                <a:solidFill>
                  <a:srgbClr val="C00000"/>
                </a:solidFill>
                <a:latin typeface="Calibri" pitchFamily="34" charset="0"/>
              </a:rPr>
              <a:t>   </a:t>
            </a:r>
            <a:r>
              <a:rPr lang="en-US" sz="4000" b="1" dirty="0" err="1">
                <a:solidFill>
                  <a:srgbClr val="C00000"/>
                </a:solidFill>
                <a:latin typeface="Calibri" pitchFamily="34" charset="0"/>
              </a:rPr>
              <a:t>Oedema</a:t>
            </a:r>
            <a:r>
              <a:rPr lang="en-US" sz="4000" b="1" dirty="0">
                <a:solidFill>
                  <a:srgbClr val="C00000"/>
                </a:solidFill>
                <a:latin typeface="Calibri" pitchFamily="34" charset="0"/>
              </a:rPr>
              <a:t> </a:t>
            </a:r>
            <a:r>
              <a:rPr lang="en-US" sz="4000" b="1" dirty="0">
                <a:latin typeface="Calibri" pitchFamily="34" charset="0"/>
              </a:rPr>
              <a:t> is clinically apparent increase in the interstitial fluid volume.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8305800" cy="6096000"/>
          </a:xfrm>
        </p:spPr>
        <p:txBody>
          <a:bodyPr>
            <a:normAutofit/>
          </a:bodyPr>
          <a:lstStyle/>
          <a:p>
            <a:pPr lvl="0">
              <a:buNone/>
            </a:pPr>
            <a:endParaRPr lang="en-US" b="1" dirty="0">
              <a:latin typeface="Calibri" pitchFamily="34" charset="0"/>
              <a:sym typeface="Wingdings"/>
            </a:endParaRPr>
          </a:p>
          <a:p>
            <a:pPr lvl="0">
              <a:buNone/>
            </a:pPr>
            <a:r>
              <a:rPr lang="en-US" sz="3200" b="1" dirty="0">
                <a:latin typeface="Calibri" pitchFamily="34" charset="0"/>
                <a:sym typeface="Wingdings"/>
              </a:rPr>
              <a:t></a:t>
            </a:r>
            <a:r>
              <a:rPr lang="en-US" sz="3200" b="1" dirty="0">
                <a:latin typeface="Calibri" pitchFamily="34" charset="0"/>
              </a:rPr>
              <a:t> fluid escapes into the pulmonary interstitial tissue space. With accumulation of more fluid in the pulmonary interstitial tissue space the </a:t>
            </a:r>
            <a:r>
              <a:rPr lang="en-US" sz="3200" b="1" dirty="0" err="1">
                <a:latin typeface="Calibri" pitchFamily="34" charset="0"/>
              </a:rPr>
              <a:t>lymphatics</a:t>
            </a:r>
            <a:r>
              <a:rPr lang="en-US" sz="3200" b="1" dirty="0">
                <a:latin typeface="Calibri" pitchFamily="34" charset="0"/>
              </a:rPr>
              <a:t> are overwhelmed/ compressed  </a:t>
            </a:r>
            <a:r>
              <a:rPr lang="en-US" sz="3200" b="1" dirty="0">
                <a:latin typeface="Calibri" pitchFamily="34" charset="0"/>
                <a:sym typeface="Wingdings"/>
              </a:rPr>
              <a:t></a:t>
            </a:r>
            <a:r>
              <a:rPr lang="en-US" sz="3200" b="1" dirty="0">
                <a:latin typeface="Calibri" pitchFamily="34" charset="0"/>
              </a:rPr>
              <a:t> more fluid in the pulmonary </a:t>
            </a:r>
            <a:r>
              <a:rPr lang="en-US" sz="3200" b="1" dirty="0" err="1">
                <a:latin typeface="Calibri" pitchFamily="34" charset="0"/>
              </a:rPr>
              <a:t>interstial</a:t>
            </a:r>
            <a:r>
              <a:rPr lang="en-US" sz="3200" b="1" dirty="0">
                <a:latin typeface="Calibri" pitchFamily="34" charset="0"/>
              </a:rPr>
              <a:t> tissue space. </a:t>
            </a:r>
            <a:r>
              <a:rPr lang="en-US" sz="3600" b="1" dirty="0">
                <a:solidFill>
                  <a:srgbClr val="C00000"/>
                </a:solidFill>
                <a:latin typeface="Calibri" pitchFamily="34" charset="0"/>
              </a:rPr>
              <a:t>Pulmonary Interstitial </a:t>
            </a:r>
            <a:r>
              <a:rPr lang="en-US" sz="3600" b="1" dirty="0" err="1">
                <a:solidFill>
                  <a:srgbClr val="C00000"/>
                </a:solidFill>
                <a:latin typeface="Calibri" pitchFamily="34" charset="0"/>
              </a:rPr>
              <a:t>Oedema</a:t>
            </a:r>
            <a:endParaRPr lang="en-US" sz="3200" b="1" dirty="0">
              <a:solidFill>
                <a:srgbClr val="C00000"/>
              </a:solidFill>
              <a:latin typeface="Calibri" pitchFamily="34" charset="0"/>
            </a:endParaRPr>
          </a:p>
          <a:p>
            <a:pPr lvl="0">
              <a:buNone/>
            </a:pPr>
            <a:r>
              <a:rPr lang="en-US" sz="3200" b="1" dirty="0">
                <a:latin typeface="Calibri" pitchFamily="34" charset="0"/>
              </a:rPr>
              <a:t> When the pulmonary interstitial tissue fluid collection increases 10 fold more than normal, fluid escapes into alveolar airspace </a:t>
            </a:r>
            <a:r>
              <a:rPr lang="en-US" sz="3200" b="1" dirty="0">
                <a:latin typeface="Calibri" pitchFamily="34" charset="0"/>
                <a:sym typeface="Wingdings"/>
              </a:rPr>
              <a:t></a:t>
            </a:r>
            <a:r>
              <a:rPr lang="en-US" sz="3200" b="1" dirty="0">
                <a:latin typeface="Calibri" pitchFamily="34" charset="0"/>
              </a:rPr>
              <a:t> </a:t>
            </a:r>
            <a:r>
              <a:rPr lang="en-US" sz="3600" b="1" dirty="0">
                <a:solidFill>
                  <a:srgbClr val="C00000"/>
                </a:solidFill>
                <a:latin typeface="Calibri" pitchFamily="34" charset="0"/>
              </a:rPr>
              <a:t>Alveolar </a:t>
            </a:r>
            <a:r>
              <a:rPr lang="en-US" sz="3600" b="1" dirty="0" err="1">
                <a:solidFill>
                  <a:srgbClr val="C00000"/>
                </a:solidFill>
                <a:latin typeface="Calibri" pitchFamily="34" charset="0"/>
              </a:rPr>
              <a:t>Oedema</a:t>
            </a:r>
            <a:r>
              <a:rPr lang="en-US" sz="3600" b="1" dirty="0">
                <a:solidFill>
                  <a:srgbClr val="C00000"/>
                </a:solidFill>
                <a:latin typeface="Calibri" pitchFamily="34" charset="0"/>
              </a:rPr>
              <a:t> </a:t>
            </a:r>
          </a:p>
          <a:p>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324600"/>
          </a:xfrm>
        </p:spPr>
        <p:txBody>
          <a:bodyPr>
            <a:noAutofit/>
          </a:bodyPr>
          <a:lstStyle/>
          <a:p>
            <a:pPr>
              <a:buNone/>
            </a:pPr>
            <a:r>
              <a:rPr lang="en-US" sz="3600" b="1" dirty="0">
                <a:solidFill>
                  <a:srgbClr val="C00000"/>
                </a:solidFill>
              </a:rPr>
              <a:t>B. Irritant </a:t>
            </a:r>
            <a:r>
              <a:rPr lang="en-US" sz="3600" b="1" dirty="0" err="1">
                <a:solidFill>
                  <a:srgbClr val="C00000"/>
                </a:solidFill>
              </a:rPr>
              <a:t>Oedema</a:t>
            </a:r>
            <a:r>
              <a:rPr lang="en-US" sz="3600" b="1" dirty="0">
                <a:solidFill>
                  <a:srgbClr val="C00000"/>
                </a:solidFill>
              </a:rPr>
              <a:t> </a:t>
            </a:r>
          </a:p>
          <a:p>
            <a:pPr>
              <a:buNone/>
            </a:pPr>
            <a:endParaRPr lang="en-US" sz="3600" b="1" dirty="0">
              <a:solidFill>
                <a:srgbClr val="C00000"/>
              </a:solidFill>
            </a:endParaRPr>
          </a:p>
          <a:p>
            <a:pPr>
              <a:buNone/>
            </a:pPr>
            <a:r>
              <a:rPr lang="en-US" sz="3600" b="1" dirty="0" err="1"/>
              <a:t>Fulminant</a:t>
            </a:r>
            <a:r>
              <a:rPr lang="en-US" sz="3600" b="1" dirty="0"/>
              <a:t> pulmonary &amp; extra pulmonary infections, inhaled toxic agents aspiration, shock radiation injury, hypersensitivity </a:t>
            </a:r>
            <a:r>
              <a:rPr lang="en-US" sz="3600" b="1" dirty="0" err="1"/>
              <a:t>uraemia</a:t>
            </a:r>
            <a:r>
              <a:rPr lang="en-US" sz="3600" b="1" dirty="0"/>
              <a:t> &amp; ARDS</a:t>
            </a:r>
          </a:p>
          <a:p>
            <a:pPr>
              <a:buNone/>
            </a:pPr>
            <a:r>
              <a:rPr lang="en-US" sz="3600" b="1" dirty="0"/>
              <a:t>The pulmonary capillary endothelium &amp; alveolar membrane are damaged by direct toxic effect</a:t>
            </a:r>
          </a:p>
          <a:p>
            <a:pPr>
              <a:buNone/>
            </a:pPr>
            <a:r>
              <a:rPr lang="en-US" sz="3600" b="1" dirty="0">
                <a:sym typeface="Wingdings" pitchFamily="2" charset="2"/>
              </a:rPr>
              <a:t> Xs fluid  pulmonary interstitial space  alveoli  </a:t>
            </a:r>
            <a:r>
              <a:rPr lang="en-US" sz="3600" b="1" dirty="0">
                <a:solidFill>
                  <a:srgbClr val="C00000"/>
                </a:solidFill>
                <a:sym typeface="Wingdings" pitchFamily="2" charset="2"/>
              </a:rPr>
              <a:t> Pulmonary </a:t>
            </a:r>
            <a:r>
              <a:rPr lang="en-US" sz="3600" b="1" dirty="0" err="1">
                <a:solidFill>
                  <a:srgbClr val="C00000"/>
                </a:solidFill>
                <a:sym typeface="Wingdings" pitchFamily="2" charset="2"/>
              </a:rPr>
              <a:t>Oedema</a:t>
            </a:r>
            <a:endParaRPr lang="en-US" sz="3600" b="1"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endParaRPr lang="en-US" sz="3600" b="1" dirty="0">
              <a:solidFill>
                <a:srgbClr val="C00000"/>
              </a:solidFill>
            </a:endParaRPr>
          </a:p>
          <a:p>
            <a:pPr>
              <a:buNone/>
            </a:pPr>
            <a:r>
              <a:rPr lang="en-US" sz="3600" b="1" dirty="0">
                <a:solidFill>
                  <a:srgbClr val="C00000"/>
                </a:solidFill>
              </a:rPr>
              <a:t>C. Acute High Altitude </a:t>
            </a:r>
            <a:r>
              <a:rPr lang="en-US" sz="3600" b="1" dirty="0" err="1">
                <a:solidFill>
                  <a:srgbClr val="C00000"/>
                </a:solidFill>
              </a:rPr>
              <a:t>oedema</a:t>
            </a:r>
            <a:endParaRPr lang="en-US" sz="3600" b="1" dirty="0">
              <a:solidFill>
                <a:srgbClr val="C00000"/>
              </a:solidFill>
            </a:endParaRPr>
          </a:p>
          <a:p>
            <a:pPr>
              <a:buNone/>
            </a:pPr>
            <a:endParaRPr lang="en-US" sz="3600" b="1" dirty="0">
              <a:solidFill>
                <a:srgbClr val="C00000"/>
              </a:solidFill>
            </a:endParaRPr>
          </a:p>
          <a:p>
            <a:pPr>
              <a:buNone/>
            </a:pPr>
            <a:r>
              <a:rPr lang="en-US" sz="3600" b="1" dirty="0"/>
              <a:t>   Rapid High altitude climbing with out allowing time to acclimatize </a:t>
            </a:r>
            <a:r>
              <a:rPr lang="en-US" sz="3600" b="1" dirty="0">
                <a:sym typeface="Wingdings" pitchFamily="2" charset="2"/>
              </a:rPr>
              <a:t> anoxic damage to pulmonary capillary wall  point </a:t>
            </a:r>
            <a:r>
              <a:rPr lang="en-US" sz="3600" b="1" dirty="0" err="1">
                <a:sym typeface="Wingdings" pitchFamily="2" charset="2"/>
              </a:rPr>
              <a:t>haemorrhages</a:t>
            </a:r>
            <a:r>
              <a:rPr lang="en-US" sz="3600" b="1" dirty="0">
                <a:sym typeface="Wingdings" pitchFamily="2" charset="2"/>
              </a:rPr>
              <a:t> &amp; alveolar </a:t>
            </a:r>
            <a:r>
              <a:rPr lang="en-US" sz="3600" b="1" dirty="0" err="1">
                <a:sym typeface="Wingdings" pitchFamily="2" charset="2"/>
              </a:rPr>
              <a:t>haemorrhages</a:t>
            </a:r>
            <a:r>
              <a:rPr lang="en-US" sz="3600" b="1" dirty="0">
                <a:sym typeface="Wingdings" pitchFamily="2" charset="2"/>
              </a:rPr>
              <a:t> &amp; </a:t>
            </a:r>
            <a:r>
              <a:rPr lang="en-US" sz="3600" b="1" dirty="0" err="1">
                <a:solidFill>
                  <a:srgbClr val="C00000"/>
                </a:solidFill>
                <a:sym typeface="Wingdings" pitchFamily="2" charset="2"/>
              </a:rPr>
              <a:t>oedema</a:t>
            </a:r>
            <a:r>
              <a:rPr lang="en-US" sz="3600" b="1" dirty="0">
                <a:solidFill>
                  <a:srgbClr val="C00000"/>
                </a:solidFill>
                <a:sym typeface="Wingdings" pitchFamily="2" charset="2"/>
              </a:rPr>
              <a:t>. </a:t>
            </a:r>
            <a:endParaRPr lang="en-US" sz="3600"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457200"/>
            <a:ext cx="8610600" cy="6096000"/>
          </a:xfrm>
        </p:spPr>
        <p:txBody>
          <a:bodyPr>
            <a:noAutofit/>
          </a:bodyPr>
          <a:lstStyle/>
          <a:p>
            <a:pPr>
              <a:lnSpc>
                <a:spcPct val="90000"/>
              </a:lnSpc>
              <a:buNone/>
              <a:defRPr/>
            </a:pPr>
            <a:r>
              <a:rPr lang="en-US" sz="3200" b="1" dirty="0">
                <a:solidFill>
                  <a:srgbClr val="FF6600"/>
                </a:solidFill>
                <a:latin typeface="Calibri" pitchFamily="34" charset="0"/>
              </a:rPr>
              <a:t>    </a:t>
            </a:r>
            <a:r>
              <a:rPr lang="en-US" sz="3600" b="1" dirty="0">
                <a:solidFill>
                  <a:srgbClr val="C00000"/>
                </a:solidFill>
                <a:latin typeface="Calibri" pitchFamily="34" charset="0"/>
              </a:rPr>
              <a:t>LUNG PATHOLOGY :</a:t>
            </a:r>
            <a:endParaRPr lang="en-US" sz="3200" b="1" dirty="0">
              <a:solidFill>
                <a:srgbClr val="C00000"/>
              </a:solidFill>
              <a:latin typeface="Calibri" pitchFamily="34" charset="0"/>
            </a:endParaRPr>
          </a:p>
          <a:p>
            <a:pPr>
              <a:lnSpc>
                <a:spcPct val="90000"/>
              </a:lnSpc>
              <a:buFont typeface="Wingdings" pitchFamily="2" charset="2"/>
              <a:buChar char="§"/>
              <a:defRPr/>
            </a:pPr>
            <a:r>
              <a:rPr lang="en-US" sz="3600" b="1" dirty="0">
                <a:latin typeface="Calibri" pitchFamily="34" charset="0"/>
              </a:rPr>
              <a:t>Gross: Heavy, cut surface oozes/drips  pink frothy fluid - the product of churning up of Fluid &amp; air during the process of breathing</a:t>
            </a:r>
          </a:p>
          <a:p>
            <a:pPr>
              <a:lnSpc>
                <a:spcPct val="90000"/>
              </a:lnSpc>
              <a:buFont typeface="Wingdings" pitchFamily="2" charset="2"/>
              <a:buChar char="§"/>
              <a:defRPr/>
            </a:pPr>
            <a:r>
              <a:rPr lang="en-US" sz="3600" b="1" dirty="0">
                <a:latin typeface="Calibri" pitchFamily="34" charset="0"/>
              </a:rPr>
              <a:t>Micro.: Alveolar spaces are filled with pale pink homogenous </a:t>
            </a:r>
            <a:r>
              <a:rPr lang="en-US" sz="3600" b="1" dirty="0" err="1">
                <a:latin typeface="Calibri" pitchFamily="34" charset="0"/>
              </a:rPr>
              <a:t>proteinaceous</a:t>
            </a:r>
            <a:r>
              <a:rPr lang="en-US" sz="3600" b="1" dirty="0">
                <a:latin typeface="Calibri" pitchFamily="34" charset="0"/>
              </a:rPr>
              <a:t> fluid. The pulmonary </a:t>
            </a:r>
            <a:r>
              <a:rPr lang="en-US" sz="3600" b="1" dirty="0" err="1">
                <a:latin typeface="Calibri" pitchFamily="34" charset="0"/>
              </a:rPr>
              <a:t>septal</a:t>
            </a:r>
            <a:r>
              <a:rPr lang="en-US" sz="3600" b="1" dirty="0">
                <a:latin typeface="Calibri" pitchFamily="34" charset="0"/>
              </a:rPr>
              <a:t> capillaries &amp; larger pulmonary vessels are distended &amp; engorged with blood. Occasional red cells &amp; brown pigment containing alveolar macrophages </a:t>
            </a:r>
            <a:r>
              <a:rPr lang="en-US" sz="3600" b="1" dirty="0">
                <a:solidFill>
                  <a:srgbClr val="C00000"/>
                </a:solidFill>
                <a:latin typeface="Calibri" pitchFamily="34" charset="0"/>
              </a:rPr>
              <a:t>(Heart Failure cells) </a:t>
            </a:r>
            <a:r>
              <a:rPr lang="en-US" sz="3600" b="1" dirty="0">
                <a:latin typeface="Calibri" pitchFamily="34" charset="0"/>
              </a:rPr>
              <a:t>may  be present  </a:t>
            </a:r>
          </a:p>
          <a:p>
            <a:pPr>
              <a:lnSpc>
                <a:spcPct val="90000"/>
              </a:lnSpc>
              <a:buNone/>
              <a:defRPr/>
            </a:pPr>
            <a:endParaRPr lang="en-US" sz="3200" b="1" dirty="0">
              <a:latin typeface="Calibri" pitchFamily="34" charset="0"/>
            </a:endParaRPr>
          </a:p>
          <a:p>
            <a:endParaRPr lang="en-US" sz="3200" dirty="0">
              <a:latin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MCQ1</a:t>
            </a:r>
            <a:br>
              <a:rPr lang="en-IN" dirty="0" smtClean="0"/>
            </a:br>
            <a:endParaRPr lang="en-IN" dirty="0"/>
          </a:p>
        </p:txBody>
      </p:sp>
      <p:sp>
        <p:nvSpPr>
          <p:cNvPr id="3" name="Content Placeholder 2"/>
          <p:cNvSpPr>
            <a:spLocks noGrp="1"/>
          </p:cNvSpPr>
          <p:nvPr>
            <p:ph idx="1"/>
          </p:nvPr>
        </p:nvSpPr>
        <p:spPr/>
        <p:txBody>
          <a:bodyPr/>
          <a:lstStyle/>
          <a:p>
            <a:r>
              <a:rPr lang="en-IN" dirty="0" smtClean="0"/>
              <a:t>Hydrothorax is seen in</a:t>
            </a:r>
          </a:p>
          <a:p>
            <a:pPr lvl="1"/>
            <a:r>
              <a:rPr lang="en-IN" dirty="0" smtClean="0"/>
              <a:t>Lung</a:t>
            </a:r>
          </a:p>
          <a:p>
            <a:pPr lvl="1"/>
            <a:r>
              <a:rPr lang="en-IN" dirty="0" smtClean="0"/>
              <a:t>Pleural cavity</a:t>
            </a:r>
          </a:p>
          <a:p>
            <a:pPr lvl="1"/>
            <a:r>
              <a:rPr lang="en-IN" dirty="0" smtClean="0"/>
              <a:t>Heart </a:t>
            </a:r>
          </a:p>
          <a:p>
            <a:pPr lvl="1"/>
            <a:r>
              <a:rPr lang="en-IN" dirty="0" smtClean="0"/>
              <a:t>kidney</a:t>
            </a:r>
          </a:p>
          <a:p>
            <a:pPr lvl="1"/>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MCQ1</a:t>
            </a:r>
            <a:br>
              <a:rPr lang="en-IN" dirty="0" smtClean="0"/>
            </a:br>
            <a:endParaRPr lang="en-IN" dirty="0"/>
          </a:p>
        </p:txBody>
      </p:sp>
      <p:sp>
        <p:nvSpPr>
          <p:cNvPr id="3" name="Content Placeholder 2"/>
          <p:cNvSpPr>
            <a:spLocks noGrp="1"/>
          </p:cNvSpPr>
          <p:nvPr>
            <p:ph idx="1"/>
          </p:nvPr>
        </p:nvSpPr>
        <p:spPr/>
        <p:txBody>
          <a:bodyPr/>
          <a:lstStyle/>
          <a:p>
            <a:r>
              <a:rPr lang="en-IN" dirty="0" smtClean="0"/>
              <a:t>Hydrothorax is seen in</a:t>
            </a:r>
          </a:p>
          <a:p>
            <a:pPr lvl="1"/>
            <a:r>
              <a:rPr lang="en-IN" dirty="0" smtClean="0"/>
              <a:t>Lung</a:t>
            </a:r>
          </a:p>
          <a:p>
            <a:pPr lvl="1"/>
            <a:r>
              <a:rPr lang="en-IN" dirty="0" smtClean="0">
                <a:solidFill>
                  <a:schemeClr val="tx2"/>
                </a:solidFill>
              </a:rPr>
              <a:t>Pleural cavity</a:t>
            </a:r>
          </a:p>
          <a:p>
            <a:pPr lvl="1"/>
            <a:r>
              <a:rPr lang="en-IN" dirty="0" smtClean="0"/>
              <a:t>Heart </a:t>
            </a:r>
          </a:p>
          <a:p>
            <a:pPr lvl="1"/>
            <a:r>
              <a:rPr lang="en-IN" dirty="0" smtClean="0"/>
              <a:t>kidney</a:t>
            </a:r>
          </a:p>
          <a:p>
            <a:pPr lvl="1"/>
            <a:endParaRPr lang="en-IN" dirty="0"/>
          </a:p>
        </p:txBody>
      </p:sp>
    </p:spTree>
    <p:extLst>
      <p:ext uri="{BB962C8B-B14F-4D97-AF65-F5344CB8AC3E}">
        <p14:creationId xmlns:p14="http://schemas.microsoft.com/office/powerpoint/2010/main" val="394941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MCQ-2</a:t>
            </a:r>
            <a:br>
              <a:rPr lang="en-IN" dirty="0" smtClean="0"/>
            </a:br>
            <a:endParaRPr lang="en-IN" dirty="0"/>
          </a:p>
        </p:txBody>
      </p:sp>
      <p:sp>
        <p:nvSpPr>
          <p:cNvPr id="3" name="Content Placeholder 2"/>
          <p:cNvSpPr>
            <a:spLocks noGrp="1"/>
          </p:cNvSpPr>
          <p:nvPr>
            <p:ph idx="1"/>
          </p:nvPr>
        </p:nvSpPr>
        <p:spPr/>
        <p:txBody>
          <a:bodyPr/>
          <a:lstStyle/>
          <a:p>
            <a:r>
              <a:rPr lang="en-IN" dirty="0" smtClean="0"/>
              <a:t>Oedema due to decrease in </a:t>
            </a:r>
            <a:r>
              <a:rPr lang="en-IN" dirty="0" err="1" smtClean="0"/>
              <a:t>oncotic</a:t>
            </a:r>
            <a:r>
              <a:rPr lang="en-IN" dirty="0" smtClean="0"/>
              <a:t> pressure is due to</a:t>
            </a:r>
          </a:p>
          <a:p>
            <a:pPr marL="1257300" lvl="2" indent="-342900">
              <a:lnSpc>
                <a:spcPct val="90000"/>
              </a:lnSpc>
              <a:buClr>
                <a:srgbClr val="FF3300"/>
              </a:buClr>
            </a:pPr>
            <a:r>
              <a:rPr lang="en-US" sz="2800" dirty="0" smtClean="0">
                <a:solidFill>
                  <a:srgbClr val="000000"/>
                </a:solidFill>
                <a:latin typeface="Times New Roman" pitchFamily="18" charset="0"/>
              </a:rPr>
              <a:t>NEPHROTIC SYNDROME</a:t>
            </a:r>
          </a:p>
          <a:p>
            <a:pPr marL="1257300" lvl="2" indent="-342900">
              <a:lnSpc>
                <a:spcPct val="90000"/>
              </a:lnSpc>
              <a:buClr>
                <a:srgbClr val="FF3300"/>
              </a:buClr>
            </a:pPr>
            <a:r>
              <a:rPr lang="en-US" sz="2800" dirty="0" smtClean="0">
                <a:solidFill>
                  <a:srgbClr val="000000"/>
                </a:solidFill>
                <a:latin typeface="Times New Roman" pitchFamily="18" charset="0"/>
              </a:rPr>
              <a:t>CIRRHOSIS</a:t>
            </a:r>
          </a:p>
          <a:p>
            <a:pPr marL="1257300" lvl="2" indent="-342900">
              <a:lnSpc>
                <a:spcPct val="90000"/>
              </a:lnSpc>
              <a:buClr>
                <a:srgbClr val="FF3300"/>
              </a:buClr>
            </a:pPr>
            <a:r>
              <a:rPr lang="en-US" sz="2800" dirty="0" smtClean="0">
                <a:solidFill>
                  <a:srgbClr val="000000"/>
                </a:solidFill>
                <a:latin typeface="Times New Roman" pitchFamily="18" charset="0"/>
              </a:rPr>
              <a:t>MALNUTRITION</a:t>
            </a:r>
          </a:p>
          <a:p>
            <a:pPr marL="1257300" lvl="2" indent="-342900">
              <a:lnSpc>
                <a:spcPct val="90000"/>
              </a:lnSpc>
              <a:buClr>
                <a:srgbClr val="FF3300"/>
              </a:buClr>
            </a:pPr>
            <a:r>
              <a:rPr lang="en-US" sz="2800" dirty="0" smtClean="0">
                <a:solidFill>
                  <a:srgbClr val="000000"/>
                </a:solidFill>
                <a:latin typeface="Times New Roman" pitchFamily="18" charset="0"/>
              </a:rPr>
              <a:t>All </a:t>
            </a:r>
          </a:p>
          <a:p>
            <a:pPr marL="1257300" lvl="2" indent="-342900">
              <a:lnSpc>
                <a:spcPct val="90000"/>
              </a:lnSpc>
              <a:buClr>
                <a:srgbClr val="FF3300"/>
              </a:buClr>
              <a:buFont typeface="Wingdings" pitchFamily="2" charset="2"/>
              <a:buChar char="q"/>
            </a:pPr>
            <a:endParaRPr lang="en-US" dirty="0" smtClean="0">
              <a:solidFill>
                <a:srgbClr val="000000"/>
              </a:solidFill>
              <a:latin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MCQ-2</a:t>
            </a:r>
            <a:br>
              <a:rPr lang="en-IN" dirty="0" smtClean="0"/>
            </a:br>
            <a:endParaRPr lang="en-IN" dirty="0"/>
          </a:p>
        </p:txBody>
      </p:sp>
      <p:sp>
        <p:nvSpPr>
          <p:cNvPr id="3" name="Content Placeholder 2"/>
          <p:cNvSpPr>
            <a:spLocks noGrp="1"/>
          </p:cNvSpPr>
          <p:nvPr>
            <p:ph idx="1"/>
          </p:nvPr>
        </p:nvSpPr>
        <p:spPr/>
        <p:txBody>
          <a:bodyPr/>
          <a:lstStyle/>
          <a:p>
            <a:r>
              <a:rPr lang="en-IN" dirty="0" smtClean="0"/>
              <a:t>Oedema due to decrease in </a:t>
            </a:r>
            <a:r>
              <a:rPr lang="en-IN" dirty="0" err="1" smtClean="0"/>
              <a:t>oncotic</a:t>
            </a:r>
            <a:r>
              <a:rPr lang="en-IN" dirty="0" smtClean="0"/>
              <a:t> pressure is due to</a:t>
            </a:r>
          </a:p>
          <a:p>
            <a:pPr marL="1257300" lvl="2" indent="-342900">
              <a:lnSpc>
                <a:spcPct val="90000"/>
              </a:lnSpc>
              <a:buClr>
                <a:srgbClr val="FF3300"/>
              </a:buClr>
            </a:pPr>
            <a:r>
              <a:rPr lang="en-US" sz="2800" dirty="0" smtClean="0">
                <a:solidFill>
                  <a:srgbClr val="000000"/>
                </a:solidFill>
                <a:latin typeface="Times New Roman" pitchFamily="18" charset="0"/>
              </a:rPr>
              <a:t>NEPHROTIC SYNDROME</a:t>
            </a:r>
          </a:p>
          <a:p>
            <a:pPr marL="1257300" lvl="2" indent="-342900">
              <a:lnSpc>
                <a:spcPct val="90000"/>
              </a:lnSpc>
              <a:buClr>
                <a:srgbClr val="FF3300"/>
              </a:buClr>
            </a:pPr>
            <a:r>
              <a:rPr lang="en-US" sz="2800" dirty="0" smtClean="0">
                <a:solidFill>
                  <a:srgbClr val="000000"/>
                </a:solidFill>
                <a:latin typeface="Times New Roman" pitchFamily="18" charset="0"/>
              </a:rPr>
              <a:t>CIRRHOSIS</a:t>
            </a:r>
          </a:p>
          <a:p>
            <a:pPr marL="1257300" lvl="2" indent="-342900">
              <a:lnSpc>
                <a:spcPct val="90000"/>
              </a:lnSpc>
              <a:buClr>
                <a:srgbClr val="FF3300"/>
              </a:buClr>
            </a:pPr>
            <a:r>
              <a:rPr lang="en-US" sz="2800" dirty="0" smtClean="0">
                <a:solidFill>
                  <a:srgbClr val="000000"/>
                </a:solidFill>
                <a:latin typeface="Times New Roman" pitchFamily="18" charset="0"/>
              </a:rPr>
              <a:t>MALNUTRITION</a:t>
            </a:r>
          </a:p>
          <a:p>
            <a:pPr marL="1257300" lvl="2" indent="-342900">
              <a:lnSpc>
                <a:spcPct val="90000"/>
              </a:lnSpc>
              <a:buClr>
                <a:srgbClr val="FF3300"/>
              </a:buClr>
            </a:pPr>
            <a:r>
              <a:rPr lang="en-US" sz="2800" dirty="0" smtClean="0">
                <a:solidFill>
                  <a:schemeClr val="tx2"/>
                </a:solidFill>
                <a:latin typeface="Times New Roman" pitchFamily="18" charset="0"/>
              </a:rPr>
              <a:t>All </a:t>
            </a:r>
          </a:p>
          <a:p>
            <a:pPr marL="1257300" lvl="2" indent="-342900">
              <a:lnSpc>
                <a:spcPct val="90000"/>
              </a:lnSpc>
              <a:buClr>
                <a:srgbClr val="FF3300"/>
              </a:buClr>
              <a:buFont typeface="Wingdings" pitchFamily="2" charset="2"/>
              <a:buChar char="q"/>
            </a:pPr>
            <a:endParaRPr lang="en-US" dirty="0" smtClean="0">
              <a:solidFill>
                <a:srgbClr val="000000"/>
              </a:solidFill>
              <a:latin typeface="Times New Roman" pitchFamily="18" charset="0"/>
            </a:endParaRPr>
          </a:p>
        </p:txBody>
      </p:sp>
    </p:spTree>
    <p:extLst>
      <p:ext uri="{BB962C8B-B14F-4D97-AF65-F5344CB8AC3E}">
        <p14:creationId xmlns:p14="http://schemas.microsoft.com/office/powerpoint/2010/main" val="3856177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MCQ3</a:t>
            </a:r>
            <a:endParaRPr lang="en-IN" dirty="0"/>
          </a:p>
        </p:txBody>
      </p:sp>
      <p:sp>
        <p:nvSpPr>
          <p:cNvPr id="3" name="Content Placeholder 2"/>
          <p:cNvSpPr>
            <a:spLocks noGrp="1"/>
          </p:cNvSpPr>
          <p:nvPr>
            <p:ph idx="1"/>
          </p:nvPr>
        </p:nvSpPr>
        <p:spPr/>
        <p:txBody>
          <a:bodyPr/>
          <a:lstStyle/>
          <a:p>
            <a:r>
              <a:rPr lang="en-IN" dirty="0" smtClean="0"/>
              <a:t>Heart failure cell is seen in which pathology</a:t>
            </a:r>
          </a:p>
          <a:p>
            <a:pPr lvl="1"/>
            <a:r>
              <a:rPr lang="en-IN" dirty="0" smtClean="0"/>
              <a:t>Lungs</a:t>
            </a:r>
          </a:p>
          <a:p>
            <a:pPr lvl="1"/>
            <a:r>
              <a:rPr lang="en-IN" dirty="0" smtClean="0"/>
              <a:t>Heart</a:t>
            </a:r>
          </a:p>
          <a:p>
            <a:pPr lvl="1"/>
            <a:r>
              <a:rPr lang="en-IN" dirty="0" smtClean="0"/>
              <a:t>Spleen</a:t>
            </a:r>
          </a:p>
          <a:p>
            <a:pPr lvl="1"/>
            <a:r>
              <a:rPr lang="en-IN" dirty="0" smtClean="0"/>
              <a:t>stomach</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MCQ3</a:t>
            </a:r>
            <a:endParaRPr lang="en-IN" dirty="0"/>
          </a:p>
        </p:txBody>
      </p:sp>
      <p:sp>
        <p:nvSpPr>
          <p:cNvPr id="3" name="Content Placeholder 2"/>
          <p:cNvSpPr>
            <a:spLocks noGrp="1"/>
          </p:cNvSpPr>
          <p:nvPr>
            <p:ph idx="1"/>
          </p:nvPr>
        </p:nvSpPr>
        <p:spPr/>
        <p:txBody>
          <a:bodyPr/>
          <a:lstStyle/>
          <a:p>
            <a:r>
              <a:rPr lang="en-IN" dirty="0" smtClean="0"/>
              <a:t>Heart failure cell is seen in which pathology</a:t>
            </a:r>
          </a:p>
          <a:p>
            <a:pPr lvl="1"/>
            <a:r>
              <a:rPr lang="en-IN" dirty="0" smtClean="0">
                <a:solidFill>
                  <a:schemeClr val="tx2"/>
                </a:solidFill>
              </a:rPr>
              <a:t>Lungs</a:t>
            </a:r>
          </a:p>
          <a:p>
            <a:pPr lvl="1"/>
            <a:r>
              <a:rPr lang="en-IN" dirty="0" smtClean="0"/>
              <a:t>Heart</a:t>
            </a:r>
          </a:p>
          <a:p>
            <a:pPr lvl="1"/>
            <a:r>
              <a:rPr lang="en-IN" dirty="0" smtClean="0"/>
              <a:t>Spleen</a:t>
            </a:r>
          </a:p>
          <a:p>
            <a:pPr lvl="1"/>
            <a:r>
              <a:rPr lang="en-IN" dirty="0" smtClean="0"/>
              <a:t>stomach</a:t>
            </a:r>
            <a:endParaRPr lang="en-IN" dirty="0"/>
          </a:p>
        </p:txBody>
      </p:sp>
    </p:spTree>
    <p:extLst>
      <p:ext uri="{BB962C8B-B14F-4D97-AF65-F5344CB8AC3E}">
        <p14:creationId xmlns:p14="http://schemas.microsoft.com/office/powerpoint/2010/main" val="1321471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399"/>
          </a:xfrm>
        </p:spPr>
        <p:txBody>
          <a:bodyPr>
            <a:normAutofit/>
          </a:bodyPr>
          <a:lstStyle/>
          <a:p>
            <a:pPr>
              <a:buNone/>
            </a:pPr>
            <a:r>
              <a:rPr lang="en-US" b="1" dirty="0"/>
              <a:t>    </a:t>
            </a:r>
            <a:r>
              <a:rPr lang="en-US" sz="3500" b="1" dirty="0" err="1">
                <a:solidFill>
                  <a:srgbClr val="C00000"/>
                </a:solidFill>
              </a:rPr>
              <a:t>Oedema</a:t>
            </a:r>
            <a:r>
              <a:rPr lang="en-US" sz="3500" b="1" dirty="0"/>
              <a:t>  in the different body cavities are given specific names</a:t>
            </a:r>
          </a:p>
          <a:p>
            <a:pPr>
              <a:buNone/>
            </a:pPr>
            <a:r>
              <a:rPr lang="en-US" sz="3500" b="1" dirty="0"/>
              <a:t>   Depending on the location- </a:t>
            </a:r>
          </a:p>
          <a:p>
            <a:pPr>
              <a:buNone/>
            </a:pPr>
            <a:r>
              <a:rPr lang="en-US" sz="3500" b="1" dirty="0"/>
              <a:t>   </a:t>
            </a:r>
            <a:r>
              <a:rPr lang="en-US" sz="3500" b="1" i="1" dirty="0"/>
              <a:t>– </a:t>
            </a:r>
            <a:r>
              <a:rPr lang="en-US" sz="3500" b="1" dirty="0">
                <a:solidFill>
                  <a:srgbClr val="C00000"/>
                </a:solidFill>
              </a:rPr>
              <a:t>Hydrothorax - </a:t>
            </a:r>
            <a:r>
              <a:rPr lang="en-US" sz="3500" b="1" dirty="0"/>
              <a:t>Pleural cavity </a:t>
            </a:r>
          </a:p>
          <a:p>
            <a:pPr>
              <a:buNone/>
            </a:pPr>
            <a:r>
              <a:rPr lang="en-US" sz="3500" b="1" dirty="0"/>
              <a:t>   – </a:t>
            </a:r>
            <a:r>
              <a:rPr lang="en-US" sz="3500" b="1" dirty="0" err="1">
                <a:solidFill>
                  <a:srgbClr val="C00000"/>
                </a:solidFill>
              </a:rPr>
              <a:t>Hydropericardium</a:t>
            </a:r>
            <a:r>
              <a:rPr lang="en-US" sz="3500" b="1" dirty="0">
                <a:solidFill>
                  <a:srgbClr val="C00000"/>
                </a:solidFill>
              </a:rPr>
              <a:t> - </a:t>
            </a:r>
            <a:r>
              <a:rPr lang="en-US" sz="3500" b="1" dirty="0"/>
              <a:t>Pericardial cavity </a:t>
            </a:r>
          </a:p>
          <a:p>
            <a:pPr>
              <a:buNone/>
            </a:pPr>
            <a:r>
              <a:rPr lang="en-US" sz="3500" b="1" dirty="0"/>
              <a:t>   – </a:t>
            </a:r>
            <a:r>
              <a:rPr lang="en-US" sz="3500" b="1" dirty="0" err="1">
                <a:solidFill>
                  <a:srgbClr val="C00000"/>
                </a:solidFill>
              </a:rPr>
              <a:t>Hydroperitoneum</a:t>
            </a:r>
            <a:r>
              <a:rPr lang="en-US" sz="3500" b="1" dirty="0">
                <a:solidFill>
                  <a:srgbClr val="C00000"/>
                </a:solidFill>
              </a:rPr>
              <a:t>  (</a:t>
            </a:r>
            <a:r>
              <a:rPr lang="en-US" sz="3500" b="1" i="1" dirty="0" err="1">
                <a:solidFill>
                  <a:srgbClr val="C00000"/>
                </a:solidFill>
              </a:rPr>
              <a:t>ascites</a:t>
            </a:r>
            <a:r>
              <a:rPr lang="en-US" sz="3500" b="1" dirty="0">
                <a:solidFill>
                  <a:srgbClr val="C00000"/>
                </a:solidFill>
              </a:rPr>
              <a:t>) – </a:t>
            </a:r>
            <a:r>
              <a:rPr lang="en-US" sz="3500" b="1" dirty="0"/>
              <a:t>Peritoneal</a:t>
            </a:r>
          </a:p>
          <a:p>
            <a:pPr>
              <a:buNone/>
            </a:pPr>
            <a:r>
              <a:rPr lang="en-US" sz="3500" b="1" dirty="0"/>
              <a:t>      cavity  </a:t>
            </a:r>
          </a:p>
          <a:p>
            <a:pPr>
              <a:buNone/>
            </a:pPr>
            <a:r>
              <a:rPr lang="en-US" sz="3500" b="1" dirty="0">
                <a:solidFill>
                  <a:srgbClr val="C00000"/>
                </a:solidFill>
              </a:rPr>
              <a:t>   - </a:t>
            </a:r>
            <a:r>
              <a:rPr lang="en-US" sz="3500" b="1" dirty="0"/>
              <a:t> </a:t>
            </a:r>
            <a:r>
              <a:rPr lang="en-US" sz="3500" b="1" dirty="0" err="1">
                <a:solidFill>
                  <a:srgbClr val="C00000"/>
                </a:solidFill>
              </a:rPr>
              <a:t>Anasarca</a:t>
            </a:r>
            <a:r>
              <a:rPr lang="en-US" sz="3500" b="1" dirty="0">
                <a:solidFill>
                  <a:srgbClr val="C00000"/>
                </a:solidFill>
              </a:rPr>
              <a:t> - </a:t>
            </a:r>
            <a:r>
              <a:rPr lang="en-US" sz="3500" b="1" dirty="0"/>
              <a:t>Severe and generalized edema</a:t>
            </a:r>
          </a:p>
          <a:p>
            <a:pPr>
              <a:buNone/>
            </a:pPr>
            <a:r>
              <a:rPr lang="en-US" sz="3500" b="1" dirty="0"/>
              <a:t>       with profound subcutaneous tissue swelling   </a:t>
            </a:r>
          </a:p>
          <a:p>
            <a:pPr>
              <a:buNone/>
            </a:pPr>
            <a:r>
              <a:rPr lang="en-US" sz="3600" b="1" dirty="0"/>
              <a:t>      </a:t>
            </a:r>
            <a:endParaRPr lang="en-US" sz="3600" dirty="0"/>
          </a:p>
          <a:p>
            <a:pPr>
              <a:buNone/>
            </a:pPr>
            <a:endParaRPr lang="en-US" sz="3600" b="1"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MCQ_4</a:t>
            </a:r>
            <a:endParaRPr lang="en-IN" dirty="0"/>
          </a:p>
        </p:txBody>
      </p:sp>
      <p:sp>
        <p:nvSpPr>
          <p:cNvPr id="3" name="Content Placeholder 2"/>
          <p:cNvSpPr>
            <a:spLocks noGrp="1"/>
          </p:cNvSpPr>
          <p:nvPr>
            <p:ph idx="1"/>
          </p:nvPr>
        </p:nvSpPr>
        <p:spPr/>
        <p:txBody>
          <a:bodyPr/>
          <a:lstStyle/>
          <a:p>
            <a:r>
              <a:rPr lang="en-IN" dirty="0" smtClean="0"/>
              <a:t>Complete body </a:t>
            </a:r>
            <a:r>
              <a:rPr lang="en-IN" dirty="0" err="1" smtClean="0"/>
              <a:t>edema</a:t>
            </a:r>
            <a:r>
              <a:rPr lang="en-IN" dirty="0" smtClean="0"/>
              <a:t> is known as</a:t>
            </a:r>
          </a:p>
          <a:p>
            <a:pPr lvl="1"/>
            <a:r>
              <a:rPr lang="en-US" dirty="0" err="1" smtClean="0">
                <a:latin typeface="Calibri" pitchFamily="34" charset="0"/>
                <a:sym typeface="Wingdings" pitchFamily="2" charset="2"/>
              </a:rPr>
              <a:t>Anasarca</a:t>
            </a:r>
            <a:endParaRPr lang="en-US" dirty="0" smtClean="0">
              <a:latin typeface="Calibri" pitchFamily="34" charset="0"/>
              <a:sym typeface="Wingdings" pitchFamily="2" charset="2"/>
            </a:endParaRPr>
          </a:p>
          <a:p>
            <a:pPr lvl="1"/>
            <a:r>
              <a:rPr lang="en-US" dirty="0" smtClean="0">
                <a:latin typeface="Calibri" pitchFamily="34" charset="0"/>
                <a:sym typeface="Wingdings" pitchFamily="2" charset="2"/>
              </a:rPr>
              <a:t>PYOARCA</a:t>
            </a:r>
          </a:p>
          <a:p>
            <a:pPr lvl="1"/>
            <a:r>
              <a:rPr lang="en-US" dirty="0" smtClean="0">
                <a:latin typeface="Calibri" pitchFamily="34" charset="0"/>
                <a:sym typeface="Wingdings" pitchFamily="2" charset="2"/>
              </a:rPr>
              <a:t>NEOSARCA</a:t>
            </a:r>
          </a:p>
          <a:p>
            <a:pPr lvl="1"/>
            <a:r>
              <a:rPr lang="en-US" dirty="0" smtClean="0">
                <a:latin typeface="Calibri" pitchFamily="34" charset="0"/>
                <a:sym typeface="Wingdings" pitchFamily="2" charset="2"/>
              </a:rPr>
              <a:t>NO TERMINOLOGY</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MCQ_4</a:t>
            </a:r>
            <a:endParaRPr lang="en-IN" dirty="0"/>
          </a:p>
        </p:txBody>
      </p:sp>
      <p:sp>
        <p:nvSpPr>
          <p:cNvPr id="3" name="Content Placeholder 2"/>
          <p:cNvSpPr>
            <a:spLocks noGrp="1"/>
          </p:cNvSpPr>
          <p:nvPr>
            <p:ph idx="1"/>
          </p:nvPr>
        </p:nvSpPr>
        <p:spPr/>
        <p:txBody>
          <a:bodyPr/>
          <a:lstStyle/>
          <a:p>
            <a:r>
              <a:rPr lang="en-IN" dirty="0" smtClean="0"/>
              <a:t>Complete body </a:t>
            </a:r>
            <a:r>
              <a:rPr lang="en-IN" dirty="0" err="1" smtClean="0"/>
              <a:t>edema</a:t>
            </a:r>
            <a:r>
              <a:rPr lang="en-IN" dirty="0" smtClean="0"/>
              <a:t> is known as</a:t>
            </a:r>
          </a:p>
          <a:p>
            <a:pPr lvl="1"/>
            <a:r>
              <a:rPr lang="en-US" dirty="0" err="1" smtClean="0">
                <a:solidFill>
                  <a:schemeClr val="tx2"/>
                </a:solidFill>
                <a:latin typeface="Calibri" pitchFamily="34" charset="0"/>
                <a:sym typeface="Wingdings" pitchFamily="2" charset="2"/>
              </a:rPr>
              <a:t>Anasarca</a:t>
            </a:r>
            <a:endParaRPr lang="en-US" dirty="0" smtClean="0">
              <a:solidFill>
                <a:schemeClr val="tx2"/>
              </a:solidFill>
              <a:latin typeface="Calibri" pitchFamily="34" charset="0"/>
              <a:sym typeface="Wingdings" pitchFamily="2" charset="2"/>
            </a:endParaRPr>
          </a:p>
          <a:p>
            <a:pPr lvl="1"/>
            <a:r>
              <a:rPr lang="en-US" dirty="0" smtClean="0">
                <a:latin typeface="Calibri" pitchFamily="34" charset="0"/>
                <a:sym typeface="Wingdings" pitchFamily="2" charset="2"/>
              </a:rPr>
              <a:t>PYOARCA</a:t>
            </a:r>
          </a:p>
          <a:p>
            <a:pPr lvl="1"/>
            <a:r>
              <a:rPr lang="en-US" dirty="0" smtClean="0">
                <a:latin typeface="Calibri" pitchFamily="34" charset="0"/>
                <a:sym typeface="Wingdings" pitchFamily="2" charset="2"/>
              </a:rPr>
              <a:t>NEOSARCA</a:t>
            </a:r>
          </a:p>
          <a:p>
            <a:pPr lvl="1"/>
            <a:r>
              <a:rPr lang="en-US" dirty="0" smtClean="0">
                <a:latin typeface="Calibri" pitchFamily="34" charset="0"/>
                <a:sym typeface="Wingdings" pitchFamily="2" charset="2"/>
              </a:rPr>
              <a:t>NO TERMINOLOGY</a:t>
            </a:r>
            <a:endParaRPr lang="en-IN" dirty="0"/>
          </a:p>
        </p:txBody>
      </p:sp>
    </p:spTree>
    <p:extLst>
      <p:ext uri="{BB962C8B-B14F-4D97-AF65-F5344CB8AC3E}">
        <p14:creationId xmlns:p14="http://schemas.microsoft.com/office/powerpoint/2010/main" val="19113173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MCQ5</a:t>
            </a:r>
            <a:endParaRPr lang="en-IN" dirty="0"/>
          </a:p>
        </p:txBody>
      </p:sp>
      <p:sp>
        <p:nvSpPr>
          <p:cNvPr id="3" name="Content Placeholder 2"/>
          <p:cNvSpPr>
            <a:spLocks noGrp="1"/>
          </p:cNvSpPr>
          <p:nvPr>
            <p:ph idx="1"/>
          </p:nvPr>
        </p:nvSpPr>
        <p:spPr/>
        <p:txBody>
          <a:bodyPr/>
          <a:lstStyle/>
          <a:p>
            <a:r>
              <a:rPr lang="en-IN" dirty="0" smtClean="0"/>
              <a:t>Nature of  exudates</a:t>
            </a:r>
          </a:p>
          <a:p>
            <a:pPr lvl="1"/>
            <a:r>
              <a:rPr lang="en-IN" dirty="0" smtClean="0"/>
              <a:t>Inflammatory</a:t>
            </a:r>
          </a:p>
          <a:p>
            <a:pPr lvl="1"/>
            <a:r>
              <a:rPr lang="en-IN" dirty="0" smtClean="0"/>
              <a:t>Non inflammatory</a:t>
            </a:r>
          </a:p>
          <a:p>
            <a:pPr lvl="1"/>
            <a:r>
              <a:rPr lang="en-IN" dirty="0" smtClean="0"/>
              <a:t>Neoplastic</a:t>
            </a:r>
          </a:p>
          <a:p>
            <a:pPr lvl="1"/>
            <a:r>
              <a:rPr lang="en-IN" dirty="0" smtClean="0"/>
              <a:t>none</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MCQ5</a:t>
            </a:r>
            <a:endParaRPr lang="en-IN" dirty="0"/>
          </a:p>
        </p:txBody>
      </p:sp>
      <p:sp>
        <p:nvSpPr>
          <p:cNvPr id="3" name="Content Placeholder 2"/>
          <p:cNvSpPr>
            <a:spLocks noGrp="1"/>
          </p:cNvSpPr>
          <p:nvPr>
            <p:ph idx="1"/>
          </p:nvPr>
        </p:nvSpPr>
        <p:spPr/>
        <p:txBody>
          <a:bodyPr/>
          <a:lstStyle/>
          <a:p>
            <a:r>
              <a:rPr lang="en-IN" dirty="0" smtClean="0"/>
              <a:t>Nature of  exudates</a:t>
            </a:r>
          </a:p>
          <a:p>
            <a:pPr lvl="1"/>
            <a:r>
              <a:rPr lang="en-IN" dirty="0" smtClean="0">
                <a:solidFill>
                  <a:schemeClr val="tx2"/>
                </a:solidFill>
              </a:rPr>
              <a:t>Inflammatory</a:t>
            </a:r>
          </a:p>
          <a:p>
            <a:pPr lvl="1"/>
            <a:r>
              <a:rPr lang="en-IN" dirty="0" smtClean="0"/>
              <a:t>Non inflammatory</a:t>
            </a:r>
          </a:p>
          <a:p>
            <a:pPr lvl="1"/>
            <a:r>
              <a:rPr lang="en-IN" dirty="0" smtClean="0"/>
              <a:t>Neoplastic</a:t>
            </a:r>
          </a:p>
          <a:p>
            <a:pPr lvl="1"/>
            <a:r>
              <a:rPr lang="en-IN" dirty="0" smtClean="0"/>
              <a:t>none</a:t>
            </a:r>
            <a:endParaRPr lang="en-IN" dirty="0"/>
          </a:p>
        </p:txBody>
      </p:sp>
    </p:spTree>
    <p:extLst>
      <p:ext uri="{BB962C8B-B14F-4D97-AF65-F5344CB8AC3E}">
        <p14:creationId xmlns:p14="http://schemas.microsoft.com/office/powerpoint/2010/main" val="277372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42194"/>
          </a:xfrm>
        </p:spPr>
        <p:txBody>
          <a:bodyPr>
            <a:noAutofit/>
          </a:bodyPr>
          <a:lstStyle/>
          <a:p>
            <a:pPr algn="l"/>
            <a:r>
              <a:rPr lang="en-US" sz="2000" dirty="0"/>
              <a:t>The impact and role of hepatic hydrothorax in the prognosis of patients with decompensated cirrhosis: A retrospective propensity score-matched </a:t>
            </a:r>
            <a:r>
              <a:rPr lang="en-US" sz="2000" dirty="0" smtClean="0"/>
              <a:t>study</a:t>
            </a:r>
            <a:r>
              <a:rPr lang="en-US" sz="2400" dirty="0" smtClean="0"/>
              <a:t/>
            </a:r>
            <a:br>
              <a:rPr lang="en-US" sz="2400" dirty="0" smtClean="0"/>
            </a:br>
            <a:r>
              <a:rPr lang="en-US" sz="1800" dirty="0">
                <a:hlinkClick r:id="rId2"/>
              </a:rPr>
              <a:t>Bo </a:t>
            </a:r>
            <a:r>
              <a:rPr lang="en-US" sz="1800" dirty="0" smtClean="0">
                <a:hlinkClick r:id="rId2"/>
              </a:rPr>
              <a:t>Ma</a:t>
            </a:r>
            <a:r>
              <a:rPr lang="en-US" sz="1800" baseline="30000" dirty="0"/>
              <a:t> </a:t>
            </a:r>
            <a:r>
              <a:rPr lang="en-US" sz="1800" dirty="0" err="1" smtClean="0">
                <a:hlinkClick r:id="rId3"/>
              </a:rPr>
              <a:t>Tianling</a:t>
            </a:r>
            <a:r>
              <a:rPr lang="en-US" sz="1800" dirty="0" smtClean="0">
                <a:hlinkClick r:id="rId3"/>
              </a:rPr>
              <a:t> Shang</a:t>
            </a:r>
            <a:r>
              <a:rPr lang="en-US" sz="1800" baseline="30000" dirty="0"/>
              <a:t> </a:t>
            </a:r>
            <a:r>
              <a:rPr lang="en-US" sz="1800" dirty="0" err="1" smtClean="0"/>
              <a:t>Jianjie</a:t>
            </a:r>
            <a:r>
              <a:rPr lang="en-US" sz="1800" dirty="0" smtClean="0"/>
              <a:t> Huang</a:t>
            </a:r>
            <a:r>
              <a:rPr lang="en-US" sz="1800" baseline="30000" dirty="0"/>
              <a:t> </a:t>
            </a:r>
            <a:r>
              <a:rPr lang="en-US" sz="1800" dirty="0" err="1" smtClean="0"/>
              <a:t>Zhixin</a:t>
            </a:r>
            <a:r>
              <a:rPr lang="en-US" sz="1800" dirty="0" smtClean="0"/>
              <a:t> </a:t>
            </a:r>
            <a:r>
              <a:rPr lang="en-US" sz="1800" dirty="0" err="1" smtClean="0"/>
              <a:t>Tu</a:t>
            </a:r>
            <a:r>
              <a:rPr lang="en-US" sz="1800" baseline="30000" dirty="0"/>
              <a:t> </a:t>
            </a:r>
            <a:r>
              <a:rPr lang="en-US" sz="1800" dirty="0"/>
              <a:t> Yan </a:t>
            </a:r>
            <a:r>
              <a:rPr lang="en-US" sz="1800" dirty="0" smtClean="0"/>
              <a:t>Wang</a:t>
            </a:r>
            <a:r>
              <a:rPr lang="en-US" sz="1800" baseline="30000" dirty="0"/>
              <a:t> </a:t>
            </a:r>
            <a:r>
              <a:rPr lang="en-US" sz="1800" dirty="0"/>
              <a:t> </a:t>
            </a:r>
            <a:r>
              <a:rPr lang="en-US" sz="1800" dirty="0" err="1"/>
              <a:t>Yujin</a:t>
            </a:r>
            <a:r>
              <a:rPr lang="en-US" sz="1800" dirty="0"/>
              <a:t> </a:t>
            </a:r>
            <a:r>
              <a:rPr lang="en-US" sz="1800" dirty="0" smtClean="0"/>
              <a:t>Han</a:t>
            </a:r>
            <a:r>
              <a:rPr lang="en-US" sz="1800" baseline="30000" dirty="0"/>
              <a:t> </a:t>
            </a:r>
            <a:r>
              <a:rPr lang="en-US" sz="1800" dirty="0"/>
              <a:t> </a:t>
            </a:r>
            <a:r>
              <a:rPr lang="en-US" sz="1800" dirty="0" err="1"/>
              <a:t>Xiaoyu</a:t>
            </a:r>
            <a:r>
              <a:rPr lang="en-US" sz="1800" dirty="0"/>
              <a:t> </a:t>
            </a:r>
            <a:r>
              <a:rPr lang="en-US" sz="1800" dirty="0" smtClean="0"/>
              <a:t>Wen</a:t>
            </a:r>
            <a:r>
              <a:rPr lang="en-US" sz="1800" baseline="30000" dirty="0"/>
              <a:t> </a:t>
            </a:r>
            <a:r>
              <a:rPr lang="en-US" sz="1800" dirty="0" err="1" smtClean="0">
                <a:hlinkClick r:id="rId4"/>
              </a:rPr>
              <a:t>Qinglong</a:t>
            </a:r>
            <a:r>
              <a:rPr lang="en-US" sz="1800" dirty="0" smtClean="0">
                <a:hlinkClick r:id="rId4"/>
              </a:rPr>
              <a:t> Jin</a:t>
            </a:r>
            <a:r>
              <a:rPr lang="en-US" sz="2400" dirty="0"/>
              <a:t/>
            </a:r>
            <a:br>
              <a:rPr lang="en-US" sz="2400" dirty="0"/>
            </a:br>
            <a:endParaRPr lang="en-US" sz="2400" dirty="0"/>
          </a:p>
        </p:txBody>
      </p:sp>
      <p:graphicFrame>
        <p:nvGraphicFramePr>
          <p:cNvPr id="3" name="Table 2"/>
          <p:cNvGraphicFramePr>
            <a:graphicFrameLocks noGrp="1"/>
          </p:cNvGraphicFramePr>
          <p:nvPr>
            <p:extLst>
              <p:ext uri="{D42A27DB-BD31-4B8C-83A1-F6EECF244321}">
                <p14:modId xmlns:p14="http://schemas.microsoft.com/office/powerpoint/2010/main" val="4194578467"/>
              </p:ext>
            </p:extLst>
          </p:nvPr>
        </p:nvGraphicFramePr>
        <p:xfrm>
          <a:off x="0" y="1554159"/>
          <a:ext cx="9127555" cy="5303841"/>
        </p:xfrm>
        <a:graphic>
          <a:graphicData uri="http://schemas.openxmlformats.org/drawingml/2006/table">
            <a:tbl>
              <a:tblPr firstRow="1" bandRow="1"/>
              <a:tblGrid>
                <a:gridCol w="765831"/>
                <a:gridCol w="1004903"/>
                <a:gridCol w="2255011"/>
                <a:gridCol w="3041236"/>
                <a:gridCol w="2060574"/>
              </a:tblGrid>
              <a:tr h="762313">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50" dirty="0" smtClean="0"/>
                        <a:t>NAME OF AUTHOR</a:t>
                      </a:r>
                      <a:endParaRPr lang="en-US" sz="1050" dirty="0"/>
                    </a:p>
                  </a:txBody>
                  <a:tcPr marT="45724" marB="4572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50" dirty="0" smtClean="0"/>
                        <a:t>TITLE OF STUDY &amp; DESIGN</a:t>
                      </a:r>
                      <a:endParaRPr lang="en-US" sz="1050" dirty="0"/>
                    </a:p>
                  </a:txBody>
                  <a:tcPr marT="45724" marB="4572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50" dirty="0" smtClean="0"/>
                        <a:t>AIM</a:t>
                      </a:r>
                      <a:endParaRPr lang="en-US" sz="1050" dirty="0"/>
                    </a:p>
                  </a:txBody>
                  <a:tcPr marT="45724" marB="4572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50" dirty="0" smtClean="0"/>
                        <a:t>RESULT</a:t>
                      </a:r>
                      <a:endParaRPr lang="en-US" sz="1050" dirty="0"/>
                    </a:p>
                  </a:txBody>
                  <a:tcPr marT="45724" marB="4572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c>
                  <a:txBody>
                    <a:bodyPr/>
                    <a:lstStyle>
                      <a:lvl1pPr marL="0" algn="l" rtl="0" eaLnBrk="1" latinLnBrk="0" hangingPunct="1">
                        <a:defRPr kumimoji="0" b="1" kern="1200">
                          <a:solidFill>
                            <a:schemeClr val="lt1"/>
                          </a:solidFill>
                          <a:latin typeface="Lucida Sans Unicode"/>
                        </a:defRPr>
                      </a:lvl1pPr>
                      <a:lvl2pPr marL="457200" algn="l" rtl="0" eaLnBrk="1" latinLnBrk="0" hangingPunct="1">
                        <a:defRPr kumimoji="0" b="1" kern="1200">
                          <a:solidFill>
                            <a:schemeClr val="lt1"/>
                          </a:solidFill>
                          <a:latin typeface="Lucida Sans Unicode"/>
                        </a:defRPr>
                      </a:lvl2pPr>
                      <a:lvl3pPr marL="914400" algn="l" rtl="0" eaLnBrk="1" latinLnBrk="0" hangingPunct="1">
                        <a:defRPr kumimoji="0" b="1" kern="1200">
                          <a:solidFill>
                            <a:schemeClr val="lt1"/>
                          </a:solidFill>
                          <a:latin typeface="Lucida Sans Unicode"/>
                        </a:defRPr>
                      </a:lvl3pPr>
                      <a:lvl4pPr marL="1371600" algn="l" rtl="0" eaLnBrk="1" latinLnBrk="0" hangingPunct="1">
                        <a:defRPr kumimoji="0" b="1" kern="1200">
                          <a:solidFill>
                            <a:schemeClr val="lt1"/>
                          </a:solidFill>
                          <a:latin typeface="Lucida Sans Unicode"/>
                        </a:defRPr>
                      </a:lvl4pPr>
                      <a:lvl5pPr marL="1828800" algn="l" rtl="0" eaLnBrk="1" latinLnBrk="0" hangingPunct="1">
                        <a:defRPr kumimoji="0" b="1" kern="1200">
                          <a:solidFill>
                            <a:schemeClr val="lt1"/>
                          </a:solidFill>
                          <a:latin typeface="Lucida Sans Unicode"/>
                        </a:defRPr>
                      </a:lvl5pPr>
                      <a:lvl6pPr marL="2286000" algn="l" rtl="0" eaLnBrk="1" latinLnBrk="0" hangingPunct="1">
                        <a:defRPr kumimoji="0" b="1" kern="1200">
                          <a:solidFill>
                            <a:schemeClr val="lt1"/>
                          </a:solidFill>
                          <a:latin typeface="Lucida Sans Unicode"/>
                        </a:defRPr>
                      </a:lvl6pPr>
                      <a:lvl7pPr marL="2743200" algn="l" rtl="0" eaLnBrk="1" latinLnBrk="0" hangingPunct="1">
                        <a:defRPr kumimoji="0" b="1" kern="1200">
                          <a:solidFill>
                            <a:schemeClr val="lt1"/>
                          </a:solidFill>
                          <a:latin typeface="Lucida Sans Unicode"/>
                        </a:defRPr>
                      </a:lvl7pPr>
                      <a:lvl8pPr marL="3200400" algn="l" rtl="0" eaLnBrk="1" latinLnBrk="0" hangingPunct="1">
                        <a:defRPr kumimoji="0" b="1" kern="1200">
                          <a:solidFill>
                            <a:schemeClr val="lt1"/>
                          </a:solidFill>
                          <a:latin typeface="Lucida Sans Unicode"/>
                        </a:defRPr>
                      </a:lvl8pPr>
                      <a:lvl9pPr marL="3657600" algn="l" rtl="0" eaLnBrk="1" latinLnBrk="0" hangingPunct="1">
                        <a:defRPr kumimoji="0" b="1" kern="1200">
                          <a:solidFill>
                            <a:schemeClr val="lt1"/>
                          </a:solidFill>
                          <a:latin typeface="Lucida Sans Unicode"/>
                        </a:defRPr>
                      </a:lvl9pPr>
                    </a:lstStyle>
                    <a:p>
                      <a:r>
                        <a:rPr lang="en-US" sz="1050" dirty="0" smtClean="0"/>
                        <a:t>CONCLUSION</a:t>
                      </a:r>
                      <a:endParaRPr lang="en-US" sz="1050" dirty="0"/>
                    </a:p>
                  </a:txBody>
                  <a:tcPr marT="45724" marB="45724">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2DA2BF"/>
                    </a:solidFill>
                  </a:tcPr>
                </a:tc>
              </a:tr>
              <a:tr h="4236395">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r>
                        <a:rPr lang="en-US" sz="1050" dirty="0" smtClean="0">
                          <a:hlinkClick r:id="rId2"/>
                        </a:rPr>
                        <a:t>Bo Ma</a:t>
                      </a:r>
                      <a:r>
                        <a:rPr lang="en-US" sz="1050" baseline="30000" dirty="0" smtClean="0"/>
                        <a:t> </a:t>
                      </a:r>
                      <a:r>
                        <a:rPr lang="en-US" sz="1050" dirty="0" err="1" smtClean="0">
                          <a:hlinkClick r:id="rId3"/>
                        </a:rPr>
                        <a:t>Tianling</a:t>
                      </a:r>
                      <a:r>
                        <a:rPr lang="en-US" sz="1050" dirty="0" smtClean="0">
                          <a:hlinkClick r:id="rId3"/>
                        </a:rPr>
                        <a:t> Shang</a:t>
                      </a:r>
                      <a:r>
                        <a:rPr lang="en-US" sz="1050" baseline="30000" dirty="0" smtClean="0"/>
                        <a:t> </a:t>
                      </a:r>
                      <a:r>
                        <a:rPr lang="en-US" sz="1050" dirty="0" err="1" smtClean="0"/>
                        <a:t>Jianjie</a:t>
                      </a:r>
                      <a:r>
                        <a:rPr lang="en-US" sz="1050" dirty="0" smtClean="0"/>
                        <a:t> Huang</a:t>
                      </a:r>
                      <a:r>
                        <a:rPr lang="en-US" sz="1050" baseline="30000" dirty="0" smtClean="0"/>
                        <a:t> </a:t>
                      </a:r>
                      <a:r>
                        <a:rPr lang="en-US" sz="1050" dirty="0" err="1" smtClean="0"/>
                        <a:t>Zhixin</a:t>
                      </a:r>
                      <a:r>
                        <a:rPr lang="en-US" sz="1050" dirty="0" smtClean="0"/>
                        <a:t> </a:t>
                      </a:r>
                      <a:r>
                        <a:rPr lang="en-US" sz="1050" dirty="0" err="1" smtClean="0"/>
                        <a:t>Tu</a:t>
                      </a:r>
                      <a:r>
                        <a:rPr lang="en-US" sz="1050" baseline="30000" dirty="0" smtClean="0"/>
                        <a:t> </a:t>
                      </a:r>
                      <a:r>
                        <a:rPr lang="en-US" sz="1050" dirty="0" smtClean="0"/>
                        <a:t> Yan Wang</a:t>
                      </a:r>
                      <a:r>
                        <a:rPr lang="en-US" sz="1050" baseline="30000" dirty="0" smtClean="0"/>
                        <a:t> </a:t>
                      </a:r>
                      <a:r>
                        <a:rPr lang="en-US" sz="1050" dirty="0" smtClean="0"/>
                        <a:t> </a:t>
                      </a:r>
                      <a:r>
                        <a:rPr lang="en-US" sz="1050" dirty="0" err="1" smtClean="0"/>
                        <a:t>Yujin</a:t>
                      </a:r>
                      <a:r>
                        <a:rPr lang="en-US" sz="1050" dirty="0" smtClean="0"/>
                        <a:t> Han</a:t>
                      </a:r>
                      <a:r>
                        <a:rPr lang="en-US" sz="1050" baseline="30000" dirty="0" smtClean="0"/>
                        <a:t> </a:t>
                      </a:r>
                      <a:r>
                        <a:rPr lang="en-US" sz="1050" dirty="0" smtClean="0"/>
                        <a:t> </a:t>
                      </a:r>
                      <a:r>
                        <a:rPr lang="en-US" sz="1050" dirty="0" err="1" smtClean="0"/>
                        <a:t>Xiaoyu</a:t>
                      </a:r>
                      <a:r>
                        <a:rPr lang="en-US" sz="1050" dirty="0" smtClean="0"/>
                        <a:t> Wen</a:t>
                      </a:r>
                      <a:r>
                        <a:rPr lang="en-US" sz="1050" baseline="30000" dirty="0" smtClean="0"/>
                        <a:t> </a:t>
                      </a:r>
                      <a:r>
                        <a:rPr lang="en-US" sz="1050" dirty="0" err="1" smtClean="0">
                          <a:hlinkClick r:id="rId4"/>
                        </a:rPr>
                        <a:t>Qinglong</a:t>
                      </a:r>
                      <a:r>
                        <a:rPr lang="en-US" sz="1050" dirty="0" smtClean="0">
                          <a:hlinkClick r:id="rId4"/>
                        </a:rPr>
                        <a:t> Jin</a:t>
                      </a:r>
                      <a:endParaRPr lang="en-US" sz="1050" dirty="0"/>
                    </a:p>
                  </a:txBody>
                  <a:tcPr marT="45724" marB="4572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The impact and role of hepatic hydrothorax in the prognosis of patients with decompensated cirrhosis: A retrospective propensity score-matched study</a:t>
                      </a:r>
                      <a:endParaRPr lang="en-US" sz="1400" b="1" dirty="0"/>
                    </a:p>
                  </a:txBody>
                  <a:tcPr marT="45724" marB="4572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b="0" i="0" kern="1200" dirty="0" smtClean="0">
                          <a:solidFill>
                            <a:schemeClr val="tx1"/>
                          </a:solidFill>
                          <a:effectLst/>
                          <a:latin typeface="+mn-lt"/>
                          <a:ea typeface="+mn-ea"/>
                          <a:cs typeface="+mn-cs"/>
                        </a:rPr>
                        <a:t>Hepatic Hydrothorax (HH) is one of the complications in patients with decompensated cirrhosis and its impact and role in the prognosis of patients with decompensated cirrhosis are not yet clear. Thus, this study aimed to determine the role of HH in patients with decompensated cirrhosis and the long-term impact on their mortality.</a:t>
                      </a:r>
                      <a:endParaRPr lang="en-US" sz="1100" kern="1200" dirty="0">
                        <a:solidFill>
                          <a:schemeClr val="dk1"/>
                        </a:solidFill>
                        <a:latin typeface="+mn-lt"/>
                        <a:ea typeface="+mn-ea"/>
                        <a:cs typeface="+mn-cs"/>
                      </a:endParaRPr>
                    </a:p>
                  </a:txBody>
                  <a:tcPr marT="45724" marB="4572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r>
                        <a:rPr kumimoji="0" lang="en-US" sz="1200" b="1" i="0" kern="1200" dirty="0" smtClean="0">
                          <a:solidFill>
                            <a:schemeClr val="tx1"/>
                          </a:solidFill>
                          <a:effectLst/>
                          <a:latin typeface="+mn-lt"/>
                          <a:ea typeface="+mn-ea"/>
                          <a:cs typeface="+mn-cs"/>
                        </a:rPr>
                        <a:t>Results:</a:t>
                      </a:r>
                      <a:r>
                        <a:rPr kumimoji="0" lang="en-US" sz="1200" b="0" i="0" kern="1200" dirty="0" smtClean="0">
                          <a:solidFill>
                            <a:schemeClr val="tx1"/>
                          </a:solidFill>
                          <a:effectLst/>
                          <a:latin typeface="+mn-lt"/>
                          <a:ea typeface="+mn-ea"/>
                          <a:cs typeface="+mn-cs"/>
                        </a:rPr>
                        <a:t> A total of 737 patients were included. Out of 113 HH patients, 106 could be matched to 106 non-HH patients. After matching, baseline characteristics were well-balanced. The multifactorial Cox proportional hazards model indicated that hepatic encephalopathy and HH were independent risk factors affecting prognostic survival in patients with decompensated cirrhosis (</a:t>
                      </a:r>
                      <a:r>
                        <a:rPr kumimoji="0" lang="en-US" sz="1200" b="0" i="1" kern="1200" dirty="0" smtClean="0">
                          <a:solidFill>
                            <a:schemeClr val="tx1"/>
                          </a:solidFill>
                          <a:effectLst/>
                          <a:latin typeface="+mn-lt"/>
                          <a:ea typeface="+mn-ea"/>
                          <a:cs typeface="+mn-cs"/>
                        </a:rPr>
                        <a:t>P</a:t>
                      </a:r>
                      <a:r>
                        <a:rPr kumimoji="0" lang="en-US" sz="1200" b="0" i="0" kern="1200" dirty="0" smtClean="0">
                          <a:solidFill>
                            <a:schemeClr val="tx1"/>
                          </a:solidFill>
                          <a:effectLst/>
                          <a:latin typeface="+mn-lt"/>
                          <a:ea typeface="+mn-ea"/>
                          <a:cs typeface="+mn-cs"/>
                        </a:rPr>
                        <a:t> &lt; 0.01), with risk ratios and 95% confidence intervals (CI) of 2.073 (95% CI: 1.229–3.494, </a:t>
                      </a:r>
                      <a:r>
                        <a:rPr kumimoji="0" lang="en-US" sz="1200" b="0" i="1" kern="1200" dirty="0" smtClean="0">
                          <a:solidFill>
                            <a:schemeClr val="tx1"/>
                          </a:solidFill>
                          <a:effectLst/>
                          <a:latin typeface="+mn-lt"/>
                          <a:ea typeface="+mn-ea"/>
                          <a:cs typeface="+mn-cs"/>
                        </a:rPr>
                        <a:t>P</a:t>
                      </a:r>
                      <a:r>
                        <a:rPr kumimoji="0" lang="en-US" sz="1200" b="0" i="0" kern="1200" dirty="0" smtClean="0">
                          <a:solidFill>
                            <a:schemeClr val="tx1"/>
                          </a:solidFill>
                          <a:effectLst/>
                          <a:latin typeface="+mn-lt"/>
                          <a:ea typeface="+mn-ea"/>
                          <a:cs typeface="+mn-cs"/>
                        </a:rPr>
                        <a:t> &lt; 0.01) and 4.724 (95% CI: 3.287–6.789, </a:t>
                      </a:r>
                      <a:r>
                        <a:rPr kumimoji="0" lang="en-US" sz="1200" b="0" i="1" kern="1200" dirty="0" smtClean="0">
                          <a:solidFill>
                            <a:schemeClr val="tx1"/>
                          </a:solidFill>
                          <a:effectLst/>
                          <a:latin typeface="+mn-lt"/>
                          <a:ea typeface="+mn-ea"/>
                          <a:cs typeface="+mn-cs"/>
                        </a:rPr>
                        <a:t>P</a:t>
                      </a:r>
                      <a:r>
                        <a:rPr kumimoji="0" lang="en-US" sz="1200" b="0" i="0" kern="1200" dirty="0" smtClean="0">
                          <a:solidFill>
                            <a:schemeClr val="tx1"/>
                          </a:solidFill>
                          <a:effectLst/>
                          <a:latin typeface="+mn-lt"/>
                          <a:ea typeface="+mn-ea"/>
                          <a:cs typeface="+mn-cs"/>
                        </a:rPr>
                        <a:t> &lt; 0.01), respectively. Prognostic survival was significantly worse in the HH group compared to patients in the non-HH group, with mortality rates of 17.9, 30.1, and 59.4% at 6 months, 1 year, and 2 years in the HH group, compared to 0.9, 3.8, and 5.6% in the non-HH group, respectively. The estimated median survival time was 21 (95% CI: 18–25) months in the HH group and 49 (95% CI: 46–52) months in the non-HH group (</a:t>
                      </a:r>
                      <a:r>
                        <a:rPr kumimoji="0" lang="en-US" sz="1200" b="0" i="1" kern="1200" dirty="0" smtClean="0">
                          <a:solidFill>
                            <a:schemeClr val="tx1"/>
                          </a:solidFill>
                          <a:effectLst/>
                          <a:latin typeface="+mn-lt"/>
                          <a:ea typeface="+mn-ea"/>
                          <a:cs typeface="+mn-cs"/>
                        </a:rPr>
                        <a:t>P</a:t>
                      </a:r>
                      <a:r>
                        <a:rPr kumimoji="0" lang="en-US" sz="1200" b="0" i="0" kern="1200" dirty="0" smtClean="0">
                          <a:solidFill>
                            <a:schemeClr val="tx1"/>
                          </a:solidFill>
                          <a:effectLst/>
                          <a:latin typeface="+mn-lt"/>
                          <a:ea typeface="+mn-ea"/>
                          <a:cs typeface="+mn-cs"/>
                        </a:rPr>
                        <a:t> &lt; 0.001).</a:t>
                      </a:r>
                    </a:p>
                    <a:p>
                      <a:r>
                        <a:rPr lang="en-US" sz="800" dirty="0" smtClean="0"/>
                        <a:t/>
                      </a:r>
                      <a:br>
                        <a:rPr lang="en-US" sz="800" dirty="0" smtClean="0"/>
                      </a:br>
                      <a:endParaRPr lang="en-US" sz="800" b="0" dirty="0">
                        <a:solidFill>
                          <a:schemeClr val="accent6">
                            <a:lumMod val="50000"/>
                          </a:schemeClr>
                        </a:solidFill>
                      </a:endParaRPr>
                    </a:p>
                  </a:txBody>
                  <a:tcPr marT="45724" marB="4572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c>
                  <a:txBody>
                    <a:bodyPr/>
                    <a:lstStyle>
                      <a:lvl1pPr marL="0" algn="l" rtl="0" eaLnBrk="1" latinLnBrk="0" hangingPunct="1">
                        <a:defRPr kumimoji="0" kern="1200">
                          <a:solidFill>
                            <a:schemeClr val="dk1"/>
                          </a:solidFill>
                          <a:latin typeface="Lucida Sans Unicode"/>
                        </a:defRPr>
                      </a:lvl1pPr>
                      <a:lvl2pPr marL="457200" algn="l" rtl="0" eaLnBrk="1" latinLnBrk="0" hangingPunct="1">
                        <a:defRPr kumimoji="0" kern="1200">
                          <a:solidFill>
                            <a:schemeClr val="dk1"/>
                          </a:solidFill>
                          <a:latin typeface="Lucida Sans Unicode"/>
                        </a:defRPr>
                      </a:lvl2pPr>
                      <a:lvl3pPr marL="914400" algn="l" rtl="0" eaLnBrk="1" latinLnBrk="0" hangingPunct="1">
                        <a:defRPr kumimoji="0" kern="1200">
                          <a:solidFill>
                            <a:schemeClr val="dk1"/>
                          </a:solidFill>
                          <a:latin typeface="Lucida Sans Unicode"/>
                        </a:defRPr>
                      </a:lvl3pPr>
                      <a:lvl4pPr marL="1371600" algn="l" rtl="0" eaLnBrk="1" latinLnBrk="0" hangingPunct="1">
                        <a:defRPr kumimoji="0" kern="1200">
                          <a:solidFill>
                            <a:schemeClr val="dk1"/>
                          </a:solidFill>
                          <a:latin typeface="Lucida Sans Unicode"/>
                        </a:defRPr>
                      </a:lvl4pPr>
                      <a:lvl5pPr marL="1828800" algn="l" rtl="0" eaLnBrk="1" latinLnBrk="0" hangingPunct="1">
                        <a:defRPr kumimoji="0" kern="1200">
                          <a:solidFill>
                            <a:schemeClr val="dk1"/>
                          </a:solidFill>
                          <a:latin typeface="Lucida Sans Unicode"/>
                        </a:defRPr>
                      </a:lvl5pPr>
                      <a:lvl6pPr marL="2286000" algn="l" rtl="0" eaLnBrk="1" latinLnBrk="0" hangingPunct="1">
                        <a:defRPr kumimoji="0" kern="1200">
                          <a:solidFill>
                            <a:schemeClr val="dk1"/>
                          </a:solidFill>
                          <a:latin typeface="Lucida Sans Unicode"/>
                        </a:defRPr>
                      </a:lvl6pPr>
                      <a:lvl7pPr marL="2743200" algn="l" rtl="0" eaLnBrk="1" latinLnBrk="0" hangingPunct="1">
                        <a:defRPr kumimoji="0" kern="1200">
                          <a:solidFill>
                            <a:schemeClr val="dk1"/>
                          </a:solidFill>
                          <a:latin typeface="Lucida Sans Unicode"/>
                        </a:defRPr>
                      </a:lvl7pPr>
                      <a:lvl8pPr marL="3200400" algn="l" rtl="0" eaLnBrk="1" latinLnBrk="0" hangingPunct="1">
                        <a:defRPr kumimoji="0" kern="1200">
                          <a:solidFill>
                            <a:schemeClr val="dk1"/>
                          </a:solidFill>
                          <a:latin typeface="Lucida Sans Unicode"/>
                        </a:defRPr>
                      </a:lvl8pPr>
                      <a:lvl9pPr marL="3657600" algn="l" rtl="0" eaLnBrk="1" latinLnBrk="0" hangingPunct="1">
                        <a:defRPr kumimoji="0" kern="1200">
                          <a:solidFill>
                            <a:schemeClr val="dk1"/>
                          </a:solidFill>
                          <a:latin typeface="Lucida Sans Unicode"/>
                        </a:defRPr>
                      </a:lvl9pPr>
                    </a:lstStyle>
                    <a:p>
                      <a:pPr rtl="0"/>
                      <a:r>
                        <a:rPr kumimoji="0" lang="en-US" sz="1800" b="0" i="0" kern="1200" dirty="0" smtClean="0">
                          <a:solidFill>
                            <a:schemeClr val="tx1"/>
                          </a:solidFill>
                          <a:effectLst/>
                          <a:latin typeface="+mn-lt"/>
                          <a:ea typeface="+mn-ea"/>
                          <a:cs typeface="+mn-cs"/>
                        </a:rPr>
                        <a:t>Hepatic hydrothorax is significantly associated with higher mortality in patients with decompensated cirrhosis and is a highly negligible independent decompensated event affecting their prognosis.</a:t>
                      </a:r>
                      <a:endParaRPr lang="en-US" sz="1200" kern="1200" dirty="0" smtClean="0">
                        <a:solidFill>
                          <a:schemeClr val="dk1"/>
                        </a:solidFill>
                        <a:latin typeface="+mn-lt"/>
                        <a:ea typeface="+mn-ea"/>
                        <a:cs typeface="+mn-cs"/>
                      </a:endParaRPr>
                    </a:p>
                  </a:txBody>
                  <a:tcPr marT="45724" marB="45724">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2DA2BF">
                        <a:tint val="40000"/>
                      </a:srgbClr>
                    </a:solidFill>
                  </a:tcPr>
                </a:tc>
              </a:tr>
            </a:tbl>
          </a:graphicData>
        </a:graphic>
      </p:graphicFrame>
    </p:spTree>
    <p:extLst>
      <p:ext uri="{BB962C8B-B14F-4D97-AF65-F5344CB8AC3E}">
        <p14:creationId xmlns:p14="http://schemas.microsoft.com/office/powerpoint/2010/main" val="1762738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2323" name="Picture 3" descr="S01871-004-f002"/>
          <p:cNvPicPr>
            <a:picLocks noGrp="1" noChangeAspect="1" noChangeArrowheads="1"/>
          </p:cNvPicPr>
          <p:nvPr>
            <p:ph idx="1"/>
          </p:nvPr>
        </p:nvPicPr>
        <p:blipFill>
          <a:blip r:embed="rId3" cstate="print">
            <a:lum bright="-24000" contrast="20000"/>
          </a:blip>
          <a:srcRect/>
          <a:stretch>
            <a:fillRect/>
          </a:stretch>
        </p:blipFill>
        <p:spPr>
          <a:xfrm>
            <a:off x="304800" y="304800"/>
            <a:ext cx="8534400" cy="5943600"/>
          </a:xfrm>
          <a:effectLst>
            <a:outerShdw dist="107763" dir="2700000" algn="ctr" rotWithShape="0">
              <a:srgbClr val="808080">
                <a:alpha val="50000"/>
              </a:srgbClr>
            </a:outerShdw>
          </a:effectLst>
        </p:spPr>
      </p:pic>
      <p:sp>
        <p:nvSpPr>
          <p:cNvPr id="15363" name="Rectangle 4"/>
          <p:cNvSpPr>
            <a:spLocks noChangeArrowheads="1"/>
          </p:cNvSpPr>
          <p:nvPr/>
        </p:nvSpPr>
        <p:spPr bwMode="auto">
          <a:xfrm>
            <a:off x="3352800" y="508000"/>
            <a:ext cx="2903538" cy="406400"/>
          </a:xfrm>
          <a:prstGeom prst="rect">
            <a:avLst/>
          </a:prstGeom>
          <a:solidFill>
            <a:srgbClr val="CCFFFF"/>
          </a:solidFill>
          <a:ln w="9525">
            <a:solidFill>
              <a:srgbClr val="FF3300"/>
            </a:solidFill>
            <a:miter lim="800000"/>
            <a:headEnd/>
            <a:tailEnd/>
          </a:ln>
        </p:spPr>
        <p:txBody>
          <a:bodyPr wrap="none">
            <a:spAutoFit/>
          </a:bodyPr>
          <a:lstStyle/>
          <a:p>
            <a:r>
              <a:rPr lang="en-US" sz="2000">
                <a:solidFill>
                  <a:srgbClr val="FF3300"/>
                </a:solidFill>
              </a:rPr>
              <a:t>Edema - Pathogenesis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457200" y="228600"/>
            <a:ext cx="8229600" cy="5902325"/>
          </a:xfrm>
        </p:spPr>
        <p:txBody>
          <a:bodyPr>
            <a:normAutofit lnSpcReduction="10000"/>
          </a:bodyPr>
          <a:lstStyle/>
          <a:p>
            <a:pPr marL="838200" lvl="1" indent="-381000" eaLnBrk="1" fontAlgn="auto" hangingPunct="1">
              <a:lnSpc>
                <a:spcPct val="90000"/>
              </a:lnSpc>
              <a:spcAft>
                <a:spcPts val="0"/>
              </a:spcAft>
              <a:buClr>
                <a:srgbClr val="FF3300"/>
              </a:buClr>
              <a:buNone/>
              <a:defRPr/>
            </a:pPr>
            <a:r>
              <a:rPr lang="en-US" b="1" dirty="0">
                <a:solidFill>
                  <a:srgbClr val="000000"/>
                </a:solidFill>
                <a:latin typeface="Times New Roman" pitchFamily="18" charset="0"/>
                <a:ea typeface="Times New Roman" pitchFamily="18" charset="0"/>
                <a:cs typeface="Arial" charset="0"/>
              </a:rPr>
              <a:t>1.INCREASED HYDROSTATIC PRESSURE</a:t>
            </a:r>
          </a:p>
          <a:p>
            <a:pPr marL="1428750" lvl="2" indent="-514350" eaLnBrk="1" fontAlgn="auto" hangingPunct="1">
              <a:lnSpc>
                <a:spcPct val="90000"/>
              </a:lnSpc>
              <a:spcAft>
                <a:spcPts val="0"/>
              </a:spcAft>
              <a:buClr>
                <a:srgbClr val="FF3300"/>
              </a:buClr>
              <a:buFont typeface="Wingdings" pitchFamily="2" charset="2"/>
              <a:buNone/>
              <a:defRPr/>
            </a:pPr>
            <a:endParaRPr lang="en-US" sz="2800" dirty="0">
              <a:solidFill>
                <a:srgbClr val="000000"/>
              </a:solidFill>
              <a:latin typeface="Times New Roman" pitchFamily="18" charset="0"/>
              <a:ea typeface="Times New Roman" pitchFamily="18" charset="0"/>
              <a:cs typeface="Arial" charset="0"/>
            </a:endParaRPr>
          </a:p>
          <a:p>
            <a:pPr marL="1428750" lvl="2" indent="-514350" eaLnBrk="1" fontAlgn="auto" hangingPunct="1">
              <a:lnSpc>
                <a:spcPct val="90000"/>
              </a:lnSpc>
              <a:spcAft>
                <a:spcPts val="0"/>
              </a:spcAft>
              <a:buClr>
                <a:srgbClr val="FF3300"/>
              </a:buClr>
              <a:buFont typeface="Wingdings" pitchFamily="2" charset="2"/>
              <a:buNone/>
              <a:defRPr/>
            </a:pPr>
            <a:r>
              <a:rPr lang="en-US" sz="2800" dirty="0">
                <a:solidFill>
                  <a:srgbClr val="FF0000"/>
                </a:solidFill>
                <a:latin typeface="Times New Roman" pitchFamily="18" charset="0"/>
                <a:ea typeface="Times New Roman" pitchFamily="18" charset="0"/>
                <a:cs typeface="Arial" charset="0"/>
              </a:rPr>
              <a:t>A)DUE TO IMPAIRED VENOUS RETURN</a:t>
            </a:r>
          </a:p>
          <a:p>
            <a:pPr marL="1428750" lvl="2" indent="-514350" eaLnBrk="1" fontAlgn="auto" hangingPunct="1">
              <a:lnSpc>
                <a:spcPct val="90000"/>
              </a:lnSpc>
              <a:spcAft>
                <a:spcPts val="0"/>
              </a:spcAft>
              <a:buClr>
                <a:srgbClr val="FF3300"/>
              </a:buClr>
              <a:buFont typeface="Wingdings" pitchFamily="2" charset="2"/>
              <a:buNone/>
              <a:defRPr/>
            </a:pPr>
            <a:r>
              <a:rPr lang="en-US" sz="2800" dirty="0">
                <a:solidFill>
                  <a:srgbClr val="000000"/>
                </a:solidFill>
                <a:latin typeface="Times New Roman" pitchFamily="18" charset="0"/>
                <a:ea typeface="Times New Roman" pitchFamily="18" charset="0"/>
                <a:cs typeface="Arial" charset="0"/>
              </a:rPr>
              <a:t> </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000000"/>
                </a:solidFill>
                <a:latin typeface="Times New Roman" pitchFamily="18" charset="0"/>
                <a:ea typeface="Times New Roman" pitchFamily="18" charset="0"/>
                <a:cs typeface="Arial" charset="0"/>
              </a:rPr>
              <a:t>CONGESTIVE HEART FAILURE</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000000"/>
                </a:solidFill>
                <a:latin typeface="Times New Roman" pitchFamily="18" charset="0"/>
                <a:ea typeface="Times New Roman" pitchFamily="18" charset="0"/>
                <a:cs typeface="Arial" charset="0"/>
              </a:rPr>
              <a:t> COSTRICTIVE PERICARDITIS</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000000"/>
                </a:solidFill>
                <a:latin typeface="Times New Roman" pitchFamily="18" charset="0"/>
                <a:ea typeface="Times New Roman" pitchFamily="18" charset="0"/>
                <a:cs typeface="Arial" charset="0"/>
              </a:rPr>
              <a:t>CIRRHOSIS OF LIVER</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000000"/>
                </a:solidFill>
                <a:latin typeface="Times New Roman" pitchFamily="18" charset="0"/>
                <a:ea typeface="Times New Roman" pitchFamily="18" charset="0"/>
                <a:cs typeface="Arial" charset="0"/>
              </a:rPr>
              <a:t>OBSTRUCTION OR NARROWING OF VEINS</a:t>
            </a:r>
          </a:p>
          <a:p>
            <a:pPr marL="1257300" lvl="2" indent="-342900" eaLnBrk="1" fontAlgn="auto" hangingPunct="1">
              <a:lnSpc>
                <a:spcPct val="90000"/>
              </a:lnSpc>
              <a:spcAft>
                <a:spcPts val="0"/>
              </a:spcAft>
              <a:buClr>
                <a:srgbClr val="FF3300"/>
              </a:buClr>
              <a:buFont typeface="Wingdings" pitchFamily="2" charset="2"/>
              <a:buChar char="q"/>
              <a:defRPr/>
            </a:pPr>
            <a:endParaRPr lang="en-US" sz="2800" dirty="0">
              <a:solidFill>
                <a:srgbClr val="000000"/>
              </a:solidFill>
              <a:latin typeface="Times New Roman" pitchFamily="18" charset="0"/>
              <a:ea typeface="Times New Roman" pitchFamily="18" charset="0"/>
              <a:cs typeface="Arial" charset="0"/>
            </a:endParaRPr>
          </a:p>
          <a:p>
            <a:pPr marL="1257300" lvl="2" indent="-342900" eaLnBrk="1" fontAlgn="auto" hangingPunct="1">
              <a:lnSpc>
                <a:spcPct val="90000"/>
              </a:lnSpc>
              <a:spcAft>
                <a:spcPts val="0"/>
              </a:spcAft>
              <a:buClr>
                <a:srgbClr val="FF3300"/>
              </a:buClr>
              <a:buFont typeface="Wingdings" pitchFamily="2" charset="2"/>
              <a:buNone/>
              <a:defRPr/>
            </a:pPr>
            <a:r>
              <a:rPr lang="en-US" sz="2800" dirty="0">
                <a:solidFill>
                  <a:srgbClr val="FF0000"/>
                </a:solidFill>
                <a:latin typeface="Times New Roman" pitchFamily="18" charset="0"/>
                <a:ea typeface="Times New Roman" pitchFamily="18" charset="0"/>
                <a:cs typeface="Arial" charset="0"/>
              </a:rPr>
              <a:t>B)DUE TO ARTERIOLAR DILATATION</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000000"/>
                </a:solidFill>
                <a:latin typeface="Times New Roman" pitchFamily="18" charset="0"/>
                <a:ea typeface="Times New Roman" pitchFamily="18" charset="0"/>
                <a:cs typeface="Arial" charset="0"/>
              </a:rPr>
              <a:t>HEAT</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err="1">
                <a:solidFill>
                  <a:srgbClr val="000000"/>
                </a:solidFill>
                <a:latin typeface="Times New Roman" pitchFamily="18" charset="0"/>
                <a:ea typeface="Times New Roman" pitchFamily="18" charset="0"/>
                <a:cs typeface="Arial" charset="0"/>
              </a:rPr>
              <a:t>NEROHUMORAL</a:t>
            </a:r>
            <a:r>
              <a:rPr lang="en-US" sz="2800" dirty="0">
                <a:solidFill>
                  <a:srgbClr val="000000"/>
                </a:solidFill>
                <a:latin typeface="Times New Roman" pitchFamily="18" charset="0"/>
                <a:ea typeface="Times New Roman" pitchFamily="18" charset="0"/>
                <a:cs typeface="Arial" charset="0"/>
              </a:rPr>
              <a:t> EXCESS OR DEFICIT </a:t>
            </a: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304800"/>
            <a:ext cx="8229600" cy="5826125"/>
          </a:xfrm>
        </p:spPr>
        <p:txBody>
          <a:bodyPr/>
          <a:lstStyle/>
          <a:p>
            <a:pPr marL="838200" lvl="1" indent="-381000" eaLnBrk="1" hangingPunct="1">
              <a:lnSpc>
                <a:spcPct val="90000"/>
              </a:lnSpc>
              <a:buClr>
                <a:srgbClr val="FF3300"/>
              </a:buClr>
              <a:buFont typeface="Wingdings" pitchFamily="2" charset="2"/>
              <a:buNone/>
            </a:pPr>
            <a:r>
              <a:rPr lang="en-US" b="1" dirty="0">
                <a:solidFill>
                  <a:srgbClr val="000000"/>
                </a:solidFill>
                <a:latin typeface="Times New Roman" pitchFamily="18" charset="0"/>
              </a:rPr>
              <a:t>2.  DECREASED ONCOTIC OR OSMOTIC PRESSURE</a:t>
            </a:r>
          </a:p>
          <a:p>
            <a:pPr marL="1257300" lvl="2" indent="-342900" eaLnBrk="1" hangingPunct="1">
              <a:lnSpc>
                <a:spcPct val="90000"/>
              </a:lnSpc>
              <a:buClr>
                <a:srgbClr val="FF3300"/>
              </a:buClr>
              <a:buFont typeface="Wingdings" pitchFamily="2" charset="2"/>
              <a:buChar char="q"/>
            </a:pPr>
            <a:endParaRPr lang="en-US" sz="2400" dirty="0">
              <a:solidFill>
                <a:srgbClr val="000000"/>
              </a:solidFill>
              <a:latin typeface="Times New Roman" pitchFamily="18" charset="0"/>
            </a:endParaRPr>
          </a:p>
          <a:p>
            <a:pPr marL="1257300" lvl="2" indent="-342900" eaLnBrk="1" hangingPunct="1">
              <a:lnSpc>
                <a:spcPct val="90000"/>
              </a:lnSpc>
              <a:buClr>
                <a:srgbClr val="FF3300"/>
              </a:buClr>
              <a:buFont typeface="Wingdings" pitchFamily="2" charset="2"/>
              <a:buChar char="q"/>
            </a:pPr>
            <a:endParaRPr lang="en-US" sz="2400" dirty="0">
              <a:solidFill>
                <a:srgbClr val="000000"/>
              </a:solidFill>
              <a:latin typeface="Times New Roman" pitchFamily="18" charset="0"/>
            </a:endParaRPr>
          </a:p>
          <a:p>
            <a:pPr marL="1257300" lvl="2" indent="-342900" eaLnBrk="1" hangingPunct="1">
              <a:lnSpc>
                <a:spcPct val="90000"/>
              </a:lnSpc>
              <a:buClr>
                <a:srgbClr val="FF3300"/>
              </a:buClr>
              <a:buFont typeface="Wingdings" pitchFamily="2" charset="2"/>
              <a:buChar char="q"/>
            </a:pPr>
            <a:r>
              <a:rPr lang="en-US" sz="2400" dirty="0">
                <a:solidFill>
                  <a:srgbClr val="000000"/>
                </a:solidFill>
                <a:latin typeface="Times New Roman" pitchFamily="18" charset="0"/>
              </a:rPr>
              <a:t>NEPHROTIC SYNDROME</a:t>
            </a:r>
          </a:p>
          <a:p>
            <a:pPr marL="1257300" lvl="2" indent="-342900" eaLnBrk="1" hangingPunct="1">
              <a:lnSpc>
                <a:spcPct val="90000"/>
              </a:lnSpc>
              <a:buClr>
                <a:srgbClr val="FF3300"/>
              </a:buClr>
              <a:buFont typeface="Wingdings" pitchFamily="2" charset="2"/>
              <a:buChar char="q"/>
            </a:pPr>
            <a:endParaRPr lang="en-US" sz="2400" dirty="0">
              <a:solidFill>
                <a:srgbClr val="000000"/>
              </a:solidFill>
              <a:latin typeface="Times New Roman" pitchFamily="18" charset="0"/>
            </a:endParaRPr>
          </a:p>
          <a:p>
            <a:pPr marL="1257300" lvl="2" indent="-342900" eaLnBrk="1" hangingPunct="1">
              <a:lnSpc>
                <a:spcPct val="90000"/>
              </a:lnSpc>
              <a:buClr>
                <a:srgbClr val="FF3300"/>
              </a:buClr>
              <a:buFont typeface="Wingdings" pitchFamily="2" charset="2"/>
              <a:buChar char="q"/>
            </a:pPr>
            <a:r>
              <a:rPr lang="en-US" sz="2400" dirty="0">
                <a:solidFill>
                  <a:srgbClr val="000000"/>
                </a:solidFill>
                <a:latin typeface="Times New Roman" pitchFamily="18" charset="0"/>
              </a:rPr>
              <a:t>CIRRHOSIS</a:t>
            </a:r>
          </a:p>
          <a:p>
            <a:pPr marL="1257300" lvl="2" indent="-342900" eaLnBrk="1" hangingPunct="1">
              <a:lnSpc>
                <a:spcPct val="90000"/>
              </a:lnSpc>
              <a:buClr>
                <a:srgbClr val="FF3300"/>
              </a:buClr>
              <a:buFont typeface="Wingdings" pitchFamily="2" charset="2"/>
              <a:buChar char="q"/>
            </a:pPr>
            <a:endParaRPr lang="en-US" sz="2400" dirty="0">
              <a:solidFill>
                <a:srgbClr val="000000"/>
              </a:solidFill>
              <a:latin typeface="Times New Roman" pitchFamily="18" charset="0"/>
            </a:endParaRPr>
          </a:p>
          <a:p>
            <a:pPr marL="1257300" lvl="2" indent="-342900" eaLnBrk="1" hangingPunct="1">
              <a:lnSpc>
                <a:spcPct val="90000"/>
              </a:lnSpc>
              <a:buClr>
                <a:srgbClr val="FF3300"/>
              </a:buClr>
              <a:buFont typeface="Wingdings" pitchFamily="2" charset="2"/>
              <a:buChar char="q"/>
            </a:pPr>
            <a:r>
              <a:rPr lang="en-US" sz="2400" dirty="0">
                <a:solidFill>
                  <a:srgbClr val="000000"/>
                </a:solidFill>
                <a:latin typeface="Times New Roman" pitchFamily="18" charset="0"/>
              </a:rPr>
              <a:t>MALNUTRITION</a:t>
            </a:r>
          </a:p>
          <a:p>
            <a:pPr marL="1257300" lvl="2" indent="-342900" eaLnBrk="1" hangingPunct="1">
              <a:lnSpc>
                <a:spcPct val="90000"/>
              </a:lnSpc>
              <a:buClr>
                <a:srgbClr val="FF3300"/>
              </a:buClr>
              <a:buFont typeface="Wingdings" pitchFamily="2" charset="2"/>
              <a:buChar char="q"/>
            </a:pPr>
            <a:endParaRPr lang="en-US" sz="2400" dirty="0">
              <a:solidFill>
                <a:srgbClr val="000000"/>
              </a:solidFill>
              <a:latin typeface="Times New Roman" pitchFamily="18" charset="0"/>
            </a:endParaRPr>
          </a:p>
          <a:p>
            <a:pPr marL="1257300" lvl="2" indent="-342900" eaLnBrk="1" hangingPunct="1">
              <a:lnSpc>
                <a:spcPct val="90000"/>
              </a:lnSpc>
              <a:buClr>
                <a:srgbClr val="FF3300"/>
              </a:buClr>
              <a:buFont typeface="Wingdings" pitchFamily="2" charset="2"/>
              <a:buChar char="q"/>
            </a:pPr>
            <a:r>
              <a:rPr lang="en-US" sz="2400" dirty="0">
                <a:solidFill>
                  <a:srgbClr val="000000"/>
                </a:solidFill>
                <a:latin typeface="Times New Roman" pitchFamily="18" charset="0"/>
              </a:rPr>
              <a:t>PROTIEN LOSING GASTROENTEROPATHY</a:t>
            </a:r>
          </a:p>
          <a:p>
            <a:pPr marL="457200" indent="-457200" eaLnBrk="1" hangingPunct="1">
              <a:lnSpc>
                <a:spcPct val="90000"/>
              </a:lnSpc>
              <a:buClr>
                <a:srgbClr val="FF3300"/>
              </a:buClr>
              <a:buFont typeface="Wingdings" pitchFamily="2" charset="2"/>
              <a:buNone/>
            </a:pPr>
            <a:r>
              <a:rPr lang="en-US" sz="2400" dirty="0">
                <a:solidFill>
                  <a:srgbClr val="000000"/>
                </a:solidFill>
              </a:rPr>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a:bodyPr>
          <a:lstStyle/>
          <a:p>
            <a:pPr eaLnBrk="1" hangingPunct="1"/>
            <a:r>
              <a:rPr lang="en-US" sz="3200" b="1" dirty="0"/>
              <a:t>3.SODIUM RETENTION</a:t>
            </a:r>
          </a:p>
        </p:txBody>
      </p:sp>
      <p:sp>
        <p:nvSpPr>
          <p:cNvPr id="14339" name="Content Placeholder 2"/>
          <p:cNvSpPr>
            <a:spLocks noGrp="1"/>
          </p:cNvSpPr>
          <p:nvPr>
            <p:ph idx="1"/>
          </p:nvPr>
        </p:nvSpPr>
        <p:spPr/>
        <p:txBody>
          <a:bodyPr>
            <a:normAutofit lnSpcReduction="10000"/>
          </a:bodyPr>
          <a:lstStyle/>
          <a:p>
            <a:pPr marL="457200" indent="-457200" eaLnBrk="1" fontAlgn="auto" hangingPunct="1">
              <a:lnSpc>
                <a:spcPct val="90000"/>
              </a:lnSpc>
              <a:spcAft>
                <a:spcPts val="0"/>
              </a:spcAft>
              <a:buClr>
                <a:srgbClr val="FF3300"/>
              </a:buClr>
              <a:buFont typeface="Wingdings" pitchFamily="2" charset="2"/>
              <a:buNone/>
              <a:defRPr/>
            </a:pPr>
            <a:endParaRPr lang="en-US" sz="2800" b="1" dirty="0">
              <a:solidFill>
                <a:srgbClr val="000000"/>
              </a:solidFill>
            </a:endParaRPr>
          </a:p>
          <a:p>
            <a:pPr marL="1257300" lvl="2" indent="-342900" eaLnBrk="1" fontAlgn="auto" hangingPunct="1">
              <a:lnSpc>
                <a:spcPct val="90000"/>
              </a:lnSpc>
              <a:spcAft>
                <a:spcPts val="0"/>
              </a:spcAft>
              <a:buClr>
                <a:srgbClr val="FF3300"/>
              </a:buClr>
              <a:buFont typeface="Wingdings" pitchFamily="2" charset="2"/>
              <a:buChar char="q"/>
              <a:defRPr/>
            </a:pPr>
            <a:endParaRPr lang="en-US" sz="2800" dirty="0">
              <a:solidFill>
                <a:srgbClr val="000000"/>
              </a:solidFill>
            </a:endParaRP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000000"/>
                </a:solidFill>
              </a:rPr>
              <a:t>EXCESSIVE SALT INTAKE WITH REDUCED RENAL FUNCTION</a:t>
            </a:r>
          </a:p>
          <a:p>
            <a:pPr marL="1257300" lvl="2" indent="-342900" eaLnBrk="1" fontAlgn="auto" hangingPunct="1">
              <a:lnSpc>
                <a:spcPct val="90000"/>
              </a:lnSpc>
              <a:spcAft>
                <a:spcPts val="0"/>
              </a:spcAft>
              <a:buClr>
                <a:srgbClr val="FF3300"/>
              </a:buClr>
              <a:buFont typeface="Wingdings" pitchFamily="2" charset="2"/>
              <a:buChar char="q"/>
              <a:defRPr/>
            </a:pPr>
            <a:endParaRPr lang="en-US" sz="2800" dirty="0">
              <a:solidFill>
                <a:srgbClr val="000000"/>
              </a:solidFill>
            </a:endParaRP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000000"/>
                </a:solidFill>
              </a:rPr>
              <a:t>INCREASED TUBULAR RESORPTION OF SODIUM</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FF0000"/>
                </a:solidFill>
              </a:rPr>
              <a:t>1.REDUCED RENAL PERFUSION </a:t>
            </a:r>
          </a:p>
          <a:p>
            <a:pPr marL="1257300" lvl="2" indent="-342900" eaLnBrk="1" fontAlgn="auto" hangingPunct="1">
              <a:lnSpc>
                <a:spcPct val="90000"/>
              </a:lnSpc>
              <a:spcAft>
                <a:spcPts val="0"/>
              </a:spcAft>
              <a:buClr>
                <a:srgbClr val="FF3300"/>
              </a:buClr>
              <a:buFont typeface="Wingdings" pitchFamily="2" charset="2"/>
              <a:buChar char="q"/>
              <a:defRPr/>
            </a:pPr>
            <a:r>
              <a:rPr lang="en-US" sz="2800" dirty="0">
                <a:solidFill>
                  <a:srgbClr val="FF0000"/>
                </a:solidFill>
              </a:rPr>
              <a:t>2.INCREASED  RENIN- ANGIOTENSIN – ALDOSTERONE  SECRETION</a:t>
            </a:r>
          </a:p>
          <a:p>
            <a:pPr marL="457200" indent="-457200" eaLnBrk="1" fontAlgn="auto" hangingPunct="1">
              <a:lnSpc>
                <a:spcPct val="90000"/>
              </a:lnSpc>
              <a:spcAft>
                <a:spcPts val="0"/>
              </a:spcAft>
              <a:buClr>
                <a:srgbClr val="FF3300"/>
              </a:buClr>
              <a:buFont typeface="Wingdings" pitchFamily="2" charset="2"/>
              <a:buNone/>
              <a:defRPr/>
            </a:pPr>
            <a:r>
              <a:rPr lang="en-US" sz="2800" dirty="0">
                <a:solidFill>
                  <a:srgbClr val="FF0000"/>
                </a:solidFill>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marL="457200" indent="-457200" eaLnBrk="1" fontAlgn="auto" hangingPunct="1">
              <a:lnSpc>
                <a:spcPct val="90000"/>
              </a:lnSpc>
              <a:spcAft>
                <a:spcPts val="0"/>
              </a:spcAft>
              <a:buClr>
                <a:srgbClr val="FF3300"/>
              </a:buClr>
              <a:buFont typeface="Wingdings" pitchFamily="2" charset="2"/>
              <a:buNone/>
              <a:defRPr/>
            </a:pPr>
            <a:r>
              <a:rPr lang="en-US" sz="2800" b="1" dirty="0">
                <a:solidFill>
                  <a:srgbClr val="000000"/>
                </a:solidFill>
              </a:rPr>
              <a:t>                    4.LYMPHATIC OBSTRUCTION</a:t>
            </a:r>
          </a:p>
          <a:p>
            <a:pPr marL="457200" indent="-457200" eaLnBrk="1" fontAlgn="auto" hangingPunct="1">
              <a:lnSpc>
                <a:spcPct val="90000"/>
              </a:lnSpc>
              <a:spcAft>
                <a:spcPts val="0"/>
              </a:spcAft>
              <a:buClr>
                <a:srgbClr val="FF3300"/>
              </a:buClr>
              <a:buFont typeface="Wingdings" pitchFamily="2" charset="2"/>
              <a:buNone/>
              <a:defRPr/>
            </a:pPr>
            <a:r>
              <a:rPr lang="en-US" sz="2400" dirty="0">
                <a:solidFill>
                  <a:srgbClr val="000000"/>
                </a:solidFill>
              </a:rPr>
              <a:t> </a:t>
            </a:r>
          </a:p>
          <a:p>
            <a:pPr marL="457200" indent="-457200" eaLnBrk="1" fontAlgn="auto" hangingPunct="1">
              <a:lnSpc>
                <a:spcPct val="90000"/>
              </a:lnSpc>
              <a:spcAft>
                <a:spcPts val="0"/>
              </a:spcAft>
              <a:buClr>
                <a:srgbClr val="FF3300"/>
              </a:buClr>
              <a:buFont typeface="Wingdings" pitchFamily="2" charset="2"/>
              <a:buChar char="q"/>
              <a:defRPr/>
            </a:pPr>
            <a:r>
              <a:rPr lang="en-US" sz="2400" dirty="0" err="1">
                <a:solidFill>
                  <a:srgbClr val="000000"/>
                </a:solidFill>
                <a:latin typeface="Times New Roman" pitchFamily="18" charset="0"/>
              </a:rPr>
              <a:t>INFLAMATORY</a:t>
            </a:r>
            <a:endParaRPr lang="en-US" sz="2400" dirty="0">
              <a:solidFill>
                <a:srgbClr val="000000"/>
              </a:solidFill>
              <a:latin typeface="Times New Roman" pitchFamily="18" charset="0"/>
            </a:endParaRPr>
          </a:p>
          <a:p>
            <a:pPr marL="457200" indent="-457200" eaLnBrk="1" fontAlgn="auto" hangingPunct="1">
              <a:lnSpc>
                <a:spcPct val="90000"/>
              </a:lnSpc>
              <a:spcAft>
                <a:spcPts val="0"/>
              </a:spcAft>
              <a:buClr>
                <a:srgbClr val="FF3300"/>
              </a:buClr>
              <a:buFont typeface="Wingdings" pitchFamily="2" charset="2"/>
              <a:buChar char="q"/>
              <a:defRPr/>
            </a:pPr>
            <a:endParaRPr lang="en-US" sz="2400" dirty="0">
              <a:solidFill>
                <a:srgbClr val="000000"/>
              </a:solidFill>
              <a:latin typeface="Times New Roman" pitchFamily="18" charset="0"/>
              <a:sym typeface="Wingdings" pitchFamily="2" charset="2"/>
            </a:endParaRPr>
          </a:p>
          <a:p>
            <a:pPr marL="457200" indent="-457200" eaLnBrk="1" fontAlgn="auto" hangingPunct="1">
              <a:lnSpc>
                <a:spcPct val="90000"/>
              </a:lnSpc>
              <a:spcAft>
                <a:spcPts val="0"/>
              </a:spcAft>
              <a:buClr>
                <a:srgbClr val="FF3300"/>
              </a:buClr>
              <a:buFont typeface="Wingdings" pitchFamily="2" charset="2"/>
              <a:buChar char="q"/>
              <a:defRPr/>
            </a:pPr>
            <a:r>
              <a:rPr lang="en-US" sz="2400" dirty="0" err="1">
                <a:solidFill>
                  <a:srgbClr val="000000"/>
                </a:solidFill>
                <a:latin typeface="Times New Roman" pitchFamily="18" charset="0"/>
                <a:sym typeface="Wingdings" pitchFamily="2" charset="2"/>
              </a:rPr>
              <a:t>NEOPLASTIC</a:t>
            </a:r>
            <a:endParaRPr lang="en-US" sz="2400" dirty="0">
              <a:solidFill>
                <a:srgbClr val="000000"/>
              </a:solidFill>
              <a:latin typeface="Times New Roman" pitchFamily="18" charset="0"/>
              <a:sym typeface="Wingdings" pitchFamily="2" charset="2"/>
            </a:endParaRPr>
          </a:p>
          <a:p>
            <a:pPr marL="457200" indent="-457200" eaLnBrk="1" fontAlgn="auto" hangingPunct="1">
              <a:lnSpc>
                <a:spcPct val="90000"/>
              </a:lnSpc>
              <a:spcAft>
                <a:spcPts val="0"/>
              </a:spcAft>
              <a:buClr>
                <a:srgbClr val="FF3300"/>
              </a:buClr>
              <a:buFont typeface="Wingdings" pitchFamily="2" charset="2"/>
              <a:buChar char="q"/>
              <a:defRPr/>
            </a:pPr>
            <a:endParaRPr lang="en-US" sz="2400" dirty="0">
              <a:solidFill>
                <a:srgbClr val="000000"/>
              </a:solidFill>
              <a:latin typeface="Times New Roman" pitchFamily="18" charset="0"/>
              <a:sym typeface="Wingdings" pitchFamily="2" charset="2"/>
            </a:endParaRPr>
          </a:p>
          <a:p>
            <a:pPr marL="457200" indent="-457200" eaLnBrk="1" fontAlgn="auto" hangingPunct="1">
              <a:lnSpc>
                <a:spcPct val="90000"/>
              </a:lnSpc>
              <a:spcAft>
                <a:spcPts val="0"/>
              </a:spcAft>
              <a:buClr>
                <a:srgbClr val="FF3300"/>
              </a:buClr>
              <a:buFont typeface="Wingdings" pitchFamily="2" charset="2"/>
              <a:buChar char="q"/>
              <a:defRPr/>
            </a:pPr>
            <a:r>
              <a:rPr lang="en-US" sz="2400" dirty="0">
                <a:solidFill>
                  <a:srgbClr val="000000"/>
                </a:solidFill>
                <a:latin typeface="Times New Roman" pitchFamily="18" charset="0"/>
                <a:sym typeface="Wingdings" pitchFamily="2" charset="2"/>
              </a:rPr>
              <a:t>POSTSURGICAL</a:t>
            </a:r>
          </a:p>
          <a:p>
            <a:pPr marL="457200" indent="-457200" eaLnBrk="1" fontAlgn="auto" hangingPunct="1">
              <a:lnSpc>
                <a:spcPct val="90000"/>
              </a:lnSpc>
              <a:spcAft>
                <a:spcPts val="0"/>
              </a:spcAft>
              <a:buClr>
                <a:srgbClr val="FF3300"/>
              </a:buClr>
              <a:buFont typeface="Wingdings" pitchFamily="2" charset="2"/>
              <a:buChar char="q"/>
              <a:defRPr/>
            </a:pPr>
            <a:endParaRPr lang="en-US" sz="2400" dirty="0">
              <a:solidFill>
                <a:srgbClr val="000000"/>
              </a:solidFill>
              <a:latin typeface="Times New Roman" pitchFamily="18" charset="0"/>
              <a:sym typeface="Wingdings" pitchFamily="2" charset="2"/>
            </a:endParaRPr>
          </a:p>
          <a:p>
            <a:pPr marL="457200" indent="-457200" eaLnBrk="1" fontAlgn="auto" hangingPunct="1">
              <a:lnSpc>
                <a:spcPct val="90000"/>
              </a:lnSpc>
              <a:spcAft>
                <a:spcPts val="0"/>
              </a:spcAft>
              <a:buClr>
                <a:srgbClr val="FF3300"/>
              </a:buClr>
              <a:buFont typeface="Wingdings" pitchFamily="2" charset="2"/>
              <a:buChar char="q"/>
              <a:defRPr/>
            </a:pPr>
            <a:r>
              <a:rPr lang="en-US" sz="2400" dirty="0">
                <a:solidFill>
                  <a:srgbClr val="000000"/>
                </a:solidFill>
                <a:latin typeface="Times New Roman" pitchFamily="18" charset="0"/>
                <a:sym typeface="Wingdings" pitchFamily="2" charset="2"/>
              </a:rPr>
              <a:t>POST RADIATION</a:t>
            </a:r>
          </a:p>
          <a:p>
            <a:pPr marL="274320" indent="-274320" eaLnBrk="1" fontAlgn="auto" hangingPunct="1">
              <a:spcAft>
                <a:spcPts val="0"/>
              </a:spcAft>
              <a:buClr>
                <a:schemeClr val="accent3"/>
              </a:buClr>
              <a:buFont typeface="Wingdings 2"/>
              <a:buChar cha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4"/>
          <p:cNvSpPr>
            <a:spLocks noGrp="1"/>
          </p:cNvSpPr>
          <p:nvPr>
            <p:ph sz="quarter" idx="1"/>
          </p:nvPr>
        </p:nvSpPr>
        <p:spPr>
          <a:xfrm>
            <a:off x="304800" y="381000"/>
            <a:ext cx="8839200" cy="6477000"/>
          </a:xfrm>
          <a:ln>
            <a:solidFill>
              <a:schemeClr val="bg1"/>
            </a:solidFill>
          </a:ln>
        </p:spPr>
        <p:txBody>
          <a:bodyPr>
            <a:normAutofit/>
          </a:bodyPr>
          <a:lstStyle/>
          <a:p>
            <a:pPr eaLnBrk="1" hangingPunct="1">
              <a:buFont typeface="Wingdings 2" pitchFamily="18" charset="2"/>
              <a:buNone/>
            </a:pPr>
            <a:r>
              <a:rPr lang="en-US" b="1" dirty="0" err="1">
                <a:latin typeface="Calibri" pitchFamily="34" charset="0"/>
              </a:rPr>
              <a:t>Oedema</a:t>
            </a:r>
            <a:r>
              <a:rPr lang="en-US" b="1" dirty="0">
                <a:latin typeface="Calibri" pitchFamily="34" charset="0"/>
              </a:rPr>
              <a:t> can be </a:t>
            </a:r>
          </a:p>
          <a:p>
            <a:pPr eaLnBrk="1" hangingPunct="1">
              <a:buNone/>
            </a:pPr>
            <a:endParaRPr lang="en-US" b="1" dirty="0">
              <a:solidFill>
                <a:srgbClr val="C00000"/>
              </a:solidFill>
              <a:latin typeface="Calibri" pitchFamily="34" charset="0"/>
            </a:endParaRPr>
          </a:p>
          <a:p>
            <a:pPr eaLnBrk="1" hangingPunct="1">
              <a:buFont typeface="Wingdings" pitchFamily="2" charset="2"/>
              <a:buChar char="Ø"/>
            </a:pPr>
            <a:r>
              <a:rPr lang="en-US" b="1" dirty="0">
                <a:solidFill>
                  <a:srgbClr val="C00000"/>
                </a:solidFill>
                <a:latin typeface="Calibri" pitchFamily="34" charset="0"/>
              </a:rPr>
              <a:t>1.Depending on the distribution</a:t>
            </a:r>
          </a:p>
          <a:p>
            <a:pPr eaLnBrk="1" hangingPunct="1">
              <a:buFont typeface="Wingdings 2" pitchFamily="18" charset="2"/>
              <a:buNone/>
            </a:pPr>
            <a:r>
              <a:rPr lang="en-US" b="1" dirty="0">
                <a:latin typeface="Calibri" pitchFamily="34" charset="0"/>
              </a:rPr>
              <a:t>Localized ,Generalized  </a:t>
            </a:r>
            <a:r>
              <a:rPr lang="en-US" b="1" dirty="0">
                <a:latin typeface="Calibri" pitchFamily="34" charset="0"/>
                <a:sym typeface="Wingdings" pitchFamily="2" charset="2"/>
              </a:rPr>
              <a:t> </a:t>
            </a:r>
            <a:r>
              <a:rPr lang="en-US" b="1" dirty="0" err="1">
                <a:latin typeface="Calibri" pitchFamily="34" charset="0"/>
              </a:rPr>
              <a:t>Anasarca</a:t>
            </a:r>
            <a:endParaRPr lang="en-US" b="1" dirty="0">
              <a:latin typeface="Calibri" pitchFamily="34" charset="0"/>
            </a:endParaRPr>
          </a:p>
          <a:p>
            <a:pPr eaLnBrk="1" hangingPunct="1">
              <a:buFont typeface="Wingdings" pitchFamily="2" charset="2"/>
              <a:buChar char="Ø"/>
            </a:pPr>
            <a:r>
              <a:rPr lang="en-US" b="1" dirty="0">
                <a:solidFill>
                  <a:srgbClr val="C00000"/>
                </a:solidFill>
                <a:latin typeface="Calibri" pitchFamily="34" charset="0"/>
              </a:rPr>
              <a:t>2. Clinically Pitting/</a:t>
            </a:r>
            <a:r>
              <a:rPr lang="en-US" b="1" dirty="0" err="1">
                <a:solidFill>
                  <a:srgbClr val="C00000"/>
                </a:solidFill>
                <a:latin typeface="Calibri" pitchFamily="34" charset="0"/>
              </a:rPr>
              <a:t>Nonpitting</a:t>
            </a:r>
            <a:endParaRPr lang="en-US" b="1" dirty="0">
              <a:solidFill>
                <a:srgbClr val="C00000"/>
              </a:solidFill>
              <a:latin typeface="Calibri" pitchFamily="34" charset="0"/>
            </a:endParaRPr>
          </a:p>
          <a:p>
            <a:pPr eaLnBrk="1" hangingPunct="1">
              <a:buFont typeface="Wingdings 2" pitchFamily="18" charset="2"/>
              <a:buNone/>
            </a:pPr>
            <a:r>
              <a:rPr lang="en-US" b="1" dirty="0">
                <a:solidFill>
                  <a:srgbClr val="C00000"/>
                </a:solidFill>
                <a:latin typeface="Calibri" pitchFamily="34" charset="0"/>
              </a:rPr>
              <a:t>Soft</a:t>
            </a:r>
            <a:r>
              <a:rPr lang="en-US" dirty="0">
                <a:solidFill>
                  <a:srgbClr val="33CC33"/>
                </a:solidFill>
                <a:latin typeface="Calibri" pitchFamily="34" charset="0"/>
              </a:rPr>
              <a:t> </a:t>
            </a:r>
            <a:r>
              <a:rPr lang="en-US" b="1" dirty="0">
                <a:latin typeface="Calibri" pitchFamily="34" charset="0"/>
              </a:rPr>
              <a:t>(Pitting), </a:t>
            </a:r>
            <a:r>
              <a:rPr lang="en-US" b="1" dirty="0">
                <a:solidFill>
                  <a:srgbClr val="C00000"/>
                </a:solidFill>
                <a:latin typeface="Calibri" pitchFamily="34" charset="0"/>
              </a:rPr>
              <a:t>Hard </a:t>
            </a:r>
            <a:r>
              <a:rPr lang="en-US" b="1" dirty="0">
                <a:latin typeface="Calibri" pitchFamily="34" charset="0"/>
              </a:rPr>
              <a:t>(Non-Pitting)</a:t>
            </a:r>
          </a:p>
          <a:p>
            <a:pPr eaLnBrk="1" hangingPunct="1">
              <a:buFont typeface="Wingdings" pitchFamily="2" charset="2"/>
              <a:buChar char="Ø"/>
            </a:pPr>
            <a:r>
              <a:rPr lang="en-US" b="1" dirty="0">
                <a:solidFill>
                  <a:srgbClr val="C00000"/>
                </a:solidFill>
                <a:latin typeface="Calibri" pitchFamily="34" charset="0"/>
              </a:rPr>
              <a:t>3. Depending on the cause - </a:t>
            </a:r>
            <a:r>
              <a:rPr lang="en-US" b="1" dirty="0">
                <a:latin typeface="Calibri" pitchFamily="34" charset="0"/>
              </a:rPr>
              <a:t>Cardiac , renal,  Hepatic, nutritional, lymphatic obstruction  </a:t>
            </a:r>
          </a:p>
          <a:p>
            <a:pPr eaLnBrk="1" hangingPunct="1">
              <a:buFont typeface="Wingdings" pitchFamily="2" charset="2"/>
              <a:buChar char="Ø"/>
            </a:pPr>
            <a:r>
              <a:rPr lang="en-US" b="1" dirty="0">
                <a:solidFill>
                  <a:srgbClr val="C00000"/>
                </a:solidFill>
                <a:latin typeface="Calibri" pitchFamily="34" charset="0"/>
              </a:rPr>
              <a:t>4. Depending on the tissue involved</a:t>
            </a:r>
          </a:p>
          <a:p>
            <a:pPr eaLnBrk="1" hangingPunct="1">
              <a:buFont typeface="Wingdings 2" pitchFamily="18" charset="2"/>
              <a:buNone/>
            </a:pPr>
            <a:r>
              <a:rPr lang="en-US" b="1" dirty="0">
                <a:latin typeface="Calibri" pitchFamily="34" charset="0"/>
              </a:rPr>
              <a:t>Lung, </a:t>
            </a:r>
            <a:r>
              <a:rPr lang="en-US" b="1" dirty="0" err="1">
                <a:latin typeface="Calibri" pitchFamily="34" charset="0"/>
              </a:rPr>
              <a:t>subcutis</a:t>
            </a:r>
            <a:r>
              <a:rPr lang="en-US" b="1" dirty="0">
                <a:latin typeface="Calibri" pitchFamily="34" charset="0"/>
              </a:rPr>
              <a:t>, brain</a:t>
            </a:r>
          </a:p>
          <a:p>
            <a:pPr eaLnBrk="1" hangingPunct="1">
              <a:buFont typeface="Wingdings" pitchFamily="2" charset="2"/>
              <a:buChar char="Ø"/>
            </a:pPr>
            <a:r>
              <a:rPr lang="en-US" b="1" dirty="0">
                <a:solidFill>
                  <a:srgbClr val="C00000"/>
                </a:solidFill>
                <a:latin typeface="Calibri" pitchFamily="34" charset="0"/>
              </a:rPr>
              <a:t>5. Depending on the composition of </a:t>
            </a:r>
            <a:r>
              <a:rPr lang="en-US" b="1" dirty="0" err="1">
                <a:solidFill>
                  <a:srgbClr val="C00000"/>
                </a:solidFill>
                <a:latin typeface="Calibri" pitchFamily="34" charset="0"/>
              </a:rPr>
              <a:t>oedema</a:t>
            </a:r>
            <a:r>
              <a:rPr lang="en-US" b="1" dirty="0">
                <a:solidFill>
                  <a:srgbClr val="C00000"/>
                </a:solidFill>
                <a:latin typeface="Calibri" pitchFamily="34" charset="0"/>
              </a:rPr>
              <a:t> fluid</a:t>
            </a:r>
          </a:p>
          <a:p>
            <a:pPr eaLnBrk="1" hangingPunct="1">
              <a:buFont typeface="Wingdings 2" pitchFamily="18" charset="2"/>
              <a:buNone/>
            </a:pPr>
            <a:r>
              <a:rPr lang="en-US" b="1" dirty="0">
                <a:solidFill>
                  <a:srgbClr val="C00000"/>
                </a:solidFill>
                <a:latin typeface="Calibri" pitchFamily="34" charset="0"/>
              </a:rPr>
              <a:t>    </a:t>
            </a:r>
            <a:r>
              <a:rPr lang="en-US" b="1" dirty="0" err="1">
                <a:latin typeface="Calibri" pitchFamily="34" charset="0"/>
              </a:rPr>
              <a:t>Transudative</a:t>
            </a:r>
            <a:r>
              <a:rPr lang="en-US" b="1" dirty="0">
                <a:latin typeface="Calibri" pitchFamily="34" charset="0"/>
              </a:rPr>
              <a:t>, </a:t>
            </a:r>
            <a:r>
              <a:rPr lang="en-US" b="1" dirty="0" err="1">
                <a:latin typeface="Calibri" pitchFamily="34" charset="0"/>
              </a:rPr>
              <a:t>exudative</a:t>
            </a:r>
            <a:endParaRPr lang="en-US" b="1" dirty="0">
              <a:latin typeface="Calibri" pitchFamily="34" charset="0"/>
            </a:endParaRPr>
          </a:p>
          <a:p>
            <a:pPr eaLnBrk="1" hangingPunct="1"/>
            <a:endParaRPr lang="en-US" sz="3200" dirty="0"/>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1231</Words>
  <Application>Microsoft Office PowerPoint</Application>
  <PresentationFormat>On-screen Show (4:3)</PresentationFormat>
  <Paragraphs>248</Paragraphs>
  <Slides>34</Slides>
  <Notes>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OEDEMA </vt:lpstr>
      <vt:lpstr>PowerPoint Presentation</vt:lpstr>
      <vt:lpstr>PowerPoint Presentation</vt:lpstr>
      <vt:lpstr>PowerPoint Presentation</vt:lpstr>
      <vt:lpstr>PowerPoint Presentation</vt:lpstr>
      <vt:lpstr>PowerPoint Presentation</vt:lpstr>
      <vt:lpstr>3.SODIUM RETENTION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MCQ1 </vt:lpstr>
      <vt:lpstr>MCQ1 </vt:lpstr>
      <vt:lpstr>MCQ-2 </vt:lpstr>
      <vt:lpstr>MCQ-2 </vt:lpstr>
      <vt:lpstr>MCQ3</vt:lpstr>
      <vt:lpstr>MCQ3</vt:lpstr>
      <vt:lpstr>MCQ_4</vt:lpstr>
      <vt:lpstr>MCQ_4</vt:lpstr>
      <vt:lpstr>MCQ5</vt:lpstr>
      <vt:lpstr>MCQ5</vt:lpstr>
      <vt:lpstr>The impact and role of hepatic hydrothorax in the prognosis of patients with decompensated cirrhosis: A retrospective propensity score-matched study Bo Ma Tianling Shang Jianjie Huang Zhixin Tu  Yan Wang  Yujin Han  Xiaoyu Wen Qinglong Jin </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sunny</dc:creator>
  <cp:lastModifiedBy>Windows User</cp:lastModifiedBy>
  <cp:revision>44</cp:revision>
  <dcterms:created xsi:type="dcterms:W3CDTF">2013-11-19T15:56:37Z</dcterms:created>
  <dcterms:modified xsi:type="dcterms:W3CDTF">2023-11-23T06:49:24Z</dcterms:modified>
</cp:coreProperties>
</file>