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1" r:id="rId3"/>
    <p:sldId id="262" r:id="rId4"/>
    <p:sldId id="263" r:id="rId5"/>
    <p:sldId id="264" r:id="rId6"/>
    <p:sldId id="257" r:id="rId7"/>
    <p:sldId id="258" r:id="rId8"/>
    <p:sldId id="259" r:id="rId9"/>
    <p:sldId id="260" r:id="rId10"/>
    <p:sldId id="265" r:id="rId11"/>
    <p:sldId id="266" r:id="rId12"/>
    <p:sldId id="268" r:id="rId13"/>
    <p:sldId id="269" r:id="rId14"/>
    <p:sldId id="270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8CF50-8B7A-4BBD-980B-2A07C08A2F04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CD27A-4BB7-4E53-8203-5A80650BC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34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CD27A-4BB7-4E53-8203-5A80650BCB2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42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28600"/>
            <a:ext cx="7848600" cy="60960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Food Fortification and Food Additives  </a:t>
            </a:r>
          </a:p>
          <a:p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 Niraj Pandit </a:t>
            </a:r>
          </a:p>
          <a:p>
            <a:pPr>
              <a:spcBef>
                <a:spcPts val="0"/>
              </a:spcBef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Professor &amp; Head </a:t>
            </a:r>
          </a:p>
          <a:p>
            <a:pPr>
              <a:spcBef>
                <a:spcPts val="0"/>
              </a:spcBef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 of Community Medicine</a:t>
            </a:r>
          </a:p>
          <a:p>
            <a:pPr>
              <a:spcBef>
                <a:spcPts val="0"/>
              </a:spcBef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SBKS MI RC Piparia </a:t>
            </a:r>
          </a:p>
          <a:p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077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Prevention of Food Adulteration Act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was enacted in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1954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1953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1955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1952 </a:t>
            </a:r>
          </a:p>
        </p:txBody>
      </p:sp>
    </p:spTree>
    <p:extLst>
      <p:ext uri="{BB962C8B-B14F-4D97-AF65-F5344CB8AC3E}">
        <p14:creationId xmlns:p14="http://schemas.microsoft.com/office/powerpoint/2010/main" val="3299562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Grievous hurt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resulting as a result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adulteration of food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comes under which section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Indian Penal Code(I.P.C) </a:t>
            </a:r>
          </a:p>
          <a:p>
            <a:pPr marL="514350" indent="-514350" algn="just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Section 319 I.P.C</a:t>
            </a:r>
          </a:p>
          <a:p>
            <a:pPr marL="514350" indent="-514350" algn="just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Section 317 I.P.C</a:t>
            </a:r>
          </a:p>
          <a:p>
            <a:pPr marL="514350" indent="-514350" algn="just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Section 322 I.P.C</a:t>
            </a:r>
          </a:p>
          <a:p>
            <a:pPr marL="514350" indent="-514350" algn="just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Section 320 I.P.C</a:t>
            </a:r>
          </a:p>
        </p:txBody>
      </p:sp>
    </p:spTree>
    <p:extLst>
      <p:ext uri="{BB962C8B-B14F-4D97-AF65-F5344CB8AC3E}">
        <p14:creationId xmlns:p14="http://schemas.microsoft.com/office/powerpoint/2010/main" val="2734978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3. Generally wheat and rice are adulterated with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Coal tar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Saw dust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Mud, grit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Dried seeds</a:t>
            </a:r>
          </a:p>
          <a:p>
            <a:pPr marL="514350" indent="-514350">
              <a:buAutoNum type="alphaLcParenR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891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4. What does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Food Fortification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do?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Improves quantity of diet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Improves quality of diet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No change to the diet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Changes the taste of diet </a:t>
            </a:r>
          </a:p>
        </p:txBody>
      </p:sp>
    </p:spTree>
    <p:extLst>
      <p:ext uri="{BB962C8B-B14F-4D97-AF65-F5344CB8AC3E}">
        <p14:creationId xmlns:p14="http://schemas.microsoft.com/office/powerpoint/2010/main" val="293002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Codex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Alimentaruis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principal organ of</a:t>
            </a:r>
          </a:p>
          <a:p>
            <a:pPr marL="0" indent="0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FAO/WHO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FAO/UNICEF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WHO/UNICEF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FAO/RED CROSS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95314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268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Food </a:t>
            </a:r>
            <a:r>
              <a:rPr lang="en-US" sz="3600" b="1" u="sng" dirty="0" err="1">
                <a:latin typeface="Times New Roman" pitchFamily="18" charset="0"/>
                <a:cs typeface="Times New Roman" pitchFamily="18" charset="0"/>
              </a:rPr>
              <a:t>Fortication</a:t>
            </a:r>
            <a:endParaRPr lang="en-US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Definition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process by which  nutrients are added to foods (in relatively small quantities) to maintain or improve the quality of the diet of a group, a community, or a population.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1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order to qualify as suitable for fortification, the vehicle and the nutrient must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fulfil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the following criteria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vehicle fortified must be consumed consistently as part of the regular daily diet by the relevant sections of the population or total population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amount of nutrient added must provide an effective supplement for low consumers of the vehicle, without contributing a hazardous excess to high  consumers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addition of the nutrient should not cause it to undergo any noticeable change in taste, smell, appearance or consistency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cost of fortification must not raise the price of the food beyond the reach  of the population in greatest need</a:t>
            </a:r>
          </a:p>
        </p:txBody>
      </p:sp>
    </p:spTree>
    <p:extLst>
      <p:ext uri="{BB962C8B-B14F-4D97-AF65-F5344CB8AC3E}">
        <p14:creationId xmlns:p14="http://schemas.microsoft.com/office/powerpoint/2010/main" val="1675390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Adulteration of Foods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consists of a large number of practices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mixing, substitution, concealing the quality, putting  up decomposed foods for sale, misbranding or giving false labels and addition of toxicants.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results in two disadvantages for the consumer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 is paying more for a foodstuff of lower quality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Some forms of adulteration are injurious to health for example adulteration of edible oils with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trycresyn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phosphate(TCP) resulting in paralysis and death</a:t>
            </a:r>
          </a:p>
        </p:txBody>
      </p:sp>
    </p:spTree>
    <p:extLst>
      <p:ext uri="{BB962C8B-B14F-4D97-AF65-F5344CB8AC3E}">
        <p14:creationId xmlns:p14="http://schemas.microsoft.com/office/powerpoint/2010/main" val="2229204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Types of Adulteration seen in India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864984"/>
              </p:ext>
            </p:extLst>
          </p:nvPr>
        </p:nvGraphicFramePr>
        <p:xfrm>
          <a:off x="1447800" y="990600"/>
          <a:ext cx="6096000" cy="544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Times New Roman" pitchFamily="18" charset="0"/>
                          <a:cs typeface="Times New Roman" pitchFamily="18" charset="0"/>
                        </a:rPr>
                        <a:t>Food Material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Times New Roman" pitchFamily="18" charset="0"/>
                          <a:cs typeface="Times New Roman" pitchFamily="18" charset="0"/>
                        </a:rPr>
                        <a:t>Common Adulterants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Wheat and Rice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Mud, grit, soapstone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Times New Roman" pitchFamily="18" charset="0"/>
                          <a:cs typeface="Times New Roman" pitchFamily="18" charset="0"/>
                        </a:rPr>
                        <a:t>Dals</a:t>
                      </a: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Times New Roman" pitchFamily="18" charset="0"/>
                          <a:cs typeface="Times New Roman" pitchFamily="18" charset="0"/>
                        </a:rPr>
                        <a:t>Coaltar</a:t>
                      </a: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cs typeface="Times New Roman" pitchFamily="18" charset="0"/>
                        </a:rPr>
                        <a:t>dals</a:t>
                      </a: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600" dirty="0" err="1">
                          <a:latin typeface="Times New Roman" pitchFamily="18" charset="0"/>
                          <a:cs typeface="Times New Roman" pitchFamily="18" charset="0"/>
                        </a:rPr>
                        <a:t>khesari</a:t>
                      </a: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 dal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Times New Roman" pitchFamily="18" charset="0"/>
                          <a:cs typeface="Times New Roman" pitchFamily="18" charset="0"/>
                        </a:rPr>
                        <a:t>Haldi</a:t>
                      </a: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 (Turmeric) powder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Lead</a:t>
                      </a:r>
                      <a:r>
                        <a:rPr lang="en-US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chromate powder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Times New Roman" pitchFamily="18" charset="0"/>
                          <a:cs typeface="Times New Roman" pitchFamily="18" charset="0"/>
                        </a:rPr>
                        <a:t>Dhania</a:t>
                      </a: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 powder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Times New Roman" pitchFamily="18" charset="0"/>
                          <a:cs typeface="Times New Roman" pitchFamily="18" charset="0"/>
                        </a:rPr>
                        <a:t>Starch,cow</a:t>
                      </a:r>
                      <a:r>
                        <a:rPr lang="en-US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dung or horse dung powder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Black pepper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Dried seeds of papaya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Times New Roman" pitchFamily="18" charset="0"/>
                          <a:cs typeface="Times New Roman" pitchFamily="18" charset="0"/>
                        </a:rPr>
                        <a:t>Chilli</a:t>
                      </a:r>
                      <a:r>
                        <a:rPr lang="en-US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powder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Saw dust, brick </a:t>
                      </a:r>
                      <a:r>
                        <a:rPr lang="en-US" sz="1600" dirty="0" err="1">
                          <a:latin typeface="Times New Roman" pitchFamily="18" charset="0"/>
                          <a:cs typeface="Times New Roman" pitchFamily="18" charset="0"/>
                        </a:rPr>
                        <a:t>poeder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Tea dust/leaves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Times New Roman" pitchFamily="18" charset="0"/>
                          <a:cs typeface="Times New Roman" pitchFamily="18" charset="0"/>
                        </a:rPr>
                        <a:t>Blackgram</a:t>
                      </a: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 husk, tamarind</a:t>
                      </a:r>
                      <a:r>
                        <a:rPr lang="en-US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seeds powder, saw dust, used tea dust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Coffee powder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Date husk, tamarind husk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Times New Roman" pitchFamily="18" charset="0"/>
                          <a:cs typeface="Times New Roman" pitchFamily="18" charset="0"/>
                        </a:rPr>
                        <a:t>Asafoetida</a:t>
                      </a: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1600" dirty="0" err="1">
                          <a:latin typeface="Times New Roman" pitchFamily="18" charset="0"/>
                          <a:cs typeface="Times New Roman" pitchFamily="18" charset="0"/>
                        </a:rPr>
                        <a:t>Hing</a:t>
                      </a: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Sand, grit, resins, gums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Mustard seeds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Seeds of prickly poppy-</a:t>
                      </a:r>
                      <a:r>
                        <a:rPr lang="en-US" sz="16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Argemone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Edible</a:t>
                      </a:r>
                      <a:r>
                        <a:rPr lang="en-US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oils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Mineral oils, </a:t>
                      </a:r>
                      <a:r>
                        <a:rPr lang="en-US" sz="1600" dirty="0" err="1">
                          <a:latin typeface="Times New Roman" pitchFamily="18" charset="0"/>
                          <a:cs typeface="Times New Roman" pitchFamily="18" charset="0"/>
                        </a:rPr>
                        <a:t>argemone</a:t>
                      </a: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 oil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Milk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Extraction of fat,</a:t>
                      </a:r>
                      <a:r>
                        <a:rPr lang="en-US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addition of starch and water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39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Prevention of Food Adulteration Act 1954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Enacted by Indian Parliament in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1954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with the objective of ensuring pure and wholesome food to the consumers and to protect them from fraudulent and deceptive trade practices,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Prevention of Food Adulteration (PFA) Act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was amended in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1964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1976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lately in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1986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make the Act more stringent.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Punishment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under the Act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minimum imprisonment of 6 months with a minimum fine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1,000 is envisaged under the act for cases of proven adulteration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the cases of adulteration which may render the food injurious to cause death or such harm which may amount to grievous hurt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(section 320 I.P.C)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punishment may go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upto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life imprisonment and fine shall not be less than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5000.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Rules are framed and revised from time to time by an expert body called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Central Committee for Food Standards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which is constituted by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Central Government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under the provisions of the Act.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623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Food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lphaLcParenR"/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CODEX ALIMENTARIUS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is the principal organ of the joint FAO/WHO Food Standards Programme which formulates food standards for international market.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food standards in India are based on the standards of codex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alimentarius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lphaLcParenR" startAt="2"/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PFA STANDARDS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Under the PFA Act 1954 standards have been established which are revised from time to time by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Central Committee for Food Standards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purpose of the PFA standards is to obtain a minimum level of quality of food stuffs attainable under Indian conditions</a:t>
            </a:r>
          </a:p>
        </p:txBody>
      </p:sp>
    </p:spTree>
    <p:extLst>
      <p:ext uri="{BB962C8B-B14F-4D97-AF65-F5344CB8AC3E}">
        <p14:creationId xmlns:p14="http://schemas.microsoft.com/office/powerpoint/2010/main" val="3063198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 startAt="3"/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THE AGMARK STANDARDS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These standards are set by the Directorate of Marketing and Inspection of the Government of India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Agmark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gives the consumer an assurance of quality in accordance with the standards laid down</a:t>
            </a: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lphaLcParenR" startAt="4"/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BUREAU OF INDIAN STANDARDS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ISI mark on any article of food is a guarantee of good quality in accordance with the standards prescribed by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Bureau of Indian Standards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that commodity. </a:t>
            </a:r>
          </a:p>
        </p:txBody>
      </p:sp>
    </p:spTree>
    <p:extLst>
      <p:ext uri="{BB962C8B-B14F-4D97-AF65-F5344CB8AC3E}">
        <p14:creationId xmlns:p14="http://schemas.microsoft.com/office/powerpoint/2010/main" val="1695463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8412077"/>
              </p:ext>
            </p:extLst>
          </p:nvPr>
        </p:nvGraphicFramePr>
        <p:xfrm>
          <a:off x="457200" y="228600"/>
          <a:ext cx="8229600" cy="603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198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Abidfaheem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T.K.,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Nayak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S.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B,Maxie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A.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Food Adulteration and Family's Knowledge on Food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Adulteration in Selected Village of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Udupi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Taluk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Karnataka.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Nitte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University Journal of Health Science 2011; 3(2): 33-37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Cross sectional study</a:t>
                      </a:r>
                      <a:r>
                        <a:rPr lang="en-US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(Low</a:t>
                      </a:r>
                      <a:r>
                        <a:rPr lang="en-US" baseline="0" dirty="0">
                          <a:latin typeface="Times New Roman" pitchFamily="18" charset="0"/>
                          <a:cs typeface="Times New Roman" pitchFamily="18" charset="0"/>
                        </a:rPr>
                        <a:t> level of evidence)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 cross sectional survey was under taken among 75 families using structured knowledge questionnaire and observation technique. The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collected data was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analysed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using SPSS version 16.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3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study findings showed that majority (60%)of the subjects had moderate</a:t>
                      </a:r>
                    </a:p>
                    <a:p>
                      <a:pPr algn="just"/>
                      <a:r>
                        <a:rPr lang="en-US" sz="13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knowledge on food adulteration. Out of 75 samples tested, 2.7% chili powder samples were adulterated with artificial color and 10.7%</a:t>
                      </a:r>
                    </a:p>
                    <a:p>
                      <a:pPr algn="just"/>
                      <a:r>
                        <a:rPr lang="en-US" sz="13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of the common salt samples were adulterated with insoluble impurities. In tea powder 12 % were adulterated with iron fillings and 2.7%</a:t>
                      </a:r>
                    </a:p>
                    <a:p>
                      <a:pPr algn="just"/>
                      <a:r>
                        <a:rPr lang="en-US" sz="13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were adulterated with artificial color. There was significant association of knowledge score on food adulteration with age (x²=8.627 p=0.013) and educational status (x²=9.876, p= 0.043) of the respondents</a:t>
                      </a:r>
                      <a:r>
                        <a:rPr lang="en-US" sz="13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study concludes that the food adulteration even though 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low, still it is existing. However awareness of the public in relation to food adulteration should be ongoing especially to the general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public with lower level of education.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578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1063</Words>
  <Application>Microsoft Office PowerPoint</Application>
  <PresentationFormat>On-screen Show (4:3)</PresentationFormat>
  <Paragraphs>136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Office Theme</vt:lpstr>
      <vt:lpstr> </vt:lpstr>
      <vt:lpstr>Food Fortication</vt:lpstr>
      <vt:lpstr>  </vt:lpstr>
      <vt:lpstr>Adulteration of Foods</vt:lpstr>
      <vt:lpstr> </vt:lpstr>
      <vt:lpstr>Prevention of Food Adulteration Act 1954</vt:lpstr>
      <vt:lpstr>Food Standards</vt:lpstr>
      <vt:lpstr> </vt:lpstr>
      <vt:lpstr> </vt:lpstr>
      <vt:lpstr> </vt:lpstr>
      <vt:lpstr> </vt:lpstr>
      <vt:lpstr> </vt:lpstr>
      <vt:lpstr> </vt:lpstr>
      <vt:lpstr> </vt:lpstr>
      <vt:lpstr>Answers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/>
  <cp:lastModifiedBy>Maharshi Patel</cp:lastModifiedBy>
  <cp:revision>17</cp:revision>
  <dcterms:created xsi:type="dcterms:W3CDTF">2006-08-16T00:00:00Z</dcterms:created>
  <dcterms:modified xsi:type="dcterms:W3CDTF">2023-02-23T06:51:37Z</dcterms:modified>
</cp:coreProperties>
</file>