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58" r:id="rId4"/>
    <p:sldId id="371" r:id="rId5"/>
    <p:sldId id="299" r:id="rId6"/>
    <p:sldId id="339" r:id="rId7"/>
    <p:sldId id="362" r:id="rId8"/>
    <p:sldId id="363" r:id="rId9"/>
    <p:sldId id="260" r:id="rId10"/>
    <p:sldId id="381" r:id="rId11"/>
    <p:sldId id="269" r:id="rId12"/>
    <p:sldId id="361" r:id="rId13"/>
    <p:sldId id="329" r:id="rId14"/>
    <p:sldId id="379" r:id="rId15"/>
    <p:sldId id="342" r:id="rId16"/>
    <p:sldId id="331" r:id="rId17"/>
    <p:sldId id="272" r:id="rId18"/>
    <p:sldId id="274" r:id="rId19"/>
    <p:sldId id="378" r:id="rId20"/>
    <p:sldId id="273" r:id="rId21"/>
    <p:sldId id="375" r:id="rId22"/>
    <p:sldId id="369" r:id="rId23"/>
    <p:sldId id="367" r:id="rId24"/>
    <p:sldId id="292" r:id="rId25"/>
    <p:sldId id="349" r:id="rId26"/>
    <p:sldId id="347" r:id="rId27"/>
    <p:sldId id="34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3" d="100"/>
          <a:sy n="63" d="100"/>
        </p:scale>
        <p:origin x="-126" y="-2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94BC8-9202-4F95-8D89-BDBFD8D4DDAF}" type="datetimeFigureOut">
              <a:rPr lang="en-IN" smtClean="0"/>
              <a:pPr/>
              <a:t>24-11-2023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E0E8E-754D-43E1-B034-CE42A4A322FF}" type="slidenum">
              <a:rPr lang="en-IN" smtClean="0"/>
              <a:pPr/>
              <a:t>‹#›</a:t>
            </a:fld>
            <a:endParaRPr lang="en-IN"/>
          </a:p>
        </p:txBody>
      </p:sp>
    </p:spTree>
    <p:extLst>
      <p:ext uri="{BB962C8B-B14F-4D97-AF65-F5344CB8AC3E}">
        <p14:creationId xmlns:p14="http://schemas.microsoft.com/office/powerpoint/2010/main" xmlns="" val="10684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xmlns="" id="{3B27309C-F0CC-4949-8425-9BBE39483B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a:extLst>
              <a:ext uri="{FF2B5EF4-FFF2-40B4-BE49-F238E27FC236}">
                <a16:creationId xmlns:a16="http://schemas.microsoft.com/office/drawing/2014/main" xmlns="" id="{CAAA8565-6D32-4AAD-9BF8-23B8BA407FB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2" name="Slide Number Placeholder 3">
            <a:extLst>
              <a:ext uri="{FF2B5EF4-FFF2-40B4-BE49-F238E27FC236}">
                <a16:creationId xmlns:a16="http://schemas.microsoft.com/office/drawing/2014/main" xmlns="" id="{F8751A26-CEBD-48A8-AFE0-3B325F39751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00F479B-DD81-463E-A26B-6E6B55D6676F}" type="slidenum">
              <a:rPr lang="en-US" altLang="en-US" smtClean="0">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xmlns="" id="{CB620889-C351-4046-8AEF-5C33D8BE28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a:extLst>
              <a:ext uri="{FF2B5EF4-FFF2-40B4-BE49-F238E27FC236}">
                <a16:creationId xmlns:a16="http://schemas.microsoft.com/office/drawing/2014/main" xmlns="" id="{CAFED8CA-F120-4983-A04F-57FD9026DCC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xmlns="" id="{0B3E9C7E-9FA6-48D7-87CD-F1D5ED0525BF}"/>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B9AF71-64A8-48B2-B0E4-8ECB1BCA34F5}" type="slidenum">
              <a:rPr lang="en-US" altLang="en-US" smtClean="0">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xmlns="" id="{6C2117E1-65EC-434C-B54E-E615EFD5A5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Notes Placeholder 2">
            <a:extLst>
              <a:ext uri="{FF2B5EF4-FFF2-40B4-BE49-F238E27FC236}">
                <a16:creationId xmlns:a16="http://schemas.microsoft.com/office/drawing/2014/main" xmlns="" id="{CD2D46CE-15E8-4954-A8D9-FC8069E5E47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9636" name="Slide Number Placeholder 3">
            <a:extLst>
              <a:ext uri="{FF2B5EF4-FFF2-40B4-BE49-F238E27FC236}">
                <a16:creationId xmlns:a16="http://schemas.microsoft.com/office/drawing/2014/main" xmlns="" id="{86A93882-163D-4F0E-92A5-290A60FDFAA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213EEF-4D49-4DD1-803B-B94FF46B8654}"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xmlns="" id="{B55B9648-D4A2-4D35-B869-94800B40D4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683" name="Notes Placeholder 2">
            <a:extLst>
              <a:ext uri="{FF2B5EF4-FFF2-40B4-BE49-F238E27FC236}">
                <a16:creationId xmlns:a16="http://schemas.microsoft.com/office/drawing/2014/main" xmlns="" id="{A2F6A93E-D397-47D4-9390-E4C8AAE1F69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684" name="Slide Number Placeholder 3">
            <a:extLst>
              <a:ext uri="{FF2B5EF4-FFF2-40B4-BE49-F238E27FC236}">
                <a16:creationId xmlns:a16="http://schemas.microsoft.com/office/drawing/2014/main" xmlns="" id="{8F7392C6-7B54-4F6B-9257-CF784E9F1BB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49EC674-428E-4531-A870-CB3631CC7077}" type="slidenum">
              <a:rPr lang="en-US" altLang="en-US" smtClean="0">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xmlns="" id="{C20F125B-F298-41E8-A20B-06FEB9C3A6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a:extLst>
              <a:ext uri="{FF2B5EF4-FFF2-40B4-BE49-F238E27FC236}">
                <a16:creationId xmlns:a16="http://schemas.microsoft.com/office/drawing/2014/main" xmlns="" id="{3C8C78E5-AE29-49B1-A28B-F7254A8C3F27}"/>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6804" name="Slide Number Placeholder 3">
            <a:extLst>
              <a:ext uri="{FF2B5EF4-FFF2-40B4-BE49-F238E27FC236}">
                <a16:creationId xmlns:a16="http://schemas.microsoft.com/office/drawing/2014/main" xmlns="" id="{4E6E0BF4-8BDB-4119-8988-B252400727C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202A18-CABB-449D-8570-382DE9867294}" type="slidenum">
              <a:rPr lang="en-US" altLang="en-US" smtClean="0">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xmlns="" id="{E3A13453-6254-4735-9E3C-4A1BD7EB33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Notes Placeholder 2">
            <a:extLst>
              <a:ext uri="{FF2B5EF4-FFF2-40B4-BE49-F238E27FC236}">
                <a16:creationId xmlns:a16="http://schemas.microsoft.com/office/drawing/2014/main" xmlns="" id="{3911757E-F658-40EF-A943-A72691DC668D}"/>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xmlns="" id="{023DEEF9-B565-4203-B6CA-572EC323208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627D3E-6676-4DC3-83BC-0EF88B9824B0}"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xmlns="" id="{2B939EB1-2949-43F3-AAD3-7863580311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Notes Placeholder 2">
            <a:extLst>
              <a:ext uri="{FF2B5EF4-FFF2-40B4-BE49-F238E27FC236}">
                <a16:creationId xmlns:a16="http://schemas.microsoft.com/office/drawing/2014/main" xmlns="" id="{55052AE3-B208-4635-8A6E-36B77A23DC2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xmlns="" id="{A608CED8-289A-437F-BD76-20BCF8C97E4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936E92-44BA-42FF-AB7A-280BB7F25100}" type="slidenum">
              <a:rPr lang="en-US" altLang="en-US" smtClean="0">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xmlns="" id="{D497635D-750E-4850-9D52-A08EA15C6E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Notes Placeholder 2">
            <a:extLst>
              <a:ext uri="{FF2B5EF4-FFF2-40B4-BE49-F238E27FC236}">
                <a16:creationId xmlns:a16="http://schemas.microsoft.com/office/drawing/2014/main" xmlns="" id="{C729F1DB-9822-49B2-8421-B0DC2813EF41}"/>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a:extLst>
              <a:ext uri="{FF2B5EF4-FFF2-40B4-BE49-F238E27FC236}">
                <a16:creationId xmlns:a16="http://schemas.microsoft.com/office/drawing/2014/main" xmlns="" id="{9D91C636-1233-4974-B4EE-88F27B807D53}"/>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E4BDD3-5D19-4F5E-90CC-F378BF39F456}" type="slidenum">
              <a:rPr lang="en-US" altLang="en-US" smtClean="0">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xmlns="" id="{492E6F70-B322-406C-99A9-D322D8EAD2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Notes Placeholder 2">
            <a:extLst>
              <a:ext uri="{FF2B5EF4-FFF2-40B4-BE49-F238E27FC236}">
                <a16:creationId xmlns:a16="http://schemas.microsoft.com/office/drawing/2014/main" xmlns="" id="{9C6F84F6-73A4-4E72-8D77-2C1784834F7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04" name="Slide Number Placeholder 3">
            <a:extLst>
              <a:ext uri="{FF2B5EF4-FFF2-40B4-BE49-F238E27FC236}">
                <a16:creationId xmlns:a16="http://schemas.microsoft.com/office/drawing/2014/main" xmlns="" id="{BB4A8562-0040-4E0A-BB19-2B5CEE65500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C2A4A0-CD77-43A9-8363-059A7EEE8406}" type="slidenum">
              <a:rPr lang="en-US" altLang="en-US" smtClean="0">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xmlns="" id="{C2A4AE04-3C3F-447D-9BA4-1C1C611E16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a:extLst>
              <a:ext uri="{FF2B5EF4-FFF2-40B4-BE49-F238E27FC236}">
                <a16:creationId xmlns:a16="http://schemas.microsoft.com/office/drawing/2014/main" xmlns="" id="{39F8AEC6-5456-44E8-8244-D97C9B8937D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xmlns="" id="{C6FC01A1-45F9-49BD-92C3-7CF9FFE7935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DDF4DB-C4DF-4281-AB88-076CFC73D9B7}"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BA488DDD-86DC-4164-8C92-80912D2D95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a:extLst>
              <a:ext uri="{FF2B5EF4-FFF2-40B4-BE49-F238E27FC236}">
                <a16:creationId xmlns:a16="http://schemas.microsoft.com/office/drawing/2014/main" xmlns="" id="{467885CB-5357-4686-A37F-E6B323D14F8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xmlns="" id="{D2F2ED23-17CE-46ED-A294-3C57C1C3528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074DF7-715D-4645-A316-A2D99CB479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xmlns="" id="{F6C1A759-7DB3-469C-A125-7981DF8A1C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7891" name="Notes Placeholder 2">
            <a:extLst>
              <a:ext uri="{FF2B5EF4-FFF2-40B4-BE49-F238E27FC236}">
                <a16:creationId xmlns:a16="http://schemas.microsoft.com/office/drawing/2014/main" xmlns="" id="{2D6AEE23-E761-42DF-BB3B-8499B75C0DF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xmlns="" id="{FD82EEF5-F053-4092-A36B-C79D7866CFD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CBCABA-C7CB-4FB6-A095-C610F21CCC8C}" type="slidenum">
              <a:rPr lang="en-US" altLang="en-US" smtClean="0">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53692D1E-358C-46D4-ABA3-EDCC8E947A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a:extLst>
              <a:ext uri="{FF2B5EF4-FFF2-40B4-BE49-F238E27FC236}">
                <a16:creationId xmlns:a16="http://schemas.microsoft.com/office/drawing/2014/main" xmlns="" id="{B9F03764-03D2-441B-8217-A572381CF364}"/>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a:extLst>
              <a:ext uri="{FF2B5EF4-FFF2-40B4-BE49-F238E27FC236}">
                <a16:creationId xmlns:a16="http://schemas.microsoft.com/office/drawing/2014/main" xmlns="" id="{5E5D07A2-65DC-4DE2-A149-0261601412C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473710-B23A-4FF3-A075-78EAA1A2DCF1}"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8B06B273-A3FE-4C01-BC2E-E52E2ED937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Notes Placeholder 2">
            <a:extLst>
              <a:ext uri="{FF2B5EF4-FFF2-40B4-BE49-F238E27FC236}">
                <a16:creationId xmlns:a16="http://schemas.microsoft.com/office/drawing/2014/main" xmlns="" id="{57C8C916-EA60-42CF-A5F0-BD543606CBB8}"/>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a:extLst>
              <a:ext uri="{FF2B5EF4-FFF2-40B4-BE49-F238E27FC236}">
                <a16:creationId xmlns:a16="http://schemas.microsoft.com/office/drawing/2014/main" xmlns="" id="{A10C1EDA-CB7C-44CE-B8BD-0D831B2B378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159630B-B89A-4B28-BAED-CF1EB3350254}"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C9F96978-DBB0-4254-B32A-96DDC3FCDE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Notes Placeholder 2">
            <a:extLst>
              <a:ext uri="{FF2B5EF4-FFF2-40B4-BE49-F238E27FC236}">
                <a16:creationId xmlns:a16="http://schemas.microsoft.com/office/drawing/2014/main" xmlns="" id="{2488CE50-9FE8-44A5-954C-E469B39706A2}"/>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xmlns="" id="{3F8B8BC1-8697-4896-834E-FA7FE5219215}"/>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C3C7C5-636F-4A28-9607-CF4180C2291C}" type="slidenum">
              <a:rPr lang="en-US" altLang="en-US" smtClean="0">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xmlns="" id="{199F6B1E-CE28-40FD-BC75-D540446BA3F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Notes Placeholder 2">
            <a:extLst>
              <a:ext uri="{FF2B5EF4-FFF2-40B4-BE49-F238E27FC236}">
                <a16:creationId xmlns:a16="http://schemas.microsoft.com/office/drawing/2014/main" xmlns="" id="{0EBCA10B-62DB-464D-88A9-4E201B2CFF1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04" name="Slide Number Placeholder 3">
            <a:extLst>
              <a:ext uri="{FF2B5EF4-FFF2-40B4-BE49-F238E27FC236}">
                <a16:creationId xmlns:a16="http://schemas.microsoft.com/office/drawing/2014/main" xmlns="" id="{E1B7E25D-B5C2-4D06-B12D-C7899668ED69}"/>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481A55-1C6B-4D33-9254-41083B745439}" type="slidenum">
              <a:rPr lang="en-US" altLang="en-US" smtClean="0">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xmlns="" id="{73A50555-172C-42CD-9277-21FA31EE01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Notes Placeholder 2">
            <a:extLst>
              <a:ext uri="{FF2B5EF4-FFF2-40B4-BE49-F238E27FC236}">
                <a16:creationId xmlns:a16="http://schemas.microsoft.com/office/drawing/2014/main" xmlns="" id="{105A3F77-2576-4D38-8015-9B6295B9256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xmlns="" id="{4CAA8AB9-D157-4200-9A91-CE1B8D94299B}"/>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5387FE-AD84-4AC2-BA7B-1877B233A0A9}" type="slidenum">
              <a:rPr lang="en-US" altLang="en-US" smtClean="0">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1DD7F-ECB1-41A0-B43C-075CB9A435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5390AFAF-777B-4176-A863-EBD8B0EC7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D2C1B0D2-9A6E-47E0-89FA-55ACE21B7CFC}"/>
              </a:ext>
            </a:extLst>
          </p:cNvPr>
          <p:cNvSpPr>
            <a:spLocks noGrp="1"/>
          </p:cNvSpPr>
          <p:nvPr>
            <p:ph type="dt" sz="half" idx="10"/>
          </p:nvPr>
        </p:nvSpPr>
        <p:spPr/>
        <p:txBody>
          <a:bodyPr/>
          <a:lstStyle/>
          <a:p>
            <a:fld id="{535FB48B-3BA9-4254-9B42-D394ACB349AB}" type="datetimeFigureOut">
              <a:rPr lang="en-IN" smtClean="0"/>
              <a:pPr/>
              <a:t>24-11-2023</a:t>
            </a:fld>
            <a:endParaRPr lang="en-IN"/>
          </a:p>
        </p:txBody>
      </p:sp>
      <p:sp>
        <p:nvSpPr>
          <p:cNvPr id="5" name="Footer Placeholder 4">
            <a:extLst>
              <a:ext uri="{FF2B5EF4-FFF2-40B4-BE49-F238E27FC236}">
                <a16:creationId xmlns:a16="http://schemas.microsoft.com/office/drawing/2014/main" xmlns="" id="{18080230-C212-4611-8D7F-422D66821E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DDBE67A5-BA71-42E1-B731-D50D83C9F25B}"/>
              </a:ext>
            </a:extLst>
          </p:cNvPr>
          <p:cNvSpPr>
            <a:spLocks noGrp="1"/>
          </p:cNvSpPr>
          <p:nvPr>
            <p:ph type="sldNum" sz="quarter" idx="12"/>
          </p:nvPr>
        </p:nvSpPr>
        <p:spPr/>
        <p:txBody>
          <a:body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315447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E8FEA6-4B0A-49BB-BADD-C10F48F17B2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33A234B5-D51F-49CF-9B2D-B9D273945A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2F63F0A-CB01-4095-A8E2-F1D20BF49F9A}"/>
              </a:ext>
            </a:extLst>
          </p:cNvPr>
          <p:cNvSpPr>
            <a:spLocks noGrp="1"/>
          </p:cNvSpPr>
          <p:nvPr>
            <p:ph type="dt" sz="half" idx="10"/>
          </p:nvPr>
        </p:nvSpPr>
        <p:spPr/>
        <p:txBody>
          <a:bodyPr/>
          <a:lstStyle/>
          <a:p>
            <a:fld id="{535FB48B-3BA9-4254-9B42-D394ACB349AB}" type="datetimeFigureOut">
              <a:rPr lang="en-IN" smtClean="0"/>
              <a:pPr/>
              <a:t>24-11-2023</a:t>
            </a:fld>
            <a:endParaRPr lang="en-IN"/>
          </a:p>
        </p:txBody>
      </p:sp>
      <p:sp>
        <p:nvSpPr>
          <p:cNvPr id="5" name="Footer Placeholder 4">
            <a:extLst>
              <a:ext uri="{FF2B5EF4-FFF2-40B4-BE49-F238E27FC236}">
                <a16:creationId xmlns:a16="http://schemas.microsoft.com/office/drawing/2014/main" xmlns="" id="{45DD0F8B-1745-4169-9F23-EB5312FCAB2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02A8F7BA-968A-401F-877F-9195F79C846F}"/>
              </a:ext>
            </a:extLst>
          </p:cNvPr>
          <p:cNvSpPr>
            <a:spLocks noGrp="1"/>
          </p:cNvSpPr>
          <p:nvPr>
            <p:ph type="sldNum" sz="quarter" idx="12"/>
          </p:nvPr>
        </p:nvSpPr>
        <p:spPr/>
        <p:txBody>
          <a:body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2061913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E4BE3DF-9A01-4100-98D4-E153BECAA3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1249A53A-3EE8-4390-8874-E397BBFD02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273B8BEB-5693-400B-955E-5DC122ED767C}"/>
              </a:ext>
            </a:extLst>
          </p:cNvPr>
          <p:cNvSpPr>
            <a:spLocks noGrp="1"/>
          </p:cNvSpPr>
          <p:nvPr>
            <p:ph type="dt" sz="half" idx="10"/>
          </p:nvPr>
        </p:nvSpPr>
        <p:spPr/>
        <p:txBody>
          <a:bodyPr/>
          <a:lstStyle/>
          <a:p>
            <a:fld id="{535FB48B-3BA9-4254-9B42-D394ACB349AB}" type="datetimeFigureOut">
              <a:rPr lang="en-IN" smtClean="0"/>
              <a:pPr/>
              <a:t>24-11-2023</a:t>
            </a:fld>
            <a:endParaRPr lang="en-IN"/>
          </a:p>
        </p:txBody>
      </p:sp>
      <p:sp>
        <p:nvSpPr>
          <p:cNvPr id="5" name="Footer Placeholder 4">
            <a:extLst>
              <a:ext uri="{FF2B5EF4-FFF2-40B4-BE49-F238E27FC236}">
                <a16:creationId xmlns:a16="http://schemas.microsoft.com/office/drawing/2014/main" xmlns="" id="{15112E16-AB8D-4B91-BE76-24C314BB2E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242C686-2553-4A2C-8ED5-D770B6AAA3AB}"/>
              </a:ext>
            </a:extLst>
          </p:cNvPr>
          <p:cNvSpPr>
            <a:spLocks noGrp="1"/>
          </p:cNvSpPr>
          <p:nvPr>
            <p:ph type="sldNum" sz="quarter" idx="12"/>
          </p:nvPr>
        </p:nvSpPr>
        <p:spPr/>
        <p:txBody>
          <a:body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3624552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xmlns="" id="{F4A04788-28E4-41CB-91CE-33D7E6EA3F56}"/>
              </a:ext>
            </a:extLst>
          </p:cNvPr>
          <p:cNvSpPr>
            <a:spLocks/>
          </p:cNvSpPr>
          <p:nvPr/>
        </p:nvSpPr>
        <p:spPr bwMode="auto">
          <a:xfrm>
            <a:off x="-42333" y="4321175"/>
            <a:ext cx="1860551" cy="781050"/>
          </a:xfrm>
          <a:custGeom>
            <a:avLst/>
            <a:gdLst>
              <a:gd name="T0" fmla="*/ 2147483646 w 8042"/>
              <a:gd name="T1" fmla="*/ 2147483646 h 10000"/>
              <a:gd name="T2" fmla="*/ 2147483646 w 8042"/>
              <a:gd name="T3" fmla="*/ 2147483646 h 10000"/>
              <a:gd name="T4" fmla="*/ 2147483646 w 8042"/>
              <a:gd name="T5" fmla="*/ 2147483646 h 10000"/>
              <a:gd name="T6" fmla="*/ 2147483646 w 8042"/>
              <a:gd name="T7" fmla="*/ 2147483646 h 10000"/>
              <a:gd name="T8" fmla="*/ 2147483646 w 8042"/>
              <a:gd name="T9" fmla="*/ 2147483646 h 10000"/>
              <a:gd name="T10" fmla="*/ 2147483646 w 8042"/>
              <a:gd name="T11" fmla="*/ 105298818 h 10000"/>
              <a:gd name="T12" fmla="*/ 2147483646 w 8042"/>
              <a:gd name="T13" fmla="*/ 76236572 h 10000"/>
              <a:gd name="T14" fmla="*/ 2147483646 w 8042"/>
              <a:gd name="T15" fmla="*/ 19533436 h 10000"/>
              <a:gd name="T16" fmla="*/ 94026232 w 8042"/>
              <a:gd name="T17" fmla="*/ 0 h 10000"/>
              <a:gd name="T18" fmla="*/ 0 w 8042"/>
              <a:gd name="T19" fmla="*/ 2147483646 h 10000"/>
              <a:gd name="T20" fmla="*/ 2147483646 w 8042"/>
              <a:gd name="T21" fmla="*/ 2147483646 h 10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xmlns="" id="{F662ADCB-DE78-43DF-BEDA-DAA15200632B}"/>
              </a:ext>
            </a:extLst>
          </p:cNvPr>
          <p:cNvSpPr>
            <a:spLocks noGrp="1"/>
          </p:cNvSpPr>
          <p:nvPr>
            <p:ph type="dt" sz="half" idx="10"/>
          </p:nvPr>
        </p:nvSpPr>
        <p:spPr/>
        <p:txBody>
          <a:bodyPr/>
          <a:lstStyle>
            <a:lvl1pPr>
              <a:defRPr/>
            </a:lvl1pPr>
          </a:lstStyle>
          <a:p>
            <a:pPr>
              <a:defRPr/>
            </a:pPr>
            <a:fld id="{DB0FA229-9658-4FD1-9F71-BBC2709FE2DD}" type="datetimeFigureOut">
              <a:rPr lang="en-US"/>
              <a:pPr>
                <a:defRPr/>
              </a:pPr>
              <a:t>24/11/2023</a:t>
            </a:fld>
            <a:endParaRPr lang="en-US"/>
          </a:p>
        </p:txBody>
      </p:sp>
      <p:sp>
        <p:nvSpPr>
          <p:cNvPr id="6" name="Footer Placeholder 4">
            <a:extLst>
              <a:ext uri="{FF2B5EF4-FFF2-40B4-BE49-F238E27FC236}">
                <a16:creationId xmlns:a16="http://schemas.microsoft.com/office/drawing/2014/main" xmlns="" id="{2AB7172A-8773-41D5-B9B5-66251A7614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3F9F729-95DA-45CC-82FD-A3B79EF0E183}"/>
              </a:ext>
            </a:extLst>
          </p:cNvPr>
          <p:cNvSpPr>
            <a:spLocks noGrp="1"/>
          </p:cNvSpPr>
          <p:nvPr>
            <p:ph type="sldNum" sz="quarter" idx="12"/>
          </p:nvPr>
        </p:nvSpPr>
        <p:spPr>
          <a:xfrm>
            <a:off x="565151" y="4529139"/>
            <a:ext cx="778933" cy="365125"/>
          </a:xfrm>
        </p:spPr>
        <p:txBody>
          <a:bodyPr/>
          <a:lstStyle>
            <a:lvl1pPr>
              <a:defRPr/>
            </a:lvl1pPr>
          </a:lstStyle>
          <a:p>
            <a:pPr>
              <a:defRPr/>
            </a:pPr>
            <a:fld id="{F878366B-E09F-4F73-93A6-CB4CA9C47D1F}" type="slidenum">
              <a:rPr lang="en-US" altLang="en-US"/>
              <a:pPr>
                <a:defRPr/>
              </a:pPr>
              <a:t>‹#›</a:t>
            </a:fld>
            <a:endParaRPr lang="en-US" altLang="en-US"/>
          </a:p>
        </p:txBody>
      </p:sp>
    </p:spTree>
    <p:extLst>
      <p:ext uri="{BB962C8B-B14F-4D97-AF65-F5344CB8AC3E}">
        <p14:creationId xmlns:p14="http://schemas.microsoft.com/office/powerpoint/2010/main" xmlns="" val="2731797545"/>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CBF47457-68B7-4E15-A42F-D38061BBAAE8}"/>
              </a:ext>
            </a:extLst>
          </p:cNvPr>
          <p:cNvSpPr>
            <a:spLocks/>
          </p:cNvSpPr>
          <p:nvPr/>
        </p:nvSpPr>
        <p:spPr bwMode="auto">
          <a:xfrm flipV="1">
            <a:off x="0" y="711200"/>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0AE2EE64-D9B0-4332-9940-2870C318CDAF}"/>
              </a:ext>
            </a:extLst>
          </p:cNvPr>
          <p:cNvSpPr>
            <a:spLocks noGrp="1"/>
          </p:cNvSpPr>
          <p:nvPr>
            <p:ph type="dt" sz="half" idx="10"/>
          </p:nvPr>
        </p:nvSpPr>
        <p:spPr/>
        <p:txBody>
          <a:bodyPr/>
          <a:lstStyle>
            <a:lvl1pPr>
              <a:defRPr/>
            </a:lvl1pPr>
          </a:lstStyle>
          <a:p>
            <a:pPr>
              <a:defRPr/>
            </a:pPr>
            <a:fld id="{E4CD4D06-9C83-4159-AF12-AF23250411DA}" type="datetimeFigureOut">
              <a:rPr lang="en-US"/>
              <a:pPr>
                <a:defRPr/>
              </a:pPr>
              <a:t>24/11/2023</a:t>
            </a:fld>
            <a:endParaRPr lang="en-US"/>
          </a:p>
        </p:txBody>
      </p:sp>
      <p:sp>
        <p:nvSpPr>
          <p:cNvPr id="6" name="Footer Placeholder 4">
            <a:extLst>
              <a:ext uri="{FF2B5EF4-FFF2-40B4-BE49-F238E27FC236}">
                <a16:creationId xmlns:a16="http://schemas.microsoft.com/office/drawing/2014/main" xmlns="" id="{856BE97A-E5C4-46CC-A2BD-0961495A4A7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18DC6F8-8089-4570-B7E0-C6C4E078C02D}"/>
              </a:ext>
            </a:extLst>
          </p:cNvPr>
          <p:cNvSpPr>
            <a:spLocks noGrp="1"/>
          </p:cNvSpPr>
          <p:nvPr>
            <p:ph type="sldNum" sz="quarter" idx="12"/>
          </p:nvPr>
        </p:nvSpPr>
        <p:spPr/>
        <p:txBody>
          <a:bodyPr/>
          <a:lstStyle>
            <a:lvl1pPr>
              <a:defRPr/>
            </a:lvl1pPr>
          </a:lstStyle>
          <a:p>
            <a:pPr>
              <a:defRPr/>
            </a:pPr>
            <a:fld id="{13876504-C618-43C5-AC89-1FA082D2550C}" type="slidenum">
              <a:rPr lang="en-US" altLang="en-US"/>
              <a:pPr>
                <a:defRPr/>
              </a:pPr>
              <a:t>‹#›</a:t>
            </a:fld>
            <a:endParaRPr lang="en-US" altLang="en-US"/>
          </a:p>
        </p:txBody>
      </p:sp>
    </p:spTree>
    <p:extLst>
      <p:ext uri="{BB962C8B-B14F-4D97-AF65-F5344CB8AC3E}">
        <p14:creationId xmlns:p14="http://schemas.microsoft.com/office/powerpoint/2010/main" xmlns="" val="16261625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17C4BEC8-1BF7-4642-B3F6-E32B1A240C46}"/>
              </a:ext>
            </a:extLst>
          </p:cNvPr>
          <p:cNvSpPr>
            <a:spLocks/>
          </p:cNvSpPr>
          <p:nvPr/>
        </p:nvSpPr>
        <p:spPr bwMode="auto">
          <a:xfrm flipV="1">
            <a:off x="0" y="3167063"/>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7A5B56AF-93AD-4A89-83FE-32FD9BC887E2}"/>
              </a:ext>
            </a:extLst>
          </p:cNvPr>
          <p:cNvSpPr>
            <a:spLocks noGrp="1"/>
          </p:cNvSpPr>
          <p:nvPr>
            <p:ph type="dt" sz="half" idx="10"/>
          </p:nvPr>
        </p:nvSpPr>
        <p:spPr/>
        <p:txBody>
          <a:bodyPr/>
          <a:lstStyle>
            <a:lvl1pPr>
              <a:defRPr/>
            </a:lvl1pPr>
          </a:lstStyle>
          <a:p>
            <a:pPr>
              <a:defRPr/>
            </a:pPr>
            <a:fld id="{21C78CA0-AD81-49B2-ACFB-8C9BFA4EC434}" type="datetimeFigureOut">
              <a:rPr lang="en-US"/>
              <a:pPr>
                <a:defRPr/>
              </a:pPr>
              <a:t>24/11/2023</a:t>
            </a:fld>
            <a:endParaRPr lang="en-US"/>
          </a:p>
        </p:txBody>
      </p:sp>
      <p:sp>
        <p:nvSpPr>
          <p:cNvPr id="6" name="Footer Placeholder 4">
            <a:extLst>
              <a:ext uri="{FF2B5EF4-FFF2-40B4-BE49-F238E27FC236}">
                <a16:creationId xmlns:a16="http://schemas.microsoft.com/office/drawing/2014/main" xmlns="" id="{F510A190-55EA-4E09-A846-3DADB6210D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A78C36DB-DFA1-4B0E-8E5A-13326D73B873}"/>
              </a:ext>
            </a:extLst>
          </p:cNvPr>
          <p:cNvSpPr>
            <a:spLocks noGrp="1"/>
          </p:cNvSpPr>
          <p:nvPr>
            <p:ph type="sldNum" sz="quarter" idx="12"/>
          </p:nvPr>
        </p:nvSpPr>
        <p:spPr>
          <a:xfrm>
            <a:off x="681567" y="3244851"/>
            <a:ext cx="781051" cy="365125"/>
          </a:xfrm>
        </p:spPr>
        <p:txBody>
          <a:bodyPr/>
          <a:lstStyle>
            <a:lvl1pPr>
              <a:defRPr/>
            </a:lvl1pPr>
          </a:lstStyle>
          <a:p>
            <a:pPr>
              <a:defRPr/>
            </a:pPr>
            <a:fld id="{382AC932-99BE-4E7A-B116-1D92E98A80B3}" type="slidenum">
              <a:rPr lang="en-US" altLang="en-US"/>
              <a:pPr>
                <a:defRPr/>
              </a:pPr>
              <a:t>‹#›</a:t>
            </a:fld>
            <a:endParaRPr lang="en-US" altLang="en-US"/>
          </a:p>
        </p:txBody>
      </p:sp>
    </p:spTree>
    <p:extLst>
      <p:ext uri="{BB962C8B-B14F-4D97-AF65-F5344CB8AC3E}">
        <p14:creationId xmlns:p14="http://schemas.microsoft.com/office/powerpoint/2010/main" xmlns="" val="3554064329"/>
      </p:ext>
    </p:extLst>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464344FB-5EA3-4650-9D6F-3511A141FC6F}"/>
              </a:ext>
            </a:extLst>
          </p:cNvPr>
          <p:cNvSpPr>
            <a:spLocks/>
          </p:cNvSpPr>
          <p:nvPr/>
        </p:nvSpPr>
        <p:spPr bwMode="auto">
          <a:xfrm flipV="1">
            <a:off x="0" y="711200"/>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xmlns="" id="{C04D6CAB-9D00-4B97-BA74-5E3F6C50C299}"/>
              </a:ext>
            </a:extLst>
          </p:cNvPr>
          <p:cNvSpPr>
            <a:spLocks noGrp="1"/>
          </p:cNvSpPr>
          <p:nvPr>
            <p:ph type="dt" sz="half" idx="10"/>
          </p:nvPr>
        </p:nvSpPr>
        <p:spPr/>
        <p:txBody>
          <a:bodyPr/>
          <a:lstStyle>
            <a:lvl1pPr>
              <a:defRPr/>
            </a:lvl1pPr>
          </a:lstStyle>
          <a:p>
            <a:pPr>
              <a:defRPr/>
            </a:pPr>
            <a:fld id="{D8B47B8D-7154-490D-A9B2-8C71AE479B47}" type="datetimeFigureOut">
              <a:rPr lang="en-US"/>
              <a:pPr>
                <a:defRPr/>
              </a:pPr>
              <a:t>24/11/2023</a:t>
            </a:fld>
            <a:endParaRPr lang="en-US"/>
          </a:p>
        </p:txBody>
      </p:sp>
      <p:sp>
        <p:nvSpPr>
          <p:cNvPr id="7" name="Footer Placeholder 5">
            <a:extLst>
              <a:ext uri="{FF2B5EF4-FFF2-40B4-BE49-F238E27FC236}">
                <a16:creationId xmlns:a16="http://schemas.microsoft.com/office/drawing/2014/main" xmlns="" id="{775B38B0-EB36-4A9F-801A-35E60477E40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F484A4C6-613D-42EB-A8E2-78FEC52C806D}"/>
              </a:ext>
            </a:extLst>
          </p:cNvPr>
          <p:cNvSpPr>
            <a:spLocks noGrp="1"/>
          </p:cNvSpPr>
          <p:nvPr>
            <p:ph type="sldNum" sz="quarter" idx="12"/>
          </p:nvPr>
        </p:nvSpPr>
        <p:spPr/>
        <p:txBody>
          <a:bodyPr/>
          <a:lstStyle>
            <a:lvl1pPr>
              <a:defRPr/>
            </a:lvl1pPr>
          </a:lstStyle>
          <a:p>
            <a:pPr>
              <a:defRPr/>
            </a:pPr>
            <a:fld id="{3089CFD2-C205-4FA8-BB52-0C6B04E6FBB9}" type="slidenum">
              <a:rPr lang="en-US" altLang="en-US"/>
              <a:pPr>
                <a:defRPr/>
              </a:pPr>
              <a:t>‹#›</a:t>
            </a:fld>
            <a:endParaRPr lang="en-US" altLang="en-US"/>
          </a:p>
        </p:txBody>
      </p:sp>
    </p:spTree>
    <p:extLst>
      <p:ext uri="{BB962C8B-B14F-4D97-AF65-F5344CB8AC3E}">
        <p14:creationId xmlns:p14="http://schemas.microsoft.com/office/powerpoint/2010/main" xmlns="" val="1520428214"/>
      </p:ext>
    </p:extLst>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xmlns="" id="{ABFF6104-E755-4D12-9D8A-7F290E7A0D95}"/>
              </a:ext>
            </a:extLst>
          </p:cNvPr>
          <p:cNvSpPr>
            <a:spLocks/>
          </p:cNvSpPr>
          <p:nvPr/>
        </p:nvSpPr>
        <p:spPr bwMode="auto">
          <a:xfrm flipV="1">
            <a:off x="0" y="711200"/>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xmlns="" id="{0A835B81-6B6B-4BD7-9727-28CFFA7B67A5}"/>
              </a:ext>
            </a:extLst>
          </p:cNvPr>
          <p:cNvSpPr>
            <a:spLocks noGrp="1"/>
          </p:cNvSpPr>
          <p:nvPr>
            <p:ph type="dt" sz="half" idx="10"/>
          </p:nvPr>
        </p:nvSpPr>
        <p:spPr/>
        <p:txBody>
          <a:bodyPr/>
          <a:lstStyle>
            <a:lvl1pPr>
              <a:defRPr/>
            </a:lvl1pPr>
          </a:lstStyle>
          <a:p>
            <a:pPr>
              <a:defRPr/>
            </a:pPr>
            <a:fld id="{6ACC3B8D-98F8-4319-BC64-3E7A6E8CF971}" type="datetimeFigureOut">
              <a:rPr lang="en-US"/>
              <a:pPr>
                <a:defRPr/>
              </a:pPr>
              <a:t>24/11/2023</a:t>
            </a:fld>
            <a:endParaRPr lang="en-US"/>
          </a:p>
        </p:txBody>
      </p:sp>
      <p:sp>
        <p:nvSpPr>
          <p:cNvPr id="9" name="Footer Placeholder 7">
            <a:extLst>
              <a:ext uri="{FF2B5EF4-FFF2-40B4-BE49-F238E27FC236}">
                <a16:creationId xmlns:a16="http://schemas.microsoft.com/office/drawing/2014/main" xmlns="" id="{9D06F420-F9BA-454B-8DED-9CE467E192C6}"/>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xmlns="" id="{87CD3F7D-AEA6-4297-BA2E-E72CB1EB62FC}"/>
              </a:ext>
            </a:extLst>
          </p:cNvPr>
          <p:cNvSpPr>
            <a:spLocks noGrp="1"/>
          </p:cNvSpPr>
          <p:nvPr>
            <p:ph type="sldNum" sz="quarter" idx="12"/>
          </p:nvPr>
        </p:nvSpPr>
        <p:spPr/>
        <p:txBody>
          <a:bodyPr/>
          <a:lstStyle>
            <a:lvl1pPr>
              <a:defRPr/>
            </a:lvl1pPr>
          </a:lstStyle>
          <a:p>
            <a:pPr>
              <a:defRPr/>
            </a:pPr>
            <a:fld id="{F4330406-7C4B-4ACE-9BB5-59DD38D48211}" type="slidenum">
              <a:rPr lang="en-US" altLang="en-US"/>
              <a:pPr>
                <a:defRPr/>
              </a:pPr>
              <a:t>‹#›</a:t>
            </a:fld>
            <a:endParaRPr lang="en-US" altLang="en-US"/>
          </a:p>
        </p:txBody>
      </p:sp>
    </p:spTree>
    <p:extLst>
      <p:ext uri="{BB962C8B-B14F-4D97-AF65-F5344CB8AC3E}">
        <p14:creationId xmlns:p14="http://schemas.microsoft.com/office/powerpoint/2010/main" xmlns="" val="1600614530"/>
      </p:ext>
    </p:extLst>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xmlns="" id="{3B22166D-0DF8-4120-AE4C-52B7E6149950}"/>
              </a:ext>
            </a:extLst>
          </p:cNvPr>
          <p:cNvSpPr>
            <a:spLocks/>
          </p:cNvSpPr>
          <p:nvPr/>
        </p:nvSpPr>
        <p:spPr bwMode="auto">
          <a:xfrm flipV="1">
            <a:off x="0" y="711200"/>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4" name="Date Placeholder 2">
            <a:extLst>
              <a:ext uri="{FF2B5EF4-FFF2-40B4-BE49-F238E27FC236}">
                <a16:creationId xmlns:a16="http://schemas.microsoft.com/office/drawing/2014/main" xmlns="" id="{F79B502C-00AD-4875-B2AD-9FE73349F01E}"/>
              </a:ext>
            </a:extLst>
          </p:cNvPr>
          <p:cNvSpPr>
            <a:spLocks noGrp="1"/>
          </p:cNvSpPr>
          <p:nvPr>
            <p:ph type="dt" sz="half" idx="10"/>
          </p:nvPr>
        </p:nvSpPr>
        <p:spPr/>
        <p:txBody>
          <a:bodyPr/>
          <a:lstStyle>
            <a:lvl1pPr>
              <a:defRPr/>
            </a:lvl1pPr>
          </a:lstStyle>
          <a:p>
            <a:pPr>
              <a:defRPr/>
            </a:pPr>
            <a:fld id="{E0D84914-DC2A-45BA-82E6-A41424C39030}" type="datetimeFigureOut">
              <a:rPr lang="en-US"/>
              <a:pPr>
                <a:defRPr/>
              </a:pPr>
              <a:t>24/11/2023</a:t>
            </a:fld>
            <a:endParaRPr lang="en-US"/>
          </a:p>
        </p:txBody>
      </p:sp>
      <p:sp>
        <p:nvSpPr>
          <p:cNvPr id="5" name="Footer Placeholder 3">
            <a:extLst>
              <a:ext uri="{FF2B5EF4-FFF2-40B4-BE49-F238E27FC236}">
                <a16:creationId xmlns:a16="http://schemas.microsoft.com/office/drawing/2014/main" xmlns="" id="{92F3DA20-108D-4A1C-B56E-53C5396DBC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xmlns="" id="{BB539F5D-C31E-4DB1-BEBC-451BB938CAAE}"/>
              </a:ext>
            </a:extLst>
          </p:cNvPr>
          <p:cNvSpPr>
            <a:spLocks noGrp="1"/>
          </p:cNvSpPr>
          <p:nvPr>
            <p:ph type="sldNum" sz="quarter" idx="12"/>
          </p:nvPr>
        </p:nvSpPr>
        <p:spPr/>
        <p:txBody>
          <a:bodyPr/>
          <a:lstStyle>
            <a:lvl1pPr>
              <a:defRPr/>
            </a:lvl1pPr>
          </a:lstStyle>
          <a:p>
            <a:pPr>
              <a:defRPr/>
            </a:pPr>
            <a:fld id="{816F3583-97FA-459C-BEFB-469399C4A472}" type="slidenum">
              <a:rPr lang="en-US" altLang="en-US"/>
              <a:pPr>
                <a:defRPr/>
              </a:pPr>
              <a:t>‹#›</a:t>
            </a:fld>
            <a:endParaRPr lang="en-US" altLang="en-US"/>
          </a:p>
        </p:txBody>
      </p:sp>
    </p:spTree>
    <p:extLst>
      <p:ext uri="{BB962C8B-B14F-4D97-AF65-F5344CB8AC3E}">
        <p14:creationId xmlns:p14="http://schemas.microsoft.com/office/powerpoint/2010/main" xmlns="" val="1709649875"/>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xmlns="" id="{74A28F67-5328-4752-B3CF-907444F366E4}"/>
              </a:ext>
            </a:extLst>
          </p:cNvPr>
          <p:cNvSpPr>
            <a:spLocks/>
          </p:cNvSpPr>
          <p:nvPr/>
        </p:nvSpPr>
        <p:spPr bwMode="auto">
          <a:xfrm flipV="1">
            <a:off x="0" y="711200"/>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3" name="Date Placeholder 1">
            <a:extLst>
              <a:ext uri="{FF2B5EF4-FFF2-40B4-BE49-F238E27FC236}">
                <a16:creationId xmlns:a16="http://schemas.microsoft.com/office/drawing/2014/main" xmlns="" id="{5E1B1298-5434-452A-9CB5-DD48BCB9B088}"/>
              </a:ext>
            </a:extLst>
          </p:cNvPr>
          <p:cNvSpPr>
            <a:spLocks noGrp="1"/>
          </p:cNvSpPr>
          <p:nvPr>
            <p:ph type="dt" sz="half" idx="10"/>
          </p:nvPr>
        </p:nvSpPr>
        <p:spPr/>
        <p:txBody>
          <a:bodyPr/>
          <a:lstStyle>
            <a:lvl1pPr>
              <a:defRPr/>
            </a:lvl1pPr>
          </a:lstStyle>
          <a:p>
            <a:pPr>
              <a:defRPr/>
            </a:pPr>
            <a:fld id="{97ED2DCB-31FC-46BB-A55E-B4DA45206DA1}" type="datetimeFigureOut">
              <a:rPr lang="en-US"/>
              <a:pPr>
                <a:defRPr/>
              </a:pPr>
              <a:t>24/11/2023</a:t>
            </a:fld>
            <a:endParaRPr lang="en-US"/>
          </a:p>
        </p:txBody>
      </p:sp>
      <p:sp>
        <p:nvSpPr>
          <p:cNvPr id="4" name="Footer Placeholder 2">
            <a:extLst>
              <a:ext uri="{FF2B5EF4-FFF2-40B4-BE49-F238E27FC236}">
                <a16:creationId xmlns:a16="http://schemas.microsoft.com/office/drawing/2014/main" xmlns="" id="{872B77ED-C35A-4A95-88D9-9B75FDD3287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xmlns="" id="{4078039E-0F2C-44AC-821A-9093E45C9418}"/>
              </a:ext>
            </a:extLst>
          </p:cNvPr>
          <p:cNvSpPr>
            <a:spLocks noGrp="1"/>
          </p:cNvSpPr>
          <p:nvPr>
            <p:ph type="sldNum" sz="quarter" idx="12"/>
          </p:nvPr>
        </p:nvSpPr>
        <p:spPr/>
        <p:txBody>
          <a:bodyPr/>
          <a:lstStyle>
            <a:lvl1pPr>
              <a:defRPr/>
            </a:lvl1pPr>
          </a:lstStyle>
          <a:p>
            <a:pPr>
              <a:defRPr/>
            </a:pPr>
            <a:fld id="{244F2DBD-DC89-4835-9BAD-4714C588C883}" type="slidenum">
              <a:rPr lang="en-US" altLang="en-US"/>
              <a:pPr>
                <a:defRPr/>
              </a:pPr>
              <a:t>‹#›</a:t>
            </a:fld>
            <a:endParaRPr lang="en-US" altLang="en-US"/>
          </a:p>
        </p:txBody>
      </p:sp>
    </p:spTree>
    <p:extLst>
      <p:ext uri="{BB962C8B-B14F-4D97-AF65-F5344CB8AC3E}">
        <p14:creationId xmlns:p14="http://schemas.microsoft.com/office/powerpoint/2010/main" xmlns="" val="243824297"/>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4C62D0EB-3A3F-44C1-8C6A-06AD40728140}"/>
              </a:ext>
            </a:extLst>
          </p:cNvPr>
          <p:cNvSpPr>
            <a:spLocks/>
          </p:cNvSpPr>
          <p:nvPr/>
        </p:nvSpPr>
        <p:spPr bwMode="auto">
          <a:xfrm flipV="1">
            <a:off x="0" y="711200"/>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xmlns="" id="{B0586848-5517-415E-9277-C2D07EC5F9E3}"/>
              </a:ext>
            </a:extLst>
          </p:cNvPr>
          <p:cNvSpPr>
            <a:spLocks noGrp="1"/>
          </p:cNvSpPr>
          <p:nvPr>
            <p:ph type="dt" sz="half" idx="10"/>
          </p:nvPr>
        </p:nvSpPr>
        <p:spPr/>
        <p:txBody>
          <a:bodyPr/>
          <a:lstStyle>
            <a:lvl1pPr>
              <a:defRPr/>
            </a:lvl1pPr>
          </a:lstStyle>
          <a:p>
            <a:pPr>
              <a:defRPr/>
            </a:pPr>
            <a:fld id="{47775FC9-D70E-413C-965A-8E295324511D}" type="datetimeFigureOut">
              <a:rPr lang="en-US"/>
              <a:pPr>
                <a:defRPr/>
              </a:pPr>
              <a:t>24/11/2023</a:t>
            </a:fld>
            <a:endParaRPr lang="en-US"/>
          </a:p>
        </p:txBody>
      </p:sp>
      <p:sp>
        <p:nvSpPr>
          <p:cNvPr id="7" name="Footer Placeholder 5">
            <a:extLst>
              <a:ext uri="{FF2B5EF4-FFF2-40B4-BE49-F238E27FC236}">
                <a16:creationId xmlns:a16="http://schemas.microsoft.com/office/drawing/2014/main" xmlns="" id="{14E4CA19-234D-4DE8-A4A0-F5CE41AF90DF}"/>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B7F1FC2E-6303-45D2-9F1A-8FDD8F8D36F0}"/>
              </a:ext>
            </a:extLst>
          </p:cNvPr>
          <p:cNvSpPr>
            <a:spLocks noGrp="1"/>
          </p:cNvSpPr>
          <p:nvPr>
            <p:ph type="sldNum" sz="quarter" idx="12"/>
          </p:nvPr>
        </p:nvSpPr>
        <p:spPr/>
        <p:txBody>
          <a:bodyPr/>
          <a:lstStyle>
            <a:lvl1pPr>
              <a:defRPr/>
            </a:lvl1pPr>
          </a:lstStyle>
          <a:p>
            <a:pPr>
              <a:defRPr/>
            </a:pPr>
            <a:fld id="{53A34AA4-EB12-4ECE-B051-DA184B059B2A}" type="slidenum">
              <a:rPr lang="en-US" altLang="en-US"/>
              <a:pPr>
                <a:defRPr/>
              </a:pPr>
              <a:t>‹#›</a:t>
            </a:fld>
            <a:endParaRPr lang="en-US" altLang="en-US"/>
          </a:p>
        </p:txBody>
      </p:sp>
    </p:spTree>
    <p:extLst>
      <p:ext uri="{BB962C8B-B14F-4D97-AF65-F5344CB8AC3E}">
        <p14:creationId xmlns:p14="http://schemas.microsoft.com/office/powerpoint/2010/main" xmlns="" val="1304900523"/>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5EEED8-2594-4ED5-B9FB-D04A2D8F263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3B94808-41E7-449E-9283-5A29A0136B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1CA95F33-68BB-4547-8AC7-3F1940656C53}"/>
              </a:ext>
            </a:extLst>
          </p:cNvPr>
          <p:cNvSpPr>
            <a:spLocks noGrp="1"/>
          </p:cNvSpPr>
          <p:nvPr>
            <p:ph type="dt" sz="half" idx="10"/>
          </p:nvPr>
        </p:nvSpPr>
        <p:spPr/>
        <p:txBody>
          <a:bodyPr/>
          <a:lstStyle/>
          <a:p>
            <a:fld id="{535FB48B-3BA9-4254-9B42-D394ACB349AB}" type="datetimeFigureOut">
              <a:rPr lang="en-IN" smtClean="0"/>
              <a:pPr/>
              <a:t>24-11-2023</a:t>
            </a:fld>
            <a:endParaRPr lang="en-IN"/>
          </a:p>
        </p:txBody>
      </p:sp>
      <p:sp>
        <p:nvSpPr>
          <p:cNvPr id="5" name="Footer Placeholder 4">
            <a:extLst>
              <a:ext uri="{FF2B5EF4-FFF2-40B4-BE49-F238E27FC236}">
                <a16:creationId xmlns:a16="http://schemas.microsoft.com/office/drawing/2014/main" xmlns="" id="{F79EFF35-4489-407D-947F-5EB34269917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1F1E16A3-4A27-4A57-AA41-923342D57CA0}"/>
              </a:ext>
            </a:extLst>
          </p:cNvPr>
          <p:cNvSpPr>
            <a:spLocks noGrp="1"/>
          </p:cNvSpPr>
          <p:nvPr>
            <p:ph type="sldNum" sz="quarter" idx="12"/>
          </p:nvPr>
        </p:nvSpPr>
        <p:spPr/>
        <p:txBody>
          <a:body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910755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7F8067FB-9B38-4959-9B3F-7B3BC2AEA8BC}"/>
              </a:ext>
            </a:extLst>
          </p:cNvPr>
          <p:cNvSpPr>
            <a:spLocks/>
          </p:cNvSpPr>
          <p:nvPr/>
        </p:nvSpPr>
        <p:spPr bwMode="auto">
          <a:xfrm flipV="1">
            <a:off x="0" y="4910138"/>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xmlns="" id="{EB7F5427-2E1D-435E-9540-15A67BF6C62F}"/>
              </a:ext>
            </a:extLst>
          </p:cNvPr>
          <p:cNvSpPr>
            <a:spLocks noGrp="1"/>
          </p:cNvSpPr>
          <p:nvPr>
            <p:ph type="dt" sz="half" idx="10"/>
          </p:nvPr>
        </p:nvSpPr>
        <p:spPr/>
        <p:txBody>
          <a:bodyPr/>
          <a:lstStyle>
            <a:lvl1pPr>
              <a:defRPr/>
            </a:lvl1pPr>
          </a:lstStyle>
          <a:p>
            <a:pPr>
              <a:defRPr/>
            </a:pPr>
            <a:fld id="{B802DC24-EE06-4A34-8EFF-1289D1CF6B9A}" type="datetimeFigureOut">
              <a:rPr lang="en-US"/>
              <a:pPr>
                <a:defRPr/>
              </a:pPr>
              <a:t>24/11/2023</a:t>
            </a:fld>
            <a:endParaRPr lang="en-US"/>
          </a:p>
        </p:txBody>
      </p:sp>
      <p:sp>
        <p:nvSpPr>
          <p:cNvPr id="7" name="Footer Placeholder 5">
            <a:extLst>
              <a:ext uri="{FF2B5EF4-FFF2-40B4-BE49-F238E27FC236}">
                <a16:creationId xmlns:a16="http://schemas.microsoft.com/office/drawing/2014/main" xmlns="" id="{2D8FAACF-1C9A-44D0-91B7-97E8CBAC2D2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BB1622CD-C2AC-4B9C-9021-4983C4D5F838}"/>
              </a:ext>
            </a:extLst>
          </p:cNvPr>
          <p:cNvSpPr>
            <a:spLocks noGrp="1"/>
          </p:cNvSpPr>
          <p:nvPr>
            <p:ph type="sldNum" sz="quarter" idx="12"/>
          </p:nvPr>
        </p:nvSpPr>
        <p:spPr>
          <a:xfrm>
            <a:off x="681567" y="4983164"/>
            <a:ext cx="781051" cy="365125"/>
          </a:xfrm>
        </p:spPr>
        <p:txBody>
          <a:bodyPr/>
          <a:lstStyle>
            <a:lvl1pPr>
              <a:defRPr/>
            </a:lvl1pPr>
          </a:lstStyle>
          <a:p>
            <a:pPr>
              <a:defRPr/>
            </a:pPr>
            <a:fld id="{F3919885-DB29-44B3-B77F-6F40959E12E5}" type="slidenum">
              <a:rPr lang="en-US" altLang="en-US"/>
              <a:pPr>
                <a:defRPr/>
              </a:pPr>
              <a:t>‹#›</a:t>
            </a:fld>
            <a:endParaRPr lang="en-US" altLang="en-US"/>
          </a:p>
        </p:txBody>
      </p:sp>
    </p:spTree>
    <p:extLst>
      <p:ext uri="{BB962C8B-B14F-4D97-AF65-F5344CB8AC3E}">
        <p14:creationId xmlns:p14="http://schemas.microsoft.com/office/powerpoint/2010/main" xmlns="" val="1883359543"/>
      </p:ext>
    </p:extLst>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2156A947-5E57-410F-A93E-546C9A5AAEB9}"/>
              </a:ext>
            </a:extLst>
          </p:cNvPr>
          <p:cNvSpPr>
            <a:spLocks/>
          </p:cNvSpPr>
          <p:nvPr/>
        </p:nvSpPr>
        <p:spPr bwMode="auto">
          <a:xfrm flipV="1">
            <a:off x="0" y="3167063"/>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xmlns="" id="{0EEE5B03-D1BF-45A4-AA46-60CE33C029CE}"/>
              </a:ext>
            </a:extLst>
          </p:cNvPr>
          <p:cNvSpPr>
            <a:spLocks noGrp="1"/>
          </p:cNvSpPr>
          <p:nvPr>
            <p:ph type="dt" sz="half" idx="10"/>
          </p:nvPr>
        </p:nvSpPr>
        <p:spPr/>
        <p:txBody>
          <a:bodyPr/>
          <a:lstStyle>
            <a:lvl1pPr>
              <a:defRPr/>
            </a:lvl1pPr>
          </a:lstStyle>
          <a:p>
            <a:pPr>
              <a:defRPr/>
            </a:pPr>
            <a:fld id="{91DFD297-F23C-498A-A077-422A935EEDEF}" type="datetimeFigureOut">
              <a:rPr lang="en-US"/>
              <a:pPr>
                <a:defRPr/>
              </a:pPr>
              <a:t>24/11/2023</a:t>
            </a:fld>
            <a:endParaRPr lang="en-US"/>
          </a:p>
        </p:txBody>
      </p:sp>
      <p:sp>
        <p:nvSpPr>
          <p:cNvPr id="6" name="Footer Placeholder 4">
            <a:extLst>
              <a:ext uri="{FF2B5EF4-FFF2-40B4-BE49-F238E27FC236}">
                <a16:creationId xmlns:a16="http://schemas.microsoft.com/office/drawing/2014/main" xmlns="" id="{2D8E4A58-A30D-47AA-94FF-7EE859943F1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03710DF-0005-4349-AA83-108FCB10645B}"/>
              </a:ext>
            </a:extLst>
          </p:cNvPr>
          <p:cNvSpPr>
            <a:spLocks noGrp="1"/>
          </p:cNvSpPr>
          <p:nvPr>
            <p:ph type="sldNum" sz="quarter" idx="12"/>
          </p:nvPr>
        </p:nvSpPr>
        <p:spPr>
          <a:xfrm>
            <a:off x="681567" y="3244851"/>
            <a:ext cx="781051" cy="365125"/>
          </a:xfrm>
        </p:spPr>
        <p:txBody>
          <a:bodyPr/>
          <a:lstStyle>
            <a:lvl1pPr>
              <a:defRPr/>
            </a:lvl1pPr>
          </a:lstStyle>
          <a:p>
            <a:pPr>
              <a:defRPr/>
            </a:pPr>
            <a:fld id="{52194CE9-1E2C-4BDA-934C-73AE7070143F}" type="slidenum">
              <a:rPr lang="en-US" altLang="en-US"/>
              <a:pPr>
                <a:defRPr/>
              </a:pPr>
              <a:t>‹#›</a:t>
            </a:fld>
            <a:endParaRPr lang="en-US" altLang="en-US"/>
          </a:p>
        </p:txBody>
      </p:sp>
    </p:spTree>
    <p:extLst>
      <p:ext uri="{BB962C8B-B14F-4D97-AF65-F5344CB8AC3E}">
        <p14:creationId xmlns:p14="http://schemas.microsoft.com/office/powerpoint/2010/main" xmlns="" val="2420166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B7BE1C8B-77EF-4383-9B33-B0A3D61FCED2}"/>
              </a:ext>
            </a:extLst>
          </p:cNvPr>
          <p:cNvSpPr>
            <a:spLocks/>
          </p:cNvSpPr>
          <p:nvPr/>
        </p:nvSpPr>
        <p:spPr bwMode="auto">
          <a:xfrm flipV="1">
            <a:off x="0" y="3167063"/>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6" name="TextBox 5">
            <a:extLst>
              <a:ext uri="{FF2B5EF4-FFF2-40B4-BE49-F238E27FC236}">
                <a16:creationId xmlns:a16="http://schemas.microsoft.com/office/drawing/2014/main" xmlns="" id="{74E004F9-AECA-4E11-AE85-DDD78DC59DDD}"/>
              </a:ext>
            </a:extLst>
          </p:cNvPr>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solidFill>
                  <a:schemeClr val="accent1"/>
                </a:solidFill>
              </a:rPr>
              <a:t>“</a:t>
            </a:r>
          </a:p>
        </p:txBody>
      </p:sp>
      <p:sp>
        <p:nvSpPr>
          <p:cNvPr id="7" name="TextBox 62">
            <a:extLst>
              <a:ext uri="{FF2B5EF4-FFF2-40B4-BE49-F238E27FC236}">
                <a16:creationId xmlns:a16="http://schemas.microsoft.com/office/drawing/2014/main" xmlns="" id="{5C47EBAC-F1A2-4651-8542-AA212F884141}"/>
              </a:ext>
            </a:extLst>
          </p:cNvPr>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solidFill>
                  <a:schemeClr val="accent1"/>
                </a:solidFill>
              </a:rPr>
              <a:t>”</a:t>
            </a:r>
          </a:p>
        </p:txBody>
      </p:sp>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xmlns="" id="{B101E034-CF0C-46EE-8AD1-B10F5547D373}"/>
              </a:ext>
            </a:extLst>
          </p:cNvPr>
          <p:cNvSpPr>
            <a:spLocks noGrp="1"/>
          </p:cNvSpPr>
          <p:nvPr>
            <p:ph type="dt" sz="half" idx="14"/>
          </p:nvPr>
        </p:nvSpPr>
        <p:spPr/>
        <p:txBody>
          <a:bodyPr/>
          <a:lstStyle>
            <a:lvl1pPr>
              <a:defRPr/>
            </a:lvl1pPr>
          </a:lstStyle>
          <a:p>
            <a:pPr>
              <a:defRPr/>
            </a:pPr>
            <a:fld id="{C6F4277C-6668-4E54-9219-9FAC2C7E6623}" type="datetimeFigureOut">
              <a:rPr lang="en-US"/>
              <a:pPr>
                <a:defRPr/>
              </a:pPr>
              <a:t>24/11/2023</a:t>
            </a:fld>
            <a:endParaRPr lang="en-US"/>
          </a:p>
        </p:txBody>
      </p:sp>
      <p:sp>
        <p:nvSpPr>
          <p:cNvPr id="9" name="Footer Placeholder 4">
            <a:extLst>
              <a:ext uri="{FF2B5EF4-FFF2-40B4-BE49-F238E27FC236}">
                <a16:creationId xmlns:a16="http://schemas.microsoft.com/office/drawing/2014/main" xmlns="" id="{72B81128-2434-4F3D-ADFB-46681D7722BF}"/>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xmlns="" id="{0EE0824A-ECF4-4D95-AD8B-7CC459647A2A}"/>
              </a:ext>
            </a:extLst>
          </p:cNvPr>
          <p:cNvSpPr>
            <a:spLocks noGrp="1"/>
          </p:cNvSpPr>
          <p:nvPr>
            <p:ph type="sldNum" sz="quarter" idx="16"/>
          </p:nvPr>
        </p:nvSpPr>
        <p:spPr>
          <a:xfrm>
            <a:off x="681567" y="3244851"/>
            <a:ext cx="781051" cy="365125"/>
          </a:xfrm>
        </p:spPr>
        <p:txBody>
          <a:bodyPr/>
          <a:lstStyle>
            <a:lvl1pPr>
              <a:defRPr/>
            </a:lvl1pPr>
          </a:lstStyle>
          <a:p>
            <a:pPr>
              <a:defRPr/>
            </a:pPr>
            <a:fld id="{79456C23-C39E-4B0D-9F04-790BA5C22EC0}" type="slidenum">
              <a:rPr lang="en-US" altLang="en-US"/>
              <a:pPr>
                <a:defRPr/>
              </a:pPr>
              <a:t>‹#›</a:t>
            </a:fld>
            <a:endParaRPr lang="en-US" altLang="en-US"/>
          </a:p>
        </p:txBody>
      </p:sp>
    </p:spTree>
    <p:extLst>
      <p:ext uri="{BB962C8B-B14F-4D97-AF65-F5344CB8AC3E}">
        <p14:creationId xmlns:p14="http://schemas.microsoft.com/office/powerpoint/2010/main" xmlns="" val="1288584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F41ABACE-DB39-4B0C-B6DA-0A4E069EA746}"/>
              </a:ext>
            </a:extLst>
          </p:cNvPr>
          <p:cNvSpPr>
            <a:spLocks/>
          </p:cNvSpPr>
          <p:nvPr/>
        </p:nvSpPr>
        <p:spPr bwMode="auto">
          <a:xfrm flipV="1">
            <a:off x="0" y="4910138"/>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xmlns="" id="{9F1DB778-D96F-4142-9A24-9AB87E411E72}"/>
              </a:ext>
            </a:extLst>
          </p:cNvPr>
          <p:cNvSpPr>
            <a:spLocks noGrp="1"/>
          </p:cNvSpPr>
          <p:nvPr>
            <p:ph type="dt" sz="half" idx="10"/>
          </p:nvPr>
        </p:nvSpPr>
        <p:spPr/>
        <p:txBody>
          <a:bodyPr/>
          <a:lstStyle>
            <a:lvl1pPr>
              <a:defRPr/>
            </a:lvl1pPr>
          </a:lstStyle>
          <a:p>
            <a:pPr>
              <a:defRPr/>
            </a:pPr>
            <a:fld id="{B493A208-19BB-423D-8F2E-383BF1DC9453}" type="datetimeFigureOut">
              <a:rPr lang="en-US"/>
              <a:pPr>
                <a:defRPr/>
              </a:pPr>
              <a:t>24/11/2023</a:t>
            </a:fld>
            <a:endParaRPr lang="en-US"/>
          </a:p>
        </p:txBody>
      </p:sp>
      <p:sp>
        <p:nvSpPr>
          <p:cNvPr id="7" name="Footer Placeholder 5">
            <a:extLst>
              <a:ext uri="{FF2B5EF4-FFF2-40B4-BE49-F238E27FC236}">
                <a16:creationId xmlns:a16="http://schemas.microsoft.com/office/drawing/2014/main" xmlns="" id="{C0423F0F-94CC-47DA-8CD4-065D5F929FD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6FFDFAA7-103B-4861-B79F-CB16ADBF2CF5}"/>
              </a:ext>
            </a:extLst>
          </p:cNvPr>
          <p:cNvSpPr>
            <a:spLocks noGrp="1"/>
          </p:cNvSpPr>
          <p:nvPr>
            <p:ph type="sldNum" sz="quarter" idx="12"/>
          </p:nvPr>
        </p:nvSpPr>
        <p:spPr>
          <a:xfrm>
            <a:off x="681567" y="4983164"/>
            <a:ext cx="781051" cy="365125"/>
          </a:xfrm>
        </p:spPr>
        <p:txBody>
          <a:bodyPr/>
          <a:lstStyle>
            <a:lvl1pPr>
              <a:defRPr/>
            </a:lvl1pPr>
          </a:lstStyle>
          <a:p>
            <a:pPr>
              <a:defRPr/>
            </a:pPr>
            <a:fld id="{AAF679A6-EED8-4660-BA34-D8EBC242EDD9}" type="slidenum">
              <a:rPr lang="en-US" altLang="en-US"/>
              <a:pPr>
                <a:defRPr/>
              </a:pPr>
              <a:t>‹#›</a:t>
            </a:fld>
            <a:endParaRPr lang="en-US" altLang="en-US"/>
          </a:p>
        </p:txBody>
      </p:sp>
    </p:spTree>
    <p:extLst>
      <p:ext uri="{BB962C8B-B14F-4D97-AF65-F5344CB8AC3E}">
        <p14:creationId xmlns:p14="http://schemas.microsoft.com/office/powerpoint/2010/main" xmlns="" val="414047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92CDB2D2-120B-488B-B0DD-EE49D801604F}"/>
              </a:ext>
            </a:extLst>
          </p:cNvPr>
          <p:cNvSpPr>
            <a:spLocks/>
          </p:cNvSpPr>
          <p:nvPr/>
        </p:nvSpPr>
        <p:spPr bwMode="auto">
          <a:xfrm flipV="1">
            <a:off x="0" y="4910138"/>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6" name="TextBox 5">
            <a:extLst>
              <a:ext uri="{FF2B5EF4-FFF2-40B4-BE49-F238E27FC236}">
                <a16:creationId xmlns:a16="http://schemas.microsoft.com/office/drawing/2014/main" xmlns="" id="{49F5D78A-CDB9-48F5-B9B7-F96D656F1D26}"/>
              </a:ext>
            </a:extLst>
          </p:cNvPr>
          <p:cNvSpPr txBox="1">
            <a:spLocks noChangeArrowheads="1"/>
          </p:cNvSpPr>
          <p:nvPr/>
        </p:nvSpPr>
        <p:spPr bwMode="auto">
          <a:xfrm>
            <a:off x="2410884" y="647700"/>
            <a:ext cx="609600" cy="5857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solidFill>
                  <a:schemeClr val="accent1"/>
                </a:solidFill>
              </a:rPr>
              <a:t>“</a:t>
            </a:r>
          </a:p>
        </p:txBody>
      </p:sp>
      <p:sp>
        <p:nvSpPr>
          <p:cNvPr id="7" name="TextBox 62">
            <a:extLst>
              <a:ext uri="{FF2B5EF4-FFF2-40B4-BE49-F238E27FC236}">
                <a16:creationId xmlns:a16="http://schemas.microsoft.com/office/drawing/2014/main" xmlns="" id="{36BC7A13-FF3D-483D-AAB9-C961FEA470C4}"/>
              </a:ext>
            </a:extLst>
          </p:cNvPr>
          <p:cNvSpPr txBox="1">
            <a:spLocks noChangeArrowheads="1"/>
          </p:cNvSpPr>
          <p:nvPr/>
        </p:nvSpPr>
        <p:spPr bwMode="auto">
          <a:xfrm>
            <a:off x="10892367" y="2905125"/>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8000">
                <a:solidFill>
                  <a:schemeClr val="accent1"/>
                </a:solidFill>
              </a:rPr>
              <a:t>”</a:t>
            </a:r>
          </a:p>
        </p:txBody>
      </p:sp>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7" y="5181600"/>
            <a:ext cx="891772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8" name="Date Placeholder 4">
            <a:extLst>
              <a:ext uri="{FF2B5EF4-FFF2-40B4-BE49-F238E27FC236}">
                <a16:creationId xmlns:a16="http://schemas.microsoft.com/office/drawing/2014/main" xmlns="" id="{511E11D3-CE0E-4FD5-9EBD-B308DB0FB4CE}"/>
              </a:ext>
            </a:extLst>
          </p:cNvPr>
          <p:cNvSpPr>
            <a:spLocks noGrp="1"/>
          </p:cNvSpPr>
          <p:nvPr>
            <p:ph type="dt" sz="half" idx="14"/>
          </p:nvPr>
        </p:nvSpPr>
        <p:spPr/>
        <p:txBody>
          <a:bodyPr/>
          <a:lstStyle>
            <a:lvl1pPr>
              <a:defRPr/>
            </a:lvl1pPr>
          </a:lstStyle>
          <a:p>
            <a:pPr>
              <a:defRPr/>
            </a:pPr>
            <a:fld id="{25E644D8-8C66-4348-8133-831364F8AC73}" type="datetimeFigureOut">
              <a:rPr lang="en-US"/>
              <a:pPr>
                <a:defRPr/>
              </a:pPr>
              <a:t>24/11/2023</a:t>
            </a:fld>
            <a:endParaRPr lang="en-US"/>
          </a:p>
        </p:txBody>
      </p:sp>
      <p:sp>
        <p:nvSpPr>
          <p:cNvPr id="9" name="Footer Placeholder 5">
            <a:extLst>
              <a:ext uri="{FF2B5EF4-FFF2-40B4-BE49-F238E27FC236}">
                <a16:creationId xmlns:a16="http://schemas.microsoft.com/office/drawing/2014/main" xmlns="" id="{41B9CAAB-AC17-4501-ADA1-7EB6F8719617}"/>
              </a:ext>
            </a:extLst>
          </p:cNvPr>
          <p:cNvSpPr>
            <a:spLocks noGrp="1"/>
          </p:cNvSpPr>
          <p:nvPr>
            <p:ph type="ftr" sz="quarter" idx="15"/>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xmlns="" id="{8AF5787A-AB24-4133-8A6B-2C11C6F66B04}"/>
              </a:ext>
            </a:extLst>
          </p:cNvPr>
          <p:cNvSpPr>
            <a:spLocks noGrp="1"/>
          </p:cNvSpPr>
          <p:nvPr>
            <p:ph type="sldNum" sz="quarter" idx="16"/>
          </p:nvPr>
        </p:nvSpPr>
        <p:spPr>
          <a:xfrm>
            <a:off x="681567" y="4983164"/>
            <a:ext cx="781051" cy="365125"/>
          </a:xfrm>
        </p:spPr>
        <p:txBody>
          <a:bodyPr/>
          <a:lstStyle>
            <a:lvl1pPr>
              <a:defRPr/>
            </a:lvl1pPr>
          </a:lstStyle>
          <a:p>
            <a:pPr>
              <a:defRPr/>
            </a:pPr>
            <a:fld id="{11D05904-83AF-4785-B172-AEC23C6714F0}" type="slidenum">
              <a:rPr lang="en-US" altLang="en-US"/>
              <a:pPr>
                <a:defRPr/>
              </a:pPr>
              <a:t>‹#›</a:t>
            </a:fld>
            <a:endParaRPr lang="en-US" altLang="en-US"/>
          </a:p>
        </p:txBody>
      </p:sp>
    </p:spTree>
    <p:extLst>
      <p:ext uri="{BB962C8B-B14F-4D97-AF65-F5344CB8AC3E}">
        <p14:creationId xmlns:p14="http://schemas.microsoft.com/office/powerpoint/2010/main" xmlns="" val="3547346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xmlns="" id="{8090D643-1367-44A9-8B0A-BE4193EB13D2}"/>
              </a:ext>
            </a:extLst>
          </p:cNvPr>
          <p:cNvSpPr>
            <a:spLocks/>
          </p:cNvSpPr>
          <p:nvPr/>
        </p:nvSpPr>
        <p:spPr bwMode="auto">
          <a:xfrm flipV="1">
            <a:off x="0" y="4910138"/>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888" y="5181600"/>
            <a:ext cx="8789313" cy="729622"/>
          </a:xfrm>
        </p:spPr>
        <p:txBody>
          <a:bodyPr rtlCol="0">
            <a:normAutofit/>
          </a:bodyPr>
          <a:lstStyle>
            <a:lvl1pPr>
              <a:buNone/>
              <a:defRPr lang="en-US">
                <a:solidFill>
                  <a:schemeClr val="tx1">
                    <a:lumMod val="65000"/>
                    <a:lumOff val="35000"/>
                  </a:schemeClr>
                </a:solidFill>
              </a:defRPr>
            </a:lvl1pPr>
          </a:lstStyle>
          <a:p>
            <a:pPr lvl="0"/>
            <a:r>
              <a:rPr lang="en-US"/>
              <a:t>Click to edit Master text styles</a:t>
            </a:r>
          </a:p>
        </p:txBody>
      </p:sp>
      <p:sp>
        <p:nvSpPr>
          <p:cNvPr id="6" name="Date Placeholder 4">
            <a:extLst>
              <a:ext uri="{FF2B5EF4-FFF2-40B4-BE49-F238E27FC236}">
                <a16:creationId xmlns:a16="http://schemas.microsoft.com/office/drawing/2014/main" xmlns="" id="{CBAB63CD-BBCB-48FE-844C-6B9D33E62B73}"/>
              </a:ext>
            </a:extLst>
          </p:cNvPr>
          <p:cNvSpPr>
            <a:spLocks noGrp="1"/>
          </p:cNvSpPr>
          <p:nvPr>
            <p:ph type="dt" sz="half" idx="14"/>
          </p:nvPr>
        </p:nvSpPr>
        <p:spPr/>
        <p:txBody>
          <a:bodyPr/>
          <a:lstStyle>
            <a:lvl1pPr>
              <a:defRPr/>
            </a:lvl1pPr>
          </a:lstStyle>
          <a:p>
            <a:pPr>
              <a:defRPr/>
            </a:pPr>
            <a:fld id="{ACE9B0E2-CB8E-4EC5-BE2F-3A172E6DA1D4}" type="datetimeFigureOut">
              <a:rPr lang="en-US"/>
              <a:pPr>
                <a:defRPr/>
              </a:pPr>
              <a:t>24/11/2023</a:t>
            </a:fld>
            <a:endParaRPr lang="en-US"/>
          </a:p>
        </p:txBody>
      </p:sp>
      <p:sp>
        <p:nvSpPr>
          <p:cNvPr id="7" name="Footer Placeholder 5">
            <a:extLst>
              <a:ext uri="{FF2B5EF4-FFF2-40B4-BE49-F238E27FC236}">
                <a16:creationId xmlns:a16="http://schemas.microsoft.com/office/drawing/2014/main" xmlns="" id="{3CD4FD06-D61F-44CE-B850-DB53D5BE4EC1}"/>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xmlns="" id="{02781B50-37B7-4978-BB99-3C11130CCACA}"/>
              </a:ext>
            </a:extLst>
          </p:cNvPr>
          <p:cNvSpPr>
            <a:spLocks noGrp="1"/>
          </p:cNvSpPr>
          <p:nvPr>
            <p:ph type="sldNum" sz="quarter" idx="16"/>
          </p:nvPr>
        </p:nvSpPr>
        <p:spPr>
          <a:xfrm>
            <a:off x="681567" y="4983164"/>
            <a:ext cx="781051" cy="365125"/>
          </a:xfrm>
        </p:spPr>
        <p:txBody>
          <a:bodyPr/>
          <a:lstStyle>
            <a:lvl1pPr>
              <a:defRPr/>
            </a:lvl1pPr>
          </a:lstStyle>
          <a:p>
            <a:pPr>
              <a:defRPr/>
            </a:pPr>
            <a:fld id="{D83EA7B6-43AE-43D6-A6C0-4EF0BBB5C9C6}" type="slidenum">
              <a:rPr lang="en-US" altLang="en-US"/>
              <a:pPr>
                <a:defRPr/>
              </a:pPr>
              <a:t>‹#›</a:t>
            </a:fld>
            <a:endParaRPr lang="en-US" altLang="en-US"/>
          </a:p>
        </p:txBody>
      </p:sp>
    </p:spTree>
    <p:extLst>
      <p:ext uri="{BB962C8B-B14F-4D97-AF65-F5344CB8AC3E}">
        <p14:creationId xmlns:p14="http://schemas.microsoft.com/office/powerpoint/2010/main" xmlns="" val="887714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830B9E39-8C8D-43F2-AC15-A0F8D0F19CE4}"/>
              </a:ext>
            </a:extLst>
          </p:cNvPr>
          <p:cNvSpPr>
            <a:spLocks/>
          </p:cNvSpPr>
          <p:nvPr/>
        </p:nvSpPr>
        <p:spPr bwMode="auto">
          <a:xfrm flipV="1">
            <a:off x="0" y="711200"/>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E7368D43-FB41-41E2-BFAB-3FA4E8CC3C11}"/>
              </a:ext>
            </a:extLst>
          </p:cNvPr>
          <p:cNvSpPr>
            <a:spLocks noGrp="1"/>
          </p:cNvSpPr>
          <p:nvPr>
            <p:ph type="dt" sz="half" idx="10"/>
          </p:nvPr>
        </p:nvSpPr>
        <p:spPr/>
        <p:txBody>
          <a:bodyPr/>
          <a:lstStyle>
            <a:lvl1pPr>
              <a:defRPr/>
            </a:lvl1pPr>
          </a:lstStyle>
          <a:p>
            <a:pPr>
              <a:defRPr/>
            </a:pPr>
            <a:fld id="{35B246F1-7EB7-4CB3-AB36-14FC500BA096}" type="datetimeFigureOut">
              <a:rPr lang="en-US"/>
              <a:pPr>
                <a:defRPr/>
              </a:pPr>
              <a:t>24/11/2023</a:t>
            </a:fld>
            <a:endParaRPr lang="en-US"/>
          </a:p>
        </p:txBody>
      </p:sp>
      <p:sp>
        <p:nvSpPr>
          <p:cNvPr id="6" name="Footer Placeholder 4">
            <a:extLst>
              <a:ext uri="{FF2B5EF4-FFF2-40B4-BE49-F238E27FC236}">
                <a16:creationId xmlns:a16="http://schemas.microsoft.com/office/drawing/2014/main" xmlns="" id="{F7FA0FAA-C56C-47F6-82EA-FE3A06666BD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06051D1-E56B-409B-AF2C-A01C2136B2E0}"/>
              </a:ext>
            </a:extLst>
          </p:cNvPr>
          <p:cNvSpPr>
            <a:spLocks noGrp="1"/>
          </p:cNvSpPr>
          <p:nvPr>
            <p:ph type="sldNum" sz="quarter" idx="12"/>
          </p:nvPr>
        </p:nvSpPr>
        <p:spPr/>
        <p:txBody>
          <a:bodyPr/>
          <a:lstStyle>
            <a:lvl1pPr>
              <a:defRPr/>
            </a:lvl1pPr>
          </a:lstStyle>
          <a:p>
            <a:pPr>
              <a:defRPr/>
            </a:pPr>
            <a:fld id="{7D5396C7-9C7F-4A25-B1AC-DFCF783FC8BB}" type="slidenum">
              <a:rPr lang="en-US" altLang="en-US"/>
              <a:pPr>
                <a:defRPr/>
              </a:pPr>
              <a:t>‹#›</a:t>
            </a:fld>
            <a:endParaRPr lang="en-US" altLang="en-US"/>
          </a:p>
        </p:txBody>
      </p:sp>
    </p:spTree>
    <p:extLst>
      <p:ext uri="{BB962C8B-B14F-4D97-AF65-F5344CB8AC3E}">
        <p14:creationId xmlns:p14="http://schemas.microsoft.com/office/powerpoint/2010/main" xmlns="" val="4015917478"/>
      </p:ext>
    </p:extLst>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xmlns="" id="{A93D0F65-DAD0-4EE5-9CD5-87369C3AC185}"/>
              </a:ext>
            </a:extLst>
          </p:cNvPr>
          <p:cNvSpPr>
            <a:spLocks/>
          </p:cNvSpPr>
          <p:nvPr/>
        </p:nvSpPr>
        <p:spPr bwMode="auto">
          <a:xfrm flipV="1">
            <a:off x="0" y="711200"/>
            <a:ext cx="1811867" cy="508000"/>
          </a:xfrm>
          <a:custGeom>
            <a:avLst/>
            <a:gdLst>
              <a:gd name="T0" fmla="*/ 2147483646 w 7908"/>
              <a:gd name="T1" fmla="*/ 615366511 h 10000"/>
              <a:gd name="T2" fmla="*/ 2147483646 w 7908"/>
              <a:gd name="T3" fmla="*/ 24645112 h 10000"/>
              <a:gd name="T4" fmla="*/ 2147483646 w 7908"/>
              <a:gd name="T5" fmla="*/ 12322556 h 10000"/>
              <a:gd name="T6" fmla="*/ 2147483646 w 7908"/>
              <a:gd name="T7" fmla="*/ 0 h 10000"/>
              <a:gd name="T8" fmla="*/ 2147483646 w 7908"/>
              <a:gd name="T9" fmla="*/ 0 h 10000"/>
              <a:gd name="T10" fmla="*/ 0 w 7908"/>
              <a:gd name="T11" fmla="*/ 8129016 h 10000"/>
              <a:gd name="T12" fmla="*/ 0 w 7908"/>
              <a:gd name="T13" fmla="*/ 1310965120 h 10000"/>
              <a:gd name="T14" fmla="*/ 2147483646 w 7908"/>
              <a:gd name="T15" fmla="*/ 1304673540 h 10000"/>
              <a:gd name="T16" fmla="*/ 2147483646 w 7908"/>
              <a:gd name="T17" fmla="*/ 1304673540 h 10000"/>
              <a:gd name="T18" fmla="*/ 2147483646 w 7908"/>
              <a:gd name="T19" fmla="*/ 1292480016 h 10000"/>
              <a:gd name="T20" fmla="*/ 2147483646 w 7908"/>
              <a:gd name="T21" fmla="*/ 1280025837 h 10000"/>
              <a:gd name="T22" fmla="*/ 2147483646 w 7908"/>
              <a:gd name="T23" fmla="*/ 689304438 h 10000"/>
              <a:gd name="T24" fmla="*/ 2147483646 w 7908"/>
              <a:gd name="T25" fmla="*/ 6153665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848B23D9-029D-41F6-8C88-E16906B2EB77}"/>
              </a:ext>
            </a:extLst>
          </p:cNvPr>
          <p:cNvSpPr>
            <a:spLocks noGrp="1"/>
          </p:cNvSpPr>
          <p:nvPr>
            <p:ph type="dt" sz="half" idx="10"/>
          </p:nvPr>
        </p:nvSpPr>
        <p:spPr/>
        <p:txBody>
          <a:bodyPr/>
          <a:lstStyle>
            <a:lvl1pPr>
              <a:defRPr/>
            </a:lvl1pPr>
          </a:lstStyle>
          <a:p>
            <a:pPr>
              <a:defRPr/>
            </a:pPr>
            <a:fld id="{4B49ABFE-34B4-4FED-A6B6-8D635EE6AD58}" type="datetimeFigureOut">
              <a:rPr lang="en-US"/>
              <a:pPr>
                <a:defRPr/>
              </a:pPr>
              <a:t>24/11/2023</a:t>
            </a:fld>
            <a:endParaRPr lang="en-US"/>
          </a:p>
        </p:txBody>
      </p:sp>
      <p:sp>
        <p:nvSpPr>
          <p:cNvPr id="6" name="Footer Placeholder 4">
            <a:extLst>
              <a:ext uri="{FF2B5EF4-FFF2-40B4-BE49-F238E27FC236}">
                <a16:creationId xmlns:a16="http://schemas.microsoft.com/office/drawing/2014/main" xmlns="" id="{43693616-8023-48A1-A857-F6104FD058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08DA14C0-1AD2-474B-A420-53608E8B00B9}"/>
              </a:ext>
            </a:extLst>
          </p:cNvPr>
          <p:cNvSpPr>
            <a:spLocks noGrp="1"/>
          </p:cNvSpPr>
          <p:nvPr>
            <p:ph type="sldNum" sz="quarter" idx="12"/>
          </p:nvPr>
        </p:nvSpPr>
        <p:spPr/>
        <p:txBody>
          <a:bodyPr/>
          <a:lstStyle>
            <a:lvl1pPr>
              <a:defRPr/>
            </a:lvl1pPr>
          </a:lstStyle>
          <a:p>
            <a:pPr>
              <a:defRPr/>
            </a:pPr>
            <a:fld id="{BF22C903-7790-4127-86F5-DFD0BC04743B}" type="slidenum">
              <a:rPr lang="en-US" altLang="en-US"/>
              <a:pPr>
                <a:defRPr/>
              </a:pPr>
              <a:t>‹#›</a:t>
            </a:fld>
            <a:endParaRPr lang="en-US" altLang="en-US"/>
          </a:p>
        </p:txBody>
      </p:sp>
    </p:spTree>
    <p:extLst>
      <p:ext uri="{BB962C8B-B14F-4D97-AF65-F5344CB8AC3E}">
        <p14:creationId xmlns:p14="http://schemas.microsoft.com/office/powerpoint/2010/main" xmlns="" val="3408695711"/>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B0ED69-1E83-4EDB-9361-9B47D566F1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3306060-81A1-448D-8785-4234266855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5C23DFA-584F-4F0C-BD5A-25A8B490EBB8}"/>
              </a:ext>
            </a:extLst>
          </p:cNvPr>
          <p:cNvSpPr>
            <a:spLocks noGrp="1"/>
          </p:cNvSpPr>
          <p:nvPr>
            <p:ph type="dt" sz="half" idx="10"/>
          </p:nvPr>
        </p:nvSpPr>
        <p:spPr/>
        <p:txBody>
          <a:bodyPr/>
          <a:lstStyle/>
          <a:p>
            <a:fld id="{535FB48B-3BA9-4254-9B42-D394ACB349AB}" type="datetimeFigureOut">
              <a:rPr lang="en-IN" smtClean="0"/>
              <a:pPr/>
              <a:t>24-11-2023</a:t>
            </a:fld>
            <a:endParaRPr lang="en-IN"/>
          </a:p>
        </p:txBody>
      </p:sp>
      <p:sp>
        <p:nvSpPr>
          <p:cNvPr id="5" name="Footer Placeholder 4">
            <a:extLst>
              <a:ext uri="{FF2B5EF4-FFF2-40B4-BE49-F238E27FC236}">
                <a16:creationId xmlns:a16="http://schemas.microsoft.com/office/drawing/2014/main" xmlns="" id="{13E10601-77CF-43F9-8F2C-9C475F59D5A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3F01FA68-3476-46A6-ACF0-CD133A8599BC}"/>
              </a:ext>
            </a:extLst>
          </p:cNvPr>
          <p:cNvSpPr>
            <a:spLocks noGrp="1"/>
          </p:cNvSpPr>
          <p:nvPr>
            <p:ph type="sldNum" sz="quarter" idx="12"/>
          </p:nvPr>
        </p:nvSpPr>
        <p:spPr/>
        <p:txBody>
          <a:body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72163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39BE2-F0F3-4907-9197-5918542B396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3463143A-DF24-46CD-B8CD-FE8F0B32C7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DF639DF2-4BF3-41AB-82FD-73AB9E45A2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CD795538-5EDC-4F33-963A-85C3C0A5342C}"/>
              </a:ext>
            </a:extLst>
          </p:cNvPr>
          <p:cNvSpPr>
            <a:spLocks noGrp="1"/>
          </p:cNvSpPr>
          <p:nvPr>
            <p:ph type="dt" sz="half" idx="10"/>
          </p:nvPr>
        </p:nvSpPr>
        <p:spPr/>
        <p:txBody>
          <a:bodyPr/>
          <a:lstStyle/>
          <a:p>
            <a:fld id="{535FB48B-3BA9-4254-9B42-D394ACB349AB}" type="datetimeFigureOut">
              <a:rPr lang="en-IN" smtClean="0"/>
              <a:pPr/>
              <a:t>24-11-2023</a:t>
            </a:fld>
            <a:endParaRPr lang="en-IN"/>
          </a:p>
        </p:txBody>
      </p:sp>
      <p:sp>
        <p:nvSpPr>
          <p:cNvPr id="6" name="Footer Placeholder 5">
            <a:extLst>
              <a:ext uri="{FF2B5EF4-FFF2-40B4-BE49-F238E27FC236}">
                <a16:creationId xmlns:a16="http://schemas.microsoft.com/office/drawing/2014/main" xmlns="" id="{1FAD2913-3302-4591-A56F-DBA6BF4564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049E3BDB-71C7-42D2-B877-81C8FE2D58D5}"/>
              </a:ext>
            </a:extLst>
          </p:cNvPr>
          <p:cNvSpPr>
            <a:spLocks noGrp="1"/>
          </p:cNvSpPr>
          <p:nvPr>
            <p:ph type="sldNum" sz="quarter" idx="12"/>
          </p:nvPr>
        </p:nvSpPr>
        <p:spPr/>
        <p:txBody>
          <a:body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3028030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CA749A-49CF-4996-9068-433BEB2A70E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99FF930B-4989-410E-A942-4972E867DA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5BDC4C-DEBD-4D21-A3F3-5EE9D8A0F7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050F0B15-7BF1-4C36-AB6A-900984866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987E35A-F313-44EA-A1D0-2CFB8C08D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3D32F733-A323-45FE-9F7C-750C336B37A0}"/>
              </a:ext>
            </a:extLst>
          </p:cNvPr>
          <p:cNvSpPr>
            <a:spLocks noGrp="1"/>
          </p:cNvSpPr>
          <p:nvPr>
            <p:ph type="dt" sz="half" idx="10"/>
          </p:nvPr>
        </p:nvSpPr>
        <p:spPr/>
        <p:txBody>
          <a:bodyPr/>
          <a:lstStyle/>
          <a:p>
            <a:fld id="{535FB48B-3BA9-4254-9B42-D394ACB349AB}" type="datetimeFigureOut">
              <a:rPr lang="en-IN" smtClean="0"/>
              <a:pPr/>
              <a:t>24-11-2023</a:t>
            </a:fld>
            <a:endParaRPr lang="en-IN"/>
          </a:p>
        </p:txBody>
      </p:sp>
      <p:sp>
        <p:nvSpPr>
          <p:cNvPr id="8" name="Footer Placeholder 7">
            <a:extLst>
              <a:ext uri="{FF2B5EF4-FFF2-40B4-BE49-F238E27FC236}">
                <a16:creationId xmlns:a16="http://schemas.microsoft.com/office/drawing/2014/main" xmlns="" id="{618566CD-6094-4C02-9D66-1BE9D11B1F6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081B43B1-1DE5-42F8-8CEE-FCA32A341135}"/>
              </a:ext>
            </a:extLst>
          </p:cNvPr>
          <p:cNvSpPr>
            <a:spLocks noGrp="1"/>
          </p:cNvSpPr>
          <p:nvPr>
            <p:ph type="sldNum" sz="quarter" idx="12"/>
          </p:nvPr>
        </p:nvSpPr>
        <p:spPr/>
        <p:txBody>
          <a:body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63631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63534-979C-4748-95DD-17ACA0A3ACF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C19CFA0A-932C-41E4-8F9A-E85B7B8D33E6}"/>
              </a:ext>
            </a:extLst>
          </p:cNvPr>
          <p:cNvSpPr>
            <a:spLocks noGrp="1"/>
          </p:cNvSpPr>
          <p:nvPr>
            <p:ph type="dt" sz="half" idx="10"/>
          </p:nvPr>
        </p:nvSpPr>
        <p:spPr/>
        <p:txBody>
          <a:bodyPr/>
          <a:lstStyle/>
          <a:p>
            <a:fld id="{535FB48B-3BA9-4254-9B42-D394ACB349AB}" type="datetimeFigureOut">
              <a:rPr lang="en-IN" smtClean="0"/>
              <a:pPr/>
              <a:t>24-11-2023</a:t>
            </a:fld>
            <a:endParaRPr lang="en-IN"/>
          </a:p>
        </p:txBody>
      </p:sp>
      <p:sp>
        <p:nvSpPr>
          <p:cNvPr id="4" name="Footer Placeholder 3">
            <a:extLst>
              <a:ext uri="{FF2B5EF4-FFF2-40B4-BE49-F238E27FC236}">
                <a16:creationId xmlns:a16="http://schemas.microsoft.com/office/drawing/2014/main" xmlns="" id="{70B8761E-0B59-49E3-8118-2E037C0E3C7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0895C387-8C81-41C1-ADA3-98586CC973D9}"/>
              </a:ext>
            </a:extLst>
          </p:cNvPr>
          <p:cNvSpPr>
            <a:spLocks noGrp="1"/>
          </p:cNvSpPr>
          <p:nvPr>
            <p:ph type="sldNum" sz="quarter" idx="12"/>
          </p:nvPr>
        </p:nvSpPr>
        <p:spPr/>
        <p:txBody>
          <a:body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372185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3632F93-4414-48C1-A399-65AA8E5B2319}"/>
              </a:ext>
            </a:extLst>
          </p:cNvPr>
          <p:cNvSpPr>
            <a:spLocks noGrp="1"/>
          </p:cNvSpPr>
          <p:nvPr>
            <p:ph type="dt" sz="half" idx="10"/>
          </p:nvPr>
        </p:nvSpPr>
        <p:spPr/>
        <p:txBody>
          <a:bodyPr/>
          <a:lstStyle/>
          <a:p>
            <a:fld id="{535FB48B-3BA9-4254-9B42-D394ACB349AB}" type="datetimeFigureOut">
              <a:rPr lang="en-IN" smtClean="0"/>
              <a:pPr/>
              <a:t>24-11-2023</a:t>
            </a:fld>
            <a:endParaRPr lang="en-IN"/>
          </a:p>
        </p:txBody>
      </p:sp>
      <p:sp>
        <p:nvSpPr>
          <p:cNvPr id="3" name="Footer Placeholder 2">
            <a:extLst>
              <a:ext uri="{FF2B5EF4-FFF2-40B4-BE49-F238E27FC236}">
                <a16:creationId xmlns:a16="http://schemas.microsoft.com/office/drawing/2014/main" xmlns="" id="{66EF2184-D567-442D-A121-CB2CDD08C49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9A470F63-2762-4B12-B549-5540F3F8988B}"/>
              </a:ext>
            </a:extLst>
          </p:cNvPr>
          <p:cNvSpPr>
            <a:spLocks noGrp="1"/>
          </p:cNvSpPr>
          <p:nvPr>
            <p:ph type="sldNum" sz="quarter" idx="12"/>
          </p:nvPr>
        </p:nvSpPr>
        <p:spPr/>
        <p:txBody>
          <a:body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59561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B1C75-A146-40E3-9EC3-8836A544A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427F43B-7260-4FF3-A400-CAC7328528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128A81B7-BC21-4155-98CA-954124959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324EE68-8D1F-43B5-8305-1C34226FAB65}"/>
              </a:ext>
            </a:extLst>
          </p:cNvPr>
          <p:cNvSpPr>
            <a:spLocks noGrp="1"/>
          </p:cNvSpPr>
          <p:nvPr>
            <p:ph type="dt" sz="half" idx="10"/>
          </p:nvPr>
        </p:nvSpPr>
        <p:spPr/>
        <p:txBody>
          <a:bodyPr/>
          <a:lstStyle/>
          <a:p>
            <a:fld id="{535FB48B-3BA9-4254-9B42-D394ACB349AB}" type="datetimeFigureOut">
              <a:rPr lang="en-IN" smtClean="0"/>
              <a:pPr/>
              <a:t>24-11-2023</a:t>
            </a:fld>
            <a:endParaRPr lang="en-IN"/>
          </a:p>
        </p:txBody>
      </p:sp>
      <p:sp>
        <p:nvSpPr>
          <p:cNvPr id="6" name="Footer Placeholder 5">
            <a:extLst>
              <a:ext uri="{FF2B5EF4-FFF2-40B4-BE49-F238E27FC236}">
                <a16:creationId xmlns:a16="http://schemas.microsoft.com/office/drawing/2014/main" xmlns="" id="{78F5E91C-9E4D-431A-9853-3F08FF6A73D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7BCE95E5-E812-425E-9A70-1F78888231CC}"/>
              </a:ext>
            </a:extLst>
          </p:cNvPr>
          <p:cNvSpPr>
            <a:spLocks noGrp="1"/>
          </p:cNvSpPr>
          <p:nvPr>
            <p:ph type="sldNum" sz="quarter" idx="12"/>
          </p:nvPr>
        </p:nvSpPr>
        <p:spPr/>
        <p:txBody>
          <a:body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216963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4CA500-57DC-4C9C-BC8F-5C70D897F6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FDC8E6CE-3657-4DB3-8109-1B5D4FD722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F40F7472-5707-467B-BD2C-B7AC7C37F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61A52D3-5FDC-4D29-A21B-AFBFB023B226}"/>
              </a:ext>
            </a:extLst>
          </p:cNvPr>
          <p:cNvSpPr>
            <a:spLocks noGrp="1"/>
          </p:cNvSpPr>
          <p:nvPr>
            <p:ph type="dt" sz="half" idx="10"/>
          </p:nvPr>
        </p:nvSpPr>
        <p:spPr/>
        <p:txBody>
          <a:bodyPr/>
          <a:lstStyle/>
          <a:p>
            <a:fld id="{535FB48B-3BA9-4254-9B42-D394ACB349AB}" type="datetimeFigureOut">
              <a:rPr lang="en-IN" smtClean="0"/>
              <a:pPr/>
              <a:t>24-11-2023</a:t>
            </a:fld>
            <a:endParaRPr lang="en-IN"/>
          </a:p>
        </p:txBody>
      </p:sp>
      <p:sp>
        <p:nvSpPr>
          <p:cNvPr id="6" name="Footer Placeholder 5">
            <a:extLst>
              <a:ext uri="{FF2B5EF4-FFF2-40B4-BE49-F238E27FC236}">
                <a16:creationId xmlns:a16="http://schemas.microsoft.com/office/drawing/2014/main" xmlns="" id="{5DE655BB-C1E6-4436-AE54-512FD1399F9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CAB0AFB0-B9FA-42F0-975C-B10068D93D89}"/>
              </a:ext>
            </a:extLst>
          </p:cNvPr>
          <p:cNvSpPr>
            <a:spLocks noGrp="1"/>
          </p:cNvSpPr>
          <p:nvPr>
            <p:ph type="sldNum" sz="quarter" idx="12"/>
          </p:nvPr>
        </p:nvSpPr>
        <p:spPr/>
        <p:txBody>
          <a:body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2674161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DC68678-629A-4566-91D8-5EE72E805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BD25A62D-4447-450E-BC52-8007A6B8F9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E733121-69BC-4E72-965A-B093E30458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FB48B-3BA9-4254-9B42-D394ACB349AB}" type="datetimeFigureOut">
              <a:rPr lang="en-IN" smtClean="0"/>
              <a:pPr/>
              <a:t>24-11-2023</a:t>
            </a:fld>
            <a:endParaRPr lang="en-IN"/>
          </a:p>
        </p:txBody>
      </p:sp>
      <p:sp>
        <p:nvSpPr>
          <p:cNvPr id="5" name="Footer Placeholder 4">
            <a:extLst>
              <a:ext uri="{FF2B5EF4-FFF2-40B4-BE49-F238E27FC236}">
                <a16:creationId xmlns:a16="http://schemas.microsoft.com/office/drawing/2014/main" xmlns="" id="{F27E6459-34D2-4036-9D21-5AB941BC9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E23286C8-5346-45D3-B29B-9527F30FB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1CD40-3323-4192-BE8D-6F64E4067A07}" type="slidenum">
              <a:rPr lang="en-IN" smtClean="0"/>
              <a:pPr/>
              <a:t>‹#›</a:t>
            </a:fld>
            <a:endParaRPr lang="en-IN"/>
          </a:p>
        </p:txBody>
      </p:sp>
    </p:spTree>
    <p:extLst>
      <p:ext uri="{BB962C8B-B14F-4D97-AF65-F5344CB8AC3E}">
        <p14:creationId xmlns:p14="http://schemas.microsoft.com/office/powerpoint/2010/main" xmlns="" val="420626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35">
            <a:extLst>
              <a:ext uri="{FF2B5EF4-FFF2-40B4-BE49-F238E27FC236}">
                <a16:creationId xmlns:a16="http://schemas.microsoft.com/office/drawing/2014/main" xmlns="" id="{B3515520-2186-4E12-AD4B-7B32972E44CA}"/>
              </a:ext>
            </a:extLst>
          </p:cNvPr>
          <p:cNvGrpSpPr>
            <a:grpSpLocks/>
          </p:cNvGrpSpPr>
          <p:nvPr/>
        </p:nvGrpSpPr>
        <p:grpSpPr bwMode="auto">
          <a:xfrm>
            <a:off x="0" y="228601"/>
            <a:ext cx="2641600" cy="6638925"/>
            <a:chOff x="2487613" y="285750"/>
            <a:chExt cx="2428875" cy="5654676"/>
          </a:xfrm>
        </p:grpSpPr>
        <p:sp>
          <p:nvSpPr>
            <p:cNvPr id="2070" name="Freeform 11">
              <a:extLst>
                <a:ext uri="{FF2B5EF4-FFF2-40B4-BE49-F238E27FC236}">
                  <a16:creationId xmlns:a16="http://schemas.microsoft.com/office/drawing/2014/main" xmlns="" id="{AC42F2F0-3267-4D74-99FE-05DE19EB31E8}"/>
                </a:ext>
              </a:extLst>
            </p:cNvPr>
            <p:cNvSpPr>
              <a:spLocks/>
            </p:cNvSpPr>
            <p:nvPr/>
          </p:nvSpPr>
          <p:spPr bwMode="auto">
            <a:xfrm>
              <a:off x="2487613" y="2284413"/>
              <a:ext cx="85725" cy="533400"/>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71" name="Freeform 12">
              <a:extLst>
                <a:ext uri="{FF2B5EF4-FFF2-40B4-BE49-F238E27FC236}">
                  <a16:creationId xmlns:a16="http://schemas.microsoft.com/office/drawing/2014/main" xmlns="" id="{2A05E64E-BB19-4BE0-8FE1-8E5B259728EA}"/>
                </a:ext>
              </a:extLst>
            </p:cNvPr>
            <p:cNvSpPr>
              <a:spLocks/>
            </p:cNvSpPr>
            <p:nvPr/>
          </p:nvSpPr>
          <p:spPr bwMode="auto">
            <a:xfrm>
              <a:off x="2597151" y="2779713"/>
              <a:ext cx="550863" cy="1978025"/>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72" name="Freeform 13">
              <a:extLst>
                <a:ext uri="{FF2B5EF4-FFF2-40B4-BE49-F238E27FC236}">
                  <a16:creationId xmlns:a16="http://schemas.microsoft.com/office/drawing/2014/main" xmlns="" id="{D2E0431A-F0A0-4EE8-80A7-9C162FFCE760}"/>
                </a:ext>
              </a:extLst>
            </p:cNvPr>
            <p:cNvSpPr>
              <a:spLocks/>
            </p:cNvSpPr>
            <p:nvPr/>
          </p:nvSpPr>
          <p:spPr bwMode="auto">
            <a:xfrm>
              <a:off x="3175001" y="4730750"/>
              <a:ext cx="519113" cy="1209675"/>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73" name="Freeform 14">
              <a:extLst>
                <a:ext uri="{FF2B5EF4-FFF2-40B4-BE49-F238E27FC236}">
                  <a16:creationId xmlns:a16="http://schemas.microsoft.com/office/drawing/2014/main" xmlns="" id="{C7813B4C-91AC-475E-AAFD-6553E9982E00}"/>
                </a:ext>
              </a:extLst>
            </p:cNvPr>
            <p:cNvSpPr>
              <a:spLocks/>
            </p:cNvSpPr>
            <p:nvPr/>
          </p:nvSpPr>
          <p:spPr bwMode="auto">
            <a:xfrm>
              <a:off x="3305176" y="5630863"/>
              <a:ext cx="146050" cy="309563"/>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74" name="Freeform 15">
              <a:extLst>
                <a:ext uri="{FF2B5EF4-FFF2-40B4-BE49-F238E27FC236}">
                  <a16:creationId xmlns:a16="http://schemas.microsoft.com/office/drawing/2014/main" xmlns="" id="{000D1316-0134-4AD2-9C08-511D013A531B}"/>
                </a:ext>
              </a:extLst>
            </p:cNvPr>
            <p:cNvSpPr>
              <a:spLocks/>
            </p:cNvSpPr>
            <p:nvPr/>
          </p:nvSpPr>
          <p:spPr bwMode="auto">
            <a:xfrm>
              <a:off x="2573338" y="2817813"/>
              <a:ext cx="700088" cy="2835275"/>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75" name="Freeform 16">
              <a:extLst>
                <a:ext uri="{FF2B5EF4-FFF2-40B4-BE49-F238E27FC236}">
                  <a16:creationId xmlns:a16="http://schemas.microsoft.com/office/drawing/2014/main" xmlns="" id="{FD548804-5B6B-4334-81CD-3D743D15FF62}"/>
                </a:ext>
              </a:extLst>
            </p:cNvPr>
            <p:cNvSpPr>
              <a:spLocks/>
            </p:cNvSpPr>
            <p:nvPr/>
          </p:nvSpPr>
          <p:spPr bwMode="auto">
            <a:xfrm>
              <a:off x="2506663" y="285750"/>
              <a:ext cx="90488" cy="2493963"/>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76" name="Freeform 17">
              <a:extLst>
                <a:ext uri="{FF2B5EF4-FFF2-40B4-BE49-F238E27FC236}">
                  <a16:creationId xmlns:a16="http://schemas.microsoft.com/office/drawing/2014/main" xmlns="" id="{81B88714-B1CD-4E60-8252-B9D0A6368CE1}"/>
                </a:ext>
              </a:extLst>
            </p:cNvPr>
            <p:cNvSpPr>
              <a:spLocks/>
            </p:cNvSpPr>
            <p:nvPr/>
          </p:nvSpPr>
          <p:spPr bwMode="auto">
            <a:xfrm>
              <a:off x="2554288" y="2598738"/>
              <a:ext cx="66675" cy="420688"/>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77" name="Freeform 18">
              <a:extLst>
                <a:ext uri="{FF2B5EF4-FFF2-40B4-BE49-F238E27FC236}">
                  <a16:creationId xmlns:a16="http://schemas.microsoft.com/office/drawing/2014/main" xmlns="" id="{813EC580-AE1E-4446-8F75-63F82BD7F384}"/>
                </a:ext>
              </a:extLst>
            </p:cNvPr>
            <p:cNvSpPr>
              <a:spLocks/>
            </p:cNvSpPr>
            <p:nvPr/>
          </p:nvSpPr>
          <p:spPr bwMode="auto">
            <a:xfrm>
              <a:off x="3143251" y="4757738"/>
              <a:ext cx="161925" cy="873125"/>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78" name="Freeform 19">
              <a:extLst>
                <a:ext uri="{FF2B5EF4-FFF2-40B4-BE49-F238E27FC236}">
                  <a16:creationId xmlns:a16="http://schemas.microsoft.com/office/drawing/2014/main" xmlns="" id="{482F3C2D-2262-4130-A231-E6161C8B20D5}"/>
                </a:ext>
              </a:extLst>
            </p:cNvPr>
            <p:cNvSpPr>
              <a:spLocks/>
            </p:cNvSpPr>
            <p:nvPr/>
          </p:nvSpPr>
          <p:spPr bwMode="auto">
            <a:xfrm>
              <a:off x="3148013" y="1282700"/>
              <a:ext cx="1768475" cy="3448050"/>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79" name="Freeform 20">
              <a:extLst>
                <a:ext uri="{FF2B5EF4-FFF2-40B4-BE49-F238E27FC236}">
                  <a16:creationId xmlns:a16="http://schemas.microsoft.com/office/drawing/2014/main" xmlns="" id="{027541D7-1C7D-4D52-89D4-549BEFE61FE5}"/>
                </a:ext>
              </a:extLst>
            </p:cNvPr>
            <p:cNvSpPr>
              <a:spLocks/>
            </p:cNvSpPr>
            <p:nvPr/>
          </p:nvSpPr>
          <p:spPr bwMode="auto">
            <a:xfrm>
              <a:off x="3273426" y="5653088"/>
              <a:ext cx="138113" cy="287338"/>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80" name="Freeform 21">
              <a:extLst>
                <a:ext uri="{FF2B5EF4-FFF2-40B4-BE49-F238E27FC236}">
                  <a16:creationId xmlns:a16="http://schemas.microsoft.com/office/drawing/2014/main" xmlns="" id="{B6A63C12-A1E2-43DD-82E0-4670CC98127B}"/>
                </a:ext>
              </a:extLst>
            </p:cNvPr>
            <p:cNvSpPr>
              <a:spLocks/>
            </p:cNvSpPr>
            <p:nvPr/>
          </p:nvSpPr>
          <p:spPr bwMode="auto">
            <a:xfrm>
              <a:off x="3143251" y="4656138"/>
              <a:ext cx="31750" cy="188913"/>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81" name="Freeform 22">
              <a:extLst>
                <a:ext uri="{FF2B5EF4-FFF2-40B4-BE49-F238E27FC236}">
                  <a16:creationId xmlns:a16="http://schemas.microsoft.com/office/drawing/2014/main" xmlns="" id="{8B84586A-CA42-4CC6-9BF8-978E6D5FAB8E}"/>
                </a:ext>
              </a:extLst>
            </p:cNvPr>
            <p:cNvSpPr>
              <a:spLocks/>
            </p:cNvSpPr>
            <p:nvPr/>
          </p:nvSpPr>
          <p:spPr bwMode="auto">
            <a:xfrm>
              <a:off x="3211513" y="5410200"/>
              <a:ext cx="203200" cy="530225"/>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grpSp>
      <p:grpSp>
        <p:nvGrpSpPr>
          <p:cNvPr id="2051" name="Group 48">
            <a:extLst>
              <a:ext uri="{FF2B5EF4-FFF2-40B4-BE49-F238E27FC236}">
                <a16:creationId xmlns:a16="http://schemas.microsoft.com/office/drawing/2014/main" xmlns="" id="{C9E7E1E5-E988-4BEE-A1CE-913C109A159C}"/>
              </a:ext>
            </a:extLst>
          </p:cNvPr>
          <p:cNvGrpSpPr>
            <a:grpSpLocks/>
          </p:cNvGrpSpPr>
          <p:nvPr/>
        </p:nvGrpSpPr>
        <p:grpSpPr bwMode="auto">
          <a:xfrm>
            <a:off x="27518" y="0"/>
            <a:ext cx="2603500" cy="6853238"/>
            <a:chOff x="6627813" y="195717"/>
            <a:chExt cx="1952625" cy="5678034"/>
          </a:xfrm>
        </p:grpSpPr>
        <p:sp>
          <p:nvSpPr>
            <p:cNvPr id="2058" name="Freeform 27">
              <a:extLst>
                <a:ext uri="{FF2B5EF4-FFF2-40B4-BE49-F238E27FC236}">
                  <a16:creationId xmlns:a16="http://schemas.microsoft.com/office/drawing/2014/main" xmlns="" id="{41FF6C6A-8BA2-4AED-8906-F63C5DB82DAE}"/>
                </a:ext>
              </a:extLst>
            </p:cNvPr>
            <p:cNvSpPr>
              <a:spLocks/>
            </p:cNvSpPr>
            <p:nvPr/>
          </p:nvSpPr>
          <p:spPr bwMode="auto">
            <a:xfrm>
              <a:off x="6627813" y="195717"/>
              <a:ext cx="409575" cy="3646488"/>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59" name="Freeform 28">
              <a:extLst>
                <a:ext uri="{FF2B5EF4-FFF2-40B4-BE49-F238E27FC236}">
                  <a16:creationId xmlns:a16="http://schemas.microsoft.com/office/drawing/2014/main" xmlns="" id="{234D245C-B947-452B-8A81-4213E3B6F20E}"/>
                </a:ext>
              </a:extLst>
            </p:cNvPr>
            <p:cNvSpPr>
              <a:spLocks/>
            </p:cNvSpPr>
            <p:nvPr/>
          </p:nvSpPr>
          <p:spPr bwMode="auto">
            <a:xfrm>
              <a:off x="7061201" y="3771900"/>
              <a:ext cx="350838" cy="1309688"/>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60" name="Freeform 29">
              <a:extLst>
                <a:ext uri="{FF2B5EF4-FFF2-40B4-BE49-F238E27FC236}">
                  <a16:creationId xmlns:a16="http://schemas.microsoft.com/office/drawing/2014/main" xmlns="" id="{2C51C2FB-43F6-41D9-8A27-36C742DCDC2D}"/>
                </a:ext>
              </a:extLst>
            </p:cNvPr>
            <p:cNvSpPr>
              <a:spLocks/>
            </p:cNvSpPr>
            <p:nvPr/>
          </p:nvSpPr>
          <p:spPr bwMode="auto">
            <a:xfrm>
              <a:off x="7439026" y="5053013"/>
              <a:ext cx="357188" cy="82073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61" name="Freeform 30">
              <a:extLst>
                <a:ext uri="{FF2B5EF4-FFF2-40B4-BE49-F238E27FC236}">
                  <a16:creationId xmlns:a16="http://schemas.microsoft.com/office/drawing/2014/main" xmlns="" id="{980A40C2-243D-43CA-8B66-A3BFCB453048}"/>
                </a:ext>
              </a:extLst>
            </p:cNvPr>
            <p:cNvSpPr>
              <a:spLocks/>
            </p:cNvSpPr>
            <p:nvPr/>
          </p:nvSpPr>
          <p:spPr bwMode="auto">
            <a:xfrm>
              <a:off x="7037388" y="3811588"/>
              <a:ext cx="457200" cy="1852613"/>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62" name="Freeform 31">
              <a:extLst>
                <a:ext uri="{FF2B5EF4-FFF2-40B4-BE49-F238E27FC236}">
                  <a16:creationId xmlns:a16="http://schemas.microsoft.com/office/drawing/2014/main" xmlns="" id="{FB45C79E-4848-4FB0-B374-AC8715AC4C26}"/>
                </a:ext>
              </a:extLst>
            </p:cNvPr>
            <p:cNvSpPr>
              <a:spLocks/>
            </p:cNvSpPr>
            <p:nvPr/>
          </p:nvSpPr>
          <p:spPr bwMode="auto">
            <a:xfrm>
              <a:off x="6992938" y="1263650"/>
              <a:ext cx="144463" cy="2508250"/>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63" name="Freeform 32">
              <a:extLst>
                <a:ext uri="{FF2B5EF4-FFF2-40B4-BE49-F238E27FC236}">
                  <a16:creationId xmlns:a16="http://schemas.microsoft.com/office/drawing/2014/main" xmlns="" id="{0ADAF55F-4F92-4811-BDEF-00F9918C1325}"/>
                </a:ext>
              </a:extLst>
            </p:cNvPr>
            <p:cNvSpPr>
              <a:spLocks/>
            </p:cNvSpPr>
            <p:nvPr/>
          </p:nvSpPr>
          <p:spPr bwMode="auto">
            <a:xfrm>
              <a:off x="7526338" y="5640388"/>
              <a:ext cx="111125" cy="233363"/>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64" name="Freeform 33">
              <a:extLst>
                <a:ext uri="{FF2B5EF4-FFF2-40B4-BE49-F238E27FC236}">
                  <a16:creationId xmlns:a16="http://schemas.microsoft.com/office/drawing/2014/main" xmlns="" id="{8673238F-E3CD-4D2E-93CD-6FD1DBA1849E}"/>
                </a:ext>
              </a:extLst>
            </p:cNvPr>
            <p:cNvSpPr>
              <a:spLocks/>
            </p:cNvSpPr>
            <p:nvPr/>
          </p:nvSpPr>
          <p:spPr bwMode="auto">
            <a:xfrm>
              <a:off x="7021513" y="3598863"/>
              <a:ext cx="68263" cy="423863"/>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65" name="Freeform 34">
              <a:extLst>
                <a:ext uri="{FF2B5EF4-FFF2-40B4-BE49-F238E27FC236}">
                  <a16:creationId xmlns:a16="http://schemas.microsoft.com/office/drawing/2014/main" xmlns="" id="{31176E95-AE87-4976-A755-D8200ED975E7}"/>
                </a:ext>
              </a:extLst>
            </p:cNvPr>
            <p:cNvSpPr>
              <a:spLocks/>
            </p:cNvSpPr>
            <p:nvPr/>
          </p:nvSpPr>
          <p:spPr bwMode="auto">
            <a:xfrm>
              <a:off x="7412038" y="2801938"/>
              <a:ext cx="1168400" cy="2251075"/>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66" name="Freeform 35">
              <a:extLst>
                <a:ext uri="{FF2B5EF4-FFF2-40B4-BE49-F238E27FC236}">
                  <a16:creationId xmlns:a16="http://schemas.microsoft.com/office/drawing/2014/main" xmlns="" id="{1D149D34-F30A-433F-B0C9-179BB3DD4CEF}"/>
                </a:ext>
              </a:extLst>
            </p:cNvPr>
            <p:cNvSpPr>
              <a:spLocks/>
            </p:cNvSpPr>
            <p:nvPr/>
          </p:nvSpPr>
          <p:spPr bwMode="auto">
            <a:xfrm>
              <a:off x="7494588" y="5664200"/>
              <a:ext cx="100013" cy="209550"/>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67" name="Freeform 36">
              <a:extLst>
                <a:ext uri="{FF2B5EF4-FFF2-40B4-BE49-F238E27FC236}">
                  <a16:creationId xmlns:a16="http://schemas.microsoft.com/office/drawing/2014/main" xmlns="" id="{4F733F19-5329-47D1-BA07-FDEBD7C64ACF}"/>
                </a:ext>
              </a:extLst>
            </p:cNvPr>
            <p:cNvSpPr>
              <a:spLocks/>
            </p:cNvSpPr>
            <p:nvPr/>
          </p:nvSpPr>
          <p:spPr bwMode="auto">
            <a:xfrm>
              <a:off x="7412038" y="5081588"/>
              <a:ext cx="114300" cy="558800"/>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68" name="Freeform 37">
              <a:extLst>
                <a:ext uri="{FF2B5EF4-FFF2-40B4-BE49-F238E27FC236}">
                  <a16:creationId xmlns:a16="http://schemas.microsoft.com/office/drawing/2014/main" xmlns="" id="{EF21B4A3-00C4-4D5E-8B00-1703D6A51D1E}"/>
                </a:ext>
              </a:extLst>
            </p:cNvPr>
            <p:cNvSpPr>
              <a:spLocks/>
            </p:cNvSpPr>
            <p:nvPr/>
          </p:nvSpPr>
          <p:spPr bwMode="auto">
            <a:xfrm>
              <a:off x="7412038" y="4978400"/>
              <a:ext cx="31750" cy="188913"/>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sp>
          <p:nvSpPr>
            <p:cNvPr id="2069" name="Freeform 38">
              <a:extLst>
                <a:ext uri="{FF2B5EF4-FFF2-40B4-BE49-F238E27FC236}">
                  <a16:creationId xmlns:a16="http://schemas.microsoft.com/office/drawing/2014/main" xmlns="" id="{BD15A679-1691-4B54-86E5-E9950662330D}"/>
                </a:ext>
              </a:extLst>
            </p:cNvPr>
            <p:cNvSpPr>
              <a:spLocks/>
            </p:cNvSpPr>
            <p:nvPr/>
          </p:nvSpPr>
          <p:spPr bwMode="auto">
            <a:xfrm>
              <a:off x="7439026" y="5434013"/>
              <a:ext cx="174625" cy="439738"/>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IN" sz="1800"/>
            </a:p>
          </p:txBody>
        </p:sp>
      </p:grpSp>
      <p:sp>
        <p:nvSpPr>
          <p:cNvPr id="62" name="Rectangle 61">
            <a:extLst>
              <a:ext uri="{FF2B5EF4-FFF2-40B4-BE49-F238E27FC236}">
                <a16:creationId xmlns:a16="http://schemas.microsoft.com/office/drawing/2014/main" xmlns="" id="{962DB3E5-D55D-4565-BEB4-6840A1C85835}"/>
              </a:ext>
            </a:extLst>
          </p:cNvPr>
          <p:cNvSpPr/>
          <p:nvPr/>
        </p:nvSpPr>
        <p:spPr>
          <a:xfrm>
            <a:off x="1" y="0"/>
            <a:ext cx="243417"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a:extLst>
              <a:ext uri="{FF2B5EF4-FFF2-40B4-BE49-F238E27FC236}">
                <a16:creationId xmlns:a16="http://schemas.microsoft.com/office/drawing/2014/main" xmlns="" id="{47AB6B13-936A-41A2-A508-40D92387D620}"/>
              </a:ext>
            </a:extLst>
          </p:cNvPr>
          <p:cNvSpPr>
            <a:spLocks noGrp="1" noChangeArrowheads="1"/>
          </p:cNvSpPr>
          <p:nvPr>
            <p:ph type="title"/>
          </p:nvPr>
        </p:nvSpPr>
        <p:spPr bwMode="auto">
          <a:xfrm>
            <a:off x="2592917" y="623888"/>
            <a:ext cx="8786283"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2054" name="Text Placeholder 2">
            <a:extLst>
              <a:ext uri="{FF2B5EF4-FFF2-40B4-BE49-F238E27FC236}">
                <a16:creationId xmlns:a16="http://schemas.microsoft.com/office/drawing/2014/main" xmlns="" id="{44333849-B051-440F-978F-DBCE753337D2}"/>
              </a:ext>
            </a:extLst>
          </p:cNvPr>
          <p:cNvSpPr>
            <a:spLocks noGrp="1" noChangeArrowheads="1"/>
          </p:cNvSpPr>
          <p:nvPr>
            <p:ph type="body" idx="1"/>
          </p:nvPr>
        </p:nvSpPr>
        <p:spPr bwMode="auto">
          <a:xfrm>
            <a:off x="2590800" y="2133600"/>
            <a:ext cx="87884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8E85308-612B-4833-A145-A80E13D83E8B}"/>
              </a:ext>
            </a:extLst>
          </p:cNvPr>
          <p:cNvSpPr>
            <a:spLocks noGrp="1"/>
          </p:cNvSpPr>
          <p:nvPr>
            <p:ph type="dt" sz="half" idx="2"/>
          </p:nvPr>
        </p:nvSpPr>
        <p:spPr>
          <a:xfrm>
            <a:off x="10363201" y="6135689"/>
            <a:ext cx="1022351" cy="36988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5DDDCDD-40D4-4229-A74B-31C45DB0C9BC}" type="datetimeFigureOut">
              <a:rPr lang="en-US"/>
              <a:pPr>
                <a:defRPr/>
              </a:pPr>
              <a:t>24/11/2023</a:t>
            </a:fld>
            <a:endParaRPr lang="en-US"/>
          </a:p>
        </p:txBody>
      </p:sp>
      <p:sp>
        <p:nvSpPr>
          <p:cNvPr id="5" name="Footer Placeholder 4">
            <a:extLst>
              <a:ext uri="{FF2B5EF4-FFF2-40B4-BE49-F238E27FC236}">
                <a16:creationId xmlns:a16="http://schemas.microsoft.com/office/drawing/2014/main" xmlns="" id="{7A0D6CFA-979D-4DF7-A564-5414092893D1}"/>
              </a:ext>
            </a:extLst>
          </p:cNvPr>
          <p:cNvSpPr>
            <a:spLocks noGrp="1"/>
          </p:cNvSpPr>
          <p:nvPr>
            <p:ph type="ftr" sz="quarter" idx="3"/>
          </p:nvPr>
        </p:nvSpPr>
        <p:spPr>
          <a:xfrm>
            <a:off x="2590800" y="6135689"/>
            <a:ext cx="7622117"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678DABD7-5B82-4024-AA0A-52BEC2367272}"/>
              </a:ext>
            </a:extLst>
          </p:cNvPr>
          <p:cNvSpPr>
            <a:spLocks noGrp="1"/>
          </p:cNvSpPr>
          <p:nvPr>
            <p:ph type="sldNum" sz="quarter" idx="4"/>
          </p:nvPr>
        </p:nvSpPr>
        <p:spPr>
          <a:xfrm>
            <a:off x="681567" y="787401"/>
            <a:ext cx="781051" cy="365125"/>
          </a:xfrm>
          <a:prstGeom prst="rect">
            <a:avLst/>
          </a:prstGeom>
        </p:spPr>
        <p:txBody>
          <a:bodyPr vert="horz" lIns="91440" tIns="45720" rIns="91440" bIns="45720" rtlCol="0" anchor="ctr"/>
          <a:lstStyle>
            <a:lvl1pPr algn="r">
              <a:defRPr sz="2000">
                <a:solidFill>
                  <a:srgbClr val="FEFFFF"/>
                </a:solidFill>
              </a:defRPr>
            </a:lvl1pPr>
          </a:lstStyle>
          <a:p>
            <a:pPr>
              <a:defRPr/>
            </a:pPr>
            <a:fld id="{0713C547-9511-4237-B213-FA6284626A90}" type="slidenum">
              <a:rPr lang="en-US" altLang="en-US"/>
              <a:pPr>
                <a:defRPr/>
              </a:pPr>
              <a:t>‹#›</a:t>
            </a:fld>
            <a:endParaRPr lang="en-US" altLang="en-US"/>
          </a:p>
        </p:txBody>
      </p:sp>
    </p:spTree>
    <p:extLst>
      <p:ext uri="{BB962C8B-B14F-4D97-AF65-F5344CB8AC3E}">
        <p14:creationId xmlns:p14="http://schemas.microsoft.com/office/powerpoint/2010/main" xmlns="" val="4029150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wipe dir="d"/>
  </p:transition>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82"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82"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82"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82"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82"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2F7AC-39CC-4EAF-BD7F-81F1AF4BDE25}"/>
              </a:ext>
            </a:extLst>
          </p:cNvPr>
          <p:cNvSpPr>
            <a:spLocks noGrp="1"/>
          </p:cNvSpPr>
          <p:nvPr>
            <p:ph type="ctrTitle"/>
          </p:nvPr>
        </p:nvSpPr>
        <p:spPr>
          <a:xfrm>
            <a:off x="2133600" y="1789637"/>
            <a:ext cx="7772400" cy="1470025"/>
          </a:xfrm>
          <a:solidFill>
            <a:schemeClr val="accent6">
              <a:lumMod val="20000"/>
              <a:lumOff val="80000"/>
            </a:schemeClr>
          </a:solidFill>
        </p:spPr>
        <p:style>
          <a:lnRef idx="3">
            <a:schemeClr val="lt1"/>
          </a:lnRef>
          <a:fillRef idx="1">
            <a:schemeClr val="dk1"/>
          </a:fillRef>
          <a:effectRef idx="1">
            <a:schemeClr val="dk1"/>
          </a:effectRef>
          <a:fontRef idx="minor">
            <a:schemeClr val="lt1"/>
          </a:fontRef>
        </p:style>
        <p:txBody>
          <a:bodyPr>
            <a:normAutofit fontScale="90000"/>
          </a:bodyPr>
          <a:lstStyle/>
          <a:p>
            <a:pPr>
              <a:defRPr/>
            </a:pPr>
            <a:r>
              <a:rPr lang="en-US" dirty="0">
                <a:solidFill>
                  <a:srgbClr val="FF0000"/>
                </a:solidFill>
              </a:rPr>
              <a:t>Hypertensive Retinopathy</a:t>
            </a:r>
          </a:p>
        </p:txBody>
      </p:sp>
      <p:sp>
        <p:nvSpPr>
          <p:cNvPr id="4" name="Subtitle 3">
            <a:extLst>
              <a:ext uri="{FF2B5EF4-FFF2-40B4-BE49-F238E27FC236}">
                <a16:creationId xmlns:a16="http://schemas.microsoft.com/office/drawing/2014/main" xmlns="" id="{9F801FE2-FF30-4B3E-BFF0-DCE8833CAAE3}"/>
              </a:ext>
            </a:extLst>
          </p:cNvPr>
          <p:cNvSpPr>
            <a:spLocks noGrp="1"/>
          </p:cNvSpPr>
          <p:nvPr>
            <p:ph type="subTitle" idx="1"/>
          </p:nvPr>
        </p:nvSpPr>
        <p:spPr>
          <a:xfrm>
            <a:off x="2552701" y="3598864"/>
            <a:ext cx="7078663" cy="1049337"/>
          </a:xfrm>
        </p:spPr>
        <p:txBody>
          <a:bodyPr/>
          <a:lstStyle/>
          <a:p>
            <a:pPr>
              <a:defRPr/>
            </a:pPr>
            <a:endParaRPr lang="en-IN"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xmlns="" id="{09FA3ED3-2AEF-43A9-BAC6-A2EDFB7A41C7}"/>
              </a:ext>
            </a:extLst>
          </p:cNvPr>
          <p:cNvSpPr>
            <a:spLocks noGrp="1"/>
          </p:cNvSpPr>
          <p:nvPr>
            <p:ph type="title"/>
          </p:nvPr>
        </p:nvSpPr>
        <p:spPr>
          <a:xfrm>
            <a:off x="2209346" y="609600"/>
            <a:ext cx="7765322" cy="970450"/>
          </a:xfrm>
        </p:spPr>
        <p:txBody>
          <a:bodyPr/>
          <a:lstStyle/>
          <a:p>
            <a:pPr eaLnBrk="1" fontAlgn="auto" hangingPunct="1">
              <a:spcAft>
                <a:spcPts val="0"/>
              </a:spcAft>
              <a:defRPr/>
            </a:pPr>
            <a:r>
              <a:rPr lang="en-US" altLang="en-US">
                <a:ea typeface="+mj-ea"/>
              </a:rPr>
              <a:t>AV nicking:</a:t>
            </a:r>
          </a:p>
        </p:txBody>
      </p:sp>
      <p:sp>
        <p:nvSpPr>
          <p:cNvPr id="3" name="Content Placeholder 2">
            <a:extLst>
              <a:ext uri="{FF2B5EF4-FFF2-40B4-BE49-F238E27FC236}">
                <a16:creationId xmlns:a16="http://schemas.microsoft.com/office/drawing/2014/main" xmlns="" id="{9AAC2C80-5F0E-4420-A204-3D36B46BF483}"/>
              </a:ext>
            </a:extLst>
          </p:cNvPr>
          <p:cNvSpPr>
            <a:spLocks noGrp="1"/>
          </p:cNvSpPr>
          <p:nvPr>
            <p:ph idx="1"/>
          </p:nvPr>
        </p:nvSpPr>
        <p:spPr>
          <a:xfrm>
            <a:off x="1981200" y="1600201"/>
            <a:ext cx="4800600" cy="4525963"/>
          </a:xfrm>
        </p:spPr>
        <p:txBody>
          <a:bodyPr/>
          <a:lstStyle/>
          <a:p>
            <a:pPr indent="-306000" eaLnBrk="1" fontAlgn="auto" hangingPunct="1">
              <a:spcAft>
                <a:spcPts val="0"/>
              </a:spcAft>
              <a:buFont typeface="Wingdings 2" charset="2"/>
              <a:buChar char=""/>
              <a:defRPr/>
            </a:pPr>
            <a:r>
              <a:rPr lang="en-US" dirty="0"/>
              <a:t>The most commonly accepted belief is that the crossing phenomenon was </a:t>
            </a:r>
            <a:r>
              <a:rPr lang="en-US" dirty="0">
                <a:solidFill>
                  <a:schemeClr val="accent1"/>
                </a:solidFill>
              </a:rPr>
              <a:t>due to venous compression by a thickened arteriole within the shared sheath </a:t>
            </a:r>
          </a:p>
          <a:p>
            <a:pPr indent="-306000" eaLnBrk="1" fontAlgn="auto" hangingPunct="1">
              <a:spcAft>
                <a:spcPts val="0"/>
              </a:spcAft>
              <a:buFont typeface="Wingdings 2" charset="2"/>
              <a:buChar char=""/>
              <a:defRPr/>
            </a:pPr>
            <a:r>
              <a:rPr lang="en-US" dirty="0">
                <a:solidFill>
                  <a:schemeClr val="accent1"/>
                </a:solidFill>
              </a:rPr>
              <a:t> </a:t>
            </a:r>
            <a:r>
              <a:rPr lang="en-US" dirty="0"/>
              <a:t>Impeded circulation results in a dilated or swollen vein peripheral to the crossing, causing hourglass constrictions on both sides of the crossing and </a:t>
            </a:r>
            <a:r>
              <a:rPr lang="en-US" dirty="0" err="1"/>
              <a:t>aneurysmal</a:t>
            </a:r>
            <a:r>
              <a:rPr lang="en-US" dirty="0"/>
              <a:t>-like swellings.  </a:t>
            </a:r>
          </a:p>
        </p:txBody>
      </p:sp>
      <p:pic>
        <p:nvPicPr>
          <p:cNvPr id="4" name="Picture 1" descr="C:\Documents and Settings\Dr. Kanchan\My Documents\My Pictures\kdc\scan0033.jpg">
            <a:extLst>
              <a:ext uri="{FF2B5EF4-FFF2-40B4-BE49-F238E27FC236}">
                <a16:creationId xmlns:a16="http://schemas.microsoft.com/office/drawing/2014/main" xmlns="" id="{2C986F2B-AA02-43ED-9A11-1B992EFED4B6}"/>
              </a:ext>
            </a:extLst>
          </p:cNvPr>
          <p:cNvPicPr>
            <a:picLocks noChangeAspect="1" noChangeArrowheads="1"/>
          </p:cNvPicPr>
          <p:nvPr/>
        </p:nvPicPr>
        <p:blipFill>
          <a:blip r:embed="rId3"/>
          <a:srcRect/>
          <a:stretch>
            <a:fillRect/>
          </a:stretch>
        </p:blipFill>
        <p:spPr bwMode="auto">
          <a:xfrm>
            <a:off x="6676924" y="3505200"/>
            <a:ext cx="3762476" cy="3054835"/>
          </a:xfrm>
          <a:prstGeom prst="rect">
            <a:avLst/>
          </a:prstGeom>
          <a:ln>
            <a:noFill/>
          </a:ln>
          <a:effectLst>
            <a:softEdge rad="112500"/>
          </a:effec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xmlns="" id="{85621644-1E24-4CB1-AAD8-FF6B34E76F50}"/>
              </a:ext>
            </a:extLst>
          </p:cNvPr>
          <p:cNvSpPr>
            <a:spLocks noGrp="1" noChangeArrowheads="1"/>
          </p:cNvSpPr>
          <p:nvPr>
            <p:ph type="title"/>
          </p:nvPr>
        </p:nvSpPr>
        <p:spPr>
          <a:xfrm>
            <a:off x="2743200" y="623888"/>
            <a:ext cx="7315200" cy="595312"/>
          </a:xfrm>
        </p:spPr>
        <p:txBody>
          <a:bodyPr/>
          <a:lstStyle/>
          <a:p>
            <a:pPr eaLnBrk="1" fontAlgn="auto" hangingPunct="1">
              <a:spcAft>
                <a:spcPts val="0"/>
              </a:spcAft>
              <a:defRPr/>
            </a:pPr>
            <a:r>
              <a:rPr lang="en-US" altLang="en-US" sz="2800" dirty="0">
                <a:solidFill>
                  <a:srgbClr val="00B0F0"/>
                </a:solidFill>
                <a:latin typeface="Roboto"/>
              </a:rPr>
              <a:t>Example images of crossing abnormalities.</a:t>
            </a:r>
            <a:endParaRPr lang="en-IN" altLang="en-US" sz="2800" dirty="0">
              <a:solidFill>
                <a:srgbClr val="00B0F0"/>
              </a:solidFill>
            </a:endParaRPr>
          </a:p>
        </p:txBody>
      </p:sp>
      <p:pic>
        <p:nvPicPr>
          <p:cNvPr id="22532" name="Picture 2">
            <a:extLst>
              <a:ext uri="{FF2B5EF4-FFF2-40B4-BE49-F238E27FC236}">
                <a16:creationId xmlns:a16="http://schemas.microsoft.com/office/drawing/2014/main" xmlns="" id="{C497D29C-F8C7-420E-AF9F-03258E2CE10E}"/>
              </a:ext>
            </a:extLst>
          </p:cNvPr>
          <p:cNvPicPr>
            <a:picLocks noGrp="1" noChangeAspect="1" noChangeArrowheads="1"/>
          </p:cNvPicPr>
          <p:nvPr>
            <p:ph sz="half" idx="1"/>
          </p:nvPr>
        </p:nvPicPr>
        <p:blipFill>
          <a:blip r:embed="rId2"/>
          <a:srcRect/>
          <a:stretch>
            <a:fillRect/>
          </a:stretch>
        </p:blipFill>
        <p:spPr>
          <a:xfrm>
            <a:off x="2438401" y="1252538"/>
            <a:ext cx="8074025" cy="3948112"/>
          </a:xfrm>
        </p:spPr>
      </p:pic>
      <p:sp>
        <p:nvSpPr>
          <p:cNvPr id="22531" name="Content Placeholder 3">
            <a:extLst>
              <a:ext uri="{FF2B5EF4-FFF2-40B4-BE49-F238E27FC236}">
                <a16:creationId xmlns:a16="http://schemas.microsoft.com/office/drawing/2014/main" xmlns="" id="{F4C931C9-D64D-43EE-8C7C-38052D9CBA3B}"/>
              </a:ext>
            </a:extLst>
          </p:cNvPr>
          <p:cNvSpPr>
            <a:spLocks noGrp="1" noChangeArrowheads="1"/>
          </p:cNvSpPr>
          <p:nvPr>
            <p:ph sz="half" idx="2"/>
          </p:nvPr>
        </p:nvSpPr>
        <p:spPr>
          <a:xfrm>
            <a:off x="8839201" y="317500"/>
            <a:ext cx="1597025" cy="304800"/>
          </a:xfrm>
        </p:spPr>
        <p:txBody>
          <a:bodyPr>
            <a:normAutofit fontScale="92500" lnSpcReduction="20000"/>
          </a:bodyPr>
          <a:lstStyle/>
          <a:p>
            <a:pPr marL="0" indent="0" eaLnBrk="1" fontAlgn="auto" hangingPunct="1">
              <a:buNone/>
              <a:defRPr/>
            </a:pPr>
            <a:endParaRPr lang="en-IN" altLang="en-US" dirty="0"/>
          </a:p>
        </p:txBody>
      </p:sp>
      <p:sp>
        <p:nvSpPr>
          <p:cNvPr id="2" name="TextBox 1">
            <a:extLst>
              <a:ext uri="{FF2B5EF4-FFF2-40B4-BE49-F238E27FC236}">
                <a16:creationId xmlns:a16="http://schemas.microsoft.com/office/drawing/2014/main" xmlns="" id="{B5561588-636F-45F8-8B27-426FCA5FC4E4}"/>
              </a:ext>
            </a:extLst>
          </p:cNvPr>
          <p:cNvSpPr txBox="1"/>
          <p:nvPr/>
        </p:nvSpPr>
        <p:spPr>
          <a:xfrm flipH="1">
            <a:off x="2441575" y="5264151"/>
            <a:ext cx="3962400" cy="1477963"/>
          </a:xfrm>
          <a:prstGeom prst="rect">
            <a:avLst/>
          </a:prstGeom>
          <a:solidFill>
            <a:schemeClr val="bg1">
              <a:lumMod val="95000"/>
            </a:schemeClr>
          </a:solidFill>
        </p:spPr>
        <p:txBody>
          <a:bodyPr>
            <a:spAutoFit/>
          </a:bodyPr>
          <a:lstStyle/>
          <a:p>
            <a:pPr>
              <a:defRPr/>
            </a:pPr>
            <a:r>
              <a:rPr lang="en-US" altLang="en-US" dirty="0">
                <a:solidFill>
                  <a:srgbClr val="00B0F0"/>
                </a:solidFill>
                <a:latin typeface="Roboto"/>
              </a:rPr>
              <a:t>Left. Image shows both</a:t>
            </a:r>
          </a:p>
          <a:p>
            <a:pPr>
              <a:defRPr/>
            </a:pPr>
            <a:r>
              <a:rPr lang="en-US" altLang="en-US" dirty="0">
                <a:solidFill>
                  <a:srgbClr val="00B0F0"/>
                </a:solidFill>
                <a:latin typeface="Roboto"/>
              </a:rPr>
              <a:t> </a:t>
            </a:r>
          </a:p>
          <a:p>
            <a:pPr>
              <a:defRPr/>
            </a:pPr>
            <a:r>
              <a:rPr lang="en-US" altLang="en-US" dirty="0">
                <a:solidFill>
                  <a:srgbClr val="FF0000"/>
                </a:solidFill>
                <a:latin typeface="Roboto"/>
              </a:rPr>
              <a:t>Gunn’s Sign </a:t>
            </a:r>
            <a:r>
              <a:rPr lang="en-US" altLang="en-US" dirty="0">
                <a:solidFill>
                  <a:srgbClr val="00B0F0"/>
                </a:solidFill>
                <a:latin typeface="Roboto"/>
              </a:rPr>
              <a:t>- tapering at AV crossing</a:t>
            </a:r>
          </a:p>
          <a:p>
            <a:pPr>
              <a:defRPr/>
            </a:pPr>
            <a:r>
              <a:rPr lang="en-US" altLang="en-US" dirty="0">
                <a:solidFill>
                  <a:srgbClr val="FF0000"/>
                </a:solidFill>
                <a:latin typeface="Roboto"/>
              </a:rPr>
              <a:t>Salus Sign </a:t>
            </a:r>
            <a:r>
              <a:rPr lang="en-US" altLang="en-US" dirty="0">
                <a:solidFill>
                  <a:srgbClr val="00B0F0"/>
                </a:solidFill>
                <a:latin typeface="Roboto"/>
              </a:rPr>
              <a:t>- the S shaped curving </a:t>
            </a:r>
          </a:p>
          <a:p>
            <a:pPr>
              <a:defRPr/>
            </a:pPr>
            <a:endParaRPr lang="en-IN" dirty="0"/>
          </a:p>
        </p:txBody>
      </p:sp>
      <p:sp>
        <p:nvSpPr>
          <p:cNvPr id="3" name="TextBox 2">
            <a:extLst>
              <a:ext uri="{FF2B5EF4-FFF2-40B4-BE49-F238E27FC236}">
                <a16:creationId xmlns:a16="http://schemas.microsoft.com/office/drawing/2014/main" xmlns="" id="{A78AB1C5-6272-49DE-AF8C-E049A5ED22D1}"/>
              </a:ext>
            </a:extLst>
          </p:cNvPr>
          <p:cNvSpPr txBox="1"/>
          <p:nvPr/>
        </p:nvSpPr>
        <p:spPr>
          <a:xfrm>
            <a:off x="6475413" y="5264151"/>
            <a:ext cx="4037012" cy="1477963"/>
          </a:xfrm>
          <a:prstGeom prst="rect">
            <a:avLst/>
          </a:prstGeom>
          <a:solidFill>
            <a:schemeClr val="bg1">
              <a:lumMod val="95000"/>
            </a:schemeClr>
          </a:solidFill>
        </p:spPr>
        <p:txBody>
          <a:bodyPr>
            <a:spAutoFit/>
          </a:bodyPr>
          <a:lstStyle/>
          <a:p>
            <a:pPr>
              <a:defRPr/>
            </a:pPr>
            <a:r>
              <a:rPr lang="en-US" altLang="en-US" dirty="0">
                <a:solidFill>
                  <a:srgbClr val="00B0F0"/>
                </a:solidFill>
                <a:latin typeface="Roboto"/>
              </a:rPr>
              <a:t>Right. Image shows </a:t>
            </a:r>
          </a:p>
          <a:p>
            <a:pPr>
              <a:defRPr/>
            </a:pPr>
            <a:endParaRPr lang="en-US" altLang="en-US" dirty="0">
              <a:solidFill>
                <a:srgbClr val="00B0F0"/>
              </a:solidFill>
              <a:latin typeface="Roboto"/>
            </a:endParaRPr>
          </a:p>
          <a:p>
            <a:pPr>
              <a:defRPr/>
            </a:pPr>
            <a:r>
              <a:rPr lang="en-US" altLang="en-US" dirty="0">
                <a:solidFill>
                  <a:srgbClr val="FF0000"/>
                </a:solidFill>
                <a:latin typeface="Roboto"/>
              </a:rPr>
              <a:t>Salus Sign</a:t>
            </a:r>
            <a:r>
              <a:rPr lang="en-IN" altLang="en-US" dirty="0">
                <a:solidFill>
                  <a:srgbClr val="FF0000"/>
                </a:solidFill>
              </a:rPr>
              <a:t> </a:t>
            </a:r>
            <a:r>
              <a:rPr lang="en-IN" altLang="en-US" dirty="0">
                <a:solidFill>
                  <a:srgbClr val="00B0F0"/>
                </a:solidFill>
              </a:rPr>
              <a:t>- </a:t>
            </a:r>
            <a:r>
              <a:rPr lang="en-US" altLang="en-US" dirty="0">
                <a:solidFill>
                  <a:srgbClr val="00B0F0"/>
                </a:solidFill>
                <a:latin typeface="Roboto"/>
              </a:rPr>
              <a:t>the S shaped curving    with little to no tapering at the crossing.</a:t>
            </a:r>
            <a:endParaRPr lang="en-IN" altLang="en-US" dirty="0">
              <a:solidFill>
                <a:srgbClr val="00B0F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619E99C-ACED-4507-B4D5-FFCCF2949461}"/>
              </a:ext>
            </a:extLst>
          </p:cNvPr>
          <p:cNvSpPr>
            <a:spLocks noGrp="1"/>
          </p:cNvSpPr>
          <p:nvPr>
            <p:ph sz="half" idx="1"/>
          </p:nvPr>
        </p:nvSpPr>
        <p:spPr>
          <a:xfrm>
            <a:off x="1752600" y="609600"/>
            <a:ext cx="3093098" cy="6019800"/>
          </a:xfrm>
        </p:spPr>
        <p:txBody>
          <a:bodyPr>
            <a:normAutofit/>
          </a:bodyPr>
          <a:lstStyle/>
          <a:p>
            <a:pPr marL="0" indent="0" eaLnBrk="1" fontAlgn="auto" hangingPunct="1">
              <a:spcAft>
                <a:spcPts val="0"/>
              </a:spcAft>
              <a:buNone/>
              <a:defRPr/>
            </a:pPr>
            <a:r>
              <a:rPr lang="en-US" b="1" dirty="0">
                <a:solidFill>
                  <a:srgbClr val="FF0000"/>
                </a:solidFill>
              </a:rPr>
              <a:t>Salus‘ phenomenon </a:t>
            </a:r>
            <a:r>
              <a:rPr lang="en-US" b="1" dirty="0"/>
              <a:t>– I stage….</a:t>
            </a:r>
          </a:p>
          <a:p>
            <a:pPr indent="-306000" eaLnBrk="1" fontAlgn="auto" hangingPunct="1">
              <a:spcAft>
                <a:spcPts val="0"/>
              </a:spcAft>
              <a:buFont typeface="Wingdings 2" charset="2"/>
              <a:buChar char=""/>
              <a:defRPr/>
            </a:pPr>
            <a:r>
              <a:rPr lang="en-US" dirty="0"/>
              <a:t>Severe cases of arteriolosclerosis where the venule is shifted from its site, as if it was getting out of the way, and we see it as an arch or </a:t>
            </a:r>
            <a:r>
              <a:rPr lang="en-US" dirty="0">
                <a:solidFill>
                  <a:srgbClr val="FF0000"/>
                </a:solidFill>
              </a:rPr>
              <a:t>a saddle-shaped (S-Shape) curve </a:t>
            </a:r>
            <a:r>
              <a:rPr lang="en-US" dirty="0"/>
              <a:t>of venules beneath arterioles .</a:t>
            </a:r>
            <a:endParaRPr lang="en-US" b="1" dirty="0"/>
          </a:p>
          <a:p>
            <a:pPr marL="0" indent="0" eaLnBrk="1" fontAlgn="auto" hangingPunct="1">
              <a:spcAft>
                <a:spcPts val="0"/>
              </a:spcAft>
              <a:buNone/>
              <a:defRPr/>
            </a:pPr>
            <a:r>
              <a:rPr lang="en-US" b="1" dirty="0"/>
              <a:t>Salus</a:t>
            </a:r>
            <a:r>
              <a:rPr lang="en-US" dirty="0"/>
              <a:t>‘ phenomenon – II stage </a:t>
            </a:r>
          </a:p>
          <a:p>
            <a:pPr indent="-306000" eaLnBrk="1" fontAlgn="auto" hangingPunct="1">
              <a:spcAft>
                <a:spcPts val="0"/>
              </a:spcAft>
              <a:buFont typeface="Wingdings 2" charset="2"/>
              <a:buChar char=""/>
              <a:defRPr/>
            </a:pPr>
            <a:r>
              <a:rPr lang="en-US" dirty="0"/>
              <a:t>The venule “completely disappears“ within the retinal tissue </a:t>
            </a:r>
          </a:p>
        </p:txBody>
      </p:sp>
      <p:sp>
        <p:nvSpPr>
          <p:cNvPr id="2" name="Content Placeholder 1">
            <a:extLst>
              <a:ext uri="{FF2B5EF4-FFF2-40B4-BE49-F238E27FC236}">
                <a16:creationId xmlns:a16="http://schemas.microsoft.com/office/drawing/2014/main" xmlns="" id="{5DF943A2-EC78-4581-8D62-7C56529317D4}"/>
              </a:ext>
            </a:extLst>
          </p:cNvPr>
          <p:cNvSpPr>
            <a:spLocks noGrp="1"/>
          </p:cNvSpPr>
          <p:nvPr>
            <p:ph sz="half" idx="2"/>
          </p:nvPr>
        </p:nvSpPr>
        <p:spPr>
          <a:xfrm>
            <a:off x="5257800" y="609600"/>
            <a:ext cx="4800600" cy="2613098"/>
          </a:xfrm>
        </p:spPr>
        <p:txBody>
          <a:bodyPr>
            <a:normAutofit/>
          </a:bodyPr>
          <a:lstStyle/>
          <a:p>
            <a:pPr marL="0" indent="0" eaLnBrk="1" fontAlgn="auto" hangingPunct="1">
              <a:buNone/>
              <a:defRPr/>
            </a:pPr>
            <a:r>
              <a:rPr lang="en-US" altLang="en-US" b="1" dirty="0">
                <a:solidFill>
                  <a:srgbClr val="FF0000"/>
                </a:solidFill>
              </a:rPr>
              <a:t>Gunn’s Sign</a:t>
            </a:r>
          </a:p>
          <a:p>
            <a:pPr indent="-306000" eaLnBrk="1" fontAlgn="auto" hangingPunct="1">
              <a:buFont typeface="Wingdings 2" charset="2"/>
              <a:buChar char=""/>
              <a:defRPr/>
            </a:pPr>
            <a:r>
              <a:rPr lang="en-US" altLang="en-US" dirty="0"/>
              <a:t>At AV crossing site the venule is widened before the crossing as it is —pushed down“ and narrower, thereafter its normal width is regained. </a:t>
            </a:r>
          </a:p>
          <a:p>
            <a:pPr indent="-306000" eaLnBrk="1" fontAlgn="auto" hangingPunct="1">
              <a:buFont typeface="Wingdings 2" charset="2"/>
              <a:buChar char=""/>
              <a:defRPr/>
            </a:pPr>
            <a:r>
              <a:rPr lang="en-US" altLang="en-US" dirty="0"/>
              <a:t>In the beginning, the </a:t>
            </a:r>
            <a:r>
              <a:rPr lang="en-US" altLang="en-US" b="1" dirty="0"/>
              <a:t>Gunn</a:t>
            </a:r>
            <a:r>
              <a:rPr lang="en-US" altLang="en-US" dirty="0"/>
              <a:t>‘s signs can be noticed sporadically, later their number increases</a:t>
            </a:r>
          </a:p>
          <a:p>
            <a:pPr indent="-306000" eaLnBrk="1" fontAlgn="auto" hangingPunct="1">
              <a:buFont typeface="Wingdings 2" charset="2"/>
              <a:buChar char=""/>
              <a:defRPr/>
            </a:pPr>
            <a:endParaRPr lang="en-IN" dirty="0"/>
          </a:p>
        </p:txBody>
      </p:sp>
      <p:pic>
        <p:nvPicPr>
          <p:cNvPr id="52228" name="Picture 2" descr="Hypertensive Retinopathy - The Stealthy Blindness — Firstclass">
            <a:extLst>
              <a:ext uri="{FF2B5EF4-FFF2-40B4-BE49-F238E27FC236}">
                <a16:creationId xmlns:a16="http://schemas.microsoft.com/office/drawing/2014/main" xmlns="" id="{6BF4F56F-43BD-410F-BD86-BB95ACF3D76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400" y="3298825"/>
            <a:ext cx="4953000" cy="330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5C31137-2B35-444A-895F-AF51BC46586B}"/>
              </a:ext>
            </a:extLst>
          </p:cNvPr>
          <p:cNvSpPr>
            <a:spLocks noGrp="1"/>
          </p:cNvSpPr>
          <p:nvPr>
            <p:ph sz="half" idx="1"/>
          </p:nvPr>
        </p:nvSpPr>
        <p:spPr>
          <a:xfrm>
            <a:off x="1752600" y="2286000"/>
            <a:ext cx="3048000" cy="4343400"/>
          </a:xfrm>
        </p:spPr>
        <p:txBody>
          <a:bodyPr>
            <a:normAutofit lnSpcReduction="10000"/>
          </a:bodyPr>
          <a:lstStyle/>
          <a:p>
            <a:pPr marL="0" indent="0" eaLnBrk="1" fontAlgn="auto" hangingPunct="1">
              <a:spcAft>
                <a:spcPts val="0"/>
              </a:spcAft>
              <a:buNone/>
              <a:defRPr/>
            </a:pPr>
            <a:r>
              <a:rPr lang="en-US" dirty="0"/>
              <a:t>Pine’s Sign</a:t>
            </a:r>
          </a:p>
          <a:p>
            <a:pPr indent="-306000" eaLnBrk="1" fontAlgn="auto" hangingPunct="1">
              <a:buFont typeface="Wingdings 2" charset="2"/>
              <a:buChar char=""/>
              <a:defRPr/>
            </a:pPr>
            <a:r>
              <a:rPr lang="en-US" altLang="en-US" dirty="0"/>
              <a:t>In the sites of </a:t>
            </a:r>
            <a:r>
              <a:rPr lang="en-US" altLang="en-US" dirty="0" err="1"/>
              <a:t>arteriolo</a:t>
            </a:r>
            <a:r>
              <a:rPr lang="en-US" altLang="en-US" dirty="0"/>
              <a:t>-venular crossing (A-V crossing) the transparency of the vascular wall of arterioles retreats,</a:t>
            </a:r>
          </a:p>
          <a:p>
            <a:pPr indent="-306000" eaLnBrk="1" fontAlgn="auto" hangingPunct="1">
              <a:buFont typeface="Wingdings 2" charset="2"/>
              <a:buChar char=""/>
              <a:defRPr/>
            </a:pPr>
            <a:endParaRPr lang="en-US" altLang="en-US" dirty="0"/>
          </a:p>
          <a:p>
            <a:pPr indent="-306000" eaLnBrk="1" fontAlgn="auto" hangingPunct="1">
              <a:buFont typeface="Wingdings 2" charset="2"/>
              <a:buChar char=""/>
              <a:defRPr/>
            </a:pPr>
            <a:r>
              <a:rPr lang="en-US" altLang="en-US" dirty="0"/>
              <a:t>thus causing that the portion of venule beneath the arteriole </a:t>
            </a:r>
            <a:r>
              <a:rPr lang="en-US" altLang="en-US" dirty="0" err="1"/>
              <a:t>insites</a:t>
            </a:r>
            <a:r>
              <a:rPr lang="en-US" altLang="en-US" dirty="0"/>
              <a:t> of A-V crossing stops being noticeable </a:t>
            </a:r>
          </a:p>
          <a:p>
            <a:pPr marL="0" indent="0" eaLnBrk="1" fontAlgn="auto" hangingPunct="1">
              <a:spcAft>
                <a:spcPts val="0"/>
              </a:spcAft>
              <a:buNone/>
              <a:defRPr/>
            </a:pPr>
            <a:endParaRPr lang="en-US" dirty="0"/>
          </a:p>
        </p:txBody>
      </p:sp>
      <p:sp>
        <p:nvSpPr>
          <p:cNvPr id="2" name="Content Placeholder 1">
            <a:extLst>
              <a:ext uri="{FF2B5EF4-FFF2-40B4-BE49-F238E27FC236}">
                <a16:creationId xmlns:a16="http://schemas.microsoft.com/office/drawing/2014/main" xmlns="" id="{E8B270AA-DC4B-4B45-86BD-0F1D65520D03}"/>
              </a:ext>
            </a:extLst>
          </p:cNvPr>
          <p:cNvSpPr>
            <a:spLocks noGrp="1"/>
          </p:cNvSpPr>
          <p:nvPr>
            <p:ph sz="half" idx="2"/>
          </p:nvPr>
        </p:nvSpPr>
        <p:spPr>
          <a:xfrm>
            <a:off x="5122506" y="685801"/>
            <a:ext cx="5105400" cy="2514601"/>
          </a:xfrm>
        </p:spPr>
        <p:txBody>
          <a:bodyPr>
            <a:normAutofit lnSpcReduction="10000"/>
          </a:bodyPr>
          <a:lstStyle/>
          <a:p>
            <a:pPr marL="0" indent="0" eaLnBrk="1" fontAlgn="auto" hangingPunct="1">
              <a:buNone/>
              <a:defRPr/>
            </a:pPr>
            <a:r>
              <a:rPr lang="en-US" altLang="en-US" b="1" dirty="0">
                <a:solidFill>
                  <a:srgbClr val="FF0000"/>
                </a:solidFill>
              </a:rPr>
              <a:t>Bonnet sign       </a:t>
            </a:r>
          </a:p>
          <a:p>
            <a:pPr marL="0" indent="0" eaLnBrk="1" fontAlgn="auto" hangingPunct="1">
              <a:buNone/>
              <a:defRPr/>
            </a:pPr>
            <a:r>
              <a:rPr lang="en-US" altLang="en-US" dirty="0"/>
              <a:t>Banking of veins distal to AV crossing</a:t>
            </a:r>
          </a:p>
          <a:p>
            <a:pPr marL="0" indent="0" eaLnBrk="1" fontAlgn="auto" hangingPunct="1">
              <a:buNone/>
              <a:defRPr/>
            </a:pPr>
            <a:endParaRPr lang="en-US" altLang="en-US" dirty="0"/>
          </a:p>
          <a:p>
            <a:pPr marL="0" indent="0" eaLnBrk="1" fontAlgn="auto" hangingPunct="1">
              <a:buNone/>
              <a:defRPr/>
            </a:pPr>
            <a:r>
              <a:rPr lang="en-US" altLang="en-US" dirty="0"/>
              <a:t>Omega Sign</a:t>
            </a:r>
          </a:p>
          <a:p>
            <a:pPr marL="0" indent="0" eaLnBrk="1" fontAlgn="auto" hangingPunct="1">
              <a:spcBef>
                <a:spcPct val="0"/>
              </a:spcBef>
              <a:buNone/>
              <a:defRPr/>
            </a:pPr>
            <a:r>
              <a:rPr lang="en-US" altLang="en-US" dirty="0"/>
              <a:t>The angle of arteriolar branching increases, becoming obtuse, rectangular even acquiring the shape of the Greek letter omega</a:t>
            </a:r>
          </a:p>
          <a:p>
            <a:pPr indent="-306000" eaLnBrk="1" fontAlgn="auto" hangingPunct="1">
              <a:buNone/>
              <a:defRPr/>
            </a:pPr>
            <a:endParaRPr lang="en-US" altLang="en-US" dirty="0"/>
          </a:p>
          <a:p>
            <a:pPr indent="-306000" eaLnBrk="1" fontAlgn="auto" hangingPunct="1">
              <a:buFont typeface="Wingdings 2" charset="2"/>
              <a:buChar char=""/>
              <a:defRPr/>
            </a:pPr>
            <a:endParaRPr lang="en-IN" dirty="0"/>
          </a:p>
        </p:txBody>
      </p:sp>
      <p:pic>
        <p:nvPicPr>
          <p:cNvPr id="50180" name="Picture 2" descr="Hypertensive Retinopathy - The Stealthy Blindness — Firstclass">
            <a:extLst>
              <a:ext uri="{FF2B5EF4-FFF2-40B4-BE49-F238E27FC236}">
                <a16:creationId xmlns:a16="http://schemas.microsoft.com/office/drawing/2014/main" xmlns="" id="{A503ED1D-D5FD-47F0-84DA-CBD97776CE1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05400" y="3298825"/>
            <a:ext cx="4953000" cy="3303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xmlns="" id="{03B9197C-AA91-4E2A-B67A-F40287012CF0}"/>
              </a:ext>
            </a:extLst>
          </p:cNvPr>
          <p:cNvSpPr>
            <a:spLocks noGrp="1"/>
          </p:cNvSpPr>
          <p:nvPr>
            <p:ph type="title"/>
          </p:nvPr>
        </p:nvSpPr>
        <p:spPr>
          <a:xfrm>
            <a:off x="2209346" y="609600"/>
            <a:ext cx="7765322" cy="970450"/>
          </a:xfrm>
        </p:spPr>
        <p:txBody>
          <a:bodyPr/>
          <a:lstStyle/>
          <a:p>
            <a:pPr eaLnBrk="1" fontAlgn="auto" hangingPunct="1">
              <a:spcAft>
                <a:spcPts val="0"/>
              </a:spcAft>
              <a:defRPr/>
            </a:pPr>
            <a:r>
              <a:rPr lang="en-US" altLang="en-US" dirty="0">
                <a:ea typeface="+mj-ea"/>
              </a:rPr>
              <a:t>Cotton wool spot</a:t>
            </a:r>
          </a:p>
        </p:txBody>
      </p:sp>
      <p:sp>
        <p:nvSpPr>
          <p:cNvPr id="3" name="Content Placeholder 2">
            <a:extLst>
              <a:ext uri="{FF2B5EF4-FFF2-40B4-BE49-F238E27FC236}">
                <a16:creationId xmlns:a16="http://schemas.microsoft.com/office/drawing/2014/main" xmlns="" id="{8DAD6AA8-1584-40AD-BFAC-3F01C5B4C575}"/>
              </a:ext>
            </a:extLst>
          </p:cNvPr>
          <p:cNvSpPr>
            <a:spLocks noGrp="1"/>
          </p:cNvSpPr>
          <p:nvPr>
            <p:ph sz="half" idx="1"/>
          </p:nvPr>
        </p:nvSpPr>
        <p:spPr>
          <a:xfrm>
            <a:off x="1981200" y="1600201"/>
            <a:ext cx="3276600" cy="4525963"/>
          </a:xfrm>
        </p:spPr>
        <p:txBody>
          <a:bodyPr>
            <a:noAutofit/>
          </a:bodyPr>
          <a:lstStyle/>
          <a:p>
            <a:pPr indent="-306000" eaLnBrk="1" fontAlgn="auto" hangingPunct="1">
              <a:spcAft>
                <a:spcPts val="0"/>
              </a:spcAft>
              <a:buFont typeface="Wingdings 2" charset="2"/>
              <a:buChar char=""/>
              <a:defRPr/>
            </a:pPr>
            <a:r>
              <a:rPr lang="en-US" dirty="0"/>
              <a:t>They appear as puffy white patches caused by damage to nerve fibers by swelling in the surface layer of the retina.</a:t>
            </a:r>
          </a:p>
          <a:p>
            <a:pPr indent="-306000" eaLnBrk="1" fontAlgn="auto" hangingPunct="1">
              <a:spcAft>
                <a:spcPts val="0"/>
              </a:spcAft>
              <a:buFont typeface="Wingdings 2" charset="2"/>
              <a:buChar char=""/>
              <a:defRPr/>
            </a:pPr>
            <a:r>
              <a:rPr lang="en-US" dirty="0"/>
              <a:t>The cause of this swelling is due to the reduced axonal transport (and hence backlog of intracellular products) within the nerves because of the </a:t>
            </a:r>
            <a:r>
              <a:rPr lang="en-US" dirty="0" err="1"/>
              <a:t>ischaemia</a:t>
            </a:r>
            <a:r>
              <a:rPr lang="en-US" dirty="0"/>
              <a:t>.</a:t>
            </a:r>
          </a:p>
          <a:p>
            <a:pPr indent="-306000" eaLnBrk="1" fontAlgn="auto" hangingPunct="1">
              <a:spcAft>
                <a:spcPts val="0"/>
              </a:spcAft>
              <a:buFont typeface="Wingdings 2" charset="2"/>
              <a:buChar char=""/>
              <a:defRPr/>
            </a:pPr>
            <a:endParaRPr lang="en-US" dirty="0"/>
          </a:p>
        </p:txBody>
      </p:sp>
      <p:sp>
        <p:nvSpPr>
          <p:cNvPr id="2" name="Content Placeholder 1">
            <a:extLst>
              <a:ext uri="{FF2B5EF4-FFF2-40B4-BE49-F238E27FC236}">
                <a16:creationId xmlns:a16="http://schemas.microsoft.com/office/drawing/2014/main" xmlns="" id="{11FF085E-E261-495E-B999-8C3A9F48E6C5}"/>
              </a:ext>
            </a:extLst>
          </p:cNvPr>
          <p:cNvSpPr>
            <a:spLocks noGrp="1"/>
          </p:cNvSpPr>
          <p:nvPr>
            <p:ph sz="half" idx="2"/>
          </p:nvPr>
        </p:nvSpPr>
        <p:spPr>
          <a:xfrm>
            <a:off x="5592156" y="4191001"/>
            <a:ext cx="4771044" cy="2239963"/>
          </a:xfrm>
        </p:spPr>
        <p:txBody>
          <a:bodyPr>
            <a:normAutofit lnSpcReduction="10000"/>
          </a:bodyPr>
          <a:lstStyle/>
          <a:p>
            <a:pPr indent="-306000" eaLnBrk="1" fontAlgn="auto" hangingPunct="1">
              <a:buFont typeface="Wingdings 2" charset="2"/>
              <a:buChar char=""/>
              <a:defRPr/>
            </a:pPr>
            <a:r>
              <a:rPr lang="en-US" dirty="0"/>
              <a:t>Area of cystoid bodies  -</a:t>
            </a:r>
            <a:r>
              <a:rPr lang="en-US" baseline="30000" dirty="0"/>
              <a:t> </a:t>
            </a:r>
            <a:r>
              <a:rPr lang="en-US" dirty="0"/>
              <a:t>axoplasmic debris within adjacent bundles of unmyelinated ganglion</a:t>
            </a:r>
            <a:r>
              <a:rPr lang="en-US" baseline="30000" dirty="0"/>
              <a:t> </a:t>
            </a:r>
            <a:r>
              <a:rPr lang="en-US" dirty="0"/>
              <a:t>cell axons. Their formation is widely held to reflect focal</a:t>
            </a:r>
            <a:r>
              <a:rPr lang="en-US" baseline="30000" dirty="0"/>
              <a:t> </a:t>
            </a:r>
            <a:r>
              <a:rPr lang="en-US" dirty="0" err="1"/>
              <a:t>ischaemia</a:t>
            </a:r>
            <a:r>
              <a:rPr lang="en-US" dirty="0"/>
              <a:t> from terminal arteriolar occlusion, but credible evidence</a:t>
            </a:r>
            <a:r>
              <a:rPr lang="en-US" baseline="30000" dirty="0"/>
              <a:t> </a:t>
            </a:r>
            <a:r>
              <a:rPr lang="en-US" dirty="0"/>
              <a:t>supporting this view is lacking. </a:t>
            </a:r>
          </a:p>
          <a:p>
            <a:pPr indent="-306000" eaLnBrk="1" fontAlgn="auto" hangingPunct="1">
              <a:buFont typeface="Wingdings 2" charset="2"/>
              <a:buChar char=""/>
              <a:defRPr/>
            </a:pPr>
            <a:endParaRPr lang="en-IN" dirty="0"/>
          </a:p>
        </p:txBody>
      </p:sp>
      <p:pic>
        <p:nvPicPr>
          <p:cNvPr id="62469" name="Picture 2" descr="C:\Documents and Settings\Dr. Kanchan\My Documents\ZAHIR,NAVRATAN_SINGH_08051960_774993_32681.jpg">
            <a:extLst>
              <a:ext uri="{FF2B5EF4-FFF2-40B4-BE49-F238E27FC236}">
                <a16:creationId xmlns:a16="http://schemas.microsoft.com/office/drawing/2014/main" xmlns="" id="{21C72F9D-AAA3-40C9-B7E8-FCDBD909EE1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31860" y="436975"/>
            <a:ext cx="4332288" cy="346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xmlns="" id="{51B3E8BD-5A3D-4304-ADDC-D3368A1EBF19}"/>
              </a:ext>
            </a:extLst>
          </p:cNvPr>
          <p:cNvSpPr>
            <a:spLocks noGrp="1"/>
          </p:cNvSpPr>
          <p:nvPr>
            <p:ph type="title"/>
          </p:nvPr>
        </p:nvSpPr>
        <p:spPr/>
        <p:txBody>
          <a:bodyPr/>
          <a:lstStyle/>
          <a:p>
            <a:pPr eaLnBrk="1" hangingPunct="1"/>
            <a:endParaRPr lang="en-US" altLang="en-US"/>
          </a:p>
        </p:txBody>
      </p:sp>
      <p:sp>
        <p:nvSpPr>
          <p:cNvPr id="64515" name="Content Placeholder 2">
            <a:extLst>
              <a:ext uri="{FF2B5EF4-FFF2-40B4-BE49-F238E27FC236}">
                <a16:creationId xmlns:a16="http://schemas.microsoft.com/office/drawing/2014/main" xmlns="" id="{CBFC9285-6C1D-4560-965E-2950BD55672D}"/>
              </a:ext>
            </a:extLst>
          </p:cNvPr>
          <p:cNvSpPr>
            <a:spLocks noGrp="1"/>
          </p:cNvSpPr>
          <p:nvPr>
            <p:ph idx="1"/>
          </p:nvPr>
        </p:nvSpPr>
        <p:spPr>
          <a:xfrm>
            <a:off x="1981200" y="1600201"/>
            <a:ext cx="5410200" cy="4525963"/>
          </a:xfrm>
        </p:spPr>
        <p:txBody>
          <a:bodyPr/>
          <a:lstStyle/>
          <a:p>
            <a:pPr eaLnBrk="1" hangingPunct="1"/>
            <a:endParaRPr lang="en-US" altLang="en-US" sz="2000">
              <a:solidFill>
                <a:srgbClr val="FF0000"/>
              </a:solidFill>
            </a:endParaRPr>
          </a:p>
        </p:txBody>
      </p:sp>
      <p:pic>
        <p:nvPicPr>
          <p:cNvPr id="95235" name="Picture 3" descr="C:\Documents and Settings\Dr. Kanchan\My Documents\My Pictures\kdc\scan0027.jpg">
            <a:extLst>
              <a:ext uri="{FF2B5EF4-FFF2-40B4-BE49-F238E27FC236}">
                <a16:creationId xmlns:a16="http://schemas.microsoft.com/office/drawing/2014/main" xmlns="" id="{D67DBFC8-BDDF-4A9C-84DF-A921F4DCECE4}"/>
              </a:ext>
            </a:extLst>
          </p:cNvPr>
          <p:cNvPicPr>
            <a:picLocks noChangeAspect="1" noChangeArrowheads="1"/>
          </p:cNvPicPr>
          <p:nvPr/>
        </p:nvPicPr>
        <p:blipFill>
          <a:blip r:embed="rId3"/>
          <a:srcRect/>
          <a:stretch>
            <a:fillRect/>
          </a:stretch>
        </p:blipFill>
        <p:spPr bwMode="auto">
          <a:xfrm>
            <a:off x="2438401" y="519917"/>
            <a:ext cx="7119563" cy="6027679"/>
          </a:xfrm>
          <a:prstGeom prst="rect">
            <a:avLst/>
          </a:prstGeom>
          <a:ln>
            <a:noFill/>
          </a:ln>
          <a:effectLst>
            <a:softEdge rad="112500"/>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xmlns="" id="{3AC6DB20-01D1-4A84-BBC2-D8AA95CD840F}"/>
              </a:ext>
            </a:extLst>
          </p:cNvPr>
          <p:cNvSpPr>
            <a:spLocks noGrp="1"/>
          </p:cNvSpPr>
          <p:nvPr>
            <p:ph type="title"/>
          </p:nvPr>
        </p:nvSpPr>
        <p:spPr>
          <a:xfrm>
            <a:off x="1981200" y="274638"/>
            <a:ext cx="8229600" cy="563562"/>
          </a:xfrm>
        </p:spPr>
        <p:txBody>
          <a:bodyPr/>
          <a:lstStyle/>
          <a:p>
            <a:pPr eaLnBrk="1" hangingPunct="1"/>
            <a:r>
              <a:rPr lang="en-US" altLang="en-US" sz="2800"/>
              <a:t>Microaneurysms &amp; Hemorrhages</a:t>
            </a:r>
          </a:p>
        </p:txBody>
      </p:sp>
      <p:sp>
        <p:nvSpPr>
          <p:cNvPr id="3" name="Content Placeholder 2">
            <a:extLst>
              <a:ext uri="{FF2B5EF4-FFF2-40B4-BE49-F238E27FC236}">
                <a16:creationId xmlns:a16="http://schemas.microsoft.com/office/drawing/2014/main" xmlns="" id="{763E34B0-4170-4627-B9C0-53B83C4C14C3}"/>
              </a:ext>
            </a:extLst>
          </p:cNvPr>
          <p:cNvSpPr>
            <a:spLocks noGrp="1"/>
          </p:cNvSpPr>
          <p:nvPr>
            <p:ph sz="half" idx="1"/>
          </p:nvPr>
        </p:nvSpPr>
        <p:spPr>
          <a:xfrm>
            <a:off x="1981200" y="990601"/>
            <a:ext cx="4038600" cy="5135563"/>
          </a:xfrm>
        </p:spPr>
        <p:txBody>
          <a:bodyPr rtlCol="0">
            <a:normAutofit lnSpcReduction="10000"/>
          </a:bodyPr>
          <a:lstStyle/>
          <a:p>
            <a:pPr marL="0" indent="0" eaLnBrk="1" fontAlgn="auto" hangingPunct="1">
              <a:spcAft>
                <a:spcPts val="0"/>
              </a:spcAft>
              <a:buNone/>
              <a:defRPr/>
            </a:pPr>
            <a:r>
              <a:rPr lang="en-US" dirty="0" err="1">
                <a:solidFill>
                  <a:schemeClr val="accent1"/>
                </a:solidFill>
              </a:rPr>
              <a:t>Microaneurysms</a:t>
            </a:r>
            <a:r>
              <a:rPr lang="en-US" dirty="0"/>
              <a:t>: Postulated to occur at localized areas of capillary wall weakness, </a:t>
            </a:r>
            <a:r>
              <a:rPr lang="en-US" dirty="0" err="1"/>
              <a:t>microaneurysms</a:t>
            </a:r>
            <a:r>
              <a:rPr lang="en-US" dirty="0"/>
              <a:t> are most visible by angiography. Stasis engorgement of the capillaries may lead to anoxia and poor nutrition, which contributes to </a:t>
            </a:r>
            <a:r>
              <a:rPr lang="en-US" dirty="0" err="1"/>
              <a:t>microaneurysm</a:t>
            </a:r>
            <a:r>
              <a:rPr lang="en-US" dirty="0"/>
              <a:t> formation. </a:t>
            </a:r>
          </a:p>
          <a:p>
            <a:pPr marL="0" indent="0" eaLnBrk="1" fontAlgn="auto" hangingPunct="1">
              <a:spcAft>
                <a:spcPts val="0"/>
              </a:spcAft>
              <a:buNone/>
              <a:defRPr/>
            </a:pPr>
            <a:r>
              <a:rPr lang="en-US" dirty="0">
                <a:solidFill>
                  <a:schemeClr val="accent1"/>
                </a:solidFill>
              </a:rPr>
              <a:t>Retinal hemorrhages</a:t>
            </a:r>
            <a:r>
              <a:rPr lang="en-US" dirty="0"/>
              <a:t>: In addition to </a:t>
            </a:r>
            <a:r>
              <a:rPr lang="en-US" dirty="0" err="1"/>
              <a:t>microaneurysms</a:t>
            </a:r>
            <a:r>
              <a:rPr lang="en-US" dirty="0"/>
              <a:t>, loss of endothelial integrity leads to </a:t>
            </a:r>
            <a:r>
              <a:rPr lang="en-US" dirty="0" err="1"/>
              <a:t>extravasation</a:t>
            </a:r>
            <a:r>
              <a:rPr lang="en-US" dirty="0"/>
              <a:t> of plasma, which leads to retinal hemorrhages. Streak hemorrhages located in the nerve fiber layer predominate over the blot hemorrhages located deeper in the outer </a:t>
            </a:r>
            <a:r>
              <a:rPr lang="en-US" dirty="0" err="1"/>
              <a:t>plexiform</a:t>
            </a:r>
            <a:r>
              <a:rPr lang="en-US" dirty="0"/>
              <a:t> layer.</a:t>
            </a:r>
          </a:p>
          <a:p>
            <a:pPr eaLnBrk="1" fontAlgn="auto" hangingPunct="1">
              <a:spcAft>
                <a:spcPts val="0"/>
              </a:spcAft>
              <a:defRPr/>
            </a:pPr>
            <a:endParaRPr lang="en-US" dirty="0"/>
          </a:p>
        </p:txBody>
      </p:sp>
      <p:pic>
        <p:nvPicPr>
          <p:cNvPr id="68614" name="Picture 6" descr="A) Hypertensive retinopathy. Photograph shows multiple retinal... |  Download Scientific Diagram">
            <a:extLst>
              <a:ext uri="{FF2B5EF4-FFF2-40B4-BE49-F238E27FC236}">
                <a16:creationId xmlns:a16="http://schemas.microsoft.com/office/drawing/2014/main" xmlns="" id="{9DAE9895-44FF-40BC-9484-5B4FE2A8C490}"/>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bwMode="auto">
          <a:xfrm>
            <a:off x="5975629" y="2209800"/>
            <a:ext cx="4595566" cy="3429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xmlns="" id="{1AF7774F-50C8-409A-8064-2A206262DCF9}"/>
              </a:ext>
            </a:extLst>
          </p:cNvPr>
          <p:cNvSpPr>
            <a:spLocks noGrp="1"/>
          </p:cNvSpPr>
          <p:nvPr>
            <p:ph type="title"/>
          </p:nvPr>
        </p:nvSpPr>
        <p:spPr>
          <a:xfrm>
            <a:off x="1981200" y="274639"/>
            <a:ext cx="8229600" cy="636587"/>
          </a:xfrm>
        </p:spPr>
        <p:txBody>
          <a:bodyPr/>
          <a:lstStyle/>
          <a:p>
            <a:r>
              <a:rPr lang="en-US" altLang="en-US" sz="2800"/>
              <a:t>Hard Exudates</a:t>
            </a:r>
            <a:endParaRPr lang="en-IN" altLang="en-US" sz="2800"/>
          </a:p>
        </p:txBody>
      </p:sp>
      <p:sp>
        <p:nvSpPr>
          <p:cNvPr id="70659" name="Content Placeholder 2">
            <a:extLst>
              <a:ext uri="{FF2B5EF4-FFF2-40B4-BE49-F238E27FC236}">
                <a16:creationId xmlns:a16="http://schemas.microsoft.com/office/drawing/2014/main" xmlns="" id="{F8CB31A6-F5E4-490F-A40D-C150E3097371}"/>
              </a:ext>
            </a:extLst>
          </p:cNvPr>
          <p:cNvSpPr>
            <a:spLocks noGrp="1"/>
          </p:cNvSpPr>
          <p:nvPr>
            <p:ph sz="half" idx="2"/>
          </p:nvPr>
        </p:nvSpPr>
        <p:spPr/>
        <p:txBody>
          <a:bodyPr/>
          <a:lstStyle/>
          <a:p>
            <a:endParaRPr lang="en-IN" altLang="en-US"/>
          </a:p>
        </p:txBody>
      </p:sp>
      <p:sp>
        <p:nvSpPr>
          <p:cNvPr id="70660" name="Content Placeholder 3">
            <a:extLst>
              <a:ext uri="{FF2B5EF4-FFF2-40B4-BE49-F238E27FC236}">
                <a16:creationId xmlns:a16="http://schemas.microsoft.com/office/drawing/2014/main" xmlns="" id="{D6F12ED7-D65E-4703-AFAC-6245D6E18840}"/>
              </a:ext>
            </a:extLst>
          </p:cNvPr>
          <p:cNvSpPr>
            <a:spLocks noGrp="1"/>
          </p:cNvSpPr>
          <p:nvPr>
            <p:ph sz="half" idx="1"/>
          </p:nvPr>
        </p:nvSpPr>
        <p:spPr>
          <a:xfrm>
            <a:off x="1746250" y="915989"/>
            <a:ext cx="4038600" cy="5667375"/>
          </a:xfrm>
        </p:spPr>
        <p:txBody>
          <a:bodyPr/>
          <a:lstStyle/>
          <a:p>
            <a:pPr eaLnBrk="1" hangingPunct="1">
              <a:spcBef>
                <a:spcPct val="0"/>
              </a:spcBef>
            </a:pPr>
            <a:r>
              <a:rPr lang="en-US" altLang="en-US" sz="2000"/>
              <a:t>Histologically, High BP &amp; Leaky aneurysm cause extravasation of Plasma  &amp; proteins &amp; lipids containing macrophages. </a:t>
            </a:r>
          </a:p>
          <a:p>
            <a:pPr eaLnBrk="1" hangingPunct="1">
              <a:spcBef>
                <a:spcPct val="0"/>
              </a:spcBef>
            </a:pPr>
            <a:endParaRPr lang="en-US" altLang="en-US" sz="2000"/>
          </a:p>
          <a:p>
            <a:pPr eaLnBrk="1" hangingPunct="1">
              <a:spcBef>
                <a:spcPct val="0"/>
              </a:spcBef>
            </a:pPr>
            <a:r>
              <a:rPr lang="en-US" altLang="en-US" sz="2000"/>
              <a:t>Although the deposits assume many shapes and appear in many parts of the retina, the </a:t>
            </a:r>
            <a:r>
              <a:rPr lang="en-US" altLang="en-US" sz="2000">
                <a:solidFill>
                  <a:schemeClr val="accent1"/>
                </a:solidFill>
              </a:rPr>
              <a:t>macular star</a:t>
            </a:r>
            <a:r>
              <a:rPr lang="en-US" altLang="en-US" sz="2000"/>
              <a:t> is the most predominant appearance, (and this appearance is due to the </a:t>
            </a:r>
            <a:r>
              <a:rPr lang="en-US" altLang="en-US" sz="2000">
                <a:solidFill>
                  <a:schemeClr val="accent1"/>
                </a:solidFill>
              </a:rPr>
              <a:t>radially </a:t>
            </a:r>
            <a:r>
              <a:rPr lang="en-US" altLang="en-US" sz="2000"/>
              <a:t>oriented nerve fiber layer of Henle.)</a:t>
            </a:r>
            <a:endParaRPr lang="en-IN" altLang="en-US" sz="2000"/>
          </a:p>
        </p:txBody>
      </p:sp>
      <p:pic>
        <p:nvPicPr>
          <p:cNvPr id="8" name="Picture 1" descr="C:\Documents and Settings\Dr. Kanchan\My Documents\My Pictures\kdc\scan0028.jpg">
            <a:extLst>
              <a:ext uri="{FF2B5EF4-FFF2-40B4-BE49-F238E27FC236}">
                <a16:creationId xmlns:a16="http://schemas.microsoft.com/office/drawing/2014/main" xmlns="" id="{AA6715E7-FEAE-4A8D-A7FA-434BEA2EFD15}"/>
              </a:ext>
            </a:extLst>
          </p:cNvPr>
          <p:cNvPicPr>
            <a:picLocks noChangeAspect="1" noChangeArrowheads="1"/>
          </p:cNvPicPr>
          <p:nvPr/>
        </p:nvPicPr>
        <p:blipFill>
          <a:blip r:embed="rId3"/>
          <a:stretch>
            <a:fillRect/>
          </a:stretch>
        </p:blipFill>
        <p:spPr bwMode="auto">
          <a:xfrm>
            <a:off x="5908548" y="1626637"/>
            <a:ext cx="4565904" cy="4267200"/>
          </a:xfrm>
          <a:prstGeom prst="rect">
            <a:avLst/>
          </a:prstGeom>
          <a:noFill/>
          <a:ln>
            <a:noFill/>
          </a:ln>
          <a:effectLst>
            <a:softEdge rad="112500"/>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xmlns="" id="{4D749889-DBEE-4E74-91DE-869F38CF3A73}"/>
              </a:ext>
            </a:extLst>
          </p:cNvPr>
          <p:cNvSpPr>
            <a:spLocks noGrp="1" noChangeArrowheads="1"/>
          </p:cNvSpPr>
          <p:nvPr>
            <p:ph type="title"/>
          </p:nvPr>
        </p:nvSpPr>
        <p:spPr/>
        <p:txBody>
          <a:bodyPr/>
          <a:lstStyle/>
          <a:p>
            <a:pPr eaLnBrk="1" hangingPunct="1"/>
            <a:endParaRPr lang="en-IN" altLang="en-US"/>
          </a:p>
        </p:txBody>
      </p:sp>
      <p:sp>
        <p:nvSpPr>
          <p:cNvPr id="74755" name="Content Placeholder 3">
            <a:extLst>
              <a:ext uri="{FF2B5EF4-FFF2-40B4-BE49-F238E27FC236}">
                <a16:creationId xmlns:a16="http://schemas.microsoft.com/office/drawing/2014/main" xmlns="" id="{853F001B-5E4C-43F4-ADAD-B340D426AA1A}"/>
              </a:ext>
            </a:extLst>
          </p:cNvPr>
          <p:cNvSpPr>
            <a:spLocks noGrp="1" noChangeArrowheads="1"/>
          </p:cNvSpPr>
          <p:nvPr>
            <p:ph sz="half" idx="2"/>
          </p:nvPr>
        </p:nvSpPr>
        <p:spPr>
          <a:xfrm>
            <a:off x="6861176" y="5410201"/>
            <a:ext cx="3197225" cy="493713"/>
          </a:xfrm>
        </p:spPr>
        <p:txBody>
          <a:bodyPr/>
          <a:lstStyle/>
          <a:p>
            <a:pPr eaLnBrk="1" hangingPunct="1"/>
            <a:r>
              <a:rPr lang="en-US" altLang="en-US"/>
              <a:t>Sclerosis of Vessels </a:t>
            </a:r>
            <a:endParaRPr lang="en-IN" altLang="en-US"/>
          </a:p>
        </p:txBody>
      </p:sp>
      <p:pic>
        <p:nvPicPr>
          <p:cNvPr id="74756" name="Picture 5">
            <a:extLst>
              <a:ext uri="{FF2B5EF4-FFF2-40B4-BE49-F238E27FC236}">
                <a16:creationId xmlns:a16="http://schemas.microsoft.com/office/drawing/2014/main" xmlns="" id="{FAF73EA8-8DD9-4D62-8950-C5F3D567EFA9}"/>
              </a:ext>
            </a:extLst>
          </p:cNvPr>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4419601" y="381001"/>
            <a:ext cx="5705475" cy="4881563"/>
          </a:xfrm>
          <a:noFill/>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xmlns="" id="{14AC4832-2B82-4365-916A-20DFA839A200}"/>
              </a:ext>
            </a:extLst>
          </p:cNvPr>
          <p:cNvSpPr>
            <a:spLocks noGrp="1"/>
          </p:cNvSpPr>
          <p:nvPr>
            <p:ph type="title"/>
          </p:nvPr>
        </p:nvSpPr>
        <p:spPr/>
        <p:txBody>
          <a:bodyPr/>
          <a:lstStyle/>
          <a:p>
            <a:r>
              <a:rPr lang="en-US" altLang="en-US">
                <a:solidFill>
                  <a:schemeClr val="accent1"/>
                </a:solidFill>
              </a:rPr>
              <a:t>Macular edema and SRF</a:t>
            </a:r>
            <a:endParaRPr lang="en-IN" altLang="en-US"/>
          </a:p>
        </p:txBody>
      </p:sp>
      <p:sp>
        <p:nvSpPr>
          <p:cNvPr id="3" name="Content Placeholder 2">
            <a:extLst>
              <a:ext uri="{FF2B5EF4-FFF2-40B4-BE49-F238E27FC236}">
                <a16:creationId xmlns:a16="http://schemas.microsoft.com/office/drawing/2014/main" xmlns="" id="{99A5FD8F-8436-46A9-9EC8-362A515A2B0A}"/>
              </a:ext>
            </a:extLst>
          </p:cNvPr>
          <p:cNvSpPr>
            <a:spLocks noGrp="1"/>
          </p:cNvSpPr>
          <p:nvPr>
            <p:ph sz="half" idx="1"/>
          </p:nvPr>
        </p:nvSpPr>
        <p:spPr>
          <a:xfrm>
            <a:off x="1981200" y="1428751"/>
            <a:ext cx="4038600" cy="4525963"/>
          </a:xfrm>
        </p:spPr>
        <p:txBody>
          <a:bodyPr rtlCol="0">
            <a:noAutofit/>
          </a:bodyPr>
          <a:lstStyle/>
          <a:p>
            <a:pPr marL="0" indent="0" eaLnBrk="1" fontAlgn="auto" hangingPunct="1">
              <a:spcAft>
                <a:spcPts val="0"/>
              </a:spcAft>
              <a:buNone/>
              <a:defRPr/>
            </a:pPr>
            <a:r>
              <a:rPr lang="en-US" sz="2000" dirty="0"/>
              <a:t>Two different mechanisms have been proposed. </a:t>
            </a:r>
          </a:p>
          <a:p>
            <a:pPr marL="0" indent="0" eaLnBrk="1" fontAlgn="auto" hangingPunct="1">
              <a:spcAft>
                <a:spcPts val="0"/>
              </a:spcAft>
              <a:buNone/>
              <a:defRPr/>
            </a:pPr>
            <a:endParaRPr lang="en-US" sz="2000" dirty="0"/>
          </a:p>
          <a:p>
            <a:pPr marL="0" indent="0" eaLnBrk="1" fontAlgn="auto" hangingPunct="1">
              <a:spcAft>
                <a:spcPts val="0"/>
              </a:spcAft>
              <a:buNone/>
              <a:defRPr/>
            </a:pPr>
            <a:r>
              <a:rPr lang="en-US" sz="2000" dirty="0" err="1"/>
              <a:t>Hayreh</a:t>
            </a:r>
            <a:r>
              <a:rPr lang="en-US" sz="2000" dirty="0"/>
              <a:t> believes that the retinal edema occurs from transudation of choroidal fluids that enter the retina after breakdown of the Outer Blood-Retinal (RPE) (after </a:t>
            </a:r>
            <a:r>
              <a:rPr lang="en-US" sz="2000" dirty="0" err="1"/>
              <a:t>Hypertensi</a:t>
            </a:r>
            <a:r>
              <a:rPr lang="en-US" sz="2000" dirty="0"/>
              <a:t> Choroidopathy). Along also comes Protein rich exudates </a:t>
            </a:r>
          </a:p>
          <a:p>
            <a:pPr marL="0" indent="0" eaLnBrk="1" fontAlgn="auto" hangingPunct="1">
              <a:spcAft>
                <a:spcPts val="0"/>
              </a:spcAft>
              <a:buNone/>
              <a:defRPr/>
            </a:pPr>
            <a:endParaRPr lang="en-US" sz="2000" dirty="0"/>
          </a:p>
          <a:p>
            <a:pPr eaLnBrk="1" fontAlgn="auto" hangingPunct="1">
              <a:spcAft>
                <a:spcPts val="0"/>
              </a:spcAft>
              <a:defRPr/>
            </a:pPr>
            <a:endParaRPr lang="en-US" sz="2000" dirty="0"/>
          </a:p>
        </p:txBody>
      </p:sp>
      <p:sp>
        <p:nvSpPr>
          <p:cNvPr id="4" name="Content Placeholder 3">
            <a:extLst>
              <a:ext uri="{FF2B5EF4-FFF2-40B4-BE49-F238E27FC236}">
                <a16:creationId xmlns:a16="http://schemas.microsoft.com/office/drawing/2014/main" xmlns="" id="{0C8B1762-74BF-4B5A-84D5-A1EBC35E7C07}"/>
              </a:ext>
            </a:extLst>
          </p:cNvPr>
          <p:cNvSpPr>
            <a:spLocks noGrp="1"/>
          </p:cNvSpPr>
          <p:nvPr>
            <p:ph sz="half" idx="2"/>
          </p:nvPr>
        </p:nvSpPr>
        <p:spPr>
          <a:xfrm>
            <a:off x="6096000" y="2438401"/>
            <a:ext cx="4038600" cy="2620963"/>
          </a:xfrm>
        </p:spPr>
        <p:txBody>
          <a:bodyPr>
            <a:normAutofit lnSpcReduction="10000"/>
          </a:bodyPr>
          <a:lstStyle/>
          <a:p>
            <a:pPr marL="0" indent="0">
              <a:buNone/>
              <a:defRPr/>
            </a:pPr>
            <a:r>
              <a:rPr lang="en-US" sz="2000" dirty="0"/>
              <a:t>Others traditionally have believed that the edematous fluid arises from autoregulatory failure, leading to increased transmural pressure in the distal arterioles and proximal capillaries with subsequent transudation of fluids into the retinal tissue. </a:t>
            </a:r>
          </a:p>
          <a:p>
            <a:pPr>
              <a:defRPr/>
            </a:pPr>
            <a:endParaRPr lang="en-IN" sz="20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D59D8361-6BEF-41BA-8A73-08EBB0EFA438}"/>
              </a:ext>
            </a:extLst>
          </p:cNvPr>
          <p:cNvSpPr>
            <a:spLocks noGrp="1"/>
          </p:cNvSpPr>
          <p:nvPr>
            <p:ph type="title"/>
          </p:nvPr>
        </p:nvSpPr>
        <p:spPr>
          <a:xfrm>
            <a:off x="2209346" y="609600"/>
            <a:ext cx="7765322" cy="970450"/>
          </a:xfrm>
        </p:spPr>
        <p:txBody>
          <a:bodyPr/>
          <a:lstStyle/>
          <a:p>
            <a:pPr>
              <a:defRPr/>
            </a:pPr>
            <a:r>
              <a:rPr lang="en-US" altLang="en-US" dirty="0">
                <a:ea typeface="+mj-ea"/>
              </a:rPr>
              <a:t>Introduction</a:t>
            </a:r>
          </a:p>
        </p:txBody>
      </p:sp>
      <p:sp>
        <p:nvSpPr>
          <p:cNvPr id="32771" name="Content Placeholder 2">
            <a:extLst>
              <a:ext uri="{FF2B5EF4-FFF2-40B4-BE49-F238E27FC236}">
                <a16:creationId xmlns:a16="http://schemas.microsoft.com/office/drawing/2014/main" xmlns="" id="{CB96F4DB-E720-418F-8C12-172C8E6D4716}"/>
              </a:ext>
            </a:extLst>
          </p:cNvPr>
          <p:cNvSpPr>
            <a:spLocks noGrp="1"/>
          </p:cNvSpPr>
          <p:nvPr>
            <p:ph sz="half" idx="1"/>
          </p:nvPr>
        </p:nvSpPr>
        <p:spPr>
          <a:xfrm>
            <a:off x="1943100" y="1417638"/>
            <a:ext cx="4343400" cy="4983162"/>
          </a:xfrm>
        </p:spPr>
        <p:txBody>
          <a:bodyPr>
            <a:normAutofit fontScale="92500" lnSpcReduction="10000"/>
          </a:bodyPr>
          <a:lstStyle/>
          <a:p>
            <a:pPr marL="0" indent="0">
              <a:buNone/>
              <a:defRPr/>
            </a:pPr>
            <a:r>
              <a:rPr lang="en-US" altLang="en-US" sz="2400" dirty="0">
                <a:solidFill>
                  <a:srgbClr val="FF0000"/>
                </a:solidFill>
              </a:rPr>
              <a:t>Why does one want to see the fundus when one can just measure B.P.</a:t>
            </a:r>
          </a:p>
          <a:p>
            <a:pPr marL="0" indent="0">
              <a:buNone/>
              <a:defRPr/>
            </a:pPr>
            <a:endParaRPr lang="en-US" altLang="en-US" sz="2400" dirty="0"/>
          </a:p>
          <a:p>
            <a:pPr marL="0" indent="0">
              <a:buNone/>
              <a:defRPr/>
            </a:pPr>
            <a:r>
              <a:rPr lang="en-US" altLang="en-US" sz="2400" dirty="0"/>
              <a:t>Eye is the only organ of the body where one can observe the blood vessels </a:t>
            </a:r>
            <a:r>
              <a:rPr lang="en-US" altLang="en-US" sz="2400" b="1" dirty="0">
                <a:solidFill>
                  <a:srgbClr val="00B0F0"/>
                </a:solidFill>
              </a:rPr>
              <a:t>directly</a:t>
            </a:r>
            <a:r>
              <a:rPr lang="en-US" altLang="en-US" sz="2400" dirty="0"/>
              <a:t> </a:t>
            </a:r>
          </a:p>
          <a:p>
            <a:pPr marL="0" indent="0">
              <a:buNone/>
              <a:defRPr/>
            </a:pPr>
            <a:endParaRPr lang="en-US" altLang="en-US" sz="2400" dirty="0"/>
          </a:p>
          <a:p>
            <a:pPr marL="0" indent="0">
              <a:buNone/>
              <a:defRPr/>
            </a:pPr>
            <a:r>
              <a:rPr lang="en-US" altLang="en-US" sz="2400" dirty="0"/>
              <a:t>Finding Ophthalmoscopic signs of HT can suggest</a:t>
            </a:r>
          </a:p>
          <a:p>
            <a:pPr marL="457200" lvl="1" indent="0">
              <a:buNone/>
              <a:defRPr/>
            </a:pPr>
            <a:r>
              <a:rPr lang="en-US" altLang="en-US" sz="2000" dirty="0"/>
              <a:t>Chronicity &amp; Severity of HT </a:t>
            </a:r>
          </a:p>
          <a:p>
            <a:pPr marL="457200" lvl="1" indent="0">
              <a:buNone/>
              <a:defRPr/>
            </a:pPr>
            <a:r>
              <a:rPr lang="en-US" altLang="en-US" sz="2000" dirty="0"/>
              <a:t>Chances of having other systemic disease</a:t>
            </a:r>
            <a:r>
              <a:rPr lang="en-US" altLang="en-US" dirty="0"/>
              <a:t/>
            </a:r>
            <a:br>
              <a:rPr lang="en-US" altLang="en-US" dirty="0"/>
            </a:br>
            <a:r>
              <a:rPr lang="en-US" altLang="en-US" dirty="0"/>
              <a:t/>
            </a:r>
            <a:br>
              <a:rPr lang="en-US" altLang="en-US" dirty="0"/>
            </a:br>
            <a:endParaRPr lang="en-US" altLang="en-US" dirty="0"/>
          </a:p>
        </p:txBody>
      </p:sp>
      <p:pic>
        <p:nvPicPr>
          <p:cNvPr id="6" name="Picture 3">
            <a:extLst>
              <a:ext uri="{FF2B5EF4-FFF2-40B4-BE49-F238E27FC236}">
                <a16:creationId xmlns:a16="http://schemas.microsoft.com/office/drawing/2014/main" xmlns="" id="{6D33873C-D749-42DA-B25B-08BA133D76B4}"/>
              </a:ext>
            </a:extLst>
          </p:cNvPr>
          <p:cNvPicPr>
            <a:picLocks noGrp="1" noChangeAspect="1" noChangeArrowheads="1"/>
          </p:cNvPicPr>
          <p:nvPr>
            <p:ph sz="half" idx="2"/>
          </p:nvPr>
        </p:nvPicPr>
        <p:blipFill>
          <a:blip r:embed="rId3"/>
          <a:srcRect/>
          <a:stretch>
            <a:fillRect/>
          </a:stretch>
        </p:blipFill>
        <p:spPr bwMode="auto">
          <a:xfrm>
            <a:off x="6248401" y="295275"/>
            <a:ext cx="4183063" cy="3009900"/>
          </a:xfr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xmlns="" id="{D1611BB9-D456-4ACA-AB0B-2C7327992A13}"/>
              </a:ext>
            </a:extLst>
          </p:cNvPr>
          <p:cNvSpPr>
            <a:spLocks noGrp="1" noChangeArrowheads="1"/>
          </p:cNvSpPr>
          <p:nvPr>
            <p:ph type="title"/>
          </p:nvPr>
        </p:nvSpPr>
        <p:spPr>
          <a:xfrm>
            <a:off x="1747838" y="212726"/>
            <a:ext cx="6589712" cy="671513"/>
          </a:xfrm>
        </p:spPr>
        <p:txBody>
          <a:bodyPr/>
          <a:lstStyle/>
          <a:p>
            <a:pPr eaLnBrk="1" hangingPunct="1"/>
            <a:r>
              <a:rPr lang="en-US" altLang="en-US" sz="2800">
                <a:latin typeface="Arial" panose="020B0604020202020204" pitchFamily="34" charset="0"/>
                <a:cs typeface="Arial" panose="020B0604020202020204" pitchFamily="34" charset="0"/>
              </a:rPr>
              <a:t>Signs of Acute HT Retinopathy</a:t>
            </a:r>
            <a:endParaRPr lang="en-IN" altLang="en-US" sz="2800">
              <a:latin typeface="Arial" panose="020B0604020202020204" pitchFamily="34" charset="0"/>
              <a:cs typeface="Arial" panose="020B0604020202020204" pitchFamily="34" charset="0"/>
            </a:endParaRPr>
          </a:p>
        </p:txBody>
      </p:sp>
      <p:sp>
        <p:nvSpPr>
          <p:cNvPr id="77827" name="Content Placeholder 2">
            <a:extLst>
              <a:ext uri="{FF2B5EF4-FFF2-40B4-BE49-F238E27FC236}">
                <a16:creationId xmlns:a16="http://schemas.microsoft.com/office/drawing/2014/main" xmlns="" id="{F8E42A81-5C0F-433E-86F0-2E397212D053}"/>
              </a:ext>
            </a:extLst>
          </p:cNvPr>
          <p:cNvSpPr>
            <a:spLocks noGrp="1" noChangeArrowheads="1"/>
          </p:cNvSpPr>
          <p:nvPr>
            <p:ph idx="1"/>
          </p:nvPr>
        </p:nvSpPr>
        <p:spPr>
          <a:xfrm>
            <a:off x="1624014" y="1260475"/>
            <a:ext cx="3417887" cy="5410200"/>
          </a:xfrm>
        </p:spPr>
        <p:txBody>
          <a:bodyPr/>
          <a:lstStyle/>
          <a:p>
            <a:pPr marL="0" indent="0" eaLnBrk="1" hangingPunct="1">
              <a:buNone/>
            </a:pPr>
            <a:r>
              <a:rPr lang="en-IN" altLang="en-US" b="1"/>
              <a:t>include </a:t>
            </a:r>
          </a:p>
          <a:p>
            <a:pPr marL="685800" lvl="1" eaLnBrk="1" hangingPunct="1"/>
            <a:r>
              <a:rPr lang="en-IN" altLang="en-US"/>
              <a:t>constricted and tortuous arterioles, </a:t>
            </a:r>
          </a:p>
          <a:p>
            <a:pPr marL="685800" lvl="1" eaLnBrk="1" hangingPunct="1"/>
            <a:r>
              <a:rPr lang="en-IN" altLang="en-US"/>
              <a:t>retinal hemorrhage</a:t>
            </a:r>
          </a:p>
          <a:p>
            <a:pPr marL="685800" lvl="1" eaLnBrk="1" hangingPunct="1"/>
            <a:r>
              <a:rPr lang="en-IN" altLang="en-US" b="1"/>
              <a:t>hard exudates</a:t>
            </a:r>
            <a:endParaRPr lang="en-IN" altLang="en-US"/>
          </a:p>
          <a:p>
            <a:pPr marL="685800" lvl="1" eaLnBrk="1" hangingPunct="1"/>
            <a:r>
              <a:rPr lang="en-IN" altLang="en-US"/>
              <a:t>cotton wool spots</a:t>
            </a:r>
          </a:p>
          <a:p>
            <a:pPr marL="685800" lvl="1" eaLnBrk="1" hangingPunct="1"/>
            <a:r>
              <a:rPr lang="en-IN" altLang="en-US" b="1"/>
              <a:t>retinal edema, </a:t>
            </a:r>
            <a:r>
              <a:rPr lang="en-IN" altLang="en-US"/>
              <a:t>and </a:t>
            </a:r>
          </a:p>
          <a:p>
            <a:pPr marL="685800" lvl="1" eaLnBrk="1" hangingPunct="1"/>
            <a:r>
              <a:rPr lang="en-IN" altLang="en-US"/>
              <a:t>papilledema</a:t>
            </a:r>
          </a:p>
        </p:txBody>
      </p:sp>
      <p:pic>
        <p:nvPicPr>
          <p:cNvPr id="77828" name="Picture 2" descr="45. Hypertensive Retinopathy | OCT Club">
            <a:extLst>
              <a:ext uri="{FF2B5EF4-FFF2-40B4-BE49-F238E27FC236}">
                <a16:creationId xmlns:a16="http://schemas.microsoft.com/office/drawing/2014/main" xmlns="" id="{D58D9ECC-DDFF-4014-B846-DA32D0268A2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0426" y="304800"/>
            <a:ext cx="4473575" cy="269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7829" name="Picture 4" descr="PDF] A Review of Hypertensive Retinopathy and Chorioretinopathy | Semantic  Scholar">
            <a:extLst>
              <a:ext uri="{FF2B5EF4-FFF2-40B4-BE49-F238E27FC236}">
                <a16:creationId xmlns:a16="http://schemas.microsoft.com/office/drawing/2014/main" xmlns="" id="{EF41810F-3E01-43FE-940C-EBEA3068EF9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53200" y="2800351"/>
            <a:ext cx="3860800" cy="387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descr="Siegrist streak &#10;">
            <a:extLst>
              <a:ext uri="{FF2B5EF4-FFF2-40B4-BE49-F238E27FC236}">
                <a16:creationId xmlns:a16="http://schemas.microsoft.com/office/drawing/2014/main" xmlns="" id="{FAA3105C-7C0C-4392-BADC-E9E50F16A140}"/>
              </a:ext>
            </a:extLst>
          </p:cNvPr>
          <p:cNvSpPr>
            <a:spLocks noGrp="1" noChangeArrowheads="1"/>
          </p:cNvSpPr>
          <p:nvPr>
            <p:ph type="title"/>
          </p:nvPr>
        </p:nvSpPr>
        <p:spPr>
          <a:xfrm>
            <a:off x="3505201" y="260350"/>
            <a:ext cx="6589713" cy="685800"/>
          </a:xfrm>
        </p:spPr>
        <p:txBody>
          <a:bodyPr/>
          <a:lstStyle/>
          <a:p>
            <a:pPr eaLnBrk="1" hangingPunct="1"/>
            <a:r>
              <a:rPr lang="en-US" altLang="en-US">
                <a:solidFill>
                  <a:srgbClr val="212529"/>
                </a:solidFill>
                <a:latin typeface="Lato"/>
              </a:rPr>
              <a:t>Siegrist streak &amp; Elschnig spots </a:t>
            </a:r>
            <a:endParaRPr lang="en-IN" altLang="en-US"/>
          </a:p>
        </p:txBody>
      </p:sp>
      <p:pic>
        <p:nvPicPr>
          <p:cNvPr id="83971" name="Picture 2">
            <a:extLst>
              <a:ext uri="{FF2B5EF4-FFF2-40B4-BE49-F238E27FC236}">
                <a16:creationId xmlns:a16="http://schemas.microsoft.com/office/drawing/2014/main" xmlns="" id="{B6DDED1C-68F7-430D-8F1D-07EFF244EF48}"/>
              </a:ext>
            </a:extLst>
          </p:cNvPr>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1905001" y="2971801"/>
            <a:ext cx="4378325" cy="3743325"/>
          </a:xfrm>
          <a:noFill/>
        </p:spPr>
      </p:pic>
      <p:pic>
        <p:nvPicPr>
          <p:cNvPr id="83972" name="Picture 6" descr="Elschnig spots in the mid-periphery, seen at 4 months after presentation of malignant hypertension in a child (Courtesy of D.A.Morisson et al.)">
            <a:extLst>
              <a:ext uri="{FF2B5EF4-FFF2-40B4-BE49-F238E27FC236}">
                <a16:creationId xmlns:a16="http://schemas.microsoft.com/office/drawing/2014/main" xmlns="" id="{26238BB3-86E6-4AF6-A59C-DFD614E3F51D}"/>
              </a:ext>
            </a:extLst>
          </p:cNvPr>
          <p:cNvPicPr>
            <a:picLocks noGrp="1" noChangeAspect="1" noChangeArrowheads="1"/>
          </p:cNvPicPr>
          <p:nvPr>
            <p:ph sz="half" idx="2"/>
          </p:nvPr>
        </p:nvPicPr>
        <p:blipFill>
          <a:blip r:embed="rId3">
            <a:extLst>
              <a:ext uri="{28A0092B-C50C-407E-A947-70E740481C1C}">
                <a14:useLocalDpi xmlns:a14="http://schemas.microsoft.com/office/drawing/2010/main" xmlns="" val="0"/>
              </a:ext>
            </a:extLst>
          </a:blip>
          <a:srcRect/>
          <a:stretch>
            <a:fillRect/>
          </a:stretch>
        </p:blipFill>
        <p:spPr>
          <a:xfrm>
            <a:off x="5715001" y="1389063"/>
            <a:ext cx="4695825" cy="3346450"/>
          </a:xfrm>
          <a:noFill/>
        </p:spPr>
      </p:pic>
      <p:sp>
        <p:nvSpPr>
          <p:cNvPr id="83973" name="TextBox 5">
            <a:extLst>
              <a:ext uri="{FF2B5EF4-FFF2-40B4-BE49-F238E27FC236}">
                <a16:creationId xmlns:a16="http://schemas.microsoft.com/office/drawing/2014/main" xmlns="" id="{166FE995-B386-4330-80F1-906CF03E71CD}"/>
              </a:ext>
            </a:extLst>
          </p:cNvPr>
          <p:cNvSpPr txBox="1">
            <a:spLocks noChangeArrowheads="1"/>
          </p:cNvSpPr>
          <p:nvPr/>
        </p:nvSpPr>
        <p:spPr bwMode="auto">
          <a:xfrm>
            <a:off x="6477000" y="4967288"/>
            <a:ext cx="4114800"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8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8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8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8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8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sz="2000">
                <a:solidFill>
                  <a:srgbClr val="333333"/>
                </a:solidFill>
                <a:latin typeface="Georgia" panose="02040502050405020303" pitchFamily="18" charset="0"/>
              </a:rPr>
              <a:t>Elschnig spots in the mid-periphery, seen at 4 months after presentation of malignant hypertension in a child (Courtesy of D.A.Morisson et al.)</a:t>
            </a:r>
            <a:endParaRPr lang="en-IN" altLang="en-US" sz="2000">
              <a:solidFill>
                <a:schemeClr val="tx1"/>
              </a:solidFill>
              <a:latin typeface="Arial" panose="020B0604020202020204" pitchFamily="34" charset="0"/>
            </a:endParaRPr>
          </a:p>
        </p:txBody>
      </p:sp>
      <p:pic>
        <p:nvPicPr>
          <p:cNvPr id="11" name="Picture 1" descr="C:\Documents and Settings\Dr. Kanchan\My Documents\My Pictures\kdc\scan0035.jpg">
            <a:extLst>
              <a:ext uri="{FF2B5EF4-FFF2-40B4-BE49-F238E27FC236}">
                <a16:creationId xmlns:a16="http://schemas.microsoft.com/office/drawing/2014/main" xmlns="" id="{243ADD14-0AA7-44F5-9D9D-1BB138BF5ED1}"/>
              </a:ext>
            </a:extLst>
          </p:cNvPr>
          <p:cNvPicPr>
            <a:picLocks noChangeAspect="1" noChangeArrowheads="1"/>
          </p:cNvPicPr>
          <p:nvPr/>
        </p:nvPicPr>
        <p:blipFill>
          <a:blip r:embed="rId4"/>
          <a:srcRect/>
          <a:stretch>
            <a:fillRect/>
          </a:stretch>
        </p:blipFill>
        <p:spPr bwMode="auto">
          <a:xfrm>
            <a:off x="2576557" y="854937"/>
            <a:ext cx="2957513" cy="2806700"/>
          </a:xfrm>
          <a:prstGeom prst="rect">
            <a:avLst/>
          </a:prstGeom>
          <a:ln>
            <a:noFill/>
          </a:ln>
          <a:effectLst>
            <a:softEdge rad="112500"/>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xmlns="" id="{04A6087E-ED54-4790-8BBD-07063F6970EB}"/>
              </a:ext>
            </a:extLst>
          </p:cNvPr>
          <p:cNvSpPr>
            <a:spLocks noGrp="1" noChangeArrowheads="1"/>
          </p:cNvSpPr>
          <p:nvPr>
            <p:ph type="title"/>
          </p:nvPr>
        </p:nvSpPr>
        <p:spPr>
          <a:xfrm>
            <a:off x="2590800" y="139701"/>
            <a:ext cx="6781800" cy="530225"/>
          </a:xfrm>
        </p:spPr>
        <p:txBody>
          <a:bodyPr/>
          <a:lstStyle/>
          <a:p>
            <a:pPr eaLnBrk="1" hangingPunct="1"/>
            <a:r>
              <a:rPr lang="en-US" altLang="en-US" sz="2800"/>
              <a:t>Signs of HT Optic Neuropathy</a:t>
            </a:r>
            <a:endParaRPr lang="en-IN" altLang="en-US" sz="2800"/>
          </a:p>
        </p:txBody>
      </p:sp>
      <p:sp>
        <p:nvSpPr>
          <p:cNvPr id="47107" name="Content Placeholder 2">
            <a:extLst>
              <a:ext uri="{FF2B5EF4-FFF2-40B4-BE49-F238E27FC236}">
                <a16:creationId xmlns:a16="http://schemas.microsoft.com/office/drawing/2014/main" xmlns="" id="{5CF5E59D-AFA7-438E-BC60-B8BFFDFCF7D6}"/>
              </a:ext>
            </a:extLst>
          </p:cNvPr>
          <p:cNvSpPr>
            <a:spLocks noGrp="1" noChangeArrowheads="1"/>
          </p:cNvSpPr>
          <p:nvPr>
            <p:ph idx="1"/>
          </p:nvPr>
        </p:nvSpPr>
        <p:spPr>
          <a:xfrm>
            <a:off x="7165910" y="669925"/>
            <a:ext cx="3771900" cy="5894387"/>
          </a:xfrm>
        </p:spPr>
        <p:txBody>
          <a:bodyPr/>
          <a:lstStyle/>
          <a:p>
            <a:pPr marL="0" indent="0" eaLnBrk="1" hangingPunct="1">
              <a:buNone/>
              <a:defRPr/>
            </a:pPr>
            <a:r>
              <a:rPr lang="en-IN" altLang="en-US" dirty="0"/>
              <a:t>The signs include </a:t>
            </a:r>
          </a:p>
          <a:p>
            <a:pPr eaLnBrk="1" hangingPunct="1">
              <a:defRPr/>
            </a:pPr>
            <a:r>
              <a:rPr lang="en-IN" altLang="en-US" dirty="0"/>
              <a:t>flame shaped </a:t>
            </a:r>
            <a:r>
              <a:rPr lang="en-IN" altLang="en-US" dirty="0" err="1">
                <a:solidFill>
                  <a:srgbClr val="FF0000"/>
                </a:solidFill>
              </a:rPr>
              <a:t>hemorrhages</a:t>
            </a:r>
            <a:r>
              <a:rPr lang="en-IN" altLang="en-US" dirty="0">
                <a:solidFill>
                  <a:srgbClr val="FF0000"/>
                </a:solidFill>
              </a:rPr>
              <a:t> </a:t>
            </a:r>
            <a:r>
              <a:rPr lang="en-IN" altLang="en-US" dirty="0"/>
              <a:t>at the disc margin, </a:t>
            </a:r>
          </a:p>
          <a:p>
            <a:pPr eaLnBrk="1" hangingPunct="1">
              <a:defRPr/>
            </a:pPr>
            <a:r>
              <a:rPr lang="en-IN" altLang="en-US" dirty="0">
                <a:solidFill>
                  <a:srgbClr val="FF0000"/>
                </a:solidFill>
              </a:rPr>
              <a:t>blurred disc margins</a:t>
            </a:r>
            <a:r>
              <a:rPr lang="en-IN" altLang="en-US" dirty="0"/>
              <a:t>, </a:t>
            </a:r>
          </a:p>
          <a:p>
            <a:pPr eaLnBrk="1" hangingPunct="1">
              <a:defRPr/>
            </a:pPr>
            <a:r>
              <a:rPr lang="en-IN" altLang="en-US" dirty="0"/>
              <a:t>congested retinal veins, </a:t>
            </a:r>
          </a:p>
          <a:p>
            <a:pPr eaLnBrk="1" hangingPunct="1">
              <a:defRPr/>
            </a:pPr>
            <a:r>
              <a:rPr lang="en-IN" altLang="en-US" dirty="0">
                <a:solidFill>
                  <a:srgbClr val="FF0000"/>
                </a:solidFill>
              </a:rPr>
              <a:t>Florid disc </a:t>
            </a:r>
            <a:r>
              <a:rPr lang="en-IN" altLang="en-US" dirty="0" err="1">
                <a:solidFill>
                  <a:srgbClr val="FF0000"/>
                </a:solidFill>
              </a:rPr>
              <a:t>edema</a:t>
            </a:r>
            <a:r>
              <a:rPr lang="en-IN" altLang="en-US" dirty="0">
                <a:solidFill>
                  <a:srgbClr val="FF0000"/>
                </a:solidFill>
              </a:rPr>
              <a:t> </a:t>
            </a:r>
            <a:r>
              <a:rPr lang="en-IN" altLang="en-US" dirty="0"/>
              <a:t>or papilledema, and </a:t>
            </a:r>
          </a:p>
          <a:p>
            <a:pPr marL="0" indent="0" eaLnBrk="1" hangingPunct="1">
              <a:buNone/>
              <a:defRPr/>
            </a:pPr>
            <a:r>
              <a:rPr lang="en-IN" altLang="en-US" dirty="0"/>
              <a:t>Hard exudates can deposit in the macula causing a </a:t>
            </a:r>
            <a:r>
              <a:rPr lang="en-IN" altLang="en-US" dirty="0">
                <a:solidFill>
                  <a:srgbClr val="FF0000"/>
                </a:solidFill>
              </a:rPr>
              <a:t>macular star. </a:t>
            </a:r>
          </a:p>
          <a:p>
            <a:pPr marL="0" indent="0" eaLnBrk="1" hangingPunct="1">
              <a:buNone/>
              <a:defRPr/>
            </a:pPr>
            <a:r>
              <a:rPr lang="en-IN" altLang="en-US" dirty="0"/>
              <a:t>Optic nerve </a:t>
            </a:r>
            <a:r>
              <a:rPr lang="en-IN" altLang="en-US" dirty="0">
                <a:solidFill>
                  <a:srgbClr val="FF0000"/>
                </a:solidFill>
              </a:rPr>
              <a:t>pallor</a:t>
            </a:r>
            <a:r>
              <a:rPr lang="en-IN" altLang="en-US" dirty="0"/>
              <a:t> is also present in patients with chronic hypertension.</a:t>
            </a:r>
          </a:p>
          <a:p>
            <a:pPr marL="0" indent="0" eaLnBrk="1" hangingPunct="1">
              <a:buNone/>
              <a:defRPr/>
            </a:pPr>
            <a:r>
              <a:rPr lang="en-US" sz="1400" dirty="0"/>
              <a:t>The differential diagnosis includes diabetic </a:t>
            </a:r>
            <a:r>
              <a:rPr lang="en-US" sz="1400" dirty="0" err="1"/>
              <a:t>papillopathy</a:t>
            </a:r>
            <a:r>
              <a:rPr lang="en-US" sz="1400" dirty="0"/>
              <a:t>, radiation retinopathy, incomplete central retinal vein occlusion (CRVO), anterior ischemic optic neuropathy, and acute macular </a:t>
            </a:r>
            <a:r>
              <a:rPr lang="en-US" sz="1400" dirty="0" err="1"/>
              <a:t>neuroretinitis</a:t>
            </a:r>
            <a:r>
              <a:rPr lang="en-US" sz="1400" dirty="0"/>
              <a:t>. </a:t>
            </a:r>
          </a:p>
          <a:p>
            <a:pPr marL="0" indent="0" eaLnBrk="1" hangingPunct="1">
              <a:buNone/>
              <a:defRPr/>
            </a:pPr>
            <a:endParaRPr lang="en-IN" altLang="en-US" dirty="0"/>
          </a:p>
        </p:txBody>
      </p:sp>
      <p:pic>
        <p:nvPicPr>
          <p:cNvPr id="86020" name="Picture 5" descr="Idiopathic Intracranial Hypertension - Neuro-Ophthalmology">
            <a:extLst>
              <a:ext uri="{FF2B5EF4-FFF2-40B4-BE49-F238E27FC236}">
                <a16:creationId xmlns:a16="http://schemas.microsoft.com/office/drawing/2014/main" xmlns="" id="{7D15058F-A723-4E29-85D6-DF1CE4B5E49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33550" y="669925"/>
            <a:ext cx="4438650" cy="368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6021" name="Picture 2">
            <a:extLst>
              <a:ext uri="{FF2B5EF4-FFF2-40B4-BE49-F238E27FC236}">
                <a16:creationId xmlns:a16="http://schemas.microsoft.com/office/drawing/2014/main" xmlns="" id="{8CBB58E8-AAC3-407C-B4E0-8D2FE590F8F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33550" y="3063874"/>
            <a:ext cx="5181600" cy="365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xmlns="" id="{94D55FF3-E921-4320-BC95-CC4AD31DB5DB}"/>
              </a:ext>
            </a:extLst>
          </p:cNvPr>
          <p:cNvSpPr>
            <a:spLocks noGrp="1"/>
          </p:cNvSpPr>
          <p:nvPr>
            <p:ph type="title"/>
          </p:nvPr>
        </p:nvSpPr>
        <p:spPr>
          <a:xfrm>
            <a:off x="1981200" y="274638"/>
            <a:ext cx="8229600" cy="715962"/>
          </a:xfrm>
        </p:spPr>
        <p:txBody>
          <a:bodyPr/>
          <a:lstStyle/>
          <a:p>
            <a:pPr eaLnBrk="1" hangingPunct="1"/>
            <a:r>
              <a:rPr lang="en-US" altLang="en-US" sz="2800"/>
              <a:t>Scheie classification &amp; Modified Scheie classification. </a:t>
            </a:r>
            <a:endParaRPr lang="en-US" altLang="en-US"/>
          </a:p>
        </p:txBody>
      </p:sp>
      <p:sp>
        <p:nvSpPr>
          <p:cNvPr id="3" name="Content Placeholder 2">
            <a:extLst>
              <a:ext uri="{FF2B5EF4-FFF2-40B4-BE49-F238E27FC236}">
                <a16:creationId xmlns:a16="http://schemas.microsoft.com/office/drawing/2014/main" xmlns="" id="{9D89F32A-D174-46BD-944A-B96D851C3BD2}"/>
              </a:ext>
            </a:extLst>
          </p:cNvPr>
          <p:cNvSpPr>
            <a:spLocks noGrp="1"/>
          </p:cNvSpPr>
          <p:nvPr>
            <p:ph sz="half" idx="1"/>
          </p:nvPr>
        </p:nvSpPr>
        <p:spPr>
          <a:xfrm>
            <a:off x="1670180" y="1143000"/>
            <a:ext cx="3968620" cy="5562600"/>
          </a:xfrm>
          <a:solidFill>
            <a:schemeClr val="tx2">
              <a:lumMod val="60000"/>
              <a:lumOff val="40000"/>
            </a:schemeClr>
          </a:solidFill>
        </p:spPr>
        <p:txBody>
          <a:bodyPr rtlCol="0">
            <a:noAutofit/>
          </a:bodyPr>
          <a:lstStyle/>
          <a:p>
            <a:pPr marL="0" indent="0" eaLnBrk="1" fontAlgn="auto" hangingPunct="1">
              <a:spcAft>
                <a:spcPts val="0"/>
              </a:spcAft>
              <a:buNone/>
              <a:defRPr/>
            </a:pPr>
            <a:r>
              <a:rPr lang="en-US" sz="1600" dirty="0"/>
              <a:t>FOR HT RETINOPATHY </a:t>
            </a:r>
          </a:p>
          <a:p>
            <a:pPr marL="0" indent="0" eaLnBrk="1" fontAlgn="auto" hangingPunct="1">
              <a:spcAft>
                <a:spcPts val="0"/>
              </a:spcAft>
              <a:buNone/>
              <a:defRPr/>
            </a:pPr>
            <a:r>
              <a:rPr lang="en-US" sz="1600" dirty="0"/>
              <a:t>Stage 0 - Diagnosis of hypertension but no visible retinal abnormalities </a:t>
            </a:r>
          </a:p>
          <a:p>
            <a:pPr marL="0" indent="0" eaLnBrk="1" fontAlgn="auto" hangingPunct="1">
              <a:spcAft>
                <a:spcPts val="0"/>
              </a:spcAft>
              <a:buNone/>
              <a:defRPr/>
            </a:pPr>
            <a:endParaRPr lang="en-US" sz="1600" dirty="0"/>
          </a:p>
          <a:p>
            <a:pPr marL="0" indent="0" eaLnBrk="1" fontAlgn="auto" hangingPunct="1">
              <a:spcAft>
                <a:spcPts val="0"/>
              </a:spcAft>
              <a:buNone/>
              <a:defRPr/>
            </a:pPr>
            <a:r>
              <a:rPr lang="en-US" sz="1600" dirty="0"/>
              <a:t>Stage 1 - </a:t>
            </a:r>
            <a:r>
              <a:rPr lang="en-US" sz="1600" u="sng" dirty="0"/>
              <a:t>Diffuse arteriolar narrowing</a:t>
            </a:r>
            <a:r>
              <a:rPr lang="en-US" sz="1600" dirty="0"/>
              <a:t>; no focal constriction </a:t>
            </a:r>
          </a:p>
          <a:p>
            <a:pPr marL="0" indent="0" eaLnBrk="1" fontAlgn="auto" hangingPunct="1">
              <a:spcAft>
                <a:spcPts val="0"/>
              </a:spcAft>
              <a:buNone/>
              <a:defRPr/>
            </a:pPr>
            <a:endParaRPr lang="en-US" sz="1600" dirty="0"/>
          </a:p>
          <a:p>
            <a:pPr marL="0" indent="0" eaLnBrk="1" fontAlgn="auto" hangingPunct="1">
              <a:spcAft>
                <a:spcPts val="0"/>
              </a:spcAft>
              <a:buNone/>
              <a:defRPr/>
            </a:pPr>
            <a:r>
              <a:rPr lang="en-US" sz="1600" dirty="0"/>
              <a:t>Stage 2 - More pronounced arteriolar narrowing </a:t>
            </a:r>
            <a:r>
              <a:rPr lang="en-US" sz="1600" u="sng" dirty="0"/>
              <a:t>with focal constriction </a:t>
            </a:r>
          </a:p>
          <a:p>
            <a:pPr marL="0" indent="0" eaLnBrk="1" fontAlgn="auto" hangingPunct="1">
              <a:spcAft>
                <a:spcPts val="0"/>
              </a:spcAft>
              <a:buNone/>
              <a:defRPr/>
            </a:pPr>
            <a:endParaRPr lang="en-US" sz="1600" dirty="0"/>
          </a:p>
          <a:p>
            <a:pPr marL="0" indent="0" eaLnBrk="1" fontAlgn="auto" hangingPunct="1">
              <a:spcAft>
                <a:spcPts val="0"/>
              </a:spcAft>
              <a:buNone/>
              <a:defRPr/>
            </a:pPr>
            <a:r>
              <a:rPr lang="en-US" sz="1600" dirty="0"/>
              <a:t>Stage 3 - Focal and diffuse narrowing </a:t>
            </a:r>
            <a:r>
              <a:rPr lang="en-US" sz="1600" u="sng" dirty="0"/>
              <a:t>with retinal hemorrhage </a:t>
            </a:r>
          </a:p>
          <a:p>
            <a:pPr marL="0" indent="0" eaLnBrk="1" fontAlgn="auto" hangingPunct="1">
              <a:spcAft>
                <a:spcPts val="0"/>
              </a:spcAft>
              <a:buNone/>
              <a:defRPr/>
            </a:pPr>
            <a:endParaRPr lang="en-US" sz="1600" dirty="0"/>
          </a:p>
          <a:p>
            <a:pPr marL="0" indent="0" eaLnBrk="1" fontAlgn="auto" hangingPunct="1">
              <a:spcAft>
                <a:spcPts val="0"/>
              </a:spcAft>
              <a:buNone/>
              <a:defRPr/>
            </a:pPr>
            <a:r>
              <a:rPr lang="en-US" sz="1600" dirty="0"/>
              <a:t>Stage 4 – Stage 3 + </a:t>
            </a:r>
            <a:r>
              <a:rPr lang="en-US" sz="1600" u="sng" dirty="0"/>
              <a:t>Retinal edema, hard exudates, optic disc edema</a:t>
            </a:r>
          </a:p>
          <a:p>
            <a:pPr eaLnBrk="1" fontAlgn="auto" hangingPunct="1">
              <a:spcAft>
                <a:spcPts val="0"/>
              </a:spcAft>
              <a:defRPr/>
            </a:pPr>
            <a:endParaRPr lang="en-US" sz="1600" dirty="0"/>
          </a:p>
        </p:txBody>
      </p:sp>
      <p:sp>
        <p:nvSpPr>
          <p:cNvPr id="2" name="Content Placeholder 1">
            <a:extLst>
              <a:ext uri="{FF2B5EF4-FFF2-40B4-BE49-F238E27FC236}">
                <a16:creationId xmlns:a16="http://schemas.microsoft.com/office/drawing/2014/main" xmlns="" id="{4A32603F-FE49-4756-86D7-93B83B90134F}"/>
              </a:ext>
            </a:extLst>
          </p:cNvPr>
          <p:cNvSpPr>
            <a:spLocks noGrp="1"/>
          </p:cNvSpPr>
          <p:nvPr>
            <p:ph sz="half" idx="2"/>
          </p:nvPr>
        </p:nvSpPr>
        <p:spPr>
          <a:xfrm>
            <a:off x="6059488" y="1524000"/>
            <a:ext cx="4343400" cy="2971800"/>
          </a:xfrm>
          <a:solidFill>
            <a:schemeClr val="accent1">
              <a:lumMod val="40000"/>
              <a:lumOff val="60000"/>
            </a:schemeClr>
          </a:solidFill>
        </p:spPr>
        <p:txBody>
          <a:bodyPr>
            <a:normAutofit lnSpcReduction="10000"/>
          </a:bodyPr>
          <a:lstStyle/>
          <a:p>
            <a:pPr marL="0" indent="0" eaLnBrk="1" fontAlgn="auto" hangingPunct="1">
              <a:spcAft>
                <a:spcPts val="0"/>
              </a:spcAft>
              <a:buNone/>
              <a:defRPr/>
            </a:pPr>
            <a:r>
              <a:rPr lang="en-US" sz="2000" dirty="0"/>
              <a:t>Grade 0 - No changes </a:t>
            </a:r>
          </a:p>
          <a:p>
            <a:pPr marL="0" indent="0" eaLnBrk="1" fontAlgn="auto" hangingPunct="1">
              <a:spcAft>
                <a:spcPts val="0"/>
              </a:spcAft>
              <a:buNone/>
              <a:defRPr/>
            </a:pPr>
            <a:r>
              <a:rPr lang="en-US" sz="2000" dirty="0"/>
              <a:t>Grade 1 - Barely detectable arterial narrowing </a:t>
            </a:r>
          </a:p>
          <a:p>
            <a:pPr marL="0" indent="0" eaLnBrk="1" fontAlgn="auto" hangingPunct="1">
              <a:spcAft>
                <a:spcPts val="0"/>
              </a:spcAft>
              <a:buNone/>
              <a:defRPr/>
            </a:pPr>
            <a:r>
              <a:rPr lang="en-US" sz="2000" dirty="0"/>
              <a:t>Grade 2 - Obvious arterial narrowing with focal irregularities </a:t>
            </a:r>
          </a:p>
          <a:p>
            <a:pPr marL="0" indent="0" eaLnBrk="1" fontAlgn="auto" hangingPunct="1">
              <a:spcAft>
                <a:spcPts val="0"/>
              </a:spcAft>
              <a:buNone/>
              <a:defRPr/>
            </a:pPr>
            <a:r>
              <a:rPr lang="en-US" sz="2000" dirty="0"/>
              <a:t>Grade 3 - Grade 2 plus retinal hemorrhages and/or exudates </a:t>
            </a:r>
          </a:p>
          <a:p>
            <a:pPr marL="0" indent="0" eaLnBrk="1" fontAlgn="auto" hangingPunct="1">
              <a:spcAft>
                <a:spcPts val="0"/>
              </a:spcAft>
              <a:buNone/>
              <a:defRPr/>
            </a:pPr>
            <a:r>
              <a:rPr lang="en-US" sz="2000" dirty="0"/>
              <a:t>Grade 4 - Grade 3 + disc swelling</a:t>
            </a:r>
          </a:p>
        </p:txBody>
      </p:sp>
      <p:sp>
        <p:nvSpPr>
          <p:cNvPr id="4" name="TextBox 3">
            <a:extLst>
              <a:ext uri="{FF2B5EF4-FFF2-40B4-BE49-F238E27FC236}">
                <a16:creationId xmlns:a16="http://schemas.microsoft.com/office/drawing/2014/main" xmlns="" id="{5D06D135-3E98-42A1-A79C-997CB77B5D94}"/>
              </a:ext>
            </a:extLst>
          </p:cNvPr>
          <p:cNvSpPr txBox="1"/>
          <p:nvPr/>
        </p:nvSpPr>
        <p:spPr>
          <a:xfrm>
            <a:off x="5648325" y="4673600"/>
            <a:ext cx="4343400" cy="2032000"/>
          </a:xfrm>
          <a:prstGeom prst="rect">
            <a:avLst/>
          </a:prstGeom>
          <a:solidFill>
            <a:schemeClr val="bg2">
              <a:lumMod val="40000"/>
              <a:lumOff val="60000"/>
            </a:schemeClr>
          </a:solidFill>
        </p:spPr>
        <p:txBody>
          <a:bodyPr>
            <a:spAutoFit/>
          </a:bodyPr>
          <a:lstStyle/>
          <a:p>
            <a:pPr>
              <a:defRPr/>
            </a:pPr>
            <a:r>
              <a:rPr lang="en-US" dirty="0"/>
              <a:t>FOR ARTERIOSCLEROSIS</a:t>
            </a:r>
          </a:p>
          <a:p>
            <a:pPr>
              <a:buFont typeface="Arial" panose="020B0604020202020204" pitchFamily="34" charset="0"/>
              <a:buChar char="•"/>
              <a:defRPr/>
            </a:pPr>
            <a:r>
              <a:rPr lang="en-US" dirty="0">
                <a:solidFill>
                  <a:srgbClr val="000000"/>
                </a:solidFill>
                <a:latin typeface="Times New Roman" panose="02020603050405020304" pitchFamily="18" charset="0"/>
              </a:rPr>
              <a:t>Stage 0: Normal</a:t>
            </a:r>
          </a:p>
          <a:p>
            <a:pPr>
              <a:buFont typeface="Arial" panose="020B0604020202020204" pitchFamily="34" charset="0"/>
              <a:buChar char="•"/>
              <a:defRPr/>
            </a:pPr>
            <a:r>
              <a:rPr lang="en-US" dirty="0">
                <a:solidFill>
                  <a:srgbClr val="000000"/>
                </a:solidFill>
                <a:latin typeface="Times New Roman" panose="02020603050405020304" pitchFamily="18" charset="0"/>
              </a:rPr>
              <a:t>Stage 1: Broadening of arteriolar light reflex</a:t>
            </a:r>
          </a:p>
          <a:p>
            <a:pPr>
              <a:buFont typeface="Arial" panose="020B0604020202020204" pitchFamily="34" charset="0"/>
              <a:buChar char="•"/>
              <a:defRPr/>
            </a:pPr>
            <a:r>
              <a:rPr lang="en-US" dirty="0">
                <a:solidFill>
                  <a:srgbClr val="000000"/>
                </a:solidFill>
                <a:latin typeface="Times New Roman" panose="02020603050405020304" pitchFamily="18" charset="0"/>
              </a:rPr>
              <a:t>Stage 2: Stage 1 + AV crossing changes</a:t>
            </a:r>
          </a:p>
          <a:p>
            <a:pPr>
              <a:buFont typeface="Arial" panose="020B0604020202020204" pitchFamily="34" charset="0"/>
              <a:buChar char="•"/>
              <a:defRPr/>
            </a:pPr>
            <a:r>
              <a:rPr lang="en-US" dirty="0">
                <a:solidFill>
                  <a:srgbClr val="000000"/>
                </a:solidFill>
                <a:latin typeface="Times New Roman" panose="02020603050405020304" pitchFamily="18" charset="0"/>
              </a:rPr>
              <a:t>Stage 3: Copper wiring of arterioles</a:t>
            </a:r>
          </a:p>
          <a:p>
            <a:pPr>
              <a:buFont typeface="Arial" panose="020B0604020202020204" pitchFamily="34" charset="0"/>
              <a:buChar char="•"/>
              <a:defRPr/>
            </a:pPr>
            <a:r>
              <a:rPr lang="en-US" dirty="0">
                <a:solidFill>
                  <a:srgbClr val="000000"/>
                </a:solidFill>
                <a:latin typeface="Times New Roman" panose="02020603050405020304" pitchFamily="18" charset="0"/>
              </a:rPr>
              <a:t>Stage 4: Silver wiring of arterioles</a:t>
            </a:r>
          </a:p>
          <a:p>
            <a:pPr>
              <a:defRPr/>
            </a:pPr>
            <a:r>
              <a:rPr lang="en-US" dirty="0"/>
              <a:t> </a:t>
            </a:r>
            <a:endParaRPr lang="en-IN"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CD23A-390E-42F5-9EDE-0A8CFBF7E692}"/>
              </a:ext>
            </a:extLst>
          </p:cNvPr>
          <p:cNvSpPr>
            <a:spLocks noGrp="1"/>
          </p:cNvSpPr>
          <p:nvPr>
            <p:ph type="title"/>
          </p:nvPr>
        </p:nvSpPr>
        <p:spPr/>
        <p:txBody>
          <a:bodyPr rtlCol="0">
            <a:normAutofit/>
          </a:bodyPr>
          <a:lstStyle/>
          <a:p>
            <a:pPr eaLnBrk="1" fontAlgn="auto" hangingPunct="1">
              <a:spcAft>
                <a:spcPts val="0"/>
              </a:spcAft>
              <a:defRPr/>
            </a:pPr>
            <a:r>
              <a:rPr lang="en-US" dirty="0"/>
              <a:t>Hypertension and vascular </a:t>
            </a:r>
            <a:r>
              <a:rPr lang="en-US" dirty="0" err="1"/>
              <a:t>oclusions</a:t>
            </a:r>
            <a:endParaRPr lang="en-US" dirty="0"/>
          </a:p>
        </p:txBody>
      </p:sp>
      <p:sp>
        <p:nvSpPr>
          <p:cNvPr id="97283" name="Content Placeholder 2">
            <a:extLst>
              <a:ext uri="{FF2B5EF4-FFF2-40B4-BE49-F238E27FC236}">
                <a16:creationId xmlns:a16="http://schemas.microsoft.com/office/drawing/2014/main" xmlns="" id="{C851C5DF-8B3B-4ACE-9120-016977DF50C4}"/>
              </a:ext>
            </a:extLst>
          </p:cNvPr>
          <p:cNvSpPr>
            <a:spLocks noGrp="1"/>
          </p:cNvSpPr>
          <p:nvPr>
            <p:ph idx="1"/>
          </p:nvPr>
        </p:nvSpPr>
        <p:spPr>
          <a:xfrm>
            <a:off x="1981200" y="1600201"/>
            <a:ext cx="3581400" cy="4525963"/>
          </a:xfrm>
        </p:spPr>
        <p:txBody>
          <a:bodyPr/>
          <a:lstStyle/>
          <a:p>
            <a:pPr eaLnBrk="1" hangingPunct="1"/>
            <a:r>
              <a:rPr lang="en-US" altLang="en-US" sz="2000"/>
              <a:t>The 10-year cumulative incidence was reported to be 0·4% for central retinal vein occlusions and 1·2% for branch retinal vein occlusions.*</a:t>
            </a:r>
          </a:p>
          <a:p>
            <a:pPr eaLnBrk="1" hangingPunct="1"/>
            <a:endParaRPr lang="en-US" altLang="en-US" sz="1600" i="1"/>
          </a:p>
          <a:p>
            <a:pPr eaLnBrk="1" hangingPunct="1"/>
            <a:endParaRPr lang="en-US" altLang="en-US" sz="1600" i="1"/>
          </a:p>
          <a:p>
            <a:pPr eaLnBrk="1" hangingPunct="1">
              <a:buFont typeface="Arial" panose="020B0604020202020204" pitchFamily="34" charset="0"/>
              <a:buNone/>
            </a:pPr>
            <a:r>
              <a:rPr lang="en-US" altLang="en-US" sz="1600" i="1"/>
              <a:t>       *Cugati S, Wang JJ, Rochtchina E, Mitchell P. Ten year incidence of retinal vein occlusion in an older population: The Blue Mountains Eye Study. Arch Ophthalmol 2006; </a:t>
            </a:r>
            <a:r>
              <a:rPr lang="en-US" altLang="en-US" sz="1600" b="1" i="1"/>
              <a:t>124: 726–32.</a:t>
            </a:r>
          </a:p>
          <a:p>
            <a:pPr eaLnBrk="1" hangingPunct="1"/>
            <a:endParaRPr lang="en-US" altLang="en-US"/>
          </a:p>
        </p:txBody>
      </p:sp>
      <p:pic>
        <p:nvPicPr>
          <p:cNvPr id="97284" name="Picture 3">
            <a:extLst>
              <a:ext uri="{FF2B5EF4-FFF2-40B4-BE49-F238E27FC236}">
                <a16:creationId xmlns:a16="http://schemas.microsoft.com/office/drawing/2014/main" xmlns="" id="{BAF2F385-CF10-49F4-8973-643FCD0AD50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18313" y="1282701"/>
            <a:ext cx="3581400" cy="5300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xmlns="" id="{EE7F86BE-4587-4745-A90D-7883F4668D58}"/>
              </a:ext>
            </a:extLst>
          </p:cNvPr>
          <p:cNvSpPr>
            <a:spLocks noGrp="1"/>
          </p:cNvSpPr>
          <p:nvPr>
            <p:ph type="title"/>
          </p:nvPr>
        </p:nvSpPr>
        <p:spPr/>
        <p:txBody>
          <a:bodyPr/>
          <a:lstStyle/>
          <a:p>
            <a:pPr eaLnBrk="1" hangingPunct="1"/>
            <a:r>
              <a:rPr lang="en-US" altLang="en-US"/>
              <a:t>Hypertension and glaucoma</a:t>
            </a:r>
          </a:p>
        </p:txBody>
      </p:sp>
      <p:sp>
        <p:nvSpPr>
          <p:cNvPr id="99331" name="Content Placeholder 2">
            <a:extLst>
              <a:ext uri="{FF2B5EF4-FFF2-40B4-BE49-F238E27FC236}">
                <a16:creationId xmlns:a16="http://schemas.microsoft.com/office/drawing/2014/main" xmlns="" id="{C67D71D2-8F40-4ABC-96C0-00737D818380}"/>
              </a:ext>
            </a:extLst>
          </p:cNvPr>
          <p:cNvSpPr>
            <a:spLocks noGrp="1"/>
          </p:cNvSpPr>
          <p:nvPr>
            <p:ph idx="1"/>
          </p:nvPr>
        </p:nvSpPr>
        <p:spPr/>
        <p:txBody>
          <a:bodyPr/>
          <a:lstStyle/>
          <a:p>
            <a:pPr eaLnBrk="1" hangingPunct="1"/>
            <a:r>
              <a:rPr lang="en-US" altLang="en-US" sz="2000" b="1">
                <a:solidFill>
                  <a:srgbClr val="FF0000"/>
                </a:solidFill>
              </a:rPr>
              <a:t>INCREASE risk of damage to ONH d/t raised IOP </a:t>
            </a:r>
          </a:p>
          <a:p>
            <a:pPr eaLnBrk="1" hangingPunct="1"/>
            <a:endParaRPr lang="en-US" altLang="en-US" sz="2000"/>
          </a:p>
          <a:p>
            <a:pPr eaLnBrk="1" hangingPunct="1"/>
            <a:r>
              <a:rPr lang="en-US" altLang="en-US" sz="2000"/>
              <a:t>Systemic hypertension is suspected to increase the risk of the development and progression of glaucoma.</a:t>
            </a:r>
          </a:p>
          <a:p>
            <a:pPr eaLnBrk="1" hangingPunct="1"/>
            <a:r>
              <a:rPr lang="en-US" altLang="en-US" sz="2000"/>
              <a:t>Direct microvascular damage from systemic hypertension could impair blood flow to the anterior optic nerve due to narrowing of the retinal vasculature.</a:t>
            </a:r>
          </a:p>
          <a:p>
            <a:pPr eaLnBrk="1" hangingPunct="1"/>
            <a:r>
              <a:rPr lang="en-US" altLang="en-US" sz="2000"/>
              <a:t>Second, hypertension could interfere with autoregulation of the posterior ciliary circulation, which is already impaired in glaucoma.</a:t>
            </a:r>
          </a:p>
          <a:p>
            <a:pPr eaLnBrk="1" hangingPunct="1"/>
            <a:r>
              <a:rPr lang="en-US" altLang="en-US" sz="2000"/>
              <a:t>could induce hypotensive episodes, especially at night. </a:t>
            </a:r>
          </a:p>
          <a:p>
            <a:pPr eaLnBrk="1" hangingPunct="1"/>
            <a:r>
              <a:rPr lang="en-US" altLang="en-US" sz="2000"/>
              <a:t>Finally,  systemic blood pressure is closely related to intraocular pressure the main risk factor for glaucomatous optic-nerve damage.</a:t>
            </a:r>
          </a:p>
          <a:p>
            <a:pPr eaLnBrk="1" hangingPunct="1"/>
            <a:endParaRPr lang="en-US" altLang="en-US" sz="20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E8A575-570A-48A5-B9D0-5F30D3D9C1AB}"/>
              </a:ext>
            </a:extLst>
          </p:cNvPr>
          <p:cNvSpPr>
            <a:spLocks noGrp="1"/>
          </p:cNvSpPr>
          <p:nvPr>
            <p:ph type="title"/>
          </p:nvPr>
        </p:nvSpPr>
        <p:spPr/>
        <p:txBody>
          <a:bodyPr rtlCol="0">
            <a:normAutofit/>
          </a:bodyPr>
          <a:lstStyle/>
          <a:p>
            <a:pPr eaLnBrk="1" fontAlgn="auto" hangingPunct="1">
              <a:spcAft>
                <a:spcPts val="0"/>
              </a:spcAft>
              <a:defRPr/>
            </a:pPr>
            <a:r>
              <a:rPr lang="en-US" dirty="0"/>
              <a:t>Hypertension and diabetic retinopathy</a:t>
            </a:r>
          </a:p>
        </p:txBody>
      </p:sp>
      <p:sp>
        <p:nvSpPr>
          <p:cNvPr id="101379" name="Content Placeholder 2">
            <a:extLst>
              <a:ext uri="{FF2B5EF4-FFF2-40B4-BE49-F238E27FC236}">
                <a16:creationId xmlns:a16="http://schemas.microsoft.com/office/drawing/2014/main" xmlns="" id="{59C5EA9C-333E-4066-AAB1-5FA337E30FAC}"/>
              </a:ext>
            </a:extLst>
          </p:cNvPr>
          <p:cNvSpPr>
            <a:spLocks noGrp="1"/>
          </p:cNvSpPr>
          <p:nvPr>
            <p:ph idx="1"/>
          </p:nvPr>
        </p:nvSpPr>
        <p:spPr/>
        <p:txBody>
          <a:bodyPr/>
          <a:lstStyle/>
          <a:p>
            <a:pPr eaLnBrk="1" hangingPunct="1"/>
            <a:r>
              <a:rPr lang="en-US" altLang="en-US" sz="2000"/>
              <a:t>Diabetic patients with hypertension seem to have </a:t>
            </a:r>
            <a:r>
              <a:rPr lang="en-US" altLang="en-US" sz="2000">
                <a:solidFill>
                  <a:srgbClr val="FF0000"/>
                </a:solidFill>
              </a:rPr>
              <a:t>less ability to regulate retinal blood flow</a:t>
            </a:r>
            <a:r>
              <a:rPr lang="en-US" altLang="en-US" sz="2000"/>
              <a:t> than non-diabetic patients, </a:t>
            </a:r>
          </a:p>
          <a:p>
            <a:pPr eaLnBrk="1" hangingPunct="1"/>
            <a:r>
              <a:rPr lang="en-US" altLang="en-US" sz="2000"/>
              <a:t>so, hypertension can lead to </a:t>
            </a:r>
            <a:r>
              <a:rPr lang="en-US" altLang="en-US" sz="2000">
                <a:solidFill>
                  <a:srgbClr val="FF0000"/>
                </a:solidFill>
              </a:rPr>
              <a:t>endothelial damage </a:t>
            </a:r>
            <a:r>
              <a:rPr lang="en-US" altLang="en-US" sz="2000"/>
              <a:t>in the retinal vasculature and </a:t>
            </a:r>
            <a:r>
              <a:rPr lang="en-US" altLang="en-US" sz="2000">
                <a:solidFill>
                  <a:srgbClr val="FF0000"/>
                </a:solidFill>
              </a:rPr>
              <a:t>increased expression of (VEGF)</a:t>
            </a:r>
            <a:r>
              <a:rPr lang="en-US" altLang="en-US" sz="2000"/>
              <a:t>vascular–endothelial growth factors.*</a:t>
            </a:r>
          </a:p>
          <a:p>
            <a:pPr eaLnBrk="1" hangingPunct="1"/>
            <a:endParaRPr lang="en-US" altLang="en-US" sz="2000"/>
          </a:p>
          <a:p>
            <a:pPr eaLnBrk="1" hangingPunct="1"/>
            <a:r>
              <a:rPr lang="en-US" altLang="en-US" sz="2000"/>
              <a:t>In type 2 diabetes, neither systolic nor diastolic blood pressure was related to the incidence and progression of retinopathy.**</a:t>
            </a:r>
          </a:p>
          <a:p>
            <a:pPr eaLnBrk="1" hangingPunct="1"/>
            <a:endParaRPr lang="en-US" altLang="en-US" sz="1200"/>
          </a:p>
          <a:p>
            <a:pPr eaLnBrk="1" hangingPunct="1">
              <a:buFont typeface="Arial" panose="020B0604020202020204" pitchFamily="34" charset="0"/>
              <a:buNone/>
            </a:pPr>
            <a:r>
              <a:rPr lang="en-US" altLang="en-US" sz="1200" i="1"/>
              <a:t>                         *Hsueh WA, Anderson PW. Hypertension, the endothelial cell, and the vascular complications of diabetes mellitus. Hypertens 1992; </a:t>
            </a:r>
            <a:r>
              <a:rPr lang="en-US" altLang="en-US" sz="1200" b="1" i="1"/>
              <a:t>20:</a:t>
            </a:r>
            <a:r>
              <a:rPr lang="en-US" altLang="en-US" sz="1200" i="1"/>
              <a:t>253–</a:t>
            </a:r>
          </a:p>
          <a:p>
            <a:pPr eaLnBrk="1" hangingPunct="1">
              <a:buFont typeface="Arial" panose="020B0604020202020204" pitchFamily="34" charset="0"/>
              <a:buNone/>
            </a:pPr>
            <a:endParaRPr lang="en-US" altLang="en-US" sz="1200" i="1"/>
          </a:p>
          <a:p>
            <a:pPr eaLnBrk="1" hangingPunct="1">
              <a:buFont typeface="Arial" panose="020B0604020202020204" pitchFamily="34" charset="0"/>
              <a:buNone/>
            </a:pPr>
            <a:r>
              <a:rPr lang="en-US" altLang="en-US" sz="1200" i="1"/>
              <a:t>                      </a:t>
            </a:r>
            <a:r>
              <a:rPr lang="en-US" altLang="en-US" sz="1200"/>
              <a:t>** </a:t>
            </a:r>
            <a:r>
              <a:rPr lang="en-US" altLang="en-US" sz="1200" i="1"/>
              <a:t>Suzuma I, Hata Y, Clermont A, et al. Cyclic stretch and   hypertension induce retinal expression of vascular endothelial  growth factor and vascular         endothelial growth factor receptor-2: potential mechanisms for exacerbation of diabetic retinopathy by hypertension. Diabetes 2001; </a:t>
            </a:r>
            <a:r>
              <a:rPr lang="en-US" altLang="en-US" sz="1200" b="1" i="1"/>
              <a:t>50: 444–54.</a:t>
            </a:r>
          </a:p>
          <a:p>
            <a:pPr eaLnBrk="1" hangingPunct="1"/>
            <a:endParaRPr lang="en-US" altLang="en-US" sz="1200"/>
          </a:p>
          <a:p>
            <a:pPr eaLnBrk="1" hangingPunct="1">
              <a:buFont typeface="Arial" panose="020B0604020202020204" pitchFamily="34" charset="0"/>
              <a:buNone/>
            </a:pPr>
            <a:endParaRPr lang="en-US" altLang="en-US" sz="20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08C2763-A03E-4AD4-91CA-7CCC9BF0CB94}"/>
              </a:ext>
            </a:extLst>
          </p:cNvPr>
          <p:cNvSpPr>
            <a:spLocks noGrp="1"/>
          </p:cNvSpPr>
          <p:nvPr>
            <p:ph type="title"/>
          </p:nvPr>
        </p:nvSpPr>
        <p:spPr>
          <a:xfrm>
            <a:off x="1981200" y="274638"/>
            <a:ext cx="8229600" cy="461962"/>
          </a:xfrm>
        </p:spPr>
        <p:txBody>
          <a:bodyPr>
            <a:normAutofit fontScale="90000"/>
          </a:bodyPr>
          <a:lstStyle/>
          <a:p>
            <a:pPr algn="l">
              <a:defRPr/>
            </a:pPr>
            <a:r>
              <a:rPr lang="en-US" sz="2800" dirty="0">
                <a:solidFill>
                  <a:schemeClr val="bg2">
                    <a:lumMod val="60000"/>
                    <a:lumOff val="40000"/>
                  </a:schemeClr>
                </a:solidFill>
              </a:rPr>
              <a:t>Associations of HT signs</a:t>
            </a:r>
            <a:endParaRPr lang="en-IN" sz="2800" dirty="0">
              <a:solidFill>
                <a:schemeClr val="bg2">
                  <a:lumMod val="60000"/>
                  <a:lumOff val="40000"/>
                </a:schemeClr>
              </a:solidFill>
            </a:endParaRPr>
          </a:p>
        </p:txBody>
      </p:sp>
      <p:graphicFrame>
        <p:nvGraphicFramePr>
          <p:cNvPr id="5" name="Content Placeholder 4">
            <a:extLst>
              <a:ext uri="{FF2B5EF4-FFF2-40B4-BE49-F238E27FC236}">
                <a16:creationId xmlns:a16="http://schemas.microsoft.com/office/drawing/2014/main" xmlns="" id="{DA270D10-2EEC-434D-8210-8E911B508D0A}"/>
              </a:ext>
            </a:extLst>
          </p:cNvPr>
          <p:cNvGraphicFramePr>
            <a:graphicFrameLocks noGrp="1"/>
          </p:cNvGraphicFramePr>
          <p:nvPr>
            <p:ph sz="half" idx="1"/>
          </p:nvPr>
        </p:nvGraphicFramePr>
        <p:xfrm>
          <a:off x="1752600" y="798513"/>
          <a:ext cx="4267200" cy="5951540"/>
        </p:xfrm>
        <a:graphic>
          <a:graphicData uri="http://schemas.openxmlformats.org/drawingml/2006/table">
            <a:tbl>
              <a:tblPr/>
              <a:tblGrid>
                <a:gridCol w="1422400">
                  <a:extLst>
                    <a:ext uri="{9D8B030D-6E8A-4147-A177-3AD203B41FA5}">
                      <a16:colId xmlns:a16="http://schemas.microsoft.com/office/drawing/2014/main" xmlns="" val="20000"/>
                    </a:ext>
                  </a:extLst>
                </a:gridCol>
                <a:gridCol w="1878693">
                  <a:extLst>
                    <a:ext uri="{9D8B030D-6E8A-4147-A177-3AD203B41FA5}">
                      <a16:colId xmlns:a16="http://schemas.microsoft.com/office/drawing/2014/main" xmlns="" val="20001"/>
                    </a:ext>
                  </a:extLst>
                </a:gridCol>
                <a:gridCol w="966107">
                  <a:extLst>
                    <a:ext uri="{9D8B030D-6E8A-4147-A177-3AD203B41FA5}">
                      <a16:colId xmlns:a16="http://schemas.microsoft.com/office/drawing/2014/main" xmlns="" val="20002"/>
                    </a:ext>
                  </a:extLst>
                </a:gridCol>
              </a:tblGrid>
              <a:tr h="499949">
                <a:tc>
                  <a:txBody>
                    <a:bodyPr/>
                    <a:lstStyle/>
                    <a:p>
                      <a:pPr algn="l" fontAlgn="t"/>
                      <a:r>
                        <a:rPr lang="en-IN" sz="1300" b="1" dirty="0">
                          <a:effectLst/>
                        </a:rPr>
                        <a:t>Retinal micro vascular changes</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300" b="1" dirty="0">
                          <a:effectLst/>
                        </a:rPr>
                        <a:t>Associations</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300" b="1" dirty="0">
                          <a:effectLst/>
                        </a:rPr>
                        <a:t>Strength of association</a:t>
                      </a:r>
                      <a:r>
                        <a:rPr lang="en-IN" sz="1300" b="1" baseline="30000" dirty="0">
                          <a:effectLst/>
                        </a:rPr>
                        <a:t>*</a:t>
                      </a:r>
                      <a:endParaRPr lang="en-IN" sz="1300" b="1" dirty="0">
                        <a:effectLst/>
                      </a:endParaRP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0"/>
                  </a:ext>
                </a:extLst>
              </a:tr>
              <a:tr h="285683">
                <a:tc gridSpan="3">
                  <a:txBody>
                    <a:bodyPr/>
                    <a:lstStyle/>
                    <a:p>
                      <a:pPr algn="l" fontAlgn="b"/>
                      <a:endParaRPr lang="en-IN" sz="1300" b="1" dirty="0">
                        <a:effectLst/>
                      </a:endParaRPr>
                    </a:p>
                  </a:txBody>
                  <a:tcPr marL="44914" marR="44914" marT="27937" marB="27937"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hMerge="1">
                  <a:txBody>
                    <a:bodyPr/>
                    <a:lstStyle/>
                    <a:p>
                      <a:endParaRPr lang="en-IN"/>
                    </a:p>
                  </a:txBody>
                  <a:tcPr>
                    <a:lnL w="7620" cap="flat" cmpd="sng" algn="ctr">
                      <a:solidFill>
                        <a:srgbClr val="888888"/>
                      </a:solidFill>
                      <a:prstDash val="solid"/>
                      <a:round/>
                      <a:headEnd type="none" w="med" len="med"/>
                      <a:tailEnd type="none" w="med" len="med"/>
                    </a:lnL>
                    <a:lnT w="12700" cmpd="sng">
                      <a:noFill/>
                      <a:prstDash val="solid"/>
                    </a:lnT>
                  </a:tcPr>
                </a:tc>
                <a:tc hMerge="1">
                  <a:txBody>
                    <a:bodyPr/>
                    <a:lstStyle/>
                    <a:p>
                      <a:endParaRPr lang="en-IN"/>
                    </a:p>
                  </a:txBody>
                  <a:tcPr>
                    <a:lnL w="7620" cap="flat" cmpd="sng" algn="ctr">
                      <a:solidFill>
                        <a:srgbClr val="888888"/>
                      </a:solidFill>
                      <a:prstDash val="solid"/>
                      <a:round/>
                      <a:headEnd type="none" w="med" len="med"/>
                      <a:tailEnd type="none" w="med" len="med"/>
                    </a:lnL>
                    <a:lnT w="12700" cmpd="sng">
                      <a:noFill/>
                      <a:prstDash val="solid"/>
                    </a:lnT>
                  </a:tcPr>
                </a:tc>
                <a:extLst>
                  <a:ext uri="{0D108BD9-81ED-4DB2-BD59-A6C34878D82A}">
                    <a16:rowId xmlns:a16="http://schemas.microsoft.com/office/drawing/2014/main" xmlns="" val="10001"/>
                  </a:ext>
                </a:extLst>
              </a:tr>
              <a:tr h="452131">
                <a:tc>
                  <a:txBody>
                    <a:bodyPr/>
                    <a:lstStyle/>
                    <a:p>
                      <a:pPr algn="l" fontAlgn="t"/>
                      <a:r>
                        <a:rPr lang="en-IN" sz="1300" b="0" dirty="0">
                          <a:effectLst/>
                        </a:rPr>
                        <a:t>Retinal </a:t>
                      </a:r>
                      <a:r>
                        <a:rPr lang="en-IN" sz="1300" b="0" dirty="0" err="1">
                          <a:effectLst/>
                        </a:rPr>
                        <a:t>hemorrhages</a:t>
                      </a:r>
                      <a:endParaRPr lang="en-IN" sz="1300" b="0" dirty="0">
                        <a:effectLst/>
                      </a:endParaRP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300" b="0" dirty="0">
                          <a:effectLst/>
                        </a:rPr>
                        <a:t>Current blood pressure</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B>
                      <a:noFill/>
                    </a:lnB>
                  </a:tcPr>
                </a:tc>
                <a:tc>
                  <a:txBody>
                    <a:bodyPr/>
                    <a:lstStyle/>
                    <a:p>
                      <a:pPr algn="l" fontAlgn="t"/>
                      <a:r>
                        <a:rPr lang="en-IN" sz="1300" b="0" dirty="0">
                          <a:effectLst/>
                        </a:rPr>
                        <a:t>+++</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B>
                      <a:noFill/>
                    </a:lnB>
                  </a:tcPr>
                </a:tc>
                <a:extLst>
                  <a:ext uri="{0D108BD9-81ED-4DB2-BD59-A6C34878D82A}">
                    <a16:rowId xmlns:a16="http://schemas.microsoft.com/office/drawing/2014/main" xmlns="" val="10002"/>
                  </a:ext>
                </a:extLst>
              </a:tr>
              <a:tr h="285683">
                <a:tc gridSpan="3">
                  <a:txBody>
                    <a:bodyPr/>
                    <a:lstStyle/>
                    <a:p>
                      <a:pPr algn="l" fontAlgn="b"/>
                      <a:endParaRPr lang="en-IN" sz="1300" b="0" dirty="0">
                        <a:effectLst/>
                      </a:endParaRPr>
                    </a:p>
                  </a:txBody>
                  <a:tcPr marL="44914" marR="44914" marT="27937" marB="27937"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hMerge="1">
                  <a:txBody>
                    <a:bodyPr/>
                    <a:lstStyle/>
                    <a:p>
                      <a:endParaRPr lang="en-IN"/>
                    </a:p>
                  </a:txBody>
                  <a:tcPr>
                    <a:lnL w="7620" cap="flat" cmpd="sng" algn="ctr">
                      <a:solidFill>
                        <a:srgbClr val="888888"/>
                      </a:solidFill>
                      <a:prstDash val="solid"/>
                      <a:round/>
                      <a:headEnd type="none" w="med" len="med"/>
                      <a:tailEnd type="none" w="med" len="med"/>
                    </a:lnL>
                    <a:lnT w="12700" cmpd="sng">
                      <a:noFill/>
                      <a:prstDash val="solid"/>
                    </a:lnT>
                  </a:tcPr>
                </a:tc>
                <a:tc hMerge="1">
                  <a:txBody>
                    <a:bodyPr/>
                    <a:lstStyle/>
                    <a:p>
                      <a:endParaRPr lang="en-IN"/>
                    </a:p>
                  </a:txBody>
                  <a:tcPr>
                    <a:lnL w="7620" cap="flat" cmpd="sng" algn="ctr">
                      <a:solidFill>
                        <a:srgbClr val="888888"/>
                      </a:solidFill>
                      <a:prstDash val="solid"/>
                      <a:round/>
                      <a:headEnd type="none" w="med" len="med"/>
                      <a:tailEnd type="none" w="med" len="med"/>
                    </a:lnL>
                    <a:lnT w="12700" cmpd="sng">
                      <a:noFill/>
                      <a:prstDash val="solid"/>
                    </a:lnT>
                  </a:tcPr>
                </a:tc>
                <a:extLst>
                  <a:ext uri="{0D108BD9-81ED-4DB2-BD59-A6C34878D82A}">
                    <a16:rowId xmlns:a16="http://schemas.microsoft.com/office/drawing/2014/main" xmlns="" val="10003"/>
                  </a:ext>
                </a:extLst>
              </a:tr>
              <a:tr h="285683">
                <a:tc>
                  <a:txBody>
                    <a:bodyPr/>
                    <a:lstStyle/>
                    <a:p>
                      <a:pPr algn="l" fontAlgn="t"/>
                      <a:r>
                        <a:rPr lang="en-IN" sz="1300" b="0" dirty="0">
                          <a:effectLst/>
                        </a:rPr>
                        <a:t>Microaneurysms</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300" b="0" dirty="0">
                          <a:effectLst/>
                        </a:rPr>
                        <a:t>Carotid artery disease</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B>
                      <a:noFill/>
                    </a:lnB>
                  </a:tcPr>
                </a:tc>
                <a:tc>
                  <a:txBody>
                    <a:bodyPr/>
                    <a:lstStyle/>
                    <a:p>
                      <a:r>
                        <a:rPr lang="en-IN" sz="1300" b="0" dirty="0">
                          <a:effectLst/>
                        </a:rPr>
                        <a:t>+++</a:t>
                      </a:r>
                      <a:endParaRPr lang="en-IN" sz="1300" dirty="0"/>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B>
                      <a:noFill/>
                    </a:lnB>
                  </a:tcPr>
                </a:tc>
                <a:extLst>
                  <a:ext uri="{0D108BD9-81ED-4DB2-BD59-A6C34878D82A}">
                    <a16:rowId xmlns:a16="http://schemas.microsoft.com/office/drawing/2014/main" xmlns="" val="10004"/>
                  </a:ext>
                </a:extLst>
              </a:tr>
              <a:tr h="285683">
                <a:tc gridSpan="3">
                  <a:txBody>
                    <a:bodyPr/>
                    <a:lstStyle/>
                    <a:p>
                      <a:pPr algn="l" fontAlgn="b"/>
                      <a:endParaRPr lang="en-IN" sz="1300" b="0">
                        <a:effectLst/>
                      </a:endParaRPr>
                    </a:p>
                  </a:txBody>
                  <a:tcPr marL="44914" marR="44914" marT="27937" marB="27937"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hMerge="1">
                  <a:txBody>
                    <a:bodyPr/>
                    <a:lstStyle/>
                    <a:p>
                      <a:endParaRPr lang="en-IN"/>
                    </a:p>
                  </a:txBody>
                  <a:tcPr>
                    <a:lnL w="7620" cap="flat" cmpd="sng" algn="ctr">
                      <a:solidFill>
                        <a:srgbClr val="888888"/>
                      </a:solidFill>
                      <a:prstDash val="solid"/>
                      <a:round/>
                      <a:headEnd type="none" w="med" len="med"/>
                      <a:tailEnd type="none" w="med" len="med"/>
                    </a:lnL>
                    <a:lnT w="12700" cmpd="sng">
                      <a:noFill/>
                      <a:prstDash val="solid"/>
                    </a:lnT>
                  </a:tcPr>
                </a:tc>
                <a:tc hMerge="1">
                  <a:txBody>
                    <a:bodyPr/>
                    <a:lstStyle/>
                    <a:p>
                      <a:endParaRPr lang="en-IN"/>
                    </a:p>
                  </a:txBody>
                  <a:tcPr>
                    <a:lnL w="7620" cap="flat" cmpd="sng" algn="ctr">
                      <a:solidFill>
                        <a:srgbClr val="888888"/>
                      </a:solidFill>
                      <a:prstDash val="solid"/>
                      <a:round/>
                      <a:headEnd type="none" w="med" len="med"/>
                      <a:tailEnd type="none" w="med" len="med"/>
                    </a:lnL>
                    <a:lnT w="12700" cmpd="sng">
                      <a:noFill/>
                      <a:prstDash val="solid"/>
                    </a:lnT>
                  </a:tcPr>
                </a:tc>
                <a:extLst>
                  <a:ext uri="{0D108BD9-81ED-4DB2-BD59-A6C34878D82A}">
                    <a16:rowId xmlns:a16="http://schemas.microsoft.com/office/drawing/2014/main" xmlns="" val="10005"/>
                  </a:ext>
                </a:extLst>
              </a:tr>
              <a:tr h="285683">
                <a:tc rowSpan="5">
                  <a:txBody>
                    <a:bodyPr/>
                    <a:lstStyle/>
                    <a:p>
                      <a:pPr algn="l" fontAlgn="t"/>
                      <a:r>
                        <a:rPr lang="en-IN" sz="1300" b="0" dirty="0">
                          <a:effectLst/>
                        </a:rPr>
                        <a:t>Cotton wool spots</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300" b="0" dirty="0">
                          <a:effectLst/>
                        </a:rPr>
                        <a:t>Incident clinical stroke</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B>
                      <a:noFill/>
                    </a:lnB>
                  </a:tcPr>
                </a:tc>
                <a:tc>
                  <a:txBody>
                    <a:bodyPr/>
                    <a:lstStyle/>
                    <a:p>
                      <a:pPr algn="l" fontAlgn="t"/>
                      <a:r>
                        <a:rPr lang="en-IN" sz="1300" b="0">
                          <a:effectLst/>
                        </a:rPr>
                        <a:t>+++</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B>
                      <a:noFill/>
                    </a:lnB>
                  </a:tcPr>
                </a:tc>
                <a:extLst>
                  <a:ext uri="{0D108BD9-81ED-4DB2-BD59-A6C34878D82A}">
                    <a16:rowId xmlns:a16="http://schemas.microsoft.com/office/drawing/2014/main" xmlns="" val="10006"/>
                  </a:ext>
                </a:extLst>
              </a:tr>
              <a:tr h="499949">
                <a:tc vMerge="1">
                  <a:txBody>
                    <a:bodyPr/>
                    <a:lstStyle/>
                    <a:p>
                      <a:endParaRPr lang="en-IN"/>
                    </a:p>
                  </a:txBody>
                  <a:tcPr/>
                </a:tc>
                <a:tc>
                  <a:txBody>
                    <a:bodyPr/>
                    <a:lstStyle/>
                    <a:p>
                      <a:pPr algn="l" fontAlgn="t"/>
                      <a:r>
                        <a:rPr lang="en-IN" sz="1300" b="0" dirty="0">
                          <a:effectLst/>
                        </a:rPr>
                        <a:t>Subclinical cerebral disease (MRI)</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300" b="0">
                          <a:effectLst/>
                        </a:rPr>
                        <a:t>+++</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85683">
                <a:tc vMerge="1">
                  <a:txBody>
                    <a:bodyPr/>
                    <a:lstStyle/>
                    <a:p>
                      <a:endParaRPr lang="en-IN"/>
                    </a:p>
                  </a:txBody>
                  <a:tcPr/>
                </a:tc>
                <a:tc>
                  <a:txBody>
                    <a:bodyPr/>
                    <a:lstStyle/>
                    <a:p>
                      <a:pPr algn="l" fontAlgn="t"/>
                      <a:r>
                        <a:rPr lang="en-IN" sz="1300" b="0" dirty="0">
                          <a:effectLst/>
                        </a:rPr>
                        <a:t>Cognitive impairment</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300" b="0">
                          <a:effectLst/>
                        </a:rPr>
                        <a:t>+++</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85683">
                <a:tc vMerge="1">
                  <a:txBody>
                    <a:bodyPr/>
                    <a:lstStyle/>
                    <a:p>
                      <a:endParaRPr lang="en-IN"/>
                    </a:p>
                  </a:txBody>
                  <a:tcPr/>
                </a:tc>
                <a:tc>
                  <a:txBody>
                    <a:bodyPr/>
                    <a:lstStyle/>
                    <a:p>
                      <a:pPr algn="l" fontAlgn="t"/>
                      <a:r>
                        <a:rPr lang="en-IN" sz="1300" b="0" dirty="0">
                          <a:effectLst/>
                        </a:rPr>
                        <a:t>Cardiovascular mortality</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300" b="0">
                          <a:effectLst/>
                        </a:rPr>
                        <a:t>+++</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85683">
                <a:tc vMerge="1">
                  <a:txBody>
                    <a:bodyPr/>
                    <a:lstStyle/>
                    <a:p>
                      <a:endParaRPr lang="en-IN"/>
                    </a:p>
                  </a:txBody>
                  <a:tcPr/>
                </a:tc>
                <a:tc>
                  <a:txBody>
                    <a:bodyPr/>
                    <a:lstStyle/>
                    <a:p>
                      <a:pPr algn="l" fontAlgn="t"/>
                      <a:r>
                        <a:rPr lang="en-IN" sz="1300" b="0" dirty="0">
                          <a:effectLst/>
                        </a:rPr>
                        <a:t>Renal dysfunction</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300" b="0" dirty="0">
                          <a:effectLst/>
                        </a:rPr>
                        <a:t>+++</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285683">
                <a:tc gridSpan="3">
                  <a:txBody>
                    <a:bodyPr/>
                    <a:lstStyle/>
                    <a:p>
                      <a:pPr algn="l" fontAlgn="b"/>
                      <a:endParaRPr lang="en-IN" sz="1300" b="0" dirty="0">
                        <a:effectLst/>
                      </a:endParaRPr>
                    </a:p>
                  </a:txBody>
                  <a:tcPr marL="44914" marR="44914" marT="27937" marB="27937"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hMerge="1">
                  <a:txBody>
                    <a:bodyPr/>
                    <a:lstStyle/>
                    <a:p>
                      <a:endParaRPr lang="en-IN"/>
                    </a:p>
                  </a:txBody>
                  <a:tcPr>
                    <a:lnL w="7620" cap="flat" cmpd="sng" algn="ctr">
                      <a:solidFill>
                        <a:srgbClr val="888888"/>
                      </a:solidFill>
                      <a:prstDash val="solid"/>
                      <a:round/>
                      <a:headEnd type="none" w="med" len="med"/>
                      <a:tailEnd type="none" w="med" len="med"/>
                    </a:lnL>
                    <a:lnT w="12700" cmpd="sng">
                      <a:noFill/>
                      <a:prstDash val="solid"/>
                    </a:lnT>
                  </a:tcPr>
                </a:tc>
                <a:tc hMerge="1">
                  <a:txBody>
                    <a:bodyPr/>
                    <a:lstStyle/>
                    <a:p>
                      <a:endParaRPr lang="en-IN"/>
                    </a:p>
                  </a:txBody>
                  <a:tcPr>
                    <a:lnL w="7620" cap="flat" cmpd="sng" algn="ctr">
                      <a:solidFill>
                        <a:srgbClr val="888888"/>
                      </a:solidFill>
                      <a:prstDash val="solid"/>
                      <a:round/>
                      <a:headEnd type="none" w="med" len="med"/>
                      <a:tailEnd type="none" w="med" len="med"/>
                    </a:lnL>
                    <a:lnT w="12700" cmpd="sng">
                      <a:noFill/>
                      <a:prstDash val="solid"/>
                    </a:lnT>
                  </a:tcPr>
                </a:tc>
                <a:extLst>
                  <a:ext uri="{0D108BD9-81ED-4DB2-BD59-A6C34878D82A}">
                    <a16:rowId xmlns:a16="http://schemas.microsoft.com/office/drawing/2014/main" xmlns="" val="10011"/>
                  </a:ext>
                </a:extLst>
              </a:tr>
              <a:tr h="285683">
                <a:tc rowSpan="6">
                  <a:txBody>
                    <a:bodyPr/>
                    <a:lstStyle/>
                    <a:p>
                      <a:pPr algn="l" fontAlgn="t"/>
                      <a:r>
                        <a:rPr lang="en-IN" sz="1300" b="0" dirty="0">
                          <a:effectLst/>
                        </a:rPr>
                        <a:t>Arterio-venous nicking</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300" b="0" dirty="0">
                          <a:effectLst/>
                        </a:rPr>
                        <a:t>Current blood pressure</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B>
                      <a:noFill/>
                    </a:lnB>
                  </a:tcPr>
                </a:tc>
                <a:tc>
                  <a:txBody>
                    <a:bodyPr/>
                    <a:lstStyle/>
                    <a:p>
                      <a:r>
                        <a:rPr lang="en-IN" sz="1300" b="0" dirty="0">
                          <a:effectLst/>
                        </a:rPr>
                        <a:t>+++</a:t>
                      </a:r>
                      <a:endParaRPr lang="en-IN" sz="1300" dirty="0"/>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B>
                      <a:noFill/>
                    </a:lnB>
                  </a:tcPr>
                </a:tc>
                <a:extLst>
                  <a:ext uri="{0D108BD9-81ED-4DB2-BD59-A6C34878D82A}">
                    <a16:rowId xmlns:a16="http://schemas.microsoft.com/office/drawing/2014/main" xmlns="" val="10012"/>
                  </a:ext>
                </a:extLst>
              </a:tr>
              <a:tr h="285683">
                <a:tc vMerge="1">
                  <a:txBody>
                    <a:bodyPr/>
                    <a:lstStyle/>
                    <a:p>
                      <a:endParaRPr lang="en-IN"/>
                    </a:p>
                  </a:txBody>
                  <a:tcPr/>
                </a:tc>
                <a:tc>
                  <a:txBody>
                    <a:bodyPr/>
                    <a:lstStyle/>
                    <a:p>
                      <a:pPr algn="l" fontAlgn="t"/>
                      <a:r>
                        <a:rPr lang="en-IN" sz="1300" b="0" dirty="0">
                          <a:effectLst/>
                        </a:rPr>
                        <a:t>Past blood pressure</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r>
                        <a:rPr lang="en-IN" sz="1300" b="0" dirty="0">
                          <a:effectLst/>
                        </a:rPr>
                        <a:t>+++</a:t>
                      </a:r>
                      <a:endParaRPr lang="en-IN" sz="1300" dirty="0"/>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285683">
                <a:tc vMerge="1">
                  <a:txBody>
                    <a:bodyPr/>
                    <a:lstStyle/>
                    <a:p>
                      <a:endParaRPr lang="en-IN"/>
                    </a:p>
                  </a:txBody>
                  <a:tcPr/>
                </a:tc>
                <a:tc>
                  <a:txBody>
                    <a:bodyPr/>
                    <a:lstStyle/>
                    <a:p>
                      <a:pPr algn="l" fontAlgn="t"/>
                      <a:r>
                        <a:rPr lang="en-IN" sz="1300" b="0" dirty="0">
                          <a:effectLst/>
                        </a:rPr>
                        <a:t>Incident clinical stroke</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r>
                        <a:rPr lang="en-IN" sz="1300" b="0" dirty="0">
                          <a:effectLst/>
                        </a:rPr>
                        <a:t>++</a:t>
                      </a:r>
                      <a:endParaRPr lang="en-IN" sz="1300" dirty="0"/>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499949">
                <a:tc vMerge="1">
                  <a:txBody>
                    <a:bodyPr/>
                    <a:lstStyle/>
                    <a:p>
                      <a:endParaRPr lang="en-IN"/>
                    </a:p>
                  </a:txBody>
                  <a:tcPr/>
                </a:tc>
                <a:tc>
                  <a:txBody>
                    <a:bodyPr/>
                    <a:lstStyle/>
                    <a:p>
                      <a:pPr algn="l" fontAlgn="t"/>
                      <a:r>
                        <a:rPr lang="en-IN" sz="1300" b="0">
                          <a:effectLst/>
                        </a:rPr>
                        <a:t>Subclinical cerebral disease (MRI)</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r>
                        <a:rPr lang="en-IN" sz="1300" b="0" dirty="0">
                          <a:effectLst/>
                        </a:rPr>
                        <a:t>++</a:t>
                      </a:r>
                      <a:endParaRPr lang="en-IN" sz="1300" dirty="0"/>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285683">
                <a:tc vMerge="1">
                  <a:txBody>
                    <a:bodyPr/>
                    <a:lstStyle/>
                    <a:p>
                      <a:endParaRPr lang="en-IN"/>
                    </a:p>
                  </a:txBody>
                  <a:tcPr/>
                </a:tc>
                <a:tc>
                  <a:txBody>
                    <a:bodyPr/>
                    <a:lstStyle/>
                    <a:p>
                      <a:pPr algn="l" fontAlgn="t"/>
                      <a:r>
                        <a:rPr lang="en-IN" sz="1300" b="0">
                          <a:effectLst/>
                        </a:rPr>
                        <a:t>Renal dysfunction</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r>
                        <a:rPr lang="en-IN" sz="1300" b="0" dirty="0">
                          <a:effectLst/>
                        </a:rPr>
                        <a:t>+</a:t>
                      </a:r>
                      <a:endParaRPr lang="en-IN" sz="1300" dirty="0"/>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285683">
                <a:tc vMerge="1">
                  <a:txBody>
                    <a:bodyPr/>
                    <a:lstStyle/>
                    <a:p>
                      <a:endParaRPr lang="en-IN"/>
                    </a:p>
                  </a:txBody>
                  <a:tcPr/>
                </a:tc>
                <a:tc>
                  <a:txBody>
                    <a:bodyPr/>
                    <a:lstStyle/>
                    <a:p>
                      <a:pPr algn="l" fontAlgn="t"/>
                      <a:r>
                        <a:rPr lang="en-IN" sz="1300" b="0">
                          <a:effectLst/>
                        </a:rPr>
                        <a:t>Metabolic syndrome</a:t>
                      </a:r>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r>
                        <a:rPr lang="en-IN" sz="1300" b="0" dirty="0">
                          <a:effectLst/>
                        </a:rPr>
                        <a:t>+</a:t>
                      </a:r>
                      <a:endParaRPr lang="en-IN" sz="1300" dirty="0"/>
                    </a:p>
                  </a:txBody>
                  <a:tcPr marL="44914" marR="44914" marT="27937" marB="27937">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bl>
          </a:graphicData>
        </a:graphic>
      </p:graphicFrame>
      <p:graphicFrame>
        <p:nvGraphicFramePr>
          <p:cNvPr id="11" name="Content Placeholder 10">
            <a:extLst>
              <a:ext uri="{FF2B5EF4-FFF2-40B4-BE49-F238E27FC236}">
                <a16:creationId xmlns:a16="http://schemas.microsoft.com/office/drawing/2014/main" xmlns="" id="{CA7F2018-7D11-439A-B43A-60E5298CCB85}"/>
              </a:ext>
            </a:extLst>
          </p:cNvPr>
          <p:cNvGraphicFramePr>
            <a:graphicFrameLocks noGrp="1"/>
          </p:cNvGraphicFramePr>
          <p:nvPr>
            <p:ph sz="half" idx="2"/>
          </p:nvPr>
        </p:nvGraphicFramePr>
        <p:xfrm>
          <a:off x="6324601" y="76200"/>
          <a:ext cx="4217989" cy="6611932"/>
        </p:xfrm>
        <a:graphic>
          <a:graphicData uri="http://schemas.openxmlformats.org/drawingml/2006/table">
            <a:tbl>
              <a:tblPr/>
              <a:tblGrid>
                <a:gridCol w="1456787">
                  <a:extLst>
                    <a:ext uri="{9D8B030D-6E8A-4147-A177-3AD203B41FA5}">
                      <a16:colId xmlns:a16="http://schemas.microsoft.com/office/drawing/2014/main" xmlns="" val="20000"/>
                    </a:ext>
                  </a:extLst>
                </a:gridCol>
                <a:gridCol w="1770785">
                  <a:extLst>
                    <a:ext uri="{9D8B030D-6E8A-4147-A177-3AD203B41FA5}">
                      <a16:colId xmlns:a16="http://schemas.microsoft.com/office/drawing/2014/main" xmlns="" val="20001"/>
                    </a:ext>
                  </a:extLst>
                </a:gridCol>
                <a:gridCol w="990417">
                  <a:extLst>
                    <a:ext uri="{9D8B030D-6E8A-4147-A177-3AD203B41FA5}">
                      <a16:colId xmlns:a16="http://schemas.microsoft.com/office/drawing/2014/main" xmlns="" val="20002"/>
                    </a:ext>
                  </a:extLst>
                </a:gridCol>
              </a:tblGrid>
              <a:tr h="236104">
                <a:tc rowSpan="2">
                  <a:txBody>
                    <a:bodyPr/>
                    <a:lstStyle/>
                    <a:p>
                      <a:pPr algn="l" fontAlgn="t"/>
                      <a:r>
                        <a:rPr lang="en-IN" sz="1100" b="0" dirty="0">
                          <a:effectLst/>
                        </a:rPr>
                        <a:t>Focal arteriolar narrowing</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Current blood pressure</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0"/>
                  </a:ext>
                </a:extLst>
              </a:tr>
              <a:tr h="413437">
                <a:tc vMerge="1">
                  <a:txBody>
                    <a:bodyPr/>
                    <a:lstStyle/>
                    <a:p>
                      <a:endParaRPr lang="en-IN"/>
                    </a:p>
                  </a:txBody>
                  <a:tcPr/>
                </a:tc>
                <a:tc>
                  <a:txBody>
                    <a:bodyPr/>
                    <a:lstStyle/>
                    <a:p>
                      <a:pPr algn="l" fontAlgn="t"/>
                      <a:r>
                        <a:rPr lang="en-IN" sz="1100" b="0">
                          <a:effectLst/>
                        </a:rPr>
                        <a:t>Incident hypertension</a:t>
                      </a:r>
                      <a:br>
                        <a:rPr lang="en-IN" sz="1100" b="0">
                          <a:effectLst/>
                        </a:rPr>
                      </a:br>
                      <a:r>
                        <a:rPr lang="en-IN" sz="1100" b="0">
                          <a:effectLst/>
                        </a:rPr>
                        <a:t>Metabolic syndrome</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dirty="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1"/>
                  </a:ext>
                </a:extLst>
              </a:tr>
              <a:tr h="236104">
                <a:tc gridSpan="3">
                  <a:txBody>
                    <a:bodyPr/>
                    <a:lstStyle/>
                    <a:p>
                      <a:pPr algn="l" fontAlgn="b"/>
                      <a:endParaRPr lang="en-IN" sz="1100" b="0" dirty="0">
                        <a:effectLst/>
                      </a:endParaRPr>
                    </a:p>
                  </a:txBody>
                  <a:tcPr marL="40403" marR="40403" marT="20206" marB="20206"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hMerge="1">
                  <a:txBody>
                    <a:bodyPr/>
                    <a:lstStyle/>
                    <a:p>
                      <a:endParaRPr lang="en-IN"/>
                    </a:p>
                  </a:txBody>
                  <a:tcPr/>
                </a:tc>
                <a:tc hMerge="1">
                  <a:txBody>
                    <a:bodyPr/>
                    <a:lstStyle/>
                    <a:p>
                      <a:pPr algn="l" fontAlgn="b"/>
                      <a:endParaRPr lang="en-IN" sz="800" b="0">
                        <a:effectLst/>
                      </a:endParaRPr>
                    </a:p>
                  </a:txBody>
                  <a:tcPr marL="40410" marR="40410" marT="20205" marB="20205"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236104">
                <a:tc rowSpan="8">
                  <a:txBody>
                    <a:bodyPr/>
                    <a:lstStyle/>
                    <a:p>
                      <a:pPr algn="l" fontAlgn="t"/>
                      <a:r>
                        <a:rPr lang="en-IN" sz="1100" b="0" dirty="0">
                          <a:effectLst/>
                        </a:rPr>
                        <a:t>Generalized arteriolar narrowing</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Current blood pressure</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r h="236104">
                <a:tc vMerge="1">
                  <a:txBody>
                    <a:bodyPr/>
                    <a:lstStyle/>
                    <a:p>
                      <a:endParaRPr lang="en-IN"/>
                    </a:p>
                  </a:txBody>
                  <a:tcPr/>
                </a:tc>
                <a:tc>
                  <a:txBody>
                    <a:bodyPr/>
                    <a:lstStyle/>
                    <a:p>
                      <a:pPr algn="l" fontAlgn="t"/>
                      <a:r>
                        <a:rPr lang="en-IN" sz="1100" b="0">
                          <a:effectLst/>
                        </a:rPr>
                        <a:t>Past blood pressure</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4"/>
                  </a:ext>
                </a:extLst>
              </a:tr>
              <a:tr h="236104">
                <a:tc vMerge="1">
                  <a:txBody>
                    <a:bodyPr/>
                    <a:lstStyle/>
                    <a:p>
                      <a:endParaRPr lang="en-IN"/>
                    </a:p>
                  </a:txBody>
                  <a:tcPr/>
                </a:tc>
                <a:tc>
                  <a:txBody>
                    <a:bodyPr/>
                    <a:lstStyle/>
                    <a:p>
                      <a:pPr algn="l" fontAlgn="t"/>
                      <a:r>
                        <a:rPr lang="en-IN" sz="1100" b="0">
                          <a:effectLst/>
                        </a:rPr>
                        <a:t>Incident hypertension</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5"/>
                  </a:ext>
                </a:extLst>
              </a:tr>
              <a:tr h="236104">
                <a:tc vMerge="1">
                  <a:txBody>
                    <a:bodyPr/>
                    <a:lstStyle/>
                    <a:p>
                      <a:endParaRPr lang="en-IN"/>
                    </a:p>
                  </a:txBody>
                  <a:tcPr/>
                </a:tc>
                <a:tc>
                  <a:txBody>
                    <a:bodyPr/>
                    <a:lstStyle/>
                    <a:p>
                      <a:pPr algn="l" fontAlgn="t"/>
                      <a:r>
                        <a:rPr lang="en-IN" sz="1100" b="0">
                          <a:effectLst/>
                        </a:rPr>
                        <a:t>Incident clinical stroke</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6"/>
                  </a:ext>
                </a:extLst>
              </a:tr>
              <a:tr h="236104">
                <a:tc vMerge="1">
                  <a:txBody>
                    <a:bodyPr/>
                    <a:lstStyle/>
                    <a:p>
                      <a:endParaRPr lang="en-IN"/>
                    </a:p>
                  </a:txBody>
                  <a:tcPr/>
                </a:tc>
                <a:tc>
                  <a:txBody>
                    <a:bodyPr/>
                    <a:lstStyle/>
                    <a:p>
                      <a:pPr algn="l" fontAlgn="t"/>
                      <a:r>
                        <a:rPr lang="en-IN" sz="1100" b="0">
                          <a:effectLst/>
                        </a:rPr>
                        <a:t>Carotid atherosclerosis</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7"/>
                  </a:ext>
                </a:extLst>
              </a:tr>
              <a:tr h="236104">
                <a:tc vMerge="1">
                  <a:txBody>
                    <a:bodyPr/>
                    <a:lstStyle/>
                    <a:p>
                      <a:endParaRPr lang="en-IN"/>
                    </a:p>
                  </a:txBody>
                  <a:tcPr/>
                </a:tc>
                <a:tc>
                  <a:txBody>
                    <a:bodyPr/>
                    <a:lstStyle/>
                    <a:p>
                      <a:pPr algn="l" fontAlgn="t"/>
                      <a:r>
                        <a:rPr lang="en-IN" sz="1100" b="0" dirty="0">
                          <a:effectLst/>
                        </a:rPr>
                        <a:t>Incident heart disease</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8"/>
                  </a:ext>
                </a:extLst>
              </a:tr>
              <a:tr h="236104">
                <a:tc vMerge="1">
                  <a:txBody>
                    <a:bodyPr/>
                    <a:lstStyle/>
                    <a:p>
                      <a:endParaRPr lang="en-IN"/>
                    </a:p>
                  </a:txBody>
                  <a:tcPr/>
                </a:tc>
                <a:tc>
                  <a:txBody>
                    <a:bodyPr/>
                    <a:lstStyle/>
                    <a:p>
                      <a:pPr algn="l" fontAlgn="t"/>
                      <a:r>
                        <a:rPr lang="en-IN" sz="1100" b="0" dirty="0">
                          <a:effectLst/>
                        </a:rPr>
                        <a:t>Cardiovascular mortality</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09"/>
                  </a:ext>
                </a:extLst>
              </a:tr>
              <a:tr h="236104">
                <a:tc vMerge="1">
                  <a:txBody>
                    <a:bodyPr/>
                    <a:lstStyle/>
                    <a:p>
                      <a:endParaRPr lang="en-IN"/>
                    </a:p>
                  </a:txBody>
                  <a:tcPr/>
                </a:tc>
                <a:tc>
                  <a:txBody>
                    <a:bodyPr/>
                    <a:lstStyle/>
                    <a:p>
                      <a:pPr algn="l" fontAlgn="t"/>
                      <a:r>
                        <a:rPr lang="en-IN" sz="1100" b="0" dirty="0">
                          <a:effectLst/>
                        </a:rPr>
                        <a:t>Metabolic syndrome</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dirty="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0"/>
                  </a:ext>
                </a:extLst>
              </a:tr>
              <a:tr h="236104">
                <a:tc gridSpan="3">
                  <a:txBody>
                    <a:bodyPr/>
                    <a:lstStyle/>
                    <a:p>
                      <a:pPr algn="l" fontAlgn="b"/>
                      <a:endParaRPr lang="en-IN" sz="1100" b="0" dirty="0">
                        <a:effectLst/>
                      </a:endParaRPr>
                    </a:p>
                  </a:txBody>
                  <a:tcPr marL="40403" marR="40403" marT="20206" marB="20206"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hMerge="1">
                  <a:txBody>
                    <a:bodyPr/>
                    <a:lstStyle/>
                    <a:p>
                      <a:endParaRPr lang="en-IN"/>
                    </a:p>
                  </a:txBody>
                  <a:tcPr/>
                </a:tc>
                <a:tc hMerge="1">
                  <a:txBody>
                    <a:bodyPr/>
                    <a:lstStyle/>
                    <a:p>
                      <a:pPr algn="l" fontAlgn="b"/>
                      <a:endParaRPr lang="en-IN" sz="800" b="0">
                        <a:effectLst/>
                      </a:endParaRPr>
                    </a:p>
                  </a:txBody>
                  <a:tcPr marL="40410" marR="40410" marT="20205" marB="20205"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1"/>
                  </a:ext>
                </a:extLst>
              </a:tr>
              <a:tr h="413437">
                <a:tc>
                  <a:txBody>
                    <a:bodyPr/>
                    <a:lstStyle/>
                    <a:p>
                      <a:pPr algn="l" fontAlgn="t"/>
                      <a:r>
                        <a:rPr lang="en-IN" sz="1100" b="0">
                          <a:effectLst/>
                        </a:rPr>
                        <a:t>Larger retinal venular caliber</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US" sz="1100" b="0" dirty="0">
                          <a:effectLst/>
                        </a:rPr>
                        <a:t>Incident clinical stroke</a:t>
                      </a:r>
                      <a:br>
                        <a:rPr lang="en-US" sz="1100" b="0" dirty="0">
                          <a:effectLst/>
                        </a:rPr>
                      </a:br>
                      <a:r>
                        <a:rPr lang="en-US" sz="1100" b="0" dirty="0">
                          <a:effectLst/>
                        </a:rPr>
                        <a:t>Cardiovascular mortality</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dirty="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2"/>
                  </a:ext>
                </a:extLst>
              </a:tr>
              <a:tr h="236104">
                <a:tc gridSpan="3">
                  <a:txBody>
                    <a:bodyPr/>
                    <a:lstStyle/>
                    <a:p>
                      <a:pPr algn="l" fontAlgn="b"/>
                      <a:endParaRPr lang="en-IN" sz="1100" b="0" dirty="0">
                        <a:effectLst/>
                      </a:endParaRPr>
                    </a:p>
                  </a:txBody>
                  <a:tcPr marL="40403" marR="40403" marT="20206" marB="20206"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hMerge="1">
                  <a:txBody>
                    <a:bodyPr/>
                    <a:lstStyle/>
                    <a:p>
                      <a:endParaRPr lang="en-IN"/>
                    </a:p>
                  </a:txBody>
                  <a:tcPr/>
                </a:tc>
                <a:tc hMerge="1">
                  <a:txBody>
                    <a:bodyPr/>
                    <a:lstStyle/>
                    <a:p>
                      <a:pPr algn="l" fontAlgn="b"/>
                      <a:endParaRPr lang="en-IN" sz="800" b="0">
                        <a:effectLst/>
                      </a:endParaRPr>
                    </a:p>
                  </a:txBody>
                  <a:tcPr marL="40410" marR="40410" marT="20205" marB="20205"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3"/>
                  </a:ext>
                </a:extLst>
              </a:tr>
              <a:tr h="413437">
                <a:tc>
                  <a:txBody>
                    <a:bodyPr/>
                    <a:lstStyle/>
                    <a:p>
                      <a:pPr algn="l" fontAlgn="t"/>
                      <a:r>
                        <a:rPr lang="en-US" sz="1100" b="1" dirty="0">
                          <a:effectLst/>
                        </a:rPr>
                        <a:t>Severity of HT retinopathy</a:t>
                      </a:r>
                      <a:endParaRPr lang="en-US" sz="1100" b="0" dirty="0">
                        <a:effectLst/>
                      </a:endParaRP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1" dirty="0">
                          <a:effectLst/>
                        </a:rPr>
                        <a:t>Associations</a:t>
                      </a:r>
                      <a:endParaRPr lang="en-IN" sz="1100" b="0" dirty="0">
                        <a:effectLst/>
                      </a:endParaRP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1" dirty="0">
                          <a:effectLst/>
                        </a:rPr>
                        <a:t>Strength of association</a:t>
                      </a:r>
                      <a:r>
                        <a:rPr lang="en-IN" sz="1100" b="0" baseline="30000" dirty="0">
                          <a:effectLst/>
                        </a:rPr>
                        <a:t>*</a:t>
                      </a:r>
                      <a:endParaRPr lang="en-IN" sz="1100" b="0" dirty="0">
                        <a:effectLst/>
                      </a:endParaRP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4"/>
                  </a:ext>
                </a:extLst>
              </a:tr>
              <a:tr h="236104">
                <a:tc gridSpan="3">
                  <a:txBody>
                    <a:bodyPr/>
                    <a:lstStyle/>
                    <a:p>
                      <a:pPr algn="l" fontAlgn="b"/>
                      <a:endParaRPr lang="en-IN" sz="1100" b="0" dirty="0">
                        <a:effectLst/>
                      </a:endParaRPr>
                    </a:p>
                  </a:txBody>
                  <a:tcPr marL="40403" marR="40403" marT="20206" marB="20206"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hMerge="1">
                  <a:txBody>
                    <a:bodyPr/>
                    <a:lstStyle/>
                    <a:p>
                      <a:endParaRPr lang="en-IN"/>
                    </a:p>
                  </a:txBody>
                  <a:tcPr/>
                </a:tc>
                <a:tc hMerge="1">
                  <a:txBody>
                    <a:bodyPr/>
                    <a:lstStyle/>
                    <a:p>
                      <a:pPr algn="l" fontAlgn="b"/>
                      <a:endParaRPr lang="en-IN" sz="800" b="0">
                        <a:effectLst/>
                      </a:endParaRPr>
                    </a:p>
                  </a:txBody>
                  <a:tcPr marL="40410" marR="40410" marT="20205" marB="20205"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5"/>
                  </a:ext>
                </a:extLst>
              </a:tr>
              <a:tr h="236104">
                <a:tc rowSpan="2">
                  <a:txBody>
                    <a:bodyPr/>
                    <a:lstStyle/>
                    <a:p>
                      <a:pPr algn="l" fontAlgn="t"/>
                      <a:r>
                        <a:rPr lang="nb-NO" sz="1100" b="0">
                          <a:effectLst/>
                        </a:rPr>
                        <a:t>Grade I/II hypertensive retinopathy</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dirty="0">
                          <a:effectLst/>
                        </a:rPr>
                        <a:t>Stroke</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6"/>
                  </a:ext>
                </a:extLst>
              </a:tr>
              <a:tr h="236104">
                <a:tc vMerge="1">
                  <a:txBody>
                    <a:bodyPr/>
                    <a:lstStyle/>
                    <a:p>
                      <a:endParaRPr lang="en-IN"/>
                    </a:p>
                  </a:txBody>
                  <a:tcPr/>
                </a:tc>
                <a:tc>
                  <a:txBody>
                    <a:bodyPr/>
                    <a:lstStyle/>
                    <a:p>
                      <a:pPr algn="l" fontAlgn="t"/>
                      <a:r>
                        <a:rPr lang="en-IN" sz="1100" b="0" dirty="0">
                          <a:effectLst/>
                        </a:rPr>
                        <a:t>Ischemic heart disease</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dirty="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7"/>
                  </a:ext>
                </a:extLst>
              </a:tr>
              <a:tr h="236104">
                <a:tc gridSpan="3">
                  <a:txBody>
                    <a:bodyPr/>
                    <a:lstStyle/>
                    <a:p>
                      <a:pPr algn="l" fontAlgn="b"/>
                      <a:endParaRPr lang="en-IN" sz="1100" b="0" dirty="0">
                        <a:effectLst/>
                      </a:endParaRPr>
                    </a:p>
                  </a:txBody>
                  <a:tcPr marL="40403" marR="40403" marT="20206" marB="20206"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hMerge="1">
                  <a:txBody>
                    <a:bodyPr/>
                    <a:lstStyle/>
                    <a:p>
                      <a:endParaRPr lang="en-IN"/>
                    </a:p>
                  </a:txBody>
                  <a:tcPr/>
                </a:tc>
                <a:tc hMerge="1">
                  <a:txBody>
                    <a:bodyPr/>
                    <a:lstStyle/>
                    <a:p>
                      <a:pPr algn="l" fontAlgn="b"/>
                      <a:endParaRPr lang="en-IN" sz="800" b="0">
                        <a:effectLst/>
                      </a:endParaRPr>
                    </a:p>
                  </a:txBody>
                  <a:tcPr marL="40410" marR="40410" marT="20205" marB="20205"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8"/>
                  </a:ext>
                </a:extLst>
              </a:tr>
              <a:tr h="236104">
                <a:tc rowSpan="4">
                  <a:txBody>
                    <a:bodyPr/>
                    <a:lstStyle/>
                    <a:p>
                      <a:pPr algn="l" fontAlgn="t"/>
                      <a:r>
                        <a:rPr lang="en-IN" sz="1100" b="0">
                          <a:effectLst/>
                        </a:rPr>
                        <a:t>Grade III hypertensive retinopathy</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dirty="0">
                          <a:effectLst/>
                        </a:rPr>
                        <a:t>Stroke</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dirty="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19"/>
                  </a:ext>
                </a:extLst>
              </a:tr>
              <a:tr h="236104">
                <a:tc vMerge="1">
                  <a:txBody>
                    <a:bodyPr/>
                    <a:lstStyle/>
                    <a:p>
                      <a:endParaRPr lang="en-IN"/>
                    </a:p>
                  </a:txBody>
                  <a:tcPr/>
                </a:tc>
                <a:tc>
                  <a:txBody>
                    <a:bodyPr/>
                    <a:lstStyle/>
                    <a:p>
                      <a:pPr algn="l" fontAlgn="t"/>
                      <a:r>
                        <a:rPr lang="en-IN" sz="1100" b="0">
                          <a:effectLst/>
                        </a:rPr>
                        <a:t>Cognitive impairment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dirty="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20"/>
                  </a:ext>
                </a:extLst>
              </a:tr>
              <a:tr h="236104">
                <a:tc vMerge="1">
                  <a:txBody>
                    <a:bodyPr/>
                    <a:lstStyle/>
                    <a:p>
                      <a:endParaRPr lang="en-IN"/>
                    </a:p>
                  </a:txBody>
                  <a:tcPr/>
                </a:tc>
                <a:tc>
                  <a:txBody>
                    <a:bodyPr/>
                    <a:lstStyle/>
                    <a:p>
                      <a:pPr algn="l" fontAlgn="t"/>
                      <a:r>
                        <a:rPr lang="en-IN" sz="1100" b="0">
                          <a:effectLst/>
                        </a:rPr>
                        <a:t>Cardiovascular mortality</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dirty="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21"/>
                  </a:ext>
                </a:extLst>
              </a:tr>
              <a:tr h="236104">
                <a:tc vMerge="1">
                  <a:txBody>
                    <a:bodyPr/>
                    <a:lstStyle/>
                    <a:p>
                      <a:endParaRPr lang="en-IN"/>
                    </a:p>
                  </a:txBody>
                  <a:tcPr/>
                </a:tc>
                <a:tc>
                  <a:txBody>
                    <a:bodyPr/>
                    <a:lstStyle/>
                    <a:p>
                      <a:pPr algn="l" fontAlgn="t"/>
                      <a:r>
                        <a:rPr lang="en-IN" sz="1100" b="0">
                          <a:effectLst/>
                        </a:rPr>
                        <a:t>Renal dysfunction</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dirty="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22"/>
                  </a:ext>
                </a:extLst>
              </a:tr>
              <a:tr h="236104">
                <a:tc gridSpan="3">
                  <a:txBody>
                    <a:bodyPr/>
                    <a:lstStyle/>
                    <a:p>
                      <a:pPr algn="l" fontAlgn="b"/>
                      <a:endParaRPr lang="en-IN" sz="1100" b="0" dirty="0">
                        <a:effectLst/>
                      </a:endParaRPr>
                    </a:p>
                  </a:txBody>
                  <a:tcPr marL="40403" marR="40403" marT="20206" marB="20206"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hMerge="1">
                  <a:txBody>
                    <a:bodyPr/>
                    <a:lstStyle/>
                    <a:p>
                      <a:endParaRPr lang="en-IN"/>
                    </a:p>
                  </a:txBody>
                  <a:tcPr/>
                </a:tc>
                <a:tc hMerge="1">
                  <a:txBody>
                    <a:bodyPr/>
                    <a:lstStyle/>
                    <a:p>
                      <a:pPr algn="l" fontAlgn="b"/>
                      <a:endParaRPr lang="en-IN" sz="800" b="0">
                        <a:effectLst/>
                      </a:endParaRPr>
                    </a:p>
                  </a:txBody>
                  <a:tcPr marL="40410" marR="40410" marT="20205" marB="20205" anchor="b">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23"/>
                  </a:ext>
                </a:extLst>
              </a:tr>
              <a:tr h="413437">
                <a:tc>
                  <a:txBody>
                    <a:bodyPr/>
                    <a:lstStyle/>
                    <a:p>
                      <a:pPr algn="l" fontAlgn="t"/>
                      <a:r>
                        <a:rPr lang="en-IN" sz="1100" b="0">
                          <a:effectLst/>
                        </a:rPr>
                        <a:t>Grade IV hypertensive retinopathy</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a:effectLst/>
                        </a:rPr>
                        <a:t>Mortality</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tc>
                  <a:txBody>
                    <a:bodyPr/>
                    <a:lstStyle/>
                    <a:p>
                      <a:pPr algn="l" fontAlgn="t"/>
                      <a:r>
                        <a:rPr lang="en-IN" sz="1100" b="0" dirty="0">
                          <a:effectLst/>
                        </a:rPr>
                        <a:t>+++</a:t>
                      </a:r>
                    </a:p>
                  </a:txBody>
                  <a:tcPr marL="40403" marR="40403" marT="20206" marB="20206">
                    <a:lnL w="7620" cap="flat" cmpd="sng" algn="ctr">
                      <a:solidFill>
                        <a:srgbClr val="888888"/>
                      </a:solidFill>
                      <a:prstDash val="solid"/>
                      <a:round/>
                      <a:headEnd type="none" w="med" len="med"/>
                      <a:tailEnd type="none" w="med" len="med"/>
                    </a:lnL>
                    <a:lnR w="7620" cap="flat" cmpd="sng" algn="ctr">
                      <a:solidFill>
                        <a:srgbClr val="888888"/>
                      </a:solidFill>
                      <a:prstDash val="solid"/>
                      <a:round/>
                      <a:headEnd type="none" w="med" len="med"/>
                      <a:tailEnd type="none" w="med" len="med"/>
                    </a:lnR>
                    <a:lnT>
                      <a:noFill/>
                    </a:lnT>
                    <a:lnB>
                      <a:noFill/>
                    </a:lnB>
                  </a:tcPr>
                </a:tc>
                <a:extLst>
                  <a:ext uri="{0D108BD9-81ED-4DB2-BD59-A6C34878D82A}">
                    <a16:rowId xmlns:a16="http://schemas.microsoft.com/office/drawing/2014/main" xmlns="" val="10024"/>
                  </a:ext>
                </a:extLst>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xmlns="" id="{3C28F7DA-05F8-44AF-8FB0-A2D8FB9CC008}"/>
              </a:ext>
            </a:extLst>
          </p:cNvPr>
          <p:cNvSpPr>
            <a:spLocks noGrp="1" noChangeArrowheads="1"/>
          </p:cNvSpPr>
          <p:nvPr>
            <p:ph type="title"/>
          </p:nvPr>
        </p:nvSpPr>
        <p:spPr>
          <a:xfrm>
            <a:off x="3048000" y="655638"/>
            <a:ext cx="6819900" cy="868362"/>
          </a:xfrm>
        </p:spPr>
        <p:txBody>
          <a:bodyPr/>
          <a:lstStyle/>
          <a:p>
            <a:pPr eaLnBrk="1" hangingPunct="1"/>
            <a:r>
              <a:rPr lang="en-US" altLang="en-US"/>
              <a:t>Hypertension and eye</a:t>
            </a:r>
          </a:p>
        </p:txBody>
      </p:sp>
      <p:sp>
        <p:nvSpPr>
          <p:cNvPr id="34819" name="Content Placeholder 2">
            <a:extLst>
              <a:ext uri="{FF2B5EF4-FFF2-40B4-BE49-F238E27FC236}">
                <a16:creationId xmlns:a16="http://schemas.microsoft.com/office/drawing/2014/main" xmlns="" id="{C33CCD45-1C5C-44C9-B4B2-DC21A996DE41}"/>
              </a:ext>
            </a:extLst>
          </p:cNvPr>
          <p:cNvSpPr>
            <a:spLocks noGrp="1" noChangeArrowheads="1"/>
          </p:cNvSpPr>
          <p:nvPr>
            <p:ph idx="1"/>
          </p:nvPr>
        </p:nvSpPr>
        <p:spPr>
          <a:xfrm>
            <a:off x="1981200" y="1676401"/>
            <a:ext cx="8458200" cy="4525963"/>
          </a:xfrm>
        </p:spPr>
        <p:txBody>
          <a:bodyPr/>
          <a:lstStyle/>
          <a:p>
            <a:pPr eaLnBrk="1" hangingPunct="1"/>
            <a:r>
              <a:rPr lang="en-US" altLang="en-US" sz="2000"/>
              <a:t>HT Retinopathy</a:t>
            </a:r>
          </a:p>
          <a:p>
            <a:pPr eaLnBrk="1" hangingPunct="1"/>
            <a:r>
              <a:rPr lang="en-US" altLang="en-US" sz="2000"/>
              <a:t>HT Choridopathy</a:t>
            </a:r>
          </a:p>
          <a:p>
            <a:pPr eaLnBrk="1" hangingPunct="1"/>
            <a:r>
              <a:rPr lang="en-US" altLang="en-US" sz="2000"/>
              <a:t>Optic neuropathy</a:t>
            </a:r>
          </a:p>
          <a:p>
            <a:pPr eaLnBrk="1" hangingPunct="1"/>
            <a:endParaRPr lang="en-US" altLang="en-US" sz="2000"/>
          </a:p>
          <a:p>
            <a:pPr eaLnBrk="1" hangingPunct="1"/>
            <a:r>
              <a:rPr lang="en-US" altLang="en-US" sz="2000"/>
              <a:t>Increases Risk of Arterial and Venous occlusion</a:t>
            </a:r>
          </a:p>
          <a:p>
            <a:pPr eaLnBrk="1" hangingPunct="1"/>
            <a:endParaRPr lang="en-US" altLang="en-US" sz="2000"/>
          </a:p>
          <a:p>
            <a:pPr eaLnBrk="1" hangingPunct="1"/>
            <a:r>
              <a:rPr lang="en-US" altLang="en-US" sz="2000"/>
              <a:t>Pathogenesis of Glaucomatous Optic Damage and Diabetic Retinopathy</a:t>
            </a:r>
          </a:p>
          <a:p>
            <a:pPr eaLnBrk="1" hangingPunct="1"/>
            <a:endParaRPr lang="en-US" alt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xmlns="" id="{440BA041-48D5-4DD5-80ED-3660474BE85B}"/>
              </a:ext>
            </a:extLst>
          </p:cNvPr>
          <p:cNvSpPr>
            <a:spLocks noGrp="1" noChangeArrowheads="1"/>
          </p:cNvSpPr>
          <p:nvPr>
            <p:ph type="title"/>
          </p:nvPr>
        </p:nvSpPr>
        <p:spPr>
          <a:xfrm>
            <a:off x="2857500" y="255588"/>
            <a:ext cx="7162800" cy="639762"/>
          </a:xfrm>
        </p:spPr>
        <p:txBody>
          <a:bodyPr/>
          <a:lstStyle/>
          <a:p>
            <a:pPr eaLnBrk="1" hangingPunct="1"/>
            <a:r>
              <a:rPr lang="en-US" altLang="en-US" sz="2800">
                <a:latin typeface="Arial" panose="020B0604020202020204" pitchFamily="34" charset="0"/>
                <a:cs typeface="Arial" panose="020B0604020202020204" pitchFamily="34" charset="0"/>
              </a:rPr>
              <a:t>Retinal circulation physiology</a:t>
            </a:r>
          </a:p>
        </p:txBody>
      </p:sp>
      <p:sp>
        <p:nvSpPr>
          <p:cNvPr id="36867" name="Content Placeholder 2">
            <a:extLst>
              <a:ext uri="{FF2B5EF4-FFF2-40B4-BE49-F238E27FC236}">
                <a16:creationId xmlns:a16="http://schemas.microsoft.com/office/drawing/2014/main" xmlns="" id="{C166C26D-0C1E-4456-A4E9-A4FFA29BA73D}"/>
              </a:ext>
            </a:extLst>
          </p:cNvPr>
          <p:cNvSpPr>
            <a:spLocks noGrp="1" noChangeArrowheads="1"/>
          </p:cNvSpPr>
          <p:nvPr>
            <p:ph idx="1"/>
          </p:nvPr>
        </p:nvSpPr>
        <p:spPr>
          <a:xfrm>
            <a:off x="2859088" y="762000"/>
            <a:ext cx="7543800" cy="2184400"/>
          </a:xfrm>
        </p:spPr>
        <p:txBody>
          <a:bodyPr>
            <a:noAutofit/>
          </a:bodyPr>
          <a:lstStyle/>
          <a:p>
            <a:pPr eaLnBrk="1" hangingPunct="1">
              <a:defRPr/>
            </a:pPr>
            <a:r>
              <a:rPr lang="en-US" altLang="en-US" b="1" dirty="0">
                <a:solidFill>
                  <a:srgbClr val="FF0000"/>
                </a:solidFill>
                <a:latin typeface="Arial" panose="020B0604020202020204" pitchFamily="34" charset="0"/>
                <a:cs typeface="Arial" panose="020B0604020202020204" pitchFamily="34" charset="0"/>
              </a:rPr>
              <a:t>Sympathetic and parasympathetic innervation of retina is negligible</a:t>
            </a:r>
            <a:r>
              <a:rPr lang="en-US" altLang="en-US" b="1" baseline="30000" dirty="0">
                <a:solidFill>
                  <a:srgbClr val="FF0000"/>
                </a:solidFill>
                <a:latin typeface="Arial" panose="020B0604020202020204" pitchFamily="34" charset="0"/>
                <a:cs typeface="Arial" panose="020B0604020202020204" pitchFamily="34" charset="0"/>
              </a:rPr>
              <a:t> </a:t>
            </a:r>
          </a:p>
          <a:p>
            <a:pPr eaLnBrk="1" hangingPunct="1">
              <a:defRPr/>
            </a:pPr>
            <a:r>
              <a:rPr lang="en-US" altLang="en-US" dirty="0">
                <a:latin typeface="Arial" panose="020B0604020202020204" pitchFamily="34" charset="0"/>
                <a:cs typeface="Arial" panose="020B0604020202020204" pitchFamily="34" charset="0"/>
              </a:rPr>
              <a:t>No innervation beyond the lamina cribrosa. </a:t>
            </a:r>
          </a:p>
          <a:p>
            <a:pPr eaLnBrk="1" hangingPunct="1">
              <a:defRPr/>
            </a:pPr>
            <a:r>
              <a:rPr lang="en-US" altLang="en-US" b="1" dirty="0">
                <a:solidFill>
                  <a:srgbClr val="FF0000"/>
                </a:solidFill>
                <a:latin typeface="Arial" panose="020B0604020202020204" pitchFamily="34" charset="0"/>
                <a:cs typeface="Arial" panose="020B0604020202020204" pitchFamily="34" charset="0"/>
              </a:rPr>
              <a:t>Autoregulation of retinal vessels is important for maintaining constant flow </a:t>
            </a:r>
            <a:r>
              <a:rPr lang="en-US" altLang="en-US" dirty="0">
                <a:latin typeface="Arial" panose="020B0604020202020204" pitchFamily="34" charset="0"/>
                <a:cs typeface="Arial" panose="020B0604020202020204" pitchFamily="34" charset="0"/>
              </a:rPr>
              <a:t>and despite changes in perfusion pressure and metabolic needs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xmlns="" id="{340C1080-2B10-458C-BB87-EB22FB7CBC03}"/>
              </a:ext>
            </a:extLst>
          </p:cNvPr>
          <p:cNvSpPr>
            <a:spLocks noGrp="1" noChangeArrowheads="1"/>
          </p:cNvSpPr>
          <p:nvPr>
            <p:ph type="title"/>
          </p:nvPr>
        </p:nvSpPr>
        <p:spPr>
          <a:xfrm>
            <a:off x="3124201" y="228601"/>
            <a:ext cx="6589713" cy="671513"/>
          </a:xfrm>
        </p:spPr>
        <p:txBody>
          <a:bodyPr/>
          <a:lstStyle/>
          <a:p>
            <a:pPr eaLnBrk="1" hangingPunct="1"/>
            <a:r>
              <a:rPr lang="en-US" altLang="en-US" sz="2800">
                <a:solidFill>
                  <a:schemeClr val="tx1"/>
                </a:solidFill>
                <a:latin typeface="Arial" panose="020B0604020202020204" pitchFamily="34" charset="0"/>
                <a:cs typeface="Arial" panose="020B0604020202020204" pitchFamily="34" charset="0"/>
              </a:rPr>
              <a:t>Pathophysiology -Phases</a:t>
            </a:r>
            <a:endParaRPr lang="en-IN" altLang="en-US" sz="2800"/>
          </a:p>
        </p:txBody>
      </p:sp>
      <p:sp>
        <p:nvSpPr>
          <p:cNvPr id="38915" name="Content Placeholder 2">
            <a:extLst>
              <a:ext uri="{FF2B5EF4-FFF2-40B4-BE49-F238E27FC236}">
                <a16:creationId xmlns:a16="http://schemas.microsoft.com/office/drawing/2014/main" xmlns="" id="{6B1651F1-4346-4393-9810-12FD031108AF}"/>
              </a:ext>
            </a:extLst>
          </p:cNvPr>
          <p:cNvSpPr>
            <a:spLocks noGrp="1" noChangeArrowheads="1"/>
          </p:cNvSpPr>
          <p:nvPr>
            <p:ph idx="1"/>
          </p:nvPr>
        </p:nvSpPr>
        <p:spPr>
          <a:xfrm>
            <a:off x="3124200" y="911226"/>
            <a:ext cx="7315200" cy="6708775"/>
          </a:xfrm>
        </p:spPr>
        <p:txBody>
          <a:bodyPr/>
          <a:lstStyle/>
          <a:p>
            <a:pPr marL="0" indent="0" eaLnBrk="1" hangingPunct="1">
              <a:buNone/>
            </a:pPr>
            <a:r>
              <a:rPr lang="en-US" altLang="en-US" b="1">
                <a:solidFill>
                  <a:schemeClr val="tx1"/>
                </a:solidFill>
                <a:latin typeface="Arial" panose="020B0604020202020204" pitchFamily="34" charset="0"/>
                <a:cs typeface="Arial" panose="020B0604020202020204" pitchFamily="34" charset="0"/>
              </a:rPr>
              <a:t>1 Vasoconstrictive Phase: Acute</a:t>
            </a:r>
          </a:p>
          <a:p>
            <a:pPr marL="0" indent="0" eaLnBrk="1" hangingPunct="1">
              <a:buNone/>
            </a:pPr>
            <a:r>
              <a:rPr lang="en-US" altLang="en-US">
                <a:solidFill>
                  <a:schemeClr val="tx1"/>
                </a:solidFill>
                <a:latin typeface="Arial" panose="020B0604020202020204" pitchFamily="34" charset="0"/>
                <a:cs typeface="Arial" panose="020B0604020202020204" pitchFamily="34" charset="0"/>
              </a:rPr>
              <a:t>In the vasoconstrictive phase, due to the elevated luminal pressures, local autoregulatory mechanisms cause retinal </a:t>
            </a:r>
            <a:r>
              <a:rPr lang="en-US" altLang="en-US">
                <a:solidFill>
                  <a:srgbClr val="FF0000"/>
                </a:solidFill>
                <a:latin typeface="Arial" panose="020B0604020202020204" pitchFamily="34" charset="0"/>
                <a:cs typeface="Arial" panose="020B0604020202020204" pitchFamily="34" charset="0"/>
              </a:rPr>
              <a:t>arteriole narrowing and vasospasm </a:t>
            </a:r>
            <a:r>
              <a:rPr lang="en-US" altLang="en-US">
                <a:solidFill>
                  <a:schemeClr val="tx1"/>
                </a:solidFill>
                <a:latin typeface="Arial" panose="020B0604020202020204" pitchFamily="34" charset="0"/>
                <a:cs typeface="Arial" panose="020B0604020202020204" pitchFamily="34" charset="0"/>
              </a:rPr>
              <a:t>to reduce flow.</a:t>
            </a:r>
          </a:p>
          <a:p>
            <a:pPr marL="0" indent="0" eaLnBrk="1" hangingPunct="1">
              <a:buNone/>
            </a:pPr>
            <a:r>
              <a:rPr lang="en-US" altLang="en-US" b="1">
                <a:solidFill>
                  <a:schemeClr val="tx1"/>
                </a:solidFill>
                <a:latin typeface="Arial" panose="020B0604020202020204" pitchFamily="34" charset="0"/>
                <a:cs typeface="Arial" panose="020B0604020202020204" pitchFamily="34" charset="0"/>
              </a:rPr>
              <a:t>2 Sclerotic Phase: Chronic</a:t>
            </a:r>
          </a:p>
          <a:p>
            <a:pPr marL="0" indent="0" eaLnBrk="1" hangingPunct="1">
              <a:buNone/>
            </a:pPr>
            <a:r>
              <a:rPr lang="en-US" altLang="en-US">
                <a:solidFill>
                  <a:schemeClr val="tx1"/>
                </a:solidFill>
                <a:latin typeface="Arial" panose="020B0604020202020204" pitchFamily="34" charset="0"/>
                <a:cs typeface="Arial" panose="020B0604020202020204" pitchFamily="34" charset="0"/>
              </a:rPr>
              <a:t>In the sclerotic phase, the layers of the endothelial wall undergo changes such as intimal thickening, medial hyperplasia, and hyaline degradation in the arteriolar[11] </a:t>
            </a:r>
            <a:r>
              <a:rPr lang="en-US" altLang="en-US">
                <a:solidFill>
                  <a:srgbClr val="FF0000"/>
                </a:solidFill>
                <a:latin typeface="Arial" panose="020B0604020202020204" pitchFamily="34" charset="0"/>
                <a:cs typeface="Arial" panose="020B0604020202020204" pitchFamily="34" charset="0"/>
              </a:rPr>
              <a:t>worsening arteriolar narrowing, AV crossing changes, copper and silver wiring causing retinal ischemia (cotton wool spots)</a:t>
            </a:r>
          </a:p>
          <a:p>
            <a:pPr marL="0" indent="0" eaLnBrk="1" hangingPunct="1">
              <a:buNone/>
            </a:pPr>
            <a:r>
              <a:rPr lang="en-US" altLang="en-US">
                <a:solidFill>
                  <a:schemeClr val="tx1"/>
                </a:solidFill>
                <a:latin typeface="Arial" panose="020B0604020202020204" pitchFamily="34" charset="0"/>
                <a:cs typeface="Arial" panose="020B0604020202020204" pitchFamily="34" charset="0"/>
              </a:rPr>
              <a:t>Cotton wool spots are caused by ischemia to the nerve fiber layer secondary to fibrinous necrosis and luminal narrowing. Ischemia to the nerve fibers leads to decreased axoplasmic flow, nerve swelling, and ultimately fluffy opacification. </a:t>
            </a:r>
          </a:p>
          <a:p>
            <a:pPr marL="0" indent="0" eaLnBrk="1" hangingPunct="1">
              <a:buNone/>
            </a:pPr>
            <a:r>
              <a:rPr lang="en-US" altLang="en-US" b="1">
                <a:solidFill>
                  <a:schemeClr val="tx1"/>
                </a:solidFill>
                <a:latin typeface="Arial" panose="020B0604020202020204" pitchFamily="34" charset="0"/>
                <a:cs typeface="Arial" panose="020B0604020202020204" pitchFamily="34" charset="0"/>
              </a:rPr>
              <a:t>3 Exudative Phase: Acute or Chronic</a:t>
            </a:r>
          </a:p>
          <a:p>
            <a:pPr marL="0" indent="0" eaLnBrk="1" hangingPunct="1">
              <a:buNone/>
            </a:pPr>
            <a:r>
              <a:rPr lang="en-US" altLang="en-US">
                <a:solidFill>
                  <a:schemeClr val="tx1"/>
                </a:solidFill>
                <a:latin typeface="Arial" panose="020B0604020202020204" pitchFamily="34" charset="0"/>
                <a:cs typeface="Arial" panose="020B0604020202020204" pitchFamily="34" charset="0"/>
              </a:rPr>
              <a:t>In the exudative phase, there is a disruption of the blood-retinal barrier and </a:t>
            </a:r>
            <a:r>
              <a:rPr lang="en-US" altLang="en-US">
                <a:solidFill>
                  <a:srgbClr val="FF0000"/>
                </a:solidFill>
                <a:latin typeface="Arial" panose="020B0604020202020204" pitchFamily="34" charset="0"/>
                <a:cs typeface="Arial" panose="020B0604020202020204" pitchFamily="34" charset="0"/>
              </a:rPr>
              <a:t>leakage of plasma &amp; proteins lipids &amp; blood </a:t>
            </a:r>
            <a:r>
              <a:rPr lang="en-US" altLang="en-US">
                <a:solidFill>
                  <a:schemeClr val="tx1"/>
                </a:solidFill>
                <a:latin typeface="Arial" panose="020B0604020202020204" pitchFamily="34" charset="0"/>
                <a:cs typeface="Arial" panose="020B0604020202020204" pitchFamily="34" charset="0"/>
              </a:rPr>
              <a:t>causing </a:t>
            </a:r>
            <a:r>
              <a:rPr lang="en-US" altLang="en-US">
                <a:solidFill>
                  <a:srgbClr val="FF0000"/>
                </a:solidFill>
                <a:latin typeface="Arial" panose="020B0604020202020204" pitchFamily="34" charset="0"/>
                <a:cs typeface="Arial" panose="020B0604020202020204" pitchFamily="34" charset="0"/>
              </a:rPr>
              <a:t>retinal edema (+/- SRF) , Hard Exudates &amp; Retinal hemorrhages, </a:t>
            </a:r>
            <a:r>
              <a:rPr lang="en-US" altLang="en-US">
                <a:solidFill>
                  <a:schemeClr val="tx1"/>
                </a:solidFill>
                <a:latin typeface="Arial" panose="020B0604020202020204" pitchFamily="34" charset="0"/>
                <a:cs typeface="Arial" panose="020B0604020202020204" pitchFamily="34" charset="0"/>
              </a:rPr>
              <a:t>respectively</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a:extLst>
              <a:ext uri="{FF2B5EF4-FFF2-40B4-BE49-F238E27FC236}">
                <a16:creationId xmlns:a16="http://schemas.microsoft.com/office/drawing/2014/main" xmlns="" id="{0D90708E-35EF-4706-A185-63C7DB9C0E70}"/>
              </a:ext>
            </a:extLst>
          </p:cNvPr>
          <p:cNvSpPr>
            <a:spLocks noGrp="1" noChangeArrowheads="1"/>
          </p:cNvSpPr>
          <p:nvPr>
            <p:ph type="title"/>
          </p:nvPr>
        </p:nvSpPr>
        <p:spPr>
          <a:xfrm>
            <a:off x="3200401" y="228601"/>
            <a:ext cx="6589713" cy="747713"/>
          </a:xfrm>
        </p:spPr>
        <p:txBody>
          <a:bodyPr/>
          <a:lstStyle/>
          <a:p>
            <a:pPr eaLnBrk="1" hangingPunct="1"/>
            <a:r>
              <a:rPr lang="en-US" altLang="en-US" sz="2800">
                <a:solidFill>
                  <a:schemeClr val="tx1"/>
                </a:solidFill>
                <a:latin typeface="Arial" panose="020B0604020202020204" pitchFamily="34" charset="0"/>
                <a:cs typeface="Arial" panose="020B0604020202020204" pitchFamily="34" charset="0"/>
              </a:rPr>
              <a:t>Pathophysiology -Phases</a:t>
            </a:r>
            <a:endParaRPr lang="en-IN" altLang="en-US" sz="2800"/>
          </a:p>
        </p:txBody>
      </p:sp>
      <p:sp>
        <p:nvSpPr>
          <p:cNvPr id="3" name="Content Placeholder 2">
            <a:extLst>
              <a:ext uri="{FF2B5EF4-FFF2-40B4-BE49-F238E27FC236}">
                <a16:creationId xmlns:a16="http://schemas.microsoft.com/office/drawing/2014/main" xmlns="" id="{6F5F2D5E-8519-48E7-900F-96F59D9113F4}"/>
              </a:ext>
            </a:extLst>
          </p:cNvPr>
          <p:cNvSpPr>
            <a:spLocks noGrp="1"/>
          </p:cNvSpPr>
          <p:nvPr>
            <p:ph idx="1"/>
          </p:nvPr>
        </p:nvSpPr>
        <p:spPr>
          <a:xfrm>
            <a:off x="3200400" y="1066800"/>
            <a:ext cx="6592888" cy="4267200"/>
          </a:xfrm>
        </p:spPr>
        <p:txBody>
          <a:bodyPr rtlCol="0">
            <a:noAutofit/>
          </a:bodyPr>
          <a:lstStyle/>
          <a:p>
            <a:pPr marL="0" indent="0" eaLnBrk="1" hangingPunct="1">
              <a:buNone/>
              <a:defRPr/>
            </a:pPr>
            <a:r>
              <a:rPr lang="en-US" altLang="en-US" b="1" dirty="0">
                <a:solidFill>
                  <a:schemeClr val="tx1"/>
                </a:solidFill>
                <a:latin typeface="Arial" panose="020B0604020202020204" pitchFamily="34" charset="0"/>
                <a:cs typeface="Arial" panose="020B0604020202020204" pitchFamily="34" charset="0"/>
              </a:rPr>
              <a:t>3 Exudative Phase: Acute or Chronic</a:t>
            </a:r>
          </a:p>
          <a:p>
            <a:pPr marL="0" indent="0" eaLnBrk="1" hangingPunct="1">
              <a:buNone/>
              <a:defRPr/>
            </a:pPr>
            <a:r>
              <a:rPr lang="en-US" altLang="en-US" dirty="0">
                <a:solidFill>
                  <a:schemeClr val="tx1"/>
                </a:solidFill>
                <a:latin typeface="Arial" panose="020B0604020202020204" pitchFamily="34" charset="0"/>
                <a:cs typeface="Arial" panose="020B0604020202020204" pitchFamily="34" charset="0"/>
              </a:rPr>
              <a:t>In the exudative phase, there is a disruption of the blood-retinal barrier and </a:t>
            </a:r>
          </a:p>
          <a:p>
            <a:pPr marL="0" indent="0" eaLnBrk="1" hangingPunct="1">
              <a:buNone/>
              <a:defRPr/>
            </a:pPr>
            <a:r>
              <a:rPr lang="en-US" altLang="en-US" dirty="0">
                <a:solidFill>
                  <a:srgbClr val="FF0000"/>
                </a:solidFill>
                <a:latin typeface="Arial" panose="020B0604020202020204" pitchFamily="34" charset="0"/>
                <a:cs typeface="Arial" panose="020B0604020202020204" pitchFamily="34" charset="0"/>
              </a:rPr>
              <a:t>Leakage of plasma </a:t>
            </a:r>
            <a:r>
              <a:rPr lang="en-US" altLang="en-US" dirty="0">
                <a:solidFill>
                  <a:schemeClr val="tx1"/>
                </a:solidFill>
                <a:latin typeface="Arial" panose="020B0604020202020204" pitchFamily="34" charset="0"/>
                <a:cs typeface="Arial" panose="020B0604020202020204" pitchFamily="34" charset="0"/>
              </a:rPr>
              <a:t>causing </a:t>
            </a:r>
            <a:r>
              <a:rPr lang="en-US" altLang="en-US" dirty="0">
                <a:solidFill>
                  <a:srgbClr val="FF0000"/>
                </a:solidFill>
                <a:latin typeface="Arial" panose="020B0604020202020204" pitchFamily="34" charset="0"/>
                <a:cs typeface="Arial" panose="020B0604020202020204" pitchFamily="34" charset="0"/>
              </a:rPr>
              <a:t>retinal edema (+/- SRF)</a:t>
            </a:r>
          </a:p>
          <a:p>
            <a:pPr marL="0" indent="0" eaLnBrk="1" hangingPunct="1">
              <a:buNone/>
              <a:defRPr/>
            </a:pPr>
            <a:r>
              <a:rPr lang="en-US" altLang="en-US" dirty="0">
                <a:solidFill>
                  <a:srgbClr val="FF0000"/>
                </a:solidFill>
                <a:latin typeface="Arial" panose="020B0604020202020204" pitchFamily="34" charset="0"/>
                <a:cs typeface="Arial" panose="020B0604020202020204" pitchFamily="34" charset="0"/>
              </a:rPr>
              <a:t>Leakage of proteins lipids </a:t>
            </a:r>
            <a:r>
              <a:rPr lang="en-US" altLang="en-US" dirty="0">
                <a:solidFill>
                  <a:schemeClr val="tx1"/>
                </a:solidFill>
                <a:latin typeface="Arial" panose="020B0604020202020204" pitchFamily="34" charset="0"/>
                <a:cs typeface="Arial" panose="020B0604020202020204" pitchFamily="34" charset="0"/>
              </a:rPr>
              <a:t>causing </a:t>
            </a:r>
            <a:r>
              <a:rPr lang="en-US" altLang="en-US" dirty="0">
                <a:solidFill>
                  <a:srgbClr val="FF0000"/>
                </a:solidFill>
                <a:latin typeface="Arial" panose="020B0604020202020204" pitchFamily="34" charset="0"/>
                <a:cs typeface="Arial" panose="020B0604020202020204" pitchFamily="34" charset="0"/>
              </a:rPr>
              <a:t>Hard Exudates </a:t>
            </a:r>
          </a:p>
          <a:p>
            <a:pPr marL="0" indent="0" eaLnBrk="1" hangingPunct="1">
              <a:buNone/>
              <a:defRPr/>
            </a:pPr>
            <a:r>
              <a:rPr lang="en-US" altLang="en-US" dirty="0">
                <a:solidFill>
                  <a:srgbClr val="FF0000"/>
                </a:solidFill>
                <a:latin typeface="Arial" panose="020B0604020202020204" pitchFamily="34" charset="0"/>
                <a:cs typeface="Arial" panose="020B0604020202020204" pitchFamily="34" charset="0"/>
              </a:rPr>
              <a:t>Leakage of blood </a:t>
            </a:r>
            <a:r>
              <a:rPr lang="en-US" altLang="en-US" dirty="0">
                <a:solidFill>
                  <a:schemeClr val="tx1"/>
                </a:solidFill>
                <a:latin typeface="Arial" panose="020B0604020202020204" pitchFamily="34" charset="0"/>
                <a:cs typeface="Arial" panose="020B0604020202020204" pitchFamily="34" charset="0"/>
              </a:rPr>
              <a:t>causing </a:t>
            </a:r>
            <a:r>
              <a:rPr lang="en-US" altLang="en-US" dirty="0">
                <a:solidFill>
                  <a:srgbClr val="FF0000"/>
                </a:solidFill>
                <a:latin typeface="Arial" panose="020B0604020202020204" pitchFamily="34" charset="0"/>
                <a:cs typeface="Arial" panose="020B0604020202020204" pitchFamily="34" charset="0"/>
              </a:rPr>
              <a:t>Retinal hemorrhages, </a:t>
            </a:r>
          </a:p>
          <a:p>
            <a:pPr marL="0" indent="0" eaLnBrk="1" hangingPunct="1">
              <a:buNone/>
              <a:defRPr/>
            </a:pPr>
            <a:r>
              <a:rPr lang="en-US" dirty="0">
                <a:solidFill>
                  <a:schemeClr val="tx1"/>
                </a:solidFill>
                <a:latin typeface="Arial" panose="020B0604020202020204" pitchFamily="34" charset="0"/>
                <a:cs typeface="Arial" panose="020B0604020202020204" pitchFamily="34" charset="0"/>
              </a:rPr>
              <a:t>Retinal hemorrhages develop when necrotic vessels bleed into either the superficial retina (nerve fiber layer) (flame shaped hemorrhage) or the inner retina (dot blot hemorrhage). </a:t>
            </a:r>
          </a:p>
          <a:p>
            <a:pPr marL="0" indent="0" eaLnBrk="1" fontAlgn="auto" hangingPunct="1">
              <a:spcAft>
                <a:spcPts val="0"/>
              </a:spcAft>
              <a:buNone/>
              <a:defRPr/>
            </a:pPr>
            <a:r>
              <a:rPr lang="en-US" dirty="0">
                <a:solidFill>
                  <a:schemeClr val="tx1"/>
                </a:solidFill>
                <a:latin typeface="Arial" panose="020B0604020202020204" pitchFamily="34" charset="0"/>
                <a:cs typeface="Arial" panose="020B0604020202020204" pitchFamily="34" charset="0"/>
              </a:rPr>
              <a:t>Exudates occur later in the course of disease, surrounding areas of hemorrhage, as a result of lipid accumulation. </a:t>
            </a:r>
          </a:p>
          <a:p>
            <a:pPr eaLnBrk="1" fontAlgn="auto" hangingPunct="1">
              <a:spcAft>
                <a:spcPts val="0"/>
              </a:spcAft>
              <a:buFont typeface="Wingdings 3" charset="2"/>
              <a:buChar char=""/>
              <a:defRPr/>
            </a:pPr>
            <a:endParaRPr lang="en-IN" dirty="0">
              <a:solidFill>
                <a:schemeClr val="tx1">
                  <a:lumMod val="75000"/>
                  <a:lumOff val="25000"/>
                </a:schemeClr>
              </a:solidFill>
              <a:latin typeface="Arial" panose="020B0604020202020204" pitchFamily="34" charset="0"/>
              <a:cs typeface="Arial" panose="020B0604020202020204" pitchFamily="34" charset="0"/>
            </a:endParaRPr>
          </a:p>
          <a:p>
            <a:pPr eaLnBrk="1" fontAlgn="auto" hangingPunct="1">
              <a:spcAft>
                <a:spcPts val="0"/>
              </a:spcAft>
              <a:buFont typeface="Wingdings 3" charset="2"/>
              <a:buChar char=""/>
              <a:defRPr/>
            </a:pPr>
            <a:endParaRPr lang="en-IN"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a:extLst>
              <a:ext uri="{FF2B5EF4-FFF2-40B4-BE49-F238E27FC236}">
                <a16:creationId xmlns:a16="http://schemas.microsoft.com/office/drawing/2014/main" xmlns="" id="{60640574-6FEA-4715-AE44-0AA6120E12CB}"/>
              </a:ext>
            </a:extLst>
          </p:cNvPr>
          <p:cNvSpPr>
            <a:spLocks noGrp="1" noChangeArrowheads="1"/>
          </p:cNvSpPr>
          <p:nvPr>
            <p:ph idx="1"/>
          </p:nvPr>
        </p:nvSpPr>
        <p:spPr>
          <a:xfrm>
            <a:off x="2895600" y="76200"/>
            <a:ext cx="7200900" cy="6757988"/>
          </a:xfrm>
        </p:spPr>
        <p:txBody>
          <a:bodyPr/>
          <a:lstStyle/>
          <a:p>
            <a:pPr eaLnBrk="1" hangingPunct="1"/>
            <a:r>
              <a:rPr lang="en-US" altLang="en-US" b="1" dirty="0">
                <a:latin typeface="Arial" panose="020B0604020202020204" pitchFamily="34" charset="0"/>
                <a:cs typeface="Arial" panose="020B0604020202020204" pitchFamily="34" charset="0"/>
              </a:rPr>
              <a:t>SYMPTOMS </a:t>
            </a:r>
            <a:r>
              <a:rPr lang="en-US" altLang="en-US" dirty="0">
                <a:latin typeface="Arial" panose="020B0604020202020204" pitchFamily="34" charset="0"/>
                <a:cs typeface="Arial" panose="020B0604020202020204" pitchFamily="34" charset="0"/>
              </a:rPr>
              <a:t>are </a:t>
            </a:r>
            <a:r>
              <a:rPr lang="en-US" altLang="en-US" b="1" dirty="0">
                <a:solidFill>
                  <a:srgbClr val="FF0000"/>
                </a:solidFill>
                <a:latin typeface="Arial" panose="020B0604020202020204" pitchFamily="34" charset="0"/>
                <a:cs typeface="Arial" panose="020B0604020202020204" pitchFamily="34" charset="0"/>
              </a:rPr>
              <a:t>RARE</a:t>
            </a:r>
          </a:p>
          <a:p>
            <a:pPr eaLnBrk="1" hangingPunct="1"/>
            <a:r>
              <a:rPr lang="en-US" altLang="en-US" b="1" dirty="0">
                <a:latin typeface="Arial" panose="020B0604020202020204" pitchFamily="34" charset="0"/>
                <a:cs typeface="Arial" panose="020B0604020202020204" pitchFamily="34" charset="0"/>
              </a:rPr>
              <a:t>SIGNS</a:t>
            </a:r>
          </a:p>
          <a:p>
            <a:pPr eaLnBrk="1" hangingPunct="1"/>
            <a:r>
              <a:rPr lang="en-US" altLang="en-US" dirty="0">
                <a:latin typeface="Arial" panose="020B0604020202020204" pitchFamily="34" charset="0"/>
                <a:cs typeface="Arial" panose="020B0604020202020204" pitchFamily="34" charset="0"/>
              </a:rPr>
              <a:t>Arteriosclerotic  changes </a:t>
            </a:r>
          </a:p>
          <a:p>
            <a:pPr lvl="1" eaLnBrk="1" hangingPunct="1"/>
            <a:r>
              <a:rPr lang="en-US" altLang="en-US" sz="1800" dirty="0">
                <a:latin typeface="Arial" panose="020B0604020202020204" pitchFamily="34" charset="0"/>
                <a:cs typeface="Arial" panose="020B0604020202020204" pitchFamily="34" charset="0"/>
              </a:rPr>
              <a:t>Bilat Arteriolar narrowing </a:t>
            </a:r>
            <a:r>
              <a:rPr lang="en-US" altLang="en-US" sz="1800" b="1" dirty="0">
                <a:solidFill>
                  <a:srgbClr val="FF0000"/>
                </a:solidFill>
                <a:latin typeface="Arial" panose="020B0604020202020204" pitchFamily="34" charset="0"/>
                <a:cs typeface="Arial" panose="020B0604020202020204" pitchFamily="34" charset="0"/>
              </a:rPr>
              <a:t>( Attenuation)</a:t>
            </a:r>
          </a:p>
          <a:p>
            <a:pPr lvl="1" eaLnBrk="1" hangingPunct="1"/>
            <a:r>
              <a:rPr lang="en-US" altLang="en-US" sz="1800" b="1" dirty="0">
                <a:solidFill>
                  <a:srgbClr val="FF0000"/>
                </a:solidFill>
                <a:latin typeface="Arial" panose="020B0604020202020204" pitchFamily="34" charset="0"/>
                <a:cs typeface="Arial" panose="020B0604020202020204" pitchFamily="34" charset="0"/>
              </a:rPr>
              <a:t>Arterio-venous crossing changes </a:t>
            </a:r>
            <a:r>
              <a:rPr lang="en-US" altLang="en-US" sz="1800" dirty="0">
                <a:latin typeface="Arial" panose="020B0604020202020204" pitchFamily="34" charset="0"/>
                <a:cs typeface="Arial" panose="020B0604020202020204" pitchFamily="34" charset="0"/>
              </a:rPr>
              <a:t>(AV Nicking) with venous constriction and banking </a:t>
            </a:r>
          </a:p>
          <a:p>
            <a:pPr lvl="1" eaLnBrk="1" hangingPunct="1"/>
            <a:r>
              <a:rPr lang="en-US" altLang="en-US" sz="1800" b="1" dirty="0">
                <a:solidFill>
                  <a:srgbClr val="FF0000"/>
                </a:solidFill>
                <a:latin typeface="Arial" panose="020B0604020202020204" pitchFamily="34" charset="0"/>
                <a:cs typeface="Arial" panose="020B0604020202020204" pitchFamily="34" charset="0"/>
              </a:rPr>
              <a:t>Arteriolar color </a:t>
            </a:r>
            <a:r>
              <a:rPr lang="en-US" altLang="en-US" sz="1800" dirty="0">
                <a:latin typeface="Arial" panose="020B0604020202020204" pitchFamily="34" charset="0"/>
                <a:cs typeface="Arial" panose="020B0604020202020204" pitchFamily="34" charset="0"/>
              </a:rPr>
              <a:t>changes </a:t>
            </a:r>
          </a:p>
          <a:p>
            <a:pPr lvl="2" eaLnBrk="1" hangingPunct="1"/>
            <a:r>
              <a:rPr lang="en-US" altLang="en-US" sz="1800" i="1" dirty="0">
                <a:solidFill>
                  <a:srgbClr val="FF0000"/>
                </a:solidFill>
                <a:latin typeface="Arial" panose="020B0604020202020204" pitchFamily="34" charset="0"/>
                <a:cs typeface="Arial" panose="020B0604020202020204" pitchFamily="34" charset="0"/>
              </a:rPr>
              <a:t>Copper wire </a:t>
            </a:r>
            <a:r>
              <a:rPr lang="en-US" altLang="en-US" sz="1800" i="1" dirty="0">
                <a:latin typeface="Arial" panose="020B0604020202020204" pitchFamily="34" charset="0"/>
                <a:cs typeface="Arial" panose="020B0604020202020204" pitchFamily="34" charset="0"/>
              </a:rPr>
              <a:t>arterioles</a:t>
            </a:r>
            <a:r>
              <a:rPr lang="en-US" altLang="en-US" sz="1800" dirty="0">
                <a:latin typeface="Arial" panose="020B0604020202020204" pitchFamily="34" charset="0"/>
                <a:cs typeface="Arial" panose="020B0604020202020204" pitchFamily="34" charset="0"/>
              </a:rPr>
              <a:t> are those arterioles in which the central light reflex occupies most of the width. </a:t>
            </a:r>
          </a:p>
          <a:p>
            <a:pPr lvl="2" eaLnBrk="1" hangingPunct="1"/>
            <a:r>
              <a:rPr lang="en-US" altLang="en-US" sz="1800" i="1" dirty="0">
                <a:solidFill>
                  <a:srgbClr val="FF0000"/>
                </a:solidFill>
                <a:latin typeface="Arial" panose="020B0604020202020204" pitchFamily="34" charset="0"/>
                <a:cs typeface="Arial" panose="020B0604020202020204" pitchFamily="34" charset="0"/>
              </a:rPr>
              <a:t>Silver wire </a:t>
            </a:r>
            <a:r>
              <a:rPr lang="en-US" altLang="en-US" sz="1800" i="1" dirty="0">
                <a:latin typeface="Arial" panose="020B0604020202020204" pitchFamily="34" charset="0"/>
                <a:cs typeface="Arial" panose="020B0604020202020204" pitchFamily="34" charset="0"/>
              </a:rPr>
              <a:t>arterioles</a:t>
            </a:r>
            <a:r>
              <a:rPr lang="en-US" altLang="en-US" sz="1800" dirty="0">
                <a:latin typeface="Arial" panose="020B0604020202020204" pitchFamily="34" charset="0"/>
                <a:cs typeface="Arial" panose="020B0604020202020204" pitchFamily="34" charset="0"/>
              </a:rPr>
              <a:t> are those in which the central light reflex occupies all of the width of the arteriole. </a:t>
            </a:r>
          </a:p>
          <a:p>
            <a:pPr lvl="2" eaLnBrk="1" hangingPunct="1"/>
            <a:r>
              <a:rPr lang="en-US" altLang="en-US" sz="1800" dirty="0">
                <a:solidFill>
                  <a:srgbClr val="FF0000"/>
                </a:solidFill>
                <a:latin typeface="Arial" panose="020B0604020202020204" pitchFamily="34" charset="0"/>
                <a:cs typeface="Arial" panose="020B0604020202020204" pitchFamily="34" charset="0"/>
              </a:rPr>
              <a:t>Vessel Sclerosis</a:t>
            </a:r>
          </a:p>
          <a:p>
            <a:pPr eaLnBrk="1" hangingPunct="1"/>
            <a:r>
              <a:rPr lang="en-US" altLang="en-US" dirty="0">
                <a:latin typeface="Arial" panose="020B0604020202020204" pitchFamily="34" charset="0"/>
                <a:cs typeface="Arial" panose="020B0604020202020204" pitchFamily="34" charset="0"/>
              </a:rPr>
              <a:t>Ischemic changes (e.g. </a:t>
            </a:r>
            <a:r>
              <a:rPr lang="en-US" altLang="en-US" dirty="0">
                <a:solidFill>
                  <a:srgbClr val="FF0000"/>
                </a:solidFill>
                <a:latin typeface="Arial" panose="020B0604020202020204" pitchFamily="34" charset="0"/>
                <a:cs typeface="Arial" panose="020B0604020202020204" pitchFamily="34" charset="0"/>
              </a:rPr>
              <a:t>cotton wool spots</a:t>
            </a:r>
            <a:r>
              <a:rPr lang="en-US" altLang="en-US" dirty="0">
                <a:latin typeface="Arial" panose="020B0604020202020204" pitchFamily="34" charset="0"/>
                <a:cs typeface="Arial" panose="020B0604020202020204" pitchFamily="34" charset="0"/>
              </a:rPr>
              <a:t>)</a:t>
            </a:r>
          </a:p>
          <a:p>
            <a:pPr eaLnBrk="1" hangingPunct="1"/>
            <a:r>
              <a:rPr lang="en-US" altLang="en-US" dirty="0">
                <a:solidFill>
                  <a:srgbClr val="FF0000"/>
                </a:solidFill>
                <a:latin typeface="Arial" panose="020B0604020202020204" pitchFamily="34" charset="0"/>
                <a:cs typeface="Arial" panose="020B0604020202020204" pitchFamily="34" charset="0"/>
              </a:rPr>
              <a:t>Exudative </a:t>
            </a:r>
          </a:p>
          <a:p>
            <a:pPr lvl="1" eaLnBrk="1" hangingPunct="1"/>
            <a:r>
              <a:rPr lang="en-US" altLang="en-US" sz="1800" dirty="0">
                <a:solidFill>
                  <a:srgbClr val="FF0000"/>
                </a:solidFill>
                <a:latin typeface="Arial" panose="020B0604020202020204" pitchFamily="34" charset="0"/>
                <a:cs typeface="Arial" panose="020B0604020202020204" pitchFamily="34" charset="0"/>
              </a:rPr>
              <a:t>Hemorrhages</a:t>
            </a:r>
            <a:r>
              <a:rPr lang="en-US" altLang="en-US" sz="1800" dirty="0">
                <a:latin typeface="Arial" panose="020B0604020202020204" pitchFamily="34" charset="0"/>
                <a:cs typeface="Arial" panose="020B0604020202020204" pitchFamily="34" charset="0"/>
              </a:rPr>
              <a:t> , (flame shaped &gt; Dot blot)</a:t>
            </a:r>
          </a:p>
          <a:p>
            <a:pPr lvl="1" eaLnBrk="1" hangingPunct="1"/>
            <a:r>
              <a:rPr lang="en-US" altLang="en-US" sz="1800" dirty="0">
                <a:solidFill>
                  <a:srgbClr val="FF0000"/>
                </a:solidFill>
                <a:latin typeface="Arial" panose="020B0604020202020204" pitchFamily="34" charset="0"/>
                <a:cs typeface="Arial" panose="020B0604020202020204" pitchFamily="34" charset="0"/>
              </a:rPr>
              <a:t>Retinal Edema</a:t>
            </a:r>
            <a:r>
              <a:rPr lang="en-US" altLang="en-US" sz="1800" dirty="0">
                <a:latin typeface="Arial" panose="020B0604020202020204" pitchFamily="34" charset="0"/>
                <a:cs typeface="Arial" panose="020B0604020202020204" pitchFamily="34" charset="0"/>
              </a:rPr>
              <a:t> + Sub Retinal Fluid + Hard Exudate</a:t>
            </a:r>
          </a:p>
          <a:p>
            <a:pPr lvl="1" eaLnBrk="1" hangingPunct="1"/>
            <a:r>
              <a:rPr lang="en-US" altLang="en-US" sz="1800" dirty="0">
                <a:latin typeface="Arial" panose="020B0604020202020204" pitchFamily="34" charset="0"/>
                <a:cs typeface="Arial" panose="020B0604020202020204" pitchFamily="34" charset="0"/>
              </a:rPr>
              <a:t>Ring of exudates around macula aka “</a:t>
            </a:r>
            <a:r>
              <a:rPr lang="en-US" altLang="en-US" sz="1800" dirty="0">
                <a:solidFill>
                  <a:srgbClr val="FF0000"/>
                </a:solidFill>
                <a:latin typeface="Arial" panose="020B0604020202020204" pitchFamily="34" charset="0"/>
                <a:cs typeface="Arial" panose="020B0604020202020204" pitchFamily="34" charset="0"/>
              </a:rPr>
              <a:t>Macular star " </a:t>
            </a:r>
          </a:p>
          <a:p>
            <a:pPr eaLnBrk="1" hangingPunct="1"/>
            <a:r>
              <a:rPr lang="en-IN" altLang="en-US" dirty="0">
                <a:solidFill>
                  <a:srgbClr val="FF0000"/>
                </a:solidFill>
                <a:latin typeface="Arial" panose="020B0604020202020204" pitchFamily="34" charset="0"/>
                <a:cs typeface="Arial" panose="020B0604020202020204" pitchFamily="34" charset="0"/>
              </a:rPr>
              <a:t>Papilledema or optic disc </a:t>
            </a:r>
            <a:r>
              <a:rPr lang="en-IN" altLang="en-US" dirty="0" err="1">
                <a:solidFill>
                  <a:srgbClr val="FF0000"/>
                </a:solidFill>
                <a:latin typeface="Arial" panose="020B0604020202020204" pitchFamily="34" charset="0"/>
                <a:cs typeface="Arial" panose="020B0604020202020204" pitchFamily="34" charset="0"/>
              </a:rPr>
              <a:t>edema</a:t>
            </a:r>
            <a:r>
              <a:rPr lang="en-IN" altLang="en-US" dirty="0">
                <a:solidFill>
                  <a:srgbClr val="FF0000"/>
                </a:solidFill>
                <a:latin typeface="Arial" panose="020B0604020202020204" pitchFamily="34" charset="0"/>
                <a:cs typeface="Arial" panose="020B0604020202020204" pitchFamily="34" charset="0"/>
              </a:rPr>
              <a:t> </a:t>
            </a:r>
            <a:r>
              <a:rPr lang="en-IN" altLang="en-US" dirty="0">
                <a:latin typeface="Arial" panose="020B0604020202020204" pitchFamily="34" charset="0"/>
                <a:cs typeface="Arial" panose="020B0604020202020204" pitchFamily="34" charset="0"/>
              </a:rPr>
              <a:t>seen in </a:t>
            </a:r>
            <a:r>
              <a:rPr lang="en-IN" altLang="en-US" dirty="0" err="1">
                <a:latin typeface="Arial" panose="020B0604020202020204" pitchFamily="34" charset="0"/>
                <a:cs typeface="Arial" panose="020B0604020202020204" pitchFamily="34" charset="0"/>
              </a:rPr>
              <a:t>pt</a:t>
            </a:r>
            <a:r>
              <a:rPr lang="en-IN" altLang="en-US" dirty="0">
                <a:latin typeface="Arial" panose="020B0604020202020204" pitchFamily="34" charset="0"/>
                <a:cs typeface="Arial" panose="020B0604020202020204" pitchFamily="34" charset="0"/>
              </a:rPr>
              <a:t> with malignant HT</a:t>
            </a:r>
          </a:p>
          <a:p>
            <a:pPr lvl="1" eaLnBrk="1" hangingPunct="1"/>
            <a:endParaRPr lang="en-US" altLang="en-US" sz="1800" dirty="0">
              <a:solidFill>
                <a:srgbClr val="FF0000"/>
              </a:solidFill>
              <a:latin typeface="Arial" panose="020B0604020202020204" pitchFamily="34" charset="0"/>
              <a:cs typeface="Arial" panose="020B0604020202020204" pitchFamily="34" charset="0"/>
            </a:endParaRPr>
          </a:p>
          <a:p>
            <a:pPr lvl="1" eaLnBrk="1" hangingPunct="1"/>
            <a:endParaRPr lang="en-US" altLang="en-US" sz="2400" dirty="0"/>
          </a:p>
        </p:txBody>
      </p:sp>
      <p:sp>
        <p:nvSpPr>
          <p:cNvPr id="2" name="Left Brace 1">
            <a:extLst>
              <a:ext uri="{FF2B5EF4-FFF2-40B4-BE49-F238E27FC236}">
                <a16:creationId xmlns:a16="http://schemas.microsoft.com/office/drawing/2014/main" xmlns="" id="{5660BA16-0A6A-474C-BF3A-6E6804B004D8}"/>
              </a:ext>
            </a:extLst>
          </p:cNvPr>
          <p:cNvSpPr/>
          <p:nvPr/>
        </p:nvSpPr>
        <p:spPr>
          <a:xfrm>
            <a:off x="2895600" y="1371600"/>
            <a:ext cx="381000" cy="2971800"/>
          </a:xfrm>
          <a:prstGeom prst="leftBrace">
            <a:avLst>
              <a:gd name="adj1" fmla="val 106292"/>
              <a:gd name="adj2" fmla="val 50000"/>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4" name="Left Brace 3">
            <a:extLst>
              <a:ext uri="{FF2B5EF4-FFF2-40B4-BE49-F238E27FC236}">
                <a16:creationId xmlns:a16="http://schemas.microsoft.com/office/drawing/2014/main" xmlns="" id="{764202C4-32B9-482C-8ADB-444F48EDDFC4}"/>
              </a:ext>
            </a:extLst>
          </p:cNvPr>
          <p:cNvSpPr/>
          <p:nvPr/>
        </p:nvSpPr>
        <p:spPr>
          <a:xfrm>
            <a:off x="2362200" y="4572000"/>
            <a:ext cx="381000" cy="2133600"/>
          </a:xfrm>
          <a:prstGeom prst="leftBrace">
            <a:avLst>
              <a:gd name="adj1" fmla="val 106292"/>
              <a:gd name="adj2" fmla="val 50000"/>
            </a:avLst>
          </a:pr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N"/>
          </a:p>
        </p:txBody>
      </p:sp>
      <p:sp>
        <p:nvSpPr>
          <p:cNvPr id="41989" name="TextBox 2">
            <a:extLst>
              <a:ext uri="{FF2B5EF4-FFF2-40B4-BE49-F238E27FC236}">
                <a16:creationId xmlns:a16="http://schemas.microsoft.com/office/drawing/2014/main" xmlns="" id="{719A371C-4548-492B-96C0-8350DE9E05EE}"/>
              </a:ext>
            </a:extLst>
          </p:cNvPr>
          <p:cNvSpPr txBox="1">
            <a:spLocks noChangeArrowheads="1"/>
          </p:cNvSpPr>
          <p:nvPr/>
        </p:nvSpPr>
        <p:spPr bwMode="auto">
          <a:xfrm>
            <a:off x="2286000" y="1447801"/>
            <a:ext cx="381000" cy="2308225"/>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8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8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8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8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8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latin typeface="Arial" panose="020B0604020202020204" pitchFamily="34" charset="0"/>
              </a:rPr>
              <a:t>VASCULAR</a:t>
            </a:r>
            <a:endParaRPr lang="en-IN" altLang="en-US">
              <a:solidFill>
                <a:schemeClr val="tx1"/>
              </a:solidFill>
              <a:latin typeface="Arial" panose="020B0604020202020204" pitchFamily="34" charset="0"/>
            </a:endParaRPr>
          </a:p>
        </p:txBody>
      </p:sp>
      <p:sp>
        <p:nvSpPr>
          <p:cNvPr id="41990" name="TextBox 5">
            <a:extLst>
              <a:ext uri="{FF2B5EF4-FFF2-40B4-BE49-F238E27FC236}">
                <a16:creationId xmlns:a16="http://schemas.microsoft.com/office/drawing/2014/main" xmlns="" id="{D7380322-51A7-4984-B597-5C5BEB82C43B}"/>
              </a:ext>
            </a:extLst>
          </p:cNvPr>
          <p:cNvSpPr txBox="1">
            <a:spLocks noChangeArrowheads="1"/>
          </p:cNvSpPr>
          <p:nvPr/>
        </p:nvSpPr>
        <p:spPr bwMode="auto">
          <a:xfrm>
            <a:off x="2019300" y="4249738"/>
            <a:ext cx="381000" cy="2584450"/>
          </a:xfrm>
          <a:prstGeom prst="rect">
            <a:avLst/>
          </a:prstGeom>
          <a:solidFill>
            <a:srgbClr val="92D05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8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8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8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8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82"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82"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a:solidFill>
                  <a:schemeClr val="tx1"/>
                </a:solidFill>
                <a:latin typeface="Arial" panose="020B0604020202020204" pitchFamily="34" charset="0"/>
              </a:rPr>
              <a:t>EXTR-VASC</a:t>
            </a:r>
            <a:endParaRPr lang="en-IN" altLang="en-US">
              <a:solidFill>
                <a:schemeClr val="tx1"/>
              </a:solidFill>
              <a:latin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19D93-6C48-4766-BB4B-227A0655BFBB}"/>
              </a:ext>
            </a:extLst>
          </p:cNvPr>
          <p:cNvSpPr>
            <a:spLocks noGrp="1"/>
          </p:cNvSpPr>
          <p:nvPr>
            <p:ph type="title"/>
          </p:nvPr>
        </p:nvSpPr>
        <p:spPr>
          <a:xfrm>
            <a:off x="2213769" y="371669"/>
            <a:ext cx="7764463" cy="533401"/>
          </a:xfrm>
        </p:spPr>
        <p:txBody>
          <a:bodyPr>
            <a:normAutofit fontScale="90000"/>
          </a:bodyPr>
          <a:lstStyle/>
          <a:p>
            <a:pPr eaLnBrk="1" hangingPunct="1">
              <a:defRPr/>
            </a:pPr>
            <a:r>
              <a:rPr lang="en-US" dirty="0"/>
              <a:t>Arterial Attenuation (generalized)</a:t>
            </a:r>
            <a:endParaRPr lang="en-IN" dirty="0"/>
          </a:p>
        </p:txBody>
      </p:sp>
      <p:pic>
        <p:nvPicPr>
          <p:cNvPr id="140290" name="Picture 2" descr="Retinal Degenerations: Retinal Dystrophies | Clinical Gate">
            <a:extLst>
              <a:ext uri="{FF2B5EF4-FFF2-40B4-BE49-F238E27FC236}">
                <a16:creationId xmlns:a16="http://schemas.microsoft.com/office/drawing/2014/main" xmlns="" id="{5577C347-9B82-4E11-A75D-D7938195D43C}"/>
              </a:ext>
            </a:extLst>
          </p:cNvPr>
          <p:cNvPicPr>
            <a:picLocks noGrp="1" noChangeAspect="1" noChangeArrowheads="1"/>
          </p:cNvPicPr>
          <p:nvPr>
            <p:ph idx="1"/>
          </p:nvPr>
        </p:nvPicPr>
        <p:blipFill>
          <a:blip r:embed="rId2"/>
          <a:srcRect/>
          <a:stretch>
            <a:fillRect/>
          </a:stretch>
        </p:blipFill>
        <p:spPr bwMode="auto">
          <a:xfrm>
            <a:off x="1828800" y="914400"/>
            <a:ext cx="8731250" cy="5786438"/>
          </a:xfrm>
        </p:spPr>
      </p:pic>
      <p:sp>
        <p:nvSpPr>
          <p:cNvPr id="4" name="Arrow: Right 3">
            <a:extLst>
              <a:ext uri="{FF2B5EF4-FFF2-40B4-BE49-F238E27FC236}">
                <a16:creationId xmlns:a16="http://schemas.microsoft.com/office/drawing/2014/main" xmlns="" id="{3EF73546-AA37-493A-AD0F-D4254603AA23}"/>
              </a:ext>
            </a:extLst>
          </p:cNvPr>
          <p:cNvSpPr/>
          <p:nvPr/>
        </p:nvSpPr>
        <p:spPr>
          <a:xfrm>
            <a:off x="6858000" y="3808413"/>
            <a:ext cx="3810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IN"/>
          </a:p>
        </p:txBody>
      </p:sp>
      <p:sp>
        <p:nvSpPr>
          <p:cNvPr id="5" name="Arrow: Down 4">
            <a:extLst>
              <a:ext uri="{FF2B5EF4-FFF2-40B4-BE49-F238E27FC236}">
                <a16:creationId xmlns:a16="http://schemas.microsoft.com/office/drawing/2014/main" xmlns="" id="{CBDDAA98-567A-4B55-9E47-478AC979C38A}"/>
              </a:ext>
            </a:extLst>
          </p:cNvPr>
          <p:cNvSpPr/>
          <p:nvPr/>
        </p:nvSpPr>
        <p:spPr>
          <a:xfrm>
            <a:off x="8229600" y="1855788"/>
            <a:ext cx="152400" cy="381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IN"/>
          </a:p>
        </p:txBody>
      </p:sp>
      <p:sp>
        <p:nvSpPr>
          <p:cNvPr id="7" name="Arrow: Right 6">
            <a:extLst>
              <a:ext uri="{FF2B5EF4-FFF2-40B4-BE49-F238E27FC236}">
                <a16:creationId xmlns:a16="http://schemas.microsoft.com/office/drawing/2014/main" xmlns="" id="{94B7766F-6079-4C90-9458-1585E079A0CB}"/>
              </a:ext>
            </a:extLst>
          </p:cNvPr>
          <p:cNvSpPr/>
          <p:nvPr/>
        </p:nvSpPr>
        <p:spPr>
          <a:xfrm>
            <a:off x="7391400" y="1371600"/>
            <a:ext cx="3810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IN"/>
          </a:p>
        </p:txBody>
      </p:sp>
      <p:sp>
        <p:nvSpPr>
          <p:cNvPr id="8" name="Arrow: Right 7">
            <a:extLst>
              <a:ext uri="{FF2B5EF4-FFF2-40B4-BE49-F238E27FC236}">
                <a16:creationId xmlns:a16="http://schemas.microsoft.com/office/drawing/2014/main" xmlns="" id="{5BF1F8EE-A976-444C-957E-9E2D3E0776D7}"/>
              </a:ext>
            </a:extLst>
          </p:cNvPr>
          <p:cNvSpPr/>
          <p:nvPr/>
        </p:nvSpPr>
        <p:spPr>
          <a:xfrm>
            <a:off x="2667000" y="1447800"/>
            <a:ext cx="3810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IN"/>
          </a:p>
        </p:txBody>
      </p:sp>
      <p:sp>
        <p:nvSpPr>
          <p:cNvPr id="9" name="Arrow: Down 8">
            <a:extLst>
              <a:ext uri="{FF2B5EF4-FFF2-40B4-BE49-F238E27FC236}">
                <a16:creationId xmlns:a16="http://schemas.microsoft.com/office/drawing/2014/main" xmlns="" id="{895B01B7-B628-4E45-8C76-5F87C74C042F}"/>
              </a:ext>
            </a:extLst>
          </p:cNvPr>
          <p:cNvSpPr/>
          <p:nvPr/>
        </p:nvSpPr>
        <p:spPr>
          <a:xfrm>
            <a:off x="3581400" y="1979613"/>
            <a:ext cx="152400" cy="3810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IN"/>
          </a:p>
        </p:txBody>
      </p:sp>
      <p:sp>
        <p:nvSpPr>
          <p:cNvPr id="10" name="Arrow: Right 9">
            <a:extLst>
              <a:ext uri="{FF2B5EF4-FFF2-40B4-BE49-F238E27FC236}">
                <a16:creationId xmlns:a16="http://schemas.microsoft.com/office/drawing/2014/main" xmlns="" id="{19013FAF-456F-4833-9BAD-F68AF2349FBE}"/>
              </a:ext>
            </a:extLst>
          </p:cNvPr>
          <p:cNvSpPr/>
          <p:nvPr/>
        </p:nvSpPr>
        <p:spPr>
          <a:xfrm>
            <a:off x="2133600" y="3962400"/>
            <a:ext cx="381000" cy="1524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IN"/>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1847</Words>
  <Application>Microsoft Office PowerPoint</Application>
  <PresentationFormat>Custom</PresentationFormat>
  <Paragraphs>259</Paragraphs>
  <Slides>26</Slides>
  <Notes>17</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Wisp</vt:lpstr>
      <vt:lpstr>Hypertensive Retinopathy</vt:lpstr>
      <vt:lpstr>Introduction</vt:lpstr>
      <vt:lpstr>Associations of HT signs</vt:lpstr>
      <vt:lpstr>Hypertension and eye</vt:lpstr>
      <vt:lpstr>Retinal circulation physiology</vt:lpstr>
      <vt:lpstr>Pathophysiology -Phases</vt:lpstr>
      <vt:lpstr>Pathophysiology -Phases</vt:lpstr>
      <vt:lpstr>Slide 8</vt:lpstr>
      <vt:lpstr>Arterial Attenuation (generalized)</vt:lpstr>
      <vt:lpstr>AV nicking:</vt:lpstr>
      <vt:lpstr>Example images of crossing abnormalities.</vt:lpstr>
      <vt:lpstr>Slide 12</vt:lpstr>
      <vt:lpstr>Slide 13</vt:lpstr>
      <vt:lpstr>Cotton wool spot</vt:lpstr>
      <vt:lpstr>Slide 15</vt:lpstr>
      <vt:lpstr>Microaneurysms &amp; Hemorrhages</vt:lpstr>
      <vt:lpstr>Hard Exudates</vt:lpstr>
      <vt:lpstr>Slide 18</vt:lpstr>
      <vt:lpstr>Macular edema and SRF</vt:lpstr>
      <vt:lpstr>Signs of Acute HT Retinopathy</vt:lpstr>
      <vt:lpstr>Siegrist streak &amp; Elschnig spots </vt:lpstr>
      <vt:lpstr>Signs of HT Optic Neuropathy</vt:lpstr>
      <vt:lpstr>Scheie classification &amp; Modified Scheie classification. </vt:lpstr>
      <vt:lpstr>Hypertension and vascular oclusions</vt:lpstr>
      <vt:lpstr>Hypertension and glaucoma</vt:lpstr>
      <vt:lpstr>Hypertension and diabetic retinopathy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Hypertensive Retinopathy</dc:title>
  <dc:creator>Hetaj Sheth</dc:creator>
  <cp:lastModifiedBy>User</cp:lastModifiedBy>
  <cp:revision>4</cp:revision>
  <dcterms:created xsi:type="dcterms:W3CDTF">2023-09-29T06:07:42Z</dcterms:created>
  <dcterms:modified xsi:type="dcterms:W3CDTF">2023-11-24T11:43:15Z</dcterms:modified>
</cp:coreProperties>
</file>