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43"/>
  </p:notesMasterIdLst>
  <p:sldIdLst>
    <p:sldId id="256" r:id="rId2"/>
    <p:sldId id="323" r:id="rId3"/>
    <p:sldId id="257" r:id="rId4"/>
    <p:sldId id="258" r:id="rId5"/>
    <p:sldId id="260" r:id="rId6"/>
    <p:sldId id="262" r:id="rId7"/>
    <p:sldId id="261" r:id="rId8"/>
    <p:sldId id="263" r:id="rId9"/>
    <p:sldId id="264" r:id="rId10"/>
    <p:sldId id="267" r:id="rId11"/>
    <p:sldId id="269" r:id="rId12"/>
    <p:sldId id="281" r:id="rId13"/>
    <p:sldId id="270" r:id="rId14"/>
    <p:sldId id="271" r:id="rId15"/>
    <p:sldId id="272" r:id="rId16"/>
    <p:sldId id="273" r:id="rId17"/>
    <p:sldId id="274" r:id="rId18"/>
    <p:sldId id="275" r:id="rId19"/>
    <p:sldId id="276" r:id="rId20"/>
    <p:sldId id="277" r:id="rId21"/>
    <p:sldId id="278" r:id="rId22"/>
    <p:sldId id="282" r:id="rId23"/>
    <p:sldId id="284" r:id="rId24"/>
    <p:sldId id="285" r:id="rId25"/>
    <p:sldId id="287" r:id="rId26"/>
    <p:sldId id="288" r:id="rId27"/>
    <p:sldId id="289" r:id="rId28"/>
    <p:sldId id="290" r:id="rId29"/>
    <p:sldId id="291" r:id="rId30"/>
    <p:sldId id="292" r:id="rId31"/>
    <p:sldId id="283" r:id="rId32"/>
    <p:sldId id="304" r:id="rId33"/>
    <p:sldId id="305" r:id="rId34"/>
    <p:sldId id="302" r:id="rId35"/>
    <p:sldId id="306" r:id="rId36"/>
    <p:sldId id="303" r:id="rId37"/>
    <p:sldId id="307" r:id="rId38"/>
    <p:sldId id="308" r:id="rId39"/>
    <p:sldId id="309" r:id="rId40"/>
    <p:sldId id="321" r:id="rId41"/>
    <p:sldId id="31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4660"/>
  </p:normalViewPr>
  <p:slideViewPr>
    <p:cSldViewPr>
      <p:cViewPr>
        <p:scale>
          <a:sx n="66" d="100"/>
          <a:sy n="66" d="100"/>
        </p:scale>
        <p:origin x="-64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2B756-C472-4078-9A23-9BE6770507EA}" type="datetimeFigureOut">
              <a:rPr lang="en-US" smtClean="0"/>
              <a:pPr/>
              <a:t>03/04/2014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4E34C-0DCF-4296-A589-7F78116A6A52}" type="slidenum">
              <a:rPr lang="en-US" smtClean="0"/>
              <a:pPr/>
              <a:t>‹#›</a:t>
            </a:fld>
            <a:endParaRPr lang="en-US"/>
          </a:p>
        </p:txBody>
      </p:sp>
    </p:spTree>
    <p:extLst>
      <p:ext uri="{BB962C8B-B14F-4D97-AF65-F5344CB8AC3E}">
        <p14:creationId xmlns="" xmlns:p14="http://schemas.microsoft.com/office/powerpoint/2010/main" val="135039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934C09ED-4D3B-429A-BBE1-0BE8B77CBEDE}" type="slidenum">
              <a:rPr lang="en-US"/>
              <a:pPr/>
              <a:t>23</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893D8B1-FB3B-4FA0-BFBD-70C2C7BAFD61}" type="slidenum">
              <a:rPr lang="en-US"/>
              <a:pPr/>
              <a:t>24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D32E548-D133-4EDB-8ED2-221871116644}" type="slidenum">
              <a:rPr lang="en-US"/>
              <a:pPr/>
              <a:t>25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688A1B3-1AA2-4262-9E25-3A887936AB88}" type="slidenum">
              <a:rPr lang="en-US"/>
              <a:pPr/>
              <a:t>26</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AF9A7F8-2312-45ED-AA91-A3AF6EC8F3F7}" type="slidenum">
              <a:rPr lang="en-US"/>
              <a:pPr/>
              <a:t>27</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6315328-2664-4C43-98DF-D0F1CA749406}" type="slidenum">
              <a:rPr lang="en-US"/>
              <a:pPr/>
              <a:t>28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F79D3E8-0EEC-443E-A22D-2F5418EB36D5}" type="slidenum">
              <a:rPr lang="en-US"/>
              <a:pPr/>
              <a:t>29</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466D198-A24D-40A6-851A-2F94329A1F48}" type="datetimeFigureOut">
              <a:rPr lang="en-US" smtClean="0"/>
              <a:pPr/>
              <a:t>03/04/2014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5A9896B-3D87-4081-ADBF-9087741BEE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66D198-A24D-40A6-851A-2F94329A1F48}" type="datetimeFigureOut">
              <a:rPr lang="en-US" smtClean="0"/>
              <a:pPr/>
              <a:t>03/04/2014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A9896B-3D87-4081-ADBF-9087741BEE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66D198-A24D-40A6-851A-2F94329A1F48}" type="datetimeFigureOut">
              <a:rPr lang="en-US" smtClean="0"/>
              <a:pPr/>
              <a:t>03/04/2014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A9896B-3D87-4081-ADBF-9087741BEE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66D198-A24D-40A6-851A-2F94329A1F48}" type="datetimeFigureOut">
              <a:rPr lang="en-US" smtClean="0"/>
              <a:pPr/>
              <a:t>03/04/2014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A9896B-3D87-4081-ADBF-9087741BEE8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466D198-A24D-40A6-851A-2F94329A1F48}" type="datetimeFigureOut">
              <a:rPr lang="en-US" smtClean="0"/>
              <a:pPr/>
              <a:t>03/04/2014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A9896B-3D87-4081-ADBF-9087741BEE8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466D198-A24D-40A6-851A-2F94329A1F48}" type="datetimeFigureOut">
              <a:rPr lang="en-US" smtClean="0"/>
              <a:pPr/>
              <a:t>03/04/2014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A9896B-3D87-4081-ADBF-9087741BEE8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466D198-A24D-40A6-851A-2F94329A1F48}" type="datetimeFigureOut">
              <a:rPr lang="en-US" smtClean="0"/>
              <a:pPr/>
              <a:t>03/04/2014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5A9896B-3D87-4081-ADBF-9087741BEE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466D198-A24D-40A6-851A-2F94329A1F48}" type="datetimeFigureOut">
              <a:rPr lang="en-US" smtClean="0"/>
              <a:pPr/>
              <a:t>03/04/2014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5A9896B-3D87-4081-ADBF-9087741BEE8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466D198-A24D-40A6-851A-2F94329A1F48}" type="datetimeFigureOut">
              <a:rPr lang="en-US" smtClean="0"/>
              <a:pPr/>
              <a:t>03/04/2014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5A9896B-3D87-4081-ADBF-9087741BEE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466D198-A24D-40A6-851A-2F94329A1F48}" type="datetimeFigureOut">
              <a:rPr lang="en-US" smtClean="0"/>
              <a:pPr/>
              <a:t>03/04/2014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5A9896B-3D87-4081-ADBF-9087741BEE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466D198-A24D-40A6-851A-2F94329A1F48}" type="datetimeFigureOut">
              <a:rPr lang="en-US" smtClean="0"/>
              <a:pPr/>
              <a:t>03/04/2014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5A9896B-3D87-4081-ADBF-9087741BEE8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466D198-A24D-40A6-851A-2F94329A1F48}" type="datetimeFigureOut">
              <a:rPr lang="en-US" smtClean="0"/>
              <a:pPr/>
              <a:t>03/04/2014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5A9896B-3D87-4081-ADBF-9087741BEE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ncbi.nlm.nih.gov/pubmed?term=Loft%20S%5bAuthor%5d&amp;cauthor=true&amp;cauthor_uid=24121055" TargetMode="External"/><Relationship Id="rId3" Type="http://schemas.openxmlformats.org/officeDocument/2006/relationships/hyperlink" Target="http://www.ncbi.nlm.nih.gov/pubmed?term=Danielsen%20PH%5bAuthor%5d&amp;cauthor=true&amp;cauthor_uid=24121055" TargetMode="External"/><Relationship Id="rId7" Type="http://schemas.openxmlformats.org/officeDocument/2006/relationships/hyperlink" Target="http://www.ncbi.nlm.nih.gov/pubmed?term=Roursgaard%20M%5bAuthor%5d&amp;cauthor=true&amp;cauthor_uid=24121055" TargetMode="External"/><Relationship Id="rId2" Type="http://schemas.openxmlformats.org/officeDocument/2006/relationships/hyperlink" Target="http://www.ncbi.nlm.nih.gov/pubmed?term=Vesterdal%20LK%5bAuthor%5d&amp;cauthor=true&amp;cauthor_uid=24121055" TargetMode="External"/><Relationship Id="rId1" Type="http://schemas.openxmlformats.org/officeDocument/2006/relationships/slideLayout" Target="../slideLayouts/slideLayout7.xml"/><Relationship Id="rId6" Type="http://schemas.openxmlformats.org/officeDocument/2006/relationships/hyperlink" Target="http://www.ncbi.nlm.nih.gov/pubmed?term=Aguilar-Pelaez%20K%5bAuthor%5d&amp;cauthor=true&amp;cauthor_uid=24121055" TargetMode="External"/><Relationship Id="rId5" Type="http://schemas.openxmlformats.org/officeDocument/2006/relationships/hyperlink" Target="http://www.ncbi.nlm.nih.gov/pubmed?term=Jespersen%20LF%5bAuthor%5d&amp;cauthor=true&amp;cauthor_uid=24121055" TargetMode="External"/><Relationship Id="rId4" Type="http://schemas.openxmlformats.org/officeDocument/2006/relationships/hyperlink" Target="http://www.ncbi.nlm.nih.gov/pubmed?term=Folkmann%20JK%5bAuthor%5d&amp;cauthor=true&amp;cauthor_uid=24121055" TargetMode="External"/><Relationship Id="rId9" Type="http://schemas.openxmlformats.org/officeDocument/2006/relationships/hyperlink" Target="http://www.ncbi.nlm.nih.gov/pubmed?term=M%C3%B8ller%20P%5bAuthor%5d&amp;cauthor=true&amp;cauthor_uid=24121055"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INTRACELLULAR ACCUMULATION</a:t>
            </a:r>
            <a:br>
              <a:rPr lang="en-US" dirty="0" smtClean="0"/>
            </a:br>
            <a:r>
              <a:rPr lang="en-US" dirty="0" smtClean="0"/>
              <a:t> </a:t>
            </a:r>
            <a:endParaRPr lang="en-US" dirty="0"/>
          </a:p>
        </p:txBody>
      </p:sp>
      <p:sp>
        <p:nvSpPr>
          <p:cNvPr id="3" name="Subtitle 2"/>
          <p:cNvSpPr>
            <a:spLocks noGrp="1"/>
          </p:cNvSpPr>
          <p:nvPr>
            <p:ph type="subTitle" idx="1"/>
          </p:nvPr>
        </p:nvSpPr>
        <p:spPr/>
        <p:txBody>
          <a:bodyPr/>
          <a:lstStyle/>
          <a:p>
            <a:r>
              <a:rPr lang="en-US" dirty="0" err="1" smtClean="0"/>
              <a:t>DR.KUNTAL</a:t>
            </a:r>
            <a:r>
              <a:rPr lang="en-US" dirty="0" smtClean="0"/>
              <a:t> PATEL</a:t>
            </a:r>
          </a:p>
          <a:p>
            <a:r>
              <a:rPr lang="en-US" smtClean="0"/>
              <a:t>PATHOLOGY</a:t>
            </a:r>
          </a:p>
          <a:p>
            <a:endParaRPr lang="en-US" dirty="0" smtClean="0"/>
          </a:p>
          <a:p>
            <a:endParaRPr lang="en-US" dirty="0"/>
          </a:p>
        </p:txBody>
      </p:sp>
    </p:spTree>
    <p:extLst>
      <p:ext uri="{BB962C8B-B14F-4D97-AF65-F5344CB8AC3E}">
        <p14:creationId xmlns="" xmlns:p14="http://schemas.microsoft.com/office/powerpoint/2010/main" val="4271816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410216"/>
          </a:xfrm>
        </p:spPr>
        <p:txBody>
          <a:bodyPr>
            <a:normAutofit/>
          </a:bodyPr>
          <a:lstStyle/>
          <a:p>
            <a:pPr marL="0" marR="0" indent="0">
              <a:lnSpc>
                <a:spcPct val="115000"/>
              </a:lnSpc>
              <a:spcBef>
                <a:spcPts val="0"/>
              </a:spcBef>
              <a:spcAft>
                <a:spcPts val="0"/>
              </a:spcAft>
              <a:buNone/>
            </a:pPr>
            <a:r>
              <a:rPr lang="en-US" sz="2400" dirty="0" smtClean="0">
                <a:solidFill>
                  <a:srgbClr val="00B050"/>
                </a:solidFill>
                <a:effectLst/>
                <a:ea typeface="Times New Roman"/>
                <a:cs typeface="Times New Roman"/>
              </a:rPr>
              <a:t> </a:t>
            </a:r>
            <a:endParaRPr lang="en-US" sz="2400" dirty="0">
              <a:ea typeface="Calibri"/>
              <a:cs typeface="Times New Roman"/>
            </a:endParaRPr>
          </a:p>
          <a:p>
            <a:r>
              <a:rPr lang="en-US" sz="2400" dirty="0" smtClean="0">
                <a:effectLst/>
                <a:ea typeface="Times New Roman"/>
              </a:rPr>
              <a:t>Intracellular accumulations of proteins usually appear as rounded, </a:t>
            </a:r>
            <a:r>
              <a:rPr lang="en-US" sz="2400" dirty="0" err="1" smtClean="0">
                <a:effectLst/>
                <a:ea typeface="Times New Roman"/>
              </a:rPr>
              <a:t>eosinophilic</a:t>
            </a:r>
            <a:r>
              <a:rPr lang="en-US" sz="2400" dirty="0" smtClean="0">
                <a:effectLst/>
                <a:ea typeface="Times New Roman"/>
              </a:rPr>
              <a:t> droplets, vacuoles, or aggregates in the cytoplasm.</a:t>
            </a:r>
          </a:p>
          <a:p>
            <a:endParaRPr lang="en-US" sz="2400" dirty="0" smtClean="0">
              <a:effectLst/>
              <a:ea typeface="Times New Roman"/>
            </a:endParaRPr>
          </a:p>
          <a:p>
            <a:r>
              <a:rPr lang="en-US" sz="2400" dirty="0" smtClean="0">
                <a:effectLst/>
                <a:ea typeface="Times New Roman"/>
              </a:rPr>
              <a:t> By </a:t>
            </a:r>
            <a:r>
              <a:rPr lang="en-US" sz="2400" b="1" dirty="0" smtClean="0">
                <a:effectLst/>
                <a:ea typeface="Times New Roman"/>
              </a:rPr>
              <a:t>electron microscopy</a:t>
            </a:r>
            <a:r>
              <a:rPr lang="en-US" sz="2400" dirty="0" smtClean="0">
                <a:effectLst/>
                <a:ea typeface="Times New Roman"/>
              </a:rPr>
              <a:t>, they can be amorphous, </a:t>
            </a:r>
            <a:r>
              <a:rPr lang="en-US" sz="2400" dirty="0" err="1" smtClean="0">
                <a:effectLst/>
                <a:ea typeface="Times New Roman"/>
              </a:rPr>
              <a:t>fibrillar</a:t>
            </a:r>
            <a:r>
              <a:rPr lang="en-US" sz="2400" dirty="0" smtClean="0">
                <a:effectLst/>
                <a:ea typeface="Times New Roman"/>
              </a:rPr>
              <a:t>, or crystalline in appearance.</a:t>
            </a:r>
          </a:p>
          <a:p>
            <a:endParaRPr lang="en-US" sz="2400" dirty="0" smtClean="0">
              <a:effectLst/>
              <a:ea typeface="Times New Roman"/>
            </a:endParaRPr>
          </a:p>
          <a:p>
            <a:r>
              <a:rPr lang="en-US" sz="2400" dirty="0" smtClean="0">
                <a:effectLst/>
                <a:ea typeface="Times New Roman"/>
              </a:rPr>
              <a:t> In some disorders, such as certain forms of amyloidosis, abnormal proteins deposit primarily in the extracellular space </a:t>
            </a:r>
            <a:endParaRPr lang="en-US" sz="2400" dirty="0"/>
          </a:p>
        </p:txBody>
      </p:sp>
      <p:sp>
        <p:nvSpPr>
          <p:cNvPr id="2" name="Title 1"/>
          <p:cNvSpPr>
            <a:spLocks noGrp="1"/>
          </p:cNvSpPr>
          <p:nvPr>
            <p:ph type="title"/>
          </p:nvPr>
        </p:nvSpPr>
        <p:spPr/>
        <p:txBody>
          <a:bodyPr/>
          <a:lstStyle/>
          <a:p>
            <a:r>
              <a:rPr lang="en-US" sz="3200" b="1" dirty="0">
                <a:solidFill>
                  <a:srgbClr val="00B050"/>
                </a:solidFill>
                <a:latin typeface="Times New Roman"/>
                <a:ea typeface="Times New Roman"/>
                <a:cs typeface="Times New Roman"/>
              </a:rPr>
              <a:t>PROTEINS</a:t>
            </a:r>
            <a:endParaRPr lang="en-US" b="1" dirty="0"/>
          </a:p>
        </p:txBody>
      </p:sp>
    </p:spTree>
    <p:extLst>
      <p:ext uri="{BB962C8B-B14F-4D97-AF65-F5344CB8AC3E}">
        <p14:creationId xmlns="" xmlns:p14="http://schemas.microsoft.com/office/powerpoint/2010/main" val="3829187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42068" y="928670"/>
            <a:ext cx="5386425" cy="4143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  </a:t>
            </a:r>
            <a:endParaRPr lang="en-US" dirty="0"/>
          </a:p>
        </p:txBody>
      </p:sp>
      <p:sp>
        <p:nvSpPr>
          <p:cNvPr id="4" name="Rectangle 3"/>
          <p:cNvSpPr/>
          <p:nvPr/>
        </p:nvSpPr>
        <p:spPr>
          <a:xfrm>
            <a:off x="2214546" y="5929330"/>
            <a:ext cx="4572000" cy="646331"/>
          </a:xfrm>
          <a:prstGeom prst="rect">
            <a:avLst/>
          </a:prstGeom>
        </p:spPr>
        <p:txBody>
          <a:bodyPr>
            <a:spAutoFit/>
          </a:bodyPr>
          <a:lstStyle/>
          <a:p>
            <a:r>
              <a:rPr lang="en-US" dirty="0" smtClean="0">
                <a:effectLst/>
                <a:latin typeface="Times New Roman"/>
                <a:ea typeface="Times New Roman"/>
              </a:rPr>
              <a:t>Protein reabsorption droplets in the renal tubular epithelium</a:t>
            </a:r>
            <a:endParaRPr lang="en-US" dirty="0"/>
          </a:p>
        </p:txBody>
      </p:sp>
    </p:spTree>
    <p:extLst>
      <p:ext uri="{BB962C8B-B14F-4D97-AF65-F5344CB8AC3E}">
        <p14:creationId xmlns="" xmlns:p14="http://schemas.microsoft.com/office/powerpoint/2010/main" val="63198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vesh\Desktop\index.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14480" y="785794"/>
            <a:ext cx="4930795" cy="40806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500430" y="5000636"/>
            <a:ext cx="1508746" cy="369332"/>
          </a:xfrm>
          <a:prstGeom prst="rect">
            <a:avLst/>
          </a:prstGeom>
          <a:noFill/>
        </p:spPr>
        <p:txBody>
          <a:bodyPr wrap="none" rtlCol="0">
            <a:spAutoFit/>
          </a:bodyPr>
          <a:lstStyle/>
          <a:p>
            <a:r>
              <a:rPr lang="en-US" dirty="0" smtClean="0"/>
              <a:t>Russell bodies</a:t>
            </a:r>
            <a:endParaRPr lang="en-US" dirty="0"/>
          </a:p>
        </p:txBody>
      </p:sp>
    </p:spTree>
    <p:extLst>
      <p:ext uri="{BB962C8B-B14F-4D97-AF65-F5344CB8AC3E}">
        <p14:creationId xmlns="" xmlns:p14="http://schemas.microsoft.com/office/powerpoint/2010/main" val="3290754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858000"/>
          </a:xfrm>
        </p:spPr>
        <p:txBody>
          <a:bodyPr>
            <a:normAutofit/>
          </a:bodyPr>
          <a:lstStyle/>
          <a:p>
            <a:pPr marL="0" marR="0">
              <a:lnSpc>
                <a:spcPct val="115000"/>
              </a:lnSpc>
              <a:spcBef>
                <a:spcPts val="0"/>
              </a:spcBef>
              <a:spcAft>
                <a:spcPts val="0"/>
              </a:spcAft>
            </a:pPr>
            <a:r>
              <a:rPr lang="en-US" sz="2400" dirty="0" smtClean="0">
                <a:solidFill>
                  <a:srgbClr val="00B050"/>
                </a:solidFill>
                <a:effectLst/>
                <a:ea typeface="Times New Roman"/>
                <a:cs typeface="Times New Roman"/>
              </a:rPr>
              <a:t>HYALINE CHANGE </a:t>
            </a:r>
          </a:p>
          <a:p>
            <a:pPr marL="0" marR="0">
              <a:lnSpc>
                <a:spcPct val="115000"/>
              </a:lnSpc>
              <a:spcBef>
                <a:spcPts val="0"/>
              </a:spcBef>
              <a:spcAft>
                <a:spcPts val="0"/>
              </a:spcAft>
            </a:pPr>
            <a:endParaRPr lang="en-US" sz="2400" dirty="0">
              <a:ea typeface="Calibri"/>
              <a:cs typeface="Times New Roman"/>
            </a:endParaRPr>
          </a:p>
          <a:p>
            <a:pPr marL="0" marR="0" indent="0" algn="just">
              <a:lnSpc>
                <a:spcPct val="115000"/>
              </a:lnSpc>
              <a:spcBef>
                <a:spcPts val="0"/>
              </a:spcBef>
              <a:spcAft>
                <a:spcPts val="1000"/>
              </a:spcAft>
              <a:buNone/>
            </a:pPr>
            <a:r>
              <a:rPr lang="en-US" sz="2400" dirty="0" smtClean="0">
                <a:effectLst/>
                <a:ea typeface="Times New Roman"/>
                <a:cs typeface="Times New Roman"/>
              </a:rPr>
              <a:t>which gives a homogeneous, glassy, pink appearance in </a:t>
            </a:r>
            <a:r>
              <a:rPr lang="en-US" sz="2400" dirty="0" err="1" smtClean="0">
                <a:effectLst/>
                <a:ea typeface="Times New Roman"/>
                <a:cs typeface="Times New Roman"/>
              </a:rPr>
              <a:t>hematoxylin</a:t>
            </a:r>
            <a:r>
              <a:rPr lang="en-US" sz="2400" dirty="0" smtClean="0">
                <a:effectLst/>
                <a:ea typeface="Times New Roman"/>
                <a:cs typeface="Times New Roman"/>
              </a:rPr>
              <a:t> and eosin.</a:t>
            </a:r>
          </a:p>
          <a:p>
            <a:pPr marL="0" marR="0" indent="0" algn="just">
              <a:lnSpc>
                <a:spcPct val="115000"/>
              </a:lnSpc>
              <a:spcBef>
                <a:spcPts val="0"/>
              </a:spcBef>
              <a:spcAft>
                <a:spcPts val="1000"/>
              </a:spcAft>
              <a:buNone/>
            </a:pPr>
            <a:endParaRPr lang="en-US" sz="2400" dirty="0" smtClean="0">
              <a:effectLst/>
              <a:ea typeface="Times New Roman"/>
              <a:cs typeface="Times New Roman"/>
            </a:endParaRPr>
          </a:p>
          <a:p>
            <a:pPr marL="0" marR="0" indent="0" algn="just">
              <a:lnSpc>
                <a:spcPct val="115000"/>
              </a:lnSpc>
              <a:spcBef>
                <a:spcPts val="0"/>
              </a:spcBef>
              <a:spcAft>
                <a:spcPts val="1000"/>
              </a:spcAft>
              <a:buNone/>
            </a:pPr>
            <a:r>
              <a:rPr lang="en-US" sz="2400" dirty="0" smtClean="0">
                <a:effectLst/>
                <a:ea typeface="Times New Roman"/>
                <a:cs typeface="Times New Roman"/>
              </a:rPr>
              <a:t>This does not represent a specific pattern of </a:t>
            </a:r>
            <a:r>
              <a:rPr lang="en-US" sz="2400" b="1" dirty="0" smtClean="0">
                <a:ea typeface="Times New Roman"/>
                <a:cs typeface="Times New Roman"/>
              </a:rPr>
              <a:t>intracellular </a:t>
            </a:r>
            <a:r>
              <a:rPr lang="en-US" sz="2400" dirty="0" smtClean="0">
                <a:effectLst/>
                <a:ea typeface="Times New Roman"/>
                <a:cs typeface="Times New Roman"/>
              </a:rPr>
              <a:t>accumulation.</a:t>
            </a:r>
            <a:endParaRPr lang="en-US" sz="2400" dirty="0">
              <a:ea typeface="Calibri"/>
              <a:cs typeface="Times New Roman"/>
            </a:endParaRPr>
          </a:p>
          <a:p>
            <a:pPr marL="0" marR="0" indent="0" algn="just">
              <a:lnSpc>
                <a:spcPct val="115000"/>
              </a:lnSpc>
              <a:spcBef>
                <a:spcPts val="0"/>
              </a:spcBef>
              <a:spcAft>
                <a:spcPts val="1000"/>
              </a:spcAft>
              <a:buNone/>
            </a:pPr>
            <a:endParaRPr lang="en-US" sz="2400" dirty="0">
              <a:ea typeface="Calibri"/>
              <a:cs typeface="Times New Roman"/>
            </a:endParaRPr>
          </a:p>
          <a:p>
            <a:endParaRPr lang="en-US" sz="2400" dirty="0"/>
          </a:p>
        </p:txBody>
      </p:sp>
      <p:sp>
        <p:nvSpPr>
          <p:cNvPr id="2" name="Title 1"/>
          <p:cNvSpPr>
            <a:spLocks noGrp="1"/>
          </p:cNvSpPr>
          <p:nvPr>
            <p:ph type="title"/>
          </p:nvPr>
        </p:nvSpPr>
        <p:spPr/>
        <p:txBody>
          <a:bodyPr/>
          <a:lstStyle/>
          <a:p>
            <a:r>
              <a:rPr lang="en-US" dirty="0" smtClean="0"/>
              <a:t> </a:t>
            </a:r>
            <a:endParaRPr lang="en-US" dirty="0"/>
          </a:p>
        </p:txBody>
      </p:sp>
    </p:spTree>
    <p:extLst>
      <p:ext uri="{BB962C8B-B14F-4D97-AF65-F5344CB8AC3E}">
        <p14:creationId xmlns="" xmlns:p14="http://schemas.microsoft.com/office/powerpoint/2010/main" val="1154564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239000"/>
          </a:xfrm>
        </p:spPr>
        <p:txBody>
          <a:bodyPr>
            <a:normAutofit/>
          </a:bodyPr>
          <a:lstStyle/>
          <a:p>
            <a:pPr marL="0" marR="0">
              <a:lnSpc>
                <a:spcPct val="115000"/>
              </a:lnSpc>
              <a:spcBef>
                <a:spcPts val="0"/>
              </a:spcBef>
              <a:spcAft>
                <a:spcPts val="0"/>
              </a:spcAft>
            </a:pPr>
            <a:r>
              <a:rPr lang="en-US" sz="2400" dirty="0" smtClean="0">
                <a:solidFill>
                  <a:srgbClr val="00B050"/>
                </a:solidFill>
                <a:effectLst/>
                <a:ea typeface="Times New Roman"/>
                <a:cs typeface="Times New Roman"/>
              </a:rPr>
              <a:t>GLYCOGEN </a:t>
            </a:r>
          </a:p>
          <a:p>
            <a:pPr marL="0" marR="0">
              <a:lnSpc>
                <a:spcPct val="115000"/>
              </a:lnSpc>
              <a:spcBef>
                <a:spcPts val="0"/>
              </a:spcBef>
              <a:spcAft>
                <a:spcPts val="0"/>
              </a:spcAft>
            </a:pPr>
            <a:endParaRPr lang="en-US" sz="2400" dirty="0">
              <a:solidFill>
                <a:srgbClr val="00B050"/>
              </a:solidFill>
              <a:ea typeface="Calibri"/>
              <a:cs typeface="Times New Roman"/>
            </a:endParaRPr>
          </a:p>
          <a:p>
            <a:pPr marL="0" marR="0" indent="0">
              <a:lnSpc>
                <a:spcPct val="115000"/>
              </a:lnSpc>
              <a:spcBef>
                <a:spcPts val="0"/>
              </a:spcBef>
              <a:spcAft>
                <a:spcPts val="0"/>
              </a:spcAft>
              <a:buNone/>
            </a:pPr>
            <a:endParaRPr lang="en-US" sz="2400" dirty="0">
              <a:ea typeface="Calibri"/>
              <a:cs typeface="Times New Roman"/>
            </a:endParaRPr>
          </a:p>
          <a:p>
            <a:pPr marL="0" marR="0" indent="0" algn="just">
              <a:lnSpc>
                <a:spcPct val="115000"/>
              </a:lnSpc>
              <a:spcBef>
                <a:spcPts val="0"/>
              </a:spcBef>
              <a:spcAft>
                <a:spcPts val="1000"/>
              </a:spcAft>
              <a:buNone/>
            </a:pPr>
            <a:r>
              <a:rPr lang="en-US" sz="2400" dirty="0" smtClean="0">
                <a:effectLst/>
                <a:ea typeface="Times New Roman"/>
                <a:cs typeface="Times New Roman"/>
              </a:rPr>
              <a:t>-energy store that is present in the cytoplasm. </a:t>
            </a:r>
          </a:p>
          <a:p>
            <a:pPr marL="0" marR="0" indent="0" algn="just">
              <a:lnSpc>
                <a:spcPct val="115000"/>
              </a:lnSpc>
              <a:spcBef>
                <a:spcPts val="0"/>
              </a:spcBef>
              <a:spcAft>
                <a:spcPts val="1000"/>
              </a:spcAft>
              <a:buNone/>
            </a:pPr>
            <a:r>
              <a:rPr lang="en-US" sz="2400" dirty="0" smtClean="0">
                <a:effectLst/>
                <a:ea typeface="Times New Roman"/>
                <a:cs typeface="Times New Roman"/>
              </a:rPr>
              <a:t>-seen in patients with an abnormality in either glucose or glycogen metabolism. </a:t>
            </a:r>
          </a:p>
          <a:p>
            <a:pPr marL="0" marR="0" indent="0" algn="just">
              <a:lnSpc>
                <a:spcPct val="115000"/>
              </a:lnSpc>
              <a:spcBef>
                <a:spcPts val="0"/>
              </a:spcBef>
              <a:spcAft>
                <a:spcPts val="1000"/>
              </a:spcAft>
              <a:buNone/>
            </a:pPr>
            <a:r>
              <a:rPr lang="en-US" sz="2400" dirty="0" smtClean="0">
                <a:effectLst/>
                <a:ea typeface="Times New Roman"/>
                <a:cs typeface="Times New Roman"/>
              </a:rPr>
              <a:t>-glycogen masses appear as clear vacuoles within the cytoplasm. </a:t>
            </a:r>
          </a:p>
          <a:p>
            <a:pPr marL="0" marR="0" indent="0" algn="just">
              <a:lnSpc>
                <a:spcPct val="115000"/>
              </a:lnSpc>
              <a:spcBef>
                <a:spcPts val="0"/>
              </a:spcBef>
              <a:spcAft>
                <a:spcPts val="1000"/>
              </a:spcAft>
              <a:buNone/>
            </a:pPr>
            <a:r>
              <a:rPr lang="en-US" sz="2400" dirty="0" smtClean="0">
                <a:effectLst/>
                <a:ea typeface="Times New Roman"/>
                <a:cs typeface="Times New Roman"/>
              </a:rPr>
              <a:t>Diabetes mellitus is the prime example of a disorder of glucose metabolism. </a:t>
            </a:r>
            <a:endParaRPr lang="en-US" sz="2400" dirty="0">
              <a:ea typeface="Calibri"/>
              <a:cs typeface="Times New Roman"/>
            </a:endParaRPr>
          </a:p>
          <a:p>
            <a:pPr marL="0" marR="0" algn="just">
              <a:lnSpc>
                <a:spcPct val="115000"/>
              </a:lnSpc>
              <a:spcBef>
                <a:spcPts val="0"/>
              </a:spcBef>
              <a:spcAft>
                <a:spcPts val="1000"/>
              </a:spcAft>
            </a:pPr>
            <a:r>
              <a:rPr lang="en-US" sz="2400" dirty="0" smtClean="0">
                <a:effectLst/>
                <a:ea typeface="Times New Roman"/>
                <a:cs typeface="Times New Roman"/>
              </a:rPr>
              <a:t>Glycogen also accumulates within the cells in a group of closely related disorders, all genetic, collectively referred to as the </a:t>
            </a:r>
            <a:r>
              <a:rPr lang="en-US" sz="2400" i="1" dirty="0" smtClean="0">
                <a:effectLst/>
                <a:ea typeface="Times New Roman"/>
                <a:cs typeface="Times New Roman"/>
              </a:rPr>
              <a:t>glycogen storage diseases</a:t>
            </a:r>
            <a:r>
              <a:rPr lang="en-US" sz="2400" dirty="0" smtClean="0">
                <a:effectLst/>
                <a:ea typeface="Times New Roman"/>
                <a:cs typeface="Times New Roman"/>
              </a:rPr>
              <a:t>, or </a:t>
            </a:r>
            <a:r>
              <a:rPr lang="en-US" sz="2400" i="1" dirty="0" smtClean="0">
                <a:effectLst/>
                <a:ea typeface="Times New Roman"/>
                <a:cs typeface="Times New Roman"/>
              </a:rPr>
              <a:t>glycogen</a:t>
            </a:r>
            <a:r>
              <a:rPr lang="en-US" sz="2400" dirty="0" smtClean="0">
                <a:effectLst/>
                <a:ea typeface="Times New Roman"/>
                <a:cs typeface="Times New Roman"/>
              </a:rPr>
              <a:t>. </a:t>
            </a:r>
            <a:endParaRPr lang="en-US" sz="2400" dirty="0">
              <a:ea typeface="Calibri"/>
              <a:cs typeface="Times New Roman"/>
            </a:endParaRPr>
          </a:p>
        </p:txBody>
      </p:sp>
      <p:sp>
        <p:nvSpPr>
          <p:cNvPr id="2" name="Title 1"/>
          <p:cNvSpPr>
            <a:spLocks noGrp="1"/>
          </p:cNvSpPr>
          <p:nvPr>
            <p:ph type="title"/>
          </p:nvPr>
        </p:nvSpPr>
        <p:spPr/>
        <p:txBody>
          <a:bodyPr/>
          <a:lstStyle/>
          <a:p>
            <a:r>
              <a:rPr lang="en-US" dirty="0" smtClean="0"/>
              <a:t>  </a:t>
            </a:r>
            <a:endParaRPr lang="en-US" dirty="0"/>
          </a:p>
        </p:txBody>
      </p:sp>
    </p:spTree>
    <p:extLst>
      <p:ext uri="{BB962C8B-B14F-4D97-AF65-F5344CB8AC3E}">
        <p14:creationId xmlns="" xmlns:p14="http://schemas.microsoft.com/office/powerpoint/2010/main" val="1553031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229600" cy="4525963"/>
          </a:xfrm>
        </p:spPr>
        <p:txBody>
          <a:bodyPr/>
          <a:lstStyle/>
          <a:p>
            <a:pPr>
              <a:buNone/>
            </a:pPr>
            <a:r>
              <a:rPr lang="en-US" dirty="0" smtClean="0"/>
              <a:t> </a:t>
            </a:r>
            <a:endParaRPr lang="en-US" dirty="0"/>
          </a:p>
        </p:txBody>
      </p:sp>
      <p:sp>
        <p:nvSpPr>
          <p:cNvPr id="2" name="Title 1"/>
          <p:cNvSpPr>
            <a:spLocks noGrp="1"/>
          </p:cNvSpPr>
          <p:nvPr>
            <p:ph type="title"/>
          </p:nvPr>
        </p:nvSpPr>
        <p:spPr/>
        <p:txBody>
          <a:bodyPr/>
          <a:lstStyle/>
          <a:p>
            <a:r>
              <a:rPr lang="en-US" dirty="0" smtClean="0"/>
              <a:t> </a:t>
            </a:r>
            <a:endParaRPr lang="en-US" dirty="0"/>
          </a:p>
        </p:txBody>
      </p:sp>
      <p:sp>
        <p:nvSpPr>
          <p:cNvPr id="4" name="Rectangle 3"/>
          <p:cNvSpPr/>
          <p:nvPr/>
        </p:nvSpPr>
        <p:spPr>
          <a:xfrm>
            <a:off x="0" y="762000"/>
            <a:ext cx="9144000" cy="3901068"/>
          </a:xfrm>
          <a:prstGeom prst="rect">
            <a:avLst/>
          </a:prstGeom>
        </p:spPr>
        <p:txBody>
          <a:bodyPr wrap="square">
            <a:spAutoFit/>
          </a:bodyPr>
          <a:lstStyle/>
          <a:p>
            <a:pPr>
              <a:lnSpc>
                <a:spcPct val="115000"/>
              </a:lnSpc>
            </a:pPr>
            <a:r>
              <a:rPr lang="en-US" sz="2400" dirty="0" smtClean="0">
                <a:solidFill>
                  <a:srgbClr val="00B050"/>
                </a:solidFill>
                <a:effectLst/>
                <a:latin typeface="+mj-lt"/>
                <a:ea typeface="Times New Roman"/>
                <a:cs typeface="Times New Roman"/>
              </a:rPr>
              <a:t>PIGMENTS </a:t>
            </a:r>
          </a:p>
          <a:p>
            <a:pPr>
              <a:lnSpc>
                <a:spcPct val="115000"/>
              </a:lnSpc>
            </a:pPr>
            <a:endParaRPr lang="en-US" sz="2400" dirty="0">
              <a:solidFill>
                <a:srgbClr val="00B050"/>
              </a:solidFill>
              <a:latin typeface="+mj-lt"/>
              <a:ea typeface="Calibri"/>
              <a:cs typeface="Times New Roman"/>
            </a:endParaRPr>
          </a:p>
          <a:p>
            <a:pPr>
              <a:lnSpc>
                <a:spcPct val="115000"/>
              </a:lnSpc>
            </a:pPr>
            <a:endParaRPr lang="en-US" sz="2400" dirty="0">
              <a:latin typeface="+mj-lt"/>
              <a:ea typeface="Calibri"/>
              <a:cs typeface="Times New Roman"/>
            </a:endParaRPr>
          </a:p>
          <a:p>
            <a:pPr algn="just">
              <a:lnSpc>
                <a:spcPct val="115000"/>
              </a:lnSpc>
              <a:spcAft>
                <a:spcPts val="1000"/>
              </a:spcAft>
            </a:pPr>
            <a:r>
              <a:rPr lang="en-US" sz="2400" dirty="0" smtClean="0">
                <a:effectLst/>
                <a:latin typeface="+mj-lt"/>
                <a:ea typeface="Times New Roman"/>
                <a:cs typeface="Times New Roman"/>
              </a:rPr>
              <a:t>Pigments are colored substances, some of which are normal constituents of cells (e.g., melanin), whereas others are abnormal and collect in cells only under special circumstances. Pigments can be </a:t>
            </a:r>
            <a:r>
              <a:rPr lang="en-US" sz="2400" u="sng" dirty="0" smtClean="0">
                <a:effectLst/>
                <a:latin typeface="+mj-lt"/>
                <a:ea typeface="Times New Roman"/>
                <a:cs typeface="Times New Roman"/>
              </a:rPr>
              <a:t>exogenous</a:t>
            </a:r>
            <a:r>
              <a:rPr lang="en-US" sz="2400" dirty="0" smtClean="0">
                <a:effectLst/>
                <a:latin typeface="+mj-lt"/>
                <a:ea typeface="Times New Roman"/>
                <a:cs typeface="Times New Roman"/>
              </a:rPr>
              <a:t>, coming from outside the body, or </a:t>
            </a:r>
            <a:r>
              <a:rPr lang="en-US" sz="2400" u="sng" dirty="0" smtClean="0">
                <a:effectLst/>
                <a:latin typeface="+mj-lt"/>
                <a:ea typeface="Times New Roman"/>
                <a:cs typeface="Times New Roman"/>
              </a:rPr>
              <a:t>endogenous</a:t>
            </a:r>
            <a:r>
              <a:rPr lang="en-US" sz="2400" dirty="0" smtClean="0">
                <a:effectLst/>
                <a:latin typeface="+mj-lt"/>
                <a:ea typeface="Times New Roman"/>
                <a:cs typeface="Times New Roman"/>
              </a:rPr>
              <a:t>, synthesized within the body itself.</a:t>
            </a:r>
            <a:endParaRPr lang="en-US" sz="2400" dirty="0">
              <a:latin typeface="+mj-lt"/>
              <a:ea typeface="Calibri"/>
              <a:cs typeface="Times New Roman"/>
            </a:endParaRPr>
          </a:p>
        </p:txBody>
      </p:sp>
    </p:spTree>
    <p:extLst>
      <p:ext uri="{BB962C8B-B14F-4D97-AF65-F5344CB8AC3E}">
        <p14:creationId xmlns="" xmlns:p14="http://schemas.microsoft.com/office/powerpoint/2010/main" val="1183287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t>
            </a:r>
            <a:endParaRPr lang="en-US" dirty="0"/>
          </a:p>
        </p:txBody>
      </p:sp>
      <p:sp>
        <p:nvSpPr>
          <p:cNvPr id="2" name="Title 1"/>
          <p:cNvSpPr>
            <a:spLocks noGrp="1"/>
          </p:cNvSpPr>
          <p:nvPr>
            <p:ph type="title"/>
          </p:nvPr>
        </p:nvSpPr>
        <p:spPr/>
        <p:txBody>
          <a:bodyPr/>
          <a:lstStyle/>
          <a:p>
            <a:r>
              <a:rPr lang="en-US" dirty="0" smtClean="0"/>
              <a:t>  </a:t>
            </a:r>
            <a:endParaRPr lang="en-US" dirty="0"/>
          </a:p>
        </p:txBody>
      </p:sp>
      <p:sp>
        <p:nvSpPr>
          <p:cNvPr id="4" name="Rectangle 3"/>
          <p:cNvSpPr/>
          <p:nvPr/>
        </p:nvSpPr>
        <p:spPr>
          <a:xfrm>
            <a:off x="0" y="123858"/>
            <a:ext cx="9067800" cy="5318379"/>
          </a:xfrm>
          <a:prstGeom prst="rect">
            <a:avLst/>
          </a:prstGeom>
        </p:spPr>
        <p:txBody>
          <a:bodyPr wrap="square">
            <a:spAutoFit/>
          </a:bodyPr>
          <a:lstStyle/>
          <a:p>
            <a:pPr algn="just">
              <a:lnSpc>
                <a:spcPct val="115000"/>
              </a:lnSpc>
            </a:pPr>
            <a:r>
              <a:rPr lang="en-US" sz="2400" dirty="0" smtClean="0">
                <a:solidFill>
                  <a:srgbClr val="E36C0A"/>
                </a:solidFill>
                <a:effectLst/>
                <a:latin typeface="+mj-lt"/>
                <a:ea typeface="Times New Roman"/>
                <a:cs typeface="Times New Roman"/>
              </a:rPr>
              <a:t>Exogenous Pigments. </a:t>
            </a:r>
            <a:endParaRPr lang="en-US" sz="2400" dirty="0">
              <a:latin typeface="+mj-lt"/>
              <a:ea typeface="Calibri"/>
              <a:cs typeface="Times New Roman"/>
            </a:endParaRPr>
          </a:p>
          <a:p>
            <a:r>
              <a:rPr lang="en-US" sz="2400" dirty="0" smtClean="0">
                <a:solidFill>
                  <a:srgbClr val="FF0000"/>
                </a:solidFill>
                <a:effectLst/>
                <a:latin typeface="+mj-lt"/>
                <a:ea typeface="Times New Roman"/>
              </a:rPr>
              <a:t>carbon or coal dust</a:t>
            </a:r>
            <a:r>
              <a:rPr lang="en-US" sz="2400" dirty="0" smtClean="0">
                <a:effectLst/>
                <a:latin typeface="+mj-lt"/>
                <a:ea typeface="Times New Roman"/>
              </a:rPr>
              <a:t>, air pollutant of urban life. When </a:t>
            </a:r>
            <a:r>
              <a:rPr lang="en-US" sz="2400" u="sng" dirty="0" smtClean="0">
                <a:effectLst/>
                <a:latin typeface="+mj-lt"/>
                <a:ea typeface="Times New Roman"/>
              </a:rPr>
              <a:t>inhaled</a:t>
            </a:r>
            <a:r>
              <a:rPr lang="en-US" sz="2400" dirty="0" smtClean="0">
                <a:effectLst/>
                <a:latin typeface="+mj-lt"/>
                <a:ea typeface="Times New Roman"/>
              </a:rPr>
              <a:t>, picked up by </a:t>
            </a:r>
            <a:r>
              <a:rPr lang="en-US" sz="2400" u="sng" dirty="0" smtClean="0">
                <a:effectLst/>
                <a:latin typeface="+mj-lt"/>
                <a:ea typeface="Times New Roman"/>
              </a:rPr>
              <a:t>macrophages</a:t>
            </a:r>
            <a:r>
              <a:rPr lang="en-US" sz="2400" dirty="0" smtClean="0">
                <a:effectLst/>
                <a:latin typeface="+mj-lt"/>
                <a:ea typeface="Times New Roman"/>
              </a:rPr>
              <a:t> within the alveoli and is then transported through </a:t>
            </a:r>
            <a:r>
              <a:rPr lang="en-US" sz="2400" u="sng" dirty="0" smtClean="0">
                <a:effectLst/>
                <a:latin typeface="+mj-lt"/>
                <a:ea typeface="Times New Roman"/>
              </a:rPr>
              <a:t>lymphatic channels</a:t>
            </a:r>
            <a:r>
              <a:rPr lang="en-US" sz="2400" dirty="0" smtClean="0">
                <a:effectLst/>
                <a:latin typeface="+mj-lt"/>
                <a:ea typeface="Times New Roman"/>
              </a:rPr>
              <a:t> to the regional </a:t>
            </a:r>
            <a:r>
              <a:rPr lang="en-US" sz="2400" u="sng" dirty="0" smtClean="0">
                <a:effectLst/>
                <a:latin typeface="+mj-lt"/>
                <a:ea typeface="Times New Roman"/>
              </a:rPr>
              <a:t>lymph</a:t>
            </a:r>
            <a:r>
              <a:rPr lang="en-US" sz="2400" dirty="0" smtClean="0">
                <a:effectLst/>
                <a:latin typeface="+mj-lt"/>
                <a:ea typeface="Times New Roman"/>
              </a:rPr>
              <a:t> </a:t>
            </a:r>
            <a:r>
              <a:rPr lang="en-US" sz="2400" u="sng" dirty="0" smtClean="0">
                <a:effectLst/>
                <a:latin typeface="+mj-lt"/>
                <a:ea typeface="Times New Roman"/>
              </a:rPr>
              <a:t>nodes</a:t>
            </a:r>
            <a:r>
              <a:rPr lang="en-US" sz="2400" dirty="0" smtClean="0">
                <a:effectLst/>
                <a:latin typeface="+mj-lt"/>
                <a:ea typeface="Times New Roman"/>
              </a:rPr>
              <a:t> in the tracheobronchial region. Accumulations of this pigment blacken the tissues of the lungs </a:t>
            </a:r>
            <a:r>
              <a:rPr lang="en-US" sz="2400" b="1" dirty="0" smtClean="0">
                <a:effectLst/>
                <a:latin typeface="+mj-lt"/>
                <a:ea typeface="Times New Roman"/>
              </a:rPr>
              <a:t>(</a:t>
            </a:r>
            <a:r>
              <a:rPr lang="en-US" sz="2400" b="1" dirty="0" err="1" smtClean="0">
                <a:effectLst/>
                <a:latin typeface="+mj-lt"/>
                <a:ea typeface="Times New Roman"/>
              </a:rPr>
              <a:t>anthracosis</a:t>
            </a:r>
            <a:r>
              <a:rPr lang="en-US" sz="2400" b="1" dirty="0" smtClean="0">
                <a:effectLst/>
                <a:latin typeface="+mj-lt"/>
                <a:ea typeface="Times New Roman"/>
              </a:rPr>
              <a:t>) </a:t>
            </a:r>
            <a:r>
              <a:rPr lang="en-US" sz="2400" dirty="0" smtClean="0">
                <a:effectLst/>
                <a:latin typeface="+mj-lt"/>
                <a:ea typeface="Times New Roman"/>
              </a:rPr>
              <a:t>and the involved lymph nodes.</a:t>
            </a:r>
          </a:p>
          <a:p>
            <a:r>
              <a:rPr lang="en-US" sz="2400" dirty="0" smtClean="0">
                <a:effectLst/>
                <a:latin typeface="+mj-lt"/>
                <a:ea typeface="Times New Roman"/>
              </a:rPr>
              <a:t> In </a:t>
            </a:r>
            <a:r>
              <a:rPr lang="en-US" sz="2400" u="sng" dirty="0" smtClean="0">
                <a:effectLst/>
                <a:latin typeface="+mj-lt"/>
                <a:ea typeface="Times New Roman"/>
              </a:rPr>
              <a:t>coal miners</a:t>
            </a:r>
            <a:r>
              <a:rPr lang="en-US" sz="2400" dirty="0" smtClean="0">
                <a:effectLst/>
                <a:latin typeface="+mj-lt"/>
                <a:ea typeface="Times New Roman"/>
              </a:rPr>
              <a:t>, the aggregates of carbon dust may induce a fibroblastic reaction or even emphysema and thus cause a serious lung disease known as </a:t>
            </a:r>
            <a:r>
              <a:rPr lang="en-US" sz="2400" dirty="0" smtClean="0">
                <a:solidFill>
                  <a:srgbClr val="FF0000"/>
                </a:solidFill>
                <a:effectLst/>
                <a:latin typeface="+mj-lt"/>
                <a:ea typeface="Times New Roman"/>
              </a:rPr>
              <a:t>coal worker's pneumoconiosis </a:t>
            </a:r>
          </a:p>
          <a:p>
            <a:r>
              <a:rPr lang="en-US" sz="2400" dirty="0" smtClean="0">
                <a:solidFill>
                  <a:schemeClr val="accent3">
                    <a:lumMod val="75000"/>
                  </a:schemeClr>
                </a:solidFill>
                <a:effectLst/>
                <a:latin typeface="+mj-lt"/>
                <a:ea typeface="Times New Roman"/>
              </a:rPr>
              <a:t>Tattooing</a:t>
            </a:r>
            <a:r>
              <a:rPr lang="en-US" sz="2400" dirty="0" smtClean="0">
                <a:effectLst/>
                <a:latin typeface="+mj-lt"/>
                <a:ea typeface="Times New Roman"/>
              </a:rPr>
              <a:t> is a form of localized, exogenous pigmentation of the skin. The pigments </a:t>
            </a:r>
            <a:r>
              <a:rPr lang="en-US" sz="2400" u="sng" dirty="0" smtClean="0">
                <a:effectLst/>
                <a:latin typeface="+mj-lt"/>
                <a:ea typeface="Times New Roman"/>
              </a:rPr>
              <a:t>inoculated</a:t>
            </a:r>
            <a:r>
              <a:rPr lang="en-US" sz="2400" dirty="0" smtClean="0">
                <a:effectLst/>
                <a:latin typeface="+mj-lt"/>
                <a:ea typeface="Times New Roman"/>
              </a:rPr>
              <a:t> are </a:t>
            </a:r>
            <a:r>
              <a:rPr lang="en-US" sz="2400" dirty="0" err="1" smtClean="0">
                <a:effectLst/>
                <a:latin typeface="+mj-lt"/>
                <a:ea typeface="Times New Roman"/>
              </a:rPr>
              <a:t>phagocytosed</a:t>
            </a:r>
            <a:r>
              <a:rPr lang="en-US" sz="2400" dirty="0" smtClean="0">
                <a:effectLst/>
                <a:latin typeface="+mj-lt"/>
                <a:ea typeface="Times New Roman"/>
              </a:rPr>
              <a:t> by dermal </a:t>
            </a:r>
            <a:r>
              <a:rPr lang="en-US" sz="2400" u="sng" dirty="0" smtClean="0">
                <a:effectLst/>
                <a:latin typeface="+mj-lt"/>
                <a:ea typeface="Times New Roman"/>
              </a:rPr>
              <a:t>macrophages</a:t>
            </a:r>
            <a:r>
              <a:rPr lang="en-US" sz="2400" dirty="0" smtClean="0">
                <a:latin typeface="+mj-lt"/>
                <a:ea typeface="Times New Roman"/>
              </a:rPr>
              <a:t>.</a:t>
            </a:r>
            <a:endParaRPr lang="en-US" sz="2400" dirty="0">
              <a:latin typeface="+mj-lt"/>
            </a:endParaRPr>
          </a:p>
        </p:txBody>
      </p:sp>
    </p:spTree>
    <p:extLst>
      <p:ext uri="{BB962C8B-B14F-4D97-AF65-F5344CB8AC3E}">
        <p14:creationId xmlns="" xmlns:p14="http://schemas.microsoft.com/office/powerpoint/2010/main" val="2000070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marR="0" algn="just">
              <a:lnSpc>
                <a:spcPct val="115000"/>
              </a:lnSpc>
              <a:spcBef>
                <a:spcPts val="0"/>
              </a:spcBef>
              <a:spcAft>
                <a:spcPts val="0"/>
              </a:spcAft>
            </a:pPr>
            <a:r>
              <a:rPr lang="en-US" sz="2400" dirty="0" smtClean="0">
                <a:solidFill>
                  <a:srgbClr val="E36C0A"/>
                </a:solidFill>
                <a:effectLst/>
                <a:latin typeface="+mj-lt"/>
                <a:ea typeface="Times New Roman"/>
                <a:cs typeface="Times New Roman"/>
              </a:rPr>
              <a:t>Endogenous Pigments.</a:t>
            </a:r>
          </a:p>
          <a:p>
            <a:pPr marL="0" marR="0" indent="0" algn="just">
              <a:lnSpc>
                <a:spcPct val="115000"/>
              </a:lnSpc>
              <a:spcBef>
                <a:spcPts val="0"/>
              </a:spcBef>
              <a:spcAft>
                <a:spcPts val="0"/>
              </a:spcAft>
              <a:buNone/>
            </a:pPr>
            <a:endParaRPr lang="en-US" sz="2400" dirty="0">
              <a:latin typeface="+mj-lt"/>
              <a:ea typeface="Calibri"/>
              <a:cs typeface="Times New Roman"/>
            </a:endParaRPr>
          </a:p>
          <a:p>
            <a:pPr marL="0" marR="0" algn="just">
              <a:lnSpc>
                <a:spcPct val="115000"/>
              </a:lnSpc>
              <a:spcBef>
                <a:spcPts val="0"/>
              </a:spcBef>
              <a:spcAft>
                <a:spcPts val="1000"/>
              </a:spcAft>
            </a:pPr>
            <a:r>
              <a:rPr lang="en-US" sz="2400" b="1" dirty="0" err="1" smtClean="0">
                <a:solidFill>
                  <a:schemeClr val="accent3">
                    <a:lumMod val="75000"/>
                  </a:schemeClr>
                </a:solidFill>
                <a:effectLst/>
                <a:latin typeface="+mj-lt"/>
                <a:ea typeface="Times New Roman"/>
                <a:cs typeface="Times New Roman"/>
              </a:rPr>
              <a:t>Lipofuscin</a:t>
            </a:r>
            <a:r>
              <a:rPr lang="en-US" sz="2400" dirty="0" smtClean="0">
                <a:effectLst/>
                <a:latin typeface="+mj-lt"/>
                <a:ea typeface="Times New Roman"/>
                <a:cs typeface="Times New Roman"/>
              </a:rPr>
              <a:t> is an insoluble pigment, also known as </a:t>
            </a:r>
            <a:r>
              <a:rPr lang="en-US" sz="2400" dirty="0" err="1" smtClean="0">
                <a:effectLst/>
                <a:latin typeface="+mj-lt"/>
                <a:ea typeface="Times New Roman"/>
                <a:cs typeface="Times New Roman"/>
              </a:rPr>
              <a:t>lipochrome</a:t>
            </a:r>
            <a:r>
              <a:rPr lang="en-US" sz="2400" dirty="0" smtClean="0">
                <a:effectLst/>
                <a:latin typeface="+mj-lt"/>
                <a:ea typeface="Times New Roman"/>
                <a:cs typeface="Times New Roman"/>
              </a:rPr>
              <a:t> and wear-and-tear or aging pigment.</a:t>
            </a:r>
          </a:p>
          <a:p>
            <a:pPr marR="0" algn="just">
              <a:lnSpc>
                <a:spcPct val="115000"/>
              </a:lnSpc>
              <a:spcBef>
                <a:spcPts val="0"/>
              </a:spcBef>
              <a:spcAft>
                <a:spcPts val="1000"/>
              </a:spcAft>
              <a:buFontTx/>
              <a:buChar char="-"/>
            </a:pPr>
            <a:r>
              <a:rPr lang="en-US" sz="2400" dirty="0" smtClean="0">
                <a:effectLst/>
                <a:latin typeface="+mj-lt"/>
                <a:ea typeface="Times New Roman"/>
                <a:cs typeface="Times New Roman"/>
              </a:rPr>
              <a:t>The term is derived from the Latin (</a:t>
            </a:r>
            <a:r>
              <a:rPr lang="en-US" sz="2400" dirty="0" err="1" smtClean="0">
                <a:effectLst/>
                <a:latin typeface="+mj-lt"/>
                <a:ea typeface="Times New Roman"/>
                <a:cs typeface="Times New Roman"/>
              </a:rPr>
              <a:t>fuscus</a:t>
            </a:r>
            <a:r>
              <a:rPr lang="en-US" sz="2400" dirty="0" smtClean="0">
                <a:effectLst/>
                <a:latin typeface="+mj-lt"/>
                <a:ea typeface="Times New Roman"/>
                <a:cs typeface="Times New Roman"/>
              </a:rPr>
              <a:t> = brown), thus brown lipid. </a:t>
            </a:r>
          </a:p>
          <a:p>
            <a:pPr marR="0" algn="just">
              <a:lnSpc>
                <a:spcPct val="115000"/>
              </a:lnSpc>
              <a:spcBef>
                <a:spcPts val="0"/>
              </a:spcBef>
              <a:spcAft>
                <a:spcPts val="1000"/>
              </a:spcAft>
              <a:buFontTx/>
              <a:buChar char="-"/>
            </a:pPr>
            <a:r>
              <a:rPr lang="en-US" sz="2400" dirty="0" smtClean="0">
                <a:effectLst/>
                <a:latin typeface="+mj-lt"/>
                <a:ea typeface="Times New Roman"/>
                <a:cs typeface="Times New Roman"/>
              </a:rPr>
              <a:t>In tissue sections, it appears as a yellow-brown, finely granular </a:t>
            </a:r>
            <a:r>
              <a:rPr lang="en-US" sz="2400" dirty="0" err="1" smtClean="0">
                <a:effectLst/>
                <a:latin typeface="+mj-lt"/>
                <a:ea typeface="Times New Roman"/>
                <a:cs typeface="Times New Roman"/>
              </a:rPr>
              <a:t>intracytoplasmic</a:t>
            </a:r>
            <a:r>
              <a:rPr lang="en-US" sz="2400" dirty="0" smtClean="0">
                <a:effectLst/>
                <a:latin typeface="+mj-lt"/>
                <a:ea typeface="Times New Roman"/>
                <a:cs typeface="Times New Roman"/>
              </a:rPr>
              <a:t>, often </a:t>
            </a:r>
            <a:r>
              <a:rPr lang="en-US" sz="2400" dirty="0" err="1" smtClean="0">
                <a:effectLst/>
                <a:latin typeface="+mj-lt"/>
                <a:ea typeface="Times New Roman"/>
                <a:cs typeface="Times New Roman"/>
              </a:rPr>
              <a:t>perinuclear</a:t>
            </a:r>
            <a:r>
              <a:rPr lang="en-US" sz="2400" dirty="0" smtClean="0">
                <a:effectLst/>
                <a:latin typeface="+mj-lt"/>
                <a:ea typeface="Times New Roman"/>
                <a:cs typeface="Times New Roman"/>
              </a:rPr>
              <a:t> pigment . On electron microscopy, the granules are highly electron dense, often have membranous structures in their midst, and are usually in a </a:t>
            </a:r>
            <a:r>
              <a:rPr lang="en-US" sz="2400" dirty="0" err="1" smtClean="0">
                <a:effectLst/>
                <a:latin typeface="+mj-lt"/>
                <a:ea typeface="Times New Roman"/>
                <a:cs typeface="Times New Roman"/>
              </a:rPr>
              <a:t>perinuclear</a:t>
            </a:r>
            <a:r>
              <a:rPr lang="en-US" sz="2400" dirty="0" smtClean="0">
                <a:effectLst/>
                <a:latin typeface="+mj-lt"/>
                <a:ea typeface="Times New Roman"/>
                <a:cs typeface="Times New Roman"/>
              </a:rPr>
              <a:t> location.</a:t>
            </a:r>
            <a:endParaRPr lang="en-US" sz="2400" dirty="0">
              <a:latin typeface="+mj-lt"/>
              <a:ea typeface="Calibri"/>
              <a:cs typeface="Times New Roman"/>
            </a:endParaRPr>
          </a:p>
          <a:p>
            <a:endParaRPr lang="en-US" sz="2400" dirty="0">
              <a:latin typeface="+mj-lt"/>
            </a:endParaRPr>
          </a:p>
        </p:txBody>
      </p:sp>
      <p:sp>
        <p:nvSpPr>
          <p:cNvPr id="2" name="Title 1"/>
          <p:cNvSpPr>
            <a:spLocks noGrp="1"/>
          </p:cNvSpPr>
          <p:nvPr>
            <p:ph type="title"/>
          </p:nvPr>
        </p:nvSpPr>
        <p:spPr/>
        <p:txBody>
          <a:bodyPr/>
          <a:lstStyle/>
          <a:p>
            <a:r>
              <a:rPr lang="en-US" dirty="0" smtClean="0"/>
              <a:t> </a:t>
            </a:r>
            <a:endParaRPr lang="en-US" dirty="0"/>
          </a:p>
        </p:txBody>
      </p:sp>
    </p:spTree>
    <p:extLst>
      <p:ext uri="{BB962C8B-B14F-4D97-AF65-F5344CB8AC3E}">
        <p14:creationId xmlns="" xmlns:p14="http://schemas.microsoft.com/office/powerpoint/2010/main" val="2151931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err="1" smtClean="0">
                <a:effectLst/>
                <a:latin typeface="Times New Roman"/>
                <a:ea typeface="Times New Roman"/>
              </a:rPr>
              <a:t>Lipofuscin</a:t>
            </a:r>
            <a:r>
              <a:rPr lang="en-US" sz="1800" dirty="0" smtClean="0">
                <a:effectLst/>
                <a:latin typeface="Times New Roman"/>
                <a:ea typeface="Times New Roman"/>
              </a:rPr>
              <a:t> granules in a cardiac </a:t>
            </a:r>
            <a:r>
              <a:rPr lang="en-US" sz="1800" dirty="0" err="1" smtClean="0">
                <a:effectLst/>
                <a:latin typeface="Times New Roman"/>
                <a:ea typeface="Times New Roman"/>
              </a:rPr>
              <a:t>myocyte</a:t>
            </a:r>
            <a:r>
              <a:rPr lang="en-US" sz="1800" dirty="0" smtClean="0">
                <a:effectLst/>
                <a:latin typeface="Times New Roman"/>
                <a:ea typeface="Times New Roman"/>
              </a:rPr>
              <a:t> as shown by </a:t>
            </a:r>
            <a:r>
              <a:rPr lang="en-US" sz="1800" i="1" dirty="0" smtClean="0">
                <a:effectLst/>
                <a:latin typeface="Times New Roman"/>
                <a:ea typeface="Times New Roman"/>
              </a:rPr>
              <a:t>A,</a:t>
            </a:r>
            <a:r>
              <a:rPr lang="en-US" sz="1800" dirty="0" smtClean="0">
                <a:effectLst/>
                <a:latin typeface="Times New Roman"/>
                <a:ea typeface="Times New Roman"/>
              </a:rPr>
              <a:t> light microscopy (deposits indicated by </a:t>
            </a:r>
            <a:r>
              <a:rPr lang="en-US" sz="1800" i="1" dirty="0" smtClean="0">
                <a:effectLst/>
                <a:latin typeface="Times New Roman"/>
                <a:ea typeface="Times New Roman"/>
              </a:rPr>
              <a:t>arrows</a:t>
            </a:r>
            <a:r>
              <a:rPr lang="en-US" sz="1800" dirty="0" smtClean="0">
                <a:effectLst/>
                <a:latin typeface="Times New Roman"/>
                <a:ea typeface="Times New Roman"/>
              </a:rPr>
              <a:t>), and </a:t>
            </a:r>
            <a:r>
              <a:rPr lang="en-US" sz="1800" i="1" dirty="0" smtClean="0">
                <a:effectLst/>
                <a:latin typeface="Times New Roman"/>
                <a:ea typeface="Times New Roman"/>
              </a:rPr>
              <a:t>B,</a:t>
            </a:r>
            <a:r>
              <a:rPr lang="en-US" sz="1800" dirty="0" smtClean="0">
                <a:effectLst/>
                <a:latin typeface="Times New Roman"/>
                <a:ea typeface="Times New Roman"/>
              </a:rPr>
              <a:t> electron microscopy (note the </a:t>
            </a:r>
            <a:r>
              <a:rPr lang="en-US" sz="1800" dirty="0" err="1" smtClean="0">
                <a:effectLst/>
                <a:latin typeface="Times New Roman"/>
                <a:ea typeface="Times New Roman"/>
              </a:rPr>
              <a:t>perinuclear</a:t>
            </a:r>
            <a:r>
              <a:rPr lang="en-US" sz="1800" dirty="0" smtClean="0">
                <a:effectLst/>
                <a:latin typeface="Times New Roman"/>
                <a:ea typeface="Times New Roman"/>
              </a:rPr>
              <a:t>, </a:t>
            </a:r>
            <a:r>
              <a:rPr lang="en-US" sz="1800" dirty="0" err="1" smtClean="0">
                <a:effectLst/>
                <a:latin typeface="Times New Roman"/>
                <a:ea typeface="Times New Roman"/>
              </a:rPr>
              <a:t>intralysosomal</a:t>
            </a:r>
            <a:r>
              <a:rPr lang="en-US" sz="1800" dirty="0" smtClean="0">
                <a:effectLst/>
                <a:latin typeface="Times New Roman"/>
                <a:ea typeface="Times New Roman"/>
              </a:rPr>
              <a:t> location).</a:t>
            </a:r>
            <a:endParaRPr lang="en-US" sz="1800" dirty="0"/>
          </a:p>
        </p:txBody>
      </p:sp>
      <p:sp>
        <p:nvSpPr>
          <p:cNvPr id="2" name="Title 1"/>
          <p:cNvSpPr>
            <a:spLocks noGrp="1"/>
          </p:cNvSpPr>
          <p:nvPr>
            <p:ph type="title"/>
          </p:nvPr>
        </p:nvSpPr>
        <p:spPr/>
        <p:txBody>
          <a:bodyPr/>
          <a:lstStyle/>
          <a:p>
            <a:r>
              <a:rPr lang="en-US" dirty="0" smtClean="0"/>
              <a:t> </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2514600"/>
            <a:ext cx="8153400" cy="3724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80799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a:bodyPr>
          <a:lstStyle/>
          <a:p>
            <a:r>
              <a:rPr lang="en-US" sz="2400" b="1" dirty="0" smtClean="0">
                <a:solidFill>
                  <a:schemeClr val="accent3">
                    <a:lumMod val="75000"/>
                  </a:schemeClr>
                </a:solidFill>
                <a:effectLst/>
                <a:latin typeface="+mj-lt"/>
                <a:ea typeface="Times New Roman"/>
              </a:rPr>
              <a:t>Melanin, </a:t>
            </a:r>
            <a:r>
              <a:rPr lang="en-US" sz="2400" dirty="0" smtClean="0">
                <a:effectLst/>
                <a:latin typeface="+mj-lt"/>
                <a:ea typeface="Times New Roman"/>
              </a:rPr>
              <a:t>derived from the Greek (</a:t>
            </a:r>
            <a:r>
              <a:rPr lang="en-US" sz="2400" dirty="0" err="1" smtClean="0">
                <a:effectLst/>
                <a:latin typeface="+mj-lt"/>
                <a:ea typeface="Times New Roman"/>
              </a:rPr>
              <a:t>melas</a:t>
            </a:r>
            <a:r>
              <a:rPr lang="en-US" sz="2400" dirty="0" smtClean="0">
                <a:effectLst/>
                <a:latin typeface="+mj-lt"/>
                <a:ea typeface="Times New Roman"/>
              </a:rPr>
              <a:t> = black), is an endogenous, non-hemoglobin-derived, brown-black pigment formed when the enzyme </a:t>
            </a:r>
            <a:r>
              <a:rPr lang="en-US" sz="2400" dirty="0" err="1" smtClean="0">
                <a:effectLst/>
                <a:latin typeface="+mj-lt"/>
                <a:ea typeface="Times New Roman"/>
              </a:rPr>
              <a:t>tyrosinase</a:t>
            </a:r>
            <a:r>
              <a:rPr lang="en-US" sz="2400" dirty="0" smtClean="0">
                <a:effectLst/>
                <a:latin typeface="+mj-lt"/>
                <a:ea typeface="Times New Roman"/>
              </a:rPr>
              <a:t> catalyzes the oxidation of tyrosine to </a:t>
            </a:r>
            <a:r>
              <a:rPr lang="en-US" sz="2400" dirty="0" err="1" smtClean="0">
                <a:effectLst/>
                <a:latin typeface="+mj-lt"/>
                <a:ea typeface="Times New Roman"/>
              </a:rPr>
              <a:t>dihydroxyphenyalanine</a:t>
            </a:r>
            <a:r>
              <a:rPr lang="en-US" sz="2400" dirty="0" smtClean="0">
                <a:effectLst/>
                <a:latin typeface="+mj-lt"/>
                <a:ea typeface="Times New Roman"/>
              </a:rPr>
              <a:t> in melanocytes. </a:t>
            </a:r>
          </a:p>
          <a:p>
            <a:r>
              <a:rPr lang="en-US" sz="2400" dirty="0" smtClean="0">
                <a:effectLst/>
                <a:latin typeface="+mj-lt"/>
                <a:ea typeface="Times New Roman"/>
              </a:rPr>
              <a:t> For all practical purposes, melanin is the only endogenous brown-black pigment.</a:t>
            </a:r>
          </a:p>
          <a:p>
            <a:endParaRPr lang="en-US" sz="2400" dirty="0" smtClean="0">
              <a:effectLst/>
              <a:latin typeface="+mj-lt"/>
              <a:ea typeface="Times New Roman"/>
            </a:endParaRPr>
          </a:p>
          <a:p>
            <a:r>
              <a:rPr lang="en-US" sz="2400" dirty="0" smtClean="0">
                <a:effectLst/>
                <a:latin typeface="+mj-lt"/>
                <a:ea typeface="Times New Roman"/>
              </a:rPr>
              <a:t>The only other that could be considered in this category is </a:t>
            </a:r>
            <a:r>
              <a:rPr lang="en-US" sz="2400" dirty="0" err="1" smtClean="0">
                <a:effectLst/>
                <a:latin typeface="+mj-lt"/>
                <a:ea typeface="Times New Roman"/>
              </a:rPr>
              <a:t>homogentisic</a:t>
            </a:r>
            <a:r>
              <a:rPr lang="en-US" sz="2400" dirty="0" smtClean="0">
                <a:effectLst/>
                <a:latin typeface="+mj-lt"/>
                <a:ea typeface="Times New Roman"/>
              </a:rPr>
              <a:t> acid, a black pigment that occurs in patients with </a:t>
            </a:r>
            <a:r>
              <a:rPr lang="en-US" sz="2400" dirty="0" err="1" smtClean="0">
                <a:effectLst/>
                <a:latin typeface="+mj-lt"/>
                <a:ea typeface="Times New Roman"/>
              </a:rPr>
              <a:t>alkaptonuria</a:t>
            </a:r>
            <a:r>
              <a:rPr lang="en-US" sz="2400" dirty="0" smtClean="0">
                <a:effectLst/>
                <a:latin typeface="+mj-lt"/>
                <a:ea typeface="Times New Roman"/>
              </a:rPr>
              <a:t>, a rare metabolic disease. Here the pigment is deposited in the skin, connective tissue, and cartilage, and the pigmentation is known as </a:t>
            </a:r>
            <a:r>
              <a:rPr lang="en-US" sz="2400" dirty="0" err="1" smtClean="0">
                <a:effectLst/>
                <a:latin typeface="+mj-lt"/>
                <a:ea typeface="Times New Roman"/>
              </a:rPr>
              <a:t>ochronosis</a:t>
            </a:r>
            <a:endParaRPr lang="en-US" sz="2400" dirty="0">
              <a:latin typeface="+mj-lt"/>
            </a:endParaRPr>
          </a:p>
        </p:txBody>
      </p:sp>
      <p:sp>
        <p:nvSpPr>
          <p:cNvPr id="2" name="Title 1"/>
          <p:cNvSpPr>
            <a:spLocks noGrp="1"/>
          </p:cNvSpPr>
          <p:nvPr>
            <p:ph type="title"/>
          </p:nvPr>
        </p:nvSpPr>
        <p:spPr/>
        <p:txBody>
          <a:bodyPr/>
          <a:lstStyle/>
          <a:p>
            <a:r>
              <a:rPr lang="en-US" dirty="0" smtClean="0"/>
              <a:t> </a:t>
            </a:r>
            <a:endParaRPr lang="en-US" dirty="0"/>
          </a:p>
        </p:txBody>
      </p:sp>
    </p:spTree>
    <p:extLst>
      <p:ext uri="{BB962C8B-B14F-4D97-AF65-F5344CB8AC3E}">
        <p14:creationId xmlns="" xmlns:p14="http://schemas.microsoft.com/office/powerpoint/2010/main" val="238950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AT THE END OF LECTURE STUDENT SHOULD BE ABLE TO ANSWER THE FOLLOWING ….</a:t>
            </a:r>
            <a:endParaRPr lang="en-US" sz="2800" dirty="0"/>
          </a:p>
        </p:txBody>
      </p:sp>
      <p:sp>
        <p:nvSpPr>
          <p:cNvPr id="3" name="Content Placeholder 2"/>
          <p:cNvSpPr>
            <a:spLocks noGrp="1"/>
          </p:cNvSpPr>
          <p:nvPr>
            <p:ph idx="1"/>
          </p:nvPr>
        </p:nvSpPr>
        <p:spPr/>
        <p:txBody>
          <a:bodyPr>
            <a:normAutofit/>
          </a:bodyPr>
          <a:lstStyle/>
          <a:p>
            <a:pPr algn="ctr"/>
            <a:r>
              <a:rPr lang="en-US" dirty="0" smtClean="0">
                <a:latin typeface="Arial" pitchFamily="34" charset="0"/>
                <a:cs typeface="Arial" pitchFamily="34" charset="0"/>
              </a:rPr>
              <a:t>CLASSIFICATION</a:t>
            </a:r>
          </a:p>
          <a:p>
            <a:pPr algn="ctr"/>
            <a:r>
              <a:rPr lang="en-US" dirty="0" smtClean="0">
                <a:latin typeface="Arial" pitchFamily="34" charset="0"/>
                <a:cs typeface="Arial" pitchFamily="34" charset="0"/>
              </a:rPr>
              <a:t>PATHOGENESIS</a:t>
            </a:r>
          </a:p>
          <a:p>
            <a:pPr algn="ctr"/>
            <a:r>
              <a:rPr lang="en-US" dirty="0" smtClean="0">
                <a:latin typeface="Arial" pitchFamily="34" charset="0"/>
                <a:cs typeface="Arial" pitchFamily="34" charset="0"/>
              </a:rPr>
              <a:t>TYPES</a:t>
            </a:r>
          </a:p>
          <a:p>
            <a:pPr algn="ctr"/>
            <a:r>
              <a:rPr lang="en-US" dirty="0" smtClean="0">
                <a:latin typeface="Arial" pitchFamily="34" charset="0"/>
                <a:cs typeface="Arial" pitchFamily="34" charset="0"/>
              </a:rPr>
              <a:t>MORPHOLOGY</a:t>
            </a:r>
          </a:p>
          <a:p>
            <a:pPr algn="ctr"/>
            <a:endParaRPr lang="en-US" dirty="0" smtClean="0"/>
          </a:p>
          <a:p>
            <a:pPr algn="ctr"/>
            <a:endParaRPr lang="en-US" dirty="0" smtClean="0"/>
          </a:p>
          <a:p>
            <a:pPr algn="ctr"/>
            <a:endParaRPr lang="en-US" dirty="0" smtClean="0"/>
          </a:p>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9144000" cy="6272234"/>
          </a:xfrm>
        </p:spPr>
        <p:txBody>
          <a:bodyPr>
            <a:normAutofit/>
          </a:bodyPr>
          <a:lstStyle/>
          <a:p>
            <a:pPr marL="0" marR="0" algn="just">
              <a:lnSpc>
                <a:spcPct val="115000"/>
              </a:lnSpc>
              <a:spcBef>
                <a:spcPts val="0"/>
              </a:spcBef>
              <a:spcAft>
                <a:spcPts val="1000"/>
              </a:spcAft>
            </a:pPr>
            <a:r>
              <a:rPr lang="en-US" sz="2400" b="1" dirty="0" smtClean="0">
                <a:solidFill>
                  <a:schemeClr val="accent3">
                    <a:lumMod val="75000"/>
                  </a:schemeClr>
                </a:solidFill>
                <a:effectLst/>
                <a:ea typeface="Times New Roman"/>
                <a:cs typeface="Times New Roman"/>
              </a:rPr>
              <a:t>Hemosiderin</a:t>
            </a:r>
            <a:r>
              <a:rPr lang="en-US" sz="2400" b="1" dirty="0" smtClean="0">
                <a:effectLst/>
                <a:ea typeface="Times New Roman"/>
                <a:cs typeface="Times New Roman"/>
              </a:rPr>
              <a:t> </a:t>
            </a:r>
            <a:r>
              <a:rPr lang="en-US" sz="2400" dirty="0" smtClean="0">
                <a:effectLst/>
                <a:ea typeface="Times New Roman"/>
                <a:cs typeface="Times New Roman"/>
              </a:rPr>
              <a:t>is a hemoglobin-derived, golden yellow-to-brown, granular or crystalline pigment in which form iron is stored in cells.</a:t>
            </a:r>
          </a:p>
          <a:p>
            <a:pPr marL="0" marR="0" indent="0" algn="just">
              <a:lnSpc>
                <a:spcPct val="115000"/>
              </a:lnSpc>
              <a:spcBef>
                <a:spcPts val="0"/>
              </a:spcBef>
              <a:spcAft>
                <a:spcPts val="1000"/>
              </a:spcAft>
              <a:buNone/>
            </a:pPr>
            <a:r>
              <a:rPr lang="en-US" sz="2400" dirty="0" smtClean="0">
                <a:effectLst/>
                <a:ea typeface="Times New Roman"/>
                <a:cs typeface="Times New Roman"/>
              </a:rPr>
              <a:t>-represents aggregates of ferritin micelles. Under normal conditions, small amounts of hemosiderin can be seen in the mononuclear phagocytes of the bone marrow, spleen, and liver, all actively engaged in red cell breakdown.</a:t>
            </a:r>
            <a:endParaRPr lang="en-US" sz="2400" dirty="0">
              <a:ea typeface="Calibri"/>
              <a:cs typeface="Times New Roman"/>
            </a:endParaRPr>
          </a:p>
          <a:p>
            <a:endParaRPr lang="en-US" sz="2400" dirty="0"/>
          </a:p>
        </p:txBody>
      </p:sp>
      <p:sp>
        <p:nvSpPr>
          <p:cNvPr id="2" name="Title 1"/>
          <p:cNvSpPr>
            <a:spLocks noGrp="1"/>
          </p:cNvSpPr>
          <p:nvPr>
            <p:ph type="title"/>
          </p:nvPr>
        </p:nvSpPr>
        <p:spPr/>
        <p:txBody>
          <a:bodyPr/>
          <a:lstStyle/>
          <a:p>
            <a:r>
              <a:rPr lang="en-US" dirty="0" smtClean="0"/>
              <a:t> </a:t>
            </a:r>
            <a:endParaRPr lang="en-US" dirty="0"/>
          </a:p>
        </p:txBody>
      </p:sp>
    </p:spTree>
    <p:extLst>
      <p:ext uri="{BB962C8B-B14F-4D97-AF65-F5344CB8AC3E}">
        <p14:creationId xmlns="" xmlns:p14="http://schemas.microsoft.com/office/powerpoint/2010/main" val="2600208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7630" y="1371600"/>
            <a:ext cx="7808568"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4" name="Rectangle 3"/>
          <p:cNvSpPr/>
          <p:nvPr/>
        </p:nvSpPr>
        <p:spPr>
          <a:xfrm>
            <a:off x="382814" y="5105400"/>
            <a:ext cx="8458200" cy="646331"/>
          </a:xfrm>
          <a:prstGeom prst="rect">
            <a:avLst/>
          </a:prstGeom>
        </p:spPr>
        <p:txBody>
          <a:bodyPr wrap="square">
            <a:spAutoFit/>
          </a:bodyPr>
          <a:lstStyle/>
          <a:p>
            <a:r>
              <a:rPr lang="en-US" dirty="0" smtClean="0">
                <a:effectLst/>
                <a:latin typeface="Times New Roman"/>
                <a:ea typeface="Times New Roman"/>
              </a:rPr>
              <a:t>Hemosiderin granules in liver cells. </a:t>
            </a:r>
            <a:r>
              <a:rPr lang="en-US" i="1" dirty="0" smtClean="0">
                <a:effectLst/>
                <a:latin typeface="Times New Roman"/>
                <a:ea typeface="Times New Roman"/>
              </a:rPr>
              <a:t>A</a:t>
            </a:r>
            <a:r>
              <a:rPr lang="en-US" dirty="0" smtClean="0">
                <a:effectLst/>
                <a:latin typeface="Times New Roman"/>
                <a:ea typeface="Times New Roman"/>
              </a:rPr>
              <a:t>, H&amp;E section showing golden-brown, finely granular pigment. </a:t>
            </a:r>
            <a:r>
              <a:rPr lang="en-US" i="1" dirty="0" smtClean="0">
                <a:effectLst/>
                <a:latin typeface="Times New Roman"/>
                <a:ea typeface="Times New Roman"/>
              </a:rPr>
              <a:t>B</a:t>
            </a:r>
            <a:r>
              <a:rPr lang="en-US" dirty="0" smtClean="0">
                <a:effectLst/>
                <a:latin typeface="Times New Roman"/>
                <a:ea typeface="Times New Roman"/>
              </a:rPr>
              <a:t>, Prussian blue reaction, specific for iron</a:t>
            </a:r>
            <a:endParaRPr lang="en-US" dirty="0"/>
          </a:p>
        </p:txBody>
      </p:sp>
      <p:sp>
        <p:nvSpPr>
          <p:cNvPr id="5" name="Rectangle 4"/>
          <p:cNvSpPr/>
          <p:nvPr/>
        </p:nvSpPr>
        <p:spPr>
          <a:xfrm>
            <a:off x="-65809" y="3281298"/>
            <a:ext cx="9209809" cy="358816"/>
          </a:xfrm>
          <a:prstGeom prst="rect">
            <a:avLst/>
          </a:prstGeom>
        </p:spPr>
        <p:txBody>
          <a:bodyPr wrap="square">
            <a:spAutoFit/>
          </a:bodyPr>
          <a:lstStyle/>
          <a:p>
            <a:pPr algn="just">
              <a:lnSpc>
                <a:spcPct val="115000"/>
              </a:lnSpc>
            </a:pPr>
            <a:endParaRPr lang="en-US" sz="1600" dirty="0">
              <a:ea typeface="Calibri"/>
              <a:cs typeface="Times New Roman"/>
            </a:endParaRPr>
          </a:p>
        </p:txBody>
      </p:sp>
    </p:spTree>
    <p:extLst>
      <p:ext uri="{BB962C8B-B14F-4D97-AF65-F5344CB8AC3E}">
        <p14:creationId xmlns="" xmlns:p14="http://schemas.microsoft.com/office/powerpoint/2010/main" val="1228843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chemeClr val="tx1"/>
                </a:solidFill>
              </a:rPr>
              <a:t>Cellular Aging</a:t>
            </a:r>
            <a:endParaRPr lang="en-US" dirty="0">
              <a:solidFill>
                <a:schemeClr val="tx1"/>
              </a:solidFill>
            </a:endParaRP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990600" y="304800"/>
            <a:ext cx="7574509" cy="2308324"/>
          </a:xfrm>
          <a:prstGeom prst="rect">
            <a:avLst/>
          </a:prstGeom>
          <a:noFill/>
          <a:ln w="9525">
            <a:noFill/>
            <a:miter lim="800000"/>
            <a:headEnd/>
            <a:tailEnd/>
          </a:ln>
        </p:spPr>
        <p:txBody>
          <a:bodyPr wrap="none">
            <a:spAutoFit/>
          </a:bodyPr>
          <a:lstStyle/>
          <a:p>
            <a:r>
              <a:rPr lang="en-US" sz="2400" dirty="0">
                <a:latin typeface="+mj-lt"/>
              </a:rPr>
              <a:t>Plasma Membrane:</a:t>
            </a:r>
          </a:p>
          <a:p>
            <a:endParaRPr lang="en-US" sz="2400" dirty="0">
              <a:latin typeface="+mj-lt"/>
            </a:endParaRPr>
          </a:p>
          <a:p>
            <a:r>
              <a:rPr lang="en-US" sz="2400" dirty="0">
                <a:latin typeface="+mj-lt"/>
              </a:rPr>
              <a:t>Structural Changes lead to</a:t>
            </a:r>
          </a:p>
          <a:p>
            <a:r>
              <a:rPr lang="en-US" sz="2400" dirty="0">
                <a:latin typeface="+mj-lt"/>
              </a:rPr>
              <a:t>	Changes in permeability</a:t>
            </a:r>
          </a:p>
          <a:p>
            <a:endParaRPr lang="en-US" sz="2400" dirty="0">
              <a:latin typeface="+mj-lt"/>
            </a:endParaRPr>
          </a:p>
          <a:p>
            <a:r>
              <a:rPr lang="en-US" sz="2400" dirty="0">
                <a:latin typeface="+mj-lt"/>
              </a:rPr>
              <a:t>Less Fluid due to increase in saturated fatty acids</a:t>
            </a:r>
          </a:p>
        </p:txBody>
      </p:sp>
      <p:sp>
        <p:nvSpPr>
          <p:cNvPr id="4099" name="Text Box 3"/>
          <p:cNvSpPr txBox="1">
            <a:spLocks noChangeArrowheads="1"/>
          </p:cNvSpPr>
          <p:nvPr/>
        </p:nvSpPr>
        <p:spPr bwMode="auto">
          <a:xfrm>
            <a:off x="1812925" y="4079875"/>
            <a:ext cx="184150" cy="457200"/>
          </a:xfrm>
          <a:prstGeom prst="rect">
            <a:avLst/>
          </a:prstGeom>
          <a:noFill/>
          <a:ln w="9525">
            <a:noFill/>
            <a:miter lim="800000"/>
            <a:headEnd/>
            <a:tailEnd/>
          </a:ln>
        </p:spPr>
        <p:txBody>
          <a:bodyPr wrap="none">
            <a:spAutoFit/>
          </a:bodyPr>
          <a:lstStyle/>
          <a:p>
            <a:endParaRPr lang="en-US"/>
          </a:p>
        </p:txBody>
      </p:sp>
      <p:pic>
        <p:nvPicPr>
          <p:cNvPr id="4100" name="Picture 4"/>
          <p:cNvPicPr>
            <a:picLocks noChangeAspect="1" noChangeArrowheads="1"/>
          </p:cNvPicPr>
          <p:nvPr/>
        </p:nvPicPr>
        <p:blipFill>
          <a:blip r:embed="rId3" cstate="print"/>
          <a:srcRect/>
          <a:stretch>
            <a:fillRect/>
          </a:stretch>
        </p:blipFill>
        <p:spPr bwMode="auto">
          <a:xfrm>
            <a:off x="2133600" y="3429000"/>
            <a:ext cx="4497388" cy="298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57200" y="685800"/>
            <a:ext cx="8281988" cy="5519738"/>
          </a:xfrm>
          <a:prstGeom prst="rect">
            <a:avLst/>
          </a:prstGeom>
          <a:noFill/>
          <a:ln w="9525">
            <a:noFill/>
            <a:miter lim="800000"/>
            <a:headEnd/>
            <a:tailEnd/>
          </a:ln>
        </p:spPr>
        <p:txBody>
          <a:bodyPr wrap="none">
            <a:spAutoFit/>
          </a:bodyPr>
          <a:lstStyle/>
          <a:p>
            <a:r>
              <a:rPr lang="en-US" sz="2800" dirty="0"/>
              <a:t>Nuclear Changes</a:t>
            </a:r>
          </a:p>
          <a:p>
            <a:endParaRPr lang="en-US" sz="2800" dirty="0"/>
          </a:p>
          <a:p>
            <a:r>
              <a:rPr lang="en-US" sz="2800" dirty="0"/>
              <a:t>Chromatin becomes more condensed</a:t>
            </a:r>
          </a:p>
          <a:p>
            <a:r>
              <a:rPr lang="en-US" sz="2800" dirty="0"/>
              <a:t>	(increase cross-links)</a:t>
            </a:r>
          </a:p>
          <a:p>
            <a:r>
              <a:rPr lang="en-US" sz="2800" dirty="0"/>
              <a:t>	(disulfide bonds between </a:t>
            </a:r>
            <a:r>
              <a:rPr lang="en-US" sz="2800" dirty="0" err="1"/>
              <a:t>histones</a:t>
            </a:r>
            <a:r>
              <a:rPr lang="en-US" sz="2800" dirty="0"/>
              <a:t>)</a:t>
            </a:r>
          </a:p>
          <a:p>
            <a:endParaRPr lang="en-US" sz="2800" dirty="0"/>
          </a:p>
          <a:p>
            <a:r>
              <a:rPr lang="en-US" sz="2800" dirty="0"/>
              <a:t>Implication:  Damage to DNA less likely repaired</a:t>
            </a:r>
          </a:p>
          <a:p>
            <a:endParaRPr lang="en-US" sz="2800" dirty="0"/>
          </a:p>
          <a:p>
            <a:r>
              <a:rPr lang="en-US" sz="2800" dirty="0"/>
              <a:t>Lymphocytes in culture, add reducing agents to medium </a:t>
            </a:r>
          </a:p>
          <a:p>
            <a:r>
              <a:rPr lang="en-US" sz="2800" dirty="0"/>
              <a:t>	(break disulfide bonds)</a:t>
            </a:r>
          </a:p>
          <a:p>
            <a:r>
              <a:rPr lang="en-US" sz="2800" dirty="0"/>
              <a:t>	senescent cells divide again</a:t>
            </a:r>
          </a:p>
          <a:p>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00200" y="228600"/>
            <a:ext cx="5872163" cy="3081338"/>
          </a:xfrm>
          <a:prstGeom prst="rect">
            <a:avLst/>
          </a:prstGeom>
          <a:noFill/>
          <a:ln w="9525">
            <a:noFill/>
            <a:miter lim="800000"/>
            <a:headEnd/>
            <a:tailEnd/>
          </a:ln>
        </p:spPr>
        <p:txBody>
          <a:bodyPr wrap="none">
            <a:spAutoFit/>
          </a:bodyPr>
          <a:lstStyle/>
          <a:p>
            <a:r>
              <a:rPr lang="en-US" sz="2800"/>
              <a:t>Cytoplasmaic Changes</a:t>
            </a:r>
          </a:p>
          <a:p>
            <a:endParaRPr lang="en-US" sz="2800"/>
          </a:p>
          <a:p>
            <a:r>
              <a:rPr lang="en-US" sz="2800"/>
              <a:t>	Increase volume with age</a:t>
            </a:r>
          </a:p>
          <a:p>
            <a:endParaRPr lang="en-US" sz="2800"/>
          </a:p>
          <a:p>
            <a:r>
              <a:rPr lang="en-US" sz="2800"/>
              <a:t>	Lipofuscin- (age pigment)</a:t>
            </a:r>
          </a:p>
          <a:p>
            <a:r>
              <a:rPr lang="en-US" sz="2800"/>
              <a:t>		found in non-dividing cells</a:t>
            </a:r>
          </a:p>
          <a:p>
            <a:r>
              <a:rPr lang="en-US" sz="2800"/>
              <a:t>		e.g. nerve and muscle</a:t>
            </a:r>
            <a:endParaRPr lang="en-US"/>
          </a:p>
        </p:txBody>
      </p:sp>
      <p:pic>
        <p:nvPicPr>
          <p:cNvPr id="7171" name="Picture 3" descr="lipofuscacphp"/>
          <p:cNvPicPr>
            <a:picLocks noChangeAspect="1" noChangeArrowheads="1"/>
          </p:cNvPicPr>
          <p:nvPr/>
        </p:nvPicPr>
        <p:blipFill>
          <a:blip r:embed="rId3" cstate="print"/>
          <a:srcRect/>
          <a:stretch>
            <a:fillRect/>
          </a:stretch>
        </p:blipFill>
        <p:spPr bwMode="auto">
          <a:xfrm>
            <a:off x="457200" y="3352800"/>
            <a:ext cx="3886200" cy="3225800"/>
          </a:xfrm>
          <a:prstGeom prst="rect">
            <a:avLst/>
          </a:prstGeom>
          <a:noFill/>
          <a:ln w="9525">
            <a:noFill/>
            <a:miter lim="800000"/>
            <a:headEnd/>
            <a:tailEnd/>
          </a:ln>
        </p:spPr>
      </p:pic>
      <p:sp>
        <p:nvSpPr>
          <p:cNvPr id="7172" name="Text Box 4"/>
          <p:cNvSpPr txBox="1">
            <a:spLocks noChangeArrowheads="1"/>
          </p:cNvSpPr>
          <p:nvPr/>
        </p:nvSpPr>
        <p:spPr bwMode="auto">
          <a:xfrm>
            <a:off x="5089525" y="3927475"/>
            <a:ext cx="3408363" cy="822325"/>
          </a:xfrm>
          <a:prstGeom prst="rect">
            <a:avLst/>
          </a:prstGeom>
          <a:noFill/>
          <a:ln w="9525">
            <a:noFill/>
            <a:miter lim="800000"/>
            <a:headEnd/>
            <a:tailEnd/>
          </a:ln>
        </p:spPr>
        <p:txBody>
          <a:bodyPr wrap="none">
            <a:spAutoFit/>
          </a:bodyPr>
          <a:lstStyle/>
          <a:p>
            <a:pPr algn="ctr"/>
            <a:r>
              <a:rPr lang="en-US"/>
              <a:t>Yellow - brown lipofuscin</a:t>
            </a:r>
          </a:p>
          <a:p>
            <a:pPr algn="ctr"/>
            <a:r>
              <a:rPr lang="en-US"/>
              <a:t>	granules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90600" y="762000"/>
            <a:ext cx="7021513" cy="2957513"/>
          </a:xfrm>
          <a:prstGeom prst="rect">
            <a:avLst/>
          </a:prstGeom>
          <a:noFill/>
          <a:ln w="9525">
            <a:noFill/>
            <a:miter lim="800000"/>
            <a:headEnd/>
            <a:tailEnd/>
          </a:ln>
        </p:spPr>
        <p:txBody>
          <a:bodyPr wrap="none">
            <a:spAutoFit/>
          </a:bodyPr>
          <a:lstStyle/>
          <a:p>
            <a:r>
              <a:rPr lang="en-US" sz="2800"/>
              <a:t>Ribosomal Changes</a:t>
            </a:r>
          </a:p>
          <a:p>
            <a:endParaRPr lang="en-US" sz="2800"/>
          </a:p>
          <a:p>
            <a:r>
              <a:rPr lang="en-US" sz="2800"/>
              <a:t>	rRNA decreases with age</a:t>
            </a:r>
          </a:p>
          <a:p>
            <a:r>
              <a:rPr lang="en-US" sz="2800"/>
              <a:t>		general decline in protein synthesis</a:t>
            </a:r>
          </a:p>
          <a:p>
            <a:endParaRPr lang="en-US" sz="2800"/>
          </a:p>
          <a:p>
            <a:r>
              <a:rPr lang="en-US"/>
              <a:t>	</a:t>
            </a:r>
          </a:p>
          <a:p>
            <a:endParaRPr lang="en-US"/>
          </a:p>
        </p:txBody>
      </p:sp>
      <p:pic>
        <p:nvPicPr>
          <p:cNvPr id="8195" name="Picture 3" descr="ribosome"/>
          <p:cNvPicPr>
            <a:picLocks noChangeAspect="1" noChangeArrowheads="1"/>
          </p:cNvPicPr>
          <p:nvPr/>
        </p:nvPicPr>
        <p:blipFill>
          <a:blip r:embed="rId3" cstate="print"/>
          <a:srcRect/>
          <a:stretch>
            <a:fillRect/>
          </a:stretch>
        </p:blipFill>
        <p:spPr bwMode="auto">
          <a:xfrm>
            <a:off x="2743200" y="2859088"/>
            <a:ext cx="3657600" cy="3513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914400" y="457200"/>
            <a:ext cx="6307138" cy="2227263"/>
          </a:xfrm>
          <a:prstGeom prst="rect">
            <a:avLst/>
          </a:prstGeom>
          <a:noFill/>
          <a:ln w="9525">
            <a:noFill/>
            <a:miter lim="800000"/>
            <a:headEnd/>
            <a:tailEnd/>
          </a:ln>
        </p:spPr>
        <p:txBody>
          <a:bodyPr wrap="none">
            <a:spAutoFit/>
          </a:bodyPr>
          <a:lstStyle/>
          <a:p>
            <a:r>
              <a:rPr lang="en-US" sz="2800"/>
              <a:t>Mitochondrial Changes</a:t>
            </a:r>
          </a:p>
          <a:p>
            <a:endParaRPr lang="en-US" sz="2800"/>
          </a:p>
          <a:p>
            <a:r>
              <a:rPr lang="en-US" sz="2800"/>
              <a:t>	Decrease number of folds (cristae)</a:t>
            </a:r>
          </a:p>
          <a:p>
            <a:r>
              <a:rPr lang="en-US" sz="2800"/>
              <a:t>	</a:t>
            </a:r>
          </a:p>
          <a:p>
            <a:r>
              <a:rPr lang="en-US" sz="2800"/>
              <a:t>	Decrease in number of mitochondria</a:t>
            </a:r>
            <a:endParaRPr lang="en-US"/>
          </a:p>
        </p:txBody>
      </p:sp>
      <p:sp>
        <p:nvSpPr>
          <p:cNvPr id="9219" name="Text Box 3"/>
          <p:cNvSpPr txBox="1">
            <a:spLocks noChangeArrowheads="1"/>
          </p:cNvSpPr>
          <p:nvPr/>
        </p:nvSpPr>
        <p:spPr bwMode="auto">
          <a:xfrm>
            <a:off x="1584325" y="4308475"/>
            <a:ext cx="184150" cy="457200"/>
          </a:xfrm>
          <a:prstGeom prst="rect">
            <a:avLst/>
          </a:prstGeom>
          <a:noFill/>
          <a:ln w="9525">
            <a:noFill/>
            <a:miter lim="800000"/>
            <a:headEnd/>
            <a:tailEnd/>
          </a:ln>
        </p:spPr>
        <p:txBody>
          <a:bodyPr wrap="none">
            <a:spAutoFit/>
          </a:bodyPr>
          <a:lstStyle/>
          <a:p>
            <a:endParaRPr lang="en-US"/>
          </a:p>
        </p:txBody>
      </p:sp>
      <p:pic>
        <p:nvPicPr>
          <p:cNvPr id="9220" name="Picture 4" descr="F05-45"/>
          <p:cNvPicPr>
            <a:picLocks noChangeAspect="1" noChangeArrowheads="1"/>
          </p:cNvPicPr>
          <p:nvPr/>
        </p:nvPicPr>
        <p:blipFill>
          <a:blip r:embed="rId3" cstate="print"/>
          <a:srcRect/>
          <a:stretch>
            <a:fillRect/>
          </a:stretch>
        </p:blipFill>
        <p:spPr bwMode="auto">
          <a:xfrm>
            <a:off x="2298700" y="2667000"/>
            <a:ext cx="407193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85800" y="762000"/>
            <a:ext cx="6632575" cy="3081338"/>
          </a:xfrm>
          <a:prstGeom prst="rect">
            <a:avLst/>
          </a:prstGeom>
          <a:noFill/>
          <a:ln w="9525">
            <a:noFill/>
            <a:miter lim="800000"/>
            <a:headEnd/>
            <a:tailEnd/>
          </a:ln>
        </p:spPr>
        <p:txBody>
          <a:bodyPr wrap="none">
            <a:spAutoFit/>
          </a:bodyPr>
          <a:lstStyle/>
          <a:p>
            <a:r>
              <a:rPr lang="en-US" sz="2800"/>
              <a:t>Lysosomal Changes</a:t>
            </a:r>
          </a:p>
          <a:p>
            <a:endParaRPr lang="en-US" sz="2800"/>
          </a:p>
          <a:p>
            <a:r>
              <a:rPr lang="en-US" sz="2800"/>
              <a:t>	Decrease in activity leads to </a:t>
            </a:r>
          </a:p>
          <a:p>
            <a:r>
              <a:rPr lang="en-US" sz="2800"/>
              <a:t>	accumulation of cellular garbage</a:t>
            </a:r>
          </a:p>
          <a:p>
            <a:r>
              <a:rPr lang="en-US" sz="2800"/>
              <a:t>		e.g. lipofuscins</a:t>
            </a:r>
          </a:p>
          <a:p>
            <a:endParaRPr lang="en-US" sz="2800"/>
          </a:p>
          <a:p>
            <a:r>
              <a:rPr lang="en-US" sz="2800"/>
              <a:t>	Release of enzymes leads to cell death</a:t>
            </a:r>
            <a:r>
              <a:rPr lang="en-US"/>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898525" y="371475"/>
            <a:ext cx="7192963" cy="4789488"/>
          </a:xfrm>
          <a:prstGeom prst="rect">
            <a:avLst/>
          </a:prstGeom>
          <a:noFill/>
          <a:ln w="9525">
            <a:noFill/>
            <a:miter lim="800000"/>
            <a:headEnd/>
            <a:tailEnd/>
          </a:ln>
        </p:spPr>
        <p:txBody>
          <a:bodyPr wrap="none">
            <a:spAutoFit/>
          </a:bodyPr>
          <a:lstStyle/>
          <a:p>
            <a:r>
              <a:rPr lang="en-US" sz="2800"/>
              <a:t>Pre-programmed Cell Death (apoptosis)</a:t>
            </a:r>
          </a:p>
          <a:p>
            <a:endParaRPr lang="en-US" sz="2800"/>
          </a:p>
          <a:p>
            <a:r>
              <a:rPr lang="en-US" sz="2800"/>
              <a:t>Apoptosis vs. Necrosis</a:t>
            </a:r>
          </a:p>
          <a:p>
            <a:r>
              <a:rPr lang="en-US" sz="2800"/>
              <a:t>	Necrosis - external cause (trauma)</a:t>
            </a:r>
          </a:p>
          <a:p>
            <a:r>
              <a:rPr lang="en-US" sz="2800"/>
              <a:t>		random breaks in DNA</a:t>
            </a:r>
          </a:p>
          <a:p>
            <a:r>
              <a:rPr lang="en-US" sz="2800"/>
              <a:t>	Apoptosis- internal cause (cellular suicide)</a:t>
            </a:r>
          </a:p>
          <a:p>
            <a:r>
              <a:rPr lang="en-US" sz="2800"/>
              <a:t>		non-random 180 base fragments</a:t>
            </a:r>
          </a:p>
          <a:p>
            <a:endParaRPr lang="en-US" sz="2800"/>
          </a:p>
          <a:p>
            <a:r>
              <a:rPr lang="en-US" sz="2800"/>
              <a:t>Apoptosis -  natural developmental process</a:t>
            </a:r>
          </a:p>
          <a:p>
            <a:r>
              <a:rPr lang="en-US" sz="2800"/>
              <a:t>	e.g. 	interdigital tissue (webbing)</a:t>
            </a:r>
          </a:p>
          <a:p>
            <a:r>
              <a:rPr lang="en-US" sz="2800"/>
              <a:t>		neurons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81800"/>
          </a:xfrm>
        </p:spPr>
        <p:txBody>
          <a:bodyPr>
            <a:normAutofit/>
          </a:bodyPr>
          <a:lstStyle/>
          <a:p>
            <a:pPr marL="0" marR="0" algn="just">
              <a:lnSpc>
                <a:spcPct val="115000"/>
              </a:lnSpc>
              <a:spcBef>
                <a:spcPts val="0"/>
              </a:spcBef>
              <a:spcAft>
                <a:spcPts val="1000"/>
              </a:spcAft>
              <a:buNone/>
            </a:pPr>
            <a:r>
              <a:rPr lang="en-US" sz="2400" b="1" dirty="0" smtClean="0">
                <a:effectLst/>
                <a:latin typeface="Eras Medium ITC" pitchFamily="34" charset="0"/>
                <a:ea typeface="Times New Roman"/>
                <a:cs typeface="Times New Roman"/>
              </a:rPr>
              <a:t>	THREE CATEGORIES</a:t>
            </a:r>
            <a:r>
              <a:rPr lang="en-US" sz="2400" dirty="0" smtClean="0">
                <a:effectLst/>
                <a:latin typeface="Eras Medium ITC" pitchFamily="34" charset="0"/>
                <a:ea typeface="Times New Roman"/>
                <a:cs typeface="Times New Roman"/>
              </a:rPr>
              <a:t>: </a:t>
            </a:r>
          </a:p>
          <a:p>
            <a:pPr marL="0" marR="0" algn="just">
              <a:lnSpc>
                <a:spcPct val="115000"/>
              </a:lnSpc>
              <a:spcBef>
                <a:spcPts val="0"/>
              </a:spcBef>
              <a:spcAft>
                <a:spcPts val="1000"/>
              </a:spcAft>
              <a:buNone/>
            </a:pPr>
            <a:r>
              <a:rPr lang="en-US" sz="2400" dirty="0" smtClean="0">
                <a:effectLst/>
                <a:latin typeface="Eras Medium ITC" pitchFamily="34" charset="0"/>
                <a:ea typeface="Times New Roman"/>
                <a:cs typeface="Times New Roman"/>
              </a:rPr>
              <a:t>(1) </a:t>
            </a:r>
            <a:r>
              <a:rPr lang="en-US" sz="2400" dirty="0" smtClean="0">
                <a:solidFill>
                  <a:srgbClr val="FF0000"/>
                </a:solidFill>
                <a:effectLst/>
                <a:latin typeface="Eras Medium ITC" pitchFamily="34" charset="0"/>
                <a:ea typeface="Times New Roman"/>
                <a:cs typeface="Times New Roman"/>
              </a:rPr>
              <a:t>a normal cellular constituent </a:t>
            </a:r>
            <a:r>
              <a:rPr lang="en-US" sz="2400" dirty="0" smtClean="0">
                <a:effectLst/>
                <a:latin typeface="Eras Medium ITC" pitchFamily="34" charset="0"/>
                <a:ea typeface="Times New Roman"/>
                <a:cs typeface="Times New Roman"/>
              </a:rPr>
              <a:t>accumulated in excess, such as water, lipids, proteins, and carbohydrates; </a:t>
            </a:r>
          </a:p>
          <a:p>
            <a:pPr marL="0" marR="0" algn="just">
              <a:lnSpc>
                <a:spcPct val="115000"/>
              </a:lnSpc>
              <a:spcBef>
                <a:spcPts val="0"/>
              </a:spcBef>
              <a:spcAft>
                <a:spcPts val="1000"/>
              </a:spcAft>
              <a:buNone/>
            </a:pPr>
            <a:r>
              <a:rPr lang="en-US" sz="2400" dirty="0" smtClean="0">
                <a:effectLst/>
                <a:latin typeface="Eras Medium ITC" pitchFamily="34" charset="0"/>
                <a:ea typeface="Times New Roman"/>
                <a:cs typeface="Times New Roman"/>
              </a:rPr>
              <a:t>(2)</a:t>
            </a:r>
            <a:r>
              <a:rPr lang="en-US" sz="2400" dirty="0" smtClean="0">
                <a:solidFill>
                  <a:srgbClr val="FF0000"/>
                </a:solidFill>
                <a:effectLst/>
                <a:latin typeface="Eras Medium ITC" pitchFamily="34" charset="0"/>
                <a:ea typeface="Times New Roman"/>
                <a:cs typeface="Times New Roman"/>
              </a:rPr>
              <a:t> an abnormal substance  </a:t>
            </a:r>
          </a:p>
          <a:p>
            <a:pPr marL="0" marR="0" algn="just">
              <a:lnSpc>
                <a:spcPct val="115000"/>
              </a:lnSpc>
              <a:spcBef>
                <a:spcPts val="0"/>
              </a:spcBef>
              <a:spcAft>
                <a:spcPts val="1000"/>
              </a:spcAft>
            </a:pPr>
            <a:r>
              <a:rPr lang="en-US" sz="2400" u="sng" dirty="0" smtClean="0">
                <a:effectLst/>
                <a:latin typeface="Eras Medium ITC" pitchFamily="34" charset="0"/>
                <a:ea typeface="Times New Roman"/>
                <a:cs typeface="Times New Roman"/>
              </a:rPr>
              <a:t>exogenous</a:t>
            </a:r>
            <a:r>
              <a:rPr lang="en-US" sz="2400" dirty="0" smtClean="0">
                <a:effectLst/>
                <a:latin typeface="Eras Medium ITC" pitchFamily="34" charset="0"/>
                <a:ea typeface="Times New Roman"/>
                <a:cs typeface="Times New Roman"/>
              </a:rPr>
              <a:t>, such as a mineral or products of infectious agents,</a:t>
            </a:r>
          </a:p>
          <a:p>
            <a:pPr marL="0" marR="0" algn="just">
              <a:lnSpc>
                <a:spcPct val="115000"/>
              </a:lnSpc>
              <a:spcBef>
                <a:spcPts val="0"/>
              </a:spcBef>
              <a:spcAft>
                <a:spcPts val="1000"/>
              </a:spcAft>
            </a:pPr>
            <a:r>
              <a:rPr lang="en-US" sz="2400" dirty="0" smtClean="0">
                <a:effectLst/>
                <a:latin typeface="Eras Medium ITC" pitchFamily="34" charset="0"/>
                <a:ea typeface="Times New Roman"/>
                <a:cs typeface="Times New Roman"/>
              </a:rPr>
              <a:t> </a:t>
            </a:r>
            <a:r>
              <a:rPr lang="en-US" sz="2400" u="sng" dirty="0" smtClean="0">
                <a:effectLst/>
                <a:latin typeface="Eras Medium ITC" pitchFamily="34" charset="0"/>
                <a:ea typeface="Times New Roman"/>
                <a:cs typeface="Times New Roman"/>
              </a:rPr>
              <a:t>endogenous</a:t>
            </a:r>
            <a:r>
              <a:rPr lang="en-US" sz="2400" dirty="0" smtClean="0">
                <a:effectLst/>
                <a:latin typeface="Eras Medium ITC" pitchFamily="34" charset="0"/>
                <a:ea typeface="Times New Roman"/>
                <a:cs typeface="Times New Roman"/>
              </a:rPr>
              <a:t>, such as a product of abnormal synthesis or metabolism; and</a:t>
            </a:r>
          </a:p>
          <a:p>
            <a:pPr marL="0" marR="0" algn="just">
              <a:lnSpc>
                <a:spcPct val="115000"/>
              </a:lnSpc>
              <a:spcBef>
                <a:spcPts val="0"/>
              </a:spcBef>
              <a:spcAft>
                <a:spcPts val="1000"/>
              </a:spcAft>
              <a:buNone/>
            </a:pPr>
            <a:r>
              <a:rPr lang="en-US" sz="2400" dirty="0" smtClean="0">
                <a:effectLst/>
                <a:latin typeface="Eras Medium ITC" pitchFamily="34" charset="0"/>
                <a:ea typeface="Times New Roman"/>
                <a:cs typeface="Times New Roman"/>
              </a:rPr>
              <a:t>(3</a:t>
            </a:r>
            <a:r>
              <a:rPr lang="en-US" sz="2400" dirty="0" smtClean="0">
                <a:solidFill>
                  <a:srgbClr val="FF0000"/>
                </a:solidFill>
                <a:effectLst/>
                <a:latin typeface="Eras Medium ITC" pitchFamily="34" charset="0"/>
                <a:ea typeface="Times New Roman"/>
                <a:cs typeface="Times New Roman"/>
              </a:rPr>
              <a:t>) a pigment</a:t>
            </a:r>
            <a:r>
              <a:rPr lang="en-US" sz="2400" dirty="0" smtClean="0">
                <a:effectLst/>
                <a:latin typeface="Eras Medium ITC" pitchFamily="34" charset="0"/>
                <a:ea typeface="Times New Roman"/>
                <a:cs typeface="Times New Roman"/>
              </a:rPr>
              <a:t>. </a:t>
            </a:r>
          </a:p>
          <a:p>
            <a:pPr marL="0" marR="0" algn="just">
              <a:lnSpc>
                <a:spcPct val="115000"/>
              </a:lnSpc>
              <a:spcBef>
                <a:spcPts val="0"/>
              </a:spcBef>
              <a:spcAft>
                <a:spcPts val="1000"/>
              </a:spcAft>
            </a:pPr>
            <a:r>
              <a:rPr lang="en-US" sz="2400" dirty="0" smtClean="0">
                <a:effectLst/>
                <a:latin typeface="Eras Medium ITC" pitchFamily="34" charset="0"/>
                <a:ea typeface="Times New Roman"/>
                <a:cs typeface="Times New Roman"/>
              </a:rPr>
              <a:t>may accumulate either transiently or permanently, </a:t>
            </a:r>
          </a:p>
          <a:p>
            <a:pPr marL="0" marR="0" algn="just">
              <a:lnSpc>
                <a:spcPct val="115000"/>
              </a:lnSpc>
              <a:spcBef>
                <a:spcPts val="0"/>
              </a:spcBef>
              <a:spcAft>
                <a:spcPts val="1000"/>
              </a:spcAft>
            </a:pPr>
            <a:r>
              <a:rPr lang="en-US" sz="2400" dirty="0" smtClean="0">
                <a:effectLst/>
                <a:latin typeface="Eras Medium ITC" pitchFamily="34" charset="0"/>
                <a:ea typeface="Times New Roman"/>
                <a:cs typeface="Times New Roman"/>
              </a:rPr>
              <a:t>harmless to the cells, but on occasion they are severely toxic. </a:t>
            </a:r>
          </a:p>
          <a:p>
            <a:pPr marL="0" marR="0" algn="just">
              <a:lnSpc>
                <a:spcPct val="115000"/>
              </a:lnSpc>
              <a:spcBef>
                <a:spcPts val="0"/>
              </a:spcBef>
              <a:spcAft>
                <a:spcPts val="1000"/>
              </a:spcAft>
            </a:pPr>
            <a:r>
              <a:rPr lang="en-US" sz="2400" dirty="0" smtClean="0">
                <a:effectLst/>
                <a:latin typeface="Eras Medium ITC" pitchFamily="34" charset="0"/>
                <a:ea typeface="Times New Roman"/>
                <a:cs typeface="Times New Roman"/>
              </a:rPr>
              <a:t>located in either the cytoplasm (frequently within </a:t>
            </a:r>
            <a:r>
              <a:rPr lang="en-US" sz="2400" dirty="0" err="1" smtClean="0">
                <a:effectLst/>
                <a:latin typeface="Eras Medium ITC" pitchFamily="34" charset="0"/>
                <a:ea typeface="Times New Roman"/>
                <a:cs typeface="Times New Roman"/>
              </a:rPr>
              <a:t>phagolysosomes</a:t>
            </a:r>
            <a:r>
              <a:rPr lang="en-US" sz="2400" dirty="0" smtClean="0">
                <a:effectLst/>
                <a:latin typeface="Eras Medium ITC" pitchFamily="34" charset="0"/>
                <a:ea typeface="Times New Roman"/>
                <a:cs typeface="Times New Roman"/>
              </a:rPr>
              <a:t>) or 	the nucleus. </a:t>
            </a:r>
          </a:p>
          <a:p>
            <a:endParaRPr lang="en-US" sz="2400" dirty="0">
              <a:latin typeface="Eras Medium ITC" pitchFamily="34" charset="0"/>
            </a:endParaRPr>
          </a:p>
        </p:txBody>
      </p:sp>
      <p:sp>
        <p:nvSpPr>
          <p:cNvPr id="2" name="Title 1"/>
          <p:cNvSpPr>
            <a:spLocks noGrp="1"/>
          </p:cNvSpPr>
          <p:nvPr>
            <p:ph type="title"/>
          </p:nvPr>
        </p:nvSpPr>
        <p:spPr/>
        <p:txBody>
          <a:bodyPr>
            <a:normAutofit fontScale="90000"/>
          </a:bodyPr>
          <a:lstStyle/>
          <a:p>
            <a:r>
              <a:rPr lang="en-US" sz="3600" dirty="0" smtClean="0">
                <a:ea typeface="Calibri"/>
                <a:cs typeface="Times New Roman"/>
              </a:rPr>
              <a:t/>
            </a:r>
            <a:br>
              <a:rPr lang="en-US" sz="3600" dirty="0" smtClean="0">
                <a:ea typeface="Calibri"/>
                <a:cs typeface="Times New Roman"/>
              </a:rPr>
            </a:br>
            <a:endParaRPr lang="en-US" dirty="0"/>
          </a:p>
        </p:txBody>
      </p:sp>
    </p:spTree>
    <p:extLst>
      <p:ext uri="{BB962C8B-B14F-4D97-AF65-F5344CB8AC3E}">
        <p14:creationId xmlns="" xmlns:p14="http://schemas.microsoft.com/office/powerpoint/2010/main" val="3625490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PATHOLOGIC CALCIFICATION</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8728" y="1785926"/>
            <a:ext cx="6243654" cy="1829761"/>
          </a:xfrm>
        </p:spPr>
        <p:txBody>
          <a:bodyPr>
            <a:noAutofit/>
          </a:bodyPr>
          <a:lstStyle/>
          <a:p>
            <a:r>
              <a:rPr lang="en-US" sz="19900" dirty="0" err="1" smtClean="0">
                <a:solidFill>
                  <a:schemeClr val="tx2">
                    <a:lumMod val="75000"/>
                  </a:schemeClr>
                </a:solidFill>
              </a:rPr>
              <a:t>MCQ</a:t>
            </a:r>
            <a:endParaRPr lang="en-US" sz="19900" dirty="0">
              <a:solidFill>
                <a:schemeClr val="tx2">
                  <a:lumMod val="75000"/>
                </a:schemeClr>
              </a:solidFill>
            </a:endParaRPr>
          </a:p>
        </p:txBody>
      </p:sp>
      <p:sp>
        <p:nvSpPr>
          <p:cNvPr id="7" name="Subtitle 6"/>
          <p:cNvSpPr>
            <a:spLocks noGrp="1"/>
          </p:cNvSpPr>
          <p:nvPr>
            <p:ph type="subTitle" idx="1"/>
          </p:nvPr>
        </p:nvSpPr>
        <p:spPr/>
        <p:txBody>
          <a:bodyPr/>
          <a:lstStyle/>
          <a:p>
            <a:r>
              <a:rPr lang="en-US" dirty="0" smtClean="0"/>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Special stain for demonstration of fat</a:t>
            </a:r>
          </a:p>
          <a:p>
            <a:pPr marL="624078" indent="-514350">
              <a:buFont typeface="+mj-lt"/>
              <a:buAutoNum type="arabicPeriod"/>
            </a:pPr>
            <a:r>
              <a:rPr lang="en-US" dirty="0" smtClean="0"/>
              <a:t>Oil red O</a:t>
            </a:r>
          </a:p>
          <a:p>
            <a:pPr marL="624078" indent="-514350">
              <a:buFont typeface="+mj-lt"/>
              <a:buAutoNum type="arabicPeriod"/>
            </a:pPr>
            <a:r>
              <a:rPr lang="en-US" dirty="0" smtClean="0"/>
              <a:t>Sudan</a:t>
            </a:r>
          </a:p>
          <a:p>
            <a:pPr marL="624078" indent="-514350">
              <a:buFont typeface="+mj-lt"/>
              <a:buAutoNum type="arabicPeriod"/>
            </a:pPr>
            <a:r>
              <a:rPr lang="en-US" dirty="0" smtClean="0"/>
              <a:t>Congo red</a:t>
            </a:r>
          </a:p>
          <a:p>
            <a:pPr marL="624078" indent="-514350">
              <a:buFont typeface="+mj-lt"/>
              <a:buAutoNum type="arabicPeriod"/>
            </a:pPr>
            <a:r>
              <a:rPr lang="en-US" dirty="0" smtClean="0"/>
              <a:t>H and E</a:t>
            </a:r>
            <a:endParaRPr lang="en-US" dirty="0"/>
          </a:p>
        </p:txBody>
      </p:sp>
      <p:sp>
        <p:nvSpPr>
          <p:cNvPr id="3" name="Title 2"/>
          <p:cNvSpPr>
            <a:spLocks noGrp="1"/>
          </p:cNvSpPr>
          <p:nvPr>
            <p:ph type="title"/>
          </p:nvPr>
        </p:nvSpPr>
        <p:spPr/>
        <p:txBody>
          <a:bodyPr/>
          <a:lstStyle/>
          <a:p>
            <a:r>
              <a:rPr lang="en-US" dirty="0" smtClean="0"/>
              <a:t>1.</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Special stain for demonstration of fat</a:t>
            </a:r>
          </a:p>
          <a:p>
            <a:pPr marL="624078" indent="-514350">
              <a:buFont typeface="+mj-lt"/>
              <a:buAutoNum type="arabicPeriod"/>
            </a:pPr>
            <a:r>
              <a:rPr lang="en-US" b="1" dirty="0" smtClean="0">
                <a:solidFill>
                  <a:schemeClr val="bg2">
                    <a:lumMod val="50000"/>
                  </a:schemeClr>
                </a:solidFill>
              </a:rPr>
              <a:t>Oil red O</a:t>
            </a:r>
          </a:p>
          <a:p>
            <a:pPr marL="624078" indent="-514350">
              <a:buFont typeface="+mj-lt"/>
              <a:buAutoNum type="arabicPeriod"/>
            </a:pPr>
            <a:r>
              <a:rPr lang="en-US" dirty="0" smtClean="0"/>
              <a:t>Sudan</a:t>
            </a:r>
          </a:p>
          <a:p>
            <a:pPr marL="624078" indent="-514350">
              <a:buFont typeface="+mj-lt"/>
              <a:buAutoNum type="arabicPeriod"/>
            </a:pPr>
            <a:r>
              <a:rPr lang="en-US" dirty="0" smtClean="0"/>
              <a:t>Congo red</a:t>
            </a:r>
          </a:p>
          <a:p>
            <a:pPr marL="624078" indent="-514350">
              <a:buFont typeface="+mj-lt"/>
              <a:buAutoNum type="arabicPeriod"/>
            </a:pPr>
            <a:r>
              <a:rPr lang="en-US" dirty="0" smtClean="0"/>
              <a:t>H and E</a:t>
            </a:r>
            <a:endParaRPr lang="en-US" dirty="0"/>
          </a:p>
        </p:txBody>
      </p:sp>
      <p:sp>
        <p:nvSpPr>
          <p:cNvPr id="3" name="Title 2"/>
          <p:cNvSpPr>
            <a:spLocks noGrp="1"/>
          </p:cNvSpPr>
          <p:nvPr>
            <p:ph type="title"/>
          </p:nvPr>
        </p:nvSpPr>
        <p:spPr/>
        <p:txBody>
          <a:bodyPr/>
          <a:lstStyle/>
          <a:p>
            <a:r>
              <a:rPr lang="en-US" dirty="0" smtClean="0"/>
              <a:t>1.</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Accumulation of carbon pigment in tissue of lung is called as…</a:t>
            </a:r>
          </a:p>
          <a:p>
            <a:pPr marL="624078" indent="-514350">
              <a:buFont typeface="+mj-lt"/>
              <a:buAutoNum type="arabicPeriod"/>
            </a:pPr>
            <a:r>
              <a:rPr lang="en-US" dirty="0" err="1" smtClean="0"/>
              <a:t>Anthrecosis</a:t>
            </a:r>
            <a:endParaRPr lang="en-US" dirty="0" smtClean="0"/>
          </a:p>
          <a:p>
            <a:pPr marL="624078" indent="-514350">
              <a:buFont typeface="+mj-lt"/>
              <a:buAutoNum type="arabicPeriod"/>
            </a:pPr>
            <a:r>
              <a:rPr lang="en-US" dirty="0" smtClean="0"/>
              <a:t>Silicosis</a:t>
            </a:r>
          </a:p>
          <a:p>
            <a:pPr marL="624078" indent="-514350">
              <a:buFont typeface="+mj-lt"/>
              <a:buAutoNum type="arabicPeriod"/>
            </a:pPr>
            <a:r>
              <a:rPr lang="en-US" dirty="0" smtClean="0"/>
              <a:t>Asbestosis</a:t>
            </a:r>
          </a:p>
          <a:p>
            <a:pPr marL="624078" indent="-514350">
              <a:buFont typeface="+mj-lt"/>
              <a:buAutoNum type="arabicPeriod"/>
            </a:pPr>
            <a:r>
              <a:rPr lang="en-US" dirty="0" err="1" smtClean="0"/>
              <a:t>byssinosis</a:t>
            </a:r>
            <a:endParaRPr lang="en-US" dirty="0"/>
          </a:p>
        </p:txBody>
      </p:sp>
      <p:sp>
        <p:nvSpPr>
          <p:cNvPr id="3" name="Title 2"/>
          <p:cNvSpPr>
            <a:spLocks noGrp="1"/>
          </p:cNvSpPr>
          <p:nvPr>
            <p:ph type="title"/>
          </p:nvPr>
        </p:nvSpPr>
        <p:spPr/>
        <p:txBody>
          <a:bodyPr/>
          <a:lstStyle/>
          <a:p>
            <a:r>
              <a:rPr lang="en-US" dirty="0" smtClean="0"/>
              <a:t>2</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Accumulation of carbon pigment in tissue of lung is called as…</a:t>
            </a:r>
          </a:p>
          <a:p>
            <a:pPr marL="624078" indent="-514350">
              <a:buFont typeface="+mj-lt"/>
              <a:buAutoNum type="arabicPeriod"/>
            </a:pPr>
            <a:r>
              <a:rPr lang="en-US" b="1" dirty="0" err="1" smtClean="0">
                <a:solidFill>
                  <a:schemeClr val="bg2">
                    <a:lumMod val="50000"/>
                  </a:schemeClr>
                </a:solidFill>
              </a:rPr>
              <a:t>Anthrecosis</a:t>
            </a:r>
            <a:endParaRPr lang="en-US" b="1" dirty="0" smtClean="0">
              <a:solidFill>
                <a:schemeClr val="bg2">
                  <a:lumMod val="50000"/>
                </a:schemeClr>
              </a:solidFill>
            </a:endParaRPr>
          </a:p>
          <a:p>
            <a:pPr marL="624078" indent="-514350">
              <a:buFont typeface="+mj-lt"/>
              <a:buAutoNum type="arabicPeriod"/>
            </a:pPr>
            <a:r>
              <a:rPr lang="en-US" dirty="0" smtClean="0"/>
              <a:t>Silicosis</a:t>
            </a:r>
          </a:p>
          <a:p>
            <a:pPr marL="624078" indent="-514350">
              <a:buFont typeface="+mj-lt"/>
              <a:buAutoNum type="arabicPeriod"/>
            </a:pPr>
            <a:r>
              <a:rPr lang="en-US" dirty="0" smtClean="0"/>
              <a:t>Asbestosis</a:t>
            </a:r>
          </a:p>
          <a:p>
            <a:pPr marL="624078" indent="-514350">
              <a:buFont typeface="+mj-lt"/>
              <a:buAutoNum type="arabicPeriod"/>
            </a:pPr>
            <a:r>
              <a:rPr lang="en-US" dirty="0" err="1" smtClean="0"/>
              <a:t>byssinosis</a:t>
            </a:r>
            <a:endParaRPr lang="en-US" dirty="0"/>
          </a:p>
        </p:txBody>
      </p:sp>
      <p:sp>
        <p:nvSpPr>
          <p:cNvPr id="3" name="Title 2"/>
          <p:cNvSpPr>
            <a:spLocks noGrp="1"/>
          </p:cNvSpPr>
          <p:nvPr>
            <p:ph type="title"/>
          </p:nvPr>
        </p:nvSpPr>
        <p:spPr/>
        <p:txBody>
          <a:bodyPr/>
          <a:lstStyle/>
          <a:p>
            <a:r>
              <a:rPr lang="en-US" dirty="0" smtClean="0"/>
              <a:t>2</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color of melanin pigment is…</a:t>
            </a:r>
          </a:p>
          <a:p>
            <a:pPr marL="624078" indent="-514350">
              <a:buFont typeface="+mj-lt"/>
              <a:buAutoNum type="arabicPeriod"/>
            </a:pPr>
            <a:r>
              <a:rPr lang="en-US" dirty="0" smtClean="0"/>
              <a:t>Black</a:t>
            </a:r>
          </a:p>
          <a:p>
            <a:pPr marL="624078" indent="-514350">
              <a:buFont typeface="+mj-lt"/>
              <a:buAutoNum type="arabicPeriod"/>
            </a:pPr>
            <a:r>
              <a:rPr lang="en-US" dirty="0" smtClean="0"/>
              <a:t>Blue</a:t>
            </a:r>
          </a:p>
          <a:p>
            <a:pPr marL="624078" indent="-514350">
              <a:buFont typeface="+mj-lt"/>
              <a:buAutoNum type="arabicPeriod"/>
            </a:pPr>
            <a:r>
              <a:rPr lang="en-US" dirty="0" smtClean="0"/>
              <a:t>Yellow  brown</a:t>
            </a:r>
          </a:p>
          <a:p>
            <a:pPr marL="624078" indent="-514350">
              <a:buFont typeface="+mj-lt"/>
              <a:buAutoNum type="arabicPeriod"/>
            </a:pPr>
            <a:r>
              <a:rPr lang="en-US" dirty="0" smtClean="0"/>
              <a:t>Brick red</a:t>
            </a:r>
            <a:endParaRPr lang="en-US" dirty="0"/>
          </a:p>
        </p:txBody>
      </p:sp>
      <p:sp>
        <p:nvSpPr>
          <p:cNvPr id="3" name="Title 2"/>
          <p:cNvSpPr>
            <a:spLocks noGrp="1"/>
          </p:cNvSpPr>
          <p:nvPr>
            <p:ph type="title"/>
          </p:nvPr>
        </p:nvSpPr>
        <p:spPr/>
        <p:txBody>
          <a:bodyPr/>
          <a:lstStyle/>
          <a:p>
            <a:r>
              <a:rPr lang="en-US" dirty="0" smtClean="0"/>
              <a:t>3</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color of melanin pigment is…</a:t>
            </a:r>
          </a:p>
          <a:p>
            <a:pPr marL="624078" indent="-514350">
              <a:buFont typeface="+mj-lt"/>
              <a:buAutoNum type="arabicPeriod"/>
            </a:pPr>
            <a:r>
              <a:rPr lang="en-US" b="1" dirty="0" smtClean="0">
                <a:solidFill>
                  <a:schemeClr val="bg2">
                    <a:lumMod val="50000"/>
                  </a:schemeClr>
                </a:solidFill>
              </a:rPr>
              <a:t>Black</a:t>
            </a:r>
          </a:p>
          <a:p>
            <a:pPr marL="624078" indent="-514350">
              <a:buFont typeface="+mj-lt"/>
              <a:buAutoNum type="arabicPeriod"/>
            </a:pPr>
            <a:r>
              <a:rPr lang="en-US" dirty="0" smtClean="0"/>
              <a:t>Blue</a:t>
            </a:r>
          </a:p>
          <a:p>
            <a:pPr marL="624078" indent="-514350">
              <a:buFont typeface="+mj-lt"/>
              <a:buAutoNum type="arabicPeriod"/>
            </a:pPr>
            <a:r>
              <a:rPr lang="en-US" dirty="0" smtClean="0"/>
              <a:t>Yellow  brown</a:t>
            </a:r>
          </a:p>
          <a:p>
            <a:pPr marL="624078" indent="-514350">
              <a:buFont typeface="+mj-lt"/>
              <a:buAutoNum type="arabicPeriod"/>
            </a:pPr>
            <a:r>
              <a:rPr lang="en-US" dirty="0" smtClean="0"/>
              <a:t>Brick red</a:t>
            </a:r>
            <a:endParaRPr lang="en-US" dirty="0"/>
          </a:p>
        </p:txBody>
      </p:sp>
      <p:sp>
        <p:nvSpPr>
          <p:cNvPr id="3" name="Title 2"/>
          <p:cNvSpPr>
            <a:spLocks noGrp="1"/>
          </p:cNvSpPr>
          <p:nvPr>
            <p:ph type="title"/>
          </p:nvPr>
        </p:nvSpPr>
        <p:spPr/>
        <p:txBody>
          <a:bodyPr/>
          <a:lstStyle/>
          <a:p>
            <a:r>
              <a:rPr lang="en-US" dirty="0" smtClean="0"/>
              <a:t>3</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Special stain for iron is..</a:t>
            </a:r>
          </a:p>
          <a:p>
            <a:pPr marL="624078" indent="-514350">
              <a:buFont typeface="+mj-lt"/>
              <a:buAutoNum type="arabicPeriod"/>
            </a:pPr>
            <a:r>
              <a:rPr lang="en-US" dirty="0" smtClean="0"/>
              <a:t>Perl stain</a:t>
            </a:r>
          </a:p>
          <a:p>
            <a:pPr marL="624078" indent="-514350">
              <a:buFont typeface="+mj-lt"/>
              <a:buAutoNum type="arabicPeriod"/>
            </a:pPr>
            <a:r>
              <a:rPr lang="en-US" dirty="0" smtClean="0"/>
              <a:t>PAS</a:t>
            </a:r>
          </a:p>
          <a:p>
            <a:pPr marL="624078" indent="-514350">
              <a:buFont typeface="+mj-lt"/>
              <a:buAutoNum type="arabicPeriod"/>
            </a:pPr>
            <a:r>
              <a:rPr lang="en-US" dirty="0" smtClean="0"/>
              <a:t>Congo red</a:t>
            </a:r>
          </a:p>
          <a:p>
            <a:pPr marL="624078" indent="-514350">
              <a:buFont typeface="+mj-lt"/>
              <a:buAutoNum type="arabicPeriod"/>
            </a:pPr>
            <a:r>
              <a:rPr lang="en-US" dirty="0" smtClean="0"/>
              <a:t>H and E</a:t>
            </a:r>
            <a:endParaRPr lang="en-US" dirty="0"/>
          </a:p>
        </p:txBody>
      </p:sp>
      <p:sp>
        <p:nvSpPr>
          <p:cNvPr id="3" name="Title 2"/>
          <p:cNvSpPr>
            <a:spLocks noGrp="1"/>
          </p:cNvSpPr>
          <p:nvPr>
            <p:ph type="title"/>
          </p:nvPr>
        </p:nvSpPr>
        <p:spPr/>
        <p:txBody>
          <a:bodyPr/>
          <a:lstStyle/>
          <a:p>
            <a:r>
              <a:rPr lang="en-US" dirty="0" smtClean="0"/>
              <a:t>4.</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Special stain for iron is..</a:t>
            </a:r>
          </a:p>
          <a:p>
            <a:pPr marL="624078" indent="-514350">
              <a:buFont typeface="+mj-lt"/>
              <a:buAutoNum type="arabicPeriod"/>
            </a:pPr>
            <a:r>
              <a:rPr lang="en-US" b="1" dirty="0" smtClean="0">
                <a:solidFill>
                  <a:schemeClr val="bg2">
                    <a:lumMod val="50000"/>
                  </a:schemeClr>
                </a:solidFill>
              </a:rPr>
              <a:t>Perl stain</a:t>
            </a:r>
          </a:p>
          <a:p>
            <a:pPr marL="624078" indent="-514350">
              <a:buFont typeface="+mj-lt"/>
              <a:buAutoNum type="arabicPeriod"/>
            </a:pPr>
            <a:r>
              <a:rPr lang="en-US" dirty="0" smtClean="0"/>
              <a:t>PAS</a:t>
            </a:r>
          </a:p>
          <a:p>
            <a:pPr marL="624078" indent="-514350">
              <a:buFont typeface="+mj-lt"/>
              <a:buAutoNum type="arabicPeriod"/>
            </a:pPr>
            <a:r>
              <a:rPr lang="en-US" dirty="0" smtClean="0"/>
              <a:t>Congo red</a:t>
            </a:r>
          </a:p>
          <a:p>
            <a:pPr marL="624078" indent="-514350">
              <a:buFont typeface="+mj-lt"/>
              <a:buAutoNum type="arabicPeriod"/>
            </a:pPr>
            <a:r>
              <a:rPr lang="en-US" dirty="0" smtClean="0"/>
              <a:t>H and E</a:t>
            </a:r>
            <a:endParaRPr lang="en-US" dirty="0"/>
          </a:p>
        </p:txBody>
      </p:sp>
      <p:sp>
        <p:nvSpPr>
          <p:cNvPr id="3" name="Title 2"/>
          <p:cNvSpPr>
            <a:spLocks noGrp="1"/>
          </p:cNvSpPr>
          <p:nvPr>
            <p:ph type="title"/>
          </p:nvPr>
        </p:nvSpPr>
        <p:spPr/>
        <p:txBody>
          <a:bodyPr/>
          <a:lstStyle/>
          <a:p>
            <a:r>
              <a:rPr lang="en-US" dirty="0" smtClean="0"/>
              <a:t>4.</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5910095"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 </a:t>
            </a:r>
            <a:endParaRPr lang="en-US" dirty="0"/>
          </a:p>
        </p:txBody>
      </p:sp>
      <p:sp>
        <p:nvSpPr>
          <p:cNvPr id="4" name="Rectangle 3"/>
          <p:cNvSpPr/>
          <p:nvPr/>
        </p:nvSpPr>
        <p:spPr>
          <a:xfrm>
            <a:off x="6172200" y="228600"/>
            <a:ext cx="2819400" cy="6740307"/>
          </a:xfrm>
          <a:prstGeom prst="rect">
            <a:avLst/>
          </a:prstGeom>
        </p:spPr>
        <p:txBody>
          <a:bodyPr wrap="square">
            <a:spAutoFit/>
          </a:bodyPr>
          <a:lstStyle/>
          <a:p>
            <a:r>
              <a:rPr lang="en-US" dirty="0" smtClean="0">
                <a:effectLst/>
                <a:latin typeface="Times New Roman"/>
                <a:ea typeface="Times New Roman"/>
              </a:rPr>
              <a:t>Mechanisms : </a:t>
            </a:r>
          </a:p>
          <a:p>
            <a:pPr marL="342900" indent="-342900">
              <a:buAutoNum type="arabicParenBoth"/>
            </a:pPr>
            <a:r>
              <a:rPr lang="en-US" dirty="0" smtClean="0">
                <a:effectLst/>
                <a:latin typeface="Times New Roman"/>
                <a:ea typeface="Times New Roman"/>
              </a:rPr>
              <a:t>abnormal metabolism, as in fatty change in the liver;</a:t>
            </a:r>
          </a:p>
          <a:p>
            <a:pPr marL="342900" indent="-342900">
              <a:buAutoNum type="arabicParenBoth"/>
            </a:pPr>
            <a:endParaRPr lang="en-US" dirty="0" smtClean="0">
              <a:effectLst/>
              <a:latin typeface="Times New Roman"/>
              <a:ea typeface="Times New Roman"/>
            </a:endParaRPr>
          </a:p>
          <a:p>
            <a:pPr marL="342900" indent="-342900">
              <a:buAutoNum type="arabicParenBoth"/>
            </a:pPr>
            <a:r>
              <a:rPr lang="en-US" dirty="0" smtClean="0">
                <a:effectLst/>
                <a:latin typeface="Times New Roman"/>
                <a:ea typeface="Times New Roman"/>
              </a:rPr>
              <a:t>mutations causing alterations in protein folding and transport, as in alpha</a:t>
            </a:r>
            <a:r>
              <a:rPr lang="en-US" baseline="-25000" dirty="0" smtClean="0">
                <a:effectLst/>
                <a:latin typeface="Times New Roman"/>
                <a:ea typeface="Times New Roman"/>
              </a:rPr>
              <a:t>1</a:t>
            </a:r>
            <a:r>
              <a:rPr lang="en-US" dirty="0" smtClean="0">
                <a:effectLst/>
                <a:latin typeface="Times New Roman"/>
                <a:ea typeface="Times New Roman"/>
              </a:rPr>
              <a:t>-antitrypsin deficiency; </a:t>
            </a:r>
          </a:p>
          <a:p>
            <a:pPr marL="342900" indent="-342900">
              <a:buAutoNum type="arabicParenBoth"/>
            </a:pPr>
            <a:endParaRPr lang="en-US" dirty="0" smtClean="0">
              <a:effectLst/>
              <a:latin typeface="Times New Roman"/>
              <a:ea typeface="Times New Roman"/>
            </a:endParaRPr>
          </a:p>
          <a:p>
            <a:pPr marL="342900" indent="-342900">
              <a:buAutoNum type="arabicParenBoth"/>
            </a:pPr>
            <a:r>
              <a:rPr lang="en-US" dirty="0" smtClean="0">
                <a:effectLst/>
                <a:latin typeface="Times New Roman"/>
                <a:ea typeface="Times New Roman"/>
              </a:rPr>
              <a:t>deficiency of critical enzymes that prevent breakdown of substrates that accumulate in lysosomes, as in </a:t>
            </a:r>
            <a:r>
              <a:rPr lang="en-US" dirty="0" err="1" smtClean="0">
                <a:effectLst/>
                <a:latin typeface="Times New Roman"/>
                <a:ea typeface="Times New Roman"/>
              </a:rPr>
              <a:t>lysosomal</a:t>
            </a:r>
            <a:r>
              <a:rPr lang="en-US" dirty="0" smtClean="0">
                <a:effectLst/>
                <a:latin typeface="Times New Roman"/>
                <a:ea typeface="Times New Roman"/>
              </a:rPr>
              <a:t> storage diseases;</a:t>
            </a:r>
          </a:p>
          <a:p>
            <a:pPr marL="342900" indent="-342900">
              <a:buAutoNum type="arabicParenBoth"/>
            </a:pPr>
            <a:endParaRPr lang="en-US" dirty="0" smtClean="0">
              <a:effectLst/>
              <a:latin typeface="Times New Roman"/>
              <a:ea typeface="Times New Roman"/>
            </a:endParaRPr>
          </a:p>
          <a:p>
            <a:pPr marL="342900" indent="-342900">
              <a:buAutoNum type="arabicParenBoth"/>
            </a:pPr>
            <a:r>
              <a:rPr lang="en-US" dirty="0" smtClean="0">
                <a:effectLst/>
                <a:latin typeface="Times New Roman"/>
                <a:ea typeface="Times New Roman"/>
              </a:rPr>
              <a:t>inability to degrade </a:t>
            </a:r>
            <a:r>
              <a:rPr lang="en-US" dirty="0" err="1" smtClean="0">
                <a:effectLst/>
                <a:latin typeface="Times New Roman"/>
                <a:ea typeface="Times New Roman"/>
              </a:rPr>
              <a:t>phagocytosed</a:t>
            </a:r>
            <a:r>
              <a:rPr lang="en-US" dirty="0" smtClean="0">
                <a:effectLst/>
                <a:latin typeface="Times New Roman"/>
                <a:ea typeface="Times New Roman"/>
              </a:rPr>
              <a:t> particles, as in </a:t>
            </a:r>
            <a:r>
              <a:rPr lang="en-US" dirty="0" err="1" smtClean="0">
                <a:effectLst/>
                <a:latin typeface="Times New Roman"/>
                <a:ea typeface="Times New Roman"/>
              </a:rPr>
              <a:t>hemosiderosis</a:t>
            </a:r>
            <a:r>
              <a:rPr lang="en-US" dirty="0" smtClean="0">
                <a:effectLst/>
                <a:latin typeface="Times New Roman"/>
                <a:ea typeface="Times New Roman"/>
              </a:rPr>
              <a:t> and carbon pigment accumulation. </a:t>
            </a:r>
            <a:endParaRPr lang="en-US" dirty="0"/>
          </a:p>
        </p:txBody>
      </p:sp>
    </p:spTree>
    <p:extLst>
      <p:ext uri="{BB962C8B-B14F-4D97-AF65-F5344CB8AC3E}">
        <p14:creationId xmlns="" xmlns:p14="http://schemas.microsoft.com/office/powerpoint/2010/main" val="4863454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700" y="1052736"/>
          <a:ext cx="9156700" cy="5820818"/>
        </p:xfrm>
        <a:graphic>
          <a:graphicData uri="http://schemas.openxmlformats.org/drawingml/2006/table">
            <a:tbl>
              <a:tblPr firstRow="1" bandRow="1">
                <a:tableStyleId>{5C22544A-7EE6-4342-B048-85BDC9FD1C3A}</a:tableStyleId>
              </a:tblPr>
              <a:tblGrid>
                <a:gridCol w="1128316"/>
                <a:gridCol w="864096"/>
                <a:gridCol w="2520280"/>
                <a:gridCol w="2304256"/>
                <a:gridCol w="2339752"/>
              </a:tblGrid>
              <a:tr h="555954">
                <a:tc>
                  <a:txBody>
                    <a:bodyPr/>
                    <a:lstStyle/>
                    <a:p>
                      <a:r>
                        <a:rPr lang="en-US" sz="1050" dirty="0" smtClean="0"/>
                        <a:t>NAME OF AUTHOR</a:t>
                      </a:r>
                      <a:endParaRPr lang="en-US" sz="1050" dirty="0"/>
                    </a:p>
                  </a:txBody>
                  <a:tcPr marT="45724" marB="45724"/>
                </a:tc>
                <a:tc>
                  <a:txBody>
                    <a:bodyPr/>
                    <a:lstStyle/>
                    <a:p>
                      <a:r>
                        <a:rPr lang="en-US" sz="1050" dirty="0" smtClean="0"/>
                        <a:t>TITLE OF STUDY &amp; DESIGN</a:t>
                      </a:r>
                      <a:endParaRPr lang="en-US" sz="1050" dirty="0"/>
                    </a:p>
                  </a:txBody>
                  <a:tcPr marT="45724" marB="45724"/>
                </a:tc>
                <a:tc>
                  <a:txBody>
                    <a:bodyPr/>
                    <a:lstStyle/>
                    <a:p>
                      <a:r>
                        <a:rPr lang="en-US" sz="1050" dirty="0" smtClean="0"/>
                        <a:t>AIM</a:t>
                      </a:r>
                      <a:endParaRPr lang="en-US" sz="1050" dirty="0"/>
                    </a:p>
                  </a:txBody>
                  <a:tcPr marT="45724" marB="45724"/>
                </a:tc>
                <a:tc>
                  <a:txBody>
                    <a:bodyPr/>
                    <a:lstStyle/>
                    <a:p>
                      <a:r>
                        <a:rPr lang="en-US" sz="1050" dirty="0" smtClean="0"/>
                        <a:t>RESULT</a:t>
                      </a:r>
                      <a:endParaRPr lang="en-US" sz="1050" dirty="0"/>
                    </a:p>
                  </a:txBody>
                  <a:tcPr marT="45724" marB="45724"/>
                </a:tc>
                <a:tc>
                  <a:txBody>
                    <a:bodyPr/>
                    <a:lstStyle/>
                    <a:p>
                      <a:r>
                        <a:rPr lang="en-US" sz="1050" dirty="0" smtClean="0"/>
                        <a:t>CONCLUSION</a:t>
                      </a:r>
                      <a:endParaRPr lang="en-US" sz="1050" dirty="0"/>
                    </a:p>
                  </a:txBody>
                  <a:tcPr marT="45724" marB="45724"/>
                </a:tc>
              </a:tr>
              <a:tr h="5249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err="1" smtClean="0">
                          <a:hlinkClick r:id="rId2"/>
                        </a:rPr>
                        <a:t>Vesterdal</a:t>
                      </a:r>
                      <a:r>
                        <a:rPr lang="en-US" sz="1050" dirty="0" smtClean="0">
                          <a:hlinkClick r:id="rId2"/>
                        </a:rPr>
                        <a:t> </a:t>
                      </a:r>
                      <a:r>
                        <a:rPr lang="en-US" sz="1050" dirty="0" err="1" smtClean="0">
                          <a:hlinkClick r:id="rId2"/>
                        </a:rPr>
                        <a:t>LK</a:t>
                      </a:r>
                      <a:r>
                        <a:rPr lang="en-US" sz="1050" dirty="0" smtClean="0"/>
                        <a:t>, </a:t>
                      </a:r>
                      <a:r>
                        <a:rPr lang="en-US" sz="1050" dirty="0" err="1" smtClean="0">
                          <a:hlinkClick r:id="rId3"/>
                        </a:rPr>
                        <a:t>Danielsen</a:t>
                      </a:r>
                      <a:r>
                        <a:rPr lang="en-US" sz="1050" dirty="0" smtClean="0">
                          <a:hlinkClick r:id="rId3"/>
                        </a:rPr>
                        <a:t> PH</a:t>
                      </a:r>
                      <a:r>
                        <a:rPr lang="en-US" sz="1050" dirty="0" smtClean="0"/>
                        <a:t>, </a:t>
                      </a:r>
                      <a:r>
                        <a:rPr lang="en-US" sz="1050" dirty="0" err="1" smtClean="0">
                          <a:hlinkClick r:id="rId4"/>
                        </a:rPr>
                        <a:t>Folkmann</a:t>
                      </a:r>
                      <a:r>
                        <a:rPr lang="en-US" sz="1050" dirty="0" smtClean="0">
                          <a:hlinkClick r:id="rId4"/>
                        </a:rPr>
                        <a:t> </a:t>
                      </a:r>
                      <a:r>
                        <a:rPr lang="en-US" sz="1050" dirty="0" err="1" smtClean="0">
                          <a:hlinkClick r:id="rId4"/>
                        </a:rPr>
                        <a:t>JK</a:t>
                      </a:r>
                      <a:r>
                        <a:rPr lang="en-US" sz="1050" dirty="0" smtClean="0"/>
                        <a:t>, </a:t>
                      </a:r>
                      <a:r>
                        <a:rPr lang="en-US" sz="1050" dirty="0" smtClean="0">
                          <a:hlinkClick r:id="rId5"/>
                        </a:rPr>
                        <a:t>Jespersen LF</a:t>
                      </a:r>
                      <a:r>
                        <a:rPr lang="en-US" sz="1050" dirty="0" smtClean="0"/>
                        <a:t>, </a:t>
                      </a:r>
                      <a:r>
                        <a:rPr lang="en-US" sz="1050" dirty="0" smtClean="0">
                          <a:hlinkClick r:id="rId6"/>
                        </a:rPr>
                        <a:t>Aguilar-</a:t>
                      </a:r>
                      <a:r>
                        <a:rPr lang="en-US" sz="1050" dirty="0" err="1" smtClean="0">
                          <a:hlinkClick r:id="rId6"/>
                        </a:rPr>
                        <a:t>Pelaez</a:t>
                      </a:r>
                      <a:r>
                        <a:rPr lang="en-US" sz="1050" dirty="0" smtClean="0">
                          <a:hlinkClick r:id="rId6"/>
                        </a:rPr>
                        <a:t> K</a:t>
                      </a:r>
                      <a:r>
                        <a:rPr lang="en-US" sz="1050" dirty="0" smtClean="0"/>
                        <a:t>, </a:t>
                      </a:r>
                      <a:r>
                        <a:rPr lang="en-US" sz="1050" dirty="0" err="1" smtClean="0">
                          <a:hlinkClick r:id="rId7"/>
                        </a:rPr>
                        <a:t>Roursgaard</a:t>
                      </a:r>
                      <a:r>
                        <a:rPr lang="en-US" sz="1050" dirty="0" smtClean="0">
                          <a:hlinkClick r:id="rId7"/>
                        </a:rPr>
                        <a:t> M</a:t>
                      </a:r>
                      <a:r>
                        <a:rPr lang="en-US" sz="1050" dirty="0" smtClean="0"/>
                        <a:t>, </a:t>
                      </a:r>
                      <a:r>
                        <a:rPr lang="en-US" sz="1050" dirty="0" smtClean="0">
                          <a:hlinkClick r:id="rId8"/>
                        </a:rPr>
                        <a:t>Loft S</a:t>
                      </a:r>
                      <a:r>
                        <a:rPr lang="en-US" sz="1050" dirty="0" smtClean="0"/>
                        <a:t>, </a:t>
                      </a:r>
                      <a:r>
                        <a:rPr lang="en-US" sz="1050" dirty="0" err="1" smtClean="0">
                          <a:hlinkClick r:id="rId9"/>
                        </a:rPr>
                        <a:t>Møller</a:t>
                      </a:r>
                      <a:r>
                        <a:rPr lang="en-US" sz="1050" dirty="0" smtClean="0">
                          <a:hlinkClick r:id="rId9"/>
                        </a:rPr>
                        <a:t> P</a:t>
                      </a:r>
                      <a:r>
                        <a:rPr lang="en-US" sz="1050" dirty="0" smtClean="0"/>
                        <a:t>.</a:t>
                      </a:r>
                    </a:p>
                    <a:p>
                      <a:endParaRPr lang="en-US" sz="1050" dirty="0"/>
                    </a:p>
                  </a:txBody>
                  <a:tcPr marT="45724" marB="45724"/>
                </a:tc>
                <a:tc>
                  <a:txBody>
                    <a:bodyPr/>
                    <a:lstStyle/>
                    <a:p>
                      <a:endParaRPr lang="en-IN" sz="1050" b="1" i="0" kern="1200" dirty="0" smtClean="0">
                        <a:solidFill>
                          <a:srgbClr val="0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t>Accumulation of lipids and </a:t>
                      </a:r>
                      <a:r>
                        <a:rPr lang="en-US" sz="1050" b="1" dirty="0" err="1" smtClean="0"/>
                        <a:t>oxidatively</a:t>
                      </a:r>
                      <a:r>
                        <a:rPr lang="en-US" sz="1050" b="1" dirty="0" smtClean="0"/>
                        <a:t> damaged DNA in </a:t>
                      </a:r>
                      <a:r>
                        <a:rPr lang="en-US" sz="1050" b="1" dirty="0" err="1" smtClean="0"/>
                        <a:t>hepatocytes</a:t>
                      </a:r>
                      <a:r>
                        <a:rPr lang="en-US" sz="1050" b="1" dirty="0" smtClean="0"/>
                        <a:t> exposed to particles.</a:t>
                      </a:r>
                    </a:p>
                    <a:p>
                      <a:endParaRPr lang="en-IN" sz="1050" b="1" i="0" kern="1200" dirty="0" smtClean="0">
                        <a:solidFill>
                          <a:srgbClr val="000000"/>
                        </a:solidFill>
                        <a:effectLst/>
                        <a:latin typeface="+mn-lt"/>
                        <a:ea typeface="+mn-ea"/>
                        <a:cs typeface="+mn-cs"/>
                      </a:endParaRPr>
                    </a:p>
                    <a:p>
                      <a:endParaRPr lang="en-IN" sz="1050" b="1" i="0" kern="1200" dirty="0" smtClean="0">
                        <a:solidFill>
                          <a:srgbClr val="000000"/>
                        </a:solidFill>
                        <a:effectLst/>
                        <a:latin typeface="+mn-lt"/>
                        <a:ea typeface="+mn-ea"/>
                        <a:cs typeface="+mn-cs"/>
                      </a:endParaRPr>
                    </a:p>
                    <a:p>
                      <a:r>
                        <a:rPr lang="en-IN" sz="1050" b="1" i="0" kern="1200" dirty="0" smtClean="0">
                          <a:solidFill>
                            <a:srgbClr val="000000"/>
                          </a:solidFill>
                          <a:effectLst/>
                          <a:latin typeface="+mn-lt"/>
                          <a:ea typeface="+mn-ea"/>
                          <a:cs typeface="+mn-cs"/>
                        </a:rPr>
                        <a:t>LEVEL </a:t>
                      </a:r>
                      <a:r>
                        <a:rPr lang="en-IN" sz="1050" b="1" i="0" kern="1200" dirty="0" smtClean="0">
                          <a:solidFill>
                            <a:srgbClr val="000000"/>
                          </a:solidFill>
                          <a:effectLst/>
                          <a:latin typeface="+mn-lt"/>
                          <a:ea typeface="+mn-ea"/>
                          <a:cs typeface="+mn-cs"/>
                        </a:rPr>
                        <a:t>4</a:t>
                      </a:r>
                    </a:p>
                    <a:p>
                      <a:endParaRPr lang="en-US" sz="105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Exposure to particles has been suggested to generate </a:t>
                      </a:r>
                      <a:r>
                        <a:rPr lang="en-US" sz="1200" dirty="0" err="1" smtClean="0"/>
                        <a:t>hepatosteatosis</a:t>
                      </a:r>
                      <a:r>
                        <a:rPr lang="en-US" sz="1200" dirty="0" smtClean="0"/>
                        <a:t> by oxidative stress mechanisms. We investigated lipid accumulation in cultured human </a:t>
                      </a:r>
                      <a:r>
                        <a:rPr lang="en-US" sz="1200" dirty="0" err="1" smtClean="0"/>
                        <a:t>hepatocytes</a:t>
                      </a:r>
                      <a:r>
                        <a:rPr lang="en-US" sz="1200" dirty="0" smtClean="0"/>
                        <a:t> (HepG2) and rat liver after exposure to four different carbon-based particles. HepG2 cells were exposed to particles for 3h and subsequently incubated for another 18h to manifest lipid accumulation. In an animal model of metabolic syndrome we investigated the association between intake of carbon black (CB, 14nm) particles and hepatic lipid accumulation, inflammation and gene expression of Srebp-1, </a:t>
                      </a:r>
                      <a:r>
                        <a:rPr lang="en-US" sz="1200" dirty="0" err="1" smtClean="0"/>
                        <a:t>Fasn</a:t>
                      </a:r>
                      <a:r>
                        <a:rPr lang="en-US" sz="1200" dirty="0" smtClean="0"/>
                        <a:t> and Scd-1 involved in lipid synthesis. There was a concentration-dependent increase in intracellular lipid content after exposure to CB in HepG2 cells, which was only observed after co-exposure to oleic/</a:t>
                      </a:r>
                      <a:r>
                        <a:rPr lang="en-US" sz="1200" dirty="0" err="1" smtClean="0"/>
                        <a:t>palmitic</a:t>
                      </a:r>
                      <a:r>
                        <a:rPr lang="en-US" sz="1200" dirty="0" smtClean="0"/>
                        <a:t> acid. </a:t>
                      </a:r>
                      <a:endParaRPr lang="en-US" sz="1200" kern="1200" dirty="0">
                        <a:solidFill>
                          <a:schemeClr val="dk1"/>
                        </a:solidFill>
                        <a:latin typeface="+mn-lt"/>
                        <a:ea typeface="+mn-ea"/>
                        <a:cs typeface="+mn-cs"/>
                      </a:endParaRPr>
                    </a:p>
                  </a:txBody>
                  <a:tcPr marT="45724" marB="4572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50" dirty="0" smtClean="0"/>
                        <a:t>All four types of particles also generated </a:t>
                      </a:r>
                      <a:r>
                        <a:rPr lang="en-US" sz="1050" dirty="0" err="1" smtClean="0"/>
                        <a:t>oxidatively</a:t>
                      </a:r>
                      <a:r>
                        <a:rPr lang="en-US" sz="1050" dirty="0" smtClean="0"/>
                        <a:t> damaged DNA, assessed as </a:t>
                      </a:r>
                      <a:r>
                        <a:rPr lang="en-US" sz="1050" dirty="0" err="1" smtClean="0"/>
                        <a:t>formamidopyrimidine</a:t>
                      </a:r>
                      <a:r>
                        <a:rPr lang="en-US" sz="1050" dirty="0" smtClean="0"/>
                        <a:t> DNA </a:t>
                      </a:r>
                      <a:r>
                        <a:rPr lang="en-US" sz="1050" dirty="0" err="1" smtClean="0"/>
                        <a:t>glycosylase</a:t>
                      </a:r>
                      <a:r>
                        <a:rPr lang="en-US" sz="1050" dirty="0" smtClean="0"/>
                        <a:t> (</a:t>
                      </a:r>
                      <a:r>
                        <a:rPr lang="en-US" sz="1050" dirty="0" err="1" smtClean="0"/>
                        <a:t>FPG</a:t>
                      </a:r>
                      <a:r>
                        <a:rPr lang="en-US" sz="1050" dirty="0" smtClean="0"/>
                        <a:t>) sensitive sites, in HepG2 cells after 3h exposure. The animal model of metabolic syndrome showed increased lipid load in the liver after one oral exposure to 6.4mg/kg of CB in lean </a:t>
                      </a:r>
                      <a:r>
                        <a:rPr lang="en-US" sz="1050" dirty="0" err="1" smtClean="0"/>
                        <a:t>Zucker</a:t>
                      </a:r>
                      <a:r>
                        <a:rPr lang="en-US" sz="1050" dirty="0" smtClean="0"/>
                        <a:t> rats. This was not associated with increased </a:t>
                      </a:r>
                      <a:r>
                        <a:rPr lang="en-US" sz="1050" dirty="0" err="1" smtClean="0"/>
                        <a:t>iNOS</a:t>
                      </a:r>
                      <a:r>
                        <a:rPr lang="en-US" sz="1050" dirty="0" smtClean="0"/>
                        <a:t> staining in the liver, indicating that the oral CB exposure was associated with hepatic </a:t>
                      </a:r>
                      <a:r>
                        <a:rPr lang="en-US" sz="1050" dirty="0" err="1" smtClean="0"/>
                        <a:t>steatosis</a:t>
                      </a:r>
                      <a:r>
                        <a:rPr lang="en-US" sz="1050" dirty="0" smtClean="0"/>
                        <a:t> rather than </a:t>
                      </a:r>
                      <a:r>
                        <a:rPr lang="en-US" sz="1050" dirty="0" err="1" smtClean="0"/>
                        <a:t>steatohepatitis</a:t>
                      </a:r>
                      <a:endParaRPr lang="en-US" sz="1050" dirty="0" smtClean="0"/>
                    </a:p>
                    <a:p>
                      <a:pPr algn="just"/>
                      <a:endParaRPr lang="en-US" sz="1050" b="0" dirty="0">
                        <a:solidFill>
                          <a:schemeClr val="accent6">
                            <a:lumMod val="50000"/>
                          </a:schemeClr>
                        </a:solidFill>
                      </a:endParaRP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lipid accumulation did not seem to be related to increased </a:t>
                      </a:r>
                      <a:r>
                        <a:rPr lang="en-US" sz="1200" dirty="0" err="1" smtClean="0"/>
                        <a:t>lipogenesis</a:t>
                      </a:r>
                      <a:r>
                        <a:rPr lang="en-US" sz="1200" dirty="0" smtClean="0"/>
                        <a:t> because there were unaltered gene expression levels in both the HepG2 cells and rat livers. Collectively, exposure to particles is associated with oxidative stress and </a:t>
                      </a:r>
                      <a:r>
                        <a:rPr lang="en-US" sz="1200" dirty="0" err="1" smtClean="0"/>
                        <a:t>steatosis</a:t>
                      </a:r>
                      <a:r>
                        <a:rPr lang="en-US" sz="1200" dirty="0" smtClean="0"/>
                        <a:t> in </a:t>
                      </a:r>
                      <a:r>
                        <a:rPr lang="en-US" sz="1200" dirty="0" err="1" smtClean="0"/>
                        <a:t>hepatocytes</a:t>
                      </a:r>
                      <a:r>
                        <a:rPr lang="en-US" sz="1200" dirty="0" smtClean="0"/>
                        <a:t>.</a:t>
                      </a:r>
                    </a:p>
                    <a:p>
                      <a:pPr rtl="0"/>
                      <a:endParaRPr lang="en-US" sz="1200" kern="1200" dirty="0" smtClean="0">
                        <a:solidFill>
                          <a:schemeClr val="dk1"/>
                        </a:solidFill>
                        <a:latin typeface="+mn-lt"/>
                        <a:ea typeface="+mn-ea"/>
                        <a:cs typeface="+mn-cs"/>
                      </a:endParaRPr>
                    </a:p>
                  </a:txBody>
                  <a:tcPr marT="45724" marB="45724"/>
                </a:tc>
              </a:tr>
            </a:tbl>
          </a:graphicData>
        </a:graphic>
      </p:graphicFrame>
      <p:sp>
        <p:nvSpPr>
          <p:cNvPr id="3" name="TextBox 2"/>
          <p:cNvSpPr txBox="1"/>
          <p:nvPr/>
        </p:nvSpPr>
        <p:spPr>
          <a:xfrm>
            <a:off x="0" y="0"/>
            <a:ext cx="9144000" cy="1323439"/>
          </a:xfrm>
          <a:prstGeom prst="rect">
            <a:avLst/>
          </a:prstGeom>
          <a:noFill/>
        </p:spPr>
        <p:txBody>
          <a:bodyPr wrap="square">
            <a:spAutoFit/>
          </a:bodyPr>
          <a:lstStyle/>
          <a:p>
            <a:r>
              <a:rPr lang="en-US" sz="1600" dirty="0" err="1" smtClean="0">
                <a:hlinkClick r:id="rId2"/>
              </a:rPr>
              <a:t>Vesterdal</a:t>
            </a:r>
            <a:r>
              <a:rPr lang="en-US" sz="1600" dirty="0" smtClean="0">
                <a:hlinkClick r:id="rId2"/>
              </a:rPr>
              <a:t> </a:t>
            </a:r>
            <a:r>
              <a:rPr lang="en-US" sz="1600" dirty="0" err="1" smtClean="0">
                <a:hlinkClick r:id="rId2"/>
              </a:rPr>
              <a:t>LK</a:t>
            </a:r>
            <a:r>
              <a:rPr lang="en-US" sz="1600" dirty="0" smtClean="0"/>
              <a:t>, </a:t>
            </a:r>
            <a:r>
              <a:rPr lang="en-US" sz="1600" dirty="0" err="1" smtClean="0">
                <a:hlinkClick r:id="rId3"/>
              </a:rPr>
              <a:t>Danielsen</a:t>
            </a:r>
            <a:r>
              <a:rPr lang="en-US" sz="1600" dirty="0" smtClean="0">
                <a:hlinkClick r:id="rId3"/>
              </a:rPr>
              <a:t> PH</a:t>
            </a:r>
            <a:r>
              <a:rPr lang="en-US" sz="1600" dirty="0" smtClean="0"/>
              <a:t>, </a:t>
            </a:r>
            <a:r>
              <a:rPr lang="en-US" sz="1600" dirty="0" err="1" smtClean="0">
                <a:hlinkClick r:id="rId4"/>
              </a:rPr>
              <a:t>Folkmann</a:t>
            </a:r>
            <a:r>
              <a:rPr lang="en-US" sz="1600" dirty="0" smtClean="0">
                <a:hlinkClick r:id="rId4"/>
              </a:rPr>
              <a:t> </a:t>
            </a:r>
            <a:r>
              <a:rPr lang="en-US" sz="1600" dirty="0" err="1" smtClean="0">
                <a:hlinkClick r:id="rId4"/>
              </a:rPr>
              <a:t>JK</a:t>
            </a:r>
            <a:r>
              <a:rPr lang="en-US" sz="1600" dirty="0" smtClean="0"/>
              <a:t>, </a:t>
            </a:r>
            <a:r>
              <a:rPr lang="en-US" sz="1600" dirty="0" smtClean="0">
                <a:hlinkClick r:id="rId5"/>
              </a:rPr>
              <a:t>Jespersen LF</a:t>
            </a:r>
            <a:r>
              <a:rPr lang="en-US" sz="1600" dirty="0" smtClean="0"/>
              <a:t>, </a:t>
            </a:r>
            <a:r>
              <a:rPr lang="en-US" sz="1600" dirty="0" smtClean="0">
                <a:hlinkClick r:id="rId6"/>
              </a:rPr>
              <a:t>Aguilar-</a:t>
            </a:r>
            <a:r>
              <a:rPr lang="en-US" sz="1600" dirty="0" err="1" smtClean="0">
                <a:hlinkClick r:id="rId6"/>
              </a:rPr>
              <a:t>Pelaez</a:t>
            </a:r>
            <a:r>
              <a:rPr lang="en-US" sz="1600" dirty="0" smtClean="0">
                <a:hlinkClick r:id="rId6"/>
              </a:rPr>
              <a:t> K</a:t>
            </a:r>
            <a:r>
              <a:rPr lang="en-US" sz="1600" dirty="0" smtClean="0"/>
              <a:t>, </a:t>
            </a:r>
            <a:r>
              <a:rPr lang="en-US" sz="1600" dirty="0" err="1" smtClean="0">
                <a:hlinkClick r:id="rId7"/>
              </a:rPr>
              <a:t>Roursgaard</a:t>
            </a:r>
            <a:r>
              <a:rPr lang="en-US" sz="1600" dirty="0" smtClean="0">
                <a:hlinkClick r:id="rId7"/>
              </a:rPr>
              <a:t> M</a:t>
            </a:r>
            <a:r>
              <a:rPr lang="en-US" sz="1600" dirty="0" smtClean="0"/>
              <a:t>, </a:t>
            </a:r>
            <a:r>
              <a:rPr lang="en-US" sz="1600" dirty="0" smtClean="0">
                <a:hlinkClick r:id="rId8"/>
              </a:rPr>
              <a:t>Loft S</a:t>
            </a:r>
            <a:r>
              <a:rPr lang="en-US" sz="1600" dirty="0" smtClean="0"/>
              <a:t>, </a:t>
            </a:r>
            <a:r>
              <a:rPr lang="en-US" sz="1600" dirty="0" err="1" smtClean="0">
                <a:hlinkClick r:id="rId9"/>
              </a:rPr>
              <a:t>Møller</a:t>
            </a:r>
            <a:r>
              <a:rPr lang="en-US" sz="1600" dirty="0" smtClean="0">
                <a:hlinkClick r:id="rId9"/>
              </a:rPr>
              <a:t> P</a:t>
            </a:r>
            <a:r>
              <a:rPr lang="en-US" sz="1600" dirty="0" smtClean="0"/>
              <a:t>.</a:t>
            </a:r>
          </a:p>
          <a:p>
            <a:r>
              <a:rPr lang="en-US" sz="1600" dirty="0" smtClean="0"/>
              <a:t>Toxicology </a:t>
            </a:r>
            <a:r>
              <a:rPr lang="en-US" sz="1600" dirty="0" smtClean="0"/>
              <a:t>and Applied Pharmacology</a:t>
            </a:r>
          </a:p>
          <a:p>
            <a:r>
              <a:rPr lang="en-US" sz="1600" dirty="0" smtClean="0"/>
              <a:t>Volume 274, Issue 2, 15 January 2014, Pages 350–360</a:t>
            </a:r>
          </a:p>
          <a:p>
            <a:pPr>
              <a:defRPr/>
            </a:pPr>
            <a:endParaRPr lang="en-US" sz="1600" dirty="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Text Placeholder 4"/>
          <p:cNvSpPr>
            <a:spLocks noGrp="1"/>
          </p:cNvSpPr>
          <p:nvPr>
            <p:ph type="body" idx="1"/>
          </p:nvPr>
        </p:nvSpPr>
        <p:spPr/>
        <p:txBody>
          <a:bodyPr>
            <a:normAutofit/>
          </a:bodyPr>
          <a:lstStyle/>
          <a:p>
            <a:r>
              <a:rPr lang="en-US" sz="4800" dirty="0" smtClean="0">
                <a:solidFill>
                  <a:schemeClr val="accent1">
                    <a:lumMod val="60000"/>
                    <a:lumOff val="40000"/>
                  </a:schemeClr>
                </a:solidFill>
              </a:rPr>
              <a:t>THANK YOU</a:t>
            </a:r>
            <a:endParaRPr lang="en-US" sz="48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0108"/>
            <a:ext cx="9109364" cy="4757750"/>
          </a:xfrm>
        </p:spPr>
        <p:txBody>
          <a:bodyPr>
            <a:noAutofit/>
          </a:bodyPr>
          <a:lstStyle/>
          <a:p>
            <a:pPr marL="0" marR="0" indent="0" algn="just">
              <a:lnSpc>
                <a:spcPct val="115000"/>
              </a:lnSpc>
              <a:spcBef>
                <a:spcPts val="0"/>
              </a:spcBef>
              <a:spcAft>
                <a:spcPts val="1000"/>
              </a:spcAft>
              <a:buNone/>
            </a:pPr>
            <a:r>
              <a:rPr lang="en-US" sz="2400" dirty="0" smtClean="0">
                <a:effectLst/>
                <a:latin typeface="+mj-lt"/>
                <a:ea typeface="Times New Roman"/>
                <a:cs typeface="Times New Roman"/>
              </a:rPr>
              <a:t>triglycerides, cholesterol/cholesterol esters, and phospholipids.  </a:t>
            </a:r>
            <a:endParaRPr lang="en-US" sz="2400" dirty="0" smtClean="0">
              <a:latin typeface="+mj-lt"/>
              <a:ea typeface="Times New Roman"/>
              <a:cs typeface="Times New Roman"/>
            </a:endParaRPr>
          </a:p>
          <a:p>
            <a:pPr marL="0" marR="0" algn="just">
              <a:lnSpc>
                <a:spcPct val="115000"/>
              </a:lnSpc>
              <a:spcBef>
                <a:spcPts val="0"/>
              </a:spcBef>
              <a:spcAft>
                <a:spcPts val="1000"/>
              </a:spcAft>
            </a:pPr>
            <a:r>
              <a:rPr lang="en-US" sz="2400" dirty="0" err="1" smtClean="0">
                <a:solidFill>
                  <a:srgbClr val="FF0000"/>
                </a:solidFill>
                <a:effectLst/>
                <a:latin typeface="+mj-lt"/>
                <a:ea typeface="Times New Roman"/>
                <a:cs typeface="Times New Roman"/>
              </a:rPr>
              <a:t>Steatosis</a:t>
            </a:r>
            <a:r>
              <a:rPr lang="en-US" sz="2400" dirty="0" smtClean="0">
                <a:solidFill>
                  <a:srgbClr val="FF0000"/>
                </a:solidFill>
                <a:effectLst/>
                <a:latin typeface="+mj-lt"/>
                <a:ea typeface="Times New Roman"/>
                <a:cs typeface="Times New Roman"/>
              </a:rPr>
              <a:t> (Fatty Change) </a:t>
            </a:r>
            <a:endParaRPr lang="en-US" sz="2400" dirty="0">
              <a:latin typeface="+mj-lt"/>
              <a:ea typeface="Calibri"/>
              <a:cs typeface="Times New Roman"/>
            </a:endParaRPr>
          </a:p>
          <a:p>
            <a:pPr marL="0" marR="0" indent="0" algn="just">
              <a:lnSpc>
                <a:spcPct val="115000"/>
              </a:lnSpc>
              <a:spcBef>
                <a:spcPts val="0"/>
              </a:spcBef>
              <a:spcAft>
                <a:spcPts val="1000"/>
              </a:spcAft>
              <a:buNone/>
            </a:pPr>
            <a:r>
              <a:rPr lang="en-US" sz="2400" dirty="0" smtClean="0">
                <a:effectLst/>
                <a:latin typeface="+mj-lt"/>
                <a:ea typeface="Times New Roman"/>
                <a:cs typeface="Times New Roman"/>
              </a:rPr>
              <a:t>- often seen in the </a:t>
            </a:r>
            <a:r>
              <a:rPr lang="en-US" sz="2400" u="sng" dirty="0" smtClean="0">
                <a:effectLst/>
                <a:latin typeface="+mj-lt"/>
                <a:ea typeface="Times New Roman"/>
                <a:cs typeface="Times New Roman"/>
              </a:rPr>
              <a:t>liver</a:t>
            </a:r>
            <a:endParaRPr lang="en-US" sz="2400" dirty="0" smtClean="0">
              <a:effectLst/>
              <a:latin typeface="+mj-lt"/>
              <a:ea typeface="Times New Roman"/>
              <a:cs typeface="Times New Roman"/>
            </a:endParaRPr>
          </a:p>
          <a:p>
            <a:pPr marL="0" marR="0" indent="0" algn="just">
              <a:lnSpc>
                <a:spcPct val="115000"/>
              </a:lnSpc>
              <a:spcBef>
                <a:spcPts val="0"/>
              </a:spcBef>
              <a:spcAft>
                <a:spcPts val="1000"/>
              </a:spcAft>
              <a:buNone/>
            </a:pPr>
            <a:r>
              <a:rPr lang="en-US" sz="2400" dirty="0" smtClean="0">
                <a:effectLst/>
                <a:latin typeface="+mj-lt"/>
                <a:ea typeface="Times New Roman"/>
                <a:cs typeface="Times New Roman"/>
              </a:rPr>
              <a:t> </a:t>
            </a:r>
            <a:r>
              <a:rPr lang="en-US" sz="2400" b="1" dirty="0" smtClean="0">
                <a:solidFill>
                  <a:schemeClr val="accent3">
                    <a:lumMod val="75000"/>
                  </a:schemeClr>
                </a:solidFill>
                <a:effectLst/>
                <a:latin typeface="+mj-lt"/>
                <a:ea typeface="Times New Roman"/>
                <a:cs typeface="Times New Roman"/>
              </a:rPr>
              <a:t>CAUSE</a:t>
            </a:r>
            <a:r>
              <a:rPr lang="en-US" sz="2400" b="1" dirty="0" smtClean="0">
                <a:effectLst/>
                <a:latin typeface="+mj-lt"/>
                <a:ea typeface="Times New Roman"/>
                <a:cs typeface="Times New Roman"/>
              </a:rPr>
              <a:t> </a:t>
            </a:r>
            <a:r>
              <a:rPr lang="en-US" sz="2400" dirty="0" smtClean="0">
                <a:effectLst/>
                <a:latin typeface="+mj-lt"/>
                <a:ea typeface="Times New Roman"/>
                <a:cs typeface="Times New Roman"/>
              </a:rPr>
              <a:t> In industrialized nations, by far the </a:t>
            </a:r>
            <a:r>
              <a:rPr lang="en-US" sz="2400" u="sng" dirty="0" smtClean="0">
                <a:effectLst/>
                <a:latin typeface="+mj-lt"/>
                <a:ea typeface="Times New Roman"/>
                <a:cs typeface="Times New Roman"/>
              </a:rPr>
              <a:t>most common </a:t>
            </a:r>
            <a:r>
              <a:rPr lang="en-US" sz="2400" dirty="0" smtClean="0">
                <a:effectLst/>
                <a:latin typeface="+mj-lt"/>
                <a:ea typeface="Times New Roman"/>
                <a:cs typeface="Times New Roman"/>
              </a:rPr>
              <a:t>cause of significant fatty change in the liver (fatty liver) is alcohol abuse </a:t>
            </a:r>
          </a:p>
          <a:p>
            <a:pPr marL="0" marR="0" indent="0" algn="just">
              <a:lnSpc>
                <a:spcPct val="115000"/>
              </a:lnSpc>
              <a:spcBef>
                <a:spcPts val="0"/>
              </a:spcBef>
              <a:spcAft>
                <a:spcPts val="1000"/>
              </a:spcAft>
              <a:buNone/>
            </a:pPr>
            <a:r>
              <a:rPr lang="en-US" sz="2400" b="1" dirty="0" smtClean="0">
                <a:solidFill>
                  <a:schemeClr val="accent3">
                    <a:lumMod val="75000"/>
                  </a:schemeClr>
                </a:solidFill>
                <a:effectLst/>
                <a:latin typeface="+mj-lt"/>
                <a:ea typeface="Times New Roman"/>
                <a:cs typeface="Times New Roman"/>
              </a:rPr>
              <a:t>MECHANISMS</a:t>
            </a:r>
            <a:r>
              <a:rPr lang="en-US" sz="2400" dirty="0" smtClean="0">
                <a:effectLst/>
                <a:latin typeface="+mj-lt"/>
                <a:ea typeface="Times New Roman"/>
                <a:cs typeface="Times New Roman"/>
              </a:rPr>
              <a:t> </a:t>
            </a:r>
          </a:p>
          <a:p>
            <a:pPr marL="0" marR="0" indent="0" algn="just">
              <a:lnSpc>
                <a:spcPct val="115000"/>
              </a:lnSpc>
              <a:spcBef>
                <a:spcPts val="0"/>
              </a:spcBef>
              <a:spcAft>
                <a:spcPts val="1000"/>
              </a:spcAft>
              <a:buNone/>
            </a:pPr>
            <a:r>
              <a:rPr lang="en-US" sz="2400" dirty="0" smtClean="0">
                <a:effectLst/>
                <a:latin typeface="+mj-lt"/>
                <a:ea typeface="Times New Roman"/>
                <a:cs typeface="Times New Roman"/>
              </a:rPr>
              <a:t>Excess accumulation of triglycerides within the liver may result from defects in any one of the events in the sequence from fatty acid entry to lipoprotein exit . </a:t>
            </a:r>
            <a:r>
              <a:rPr lang="en-US" sz="2400" dirty="0" smtClean="0">
                <a:solidFill>
                  <a:srgbClr val="943634"/>
                </a:solidFill>
                <a:effectLst/>
                <a:latin typeface="+mj-lt"/>
                <a:ea typeface="Times New Roman"/>
                <a:cs typeface="Times New Roman"/>
              </a:rPr>
              <a:t> </a:t>
            </a:r>
          </a:p>
          <a:p>
            <a:pPr marL="0" marR="0" indent="0" algn="just">
              <a:lnSpc>
                <a:spcPct val="115000"/>
              </a:lnSpc>
              <a:spcBef>
                <a:spcPts val="0"/>
              </a:spcBef>
              <a:spcAft>
                <a:spcPts val="1000"/>
              </a:spcAft>
              <a:buNone/>
            </a:pPr>
            <a:endParaRPr lang="en-US" sz="2400" dirty="0">
              <a:latin typeface="+mj-lt"/>
              <a:ea typeface="Calibri"/>
              <a:cs typeface="Times New Roman"/>
            </a:endParaRPr>
          </a:p>
        </p:txBody>
      </p:sp>
      <p:sp>
        <p:nvSpPr>
          <p:cNvPr id="2" name="Title 1"/>
          <p:cNvSpPr>
            <a:spLocks noGrp="1"/>
          </p:cNvSpPr>
          <p:nvPr>
            <p:ph type="title"/>
          </p:nvPr>
        </p:nvSpPr>
        <p:spPr>
          <a:xfrm>
            <a:off x="457200" y="274638"/>
            <a:ext cx="8229600" cy="639762"/>
          </a:xfrm>
        </p:spPr>
        <p:txBody>
          <a:bodyPr>
            <a:noAutofit/>
          </a:bodyPr>
          <a:lstStyle/>
          <a:p>
            <a:pPr lvl="0" indent="-342900">
              <a:lnSpc>
                <a:spcPct val="115000"/>
              </a:lnSpc>
              <a:spcBef>
                <a:spcPts val="0"/>
              </a:spcBef>
            </a:pPr>
            <a:r>
              <a:rPr lang="en-US" sz="3600" b="1" dirty="0" smtClean="0">
                <a:solidFill>
                  <a:srgbClr val="00B050"/>
                </a:solidFill>
                <a:latin typeface="Times New Roman"/>
                <a:ea typeface="Times New Roman"/>
                <a:cs typeface="Times New Roman"/>
              </a:rPr>
              <a:t>LIPIDS</a:t>
            </a:r>
            <a:r>
              <a:rPr lang="en-US" sz="6000" dirty="0" smtClean="0"/>
              <a:t> </a:t>
            </a:r>
            <a:endParaRPr lang="en-US" sz="6000" dirty="0"/>
          </a:p>
        </p:txBody>
      </p:sp>
    </p:spTree>
    <p:extLst>
      <p:ext uri="{BB962C8B-B14F-4D97-AF65-F5344CB8AC3E}">
        <p14:creationId xmlns="" xmlns:p14="http://schemas.microsoft.com/office/powerpoint/2010/main" val="3107593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14546" y="0"/>
            <a:ext cx="4724400" cy="670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1248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858000"/>
          </a:xfrm>
        </p:spPr>
        <p:txBody>
          <a:bodyPr>
            <a:normAutofit/>
          </a:bodyPr>
          <a:lstStyle/>
          <a:p>
            <a:pPr marL="0" marR="0" algn="ctr">
              <a:lnSpc>
                <a:spcPct val="115000"/>
              </a:lnSpc>
              <a:spcBef>
                <a:spcPts val="0"/>
              </a:spcBef>
              <a:spcAft>
                <a:spcPts val="0"/>
              </a:spcAft>
              <a:buNone/>
            </a:pPr>
            <a:r>
              <a:rPr lang="en-US" sz="2400" dirty="0" smtClean="0">
                <a:solidFill>
                  <a:srgbClr val="943634"/>
                </a:solidFill>
                <a:effectLst/>
                <a:latin typeface="+mj-lt"/>
                <a:ea typeface="Times New Roman"/>
                <a:cs typeface="Times New Roman"/>
              </a:rPr>
              <a:t>Morphology. </a:t>
            </a:r>
          </a:p>
          <a:p>
            <a:pPr marL="0" marR="0" algn="just">
              <a:lnSpc>
                <a:spcPct val="115000"/>
              </a:lnSpc>
              <a:spcBef>
                <a:spcPts val="0"/>
              </a:spcBef>
              <a:spcAft>
                <a:spcPts val="0"/>
              </a:spcAft>
            </a:pPr>
            <a:endParaRPr lang="en-US" sz="2400" dirty="0">
              <a:latin typeface="+mj-lt"/>
              <a:ea typeface="Calibri"/>
              <a:cs typeface="Times New Roman"/>
            </a:endParaRPr>
          </a:p>
          <a:p>
            <a:pPr marL="0" marR="0" algn="just">
              <a:lnSpc>
                <a:spcPct val="115000"/>
              </a:lnSpc>
              <a:spcBef>
                <a:spcPts val="0"/>
              </a:spcBef>
              <a:spcAft>
                <a:spcPts val="1000"/>
              </a:spcAft>
            </a:pPr>
            <a:r>
              <a:rPr lang="en-US" sz="2400" dirty="0" smtClean="0">
                <a:effectLst/>
                <a:latin typeface="+mj-lt"/>
                <a:ea typeface="Times New Roman"/>
                <a:cs typeface="Times New Roman"/>
              </a:rPr>
              <a:t>clear</a:t>
            </a:r>
            <a:r>
              <a:rPr lang="en-US" sz="2400" dirty="0" smtClean="0">
                <a:solidFill>
                  <a:schemeClr val="accent3">
                    <a:lumMod val="75000"/>
                  </a:schemeClr>
                </a:solidFill>
                <a:effectLst/>
                <a:latin typeface="+mj-lt"/>
                <a:ea typeface="Times New Roman"/>
                <a:cs typeface="Times New Roman"/>
              </a:rPr>
              <a:t> </a:t>
            </a:r>
            <a:r>
              <a:rPr lang="en-US" sz="2400" b="1" dirty="0" smtClean="0">
                <a:solidFill>
                  <a:schemeClr val="accent3">
                    <a:lumMod val="75000"/>
                  </a:schemeClr>
                </a:solidFill>
                <a:effectLst/>
                <a:latin typeface="+mj-lt"/>
                <a:ea typeface="Times New Roman"/>
                <a:cs typeface="Times New Roman"/>
              </a:rPr>
              <a:t>vacuoles</a:t>
            </a:r>
            <a:r>
              <a:rPr lang="en-US" sz="2400" dirty="0" smtClean="0">
                <a:solidFill>
                  <a:schemeClr val="accent3">
                    <a:lumMod val="75000"/>
                  </a:schemeClr>
                </a:solidFill>
                <a:effectLst/>
                <a:latin typeface="+mj-lt"/>
                <a:ea typeface="Times New Roman"/>
                <a:cs typeface="Times New Roman"/>
              </a:rPr>
              <a:t> </a:t>
            </a:r>
            <a:r>
              <a:rPr lang="en-US" sz="2400" dirty="0" smtClean="0">
                <a:effectLst/>
                <a:latin typeface="+mj-lt"/>
                <a:ea typeface="Times New Roman"/>
                <a:cs typeface="Times New Roman"/>
              </a:rPr>
              <a:t>within parenchymal cells. </a:t>
            </a:r>
            <a:r>
              <a:rPr lang="en-US" sz="2400" dirty="0" smtClean="0">
                <a:solidFill>
                  <a:srgbClr val="FF0000"/>
                </a:solidFill>
                <a:effectLst/>
                <a:latin typeface="+mj-lt"/>
                <a:ea typeface="Times New Roman"/>
                <a:cs typeface="Times New Roman"/>
              </a:rPr>
              <a:t>H &amp; E Stain.</a:t>
            </a:r>
            <a:endParaRPr lang="en-US" sz="2400" dirty="0" smtClean="0">
              <a:effectLst/>
              <a:latin typeface="+mj-lt"/>
              <a:ea typeface="Times New Roman"/>
              <a:cs typeface="Times New Roman"/>
            </a:endParaRPr>
          </a:p>
          <a:p>
            <a:pPr marL="0" marR="0" algn="just">
              <a:lnSpc>
                <a:spcPct val="115000"/>
              </a:lnSpc>
              <a:spcBef>
                <a:spcPts val="0"/>
              </a:spcBef>
              <a:spcAft>
                <a:spcPts val="1000"/>
              </a:spcAft>
            </a:pPr>
            <a:r>
              <a:rPr lang="en-US" sz="2400" dirty="0" smtClean="0">
                <a:effectLst/>
                <a:latin typeface="+mj-lt"/>
                <a:ea typeface="Times New Roman"/>
                <a:cs typeface="Times New Roman"/>
              </a:rPr>
              <a:t>The sections may then be stained with </a:t>
            </a:r>
            <a:r>
              <a:rPr lang="en-US" sz="2400" dirty="0" smtClean="0">
                <a:solidFill>
                  <a:srgbClr val="00B050"/>
                </a:solidFill>
                <a:effectLst/>
                <a:latin typeface="+mj-lt"/>
                <a:ea typeface="Times New Roman"/>
                <a:cs typeface="Times New Roman"/>
              </a:rPr>
              <a:t>Sudan IV or Oil Red-O</a:t>
            </a:r>
            <a:r>
              <a:rPr lang="en-US" sz="2400" dirty="0" smtClean="0">
                <a:effectLst/>
                <a:latin typeface="+mj-lt"/>
                <a:ea typeface="Times New Roman"/>
                <a:cs typeface="Times New Roman"/>
              </a:rPr>
              <a:t>, both of which impart an orange-red color to the contained lipids. </a:t>
            </a:r>
          </a:p>
          <a:p>
            <a:pPr marL="0" marR="0" algn="just">
              <a:lnSpc>
                <a:spcPct val="115000"/>
              </a:lnSpc>
              <a:spcBef>
                <a:spcPts val="0"/>
              </a:spcBef>
              <a:spcAft>
                <a:spcPts val="1000"/>
              </a:spcAft>
            </a:pPr>
            <a:r>
              <a:rPr lang="en-US" sz="2400" dirty="0" smtClean="0">
                <a:effectLst/>
                <a:latin typeface="+mj-lt"/>
                <a:ea typeface="Times New Roman"/>
                <a:cs typeface="Times New Roman"/>
              </a:rPr>
              <a:t>The </a:t>
            </a:r>
            <a:r>
              <a:rPr lang="en-US" sz="2400" dirty="0" smtClean="0">
                <a:solidFill>
                  <a:schemeClr val="accent6">
                    <a:lumMod val="75000"/>
                  </a:schemeClr>
                </a:solidFill>
                <a:effectLst/>
                <a:latin typeface="+mj-lt"/>
                <a:ea typeface="Times New Roman"/>
                <a:cs typeface="Times New Roman"/>
              </a:rPr>
              <a:t>periodic acid-Schiff (PAS) </a:t>
            </a:r>
            <a:r>
              <a:rPr lang="en-US" sz="2400" dirty="0" smtClean="0">
                <a:effectLst/>
                <a:latin typeface="+mj-lt"/>
                <a:ea typeface="Times New Roman"/>
                <a:cs typeface="Times New Roman"/>
              </a:rPr>
              <a:t>reaction is commonly employed to identify </a:t>
            </a:r>
            <a:r>
              <a:rPr lang="en-US" sz="2400" dirty="0" smtClean="0">
                <a:solidFill>
                  <a:schemeClr val="accent6">
                    <a:lumMod val="75000"/>
                  </a:schemeClr>
                </a:solidFill>
                <a:effectLst/>
                <a:latin typeface="+mj-lt"/>
                <a:ea typeface="Times New Roman"/>
                <a:cs typeface="Times New Roman"/>
              </a:rPr>
              <a:t>glycogen</a:t>
            </a:r>
            <a:endParaRPr lang="en-US" sz="2400" dirty="0">
              <a:latin typeface="+mj-lt"/>
              <a:ea typeface="Calibri"/>
              <a:cs typeface="Times New Roman"/>
            </a:endParaRPr>
          </a:p>
          <a:p>
            <a:endParaRPr lang="en-US" sz="2400" dirty="0">
              <a:latin typeface="+mj-lt"/>
            </a:endParaRPr>
          </a:p>
        </p:txBody>
      </p:sp>
      <p:sp>
        <p:nvSpPr>
          <p:cNvPr id="2" name="Title 1"/>
          <p:cNvSpPr>
            <a:spLocks noGrp="1"/>
          </p:cNvSpPr>
          <p:nvPr>
            <p:ph type="title"/>
          </p:nvPr>
        </p:nvSpPr>
        <p:spPr/>
        <p:txBody>
          <a:bodyPr/>
          <a:lstStyle/>
          <a:p>
            <a:r>
              <a:rPr lang="en-US" dirty="0" smtClean="0"/>
              <a:t> </a:t>
            </a:r>
            <a:endParaRPr lang="en-US" dirty="0"/>
          </a:p>
        </p:txBody>
      </p:sp>
    </p:spTree>
    <p:extLst>
      <p:ext uri="{BB962C8B-B14F-4D97-AF65-F5344CB8AC3E}">
        <p14:creationId xmlns="" xmlns:p14="http://schemas.microsoft.com/office/powerpoint/2010/main" val="3882995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642918"/>
            <a:ext cx="8229600" cy="5500702"/>
          </a:xfrm>
        </p:spPr>
        <p:txBody>
          <a:bodyPr>
            <a:normAutofit/>
          </a:bodyPr>
          <a:lstStyle/>
          <a:p>
            <a:pPr marL="0" marR="0" algn="ctr">
              <a:lnSpc>
                <a:spcPct val="115000"/>
              </a:lnSpc>
              <a:spcBef>
                <a:spcPts val="0"/>
              </a:spcBef>
              <a:spcAft>
                <a:spcPts val="0"/>
              </a:spcAft>
              <a:buNone/>
            </a:pPr>
            <a:r>
              <a:rPr lang="en-US" sz="2400" dirty="0" smtClean="0">
                <a:solidFill>
                  <a:srgbClr val="215868"/>
                </a:solidFill>
                <a:effectLst/>
                <a:latin typeface="+mj-lt"/>
                <a:ea typeface="Times New Roman"/>
                <a:cs typeface="Times New Roman"/>
              </a:rPr>
              <a:t>Liver(morphology) </a:t>
            </a:r>
            <a:endParaRPr lang="en-US" sz="2400" dirty="0">
              <a:latin typeface="+mj-lt"/>
              <a:ea typeface="Calibri"/>
              <a:cs typeface="Times New Roman"/>
            </a:endParaRPr>
          </a:p>
          <a:p>
            <a:pPr marL="0" marR="0" algn="just">
              <a:lnSpc>
                <a:spcPct val="115000"/>
              </a:lnSpc>
              <a:spcBef>
                <a:spcPts val="0"/>
              </a:spcBef>
              <a:spcAft>
                <a:spcPts val="1000"/>
              </a:spcAft>
            </a:pPr>
            <a:r>
              <a:rPr lang="en-US" sz="2400" dirty="0" smtClean="0">
                <a:effectLst/>
                <a:latin typeface="+mj-lt"/>
                <a:ea typeface="Times New Roman"/>
                <a:cs typeface="Times New Roman"/>
              </a:rPr>
              <a:t>may </a:t>
            </a:r>
            <a:r>
              <a:rPr lang="en-US" sz="2400" u="sng" dirty="0" smtClean="0">
                <a:effectLst/>
                <a:latin typeface="+mj-lt"/>
                <a:ea typeface="Times New Roman"/>
                <a:cs typeface="Times New Roman"/>
              </a:rPr>
              <a:t>not</a:t>
            </a:r>
            <a:r>
              <a:rPr lang="en-US" sz="2400" dirty="0" smtClean="0">
                <a:effectLst/>
                <a:latin typeface="+mj-lt"/>
                <a:ea typeface="Times New Roman"/>
                <a:cs typeface="Times New Roman"/>
              </a:rPr>
              <a:t> affect the gross appearance. </a:t>
            </a:r>
          </a:p>
          <a:p>
            <a:pPr marL="0" marR="0" algn="just">
              <a:lnSpc>
                <a:spcPct val="115000"/>
              </a:lnSpc>
              <a:spcBef>
                <a:spcPts val="0"/>
              </a:spcBef>
              <a:spcAft>
                <a:spcPts val="1000"/>
              </a:spcAft>
            </a:pPr>
            <a:r>
              <a:rPr lang="en-US" sz="2400" dirty="0" smtClean="0">
                <a:effectLst/>
                <a:latin typeface="+mj-lt"/>
                <a:ea typeface="Times New Roman"/>
                <a:cs typeface="Times New Roman"/>
              </a:rPr>
              <a:t>With progressive accumulation, the organ </a:t>
            </a:r>
            <a:r>
              <a:rPr lang="en-US" sz="2400" u="sng" dirty="0" smtClean="0">
                <a:effectLst/>
                <a:latin typeface="+mj-lt"/>
                <a:ea typeface="Times New Roman"/>
                <a:cs typeface="Times New Roman"/>
              </a:rPr>
              <a:t>enlarges </a:t>
            </a:r>
            <a:r>
              <a:rPr lang="en-US" sz="2400" dirty="0" smtClean="0">
                <a:effectLst/>
                <a:latin typeface="+mj-lt"/>
                <a:ea typeface="Times New Roman"/>
                <a:cs typeface="Times New Roman"/>
              </a:rPr>
              <a:t>and becomes </a:t>
            </a:r>
            <a:r>
              <a:rPr lang="en-US" sz="2400" u="sng" dirty="0" smtClean="0">
                <a:effectLst/>
                <a:latin typeface="+mj-lt"/>
                <a:ea typeface="Times New Roman"/>
                <a:cs typeface="Times New Roman"/>
              </a:rPr>
              <a:t>increasingly yellow </a:t>
            </a:r>
            <a:r>
              <a:rPr lang="en-US" sz="2400" dirty="0" smtClean="0">
                <a:effectLst/>
                <a:latin typeface="+mj-lt"/>
                <a:ea typeface="Times New Roman"/>
                <a:cs typeface="Times New Roman"/>
              </a:rPr>
              <a:t>until, in extreme instances, the liver may </a:t>
            </a:r>
            <a:r>
              <a:rPr lang="en-US" sz="2400" u="sng" dirty="0" smtClean="0">
                <a:effectLst/>
                <a:latin typeface="+mj-lt"/>
                <a:ea typeface="Times New Roman"/>
                <a:cs typeface="Times New Roman"/>
              </a:rPr>
              <a:t>weigh </a:t>
            </a:r>
            <a:r>
              <a:rPr lang="en-US" sz="2400" dirty="0" smtClean="0">
                <a:effectLst/>
                <a:latin typeface="+mj-lt"/>
                <a:ea typeface="Times New Roman"/>
                <a:cs typeface="Times New Roman"/>
              </a:rPr>
              <a:t>3 to 6 kg and be transformed into a bright yellow, soft, greasy organ.</a:t>
            </a:r>
          </a:p>
          <a:p>
            <a:pPr marL="0" marR="0" indent="0" algn="just">
              <a:lnSpc>
                <a:spcPct val="115000"/>
              </a:lnSpc>
              <a:spcBef>
                <a:spcPts val="0"/>
              </a:spcBef>
              <a:spcAft>
                <a:spcPts val="1000"/>
              </a:spcAft>
              <a:buNone/>
            </a:pPr>
            <a:r>
              <a:rPr lang="en-US" sz="2400" dirty="0" smtClean="0">
                <a:latin typeface="+mj-lt"/>
                <a:ea typeface="Times New Roman"/>
                <a:cs typeface="Times New Roman"/>
              </a:rPr>
              <a:t>-</a:t>
            </a:r>
            <a:endParaRPr lang="en-US" sz="2400" dirty="0">
              <a:latin typeface="+mj-lt"/>
              <a:ea typeface="Calibri"/>
              <a:cs typeface="Times New Roman"/>
            </a:endParaRPr>
          </a:p>
          <a:p>
            <a:endParaRPr lang="en-US" sz="2400" dirty="0">
              <a:latin typeface="+mj-lt"/>
            </a:endParaRPr>
          </a:p>
        </p:txBody>
      </p:sp>
      <p:sp>
        <p:nvSpPr>
          <p:cNvPr id="4" name="Title 3"/>
          <p:cNvSpPr>
            <a:spLocks noGrp="1"/>
          </p:cNvSpPr>
          <p:nvPr>
            <p:ph type="title"/>
          </p:nvPr>
        </p:nvSpPr>
        <p:spPr/>
        <p:txBody>
          <a:bodyPr/>
          <a:lstStyle/>
          <a:p>
            <a:r>
              <a:rPr lang="en-US" dirty="0" smtClean="0"/>
              <a:t> </a:t>
            </a:r>
            <a:endParaRPr lang="en-US" dirty="0"/>
          </a:p>
        </p:txBody>
      </p:sp>
    </p:spTree>
    <p:extLst>
      <p:ext uri="{BB962C8B-B14F-4D97-AF65-F5344CB8AC3E}">
        <p14:creationId xmlns="" xmlns:p14="http://schemas.microsoft.com/office/powerpoint/2010/main" val="1102405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a:bodyPr>
          <a:lstStyle/>
          <a:p>
            <a:pPr marL="0" marR="0" algn="ctr">
              <a:lnSpc>
                <a:spcPct val="115000"/>
              </a:lnSpc>
              <a:spcBef>
                <a:spcPts val="0"/>
              </a:spcBef>
              <a:spcAft>
                <a:spcPts val="0"/>
              </a:spcAft>
              <a:buNone/>
            </a:pPr>
            <a:r>
              <a:rPr lang="en-US" sz="2400" dirty="0" smtClean="0">
                <a:solidFill>
                  <a:srgbClr val="215868"/>
                </a:solidFill>
                <a:effectLst/>
                <a:ea typeface="Times New Roman"/>
                <a:cs typeface="Times New Roman"/>
              </a:rPr>
              <a:t>Heart.</a:t>
            </a:r>
          </a:p>
          <a:p>
            <a:pPr marL="0" marR="0" indent="0" algn="just">
              <a:lnSpc>
                <a:spcPct val="115000"/>
              </a:lnSpc>
              <a:spcBef>
                <a:spcPts val="0"/>
              </a:spcBef>
              <a:spcAft>
                <a:spcPts val="0"/>
              </a:spcAft>
              <a:buNone/>
            </a:pPr>
            <a:r>
              <a:rPr lang="en-US" sz="2400" dirty="0" smtClean="0">
                <a:solidFill>
                  <a:srgbClr val="215868"/>
                </a:solidFill>
                <a:effectLst/>
                <a:ea typeface="Times New Roman"/>
                <a:cs typeface="Times New Roman"/>
              </a:rPr>
              <a:t>    </a:t>
            </a:r>
            <a:endParaRPr lang="en-US" sz="2400" dirty="0">
              <a:ea typeface="Calibri"/>
              <a:cs typeface="Times New Roman"/>
            </a:endParaRPr>
          </a:p>
          <a:p>
            <a:pPr>
              <a:buNone/>
            </a:pPr>
            <a:r>
              <a:rPr lang="en-US" sz="2400" dirty="0" smtClean="0">
                <a:effectLst/>
                <a:ea typeface="Times New Roman"/>
              </a:rPr>
              <a:t>Lipid is found in cardiac muscle in two patterns</a:t>
            </a:r>
            <a:r>
              <a:rPr lang="en-US" sz="2400" dirty="0">
                <a:ea typeface="Times New Roman"/>
              </a:rPr>
              <a:t>:</a:t>
            </a:r>
            <a:endParaRPr lang="en-US" sz="2400" dirty="0" smtClean="0">
              <a:effectLst/>
              <a:ea typeface="Times New Roman"/>
            </a:endParaRPr>
          </a:p>
          <a:p>
            <a:r>
              <a:rPr lang="en-US" sz="2400" dirty="0" smtClean="0">
                <a:effectLst/>
                <a:ea typeface="Times New Roman"/>
              </a:rPr>
              <a:t>In one, </a:t>
            </a:r>
            <a:r>
              <a:rPr lang="en-US" sz="2400" b="1" u="sng" dirty="0" smtClean="0">
                <a:effectLst/>
                <a:ea typeface="Times New Roman"/>
              </a:rPr>
              <a:t>prolonged moderate hypoxia</a:t>
            </a:r>
            <a:r>
              <a:rPr lang="en-US" sz="2400" dirty="0" smtClean="0">
                <a:effectLst/>
                <a:ea typeface="Times New Roman"/>
              </a:rPr>
              <a:t>,  causes intracellular deposits of fat, which create grossly apparent bands of yellowed myocardium alternating with bands of darker, red-brown, uninvolved myocardium (</a:t>
            </a:r>
            <a:r>
              <a:rPr lang="en-US" sz="2400" dirty="0" err="1" smtClean="0">
                <a:effectLst/>
                <a:ea typeface="Times New Roman"/>
              </a:rPr>
              <a:t>tigered</a:t>
            </a:r>
            <a:r>
              <a:rPr lang="en-US" sz="2400" dirty="0" smtClean="0">
                <a:effectLst/>
                <a:ea typeface="Times New Roman"/>
              </a:rPr>
              <a:t> effect). </a:t>
            </a:r>
          </a:p>
          <a:p>
            <a:r>
              <a:rPr lang="en-US" sz="2400" dirty="0" smtClean="0">
                <a:effectLst/>
                <a:ea typeface="Times New Roman"/>
              </a:rPr>
              <a:t>The other </a:t>
            </a:r>
            <a:r>
              <a:rPr lang="en-US" sz="2400" b="1" dirty="0" smtClean="0">
                <a:effectLst/>
                <a:ea typeface="Times New Roman"/>
              </a:rPr>
              <a:t>pattern of hypoxia </a:t>
            </a:r>
            <a:r>
              <a:rPr lang="en-US" sz="2400" dirty="0" smtClean="0">
                <a:effectLst/>
                <a:ea typeface="Times New Roman"/>
              </a:rPr>
              <a:t>is produced by more </a:t>
            </a:r>
            <a:r>
              <a:rPr lang="en-US" sz="2400" u="sng" dirty="0" smtClean="0">
                <a:effectLst/>
                <a:ea typeface="Times New Roman"/>
              </a:rPr>
              <a:t>profound </a:t>
            </a:r>
            <a:r>
              <a:rPr lang="en-US" sz="2400" b="1" u="sng" dirty="0" smtClean="0">
                <a:effectLst/>
                <a:ea typeface="Times New Roman"/>
              </a:rPr>
              <a:t>hypoxia</a:t>
            </a:r>
            <a:r>
              <a:rPr lang="en-US" sz="2400" u="sng" dirty="0" smtClean="0">
                <a:effectLst/>
                <a:ea typeface="Times New Roman"/>
              </a:rPr>
              <a:t> or by some forms of myocarditis (e.g., diphtheria)</a:t>
            </a:r>
            <a:r>
              <a:rPr lang="en-US" sz="2400" dirty="0" smtClean="0">
                <a:effectLst/>
                <a:ea typeface="Times New Roman"/>
              </a:rPr>
              <a:t> and shows more uniformly affected </a:t>
            </a:r>
            <a:r>
              <a:rPr lang="en-US" sz="2400" dirty="0" err="1" smtClean="0">
                <a:effectLst/>
                <a:ea typeface="Times New Roman"/>
              </a:rPr>
              <a:t>myocytes</a:t>
            </a:r>
            <a:r>
              <a:rPr lang="en-US" sz="2400" dirty="0" smtClean="0">
                <a:effectLst/>
                <a:ea typeface="Times New Roman"/>
              </a:rPr>
              <a:t>.</a:t>
            </a:r>
            <a:endParaRPr lang="en-US" sz="2400" dirty="0"/>
          </a:p>
        </p:txBody>
      </p:sp>
    </p:spTree>
    <p:extLst>
      <p:ext uri="{BB962C8B-B14F-4D97-AF65-F5344CB8AC3E}">
        <p14:creationId xmlns="" xmlns:p14="http://schemas.microsoft.com/office/powerpoint/2010/main" val="33228593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357</TotalTime>
  <Words>1503</Words>
  <Application>Microsoft Office PowerPoint</Application>
  <PresentationFormat>On-screen Show (4:3)</PresentationFormat>
  <Paragraphs>240</Paragraphs>
  <Slides>41</Slides>
  <Notes>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INTRACELLULAR ACCUMULATION  </vt:lpstr>
      <vt:lpstr>AT THE END OF LECTURE STUDENT SHOULD BE ABLE TO ANSWER THE FOLLOWING ….</vt:lpstr>
      <vt:lpstr> </vt:lpstr>
      <vt:lpstr> </vt:lpstr>
      <vt:lpstr>LIPIDS </vt:lpstr>
      <vt:lpstr>  </vt:lpstr>
      <vt:lpstr> </vt:lpstr>
      <vt:lpstr> </vt:lpstr>
      <vt:lpstr>Slide 9</vt:lpstr>
      <vt:lpstr>PROTEINS</vt:lpstr>
      <vt:lpstr>  </vt:lpstr>
      <vt:lpstr>Slide 12</vt:lpstr>
      <vt:lpstr> </vt:lpstr>
      <vt:lpstr>  </vt:lpstr>
      <vt:lpstr> </vt:lpstr>
      <vt:lpstr>  </vt:lpstr>
      <vt:lpstr> </vt:lpstr>
      <vt:lpstr> </vt:lpstr>
      <vt:lpstr> </vt:lpstr>
      <vt:lpstr> </vt:lpstr>
      <vt:lpstr>Slide 21</vt:lpstr>
      <vt:lpstr>Cellular Aging</vt:lpstr>
      <vt:lpstr>Slide 23</vt:lpstr>
      <vt:lpstr>Slide 24</vt:lpstr>
      <vt:lpstr>Slide 25</vt:lpstr>
      <vt:lpstr>Slide 26</vt:lpstr>
      <vt:lpstr>Slide 27</vt:lpstr>
      <vt:lpstr>Slide 28</vt:lpstr>
      <vt:lpstr>Slide 29</vt:lpstr>
      <vt:lpstr>PATHOLOGIC CALCIFICATION</vt:lpstr>
      <vt:lpstr>MCQ</vt:lpstr>
      <vt:lpstr>1.</vt:lpstr>
      <vt:lpstr>1.</vt:lpstr>
      <vt:lpstr>2</vt:lpstr>
      <vt:lpstr>2</vt:lpstr>
      <vt:lpstr>3</vt:lpstr>
      <vt:lpstr>3</vt:lpstr>
      <vt:lpstr>4.</vt:lpstr>
      <vt:lpstr>4.</vt:lpstr>
      <vt:lpstr>Slide 40</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Devesh</dc:creator>
  <cp:lastModifiedBy>svu</cp:lastModifiedBy>
  <cp:revision>41</cp:revision>
  <dcterms:created xsi:type="dcterms:W3CDTF">2012-07-25T15:56:06Z</dcterms:created>
  <dcterms:modified xsi:type="dcterms:W3CDTF">2014-04-03T16:51:36Z</dcterms:modified>
</cp:coreProperties>
</file>