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7" r:id="rId1"/>
  </p:sldMasterIdLst>
  <p:sldIdLst>
    <p:sldId id="256" r:id="rId2"/>
    <p:sldId id="257" r:id="rId3"/>
    <p:sldId id="287" r:id="rId4"/>
    <p:sldId id="258" r:id="rId5"/>
    <p:sldId id="259" r:id="rId6"/>
    <p:sldId id="263" r:id="rId7"/>
    <p:sldId id="260" r:id="rId8"/>
    <p:sldId id="261" r:id="rId9"/>
    <p:sldId id="262" r:id="rId10"/>
    <p:sldId id="264" r:id="rId11"/>
    <p:sldId id="267" r:id="rId12"/>
    <p:sldId id="268" r:id="rId13"/>
    <p:sldId id="273" r:id="rId14"/>
    <p:sldId id="274" r:id="rId15"/>
    <p:sldId id="276" r:id="rId16"/>
    <p:sldId id="278" r:id="rId17"/>
    <p:sldId id="279" r:id="rId18"/>
    <p:sldId id="282" r:id="rId19"/>
    <p:sldId id="283" r:id="rId20"/>
    <p:sldId id="284" r:id="rId21"/>
    <p:sldId id="270" r:id="rId22"/>
    <p:sldId id="286" r:id="rId23"/>
    <p:sldId id="271" r:id="rId24"/>
    <p:sldId id="294" r:id="rId25"/>
    <p:sldId id="288" r:id="rId26"/>
    <p:sldId id="289" r:id="rId27"/>
    <p:sldId id="290" r:id="rId28"/>
    <p:sldId id="291" r:id="rId29"/>
    <p:sldId id="292" r:id="rId30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77944" autoAdjust="0"/>
  </p:normalViewPr>
  <p:slideViewPr>
    <p:cSldViewPr>
      <p:cViewPr varScale="1">
        <p:scale>
          <a:sx n="71" d="100"/>
          <a:sy n="71" d="100"/>
        </p:scale>
        <p:origin x="1356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676400"/>
            <a:ext cx="7772400" cy="18288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78B3E66-E2B0-4581-A962-F4BA41C3E74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53640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2A3B76D-6A9F-4F0A-B03D-CEC80EF7D56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722222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381000"/>
            <a:ext cx="2057400" cy="5715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019800" cy="57150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ADEFB94-3A96-464B-B240-A39592EDE7E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927050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EE7B86E-AA17-462D-9712-A77690503D5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348760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327D191-FA5E-47BF-B887-6B3C6E092AB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441793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E44523D-9A02-45B8-9804-476D7E7F653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429232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EA10CC3-CE03-47F3-9F12-BB8511136AA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75762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51608DF-51FE-48E8-A2C4-5D738F55655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112770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8BB0167-CC23-43E6-8C29-59F8A81D743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98238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6FE3FDB-35C5-4E7E-B865-F3CDBD7A464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203703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4A956C6-AFF8-493C-A9F1-2F3DFD2CC7B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013693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>
            <a:duotone>
              <a:schemeClr val="bg1"/>
              <a:srgbClr val="FFFFFF"/>
            </a:duotone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381000"/>
            <a:ext cx="82296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939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939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939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1pPr>
          </a:lstStyle>
          <a:p>
            <a:fld id="{562729B8-CDFF-4A84-B814-8778B13C68D8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anose="05000000000000000000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anose="05000000000000000000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anose="05000000000000000000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anose="05000000000000000000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anose="05000000000000000000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DIABETES MELLITUS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33400" y="3048000"/>
            <a:ext cx="7543800" cy="27432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/>
              <a:t>	</a:t>
            </a:r>
          </a:p>
          <a:p>
            <a:pPr eaLnBrk="1" hangingPunct="1">
              <a:defRPr/>
            </a:pPr>
            <a:r>
              <a:rPr lang="en-US" dirty="0" err="1"/>
              <a:t>Dr.Maharshi</a:t>
            </a:r>
            <a:r>
              <a:rPr lang="en-US" dirty="0"/>
              <a:t> Patel</a:t>
            </a:r>
          </a:p>
          <a:p>
            <a:pPr eaLnBrk="1" hangingPunct="1">
              <a:defRPr/>
            </a:pPr>
            <a:r>
              <a:rPr lang="en-US" dirty="0"/>
              <a:t> Associate Professor </a:t>
            </a:r>
          </a:p>
          <a:p>
            <a:pPr eaLnBrk="1" hangingPunct="1">
              <a:defRPr/>
            </a:pPr>
            <a:r>
              <a:rPr lang="en-US" dirty="0"/>
              <a:t>Department of Community Medicine</a:t>
            </a:r>
          </a:p>
          <a:p>
            <a:pPr eaLnBrk="1" hangingPunct="1">
              <a:defRPr/>
            </a:pPr>
            <a:r>
              <a:rPr lang="en-US" dirty="0"/>
              <a:t>SBKS MI RC </a:t>
            </a:r>
            <a:r>
              <a:rPr lang="en-US" dirty="0" err="1"/>
              <a:t>Sumnadeep</a:t>
            </a:r>
            <a:r>
              <a:rPr lang="en-US" dirty="0"/>
              <a:t> Vidyapeeth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/>
              <a:t>CLINICAL FEATURES</a:t>
            </a:r>
          </a:p>
        </p:txBody>
      </p:sp>
      <p:sp>
        <p:nvSpPr>
          <p:cNvPr id="94213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en-US" sz="2800"/>
              <a:t>Polyuria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800"/>
              <a:t>Polydipsia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800"/>
              <a:t>Polyphagia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800"/>
              <a:t>Weight loss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800"/>
              <a:t>Blurred vision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800"/>
              <a:t>Poor wound healing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800"/>
              <a:t>Increase in infections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z="2400"/>
              <a:t>Candidal vaginitis/balanitis 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z="2400"/>
              <a:t>UTI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z="2400"/>
              <a:t>Malignant Otitis Externa	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8" name="Rectangle 6"/>
          <p:cNvSpPr>
            <a:spLocks noGrp="1" noChangeArrowheads="1"/>
          </p:cNvSpPr>
          <p:nvPr>
            <p:ph type="title"/>
          </p:nvPr>
        </p:nvSpPr>
        <p:spPr>
          <a:xfrm>
            <a:off x="457200" y="1143000"/>
            <a:ext cx="8229600" cy="1371600"/>
          </a:xfrm>
        </p:spPr>
        <p:txBody>
          <a:bodyPr/>
          <a:lstStyle/>
          <a:p>
            <a:pPr eaLnBrk="1" hangingPunct="1">
              <a:defRPr/>
            </a:pPr>
            <a:endParaRPr lang="en-US"/>
          </a:p>
        </p:txBody>
      </p:sp>
      <p:sp>
        <p:nvSpPr>
          <p:cNvPr id="110599" name="Rectangle 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/>
          </a:p>
        </p:txBody>
      </p:sp>
      <p:pic>
        <p:nvPicPr>
          <p:cNvPr id="13316" name="Picture 5" descr="20041004t1"/>
          <p:cNvPicPr>
            <a:picLocks noGrp="1" noChangeAspect="1" noChangeArrowheads="1"/>
          </p:cNvPicPr>
          <p:nvPr>
            <p:ph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81000" y="457200"/>
            <a:ext cx="8305800" cy="6019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/>
              <a:t>Acute Hyperglycemia</a:t>
            </a:r>
          </a:p>
        </p:txBody>
      </p:sp>
      <p:sp>
        <p:nvSpPr>
          <p:cNvPr id="1126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/>
              <a:t>Defined as blood glucose &gt;300mg/dL</a:t>
            </a:r>
          </a:p>
          <a:p>
            <a:pPr eaLnBrk="1" hangingPunct="1">
              <a:defRPr/>
            </a:pPr>
            <a:r>
              <a:rPr lang="en-US"/>
              <a:t>H&amp;P: Underlying Cause</a:t>
            </a:r>
          </a:p>
          <a:p>
            <a:pPr lvl="1" eaLnBrk="1" hangingPunct="1">
              <a:defRPr/>
            </a:pPr>
            <a:r>
              <a:rPr lang="en-US"/>
              <a:t>Medication History: (beta agonists, corticosteroids, diuretics)</a:t>
            </a:r>
          </a:p>
          <a:p>
            <a:pPr lvl="1" eaLnBrk="1" hangingPunct="1">
              <a:defRPr/>
            </a:pPr>
            <a:r>
              <a:rPr lang="en-US"/>
              <a:t>Infections: (pneumonia, urinary tract infections, foot and skin sources)</a:t>
            </a:r>
          </a:p>
          <a:p>
            <a:pPr lvl="1" eaLnBrk="1" hangingPunct="1">
              <a:defRPr/>
            </a:pPr>
            <a:r>
              <a:rPr lang="en-US"/>
              <a:t>Noncompliance or changes in drug regimens</a:t>
            </a:r>
          </a:p>
          <a:p>
            <a:pPr lvl="1" eaLnBrk="1" hangingPunct="1">
              <a:defRPr/>
            </a:pPr>
            <a:r>
              <a:rPr lang="en-US"/>
              <a:t>Coronary or CNS ischemia</a:t>
            </a:r>
          </a:p>
          <a:p>
            <a:pPr lvl="1" eaLnBrk="1" hangingPunct="1">
              <a:defRPr/>
            </a:pPr>
            <a:endParaRPr 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/>
              <a:t>Cardiovascular Complications</a:t>
            </a:r>
          </a:p>
        </p:txBody>
      </p:sp>
      <p:sp>
        <p:nvSpPr>
          <p:cNvPr id="1218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/>
              <a:t>Leading cause of death in diabetic patients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/>
              <a:t>2-4 times greater risk of ischemic heart disease or stroke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/>
              <a:t>Prone to silent heart attacks or atypical presentation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/>
              <a:t>Increased risk of cardiomegaly and CHF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/>
              <a:t>High incidence of peripheral vascular disease</a:t>
            </a:r>
          </a:p>
          <a:p>
            <a:pPr eaLnBrk="1" hangingPunct="1">
              <a:lnSpc>
                <a:spcPct val="90000"/>
              </a:lnSpc>
              <a:defRPr/>
            </a:pPr>
            <a:endParaRPr lang="en-US"/>
          </a:p>
          <a:p>
            <a:pPr eaLnBrk="1" hangingPunct="1">
              <a:lnSpc>
                <a:spcPct val="90000"/>
              </a:lnSpc>
              <a:defRPr/>
            </a:pPr>
            <a:endParaRPr 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/>
              <a:t>Ophthalmologic Complications</a:t>
            </a:r>
          </a:p>
        </p:txBody>
      </p:sp>
      <p:sp>
        <p:nvSpPr>
          <p:cNvPr id="1228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z="2400"/>
              <a:t>Diabetic Retinopathy is the leading cause of blindness in patients 25-74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400"/>
              <a:t>Increased risk of glaucoma and cataracts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400"/>
              <a:t>97% of DM I-II patients taking insulin have some form of retinopathy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400"/>
              <a:t>Intensive glucose control lowers risk of proliferative retinopathy 75%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400"/>
              <a:t>Red and/or painful eye or simple headache warrants intraocular pressure measurement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400"/>
              <a:t>Fundal exam: cotton wool spots, microaneurysms, vascular proliferation 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Diabetic Nephropathy or CKD</a:t>
            </a:r>
          </a:p>
        </p:txBody>
      </p:sp>
      <p:sp>
        <p:nvSpPr>
          <p:cNvPr id="1259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z="2800" dirty="0"/>
              <a:t>Leading cause of end stage renal disease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dirty="0"/>
              <a:t>Accounts for 43% of all cases of new onset renal failure per year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dirty="0"/>
              <a:t>Renal hypertension results in protein deposition and sclerosis of glomerulus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dirty="0" err="1"/>
              <a:t>Microalbuminuria</a:t>
            </a:r>
            <a:r>
              <a:rPr lang="en-US" sz="2800" dirty="0"/>
              <a:t> clinical marker for presence and degree nephropathy </a:t>
            </a:r>
          </a:p>
          <a:p>
            <a:pPr marL="0" indent="0" eaLnBrk="1" hangingPunct="1">
              <a:lnSpc>
                <a:spcPct val="90000"/>
              </a:lnSpc>
              <a:buNone/>
              <a:defRPr/>
            </a:pPr>
            <a:endParaRPr lang="en-US" sz="2800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4000" dirty="0"/>
              <a:t>Infections</a:t>
            </a:r>
          </a:p>
        </p:txBody>
      </p:sp>
      <p:sp>
        <p:nvSpPr>
          <p:cNvPr id="1290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en-GB" sz="2400" dirty="0" err="1"/>
              <a:t>Rhinocerebral</a:t>
            </a:r>
            <a:r>
              <a:rPr lang="en-GB" sz="2400" dirty="0"/>
              <a:t> </a:t>
            </a:r>
            <a:r>
              <a:rPr lang="en-GB" sz="2400" dirty="0" err="1"/>
              <a:t>mucormycosis</a:t>
            </a:r>
            <a:endParaRPr lang="en-GB" sz="2400" dirty="0"/>
          </a:p>
          <a:p>
            <a:pPr eaLnBrk="1" hangingPunct="1">
              <a:lnSpc>
                <a:spcPct val="80000"/>
              </a:lnSpc>
              <a:defRPr/>
            </a:pPr>
            <a:r>
              <a:rPr lang="en-GB" sz="2400" dirty="0"/>
              <a:t>Malignant otitis </a:t>
            </a:r>
            <a:r>
              <a:rPr lang="en-GB" sz="2400" dirty="0" err="1"/>
              <a:t>externa</a:t>
            </a:r>
            <a:endParaRPr lang="en-GB" sz="2400" dirty="0"/>
          </a:p>
          <a:p>
            <a:pPr eaLnBrk="1" hangingPunct="1">
              <a:lnSpc>
                <a:spcPct val="80000"/>
              </a:lnSpc>
              <a:defRPr/>
            </a:pPr>
            <a:r>
              <a:rPr lang="en-GB" sz="2400" dirty="0"/>
              <a:t>Foot and lower extremity ulcers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GB" sz="2400" dirty="0"/>
              <a:t>Staph. Infections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GB" sz="2400" dirty="0"/>
              <a:t>UTIs</a:t>
            </a:r>
            <a:endParaRPr lang="en-US" sz="2400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/>
              <a:t>Rhinocerebral Mucormycosis</a:t>
            </a:r>
          </a:p>
        </p:txBody>
      </p:sp>
      <p:pic>
        <p:nvPicPr>
          <p:cNvPr id="23555" name="Picture 6" descr="04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81000" y="1981200"/>
            <a:ext cx="41910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556" name="Picture 7" descr="04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838700" y="1981200"/>
            <a:ext cx="40005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/>
              <a:t>Malignant Otitis Externa</a:t>
            </a:r>
          </a:p>
        </p:txBody>
      </p:sp>
      <p:sp>
        <p:nvSpPr>
          <p:cNvPr id="134148" name="Rectangle 4"/>
          <p:cNvSpPr>
            <a:spLocks noGrp="1" noChangeArrowheads="1"/>
          </p:cNvSpPr>
          <p:nvPr>
            <p:ph sz="half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/>
          </a:p>
        </p:txBody>
      </p:sp>
      <p:sp>
        <p:nvSpPr>
          <p:cNvPr id="134149" name="Rectangle 5"/>
          <p:cNvSpPr>
            <a:spLocks noGrp="1" noChangeArrowheads="1"/>
          </p:cNvSpPr>
          <p:nvPr>
            <p:ph sz="half" idx="2"/>
          </p:nvPr>
        </p:nvSpPr>
        <p:spPr/>
        <p:txBody>
          <a:bodyPr/>
          <a:lstStyle/>
          <a:p>
            <a:pPr eaLnBrk="1" hangingPunct="1">
              <a:defRPr/>
            </a:pPr>
            <a:endParaRPr lang="en-US"/>
          </a:p>
        </p:txBody>
      </p:sp>
      <p:pic>
        <p:nvPicPr>
          <p:cNvPr id="25605" name="Picture 6" descr="02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981200"/>
            <a:ext cx="40386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606" name="Picture 7" descr="otitis-fig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200" y="1981200"/>
            <a:ext cx="40386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/>
              <a:t>Foot and Lower Extremity Ulcers</a:t>
            </a:r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en-US" sz="2400"/>
              <a:t>Affects 15% of diabetic patients, 20% of diabetic admissions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400"/>
              <a:t>Pathologic triad: neuropathy, atherosclerotic vascular disease, impaired immunity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400"/>
              <a:t>Risk factors: High HBA1C, older age, duration of disease, tight fitting shoes, smoking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400"/>
              <a:t>Classification: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z="2000"/>
              <a:t>Non-limb-threatening: &lt;2cm ulceration and no inflammation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z="2000"/>
              <a:t>Limb-threatening: &gt;2cm ulceration or inflammation, ascending lymphangitis, bone involvement, nonpalpable pulses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z="2000"/>
              <a:t>Life-threatening: signs of sepsis, metabolic derangements (DKA, HHNKS)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/>
              <a:t>EPIDEMIOLOGY</a:t>
            </a:r>
          </a:p>
        </p:txBody>
      </p:sp>
      <p:sp>
        <p:nvSpPr>
          <p:cNvPr id="84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100 million people worldwide</a:t>
            </a:r>
          </a:p>
          <a:p>
            <a:pPr eaLnBrk="1" hangingPunct="1">
              <a:defRPr/>
            </a:pPr>
            <a:r>
              <a:rPr lang="en-US" dirty="0"/>
              <a:t>85-90% cases are Type II</a:t>
            </a:r>
          </a:p>
          <a:p>
            <a:pPr eaLnBrk="1" hangingPunct="1">
              <a:defRPr/>
            </a:pPr>
            <a:r>
              <a:rPr lang="en-US" dirty="0"/>
              <a:t>17 million people in US (6.2% of population)</a:t>
            </a:r>
          </a:p>
          <a:p>
            <a:pPr eaLnBrk="1" hangingPunct="1">
              <a:defRPr/>
            </a:pPr>
            <a:r>
              <a:rPr lang="en-US" dirty="0"/>
              <a:t>90-95% Type II</a:t>
            </a:r>
          </a:p>
          <a:p>
            <a:pPr eaLnBrk="1" hangingPunct="1">
              <a:defRPr/>
            </a:pPr>
            <a:r>
              <a:rPr lang="en-US" dirty="0"/>
              <a:t>5.9 million people are undiagnosed</a:t>
            </a:r>
          </a:p>
          <a:p>
            <a:pPr eaLnBrk="1" hangingPunct="1">
              <a:defRPr/>
            </a:pPr>
            <a:r>
              <a:rPr lang="en-US" dirty="0"/>
              <a:t>Approximately 1 million new cases/year  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4000"/>
              <a:t>Management Lower Extremity Ulcers</a:t>
            </a:r>
          </a:p>
        </p:txBody>
      </p:sp>
      <p:sp>
        <p:nvSpPr>
          <p:cNvPr id="137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2800" dirty="0"/>
              <a:t>Superficial and uninfected ulcers: non-adherent dressing, avoidance of weight bearing, follow up with specialist in diabetic care</a:t>
            </a:r>
          </a:p>
          <a:p>
            <a:pPr eaLnBrk="1" hangingPunct="1">
              <a:defRPr/>
            </a:pPr>
            <a:r>
              <a:rPr lang="en-US" sz="2800" dirty="0"/>
              <a:t>Limb and Life threatening: radiographs, tissue culture from base of ulcer, empiric antibiotic therapy, immediate surgical consult</a:t>
            </a:r>
          </a:p>
          <a:p>
            <a:pPr eaLnBrk="1" hangingPunct="1">
              <a:defRPr/>
            </a:pPr>
            <a:r>
              <a:rPr lang="en-US" sz="2800" dirty="0"/>
              <a:t>CBC,BUN Cr, blood cultures, urinalysis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/>
              <a:t>Long Term Goals</a:t>
            </a:r>
          </a:p>
        </p:txBody>
      </p:sp>
      <p:sp>
        <p:nvSpPr>
          <p:cNvPr id="1146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en-US" sz="2800" dirty="0"/>
              <a:t>Glycemic control: 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z="2400" dirty="0"/>
              <a:t>Blood Glucose: </a:t>
            </a:r>
            <a:r>
              <a:rPr lang="en-US" sz="2400" dirty="0" err="1"/>
              <a:t>preprandial</a:t>
            </a:r>
            <a:r>
              <a:rPr lang="en-US" sz="2400" dirty="0"/>
              <a:t> 90-130 mg/</a:t>
            </a:r>
            <a:r>
              <a:rPr lang="en-US" sz="2400" dirty="0" err="1"/>
              <a:t>dL</a:t>
            </a:r>
            <a:r>
              <a:rPr lang="en-US" sz="2400" dirty="0"/>
              <a:t>, post prandial &lt;180 mg/</a:t>
            </a:r>
            <a:r>
              <a:rPr lang="en-US" sz="2400" dirty="0" err="1"/>
              <a:t>dL</a:t>
            </a:r>
            <a:r>
              <a:rPr lang="en-US" sz="2400" dirty="0"/>
              <a:t> 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z="2400" dirty="0"/>
              <a:t>HBA1C &lt;7% (quarterly)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800" dirty="0"/>
              <a:t>Glycemic control in DM II patients staged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z="2400" dirty="0"/>
              <a:t>Stage 1: Diet and exercise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z="2400" dirty="0"/>
              <a:t>Stage 2: Oral hyperglycemic agents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z="2400" dirty="0"/>
              <a:t>Stage 3: Combination insulin and oral medications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800" dirty="0"/>
              <a:t>Blood pressure control: &lt;130/80 mm Hg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800" dirty="0"/>
              <a:t>Control serum cholesterol levels: &lt;200 mg/</a:t>
            </a:r>
            <a:r>
              <a:rPr lang="en-US" sz="2800" dirty="0" err="1"/>
              <a:t>dL</a:t>
            </a:r>
            <a:endParaRPr lang="en-US" sz="2800" dirty="0"/>
          </a:p>
          <a:p>
            <a:pPr eaLnBrk="1" hangingPunct="1">
              <a:lnSpc>
                <a:spcPct val="80000"/>
              </a:lnSpc>
              <a:defRPr/>
            </a:pPr>
            <a:endParaRPr lang="en-US" sz="2800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Long Term Care</a:t>
            </a:r>
          </a:p>
        </p:txBody>
      </p:sp>
      <p:sp>
        <p:nvSpPr>
          <p:cNvPr id="140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2800" dirty="0"/>
              <a:t>Annual urinalysis (</a:t>
            </a:r>
            <a:r>
              <a:rPr lang="en-US" sz="2800" dirty="0" err="1"/>
              <a:t>microalbuminuria</a:t>
            </a:r>
            <a:r>
              <a:rPr lang="en-US" sz="2800" dirty="0"/>
              <a:t>) </a:t>
            </a:r>
          </a:p>
          <a:p>
            <a:pPr eaLnBrk="1" hangingPunct="1">
              <a:defRPr/>
            </a:pPr>
            <a:r>
              <a:rPr lang="en-US" sz="2800" dirty="0"/>
              <a:t>ACEI-ARB, Statin, ASA (81-162 mg/</a:t>
            </a:r>
            <a:r>
              <a:rPr lang="en-US" sz="2800" dirty="0" err="1"/>
              <a:t>qd</a:t>
            </a:r>
            <a:r>
              <a:rPr lang="en-US" sz="2800" dirty="0"/>
              <a:t>)</a:t>
            </a:r>
          </a:p>
          <a:p>
            <a:pPr eaLnBrk="1" hangingPunct="1">
              <a:defRPr/>
            </a:pPr>
            <a:r>
              <a:rPr lang="en-US" sz="2800" dirty="0"/>
              <a:t>Immunization: influenza yearly, pneumococcal</a:t>
            </a:r>
          </a:p>
          <a:p>
            <a:pPr eaLnBrk="1" hangingPunct="1">
              <a:defRPr/>
            </a:pPr>
            <a:r>
              <a:rPr lang="en-US" sz="2800" dirty="0"/>
              <a:t>Smoking cessation</a:t>
            </a:r>
          </a:p>
          <a:p>
            <a:pPr eaLnBrk="1" hangingPunct="1">
              <a:defRPr/>
            </a:pPr>
            <a:r>
              <a:rPr lang="en-US" sz="2800" dirty="0"/>
              <a:t>Annual ophthalmologic and comprehensive foot exam</a:t>
            </a:r>
          </a:p>
          <a:p>
            <a:pPr eaLnBrk="1" hangingPunct="1">
              <a:defRPr/>
            </a:pPr>
            <a:r>
              <a:rPr lang="en-US" sz="2800" dirty="0"/>
              <a:t>Diet and Exercise</a:t>
            </a:r>
          </a:p>
          <a:p>
            <a:pPr eaLnBrk="1" hangingPunct="1">
              <a:defRPr/>
            </a:pPr>
            <a:r>
              <a:rPr lang="en-US" sz="2800" dirty="0"/>
              <a:t>Attend Diabetic Education Class</a:t>
            </a:r>
          </a:p>
          <a:p>
            <a:pPr eaLnBrk="1" hangingPunct="1">
              <a:defRPr/>
            </a:pPr>
            <a:endParaRPr lang="en-US" sz="2800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2" name="Picture 6" descr="t1_2_4"/>
          <p:cNvPicPr>
            <a:picLocks noGrp="1" noChangeAspect="1" noChangeArrowheads="1"/>
          </p:cNvPicPr>
          <p:nvPr>
            <p:ph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28600" y="304800"/>
            <a:ext cx="8763000" cy="62484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75564406"/>
              </p:ext>
            </p:extLst>
          </p:nvPr>
        </p:nvGraphicFramePr>
        <p:xfrm>
          <a:off x="0" y="0"/>
          <a:ext cx="9144000" cy="685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8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858000">
                <a:tc>
                  <a:txBody>
                    <a:bodyPr/>
                    <a:lstStyle/>
                    <a:p>
                      <a:r>
                        <a:rPr lang="en-US" b="0" dirty="0" err="1"/>
                        <a:t>Metsärinne</a:t>
                      </a:r>
                      <a:r>
                        <a:rPr lang="en-US" b="0" dirty="0"/>
                        <a:t> K, </a:t>
                      </a:r>
                      <a:r>
                        <a:rPr lang="en-US" b="0" dirty="0" err="1"/>
                        <a:t>Bröijersen</a:t>
                      </a:r>
                      <a:r>
                        <a:rPr lang="en-US" b="0" dirty="0"/>
                        <a:t> A, </a:t>
                      </a:r>
                      <a:r>
                        <a:rPr lang="en-US" b="0" dirty="0" err="1"/>
                        <a:t>Kantola</a:t>
                      </a:r>
                      <a:r>
                        <a:rPr lang="en-US" b="0" dirty="0"/>
                        <a:t> I, </a:t>
                      </a:r>
                      <a:r>
                        <a:rPr lang="en-US" b="0" dirty="0" err="1"/>
                        <a:t>Niskanen</a:t>
                      </a:r>
                      <a:r>
                        <a:rPr lang="en-US" b="0" dirty="0"/>
                        <a:t> L, </a:t>
                      </a:r>
                      <a:r>
                        <a:rPr lang="en-US" b="0" dirty="0" err="1"/>
                        <a:t>Rissanen</a:t>
                      </a:r>
                      <a:r>
                        <a:rPr lang="en-US" b="0" dirty="0"/>
                        <a:t> A, </a:t>
                      </a:r>
                      <a:r>
                        <a:rPr lang="en-US" b="0" dirty="0" err="1"/>
                        <a:t>Appelroth</a:t>
                      </a:r>
                      <a:r>
                        <a:rPr lang="en-US" b="0" dirty="0"/>
                        <a:t> T, </a:t>
                      </a:r>
                      <a:r>
                        <a:rPr lang="en-US" b="0" dirty="0" err="1"/>
                        <a:t>Pöntynen</a:t>
                      </a:r>
                      <a:r>
                        <a:rPr lang="en-US" b="0" dirty="0"/>
                        <a:t> N, </a:t>
                      </a:r>
                      <a:r>
                        <a:rPr lang="en-US" b="0" dirty="0" err="1"/>
                        <a:t>Poussa</a:t>
                      </a:r>
                      <a:r>
                        <a:rPr lang="en-US" b="0" dirty="0"/>
                        <a:t> T, </a:t>
                      </a:r>
                      <a:r>
                        <a:rPr lang="en-US" b="0" dirty="0" err="1"/>
                        <a:t>Koivisto</a:t>
                      </a:r>
                      <a:r>
                        <a:rPr lang="en-US" b="0" dirty="0"/>
                        <a:t> V, </a:t>
                      </a:r>
                      <a:r>
                        <a:rPr lang="en-US" b="0" dirty="0" err="1"/>
                        <a:t>Virkamäki</a:t>
                      </a:r>
                      <a:r>
                        <a:rPr lang="en-US" b="0" dirty="0"/>
                        <a:t> A.</a:t>
                      </a:r>
                    </a:p>
                    <a:p>
                      <a:endParaRPr lang="en-GB" b="0" dirty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High prevalence of chronic kidney disease in Finnish patients with type 2 diabetes treated in primary care.</a:t>
                      </a:r>
                    </a:p>
                    <a:p>
                      <a:r>
                        <a:rPr lang="en-GB" b="0" dirty="0"/>
                        <a:t>2014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b="0" dirty="0"/>
                        <a:t>Cross sectional study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/>
                        <a:t>Data were collected and recorded from 42 primary care </a:t>
                      </a:r>
                      <a:r>
                        <a:rPr lang="en-US" b="0" dirty="0" err="1"/>
                        <a:t>centres</a:t>
                      </a:r>
                      <a:r>
                        <a:rPr lang="en-US" b="0" dirty="0"/>
                        <a:t>, which recruited 629 patients diagnosed with type 2 diabetes (T2D) to this non-interventional study. Data including patient characteristics, kidney function and albuminuria, blood pressure, HbA1c, lipid and lipoprotein levels, and diabetes duration as well as current medication was collected in each patient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0" dirty="0"/>
                        <a:t>History of dyslipidemia had in 73.3% of patients, 27.8% had cardiovascular disease and 82.7% had hypertension. The primary endpoint, prevalence of CKD of any grade (1-5) or albuminuria, was 68.6%. </a:t>
                      </a:r>
                      <a:r>
                        <a:rPr lang="en-US" sz="1600" b="0" i="0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16.2% of patients had an estimated glomerular filtration rate (</a:t>
                      </a:r>
                      <a:r>
                        <a:rPr lang="en-US" sz="1600" b="0" i="0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eGFR</a:t>
                      </a:r>
                      <a:r>
                        <a:rPr lang="en-US" sz="1600" b="0" i="0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 &lt;60ml/min/1.72m</a:t>
                      </a:r>
                      <a:r>
                        <a:rPr lang="en-US" sz="1600" b="0" i="0" kern="1200" baseline="300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lang="en-US" sz="1600" b="0" i="0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classifying as CKD 3-5. Only one patient was within CKD5. </a:t>
                      </a:r>
                      <a:r>
                        <a:rPr lang="en-US" sz="1600" b="0" i="0" kern="120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Combining the patients with CKD 3-5 and/or the presence of albuminuria, 34.7% seemed to suffer from significant CKD.</a:t>
                      </a:r>
                      <a:endParaRPr lang="en-US" sz="16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6340249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62000" y="685800"/>
            <a:ext cx="7620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400" dirty="0"/>
              <a:t>MCQs</a:t>
            </a:r>
            <a:endParaRPr lang="en-US" sz="4400" dirty="0"/>
          </a:p>
        </p:txBody>
      </p:sp>
      <p:sp>
        <p:nvSpPr>
          <p:cNvPr id="3" name="TextBox 2"/>
          <p:cNvSpPr txBox="1"/>
          <p:nvPr/>
        </p:nvSpPr>
        <p:spPr>
          <a:xfrm>
            <a:off x="749121" y="1752600"/>
            <a:ext cx="754380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1. Diabetes has genetic predisposition.</a:t>
            </a:r>
          </a:p>
          <a:p>
            <a:endParaRPr lang="en-GB" sz="3200" dirty="0"/>
          </a:p>
          <a:p>
            <a:endParaRPr lang="en-GB" sz="3200" dirty="0"/>
          </a:p>
          <a:p>
            <a:r>
              <a:rPr lang="en-GB" sz="3200" dirty="0"/>
              <a:t>A). True</a:t>
            </a:r>
          </a:p>
          <a:p>
            <a:endParaRPr lang="en-GB" sz="3200" dirty="0"/>
          </a:p>
          <a:p>
            <a:endParaRPr lang="en-GB" sz="3200" dirty="0"/>
          </a:p>
          <a:p>
            <a:r>
              <a:rPr lang="en-GB" sz="3200" dirty="0"/>
              <a:t>B). False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424032091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2000" y="457200"/>
            <a:ext cx="7620660" cy="117663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762000" y="1633830"/>
            <a:ext cx="731520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2. Type 1 diabetes mellitus is associated with destruction of which type of cells?</a:t>
            </a:r>
          </a:p>
          <a:p>
            <a:endParaRPr lang="en-GB" sz="2800" dirty="0"/>
          </a:p>
          <a:p>
            <a:r>
              <a:rPr lang="en-GB" sz="2800" dirty="0"/>
              <a:t>A). Alpha cells</a:t>
            </a:r>
          </a:p>
          <a:p>
            <a:endParaRPr lang="en-GB" sz="2800" dirty="0"/>
          </a:p>
          <a:p>
            <a:r>
              <a:rPr lang="en-GB" sz="2800" dirty="0"/>
              <a:t>B). Beta cells</a:t>
            </a:r>
          </a:p>
          <a:p>
            <a:endParaRPr lang="en-GB" sz="2800" dirty="0"/>
          </a:p>
          <a:p>
            <a:r>
              <a:rPr lang="en-GB" sz="2800" dirty="0"/>
              <a:t>C). Gamma cells</a:t>
            </a:r>
          </a:p>
          <a:p>
            <a:endParaRPr lang="en-GB" sz="2800" dirty="0"/>
          </a:p>
          <a:p>
            <a:r>
              <a:rPr lang="en-GB" sz="2800" dirty="0"/>
              <a:t>D). </a:t>
            </a:r>
            <a:r>
              <a:rPr lang="en-GB" sz="2800" dirty="0" err="1"/>
              <a:t>Lamda</a:t>
            </a:r>
            <a:r>
              <a:rPr lang="en-GB" sz="2800" dirty="0"/>
              <a:t> cells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55606944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2000" y="381000"/>
            <a:ext cx="7620660" cy="117663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609600" y="1676400"/>
            <a:ext cx="7924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3.Most common secondary causes of DM</a:t>
            </a:r>
          </a:p>
          <a:p>
            <a:endParaRPr lang="en-GB" sz="2800" dirty="0"/>
          </a:p>
        </p:txBody>
      </p:sp>
      <p:sp>
        <p:nvSpPr>
          <p:cNvPr id="4" name="Rectangle 3"/>
          <p:cNvSpPr/>
          <p:nvPr/>
        </p:nvSpPr>
        <p:spPr>
          <a:xfrm>
            <a:off x="762000" y="2438400"/>
            <a:ext cx="609600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eaLnBrk="1" hangingPunct="1">
              <a:defRPr/>
            </a:pPr>
            <a:r>
              <a:rPr lang="en-US" sz="2400" dirty="0"/>
              <a:t>A)Exocrine pancreas disease: pancreatitis</a:t>
            </a:r>
          </a:p>
          <a:p>
            <a:pPr lvl="1" eaLnBrk="1" hangingPunct="1">
              <a:defRPr/>
            </a:pPr>
            <a:endParaRPr lang="en-US" sz="2400" dirty="0"/>
          </a:p>
          <a:p>
            <a:pPr lvl="1" eaLnBrk="1" hangingPunct="1">
              <a:defRPr/>
            </a:pPr>
            <a:r>
              <a:rPr lang="en-US" sz="2400" dirty="0"/>
              <a:t>B)Genetic syndromes: Downs, Turners</a:t>
            </a:r>
          </a:p>
          <a:p>
            <a:pPr lvl="1" eaLnBrk="1" hangingPunct="1">
              <a:defRPr/>
            </a:pPr>
            <a:endParaRPr lang="en-US" sz="2400" dirty="0"/>
          </a:p>
          <a:p>
            <a:pPr lvl="1" eaLnBrk="1" hangingPunct="1">
              <a:defRPr/>
            </a:pPr>
            <a:r>
              <a:rPr lang="en-US" sz="2400" dirty="0"/>
              <a:t>C)Infections: CMV, Congenital rubella</a:t>
            </a:r>
          </a:p>
          <a:p>
            <a:pPr lvl="1" eaLnBrk="1" hangingPunct="1">
              <a:defRPr/>
            </a:pPr>
            <a:endParaRPr lang="en-US" sz="2400" dirty="0"/>
          </a:p>
          <a:p>
            <a:pPr lvl="1" eaLnBrk="1" hangingPunct="1">
              <a:defRPr/>
            </a:pPr>
            <a:r>
              <a:rPr lang="en-US" sz="2400" dirty="0"/>
              <a:t>D) All of the above</a:t>
            </a:r>
          </a:p>
        </p:txBody>
      </p:sp>
    </p:spTree>
    <p:extLst>
      <p:ext uri="{BB962C8B-B14F-4D97-AF65-F5344CB8AC3E}">
        <p14:creationId xmlns:p14="http://schemas.microsoft.com/office/powerpoint/2010/main" val="59326200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304800"/>
            <a:ext cx="7620660" cy="117663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609600" y="1481430"/>
            <a:ext cx="79248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4. Which are the </a:t>
            </a:r>
            <a:r>
              <a:rPr lang="en-GB" sz="2800" dirty="0" err="1"/>
              <a:t>the</a:t>
            </a:r>
            <a:r>
              <a:rPr lang="en-GB" sz="2800" dirty="0"/>
              <a:t> cardinal signs of diabetes</a:t>
            </a:r>
          </a:p>
          <a:p>
            <a:pPr marL="514350" indent="-514350">
              <a:buAutoNum type="alphaLcParenR"/>
            </a:pPr>
            <a:r>
              <a:rPr lang="en-GB" sz="2800" dirty="0" err="1"/>
              <a:t>Polyuria</a:t>
            </a:r>
            <a:endParaRPr lang="en-GB" sz="2800" dirty="0"/>
          </a:p>
          <a:p>
            <a:pPr marL="514350" indent="-514350">
              <a:buAutoNum type="alphaLcParenR"/>
            </a:pPr>
            <a:r>
              <a:rPr lang="en-GB" sz="2800" dirty="0" err="1"/>
              <a:t>Polydypsia</a:t>
            </a:r>
            <a:endParaRPr lang="en-GB" sz="2800" dirty="0"/>
          </a:p>
          <a:p>
            <a:pPr marL="514350" indent="-514350">
              <a:buAutoNum type="alphaLcParenR"/>
            </a:pPr>
            <a:r>
              <a:rPr lang="en-GB" sz="2800" dirty="0" err="1"/>
              <a:t>Polyphasia</a:t>
            </a:r>
            <a:endParaRPr lang="en-GB" sz="2800" dirty="0"/>
          </a:p>
          <a:p>
            <a:pPr marL="514350" indent="-514350">
              <a:buAutoNum type="alphaLcParenR"/>
            </a:pPr>
            <a:r>
              <a:rPr lang="en-GB" sz="2800" dirty="0"/>
              <a:t>All of the above.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16968277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3400" y="457200"/>
            <a:ext cx="7620660" cy="117663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685800" y="1633830"/>
            <a:ext cx="784860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5. Long term or inappropriate use of steroidal drugs can lead to diabetes</a:t>
            </a:r>
          </a:p>
          <a:p>
            <a:endParaRPr lang="en-GB" sz="2800" dirty="0"/>
          </a:p>
          <a:p>
            <a:pPr marL="514350" indent="-514350">
              <a:buAutoNum type="alphaUcParenR"/>
            </a:pPr>
            <a:r>
              <a:rPr lang="en-GB" sz="2800" dirty="0"/>
              <a:t>True</a:t>
            </a:r>
          </a:p>
          <a:p>
            <a:pPr marL="514350" indent="-514350">
              <a:buAutoNum type="alphaUcParenR"/>
            </a:pPr>
            <a:endParaRPr lang="en-GB" sz="2800" dirty="0"/>
          </a:p>
          <a:p>
            <a:pPr marL="514350" indent="-514350">
              <a:buAutoNum type="alphaUcParenR"/>
            </a:pPr>
            <a:r>
              <a:rPr lang="en-GB" sz="2800" dirty="0"/>
              <a:t> False</a:t>
            </a:r>
          </a:p>
          <a:p>
            <a:endParaRPr lang="en-GB" sz="2800" dirty="0"/>
          </a:p>
          <a:p>
            <a:pPr marL="514350" indent="-514350">
              <a:buAutoNum type="arabicParenR"/>
            </a:pPr>
            <a:endParaRPr lang="en-GB" sz="2800" dirty="0"/>
          </a:p>
          <a:p>
            <a:pPr marL="514350" indent="-514350">
              <a:buAutoNum type="arabicParenR"/>
            </a:pPr>
            <a:endParaRPr lang="en-GB" sz="2800" dirty="0"/>
          </a:p>
          <a:p>
            <a:pPr marL="514350" indent="-514350"/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25859230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Prevalence in India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00600"/>
          </a:xfrm>
        </p:spPr>
        <p:txBody>
          <a:bodyPr/>
          <a:lstStyle/>
          <a:p>
            <a:pPr lvl="0" eaLnBrk="1" hangingPunct="1">
              <a:lnSpc>
                <a:spcPct val="90000"/>
              </a:lnSpc>
              <a:buClr>
                <a:srgbClr val="9966FF"/>
              </a:buClr>
              <a:buSzPct val="60000"/>
              <a:defRPr/>
            </a:pPr>
            <a:r>
              <a:rPr lang="en-US" sz="2800" dirty="0">
                <a:solidFill>
                  <a:srgbClr val="FFFFFF"/>
                </a:solidFill>
                <a:latin typeface="+mj-lt"/>
              </a:rPr>
              <a:t>As opposed to western countries where the prevalence is about 2-5%, some developing countries have the prevalence of 10-12%.</a:t>
            </a:r>
          </a:p>
          <a:p>
            <a:pPr lvl="0" eaLnBrk="1" hangingPunct="1">
              <a:lnSpc>
                <a:spcPct val="90000"/>
              </a:lnSpc>
              <a:buClr>
                <a:srgbClr val="9966FF"/>
              </a:buClr>
              <a:buSzPct val="60000"/>
              <a:defRPr/>
            </a:pPr>
            <a:r>
              <a:rPr lang="en-US" sz="2800" dirty="0">
                <a:solidFill>
                  <a:srgbClr val="FFFFFF"/>
                </a:solidFill>
                <a:latin typeface="+mj-lt"/>
              </a:rPr>
              <a:t>In India, it ranges from 2.1% (New Delhi) to 12.4% (Kerala).</a:t>
            </a:r>
          </a:p>
          <a:p>
            <a:pPr lvl="0" eaLnBrk="1" hangingPunct="1">
              <a:lnSpc>
                <a:spcPct val="90000"/>
              </a:lnSpc>
              <a:buClr>
                <a:srgbClr val="9966FF"/>
              </a:buClr>
              <a:buSzPct val="60000"/>
              <a:defRPr/>
            </a:pPr>
            <a:r>
              <a:rPr lang="en-US" sz="2800" dirty="0">
                <a:solidFill>
                  <a:srgbClr val="FFFFFF"/>
                </a:solidFill>
                <a:latin typeface="+mj-lt"/>
              </a:rPr>
              <a:t>In Southern India, there was a 40% increase in the prevalence over 6 years duration (Ramachandran 1997). </a:t>
            </a:r>
          </a:p>
          <a:p>
            <a:pPr lvl="0" eaLnBrk="1" hangingPunct="1">
              <a:lnSpc>
                <a:spcPct val="90000"/>
              </a:lnSpc>
              <a:buClr>
                <a:srgbClr val="9966FF"/>
              </a:buClr>
              <a:buSzPct val="60000"/>
              <a:defRPr/>
            </a:pPr>
            <a:r>
              <a:rPr lang="en-US" sz="2800" dirty="0">
                <a:solidFill>
                  <a:srgbClr val="FFFFFF"/>
                </a:solidFill>
                <a:latin typeface="+mj-lt"/>
              </a:rPr>
              <a:t>A diabetic patient spent </a:t>
            </a:r>
            <a:r>
              <a:rPr lang="en-US" sz="2800" dirty="0" err="1">
                <a:solidFill>
                  <a:srgbClr val="FFFFFF"/>
                </a:solidFill>
                <a:latin typeface="+mj-lt"/>
              </a:rPr>
              <a:t>Rs</a:t>
            </a:r>
            <a:r>
              <a:rPr lang="en-US" sz="2800" dirty="0">
                <a:solidFill>
                  <a:srgbClr val="FFFFFF"/>
                </a:solidFill>
                <a:latin typeface="+mj-lt"/>
              </a:rPr>
              <a:t>. 4510 per year and for foot care the cost increased to </a:t>
            </a:r>
            <a:r>
              <a:rPr lang="en-US" sz="2800" dirty="0" err="1">
                <a:solidFill>
                  <a:srgbClr val="FFFFFF"/>
                </a:solidFill>
                <a:latin typeface="+mj-lt"/>
              </a:rPr>
              <a:t>Rs</a:t>
            </a:r>
            <a:r>
              <a:rPr lang="en-US" sz="2800" dirty="0">
                <a:solidFill>
                  <a:srgbClr val="FFFFFF"/>
                </a:solidFill>
                <a:latin typeface="+mj-lt"/>
              </a:rPr>
              <a:t>. 7200 per year (</a:t>
            </a:r>
            <a:r>
              <a:rPr lang="en-US" sz="2800" dirty="0" err="1">
                <a:solidFill>
                  <a:srgbClr val="FFFFFF"/>
                </a:solidFill>
                <a:latin typeface="+mj-lt"/>
              </a:rPr>
              <a:t>Sobhana</a:t>
            </a:r>
            <a:r>
              <a:rPr lang="en-US" sz="2800" dirty="0">
                <a:solidFill>
                  <a:srgbClr val="FFFFFF"/>
                </a:solidFill>
                <a:latin typeface="+mj-lt"/>
              </a:rPr>
              <a:t> 2000,2001). </a:t>
            </a:r>
          </a:p>
          <a:p>
            <a:endParaRPr lang="en-US" sz="28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7639973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/>
              <a:t>	CLASSIFICATION</a:t>
            </a:r>
          </a:p>
        </p:txBody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/>
              <a:t>TYPE I</a:t>
            </a:r>
          </a:p>
          <a:p>
            <a:pPr lvl="1" eaLnBrk="1" hangingPunct="1">
              <a:defRPr/>
            </a:pPr>
            <a:r>
              <a:rPr lang="en-US"/>
              <a:t>Deficiency of insulin secretion</a:t>
            </a:r>
          </a:p>
          <a:p>
            <a:pPr lvl="1" eaLnBrk="1" hangingPunct="1">
              <a:defRPr/>
            </a:pPr>
            <a:r>
              <a:rPr lang="en-US"/>
              <a:t>Possible autoimmune process with destruction of beta pancreatic cells</a:t>
            </a:r>
          </a:p>
          <a:p>
            <a:pPr lvl="1" eaLnBrk="1" hangingPunct="1">
              <a:defRPr/>
            </a:pPr>
            <a:r>
              <a:rPr lang="en-US"/>
              <a:t>Genetic predisposition and possible links to viral infections and environmental factors </a:t>
            </a:r>
          </a:p>
          <a:p>
            <a:pPr lvl="1" eaLnBrk="1" hangingPunct="1">
              <a:defRPr/>
            </a:pPr>
            <a:r>
              <a:rPr lang="en-US"/>
              <a:t>Require insulin supplementation, prone to develop DKA	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/>
              <a:t>CLASSIFICATION</a:t>
            </a:r>
          </a:p>
        </p:txBody>
      </p:sp>
      <p:sp>
        <p:nvSpPr>
          <p:cNvPr id="870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2800" dirty="0"/>
              <a:t>TYPE II</a:t>
            </a:r>
          </a:p>
          <a:p>
            <a:pPr lvl="1" eaLnBrk="1" hangingPunct="1">
              <a:defRPr/>
            </a:pPr>
            <a:r>
              <a:rPr lang="en-US" sz="2400" dirty="0"/>
              <a:t>Resistance to action of insulin on target organs</a:t>
            </a:r>
          </a:p>
          <a:p>
            <a:pPr lvl="1" eaLnBrk="1" hangingPunct="1">
              <a:defRPr/>
            </a:pPr>
            <a:r>
              <a:rPr lang="en-US" sz="2400" dirty="0"/>
              <a:t>Decrease in insulin production</a:t>
            </a:r>
          </a:p>
          <a:p>
            <a:pPr lvl="1" eaLnBrk="1" hangingPunct="1">
              <a:defRPr/>
            </a:pPr>
            <a:r>
              <a:rPr lang="en-US" sz="2400" dirty="0"/>
              <a:t>Increased risk with obesity high fat, high caloric diets </a:t>
            </a:r>
          </a:p>
          <a:p>
            <a:pPr lvl="1" eaLnBrk="1" hangingPunct="1">
              <a:defRPr/>
            </a:pPr>
            <a:r>
              <a:rPr lang="en-US" sz="2400" dirty="0"/>
              <a:t>Stronger genetic predisposition</a:t>
            </a:r>
          </a:p>
          <a:p>
            <a:pPr lvl="1" eaLnBrk="1" hangingPunct="1">
              <a:defRPr/>
            </a:pPr>
            <a:r>
              <a:rPr lang="en-US" sz="2400" dirty="0"/>
              <a:t>Variety of initial presentations: HHNKS, nephropathy, retinopathy, neuropathies</a:t>
            </a:r>
          </a:p>
          <a:p>
            <a:pPr lvl="1" eaLnBrk="1" hangingPunct="1">
              <a:defRPr/>
            </a:pPr>
            <a:r>
              <a:rPr lang="en-US" sz="2400" dirty="0"/>
              <a:t>Disease can be delayed or prevented with lifestyle changes </a:t>
            </a:r>
          </a:p>
          <a:p>
            <a:pPr lvl="1" eaLnBrk="1" hangingPunct="1">
              <a:defRPr/>
            </a:pPr>
            <a:endParaRPr lang="en-US" sz="24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42" name="Rectangle 6"/>
          <p:cNvSpPr>
            <a:spLocks noGrp="1" noChangeArrowheads="1"/>
          </p:cNvSpPr>
          <p:nvPr>
            <p:ph type="title"/>
          </p:nvPr>
        </p:nvSpPr>
        <p:spPr>
          <a:xfrm>
            <a:off x="457200" y="304800"/>
            <a:ext cx="8229600" cy="13716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/>
              <a:t>RISK FACTORS </a:t>
            </a:r>
          </a:p>
        </p:txBody>
      </p:sp>
      <p:sp>
        <p:nvSpPr>
          <p:cNvPr id="2" name="Rectangle 1"/>
          <p:cNvSpPr/>
          <p:nvPr/>
        </p:nvSpPr>
        <p:spPr>
          <a:xfrm>
            <a:off x="990600" y="1676400"/>
            <a:ext cx="4572000" cy="4142673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lvl="0" indent="-342900" eaLnBrk="1" hangingPunct="1">
              <a:spcBef>
                <a:spcPct val="20000"/>
              </a:spcBef>
              <a:buClr>
                <a:srgbClr val="9966FF"/>
              </a:buClr>
              <a:buSzPct val="60000"/>
              <a:buFont typeface="Wingdings" panose="05000000000000000000" pitchFamily="2" charset="2"/>
              <a:buChar char="n"/>
              <a:defRPr/>
            </a:pPr>
            <a:r>
              <a:rPr lang="en-US" sz="2800" kern="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Age</a:t>
            </a:r>
          </a:p>
          <a:p>
            <a:pPr marL="342900" lvl="0" indent="-342900" eaLnBrk="1" hangingPunct="1">
              <a:spcBef>
                <a:spcPct val="20000"/>
              </a:spcBef>
              <a:buClr>
                <a:srgbClr val="9966FF"/>
              </a:buClr>
              <a:buSzPct val="60000"/>
              <a:buFont typeface="Wingdings" panose="05000000000000000000" pitchFamily="2" charset="2"/>
              <a:buChar char="n"/>
              <a:defRPr/>
            </a:pPr>
            <a:r>
              <a:rPr lang="en-US" sz="2800" kern="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Sex </a:t>
            </a:r>
          </a:p>
          <a:p>
            <a:pPr marL="342900" lvl="0" indent="-342900" eaLnBrk="1" hangingPunct="1">
              <a:spcBef>
                <a:spcPct val="20000"/>
              </a:spcBef>
              <a:buClr>
                <a:srgbClr val="9966FF"/>
              </a:buClr>
              <a:buSzPct val="60000"/>
              <a:buFont typeface="Wingdings" panose="05000000000000000000" pitchFamily="2" charset="2"/>
              <a:buChar char="n"/>
              <a:defRPr/>
            </a:pPr>
            <a:r>
              <a:rPr lang="en-US" sz="2800" kern="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Genetic factors</a:t>
            </a:r>
          </a:p>
          <a:p>
            <a:pPr marL="342900" lvl="0" indent="-342900" eaLnBrk="1" hangingPunct="1">
              <a:spcBef>
                <a:spcPct val="20000"/>
              </a:spcBef>
              <a:buClr>
                <a:srgbClr val="9966FF"/>
              </a:buClr>
              <a:buSzPct val="60000"/>
              <a:buFont typeface="Wingdings" panose="05000000000000000000" pitchFamily="2" charset="2"/>
              <a:buChar char="n"/>
              <a:defRPr/>
            </a:pPr>
            <a:r>
              <a:rPr lang="en-US" sz="2800" kern="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Immune mechanisms</a:t>
            </a:r>
          </a:p>
          <a:p>
            <a:pPr marL="342900" lvl="0" indent="-342900" eaLnBrk="1" hangingPunct="1">
              <a:spcBef>
                <a:spcPct val="20000"/>
              </a:spcBef>
              <a:buClr>
                <a:srgbClr val="9966FF"/>
              </a:buClr>
              <a:buSzPct val="60000"/>
              <a:buFont typeface="Wingdings" panose="05000000000000000000" pitchFamily="2" charset="2"/>
              <a:buChar char="n"/>
              <a:defRPr/>
            </a:pPr>
            <a:endParaRPr lang="en-US" sz="2800" kern="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/>
            </a:endParaRPr>
          </a:p>
          <a:p>
            <a:pPr marL="342900" lvl="0" indent="-342900" eaLnBrk="1" hangingPunct="1">
              <a:spcBef>
                <a:spcPct val="20000"/>
              </a:spcBef>
              <a:buClr>
                <a:srgbClr val="9966FF"/>
              </a:buClr>
              <a:buSzPct val="60000"/>
              <a:buFont typeface="Wingdings" panose="05000000000000000000" pitchFamily="2" charset="2"/>
              <a:buChar char="n"/>
              <a:defRPr/>
            </a:pPr>
            <a:r>
              <a:rPr lang="en-US" sz="2800" kern="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Obesity</a:t>
            </a:r>
          </a:p>
          <a:p>
            <a:pPr marL="342900" lvl="0" indent="-342900" eaLnBrk="1" hangingPunct="1">
              <a:spcBef>
                <a:spcPct val="20000"/>
              </a:spcBef>
              <a:buClr>
                <a:srgbClr val="9966FF"/>
              </a:buClr>
              <a:buSzPct val="60000"/>
              <a:defRPr/>
            </a:pPr>
            <a:r>
              <a:rPr lang="en-US" sz="2800" kern="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 </a:t>
            </a:r>
          </a:p>
          <a:p>
            <a:pPr marL="342900" lvl="0" indent="-342900" eaLnBrk="1" hangingPunct="1">
              <a:spcBef>
                <a:spcPct val="20000"/>
              </a:spcBef>
              <a:buClr>
                <a:srgbClr val="9966FF"/>
              </a:buClr>
              <a:buSzPct val="60000"/>
              <a:buFont typeface="Wingdings" panose="05000000000000000000" pitchFamily="2" charset="2"/>
              <a:buChar char="n"/>
              <a:defRPr/>
            </a:pPr>
            <a:r>
              <a:rPr lang="en-US" sz="2800" kern="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Maternal Diabetes</a:t>
            </a:r>
          </a:p>
        </p:txBody>
      </p:sp>
      <p:sp>
        <p:nvSpPr>
          <p:cNvPr id="5" name="Rectangle 4"/>
          <p:cNvSpPr txBox="1">
            <a:spLocks noChangeArrowheads="1"/>
          </p:cNvSpPr>
          <p:nvPr/>
        </p:nvSpPr>
        <p:spPr bwMode="auto">
          <a:xfrm>
            <a:off x="5105400" y="1676400"/>
            <a:ext cx="4038600" cy="495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0000"/>
              <a:buFont typeface="Wingdings" panose="05000000000000000000" pitchFamily="2" charset="2"/>
              <a:buChar char="n"/>
              <a:defRPr sz="1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1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1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1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1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1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9966FF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sz="2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 New Roman"/>
                <a:ea typeface="+mn-ea"/>
                <a:cs typeface="+mn-cs"/>
              </a:rPr>
              <a:t>Sedentary Life Style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9966FF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sz="2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 New Roman"/>
                <a:ea typeface="+mn-ea"/>
                <a:cs typeface="+mn-cs"/>
              </a:rPr>
              <a:t>Diet 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9966FF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sz="2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 New Roman"/>
                <a:ea typeface="+mn-ea"/>
                <a:cs typeface="+mn-cs"/>
              </a:rPr>
              <a:t>Dietary Fiber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9966FF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sz="2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 New Roman"/>
                <a:ea typeface="+mn-ea"/>
                <a:cs typeface="+mn-cs"/>
              </a:rPr>
              <a:t>Malnutrition 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9966FF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sz="2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 New Roman"/>
                <a:ea typeface="+mn-ea"/>
                <a:cs typeface="+mn-cs"/>
              </a:rPr>
              <a:t>Alcohol 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9966FF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sz="2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 New Roman"/>
                <a:ea typeface="+mn-ea"/>
                <a:cs typeface="+mn-cs"/>
              </a:rPr>
              <a:t>Viral Infections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9966FF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sz="2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 New Roman"/>
                <a:ea typeface="+mn-ea"/>
                <a:cs typeface="+mn-cs"/>
              </a:rPr>
              <a:t>Chemical Agents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9966FF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sz="2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 New Roman"/>
                <a:ea typeface="+mn-ea"/>
                <a:cs typeface="+mn-cs"/>
              </a:rPr>
              <a:t>Stress 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9966FF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sz="2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 New Roman"/>
                <a:ea typeface="+mn-ea"/>
                <a:cs typeface="+mn-cs"/>
              </a:rPr>
              <a:t>Social Factors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9966FF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endParaRPr kumimoji="0" lang="en-US" sz="2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Times New Roman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/>
              <a:t>CLASSIFICATION</a:t>
            </a:r>
          </a:p>
        </p:txBody>
      </p:sp>
      <p:sp>
        <p:nvSpPr>
          <p:cNvPr id="880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SECONDARY CAUSES</a:t>
            </a:r>
          </a:p>
          <a:p>
            <a:pPr lvl="1" eaLnBrk="1" hangingPunct="1">
              <a:defRPr/>
            </a:pPr>
            <a:r>
              <a:rPr lang="en-US" dirty="0"/>
              <a:t>Exocrine pancreas disease: pancreatitis</a:t>
            </a:r>
          </a:p>
          <a:p>
            <a:pPr lvl="1" eaLnBrk="1" hangingPunct="1">
              <a:defRPr/>
            </a:pPr>
            <a:r>
              <a:rPr lang="en-US" dirty="0"/>
              <a:t>Genetic syndromes: Downs, Turners</a:t>
            </a:r>
          </a:p>
          <a:p>
            <a:pPr lvl="1" eaLnBrk="1" hangingPunct="1">
              <a:defRPr/>
            </a:pPr>
            <a:r>
              <a:rPr lang="en-US" dirty="0"/>
              <a:t>Infections: CMV, Congenital rubella</a:t>
            </a:r>
          </a:p>
          <a:p>
            <a:pPr lvl="1" eaLnBrk="1" hangingPunct="1">
              <a:defRPr/>
            </a:pPr>
            <a:r>
              <a:rPr lang="en-US" dirty="0"/>
              <a:t>Drugs: </a:t>
            </a:r>
            <a:r>
              <a:rPr lang="en-US" dirty="0" err="1"/>
              <a:t>Glucocorticoids</a:t>
            </a:r>
            <a:r>
              <a:rPr lang="en-US" dirty="0"/>
              <a:t>, </a:t>
            </a:r>
            <a:r>
              <a:rPr lang="en-US" dirty="0" err="1"/>
              <a:t>Dilantin</a:t>
            </a:r>
            <a:r>
              <a:rPr lang="en-US" dirty="0"/>
              <a:t>, beta agonists</a:t>
            </a:r>
          </a:p>
          <a:p>
            <a:pPr lvl="1" eaLnBrk="1" hangingPunct="1">
              <a:defRPr/>
            </a:pPr>
            <a:r>
              <a:rPr lang="en-US" dirty="0" err="1"/>
              <a:t>Endocrinopathies</a:t>
            </a:r>
            <a:r>
              <a:rPr lang="en-US" dirty="0"/>
              <a:t>: Cushing's, </a:t>
            </a:r>
            <a:r>
              <a:rPr lang="en-US" dirty="0" err="1"/>
              <a:t>Acromegaly</a:t>
            </a:r>
            <a:r>
              <a:rPr lang="en-US" dirty="0"/>
              <a:t>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/>
              <a:t>Classification</a:t>
            </a:r>
          </a:p>
        </p:txBody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/>
              <a:t>Gestational		</a:t>
            </a:r>
          </a:p>
          <a:p>
            <a:pPr lvl="1" eaLnBrk="1" hangingPunct="1">
              <a:defRPr/>
            </a:pPr>
            <a:r>
              <a:rPr lang="en-US"/>
              <a:t>Presents only during pregnancy</a:t>
            </a:r>
          </a:p>
          <a:p>
            <a:pPr lvl="1" eaLnBrk="1" hangingPunct="1">
              <a:defRPr/>
            </a:pPr>
            <a:r>
              <a:rPr lang="en-US"/>
              <a:t>135,000 cases annually</a:t>
            </a:r>
          </a:p>
          <a:p>
            <a:pPr lvl="1" eaLnBrk="1" hangingPunct="1">
              <a:defRPr/>
            </a:pPr>
            <a:r>
              <a:rPr lang="en-US"/>
              <a:t>Increased risk of developing diabetes post partum</a:t>
            </a:r>
          </a:p>
          <a:p>
            <a:pPr lvl="1" eaLnBrk="1" hangingPunct="1">
              <a:defRPr/>
            </a:pPr>
            <a:r>
              <a:rPr lang="en-US"/>
              <a:t>Tight glycemic control required to prevent macrosomia, fetal cardiac and CNS abnormalities 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/>
              <a:t>PATHOPHYSIOLOGY</a:t>
            </a:r>
          </a:p>
        </p:txBody>
      </p:sp>
      <p:sp>
        <p:nvSpPr>
          <p:cNvPr id="901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z="2400" dirty="0"/>
              <a:t>Increased accumulation of glucose in retina, </a:t>
            </a:r>
            <a:r>
              <a:rPr lang="en-US" sz="2400" dirty="0" err="1"/>
              <a:t>kidneys,nerves,vasculature</a:t>
            </a:r>
            <a:r>
              <a:rPr lang="en-US" sz="2400" dirty="0"/>
              <a:t>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400" dirty="0"/>
              <a:t>Increased concentrations glucose metabolites (Sorbitol) affecting Na-K-ATPase activity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400" dirty="0"/>
              <a:t>Resultant membrane damage leads to cellular damage and destruction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400" dirty="0"/>
              <a:t>Glycosylation of cellular proteins causes chemical cross linking altering structure and function (HBA1C)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400" dirty="0" err="1"/>
              <a:t>Artherogenesis</a:t>
            </a:r>
            <a:r>
              <a:rPr lang="en-US" sz="2400" dirty="0"/>
              <a:t> multifactorial process: hyperglycemia, hyperlipidemia, modification/oxidation of lipoprotein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xtured">
  <a:themeElements>
    <a:clrScheme name="Textured 5">
      <a:dk1>
        <a:srgbClr val="003366"/>
      </a:dk1>
      <a:lt1>
        <a:srgbClr val="FFFFFF"/>
      </a:lt1>
      <a:dk2>
        <a:srgbClr val="2B5481"/>
      </a:dk2>
      <a:lt2>
        <a:srgbClr val="E5FFFF"/>
      </a:lt2>
      <a:accent1>
        <a:srgbClr val="009999"/>
      </a:accent1>
      <a:accent2>
        <a:srgbClr val="336699"/>
      </a:accent2>
      <a:accent3>
        <a:srgbClr val="ACB3C1"/>
      </a:accent3>
      <a:accent4>
        <a:srgbClr val="DADADA"/>
      </a:accent4>
      <a:accent5>
        <a:srgbClr val="AACACA"/>
      </a:accent5>
      <a:accent6>
        <a:srgbClr val="2D5C8A"/>
      </a:accent6>
      <a:hlink>
        <a:srgbClr val="00CCFF"/>
      </a:hlink>
      <a:folHlink>
        <a:srgbClr val="FFCC00"/>
      </a:folHlink>
    </a:clrScheme>
    <a:fontScheme name="Textured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charset="0"/>
          </a:defRPr>
        </a:defPPr>
      </a:lstStyle>
    </a:lnDef>
  </a:objectDefaults>
  <a:extraClrSchemeLst>
    <a:extraClrScheme>
      <a:clrScheme name="Textured 1">
        <a:dk1>
          <a:srgbClr val="660000"/>
        </a:dk1>
        <a:lt1>
          <a:srgbClr val="FFFFFF"/>
        </a:lt1>
        <a:dk2>
          <a:srgbClr val="800000"/>
        </a:dk2>
        <a:lt2>
          <a:srgbClr val="FFFFCC"/>
        </a:lt2>
        <a:accent1>
          <a:srgbClr val="BE7960"/>
        </a:accent1>
        <a:accent2>
          <a:srgbClr val="CC6600"/>
        </a:accent2>
        <a:accent3>
          <a:srgbClr val="C0AAAA"/>
        </a:accent3>
        <a:accent4>
          <a:srgbClr val="DADADA"/>
        </a:accent4>
        <a:accent5>
          <a:srgbClr val="DBBEB6"/>
        </a:accent5>
        <a:accent6>
          <a:srgbClr val="B95C00"/>
        </a:accent6>
        <a:hlink>
          <a:srgbClr val="FFCC66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2">
        <a:dk1>
          <a:srgbClr val="003300"/>
        </a:dk1>
        <a:lt1>
          <a:srgbClr val="FFFFFF"/>
        </a:lt1>
        <a:dk2>
          <a:srgbClr val="4D6A2A"/>
        </a:dk2>
        <a:lt2>
          <a:srgbClr val="CCFF99"/>
        </a:lt2>
        <a:accent1>
          <a:srgbClr val="33CC33"/>
        </a:accent1>
        <a:accent2>
          <a:srgbClr val="46562A"/>
        </a:accent2>
        <a:accent3>
          <a:srgbClr val="B2B9AC"/>
        </a:accent3>
        <a:accent4>
          <a:srgbClr val="DADADA"/>
        </a:accent4>
        <a:accent5>
          <a:srgbClr val="ADE2AD"/>
        </a:accent5>
        <a:accent6>
          <a:srgbClr val="3F4D25"/>
        </a:accent6>
        <a:hlink>
          <a:srgbClr val="0099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3">
        <a:dk1>
          <a:srgbClr val="4E4E74"/>
        </a:dk1>
        <a:lt1>
          <a:srgbClr val="FFFFFF"/>
        </a:lt1>
        <a:dk2>
          <a:srgbClr val="666699"/>
        </a:dk2>
        <a:lt2>
          <a:srgbClr val="FFFFCC"/>
        </a:lt2>
        <a:accent1>
          <a:srgbClr val="5E5884"/>
        </a:accent1>
        <a:accent2>
          <a:srgbClr val="8AB29D"/>
        </a:accent2>
        <a:accent3>
          <a:srgbClr val="B8B8CA"/>
        </a:accent3>
        <a:accent4>
          <a:srgbClr val="DADADA"/>
        </a:accent4>
        <a:accent5>
          <a:srgbClr val="B6B4C2"/>
        </a:accent5>
        <a:accent6>
          <a:srgbClr val="7DA18E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4">
        <a:dk1>
          <a:srgbClr val="004E4C"/>
        </a:dk1>
        <a:lt1>
          <a:srgbClr val="FFFFFF"/>
        </a:lt1>
        <a:dk2>
          <a:srgbClr val="006666"/>
        </a:dk2>
        <a:lt2>
          <a:srgbClr val="FFFFCC"/>
        </a:lt2>
        <a:accent1>
          <a:srgbClr val="FFCC00"/>
        </a:accent1>
        <a:accent2>
          <a:srgbClr val="00B0AC"/>
        </a:accent2>
        <a:accent3>
          <a:srgbClr val="AAB8B8"/>
        </a:accent3>
        <a:accent4>
          <a:srgbClr val="DADADA"/>
        </a:accent4>
        <a:accent5>
          <a:srgbClr val="FFE2AA"/>
        </a:accent5>
        <a:accent6>
          <a:srgbClr val="009F9B"/>
        </a:accent6>
        <a:hlink>
          <a:srgbClr val="BA7C3E"/>
        </a:hlink>
        <a:folHlink>
          <a:srgbClr val="724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5">
        <a:dk1>
          <a:srgbClr val="003366"/>
        </a:dk1>
        <a:lt1>
          <a:srgbClr val="FFFFFF"/>
        </a:lt1>
        <a:dk2>
          <a:srgbClr val="2B5481"/>
        </a:dk2>
        <a:lt2>
          <a:srgbClr val="E5FFFF"/>
        </a:lt2>
        <a:accent1>
          <a:srgbClr val="009999"/>
        </a:accent1>
        <a:accent2>
          <a:srgbClr val="336699"/>
        </a:accent2>
        <a:accent3>
          <a:srgbClr val="ACB3C1"/>
        </a:accent3>
        <a:accent4>
          <a:srgbClr val="DADADA"/>
        </a:accent4>
        <a:accent5>
          <a:srgbClr val="AACACA"/>
        </a:accent5>
        <a:accent6>
          <a:srgbClr val="2D5C8A"/>
        </a:accent6>
        <a:hlink>
          <a:srgbClr val="00CCFF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6">
        <a:dk1>
          <a:srgbClr val="080808"/>
        </a:dk1>
        <a:lt1>
          <a:srgbClr val="FFFFFF"/>
        </a:lt1>
        <a:dk2>
          <a:srgbClr val="4D4D4D"/>
        </a:dk2>
        <a:lt2>
          <a:srgbClr val="FFFFFF"/>
        </a:lt2>
        <a:accent1>
          <a:srgbClr val="666699"/>
        </a:accent1>
        <a:accent2>
          <a:srgbClr val="3366CC"/>
        </a:accent2>
        <a:accent3>
          <a:srgbClr val="B2B2B2"/>
        </a:accent3>
        <a:accent4>
          <a:srgbClr val="DADADA"/>
        </a:accent4>
        <a:accent5>
          <a:srgbClr val="B8B8CA"/>
        </a:accent5>
        <a:accent6>
          <a:srgbClr val="2D5CB9"/>
        </a:accent6>
        <a:hlink>
          <a:srgbClr val="00C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7">
        <a:dk1>
          <a:srgbClr val="000000"/>
        </a:dk1>
        <a:lt1>
          <a:srgbClr val="DBDAC2"/>
        </a:lt1>
        <a:dk2>
          <a:srgbClr val="827F4C"/>
        </a:dk2>
        <a:lt2>
          <a:srgbClr val="C0BC94"/>
        </a:lt2>
        <a:accent1>
          <a:srgbClr val="AAA578"/>
        </a:accent1>
        <a:accent2>
          <a:srgbClr val="A2A4AC"/>
        </a:accent2>
        <a:accent3>
          <a:srgbClr val="EAEADD"/>
        </a:accent3>
        <a:accent4>
          <a:srgbClr val="000000"/>
        </a:accent4>
        <a:accent5>
          <a:srgbClr val="D2CFBE"/>
        </a:accent5>
        <a:accent6>
          <a:srgbClr val="92949B"/>
        </a:accent6>
        <a:hlink>
          <a:srgbClr val="5B8800"/>
        </a:hlink>
        <a:folHlink>
          <a:srgbClr val="68653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xtured 8">
        <a:dk1>
          <a:srgbClr val="000000"/>
        </a:dk1>
        <a:lt1>
          <a:srgbClr val="DCE8F4"/>
        </a:lt1>
        <a:dk2>
          <a:srgbClr val="7B9CB5"/>
        </a:dk2>
        <a:lt2>
          <a:srgbClr val="969696"/>
        </a:lt2>
        <a:accent1>
          <a:srgbClr val="FFFFFF"/>
        </a:accent1>
        <a:accent2>
          <a:srgbClr val="00BAB6"/>
        </a:accent2>
        <a:accent3>
          <a:srgbClr val="EBF2F8"/>
        </a:accent3>
        <a:accent4>
          <a:srgbClr val="000000"/>
        </a:accent4>
        <a:accent5>
          <a:srgbClr val="FFFFFF"/>
        </a:accent5>
        <a:accent6>
          <a:srgbClr val="00A8A5"/>
        </a:accent6>
        <a:hlink>
          <a:srgbClr val="8A8AD8"/>
        </a:hlink>
        <a:folHlink>
          <a:srgbClr val="24249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Textured</Template>
  <TotalTime>933</TotalTime>
  <Words>1206</Words>
  <Application>Microsoft Office PowerPoint</Application>
  <PresentationFormat>On-screen Show (4:3)</PresentationFormat>
  <Paragraphs>187</Paragraphs>
  <Slides>29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4" baseType="lpstr">
      <vt:lpstr>Arial</vt:lpstr>
      <vt:lpstr>Tahoma</vt:lpstr>
      <vt:lpstr>Times New Roman</vt:lpstr>
      <vt:lpstr>Wingdings</vt:lpstr>
      <vt:lpstr>Textured</vt:lpstr>
      <vt:lpstr>DIABETES MELLITUS</vt:lpstr>
      <vt:lpstr>EPIDEMIOLOGY</vt:lpstr>
      <vt:lpstr>Prevalence in India</vt:lpstr>
      <vt:lpstr> CLASSIFICATION</vt:lpstr>
      <vt:lpstr>CLASSIFICATION</vt:lpstr>
      <vt:lpstr>RISK FACTORS </vt:lpstr>
      <vt:lpstr>CLASSIFICATION</vt:lpstr>
      <vt:lpstr>Classification</vt:lpstr>
      <vt:lpstr>PATHOPHYSIOLOGY</vt:lpstr>
      <vt:lpstr>CLINICAL FEATURES</vt:lpstr>
      <vt:lpstr>PowerPoint Presentation</vt:lpstr>
      <vt:lpstr>Acute Hyperglycemia</vt:lpstr>
      <vt:lpstr>Cardiovascular Complications</vt:lpstr>
      <vt:lpstr>Ophthalmologic Complications</vt:lpstr>
      <vt:lpstr>Diabetic Nephropathy or CKD</vt:lpstr>
      <vt:lpstr>Infections</vt:lpstr>
      <vt:lpstr>Rhinocerebral Mucormycosis</vt:lpstr>
      <vt:lpstr>Malignant Otitis Externa</vt:lpstr>
      <vt:lpstr>Foot and Lower Extremity Ulcers</vt:lpstr>
      <vt:lpstr>Management Lower Extremity Ulcers</vt:lpstr>
      <vt:lpstr>Long Term Goals</vt:lpstr>
      <vt:lpstr>Long Term Care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 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DIABETES MELLITUS</dc:title>
  <dc:creator>mark serra</dc:creator>
  <cp:lastModifiedBy>Maharshi Patel</cp:lastModifiedBy>
  <cp:revision>34</cp:revision>
  <dcterms:created xsi:type="dcterms:W3CDTF">2006-09-24T18:04:17Z</dcterms:created>
  <dcterms:modified xsi:type="dcterms:W3CDTF">2023-02-23T06:55:24Z</dcterms:modified>
</cp:coreProperties>
</file>