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4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F70DF8-CD18-41E6-BA86-02A589AD37E1}" type="datetimeFigureOut">
              <a:rPr lang="en-IN" smtClean="0"/>
              <a:t>23-02-2023</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02731E-91BB-4E2E-85BA-D04441851C52}" type="slidenum">
              <a:rPr lang="en-IN" smtClean="0"/>
              <a:t>‹#›</a:t>
            </a:fld>
            <a:endParaRPr lang="en-IN"/>
          </a:p>
        </p:txBody>
      </p:sp>
    </p:spTree>
    <p:extLst>
      <p:ext uri="{BB962C8B-B14F-4D97-AF65-F5344CB8AC3E}">
        <p14:creationId xmlns:p14="http://schemas.microsoft.com/office/powerpoint/2010/main" val="17898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Explain overweight &gt;</a:t>
            </a:r>
            <a:r>
              <a:rPr lang="en-IN" baseline="0" dirty="0"/>
              <a:t> 25 BMI</a:t>
            </a:r>
            <a:endParaRPr lang="en-IN" dirty="0"/>
          </a:p>
        </p:txBody>
      </p:sp>
      <p:sp>
        <p:nvSpPr>
          <p:cNvPr id="4" name="Slide Number Placeholder 3"/>
          <p:cNvSpPr>
            <a:spLocks noGrp="1"/>
          </p:cNvSpPr>
          <p:nvPr>
            <p:ph type="sldNum" sz="quarter" idx="10"/>
          </p:nvPr>
        </p:nvSpPr>
        <p:spPr/>
        <p:txBody>
          <a:bodyPr/>
          <a:lstStyle/>
          <a:p>
            <a:fld id="{C202731E-91BB-4E2E-85BA-D04441851C52}" type="slidenum">
              <a:rPr lang="en-IN" smtClean="0"/>
              <a:t>3</a:t>
            </a:fld>
            <a:endParaRPr lang="en-IN"/>
          </a:p>
        </p:txBody>
      </p:sp>
    </p:spTree>
    <p:extLst>
      <p:ext uri="{BB962C8B-B14F-4D97-AF65-F5344CB8AC3E}">
        <p14:creationId xmlns:p14="http://schemas.microsoft.com/office/powerpoint/2010/main" val="2076197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47FA7E-8358-4971-B428-95B0E253FE38}" type="datetimeFigureOut">
              <a:rPr lang="en-IN" smtClean="0"/>
              <a:t>23-02-2023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2461718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47FA7E-8358-4971-B428-95B0E253FE38}" type="datetimeFigureOut">
              <a:rPr lang="en-IN" smtClean="0"/>
              <a:t>23-02-2023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3922396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47FA7E-8358-4971-B428-95B0E253FE38}" type="datetimeFigureOut">
              <a:rPr lang="en-IN" smtClean="0"/>
              <a:t>23-02-2023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2785151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47FA7E-8358-4971-B428-95B0E253FE38}" type="datetimeFigureOut">
              <a:rPr lang="en-IN" smtClean="0"/>
              <a:t>23-02-2023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55E369-8D54-49A8-8316-40EE82403718}" type="slidenum">
              <a:rPr lang="en-IN" smtClean="0"/>
              <a:t>‹#›</a:t>
            </a:fld>
            <a:endParaRPr lang="en-IN"/>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40847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47FA7E-8358-4971-B428-95B0E253FE38}" type="datetimeFigureOut">
              <a:rPr lang="en-IN" smtClean="0"/>
              <a:t>23-02-2023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13759273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247FA7E-8358-4971-B428-95B0E253FE38}" type="datetimeFigureOut">
              <a:rPr lang="en-IN" smtClean="0"/>
              <a:t>23-02-2023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3769001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247FA7E-8358-4971-B428-95B0E253FE38}" type="datetimeFigureOut">
              <a:rPr lang="en-IN" smtClean="0"/>
              <a:t>23-02-2023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3141830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47FA7E-8358-4971-B428-95B0E253FE38}" type="datetimeFigureOut">
              <a:rPr lang="en-IN" smtClean="0"/>
              <a:t>23-02-2023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199411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47FA7E-8358-4971-B428-95B0E253FE38}" type="datetimeFigureOut">
              <a:rPr lang="en-IN" smtClean="0"/>
              <a:t>23-02-2023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4210774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47FA7E-8358-4971-B428-95B0E253FE38}" type="datetimeFigureOut">
              <a:rPr lang="en-IN" smtClean="0"/>
              <a:t>23-02-2023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303083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47FA7E-8358-4971-B428-95B0E253FE38}" type="datetimeFigureOut">
              <a:rPr lang="en-IN" smtClean="0"/>
              <a:t>23-02-2023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102526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47FA7E-8358-4971-B428-95B0E253FE38}" type="datetimeFigureOut">
              <a:rPr lang="en-IN" smtClean="0"/>
              <a:t>23-02-2023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3955983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47FA7E-8358-4971-B428-95B0E253FE38}" type="datetimeFigureOut">
              <a:rPr lang="en-IN" smtClean="0"/>
              <a:t>23-02-2023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2957672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47FA7E-8358-4971-B428-95B0E253FE38}" type="datetimeFigureOut">
              <a:rPr lang="en-IN" smtClean="0"/>
              <a:t>23-02-2023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2719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7FA7E-8358-4971-B428-95B0E253FE38}" type="datetimeFigureOut">
              <a:rPr lang="en-IN" smtClean="0"/>
              <a:t>23-02-2023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302972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47FA7E-8358-4971-B428-95B0E253FE38}" type="datetimeFigureOut">
              <a:rPr lang="en-IN" smtClean="0"/>
              <a:t>23-02-2023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2892507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47FA7E-8358-4971-B428-95B0E253FE38}" type="datetimeFigureOut">
              <a:rPr lang="en-IN" smtClean="0"/>
              <a:t>23-02-2023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55E369-8D54-49A8-8316-40EE82403718}" type="slidenum">
              <a:rPr lang="en-IN" smtClean="0"/>
              <a:t>‹#›</a:t>
            </a:fld>
            <a:endParaRPr lang="en-IN"/>
          </a:p>
        </p:txBody>
      </p:sp>
    </p:spTree>
    <p:extLst>
      <p:ext uri="{BB962C8B-B14F-4D97-AF65-F5344CB8AC3E}">
        <p14:creationId xmlns:p14="http://schemas.microsoft.com/office/powerpoint/2010/main" val="2953067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247FA7E-8358-4971-B428-95B0E253FE38}" type="datetimeFigureOut">
              <a:rPr lang="en-IN" smtClean="0"/>
              <a:t>23-02-2023</a:t>
            </a:fld>
            <a:endParaRPr lang="en-IN"/>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055E369-8D54-49A8-8316-40EE82403718}" type="slidenum">
              <a:rPr lang="en-IN" smtClean="0"/>
              <a:t>‹#›</a:t>
            </a:fld>
            <a:endParaRPr lang="en-IN"/>
          </a:p>
        </p:txBody>
      </p:sp>
    </p:spTree>
    <p:extLst>
      <p:ext uri="{BB962C8B-B14F-4D97-AF65-F5344CB8AC3E}">
        <p14:creationId xmlns:p14="http://schemas.microsoft.com/office/powerpoint/2010/main" val="2965229911"/>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jmnn.org/article.asp?issn=2278-1870;year=2012;volume=1;issue=1;spage=37;epage=41;aulast=Kalra#ref2" TargetMode="External"/><Relationship Id="rId2" Type="http://schemas.openxmlformats.org/officeDocument/2006/relationships/hyperlink" Target="https://www.jmnn.org/article.asp?issn=2278-1870;year=2012;volume=1;issue=1;spage=37;epage=41;aulast=Kalra#ref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4487862"/>
          </a:xfrm>
        </p:spPr>
        <p:txBody>
          <a:bodyPr>
            <a:normAutofit/>
          </a:bodyPr>
          <a:lstStyle/>
          <a:p>
            <a:r>
              <a:rPr lang="en-IN" dirty="0"/>
              <a:t>Obesity</a:t>
            </a:r>
            <a:br>
              <a:rPr lang="en-IN" dirty="0"/>
            </a:br>
            <a:br>
              <a:rPr lang="en-IN" dirty="0"/>
            </a:br>
            <a:r>
              <a:rPr lang="en-IN" sz="2800" dirty="0"/>
              <a:t>Dr Abhishek </a:t>
            </a:r>
            <a:r>
              <a:rPr lang="en-IN" sz="2800" dirty="0" err="1"/>
              <a:t>somani</a:t>
            </a:r>
            <a:br>
              <a:rPr lang="en-IN" sz="2800" dirty="0"/>
            </a:br>
            <a:r>
              <a:rPr lang="en-IN" sz="2800" dirty="0"/>
              <a:t>Assistant professor</a:t>
            </a:r>
            <a:br>
              <a:rPr lang="en-IN" sz="2800" dirty="0"/>
            </a:br>
            <a:r>
              <a:rPr lang="en-IN" sz="2800" dirty="0"/>
              <a:t>Dept. of COMMUNITY Medicine</a:t>
            </a:r>
            <a:br>
              <a:rPr lang="en-IN" sz="2800" dirty="0"/>
            </a:br>
            <a:r>
              <a:rPr lang="en-IN" sz="2800" dirty="0" err="1"/>
              <a:t>sbks</a:t>
            </a:r>
            <a:r>
              <a:rPr lang="en-IN" sz="2800" dirty="0"/>
              <a:t> mi </a:t>
            </a:r>
            <a:r>
              <a:rPr lang="en-IN" sz="2800" dirty="0" err="1"/>
              <a:t>rc</a:t>
            </a:r>
            <a:r>
              <a:rPr lang="en-IN" sz="2800"/>
              <a:t> </a:t>
            </a:r>
            <a:br>
              <a:rPr lang="en-IN" sz="2800"/>
            </a:br>
            <a:r>
              <a:rPr lang="en-IN" sz="2800"/>
              <a:t>SUMANDEEP VIDYAPEETH</a:t>
            </a:r>
            <a:endParaRPr lang="en-IN" sz="2800" dirty="0"/>
          </a:p>
        </p:txBody>
      </p:sp>
    </p:spTree>
    <p:extLst>
      <p:ext uri="{BB962C8B-B14F-4D97-AF65-F5344CB8AC3E}">
        <p14:creationId xmlns:p14="http://schemas.microsoft.com/office/powerpoint/2010/main" val="2618600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BMI</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9691524"/>
              </p:ext>
            </p:extLst>
          </p:nvPr>
        </p:nvGraphicFramePr>
        <p:xfrm>
          <a:off x="685347" y="1522294"/>
          <a:ext cx="7764462" cy="4926756"/>
        </p:xfrm>
        <a:graphic>
          <a:graphicData uri="http://schemas.openxmlformats.org/drawingml/2006/table">
            <a:tbl>
              <a:tblPr firstRow="1" bandRow="1">
                <a:tableStyleId>{073A0DAA-6AF3-43AB-8588-CEC1D06C72B9}</a:tableStyleId>
              </a:tblPr>
              <a:tblGrid>
                <a:gridCol w="2588154">
                  <a:extLst>
                    <a:ext uri="{9D8B030D-6E8A-4147-A177-3AD203B41FA5}">
                      <a16:colId xmlns:a16="http://schemas.microsoft.com/office/drawing/2014/main" val="20000"/>
                    </a:ext>
                  </a:extLst>
                </a:gridCol>
                <a:gridCol w="2588154">
                  <a:extLst>
                    <a:ext uri="{9D8B030D-6E8A-4147-A177-3AD203B41FA5}">
                      <a16:colId xmlns:a16="http://schemas.microsoft.com/office/drawing/2014/main" val="20001"/>
                    </a:ext>
                  </a:extLst>
                </a:gridCol>
                <a:gridCol w="2588154">
                  <a:extLst>
                    <a:ext uri="{9D8B030D-6E8A-4147-A177-3AD203B41FA5}">
                      <a16:colId xmlns:a16="http://schemas.microsoft.com/office/drawing/2014/main" val="20002"/>
                    </a:ext>
                  </a:extLst>
                </a:gridCol>
              </a:tblGrid>
              <a:tr h="562046">
                <a:tc>
                  <a:txBody>
                    <a:bodyPr/>
                    <a:lstStyle/>
                    <a:p>
                      <a:r>
                        <a:rPr lang="en-IN" dirty="0"/>
                        <a:t>Classification </a:t>
                      </a:r>
                    </a:p>
                  </a:txBody>
                  <a:tcPr/>
                </a:tc>
                <a:tc>
                  <a:txBody>
                    <a:bodyPr/>
                    <a:lstStyle/>
                    <a:p>
                      <a:r>
                        <a:rPr lang="en-IN" dirty="0"/>
                        <a:t>BMI</a:t>
                      </a:r>
                    </a:p>
                  </a:txBody>
                  <a:tcPr/>
                </a:tc>
                <a:tc>
                  <a:txBody>
                    <a:bodyPr/>
                    <a:lstStyle/>
                    <a:p>
                      <a:endParaRPr lang="en-IN" dirty="0"/>
                    </a:p>
                  </a:txBody>
                  <a:tcPr/>
                </a:tc>
                <a:extLst>
                  <a:ext uri="{0D108BD9-81ED-4DB2-BD59-A6C34878D82A}">
                    <a16:rowId xmlns:a16="http://schemas.microsoft.com/office/drawing/2014/main" val="10000"/>
                  </a:ext>
                </a:extLst>
              </a:tr>
              <a:tr h="562046">
                <a:tc>
                  <a:txBody>
                    <a:bodyPr/>
                    <a:lstStyle/>
                    <a:p>
                      <a:r>
                        <a:rPr lang="en-IN" dirty="0"/>
                        <a:t>Underweight</a:t>
                      </a:r>
                      <a:r>
                        <a:rPr lang="en-IN" baseline="0" dirty="0"/>
                        <a:t> </a:t>
                      </a:r>
                      <a:endParaRPr lang="en-IN" dirty="0"/>
                    </a:p>
                  </a:txBody>
                  <a:tcPr/>
                </a:tc>
                <a:tc>
                  <a:txBody>
                    <a:bodyPr/>
                    <a:lstStyle/>
                    <a:p>
                      <a:r>
                        <a:rPr lang="en-IN" dirty="0"/>
                        <a:t>&lt;18.5</a:t>
                      </a:r>
                    </a:p>
                  </a:txBody>
                  <a:tcPr/>
                </a:tc>
                <a:tc>
                  <a:txBody>
                    <a:bodyPr/>
                    <a:lstStyle/>
                    <a:p>
                      <a:r>
                        <a:rPr lang="en-IN" sz="1800" b="0" i="0" u="none" strike="noStrike" kern="1200" baseline="0" dirty="0">
                          <a:solidFill>
                            <a:schemeClr val="dk1"/>
                          </a:solidFill>
                          <a:latin typeface="+mn-lt"/>
                          <a:ea typeface="+mn-ea"/>
                          <a:cs typeface="+mn-cs"/>
                        </a:rPr>
                        <a:t>Low (but risk of other</a:t>
                      </a:r>
                    </a:p>
                    <a:p>
                      <a:r>
                        <a:rPr lang="en-IN" sz="1800" b="0" i="0" u="none" strike="noStrike" kern="1200" baseline="0" dirty="0">
                          <a:solidFill>
                            <a:schemeClr val="dk1"/>
                          </a:solidFill>
                          <a:latin typeface="+mn-lt"/>
                          <a:ea typeface="+mn-ea"/>
                          <a:cs typeface="+mn-cs"/>
                        </a:rPr>
                        <a:t>clinical problems increased)</a:t>
                      </a:r>
                    </a:p>
                  </a:txBody>
                  <a:tcPr/>
                </a:tc>
                <a:extLst>
                  <a:ext uri="{0D108BD9-81ED-4DB2-BD59-A6C34878D82A}">
                    <a16:rowId xmlns:a16="http://schemas.microsoft.com/office/drawing/2014/main" val="10001"/>
                  </a:ext>
                </a:extLst>
              </a:tr>
              <a:tr h="562046">
                <a:tc>
                  <a:txBody>
                    <a:bodyPr/>
                    <a:lstStyle/>
                    <a:p>
                      <a:r>
                        <a:rPr lang="en-IN" dirty="0"/>
                        <a:t>Normal range</a:t>
                      </a:r>
                    </a:p>
                  </a:txBody>
                  <a:tcPr/>
                </a:tc>
                <a:tc>
                  <a:txBody>
                    <a:bodyPr/>
                    <a:lstStyle/>
                    <a:p>
                      <a:r>
                        <a:rPr lang="en-IN" dirty="0"/>
                        <a:t>18.5-24.9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0" i="0" u="none" strike="noStrike" kern="1200" baseline="0" dirty="0">
                          <a:solidFill>
                            <a:schemeClr val="dk1"/>
                          </a:solidFill>
                          <a:latin typeface="+mn-lt"/>
                          <a:ea typeface="+mn-ea"/>
                          <a:cs typeface="+mn-cs"/>
                        </a:rPr>
                        <a:t>Average</a:t>
                      </a:r>
                    </a:p>
                  </a:txBody>
                  <a:tcPr/>
                </a:tc>
                <a:extLst>
                  <a:ext uri="{0D108BD9-81ED-4DB2-BD59-A6C34878D82A}">
                    <a16:rowId xmlns:a16="http://schemas.microsoft.com/office/drawing/2014/main" val="10002"/>
                  </a:ext>
                </a:extLst>
              </a:tr>
              <a:tr h="562046">
                <a:tc>
                  <a:txBody>
                    <a:bodyPr/>
                    <a:lstStyle/>
                    <a:p>
                      <a:r>
                        <a:rPr lang="en-IN" dirty="0"/>
                        <a:t>Overweight </a:t>
                      </a:r>
                    </a:p>
                  </a:txBody>
                  <a:tcPr/>
                </a:tc>
                <a:tc>
                  <a:txBody>
                    <a:bodyPr/>
                    <a:lstStyle/>
                    <a:p>
                      <a:pPr marL="285750" indent="-285750">
                        <a:buFont typeface="Wingdings" panose="05000000000000000000" pitchFamily="2" charset="2"/>
                        <a:buChar char="Ø"/>
                      </a:pPr>
                      <a:r>
                        <a:rPr lang="en-IN" dirty="0"/>
                        <a:t>25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N" sz="18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0003"/>
                  </a:ext>
                </a:extLst>
              </a:tr>
              <a:tr h="562046">
                <a:tc>
                  <a:txBody>
                    <a:bodyPr/>
                    <a:lstStyle/>
                    <a:p>
                      <a:r>
                        <a:rPr lang="en-IN" dirty="0" err="1"/>
                        <a:t>Preobese</a:t>
                      </a:r>
                      <a:r>
                        <a:rPr lang="en-IN" dirty="0"/>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25-29.9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0" i="0" u="none" strike="noStrike" kern="1200" baseline="0" dirty="0">
                          <a:solidFill>
                            <a:schemeClr val="dk1"/>
                          </a:solidFill>
                          <a:latin typeface="+mn-lt"/>
                          <a:ea typeface="+mn-ea"/>
                          <a:cs typeface="+mn-cs"/>
                        </a:rPr>
                        <a:t>Increased</a:t>
                      </a:r>
                      <a:endParaRPr lang="en-IN" dirty="0"/>
                    </a:p>
                  </a:txBody>
                  <a:tcPr/>
                </a:tc>
                <a:extLst>
                  <a:ext uri="{0D108BD9-81ED-4DB2-BD59-A6C34878D82A}">
                    <a16:rowId xmlns:a16="http://schemas.microsoft.com/office/drawing/2014/main" val="10004"/>
                  </a:ext>
                </a:extLst>
              </a:tr>
              <a:tr h="562046">
                <a:tc>
                  <a:txBody>
                    <a:bodyPr/>
                    <a:lstStyle/>
                    <a:p>
                      <a:r>
                        <a:rPr lang="en-IN" dirty="0"/>
                        <a:t>Obese class 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30-34.9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0" i="0" u="none" strike="noStrike" kern="1200" baseline="0" dirty="0">
                          <a:solidFill>
                            <a:schemeClr val="dk1"/>
                          </a:solidFill>
                          <a:latin typeface="+mn-lt"/>
                          <a:ea typeface="+mn-ea"/>
                          <a:cs typeface="+mn-cs"/>
                        </a:rPr>
                        <a:t>Moderate</a:t>
                      </a:r>
                      <a:endParaRPr lang="en-IN" dirty="0"/>
                    </a:p>
                  </a:txBody>
                  <a:tcPr/>
                </a:tc>
                <a:extLst>
                  <a:ext uri="{0D108BD9-81ED-4DB2-BD59-A6C34878D82A}">
                    <a16:rowId xmlns:a16="http://schemas.microsoft.com/office/drawing/2014/main" val="10005"/>
                  </a:ext>
                </a:extLst>
              </a:tr>
              <a:tr h="562046">
                <a:tc>
                  <a:txBody>
                    <a:bodyPr/>
                    <a:lstStyle/>
                    <a:p>
                      <a:r>
                        <a:rPr lang="en-IN" dirty="0"/>
                        <a:t>Obese class II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35-39.9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Severe</a:t>
                      </a:r>
                    </a:p>
                  </a:txBody>
                  <a:tcPr/>
                </a:tc>
                <a:extLst>
                  <a:ext uri="{0D108BD9-81ED-4DB2-BD59-A6C34878D82A}">
                    <a16:rowId xmlns:a16="http://schemas.microsoft.com/office/drawing/2014/main" val="10006"/>
                  </a:ext>
                </a:extLst>
              </a:tr>
              <a:tr h="562046">
                <a:tc>
                  <a:txBody>
                    <a:bodyPr/>
                    <a:lstStyle/>
                    <a:p>
                      <a:r>
                        <a:rPr lang="en-IN" dirty="0"/>
                        <a:t>Obese class III</a:t>
                      </a:r>
                    </a:p>
                  </a:txBody>
                  <a:tcPr/>
                </a:tc>
                <a:tc>
                  <a:txBody>
                    <a:bodyPr/>
                    <a:lstStyle/>
                    <a:p>
                      <a:r>
                        <a:rPr lang="en-IN" dirty="0"/>
                        <a:t>&gt; 40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0" i="0" u="none" strike="noStrike" kern="1200" baseline="0" dirty="0">
                          <a:solidFill>
                            <a:schemeClr val="dk1"/>
                          </a:solidFill>
                          <a:latin typeface="+mn-lt"/>
                          <a:ea typeface="+mn-ea"/>
                          <a:cs typeface="+mn-cs"/>
                        </a:rPr>
                        <a:t>Very severe</a:t>
                      </a:r>
                      <a:endParaRPr lang="en-IN" dirty="0"/>
                    </a:p>
                    <a:p>
                      <a:endParaRPr lang="en-IN"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907936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indicators</a:t>
            </a:r>
          </a:p>
        </p:txBody>
      </p:sp>
      <p:sp>
        <p:nvSpPr>
          <p:cNvPr id="3" name="Content Placeholder 2"/>
          <p:cNvSpPr>
            <a:spLocks noGrp="1"/>
          </p:cNvSpPr>
          <p:nvPr>
            <p:ph idx="1"/>
          </p:nvPr>
        </p:nvSpPr>
        <p:spPr>
          <a:xfrm>
            <a:off x="685346" y="2096063"/>
            <a:ext cx="7765322" cy="4618635"/>
          </a:xfrm>
        </p:spPr>
        <p:txBody>
          <a:bodyPr>
            <a:normAutofit/>
          </a:bodyPr>
          <a:lstStyle/>
          <a:p>
            <a:pPr marL="457200" indent="-457200">
              <a:buFont typeface="+mj-lt"/>
              <a:buAutoNum type="arabicPeriod" startAt="3"/>
            </a:pPr>
            <a:r>
              <a:rPr lang="en-IN" dirty="0"/>
              <a:t>Waist circumference </a:t>
            </a:r>
          </a:p>
          <a:p>
            <a:r>
              <a:rPr lang="en-IN" dirty="0"/>
              <a:t>Helps to measure Abdominal fat </a:t>
            </a:r>
          </a:p>
          <a:p>
            <a:r>
              <a:rPr lang="en-IN" dirty="0"/>
              <a:t>Measured at d mid point between the lower border of rib cage and Iliac crest</a:t>
            </a:r>
          </a:p>
          <a:p>
            <a:r>
              <a:rPr lang="en-IN" dirty="0"/>
              <a:t>Risk of metabolic complications higher when</a:t>
            </a:r>
          </a:p>
          <a:p>
            <a:pPr lvl="1"/>
            <a:r>
              <a:rPr lang="en-IN" dirty="0"/>
              <a:t>WC&gt;102cm in men, &gt;88cm in women</a:t>
            </a:r>
          </a:p>
          <a:p>
            <a:pPr marL="457200" indent="-457200">
              <a:buFont typeface="+mj-lt"/>
              <a:buAutoNum type="arabicPeriod" startAt="4"/>
            </a:pPr>
            <a:r>
              <a:rPr lang="en-IN" dirty="0"/>
              <a:t>Waist Hip Ratio</a:t>
            </a:r>
          </a:p>
          <a:p>
            <a:r>
              <a:rPr lang="en-IN" dirty="0"/>
              <a:t>Indicates obesity when </a:t>
            </a:r>
          </a:p>
          <a:p>
            <a:pPr lvl="1"/>
            <a:r>
              <a:rPr lang="en-IN" dirty="0"/>
              <a:t>WHR&gt;1.0 in men, &gt;0.85 in women</a:t>
            </a:r>
          </a:p>
          <a:p>
            <a:endParaRPr lang="en-IN" dirty="0"/>
          </a:p>
        </p:txBody>
      </p:sp>
    </p:spTree>
    <p:extLst>
      <p:ext uri="{BB962C8B-B14F-4D97-AF65-F5344CB8AC3E}">
        <p14:creationId xmlns:p14="http://schemas.microsoft.com/office/powerpoint/2010/main" val="3314818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Other indicators</a:t>
            </a:r>
          </a:p>
        </p:txBody>
      </p:sp>
      <p:sp>
        <p:nvSpPr>
          <p:cNvPr id="3" name="Content Placeholder 2"/>
          <p:cNvSpPr>
            <a:spLocks noGrp="1"/>
          </p:cNvSpPr>
          <p:nvPr>
            <p:ph idx="1"/>
          </p:nvPr>
        </p:nvSpPr>
        <p:spPr>
          <a:xfrm>
            <a:off x="685346" y="2096063"/>
            <a:ext cx="7765322" cy="4564043"/>
          </a:xfrm>
        </p:spPr>
        <p:txBody>
          <a:bodyPr>
            <a:normAutofit/>
          </a:bodyPr>
          <a:lstStyle/>
          <a:p>
            <a:r>
              <a:rPr lang="en-IN" sz="2400" dirty="0"/>
              <a:t>Skinfold thickness</a:t>
            </a:r>
          </a:p>
          <a:p>
            <a:endParaRPr lang="en-IN" sz="2400" dirty="0"/>
          </a:p>
          <a:p>
            <a:r>
              <a:rPr lang="en-IN" sz="2400" dirty="0"/>
              <a:t>Measurement of total body water</a:t>
            </a:r>
          </a:p>
          <a:p>
            <a:endParaRPr lang="en-IN" sz="2400" dirty="0"/>
          </a:p>
          <a:p>
            <a:r>
              <a:rPr lang="en-IN" sz="2400" dirty="0"/>
              <a:t>Measurement of total body potassium</a:t>
            </a:r>
          </a:p>
          <a:p>
            <a:endParaRPr lang="en-IN" sz="2400" dirty="0"/>
          </a:p>
          <a:p>
            <a:r>
              <a:rPr lang="en-IN" sz="2400" dirty="0"/>
              <a:t>Measurement of body density.</a:t>
            </a:r>
          </a:p>
        </p:txBody>
      </p:sp>
    </p:spTree>
    <p:extLst>
      <p:ext uri="{BB962C8B-B14F-4D97-AF65-F5344CB8AC3E}">
        <p14:creationId xmlns:p14="http://schemas.microsoft.com/office/powerpoint/2010/main" val="1353025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Hazards of obesity</a:t>
            </a:r>
          </a:p>
        </p:txBody>
      </p:sp>
      <p:sp>
        <p:nvSpPr>
          <p:cNvPr id="3" name="Content Placeholder 2"/>
          <p:cNvSpPr>
            <a:spLocks noGrp="1"/>
          </p:cNvSpPr>
          <p:nvPr>
            <p:ph idx="1"/>
          </p:nvPr>
        </p:nvSpPr>
        <p:spPr>
          <a:xfrm>
            <a:off x="341194" y="2096063"/>
            <a:ext cx="8434316" cy="4564043"/>
          </a:xfrm>
        </p:spPr>
        <p:txBody>
          <a:bodyPr>
            <a:normAutofit fontScale="92500"/>
          </a:bodyPr>
          <a:lstStyle/>
          <a:p>
            <a:r>
              <a:rPr lang="en-IN" sz="2600" dirty="0"/>
              <a:t>INCREASED MORBIDITY : Obesity is a positive risk factor</a:t>
            </a:r>
          </a:p>
          <a:p>
            <a:pPr lvl="1"/>
            <a:r>
              <a:rPr lang="en-IN" sz="2400" dirty="0"/>
              <a:t>In the development of hypertension, diabetes, gall bladder</a:t>
            </a:r>
          </a:p>
          <a:p>
            <a:pPr lvl="1"/>
            <a:r>
              <a:rPr lang="en-IN" sz="2400" dirty="0"/>
              <a:t>Disease and coronary heart disease and certain types of</a:t>
            </a:r>
          </a:p>
          <a:p>
            <a:pPr lvl="1"/>
            <a:r>
              <a:rPr lang="en-IN" sz="2400" dirty="0"/>
              <a:t>Cancers, especially the hormonally related and large bowel cancers.</a:t>
            </a:r>
          </a:p>
          <a:p>
            <a:pPr lvl="1"/>
            <a:r>
              <a:rPr lang="en-IN" sz="2400" dirty="0"/>
              <a:t>varicose veins, abdominal hernia, osteoarthritis of the knees, hips and lumbar spine, flat feet and psychological stresses particularly during adolescence.</a:t>
            </a:r>
          </a:p>
          <a:p>
            <a:pPr lvl="1"/>
            <a:r>
              <a:rPr lang="en-IN" sz="2400" dirty="0"/>
              <a:t>Increased risk during surgery</a:t>
            </a:r>
          </a:p>
          <a:p>
            <a:pPr lvl="1"/>
            <a:endParaRPr lang="en-IN" sz="2000" dirty="0"/>
          </a:p>
        </p:txBody>
      </p:sp>
    </p:spTree>
    <p:extLst>
      <p:ext uri="{BB962C8B-B14F-4D97-AF65-F5344CB8AC3E}">
        <p14:creationId xmlns:p14="http://schemas.microsoft.com/office/powerpoint/2010/main" val="659100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685346" y="2096064"/>
            <a:ext cx="7765322" cy="4645930"/>
          </a:xfrm>
        </p:spPr>
        <p:txBody>
          <a:bodyPr>
            <a:normAutofit/>
          </a:bodyPr>
          <a:lstStyle/>
          <a:p>
            <a:r>
              <a:rPr lang="en-IN" sz="2400" dirty="0"/>
              <a:t>Increased mortality</a:t>
            </a:r>
          </a:p>
          <a:p>
            <a:pPr lvl="1"/>
            <a:r>
              <a:rPr lang="en-IN" sz="2000" dirty="0"/>
              <a:t>dramatic increase in sudden death among men more than 20 per cent overweight as compared with those with normal weight. </a:t>
            </a:r>
          </a:p>
          <a:p>
            <a:pPr lvl="1"/>
            <a:r>
              <a:rPr lang="en-IN" sz="2000" dirty="0"/>
              <a:t>brought about mainly by the increased incidence of hypertension and coronary heart disease. </a:t>
            </a:r>
          </a:p>
          <a:p>
            <a:pPr lvl="1"/>
            <a:r>
              <a:rPr lang="en-IN" sz="2000" dirty="0"/>
              <a:t>excess number of deaths from renal diseases. </a:t>
            </a:r>
          </a:p>
          <a:p>
            <a:pPr lvl="1"/>
            <a:r>
              <a:rPr lang="en-IN" sz="2000" dirty="0"/>
              <a:t>Obesity lowers life expectancy.</a:t>
            </a:r>
          </a:p>
        </p:txBody>
      </p:sp>
    </p:spTree>
    <p:extLst>
      <p:ext uri="{BB962C8B-B14F-4D97-AF65-F5344CB8AC3E}">
        <p14:creationId xmlns:p14="http://schemas.microsoft.com/office/powerpoint/2010/main" val="409973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405557"/>
              </p:ext>
            </p:extLst>
          </p:nvPr>
        </p:nvGraphicFramePr>
        <p:xfrm>
          <a:off x="399197" y="752712"/>
          <a:ext cx="8567382" cy="5669280"/>
        </p:xfrm>
        <a:graphic>
          <a:graphicData uri="http://schemas.openxmlformats.org/drawingml/2006/table">
            <a:tbl>
              <a:tblPr firstRow="1" bandRow="1">
                <a:tableStyleId>{74C1A8A3-306A-4EB7-A6B1-4F7E0EB9C5D6}</a:tableStyleId>
              </a:tblPr>
              <a:tblGrid>
                <a:gridCol w="2855794">
                  <a:extLst>
                    <a:ext uri="{9D8B030D-6E8A-4147-A177-3AD203B41FA5}">
                      <a16:colId xmlns:a16="http://schemas.microsoft.com/office/drawing/2014/main" val="20000"/>
                    </a:ext>
                  </a:extLst>
                </a:gridCol>
                <a:gridCol w="2855794">
                  <a:extLst>
                    <a:ext uri="{9D8B030D-6E8A-4147-A177-3AD203B41FA5}">
                      <a16:colId xmlns:a16="http://schemas.microsoft.com/office/drawing/2014/main" val="20001"/>
                    </a:ext>
                  </a:extLst>
                </a:gridCol>
                <a:gridCol w="2855794">
                  <a:extLst>
                    <a:ext uri="{9D8B030D-6E8A-4147-A177-3AD203B41FA5}">
                      <a16:colId xmlns:a16="http://schemas.microsoft.com/office/drawing/2014/main" val="20002"/>
                    </a:ext>
                  </a:extLst>
                </a:gridCol>
              </a:tblGrid>
              <a:tr h="0">
                <a:tc>
                  <a:txBody>
                    <a:bodyPr/>
                    <a:lstStyle/>
                    <a:p>
                      <a:r>
                        <a:rPr lang="en-IN" dirty="0">
                          <a:solidFill>
                            <a:schemeClr val="bg1"/>
                          </a:solidFill>
                        </a:rPr>
                        <a:t>Greatly increased</a:t>
                      </a:r>
                    </a:p>
                  </a:txBody>
                  <a:tcPr/>
                </a:tc>
                <a:tc>
                  <a:txBody>
                    <a:bodyPr/>
                    <a:lstStyle/>
                    <a:p>
                      <a:r>
                        <a:rPr lang="en-IN" dirty="0">
                          <a:solidFill>
                            <a:schemeClr val="bg1"/>
                          </a:solidFill>
                        </a:rPr>
                        <a:t>Moderately increased</a:t>
                      </a:r>
                    </a:p>
                  </a:txBody>
                  <a:tcPr/>
                </a:tc>
                <a:tc>
                  <a:txBody>
                    <a:bodyPr/>
                    <a:lstStyle/>
                    <a:p>
                      <a:r>
                        <a:rPr lang="en-IN" dirty="0">
                          <a:solidFill>
                            <a:schemeClr val="bg1"/>
                          </a:solidFill>
                        </a:rPr>
                        <a:t>Slightly</a:t>
                      </a:r>
                      <a:r>
                        <a:rPr lang="en-IN" baseline="0" dirty="0">
                          <a:solidFill>
                            <a:schemeClr val="bg1"/>
                          </a:solidFill>
                        </a:rPr>
                        <a:t> </a:t>
                      </a:r>
                      <a:r>
                        <a:rPr lang="en-IN" baseline="0" dirty="0" err="1">
                          <a:solidFill>
                            <a:schemeClr val="bg1"/>
                          </a:solidFill>
                        </a:rPr>
                        <a:t>inceased</a:t>
                      </a:r>
                      <a:endParaRPr lang="en-IN" dirty="0">
                        <a:solidFill>
                          <a:schemeClr val="bg1"/>
                        </a:solidFill>
                      </a:endParaRPr>
                    </a:p>
                  </a:txBody>
                  <a:tcPr/>
                </a:tc>
                <a:extLst>
                  <a:ext uri="{0D108BD9-81ED-4DB2-BD59-A6C34878D82A}">
                    <a16:rowId xmlns:a16="http://schemas.microsoft.com/office/drawing/2014/main" val="10000"/>
                  </a:ext>
                </a:extLst>
              </a:tr>
              <a:tr h="370840">
                <a:tc>
                  <a:txBody>
                    <a:bodyPr/>
                    <a:lstStyle/>
                    <a:p>
                      <a:r>
                        <a:rPr lang="en-IN" dirty="0"/>
                        <a:t>NIDDM</a:t>
                      </a:r>
                    </a:p>
                    <a:p>
                      <a:endParaRPr lang="en-IN" dirty="0"/>
                    </a:p>
                    <a:p>
                      <a:endParaRPr lang="en-IN" dirty="0"/>
                    </a:p>
                    <a:p>
                      <a:endParaRPr lang="en-IN" dirty="0"/>
                    </a:p>
                    <a:p>
                      <a:r>
                        <a:rPr lang="en-IN" dirty="0"/>
                        <a:t>Gall bladder disease</a:t>
                      </a:r>
                    </a:p>
                    <a:p>
                      <a:endParaRPr lang="en-IN" dirty="0"/>
                    </a:p>
                    <a:p>
                      <a:r>
                        <a:rPr lang="en-IN" dirty="0" err="1"/>
                        <a:t>Dyslipidemia</a:t>
                      </a:r>
                      <a:r>
                        <a:rPr lang="en-IN" dirty="0"/>
                        <a:t> </a:t>
                      </a:r>
                    </a:p>
                    <a:p>
                      <a:endParaRPr lang="en-IN" dirty="0"/>
                    </a:p>
                    <a:p>
                      <a:r>
                        <a:rPr lang="en-IN" dirty="0"/>
                        <a:t>Insulin resistance</a:t>
                      </a:r>
                    </a:p>
                    <a:p>
                      <a:endParaRPr lang="en-IN" dirty="0"/>
                    </a:p>
                    <a:p>
                      <a:r>
                        <a:rPr lang="en-IN" dirty="0"/>
                        <a:t>Breathlessness</a:t>
                      </a:r>
                      <a:r>
                        <a:rPr lang="en-IN" baseline="0" dirty="0"/>
                        <a:t> </a:t>
                      </a:r>
                    </a:p>
                    <a:p>
                      <a:endParaRPr lang="en-IN" baseline="0" dirty="0"/>
                    </a:p>
                    <a:p>
                      <a:r>
                        <a:rPr lang="en-IN" baseline="0" dirty="0"/>
                        <a:t>Sleep </a:t>
                      </a:r>
                      <a:r>
                        <a:rPr lang="en-IN" baseline="0" dirty="0" err="1"/>
                        <a:t>apnea</a:t>
                      </a:r>
                      <a:endParaRPr lang="en-IN" dirty="0"/>
                    </a:p>
                  </a:txBody>
                  <a:tcPr/>
                </a:tc>
                <a:tc>
                  <a:txBody>
                    <a:bodyPr/>
                    <a:lstStyle/>
                    <a:p>
                      <a:pPr marL="285750" indent="-285750">
                        <a:buFont typeface="Arial" panose="020B0604020202020204" pitchFamily="34" charset="0"/>
                        <a:buChar char="•"/>
                      </a:pPr>
                      <a:r>
                        <a:rPr lang="en-IN" sz="1800" b="0" i="0" u="none" strike="noStrike" kern="1200" baseline="0" dirty="0">
                          <a:solidFill>
                            <a:schemeClr val="dk1"/>
                          </a:solidFill>
                          <a:latin typeface="+mn-lt"/>
                          <a:ea typeface="+mn-ea"/>
                          <a:cs typeface="+mn-cs"/>
                        </a:rPr>
                        <a:t>CHD</a:t>
                      </a:r>
                    </a:p>
                    <a:p>
                      <a:endParaRPr lang="en-IN" sz="1800" b="0" i="0" u="none" strike="noStrike" kern="1200" baseline="0" dirty="0">
                        <a:solidFill>
                          <a:schemeClr val="dk1"/>
                        </a:solidFill>
                        <a:latin typeface="+mn-lt"/>
                        <a:ea typeface="+mn-ea"/>
                        <a:cs typeface="+mn-cs"/>
                      </a:endParaRPr>
                    </a:p>
                    <a:p>
                      <a:endParaRPr lang="en-IN" sz="1800" b="0" i="0" u="none" strike="noStrike" kern="1200" baseline="0" dirty="0">
                        <a:solidFill>
                          <a:schemeClr val="dk1"/>
                        </a:solidFill>
                        <a:latin typeface="+mn-lt"/>
                        <a:ea typeface="+mn-ea"/>
                        <a:cs typeface="+mn-cs"/>
                      </a:endParaRPr>
                    </a:p>
                    <a:p>
                      <a:endParaRPr lang="en-IN" sz="180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IN" sz="1800" b="0" i="0" u="none" strike="noStrike" kern="1200" baseline="0" dirty="0">
                          <a:solidFill>
                            <a:schemeClr val="dk1"/>
                          </a:solidFill>
                          <a:latin typeface="+mn-lt"/>
                          <a:ea typeface="+mn-ea"/>
                          <a:cs typeface="+mn-cs"/>
                        </a:rPr>
                        <a:t>Hypertension</a:t>
                      </a:r>
                    </a:p>
                    <a:p>
                      <a:endParaRPr lang="en-IN" sz="180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IN" sz="1800" b="0" i="0" u="none" strike="noStrike" kern="1200" baseline="0" dirty="0">
                          <a:solidFill>
                            <a:schemeClr val="dk1"/>
                          </a:solidFill>
                          <a:latin typeface="+mn-lt"/>
                          <a:ea typeface="+mn-ea"/>
                          <a:cs typeface="+mn-cs"/>
                        </a:rPr>
                        <a:t>Osteoarthritis</a:t>
                      </a:r>
                    </a:p>
                    <a:p>
                      <a:r>
                        <a:rPr lang="en-IN" sz="1800" b="0" i="0" u="none" strike="noStrike" kern="1200" baseline="0" dirty="0">
                          <a:solidFill>
                            <a:schemeClr val="dk1"/>
                          </a:solidFill>
                          <a:latin typeface="+mn-lt"/>
                          <a:ea typeface="+mn-ea"/>
                          <a:cs typeface="+mn-cs"/>
                        </a:rPr>
                        <a:t>(knees)</a:t>
                      </a:r>
                    </a:p>
                    <a:p>
                      <a:pPr marL="285750" indent="-285750">
                        <a:buFont typeface="Arial" panose="020B0604020202020204" pitchFamily="34" charset="0"/>
                        <a:buChar char="•"/>
                      </a:pPr>
                      <a:r>
                        <a:rPr lang="en-IN" sz="1800" b="0" i="0" u="none" strike="noStrike" kern="1200" baseline="0" dirty="0" err="1">
                          <a:solidFill>
                            <a:schemeClr val="dk1"/>
                          </a:solidFill>
                          <a:latin typeface="+mn-lt"/>
                          <a:ea typeface="+mn-ea"/>
                          <a:cs typeface="+mn-cs"/>
                        </a:rPr>
                        <a:t>Hyperuricaemia</a:t>
                      </a:r>
                      <a:endParaRPr lang="en-IN" sz="1800" b="0" i="0" u="none" strike="noStrike" kern="1200" baseline="0" dirty="0">
                        <a:solidFill>
                          <a:schemeClr val="dk1"/>
                        </a:solidFill>
                        <a:latin typeface="+mn-lt"/>
                        <a:ea typeface="+mn-ea"/>
                        <a:cs typeface="+mn-cs"/>
                      </a:endParaRPr>
                    </a:p>
                    <a:p>
                      <a:r>
                        <a:rPr lang="en-IN" sz="1800" b="0" i="0" u="none" strike="noStrike" kern="1200" baseline="0" dirty="0">
                          <a:solidFill>
                            <a:schemeClr val="dk1"/>
                          </a:solidFill>
                          <a:latin typeface="+mn-lt"/>
                          <a:ea typeface="+mn-ea"/>
                          <a:cs typeface="+mn-cs"/>
                        </a:rPr>
                        <a:t>and gout</a:t>
                      </a:r>
                      <a:endParaRPr lang="en-IN" dirty="0"/>
                    </a:p>
                  </a:txBody>
                  <a:tcPr/>
                </a:tc>
                <a:tc>
                  <a:txBody>
                    <a:bodyPr/>
                    <a:lstStyle/>
                    <a:p>
                      <a:pPr marL="285750" indent="-285750">
                        <a:buFont typeface="Arial" panose="020B0604020202020204" pitchFamily="34" charset="0"/>
                        <a:buChar char="•"/>
                      </a:pPr>
                      <a:r>
                        <a:rPr lang="en-IN" sz="1800" b="0" i="0" u="none" strike="noStrike" kern="1200" baseline="0" dirty="0">
                          <a:solidFill>
                            <a:schemeClr val="dk1"/>
                          </a:solidFill>
                          <a:latin typeface="+mn-lt"/>
                          <a:ea typeface="+mn-ea"/>
                          <a:cs typeface="+mn-cs"/>
                        </a:rPr>
                        <a:t>Cancer (breast cancer in postmenopausal women,</a:t>
                      </a:r>
                    </a:p>
                    <a:p>
                      <a:r>
                        <a:rPr lang="en-IN" sz="1800" b="0" i="0" u="none" strike="noStrike" kern="1200" baseline="0" dirty="0">
                          <a:solidFill>
                            <a:schemeClr val="dk1"/>
                          </a:solidFill>
                          <a:latin typeface="+mn-lt"/>
                          <a:ea typeface="+mn-ea"/>
                          <a:cs typeface="+mn-cs"/>
                        </a:rPr>
                        <a:t>endometrial cancer,</a:t>
                      </a:r>
                    </a:p>
                    <a:p>
                      <a:r>
                        <a:rPr lang="en-IN" sz="1800" b="0" i="0" u="none" strike="noStrike" kern="1200" baseline="0" dirty="0">
                          <a:solidFill>
                            <a:schemeClr val="dk1"/>
                          </a:solidFill>
                          <a:latin typeface="+mn-lt"/>
                          <a:ea typeface="+mn-ea"/>
                          <a:cs typeface="+mn-cs"/>
                        </a:rPr>
                        <a:t>colon cancer)</a:t>
                      </a:r>
                    </a:p>
                    <a:p>
                      <a:pPr marL="285750" indent="-285750">
                        <a:buFont typeface="Arial" panose="020B0604020202020204" pitchFamily="34" charset="0"/>
                        <a:buChar char="•"/>
                      </a:pPr>
                      <a:r>
                        <a:rPr lang="en-IN" sz="1800" b="0" i="0" u="none" strike="noStrike" kern="1200" baseline="0" dirty="0">
                          <a:solidFill>
                            <a:schemeClr val="dk1"/>
                          </a:solidFill>
                          <a:latin typeface="+mn-lt"/>
                          <a:ea typeface="+mn-ea"/>
                          <a:cs typeface="+mn-cs"/>
                        </a:rPr>
                        <a:t>Reproductive hormone abnormalities</a:t>
                      </a:r>
                    </a:p>
                    <a:p>
                      <a:pPr marL="285750" indent="-285750">
                        <a:buFont typeface="Arial" panose="020B0604020202020204" pitchFamily="34" charset="0"/>
                        <a:buChar char="•"/>
                      </a:pPr>
                      <a:r>
                        <a:rPr lang="en-IN" sz="1800" b="0" i="0" u="none" strike="noStrike" kern="1200" baseline="0" dirty="0">
                          <a:solidFill>
                            <a:schemeClr val="dk1"/>
                          </a:solidFill>
                          <a:latin typeface="+mn-lt"/>
                          <a:ea typeface="+mn-ea"/>
                          <a:cs typeface="+mn-cs"/>
                        </a:rPr>
                        <a:t>Polycystic ovary syndrome</a:t>
                      </a:r>
                    </a:p>
                    <a:p>
                      <a:pPr marL="285750" indent="-285750">
                        <a:buFont typeface="Arial" panose="020B0604020202020204" pitchFamily="34" charset="0"/>
                        <a:buChar char="•"/>
                      </a:pPr>
                      <a:r>
                        <a:rPr lang="en-IN" sz="1800" b="0" i="0" u="none" strike="noStrike" kern="1200" baseline="0" dirty="0">
                          <a:solidFill>
                            <a:schemeClr val="dk1"/>
                          </a:solidFill>
                          <a:latin typeface="+mn-lt"/>
                          <a:ea typeface="+mn-ea"/>
                          <a:cs typeface="+mn-cs"/>
                        </a:rPr>
                        <a:t>Impaired fertility </a:t>
                      </a:r>
                    </a:p>
                    <a:p>
                      <a:pPr marL="285750" indent="-285750">
                        <a:buFont typeface="Arial" panose="020B0604020202020204" pitchFamily="34" charset="0"/>
                        <a:buChar char="•"/>
                      </a:pPr>
                      <a:r>
                        <a:rPr lang="en-IN" dirty="0"/>
                        <a:t>Low back pain due to</a:t>
                      </a:r>
                    </a:p>
                    <a:p>
                      <a:r>
                        <a:rPr lang="en-IN" dirty="0"/>
                        <a:t>obesity</a:t>
                      </a:r>
                    </a:p>
                    <a:p>
                      <a:pPr marL="285750" indent="-285750">
                        <a:buFont typeface="Arial" panose="020B0604020202020204" pitchFamily="34" charset="0"/>
                        <a:buChar char="•"/>
                      </a:pPr>
                      <a:r>
                        <a:rPr lang="en-IN" dirty="0"/>
                        <a:t>Increased risk of anaesthesia complication</a:t>
                      </a:r>
                    </a:p>
                    <a:p>
                      <a:pPr marL="285750" indent="-285750">
                        <a:buFont typeface="Arial" panose="020B0604020202020204" pitchFamily="34" charset="0"/>
                        <a:buChar char="•"/>
                      </a:pPr>
                      <a:r>
                        <a:rPr lang="en-IN" dirty="0" err="1"/>
                        <a:t>Fetal</a:t>
                      </a:r>
                      <a:r>
                        <a:rPr lang="en-IN" dirty="0"/>
                        <a:t> defects associated with maternal obesity</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33670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Prevention </a:t>
            </a:r>
          </a:p>
        </p:txBody>
      </p:sp>
      <p:sp>
        <p:nvSpPr>
          <p:cNvPr id="3" name="Content Placeholder 2"/>
          <p:cNvSpPr>
            <a:spLocks noGrp="1"/>
          </p:cNvSpPr>
          <p:nvPr>
            <p:ph idx="1"/>
          </p:nvPr>
        </p:nvSpPr>
        <p:spPr>
          <a:xfrm>
            <a:off x="685346" y="2096063"/>
            <a:ext cx="7765322" cy="4645931"/>
          </a:xfrm>
        </p:spPr>
        <p:txBody>
          <a:bodyPr>
            <a:normAutofit/>
          </a:bodyPr>
          <a:lstStyle/>
          <a:p>
            <a:r>
              <a:rPr lang="en-IN" sz="2800" dirty="0"/>
              <a:t>Should begin in early childhood </a:t>
            </a:r>
          </a:p>
          <a:p>
            <a:r>
              <a:rPr lang="en-IN" sz="2800" dirty="0"/>
              <a:t>can be achieved by </a:t>
            </a:r>
          </a:p>
          <a:p>
            <a:pPr lvl="1"/>
            <a:r>
              <a:rPr lang="en-IN" sz="2400" dirty="0"/>
              <a:t>dietary changes</a:t>
            </a:r>
          </a:p>
          <a:p>
            <a:pPr lvl="1"/>
            <a:r>
              <a:rPr lang="en-IN" sz="2400" dirty="0"/>
              <a:t>increased physical activity </a:t>
            </a:r>
          </a:p>
          <a:p>
            <a:pPr lvl="1"/>
            <a:r>
              <a:rPr lang="en-IN" sz="2400" dirty="0"/>
              <a:t>a combination of both</a:t>
            </a:r>
          </a:p>
          <a:p>
            <a:pPr lvl="1"/>
            <a:endParaRPr lang="en-IN" sz="2400" dirty="0"/>
          </a:p>
          <a:p>
            <a:r>
              <a:rPr lang="en-IN" sz="2800" dirty="0"/>
              <a:t>INCREASED PHYSICAL ACTIVITY: </a:t>
            </a:r>
          </a:p>
          <a:p>
            <a:pPr lvl="1"/>
            <a:r>
              <a:rPr lang="en-IN" sz="2400" dirty="0"/>
              <a:t>Regular physical exercise</a:t>
            </a:r>
          </a:p>
        </p:txBody>
      </p:sp>
    </p:spTree>
    <p:extLst>
      <p:ext uri="{BB962C8B-B14F-4D97-AF65-F5344CB8AC3E}">
        <p14:creationId xmlns:p14="http://schemas.microsoft.com/office/powerpoint/2010/main" val="3090770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Dietary changes</a:t>
            </a:r>
          </a:p>
        </p:txBody>
      </p:sp>
      <p:sp>
        <p:nvSpPr>
          <p:cNvPr id="3" name="Content Placeholder 2"/>
          <p:cNvSpPr>
            <a:spLocks noGrp="1"/>
          </p:cNvSpPr>
          <p:nvPr>
            <p:ph idx="1"/>
          </p:nvPr>
        </p:nvSpPr>
        <p:spPr/>
        <p:txBody>
          <a:bodyPr/>
          <a:lstStyle/>
          <a:p>
            <a:r>
              <a:rPr lang="en-IN" dirty="0"/>
              <a:t>The proportion of energy-dense foods such as simple carbohydrates and fats should be reduced; </a:t>
            </a:r>
          </a:p>
          <a:p>
            <a:r>
              <a:rPr lang="en-IN" dirty="0"/>
              <a:t>the fibre content in the diet should be increased through the consumption of common un-refined foods; </a:t>
            </a:r>
          </a:p>
          <a:p>
            <a:r>
              <a:rPr lang="en-IN" dirty="0"/>
              <a:t>adequate levels of essential nutrients in the low energy diets</a:t>
            </a:r>
          </a:p>
          <a:p>
            <a:r>
              <a:rPr lang="en-IN" dirty="0"/>
              <a:t>food energy intake should - :: r:eater than what is necessary for energy expenditure</a:t>
            </a:r>
          </a:p>
        </p:txBody>
      </p:sp>
    </p:spTree>
    <p:extLst>
      <p:ext uri="{BB962C8B-B14F-4D97-AF65-F5344CB8AC3E}">
        <p14:creationId xmlns:p14="http://schemas.microsoft.com/office/powerpoint/2010/main" val="617652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others</a:t>
            </a:r>
          </a:p>
        </p:txBody>
      </p:sp>
      <p:sp>
        <p:nvSpPr>
          <p:cNvPr id="3" name="Content Placeholder 2"/>
          <p:cNvSpPr>
            <a:spLocks noGrp="1"/>
          </p:cNvSpPr>
          <p:nvPr>
            <p:ph idx="1"/>
          </p:nvPr>
        </p:nvSpPr>
        <p:spPr>
          <a:xfrm>
            <a:off x="341195" y="2096063"/>
            <a:ext cx="8311486" cy="4604988"/>
          </a:xfrm>
        </p:spPr>
        <p:txBody>
          <a:bodyPr>
            <a:normAutofit lnSpcReduction="10000"/>
          </a:bodyPr>
          <a:lstStyle/>
          <a:p>
            <a:r>
              <a:rPr lang="en-IN" sz="2400" dirty="0"/>
              <a:t>Appetite suppressing drugs</a:t>
            </a:r>
          </a:p>
          <a:p>
            <a:endParaRPr lang="en-IN" sz="2400" dirty="0"/>
          </a:p>
          <a:p>
            <a:r>
              <a:rPr lang="en-IN" sz="2400" dirty="0"/>
              <a:t>Surgical treatment like gastric bypass. </a:t>
            </a:r>
            <a:r>
              <a:rPr lang="en-IN" sz="2400" dirty="0" err="1"/>
              <a:t>gastroplasty</a:t>
            </a:r>
            <a:r>
              <a:rPr lang="en-IN" sz="2400" dirty="0"/>
              <a:t>, jaw wiring, to eliminate the eating of solid food</a:t>
            </a:r>
          </a:p>
          <a:p>
            <a:endParaRPr lang="en-IN" sz="2400" dirty="0"/>
          </a:p>
          <a:p>
            <a:r>
              <a:rPr lang="en-IN" sz="2400" dirty="0"/>
              <a:t>Health education</a:t>
            </a:r>
          </a:p>
          <a:p>
            <a:endParaRPr lang="en-IN" sz="2400" dirty="0"/>
          </a:p>
          <a:p>
            <a:r>
              <a:rPr lang="en-IN" sz="2400" dirty="0"/>
              <a:t>Identifying children at risk of being obese n preventing obesity in them</a:t>
            </a:r>
          </a:p>
        </p:txBody>
      </p:sp>
    </p:spTree>
    <p:extLst>
      <p:ext uri="{BB962C8B-B14F-4D97-AF65-F5344CB8AC3E}">
        <p14:creationId xmlns:p14="http://schemas.microsoft.com/office/powerpoint/2010/main" val="239944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55331716"/>
              </p:ext>
            </p:extLst>
          </p:nvPr>
        </p:nvGraphicFramePr>
        <p:xfrm>
          <a:off x="781050" y="523875"/>
          <a:ext cx="7753350" cy="5638799"/>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552575">
                  <a:extLst>
                    <a:ext uri="{9D8B030D-6E8A-4147-A177-3AD203B41FA5}">
                      <a16:colId xmlns:a16="http://schemas.microsoft.com/office/drawing/2014/main" val="20002"/>
                    </a:ext>
                  </a:extLst>
                </a:gridCol>
                <a:gridCol w="1390650">
                  <a:extLst>
                    <a:ext uri="{9D8B030D-6E8A-4147-A177-3AD203B41FA5}">
                      <a16:colId xmlns:a16="http://schemas.microsoft.com/office/drawing/2014/main" val="20003"/>
                    </a:ext>
                  </a:extLst>
                </a:gridCol>
                <a:gridCol w="1343025">
                  <a:extLst>
                    <a:ext uri="{9D8B030D-6E8A-4147-A177-3AD203B41FA5}">
                      <a16:colId xmlns:a16="http://schemas.microsoft.com/office/drawing/2014/main" val="20004"/>
                    </a:ext>
                  </a:extLst>
                </a:gridCol>
              </a:tblGrid>
              <a:tr h="5638799">
                <a:tc>
                  <a:txBody>
                    <a:bodyPr/>
                    <a:lstStyle/>
                    <a:p>
                      <a:r>
                        <a:rPr lang="en-US" sz="1200" b="0" i="0" kern="1200" dirty="0" err="1">
                          <a:solidFill>
                            <a:schemeClr val="lt1"/>
                          </a:solidFill>
                          <a:effectLst/>
                          <a:latin typeface="Calibri" panose="020F0502020204030204" pitchFamily="34" charset="0"/>
                          <a:ea typeface="Calibri" panose="020F0502020204030204" pitchFamily="34" charset="0"/>
                          <a:cs typeface="Calibri" panose="020F0502020204030204" pitchFamily="34" charset="0"/>
                        </a:rPr>
                        <a:t>Kalra</a:t>
                      </a:r>
                      <a:r>
                        <a:rPr lang="en-US" sz="1200" b="0" i="0"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rPr>
                        <a:t> S, </a:t>
                      </a:r>
                      <a:r>
                        <a:rPr lang="en-US" sz="1200" b="0" i="0" kern="1200" dirty="0" err="1">
                          <a:solidFill>
                            <a:schemeClr val="lt1"/>
                          </a:solidFill>
                          <a:effectLst/>
                          <a:latin typeface="Calibri" panose="020F0502020204030204" pitchFamily="34" charset="0"/>
                          <a:ea typeface="Calibri" panose="020F0502020204030204" pitchFamily="34" charset="0"/>
                          <a:cs typeface="Calibri" panose="020F0502020204030204" pitchFamily="34" charset="0"/>
                        </a:rPr>
                        <a:t>Unnikrishnan</a:t>
                      </a:r>
                      <a:r>
                        <a:rPr lang="en-US" sz="1200" b="0" i="0"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rPr>
                        <a:t> A G. Obesity in India: The weight of the nation. J Med </a:t>
                      </a:r>
                      <a:r>
                        <a:rPr lang="en-US" sz="1200" b="0" i="0" kern="1200" dirty="0" err="1">
                          <a:solidFill>
                            <a:schemeClr val="lt1"/>
                          </a:solidFill>
                          <a:effectLst/>
                          <a:latin typeface="Calibri" panose="020F0502020204030204" pitchFamily="34" charset="0"/>
                          <a:ea typeface="Calibri" panose="020F0502020204030204" pitchFamily="34" charset="0"/>
                          <a:cs typeface="Calibri" panose="020F0502020204030204" pitchFamily="34" charset="0"/>
                        </a:rPr>
                        <a:t>Nutr</a:t>
                      </a:r>
                      <a:r>
                        <a:rPr lang="en-US" sz="1200" b="0" i="0"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rPr>
                        <a:t> </a:t>
                      </a:r>
                      <a:r>
                        <a:rPr lang="en-US" sz="1200" b="0" i="0" kern="1200" dirty="0" err="1">
                          <a:solidFill>
                            <a:schemeClr val="lt1"/>
                          </a:solidFill>
                          <a:effectLst/>
                          <a:latin typeface="Calibri" panose="020F0502020204030204" pitchFamily="34" charset="0"/>
                          <a:ea typeface="Calibri" panose="020F0502020204030204" pitchFamily="34" charset="0"/>
                          <a:cs typeface="Calibri" panose="020F0502020204030204" pitchFamily="34" charset="0"/>
                        </a:rPr>
                        <a:t>Nutraceut</a:t>
                      </a:r>
                      <a:r>
                        <a:rPr lang="en-US" sz="1200" b="0" i="0"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rPr>
                        <a:t> 2012;1:37-41</a:t>
                      </a:r>
                      <a:endParaRPr lang="ru-RU" sz="1200" b="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IN" sz="1200" b="0" dirty="0">
                          <a:latin typeface="Calibri" panose="020F0502020204030204" pitchFamily="34" charset="0"/>
                          <a:ea typeface="Calibri" panose="020F0502020204030204" pitchFamily="34" charset="0"/>
                          <a:cs typeface="Calibri" panose="020F0502020204030204" pitchFamily="34" charset="0"/>
                        </a:rPr>
                        <a:t>Systemic review</a:t>
                      </a:r>
                      <a:r>
                        <a:rPr lang="en-IN" sz="1200" b="0" baseline="0" dirty="0">
                          <a:latin typeface="Calibri" panose="020F0502020204030204" pitchFamily="34" charset="0"/>
                          <a:ea typeface="Calibri" panose="020F0502020204030204" pitchFamily="34" charset="0"/>
                          <a:cs typeface="Calibri" panose="020F0502020204030204" pitchFamily="34" charset="0"/>
                        </a:rPr>
                        <a:t> ( Highest level of evidence)</a:t>
                      </a:r>
                      <a:endParaRPr lang="ru-RU" sz="1200" b="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200" b="0" i="0"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rPr>
                        <a:t>India is the second most populous country in the world that comprises ~17% of the world's population and contributes to 16% of the world's deaths. Nutritional status of the Indian population varies significantly across the regions. Certain regions are associated with extremely high rates of childhood undernutrition (ranging from 20% to 80%), whereas others have a high prevalence of adult undernutrition (&gt;50%), and some have both. </a:t>
                      </a:r>
                      <a:r>
                        <a:rPr lang="en-US" sz="1200" b="0" i="0" u="none" strike="noStrike" kern="1200" baseline="30000" dirty="0">
                          <a:solidFill>
                            <a:schemeClr val="lt1"/>
                          </a:solidFill>
                          <a:effectLst/>
                          <a:latin typeface="Calibri" panose="020F0502020204030204" pitchFamily="34" charset="0"/>
                          <a:ea typeface="Calibri" panose="020F0502020204030204" pitchFamily="34" charset="0"/>
                          <a:cs typeface="Calibri" panose="020F0502020204030204" pitchFamily="34" charset="0"/>
                          <a:hlinkClick r:id="rId2"/>
                        </a:rPr>
                        <a:t>[1]</a:t>
                      </a:r>
                      <a:endParaRPr lang="ru-RU" sz="1200" b="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900" b="0" i="0"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rPr>
                        <a:t>According to the National Family Health Survey (NFHS), the percentage of ever-married women aged 15-49 years who are overweight or obese increased from 11% in NFHS- 2 to 15% in NFHS-3. Undernutrition is more prevalent in rural areas, whereas overweight and obesity are more than three times higher in urban areas. This may be due to lesser physical activity in the urban areas. Furthermore, undernutrition and overweight/obesity are both higher for women than men. </a:t>
                      </a:r>
                      <a:r>
                        <a:rPr lang="en-US" sz="900" b="0" i="0" u="none" strike="noStrike" kern="1200" baseline="30000" dirty="0">
                          <a:solidFill>
                            <a:schemeClr val="lt1"/>
                          </a:solidFill>
                          <a:effectLst/>
                          <a:latin typeface="Calibri" panose="020F0502020204030204" pitchFamily="34" charset="0"/>
                          <a:ea typeface="Calibri" panose="020F0502020204030204" pitchFamily="34" charset="0"/>
                          <a:cs typeface="Calibri" panose="020F0502020204030204" pitchFamily="34" charset="0"/>
                          <a:hlinkClick r:id="rId3"/>
                        </a:rPr>
                        <a:t>[2]</a:t>
                      </a:r>
                      <a:r>
                        <a:rPr lang="en-US" sz="900" b="0" i="0"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rPr>
                        <a:t> This dual disease pattern in women may have an endocrine basis, but more probably has its roots in societal and cultural mores, which prevent women from leading a healthy lifestyle. The prevalence of overweight and obesity is three times higher among women with 12 or more years of schooling than those with</a:t>
                      </a:r>
                      <a:r>
                        <a:rPr lang="en-US" sz="900" b="0" i="0" kern="1200" baseline="0" dirty="0">
                          <a:solidFill>
                            <a:schemeClr val="lt1"/>
                          </a:solidFill>
                          <a:effectLst/>
                          <a:latin typeface="Calibri" panose="020F0502020204030204" pitchFamily="34" charset="0"/>
                          <a:ea typeface="Calibri" panose="020F0502020204030204" pitchFamily="34" charset="0"/>
                          <a:cs typeface="Calibri" panose="020F0502020204030204" pitchFamily="34" charset="0"/>
                        </a:rPr>
                        <a:t> </a:t>
                      </a:r>
                      <a:r>
                        <a:rPr lang="en-US" sz="900" b="0" i="0"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rPr>
                        <a:t>no education. </a:t>
                      </a:r>
                      <a:r>
                        <a:rPr lang="en-US" sz="900" b="0" i="0" u="none" strike="noStrike" kern="1200" baseline="30000" dirty="0">
                          <a:solidFill>
                            <a:schemeClr val="lt1"/>
                          </a:solidFill>
                          <a:effectLst/>
                          <a:latin typeface="Calibri" panose="020F0502020204030204" pitchFamily="34" charset="0"/>
                          <a:ea typeface="Calibri" panose="020F0502020204030204" pitchFamily="34" charset="0"/>
                          <a:cs typeface="Calibri" panose="020F0502020204030204" pitchFamily="34" charset="0"/>
                          <a:hlinkClick r:id="rId3"/>
                        </a:rPr>
                        <a:t>[</a:t>
                      </a:r>
                      <a:r>
                        <a:rPr lang="en-US" sz="1800" b="0" i="0" u="none" strike="noStrike" kern="1200" baseline="30000" dirty="0">
                          <a:solidFill>
                            <a:schemeClr val="lt1"/>
                          </a:solidFill>
                          <a:effectLst/>
                          <a:latin typeface="Calibri" panose="020F0502020204030204" pitchFamily="34" charset="0"/>
                          <a:ea typeface="Calibri" panose="020F0502020204030204" pitchFamily="34" charset="0"/>
                          <a:cs typeface="Calibri" panose="020F0502020204030204" pitchFamily="34" charset="0"/>
                          <a:hlinkClick r:id="rId3"/>
                        </a:rPr>
                        <a:t>2]</a:t>
                      </a:r>
                      <a:endParaRPr lang="ru-RU" sz="1200" b="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200" b="0" i="0" kern="1200" dirty="0">
                          <a:solidFill>
                            <a:schemeClr val="lt1"/>
                          </a:solidFill>
                          <a:effectLst/>
                          <a:latin typeface="Calibri" panose="020F0502020204030204" pitchFamily="34" charset="0"/>
                          <a:ea typeface="Calibri" panose="020F0502020204030204" pitchFamily="34" charset="0"/>
                          <a:cs typeface="Calibri" panose="020F0502020204030204" pitchFamily="34" charset="0"/>
                        </a:rPr>
                        <a:t>Given the rapid rise in obesity in India, it is important to know the "weight of the nation." Due to the long-term consequences, the cost burden of obesity on the health care system is enormous. A better understanding of the numbers and causes can help overcome barriers to the primary prevention of obesity for youth and adults in communities, medical care, schools, and workplaces.</a:t>
                      </a:r>
                      <a:endParaRPr lang="ru-RU" sz="1000" b="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40248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introduction</a:t>
            </a:r>
          </a:p>
        </p:txBody>
      </p:sp>
      <p:sp>
        <p:nvSpPr>
          <p:cNvPr id="3" name="Content Placeholder 2"/>
          <p:cNvSpPr>
            <a:spLocks noGrp="1"/>
          </p:cNvSpPr>
          <p:nvPr>
            <p:ph idx="1"/>
          </p:nvPr>
        </p:nvSpPr>
        <p:spPr>
          <a:xfrm>
            <a:off x="204716" y="1801504"/>
            <a:ext cx="8611738" cy="4940490"/>
          </a:xfrm>
        </p:spPr>
        <p:txBody>
          <a:bodyPr>
            <a:normAutofit/>
          </a:bodyPr>
          <a:lstStyle/>
          <a:p>
            <a:r>
              <a:rPr lang="en-IN" sz="2400" dirty="0"/>
              <a:t>Definition: An abnormal growth of the adipose tissue due to an enlargement of fat cell size (hypertrophic obesity) or an increase in fat cell number (hyperplastic obesity) or a combination of both</a:t>
            </a:r>
          </a:p>
          <a:p>
            <a:r>
              <a:rPr lang="en-IN" sz="2400" dirty="0"/>
              <a:t>Overweight is usually due to obesity but may also be due to abnormal muscle development or fluid accumulation</a:t>
            </a:r>
          </a:p>
          <a:p>
            <a:r>
              <a:rPr lang="en-IN" sz="2400" dirty="0"/>
              <a:t>Obese individuals differ in </a:t>
            </a:r>
          </a:p>
          <a:p>
            <a:pPr lvl="1"/>
            <a:r>
              <a:rPr lang="en-IN" sz="2200" dirty="0"/>
              <a:t>The amount of excess fat they store </a:t>
            </a:r>
          </a:p>
          <a:p>
            <a:pPr lvl="1"/>
            <a:r>
              <a:rPr lang="en-IN" sz="2200" dirty="0"/>
              <a:t>Regional distribution of fat in the body  </a:t>
            </a:r>
          </a:p>
          <a:p>
            <a:endParaRPr lang="en-IN" dirty="0"/>
          </a:p>
        </p:txBody>
      </p:sp>
    </p:spTree>
    <p:extLst>
      <p:ext uri="{BB962C8B-B14F-4D97-AF65-F5344CB8AC3E}">
        <p14:creationId xmlns:p14="http://schemas.microsoft.com/office/powerpoint/2010/main" val="53193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prevalence</a:t>
            </a:r>
          </a:p>
        </p:txBody>
      </p:sp>
      <p:sp>
        <p:nvSpPr>
          <p:cNvPr id="3" name="Content Placeholder 2"/>
          <p:cNvSpPr>
            <a:spLocks noGrp="1"/>
          </p:cNvSpPr>
          <p:nvPr>
            <p:ph idx="1"/>
          </p:nvPr>
        </p:nvSpPr>
        <p:spPr>
          <a:xfrm>
            <a:off x="327546" y="1935922"/>
            <a:ext cx="8325135" cy="4615003"/>
          </a:xfrm>
        </p:spPr>
        <p:txBody>
          <a:bodyPr>
            <a:normAutofit/>
          </a:bodyPr>
          <a:lstStyle/>
          <a:p>
            <a:r>
              <a:rPr lang="en-IN" sz="2400" dirty="0"/>
              <a:t>Most prevalent form of malnutrition</a:t>
            </a:r>
          </a:p>
          <a:p>
            <a:r>
              <a:rPr lang="en-IN" sz="2400" dirty="0"/>
              <a:t>In industrialised countries: cause of increased weight gain- decreased physical activity</a:t>
            </a:r>
          </a:p>
          <a:p>
            <a:r>
              <a:rPr lang="en-IN" sz="2400" dirty="0"/>
              <a:t>Globally: 5</a:t>
            </a:r>
            <a:r>
              <a:rPr lang="en-IN" sz="2400" baseline="30000" dirty="0"/>
              <a:t>th</a:t>
            </a:r>
            <a:r>
              <a:rPr lang="en-IN" sz="2400" dirty="0"/>
              <a:t> leading cause of death</a:t>
            </a:r>
          </a:p>
          <a:p>
            <a:r>
              <a:rPr lang="en-IN" sz="2400" dirty="0"/>
              <a:t>2008: 1.4 billion adults overweight. Of these 200 million men and nearly 300 million women obese</a:t>
            </a:r>
          </a:p>
          <a:p>
            <a:r>
              <a:rPr lang="en-IN" sz="2400" dirty="0"/>
              <a:t>2010: 40 million children under 5 years of age overweight</a:t>
            </a:r>
          </a:p>
          <a:p>
            <a:endParaRPr lang="en-IN" sz="2400" dirty="0"/>
          </a:p>
        </p:txBody>
      </p:sp>
    </p:spTree>
    <p:extLst>
      <p:ext uri="{BB962C8B-B14F-4D97-AF65-F5344CB8AC3E}">
        <p14:creationId xmlns:p14="http://schemas.microsoft.com/office/powerpoint/2010/main" val="340621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685346" y="2096064"/>
            <a:ext cx="7765322" cy="4536748"/>
          </a:xfrm>
        </p:spPr>
        <p:txBody>
          <a:bodyPr>
            <a:normAutofit/>
          </a:bodyPr>
          <a:lstStyle/>
          <a:p>
            <a:r>
              <a:rPr lang="en-IN" sz="2400" dirty="0"/>
              <a:t>Childhood obesity associated with increased risk of obesity, breathing difficulty, fractures, hypertension CVD, insulin resistance, premature death. </a:t>
            </a:r>
          </a:p>
          <a:p>
            <a:r>
              <a:rPr lang="en-IN" sz="2400" dirty="0"/>
              <a:t>Adult deaths: 2.8 million every year</a:t>
            </a:r>
          </a:p>
          <a:p>
            <a:r>
              <a:rPr lang="en-IN" sz="2400" dirty="0"/>
              <a:t>Diabetes burden: 44%</a:t>
            </a:r>
          </a:p>
          <a:p>
            <a:r>
              <a:rPr lang="en-IN" sz="2400" dirty="0"/>
              <a:t>Ischemic heart disease burden: 23%</a:t>
            </a:r>
          </a:p>
          <a:p>
            <a:r>
              <a:rPr lang="en-IN" sz="2400" dirty="0"/>
              <a:t>Certain cancer burden: 7-41%</a:t>
            </a:r>
          </a:p>
        </p:txBody>
      </p:sp>
    </p:spTree>
    <p:extLst>
      <p:ext uri="{BB962C8B-B14F-4D97-AF65-F5344CB8AC3E}">
        <p14:creationId xmlns:p14="http://schemas.microsoft.com/office/powerpoint/2010/main" val="3470488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 </a:t>
            </a:r>
            <a:r>
              <a:rPr lang="en-IN" dirty="0" err="1"/>
              <a:t>india</a:t>
            </a:r>
            <a:endParaRPr lang="en-IN" dirty="0"/>
          </a:p>
        </p:txBody>
      </p:sp>
      <p:sp>
        <p:nvSpPr>
          <p:cNvPr id="3" name="Content Placeholder 2"/>
          <p:cNvSpPr>
            <a:spLocks noGrp="1"/>
          </p:cNvSpPr>
          <p:nvPr>
            <p:ph idx="1"/>
          </p:nvPr>
        </p:nvSpPr>
        <p:spPr>
          <a:xfrm>
            <a:off x="259307" y="1815152"/>
            <a:ext cx="8679977" cy="4885898"/>
          </a:xfrm>
        </p:spPr>
        <p:txBody>
          <a:bodyPr>
            <a:noAutofit/>
          </a:bodyPr>
          <a:lstStyle/>
          <a:p>
            <a:r>
              <a:rPr lang="en-IN" sz="2200" dirty="0"/>
              <a:t>Non-communicable risk factor survey 2 carried out in 2007-08</a:t>
            </a:r>
          </a:p>
          <a:p>
            <a:r>
              <a:rPr lang="en-IN" sz="2200" dirty="0"/>
              <a:t>States: AP, Kerala, MP, Maharashtra, TN, </a:t>
            </a:r>
            <a:r>
              <a:rPr lang="en-IN" sz="2200" dirty="0" err="1"/>
              <a:t>Uttarakhand</a:t>
            </a:r>
            <a:r>
              <a:rPr lang="en-IN" sz="2200" dirty="0"/>
              <a:t>, Mizoram</a:t>
            </a:r>
          </a:p>
          <a:p>
            <a:r>
              <a:rPr lang="en-IN" sz="2200" dirty="0"/>
              <a:t>High prevalence of overweight and obesity in all age group except 15-24 </a:t>
            </a:r>
            <a:r>
              <a:rPr lang="en-IN" sz="2200" dirty="0" err="1"/>
              <a:t>yrs</a:t>
            </a:r>
            <a:endParaRPr lang="en-IN" sz="2200" dirty="0"/>
          </a:p>
          <a:p>
            <a:r>
              <a:rPr lang="en-IN" sz="2200" dirty="0"/>
              <a:t>Females&gt; males</a:t>
            </a:r>
          </a:p>
          <a:p>
            <a:r>
              <a:rPr lang="en-IN" sz="2200" dirty="0"/>
              <a:t>Urban &gt; rural</a:t>
            </a:r>
          </a:p>
          <a:p>
            <a:r>
              <a:rPr lang="en-IN" sz="2200" dirty="0"/>
              <a:t>Low level in people with lower level of education and connected with agriculture and manual work  </a:t>
            </a:r>
          </a:p>
          <a:p>
            <a:r>
              <a:rPr lang="en-IN" sz="2200" dirty="0"/>
              <a:t>2008: 1.3% males and 2.5% females aged &gt; 20 </a:t>
            </a:r>
            <a:r>
              <a:rPr lang="en-IN" sz="2200" dirty="0" err="1"/>
              <a:t>yrs</a:t>
            </a:r>
            <a:r>
              <a:rPr lang="en-IN" sz="2200" dirty="0"/>
              <a:t> were obese</a:t>
            </a:r>
          </a:p>
        </p:txBody>
      </p:sp>
    </p:spTree>
    <p:extLst>
      <p:ext uri="{BB962C8B-B14F-4D97-AF65-F5344CB8AC3E}">
        <p14:creationId xmlns:p14="http://schemas.microsoft.com/office/powerpoint/2010/main" val="360937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Epidemiological determinants</a:t>
            </a:r>
          </a:p>
        </p:txBody>
      </p:sp>
      <p:sp>
        <p:nvSpPr>
          <p:cNvPr id="3" name="Content Placeholder 2"/>
          <p:cNvSpPr>
            <a:spLocks noGrp="1"/>
          </p:cNvSpPr>
          <p:nvPr>
            <p:ph idx="1"/>
          </p:nvPr>
        </p:nvSpPr>
        <p:spPr>
          <a:xfrm>
            <a:off x="313899" y="1815153"/>
            <a:ext cx="8529850" cy="5042848"/>
          </a:xfrm>
        </p:spPr>
        <p:txBody>
          <a:bodyPr>
            <a:normAutofit fontScale="85000" lnSpcReduction="20000"/>
          </a:bodyPr>
          <a:lstStyle/>
          <a:p>
            <a:r>
              <a:rPr lang="en-IN" sz="2800" dirty="0"/>
              <a:t>Age: can occur at any age</a:t>
            </a:r>
          </a:p>
          <a:p>
            <a:r>
              <a:rPr lang="en-IN" sz="2800" dirty="0"/>
              <a:t>Sex: women &gt; men</a:t>
            </a:r>
          </a:p>
          <a:p>
            <a:pPr lvl="1"/>
            <a:r>
              <a:rPr lang="en-IN" sz="2400" dirty="0"/>
              <a:t>Women: gain most between 45-49 years (menopausal)</a:t>
            </a:r>
          </a:p>
          <a:p>
            <a:pPr lvl="1"/>
            <a:r>
              <a:rPr lang="en-IN" sz="2400" dirty="0"/>
              <a:t>Men: 29-35 years</a:t>
            </a:r>
          </a:p>
          <a:p>
            <a:r>
              <a:rPr lang="en-IN" sz="2800" dirty="0"/>
              <a:t>Genetics: Heritable </a:t>
            </a:r>
          </a:p>
          <a:p>
            <a:r>
              <a:rPr lang="en-IN" sz="2800" dirty="0"/>
              <a:t>Physical inactivity: sedentary lifestyle, sedentary occupation, inactive recreation like watching TV promote obesity</a:t>
            </a:r>
          </a:p>
          <a:p>
            <a:pPr lvl="1"/>
            <a:r>
              <a:rPr lang="en-IN" sz="2400" dirty="0"/>
              <a:t>Physical inactivity causes obesity which in turn restricts physical activity- vicious cycle</a:t>
            </a:r>
          </a:p>
          <a:p>
            <a:pPr lvl="1"/>
            <a:r>
              <a:rPr lang="en-IN" sz="2400" dirty="0"/>
              <a:t>Decreased physical activity with no decrease in energy intake: major cause of increased obesity</a:t>
            </a:r>
          </a:p>
          <a:p>
            <a:endParaRPr lang="en-IN" dirty="0"/>
          </a:p>
        </p:txBody>
      </p:sp>
    </p:spTree>
    <p:extLst>
      <p:ext uri="{BB962C8B-B14F-4D97-AF65-F5344CB8AC3E}">
        <p14:creationId xmlns:p14="http://schemas.microsoft.com/office/powerpoint/2010/main" val="172746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685348" y="2109710"/>
            <a:ext cx="8199346" cy="4550397"/>
          </a:xfrm>
        </p:spPr>
        <p:txBody>
          <a:bodyPr>
            <a:noAutofit/>
          </a:bodyPr>
          <a:lstStyle/>
          <a:p>
            <a:r>
              <a:rPr lang="en-IN" sz="2400" dirty="0"/>
              <a:t>Socio-economic status: inverse relationship</a:t>
            </a:r>
          </a:p>
          <a:p>
            <a:r>
              <a:rPr lang="en-IN" sz="2400" dirty="0"/>
              <a:t>Eating habits: eating in between meals, preference to sweets, fast foods, refined foods, fats, energy dense micronutrient poor foods and beverages</a:t>
            </a:r>
          </a:p>
          <a:p>
            <a:r>
              <a:rPr lang="en-IN" sz="2400" dirty="0"/>
              <a:t>Psychosocial factors: emotional disturbances</a:t>
            </a:r>
          </a:p>
          <a:p>
            <a:pPr lvl="1"/>
            <a:r>
              <a:rPr lang="en-IN" sz="2000" dirty="0"/>
              <a:t>Depression, anxiety, frustration, loneliness</a:t>
            </a:r>
          </a:p>
          <a:p>
            <a:r>
              <a:rPr lang="en-IN" sz="2400" dirty="0"/>
              <a:t>Familial tendency: runs in families</a:t>
            </a:r>
          </a:p>
          <a:p>
            <a:r>
              <a:rPr lang="en-IN" sz="2400" dirty="0"/>
              <a:t>Endocrine factors: Cushing’s syndrome, growth hormone deficiency</a:t>
            </a:r>
          </a:p>
        </p:txBody>
      </p:sp>
    </p:spTree>
    <p:extLst>
      <p:ext uri="{BB962C8B-B14F-4D97-AF65-F5344CB8AC3E}">
        <p14:creationId xmlns:p14="http://schemas.microsoft.com/office/powerpoint/2010/main" val="3744754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685346" y="2096063"/>
            <a:ext cx="7765322" cy="4577691"/>
          </a:xfrm>
        </p:spPr>
        <p:txBody>
          <a:bodyPr>
            <a:normAutofit/>
          </a:bodyPr>
          <a:lstStyle/>
          <a:p>
            <a:pPr>
              <a:lnSpc>
                <a:spcPct val="150000"/>
              </a:lnSpc>
            </a:pPr>
            <a:r>
              <a:rPr lang="en-IN" sz="2400" dirty="0"/>
              <a:t>Alcohol: positive relationship in men, negative for women</a:t>
            </a:r>
          </a:p>
          <a:p>
            <a:pPr>
              <a:lnSpc>
                <a:spcPct val="150000"/>
              </a:lnSpc>
            </a:pPr>
            <a:r>
              <a:rPr lang="en-IN" sz="2400" dirty="0"/>
              <a:t>Education: inverse relationship</a:t>
            </a:r>
          </a:p>
          <a:p>
            <a:pPr>
              <a:lnSpc>
                <a:spcPct val="150000"/>
              </a:lnSpc>
            </a:pPr>
            <a:r>
              <a:rPr lang="en-IN" sz="2400" dirty="0"/>
              <a:t>Smoking: ex-smokers &gt; non- smokers &gt; smokers</a:t>
            </a:r>
          </a:p>
          <a:p>
            <a:pPr>
              <a:lnSpc>
                <a:spcPct val="150000"/>
              </a:lnSpc>
            </a:pPr>
            <a:r>
              <a:rPr lang="en-IN" sz="2400" dirty="0"/>
              <a:t>Ethnicity: may be due to genetic susceptibility</a:t>
            </a:r>
          </a:p>
          <a:p>
            <a:pPr>
              <a:lnSpc>
                <a:spcPct val="150000"/>
              </a:lnSpc>
            </a:pPr>
            <a:r>
              <a:rPr lang="en-IN" sz="2400" dirty="0"/>
              <a:t>Drugs: corticosteroids, contraceptives, insulin, beta adrenergic drugs etc. promote weight gain</a:t>
            </a:r>
          </a:p>
        </p:txBody>
      </p:sp>
    </p:spTree>
    <p:extLst>
      <p:ext uri="{BB962C8B-B14F-4D97-AF65-F5344CB8AC3E}">
        <p14:creationId xmlns:p14="http://schemas.microsoft.com/office/powerpoint/2010/main" val="553018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Indicators of obesity</a:t>
            </a:r>
          </a:p>
        </p:txBody>
      </p:sp>
      <p:sp>
        <p:nvSpPr>
          <p:cNvPr id="3" name="Content Placeholder 2"/>
          <p:cNvSpPr>
            <a:spLocks noGrp="1"/>
          </p:cNvSpPr>
          <p:nvPr>
            <p:ph idx="1"/>
          </p:nvPr>
        </p:nvSpPr>
        <p:spPr>
          <a:xfrm>
            <a:off x="685346" y="2096063"/>
            <a:ext cx="7765322" cy="4564043"/>
          </a:xfrm>
        </p:spPr>
        <p:txBody>
          <a:bodyPr>
            <a:normAutofit lnSpcReduction="10000"/>
          </a:bodyPr>
          <a:lstStyle/>
          <a:p>
            <a:pPr marL="457200" indent="-457200">
              <a:buFont typeface="+mj-lt"/>
              <a:buAutoNum type="arabicPeriod"/>
            </a:pPr>
            <a:r>
              <a:rPr lang="en-IN" sz="2400" dirty="0"/>
              <a:t>Corpulence Index: 1.2 or more is considered as obesity</a:t>
            </a:r>
          </a:p>
          <a:p>
            <a:pPr lvl="1"/>
            <a:r>
              <a:rPr lang="en-IN" sz="2000" dirty="0"/>
              <a:t>Methods of calculation of expected body weight</a:t>
            </a:r>
          </a:p>
          <a:p>
            <a:pPr lvl="2"/>
            <a:r>
              <a:rPr lang="en-IN" sz="1800" dirty="0" err="1"/>
              <a:t>Broca’s</a:t>
            </a:r>
            <a:r>
              <a:rPr lang="en-IN" sz="1800" dirty="0"/>
              <a:t> method: height (cm)-100</a:t>
            </a:r>
          </a:p>
          <a:p>
            <a:pPr lvl="2"/>
            <a:r>
              <a:rPr lang="en-IN" sz="1800" dirty="0"/>
              <a:t>Lorentz’s method</a:t>
            </a:r>
          </a:p>
          <a:p>
            <a:pPr marL="457200" indent="-457200">
              <a:buFont typeface="+mj-lt"/>
              <a:buAutoNum type="arabicPeriod"/>
            </a:pPr>
            <a:endParaRPr lang="en-IN" dirty="0"/>
          </a:p>
          <a:p>
            <a:pPr marL="457200" indent="-457200">
              <a:buFont typeface="+mj-lt"/>
              <a:buAutoNum type="arabicPeriod"/>
            </a:pPr>
            <a:r>
              <a:rPr lang="en-IN" sz="2400" dirty="0"/>
              <a:t>Body Mass Index( </a:t>
            </a:r>
            <a:r>
              <a:rPr lang="en-IN" sz="2400" dirty="0" err="1"/>
              <a:t>Quatelet’s</a:t>
            </a:r>
            <a:r>
              <a:rPr lang="en-IN" sz="2400" dirty="0"/>
              <a:t> Index) </a:t>
            </a:r>
          </a:p>
          <a:p>
            <a:pPr lvl="1"/>
            <a:r>
              <a:rPr lang="en-IN" dirty="0"/>
              <a:t>Does not distinguish between weight associated with muscle and weight associated with fat</a:t>
            </a:r>
          </a:p>
          <a:p>
            <a:pPr lvl="1"/>
            <a:r>
              <a:rPr lang="en-IN" dirty="0"/>
              <a:t>Percentage of body fat mass also increases with age </a:t>
            </a:r>
            <a:r>
              <a:rPr lang="en-IN" dirty="0" err="1"/>
              <a:t>upto</a:t>
            </a:r>
            <a:r>
              <a:rPr lang="en-IN" dirty="0"/>
              <a:t> 60-65 </a:t>
            </a:r>
            <a:r>
              <a:rPr lang="en-IN" dirty="0" err="1"/>
              <a:t>yrs</a:t>
            </a:r>
            <a:r>
              <a:rPr lang="en-IN" dirty="0"/>
              <a:t> in both sexes and is higher in women than in men</a:t>
            </a:r>
          </a:p>
        </p:txBody>
      </p:sp>
    </p:spTree>
    <p:extLst>
      <p:ext uri="{BB962C8B-B14F-4D97-AF65-F5344CB8AC3E}">
        <p14:creationId xmlns:p14="http://schemas.microsoft.com/office/powerpoint/2010/main" val="30261193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288</TotalTime>
  <Words>1288</Words>
  <Application>Microsoft Office PowerPoint</Application>
  <PresentationFormat>On-screen Show (4:3)</PresentationFormat>
  <Paragraphs>173</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Bookman Old Style</vt:lpstr>
      <vt:lpstr>Calibri</vt:lpstr>
      <vt:lpstr>Rockwell</vt:lpstr>
      <vt:lpstr>Wingdings</vt:lpstr>
      <vt:lpstr>Damask</vt:lpstr>
      <vt:lpstr>Obesity  Dr Abhishek somani Assistant professor Dept. of COMMUNITY Medicine sbks mi rc  SUMANDEEP VIDYAPEETH</vt:lpstr>
      <vt:lpstr>introduction</vt:lpstr>
      <vt:lpstr>prevalence</vt:lpstr>
      <vt:lpstr>PowerPoint Presentation</vt:lpstr>
      <vt:lpstr>In india</vt:lpstr>
      <vt:lpstr>Epidemiological determinants</vt:lpstr>
      <vt:lpstr>PowerPoint Presentation</vt:lpstr>
      <vt:lpstr>PowerPoint Presentation</vt:lpstr>
      <vt:lpstr>Indicators of obesity</vt:lpstr>
      <vt:lpstr>BMI</vt:lpstr>
      <vt:lpstr>indicators</vt:lpstr>
      <vt:lpstr>Other indicators</vt:lpstr>
      <vt:lpstr>Hazards of obesity</vt:lpstr>
      <vt:lpstr>PowerPoint Presentation</vt:lpstr>
      <vt:lpstr>PowerPoint Presentation</vt:lpstr>
      <vt:lpstr>Prevention </vt:lpstr>
      <vt:lpstr>Dietary changes</vt:lpstr>
      <vt:lpstr>others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Nishanth Krishna K</dc:creator>
  <cp:lastModifiedBy>Maharshi Patel</cp:lastModifiedBy>
  <cp:revision>25</cp:revision>
  <dcterms:created xsi:type="dcterms:W3CDTF">2014-05-08T13:35:09Z</dcterms:created>
  <dcterms:modified xsi:type="dcterms:W3CDTF">2023-02-23T06:57:27Z</dcterms:modified>
</cp:coreProperties>
</file>