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43"/>
  </p:notesMasterIdLst>
  <p:sldIdLst>
    <p:sldId id="256" r:id="rId2"/>
    <p:sldId id="305" r:id="rId3"/>
    <p:sldId id="306" r:id="rId4"/>
    <p:sldId id="258" r:id="rId5"/>
    <p:sldId id="257" r:id="rId6"/>
    <p:sldId id="307" r:id="rId7"/>
    <p:sldId id="309" r:id="rId8"/>
    <p:sldId id="310" r:id="rId9"/>
    <p:sldId id="311" r:id="rId10"/>
    <p:sldId id="261" r:id="rId11"/>
    <p:sldId id="285" r:id="rId12"/>
    <p:sldId id="263" r:id="rId13"/>
    <p:sldId id="308" r:id="rId14"/>
    <p:sldId id="313" r:id="rId15"/>
    <p:sldId id="264" r:id="rId16"/>
    <p:sldId id="265" r:id="rId17"/>
    <p:sldId id="268" r:id="rId18"/>
    <p:sldId id="269" r:id="rId19"/>
    <p:sldId id="270" r:id="rId20"/>
    <p:sldId id="271" r:id="rId21"/>
    <p:sldId id="324" r:id="rId22"/>
    <p:sldId id="325" r:id="rId23"/>
    <p:sldId id="326" r:id="rId24"/>
    <p:sldId id="314" r:id="rId25"/>
    <p:sldId id="276" r:id="rId26"/>
    <p:sldId id="304" r:id="rId27"/>
    <p:sldId id="297" r:id="rId28"/>
    <p:sldId id="298" r:id="rId29"/>
    <p:sldId id="280" r:id="rId30"/>
    <p:sldId id="291" r:id="rId31"/>
    <p:sldId id="299" r:id="rId32"/>
    <p:sldId id="300" r:id="rId33"/>
    <p:sldId id="301" r:id="rId34"/>
    <p:sldId id="293" r:id="rId35"/>
    <p:sldId id="315" r:id="rId36"/>
    <p:sldId id="303" r:id="rId37"/>
    <p:sldId id="316" r:id="rId38"/>
    <p:sldId id="317" r:id="rId39"/>
    <p:sldId id="319" r:id="rId40"/>
    <p:sldId id="318" r:id="rId41"/>
    <p:sldId id="327" r:id="rId4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5724"/>
    <a:srgbClr val="2106EC"/>
    <a:srgbClr val="2C10F8"/>
    <a:srgbClr val="0E0361"/>
    <a:srgbClr val="28F8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6411" autoAdjust="0"/>
  </p:normalViewPr>
  <p:slideViewPr>
    <p:cSldViewPr>
      <p:cViewPr varScale="1">
        <p:scale>
          <a:sx n="70" d="100"/>
          <a:sy n="70" d="100"/>
        </p:scale>
        <p:origin x="-5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C3C85F2-9202-238C-8ACD-E4E7C951E67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89CE957F-3ADA-CC49-21E4-E036A1F0E40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Arial" charset="0"/>
              </a:defRPr>
            </a:lvl1pPr>
          </a:lstStyle>
          <a:p>
            <a:pPr>
              <a:defRPr/>
            </a:pPr>
            <a:fld id="{8A9A7385-C0F4-4C2E-BB20-49ECE6469419}" type="datetimeFigureOut">
              <a:rPr lang="en-US"/>
              <a:pPr>
                <a:defRPr/>
              </a:pPr>
              <a:t>24/11/2023</a:t>
            </a:fld>
            <a:endParaRPr lang="en-US"/>
          </a:p>
        </p:txBody>
      </p:sp>
      <p:sp>
        <p:nvSpPr>
          <p:cNvPr id="4" name="Slide Image Placeholder 3">
            <a:extLst>
              <a:ext uri="{FF2B5EF4-FFF2-40B4-BE49-F238E27FC236}">
                <a16:creationId xmlns:a16="http://schemas.microsoft.com/office/drawing/2014/main" xmlns="" id="{B273EB28-D0E6-49E4-D121-89106F40DB1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4910F8F5-4153-1244-1DE5-96E72F77DF4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00392F5-CD6C-30C1-1A0B-034F6C19D06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AA025376-1AEE-EB30-4881-0AB182D216C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32D93FE5-8A2F-4EAA-AD2E-0BEB3864D1F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A158619F-D3ED-68E8-733C-3FC50B43FB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a:extLst>
              <a:ext uri="{FF2B5EF4-FFF2-40B4-BE49-F238E27FC236}">
                <a16:creationId xmlns:a16="http://schemas.microsoft.com/office/drawing/2014/main" xmlns="" id="{CBFB2251-2C17-72B3-B899-B2690D0F056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xmlns="" id="{AE0CDBDE-219A-116A-CB80-3D8DDACDC44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EA70979C-31A7-490C-90D8-E8589433487D}" type="slidenum">
              <a:rPr lang="en-US" altLang="en-US" smtClean="0">
                <a:latin typeface="Verdana" panose="020B0604030504040204" pitchFamily="34" charset="0"/>
                <a:cs typeface="Arial" panose="020B0604020202020204" pitchFamily="34" charset="0"/>
              </a:rPr>
              <a:pPr fontAlgn="base">
                <a:spcBef>
                  <a:spcPct val="0"/>
                </a:spcBef>
                <a:spcAft>
                  <a:spcPct val="0"/>
                </a:spcAft>
              </a:pPr>
              <a:t>1</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7C47E2CB-9FC1-E51C-8CB8-BAF37C8494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a:extLst>
              <a:ext uri="{FF2B5EF4-FFF2-40B4-BE49-F238E27FC236}">
                <a16:creationId xmlns:a16="http://schemas.microsoft.com/office/drawing/2014/main" xmlns="" id="{FFD93523-D43D-0A18-E839-F17FC81DE58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xmlns="" id="{AAB89DB2-42E8-72EF-B600-5733E4CFC79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8A5D898B-9BD5-4A47-AC3B-52C687237D43}" type="slidenum">
              <a:rPr lang="en-US" altLang="en-US" smtClean="0">
                <a:latin typeface="Verdana" panose="020B0604030504040204" pitchFamily="34" charset="0"/>
                <a:cs typeface="Arial" panose="020B0604020202020204" pitchFamily="34" charset="0"/>
              </a:rPr>
              <a:pPr fontAlgn="base">
                <a:spcBef>
                  <a:spcPct val="0"/>
                </a:spcBef>
                <a:spcAft>
                  <a:spcPct val="0"/>
                </a:spcAft>
              </a:pPr>
              <a:t>16</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E7FAD696-880D-069F-5C7A-15D84FFD81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a:extLst>
              <a:ext uri="{FF2B5EF4-FFF2-40B4-BE49-F238E27FC236}">
                <a16:creationId xmlns:a16="http://schemas.microsoft.com/office/drawing/2014/main" xmlns="" id="{16825E47-53F7-E57B-3AA0-CB82592A7E6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xmlns="" id="{AF169AAD-4F4F-9B43-91E2-30BF05BDA2A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8AEC3271-CA6F-453E-807F-28609C875F50}" type="slidenum">
              <a:rPr lang="en-US" altLang="en-US" smtClean="0">
                <a:latin typeface="Verdana" panose="020B0604030504040204" pitchFamily="34" charset="0"/>
                <a:cs typeface="Arial" panose="020B0604020202020204" pitchFamily="34" charset="0"/>
              </a:rPr>
              <a:pPr fontAlgn="base">
                <a:spcBef>
                  <a:spcPct val="0"/>
                </a:spcBef>
                <a:spcAft>
                  <a:spcPct val="0"/>
                </a:spcAft>
              </a:pPr>
              <a:t>17</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80E0596E-0B20-9274-42AA-28D90A88D1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a:extLst>
              <a:ext uri="{FF2B5EF4-FFF2-40B4-BE49-F238E27FC236}">
                <a16:creationId xmlns:a16="http://schemas.microsoft.com/office/drawing/2014/main" xmlns="" id="{DE71C131-29EC-94FE-4AAC-9EF37A91D18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xmlns="" id="{2846EB16-6733-60AB-D7D6-C68FE0BB940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ACA7E227-3B23-4511-83AB-4430ED5ED88A}" type="slidenum">
              <a:rPr lang="en-US" altLang="en-US" smtClean="0">
                <a:latin typeface="Verdana" panose="020B0604030504040204" pitchFamily="34" charset="0"/>
                <a:cs typeface="Arial" panose="020B0604020202020204" pitchFamily="34" charset="0"/>
              </a:rPr>
              <a:pPr fontAlgn="base">
                <a:spcBef>
                  <a:spcPct val="0"/>
                </a:spcBef>
                <a:spcAft>
                  <a:spcPct val="0"/>
                </a:spcAft>
              </a:pPr>
              <a:t>18</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9B6809C0-AE45-3753-77F5-98314071AC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a:extLst>
              <a:ext uri="{FF2B5EF4-FFF2-40B4-BE49-F238E27FC236}">
                <a16:creationId xmlns:a16="http://schemas.microsoft.com/office/drawing/2014/main" xmlns="" id="{189CA7D3-8EAD-6A97-1861-6586D647A10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xmlns="" id="{3241A4AF-1527-9E03-8FC0-46D877AE1B46}"/>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A261627F-AC3D-4940-B8D4-912E2DA2C8DF}" type="slidenum">
              <a:rPr lang="en-US" altLang="en-US" smtClean="0">
                <a:latin typeface="Verdana" panose="020B0604030504040204" pitchFamily="34" charset="0"/>
                <a:cs typeface="Arial" panose="020B0604020202020204" pitchFamily="34" charset="0"/>
              </a:rPr>
              <a:pPr fontAlgn="base">
                <a:spcBef>
                  <a:spcPct val="0"/>
                </a:spcBef>
                <a:spcAft>
                  <a:spcPct val="0"/>
                </a:spcAft>
              </a:pPr>
              <a:t>19</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B96E69CE-9E11-9F9C-C6A4-2F8F034615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a:extLst>
              <a:ext uri="{FF2B5EF4-FFF2-40B4-BE49-F238E27FC236}">
                <a16:creationId xmlns:a16="http://schemas.microsoft.com/office/drawing/2014/main" xmlns="" id="{11130C76-D2A4-748A-1FB4-BAE77F27579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xmlns="" id="{B5C0080D-5282-54B7-595E-10EC60C5D6F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B48CBBA2-CDD1-4771-8281-6E6243E734D3}" type="slidenum">
              <a:rPr lang="en-US" altLang="en-US" smtClean="0">
                <a:latin typeface="Verdana" panose="020B0604030504040204" pitchFamily="34" charset="0"/>
                <a:cs typeface="Arial" panose="020B0604020202020204" pitchFamily="34" charset="0"/>
              </a:rPr>
              <a:pPr fontAlgn="base">
                <a:spcBef>
                  <a:spcPct val="0"/>
                </a:spcBef>
                <a:spcAft>
                  <a:spcPct val="0"/>
                </a:spcAft>
              </a:pPr>
              <a:t>20</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42411055-FAB3-47B8-E7FC-450201E5FC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a:extLst>
              <a:ext uri="{FF2B5EF4-FFF2-40B4-BE49-F238E27FC236}">
                <a16:creationId xmlns:a16="http://schemas.microsoft.com/office/drawing/2014/main" xmlns="" id="{CCD57C5F-663C-860A-440A-7F0FE3DF871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xmlns="" id="{FE553D15-5FCF-AB7F-1124-B8D933A1345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545AB38-A9B6-48EB-9126-ADCEDD4F14E1}" type="slidenum">
              <a:rPr lang="en-US" altLang="en-US" smtClean="0">
                <a:latin typeface="Verdana" panose="020B0604030504040204" pitchFamily="34" charset="0"/>
                <a:cs typeface="Arial" panose="020B0604020202020204" pitchFamily="34" charset="0"/>
              </a:rPr>
              <a:pPr fontAlgn="base">
                <a:spcBef>
                  <a:spcPct val="0"/>
                </a:spcBef>
                <a:spcAft>
                  <a:spcPct val="0"/>
                </a:spcAft>
              </a:pPr>
              <a:t>25</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153271FB-1A79-441A-902A-40976FE779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a:extLst>
              <a:ext uri="{FF2B5EF4-FFF2-40B4-BE49-F238E27FC236}">
                <a16:creationId xmlns:a16="http://schemas.microsoft.com/office/drawing/2014/main" xmlns="" id="{32A3CCC4-D126-ACEB-C5B6-DF965A92993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xmlns="" id="{C06C78D3-A68A-0A26-E1CC-30E7E7678B1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877FFC50-6C99-4C69-802B-BCF795627453}" type="slidenum">
              <a:rPr lang="en-US" altLang="en-US" smtClean="0">
                <a:latin typeface="Verdana" panose="020B0604030504040204" pitchFamily="34" charset="0"/>
                <a:cs typeface="Arial" panose="020B0604020202020204" pitchFamily="34" charset="0"/>
              </a:rPr>
              <a:pPr fontAlgn="base">
                <a:spcBef>
                  <a:spcPct val="0"/>
                </a:spcBef>
                <a:spcAft>
                  <a:spcPct val="0"/>
                </a:spcAft>
              </a:pPr>
              <a:t>26</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EA2A33B0-1C28-56D1-EAE7-8D805C0D9D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a:extLst>
              <a:ext uri="{FF2B5EF4-FFF2-40B4-BE49-F238E27FC236}">
                <a16:creationId xmlns:a16="http://schemas.microsoft.com/office/drawing/2014/main" xmlns="" id="{0D091AA7-1694-8DB5-BF09-0E4466B0123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xmlns="" id="{28D0A27E-2A33-0314-8CC4-00C7A0BF476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E2EC56B0-10A4-4E89-910B-23744AABE877}" type="slidenum">
              <a:rPr lang="en-US" altLang="en-US" smtClean="0">
                <a:latin typeface="Verdana" panose="020B0604030504040204" pitchFamily="34" charset="0"/>
                <a:cs typeface="Arial" panose="020B0604020202020204" pitchFamily="34" charset="0"/>
              </a:rPr>
              <a:pPr fontAlgn="base">
                <a:spcBef>
                  <a:spcPct val="0"/>
                </a:spcBef>
                <a:spcAft>
                  <a:spcPct val="0"/>
                </a:spcAft>
              </a:pPr>
              <a:t>27</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22BBC7E3-3681-5C12-0A92-9470A1E253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a:extLst>
              <a:ext uri="{FF2B5EF4-FFF2-40B4-BE49-F238E27FC236}">
                <a16:creationId xmlns:a16="http://schemas.microsoft.com/office/drawing/2014/main" xmlns="" id="{373F39A5-3502-F0EC-57C9-8D37E2ADAFF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xmlns="" id="{2B6D7109-32EF-2C24-1CE4-044E5AB7273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ACEC296B-E8CA-4FD9-A335-B93E8370C8FF}" type="slidenum">
              <a:rPr lang="en-US" altLang="en-US" smtClean="0">
                <a:latin typeface="Verdana" panose="020B0604030504040204" pitchFamily="34" charset="0"/>
                <a:cs typeface="Arial" panose="020B0604020202020204" pitchFamily="34" charset="0"/>
              </a:rPr>
              <a:pPr fontAlgn="base">
                <a:spcBef>
                  <a:spcPct val="0"/>
                </a:spcBef>
                <a:spcAft>
                  <a:spcPct val="0"/>
                </a:spcAft>
              </a:pPr>
              <a:t>28</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A430125A-6F51-C0A5-D5A2-4E5D0AF2EC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a:extLst>
              <a:ext uri="{FF2B5EF4-FFF2-40B4-BE49-F238E27FC236}">
                <a16:creationId xmlns:a16="http://schemas.microsoft.com/office/drawing/2014/main" xmlns="" id="{A10FDBA1-42D1-DA19-83E6-BC604269D62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xmlns="" id="{BFF0450B-6A21-C4F4-B76D-80E7367DF11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DC26FAD0-AB6B-434F-86D0-C15022720094}" type="slidenum">
              <a:rPr lang="en-US" altLang="en-US" smtClean="0">
                <a:latin typeface="Verdana" panose="020B0604030504040204" pitchFamily="34" charset="0"/>
                <a:cs typeface="Arial" panose="020B0604020202020204" pitchFamily="34" charset="0"/>
              </a:rPr>
              <a:pPr fontAlgn="base">
                <a:spcBef>
                  <a:spcPct val="0"/>
                </a:spcBef>
                <a:spcAft>
                  <a:spcPct val="0"/>
                </a:spcAft>
              </a:pPr>
              <a:t>29</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xmlns="" id="{052303E9-D99D-E4E8-3614-AEA5D52AD3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a:extLst>
              <a:ext uri="{FF2B5EF4-FFF2-40B4-BE49-F238E27FC236}">
                <a16:creationId xmlns:a16="http://schemas.microsoft.com/office/drawing/2014/main" xmlns="" id="{1B204DA1-B242-7E8B-6B79-4C1A491B980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xmlns="" id="{5472463B-FD4B-C71C-C526-15AF6AFC0E6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8CF01A36-85DD-4595-B2BA-C644654B8675}" type="slidenum">
              <a:rPr lang="en-US" altLang="en-US" smtClean="0">
                <a:latin typeface="Verdana" panose="020B0604030504040204" pitchFamily="34" charset="0"/>
                <a:cs typeface="Arial" panose="020B0604020202020204" pitchFamily="34" charset="0"/>
              </a:rPr>
              <a:pPr fontAlgn="base">
                <a:spcBef>
                  <a:spcPct val="0"/>
                </a:spcBef>
                <a:spcAft>
                  <a:spcPct val="0"/>
                </a:spcAft>
              </a:pPr>
              <a:t>4</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A23A78EE-4C41-B007-E31C-29E822E791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a:extLst>
              <a:ext uri="{FF2B5EF4-FFF2-40B4-BE49-F238E27FC236}">
                <a16:creationId xmlns:a16="http://schemas.microsoft.com/office/drawing/2014/main" xmlns="" id="{7F2421B5-5243-EE35-5DCE-8D2AC3587F8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xmlns="" id="{8FF4043D-6FAC-F576-65B6-BD83AC62809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DB49EDA-D3C9-47FF-8EC5-C1CB8C216199}" type="slidenum">
              <a:rPr lang="en-US" altLang="en-US" smtClean="0">
                <a:latin typeface="Verdana" panose="020B0604030504040204" pitchFamily="34" charset="0"/>
                <a:cs typeface="Arial" panose="020B0604020202020204" pitchFamily="34" charset="0"/>
              </a:rPr>
              <a:pPr fontAlgn="base">
                <a:spcBef>
                  <a:spcPct val="0"/>
                </a:spcBef>
                <a:spcAft>
                  <a:spcPct val="0"/>
                </a:spcAft>
              </a:pPr>
              <a:t>30</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xmlns="" id="{6EFA18A2-D3E7-FB5F-2B79-99454E215E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a:extLst>
              <a:ext uri="{FF2B5EF4-FFF2-40B4-BE49-F238E27FC236}">
                <a16:creationId xmlns:a16="http://schemas.microsoft.com/office/drawing/2014/main" xmlns="" id="{0A86A370-1198-5D56-8218-FA145A6F306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xmlns="" id="{567E4643-5367-9DF9-529A-D36D761E89F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DA272DCF-7DFB-4611-97BA-2EB4B23F1AED}" type="slidenum">
              <a:rPr lang="en-US" altLang="en-US" smtClean="0">
                <a:latin typeface="Verdana" panose="020B0604030504040204" pitchFamily="34" charset="0"/>
                <a:cs typeface="Arial" panose="020B0604020202020204" pitchFamily="34" charset="0"/>
              </a:rPr>
              <a:pPr fontAlgn="base">
                <a:spcBef>
                  <a:spcPct val="0"/>
                </a:spcBef>
                <a:spcAft>
                  <a:spcPct val="0"/>
                </a:spcAft>
              </a:pPr>
              <a:t>31</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F8AD0CD1-EC1B-1771-06A1-1CBC7FE43D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a:extLst>
              <a:ext uri="{FF2B5EF4-FFF2-40B4-BE49-F238E27FC236}">
                <a16:creationId xmlns:a16="http://schemas.microsoft.com/office/drawing/2014/main" xmlns="" id="{226B6EE7-80EC-4D4C-7B59-ADEE2AC2F51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xmlns="" id="{B76494D4-0722-BE4D-B7D6-F82D905F3F0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A7E11FE5-725F-4A26-AAC8-6A98BCA0878F}" type="slidenum">
              <a:rPr lang="en-US" altLang="en-US" smtClean="0">
                <a:latin typeface="Verdana" panose="020B0604030504040204" pitchFamily="34" charset="0"/>
                <a:cs typeface="Arial" panose="020B0604020202020204" pitchFamily="34" charset="0"/>
              </a:rPr>
              <a:pPr fontAlgn="base">
                <a:spcBef>
                  <a:spcPct val="0"/>
                </a:spcBef>
                <a:spcAft>
                  <a:spcPct val="0"/>
                </a:spcAft>
              </a:pPr>
              <a:t>32</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xmlns="" id="{358A04D3-04BB-2162-3283-6FE68333D1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a:extLst>
              <a:ext uri="{FF2B5EF4-FFF2-40B4-BE49-F238E27FC236}">
                <a16:creationId xmlns:a16="http://schemas.microsoft.com/office/drawing/2014/main" xmlns="" id="{851713AA-C1EC-C2EC-205D-D8ABEEF74B6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xmlns="" id="{510B9F75-F96B-8EE7-9AA4-5C9B41F2C5B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2423A832-7B80-4B54-9029-F65BE36E96B8}" type="slidenum">
              <a:rPr lang="en-US" altLang="en-US" smtClean="0">
                <a:latin typeface="Verdana" panose="020B0604030504040204" pitchFamily="34" charset="0"/>
                <a:cs typeface="Arial" panose="020B0604020202020204" pitchFamily="34" charset="0"/>
              </a:rPr>
              <a:pPr fontAlgn="base">
                <a:spcBef>
                  <a:spcPct val="0"/>
                </a:spcBef>
                <a:spcAft>
                  <a:spcPct val="0"/>
                </a:spcAft>
              </a:pPr>
              <a:t>33</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E89E1C83-AD24-6E5D-F296-17821CA9DC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a:extLst>
              <a:ext uri="{FF2B5EF4-FFF2-40B4-BE49-F238E27FC236}">
                <a16:creationId xmlns:a16="http://schemas.microsoft.com/office/drawing/2014/main" xmlns="" id="{72359AB0-BA54-E027-B828-AA268E40D72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xmlns="" id="{078CDCF4-7AFB-6D1E-4E5E-1E108414A09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CE7F6887-2905-4400-819B-0036315F19E9}" type="slidenum">
              <a:rPr lang="en-US" altLang="en-US" smtClean="0">
                <a:latin typeface="Verdana" panose="020B0604030504040204" pitchFamily="34" charset="0"/>
                <a:cs typeface="Arial" panose="020B0604020202020204" pitchFamily="34" charset="0"/>
              </a:rPr>
              <a:pPr fontAlgn="base">
                <a:spcBef>
                  <a:spcPct val="0"/>
                </a:spcBef>
                <a:spcAft>
                  <a:spcPct val="0"/>
                </a:spcAft>
              </a:pPr>
              <a:t>34</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xmlns="" id="{9970C9E2-AD91-01C2-A4D3-04023590B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a:extLst>
              <a:ext uri="{FF2B5EF4-FFF2-40B4-BE49-F238E27FC236}">
                <a16:creationId xmlns:a16="http://schemas.microsoft.com/office/drawing/2014/main" xmlns="" id="{288C8F2C-3902-20C1-F349-FFE468D79CE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xmlns="" id="{F05F17E6-67A0-27DA-7BAF-0D231A10CC2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BD28911E-51F5-4371-A9DC-41E74014AE27}" type="slidenum">
              <a:rPr lang="en-US" altLang="en-US" smtClean="0">
                <a:latin typeface="Verdana" panose="020B0604030504040204" pitchFamily="34" charset="0"/>
                <a:cs typeface="Arial" panose="020B0604020202020204" pitchFamily="34" charset="0"/>
              </a:rPr>
              <a:pPr fontAlgn="base">
                <a:spcBef>
                  <a:spcPct val="0"/>
                </a:spcBef>
                <a:spcAft>
                  <a:spcPct val="0"/>
                </a:spcAft>
              </a:pPr>
              <a:t>36</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xmlns="" id="{627F0236-7B44-4C86-9158-59B3D63EF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a:extLst>
              <a:ext uri="{FF2B5EF4-FFF2-40B4-BE49-F238E27FC236}">
                <a16:creationId xmlns:a16="http://schemas.microsoft.com/office/drawing/2014/main" xmlns="" id="{31C22458-C0C3-5D35-6B55-C1DC7D2F30D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a:extLst>
              <a:ext uri="{FF2B5EF4-FFF2-40B4-BE49-F238E27FC236}">
                <a16:creationId xmlns:a16="http://schemas.microsoft.com/office/drawing/2014/main" xmlns="" id="{A8501313-AC72-2E9E-5144-5F9E923D5E6D}"/>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656D971F-B9B6-48C2-9E6D-3EBCA1E476E7}" type="slidenum">
              <a:rPr lang="en-US" altLang="en-US" smtClean="0">
                <a:latin typeface="Verdana" panose="020B0604030504040204" pitchFamily="34" charset="0"/>
                <a:cs typeface="Arial" panose="020B0604020202020204" pitchFamily="34" charset="0"/>
              </a:rPr>
              <a:pPr fontAlgn="base">
                <a:spcBef>
                  <a:spcPct val="0"/>
                </a:spcBef>
                <a:spcAft>
                  <a:spcPct val="0"/>
                </a:spcAft>
              </a:pPr>
              <a:t>5</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EC5021F4-BD99-EC51-B40C-5FE5C3F172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a:extLst>
              <a:ext uri="{FF2B5EF4-FFF2-40B4-BE49-F238E27FC236}">
                <a16:creationId xmlns:a16="http://schemas.microsoft.com/office/drawing/2014/main" xmlns="" id="{FA2EF197-4B2E-D259-6E01-541FC80DED1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xmlns="" id="{219F5D66-2A9A-80E2-1A8E-23CB7DA7A5C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0E61F920-B06C-475E-9F09-CC89E6023DD9}" type="slidenum">
              <a:rPr lang="en-US" altLang="en-US" smtClean="0">
                <a:latin typeface="Verdana" panose="020B0604030504040204" pitchFamily="34" charset="0"/>
                <a:cs typeface="Arial" panose="020B0604020202020204" pitchFamily="34" charset="0"/>
              </a:rPr>
              <a:pPr fontAlgn="base">
                <a:spcBef>
                  <a:spcPct val="0"/>
                </a:spcBef>
                <a:spcAft>
                  <a:spcPct val="0"/>
                </a:spcAft>
              </a:pPr>
              <a:t>8</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F4DEED8F-8CA0-CB78-26A0-2F13A1B4B6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a:extLst>
              <a:ext uri="{FF2B5EF4-FFF2-40B4-BE49-F238E27FC236}">
                <a16:creationId xmlns:a16="http://schemas.microsoft.com/office/drawing/2014/main" xmlns="" id="{1ABFEF16-5133-3F39-20AD-171ED598F74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xmlns="" id="{068F996D-024E-AC26-5519-B39D33334D8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FC8F1DEB-DB2E-42E2-83BA-AC3207AF8B7B}" type="slidenum">
              <a:rPr lang="en-US" altLang="en-US" smtClean="0">
                <a:latin typeface="Verdana" panose="020B0604030504040204" pitchFamily="34" charset="0"/>
                <a:cs typeface="Arial" panose="020B0604020202020204" pitchFamily="34" charset="0"/>
              </a:rPr>
              <a:pPr fontAlgn="base">
                <a:spcBef>
                  <a:spcPct val="0"/>
                </a:spcBef>
                <a:spcAft>
                  <a:spcPct val="0"/>
                </a:spcAft>
              </a:pPr>
              <a:t>9</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00510DC9-D963-670D-4F0E-E060288F5D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a:extLst>
              <a:ext uri="{FF2B5EF4-FFF2-40B4-BE49-F238E27FC236}">
                <a16:creationId xmlns:a16="http://schemas.microsoft.com/office/drawing/2014/main" xmlns="" id="{4D9AA766-F1BE-65C7-3006-605FD1657D1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xmlns="" id="{9AB8AD60-E9B9-2875-3F5C-2E85028CF49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4DC5DDA-1DC2-408E-98B5-F81CA0C26D5D}" type="slidenum">
              <a:rPr lang="en-US" altLang="en-US" smtClean="0">
                <a:latin typeface="Verdana" panose="020B0604030504040204" pitchFamily="34" charset="0"/>
                <a:cs typeface="Arial" panose="020B0604020202020204" pitchFamily="34" charset="0"/>
              </a:rPr>
              <a:pPr fontAlgn="base">
                <a:spcBef>
                  <a:spcPct val="0"/>
                </a:spcBef>
                <a:spcAft>
                  <a:spcPct val="0"/>
                </a:spcAft>
              </a:pPr>
              <a:t>10</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AF630021-C780-3055-BAAD-1F3FF44A59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a:extLst>
              <a:ext uri="{FF2B5EF4-FFF2-40B4-BE49-F238E27FC236}">
                <a16:creationId xmlns:a16="http://schemas.microsoft.com/office/drawing/2014/main" xmlns="" id="{5A6D5517-657F-AC4E-1744-8782F1A41CC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xmlns="" id="{C8C94F68-C789-E75B-ECAB-99FC4BAD841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4CC84AFF-079C-4AF6-B773-5D8720CBA963}" type="slidenum">
              <a:rPr lang="en-US" altLang="en-US" smtClean="0">
                <a:latin typeface="Verdana" panose="020B0604030504040204" pitchFamily="34" charset="0"/>
                <a:cs typeface="Arial" panose="020B0604020202020204" pitchFamily="34" charset="0"/>
              </a:rPr>
              <a:pPr fontAlgn="base">
                <a:spcBef>
                  <a:spcPct val="0"/>
                </a:spcBef>
                <a:spcAft>
                  <a:spcPct val="0"/>
                </a:spcAft>
              </a:pPr>
              <a:t>11</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EA0D81ED-6EAA-DDE5-F1D4-D76F12E99B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a:extLst>
              <a:ext uri="{FF2B5EF4-FFF2-40B4-BE49-F238E27FC236}">
                <a16:creationId xmlns:a16="http://schemas.microsoft.com/office/drawing/2014/main" xmlns="" id="{E95D1F3F-8153-C97B-BEAF-8F72E46531E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xmlns="" id="{B64017D4-BC09-DBD9-9D76-8D94B63B1D2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E35DE601-4E7F-4A53-8DE6-8737B80A8D81}" type="slidenum">
              <a:rPr lang="en-US" altLang="en-US" smtClean="0">
                <a:latin typeface="Verdana" panose="020B0604030504040204" pitchFamily="34" charset="0"/>
                <a:cs typeface="Arial" panose="020B0604020202020204" pitchFamily="34" charset="0"/>
              </a:rPr>
              <a:pPr fontAlgn="base">
                <a:spcBef>
                  <a:spcPct val="0"/>
                </a:spcBef>
                <a:spcAft>
                  <a:spcPct val="0"/>
                </a:spcAft>
              </a:pPr>
              <a:t>12</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24B1F13F-6AC6-028C-7C80-B3CE4BCE1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a:extLst>
              <a:ext uri="{FF2B5EF4-FFF2-40B4-BE49-F238E27FC236}">
                <a16:creationId xmlns:a16="http://schemas.microsoft.com/office/drawing/2014/main" xmlns="" id="{6C672B72-61A9-A14F-F94C-501034473D5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xmlns="" id="{70DCFE86-7E3A-1D22-1926-6EAF9D1CF36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43A86F09-A593-4768-B027-E829AF4CE2A5}" type="slidenum">
              <a:rPr lang="en-US" altLang="en-US" smtClean="0">
                <a:latin typeface="Verdana" panose="020B0604030504040204" pitchFamily="34" charset="0"/>
                <a:cs typeface="Arial" panose="020B0604020202020204" pitchFamily="34" charset="0"/>
              </a:rPr>
              <a:pPr fontAlgn="base">
                <a:spcBef>
                  <a:spcPct val="0"/>
                </a:spcBef>
                <a:spcAft>
                  <a:spcPct val="0"/>
                </a:spcAft>
              </a:pPr>
              <a:t>15</a:t>
            </a:fld>
            <a:endParaRPr lang="en-US" altLang="en-US">
              <a:latin typeface="Verdana" panose="020B060403050404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52F0773-D5BC-8F89-8D7D-8DD7B63AC996}"/>
              </a:ext>
            </a:extLst>
          </p:cNvPr>
          <p:cNvSpPr/>
          <p:nvPr/>
        </p:nvSpPr>
        <p:spPr>
          <a:xfrm>
            <a:off x="685800" y="1346947"/>
            <a:ext cx="7772400" cy="80683"/>
          </a:xfrm>
          <a:prstGeom prst="rect">
            <a:avLst/>
          </a:prstGeom>
          <a:blipFill dpi="0" rotWithShape="1">
            <a:blip r:embed="rId2">
              <a:alphaModFix amt="80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xmlns="" id="{C7FF44FA-71F3-7DAB-D3EE-3A9FEA95588E}"/>
              </a:ext>
            </a:extLst>
          </p:cNvPr>
          <p:cNvSpPr/>
          <p:nvPr/>
        </p:nvSpPr>
        <p:spPr>
          <a:xfrm>
            <a:off x="685800" y="4282763"/>
            <a:ext cx="7772400" cy="80683"/>
          </a:xfrm>
          <a:prstGeom prst="rect">
            <a:avLst/>
          </a:prstGeom>
          <a:blipFill dpi="0" rotWithShape="1">
            <a:blip r:embed="rId2">
              <a:alphaModFix amt="80000"/>
              <a:lum bright="70000" contrast="-70000"/>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xmlns="" id="{B6820B20-6621-5A87-60EC-B68FF90C70EE}"/>
              </a:ext>
            </a:extLst>
          </p:cNvPr>
          <p:cNvSpPr/>
          <p:nvPr/>
        </p:nvSpPr>
        <p:spPr>
          <a:xfrm>
            <a:off x="685800" y="1484779"/>
            <a:ext cx="7772400" cy="274320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3">
            <a:extLst>
              <a:ext uri="{FF2B5EF4-FFF2-40B4-BE49-F238E27FC236}">
                <a16:creationId xmlns:a16="http://schemas.microsoft.com/office/drawing/2014/main" xmlns="" id="{7A72F635-857D-5D30-C4C4-4B6F7F26EA60}"/>
              </a:ext>
            </a:extLst>
          </p:cNvPr>
          <p:cNvGrpSpPr>
            <a:grpSpLocks noChangeAspect="1"/>
          </p:cNvGrpSpPr>
          <p:nvPr/>
        </p:nvGrpSpPr>
        <p:grpSpPr bwMode="auto">
          <a:xfrm>
            <a:off x="7234238" y="4106863"/>
            <a:ext cx="914400" cy="914400"/>
            <a:chOff x="9685338" y="4460675"/>
            <a:chExt cx="1080904" cy="1080902"/>
          </a:xfrm>
        </p:grpSpPr>
        <p:sp>
          <p:nvSpPr>
            <p:cNvPr id="8" name="Oval 7">
              <a:extLst>
                <a:ext uri="{FF2B5EF4-FFF2-40B4-BE49-F238E27FC236}">
                  <a16:creationId xmlns:a16="http://schemas.microsoft.com/office/drawing/2014/main" xmlns="" id="{24306E60-8045-6EB0-6AC3-984099656651}"/>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9" name="Oval 15">
              <a:extLst>
                <a:ext uri="{FF2B5EF4-FFF2-40B4-BE49-F238E27FC236}">
                  <a16:creationId xmlns:a16="http://schemas.microsoft.com/office/drawing/2014/main" xmlns="" id="{5A64468D-4174-A880-C711-B098EF7E6115}"/>
                </a:ext>
              </a:extLst>
            </p:cNvPr>
            <p:cNvSpPr>
              <a:spLocks noChangeArrowheads="1"/>
            </p:cNvSpPr>
            <p:nvPr/>
          </p:nvSpPr>
          <p:spPr bwMode="auto">
            <a:xfrm>
              <a:off x="9794179" y="4569516"/>
              <a:ext cx="863222" cy="863220"/>
            </a:xfrm>
            <a:prstGeom prst="ellipse">
              <a:avLst/>
            </a:prstGeom>
            <a:noFill/>
            <a:ln w="254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IN" altLang="en-US"/>
            </a:p>
          </p:txBody>
        </p:sp>
      </p:grpSp>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xmlns="" id="{4FDADB2E-2344-74C8-A4D3-4AC4BF29459A}"/>
              </a:ext>
            </a:extLst>
          </p:cNvPr>
          <p:cNvSpPr>
            <a:spLocks noGrp="1"/>
          </p:cNvSpPr>
          <p:nvPr>
            <p:ph type="dt" sz="half" idx="10"/>
          </p:nvPr>
        </p:nvSpPr>
        <p:spPr/>
        <p:txBody>
          <a:bodyPr/>
          <a:lstStyle>
            <a:lvl1pPr>
              <a:defRPr/>
            </a:lvl1pPr>
          </a:lstStyle>
          <a:p>
            <a:pPr>
              <a:defRPr/>
            </a:pPr>
            <a:endParaRPr lang="en-SG"/>
          </a:p>
        </p:txBody>
      </p:sp>
      <p:sp>
        <p:nvSpPr>
          <p:cNvPr id="11" name="Footer Placeholder 4">
            <a:extLst>
              <a:ext uri="{FF2B5EF4-FFF2-40B4-BE49-F238E27FC236}">
                <a16:creationId xmlns:a16="http://schemas.microsoft.com/office/drawing/2014/main" xmlns="" id="{0F6E5168-818D-7B5C-D168-D5EBC5EBB07E}"/>
              </a:ext>
            </a:extLst>
          </p:cNvPr>
          <p:cNvSpPr>
            <a:spLocks noGrp="1"/>
          </p:cNvSpPr>
          <p:nvPr>
            <p:ph type="ftr" sz="quarter" idx="11"/>
          </p:nvPr>
        </p:nvSpPr>
        <p:spPr>
          <a:xfrm>
            <a:off x="812800" y="6272213"/>
            <a:ext cx="4745038" cy="365125"/>
          </a:xfrm>
        </p:spPr>
        <p:txBody>
          <a:bodyPr/>
          <a:lstStyle>
            <a:lvl1pPr>
              <a:defRPr/>
            </a:lvl1pPr>
          </a:lstStyle>
          <a:p>
            <a:pPr>
              <a:defRPr/>
            </a:pPr>
            <a:endParaRPr lang="en-SG"/>
          </a:p>
        </p:txBody>
      </p:sp>
      <p:sp>
        <p:nvSpPr>
          <p:cNvPr id="12" name="Slide Number Placeholder 5">
            <a:extLst>
              <a:ext uri="{FF2B5EF4-FFF2-40B4-BE49-F238E27FC236}">
                <a16:creationId xmlns:a16="http://schemas.microsoft.com/office/drawing/2014/main" xmlns="" id="{ED9C3690-6C78-FDBE-CB40-79458447334A}"/>
              </a:ext>
            </a:extLst>
          </p:cNvPr>
          <p:cNvSpPr>
            <a:spLocks noGrp="1"/>
          </p:cNvSpPr>
          <p:nvPr>
            <p:ph type="sldNum" sz="quarter" idx="12"/>
          </p:nvPr>
        </p:nvSpPr>
        <p:spPr>
          <a:xfrm>
            <a:off x="7243763" y="4227513"/>
            <a:ext cx="895350" cy="639762"/>
          </a:xfrm>
        </p:spPr>
        <p:txBody>
          <a:bodyPr/>
          <a:lstStyle>
            <a:lvl1pPr>
              <a:defRPr sz="2800" b="1"/>
            </a:lvl1pPr>
          </a:lstStyle>
          <a:p>
            <a:pPr>
              <a:defRPr/>
            </a:pPr>
            <a:fld id="{BB2517E6-B6D8-460F-8789-BAD5C70C76DC}" type="slidenum">
              <a:rPr lang="en-SG" altLang="en-US"/>
              <a:pPr>
                <a:defRPr/>
              </a:pPr>
              <a:t>‹#›</a:t>
            </a:fld>
            <a:endParaRPr lang="en-SG" altLang="en-US"/>
          </a:p>
        </p:txBody>
      </p:sp>
    </p:spTree>
    <p:extLst>
      <p:ext uri="{BB962C8B-B14F-4D97-AF65-F5344CB8AC3E}">
        <p14:creationId xmlns:p14="http://schemas.microsoft.com/office/powerpoint/2010/main" xmlns="" val="276135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122A5B4-1949-25EE-3EFF-0163335E783E}"/>
              </a:ext>
            </a:extLst>
          </p:cNvPr>
          <p:cNvSpPr>
            <a:spLocks noGrp="1"/>
          </p:cNvSpPr>
          <p:nvPr>
            <p:ph type="dt" sz="half" idx="10"/>
          </p:nvPr>
        </p:nvSpPr>
        <p:spPr/>
        <p:txBody>
          <a:bodyPr/>
          <a:lstStyle>
            <a:lvl1pPr>
              <a:defRPr/>
            </a:lvl1pPr>
          </a:lstStyle>
          <a:p>
            <a:pPr>
              <a:defRPr/>
            </a:pPr>
            <a:endParaRPr lang="en-SG"/>
          </a:p>
        </p:txBody>
      </p:sp>
      <p:sp>
        <p:nvSpPr>
          <p:cNvPr id="5" name="Footer Placeholder 4">
            <a:extLst>
              <a:ext uri="{FF2B5EF4-FFF2-40B4-BE49-F238E27FC236}">
                <a16:creationId xmlns:a16="http://schemas.microsoft.com/office/drawing/2014/main" xmlns="" id="{43D3CC0F-62BB-1347-4DD1-394A12112966}"/>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xmlns="" id="{D821E181-6485-5C44-EB2F-A6A972A7AC24}"/>
              </a:ext>
            </a:extLst>
          </p:cNvPr>
          <p:cNvSpPr>
            <a:spLocks noGrp="1"/>
          </p:cNvSpPr>
          <p:nvPr>
            <p:ph type="sldNum" sz="quarter" idx="12"/>
          </p:nvPr>
        </p:nvSpPr>
        <p:spPr/>
        <p:txBody>
          <a:bodyPr/>
          <a:lstStyle>
            <a:lvl1pPr>
              <a:defRPr/>
            </a:lvl1pPr>
          </a:lstStyle>
          <a:p>
            <a:pPr>
              <a:defRPr/>
            </a:pPr>
            <a:fld id="{F7449B53-58BB-4B87-B33E-20EFBABBE403}" type="slidenum">
              <a:rPr lang="en-SG" altLang="en-US"/>
              <a:pPr>
                <a:defRPr/>
              </a:pPr>
              <a:t>‹#›</a:t>
            </a:fld>
            <a:endParaRPr lang="en-SG" altLang="en-US"/>
          </a:p>
        </p:txBody>
      </p:sp>
    </p:spTree>
    <p:extLst>
      <p:ext uri="{BB962C8B-B14F-4D97-AF65-F5344CB8AC3E}">
        <p14:creationId xmlns:p14="http://schemas.microsoft.com/office/powerpoint/2010/main" xmlns="" val="359060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FD5F7E7C-ABD9-9668-B9D5-5590C2F9B932}"/>
              </a:ext>
            </a:extLst>
          </p:cNvPr>
          <p:cNvSpPr>
            <a:spLocks noGrp="1"/>
          </p:cNvSpPr>
          <p:nvPr>
            <p:ph type="dt" sz="half" idx="10"/>
          </p:nvPr>
        </p:nvSpPr>
        <p:spPr/>
        <p:txBody>
          <a:bodyPr/>
          <a:lstStyle>
            <a:lvl1pPr>
              <a:defRPr/>
            </a:lvl1pPr>
          </a:lstStyle>
          <a:p>
            <a:pPr>
              <a:defRPr/>
            </a:pPr>
            <a:endParaRPr lang="en-SG"/>
          </a:p>
        </p:txBody>
      </p:sp>
      <p:sp>
        <p:nvSpPr>
          <p:cNvPr id="5" name="Footer Placeholder 4">
            <a:extLst>
              <a:ext uri="{FF2B5EF4-FFF2-40B4-BE49-F238E27FC236}">
                <a16:creationId xmlns:a16="http://schemas.microsoft.com/office/drawing/2014/main" xmlns="" id="{6698B3EB-CAFD-ED3A-F9C4-8E6F8B13B12D}"/>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xmlns="" id="{94A32B45-C549-B554-3F32-842CE9248A98}"/>
              </a:ext>
            </a:extLst>
          </p:cNvPr>
          <p:cNvSpPr>
            <a:spLocks noGrp="1"/>
          </p:cNvSpPr>
          <p:nvPr>
            <p:ph type="sldNum" sz="quarter" idx="12"/>
          </p:nvPr>
        </p:nvSpPr>
        <p:spPr/>
        <p:txBody>
          <a:bodyPr/>
          <a:lstStyle>
            <a:lvl1pPr>
              <a:defRPr/>
            </a:lvl1pPr>
          </a:lstStyle>
          <a:p>
            <a:pPr>
              <a:defRPr/>
            </a:pPr>
            <a:fld id="{B98B17A9-6A10-4E01-8538-A4FE6134BF71}" type="slidenum">
              <a:rPr lang="en-SG" altLang="en-US"/>
              <a:pPr>
                <a:defRPr/>
              </a:pPr>
              <a:t>‹#›</a:t>
            </a:fld>
            <a:endParaRPr lang="en-SG" altLang="en-US"/>
          </a:p>
        </p:txBody>
      </p:sp>
    </p:spTree>
    <p:extLst>
      <p:ext uri="{BB962C8B-B14F-4D97-AF65-F5344CB8AC3E}">
        <p14:creationId xmlns:p14="http://schemas.microsoft.com/office/powerpoint/2010/main" xmlns="" val="261984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F49CD548-D4F6-0F88-0FF0-C78F7853C8E9}"/>
              </a:ext>
            </a:extLst>
          </p:cNvPr>
          <p:cNvSpPr>
            <a:spLocks noGrp="1"/>
          </p:cNvSpPr>
          <p:nvPr>
            <p:ph type="dt" sz="half" idx="10"/>
          </p:nvPr>
        </p:nvSpPr>
        <p:spPr/>
        <p:txBody>
          <a:bodyPr/>
          <a:lstStyle>
            <a:lvl1pPr>
              <a:defRPr/>
            </a:lvl1pPr>
          </a:lstStyle>
          <a:p>
            <a:pPr>
              <a:defRPr/>
            </a:pPr>
            <a:endParaRPr lang="en-SG"/>
          </a:p>
        </p:txBody>
      </p:sp>
      <p:sp>
        <p:nvSpPr>
          <p:cNvPr id="5" name="Footer Placeholder 4">
            <a:extLst>
              <a:ext uri="{FF2B5EF4-FFF2-40B4-BE49-F238E27FC236}">
                <a16:creationId xmlns:a16="http://schemas.microsoft.com/office/drawing/2014/main" xmlns="" id="{57E65871-682E-E947-3DBB-D9426602B262}"/>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xmlns="" id="{AB282790-23DF-906B-72D0-88F4EE0FC0B3}"/>
              </a:ext>
            </a:extLst>
          </p:cNvPr>
          <p:cNvSpPr>
            <a:spLocks noGrp="1"/>
          </p:cNvSpPr>
          <p:nvPr>
            <p:ph type="sldNum" sz="quarter" idx="12"/>
          </p:nvPr>
        </p:nvSpPr>
        <p:spPr/>
        <p:txBody>
          <a:bodyPr/>
          <a:lstStyle>
            <a:lvl1pPr>
              <a:defRPr/>
            </a:lvl1pPr>
          </a:lstStyle>
          <a:p>
            <a:pPr>
              <a:defRPr/>
            </a:pPr>
            <a:fld id="{13037606-DE94-4095-B299-98E7F04EE741}" type="slidenum">
              <a:rPr lang="en-SG" altLang="en-US"/>
              <a:pPr>
                <a:defRPr/>
              </a:pPr>
              <a:t>‹#›</a:t>
            </a:fld>
            <a:endParaRPr lang="en-SG" altLang="en-US"/>
          </a:p>
        </p:txBody>
      </p:sp>
    </p:spTree>
    <p:extLst>
      <p:ext uri="{BB962C8B-B14F-4D97-AF65-F5344CB8AC3E}">
        <p14:creationId xmlns:p14="http://schemas.microsoft.com/office/powerpoint/2010/main" xmlns="" val="351530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2436097-462E-1076-EEE0-0E7D1A444E17}"/>
              </a:ext>
            </a:extLst>
          </p:cNvPr>
          <p:cNvSpPr/>
          <p:nvPr/>
        </p:nvSpPr>
        <p:spPr>
          <a:xfrm>
            <a:off x="0" y="4917989"/>
            <a:ext cx="9144000" cy="194001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10">
            <a:extLst>
              <a:ext uri="{FF2B5EF4-FFF2-40B4-BE49-F238E27FC236}">
                <a16:creationId xmlns:a16="http://schemas.microsoft.com/office/drawing/2014/main" xmlns="" id="{A4A15AC3-A1C2-A247-8E6D-AAB1308FF36C}"/>
              </a:ext>
            </a:extLst>
          </p:cNvPr>
          <p:cNvGrpSpPr>
            <a:grpSpLocks noChangeAspect="1"/>
          </p:cNvGrpSpPr>
          <p:nvPr/>
        </p:nvGrpSpPr>
        <p:grpSpPr bwMode="auto">
          <a:xfrm>
            <a:off x="633413" y="2430463"/>
            <a:ext cx="914400" cy="914400"/>
            <a:chOff x="9685338" y="4460675"/>
            <a:chExt cx="1080904" cy="1080902"/>
          </a:xfrm>
        </p:grpSpPr>
        <p:sp>
          <p:nvSpPr>
            <p:cNvPr id="6" name="Oval 5">
              <a:extLst>
                <a:ext uri="{FF2B5EF4-FFF2-40B4-BE49-F238E27FC236}">
                  <a16:creationId xmlns:a16="http://schemas.microsoft.com/office/drawing/2014/main" xmlns="" id="{B25C6FF5-0987-A28D-F780-35C45F27AFE3}"/>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7" name="Oval 13">
              <a:extLst>
                <a:ext uri="{FF2B5EF4-FFF2-40B4-BE49-F238E27FC236}">
                  <a16:creationId xmlns:a16="http://schemas.microsoft.com/office/drawing/2014/main" xmlns="" id="{B3E4593B-BFF6-1687-7FD3-54D32F115F04}"/>
                </a:ext>
              </a:extLst>
            </p:cNvPr>
            <p:cNvSpPr>
              <a:spLocks noChangeArrowheads="1"/>
            </p:cNvSpPr>
            <p:nvPr/>
          </p:nvSpPr>
          <p:spPr bwMode="auto">
            <a:xfrm>
              <a:off x="9794179" y="4569516"/>
              <a:ext cx="863222" cy="863220"/>
            </a:xfrm>
            <a:prstGeom prst="ellipse">
              <a:avLst/>
            </a:prstGeom>
            <a:noFill/>
            <a:ln w="254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IN" altLang="en-US"/>
            </a:p>
          </p:txBody>
        </p:sp>
      </p:grpSp>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xmlns="" id="{75F390D0-37E5-F65E-580A-7AA5545FA05D}"/>
              </a:ext>
            </a:extLst>
          </p:cNvPr>
          <p:cNvSpPr>
            <a:spLocks noGrp="1"/>
          </p:cNvSpPr>
          <p:nvPr>
            <p:ph type="dt" sz="half" idx="10"/>
          </p:nvPr>
        </p:nvSpPr>
        <p:spPr>
          <a:xfrm>
            <a:off x="6445250" y="6272213"/>
            <a:ext cx="1982788" cy="365125"/>
          </a:xfrm>
        </p:spPr>
        <p:txBody>
          <a:bodyPr/>
          <a:lstStyle>
            <a:lvl1pPr>
              <a:defRPr>
                <a:solidFill>
                  <a:schemeClr val="accent1">
                    <a:lumMod val="50000"/>
                  </a:schemeClr>
                </a:solidFill>
              </a:defRPr>
            </a:lvl1pPr>
          </a:lstStyle>
          <a:p>
            <a:pPr>
              <a:defRPr/>
            </a:pPr>
            <a:endParaRPr lang="en-SG"/>
          </a:p>
        </p:txBody>
      </p:sp>
      <p:sp>
        <p:nvSpPr>
          <p:cNvPr id="9" name="Footer Placeholder 4">
            <a:extLst>
              <a:ext uri="{FF2B5EF4-FFF2-40B4-BE49-F238E27FC236}">
                <a16:creationId xmlns:a16="http://schemas.microsoft.com/office/drawing/2014/main" xmlns="" id="{0A309F22-3C0D-9876-0232-85A1F72333EB}"/>
              </a:ext>
            </a:extLst>
          </p:cNvPr>
          <p:cNvSpPr>
            <a:spLocks noGrp="1"/>
          </p:cNvSpPr>
          <p:nvPr>
            <p:ph type="ftr" sz="quarter" idx="11"/>
          </p:nvPr>
        </p:nvSpPr>
        <p:spPr>
          <a:xfrm>
            <a:off x="1636713" y="6272213"/>
            <a:ext cx="4745037" cy="365125"/>
          </a:xfrm>
        </p:spPr>
        <p:txBody>
          <a:bodyPr/>
          <a:lstStyle>
            <a:lvl1pPr>
              <a:defRPr>
                <a:solidFill>
                  <a:schemeClr val="accent1">
                    <a:lumMod val="50000"/>
                  </a:schemeClr>
                </a:solidFill>
              </a:defRPr>
            </a:lvl1pPr>
          </a:lstStyle>
          <a:p>
            <a:pPr>
              <a:defRPr/>
            </a:pPr>
            <a:endParaRPr lang="en-SG"/>
          </a:p>
        </p:txBody>
      </p:sp>
      <p:sp>
        <p:nvSpPr>
          <p:cNvPr id="10" name="Slide Number Placeholder 5">
            <a:extLst>
              <a:ext uri="{FF2B5EF4-FFF2-40B4-BE49-F238E27FC236}">
                <a16:creationId xmlns:a16="http://schemas.microsoft.com/office/drawing/2014/main" xmlns="" id="{565F83FD-E51A-4F4A-7C6B-5DDE22434C34}"/>
              </a:ext>
            </a:extLst>
          </p:cNvPr>
          <p:cNvSpPr>
            <a:spLocks noGrp="1"/>
          </p:cNvSpPr>
          <p:nvPr>
            <p:ph type="sldNum" sz="quarter" idx="12"/>
          </p:nvPr>
        </p:nvSpPr>
        <p:spPr>
          <a:xfrm>
            <a:off x="646113" y="2508250"/>
            <a:ext cx="890587" cy="720725"/>
          </a:xfrm>
        </p:spPr>
        <p:txBody>
          <a:bodyPr/>
          <a:lstStyle>
            <a:lvl1pPr>
              <a:defRPr sz="2800"/>
            </a:lvl1pPr>
          </a:lstStyle>
          <a:p>
            <a:pPr>
              <a:defRPr/>
            </a:pPr>
            <a:fld id="{59D8A868-85DC-49BA-A848-C76086541CEC}" type="slidenum">
              <a:rPr lang="en-SG" altLang="en-US"/>
              <a:pPr>
                <a:defRPr/>
              </a:pPr>
              <a:t>‹#›</a:t>
            </a:fld>
            <a:endParaRPr lang="en-SG" altLang="en-US"/>
          </a:p>
        </p:txBody>
      </p:sp>
    </p:spTree>
    <p:extLst>
      <p:ext uri="{BB962C8B-B14F-4D97-AF65-F5344CB8AC3E}">
        <p14:creationId xmlns:p14="http://schemas.microsoft.com/office/powerpoint/2010/main" xmlns="" val="71310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AC032472-51FD-F9A4-2B0B-BD3A168A88FE}"/>
              </a:ext>
            </a:extLst>
          </p:cNvPr>
          <p:cNvSpPr>
            <a:spLocks noGrp="1"/>
          </p:cNvSpPr>
          <p:nvPr>
            <p:ph type="dt" sz="half" idx="10"/>
          </p:nvPr>
        </p:nvSpPr>
        <p:spPr/>
        <p:txBody>
          <a:bodyPr/>
          <a:lstStyle>
            <a:lvl1pPr>
              <a:defRPr/>
            </a:lvl1pPr>
          </a:lstStyle>
          <a:p>
            <a:pPr>
              <a:defRPr/>
            </a:pPr>
            <a:endParaRPr lang="en-SG"/>
          </a:p>
        </p:txBody>
      </p:sp>
      <p:sp>
        <p:nvSpPr>
          <p:cNvPr id="6" name="Footer Placeholder 4">
            <a:extLst>
              <a:ext uri="{FF2B5EF4-FFF2-40B4-BE49-F238E27FC236}">
                <a16:creationId xmlns:a16="http://schemas.microsoft.com/office/drawing/2014/main" xmlns="" id="{C06163A6-8482-48C9-2EDB-CD99D04826A2}"/>
              </a:ext>
            </a:extLst>
          </p:cNvPr>
          <p:cNvSpPr>
            <a:spLocks noGrp="1"/>
          </p:cNvSpPr>
          <p:nvPr>
            <p:ph type="ftr" sz="quarter" idx="11"/>
          </p:nvPr>
        </p:nvSpPr>
        <p:spPr/>
        <p:txBody>
          <a:bodyPr/>
          <a:lstStyle>
            <a:lvl1pPr>
              <a:defRPr/>
            </a:lvl1pPr>
          </a:lstStyle>
          <a:p>
            <a:pPr>
              <a:defRPr/>
            </a:pPr>
            <a:endParaRPr lang="en-SG"/>
          </a:p>
        </p:txBody>
      </p:sp>
      <p:sp>
        <p:nvSpPr>
          <p:cNvPr id="7" name="Slide Number Placeholder 5">
            <a:extLst>
              <a:ext uri="{FF2B5EF4-FFF2-40B4-BE49-F238E27FC236}">
                <a16:creationId xmlns:a16="http://schemas.microsoft.com/office/drawing/2014/main" xmlns="" id="{3BD0E1B4-989C-475F-929E-66A360209C96}"/>
              </a:ext>
            </a:extLst>
          </p:cNvPr>
          <p:cNvSpPr>
            <a:spLocks noGrp="1"/>
          </p:cNvSpPr>
          <p:nvPr>
            <p:ph type="sldNum" sz="quarter" idx="12"/>
          </p:nvPr>
        </p:nvSpPr>
        <p:spPr/>
        <p:txBody>
          <a:bodyPr/>
          <a:lstStyle>
            <a:lvl1pPr>
              <a:defRPr/>
            </a:lvl1pPr>
          </a:lstStyle>
          <a:p>
            <a:pPr>
              <a:defRPr/>
            </a:pPr>
            <a:fld id="{2B9290B2-35AA-495E-9550-BA36DFBF568D}" type="slidenum">
              <a:rPr lang="en-SG" altLang="en-US"/>
              <a:pPr>
                <a:defRPr/>
              </a:pPr>
              <a:t>‹#›</a:t>
            </a:fld>
            <a:endParaRPr lang="en-SG" altLang="en-US"/>
          </a:p>
        </p:txBody>
      </p:sp>
    </p:spTree>
    <p:extLst>
      <p:ext uri="{BB962C8B-B14F-4D97-AF65-F5344CB8AC3E}">
        <p14:creationId xmlns:p14="http://schemas.microsoft.com/office/powerpoint/2010/main" xmlns="" val="198523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xmlns="" id="{38301C7C-6559-3D98-E9B9-4CD844568E01}"/>
              </a:ext>
            </a:extLst>
          </p:cNvPr>
          <p:cNvSpPr>
            <a:spLocks noGrp="1"/>
          </p:cNvSpPr>
          <p:nvPr>
            <p:ph type="dt" sz="half" idx="10"/>
          </p:nvPr>
        </p:nvSpPr>
        <p:spPr/>
        <p:txBody>
          <a:bodyPr/>
          <a:lstStyle>
            <a:lvl1pPr>
              <a:defRPr/>
            </a:lvl1pPr>
          </a:lstStyle>
          <a:p>
            <a:pPr>
              <a:defRPr/>
            </a:pPr>
            <a:endParaRPr lang="en-SG"/>
          </a:p>
        </p:txBody>
      </p:sp>
      <p:sp>
        <p:nvSpPr>
          <p:cNvPr id="7" name="Footer Placeholder 4">
            <a:extLst>
              <a:ext uri="{FF2B5EF4-FFF2-40B4-BE49-F238E27FC236}">
                <a16:creationId xmlns:a16="http://schemas.microsoft.com/office/drawing/2014/main" xmlns="" id="{B3E83C14-F3E7-E62D-EB5C-17329EE625DD}"/>
              </a:ext>
            </a:extLst>
          </p:cNvPr>
          <p:cNvSpPr>
            <a:spLocks noGrp="1"/>
          </p:cNvSpPr>
          <p:nvPr>
            <p:ph type="ftr" sz="quarter" idx="11"/>
          </p:nvPr>
        </p:nvSpPr>
        <p:spPr/>
        <p:txBody>
          <a:bodyPr/>
          <a:lstStyle>
            <a:lvl1pPr>
              <a:defRPr/>
            </a:lvl1pPr>
          </a:lstStyle>
          <a:p>
            <a:pPr>
              <a:defRPr/>
            </a:pPr>
            <a:endParaRPr lang="en-SG"/>
          </a:p>
        </p:txBody>
      </p:sp>
      <p:sp>
        <p:nvSpPr>
          <p:cNvPr id="8" name="Slide Number Placeholder 5">
            <a:extLst>
              <a:ext uri="{FF2B5EF4-FFF2-40B4-BE49-F238E27FC236}">
                <a16:creationId xmlns:a16="http://schemas.microsoft.com/office/drawing/2014/main" xmlns="" id="{E141937A-E911-26B0-A651-2B3CD46B7407}"/>
              </a:ext>
            </a:extLst>
          </p:cNvPr>
          <p:cNvSpPr>
            <a:spLocks noGrp="1"/>
          </p:cNvSpPr>
          <p:nvPr>
            <p:ph type="sldNum" sz="quarter" idx="12"/>
          </p:nvPr>
        </p:nvSpPr>
        <p:spPr/>
        <p:txBody>
          <a:bodyPr/>
          <a:lstStyle>
            <a:lvl1pPr>
              <a:defRPr/>
            </a:lvl1pPr>
          </a:lstStyle>
          <a:p>
            <a:pPr>
              <a:defRPr/>
            </a:pPr>
            <a:fld id="{A5361FAD-22E7-4E58-9471-E05743605CD7}" type="slidenum">
              <a:rPr lang="en-SG" altLang="en-US"/>
              <a:pPr>
                <a:defRPr/>
              </a:pPr>
              <a:t>‹#›</a:t>
            </a:fld>
            <a:endParaRPr lang="en-SG" altLang="en-US"/>
          </a:p>
        </p:txBody>
      </p:sp>
    </p:spTree>
    <p:extLst>
      <p:ext uri="{BB962C8B-B14F-4D97-AF65-F5344CB8AC3E}">
        <p14:creationId xmlns:p14="http://schemas.microsoft.com/office/powerpoint/2010/main" xmlns="" val="173022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xmlns="" id="{2E3C88DE-DC75-C71F-9B64-3FD8391958FF}"/>
              </a:ext>
            </a:extLst>
          </p:cNvPr>
          <p:cNvSpPr>
            <a:spLocks noGrp="1"/>
          </p:cNvSpPr>
          <p:nvPr>
            <p:ph type="dt" sz="half" idx="10"/>
          </p:nvPr>
        </p:nvSpPr>
        <p:spPr/>
        <p:txBody>
          <a:bodyPr/>
          <a:lstStyle>
            <a:lvl1pPr>
              <a:defRPr/>
            </a:lvl1pPr>
          </a:lstStyle>
          <a:p>
            <a:pPr>
              <a:defRPr/>
            </a:pPr>
            <a:endParaRPr lang="en-SG"/>
          </a:p>
        </p:txBody>
      </p:sp>
      <p:sp>
        <p:nvSpPr>
          <p:cNvPr id="3" name="Footer Placeholder 4">
            <a:extLst>
              <a:ext uri="{FF2B5EF4-FFF2-40B4-BE49-F238E27FC236}">
                <a16:creationId xmlns:a16="http://schemas.microsoft.com/office/drawing/2014/main" xmlns="" id="{387B7599-F3C9-CEBF-6D70-9D95FD21CE5F}"/>
              </a:ext>
            </a:extLst>
          </p:cNvPr>
          <p:cNvSpPr>
            <a:spLocks noGrp="1"/>
          </p:cNvSpPr>
          <p:nvPr>
            <p:ph type="ftr" sz="quarter" idx="11"/>
          </p:nvPr>
        </p:nvSpPr>
        <p:spPr/>
        <p:txBody>
          <a:bodyPr/>
          <a:lstStyle>
            <a:lvl1pPr>
              <a:defRPr/>
            </a:lvl1pPr>
          </a:lstStyle>
          <a:p>
            <a:pPr>
              <a:defRPr/>
            </a:pPr>
            <a:endParaRPr lang="en-SG"/>
          </a:p>
        </p:txBody>
      </p:sp>
      <p:sp>
        <p:nvSpPr>
          <p:cNvPr id="4" name="Slide Number Placeholder 5">
            <a:extLst>
              <a:ext uri="{FF2B5EF4-FFF2-40B4-BE49-F238E27FC236}">
                <a16:creationId xmlns:a16="http://schemas.microsoft.com/office/drawing/2014/main" xmlns="" id="{2781845A-E9CF-D180-04CD-1DBF2F938265}"/>
              </a:ext>
            </a:extLst>
          </p:cNvPr>
          <p:cNvSpPr>
            <a:spLocks noGrp="1"/>
          </p:cNvSpPr>
          <p:nvPr>
            <p:ph type="sldNum" sz="quarter" idx="12"/>
          </p:nvPr>
        </p:nvSpPr>
        <p:spPr/>
        <p:txBody>
          <a:bodyPr/>
          <a:lstStyle>
            <a:lvl1pPr>
              <a:defRPr/>
            </a:lvl1pPr>
          </a:lstStyle>
          <a:p>
            <a:pPr>
              <a:defRPr/>
            </a:pPr>
            <a:fld id="{8832A9EA-9B7D-42B5-B11F-927CEE505747}" type="slidenum">
              <a:rPr lang="en-SG" altLang="en-US"/>
              <a:pPr>
                <a:defRPr/>
              </a:pPr>
              <a:t>‹#›</a:t>
            </a:fld>
            <a:endParaRPr lang="en-SG" altLang="en-US"/>
          </a:p>
        </p:txBody>
      </p:sp>
    </p:spTree>
    <p:extLst>
      <p:ext uri="{BB962C8B-B14F-4D97-AF65-F5344CB8AC3E}">
        <p14:creationId xmlns:p14="http://schemas.microsoft.com/office/powerpoint/2010/main" xmlns="" val="243600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A45C283-1CE6-8CA5-8F03-8B9D62F363B9}"/>
              </a:ext>
            </a:extLst>
          </p:cNvPr>
          <p:cNvSpPr>
            <a:spLocks noGrp="1"/>
          </p:cNvSpPr>
          <p:nvPr>
            <p:ph type="dt" sz="half" idx="10"/>
          </p:nvPr>
        </p:nvSpPr>
        <p:spPr/>
        <p:txBody>
          <a:bodyPr/>
          <a:lstStyle>
            <a:lvl1pPr>
              <a:defRPr/>
            </a:lvl1pPr>
          </a:lstStyle>
          <a:p>
            <a:pPr>
              <a:defRPr/>
            </a:pPr>
            <a:endParaRPr lang="en-SG"/>
          </a:p>
        </p:txBody>
      </p:sp>
      <p:sp>
        <p:nvSpPr>
          <p:cNvPr id="3" name="Footer Placeholder 4">
            <a:extLst>
              <a:ext uri="{FF2B5EF4-FFF2-40B4-BE49-F238E27FC236}">
                <a16:creationId xmlns:a16="http://schemas.microsoft.com/office/drawing/2014/main" xmlns="" id="{117E3FC3-B783-6B0D-CEF0-DF87E25A6D52}"/>
              </a:ext>
            </a:extLst>
          </p:cNvPr>
          <p:cNvSpPr>
            <a:spLocks noGrp="1"/>
          </p:cNvSpPr>
          <p:nvPr>
            <p:ph type="ftr" sz="quarter" idx="11"/>
          </p:nvPr>
        </p:nvSpPr>
        <p:spPr/>
        <p:txBody>
          <a:bodyPr/>
          <a:lstStyle>
            <a:lvl1pPr>
              <a:defRPr/>
            </a:lvl1pPr>
          </a:lstStyle>
          <a:p>
            <a:pPr>
              <a:defRPr/>
            </a:pPr>
            <a:endParaRPr lang="en-SG"/>
          </a:p>
        </p:txBody>
      </p:sp>
      <p:sp>
        <p:nvSpPr>
          <p:cNvPr id="4" name="Slide Number Placeholder 5">
            <a:extLst>
              <a:ext uri="{FF2B5EF4-FFF2-40B4-BE49-F238E27FC236}">
                <a16:creationId xmlns:a16="http://schemas.microsoft.com/office/drawing/2014/main" xmlns="" id="{369FF2F9-9E1B-7F2F-3BD8-46DDF7BEE70E}"/>
              </a:ext>
            </a:extLst>
          </p:cNvPr>
          <p:cNvSpPr>
            <a:spLocks noGrp="1"/>
          </p:cNvSpPr>
          <p:nvPr>
            <p:ph type="sldNum" sz="quarter" idx="12"/>
          </p:nvPr>
        </p:nvSpPr>
        <p:spPr/>
        <p:txBody>
          <a:bodyPr/>
          <a:lstStyle>
            <a:lvl1pPr>
              <a:defRPr/>
            </a:lvl1pPr>
          </a:lstStyle>
          <a:p>
            <a:pPr>
              <a:defRPr/>
            </a:pPr>
            <a:fld id="{E829A0F0-882F-4C2A-B958-81946278A957}" type="slidenum">
              <a:rPr lang="en-SG" altLang="en-US"/>
              <a:pPr>
                <a:defRPr/>
              </a:pPr>
              <a:t>‹#›</a:t>
            </a:fld>
            <a:endParaRPr lang="en-SG" altLang="en-US"/>
          </a:p>
        </p:txBody>
      </p:sp>
    </p:spTree>
    <p:extLst>
      <p:ext uri="{BB962C8B-B14F-4D97-AF65-F5344CB8AC3E}">
        <p14:creationId xmlns:p14="http://schemas.microsoft.com/office/powerpoint/2010/main" xmlns="" val="403270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9F090FF-0436-03EE-EA9E-C42F2C7799D3}"/>
              </a:ext>
            </a:extLst>
          </p:cNvPr>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xmlns="" id="{F29F3BD8-0A21-E41F-2683-7E82FF1DFB00}"/>
              </a:ext>
            </a:extLst>
          </p:cNvPr>
          <p:cNvGrpSpPr>
            <a:grpSpLocks/>
          </p:cNvGrpSpPr>
          <p:nvPr/>
        </p:nvGrpSpPr>
        <p:grpSpPr bwMode="auto">
          <a:xfrm>
            <a:off x="8523288" y="6254750"/>
            <a:ext cx="392112" cy="393700"/>
            <a:chOff x="8532189" y="5068824"/>
            <a:chExt cx="393192" cy="393192"/>
          </a:xfrm>
        </p:grpSpPr>
        <p:sp>
          <p:nvSpPr>
            <p:cNvPr id="7" name="Oval 6">
              <a:extLst>
                <a:ext uri="{FF2B5EF4-FFF2-40B4-BE49-F238E27FC236}">
                  <a16:creationId xmlns:a16="http://schemas.microsoft.com/office/drawing/2014/main" xmlns="" id="{D5FE2E02-7597-A73F-C4C2-600DE68DE6D1}"/>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3">
              <a:extLst>
                <a:ext uri="{FF2B5EF4-FFF2-40B4-BE49-F238E27FC236}">
                  <a16:creationId xmlns:a16="http://schemas.microsoft.com/office/drawing/2014/main" xmlns="" id="{18E3797D-51D4-0430-BEE8-A41DFA1D3ED6}"/>
                </a:ext>
              </a:extLst>
            </p:cNvPr>
            <p:cNvSpPr>
              <a:spLocks noChangeAspect="1"/>
            </p:cNvSpPr>
            <p:nvPr/>
          </p:nvSpPr>
          <p:spPr bwMode="auto">
            <a:xfrm>
              <a:off x="8568802" y="5105290"/>
              <a:ext cx="319967" cy="320261"/>
            </a:xfrm>
            <a:prstGeom prst="ellipse">
              <a:avLst/>
            </a:prstGeom>
            <a:noFill/>
            <a:ln w="127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IN" altLang="en-US"/>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a:extLst>
              <a:ext uri="{FF2B5EF4-FFF2-40B4-BE49-F238E27FC236}">
                <a16:creationId xmlns:a16="http://schemas.microsoft.com/office/drawing/2014/main" xmlns="" id="{F2CB73AA-89A5-2D03-A6EE-64D0C6ABE0B2}"/>
              </a:ext>
            </a:extLst>
          </p:cNvPr>
          <p:cNvSpPr>
            <a:spLocks noGrp="1"/>
          </p:cNvSpPr>
          <p:nvPr>
            <p:ph type="dt" sz="half" idx="10"/>
          </p:nvPr>
        </p:nvSpPr>
        <p:spPr/>
        <p:txBody>
          <a:bodyPr/>
          <a:lstStyle>
            <a:lvl1pPr>
              <a:defRPr/>
            </a:lvl1pPr>
          </a:lstStyle>
          <a:p>
            <a:pPr>
              <a:defRPr/>
            </a:pPr>
            <a:endParaRPr lang="en-SG"/>
          </a:p>
        </p:txBody>
      </p:sp>
      <p:sp>
        <p:nvSpPr>
          <p:cNvPr id="10" name="Footer Placeholder 9">
            <a:extLst>
              <a:ext uri="{FF2B5EF4-FFF2-40B4-BE49-F238E27FC236}">
                <a16:creationId xmlns:a16="http://schemas.microsoft.com/office/drawing/2014/main" xmlns="" id="{CC813A86-8677-F9AD-1714-84FA531F9AA1}"/>
              </a:ext>
            </a:extLst>
          </p:cNvPr>
          <p:cNvSpPr>
            <a:spLocks noGrp="1"/>
          </p:cNvSpPr>
          <p:nvPr>
            <p:ph type="ftr" sz="quarter" idx="11"/>
          </p:nvPr>
        </p:nvSpPr>
        <p:spPr/>
        <p:txBody>
          <a:bodyPr/>
          <a:lstStyle>
            <a:lvl1pPr>
              <a:defRPr/>
            </a:lvl1pPr>
          </a:lstStyle>
          <a:p>
            <a:pPr>
              <a:defRPr/>
            </a:pPr>
            <a:endParaRPr lang="en-SG"/>
          </a:p>
        </p:txBody>
      </p:sp>
      <p:sp>
        <p:nvSpPr>
          <p:cNvPr id="11" name="Slide Number Placeholder 10">
            <a:extLst>
              <a:ext uri="{FF2B5EF4-FFF2-40B4-BE49-F238E27FC236}">
                <a16:creationId xmlns:a16="http://schemas.microsoft.com/office/drawing/2014/main" xmlns="" id="{67FBE346-92BE-5D16-53F2-A2AD3AC409AC}"/>
              </a:ext>
            </a:extLst>
          </p:cNvPr>
          <p:cNvSpPr>
            <a:spLocks noGrp="1"/>
          </p:cNvSpPr>
          <p:nvPr>
            <p:ph type="sldNum" sz="quarter" idx="12"/>
          </p:nvPr>
        </p:nvSpPr>
        <p:spPr/>
        <p:txBody>
          <a:bodyPr/>
          <a:lstStyle>
            <a:lvl1pPr>
              <a:defRPr/>
            </a:lvl1pPr>
          </a:lstStyle>
          <a:p>
            <a:pPr>
              <a:defRPr/>
            </a:pPr>
            <a:fld id="{C301F92C-3D48-4384-A233-61A1DEA77F30}" type="slidenum">
              <a:rPr lang="en-SG" altLang="en-US"/>
              <a:pPr>
                <a:defRPr/>
              </a:pPr>
              <a:t>‹#›</a:t>
            </a:fld>
            <a:endParaRPr lang="en-SG" altLang="en-US"/>
          </a:p>
        </p:txBody>
      </p:sp>
    </p:spTree>
    <p:extLst>
      <p:ext uri="{BB962C8B-B14F-4D97-AF65-F5344CB8AC3E}">
        <p14:creationId xmlns:p14="http://schemas.microsoft.com/office/powerpoint/2010/main" xmlns="" val="177697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2A8471D-3D9C-791C-E5F9-C073D33A543A}"/>
              </a:ext>
            </a:extLst>
          </p:cNvPr>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10">
            <a:extLst>
              <a:ext uri="{FF2B5EF4-FFF2-40B4-BE49-F238E27FC236}">
                <a16:creationId xmlns:a16="http://schemas.microsoft.com/office/drawing/2014/main" xmlns="" id="{8EECA1D7-2BAB-7DB0-D409-2A6DE8C68ECC}"/>
              </a:ext>
            </a:extLst>
          </p:cNvPr>
          <p:cNvGrpSpPr>
            <a:grpSpLocks/>
          </p:cNvGrpSpPr>
          <p:nvPr/>
        </p:nvGrpSpPr>
        <p:grpSpPr bwMode="auto">
          <a:xfrm>
            <a:off x="8523288" y="6254750"/>
            <a:ext cx="392112" cy="393700"/>
            <a:chOff x="8532189" y="5068824"/>
            <a:chExt cx="393192" cy="393192"/>
          </a:xfrm>
        </p:grpSpPr>
        <p:sp>
          <p:nvSpPr>
            <p:cNvPr id="7" name="Oval 6">
              <a:extLst>
                <a:ext uri="{FF2B5EF4-FFF2-40B4-BE49-F238E27FC236}">
                  <a16:creationId xmlns:a16="http://schemas.microsoft.com/office/drawing/2014/main" xmlns="" id="{F64387A5-1DC3-B505-C92C-C48354B1BA7A}"/>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3">
              <a:extLst>
                <a:ext uri="{FF2B5EF4-FFF2-40B4-BE49-F238E27FC236}">
                  <a16:creationId xmlns:a16="http://schemas.microsoft.com/office/drawing/2014/main" xmlns="" id="{1FCE7830-0DD8-8AB7-A530-134BF41D9E25}"/>
                </a:ext>
              </a:extLst>
            </p:cNvPr>
            <p:cNvSpPr>
              <a:spLocks noChangeAspect="1"/>
            </p:cNvSpPr>
            <p:nvPr/>
          </p:nvSpPr>
          <p:spPr bwMode="auto">
            <a:xfrm>
              <a:off x="8568802" y="5105290"/>
              <a:ext cx="319967" cy="320261"/>
            </a:xfrm>
            <a:prstGeom prst="ellipse">
              <a:avLst/>
            </a:prstGeom>
            <a:noFill/>
            <a:ln w="127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IN" altLang="en-US"/>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7">
            <a:extLst>
              <a:ext uri="{FF2B5EF4-FFF2-40B4-BE49-F238E27FC236}">
                <a16:creationId xmlns:a16="http://schemas.microsoft.com/office/drawing/2014/main" xmlns="" id="{27015DBB-CAC3-8EC9-774C-3BA8C337D8CB}"/>
              </a:ext>
            </a:extLst>
          </p:cNvPr>
          <p:cNvSpPr>
            <a:spLocks noGrp="1"/>
          </p:cNvSpPr>
          <p:nvPr>
            <p:ph type="dt" sz="half" idx="10"/>
          </p:nvPr>
        </p:nvSpPr>
        <p:spPr/>
        <p:txBody>
          <a:bodyPr/>
          <a:lstStyle>
            <a:lvl1pPr>
              <a:defRPr/>
            </a:lvl1pPr>
          </a:lstStyle>
          <a:p>
            <a:pPr>
              <a:defRPr/>
            </a:pPr>
            <a:endParaRPr lang="en-SG"/>
          </a:p>
        </p:txBody>
      </p:sp>
      <p:sp>
        <p:nvSpPr>
          <p:cNvPr id="10" name="Slide Number Placeholder 9">
            <a:extLst>
              <a:ext uri="{FF2B5EF4-FFF2-40B4-BE49-F238E27FC236}">
                <a16:creationId xmlns:a16="http://schemas.microsoft.com/office/drawing/2014/main" xmlns="" id="{856EF419-1514-9F5D-3D6E-38B525B77517}"/>
              </a:ext>
            </a:extLst>
          </p:cNvPr>
          <p:cNvSpPr>
            <a:spLocks noGrp="1"/>
          </p:cNvSpPr>
          <p:nvPr>
            <p:ph type="sldNum" sz="quarter" idx="11"/>
          </p:nvPr>
        </p:nvSpPr>
        <p:spPr/>
        <p:txBody>
          <a:bodyPr/>
          <a:lstStyle>
            <a:lvl1pPr>
              <a:defRPr/>
            </a:lvl1pPr>
          </a:lstStyle>
          <a:p>
            <a:pPr>
              <a:defRPr/>
            </a:pPr>
            <a:fld id="{42C613A5-4907-4BE4-B893-F53190DCA181}" type="slidenum">
              <a:rPr lang="en-SG" altLang="en-US"/>
              <a:pPr>
                <a:defRPr/>
              </a:pPr>
              <a:t>‹#›</a:t>
            </a:fld>
            <a:endParaRPr lang="en-SG" altLang="en-US"/>
          </a:p>
        </p:txBody>
      </p:sp>
    </p:spTree>
    <p:extLst>
      <p:ext uri="{BB962C8B-B14F-4D97-AF65-F5344CB8AC3E}">
        <p14:creationId xmlns:p14="http://schemas.microsoft.com/office/powerpoint/2010/main" xmlns="" val="409421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
            <a:extLst>
              <a:ext uri="{FF2B5EF4-FFF2-40B4-BE49-F238E27FC236}">
                <a16:creationId xmlns:a16="http://schemas.microsoft.com/office/drawing/2014/main" xmlns="" id="{F73255B8-8AEE-06A0-F6D7-7A860FF9C3F6}"/>
              </a:ext>
            </a:extLst>
          </p:cNvPr>
          <p:cNvGrpSpPr>
            <a:grpSpLocks/>
          </p:cNvGrpSpPr>
          <p:nvPr/>
        </p:nvGrpSpPr>
        <p:grpSpPr bwMode="auto">
          <a:xfrm>
            <a:off x="8523288" y="6254750"/>
            <a:ext cx="392112" cy="393700"/>
            <a:chOff x="8532189" y="5068824"/>
            <a:chExt cx="393192" cy="393192"/>
          </a:xfrm>
        </p:grpSpPr>
        <p:sp>
          <p:nvSpPr>
            <p:cNvPr id="8" name="Oval 7">
              <a:extLst>
                <a:ext uri="{FF2B5EF4-FFF2-40B4-BE49-F238E27FC236}">
                  <a16:creationId xmlns:a16="http://schemas.microsoft.com/office/drawing/2014/main" xmlns="" id="{623CCE5D-6632-FA7D-38CE-D9FC0CAE95C0}"/>
                </a:ext>
              </a:extLst>
            </p:cNvPr>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35" name="Oval 8">
              <a:extLst>
                <a:ext uri="{FF2B5EF4-FFF2-40B4-BE49-F238E27FC236}">
                  <a16:creationId xmlns:a16="http://schemas.microsoft.com/office/drawing/2014/main" xmlns="" id="{81E009AD-F805-CD51-308F-D044C0059A16}"/>
                </a:ext>
              </a:extLst>
            </p:cNvPr>
            <p:cNvSpPr>
              <a:spLocks noChangeAspect="1"/>
            </p:cNvSpPr>
            <p:nvPr/>
          </p:nvSpPr>
          <p:spPr bwMode="auto">
            <a:xfrm>
              <a:off x="8568802" y="5105290"/>
              <a:ext cx="319967" cy="320261"/>
            </a:xfrm>
            <a:prstGeom prst="ellipse">
              <a:avLst/>
            </a:prstGeom>
            <a:noFill/>
            <a:ln w="12700" algn="ctr">
              <a:solidFill>
                <a:srgbClr val="FFFFFF"/>
              </a:solidFill>
              <a:round/>
              <a:headEnd/>
              <a:tailEnd/>
            </a:ln>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a:defRPr/>
              </a:pPr>
              <a:endParaRPr lang="en-IN" altLang="en-US"/>
            </a:p>
          </p:txBody>
        </p:sp>
      </p:grpSp>
      <p:sp>
        <p:nvSpPr>
          <p:cNvPr id="2" name="Title Placeholder 1">
            <a:extLst>
              <a:ext uri="{FF2B5EF4-FFF2-40B4-BE49-F238E27FC236}">
                <a16:creationId xmlns:a16="http://schemas.microsoft.com/office/drawing/2014/main" xmlns="" id="{4E00A244-1500-8C5C-93B3-C37650C01720}"/>
              </a:ext>
            </a:extLst>
          </p:cNvPr>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xmlns="" id="{67CFC54C-5FD1-A4BC-F372-AEB607894D3B}"/>
              </a:ext>
            </a:extLst>
          </p:cNvPr>
          <p:cNvSpPr>
            <a:spLocks noGrp="1" noChangeArrowheads="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279E9F8-D3C6-6846-D2EC-BE7922D57585}"/>
              </a:ext>
            </a:extLst>
          </p:cNvPr>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accent1">
                    <a:lumMod val="50000"/>
                  </a:schemeClr>
                </a:solidFill>
                <a:latin typeface="+mn-lt"/>
              </a:defRPr>
            </a:lvl1pPr>
          </a:lstStyle>
          <a:p>
            <a:pPr>
              <a:defRPr/>
            </a:pPr>
            <a:endParaRPr lang="en-SG"/>
          </a:p>
        </p:txBody>
      </p:sp>
      <p:sp>
        <p:nvSpPr>
          <p:cNvPr id="5" name="Footer Placeholder 4">
            <a:extLst>
              <a:ext uri="{FF2B5EF4-FFF2-40B4-BE49-F238E27FC236}">
                <a16:creationId xmlns:a16="http://schemas.microsoft.com/office/drawing/2014/main" xmlns="" id="{61B7AA0A-5586-87CD-ACF3-6FA43F276BDA}"/>
              </a:ext>
            </a:extLst>
          </p:cNvPr>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1">
                    <a:lumMod val="50000"/>
                  </a:schemeClr>
                </a:solidFill>
                <a:latin typeface="+mn-lt"/>
              </a:defRPr>
            </a:lvl1pPr>
          </a:lstStyle>
          <a:p>
            <a:pPr>
              <a:defRPr/>
            </a:pPr>
            <a:endParaRPr lang="en-SG"/>
          </a:p>
        </p:txBody>
      </p:sp>
      <p:sp>
        <p:nvSpPr>
          <p:cNvPr id="6" name="Slide Number Placeholder 5">
            <a:extLst>
              <a:ext uri="{FF2B5EF4-FFF2-40B4-BE49-F238E27FC236}">
                <a16:creationId xmlns:a16="http://schemas.microsoft.com/office/drawing/2014/main" xmlns="" id="{95C56F13-CD08-F035-7E57-6CD7BA1A7D3C}"/>
              </a:ext>
            </a:extLst>
          </p:cNvPr>
          <p:cNvSpPr>
            <a:spLocks noGrp="1"/>
          </p:cNvSpPr>
          <p:nvPr>
            <p:ph type="sldNum" sz="quarter" idx="4"/>
          </p:nvPr>
        </p:nvSpPr>
        <p:spPr>
          <a:xfrm>
            <a:off x="8483600" y="6272213"/>
            <a:ext cx="479425" cy="365125"/>
          </a:xfrm>
          <a:prstGeom prst="rect">
            <a:avLst/>
          </a:prstGeom>
        </p:spPr>
        <p:txBody>
          <a:bodyPr vert="horz" lIns="91440" tIns="45720" rIns="91440" bIns="45720" rtlCol="0" anchor="ctr"/>
          <a:lstStyle>
            <a:lvl1pPr algn="ctr" eaLnBrk="1" fontAlgn="auto" hangingPunct="1">
              <a:spcBef>
                <a:spcPts val="0"/>
              </a:spcBef>
              <a:spcAft>
                <a:spcPts val="0"/>
              </a:spcAft>
              <a:defRPr sz="1100" b="1" spc="-70" baseline="0">
                <a:solidFill>
                  <a:srgbClr val="FFFFFF"/>
                </a:solidFill>
                <a:latin typeface="+mn-lt"/>
              </a:defRPr>
            </a:lvl1pPr>
          </a:lstStyle>
          <a:p>
            <a:pPr>
              <a:defRPr/>
            </a:pPr>
            <a:fld id="{B44A3065-E03A-43D8-9FFE-2D9DE6AA6769}" type="slidenum">
              <a:rPr lang="en-SG" altLang="en-US"/>
              <a:pPr>
                <a:defRPr/>
              </a:pPr>
              <a:t>‹#›</a:t>
            </a:fld>
            <a:endParaRPr lang="en-SG" altLang="en-US"/>
          </a:p>
        </p:txBody>
      </p:sp>
    </p:spTree>
  </p:cSld>
  <p:clrMap bg1="lt1" tx1="dk1" bg2="lt2" tx2="dk2" accent1="accent1" accent2="accent2" accent3="accent3" accent4="accent4" accent5="accent5" accent6="accent6" hlink="hlink" folHlink="folHlink"/>
  <p:sldLayoutIdLst>
    <p:sldLayoutId id="2147483996" r:id="rId1"/>
    <p:sldLayoutId id="2147483989" r:id="rId2"/>
    <p:sldLayoutId id="2147483997" r:id="rId3"/>
    <p:sldLayoutId id="2147483990" r:id="rId4"/>
    <p:sldLayoutId id="2147483991" r:id="rId5"/>
    <p:sldLayoutId id="2147483992" r:id="rId6"/>
    <p:sldLayoutId id="2147483993" r:id="rId7"/>
    <p:sldLayoutId id="2147483998" r:id="rId8"/>
    <p:sldLayoutId id="2147483999" r:id="rId9"/>
    <p:sldLayoutId id="2147483994" r:id="rId10"/>
    <p:sldLayoutId id="2147483995" r:id="rId11"/>
  </p:sldLayoutIdLst>
  <p:txStyles>
    <p:titleStyle>
      <a:lvl1pPr algn="l" rtl="0" eaLnBrk="0" fontAlgn="base" hangingPunct="0">
        <a:lnSpc>
          <a:spcPct val="90000"/>
        </a:lnSpc>
        <a:spcBef>
          <a:spcPct val="0"/>
        </a:spcBef>
        <a:spcAft>
          <a:spcPct val="0"/>
        </a:spcAft>
        <a:defRPr sz="4200" kern="1200" cap="all">
          <a:blipFill>
            <a:blip r:embed="rId14"/>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p:titleStyle>
    <p:bodyStyle>
      <a:lvl1pPr marL="182563" indent="-182563" algn="l" rtl="0"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4.jpe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 Id="rId5" Type="http://schemas.openxmlformats.org/officeDocument/2006/relationships/image" Target="../media/image64.jpeg"/><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4.xml"/><Relationship Id="rId5" Type="http://schemas.openxmlformats.org/officeDocument/2006/relationships/image" Target="../media/image70.jpeg"/><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B0B2296A-0AA7-F928-62CD-7E6B0F6AA76B}"/>
              </a:ext>
            </a:extLst>
          </p:cNvPr>
          <p:cNvSpPr>
            <a:spLocks noGrp="1" noChangeArrowheads="1"/>
          </p:cNvSpPr>
          <p:nvPr>
            <p:ph type="ctrTitle"/>
          </p:nvPr>
        </p:nvSpPr>
        <p:spPr>
          <a:xfrm>
            <a:off x="775335" y="1412776"/>
            <a:ext cx="7593330" cy="3035808"/>
          </a:xfrm>
        </p:spPr>
        <p:txBody>
          <a:bodyPr/>
          <a:lstStyle/>
          <a:p>
            <a:pPr eaLnBrk="1" fontAlgn="auto" hangingPunct="1">
              <a:spcAft>
                <a:spcPts val="0"/>
              </a:spcAft>
              <a:defRPr/>
            </a:pPr>
            <a:r>
              <a:rPr lang="en-US" dirty="0"/>
              <a:t>VISUAL PATHWAY AND FIELD DEFECTS</a:t>
            </a:r>
            <a:endParaRPr lang="en-SG" dirty="0"/>
          </a:p>
        </p:txBody>
      </p:sp>
      <p:sp>
        <p:nvSpPr>
          <p:cNvPr id="7171" name="Rectangle 3">
            <a:extLst>
              <a:ext uri="{FF2B5EF4-FFF2-40B4-BE49-F238E27FC236}">
                <a16:creationId xmlns:a16="http://schemas.microsoft.com/office/drawing/2014/main" xmlns="" id="{2A5DEA7B-BE5B-0667-8460-F79A4D2D3709}"/>
              </a:ext>
            </a:extLst>
          </p:cNvPr>
          <p:cNvSpPr>
            <a:spLocks noGrp="1" noChangeArrowheads="1"/>
          </p:cNvSpPr>
          <p:nvPr>
            <p:ph type="subTitle" idx="1"/>
          </p:nvPr>
        </p:nvSpPr>
        <p:spPr>
          <a:xfrm>
            <a:off x="5857875" y="5000625"/>
            <a:ext cx="2611438" cy="642938"/>
          </a:xfrm>
        </p:spPr>
        <p:txBody>
          <a:bodyPr/>
          <a:lstStyle/>
          <a:p>
            <a:pPr eaLnBrk="1" hangingPunct="1"/>
            <a:endParaRPr lang="en-US" altLang="en-US"/>
          </a:p>
          <a:p>
            <a:pPr eaLnBrk="1" hangingPunct="1"/>
            <a:endParaRPr lang="en-SG" altLang="en-US"/>
          </a:p>
        </p:txBody>
      </p:sp>
      <p:sp>
        <p:nvSpPr>
          <p:cNvPr id="7172" name="TextBox 1">
            <a:extLst>
              <a:ext uri="{FF2B5EF4-FFF2-40B4-BE49-F238E27FC236}">
                <a16:creationId xmlns:a16="http://schemas.microsoft.com/office/drawing/2014/main" xmlns="" id="{EA45068F-5D12-52D6-5A9F-E1B1457F8FB8}"/>
              </a:ext>
            </a:extLst>
          </p:cNvPr>
          <p:cNvSpPr txBox="1">
            <a:spLocks noChangeArrowheads="1"/>
          </p:cNvSpPr>
          <p:nvPr/>
        </p:nvSpPr>
        <p:spPr bwMode="auto">
          <a:xfrm>
            <a:off x="900113" y="3716338"/>
            <a:ext cx="22415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Dr. Hetaj Sheth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3DFDB942-ADCD-F632-1E21-893322612A9F}"/>
              </a:ext>
            </a:extLst>
          </p:cNvPr>
          <p:cNvSpPr>
            <a:spLocks noGrp="1" noChangeArrowheads="1"/>
          </p:cNvSpPr>
          <p:nvPr>
            <p:ph type="title"/>
          </p:nvPr>
        </p:nvSpPr>
        <p:spPr>
          <a:xfrm>
            <a:off x="270283" y="167260"/>
            <a:ext cx="7772400" cy="653357"/>
          </a:xfrm>
        </p:spPr>
        <p:txBody>
          <a:bodyPr/>
          <a:lstStyle/>
          <a:p>
            <a:pPr eaLnBrk="1" fontAlgn="auto" hangingPunct="1">
              <a:spcAft>
                <a:spcPts val="0"/>
              </a:spcAft>
              <a:defRPr/>
            </a:pPr>
            <a:r>
              <a:rPr lang="en-US" sz="3600" dirty="0"/>
              <a:t>optic nerve – Basic ANATOMY</a:t>
            </a:r>
            <a:endParaRPr lang="en-SG" sz="3600" dirty="0"/>
          </a:p>
        </p:txBody>
      </p:sp>
      <p:graphicFrame>
        <p:nvGraphicFramePr>
          <p:cNvPr id="4" name="Table 4">
            <a:extLst>
              <a:ext uri="{FF2B5EF4-FFF2-40B4-BE49-F238E27FC236}">
                <a16:creationId xmlns:a16="http://schemas.microsoft.com/office/drawing/2014/main" xmlns="" id="{654821A8-89CF-3F66-1DE9-FF044E0C982B}"/>
              </a:ext>
            </a:extLst>
          </p:cNvPr>
          <p:cNvGraphicFramePr>
            <a:graphicFrameLocks noGrp="1"/>
          </p:cNvGraphicFramePr>
          <p:nvPr>
            <p:ph sz="half" idx="2"/>
          </p:nvPr>
        </p:nvGraphicFramePr>
        <p:xfrm>
          <a:off x="134938" y="812800"/>
          <a:ext cx="8901110" cy="3662364"/>
        </p:xfrm>
        <a:graphic>
          <a:graphicData uri="http://schemas.openxmlformats.org/drawingml/2006/table">
            <a:tbl>
              <a:tblPr firstRow="1" bandRow="1">
                <a:tableStyleId>{5C22544A-7EE6-4342-B048-85BDC9FD1C3A}</a:tableStyleId>
              </a:tblPr>
              <a:tblGrid>
                <a:gridCol w="1780222">
                  <a:extLst>
                    <a:ext uri="{9D8B030D-6E8A-4147-A177-3AD203B41FA5}">
                      <a16:colId xmlns:a16="http://schemas.microsoft.com/office/drawing/2014/main" xmlns="" val="20000"/>
                    </a:ext>
                  </a:extLst>
                </a:gridCol>
                <a:gridCol w="1780222">
                  <a:extLst>
                    <a:ext uri="{9D8B030D-6E8A-4147-A177-3AD203B41FA5}">
                      <a16:colId xmlns:a16="http://schemas.microsoft.com/office/drawing/2014/main" xmlns="" val="20001"/>
                    </a:ext>
                  </a:extLst>
                </a:gridCol>
                <a:gridCol w="1780222">
                  <a:extLst>
                    <a:ext uri="{9D8B030D-6E8A-4147-A177-3AD203B41FA5}">
                      <a16:colId xmlns:a16="http://schemas.microsoft.com/office/drawing/2014/main" xmlns="" val="20002"/>
                    </a:ext>
                  </a:extLst>
                </a:gridCol>
                <a:gridCol w="1780222">
                  <a:extLst>
                    <a:ext uri="{9D8B030D-6E8A-4147-A177-3AD203B41FA5}">
                      <a16:colId xmlns:a16="http://schemas.microsoft.com/office/drawing/2014/main" xmlns="" val="20003"/>
                    </a:ext>
                  </a:extLst>
                </a:gridCol>
                <a:gridCol w="1780222">
                  <a:extLst>
                    <a:ext uri="{9D8B030D-6E8A-4147-A177-3AD203B41FA5}">
                      <a16:colId xmlns:a16="http://schemas.microsoft.com/office/drawing/2014/main" xmlns="" val="20004"/>
                    </a:ext>
                  </a:extLst>
                </a:gridCol>
              </a:tblGrid>
              <a:tr h="444396">
                <a:tc>
                  <a:txBody>
                    <a:bodyPr/>
                    <a:lstStyle/>
                    <a:p>
                      <a:r>
                        <a:rPr lang="en-IN" sz="1400" dirty="0"/>
                        <a:t>4 PARTS</a:t>
                      </a:r>
                    </a:p>
                  </a:txBody>
                  <a:tcPr marL="91433" marR="91433" marT="45716" marB="45716"/>
                </a:tc>
                <a:tc>
                  <a:txBody>
                    <a:bodyPr/>
                    <a:lstStyle/>
                    <a:p>
                      <a:r>
                        <a:rPr lang="en-IN" sz="1400" dirty="0"/>
                        <a:t>Intra-Ocular</a:t>
                      </a:r>
                    </a:p>
                  </a:txBody>
                  <a:tcPr marL="91433" marR="91433" marT="45716" marB="45716"/>
                </a:tc>
                <a:tc>
                  <a:txBody>
                    <a:bodyPr/>
                    <a:lstStyle/>
                    <a:p>
                      <a:r>
                        <a:rPr lang="en-IN" sz="1400" dirty="0"/>
                        <a:t>Intra-Orbital</a:t>
                      </a:r>
                    </a:p>
                  </a:txBody>
                  <a:tcPr marL="91433" marR="91433" marT="45716" marB="45716"/>
                </a:tc>
                <a:tc>
                  <a:txBody>
                    <a:bodyPr/>
                    <a:lstStyle/>
                    <a:p>
                      <a:r>
                        <a:rPr lang="en-IN" sz="1400" dirty="0"/>
                        <a:t>Intra-Canalicular</a:t>
                      </a:r>
                    </a:p>
                  </a:txBody>
                  <a:tcPr marL="91433" marR="91433" marT="45716" marB="45716"/>
                </a:tc>
                <a:tc>
                  <a:txBody>
                    <a:bodyPr/>
                    <a:lstStyle/>
                    <a:p>
                      <a:r>
                        <a:rPr lang="en-IN" sz="1400" dirty="0"/>
                        <a:t>Intra-Cranial</a:t>
                      </a:r>
                    </a:p>
                  </a:txBody>
                  <a:tcPr marL="91433" marR="91433" marT="45716" marB="45716"/>
                </a:tc>
                <a:extLst>
                  <a:ext uri="{0D108BD9-81ED-4DB2-BD59-A6C34878D82A}">
                    <a16:rowId xmlns:a16="http://schemas.microsoft.com/office/drawing/2014/main" xmlns="" val="10000"/>
                  </a:ext>
                </a:extLst>
              </a:tr>
              <a:tr h="444396">
                <a:tc>
                  <a:txBody>
                    <a:bodyPr/>
                    <a:lstStyle/>
                    <a:p>
                      <a:r>
                        <a:rPr lang="en-IN" sz="1400" dirty="0"/>
                        <a:t>Length (45-50mm)</a:t>
                      </a:r>
                    </a:p>
                  </a:txBody>
                  <a:tcPr marL="91433" marR="91433" marT="45716" marB="45716"/>
                </a:tc>
                <a:tc>
                  <a:txBody>
                    <a:bodyPr/>
                    <a:lstStyle/>
                    <a:p>
                      <a:r>
                        <a:rPr lang="en-IN" sz="1400" dirty="0"/>
                        <a:t>1mm</a:t>
                      </a:r>
                    </a:p>
                  </a:txBody>
                  <a:tcPr marL="91433" marR="91433" marT="45716" marB="45716"/>
                </a:tc>
                <a:tc>
                  <a:txBody>
                    <a:bodyPr/>
                    <a:lstStyle/>
                    <a:p>
                      <a:r>
                        <a:rPr lang="en-IN" sz="1400" dirty="0"/>
                        <a:t>25-30mm</a:t>
                      </a:r>
                    </a:p>
                  </a:txBody>
                  <a:tcPr marL="91433" marR="91433" marT="45716" marB="45716"/>
                </a:tc>
                <a:tc>
                  <a:txBody>
                    <a:bodyPr/>
                    <a:lstStyle/>
                    <a:p>
                      <a:r>
                        <a:rPr lang="en-IN" sz="1400" dirty="0"/>
                        <a:t>4-9mm</a:t>
                      </a:r>
                    </a:p>
                  </a:txBody>
                  <a:tcPr marL="91433" marR="91433" marT="45716" marB="45716"/>
                </a:tc>
                <a:tc>
                  <a:txBody>
                    <a:bodyPr/>
                    <a:lstStyle/>
                    <a:p>
                      <a:r>
                        <a:rPr lang="en-IN" sz="1400" dirty="0"/>
                        <a:t>~10mm</a:t>
                      </a:r>
                    </a:p>
                  </a:txBody>
                  <a:tcPr marL="91433" marR="91433" marT="45716" marB="45716"/>
                </a:tc>
                <a:extLst>
                  <a:ext uri="{0D108BD9-81ED-4DB2-BD59-A6C34878D82A}">
                    <a16:rowId xmlns:a16="http://schemas.microsoft.com/office/drawing/2014/main" xmlns="" val="10001"/>
                  </a:ext>
                </a:extLst>
              </a:tr>
              <a:tr h="518152">
                <a:tc>
                  <a:txBody>
                    <a:bodyPr/>
                    <a:lstStyle/>
                    <a:p>
                      <a:r>
                        <a:rPr lang="en-IN" sz="1400" dirty="0"/>
                        <a:t>From</a:t>
                      </a:r>
                    </a:p>
                  </a:txBody>
                  <a:tcPr marL="91433" marR="91433" marT="45716" marB="45716">
                    <a:solidFill>
                      <a:schemeClr val="accent4">
                        <a:lumMod val="60000"/>
                        <a:lumOff val="40000"/>
                      </a:schemeClr>
                    </a:solidFill>
                  </a:tcPr>
                </a:tc>
                <a:tc>
                  <a:txBody>
                    <a:bodyPr/>
                    <a:lstStyle/>
                    <a:p>
                      <a:r>
                        <a:rPr lang="en-IN" sz="1400" dirty="0"/>
                        <a:t>Lamina cribrosa</a:t>
                      </a:r>
                    </a:p>
                  </a:txBody>
                  <a:tcPr marL="91433" marR="91433" marT="45716" marB="45716">
                    <a:solidFill>
                      <a:schemeClr val="accent4">
                        <a:lumMod val="60000"/>
                        <a:lumOff val="40000"/>
                      </a:schemeClr>
                    </a:solidFill>
                  </a:tcPr>
                </a:tc>
                <a:tc>
                  <a:txBody>
                    <a:bodyPr/>
                    <a:lstStyle/>
                    <a:p>
                      <a:r>
                        <a:rPr lang="en-IN" sz="1400" dirty="0"/>
                        <a:t>Back of eyeball </a:t>
                      </a:r>
                    </a:p>
                  </a:txBody>
                  <a:tcPr marL="91433" marR="91433" marT="45716" marB="45716">
                    <a:solidFill>
                      <a:schemeClr val="accent4">
                        <a:lumMod val="60000"/>
                        <a:lumOff val="40000"/>
                      </a:schemeClr>
                    </a:solidFill>
                  </a:tcPr>
                </a:tc>
                <a:tc>
                  <a:txBody>
                    <a:bodyPr/>
                    <a:lstStyle/>
                    <a:p>
                      <a:r>
                        <a:rPr lang="en-IN" sz="1400" dirty="0"/>
                        <a:t>Optic canal Opening</a:t>
                      </a:r>
                    </a:p>
                  </a:txBody>
                  <a:tcPr marL="91433" marR="91433" marT="45716" marB="45716">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t>Optic foramina</a:t>
                      </a:r>
                    </a:p>
                  </a:txBody>
                  <a:tcPr marL="91433" marR="91433" marT="45716" marB="45716">
                    <a:solidFill>
                      <a:schemeClr val="accent4">
                        <a:lumMod val="60000"/>
                        <a:lumOff val="40000"/>
                      </a:schemeClr>
                    </a:solidFill>
                  </a:tcPr>
                </a:tc>
                <a:extLst>
                  <a:ext uri="{0D108BD9-81ED-4DB2-BD59-A6C34878D82A}">
                    <a16:rowId xmlns:a16="http://schemas.microsoft.com/office/drawing/2014/main" xmlns="" val="10002"/>
                  </a:ext>
                </a:extLst>
              </a:tr>
              <a:tr h="518152">
                <a:tc>
                  <a:txBody>
                    <a:bodyPr/>
                    <a:lstStyle/>
                    <a:p>
                      <a:r>
                        <a:rPr lang="en-IN" sz="1400" dirty="0"/>
                        <a:t>Till</a:t>
                      </a:r>
                    </a:p>
                  </a:txBody>
                  <a:tcPr marL="91433" marR="91433" marT="45716" marB="45716">
                    <a:solidFill>
                      <a:schemeClr val="accent4">
                        <a:lumMod val="60000"/>
                        <a:lumOff val="40000"/>
                      </a:schemeClr>
                    </a:solidFill>
                  </a:tcPr>
                </a:tc>
                <a:tc>
                  <a:txBody>
                    <a:bodyPr/>
                    <a:lstStyle/>
                    <a:p>
                      <a:r>
                        <a:rPr lang="en-IN" sz="1400" dirty="0"/>
                        <a:t>Emerge at back of eyeball</a:t>
                      </a:r>
                    </a:p>
                  </a:txBody>
                  <a:tcPr marL="91433" marR="91433" marT="45716" marB="45716">
                    <a:solidFill>
                      <a:schemeClr val="accent4">
                        <a:lumMod val="60000"/>
                        <a:lumOff val="40000"/>
                      </a:schemeClr>
                    </a:solidFill>
                  </a:tcPr>
                </a:tc>
                <a:tc>
                  <a:txBody>
                    <a:bodyPr/>
                    <a:lstStyle/>
                    <a:p>
                      <a:r>
                        <a:rPr lang="en-IN" sz="1400" dirty="0"/>
                        <a:t>Optic foramina</a:t>
                      </a:r>
                    </a:p>
                  </a:txBody>
                  <a:tcPr marL="91433" marR="91433" marT="45716" marB="45716">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t>Optic foramina</a:t>
                      </a:r>
                    </a:p>
                  </a:txBody>
                  <a:tcPr marL="91433" marR="91433" marT="45716" marB="45716">
                    <a:solidFill>
                      <a:schemeClr val="accent4">
                        <a:lumMod val="60000"/>
                        <a:lumOff val="40000"/>
                      </a:schemeClr>
                    </a:solidFill>
                  </a:tcPr>
                </a:tc>
                <a:tc>
                  <a:txBody>
                    <a:bodyPr/>
                    <a:lstStyle/>
                    <a:p>
                      <a:r>
                        <a:rPr lang="en-IN" sz="1400" dirty="0"/>
                        <a:t>Optic chiasma</a:t>
                      </a:r>
                    </a:p>
                  </a:txBody>
                  <a:tcPr marL="91433" marR="91433" marT="45716" marB="45716">
                    <a:solidFill>
                      <a:schemeClr val="accent4">
                        <a:lumMod val="60000"/>
                        <a:lumOff val="40000"/>
                      </a:schemeClr>
                    </a:solidFill>
                  </a:tcPr>
                </a:tc>
                <a:extLst>
                  <a:ext uri="{0D108BD9-81ED-4DB2-BD59-A6C34878D82A}">
                    <a16:rowId xmlns:a16="http://schemas.microsoft.com/office/drawing/2014/main" xmlns="" val="10003"/>
                  </a:ext>
                </a:extLst>
              </a:tr>
              <a:tr h="731512">
                <a:tc>
                  <a:txBody>
                    <a:bodyPr/>
                    <a:lstStyle/>
                    <a:p>
                      <a:r>
                        <a:rPr lang="en-IN" sz="1400" dirty="0"/>
                        <a:t>Applied Anatomy</a:t>
                      </a:r>
                    </a:p>
                  </a:txBody>
                  <a:tcPr marL="91433" marR="91433" marT="45716" marB="45716">
                    <a:solidFill>
                      <a:schemeClr val="bg2">
                        <a:lumMod val="90000"/>
                      </a:schemeClr>
                    </a:solidFill>
                  </a:tcPr>
                </a:tc>
                <a:tc>
                  <a:txBody>
                    <a:bodyPr/>
                    <a:lstStyle/>
                    <a:p>
                      <a:endParaRPr lang="en-IN" sz="1400" dirty="0"/>
                    </a:p>
                  </a:txBody>
                  <a:tcPr marL="91433" marR="91433" marT="45716" marB="45716">
                    <a:solidFill>
                      <a:schemeClr val="bg2">
                        <a:lumMod val="90000"/>
                      </a:schemeClr>
                    </a:solidFill>
                  </a:tcPr>
                </a:tc>
                <a:tc>
                  <a:txBody>
                    <a:bodyPr/>
                    <a:lstStyle/>
                    <a:p>
                      <a:r>
                        <a:rPr lang="en-IN" sz="1400" dirty="0"/>
                        <a:t>Sinuous to allow eye movements</a:t>
                      </a:r>
                    </a:p>
                  </a:txBody>
                  <a:tcPr marL="91433" marR="91433" marT="45716" marB="45716">
                    <a:solidFill>
                      <a:schemeClr val="bg2">
                        <a:lumMod val="90000"/>
                      </a:schemeClr>
                    </a:solidFill>
                  </a:tcPr>
                </a:tc>
                <a:tc>
                  <a:txBody>
                    <a:bodyPr/>
                    <a:lstStyle/>
                    <a:p>
                      <a:r>
                        <a:rPr lang="en-IN" sz="1400" dirty="0"/>
                        <a:t>Ophthalmic A. crosses over &amp; Sympathetic plexus</a:t>
                      </a:r>
                    </a:p>
                  </a:txBody>
                  <a:tcPr marL="91433" marR="91433" marT="45716" marB="45716">
                    <a:solidFill>
                      <a:schemeClr val="bg2">
                        <a:lumMod val="90000"/>
                      </a:schemeClr>
                    </a:solidFill>
                  </a:tcPr>
                </a:tc>
                <a:tc>
                  <a:txBody>
                    <a:bodyPr/>
                    <a:lstStyle/>
                    <a:p>
                      <a:r>
                        <a:rPr lang="en-IN" sz="1400" dirty="0"/>
                        <a:t>Cavernous Sinus</a:t>
                      </a:r>
                    </a:p>
                  </a:txBody>
                  <a:tcPr marL="91433" marR="91433" marT="45716" marB="45716">
                    <a:solidFill>
                      <a:schemeClr val="bg2">
                        <a:lumMod val="90000"/>
                      </a:schemeClr>
                    </a:solidFill>
                  </a:tcPr>
                </a:tc>
                <a:extLst>
                  <a:ext uri="{0D108BD9-81ED-4DB2-BD59-A6C34878D82A}">
                    <a16:rowId xmlns:a16="http://schemas.microsoft.com/office/drawing/2014/main" xmlns="" val="10004"/>
                  </a:ext>
                </a:extLst>
              </a:tr>
              <a:tr h="1005756">
                <a:tc>
                  <a:txBody>
                    <a:bodyPr/>
                    <a:lstStyle/>
                    <a:p>
                      <a:endParaRPr lang="en-IN" sz="1400" dirty="0"/>
                    </a:p>
                  </a:txBody>
                  <a:tcPr marL="91433" marR="91433" marT="45716" marB="45716">
                    <a:solidFill>
                      <a:schemeClr val="bg2">
                        <a:lumMod val="90000"/>
                      </a:schemeClr>
                    </a:solidFill>
                  </a:tcPr>
                </a:tc>
                <a:tc>
                  <a:txBody>
                    <a:bodyPr/>
                    <a:lstStyle/>
                    <a:p>
                      <a:endParaRPr lang="en-IN" sz="1400" dirty="0"/>
                    </a:p>
                  </a:txBody>
                  <a:tcPr marL="91433" marR="91433" marT="45716" marB="45716">
                    <a:solidFill>
                      <a:schemeClr val="bg2">
                        <a:lumMod val="90000"/>
                      </a:schemeClr>
                    </a:solidFill>
                  </a:tcPr>
                </a:tc>
                <a:tc>
                  <a:txBody>
                    <a:bodyPr/>
                    <a:lstStyle/>
                    <a:p>
                      <a:r>
                        <a:rPr lang="en-IN" sz="1400" dirty="0"/>
                        <a:t>Some fibres of EOM attached to </a:t>
                      </a:r>
                      <a:r>
                        <a:rPr lang="en-IN" sz="1400" dirty="0" err="1"/>
                        <a:t>ONSheath</a:t>
                      </a:r>
                      <a:r>
                        <a:rPr lang="en-IN" sz="1400" dirty="0"/>
                        <a:t> (painful eye move)</a:t>
                      </a:r>
                    </a:p>
                  </a:txBody>
                  <a:tcPr marL="91433" marR="91433" marT="45716" marB="45716">
                    <a:solidFill>
                      <a:schemeClr val="bg2">
                        <a:lumMod val="90000"/>
                      </a:schemeClr>
                    </a:solidFill>
                  </a:tcPr>
                </a:tc>
                <a:tc>
                  <a:txBody>
                    <a:bodyPr/>
                    <a:lstStyle/>
                    <a:p>
                      <a:r>
                        <a:rPr lang="en-IN" sz="1400" dirty="0"/>
                        <a:t>Sphenoidal &amp; Post Ethmoidal sinus (</a:t>
                      </a:r>
                      <a:r>
                        <a:rPr lang="en-IN" sz="1400" dirty="0" err="1"/>
                        <a:t>RBNeuritis</a:t>
                      </a:r>
                      <a:r>
                        <a:rPr lang="en-IN" sz="1400" dirty="0"/>
                        <a:t>)</a:t>
                      </a:r>
                    </a:p>
                  </a:txBody>
                  <a:tcPr marL="91433" marR="91433" marT="45716" marB="45716">
                    <a:solidFill>
                      <a:schemeClr val="bg2">
                        <a:lumMod val="90000"/>
                      </a:schemeClr>
                    </a:solidFill>
                  </a:tcPr>
                </a:tc>
                <a:tc>
                  <a:txBody>
                    <a:bodyPr/>
                    <a:lstStyle/>
                    <a:p>
                      <a:r>
                        <a:rPr lang="en-IN" sz="1400" dirty="0"/>
                        <a:t>Pituitary </a:t>
                      </a:r>
                      <a:r>
                        <a:rPr lang="en-IN" sz="1400" dirty="0" err="1"/>
                        <a:t>tumors</a:t>
                      </a:r>
                      <a:endParaRPr lang="en-IN" sz="1400" dirty="0"/>
                    </a:p>
                    <a:p>
                      <a:endParaRPr lang="en-IN" sz="1400" dirty="0"/>
                    </a:p>
                    <a:p>
                      <a:r>
                        <a:rPr lang="en-IN" sz="1400" dirty="0"/>
                        <a:t>Circle of Willis Aneurysms</a:t>
                      </a:r>
                    </a:p>
                  </a:txBody>
                  <a:tcPr marL="91433" marR="91433" marT="45716" marB="45716">
                    <a:solidFill>
                      <a:schemeClr val="bg2">
                        <a:lumMod val="90000"/>
                      </a:schemeClr>
                    </a:solidFill>
                  </a:tcPr>
                </a:tc>
                <a:extLst>
                  <a:ext uri="{0D108BD9-81ED-4DB2-BD59-A6C34878D82A}">
                    <a16:rowId xmlns:a16="http://schemas.microsoft.com/office/drawing/2014/main" xmlns="" val="10005"/>
                  </a:ext>
                </a:extLst>
              </a:tr>
            </a:tbl>
          </a:graphicData>
        </a:graphic>
      </p:graphicFrame>
      <p:pic>
        <p:nvPicPr>
          <p:cNvPr id="21551" name="Content Placeholder 5">
            <a:extLst>
              <a:ext uri="{FF2B5EF4-FFF2-40B4-BE49-F238E27FC236}">
                <a16:creationId xmlns:a16="http://schemas.microsoft.com/office/drawing/2014/main" xmlns="" id="{5897AE79-91AE-A873-5CEF-DE3A3D3847F2}"/>
              </a:ext>
            </a:extLst>
          </p:cNvPr>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107950" y="3057525"/>
            <a:ext cx="3536950" cy="3633788"/>
          </a:xfrm>
        </p:spPr>
      </p:pic>
      <p:cxnSp>
        <p:nvCxnSpPr>
          <p:cNvPr id="9" name="Connector: Elbow 8">
            <a:extLst>
              <a:ext uri="{FF2B5EF4-FFF2-40B4-BE49-F238E27FC236}">
                <a16:creationId xmlns:a16="http://schemas.microsoft.com/office/drawing/2014/main" xmlns="" id="{2EBE8777-CB60-E45A-39BE-E9CD90B48DCA}"/>
              </a:ext>
            </a:extLst>
          </p:cNvPr>
          <p:cNvCxnSpPr>
            <a:cxnSpLocks/>
          </p:cNvCxnSpPr>
          <p:nvPr/>
        </p:nvCxnSpPr>
        <p:spPr>
          <a:xfrm rot="10800000" flipV="1">
            <a:off x="1187450" y="4767263"/>
            <a:ext cx="4464050" cy="1038225"/>
          </a:xfrm>
          <a:prstGeom prst="bentConnector3">
            <a:avLst>
              <a:gd name="adj1" fmla="val 293"/>
            </a:avLst>
          </a:prstGeom>
          <a:ln>
            <a:tailEnd type="triangle"/>
          </a:ln>
        </p:spPr>
        <p:style>
          <a:lnRef idx="1">
            <a:schemeClr val="dk1"/>
          </a:lnRef>
          <a:fillRef idx="0">
            <a:schemeClr val="dk1"/>
          </a:fillRef>
          <a:effectRef idx="0">
            <a:schemeClr val="dk1"/>
          </a:effectRef>
          <a:fontRef idx="minor">
            <a:schemeClr val="tx1"/>
          </a:fontRef>
        </p:style>
      </p:cxnSp>
      <p:cxnSp>
        <p:nvCxnSpPr>
          <p:cNvPr id="12" name="Connector: Elbow 11">
            <a:extLst>
              <a:ext uri="{FF2B5EF4-FFF2-40B4-BE49-F238E27FC236}">
                <a16:creationId xmlns:a16="http://schemas.microsoft.com/office/drawing/2014/main" xmlns="" id="{98D21BD6-566E-EEEF-1706-E6AC8BD36F99}"/>
              </a:ext>
            </a:extLst>
          </p:cNvPr>
          <p:cNvCxnSpPr>
            <a:cxnSpLocks/>
          </p:cNvCxnSpPr>
          <p:nvPr/>
        </p:nvCxnSpPr>
        <p:spPr>
          <a:xfrm rot="10800000" flipV="1">
            <a:off x="1971675" y="2967038"/>
            <a:ext cx="1836738" cy="1800225"/>
          </a:xfrm>
          <a:prstGeom prst="bentConnector3">
            <a:avLst>
              <a:gd name="adj1" fmla="val 26625"/>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xmlns="" id="{FA32DC00-C3D8-F27B-771B-161AA1F851A7}"/>
              </a:ext>
            </a:extLst>
          </p:cNvPr>
          <p:cNvCxnSpPr>
            <a:cxnSpLocks/>
          </p:cNvCxnSpPr>
          <p:nvPr/>
        </p:nvCxnSpPr>
        <p:spPr>
          <a:xfrm rot="10800000" flipV="1">
            <a:off x="1619250" y="4610100"/>
            <a:ext cx="2844800" cy="936625"/>
          </a:xfrm>
          <a:prstGeom prst="bentConnector3">
            <a:avLst>
              <a:gd name="adj1" fmla="val 146"/>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xmlns="" id="{5A06620A-3843-E959-3513-2312221FDB64}"/>
              </a:ext>
            </a:extLst>
          </p:cNvPr>
          <p:cNvSpPr txBox="1"/>
          <p:nvPr/>
        </p:nvSpPr>
        <p:spPr>
          <a:xfrm>
            <a:off x="7019925" y="4565650"/>
            <a:ext cx="1933575" cy="954088"/>
          </a:xfrm>
          <a:prstGeom prst="rect">
            <a:avLst/>
          </a:prstGeom>
          <a:solidFill>
            <a:schemeClr val="bg2">
              <a:lumMod val="90000"/>
            </a:schemeClr>
          </a:solidFill>
        </p:spPr>
        <p:txBody>
          <a:bodyPr>
            <a:spAutoFit/>
          </a:bodyPr>
          <a:lstStyle/>
          <a:p>
            <a:pPr>
              <a:defRPr/>
            </a:pPr>
            <a:r>
              <a:rPr lang="en-IN" sz="1400" dirty="0"/>
              <a:t>Optic nerve </a:t>
            </a:r>
            <a:r>
              <a:rPr lang="en-IN" sz="1400" dirty="0" err="1"/>
              <a:t>tumors</a:t>
            </a:r>
            <a:r>
              <a:rPr lang="en-IN" sz="1400" dirty="0"/>
              <a:t>(gliomas)</a:t>
            </a:r>
          </a:p>
          <a:p>
            <a:pPr>
              <a:defRPr/>
            </a:pPr>
            <a:r>
              <a:rPr lang="en-IN" sz="1400" dirty="0"/>
              <a:t>Age &lt;10yr</a:t>
            </a:r>
          </a:p>
          <a:p>
            <a:pPr>
              <a:defRPr/>
            </a:pPr>
            <a:r>
              <a:rPr lang="en-IN" sz="1400" dirty="0"/>
              <a:t>&amp; Neurofibromatosis </a:t>
            </a:r>
          </a:p>
        </p:txBody>
      </p:sp>
      <p:sp>
        <p:nvSpPr>
          <p:cNvPr id="10" name="TextBox 9">
            <a:extLst>
              <a:ext uri="{FF2B5EF4-FFF2-40B4-BE49-F238E27FC236}">
                <a16:creationId xmlns:a16="http://schemas.microsoft.com/office/drawing/2014/main" xmlns="" id="{83DD5FDD-71E5-09FB-F1F0-03316B498CD7}"/>
              </a:ext>
            </a:extLst>
          </p:cNvPr>
          <p:cNvSpPr txBox="1"/>
          <p:nvPr/>
        </p:nvSpPr>
        <p:spPr>
          <a:xfrm>
            <a:off x="7019925" y="5611813"/>
            <a:ext cx="1933575" cy="954087"/>
          </a:xfrm>
          <a:prstGeom prst="rect">
            <a:avLst/>
          </a:prstGeom>
          <a:solidFill>
            <a:schemeClr val="bg2">
              <a:lumMod val="90000"/>
            </a:schemeClr>
          </a:solidFill>
        </p:spPr>
        <p:txBody>
          <a:bodyPr>
            <a:spAutoFit/>
          </a:bodyPr>
          <a:lstStyle/>
          <a:p>
            <a:pPr>
              <a:defRPr/>
            </a:pPr>
            <a:r>
              <a:rPr lang="en-IN" sz="1400" dirty="0"/>
              <a:t>Optic nerve sheath Meningioma</a:t>
            </a:r>
          </a:p>
          <a:p>
            <a:pPr>
              <a:defRPr/>
            </a:pPr>
            <a:r>
              <a:rPr lang="en-IN" sz="1400" dirty="0"/>
              <a:t>Adults ~40yr</a:t>
            </a:r>
          </a:p>
          <a:p>
            <a:pPr>
              <a:defRPr/>
            </a:pPr>
            <a:r>
              <a:rPr lang="en-IN" sz="1400" dirty="0"/>
              <a:t>In NF2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CEDACDD5-2074-39E7-BBBE-87305D89D5AE}"/>
              </a:ext>
            </a:extLst>
          </p:cNvPr>
          <p:cNvSpPr>
            <a:spLocks noGrp="1" noChangeArrowheads="1"/>
          </p:cNvSpPr>
          <p:nvPr>
            <p:ph type="title"/>
          </p:nvPr>
        </p:nvSpPr>
        <p:spPr>
          <a:xfrm>
            <a:off x="323850" y="188913"/>
            <a:ext cx="5278438" cy="719137"/>
          </a:xfrm>
        </p:spPr>
        <p:txBody>
          <a:bodyPr/>
          <a:lstStyle/>
          <a:p>
            <a:pPr eaLnBrk="1" fontAlgn="auto" hangingPunct="1">
              <a:spcAft>
                <a:spcPts val="0"/>
              </a:spcAft>
              <a:defRPr/>
            </a:pPr>
            <a:r>
              <a:rPr lang="en-US" sz="3200" dirty="0">
                <a:solidFill>
                  <a:schemeClr val="tx1"/>
                </a:solidFill>
              </a:rPr>
              <a:t>Optic chiasma-anatomy</a:t>
            </a:r>
            <a:endParaRPr lang="en-SG" sz="3200" dirty="0">
              <a:solidFill>
                <a:schemeClr val="tx1"/>
              </a:solidFill>
            </a:endParaRPr>
          </a:p>
        </p:txBody>
      </p:sp>
      <p:sp>
        <p:nvSpPr>
          <p:cNvPr id="12291" name="Rectangle 3">
            <a:extLst>
              <a:ext uri="{FF2B5EF4-FFF2-40B4-BE49-F238E27FC236}">
                <a16:creationId xmlns:a16="http://schemas.microsoft.com/office/drawing/2014/main" xmlns="" id="{E35C2250-4246-6997-C255-B019BC2BD176}"/>
              </a:ext>
            </a:extLst>
          </p:cNvPr>
          <p:cNvSpPr>
            <a:spLocks noGrp="1" noChangeArrowheads="1"/>
          </p:cNvSpPr>
          <p:nvPr>
            <p:ph idx="1"/>
          </p:nvPr>
        </p:nvSpPr>
        <p:spPr>
          <a:xfrm>
            <a:off x="411163" y="908050"/>
            <a:ext cx="4743450" cy="1870075"/>
          </a:xfrm>
        </p:spPr>
        <p:txBody>
          <a:bodyPr rtlCol="0">
            <a:noAutofit/>
          </a:bodyPr>
          <a:lstStyle/>
          <a:p>
            <a:pPr marL="182880" indent="-182880" eaLnBrk="1" fontAlgn="auto" hangingPunct="1">
              <a:spcAft>
                <a:spcPts val="0"/>
              </a:spcAft>
              <a:buClr>
                <a:schemeClr val="accent1">
                  <a:lumMod val="75000"/>
                </a:schemeClr>
              </a:buClr>
              <a:defRPr/>
            </a:pPr>
            <a:r>
              <a:rPr lang="en-US" altLang="en-US" sz="1400" dirty="0"/>
              <a:t>Place of crossing of nasal retinal fibers to opposite side and temporal fibers to ipsilateral optic tract</a:t>
            </a:r>
          </a:p>
          <a:p>
            <a:pPr marL="182880" indent="-182880" eaLnBrk="1" fontAlgn="auto" hangingPunct="1">
              <a:spcAft>
                <a:spcPts val="0"/>
              </a:spcAft>
              <a:buClr>
                <a:schemeClr val="accent1">
                  <a:lumMod val="75000"/>
                </a:schemeClr>
              </a:buClr>
              <a:defRPr/>
            </a:pPr>
            <a:r>
              <a:rPr lang="en-US" altLang="en-US" sz="1400" dirty="0"/>
              <a:t>Relation of Chiasma to Pituitary</a:t>
            </a:r>
          </a:p>
          <a:p>
            <a:pPr marL="457517" lvl="1" indent="-182880" eaLnBrk="1" fontAlgn="auto" hangingPunct="1">
              <a:spcAft>
                <a:spcPts val="0"/>
              </a:spcAft>
              <a:buClr>
                <a:schemeClr val="accent1">
                  <a:lumMod val="75000"/>
                </a:schemeClr>
              </a:buClr>
              <a:defRPr/>
            </a:pPr>
            <a:r>
              <a:rPr lang="en-US" altLang="en-US" sz="1400" dirty="0">
                <a:latin typeface="Arial" panose="020B0604020202020204" pitchFamily="34" charset="0"/>
                <a:cs typeface="Arial" panose="020B0604020202020204" pitchFamily="34" charset="0"/>
              </a:rPr>
              <a:t>Can be central(directly above </a:t>
            </a:r>
            <a:r>
              <a:rPr lang="en-US" altLang="en-US" sz="1400" dirty="0" err="1">
                <a:latin typeface="Arial" panose="020B0604020202020204" pitchFamily="34" charset="0"/>
                <a:cs typeface="Arial" panose="020B0604020202020204" pitchFamily="34" charset="0"/>
              </a:rPr>
              <a:t>sella</a:t>
            </a:r>
            <a:r>
              <a:rPr lang="en-US" altLang="en-US" sz="1400" dirty="0">
                <a:latin typeface="Arial" panose="020B0604020202020204" pitchFamily="34" charset="0"/>
                <a:cs typeface="Arial" panose="020B0604020202020204" pitchFamily="34" charset="0"/>
              </a:rPr>
              <a:t>, </a:t>
            </a:r>
            <a:r>
              <a:rPr lang="en-US" altLang="en-US" sz="1400" dirty="0" err="1">
                <a:latin typeface="Arial" panose="020B0604020202020204" pitchFamily="34" charset="0"/>
                <a:cs typeface="Arial" panose="020B0604020202020204" pitchFamily="34" charset="0"/>
              </a:rPr>
              <a:t>pitutary</a:t>
            </a:r>
            <a:r>
              <a:rPr lang="en-US" altLang="en-US" sz="1400" dirty="0">
                <a:latin typeface="Arial" panose="020B0604020202020204" pitchFamily="34" charset="0"/>
                <a:cs typeface="Arial" panose="020B0604020202020204" pitchFamily="34" charset="0"/>
              </a:rPr>
              <a:t> tumors involves it first)</a:t>
            </a:r>
          </a:p>
          <a:p>
            <a:pPr marL="457517" lvl="1" indent="-182880" eaLnBrk="1" fontAlgn="auto" hangingPunct="1">
              <a:spcAft>
                <a:spcPts val="0"/>
              </a:spcAft>
              <a:buClr>
                <a:schemeClr val="accent1">
                  <a:lumMod val="75000"/>
                </a:schemeClr>
              </a:buClr>
              <a:defRPr/>
            </a:pPr>
            <a:r>
              <a:rPr lang="en-US" altLang="en-US" sz="1400" dirty="0">
                <a:latin typeface="Arial" panose="020B0604020202020204" pitchFamily="34" charset="0"/>
                <a:cs typeface="Arial" panose="020B0604020202020204" pitchFamily="34" charset="0"/>
              </a:rPr>
              <a:t>prefixed(tumors involve optic tract first)</a:t>
            </a:r>
          </a:p>
          <a:p>
            <a:pPr marL="457517" lvl="1" indent="-182880" eaLnBrk="1" fontAlgn="auto" hangingPunct="1">
              <a:spcAft>
                <a:spcPts val="0"/>
              </a:spcAft>
              <a:buClr>
                <a:schemeClr val="accent1">
                  <a:lumMod val="75000"/>
                </a:schemeClr>
              </a:buClr>
              <a:defRPr/>
            </a:pPr>
            <a:r>
              <a:rPr lang="en-US" altLang="en-US" sz="1400" dirty="0">
                <a:latin typeface="Arial" panose="020B0604020202020204" pitchFamily="34" charset="0"/>
                <a:cs typeface="Arial" panose="020B0604020202020204" pitchFamily="34" charset="0"/>
              </a:rPr>
              <a:t>postfixed(tumors involve optic nerve first)</a:t>
            </a:r>
          </a:p>
        </p:txBody>
      </p:sp>
      <p:pic>
        <p:nvPicPr>
          <p:cNvPr id="23556" name="Picture 4">
            <a:extLst>
              <a:ext uri="{FF2B5EF4-FFF2-40B4-BE49-F238E27FC236}">
                <a16:creationId xmlns:a16="http://schemas.microsoft.com/office/drawing/2014/main" xmlns="" id="{E2F6D3CE-722F-F88D-1681-55900596E7B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4113" y="769938"/>
            <a:ext cx="2663825" cy="138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23557" name="Picture 5">
            <a:extLst>
              <a:ext uri="{FF2B5EF4-FFF2-40B4-BE49-F238E27FC236}">
                <a16:creationId xmlns:a16="http://schemas.microsoft.com/office/drawing/2014/main" xmlns="" id="{742F3459-E6B1-EBAD-571D-3CC02357755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73800" y="5148263"/>
            <a:ext cx="2698750"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23558" name="Picture 6">
            <a:extLst>
              <a:ext uri="{FF2B5EF4-FFF2-40B4-BE49-F238E27FC236}">
                <a16:creationId xmlns:a16="http://schemas.microsoft.com/office/drawing/2014/main" xmlns="" id="{D8F50C5F-F995-B275-3F54-985FF167A28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80150" y="2703513"/>
            <a:ext cx="2520950"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3559" name="TextBox 1">
            <a:extLst>
              <a:ext uri="{FF2B5EF4-FFF2-40B4-BE49-F238E27FC236}">
                <a16:creationId xmlns:a16="http://schemas.microsoft.com/office/drawing/2014/main" xmlns="" id="{1D4CBBDB-97FC-6DBE-3FAF-6766E0C8B318}"/>
              </a:ext>
            </a:extLst>
          </p:cNvPr>
          <p:cNvSpPr txBox="1">
            <a:spLocks noChangeArrowheads="1"/>
          </p:cNvSpPr>
          <p:nvPr/>
        </p:nvSpPr>
        <p:spPr bwMode="auto">
          <a:xfrm>
            <a:off x="6081713" y="4548188"/>
            <a:ext cx="2792412"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solidFill>
                  <a:srgbClr val="00B0F0"/>
                </a:solidFill>
              </a:rPr>
              <a:t>Post fixed 10%</a:t>
            </a:r>
          </a:p>
          <a:p>
            <a:r>
              <a:rPr lang="en-US" altLang="en-US">
                <a:solidFill>
                  <a:srgbClr val="00B0F0"/>
                </a:solidFill>
              </a:rPr>
              <a:t>Chiasma Post to Pituitary</a:t>
            </a:r>
          </a:p>
          <a:p>
            <a:endParaRPr lang="en-IN" altLang="en-US"/>
          </a:p>
          <a:p>
            <a:endParaRPr lang="en-IN" altLang="en-US"/>
          </a:p>
        </p:txBody>
      </p:sp>
      <p:pic>
        <p:nvPicPr>
          <p:cNvPr id="23560" name="Picture 2">
            <a:extLst>
              <a:ext uri="{FF2B5EF4-FFF2-40B4-BE49-F238E27FC236}">
                <a16:creationId xmlns:a16="http://schemas.microsoft.com/office/drawing/2014/main" xmlns="" id="{6006BA00-F561-41EA-2321-791DBF961358}"/>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12763" y="3297238"/>
            <a:ext cx="4291012" cy="332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1" name="TextBox 1">
            <a:extLst>
              <a:ext uri="{FF2B5EF4-FFF2-40B4-BE49-F238E27FC236}">
                <a16:creationId xmlns:a16="http://schemas.microsoft.com/office/drawing/2014/main" xmlns="" id="{30F1E0AE-C6F5-3CFD-E231-F8872B476C34}"/>
              </a:ext>
            </a:extLst>
          </p:cNvPr>
          <p:cNvSpPr txBox="1">
            <a:spLocks noChangeArrowheads="1"/>
          </p:cNvSpPr>
          <p:nvPr/>
        </p:nvSpPr>
        <p:spPr bwMode="auto">
          <a:xfrm>
            <a:off x="6081713" y="236538"/>
            <a:ext cx="306228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solidFill>
                  <a:srgbClr val="00B050"/>
                </a:solidFill>
              </a:rPr>
              <a:t>Prefixed 10%</a:t>
            </a:r>
          </a:p>
          <a:p>
            <a:r>
              <a:rPr lang="en-US" altLang="en-US">
                <a:solidFill>
                  <a:srgbClr val="00B050"/>
                </a:solidFill>
              </a:rPr>
              <a:t>Chiasma Antr to Pituitary</a:t>
            </a:r>
            <a:endParaRPr lang="en-IN" altLang="en-US">
              <a:solidFill>
                <a:srgbClr val="00B050"/>
              </a:solidFill>
            </a:endParaRPr>
          </a:p>
        </p:txBody>
      </p:sp>
      <p:sp>
        <p:nvSpPr>
          <p:cNvPr id="23562" name="TextBox 1">
            <a:extLst>
              <a:ext uri="{FF2B5EF4-FFF2-40B4-BE49-F238E27FC236}">
                <a16:creationId xmlns:a16="http://schemas.microsoft.com/office/drawing/2014/main" xmlns="" id="{8FD9BC67-50B5-6019-10B7-23D4BA4A63B7}"/>
              </a:ext>
            </a:extLst>
          </p:cNvPr>
          <p:cNvSpPr txBox="1">
            <a:spLocks noChangeArrowheads="1"/>
          </p:cNvSpPr>
          <p:nvPr/>
        </p:nvSpPr>
        <p:spPr bwMode="auto">
          <a:xfrm>
            <a:off x="6264275" y="2389188"/>
            <a:ext cx="20780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solidFill>
                  <a:srgbClr val="FF0000"/>
                </a:solidFill>
              </a:rPr>
              <a:t>Central 80%</a:t>
            </a:r>
          </a:p>
        </p:txBody>
      </p:sp>
      <p:sp>
        <p:nvSpPr>
          <p:cNvPr id="23563" name="TextBox 1">
            <a:extLst>
              <a:ext uri="{FF2B5EF4-FFF2-40B4-BE49-F238E27FC236}">
                <a16:creationId xmlns:a16="http://schemas.microsoft.com/office/drawing/2014/main" xmlns="" id="{4046BBC2-30AA-F53E-CB38-035A1793088B}"/>
              </a:ext>
            </a:extLst>
          </p:cNvPr>
          <p:cNvSpPr txBox="1">
            <a:spLocks noChangeArrowheads="1"/>
          </p:cNvSpPr>
          <p:nvPr/>
        </p:nvSpPr>
        <p:spPr bwMode="auto">
          <a:xfrm>
            <a:off x="5226050" y="874713"/>
            <a:ext cx="20780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a:solidFill>
                  <a:srgbClr val="00B050"/>
                </a:solidFill>
              </a:rPr>
              <a:t>T</a:t>
            </a:r>
            <a:r>
              <a:rPr lang="en-IN" altLang="en-US">
                <a:solidFill>
                  <a:srgbClr val="00B050"/>
                </a:solidFill>
              </a:rPr>
              <a:t>uberculum sellae</a:t>
            </a:r>
          </a:p>
        </p:txBody>
      </p:sp>
      <p:sp>
        <p:nvSpPr>
          <p:cNvPr id="23564" name="TextBox 1">
            <a:extLst>
              <a:ext uri="{FF2B5EF4-FFF2-40B4-BE49-F238E27FC236}">
                <a16:creationId xmlns:a16="http://schemas.microsoft.com/office/drawing/2014/main" xmlns="" id="{BD142B01-90CF-FECD-55FB-9FBD43279F91}"/>
              </a:ext>
            </a:extLst>
          </p:cNvPr>
          <p:cNvSpPr txBox="1">
            <a:spLocks noChangeArrowheads="1"/>
          </p:cNvSpPr>
          <p:nvPr/>
        </p:nvSpPr>
        <p:spPr bwMode="auto">
          <a:xfrm>
            <a:off x="5602288" y="3297238"/>
            <a:ext cx="2078037"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a:solidFill>
                  <a:srgbClr val="FF0000"/>
                </a:solidFill>
              </a:rPr>
              <a:t>S</a:t>
            </a:r>
            <a:r>
              <a:rPr lang="en-IN" altLang="en-US">
                <a:solidFill>
                  <a:srgbClr val="FF0000"/>
                </a:solidFill>
              </a:rPr>
              <a:t>ella Turcica</a:t>
            </a:r>
          </a:p>
          <a:p>
            <a:endParaRPr lang="en-IN" altLang="en-US"/>
          </a:p>
        </p:txBody>
      </p:sp>
      <p:sp>
        <p:nvSpPr>
          <p:cNvPr id="23565" name="TextBox 1">
            <a:extLst>
              <a:ext uri="{FF2B5EF4-FFF2-40B4-BE49-F238E27FC236}">
                <a16:creationId xmlns:a16="http://schemas.microsoft.com/office/drawing/2014/main" xmlns="" id="{067D9BEB-2BC2-96DE-6477-CD4E74C55FD5}"/>
              </a:ext>
            </a:extLst>
          </p:cNvPr>
          <p:cNvSpPr txBox="1">
            <a:spLocks noChangeArrowheads="1"/>
          </p:cNvSpPr>
          <p:nvPr/>
        </p:nvSpPr>
        <p:spPr bwMode="auto">
          <a:xfrm>
            <a:off x="5400675" y="6088063"/>
            <a:ext cx="20780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a:solidFill>
                  <a:srgbClr val="00B0F0"/>
                </a:solidFill>
              </a:rPr>
              <a:t>D</a:t>
            </a:r>
            <a:r>
              <a:rPr lang="en-IN" altLang="en-US">
                <a:solidFill>
                  <a:srgbClr val="00B0F0"/>
                </a:solidFill>
              </a:rPr>
              <a:t>orsum sellae</a:t>
            </a:r>
          </a:p>
        </p:txBody>
      </p:sp>
      <p:cxnSp>
        <p:nvCxnSpPr>
          <p:cNvPr id="5" name="Straight Arrow Connector 4">
            <a:extLst>
              <a:ext uri="{FF2B5EF4-FFF2-40B4-BE49-F238E27FC236}">
                <a16:creationId xmlns:a16="http://schemas.microsoft.com/office/drawing/2014/main" xmlns="" id="{640A7AFF-E176-1F06-BE62-DECCAC4B3FE0}"/>
              </a:ext>
            </a:extLst>
          </p:cNvPr>
          <p:cNvCxnSpPr>
            <a:stCxn id="23565" idx="1"/>
          </p:cNvCxnSpPr>
          <p:nvPr/>
        </p:nvCxnSpPr>
        <p:spPr>
          <a:xfrm flipH="1" flipV="1">
            <a:off x="2700338" y="5300663"/>
            <a:ext cx="2700337" cy="97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268537F0-9BD7-6A10-2EBB-DD26D427DAC0}"/>
              </a:ext>
            </a:extLst>
          </p:cNvPr>
          <p:cNvCxnSpPr>
            <a:cxnSpLocks/>
          </p:cNvCxnSpPr>
          <p:nvPr/>
        </p:nvCxnSpPr>
        <p:spPr>
          <a:xfrm flipH="1">
            <a:off x="2339975" y="3443288"/>
            <a:ext cx="3214688" cy="1673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51A47C1F-C6A2-81AF-7FB6-1DB8045E643E}"/>
              </a:ext>
            </a:extLst>
          </p:cNvPr>
          <p:cNvCxnSpPr>
            <a:cxnSpLocks/>
          </p:cNvCxnSpPr>
          <p:nvPr/>
        </p:nvCxnSpPr>
        <p:spPr>
          <a:xfrm flipH="1">
            <a:off x="1839913" y="1427163"/>
            <a:ext cx="4352925" cy="3721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5E12937A-E62B-974B-6666-94138FA1006E}"/>
              </a:ext>
            </a:extLst>
          </p:cNvPr>
          <p:cNvSpPr>
            <a:spLocks noGrp="1" noChangeArrowheads="1"/>
          </p:cNvSpPr>
          <p:nvPr>
            <p:ph type="title"/>
          </p:nvPr>
        </p:nvSpPr>
        <p:spPr>
          <a:xfrm>
            <a:off x="179512" y="188640"/>
            <a:ext cx="7772400" cy="712564"/>
          </a:xfrm>
        </p:spPr>
        <p:txBody>
          <a:bodyPr/>
          <a:lstStyle/>
          <a:p>
            <a:pPr eaLnBrk="1" fontAlgn="auto" hangingPunct="1">
              <a:spcAft>
                <a:spcPts val="0"/>
              </a:spcAft>
              <a:defRPr/>
            </a:pPr>
            <a:r>
              <a:rPr lang="en-US" sz="3600" dirty="0"/>
              <a:t>Optic chiasma arrangement of fibers</a:t>
            </a:r>
            <a:endParaRPr lang="en-SG" sz="3600" dirty="0"/>
          </a:p>
        </p:txBody>
      </p:sp>
      <p:sp>
        <p:nvSpPr>
          <p:cNvPr id="25603" name="Rectangle 3">
            <a:extLst>
              <a:ext uri="{FF2B5EF4-FFF2-40B4-BE49-F238E27FC236}">
                <a16:creationId xmlns:a16="http://schemas.microsoft.com/office/drawing/2014/main" xmlns="" id="{F66F89C6-0D1D-73C6-20F0-FBCE39B2B79B}"/>
              </a:ext>
            </a:extLst>
          </p:cNvPr>
          <p:cNvSpPr>
            <a:spLocks noGrp="1" noChangeArrowheads="1"/>
          </p:cNvSpPr>
          <p:nvPr>
            <p:ph sz="half" idx="1"/>
          </p:nvPr>
        </p:nvSpPr>
        <p:spPr>
          <a:xfrm>
            <a:off x="207963" y="912813"/>
            <a:ext cx="3240087" cy="5468937"/>
          </a:xfrm>
        </p:spPr>
        <p:txBody>
          <a:bodyPr/>
          <a:lstStyle/>
          <a:p>
            <a:pPr eaLnBrk="1" hangingPunct="1"/>
            <a:r>
              <a:rPr lang="en-US" altLang="en-US" sz="1800">
                <a:solidFill>
                  <a:srgbClr val="FF0000"/>
                </a:solidFill>
              </a:rPr>
              <a:t>Lower nasal (sup hemifield) </a:t>
            </a:r>
            <a:r>
              <a:rPr lang="en-US" altLang="en-US" sz="1800"/>
              <a:t>fibers traverse - low and anteriorly – forms a loops in  terminal part of opposite Optic Nerve. Its called </a:t>
            </a:r>
            <a:r>
              <a:rPr lang="en-US" altLang="en-US" sz="1800" b="1">
                <a:solidFill>
                  <a:srgbClr val="FF0000"/>
                </a:solidFill>
              </a:rPr>
              <a:t>Anterior knee of  </a:t>
            </a:r>
            <a:r>
              <a:rPr lang="en-US" altLang="en-US" sz="1800" b="1" i="1">
                <a:solidFill>
                  <a:srgbClr val="FF0000"/>
                </a:solidFill>
              </a:rPr>
              <a:t>Willebrandt</a:t>
            </a:r>
            <a:endParaRPr lang="en-US" altLang="en-US" sz="1800" b="1">
              <a:solidFill>
                <a:srgbClr val="FF0000"/>
              </a:solidFill>
            </a:endParaRPr>
          </a:p>
          <a:p>
            <a:pPr eaLnBrk="1" hangingPunct="1"/>
            <a:r>
              <a:rPr lang="en-US" altLang="en-US" sz="1800">
                <a:solidFill>
                  <a:srgbClr val="FF0000"/>
                </a:solidFill>
              </a:rPr>
              <a:t>Upper nasal (inf hemifield) </a:t>
            </a:r>
            <a:r>
              <a:rPr lang="en-US" altLang="en-US" sz="1800"/>
              <a:t>fibers traverse - high and posteriorly - forms a loops in initial  part of opposite Optic Tract. Its called</a:t>
            </a:r>
            <a:r>
              <a:rPr lang="en-US" altLang="en-US" sz="1800" b="1">
                <a:solidFill>
                  <a:srgbClr val="FF0000"/>
                </a:solidFill>
              </a:rPr>
              <a:t> Posterior knee of  </a:t>
            </a:r>
            <a:r>
              <a:rPr lang="en-US" altLang="en-US" sz="1800" b="1" i="1">
                <a:solidFill>
                  <a:srgbClr val="FF0000"/>
                </a:solidFill>
              </a:rPr>
              <a:t>Willebrandt</a:t>
            </a:r>
            <a:endParaRPr lang="en-US" altLang="en-US" sz="1800"/>
          </a:p>
          <a:p>
            <a:pPr eaLnBrk="1" hangingPunct="1"/>
            <a:r>
              <a:rPr lang="en-US" altLang="en-US" sz="1800" b="1"/>
              <a:t>Temporal</a:t>
            </a:r>
            <a:r>
              <a:rPr lang="en-US" altLang="en-US" sz="1800"/>
              <a:t> fibers - uncrossed - run backwards in </a:t>
            </a:r>
            <a:r>
              <a:rPr lang="en-US" altLang="en-US" sz="1800" b="1"/>
              <a:t>lateral</a:t>
            </a:r>
            <a:r>
              <a:rPr lang="en-US" altLang="en-US" sz="1800"/>
              <a:t> part  </a:t>
            </a:r>
          </a:p>
          <a:p>
            <a:pPr eaLnBrk="1" hangingPunct="1"/>
            <a:r>
              <a:rPr lang="en-US" altLang="en-US" sz="1800"/>
              <a:t>Crossing </a:t>
            </a:r>
            <a:r>
              <a:rPr lang="en-US" altLang="en-US" sz="1800" b="1"/>
              <a:t>macular</a:t>
            </a:r>
            <a:r>
              <a:rPr lang="en-US" altLang="en-US" sz="1800"/>
              <a:t> fibers decussate in </a:t>
            </a:r>
            <a:r>
              <a:rPr lang="en-US" altLang="en-US" sz="1800" b="1"/>
              <a:t>central to posterior part </a:t>
            </a:r>
            <a:r>
              <a:rPr lang="en-US" altLang="en-US" sz="1800"/>
              <a:t>of chiasma</a:t>
            </a:r>
            <a:endParaRPr lang="en-SG" altLang="en-US" sz="1800" i="1"/>
          </a:p>
        </p:txBody>
      </p:sp>
      <p:pic>
        <p:nvPicPr>
          <p:cNvPr id="25604" name="Content Placeholder 5">
            <a:extLst>
              <a:ext uri="{FF2B5EF4-FFF2-40B4-BE49-F238E27FC236}">
                <a16:creationId xmlns:a16="http://schemas.microsoft.com/office/drawing/2014/main" xmlns="" id="{5921769B-CD41-3065-2489-8AAE2E7CFF06}"/>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181475" y="2895600"/>
            <a:ext cx="4754563" cy="3806825"/>
          </a:xfrm>
        </p:spPr>
      </p:pic>
      <p:pic>
        <p:nvPicPr>
          <p:cNvPr id="25605" name="Picture 7">
            <a:extLst>
              <a:ext uri="{FF2B5EF4-FFF2-40B4-BE49-F238E27FC236}">
                <a16:creationId xmlns:a16="http://schemas.microsoft.com/office/drawing/2014/main" xmlns="" id="{8252B7CE-B6A9-AF19-8847-7FA6642FA11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92663" y="830263"/>
            <a:ext cx="3240087"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47D5C-3E40-D094-D48A-A3D74B2C0980}"/>
              </a:ext>
            </a:extLst>
          </p:cNvPr>
          <p:cNvSpPr>
            <a:spLocks noGrp="1"/>
          </p:cNvSpPr>
          <p:nvPr>
            <p:ph type="title"/>
          </p:nvPr>
        </p:nvSpPr>
        <p:spPr>
          <a:xfrm>
            <a:off x="179512" y="188640"/>
            <a:ext cx="7772400" cy="712564"/>
          </a:xfrm>
        </p:spPr>
        <p:txBody>
          <a:bodyPr/>
          <a:lstStyle/>
          <a:p>
            <a:pPr>
              <a:defRPr/>
            </a:pPr>
            <a:r>
              <a:rPr lang="en-IN" sz="3600" dirty="0"/>
              <a:t>Lesions of visual pathway</a:t>
            </a:r>
          </a:p>
        </p:txBody>
      </p:sp>
      <p:pic>
        <p:nvPicPr>
          <p:cNvPr id="27651" name="Content Placeholder 7">
            <a:extLst>
              <a:ext uri="{FF2B5EF4-FFF2-40B4-BE49-F238E27FC236}">
                <a16:creationId xmlns:a16="http://schemas.microsoft.com/office/drawing/2014/main" xmlns="" id="{0D00C309-143D-5871-4BBF-663B376ECE2E}"/>
              </a:ext>
            </a:extLst>
          </p:cNvPr>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4572000" y="2801938"/>
            <a:ext cx="3946525" cy="2638425"/>
          </a:xfrm>
        </p:spPr>
      </p:pic>
      <p:pic>
        <p:nvPicPr>
          <p:cNvPr id="27652" name="Content Placeholder 5">
            <a:extLst>
              <a:ext uri="{FF2B5EF4-FFF2-40B4-BE49-F238E27FC236}">
                <a16:creationId xmlns:a16="http://schemas.microsoft.com/office/drawing/2014/main" xmlns="" id="{EA67FDD1-85FC-C70D-D164-E954A07DF6CE}"/>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625475" y="4330700"/>
            <a:ext cx="3498850" cy="2393950"/>
          </a:xfrm>
        </p:spPr>
      </p:pic>
      <p:pic>
        <p:nvPicPr>
          <p:cNvPr id="27653" name="Picture 9">
            <a:extLst>
              <a:ext uri="{FF2B5EF4-FFF2-40B4-BE49-F238E27FC236}">
                <a16:creationId xmlns:a16="http://schemas.microsoft.com/office/drawing/2014/main" xmlns="" id="{921CE8CD-7029-689B-F5E9-973DE3BAC1C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3850" y="901700"/>
            <a:ext cx="3617913" cy="2684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11">
            <a:extLst>
              <a:ext uri="{FF2B5EF4-FFF2-40B4-BE49-F238E27FC236}">
                <a16:creationId xmlns:a16="http://schemas.microsoft.com/office/drawing/2014/main" xmlns="" id="{11DDFBF3-1FEE-A494-B334-50F8540E4F77}"/>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57763" y="106363"/>
            <a:ext cx="3667125"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5" name="TextBox 2">
            <a:extLst>
              <a:ext uri="{FF2B5EF4-FFF2-40B4-BE49-F238E27FC236}">
                <a16:creationId xmlns:a16="http://schemas.microsoft.com/office/drawing/2014/main" xmlns="" id="{323810CD-6786-BC31-BD58-13D2FB3A0816}"/>
              </a:ext>
            </a:extLst>
          </p:cNvPr>
          <p:cNvSpPr txBox="1">
            <a:spLocks noChangeArrowheads="1"/>
          </p:cNvSpPr>
          <p:nvPr/>
        </p:nvSpPr>
        <p:spPr bwMode="auto">
          <a:xfrm>
            <a:off x="669925" y="3570288"/>
            <a:ext cx="393382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400"/>
              <a:t>Pituitary Tumor </a:t>
            </a:r>
          </a:p>
          <a:p>
            <a:r>
              <a:rPr lang="en-IN" altLang="en-US" sz="1400"/>
              <a:t>Begins as Bitemporal </a:t>
            </a:r>
            <a:r>
              <a:rPr lang="en-IN" altLang="en-US" sz="1400" b="1">
                <a:solidFill>
                  <a:srgbClr val="FF0000"/>
                </a:solidFill>
              </a:rPr>
              <a:t>Sup</a:t>
            </a:r>
            <a:r>
              <a:rPr lang="en-IN" altLang="en-US" sz="1400"/>
              <a:t> Quad</a:t>
            </a:r>
          </a:p>
          <a:p>
            <a:r>
              <a:rPr lang="en-IN" altLang="en-US" sz="1400"/>
              <a:t>Copression starts from </a:t>
            </a:r>
            <a:r>
              <a:rPr lang="en-IN" altLang="en-US" sz="1400">
                <a:solidFill>
                  <a:srgbClr val="FF0000"/>
                </a:solidFill>
              </a:rPr>
              <a:t>below</a:t>
            </a:r>
          </a:p>
        </p:txBody>
      </p:sp>
      <p:sp>
        <p:nvSpPr>
          <p:cNvPr id="4" name="Rectangle: Rounded Corners 3">
            <a:extLst>
              <a:ext uri="{FF2B5EF4-FFF2-40B4-BE49-F238E27FC236}">
                <a16:creationId xmlns:a16="http://schemas.microsoft.com/office/drawing/2014/main" xmlns="" id="{F72F9CF2-C04E-35CE-7872-EE4652FA6449}"/>
              </a:ext>
            </a:extLst>
          </p:cNvPr>
          <p:cNvSpPr/>
          <p:nvPr/>
        </p:nvSpPr>
        <p:spPr>
          <a:xfrm>
            <a:off x="179388" y="762000"/>
            <a:ext cx="3933825" cy="353060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lstStyle/>
          <a:p>
            <a:pPr algn="ctr">
              <a:defRPr/>
            </a:pPr>
            <a:endParaRPr lang="en-IN"/>
          </a:p>
        </p:txBody>
      </p:sp>
      <p:sp>
        <p:nvSpPr>
          <p:cNvPr id="27657" name="TextBox 8">
            <a:extLst>
              <a:ext uri="{FF2B5EF4-FFF2-40B4-BE49-F238E27FC236}">
                <a16:creationId xmlns:a16="http://schemas.microsoft.com/office/drawing/2014/main" xmlns="" id="{4C83A5CC-A9E6-6DE6-5903-C82D1F5A5140}"/>
              </a:ext>
            </a:extLst>
          </p:cNvPr>
          <p:cNvSpPr txBox="1">
            <a:spLocks noChangeArrowheads="1"/>
          </p:cNvSpPr>
          <p:nvPr/>
        </p:nvSpPr>
        <p:spPr bwMode="auto">
          <a:xfrm>
            <a:off x="4956175" y="5256213"/>
            <a:ext cx="3933825" cy="738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400"/>
              <a:t>Craniopharyngioma</a:t>
            </a:r>
          </a:p>
          <a:p>
            <a:r>
              <a:rPr lang="en-IN" altLang="en-US" sz="1400"/>
              <a:t>Begins as Bitemporal</a:t>
            </a:r>
            <a:r>
              <a:rPr lang="en-IN" altLang="en-US" sz="1400" b="1">
                <a:solidFill>
                  <a:srgbClr val="FF0000"/>
                </a:solidFill>
              </a:rPr>
              <a:t> Inf </a:t>
            </a:r>
            <a:r>
              <a:rPr lang="en-IN" altLang="en-US" sz="1400"/>
              <a:t>Quad</a:t>
            </a:r>
          </a:p>
          <a:p>
            <a:r>
              <a:rPr lang="en-IN" altLang="en-US" sz="1400"/>
              <a:t>Copression starts from </a:t>
            </a:r>
            <a:r>
              <a:rPr lang="en-IN" altLang="en-US" sz="1400">
                <a:solidFill>
                  <a:srgbClr val="FF0000"/>
                </a:solidFill>
              </a:rPr>
              <a:t>above</a:t>
            </a:r>
          </a:p>
        </p:txBody>
      </p:sp>
      <p:sp>
        <p:nvSpPr>
          <p:cNvPr id="5" name="Rectangle: Rounded Corners 4">
            <a:extLst>
              <a:ext uri="{FF2B5EF4-FFF2-40B4-BE49-F238E27FC236}">
                <a16:creationId xmlns:a16="http://schemas.microsoft.com/office/drawing/2014/main" xmlns="" id="{C9004428-23DC-C5E6-AF31-813F16168FF4}"/>
              </a:ext>
            </a:extLst>
          </p:cNvPr>
          <p:cNvSpPr/>
          <p:nvPr/>
        </p:nvSpPr>
        <p:spPr>
          <a:xfrm>
            <a:off x="4402138" y="2732088"/>
            <a:ext cx="4252912" cy="3816350"/>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endParaRPr lang="en-IN"/>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73DB9D-5859-BC92-6BDF-A7E76FEFF204}"/>
              </a:ext>
            </a:extLst>
          </p:cNvPr>
          <p:cNvSpPr>
            <a:spLocks noGrp="1"/>
          </p:cNvSpPr>
          <p:nvPr>
            <p:ph type="title"/>
          </p:nvPr>
        </p:nvSpPr>
        <p:spPr>
          <a:xfrm>
            <a:off x="382960" y="260648"/>
            <a:ext cx="7772400" cy="712564"/>
          </a:xfrm>
        </p:spPr>
        <p:txBody>
          <a:bodyPr/>
          <a:lstStyle/>
          <a:p>
            <a:pPr>
              <a:defRPr/>
            </a:pPr>
            <a:r>
              <a:rPr lang="en-US" sz="3600" dirty="0"/>
              <a:t>C</a:t>
            </a:r>
            <a:r>
              <a:rPr lang="en-IN" sz="3600" dirty="0" err="1"/>
              <a:t>Hiasmal</a:t>
            </a:r>
            <a:r>
              <a:rPr lang="en-IN" sz="3600" dirty="0"/>
              <a:t> Junctional Syndrome</a:t>
            </a:r>
          </a:p>
        </p:txBody>
      </p:sp>
      <p:sp>
        <p:nvSpPr>
          <p:cNvPr id="28675" name="Content Placeholder 2">
            <a:extLst>
              <a:ext uri="{FF2B5EF4-FFF2-40B4-BE49-F238E27FC236}">
                <a16:creationId xmlns:a16="http://schemas.microsoft.com/office/drawing/2014/main" xmlns="" id="{B9949DF4-0B26-3976-7B5B-CDA6F0E8B34A}"/>
              </a:ext>
            </a:extLst>
          </p:cNvPr>
          <p:cNvSpPr>
            <a:spLocks noGrp="1" noChangeArrowheads="1"/>
          </p:cNvSpPr>
          <p:nvPr>
            <p:ph sz="half" idx="1"/>
          </p:nvPr>
        </p:nvSpPr>
        <p:spPr>
          <a:xfrm>
            <a:off x="468313" y="1012825"/>
            <a:ext cx="3816350" cy="2200275"/>
          </a:xfrm>
        </p:spPr>
        <p:txBody>
          <a:bodyPr/>
          <a:lstStyle/>
          <a:p>
            <a:r>
              <a:rPr lang="en-US" altLang="en-US" sz="1400"/>
              <a:t>Anterior Junction or Chiasmal Syndrome - </a:t>
            </a:r>
            <a:r>
              <a:rPr lang="en-IN" altLang="en-US" sz="1400"/>
              <a:t>Lesion of optic nerve just anterior to the optic chiasma </a:t>
            </a:r>
          </a:p>
          <a:p>
            <a:pPr>
              <a:buFont typeface="Wingdings" panose="05000000000000000000" pitchFamily="2" charset="2"/>
              <a:buChar char="ü"/>
            </a:pPr>
            <a:r>
              <a:rPr lang="en-IN" altLang="en-US" sz="1400"/>
              <a:t>Ipsilateral optic nerve involvement leads to </a:t>
            </a:r>
            <a:r>
              <a:rPr lang="en-IN" altLang="en-US" sz="1400">
                <a:solidFill>
                  <a:srgbClr val="0070C0"/>
                </a:solidFill>
              </a:rPr>
              <a:t>Ipsi Anopsia</a:t>
            </a:r>
          </a:p>
          <a:p>
            <a:pPr>
              <a:buFont typeface="Wingdings" panose="05000000000000000000" pitchFamily="2" charset="2"/>
              <a:buChar char="ü"/>
            </a:pPr>
            <a:r>
              <a:rPr lang="en-IN" altLang="en-US" sz="1400"/>
              <a:t>Anterior Wilbrand’s knee (Contralateral </a:t>
            </a:r>
            <a:r>
              <a:rPr lang="en-IN" altLang="en-US" sz="1400">
                <a:solidFill>
                  <a:srgbClr val="FF0000"/>
                </a:solidFill>
              </a:rPr>
              <a:t>inferior nasal retinal </a:t>
            </a:r>
            <a:r>
              <a:rPr lang="en-IN" altLang="en-US" sz="1400"/>
              <a:t>fiber) leads to </a:t>
            </a:r>
            <a:r>
              <a:rPr lang="en-IN" altLang="en-US" sz="1400">
                <a:solidFill>
                  <a:srgbClr val="00B0F0"/>
                </a:solidFill>
              </a:rPr>
              <a:t>Contra SupTemp Quad</a:t>
            </a:r>
          </a:p>
        </p:txBody>
      </p:sp>
      <p:sp>
        <p:nvSpPr>
          <p:cNvPr id="4" name="Content Placeholder 3">
            <a:extLst>
              <a:ext uri="{FF2B5EF4-FFF2-40B4-BE49-F238E27FC236}">
                <a16:creationId xmlns:a16="http://schemas.microsoft.com/office/drawing/2014/main" xmlns="" id="{F49E63B1-4E13-3576-FAE8-CE9718C32F39}"/>
              </a:ext>
            </a:extLst>
          </p:cNvPr>
          <p:cNvSpPr>
            <a:spLocks noGrp="1"/>
          </p:cNvSpPr>
          <p:nvPr>
            <p:ph sz="half" idx="2"/>
          </p:nvPr>
        </p:nvSpPr>
        <p:spPr>
          <a:xfrm>
            <a:off x="4859338" y="1012825"/>
            <a:ext cx="3829050" cy="4864100"/>
          </a:xfrm>
        </p:spPr>
        <p:txBody>
          <a:bodyPr/>
          <a:lstStyle/>
          <a:p>
            <a:pPr>
              <a:defRPr/>
            </a:pPr>
            <a:r>
              <a:rPr lang="en-IN" sz="1400" dirty="0"/>
              <a:t>Posterior Junction or Chiasmal Syndrome-Lesions of optic tract just posterior to the optic chiasma </a:t>
            </a:r>
          </a:p>
          <a:p>
            <a:pPr marL="0" indent="0">
              <a:buFont typeface="Wingdings" panose="05000000000000000000" pitchFamily="2" charset="2"/>
              <a:buNone/>
              <a:defRPr/>
            </a:pPr>
            <a:r>
              <a:rPr lang="en-IN" sz="1200" dirty="0"/>
              <a:t>(Remember: Macular </a:t>
            </a:r>
            <a:r>
              <a:rPr lang="en-IN" sz="1200" dirty="0" err="1"/>
              <a:t>fibers</a:t>
            </a:r>
            <a:r>
              <a:rPr lang="en-IN" sz="1200" dirty="0"/>
              <a:t> that cross do so in the central and posterior portions of chiasma.)</a:t>
            </a:r>
          </a:p>
          <a:p>
            <a:pPr marL="0" indent="0">
              <a:buFont typeface="Wingdings" panose="05000000000000000000" pitchFamily="2" charset="2"/>
              <a:buNone/>
              <a:defRPr/>
            </a:pPr>
            <a:endParaRPr lang="en-IN" sz="1400" dirty="0"/>
          </a:p>
          <a:p>
            <a:pPr>
              <a:defRPr/>
            </a:pPr>
            <a:r>
              <a:rPr lang="en-IN" sz="1400" dirty="0"/>
              <a:t>Ipsilateral temporal retinal </a:t>
            </a:r>
            <a:r>
              <a:rPr lang="en-IN" sz="1400" dirty="0" err="1"/>
              <a:t>fibers</a:t>
            </a:r>
            <a:r>
              <a:rPr lang="en-IN" sz="1400" dirty="0"/>
              <a:t> involvement</a:t>
            </a:r>
          </a:p>
          <a:p>
            <a:pPr>
              <a:defRPr/>
            </a:pPr>
            <a:r>
              <a:rPr lang="en-IN" sz="1400" dirty="0"/>
              <a:t>Contralateral nasal retinal </a:t>
            </a:r>
            <a:r>
              <a:rPr lang="en-IN" sz="1400" dirty="0" err="1"/>
              <a:t>fibers</a:t>
            </a:r>
            <a:r>
              <a:rPr lang="en-IN" sz="1400" dirty="0"/>
              <a:t> involvement</a:t>
            </a:r>
          </a:p>
          <a:p>
            <a:pPr>
              <a:defRPr/>
            </a:pPr>
            <a:r>
              <a:rPr lang="en-IN" sz="1400" dirty="0"/>
              <a:t>Posterior </a:t>
            </a:r>
            <a:r>
              <a:rPr lang="en-IN" sz="1400" dirty="0" err="1"/>
              <a:t>Wilbrand’s</a:t>
            </a:r>
            <a:r>
              <a:rPr lang="en-IN" sz="1400" dirty="0"/>
              <a:t> knee (Ipsilateral superior nasal retinal </a:t>
            </a:r>
            <a:r>
              <a:rPr lang="en-IN" sz="1400" dirty="0" err="1"/>
              <a:t>fibers</a:t>
            </a:r>
            <a:r>
              <a:rPr lang="en-IN" sz="1400" dirty="0"/>
              <a:t>) involvement</a:t>
            </a:r>
          </a:p>
          <a:p>
            <a:pPr>
              <a:defRPr/>
            </a:pPr>
            <a:r>
              <a:rPr lang="en-IN" sz="1400" dirty="0"/>
              <a:t>They produce centrally placed bitemporal scotomas.</a:t>
            </a:r>
          </a:p>
        </p:txBody>
      </p:sp>
      <p:pic>
        <p:nvPicPr>
          <p:cNvPr id="28677" name="Picture 5">
            <a:extLst>
              <a:ext uri="{FF2B5EF4-FFF2-40B4-BE49-F238E27FC236}">
                <a16:creationId xmlns:a16="http://schemas.microsoft.com/office/drawing/2014/main" xmlns="" id="{BD32FE36-C9EE-E128-46B3-1E3A31C9D2F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5613" y="3284538"/>
            <a:ext cx="3657600" cy="344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2558DB9D-1CD1-A28E-199C-9F5BAFB64730}"/>
              </a:ext>
            </a:extLst>
          </p:cNvPr>
          <p:cNvSpPr>
            <a:spLocks noGrp="1" noChangeArrowheads="1"/>
          </p:cNvSpPr>
          <p:nvPr>
            <p:ph type="title"/>
          </p:nvPr>
        </p:nvSpPr>
        <p:spPr>
          <a:xfrm>
            <a:off x="457200" y="300706"/>
            <a:ext cx="7772400" cy="712120"/>
          </a:xfrm>
        </p:spPr>
        <p:txBody>
          <a:bodyPr/>
          <a:lstStyle/>
          <a:p>
            <a:pPr eaLnBrk="1" fontAlgn="auto" hangingPunct="1">
              <a:spcAft>
                <a:spcPts val="0"/>
              </a:spcAft>
              <a:defRPr/>
            </a:pPr>
            <a:r>
              <a:rPr lang="en-US" sz="3600" dirty="0"/>
              <a:t>Optic tract</a:t>
            </a:r>
            <a:endParaRPr lang="en-SG" sz="3600" dirty="0"/>
          </a:p>
        </p:txBody>
      </p:sp>
      <p:sp>
        <p:nvSpPr>
          <p:cNvPr id="29699" name="Rectangle 3">
            <a:extLst>
              <a:ext uri="{FF2B5EF4-FFF2-40B4-BE49-F238E27FC236}">
                <a16:creationId xmlns:a16="http://schemas.microsoft.com/office/drawing/2014/main" xmlns="" id="{5399F9F2-37C4-2E39-A281-3E9199442A16}"/>
              </a:ext>
            </a:extLst>
          </p:cNvPr>
          <p:cNvSpPr>
            <a:spLocks noGrp="1" noChangeArrowheads="1"/>
          </p:cNvSpPr>
          <p:nvPr>
            <p:ph idx="1"/>
          </p:nvPr>
        </p:nvSpPr>
        <p:spPr>
          <a:xfrm>
            <a:off x="179388" y="1304925"/>
            <a:ext cx="3035300" cy="4787900"/>
          </a:xfrm>
        </p:spPr>
        <p:txBody>
          <a:bodyPr/>
          <a:lstStyle/>
          <a:p>
            <a:pPr eaLnBrk="1" hangingPunct="1"/>
            <a:r>
              <a:rPr lang="en-US" altLang="en-US" sz="1400" u="sng">
                <a:latin typeface="Bahnschrift" panose="020B0502040204020203" pitchFamily="34" charset="0"/>
              </a:rPr>
              <a:t>Extend from chiasm posterolaterally around hypothalamus, around cerebral peduncles to lateral geniculate nuclei</a:t>
            </a:r>
          </a:p>
          <a:p>
            <a:pPr eaLnBrk="1" hangingPunct="1"/>
            <a:r>
              <a:rPr lang="en-US" altLang="en-US" sz="1400">
                <a:latin typeface="Bahnschrift" panose="020B0502040204020203" pitchFamily="34" charset="0"/>
              </a:rPr>
              <a:t>the fibers are rearranged to correspond with their position in the LGB</a:t>
            </a:r>
          </a:p>
          <a:p>
            <a:pPr eaLnBrk="1" hangingPunct="1"/>
            <a:r>
              <a:rPr lang="en-US" altLang="en-US" sz="1400">
                <a:latin typeface="Bahnschrift" panose="020B0502040204020203" pitchFamily="34" charset="0"/>
              </a:rPr>
              <a:t>Macular fibers -dorso laterally.</a:t>
            </a:r>
          </a:p>
          <a:p>
            <a:pPr eaLnBrk="1" hangingPunct="1"/>
            <a:r>
              <a:rPr lang="en-US" altLang="en-US" sz="1400">
                <a:latin typeface="Bahnschrift" panose="020B0502040204020203" pitchFamily="34" charset="0"/>
              </a:rPr>
              <a:t>Sup quad fibres – medial</a:t>
            </a:r>
            <a:endParaRPr lang="en-SG" altLang="en-US" sz="1400" b="1">
              <a:latin typeface="Bahnschrift" panose="020B0502040204020203" pitchFamily="34" charset="0"/>
            </a:endParaRPr>
          </a:p>
          <a:p>
            <a:pPr eaLnBrk="1" hangingPunct="1"/>
            <a:r>
              <a:rPr lang="en-US" altLang="en-US" sz="1400">
                <a:latin typeface="Bahnschrift" panose="020B0502040204020203" pitchFamily="34" charset="0"/>
              </a:rPr>
              <a:t>Inf retinal fibres - lateral </a:t>
            </a:r>
          </a:p>
        </p:txBody>
      </p:sp>
      <p:pic>
        <p:nvPicPr>
          <p:cNvPr id="29700" name="Picture 2">
            <a:extLst>
              <a:ext uri="{FF2B5EF4-FFF2-40B4-BE49-F238E27FC236}">
                <a16:creationId xmlns:a16="http://schemas.microsoft.com/office/drawing/2014/main" xmlns="" id="{DC22329A-AC0C-7FC9-E60B-6F496EF3599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19475" y="941388"/>
            <a:ext cx="5467350" cy="417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9F212C27-1977-D9FA-37E4-312F315C7509}"/>
              </a:ext>
            </a:extLst>
          </p:cNvPr>
          <p:cNvSpPr>
            <a:spLocks noGrp="1" noChangeArrowheads="1"/>
          </p:cNvSpPr>
          <p:nvPr>
            <p:ph type="title"/>
          </p:nvPr>
        </p:nvSpPr>
        <p:spPr>
          <a:xfrm>
            <a:off x="323528" y="260648"/>
            <a:ext cx="7772400" cy="712564"/>
          </a:xfrm>
        </p:spPr>
        <p:txBody>
          <a:bodyPr/>
          <a:lstStyle/>
          <a:p>
            <a:pPr eaLnBrk="1" fontAlgn="auto" hangingPunct="1">
              <a:spcAft>
                <a:spcPts val="0"/>
              </a:spcAft>
              <a:defRPr/>
            </a:pPr>
            <a:r>
              <a:rPr lang="en-US" sz="3600" dirty="0"/>
              <a:t>Lateral Geniculate Body</a:t>
            </a:r>
            <a:endParaRPr lang="en-SG" sz="3600" dirty="0"/>
          </a:p>
        </p:txBody>
      </p:sp>
      <p:pic>
        <p:nvPicPr>
          <p:cNvPr id="31747" name="Content Placeholder 17">
            <a:extLst>
              <a:ext uri="{FF2B5EF4-FFF2-40B4-BE49-F238E27FC236}">
                <a16:creationId xmlns:a16="http://schemas.microsoft.com/office/drawing/2014/main" xmlns="" id="{9A35A47B-8D8F-572C-0385-6B8D304A9B08}"/>
              </a:ext>
            </a:extLst>
          </p:cNvPr>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4278313" y="3619500"/>
            <a:ext cx="2235200" cy="2840038"/>
          </a:xfrm>
        </p:spPr>
      </p:pic>
      <p:sp>
        <p:nvSpPr>
          <p:cNvPr id="31748" name="Content Placeholder 1">
            <a:extLst>
              <a:ext uri="{FF2B5EF4-FFF2-40B4-BE49-F238E27FC236}">
                <a16:creationId xmlns:a16="http://schemas.microsoft.com/office/drawing/2014/main" xmlns="" id="{1580FA02-C543-CF09-8489-2E53F875B11F}"/>
              </a:ext>
            </a:extLst>
          </p:cNvPr>
          <p:cNvSpPr>
            <a:spLocks noGrp="1" noChangeArrowheads="1"/>
          </p:cNvSpPr>
          <p:nvPr>
            <p:ph sz="half" idx="2"/>
          </p:nvPr>
        </p:nvSpPr>
        <p:spPr>
          <a:xfrm>
            <a:off x="323850" y="973138"/>
            <a:ext cx="4090988" cy="5040312"/>
          </a:xfrm>
        </p:spPr>
        <p:txBody>
          <a:bodyPr/>
          <a:lstStyle/>
          <a:p>
            <a:r>
              <a:rPr lang="en-US" altLang="en-US" sz="1400">
                <a:solidFill>
                  <a:srgbClr val="484848"/>
                </a:solidFill>
                <a:latin typeface="Bahnschrift" panose="020B0502040204020203" pitchFamily="34" charset="0"/>
              </a:rPr>
              <a:t>Grey matter is split into </a:t>
            </a:r>
            <a:r>
              <a:rPr lang="en-US" altLang="en-US" sz="1400">
                <a:solidFill>
                  <a:srgbClr val="FF0000"/>
                </a:solidFill>
                <a:latin typeface="Bahnschrift" panose="020B0502040204020203" pitchFamily="34" charset="0"/>
              </a:rPr>
              <a:t>6 parts or LAMINAE </a:t>
            </a:r>
            <a:r>
              <a:rPr lang="en-US" altLang="en-US" sz="1400">
                <a:solidFill>
                  <a:srgbClr val="484848"/>
                </a:solidFill>
                <a:latin typeface="Bahnschrift" panose="020B0502040204020203" pitchFamily="34" charset="0"/>
              </a:rPr>
              <a:t>by the white matter.</a:t>
            </a:r>
          </a:p>
          <a:p>
            <a:pPr>
              <a:buFont typeface="Arial" panose="020B0604020202020204" pitchFamily="34" charset="0"/>
              <a:buChar char="•"/>
            </a:pPr>
            <a:r>
              <a:rPr lang="en-US" altLang="en-US" sz="1400">
                <a:solidFill>
                  <a:srgbClr val="484848"/>
                </a:solidFill>
                <a:latin typeface="Bahnschrift" panose="020B0502040204020203" pitchFamily="34" charset="0"/>
              </a:rPr>
              <a:t>Axons from the ipsilateral eye end in laminae 2, 3 and 5.(uncrossed)</a:t>
            </a:r>
          </a:p>
          <a:p>
            <a:pPr>
              <a:buFont typeface="Arial" panose="020B0604020202020204" pitchFamily="34" charset="0"/>
              <a:buChar char="•"/>
            </a:pPr>
            <a:r>
              <a:rPr lang="en-US" altLang="en-US" sz="1400">
                <a:solidFill>
                  <a:srgbClr val="484848"/>
                </a:solidFill>
                <a:latin typeface="Bahnschrift" panose="020B0502040204020203" pitchFamily="34" charset="0"/>
              </a:rPr>
              <a:t>Axons from the contralateral eye end in laminae 1, 4 and 6.(crossed)</a:t>
            </a:r>
          </a:p>
          <a:p>
            <a:pPr>
              <a:buFont typeface="Arial" panose="020B0604020202020204" pitchFamily="34" charset="0"/>
              <a:buChar char="•"/>
            </a:pPr>
            <a:endParaRPr lang="en-IN" altLang="en-US" sz="1400">
              <a:solidFill>
                <a:srgbClr val="484848"/>
              </a:solidFill>
              <a:latin typeface="Bahnschrift" panose="020B0502040204020203" pitchFamily="34" charset="0"/>
            </a:endParaRPr>
          </a:p>
          <a:p>
            <a:pPr>
              <a:buFont typeface="Arial" panose="020B0604020202020204" pitchFamily="34" charset="0"/>
              <a:buChar char="•"/>
            </a:pPr>
            <a:r>
              <a:rPr lang="en-US" altLang="en-US" sz="1400">
                <a:solidFill>
                  <a:srgbClr val="484848"/>
                </a:solidFill>
                <a:latin typeface="Bahnschrift" panose="020B0502040204020203" pitchFamily="34" charset="0"/>
              </a:rPr>
              <a:t>They divide into parvocellular and magnocellular subtypes.</a:t>
            </a:r>
          </a:p>
          <a:p>
            <a:pPr>
              <a:buFont typeface="Arial" panose="020B0604020202020204" pitchFamily="34" charset="0"/>
              <a:buChar char="•"/>
            </a:pPr>
            <a:r>
              <a:rPr lang="en-US" altLang="en-US" sz="1400">
                <a:solidFill>
                  <a:srgbClr val="484848"/>
                </a:solidFill>
                <a:latin typeface="Bahnschrift" panose="020B0502040204020203" pitchFamily="34" charset="0"/>
              </a:rPr>
              <a:t>Parvocellular subtypes (Outer or Superior 4 LAMINAE)– projections from small ganglion cells sensitive to color and shape </a:t>
            </a:r>
          </a:p>
          <a:p>
            <a:pPr>
              <a:buFont typeface="Arial" panose="020B0604020202020204" pitchFamily="34" charset="0"/>
              <a:buChar char="•"/>
            </a:pPr>
            <a:r>
              <a:rPr lang="en-US" altLang="en-US" sz="1400">
                <a:solidFill>
                  <a:srgbClr val="484848"/>
                </a:solidFill>
                <a:latin typeface="Bahnschrift" panose="020B0502040204020203" pitchFamily="34" charset="0"/>
              </a:rPr>
              <a:t>Magnocellular subtypes (Inner or Inferior 2 LAMINAE )– projections from larger ganglion cells sensitive to motion</a:t>
            </a:r>
          </a:p>
          <a:p>
            <a:pPr eaLnBrk="1" hangingPunct="1"/>
            <a:r>
              <a:rPr lang="en-US" altLang="en-US" sz="1400" b="1">
                <a:solidFill>
                  <a:srgbClr val="FF0000"/>
                </a:solidFill>
                <a:latin typeface="Bahnschrift" panose="020B0502040204020203" pitchFamily="34" charset="0"/>
              </a:rPr>
              <a:t>Fibers from </a:t>
            </a:r>
          </a:p>
          <a:p>
            <a:pPr lvl="1" eaLnBrk="1" hangingPunct="1"/>
            <a:r>
              <a:rPr lang="en-US" altLang="en-US" sz="1200" b="1">
                <a:solidFill>
                  <a:srgbClr val="FF0000"/>
                </a:solidFill>
                <a:latin typeface="Bahnschrift" panose="020B0502040204020203" pitchFamily="34" charset="0"/>
              </a:rPr>
              <a:t>Upper retina -  medial part of LGB </a:t>
            </a:r>
          </a:p>
          <a:p>
            <a:pPr lvl="1" eaLnBrk="1" hangingPunct="1"/>
            <a:r>
              <a:rPr lang="en-US" altLang="en-US" sz="1200" b="1">
                <a:solidFill>
                  <a:srgbClr val="FF0000"/>
                </a:solidFill>
                <a:latin typeface="Bahnschrift" panose="020B0502040204020203" pitchFamily="34" charset="0"/>
              </a:rPr>
              <a:t>Lower retina- lateral part</a:t>
            </a:r>
          </a:p>
          <a:p>
            <a:pPr lvl="1" eaLnBrk="1" hangingPunct="1"/>
            <a:r>
              <a:rPr lang="en-US" altLang="en-US" sz="1200" b="1">
                <a:solidFill>
                  <a:srgbClr val="FF0000"/>
                </a:solidFill>
                <a:latin typeface="Bahnschrift" panose="020B0502040204020203" pitchFamily="34" charset="0"/>
              </a:rPr>
              <a:t>Macular fibers –central2/3 </a:t>
            </a:r>
          </a:p>
          <a:p>
            <a:pPr>
              <a:buFont typeface="Arial" panose="020B0604020202020204" pitchFamily="34" charset="0"/>
              <a:buChar char="•"/>
            </a:pPr>
            <a:endParaRPr lang="en-US" altLang="en-US" sz="1400">
              <a:solidFill>
                <a:srgbClr val="484848"/>
              </a:solidFill>
              <a:latin typeface="Bahnschrift" panose="020B0502040204020203" pitchFamily="34" charset="0"/>
            </a:endParaRPr>
          </a:p>
        </p:txBody>
      </p:sp>
      <p:pic>
        <p:nvPicPr>
          <p:cNvPr id="31749" name="Picture 19">
            <a:extLst>
              <a:ext uri="{FF2B5EF4-FFF2-40B4-BE49-F238E27FC236}">
                <a16:creationId xmlns:a16="http://schemas.microsoft.com/office/drawing/2014/main" xmlns="" id="{4DD2CB81-49FA-EE38-7DAB-56713C4C8759}"/>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24788" y="688975"/>
            <a:ext cx="1189037" cy="585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21">
            <a:extLst>
              <a:ext uri="{FF2B5EF4-FFF2-40B4-BE49-F238E27FC236}">
                <a16:creationId xmlns:a16="http://schemas.microsoft.com/office/drawing/2014/main" xmlns="" id="{4B08161D-424F-875D-E6F6-BB59CD955FEB}"/>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22913" y="4618038"/>
            <a:ext cx="1981200" cy="200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23">
            <a:extLst>
              <a:ext uri="{FF2B5EF4-FFF2-40B4-BE49-F238E27FC236}">
                <a16:creationId xmlns:a16="http://schemas.microsoft.com/office/drawing/2014/main" xmlns="" id="{C206AFFC-9028-0BE1-9124-D2BFBCB35ADE}"/>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710113" y="304800"/>
            <a:ext cx="3606800" cy="285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ACB52CE1-B404-69A3-E5F6-C52C579D931B}"/>
              </a:ext>
            </a:extLst>
          </p:cNvPr>
          <p:cNvSpPr>
            <a:spLocks noGrp="1" noChangeArrowheads="1"/>
          </p:cNvSpPr>
          <p:nvPr>
            <p:ph type="title"/>
          </p:nvPr>
        </p:nvSpPr>
        <p:spPr>
          <a:xfrm>
            <a:off x="457200" y="188640"/>
            <a:ext cx="7772400" cy="712564"/>
          </a:xfrm>
        </p:spPr>
        <p:txBody>
          <a:bodyPr/>
          <a:lstStyle/>
          <a:p>
            <a:pPr eaLnBrk="1" fontAlgn="auto" hangingPunct="1">
              <a:spcAft>
                <a:spcPts val="0"/>
              </a:spcAft>
              <a:defRPr/>
            </a:pPr>
            <a:r>
              <a:rPr lang="en-US" sz="3600" dirty="0"/>
              <a:t>Optic radiations</a:t>
            </a:r>
            <a:endParaRPr lang="en-SG" sz="3600" dirty="0"/>
          </a:p>
        </p:txBody>
      </p:sp>
      <p:sp>
        <p:nvSpPr>
          <p:cNvPr id="33795" name="Rectangle 3">
            <a:extLst>
              <a:ext uri="{FF2B5EF4-FFF2-40B4-BE49-F238E27FC236}">
                <a16:creationId xmlns:a16="http://schemas.microsoft.com/office/drawing/2014/main" xmlns="" id="{AC5B04CD-FC25-8A0A-0CCE-27B541B9DE44}"/>
              </a:ext>
            </a:extLst>
          </p:cNvPr>
          <p:cNvSpPr>
            <a:spLocks noGrp="1" noChangeArrowheads="1"/>
          </p:cNvSpPr>
          <p:nvPr>
            <p:ph sz="half" idx="1"/>
          </p:nvPr>
        </p:nvSpPr>
        <p:spPr>
          <a:xfrm>
            <a:off x="442913" y="901700"/>
            <a:ext cx="4129087" cy="5622925"/>
          </a:xfrm>
        </p:spPr>
        <p:txBody>
          <a:bodyPr/>
          <a:lstStyle/>
          <a:p>
            <a:pPr eaLnBrk="1" hangingPunct="1">
              <a:buFont typeface="Wingdings" panose="05000000000000000000" pitchFamily="2" charset="2"/>
              <a:buNone/>
            </a:pPr>
            <a:r>
              <a:rPr lang="en-IN" altLang="en-US" sz="1400">
                <a:solidFill>
                  <a:srgbClr val="484848"/>
                </a:solidFill>
                <a:latin typeface="Arial" panose="020B0604020202020204" pitchFamily="34" charset="0"/>
                <a:cs typeface="Arial" panose="020B0604020202020204" pitchFamily="34" charset="0"/>
              </a:rPr>
              <a:t>Optic radiations extend from Lateral Geniculate Body (LGB) to Visual cortex.</a:t>
            </a:r>
          </a:p>
          <a:p>
            <a:pPr eaLnBrk="1" hangingPunct="1">
              <a:buFont typeface="Courier New" panose="02070309020205020404" pitchFamily="49" charset="0"/>
              <a:buChar char="o"/>
            </a:pPr>
            <a:r>
              <a:rPr lang="en-US" altLang="en-US" sz="1400" b="1">
                <a:solidFill>
                  <a:srgbClr val="0070C0"/>
                </a:solidFill>
                <a:latin typeface="Arial" panose="020B0604020202020204" pitchFamily="34" charset="0"/>
                <a:cs typeface="Arial" panose="020B0604020202020204" pitchFamily="34" charset="0"/>
              </a:rPr>
              <a:t>SUPERIOR FIBRES - Parietal lobe optic radiations start in the medial LGN</a:t>
            </a:r>
            <a:r>
              <a:rPr lang="en-US" altLang="en-US" sz="1400">
                <a:solidFill>
                  <a:srgbClr val="0070C0"/>
                </a:solidFill>
                <a:latin typeface="Arial" panose="020B0604020202020204" pitchFamily="34" charset="0"/>
                <a:cs typeface="Arial" panose="020B0604020202020204" pitchFamily="34" charset="0"/>
              </a:rPr>
              <a:t> and taking a direct, nonlooping course (Baum’s loop) over the top of the inferior horn of the lateral ventricle and then travel posteriorly through the </a:t>
            </a:r>
            <a:r>
              <a:rPr lang="en-US" altLang="en-US" sz="1400" u="sng">
                <a:solidFill>
                  <a:srgbClr val="0070C0"/>
                </a:solidFill>
                <a:latin typeface="Arial" panose="020B0604020202020204" pitchFamily="34" charset="0"/>
                <a:cs typeface="Arial" panose="020B0604020202020204" pitchFamily="34" charset="0"/>
              </a:rPr>
              <a:t>lower parietal </a:t>
            </a:r>
            <a:r>
              <a:rPr lang="en-US" altLang="en-US" sz="1400">
                <a:solidFill>
                  <a:srgbClr val="0070C0"/>
                </a:solidFill>
                <a:latin typeface="Arial" panose="020B0604020202020204" pitchFamily="34" charset="0"/>
                <a:cs typeface="Arial" panose="020B0604020202020204" pitchFamily="34" charset="0"/>
              </a:rPr>
              <a:t>white matter to the superior calcarine cortex </a:t>
            </a:r>
            <a:r>
              <a:rPr lang="en-US" altLang="en-US" sz="1400" u="sng">
                <a:solidFill>
                  <a:srgbClr val="0070C0"/>
                </a:solidFill>
                <a:latin typeface="Arial" panose="020B0604020202020204" pitchFamily="34" charset="0"/>
                <a:cs typeface="Arial" panose="020B0604020202020204" pitchFamily="34" charset="0"/>
              </a:rPr>
              <a:t>(Cuneus Gyrus) </a:t>
            </a:r>
          </a:p>
          <a:p>
            <a:pPr eaLnBrk="1" hangingPunct="1">
              <a:buFont typeface="Courier New" panose="02070309020205020404" pitchFamily="49" charset="0"/>
              <a:buChar char="o"/>
            </a:pPr>
            <a:r>
              <a:rPr lang="en-US" altLang="en-US" sz="1400">
                <a:solidFill>
                  <a:srgbClr val="0070C0"/>
                </a:solidFill>
                <a:latin typeface="Arial" panose="020B0604020202020204" pitchFamily="34" charset="0"/>
                <a:cs typeface="Arial" panose="020B0604020202020204" pitchFamily="34" charset="0"/>
              </a:rPr>
              <a:t>They subserve inferior visual fields and account for contralateral inferior quadrantanopsia </a:t>
            </a:r>
          </a:p>
          <a:p>
            <a:pPr eaLnBrk="1" hangingPunct="1">
              <a:buFont typeface="Courier New" panose="02070309020205020404" pitchFamily="49" charset="0"/>
              <a:buChar char="o"/>
            </a:pPr>
            <a:r>
              <a:rPr lang="en-US" altLang="en-US" sz="1400" b="1">
                <a:solidFill>
                  <a:srgbClr val="00B050"/>
                </a:solidFill>
                <a:latin typeface="Arial" panose="020B0604020202020204" pitchFamily="34" charset="0"/>
                <a:cs typeface="Arial" panose="020B0604020202020204" pitchFamily="34" charset="0"/>
              </a:rPr>
              <a:t>INFERIOR FIBRES - Temporal lobe optic radiations start in the lateral LGN, </a:t>
            </a:r>
            <a:r>
              <a:rPr lang="en-US" altLang="en-US" sz="1400">
                <a:solidFill>
                  <a:srgbClr val="00B050"/>
                </a:solidFill>
                <a:latin typeface="Arial" panose="020B0604020202020204" pitchFamily="34" charset="0"/>
                <a:cs typeface="Arial" panose="020B0604020202020204" pitchFamily="34" charset="0"/>
              </a:rPr>
              <a:t>course anteriorly toward the temporal pole before turning posteriorly in a sharp loop (Meyer’s loop) to course around the lateral wall of the inferior horn of the lateral ventricle then posteriorly to the inferior calcarine cortex (lingual Gryrus. (traverse posterior limb / retrolenticular part of internal capsule)</a:t>
            </a:r>
          </a:p>
          <a:p>
            <a:pPr eaLnBrk="1" hangingPunct="1">
              <a:buFont typeface="Courier New" panose="02070309020205020404" pitchFamily="49" charset="0"/>
              <a:buChar char="o"/>
            </a:pPr>
            <a:r>
              <a:rPr lang="en-US" altLang="en-US" sz="1400">
                <a:solidFill>
                  <a:srgbClr val="00B050"/>
                </a:solidFill>
                <a:latin typeface="Arial" panose="020B0604020202020204" pitchFamily="34" charset="0"/>
                <a:cs typeface="Arial" panose="020B0604020202020204" pitchFamily="34" charset="0"/>
              </a:rPr>
              <a:t>They subserve superior visual fields and account for contralateral superior quadrantanopsia following temporal lobectomy.</a:t>
            </a:r>
          </a:p>
          <a:p>
            <a:pPr eaLnBrk="1" hangingPunct="1">
              <a:buFont typeface="Wingdings" panose="05000000000000000000" pitchFamily="2" charset="2"/>
              <a:buNone/>
            </a:pPr>
            <a:endParaRPr lang="en-US" altLang="en-US" sz="1400">
              <a:latin typeface="Arial" panose="020B0604020202020204" pitchFamily="34" charset="0"/>
              <a:cs typeface="Arial" panose="020B0604020202020204" pitchFamily="34" charset="0"/>
            </a:endParaRPr>
          </a:p>
        </p:txBody>
      </p:sp>
      <p:pic>
        <p:nvPicPr>
          <p:cNvPr id="33796" name="Content Placeholder 4">
            <a:extLst>
              <a:ext uri="{FF2B5EF4-FFF2-40B4-BE49-F238E27FC236}">
                <a16:creationId xmlns:a16="http://schemas.microsoft.com/office/drawing/2014/main" xmlns="" id="{889D6CEF-07E3-DC26-085F-260C9C06A03A}"/>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5043488" y="182563"/>
            <a:ext cx="3935412" cy="2951162"/>
          </a:xfrm>
        </p:spPr>
      </p:pic>
      <p:pic>
        <p:nvPicPr>
          <p:cNvPr id="33797" name="Picture 6">
            <a:extLst>
              <a:ext uri="{FF2B5EF4-FFF2-40B4-BE49-F238E27FC236}">
                <a16:creationId xmlns:a16="http://schemas.microsoft.com/office/drawing/2014/main" xmlns="" id="{2D919214-2DE7-E47F-8DA4-EB7407AC509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48263" y="3213100"/>
            <a:ext cx="3830637"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F00CBE5F-B6D5-FF6F-6382-7D100B61895E}"/>
              </a:ext>
            </a:extLst>
          </p:cNvPr>
          <p:cNvSpPr>
            <a:spLocks noGrp="1" noChangeArrowheads="1"/>
          </p:cNvSpPr>
          <p:nvPr>
            <p:ph type="title"/>
          </p:nvPr>
        </p:nvSpPr>
        <p:spPr>
          <a:xfrm>
            <a:off x="457200" y="277813"/>
            <a:ext cx="8229600" cy="560387"/>
          </a:xfrm>
        </p:spPr>
        <p:txBody>
          <a:bodyPr/>
          <a:lstStyle/>
          <a:p>
            <a:pPr eaLnBrk="1" fontAlgn="auto" hangingPunct="1">
              <a:spcAft>
                <a:spcPts val="0"/>
              </a:spcAft>
              <a:defRPr/>
            </a:pPr>
            <a:r>
              <a:rPr lang="en-US" sz="3200"/>
              <a:t>Arrangement</a:t>
            </a:r>
            <a:endParaRPr lang="en-SG" sz="3200"/>
          </a:p>
        </p:txBody>
      </p:sp>
      <p:sp>
        <p:nvSpPr>
          <p:cNvPr id="35843" name="Rectangle 3">
            <a:extLst>
              <a:ext uri="{FF2B5EF4-FFF2-40B4-BE49-F238E27FC236}">
                <a16:creationId xmlns:a16="http://schemas.microsoft.com/office/drawing/2014/main" xmlns="" id="{80B84B9A-4528-B8B5-3AD9-2B8BA5DCF04D}"/>
              </a:ext>
            </a:extLst>
          </p:cNvPr>
          <p:cNvSpPr>
            <a:spLocks noGrp="1" noChangeArrowheads="1"/>
          </p:cNvSpPr>
          <p:nvPr>
            <p:ph idx="1"/>
          </p:nvPr>
        </p:nvSpPr>
        <p:spPr>
          <a:xfrm>
            <a:off x="457200" y="765175"/>
            <a:ext cx="8229600" cy="1800225"/>
          </a:xfrm>
        </p:spPr>
        <p:txBody>
          <a:bodyPr/>
          <a:lstStyle/>
          <a:p>
            <a:pPr eaLnBrk="1" hangingPunct="1"/>
            <a:r>
              <a:rPr lang="en-US" altLang="en-US" sz="1800"/>
              <a:t>Temporal rotation of fibers </a:t>
            </a:r>
          </a:p>
          <a:p>
            <a:pPr eaLnBrk="1" hangingPunct="1">
              <a:buFont typeface="Wingdings" panose="05000000000000000000" pitchFamily="2" charset="2"/>
              <a:buNone/>
            </a:pPr>
            <a:r>
              <a:rPr lang="en-US" altLang="en-US" sz="1800"/>
              <a:t>   upper retinal fibers-- upper part of optic radiation </a:t>
            </a:r>
          </a:p>
          <a:p>
            <a:pPr eaLnBrk="1" hangingPunct="1">
              <a:buFont typeface="Wingdings" panose="05000000000000000000" pitchFamily="2" charset="2"/>
              <a:buNone/>
            </a:pPr>
            <a:r>
              <a:rPr lang="en-US" altLang="en-US" sz="1800"/>
              <a:t>   lower retinal fibers -- lower part. of optic radiation </a:t>
            </a:r>
          </a:p>
          <a:p>
            <a:pPr eaLnBrk="1" hangingPunct="1">
              <a:buFont typeface="Wingdings" panose="05000000000000000000" pitchFamily="2" charset="2"/>
              <a:buNone/>
            </a:pPr>
            <a:r>
              <a:rPr lang="en-US" altLang="en-US" sz="1800"/>
              <a:t>   Macular fibers -- central part</a:t>
            </a:r>
            <a:endParaRPr lang="en-SG" altLang="en-US" sz="1800"/>
          </a:p>
        </p:txBody>
      </p:sp>
      <p:pic>
        <p:nvPicPr>
          <p:cNvPr id="35844" name="Picture 4">
            <a:extLst>
              <a:ext uri="{FF2B5EF4-FFF2-40B4-BE49-F238E27FC236}">
                <a16:creationId xmlns:a16="http://schemas.microsoft.com/office/drawing/2014/main" xmlns="" id="{F6F3E994-ABF2-7D93-5989-B958E2D3B8F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11413" y="2636838"/>
            <a:ext cx="4362450"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2" name="Block Arc 1">
            <a:extLst>
              <a:ext uri="{FF2B5EF4-FFF2-40B4-BE49-F238E27FC236}">
                <a16:creationId xmlns:a16="http://schemas.microsoft.com/office/drawing/2014/main" xmlns="" id="{82259CC6-8EE7-EB69-BAB9-CCC9BD61958E}"/>
              </a:ext>
            </a:extLst>
          </p:cNvPr>
          <p:cNvSpPr/>
          <p:nvPr/>
        </p:nvSpPr>
        <p:spPr>
          <a:xfrm rot="5400000">
            <a:off x="6948488" y="5300662"/>
            <a:ext cx="719138" cy="792163"/>
          </a:xfrm>
          <a:prstGeom prst="blockArc">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6" name="Block Arc 5">
            <a:extLst>
              <a:ext uri="{FF2B5EF4-FFF2-40B4-BE49-F238E27FC236}">
                <a16:creationId xmlns:a16="http://schemas.microsoft.com/office/drawing/2014/main" xmlns="" id="{EDCB0B30-244F-1E08-BB76-7DCA27960159}"/>
              </a:ext>
            </a:extLst>
          </p:cNvPr>
          <p:cNvSpPr/>
          <p:nvPr/>
        </p:nvSpPr>
        <p:spPr>
          <a:xfrm rot="5400000">
            <a:off x="6948488" y="5300662"/>
            <a:ext cx="719138" cy="792163"/>
          </a:xfrm>
          <a:prstGeom prst="blockArc">
            <a:avLst>
              <a:gd name="adj1" fmla="val 10800000"/>
              <a:gd name="adj2" fmla="val 18375418"/>
              <a:gd name="adj3" fmla="val 246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7" name="Block Arc 6">
            <a:extLst>
              <a:ext uri="{FF2B5EF4-FFF2-40B4-BE49-F238E27FC236}">
                <a16:creationId xmlns:a16="http://schemas.microsoft.com/office/drawing/2014/main" xmlns="" id="{EE02F126-6C86-9092-B1F4-5764FC09E60D}"/>
              </a:ext>
            </a:extLst>
          </p:cNvPr>
          <p:cNvSpPr/>
          <p:nvPr/>
        </p:nvSpPr>
        <p:spPr>
          <a:xfrm rot="5400000">
            <a:off x="6948488" y="5300662"/>
            <a:ext cx="719138" cy="792163"/>
          </a:xfrm>
          <a:prstGeom prst="blockArc">
            <a:avLst>
              <a:gd name="adj1" fmla="val 10800000"/>
              <a:gd name="adj2" fmla="val 14499828"/>
              <a:gd name="adj3" fmla="val 2350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cxnSp>
        <p:nvCxnSpPr>
          <p:cNvPr id="4" name="Straight Connector 3">
            <a:extLst>
              <a:ext uri="{FF2B5EF4-FFF2-40B4-BE49-F238E27FC236}">
                <a16:creationId xmlns:a16="http://schemas.microsoft.com/office/drawing/2014/main" xmlns="" id="{C88ECEDE-63A7-6A94-9A7B-B4403F358F17}"/>
              </a:ext>
            </a:extLst>
          </p:cNvPr>
          <p:cNvCxnSpPr/>
          <p:nvPr/>
        </p:nvCxnSpPr>
        <p:spPr>
          <a:xfrm>
            <a:off x="5580063" y="5445125"/>
            <a:ext cx="1728787" cy="28733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F4EB0800-9DF4-9AA9-E3A5-4D95AA2A2469}"/>
              </a:ext>
            </a:extLst>
          </p:cNvPr>
          <p:cNvSpPr>
            <a:spLocks noGrp="1" noChangeArrowheads="1"/>
          </p:cNvSpPr>
          <p:nvPr>
            <p:ph type="title"/>
          </p:nvPr>
        </p:nvSpPr>
        <p:spPr>
          <a:xfrm>
            <a:off x="395536" y="146664"/>
            <a:ext cx="7772400" cy="640556"/>
          </a:xfrm>
        </p:spPr>
        <p:txBody>
          <a:bodyPr/>
          <a:lstStyle/>
          <a:p>
            <a:pPr eaLnBrk="1" fontAlgn="auto" hangingPunct="1">
              <a:spcAft>
                <a:spcPts val="0"/>
              </a:spcAft>
              <a:defRPr/>
            </a:pPr>
            <a:r>
              <a:rPr lang="en-US" sz="3600" dirty="0"/>
              <a:t>Primary visual cortex</a:t>
            </a:r>
            <a:endParaRPr lang="en-SG" sz="3600" dirty="0"/>
          </a:p>
        </p:txBody>
      </p:sp>
      <p:sp>
        <p:nvSpPr>
          <p:cNvPr id="5" name="Content Placeholder 4">
            <a:extLst>
              <a:ext uri="{FF2B5EF4-FFF2-40B4-BE49-F238E27FC236}">
                <a16:creationId xmlns:a16="http://schemas.microsoft.com/office/drawing/2014/main" xmlns="" id="{1FADC759-0CE0-F398-88E2-7046776FB6E5}"/>
              </a:ext>
            </a:extLst>
          </p:cNvPr>
          <p:cNvSpPr>
            <a:spLocks noGrp="1"/>
          </p:cNvSpPr>
          <p:nvPr>
            <p:ph sz="half" idx="2"/>
          </p:nvPr>
        </p:nvSpPr>
        <p:spPr>
          <a:xfrm>
            <a:off x="4427538" y="158750"/>
            <a:ext cx="4540250" cy="5214938"/>
          </a:xfrm>
        </p:spPr>
        <p:txBody>
          <a:bodyPr/>
          <a:lstStyle/>
          <a:p>
            <a:pPr eaLnBrk="1" fontAlgn="auto" hangingPunct="1">
              <a:spcAft>
                <a:spcPts val="0"/>
              </a:spcAft>
              <a:buClr>
                <a:schemeClr val="accent1">
                  <a:lumMod val="75000"/>
                </a:schemeClr>
              </a:buClr>
              <a:defRPr/>
            </a:pPr>
            <a:r>
              <a:rPr lang="en-US" altLang="en-US" sz="1600" dirty="0">
                <a:latin typeface="Bahnschrift" panose="020B0502040204020203" pitchFamily="34" charset="0"/>
              </a:rPr>
              <a:t>The Optic Radiation end along the superior and inferior lip of calcarine sulcus</a:t>
            </a:r>
          </a:p>
          <a:p>
            <a:pPr eaLnBrk="1" fontAlgn="auto" hangingPunct="1">
              <a:spcAft>
                <a:spcPts val="0"/>
              </a:spcAft>
              <a:buClr>
                <a:schemeClr val="accent1">
                  <a:lumMod val="75000"/>
                </a:schemeClr>
              </a:buClr>
              <a:defRPr/>
            </a:pPr>
            <a:r>
              <a:rPr lang="en-US" altLang="en-US" sz="1600" dirty="0">
                <a:latin typeface="Bahnschrift" panose="020B0502040204020203" pitchFamily="34" charset="0"/>
              </a:rPr>
              <a:t>This area is also called </a:t>
            </a:r>
            <a:r>
              <a:rPr lang="en-US" altLang="en-US" sz="1600" b="1" dirty="0">
                <a:latin typeface="Bahnschrift" panose="020B0502040204020203" pitchFamily="34" charset="0"/>
              </a:rPr>
              <a:t>striate cortex </a:t>
            </a:r>
            <a:r>
              <a:rPr lang="en-US" altLang="en-US" sz="1600" dirty="0">
                <a:latin typeface="Bahnschrift" panose="020B0502040204020203" pitchFamily="34" charset="0"/>
              </a:rPr>
              <a:t>or area 17</a:t>
            </a:r>
          </a:p>
          <a:p>
            <a:pPr eaLnBrk="1" fontAlgn="auto" hangingPunct="1">
              <a:spcAft>
                <a:spcPts val="0"/>
              </a:spcAft>
              <a:buClr>
                <a:schemeClr val="accent1">
                  <a:lumMod val="75000"/>
                </a:schemeClr>
              </a:buClr>
              <a:defRPr/>
            </a:pPr>
            <a:r>
              <a:rPr lang="en-US" altLang="en-US" sz="1400" dirty="0">
                <a:latin typeface="Bahnschrift" panose="020B0502040204020203" pitchFamily="34" charset="0"/>
              </a:rPr>
              <a:t>There are 6 layers for primary visual cortex. Optic radiation terminate in the 4 </a:t>
            </a:r>
            <a:r>
              <a:rPr lang="en-US" altLang="en-US" sz="1400" dirty="0" err="1">
                <a:latin typeface="Bahnschrift" panose="020B0502040204020203" pitchFamily="34" charset="0"/>
              </a:rPr>
              <a:t>rth</a:t>
            </a:r>
            <a:r>
              <a:rPr lang="en-US" altLang="en-US" sz="1400" dirty="0">
                <a:latin typeface="Bahnschrift" panose="020B0502040204020203" pitchFamily="34" charset="0"/>
              </a:rPr>
              <a:t> layer</a:t>
            </a:r>
          </a:p>
          <a:p>
            <a:pPr algn="just">
              <a:defRPr/>
            </a:pPr>
            <a:r>
              <a:rPr lang="en-IN" sz="1600" u="sng" dirty="0">
                <a:solidFill>
                  <a:srgbClr val="FF0000"/>
                </a:solidFill>
                <a:latin typeface="Bahnschrift" panose="020B0502040204020203" pitchFamily="34" charset="0"/>
              </a:rPr>
              <a:t>Macula projects to posterior one third of the calcarine cortex (occipital pole</a:t>
            </a:r>
            <a:r>
              <a:rPr lang="en-IN" sz="1600" dirty="0">
                <a:solidFill>
                  <a:srgbClr val="FF0000"/>
                </a:solidFill>
                <a:latin typeface="Bahnschrift" panose="020B0502040204020203" pitchFamily="34" charset="0"/>
              </a:rPr>
              <a:t>).</a:t>
            </a:r>
            <a:r>
              <a:rPr lang="en-IN" sz="1600" dirty="0">
                <a:latin typeface="Bahnschrift" panose="020B0502040204020203" pitchFamily="34" charset="0"/>
              </a:rPr>
              <a:t> </a:t>
            </a:r>
          </a:p>
          <a:p>
            <a:pPr lvl="1" algn="just">
              <a:defRPr/>
            </a:pPr>
            <a:r>
              <a:rPr lang="en-IN" sz="1400" dirty="0">
                <a:latin typeface="Bahnschrift" panose="020B0502040204020203" pitchFamily="34" charset="0"/>
              </a:rPr>
              <a:t>Macula represented posteriorly, </a:t>
            </a:r>
          </a:p>
          <a:p>
            <a:pPr lvl="1" algn="just">
              <a:defRPr/>
            </a:pPr>
            <a:r>
              <a:rPr lang="en-IN" sz="1400" dirty="0">
                <a:latin typeface="Bahnschrift" panose="020B0502040204020203" pitchFamily="34" charset="0"/>
              </a:rPr>
              <a:t>peripheral retina anteriorly </a:t>
            </a:r>
            <a:r>
              <a:rPr lang="en-IN" sz="1400" b="1" dirty="0">
                <a:latin typeface="Bahnschrift" panose="020B0502040204020203" pitchFamily="34" charset="0"/>
              </a:rPr>
              <a:t>(fovea at occipital pole</a:t>
            </a:r>
            <a:r>
              <a:rPr lang="en-IN" sz="1400" dirty="0">
                <a:latin typeface="Bahnschrift" panose="020B0502040204020203" pitchFamily="34" charset="0"/>
              </a:rPr>
              <a:t>), </a:t>
            </a:r>
          </a:p>
          <a:p>
            <a:pPr lvl="1" algn="just">
              <a:defRPr/>
            </a:pPr>
            <a:r>
              <a:rPr lang="en-IN" sz="1400" dirty="0">
                <a:latin typeface="Bahnschrift" panose="020B0502040204020203" pitchFamily="34" charset="0"/>
              </a:rPr>
              <a:t>upper field inferior, </a:t>
            </a:r>
          </a:p>
          <a:p>
            <a:pPr lvl="1" algn="just">
              <a:defRPr/>
            </a:pPr>
            <a:r>
              <a:rPr lang="en-IN" sz="1400" dirty="0">
                <a:latin typeface="Bahnschrift" panose="020B0502040204020203" pitchFamily="34" charset="0"/>
              </a:rPr>
              <a:t>right field on left.</a:t>
            </a:r>
          </a:p>
          <a:p>
            <a:pPr algn="just">
              <a:defRPr/>
            </a:pPr>
            <a:r>
              <a:rPr lang="en-IN" sz="1600" dirty="0">
                <a:latin typeface="Bahnschrift" panose="020B0502040204020203" pitchFamily="34" charset="0"/>
              </a:rPr>
              <a:t>Primary visual cortex projects to secondary visual areas (peristriate cortex) V2 (area 18) and V3 (area 19) in adjacent occipital lobe cortex.</a:t>
            </a:r>
          </a:p>
        </p:txBody>
      </p:sp>
      <p:pic>
        <p:nvPicPr>
          <p:cNvPr id="37892" name="Picture 8">
            <a:extLst>
              <a:ext uri="{FF2B5EF4-FFF2-40B4-BE49-F238E27FC236}">
                <a16:creationId xmlns:a16="http://schemas.microsoft.com/office/drawing/2014/main" xmlns="" id="{170ED993-C6C5-2346-DDA0-C5CAE00F6F9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288" y="4619625"/>
            <a:ext cx="5761037" cy="207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Content Placeholder 6">
            <a:extLst>
              <a:ext uri="{FF2B5EF4-FFF2-40B4-BE49-F238E27FC236}">
                <a16:creationId xmlns:a16="http://schemas.microsoft.com/office/drawing/2014/main" xmlns="" id="{BDC836DF-EED6-7F7D-0970-FF82D73E4166}"/>
              </a:ext>
            </a:extLst>
          </p:cNvPr>
          <p:cNvPicPr>
            <a:picLocks noGrp="1" noChangeAspect="1" noChangeArrowheads="1"/>
          </p:cNvPicPr>
          <p:nvPr>
            <p:ph sz="half" idx="1"/>
          </p:nvPr>
        </p:nvPicPr>
        <p:blipFill>
          <a:blip r:embed="rId4">
            <a:extLst>
              <a:ext uri="{28A0092B-C50C-407E-A947-70E740481C1C}">
                <a14:useLocalDpi xmlns:a14="http://schemas.microsoft.com/office/drawing/2010/main" xmlns="" val="0"/>
              </a:ext>
            </a:extLst>
          </a:blip>
          <a:srcRect/>
          <a:stretch>
            <a:fillRect/>
          </a:stretch>
        </p:blipFill>
        <p:spPr>
          <a:xfrm>
            <a:off x="395288" y="819150"/>
            <a:ext cx="3313112" cy="43386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FC5CAF-2D09-0DE5-C8CB-4350667BACD6}"/>
              </a:ext>
            </a:extLst>
          </p:cNvPr>
          <p:cNvSpPr>
            <a:spLocks noGrp="1"/>
          </p:cNvSpPr>
          <p:nvPr>
            <p:ph type="title"/>
          </p:nvPr>
        </p:nvSpPr>
        <p:spPr>
          <a:xfrm>
            <a:off x="208799" y="210344"/>
            <a:ext cx="7772400" cy="784224"/>
          </a:xfrm>
        </p:spPr>
        <p:txBody>
          <a:bodyPr/>
          <a:lstStyle/>
          <a:p>
            <a:pPr eaLnBrk="1" hangingPunct="1">
              <a:defRPr/>
            </a:pPr>
            <a:r>
              <a:rPr lang="en-IN" sz="3600" dirty="0"/>
              <a:t>MATHS of OPHTHALMOLOGY</a:t>
            </a:r>
          </a:p>
        </p:txBody>
      </p:sp>
      <p:sp>
        <p:nvSpPr>
          <p:cNvPr id="9219" name="Content Placeholder 2">
            <a:extLst>
              <a:ext uri="{FF2B5EF4-FFF2-40B4-BE49-F238E27FC236}">
                <a16:creationId xmlns:a16="http://schemas.microsoft.com/office/drawing/2014/main" xmlns="" id="{8F06A477-2C5D-2AE1-D8AC-7A2A416BAEF1}"/>
              </a:ext>
            </a:extLst>
          </p:cNvPr>
          <p:cNvSpPr>
            <a:spLocks noGrp="1" noChangeArrowheads="1"/>
          </p:cNvSpPr>
          <p:nvPr>
            <p:ph idx="1"/>
          </p:nvPr>
        </p:nvSpPr>
        <p:spPr>
          <a:xfrm>
            <a:off x="179388" y="2120900"/>
            <a:ext cx="8785225" cy="3468688"/>
          </a:xfrm>
        </p:spPr>
        <p:txBody>
          <a:bodyPr/>
          <a:lstStyle/>
          <a:p>
            <a:pPr eaLnBrk="1" hangingPunct="1"/>
            <a:r>
              <a:rPr lang="en-IN" altLang="en-US" sz="1800"/>
              <a:t>Ophthalmology is similar to Mathematics Equation</a:t>
            </a:r>
          </a:p>
          <a:p>
            <a:pPr eaLnBrk="1" hangingPunct="1"/>
            <a:endParaRPr lang="en-IN" altLang="en-US" sz="1800"/>
          </a:p>
          <a:p>
            <a:pPr eaLnBrk="1" hangingPunct="1"/>
            <a:r>
              <a:rPr lang="en-IN" altLang="en-US" sz="1800"/>
              <a:t>Pt’s Vision = Best vision </a:t>
            </a:r>
            <a:r>
              <a:rPr lang="en-IN" altLang="en-US" sz="1800">
                <a:solidFill>
                  <a:schemeClr val="accent1"/>
                </a:solidFill>
              </a:rPr>
              <a:t>minus</a:t>
            </a:r>
            <a:r>
              <a:rPr lang="en-IN" altLang="en-US" sz="1800"/>
              <a:t> Any Vn loss d/t disorders of sub-structures of eye</a:t>
            </a:r>
          </a:p>
          <a:p>
            <a:pPr eaLnBrk="1" hangingPunct="1"/>
            <a:endParaRPr lang="en-IN" altLang="en-US" sz="1800"/>
          </a:p>
          <a:p>
            <a:pPr eaLnBrk="1" hangingPunct="1"/>
            <a:r>
              <a:rPr lang="en-IN" altLang="en-US" sz="1800"/>
              <a:t>Unaid Vn = 100 - (</a:t>
            </a:r>
            <a:r>
              <a:rPr lang="en-IN" altLang="en-US" sz="1800">
                <a:solidFill>
                  <a:srgbClr val="00B050"/>
                </a:solidFill>
              </a:rPr>
              <a:t>Ref</a:t>
            </a:r>
            <a:r>
              <a:rPr lang="en-IN" altLang="en-US" sz="1800"/>
              <a:t>+</a:t>
            </a:r>
            <a:r>
              <a:rPr lang="en-IN" altLang="en-US" sz="1800">
                <a:solidFill>
                  <a:srgbClr val="0070C0"/>
                </a:solidFill>
              </a:rPr>
              <a:t>Tear+Cornea+Aq+Pupil+Lens</a:t>
            </a:r>
            <a:r>
              <a:rPr lang="en-IN" altLang="en-US" sz="1800"/>
              <a:t>+</a:t>
            </a:r>
            <a:r>
              <a:rPr lang="en-IN" altLang="en-US" sz="1800">
                <a:solidFill>
                  <a:srgbClr val="FF0000"/>
                </a:solidFill>
              </a:rPr>
              <a:t>Vit+Retina</a:t>
            </a:r>
            <a:r>
              <a:rPr lang="en-IN" altLang="en-US" sz="1800"/>
              <a:t>+ ON +VnPath)</a:t>
            </a:r>
          </a:p>
          <a:p>
            <a:pPr eaLnBrk="1" hangingPunct="1"/>
            <a:r>
              <a:rPr lang="en-IN" altLang="en-US" sz="1800"/>
              <a:t>BCVA(Gl)= 100 - (       </a:t>
            </a:r>
            <a:r>
              <a:rPr lang="en-IN" altLang="en-US" sz="1800">
                <a:solidFill>
                  <a:srgbClr val="0070C0"/>
                </a:solidFill>
              </a:rPr>
              <a:t>Tear+Cornea+Aq+Pupil+Lens</a:t>
            </a:r>
            <a:r>
              <a:rPr lang="en-IN" altLang="en-US" sz="1800"/>
              <a:t>+</a:t>
            </a:r>
            <a:r>
              <a:rPr lang="en-IN" altLang="en-US" sz="1800">
                <a:solidFill>
                  <a:srgbClr val="FF0000"/>
                </a:solidFill>
              </a:rPr>
              <a:t>Vit+Retina</a:t>
            </a:r>
            <a:r>
              <a:rPr lang="en-IN" altLang="en-US" sz="1800"/>
              <a:t>+ ON +VnPath)</a:t>
            </a:r>
          </a:p>
          <a:p>
            <a:pPr eaLnBrk="1" hangingPunct="1"/>
            <a:endParaRPr lang="en-IN" altLang="en-US" sz="1800"/>
          </a:p>
          <a:p>
            <a:pPr eaLnBrk="1" hangingPunct="1"/>
            <a:r>
              <a:rPr lang="en-IN" altLang="en-US" sz="1800"/>
              <a:t>BCVA(Gl)= 100 - (        </a:t>
            </a:r>
            <a:r>
              <a:rPr lang="en-IN" altLang="en-US" sz="1800">
                <a:solidFill>
                  <a:srgbClr val="0070C0"/>
                </a:solidFill>
              </a:rPr>
              <a:t>Examn on TL / SLE       </a:t>
            </a:r>
            <a:r>
              <a:rPr lang="en-IN" altLang="en-US" sz="1800"/>
              <a:t>+</a:t>
            </a:r>
            <a:r>
              <a:rPr lang="en-IN" altLang="en-US" sz="1800">
                <a:solidFill>
                  <a:srgbClr val="FF0000"/>
                </a:solidFill>
              </a:rPr>
              <a:t> Ophthalmoscopy </a:t>
            </a:r>
            <a:r>
              <a:rPr lang="en-IN" altLang="en-US" sz="1800"/>
              <a:t>+ ON +VnPath)</a:t>
            </a:r>
            <a:endParaRPr lang="en-IN" altLang="en-US" sz="1400"/>
          </a:p>
          <a:p>
            <a:pPr eaLnBrk="1" hangingPunct="1"/>
            <a:endParaRPr lang="en-IN" altLang="en-US" sz="1800"/>
          </a:p>
          <a:p>
            <a:pPr eaLnBrk="1" hangingPunct="1"/>
            <a:endParaRPr lang="en-IN" altLang="en-US" sz="1800"/>
          </a:p>
          <a:p>
            <a:pPr eaLnBrk="1" hangingPunct="1"/>
            <a:endParaRPr lang="en-IN" altLang="en-US" sz="1800"/>
          </a:p>
        </p:txBody>
      </p:sp>
      <p:sp>
        <p:nvSpPr>
          <p:cNvPr id="9220" name="TextBox 4">
            <a:extLst>
              <a:ext uri="{FF2B5EF4-FFF2-40B4-BE49-F238E27FC236}">
                <a16:creationId xmlns:a16="http://schemas.microsoft.com/office/drawing/2014/main" xmlns="" id="{7723B594-7755-A896-04B6-AE05E70C4AF8}"/>
              </a:ext>
            </a:extLst>
          </p:cNvPr>
          <p:cNvSpPr txBox="1">
            <a:spLocks noChangeArrowheads="1"/>
          </p:cNvSpPr>
          <p:nvPr/>
        </p:nvSpPr>
        <p:spPr bwMode="auto">
          <a:xfrm>
            <a:off x="5673725" y="5732463"/>
            <a:ext cx="345281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600"/>
              <a:t>Can be detected (not always) by Imaging study OR Electrophysiological Tests </a:t>
            </a:r>
          </a:p>
        </p:txBody>
      </p:sp>
      <p:cxnSp>
        <p:nvCxnSpPr>
          <p:cNvPr id="7" name="Straight Arrow Connector 6">
            <a:extLst>
              <a:ext uri="{FF2B5EF4-FFF2-40B4-BE49-F238E27FC236}">
                <a16:creationId xmlns:a16="http://schemas.microsoft.com/office/drawing/2014/main" xmlns="" id="{F12EC753-8A51-5A1F-0F76-409F613F380D}"/>
              </a:ext>
            </a:extLst>
          </p:cNvPr>
          <p:cNvCxnSpPr>
            <a:cxnSpLocks/>
            <a:endCxn id="9220" idx="0"/>
          </p:cNvCxnSpPr>
          <p:nvPr/>
        </p:nvCxnSpPr>
        <p:spPr>
          <a:xfrm flipH="1">
            <a:off x="7399338" y="5157788"/>
            <a:ext cx="485775" cy="574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EB130381-684E-ADB8-B6D0-6A92B92AF33D}"/>
              </a:ext>
            </a:extLst>
          </p:cNvPr>
          <p:cNvSpPr>
            <a:spLocks noGrp="1" noChangeArrowheads="1"/>
          </p:cNvSpPr>
          <p:nvPr>
            <p:ph type="title"/>
          </p:nvPr>
        </p:nvSpPr>
        <p:spPr>
          <a:xfrm>
            <a:off x="457200" y="277813"/>
            <a:ext cx="8229600" cy="704850"/>
          </a:xfrm>
        </p:spPr>
        <p:txBody>
          <a:bodyPr/>
          <a:lstStyle/>
          <a:p>
            <a:pPr eaLnBrk="1" fontAlgn="auto" hangingPunct="1">
              <a:spcAft>
                <a:spcPts val="0"/>
              </a:spcAft>
              <a:defRPr/>
            </a:pPr>
            <a:r>
              <a:rPr lang="en-US" sz="3200" dirty="0"/>
              <a:t>Occipital cortex - Arrangement</a:t>
            </a:r>
            <a:endParaRPr lang="en-SG" sz="3200" dirty="0"/>
          </a:p>
        </p:txBody>
      </p:sp>
      <p:sp>
        <p:nvSpPr>
          <p:cNvPr id="39939" name="Rectangle 3">
            <a:extLst>
              <a:ext uri="{FF2B5EF4-FFF2-40B4-BE49-F238E27FC236}">
                <a16:creationId xmlns:a16="http://schemas.microsoft.com/office/drawing/2014/main" xmlns="" id="{E9FC4836-7CB4-0374-E0A4-F9B5A174399A}"/>
              </a:ext>
            </a:extLst>
          </p:cNvPr>
          <p:cNvSpPr>
            <a:spLocks noGrp="1" noChangeArrowheads="1"/>
          </p:cNvSpPr>
          <p:nvPr>
            <p:ph idx="1"/>
          </p:nvPr>
        </p:nvSpPr>
        <p:spPr>
          <a:xfrm>
            <a:off x="468313" y="908050"/>
            <a:ext cx="8218487" cy="2233613"/>
          </a:xfrm>
        </p:spPr>
        <p:txBody>
          <a:bodyPr/>
          <a:lstStyle/>
          <a:p>
            <a:pPr eaLnBrk="1" hangingPunct="1"/>
            <a:r>
              <a:rPr lang="en-US" altLang="en-US" sz="1600"/>
              <a:t>Fovea, Macula - tip of occipital cortex</a:t>
            </a:r>
          </a:p>
          <a:p>
            <a:pPr eaLnBrk="1" hangingPunct="1"/>
            <a:r>
              <a:rPr lang="en-US" altLang="en-US" sz="1600"/>
              <a:t>Peripheral field -medial portion of occipital lobe</a:t>
            </a:r>
          </a:p>
          <a:p>
            <a:pPr eaLnBrk="1" hangingPunct="1"/>
            <a:r>
              <a:rPr lang="en-US" altLang="en-US" sz="1600"/>
              <a:t>Most peripherel fibers of unilaterally represented temporal crescent --most anterior part of occipital cortex</a:t>
            </a:r>
          </a:p>
          <a:p>
            <a:pPr eaLnBrk="1" hangingPunct="1"/>
            <a:r>
              <a:rPr lang="en-US" altLang="en-US" sz="1600"/>
              <a:t>Superior retinal quadrants –dorsally, inferior- ventrally</a:t>
            </a:r>
            <a:endParaRPr lang="en-SG" altLang="en-US" sz="1600"/>
          </a:p>
        </p:txBody>
      </p:sp>
      <p:pic>
        <p:nvPicPr>
          <p:cNvPr id="39940" name="Picture 4">
            <a:extLst>
              <a:ext uri="{FF2B5EF4-FFF2-40B4-BE49-F238E27FC236}">
                <a16:creationId xmlns:a16="http://schemas.microsoft.com/office/drawing/2014/main" xmlns="" id="{51FD185B-25E5-1C49-E5B8-A992DB6BDFA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68538" y="3573463"/>
            <a:ext cx="4856162" cy="328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BDFD1-9C9C-AD06-4D29-574921E6BF0C}"/>
              </a:ext>
            </a:extLst>
          </p:cNvPr>
          <p:cNvSpPr>
            <a:spLocks noGrp="1"/>
          </p:cNvSpPr>
          <p:nvPr>
            <p:ph type="title"/>
          </p:nvPr>
        </p:nvSpPr>
        <p:spPr/>
        <p:txBody>
          <a:bodyPr/>
          <a:lstStyle/>
          <a:p>
            <a:pPr>
              <a:defRPr/>
            </a:pPr>
            <a:endParaRPr lang="en-IN"/>
          </a:p>
        </p:txBody>
      </p:sp>
      <p:pic>
        <p:nvPicPr>
          <p:cNvPr id="41987" name="Content Placeholder 5">
            <a:extLst>
              <a:ext uri="{FF2B5EF4-FFF2-40B4-BE49-F238E27FC236}">
                <a16:creationId xmlns:a16="http://schemas.microsoft.com/office/drawing/2014/main" xmlns="" id="{426BDBB0-4C1D-6B31-19D7-CD5923488C8D}"/>
              </a:ext>
            </a:extLst>
          </p:cNvPr>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100013" y="61913"/>
            <a:ext cx="4759325" cy="6734175"/>
          </a:xfrm>
        </p:spPr>
      </p:pic>
      <p:sp>
        <p:nvSpPr>
          <p:cNvPr id="41988" name="Content Placeholder 3">
            <a:extLst>
              <a:ext uri="{FF2B5EF4-FFF2-40B4-BE49-F238E27FC236}">
                <a16:creationId xmlns:a16="http://schemas.microsoft.com/office/drawing/2014/main" xmlns="" id="{7149E346-60CC-2950-1C8E-B5F847B7A089}"/>
              </a:ext>
            </a:extLst>
          </p:cNvPr>
          <p:cNvSpPr>
            <a:spLocks noGrp="1" noChangeArrowheads="1"/>
          </p:cNvSpPr>
          <p:nvPr>
            <p:ph sz="half" idx="2"/>
          </p:nvPr>
        </p:nvSpPr>
        <p:spPr>
          <a:xfrm>
            <a:off x="5292725" y="188913"/>
            <a:ext cx="3657600" cy="6497637"/>
          </a:xfrm>
        </p:spPr>
        <p:txBody>
          <a:bodyPr/>
          <a:lstStyle/>
          <a:p>
            <a:r>
              <a:rPr lang="en-IN" altLang="en-US" sz="1800"/>
              <a:t>Visual Field</a:t>
            </a:r>
          </a:p>
          <a:p>
            <a:endParaRPr lang="en-IN" altLang="en-US" sz="1800"/>
          </a:p>
          <a:p>
            <a:pPr lvl="2"/>
            <a:r>
              <a:rPr lang="en-IN" altLang="en-US" sz="1400"/>
              <a:t>Blind spot corresponding to disc</a:t>
            </a:r>
          </a:p>
          <a:p>
            <a:endParaRPr lang="en-IN" altLang="en-US" sz="1800"/>
          </a:p>
          <a:p>
            <a:endParaRPr lang="en-IN" altLang="en-US" sz="1800"/>
          </a:p>
          <a:p>
            <a:endParaRPr lang="en-IN" altLang="en-US" sz="1800"/>
          </a:p>
          <a:p>
            <a:r>
              <a:rPr lang="en-IN" altLang="en-US" sz="1800"/>
              <a:t>Retinal Field</a:t>
            </a:r>
          </a:p>
          <a:p>
            <a:r>
              <a:rPr lang="en-IN" altLang="en-US" sz="1800"/>
              <a:t>Distal Optic Nerve</a:t>
            </a:r>
          </a:p>
          <a:p>
            <a:r>
              <a:rPr lang="en-IN" altLang="en-US" sz="1800"/>
              <a:t>Proximal Optic Nerve</a:t>
            </a:r>
          </a:p>
          <a:p>
            <a:endParaRPr lang="en-IN" altLang="en-US" sz="1800"/>
          </a:p>
          <a:p>
            <a:r>
              <a:rPr lang="en-IN" altLang="en-US" sz="1800"/>
              <a:t>Optic Chiasma</a:t>
            </a:r>
          </a:p>
          <a:p>
            <a:r>
              <a:rPr lang="en-IN" altLang="en-US" sz="1800"/>
              <a:t>Optic Tract</a:t>
            </a:r>
          </a:p>
          <a:p>
            <a:endParaRPr lang="en-IN" altLang="en-US" sz="1800"/>
          </a:p>
          <a:p>
            <a:r>
              <a:rPr lang="en-IN" altLang="en-US" sz="1800"/>
              <a:t>Lat Geniculate Nuc</a:t>
            </a:r>
          </a:p>
          <a:p>
            <a:r>
              <a:rPr lang="en-IN" altLang="en-US" sz="1800"/>
              <a:t>Optic Radiations</a:t>
            </a:r>
          </a:p>
          <a:p>
            <a:r>
              <a:rPr lang="en-IN" altLang="en-US" sz="1800"/>
              <a:t>Visual Cortex</a:t>
            </a:r>
          </a:p>
          <a:p>
            <a:endParaRPr lang="en-IN" altLang="en-US" sz="1800"/>
          </a:p>
          <a:p>
            <a:endParaRPr lang="en-IN" altLang="en-US" sz="1800"/>
          </a:p>
        </p:txBody>
      </p:sp>
      <p:cxnSp>
        <p:nvCxnSpPr>
          <p:cNvPr id="8" name="Straight Connector 7">
            <a:extLst>
              <a:ext uri="{FF2B5EF4-FFF2-40B4-BE49-F238E27FC236}">
                <a16:creationId xmlns:a16="http://schemas.microsoft.com/office/drawing/2014/main" xmlns="" id="{B4EC6A94-C9EA-2AA5-2AB4-CF23D872F595}"/>
              </a:ext>
            </a:extLst>
          </p:cNvPr>
          <p:cNvCxnSpPr/>
          <p:nvPr/>
        </p:nvCxnSpPr>
        <p:spPr>
          <a:xfrm flipH="1">
            <a:off x="3276600" y="1125538"/>
            <a:ext cx="719138" cy="179863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10" name="Oval 9">
            <a:extLst>
              <a:ext uri="{FF2B5EF4-FFF2-40B4-BE49-F238E27FC236}">
                <a16:creationId xmlns:a16="http://schemas.microsoft.com/office/drawing/2014/main" xmlns="" id="{CF8811FE-8936-DB76-EE7B-A31EF902637C}"/>
              </a:ext>
            </a:extLst>
          </p:cNvPr>
          <p:cNvSpPr/>
          <p:nvPr/>
        </p:nvSpPr>
        <p:spPr>
          <a:xfrm>
            <a:off x="3132138" y="2933700"/>
            <a:ext cx="287337" cy="27940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11" name="Oval 10">
            <a:extLst>
              <a:ext uri="{FF2B5EF4-FFF2-40B4-BE49-F238E27FC236}">
                <a16:creationId xmlns:a16="http://schemas.microsoft.com/office/drawing/2014/main" xmlns="" id="{DE54E216-CF3E-6504-DDFC-580075FFA90A}"/>
              </a:ext>
            </a:extLst>
          </p:cNvPr>
          <p:cNvSpPr/>
          <p:nvPr/>
        </p:nvSpPr>
        <p:spPr>
          <a:xfrm>
            <a:off x="1403350" y="2924175"/>
            <a:ext cx="288925" cy="28098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7">
            <a:extLst>
              <a:ext uri="{FF2B5EF4-FFF2-40B4-BE49-F238E27FC236}">
                <a16:creationId xmlns:a16="http://schemas.microsoft.com/office/drawing/2014/main" xmlns="" id="{B5FF9033-6F07-373D-2041-BCF64517435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23163" y="4383088"/>
            <a:ext cx="1211262" cy="127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1" name="Content Placeholder 5">
            <a:extLst>
              <a:ext uri="{FF2B5EF4-FFF2-40B4-BE49-F238E27FC236}">
                <a16:creationId xmlns:a16="http://schemas.microsoft.com/office/drawing/2014/main" xmlns="" id="{473B65B0-53CA-CF08-ABFC-0CD5952E2E62}"/>
              </a:ext>
            </a:extLst>
          </p:cNvPr>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127000" y="333375"/>
            <a:ext cx="5981700" cy="6040438"/>
          </a:xfrm>
        </p:spPr>
      </p:pic>
      <p:sp>
        <p:nvSpPr>
          <p:cNvPr id="43012" name="TextBox 10">
            <a:extLst>
              <a:ext uri="{FF2B5EF4-FFF2-40B4-BE49-F238E27FC236}">
                <a16:creationId xmlns:a16="http://schemas.microsoft.com/office/drawing/2014/main" xmlns="" id="{E5777111-2F73-118B-D6E1-96B2D83E9BBA}"/>
              </a:ext>
            </a:extLst>
          </p:cNvPr>
          <p:cNvSpPr txBox="1">
            <a:spLocks noChangeArrowheads="1"/>
          </p:cNvSpPr>
          <p:nvPr/>
        </p:nvSpPr>
        <p:spPr bwMode="auto">
          <a:xfrm>
            <a:off x="4932363" y="165100"/>
            <a:ext cx="7921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RE</a:t>
            </a:r>
          </a:p>
        </p:txBody>
      </p:sp>
      <p:sp>
        <p:nvSpPr>
          <p:cNvPr id="43013" name="TextBox 11">
            <a:extLst>
              <a:ext uri="{FF2B5EF4-FFF2-40B4-BE49-F238E27FC236}">
                <a16:creationId xmlns:a16="http://schemas.microsoft.com/office/drawing/2014/main" xmlns="" id="{C36DE391-A8EC-A5BC-135D-3F807B499C64}"/>
              </a:ext>
            </a:extLst>
          </p:cNvPr>
          <p:cNvSpPr txBox="1">
            <a:spLocks noChangeArrowheads="1"/>
          </p:cNvSpPr>
          <p:nvPr/>
        </p:nvSpPr>
        <p:spPr bwMode="auto">
          <a:xfrm>
            <a:off x="971550" y="147638"/>
            <a:ext cx="7921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LE</a:t>
            </a:r>
          </a:p>
        </p:txBody>
      </p:sp>
      <p:pic>
        <p:nvPicPr>
          <p:cNvPr id="43014" name="Picture 15">
            <a:extLst>
              <a:ext uri="{FF2B5EF4-FFF2-40B4-BE49-F238E27FC236}">
                <a16:creationId xmlns:a16="http://schemas.microsoft.com/office/drawing/2014/main" xmlns="" id="{80265ABC-CB91-6D2A-D55F-85B6C1AA4BB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65938" y="1196975"/>
            <a:ext cx="1106487" cy="100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xmlns="" id="{E52D3A7B-40C3-4210-77EC-965CFF089D2C}"/>
              </a:ext>
            </a:extLst>
          </p:cNvPr>
          <p:cNvCxnSpPr>
            <a:cxnSpLocks/>
          </p:cNvCxnSpPr>
          <p:nvPr/>
        </p:nvCxnSpPr>
        <p:spPr>
          <a:xfrm flipV="1">
            <a:off x="4500563" y="468313"/>
            <a:ext cx="2087562" cy="101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31C3E6F4-4BE0-8EEE-66E1-B12CA33AD4D5}"/>
              </a:ext>
            </a:extLst>
          </p:cNvPr>
          <p:cNvSpPr/>
          <p:nvPr/>
        </p:nvSpPr>
        <p:spPr>
          <a:xfrm>
            <a:off x="4211638" y="1487488"/>
            <a:ext cx="288925" cy="280987"/>
          </a:xfrm>
          <a:prstGeom prst="ellipse">
            <a:avLst/>
          </a:prstGeom>
          <a:solidFill>
            <a:srgbClr val="FFFF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22" name="Oval 21">
            <a:extLst>
              <a:ext uri="{FF2B5EF4-FFF2-40B4-BE49-F238E27FC236}">
                <a16:creationId xmlns:a16="http://schemas.microsoft.com/office/drawing/2014/main" xmlns="" id="{9BFFA18F-33D6-9CF1-614E-92AE9A187F6C}"/>
              </a:ext>
            </a:extLst>
          </p:cNvPr>
          <p:cNvSpPr/>
          <p:nvPr/>
        </p:nvSpPr>
        <p:spPr>
          <a:xfrm>
            <a:off x="1536700" y="1525588"/>
            <a:ext cx="287338" cy="279400"/>
          </a:xfrm>
          <a:prstGeom prst="ellipse">
            <a:avLst/>
          </a:prstGeom>
          <a:solidFill>
            <a:srgbClr val="FFFF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8" name="Oval 7">
            <a:extLst>
              <a:ext uri="{FF2B5EF4-FFF2-40B4-BE49-F238E27FC236}">
                <a16:creationId xmlns:a16="http://schemas.microsoft.com/office/drawing/2014/main" xmlns="" id="{84BD992C-CF2B-5CD1-0A4D-659F0B7ADCA6}"/>
              </a:ext>
            </a:extLst>
          </p:cNvPr>
          <p:cNvSpPr/>
          <p:nvPr/>
        </p:nvSpPr>
        <p:spPr>
          <a:xfrm>
            <a:off x="1763713" y="1484313"/>
            <a:ext cx="360362" cy="36036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7" name="Oval 6">
            <a:extLst>
              <a:ext uri="{FF2B5EF4-FFF2-40B4-BE49-F238E27FC236}">
                <a16:creationId xmlns:a16="http://schemas.microsoft.com/office/drawing/2014/main" xmlns="" id="{3119E6B0-77D0-32C9-7197-CC649C191C98}"/>
              </a:ext>
            </a:extLst>
          </p:cNvPr>
          <p:cNvSpPr/>
          <p:nvPr/>
        </p:nvSpPr>
        <p:spPr>
          <a:xfrm>
            <a:off x="3924300" y="1484313"/>
            <a:ext cx="360363" cy="36036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cxnSp>
        <p:nvCxnSpPr>
          <p:cNvPr id="24" name="Straight Connector 23">
            <a:extLst>
              <a:ext uri="{FF2B5EF4-FFF2-40B4-BE49-F238E27FC236}">
                <a16:creationId xmlns:a16="http://schemas.microsoft.com/office/drawing/2014/main" xmlns="" id="{E550519A-6987-40D1-8B2A-93B091BFC219}"/>
              </a:ext>
            </a:extLst>
          </p:cNvPr>
          <p:cNvCxnSpPr>
            <a:cxnSpLocks/>
          </p:cNvCxnSpPr>
          <p:nvPr/>
        </p:nvCxnSpPr>
        <p:spPr>
          <a:xfrm flipV="1">
            <a:off x="4013200" y="1581150"/>
            <a:ext cx="2662238" cy="754063"/>
          </a:xfrm>
          <a:prstGeom prst="line">
            <a:avLst/>
          </a:prstGeom>
        </p:spPr>
        <p:style>
          <a:lnRef idx="1">
            <a:schemeClr val="dk1"/>
          </a:lnRef>
          <a:fillRef idx="0">
            <a:schemeClr val="dk1"/>
          </a:fillRef>
          <a:effectRef idx="0">
            <a:schemeClr val="dk1"/>
          </a:effectRef>
          <a:fontRef idx="minor">
            <a:schemeClr val="tx1"/>
          </a:fontRef>
        </p:style>
      </p:cxnSp>
      <p:pic>
        <p:nvPicPr>
          <p:cNvPr id="43021" name="Picture 13">
            <a:extLst>
              <a:ext uri="{FF2B5EF4-FFF2-40B4-BE49-F238E27FC236}">
                <a16:creationId xmlns:a16="http://schemas.microsoft.com/office/drawing/2014/main" xmlns="" id="{FDC442E1-8D28-3260-B029-F35386DFFFA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38950" y="115888"/>
            <a:ext cx="1106488"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Oval 28">
            <a:extLst>
              <a:ext uri="{FF2B5EF4-FFF2-40B4-BE49-F238E27FC236}">
                <a16:creationId xmlns:a16="http://schemas.microsoft.com/office/drawing/2014/main" xmlns="" id="{929FC053-9DBC-B3F4-FC13-0C6EE9F8353B}"/>
              </a:ext>
            </a:extLst>
          </p:cNvPr>
          <p:cNvSpPr/>
          <p:nvPr/>
        </p:nvSpPr>
        <p:spPr>
          <a:xfrm>
            <a:off x="3708400" y="2325688"/>
            <a:ext cx="95250" cy="95250"/>
          </a:xfrm>
          <a:prstGeom prst="ellipse">
            <a:avLst/>
          </a:prstGeom>
          <a:solidFill>
            <a:srgbClr val="FFFF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30" name="Oval 29">
            <a:extLst>
              <a:ext uri="{FF2B5EF4-FFF2-40B4-BE49-F238E27FC236}">
                <a16:creationId xmlns:a16="http://schemas.microsoft.com/office/drawing/2014/main" xmlns="" id="{0C6928C1-63F4-5FC1-CEBA-50676AA1EFB5}"/>
              </a:ext>
            </a:extLst>
          </p:cNvPr>
          <p:cNvSpPr/>
          <p:nvPr/>
        </p:nvSpPr>
        <p:spPr>
          <a:xfrm>
            <a:off x="2268538" y="2325688"/>
            <a:ext cx="95250" cy="95250"/>
          </a:xfrm>
          <a:prstGeom prst="ellipse">
            <a:avLst/>
          </a:prstGeom>
          <a:solidFill>
            <a:srgbClr val="FFFF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31" name="Isosceles Triangle 30">
            <a:extLst>
              <a:ext uri="{FF2B5EF4-FFF2-40B4-BE49-F238E27FC236}">
                <a16:creationId xmlns:a16="http://schemas.microsoft.com/office/drawing/2014/main" xmlns="" id="{2FABFA06-9D44-9AC7-9EDD-00EB0B504591}"/>
              </a:ext>
            </a:extLst>
          </p:cNvPr>
          <p:cNvSpPr/>
          <p:nvPr/>
        </p:nvSpPr>
        <p:spPr>
          <a:xfrm rot="10800000">
            <a:off x="3840163" y="3946525"/>
            <a:ext cx="173037" cy="219075"/>
          </a:xfrm>
          <a:prstGeom prst="triangle">
            <a:avLst/>
          </a:prstGeom>
          <a:solidFill>
            <a:srgbClr val="FFFF0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2" name="Isosceles Triangle 31">
            <a:extLst>
              <a:ext uri="{FF2B5EF4-FFF2-40B4-BE49-F238E27FC236}">
                <a16:creationId xmlns:a16="http://schemas.microsoft.com/office/drawing/2014/main" xmlns="" id="{498345D9-5B54-B9BD-75A3-3F552F27AD5C}"/>
              </a:ext>
            </a:extLst>
          </p:cNvPr>
          <p:cNvSpPr/>
          <p:nvPr/>
        </p:nvSpPr>
        <p:spPr>
          <a:xfrm rot="10800000">
            <a:off x="2033588" y="3946525"/>
            <a:ext cx="177800" cy="203200"/>
          </a:xfrm>
          <a:prstGeom prst="triangle">
            <a:avLst/>
          </a:pr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p>
        </p:txBody>
      </p:sp>
      <p:sp>
        <p:nvSpPr>
          <p:cNvPr id="34" name="Partial Circle 33">
            <a:extLst>
              <a:ext uri="{FF2B5EF4-FFF2-40B4-BE49-F238E27FC236}">
                <a16:creationId xmlns:a16="http://schemas.microsoft.com/office/drawing/2014/main" xmlns="" id="{450A1765-3E97-C400-128E-186B05D06480}"/>
              </a:ext>
            </a:extLst>
          </p:cNvPr>
          <p:cNvSpPr/>
          <p:nvPr/>
        </p:nvSpPr>
        <p:spPr>
          <a:xfrm>
            <a:off x="3348038" y="5229225"/>
            <a:ext cx="708025" cy="647700"/>
          </a:xfrm>
          <a:prstGeom prst="pie">
            <a:avLst>
              <a:gd name="adj1" fmla="val 0"/>
              <a:gd name="adj2" fmla="val 15614866"/>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35" name="Partial Circle 34">
            <a:extLst>
              <a:ext uri="{FF2B5EF4-FFF2-40B4-BE49-F238E27FC236}">
                <a16:creationId xmlns:a16="http://schemas.microsoft.com/office/drawing/2014/main" xmlns="" id="{68E03C26-0762-713B-669D-DD9E4F4ADADA}"/>
              </a:ext>
            </a:extLst>
          </p:cNvPr>
          <p:cNvSpPr/>
          <p:nvPr/>
        </p:nvSpPr>
        <p:spPr>
          <a:xfrm>
            <a:off x="2033588" y="5229225"/>
            <a:ext cx="611187" cy="647700"/>
          </a:xfrm>
          <a:prstGeom prst="pie">
            <a:avLst>
              <a:gd name="adj1" fmla="val 16956724"/>
              <a:gd name="adj2" fmla="val 11435165"/>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36" name="Oval 35">
            <a:extLst>
              <a:ext uri="{FF2B5EF4-FFF2-40B4-BE49-F238E27FC236}">
                <a16:creationId xmlns:a16="http://schemas.microsoft.com/office/drawing/2014/main" xmlns="" id="{A38FF960-B6C5-E3B9-4916-C45BE5670568}"/>
              </a:ext>
            </a:extLst>
          </p:cNvPr>
          <p:cNvSpPr/>
          <p:nvPr/>
        </p:nvSpPr>
        <p:spPr>
          <a:xfrm rot="1780107">
            <a:off x="3776663" y="3214688"/>
            <a:ext cx="103187" cy="168275"/>
          </a:xfrm>
          <a:prstGeom prst="ellipse">
            <a:avLst/>
          </a:prstGeom>
          <a:solidFill>
            <a:srgbClr val="FFFF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37" name="Oval 36">
            <a:extLst>
              <a:ext uri="{FF2B5EF4-FFF2-40B4-BE49-F238E27FC236}">
                <a16:creationId xmlns:a16="http://schemas.microsoft.com/office/drawing/2014/main" xmlns="" id="{BD432262-18EB-C12D-3261-C6FB888F4CB8}"/>
              </a:ext>
            </a:extLst>
          </p:cNvPr>
          <p:cNvSpPr/>
          <p:nvPr/>
        </p:nvSpPr>
        <p:spPr>
          <a:xfrm rot="19933548">
            <a:off x="2190750" y="3208338"/>
            <a:ext cx="104775" cy="166687"/>
          </a:xfrm>
          <a:prstGeom prst="ellipse">
            <a:avLst/>
          </a:prstGeom>
          <a:solidFill>
            <a:srgbClr val="FFFF00"/>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42" name="Arrow: Left 41">
            <a:extLst>
              <a:ext uri="{FF2B5EF4-FFF2-40B4-BE49-F238E27FC236}">
                <a16:creationId xmlns:a16="http://schemas.microsoft.com/office/drawing/2014/main" xmlns="" id="{BB06D9B5-A337-6C75-83BE-C6384F9C3E0A}"/>
              </a:ext>
            </a:extLst>
          </p:cNvPr>
          <p:cNvSpPr/>
          <p:nvPr/>
        </p:nvSpPr>
        <p:spPr>
          <a:xfrm>
            <a:off x="7834313" y="536575"/>
            <a:ext cx="192087" cy="13017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IN"/>
          </a:p>
        </p:txBody>
      </p:sp>
      <p:sp>
        <p:nvSpPr>
          <p:cNvPr id="43" name="Arrow: Left 42">
            <a:extLst>
              <a:ext uri="{FF2B5EF4-FFF2-40B4-BE49-F238E27FC236}">
                <a16:creationId xmlns:a16="http://schemas.microsoft.com/office/drawing/2014/main" xmlns="" id="{D324248C-B01D-92BA-BCD7-3F67E064AB01}"/>
              </a:ext>
            </a:extLst>
          </p:cNvPr>
          <p:cNvSpPr/>
          <p:nvPr/>
        </p:nvSpPr>
        <p:spPr>
          <a:xfrm>
            <a:off x="7426325" y="534988"/>
            <a:ext cx="192088" cy="13017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IN"/>
          </a:p>
        </p:txBody>
      </p:sp>
      <p:pic>
        <p:nvPicPr>
          <p:cNvPr id="43032" name="Picture 47">
            <a:extLst>
              <a:ext uri="{FF2B5EF4-FFF2-40B4-BE49-F238E27FC236}">
                <a16:creationId xmlns:a16="http://schemas.microsoft.com/office/drawing/2014/main" xmlns="" id="{A709E47A-EABB-D163-009B-A7B85271CA1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24738" y="2133600"/>
            <a:ext cx="1108075" cy="106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33" name="Picture 49">
            <a:extLst>
              <a:ext uri="{FF2B5EF4-FFF2-40B4-BE49-F238E27FC236}">
                <a16:creationId xmlns:a16="http://schemas.microsoft.com/office/drawing/2014/main" xmlns="" id="{A1FE5163-ED20-4D62-B124-E62E48835B6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51713" y="3260725"/>
            <a:ext cx="1187450"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2" name="Straight Connector 51">
            <a:extLst>
              <a:ext uri="{FF2B5EF4-FFF2-40B4-BE49-F238E27FC236}">
                <a16:creationId xmlns:a16="http://schemas.microsoft.com/office/drawing/2014/main" xmlns="" id="{90A766CA-4A49-4139-7763-C781DC90F4C1}"/>
              </a:ext>
            </a:extLst>
          </p:cNvPr>
          <p:cNvCxnSpPr>
            <a:cxnSpLocks/>
          </p:cNvCxnSpPr>
          <p:nvPr/>
        </p:nvCxnSpPr>
        <p:spPr>
          <a:xfrm flipV="1">
            <a:off x="3840163" y="2495550"/>
            <a:ext cx="2952750" cy="56832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xmlns="" id="{A56A7253-C7E4-01AF-18BD-B83BDD673CC2}"/>
              </a:ext>
            </a:extLst>
          </p:cNvPr>
          <p:cNvCxnSpPr>
            <a:cxnSpLocks/>
          </p:cNvCxnSpPr>
          <p:nvPr/>
        </p:nvCxnSpPr>
        <p:spPr>
          <a:xfrm>
            <a:off x="3989388" y="3273425"/>
            <a:ext cx="3198812" cy="552450"/>
          </a:xfrm>
          <a:prstGeom prst="line">
            <a:avLst/>
          </a:prstGeom>
        </p:spPr>
        <p:style>
          <a:lnRef idx="1">
            <a:schemeClr val="dk1"/>
          </a:lnRef>
          <a:fillRef idx="0">
            <a:schemeClr val="dk1"/>
          </a:fillRef>
          <a:effectRef idx="0">
            <a:schemeClr val="dk1"/>
          </a:effectRef>
          <a:fontRef idx="minor">
            <a:schemeClr val="tx1"/>
          </a:fontRef>
        </p:style>
      </p:cxnSp>
      <p:sp>
        <p:nvSpPr>
          <p:cNvPr id="43036" name="Content Placeholder 3">
            <a:extLst>
              <a:ext uri="{FF2B5EF4-FFF2-40B4-BE49-F238E27FC236}">
                <a16:creationId xmlns:a16="http://schemas.microsoft.com/office/drawing/2014/main" xmlns="" id="{A8B09466-A49C-CD36-AEDF-A92306CC8F2F}"/>
              </a:ext>
            </a:extLst>
          </p:cNvPr>
          <p:cNvSpPr>
            <a:spLocks noGrp="1" noChangeArrowheads="1"/>
          </p:cNvSpPr>
          <p:nvPr>
            <p:ph sz="half" idx="2"/>
          </p:nvPr>
        </p:nvSpPr>
        <p:spPr>
          <a:xfrm>
            <a:off x="6021388" y="3394075"/>
            <a:ext cx="1541462" cy="354013"/>
          </a:xfrm>
        </p:spPr>
        <p:txBody>
          <a:bodyPr/>
          <a:lstStyle/>
          <a:p>
            <a:pPr marL="0" indent="0">
              <a:buFont typeface="Wingdings" panose="05000000000000000000" pitchFamily="2" charset="2"/>
              <a:buNone/>
            </a:pPr>
            <a:r>
              <a:rPr lang="en-IN" altLang="en-US" sz="1600"/>
              <a:t>Sup </a:t>
            </a:r>
            <a:r>
              <a:rPr lang="en-IN" altLang="en-US" sz="1600">
                <a:sym typeface="Wingdings" panose="05000000000000000000" pitchFamily="2" charset="2"/>
              </a:rPr>
              <a:t></a:t>
            </a:r>
            <a:r>
              <a:rPr lang="en-IN" altLang="en-US" sz="1600"/>
              <a:t> Medial</a:t>
            </a:r>
          </a:p>
        </p:txBody>
      </p:sp>
      <p:sp>
        <p:nvSpPr>
          <p:cNvPr id="43037" name="Content Placeholder 3">
            <a:extLst>
              <a:ext uri="{FF2B5EF4-FFF2-40B4-BE49-F238E27FC236}">
                <a16:creationId xmlns:a16="http://schemas.microsoft.com/office/drawing/2014/main" xmlns="" id="{9D0CAC1A-6EF9-048D-13E0-28DE0C1ACDAF}"/>
              </a:ext>
            </a:extLst>
          </p:cNvPr>
          <p:cNvSpPr txBox="1">
            <a:spLocks/>
          </p:cNvSpPr>
          <p:nvPr/>
        </p:nvSpPr>
        <p:spPr bwMode="auto">
          <a:xfrm>
            <a:off x="8045450" y="2066925"/>
            <a:ext cx="1098550" cy="35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indent="-182563">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730250"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004888"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1279525"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17367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1939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26511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1083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defTabSz="914400">
              <a:buFont typeface="Wingdings" panose="05000000000000000000" pitchFamily="2" charset="2"/>
              <a:buNone/>
            </a:pPr>
            <a:r>
              <a:rPr lang="en-IN" altLang="en-US" sz="1600"/>
              <a:t>Ipsi - Sup</a:t>
            </a:r>
          </a:p>
        </p:txBody>
      </p:sp>
      <p:sp>
        <p:nvSpPr>
          <p:cNvPr id="43038" name="Content Placeholder 3">
            <a:extLst>
              <a:ext uri="{FF2B5EF4-FFF2-40B4-BE49-F238E27FC236}">
                <a16:creationId xmlns:a16="http://schemas.microsoft.com/office/drawing/2014/main" xmlns="" id="{D08A67D8-56CD-E332-65BD-753B640B495B}"/>
              </a:ext>
            </a:extLst>
          </p:cNvPr>
          <p:cNvSpPr txBox="1">
            <a:spLocks/>
          </p:cNvSpPr>
          <p:nvPr/>
        </p:nvSpPr>
        <p:spPr bwMode="auto">
          <a:xfrm>
            <a:off x="6469063" y="2187575"/>
            <a:ext cx="1566862"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indent="-182563">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730250"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004888"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1279525"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17367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1939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26511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1083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defTabSz="914400">
              <a:buFont typeface="Wingdings" panose="05000000000000000000" pitchFamily="2" charset="2"/>
              <a:buNone/>
            </a:pPr>
            <a:r>
              <a:rPr lang="en-IN" altLang="en-US" sz="1600"/>
              <a:t>Contra - Sup</a:t>
            </a:r>
          </a:p>
        </p:txBody>
      </p:sp>
      <p:pic>
        <p:nvPicPr>
          <p:cNvPr id="43039" name="Picture 58">
            <a:extLst>
              <a:ext uri="{FF2B5EF4-FFF2-40B4-BE49-F238E27FC236}">
                <a16:creationId xmlns:a16="http://schemas.microsoft.com/office/drawing/2014/main" xmlns="" id="{812051C8-D887-1474-4AB9-293F81B372C0}"/>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43900" y="2947988"/>
            <a:ext cx="65405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Arrow: Curved Right 55">
            <a:extLst>
              <a:ext uri="{FF2B5EF4-FFF2-40B4-BE49-F238E27FC236}">
                <a16:creationId xmlns:a16="http://schemas.microsoft.com/office/drawing/2014/main" xmlns="" id="{4A554E12-7205-C82B-E8FF-B44EC2ED1D1D}"/>
              </a:ext>
            </a:extLst>
          </p:cNvPr>
          <p:cNvSpPr/>
          <p:nvPr/>
        </p:nvSpPr>
        <p:spPr>
          <a:xfrm rot="2794212">
            <a:off x="8345487" y="2809876"/>
            <a:ext cx="239713" cy="588962"/>
          </a:xfrm>
          <a:prstGeom prst="curvedRightArrow">
            <a:avLst>
              <a:gd name="adj1" fmla="val 18020"/>
              <a:gd name="adj2" fmla="val 72184"/>
              <a:gd name="adj3" fmla="val 33178"/>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IN">
              <a:solidFill>
                <a:schemeClr val="tx1"/>
              </a:solidFill>
            </a:endParaRPr>
          </a:p>
        </p:txBody>
      </p:sp>
      <p:sp>
        <p:nvSpPr>
          <p:cNvPr id="43041" name="Content Placeholder 3">
            <a:extLst>
              <a:ext uri="{FF2B5EF4-FFF2-40B4-BE49-F238E27FC236}">
                <a16:creationId xmlns:a16="http://schemas.microsoft.com/office/drawing/2014/main" xmlns="" id="{664DF97A-ED35-316D-2928-D1CB042776FA}"/>
              </a:ext>
            </a:extLst>
          </p:cNvPr>
          <p:cNvSpPr txBox="1">
            <a:spLocks/>
          </p:cNvSpPr>
          <p:nvPr/>
        </p:nvSpPr>
        <p:spPr bwMode="auto">
          <a:xfrm>
            <a:off x="2536825" y="3767138"/>
            <a:ext cx="1089025" cy="21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indent="-182563">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730250"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004888"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1279525"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17367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1939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26511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108325" indent="-182563"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defTabSz="914400">
              <a:buFont typeface="Wingdings" panose="05000000000000000000" pitchFamily="2" charset="2"/>
              <a:buNone/>
            </a:pPr>
            <a:r>
              <a:rPr lang="en-IN" altLang="en-US" sz="1200"/>
              <a:t>Sup fibres </a:t>
            </a:r>
          </a:p>
        </p:txBody>
      </p:sp>
      <p:cxnSp>
        <p:nvCxnSpPr>
          <p:cNvPr id="62" name="Straight Connector 61">
            <a:extLst>
              <a:ext uri="{FF2B5EF4-FFF2-40B4-BE49-F238E27FC236}">
                <a16:creationId xmlns:a16="http://schemas.microsoft.com/office/drawing/2014/main" xmlns="" id="{B8506EB2-68B2-E4A3-39AE-C3F94B47F53A}"/>
              </a:ext>
            </a:extLst>
          </p:cNvPr>
          <p:cNvCxnSpPr>
            <a:endCxn id="43041" idx="3"/>
          </p:cNvCxnSpPr>
          <p:nvPr/>
        </p:nvCxnSpPr>
        <p:spPr>
          <a:xfrm flipV="1">
            <a:off x="3614738" y="3876675"/>
            <a:ext cx="11112" cy="39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4D8D475B-8D80-736C-480E-2232CB35E8C5}"/>
              </a:ext>
            </a:extLst>
          </p:cNvPr>
          <p:cNvCxnSpPr>
            <a:cxnSpLocks/>
          </p:cNvCxnSpPr>
          <p:nvPr/>
        </p:nvCxnSpPr>
        <p:spPr>
          <a:xfrm flipH="1">
            <a:off x="2338388" y="3986213"/>
            <a:ext cx="347662" cy="98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4F2BB8CC-D119-16FE-06BD-92C858C41869}"/>
              </a:ext>
            </a:extLst>
          </p:cNvPr>
          <p:cNvCxnSpPr>
            <a:cxnSpLocks/>
          </p:cNvCxnSpPr>
          <p:nvPr/>
        </p:nvCxnSpPr>
        <p:spPr>
          <a:xfrm>
            <a:off x="3270250" y="3976688"/>
            <a:ext cx="390525" cy="58737"/>
          </a:xfrm>
          <a:prstGeom prst="line">
            <a:avLst/>
          </a:prstGeom>
        </p:spPr>
        <p:style>
          <a:lnRef idx="1">
            <a:schemeClr val="accent1"/>
          </a:lnRef>
          <a:fillRef idx="0">
            <a:schemeClr val="accent1"/>
          </a:fillRef>
          <a:effectRef idx="0">
            <a:schemeClr val="accent1"/>
          </a:effectRef>
          <a:fontRef idx="minor">
            <a:schemeClr val="tx1"/>
          </a:fontRef>
        </p:style>
      </p:cxnSp>
      <p:sp>
        <p:nvSpPr>
          <p:cNvPr id="74" name="Freeform: Shape 73">
            <a:extLst>
              <a:ext uri="{FF2B5EF4-FFF2-40B4-BE49-F238E27FC236}">
                <a16:creationId xmlns:a16="http://schemas.microsoft.com/office/drawing/2014/main" xmlns="" id="{4F0EBA9E-2A31-2E2C-7401-2E00AB69F5FE}"/>
              </a:ext>
            </a:extLst>
          </p:cNvPr>
          <p:cNvSpPr/>
          <p:nvPr/>
        </p:nvSpPr>
        <p:spPr>
          <a:xfrm>
            <a:off x="3713163" y="4133850"/>
            <a:ext cx="1335087" cy="1455738"/>
          </a:xfrm>
          <a:custGeom>
            <a:avLst/>
            <a:gdLst>
              <a:gd name="connsiteX0" fmla="*/ 121298 w 1334277"/>
              <a:gd name="connsiteY0" fmla="*/ 0 h 1455642"/>
              <a:gd name="connsiteX1" fmla="*/ 158620 w 1334277"/>
              <a:gd name="connsiteY1" fmla="*/ 139959 h 1455642"/>
              <a:gd name="connsiteX2" fmla="*/ 177281 w 1334277"/>
              <a:gd name="connsiteY2" fmla="*/ 158621 h 1455642"/>
              <a:gd name="connsiteX3" fmla="*/ 261257 w 1334277"/>
              <a:gd name="connsiteY3" fmla="*/ 186612 h 1455642"/>
              <a:gd name="connsiteX4" fmla="*/ 289249 w 1334277"/>
              <a:gd name="connsiteY4" fmla="*/ 195943 h 1455642"/>
              <a:gd name="connsiteX5" fmla="*/ 363894 w 1334277"/>
              <a:gd name="connsiteY5" fmla="*/ 186612 h 1455642"/>
              <a:gd name="connsiteX6" fmla="*/ 410547 w 1334277"/>
              <a:gd name="connsiteY6" fmla="*/ 149290 h 1455642"/>
              <a:gd name="connsiteX7" fmla="*/ 1017036 w 1334277"/>
              <a:gd name="connsiteY7" fmla="*/ 130629 h 1455642"/>
              <a:gd name="connsiteX8" fmla="*/ 1203649 w 1334277"/>
              <a:gd name="connsiteY8" fmla="*/ 130629 h 1455642"/>
              <a:gd name="connsiteX9" fmla="*/ 1231640 w 1334277"/>
              <a:gd name="connsiteY9" fmla="*/ 149290 h 1455642"/>
              <a:gd name="connsiteX10" fmla="*/ 1250302 w 1334277"/>
              <a:gd name="connsiteY10" fmla="*/ 167951 h 1455642"/>
              <a:gd name="connsiteX11" fmla="*/ 1296955 w 1334277"/>
              <a:gd name="connsiteY11" fmla="*/ 205274 h 1455642"/>
              <a:gd name="connsiteX12" fmla="*/ 1334277 w 1334277"/>
              <a:gd name="connsiteY12" fmla="*/ 261257 h 1455642"/>
              <a:gd name="connsiteX13" fmla="*/ 1315616 w 1334277"/>
              <a:gd name="connsiteY13" fmla="*/ 494523 h 1455642"/>
              <a:gd name="connsiteX14" fmla="*/ 1306285 w 1334277"/>
              <a:gd name="connsiteY14" fmla="*/ 522515 h 1455642"/>
              <a:gd name="connsiteX15" fmla="*/ 1287624 w 1334277"/>
              <a:gd name="connsiteY15" fmla="*/ 550506 h 1455642"/>
              <a:gd name="connsiteX16" fmla="*/ 1278294 w 1334277"/>
              <a:gd name="connsiteY16" fmla="*/ 578498 h 1455642"/>
              <a:gd name="connsiteX17" fmla="*/ 1231640 w 1334277"/>
              <a:gd name="connsiteY17" fmla="*/ 606490 h 1455642"/>
              <a:gd name="connsiteX18" fmla="*/ 1184987 w 1334277"/>
              <a:gd name="connsiteY18" fmla="*/ 643812 h 1455642"/>
              <a:gd name="connsiteX19" fmla="*/ 1138334 w 1334277"/>
              <a:gd name="connsiteY19" fmla="*/ 671804 h 1455642"/>
              <a:gd name="connsiteX20" fmla="*/ 1119673 w 1334277"/>
              <a:gd name="connsiteY20" fmla="*/ 690466 h 1455642"/>
              <a:gd name="connsiteX21" fmla="*/ 1091681 w 1334277"/>
              <a:gd name="connsiteY21" fmla="*/ 709127 h 1455642"/>
              <a:gd name="connsiteX22" fmla="*/ 1073020 w 1334277"/>
              <a:gd name="connsiteY22" fmla="*/ 737119 h 1455642"/>
              <a:gd name="connsiteX23" fmla="*/ 989045 w 1334277"/>
              <a:gd name="connsiteY23" fmla="*/ 783772 h 1455642"/>
              <a:gd name="connsiteX24" fmla="*/ 979714 w 1334277"/>
              <a:gd name="connsiteY24" fmla="*/ 811763 h 1455642"/>
              <a:gd name="connsiteX25" fmla="*/ 933061 w 1334277"/>
              <a:gd name="connsiteY25" fmla="*/ 849086 h 1455642"/>
              <a:gd name="connsiteX26" fmla="*/ 886408 w 1334277"/>
              <a:gd name="connsiteY26" fmla="*/ 886408 h 1455642"/>
              <a:gd name="connsiteX27" fmla="*/ 849085 w 1334277"/>
              <a:gd name="connsiteY27" fmla="*/ 923731 h 1455642"/>
              <a:gd name="connsiteX28" fmla="*/ 830424 w 1334277"/>
              <a:gd name="connsiteY28" fmla="*/ 951723 h 1455642"/>
              <a:gd name="connsiteX29" fmla="*/ 802432 w 1334277"/>
              <a:gd name="connsiteY29" fmla="*/ 961053 h 1455642"/>
              <a:gd name="connsiteX30" fmla="*/ 755779 w 1334277"/>
              <a:gd name="connsiteY30" fmla="*/ 989045 h 1455642"/>
              <a:gd name="connsiteX31" fmla="*/ 727787 w 1334277"/>
              <a:gd name="connsiteY31" fmla="*/ 1007706 h 1455642"/>
              <a:gd name="connsiteX32" fmla="*/ 709126 w 1334277"/>
              <a:gd name="connsiteY32" fmla="*/ 1026368 h 1455642"/>
              <a:gd name="connsiteX33" fmla="*/ 681134 w 1334277"/>
              <a:gd name="connsiteY33" fmla="*/ 1035698 h 1455642"/>
              <a:gd name="connsiteX34" fmla="*/ 625151 w 1334277"/>
              <a:gd name="connsiteY34" fmla="*/ 1073021 h 1455642"/>
              <a:gd name="connsiteX35" fmla="*/ 550506 w 1334277"/>
              <a:gd name="connsiteY35" fmla="*/ 1129004 h 1455642"/>
              <a:gd name="connsiteX36" fmla="*/ 494522 w 1334277"/>
              <a:gd name="connsiteY36" fmla="*/ 1147666 h 1455642"/>
              <a:gd name="connsiteX37" fmla="*/ 457200 w 1334277"/>
              <a:gd name="connsiteY37" fmla="*/ 1166327 h 1455642"/>
              <a:gd name="connsiteX38" fmla="*/ 429208 w 1334277"/>
              <a:gd name="connsiteY38" fmla="*/ 1184988 h 1455642"/>
              <a:gd name="connsiteX39" fmla="*/ 373224 w 1334277"/>
              <a:gd name="connsiteY39" fmla="*/ 1203649 h 1455642"/>
              <a:gd name="connsiteX40" fmla="*/ 345232 w 1334277"/>
              <a:gd name="connsiteY40" fmla="*/ 1222310 h 1455642"/>
              <a:gd name="connsiteX41" fmla="*/ 326571 w 1334277"/>
              <a:gd name="connsiteY41" fmla="*/ 1240972 h 1455642"/>
              <a:gd name="connsiteX42" fmla="*/ 270587 w 1334277"/>
              <a:gd name="connsiteY42" fmla="*/ 1259633 h 1455642"/>
              <a:gd name="connsiteX43" fmla="*/ 242596 w 1334277"/>
              <a:gd name="connsiteY43" fmla="*/ 1278294 h 1455642"/>
              <a:gd name="connsiteX44" fmla="*/ 223934 w 1334277"/>
              <a:gd name="connsiteY44" fmla="*/ 1296955 h 1455642"/>
              <a:gd name="connsiteX45" fmla="*/ 195943 w 1334277"/>
              <a:gd name="connsiteY45" fmla="*/ 1306286 h 1455642"/>
              <a:gd name="connsiteX46" fmla="*/ 177281 w 1334277"/>
              <a:gd name="connsiteY46" fmla="*/ 1324947 h 1455642"/>
              <a:gd name="connsiteX47" fmla="*/ 158620 w 1334277"/>
              <a:gd name="connsiteY47" fmla="*/ 1352939 h 1455642"/>
              <a:gd name="connsiteX48" fmla="*/ 130628 w 1334277"/>
              <a:gd name="connsiteY48" fmla="*/ 1362270 h 1455642"/>
              <a:gd name="connsiteX49" fmla="*/ 102636 w 1334277"/>
              <a:gd name="connsiteY49" fmla="*/ 1390261 h 1455642"/>
              <a:gd name="connsiteX50" fmla="*/ 74645 w 1334277"/>
              <a:gd name="connsiteY50" fmla="*/ 1399592 h 1455642"/>
              <a:gd name="connsiteX51" fmla="*/ 27992 w 1334277"/>
              <a:gd name="connsiteY51" fmla="*/ 1436915 h 1455642"/>
              <a:gd name="connsiteX52" fmla="*/ 0 w 1334277"/>
              <a:gd name="connsiteY52" fmla="*/ 1455576 h 14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4277" h="1455642">
                <a:moveTo>
                  <a:pt x="121298" y="0"/>
                </a:moveTo>
                <a:cubicBezTo>
                  <a:pt x="133928" y="164202"/>
                  <a:pt x="96212" y="90032"/>
                  <a:pt x="158620" y="139959"/>
                </a:cubicBezTo>
                <a:cubicBezTo>
                  <a:pt x="165489" y="145455"/>
                  <a:pt x="169413" y="154687"/>
                  <a:pt x="177281" y="158621"/>
                </a:cubicBezTo>
                <a:cubicBezTo>
                  <a:pt x="177291" y="158626"/>
                  <a:pt x="247256" y="181945"/>
                  <a:pt x="261257" y="186612"/>
                </a:cubicBezTo>
                <a:lnTo>
                  <a:pt x="289249" y="195943"/>
                </a:lnTo>
                <a:cubicBezTo>
                  <a:pt x="314131" y="192833"/>
                  <a:pt x="340612" y="195925"/>
                  <a:pt x="363894" y="186612"/>
                </a:cubicBezTo>
                <a:cubicBezTo>
                  <a:pt x="435166" y="158104"/>
                  <a:pt x="330558" y="155443"/>
                  <a:pt x="410547" y="149290"/>
                </a:cubicBezTo>
                <a:cubicBezTo>
                  <a:pt x="538370" y="139457"/>
                  <a:pt x="950157" y="132221"/>
                  <a:pt x="1017036" y="130629"/>
                </a:cubicBezTo>
                <a:cubicBezTo>
                  <a:pt x="1096497" y="119277"/>
                  <a:pt x="1108362" y="112763"/>
                  <a:pt x="1203649" y="130629"/>
                </a:cubicBezTo>
                <a:cubicBezTo>
                  <a:pt x="1214671" y="132696"/>
                  <a:pt x="1222884" y="142285"/>
                  <a:pt x="1231640" y="149290"/>
                </a:cubicBezTo>
                <a:cubicBezTo>
                  <a:pt x="1238509" y="154785"/>
                  <a:pt x="1243433" y="162456"/>
                  <a:pt x="1250302" y="167951"/>
                </a:cubicBezTo>
                <a:cubicBezTo>
                  <a:pt x="1273259" y="186316"/>
                  <a:pt x="1280056" y="182742"/>
                  <a:pt x="1296955" y="205274"/>
                </a:cubicBezTo>
                <a:cubicBezTo>
                  <a:pt x="1310412" y="223216"/>
                  <a:pt x="1334277" y="261257"/>
                  <a:pt x="1334277" y="261257"/>
                </a:cubicBezTo>
                <a:cubicBezTo>
                  <a:pt x="1328007" y="392944"/>
                  <a:pt x="1340087" y="408878"/>
                  <a:pt x="1315616" y="494523"/>
                </a:cubicBezTo>
                <a:cubicBezTo>
                  <a:pt x="1312914" y="503980"/>
                  <a:pt x="1310684" y="513718"/>
                  <a:pt x="1306285" y="522515"/>
                </a:cubicBezTo>
                <a:cubicBezTo>
                  <a:pt x="1301270" y="532545"/>
                  <a:pt x="1293844" y="541176"/>
                  <a:pt x="1287624" y="550506"/>
                </a:cubicBezTo>
                <a:cubicBezTo>
                  <a:pt x="1284514" y="559837"/>
                  <a:pt x="1283354" y="570064"/>
                  <a:pt x="1278294" y="578498"/>
                </a:cubicBezTo>
                <a:cubicBezTo>
                  <a:pt x="1265487" y="599844"/>
                  <a:pt x="1253656" y="599151"/>
                  <a:pt x="1231640" y="606490"/>
                </a:cubicBezTo>
                <a:cubicBezTo>
                  <a:pt x="1194472" y="662243"/>
                  <a:pt x="1235065" y="613765"/>
                  <a:pt x="1184987" y="643812"/>
                </a:cubicBezTo>
                <a:cubicBezTo>
                  <a:pt x="1120948" y="682236"/>
                  <a:pt x="1217630" y="645374"/>
                  <a:pt x="1138334" y="671804"/>
                </a:cubicBezTo>
                <a:cubicBezTo>
                  <a:pt x="1132114" y="678025"/>
                  <a:pt x="1126542" y="684970"/>
                  <a:pt x="1119673" y="690466"/>
                </a:cubicBezTo>
                <a:cubicBezTo>
                  <a:pt x="1110916" y="697471"/>
                  <a:pt x="1099610" y="701198"/>
                  <a:pt x="1091681" y="709127"/>
                </a:cubicBezTo>
                <a:cubicBezTo>
                  <a:pt x="1083752" y="717056"/>
                  <a:pt x="1081459" y="729735"/>
                  <a:pt x="1073020" y="737119"/>
                </a:cubicBezTo>
                <a:cubicBezTo>
                  <a:pt x="1033535" y="771669"/>
                  <a:pt x="1027489" y="770956"/>
                  <a:pt x="989045" y="783772"/>
                </a:cubicBezTo>
                <a:cubicBezTo>
                  <a:pt x="985935" y="793102"/>
                  <a:pt x="984774" y="803329"/>
                  <a:pt x="979714" y="811763"/>
                </a:cubicBezTo>
                <a:cubicBezTo>
                  <a:pt x="970849" y="826538"/>
                  <a:pt x="945778" y="840608"/>
                  <a:pt x="933061" y="849086"/>
                </a:cubicBezTo>
                <a:cubicBezTo>
                  <a:pt x="887589" y="917295"/>
                  <a:pt x="943769" y="845437"/>
                  <a:pt x="886408" y="886408"/>
                </a:cubicBezTo>
                <a:cubicBezTo>
                  <a:pt x="872091" y="896634"/>
                  <a:pt x="861526" y="911290"/>
                  <a:pt x="849085" y="923731"/>
                </a:cubicBezTo>
                <a:cubicBezTo>
                  <a:pt x="841156" y="931660"/>
                  <a:pt x="839181" y="944718"/>
                  <a:pt x="830424" y="951723"/>
                </a:cubicBezTo>
                <a:cubicBezTo>
                  <a:pt x="822744" y="957867"/>
                  <a:pt x="811763" y="957943"/>
                  <a:pt x="802432" y="961053"/>
                </a:cubicBezTo>
                <a:cubicBezTo>
                  <a:pt x="765984" y="997503"/>
                  <a:pt x="804228" y="964821"/>
                  <a:pt x="755779" y="989045"/>
                </a:cubicBezTo>
                <a:cubicBezTo>
                  <a:pt x="745749" y="994060"/>
                  <a:pt x="736544" y="1000701"/>
                  <a:pt x="727787" y="1007706"/>
                </a:cubicBezTo>
                <a:cubicBezTo>
                  <a:pt x="720918" y="1013202"/>
                  <a:pt x="716669" y="1021842"/>
                  <a:pt x="709126" y="1026368"/>
                </a:cubicBezTo>
                <a:cubicBezTo>
                  <a:pt x="700692" y="1031428"/>
                  <a:pt x="690465" y="1032588"/>
                  <a:pt x="681134" y="1035698"/>
                </a:cubicBezTo>
                <a:cubicBezTo>
                  <a:pt x="662473" y="1048139"/>
                  <a:pt x="641010" y="1057162"/>
                  <a:pt x="625151" y="1073021"/>
                </a:cubicBezTo>
                <a:cubicBezTo>
                  <a:pt x="603046" y="1095125"/>
                  <a:pt x="582155" y="1118454"/>
                  <a:pt x="550506" y="1129004"/>
                </a:cubicBezTo>
                <a:cubicBezTo>
                  <a:pt x="531845" y="1135225"/>
                  <a:pt x="512116" y="1138869"/>
                  <a:pt x="494522" y="1147666"/>
                </a:cubicBezTo>
                <a:cubicBezTo>
                  <a:pt x="482081" y="1153886"/>
                  <a:pt x="469276" y="1159426"/>
                  <a:pt x="457200" y="1166327"/>
                </a:cubicBezTo>
                <a:cubicBezTo>
                  <a:pt x="447463" y="1171891"/>
                  <a:pt x="439456" y="1180434"/>
                  <a:pt x="429208" y="1184988"/>
                </a:cubicBezTo>
                <a:cubicBezTo>
                  <a:pt x="411233" y="1192977"/>
                  <a:pt x="373224" y="1203649"/>
                  <a:pt x="373224" y="1203649"/>
                </a:cubicBezTo>
                <a:cubicBezTo>
                  <a:pt x="363893" y="1209869"/>
                  <a:pt x="353989" y="1215305"/>
                  <a:pt x="345232" y="1222310"/>
                </a:cubicBezTo>
                <a:cubicBezTo>
                  <a:pt x="338363" y="1227806"/>
                  <a:pt x="334439" y="1237038"/>
                  <a:pt x="326571" y="1240972"/>
                </a:cubicBezTo>
                <a:cubicBezTo>
                  <a:pt x="308977" y="1249769"/>
                  <a:pt x="286954" y="1248722"/>
                  <a:pt x="270587" y="1259633"/>
                </a:cubicBezTo>
                <a:cubicBezTo>
                  <a:pt x="261257" y="1265853"/>
                  <a:pt x="251352" y="1271289"/>
                  <a:pt x="242596" y="1278294"/>
                </a:cubicBezTo>
                <a:cubicBezTo>
                  <a:pt x="235727" y="1283789"/>
                  <a:pt x="231477" y="1292429"/>
                  <a:pt x="223934" y="1296955"/>
                </a:cubicBezTo>
                <a:cubicBezTo>
                  <a:pt x="215500" y="1302015"/>
                  <a:pt x="205273" y="1303176"/>
                  <a:pt x="195943" y="1306286"/>
                </a:cubicBezTo>
                <a:cubicBezTo>
                  <a:pt x="189722" y="1312506"/>
                  <a:pt x="182777" y="1318078"/>
                  <a:pt x="177281" y="1324947"/>
                </a:cubicBezTo>
                <a:cubicBezTo>
                  <a:pt x="170276" y="1333704"/>
                  <a:pt x="167377" y="1345934"/>
                  <a:pt x="158620" y="1352939"/>
                </a:cubicBezTo>
                <a:cubicBezTo>
                  <a:pt x="150940" y="1359083"/>
                  <a:pt x="139959" y="1359160"/>
                  <a:pt x="130628" y="1362270"/>
                </a:cubicBezTo>
                <a:cubicBezTo>
                  <a:pt x="121297" y="1371600"/>
                  <a:pt x="113615" y="1382942"/>
                  <a:pt x="102636" y="1390261"/>
                </a:cubicBezTo>
                <a:cubicBezTo>
                  <a:pt x="94453" y="1395717"/>
                  <a:pt x="82325" y="1393448"/>
                  <a:pt x="74645" y="1399592"/>
                </a:cubicBezTo>
                <a:cubicBezTo>
                  <a:pt x="14353" y="1447826"/>
                  <a:pt x="98347" y="1413462"/>
                  <a:pt x="27992" y="1436915"/>
                </a:cubicBezTo>
                <a:cubicBezTo>
                  <a:pt x="7131" y="1457775"/>
                  <a:pt x="18127" y="1455576"/>
                  <a:pt x="0" y="1455576"/>
                </a:cubicBezTo>
              </a:path>
            </a:pathLst>
          </a:custGeom>
          <a:ln w="19050">
            <a:prstDash val="dash"/>
          </a:ln>
        </p:spPr>
        <p:style>
          <a:lnRef idx="1">
            <a:schemeClr val="dk1"/>
          </a:lnRef>
          <a:fillRef idx="0">
            <a:schemeClr val="dk1"/>
          </a:fillRef>
          <a:effectRef idx="0">
            <a:schemeClr val="dk1"/>
          </a:effectRef>
          <a:fontRef idx="minor">
            <a:schemeClr val="tx1"/>
          </a:fontRef>
        </p:style>
        <p:txBody>
          <a:bodyPr anchor="ctr"/>
          <a:lstStyle/>
          <a:p>
            <a:pPr algn="ctr">
              <a:defRPr/>
            </a:pPr>
            <a:endParaRPr lang="en-IN"/>
          </a:p>
        </p:txBody>
      </p:sp>
      <p:sp>
        <p:nvSpPr>
          <p:cNvPr id="75" name="Freeform: Shape 74">
            <a:extLst>
              <a:ext uri="{FF2B5EF4-FFF2-40B4-BE49-F238E27FC236}">
                <a16:creationId xmlns:a16="http://schemas.microsoft.com/office/drawing/2014/main" xmlns="" id="{CDDD8434-7E8A-0A92-28A0-18C25C95EBE1}"/>
              </a:ext>
            </a:extLst>
          </p:cNvPr>
          <p:cNvSpPr/>
          <p:nvPr/>
        </p:nvSpPr>
        <p:spPr>
          <a:xfrm>
            <a:off x="3686175" y="4002088"/>
            <a:ext cx="1771650" cy="1876425"/>
          </a:xfrm>
          <a:custGeom>
            <a:avLst/>
            <a:gdLst>
              <a:gd name="connsiteX0" fmla="*/ 391886 w 1772816"/>
              <a:gd name="connsiteY0" fmla="*/ 130628 h 1875453"/>
              <a:gd name="connsiteX1" fmla="*/ 438539 w 1772816"/>
              <a:gd name="connsiteY1" fmla="*/ 158620 h 1875453"/>
              <a:gd name="connsiteX2" fmla="*/ 625151 w 1772816"/>
              <a:gd name="connsiteY2" fmla="*/ 158620 h 1875453"/>
              <a:gd name="connsiteX3" fmla="*/ 653143 w 1772816"/>
              <a:gd name="connsiteY3" fmla="*/ 139959 h 1875453"/>
              <a:gd name="connsiteX4" fmla="*/ 681135 w 1772816"/>
              <a:gd name="connsiteY4" fmla="*/ 130628 h 1875453"/>
              <a:gd name="connsiteX5" fmla="*/ 699796 w 1772816"/>
              <a:gd name="connsiteY5" fmla="*/ 102636 h 1875453"/>
              <a:gd name="connsiteX6" fmla="*/ 755779 w 1772816"/>
              <a:gd name="connsiteY6" fmla="*/ 83975 h 1875453"/>
              <a:gd name="connsiteX7" fmla="*/ 821094 w 1772816"/>
              <a:gd name="connsiteY7" fmla="*/ 65314 h 1875453"/>
              <a:gd name="connsiteX8" fmla="*/ 998375 w 1772816"/>
              <a:gd name="connsiteY8" fmla="*/ 46653 h 1875453"/>
              <a:gd name="connsiteX9" fmla="*/ 1091681 w 1772816"/>
              <a:gd name="connsiteY9" fmla="*/ 27991 h 1875453"/>
              <a:gd name="connsiteX10" fmla="*/ 1175657 w 1772816"/>
              <a:gd name="connsiteY10" fmla="*/ 9330 h 1875453"/>
              <a:gd name="connsiteX11" fmla="*/ 1352939 w 1772816"/>
              <a:gd name="connsiteY11" fmla="*/ 0 h 1875453"/>
              <a:gd name="connsiteX12" fmla="*/ 1539551 w 1772816"/>
              <a:gd name="connsiteY12" fmla="*/ 9330 h 1875453"/>
              <a:gd name="connsiteX13" fmla="*/ 1586204 w 1772816"/>
              <a:gd name="connsiteY13" fmla="*/ 18661 h 1875453"/>
              <a:gd name="connsiteX14" fmla="*/ 1660849 w 1772816"/>
              <a:gd name="connsiteY14" fmla="*/ 74645 h 1875453"/>
              <a:gd name="connsiteX15" fmla="*/ 1688841 w 1772816"/>
              <a:gd name="connsiteY15" fmla="*/ 93306 h 1875453"/>
              <a:gd name="connsiteX16" fmla="*/ 1698171 w 1772816"/>
              <a:gd name="connsiteY16" fmla="*/ 121298 h 1875453"/>
              <a:gd name="connsiteX17" fmla="*/ 1744824 w 1772816"/>
              <a:gd name="connsiteY17" fmla="*/ 158620 h 1875453"/>
              <a:gd name="connsiteX18" fmla="*/ 1763486 w 1772816"/>
              <a:gd name="connsiteY18" fmla="*/ 214604 h 1875453"/>
              <a:gd name="connsiteX19" fmla="*/ 1772816 w 1772816"/>
              <a:gd name="connsiteY19" fmla="*/ 242596 h 1875453"/>
              <a:gd name="connsiteX20" fmla="*/ 1763486 w 1772816"/>
              <a:gd name="connsiteY20" fmla="*/ 354563 h 1875453"/>
              <a:gd name="connsiteX21" fmla="*/ 1744824 w 1772816"/>
              <a:gd name="connsiteY21" fmla="*/ 410547 h 1875453"/>
              <a:gd name="connsiteX22" fmla="*/ 1726163 w 1772816"/>
              <a:gd name="connsiteY22" fmla="*/ 466530 h 1875453"/>
              <a:gd name="connsiteX23" fmla="*/ 1716832 w 1772816"/>
              <a:gd name="connsiteY23" fmla="*/ 494522 h 1875453"/>
              <a:gd name="connsiteX24" fmla="*/ 1698171 w 1772816"/>
              <a:gd name="connsiteY24" fmla="*/ 522514 h 1875453"/>
              <a:gd name="connsiteX25" fmla="*/ 1670179 w 1772816"/>
              <a:gd name="connsiteY25" fmla="*/ 569167 h 1875453"/>
              <a:gd name="connsiteX26" fmla="*/ 1632857 w 1772816"/>
              <a:gd name="connsiteY26" fmla="*/ 625151 h 1875453"/>
              <a:gd name="connsiteX27" fmla="*/ 1595535 w 1772816"/>
              <a:gd name="connsiteY27" fmla="*/ 662473 h 1875453"/>
              <a:gd name="connsiteX28" fmla="*/ 1558212 w 1772816"/>
              <a:gd name="connsiteY28" fmla="*/ 699796 h 1875453"/>
              <a:gd name="connsiteX29" fmla="*/ 1530220 w 1772816"/>
              <a:gd name="connsiteY29" fmla="*/ 718457 h 1875453"/>
              <a:gd name="connsiteX30" fmla="*/ 1511559 w 1772816"/>
              <a:gd name="connsiteY30" fmla="*/ 746449 h 1875453"/>
              <a:gd name="connsiteX31" fmla="*/ 1483567 w 1772816"/>
              <a:gd name="connsiteY31" fmla="*/ 765110 h 1875453"/>
              <a:gd name="connsiteX32" fmla="*/ 1474237 w 1772816"/>
              <a:gd name="connsiteY32" fmla="*/ 793102 h 1875453"/>
              <a:gd name="connsiteX33" fmla="*/ 1427584 w 1772816"/>
              <a:gd name="connsiteY33" fmla="*/ 830424 h 1875453"/>
              <a:gd name="connsiteX34" fmla="*/ 1380930 w 1772816"/>
              <a:gd name="connsiteY34" fmla="*/ 858416 h 1875453"/>
              <a:gd name="connsiteX35" fmla="*/ 1334277 w 1772816"/>
              <a:gd name="connsiteY35" fmla="*/ 905069 h 1875453"/>
              <a:gd name="connsiteX36" fmla="*/ 1315616 w 1772816"/>
              <a:gd name="connsiteY36" fmla="*/ 933061 h 1875453"/>
              <a:gd name="connsiteX37" fmla="*/ 1231641 w 1772816"/>
              <a:gd name="connsiteY37" fmla="*/ 979714 h 1875453"/>
              <a:gd name="connsiteX38" fmla="*/ 1184988 w 1772816"/>
              <a:gd name="connsiteY38" fmla="*/ 1007706 h 1875453"/>
              <a:gd name="connsiteX39" fmla="*/ 1166326 w 1772816"/>
              <a:gd name="connsiteY39" fmla="*/ 1026367 h 1875453"/>
              <a:gd name="connsiteX40" fmla="*/ 1138335 w 1772816"/>
              <a:gd name="connsiteY40" fmla="*/ 1045028 h 1875453"/>
              <a:gd name="connsiteX41" fmla="*/ 1073020 w 1772816"/>
              <a:gd name="connsiteY41" fmla="*/ 1091681 h 1875453"/>
              <a:gd name="connsiteX42" fmla="*/ 1054359 w 1772816"/>
              <a:gd name="connsiteY42" fmla="*/ 1110343 h 1875453"/>
              <a:gd name="connsiteX43" fmla="*/ 1026367 w 1772816"/>
              <a:gd name="connsiteY43" fmla="*/ 1129004 h 1875453"/>
              <a:gd name="connsiteX44" fmla="*/ 979714 w 1772816"/>
              <a:gd name="connsiteY44" fmla="*/ 1175657 h 1875453"/>
              <a:gd name="connsiteX45" fmla="*/ 933061 w 1772816"/>
              <a:gd name="connsiteY45" fmla="*/ 1222310 h 1875453"/>
              <a:gd name="connsiteX46" fmla="*/ 914400 w 1772816"/>
              <a:gd name="connsiteY46" fmla="*/ 1250302 h 1875453"/>
              <a:gd name="connsiteX47" fmla="*/ 858416 w 1772816"/>
              <a:gd name="connsiteY47" fmla="*/ 1287624 h 1875453"/>
              <a:gd name="connsiteX48" fmla="*/ 802432 w 1772816"/>
              <a:gd name="connsiteY48" fmla="*/ 1315616 h 1875453"/>
              <a:gd name="connsiteX49" fmla="*/ 765110 w 1772816"/>
              <a:gd name="connsiteY49" fmla="*/ 1352938 h 1875453"/>
              <a:gd name="connsiteX50" fmla="*/ 727788 w 1772816"/>
              <a:gd name="connsiteY50" fmla="*/ 1399591 h 1875453"/>
              <a:gd name="connsiteX51" fmla="*/ 699796 w 1772816"/>
              <a:gd name="connsiteY51" fmla="*/ 1408922 h 1875453"/>
              <a:gd name="connsiteX52" fmla="*/ 653143 w 1772816"/>
              <a:gd name="connsiteY52" fmla="*/ 1446245 h 1875453"/>
              <a:gd name="connsiteX53" fmla="*/ 606490 w 1772816"/>
              <a:gd name="connsiteY53" fmla="*/ 1474236 h 1875453"/>
              <a:gd name="connsiteX54" fmla="*/ 559837 w 1772816"/>
              <a:gd name="connsiteY54" fmla="*/ 1502228 h 1875453"/>
              <a:gd name="connsiteX55" fmla="*/ 513184 w 1772816"/>
              <a:gd name="connsiteY55" fmla="*/ 1530220 h 1875453"/>
              <a:gd name="connsiteX56" fmla="*/ 494522 w 1772816"/>
              <a:gd name="connsiteY56" fmla="*/ 1548881 h 1875453"/>
              <a:gd name="connsiteX57" fmla="*/ 457200 w 1772816"/>
              <a:gd name="connsiteY57" fmla="*/ 1558212 h 1875453"/>
              <a:gd name="connsiteX58" fmla="*/ 429208 w 1772816"/>
              <a:gd name="connsiteY58" fmla="*/ 1567543 h 1875453"/>
              <a:gd name="connsiteX59" fmla="*/ 401216 w 1772816"/>
              <a:gd name="connsiteY59" fmla="*/ 1586204 h 1875453"/>
              <a:gd name="connsiteX60" fmla="*/ 391886 w 1772816"/>
              <a:gd name="connsiteY60" fmla="*/ 1614196 h 1875453"/>
              <a:gd name="connsiteX61" fmla="*/ 363894 w 1772816"/>
              <a:gd name="connsiteY61" fmla="*/ 1623526 h 1875453"/>
              <a:gd name="connsiteX62" fmla="*/ 317241 w 1772816"/>
              <a:gd name="connsiteY62" fmla="*/ 1651518 h 1875453"/>
              <a:gd name="connsiteX63" fmla="*/ 270588 w 1772816"/>
              <a:gd name="connsiteY63" fmla="*/ 1688840 h 1875453"/>
              <a:gd name="connsiteX64" fmla="*/ 251926 w 1772816"/>
              <a:gd name="connsiteY64" fmla="*/ 1707502 h 1875453"/>
              <a:gd name="connsiteX65" fmla="*/ 233265 w 1772816"/>
              <a:gd name="connsiteY65" fmla="*/ 1735494 h 1875453"/>
              <a:gd name="connsiteX66" fmla="*/ 149290 w 1772816"/>
              <a:gd name="connsiteY66" fmla="*/ 1782147 h 1875453"/>
              <a:gd name="connsiteX67" fmla="*/ 102637 w 1772816"/>
              <a:gd name="connsiteY67" fmla="*/ 1819469 h 1875453"/>
              <a:gd name="connsiteX68" fmla="*/ 74645 w 1772816"/>
              <a:gd name="connsiteY68" fmla="*/ 1828800 h 1875453"/>
              <a:gd name="connsiteX69" fmla="*/ 0 w 1772816"/>
              <a:gd name="connsiteY69" fmla="*/ 1875453 h 187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72816" h="1875453">
                <a:moveTo>
                  <a:pt x="391886" y="130628"/>
                </a:moveTo>
                <a:cubicBezTo>
                  <a:pt x="407437" y="139959"/>
                  <a:pt x="422318" y="150509"/>
                  <a:pt x="438539" y="158620"/>
                </a:cubicBezTo>
                <a:cubicBezTo>
                  <a:pt x="493445" y="186074"/>
                  <a:pt x="582362" y="161137"/>
                  <a:pt x="625151" y="158620"/>
                </a:cubicBezTo>
                <a:cubicBezTo>
                  <a:pt x="634482" y="152400"/>
                  <a:pt x="643113" y="144974"/>
                  <a:pt x="653143" y="139959"/>
                </a:cubicBezTo>
                <a:cubicBezTo>
                  <a:pt x="661940" y="135560"/>
                  <a:pt x="673455" y="136772"/>
                  <a:pt x="681135" y="130628"/>
                </a:cubicBezTo>
                <a:cubicBezTo>
                  <a:pt x="689892" y="123623"/>
                  <a:pt x="690287" y="108579"/>
                  <a:pt x="699796" y="102636"/>
                </a:cubicBezTo>
                <a:cubicBezTo>
                  <a:pt x="716476" y="92211"/>
                  <a:pt x="737118" y="90195"/>
                  <a:pt x="755779" y="83975"/>
                </a:cubicBezTo>
                <a:cubicBezTo>
                  <a:pt x="775714" y="77330"/>
                  <a:pt x="800597" y="68242"/>
                  <a:pt x="821094" y="65314"/>
                </a:cubicBezTo>
                <a:cubicBezTo>
                  <a:pt x="890928" y="55337"/>
                  <a:pt x="929734" y="57491"/>
                  <a:pt x="998375" y="46653"/>
                </a:cubicBezTo>
                <a:cubicBezTo>
                  <a:pt x="1029705" y="41706"/>
                  <a:pt x="1061590" y="38020"/>
                  <a:pt x="1091681" y="27991"/>
                </a:cubicBezTo>
                <a:cubicBezTo>
                  <a:pt x="1125937" y="16573"/>
                  <a:pt x="1132447" y="12787"/>
                  <a:pt x="1175657" y="9330"/>
                </a:cubicBezTo>
                <a:cubicBezTo>
                  <a:pt x="1234644" y="4611"/>
                  <a:pt x="1293845" y="3110"/>
                  <a:pt x="1352939" y="0"/>
                </a:cubicBezTo>
                <a:cubicBezTo>
                  <a:pt x="1415143" y="3110"/>
                  <a:pt x="1477468" y="4363"/>
                  <a:pt x="1539551" y="9330"/>
                </a:cubicBezTo>
                <a:cubicBezTo>
                  <a:pt x="1555359" y="10595"/>
                  <a:pt x="1571766" y="12099"/>
                  <a:pt x="1586204" y="18661"/>
                </a:cubicBezTo>
                <a:cubicBezTo>
                  <a:pt x="1661600" y="52932"/>
                  <a:pt x="1621586" y="43234"/>
                  <a:pt x="1660849" y="74645"/>
                </a:cubicBezTo>
                <a:cubicBezTo>
                  <a:pt x="1669606" y="81650"/>
                  <a:pt x="1679510" y="87086"/>
                  <a:pt x="1688841" y="93306"/>
                </a:cubicBezTo>
                <a:cubicBezTo>
                  <a:pt x="1691951" y="102637"/>
                  <a:pt x="1691216" y="114343"/>
                  <a:pt x="1698171" y="121298"/>
                </a:cubicBezTo>
                <a:cubicBezTo>
                  <a:pt x="1744715" y="167842"/>
                  <a:pt x="1711684" y="84057"/>
                  <a:pt x="1744824" y="158620"/>
                </a:cubicBezTo>
                <a:cubicBezTo>
                  <a:pt x="1752813" y="176595"/>
                  <a:pt x="1757266" y="195943"/>
                  <a:pt x="1763486" y="214604"/>
                </a:cubicBezTo>
                <a:lnTo>
                  <a:pt x="1772816" y="242596"/>
                </a:lnTo>
                <a:cubicBezTo>
                  <a:pt x="1769706" y="279918"/>
                  <a:pt x="1769643" y="317621"/>
                  <a:pt x="1763486" y="354563"/>
                </a:cubicBezTo>
                <a:cubicBezTo>
                  <a:pt x="1760252" y="373966"/>
                  <a:pt x="1751045" y="391886"/>
                  <a:pt x="1744824" y="410547"/>
                </a:cubicBezTo>
                <a:lnTo>
                  <a:pt x="1726163" y="466530"/>
                </a:lnTo>
                <a:cubicBezTo>
                  <a:pt x="1723053" y="475861"/>
                  <a:pt x="1722288" y="486338"/>
                  <a:pt x="1716832" y="494522"/>
                </a:cubicBezTo>
                <a:lnTo>
                  <a:pt x="1698171" y="522514"/>
                </a:lnTo>
                <a:cubicBezTo>
                  <a:pt x="1671741" y="601810"/>
                  <a:pt x="1708603" y="505128"/>
                  <a:pt x="1670179" y="569167"/>
                </a:cubicBezTo>
                <a:cubicBezTo>
                  <a:pt x="1629666" y="636688"/>
                  <a:pt x="1704042" y="553966"/>
                  <a:pt x="1632857" y="625151"/>
                </a:cubicBezTo>
                <a:cubicBezTo>
                  <a:pt x="1614195" y="681136"/>
                  <a:pt x="1639078" y="631371"/>
                  <a:pt x="1595535" y="662473"/>
                </a:cubicBezTo>
                <a:cubicBezTo>
                  <a:pt x="1581218" y="672699"/>
                  <a:pt x="1570653" y="687355"/>
                  <a:pt x="1558212" y="699796"/>
                </a:cubicBezTo>
                <a:cubicBezTo>
                  <a:pt x="1550283" y="707725"/>
                  <a:pt x="1539551" y="712237"/>
                  <a:pt x="1530220" y="718457"/>
                </a:cubicBezTo>
                <a:cubicBezTo>
                  <a:pt x="1524000" y="727788"/>
                  <a:pt x="1519488" y="738520"/>
                  <a:pt x="1511559" y="746449"/>
                </a:cubicBezTo>
                <a:cubicBezTo>
                  <a:pt x="1503630" y="754378"/>
                  <a:pt x="1490572" y="756353"/>
                  <a:pt x="1483567" y="765110"/>
                </a:cubicBezTo>
                <a:cubicBezTo>
                  <a:pt x="1477423" y="772790"/>
                  <a:pt x="1479297" y="784668"/>
                  <a:pt x="1474237" y="793102"/>
                </a:cubicBezTo>
                <a:cubicBezTo>
                  <a:pt x="1463841" y="810429"/>
                  <a:pt x="1442250" y="818691"/>
                  <a:pt x="1427584" y="830424"/>
                </a:cubicBezTo>
                <a:cubicBezTo>
                  <a:pt x="1390990" y="859699"/>
                  <a:pt x="1429540" y="842212"/>
                  <a:pt x="1380930" y="858416"/>
                </a:cubicBezTo>
                <a:cubicBezTo>
                  <a:pt x="1331167" y="933061"/>
                  <a:pt x="1396481" y="842865"/>
                  <a:pt x="1334277" y="905069"/>
                </a:cubicBezTo>
                <a:cubicBezTo>
                  <a:pt x="1326348" y="912998"/>
                  <a:pt x="1324055" y="925677"/>
                  <a:pt x="1315616" y="933061"/>
                </a:cubicBezTo>
                <a:cubicBezTo>
                  <a:pt x="1276131" y="967611"/>
                  <a:pt x="1270085" y="966898"/>
                  <a:pt x="1231641" y="979714"/>
                </a:cubicBezTo>
                <a:cubicBezTo>
                  <a:pt x="1184355" y="1026997"/>
                  <a:pt x="1245551" y="971368"/>
                  <a:pt x="1184988" y="1007706"/>
                </a:cubicBezTo>
                <a:cubicBezTo>
                  <a:pt x="1177445" y="1012232"/>
                  <a:pt x="1173195" y="1020872"/>
                  <a:pt x="1166326" y="1026367"/>
                </a:cubicBezTo>
                <a:cubicBezTo>
                  <a:pt x="1157570" y="1033372"/>
                  <a:pt x="1146849" y="1037730"/>
                  <a:pt x="1138335" y="1045028"/>
                </a:cubicBezTo>
                <a:cubicBezTo>
                  <a:pt x="1081983" y="1093330"/>
                  <a:pt x="1124453" y="1074538"/>
                  <a:pt x="1073020" y="1091681"/>
                </a:cubicBezTo>
                <a:cubicBezTo>
                  <a:pt x="1066800" y="1097902"/>
                  <a:pt x="1061228" y="1104847"/>
                  <a:pt x="1054359" y="1110343"/>
                </a:cubicBezTo>
                <a:cubicBezTo>
                  <a:pt x="1045602" y="1117348"/>
                  <a:pt x="1034296" y="1121075"/>
                  <a:pt x="1026367" y="1129004"/>
                </a:cubicBezTo>
                <a:cubicBezTo>
                  <a:pt x="964163" y="1191208"/>
                  <a:pt x="1054359" y="1125894"/>
                  <a:pt x="979714" y="1175657"/>
                </a:cubicBezTo>
                <a:cubicBezTo>
                  <a:pt x="929951" y="1250302"/>
                  <a:pt x="995265" y="1160106"/>
                  <a:pt x="933061" y="1222310"/>
                </a:cubicBezTo>
                <a:cubicBezTo>
                  <a:pt x="925132" y="1230239"/>
                  <a:pt x="922839" y="1242918"/>
                  <a:pt x="914400" y="1250302"/>
                </a:cubicBezTo>
                <a:cubicBezTo>
                  <a:pt x="897521" y="1265071"/>
                  <a:pt x="877077" y="1275183"/>
                  <a:pt x="858416" y="1287624"/>
                </a:cubicBezTo>
                <a:cubicBezTo>
                  <a:pt x="822240" y="1311741"/>
                  <a:pt x="841063" y="1302739"/>
                  <a:pt x="802432" y="1315616"/>
                </a:cubicBezTo>
                <a:cubicBezTo>
                  <a:pt x="785845" y="1365381"/>
                  <a:pt x="806580" y="1328056"/>
                  <a:pt x="765110" y="1352938"/>
                </a:cubicBezTo>
                <a:cubicBezTo>
                  <a:pt x="727071" y="1375762"/>
                  <a:pt x="765923" y="1369083"/>
                  <a:pt x="727788" y="1399591"/>
                </a:cubicBezTo>
                <a:cubicBezTo>
                  <a:pt x="720108" y="1405735"/>
                  <a:pt x="709127" y="1405812"/>
                  <a:pt x="699796" y="1408922"/>
                </a:cubicBezTo>
                <a:cubicBezTo>
                  <a:pt x="662630" y="1464671"/>
                  <a:pt x="703218" y="1416200"/>
                  <a:pt x="653143" y="1446245"/>
                </a:cubicBezTo>
                <a:cubicBezTo>
                  <a:pt x="589106" y="1484666"/>
                  <a:pt x="685780" y="1447807"/>
                  <a:pt x="606490" y="1474236"/>
                </a:cubicBezTo>
                <a:cubicBezTo>
                  <a:pt x="559206" y="1521520"/>
                  <a:pt x="620397" y="1465893"/>
                  <a:pt x="559837" y="1502228"/>
                </a:cubicBezTo>
                <a:cubicBezTo>
                  <a:pt x="495793" y="1540653"/>
                  <a:pt x="592482" y="1503785"/>
                  <a:pt x="513184" y="1530220"/>
                </a:cubicBezTo>
                <a:cubicBezTo>
                  <a:pt x="506963" y="1536440"/>
                  <a:pt x="502390" y="1544947"/>
                  <a:pt x="494522" y="1548881"/>
                </a:cubicBezTo>
                <a:cubicBezTo>
                  <a:pt x="483052" y="1554616"/>
                  <a:pt x="469530" y="1554689"/>
                  <a:pt x="457200" y="1558212"/>
                </a:cubicBezTo>
                <a:cubicBezTo>
                  <a:pt x="447743" y="1560914"/>
                  <a:pt x="438005" y="1563144"/>
                  <a:pt x="429208" y="1567543"/>
                </a:cubicBezTo>
                <a:cubicBezTo>
                  <a:pt x="419178" y="1572558"/>
                  <a:pt x="410547" y="1579984"/>
                  <a:pt x="401216" y="1586204"/>
                </a:cubicBezTo>
                <a:cubicBezTo>
                  <a:pt x="398106" y="1595535"/>
                  <a:pt x="398841" y="1607241"/>
                  <a:pt x="391886" y="1614196"/>
                </a:cubicBezTo>
                <a:cubicBezTo>
                  <a:pt x="384931" y="1621151"/>
                  <a:pt x="372328" y="1618466"/>
                  <a:pt x="363894" y="1623526"/>
                </a:cubicBezTo>
                <a:cubicBezTo>
                  <a:pt x="299847" y="1661952"/>
                  <a:pt x="396543" y="1625082"/>
                  <a:pt x="317241" y="1651518"/>
                </a:cubicBezTo>
                <a:cubicBezTo>
                  <a:pt x="272176" y="1696581"/>
                  <a:pt x="329447" y="1641752"/>
                  <a:pt x="270588" y="1688840"/>
                </a:cubicBezTo>
                <a:cubicBezTo>
                  <a:pt x="263718" y="1694336"/>
                  <a:pt x="257422" y="1700632"/>
                  <a:pt x="251926" y="1707502"/>
                </a:cubicBezTo>
                <a:cubicBezTo>
                  <a:pt x="244921" y="1716259"/>
                  <a:pt x="241704" y="1728110"/>
                  <a:pt x="233265" y="1735494"/>
                </a:cubicBezTo>
                <a:cubicBezTo>
                  <a:pt x="193780" y="1770044"/>
                  <a:pt x="187734" y="1769331"/>
                  <a:pt x="149290" y="1782147"/>
                </a:cubicBezTo>
                <a:cubicBezTo>
                  <a:pt x="131933" y="1799503"/>
                  <a:pt x="126176" y="1807699"/>
                  <a:pt x="102637" y="1819469"/>
                </a:cubicBezTo>
                <a:cubicBezTo>
                  <a:pt x="93840" y="1823868"/>
                  <a:pt x="83279" y="1824090"/>
                  <a:pt x="74645" y="1828800"/>
                </a:cubicBezTo>
                <a:cubicBezTo>
                  <a:pt x="48886" y="1842850"/>
                  <a:pt x="0" y="1875453"/>
                  <a:pt x="0" y="1875453"/>
                </a:cubicBezTo>
              </a:path>
            </a:pathLst>
          </a:custGeom>
          <a:ln w="19050">
            <a:solidFill>
              <a:srgbClr val="0070C0"/>
            </a:solidFill>
            <a:prstDash val="lgDashDotDot"/>
          </a:ln>
        </p:spPr>
        <p:style>
          <a:lnRef idx="1">
            <a:schemeClr val="dk1"/>
          </a:lnRef>
          <a:fillRef idx="0">
            <a:schemeClr val="dk1"/>
          </a:fillRef>
          <a:effectRef idx="0">
            <a:schemeClr val="dk1"/>
          </a:effectRef>
          <a:fontRef idx="minor">
            <a:schemeClr val="tx1"/>
          </a:fontRef>
        </p:style>
        <p:txBody>
          <a:bodyPr anchor="ctr"/>
          <a:lstStyle/>
          <a:p>
            <a:pPr algn="ctr">
              <a:defRPr/>
            </a:pPr>
            <a:endParaRPr lang="en-IN"/>
          </a:p>
        </p:txBody>
      </p:sp>
      <p:cxnSp>
        <p:nvCxnSpPr>
          <p:cNvPr id="39" name="Straight Connector 38">
            <a:extLst>
              <a:ext uri="{FF2B5EF4-FFF2-40B4-BE49-F238E27FC236}">
                <a16:creationId xmlns:a16="http://schemas.microsoft.com/office/drawing/2014/main" xmlns="" id="{34C6D750-6A44-DB4C-0D01-7C5B0DD6AE11}"/>
              </a:ext>
            </a:extLst>
          </p:cNvPr>
          <p:cNvCxnSpPr>
            <a:cxnSpLocks/>
          </p:cNvCxnSpPr>
          <p:nvPr/>
        </p:nvCxnSpPr>
        <p:spPr>
          <a:xfrm>
            <a:off x="4046538" y="3660775"/>
            <a:ext cx="3778250" cy="952500"/>
          </a:xfrm>
          <a:prstGeom prst="line">
            <a:avLst/>
          </a:prstGeom>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xmlns="" id="{127B32BA-CF2C-BE37-1393-3E542986184D}"/>
              </a:ext>
            </a:extLst>
          </p:cNvPr>
          <p:cNvSpPr/>
          <p:nvPr/>
        </p:nvSpPr>
        <p:spPr>
          <a:xfrm>
            <a:off x="4932363" y="4006850"/>
            <a:ext cx="222250" cy="127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58" name="Rectangle 57">
            <a:extLst>
              <a:ext uri="{FF2B5EF4-FFF2-40B4-BE49-F238E27FC236}">
                <a16:creationId xmlns:a16="http://schemas.microsoft.com/office/drawing/2014/main" xmlns="" id="{F714DB26-3B9F-5AB0-A393-135547ED590C}"/>
              </a:ext>
            </a:extLst>
          </p:cNvPr>
          <p:cNvSpPr/>
          <p:nvPr/>
        </p:nvSpPr>
        <p:spPr>
          <a:xfrm rot="2813588">
            <a:off x="5085557" y="4506119"/>
            <a:ext cx="169862" cy="101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 name="Rectangle 22">
            <a:extLst>
              <a:ext uri="{FF2B5EF4-FFF2-40B4-BE49-F238E27FC236}">
                <a16:creationId xmlns:a16="http://schemas.microsoft.com/office/drawing/2014/main" xmlns="" id="{5EDB100C-0980-5BED-01F0-206F9848D411}"/>
              </a:ext>
            </a:extLst>
          </p:cNvPr>
          <p:cNvSpPr/>
          <p:nvPr/>
        </p:nvSpPr>
        <p:spPr>
          <a:xfrm>
            <a:off x="4572000" y="5013325"/>
            <a:ext cx="144463" cy="14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43051" name="Picture 26">
            <a:extLst>
              <a:ext uri="{FF2B5EF4-FFF2-40B4-BE49-F238E27FC236}">
                <a16:creationId xmlns:a16="http://schemas.microsoft.com/office/drawing/2014/main" xmlns="" id="{1252D2DF-AB61-CEAC-C682-878783CD0D2D}"/>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410200" y="5276850"/>
            <a:ext cx="938213" cy="150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52" name="Picture 30719">
            <a:extLst>
              <a:ext uri="{FF2B5EF4-FFF2-40B4-BE49-F238E27FC236}">
                <a16:creationId xmlns:a16="http://schemas.microsoft.com/office/drawing/2014/main" xmlns="" id="{59BEA4C4-474E-3E5E-8568-178752E00FE4}"/>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302375" y="5321300"/>
            <a:ext cx="1511300" cy="85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5" name="Straight Connector 64">
            <a:extLst>
              <a:ext uri="{FF2B5EF4-FFF2-40B4-BE49-F238E27FC236}">
                <a16:creationId xmlns:a16="http://schemas.microsoft.com/office/drawing/2014/main" xmlns="" id="{BC8FF66B-6234-1366-EA55-46B2D4123B4E}"/>
              </a:ext>
            </a:extLst>
          </p:cNvPr>
          <p:cNvCxnSpPr>
            <a:cxnSpLocks/>
          </p:cNvCxnSpPr>
          <p:nvPr/>
        </p:nvCxnSpPr>
        <p:spPr>
          <a:xfrm>
            <a:off x="3989388" y="4070350"/>
            <a:ext cx="2771775" cy="147320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xmlns="" id="{9422A852-4812-BBFF-2EE8-96990F8E3701}"/>
              </a:ext>
            </a:extLst>
          </p:cNvPr>
          <p:cNvCxnSpPr>
            <a:cxnSpLocks/>
          </p:cNvCxnSpPr>
          <p:nvPr/>
        </p:nvCxnSpPr>
        <p:spPr>
          <a:xfrm>
            <a:off x="4810125" y="5226050"/>
            <a:ext cx="796925" cy="479425"/>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xmlns="" id="{48692031-1933-E2FE-B62F-F594A573F1A7}"/>
              </a:ext>
            </a:extLst>
          </p:cNvPr>
          <p:cNvSpPr/>
          <p:nvPr/>
        </p:nvSpPr>
        <p:spPr>
          <a:xfrm>
            <a:off x="7651750" y="1268413"/>
            <a:ext cx="704850" cy="75247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 name="Title 1">
            <a:extLst>
              <a:ext uri="{FF2B5EF4-FFF2-40B4-BE49-F238E27FC236}">
                <a16:creationId xmlns:a16="http://schemas.microsoft.com/office/drawing/2014/main" xmlns="" id="{3054BBE2-B94A-43A3-8AF9-0AB700F3E063}"/>
              </a:ext>
            </a:extLst>
          </p:cNvPr>
          <p:cNvSpPr>
            <a:spLocks noGrp="1"/>
          </p:cNvSpPr>
          <p:nvPr>
            <p:ph type="title"/>
          </p:nvPr>
        </p:nvSpPr>
        <p:spPr>
          <a:xfrm>
            <a:off x="685800" y="484188"/>
            <a:ext cx="7772400" cy="249237"/>
          </a:xfrm>
        </p:spPr>
        <p:txBody>
          <a:bodyPr>
            <a:normAutofit fontScale="90000"/>
          </a:bodyPr>
          <a:lstStyle/>
          <a:p>
            <a:pPr>
              <a:defRPr/>
            </a:pPr>
            <a:endParaRPr lang="en-IN" dirty="0"/>
          </a:p>
        </p:txBody>
      </p:sp>
      <p:sp>
        <p:nvSpPr>
          <p:cNvPr id="44036" name="Content Placeholder 2">
            <a:extLst>
              <a:ext uri="{FF2B5EF4-FFF2-40B4-BE49-F238E27FC236}">
                <a16:creationId xmlns:a16="http://schemas.microsoft.com/office/drawing/2014/main" xmlns="" id="{884BF8A0-AC15-3E5C-29D6-89A33A237377}"/>
              </a:ext>
            </a:extLst>
          </p:cNvPr>
          <p:cNvSpPr>
            <a:spLocks noGrp="1" noChangeArrowheads="1"/>
          </p:cNvSpPr>
          <p:nvPr>
            <p:ph sz="half" idx="1"/>
          </p:nvPr>
        </p:nvSpPr>
        <p:spPr>
          <a:xfrm>
            <a:off x="685800" y="2193925"/>
            <a:ext cx="3657600" cy="3978275"/>
          </a:xfrm>
        </p:spPr>
        <p:txBody>
          <a:bodyPr/>
          <a:lstStyle/>
          <a:p>
            <a:r>
              <a:rPr lang="en-IN" altLang="en-US"/>
              <a:t>a</a:t>
            </a:r>
          </a:p>
        </p:txBody>
      </p:sp>
      <p:sp>
        <p:nvSpPr>
          <p:cNvPr id="44037" name="Content Placeholder 3">
            <a:extLst>
              <a:ext uri="{FF2B5EF4-FFF2-40B4-BE49-F238E27FC236}">
                <a16:creationId xmlns:a16="http://schemas.microsoft.com/office/drawing/2014/main" xmlns="" id="{C19F732A-AE8C-6A96-4E7B-0EDF9959935A}"/>
              </a:ext>
            </a:extLst>
          </p:cNvPr>
          <p:cNvSpPr>
            <a:spLocks noGrp="1" noChangeArrowheads="1"/>
          </p:cNvSpPr>
          <p:nvPr>
            <p:ph sz="half" idx="2"/>
          </p:nvPr>
        </p:nvSpPr>
        <p:spPr>
          <a:xfrm>
            <a:off x="6272213" y="3384550"/>
            <a:ext cx="3657600" cy="3978275"/>
          </a:xfrm>
        </p:spPr>
        <p:txBody>
          <a:bodyPr/>
          <a:lstStyle/>
          <a:p>
            <a:r>
              <a:rPr lang="en-IN" altLang="en-US"/>
              <a:t>a</a:t>
            </a:r>
          </a:p>
        </p:txBody>
      </p:sp>
      <p:sp>
        <p:nvSpPr>
          <p:cNvPr id="6" name="Block Arc 5">
            <a:extLst>
              <a:ext uri="{FF2B5EF4-FFF2-40B4-BE49-F238E27FC236}">
                <a16:creationId xmlns:a16="http://schemas.microsoft.com/office/drawing/2014/main" xmlns="" id="{101A4FA4-8E36-CEAB-987F-129D6061692E}"/>
              </a:ext>
            </a:extLst>
          </p:cNvPr>
          <p:cNvSpPr/>
          <p:nvPr/>
        </p:nvSpPr>
        <p:spPr>
          <a:xfrm>
            <a:off x="1042988" y="3494088"/>
            <a:ext cx="3529012" cy="2714625"/>
          </a:xfrm>
          <a:prstGeom prst="blockArc">
            <a:avLst>
              <a:gd name="adj1" fmla="val 14320524"/>
              <a:gd name="adj2" fmla="val 37297"/>
              <a:gd name="adj3" fmla="val 39653"/>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7" name="Partial Circle 6">
            <a:extLst>
              <a:ext uri="{FF2B5EF4-FFF2-40B4-BE49-F238E27FC236}">
                <a16:creationId xmlns:a16="http://schemas.microsoft.com/office/drawing/2014/main" xmlns="" id="{98CAD7B1-1D15-2EEC-CA8D-20BB82762684}"/>
              </a:ext>
            </a:extLst>
          </p:cNvPr>
          <p:cNvSpPr/>
          <p:nvPr/>
        </p:nvSpPr>
        <p:spPr>
          <a:xfrm>
            <a:off x="1444625" y="3744913"/>
            <a:ext cx="2092325" cy="2379662"/>
          </a:xfrm>
          <a:prstGeom prst="pie">
            <a:avLst>
              <a:gd name="adj1" fmla="val 10726544"/>
              <a:gd name="adj2" fmla="val 16200000"/>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8" name="Partial Circle 7">
            <a:extLst>
              <a:ext uri="{FF2B5EF4-FFF2-40B4-BE49-F238E27FC236}">
                <a16:creationId xmlns:a16="http://schemas.microsoft.com/office/drawing/2014/main" xmlns="" id="{91AD9F50-B571-6526-4C90-00FB7C47349D}"/>
              </a:ext>
            </a:extLst>
          </p:cNvPr>
          <p:cNvSpPr/>
          <p:nvPr/>
        </p:nvSpPr>
        <p:spPr>
          <a:xfrm>
            <a:off x="1414463" y="3644900"/>
            <a:ext cx="2092325" cy="2578100"/>
          </a:xfrm>
          <a:prstGeom prst="pie">
            <a:avLst>
              <a:gd name="adj1" fmla="val 5410112"/>
              <a:gd name="adj2" fmla="val 10819844"/>
            </a:avLst>
          </a:prstGeom>
          <a:solidFill>
            <a:srgbClr val="92D050">
              <a:alpha val="49804"/>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9" name="Block Arc 8">
            <a:extLst>
              <a:ext uri="{FF2B5EF4-FFF2-40B4-BE49-F238E27FC236}">
                <a16:creationId xmlns:a16="http://schemas.microsoft.com/office/drawing/2014/main" xmlns="" id="{E4C9A004-DA98-BDD3-069B-B805F18A4510}"/>
              </a:ext>
            </a:extLst>
          </p:cNvPr>
          <p:cNvSpPr/>
          <p:nvPr/>
        </p:nvSpPr>
        <p:spPr>
          <a:xfrm>
            <a:off x="1144588" y="3303588"/>
            <a:ext cx="3557587" cy="3146425"/>
          </a:xfrm>
          <a:prstGeom prst="blockArc">
            <a:avLst>
              <a:gd name="adj1" fmla="val 21595125"/>
              <a:gd name="adj2" fmla="val 7587995"/>
              <a:gd name="adj3" fmla="val 36638"/>
            </a:avLst>
          </a:prstGeom>
          <a:solidFill>
            <a:srgbClr val="FF0000">
              <a:alpha val="69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10" name="Oval 9">
            <a:extLst>
              <a:ext uri="{FF2B5EF4-FFF2-40B4-BE49-F238E27FC236}">
                <a16:creationId xmlns:a16="http://schemas.microsoft.com/office/drawing/2014/main" xmlns="" id="{2CB0EF92-1B05-1231-EC32-8C33431DE342}"/>
              </a:ext>
            </a:extLst>
          </p:cNvPr>
          <p:cNvSpPr/>
          <p:nvPr/>
        </p:nvSpPr>
        <p:spPr>
          <a:xfrm>
            <a:off x="2484438" y="4652963"/>
            <a:ext cx="928687" cy="609600"/>
          </a:xfrm>
          <a:prstGeom prst="ellips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p>
        </p:txBody>
      </p:sp>
      <p:sp>
        <p:nvSpPr>
          <p:cNvPr id="12" name="Oval 11">
            <a:extLst>
              <a:ext uri="{FF2B5EF4-FFF2-40B4-BE49-F238E27FC236}">
                <a16:creationId xmlns:a16="http://schemas.microsoft.com/office/drawing/2014/main" xmlns="" id="{FACDEC8D-4ADA-AB86-9ED9-220155E9A323}"/>
              </a:ext>
            </a:extLst>
          </p:cNvPr>
          <p:cNvSpPr/>
          <p:nvPr/>
        </p:nvSpPr>
        <p:spPr>
          <a:xfrm>
            <a:off x="2255838" y="4616450"/>
            <a:ext cx="515937" cy="757238"/>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13" name="Oval 12">
            <a:extLst>
              <a:ext uri="{FF2B5EF4-FFF2-40B4-BE49-F238E27FC236}">
                <a16:creationId xmlns:a16="http://schemas.microsoft.com/office/drawing/2014/main" xmlns="" id="{603E02A8-6CFD-58CE-197B-8D8B934B6DE8}"/>
              </a:ext>
            </a:extLst>
          </p:cNvPr>
          <p:cNvSpPr/>
          <p:nvPr/>
        </p:nvSpPr>
        <p:spPr>
          <a:xfrm>
            <a:off x="5435600" y="3068638"/>
            <a:ext cx="2881313" cy="273685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14" name="Chord 13">
            <a:extLst>
              <a:ext uri="{FF2B5EF4-FFF2-40B4-BE49-F238E27FC236}">
                <a16:creationId xmlns:a16="http://schemas.microsoft.com/office/drawing/2014/main" xmlns="" id="{ADF84DEE-370F-5371-6D48-EDAAE3D0E632}"/>
              </a:ext>
            </a:extLst>
          </p:cNvPr>
          <p:cNvSpPr/>
          <p:nvPr/>
        </p:nvSpPr>
        <p:spPr>
          <a:xfrm>
            <a:off x="6384925" y="3933825"/>
            <a:ext cx="1008063" cy="935038"/>
          </a:xfrm>
          <a:prstGeom prst="chord">
            <a:avLst>
              <a:gd name="adj1" fmla="val 112747"/>
              <a:gd name="adj2" fmla="val 212733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 name="Block Arc 16">
            <a:extLst>
              <a:ext uri="{FF2B5EF4-FFF2-40B4-BE49-F238E27FC236}">
                <a16:creationId xmlns:a16="http://schemas.microsoft.com/office/drawing/2014/main" xmlns="" id="{4F7804B0-9B25-8AA3-CEFA-DC44EDE0BFD3}"/>
              </a:ext>
            </a:extLst>
          </p:cNvPr>
          <p:cNvSpPr/>
          <p:nvPr/>
        </p:nvSpPr>
        <p:spPr>
          <a:xfrm>
            <a:off x="5435600" y="3089275"/>
            <a:ext cx="2881313" cy="2643188"/>
          </a:xfrm>
          <a:prstGeom prst="blockArc">
            <a:avLst>
              <a:gd name="adj1" fmla="val 16303744"/>
              <a:gd name="adj2" fmla="val 97476"/>
              <a:gd name="adj3" fmla="val 3260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6" name="Right Triangle 15">
            <a:extLst>
              <a:ext uri="{FF2B5EF4-FFF2-40B4-BE49-F238E27FC236}">
                <a16:creationId xmlns:a16="http://schemas.microsoft.com/office/drawing/2014/main" xmlns="" id="{D026432A-5EA0-01FB-7304-38391324CB35}"/>
              </a:ext>
            </a:extLst>
          </p:cNvPr>
          <p:cNvSpPr/>
          <p:nvPr/>
        </p:nvSpPr>
        <p:spPr>
          <a:xfrm rot="7139735">
            <a:off x="2058194" y="1631157"/>
            <a:ext cx="947737" cy="1701800"/>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8" name="Block Arc 17">
            <a:extLst>
              <a:ext uri="{FF2B5EF4-FFF2-40B4-BE49-F238E27FC236}">
                <a16:creationId xmlns:a16="http://schemas.microsoft.com/office/drawing/2014/main" xmlns="" id="{27DCC395-819B-705C-E460-375238FBF85E}"/>
              </a:ext>
            </a:extLst>
          </p:cNvPr>
          <p:cNvSpPr/>
          <p:nvPr/>
        </p:nvSpPr>
        <p:spPr>
          <a:xfrm>
            <a:off x="5435600" y="3140075"/>
            <a:ext cx="2881313" cy="2644775"/>
          </a:xfrm>
          <a:prstGeom prst="blockArc">
            <a:avLst>
              <a:gd name="adj1" fmla="val 87941"/>
              <a:gd name="adj2" fmla="val 5290913"/>
              <a:gd name="adj3" fmla="val 3637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19" name="Right Triangle 18">
            <a:extLst>
              <a:ext uri="{FF2B5EF4-FFF2-40B4-BE49-F238E27FC236}">
                <a16:creationId xmlns:a16="http://schemas.microsoft.com/office/drawing/2014/main" xmlns="" id="{C2FE0183-C028-AE67-0B76-E978051582B2}"/>
              </a:ext>
            </a:extLst>
          </p:cNvPr>
          <p:cNvSpPr/>
          <p:nvPr/>
        </p:nvSpPr>
        <p:spPr>
          <a:xfrm rot="20013017">
            <a:off x="1690688" y="2154238"/>
            <a:ext cx="1539875" cy="822325"/>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 name="Block Arc 19">
            <a:extLst>
              <a:ext uri="{FF2B5EF4-FFF2-40B4-BE49-F238E27FC236}">
                <a16:creationId xmlns:a16="http://schemas.microsoft.com/office/drawing/2014/main" xmlns="" id="{F4ECD757-6CFF-B304-C8DC-DD1D822C2CF6}"/>
              </a:ext>
            </a:extLst>
          </p:cNvPr>
          <p:cNvSpPr/>
          <p:nvPr/>
        </p:nvSpPr>
        <p:spPr>
          <a:xfrm>
            <a:off x="5435600" y="3078163"/>
            <a:ext cx="2881313" cy="2643187"/>
          </a:xfrm>
          <a:prstGeom prst="blockArc">
            <a:avLst>
              <a:gd name="adj1" fmla="val 10738777"/>
              <a:gd name="adj2" fmla="val 16060876"/>
              <a:gd name="adj3" fmla="val 32138"/>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1" name="Block Arc 20">
            <a:extLst>
              <a:ext uri="{FF2B5EF4-FFF2-40B4-BE49-F238E27FC236}">
                <a16:creationId xmlns:a16="http://schemas.microsoft.com/office/drawing/2014/main" xmlns="" id="{9AF13DCA-7195-79CB-5557-926A4BFB9FC8}"/>
              </a:ext>
            </a:extLst>
          </p:cNvPr>
          <p:cNvSpPr/>
          <p:nvPr/>
        </p:nvSpPr>
        <p:spPr>
          <a:xfrm>
            <a:off x="5383213" y="3179763"/>
            <a:ext cx="2881312" cy="2643187"/>
          </a:xfrm>
          <a:prstGeom prst="blockArc">
            <a:avLst>
              <a:gd name="adj1" fmla="val 5316988"/>
              <a:gd name="adj2" fmla="val 11047976"/>
              <a:gd name="adj3" fmla="val 3592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2" name="Flowchart: Terminator 21">
            <a:extLst>
              <a:ext uri="{FF2B5EF4-FFF2-40B4-BE49-F238E27FC236}">
                <a16:creationId xmlns:a16="http://schemas.microsoft.com/office/drawing/2014/main" xmlns="" id="{74437B6E-C814-12F2-4529-CEDD5D10EAF4}"/>
              </a:ext>
            </a:extLst>
          </p:cNvPr>
          <p:cNvSpPr/>
          <p:nvPr/>
        </p:nvSpPr>
        <p:spPr>
          <a:xfrm rot="18202774">
            <a:off x="7546975" y="1987551"/>
            <a:ext cx="554037" cy="315912"/>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 name="Flowchart: Terminator 22">
            <a:extLst>
              <a:ext uri="{FF2B5EF4-FFF2-40B4-BE49-F238E27FC236}">
                <a16:creationId xmlns:a16="http://schemas.microsoft.com/office/drawing/2014/main" xmlns="" id="{96794580-98EA-06A7-673E-AB102CB14FB5}"/>
              </a:ext>
            </a:extLst>
          </p:cNvPr>
          <p:cNvSpPr/>
          <p:nvPr/>
        </p:nvSpPr>
        <p:spPr>
          <a:xfrm rot="18159037">
            <a:off x="7065962" y="1930401"/>
            <a:ext cx="950913" cy="252412"/>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44054" name="TextBox 2">
            <a:extLst>
              <a:ext uri="{FF2B5EF4-FFF2-40B4-BE49-F238E27FC236}">
                <a16:creationId xmlns:a16="http://schemas.microsoft.com/office/drawing/2014/main" xmlns="" id="{85EA54A4-DE71-17FC-2E5F-553F5E30E967}"/>
              </a:ext>
            </a:extLst>
          </p:cNvPr>
          <p:cNvSpPr txBox="1">
            <a:spLocks noChangeArrowheads="1"/>
          </p:cNvSpPr>
          <p:nvPr/>
        </p:nvSpPr>
        <p:spPr bwMode="auto">
          <a:xfrm>
            <a:off x="7904163" y="1484313"/>
            <a:ext cx="3603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M</a:t>
            </a:r>
          </a:p>
        </p:txBody>
      </p:sp>
      <p:sp>
        <p:nvSpPr>
          <p:cNvPr id="44055" name="TextBox 3">
            <a:extLst>
              <a:ext uri="{FF2B5EF4-FFF2-40B4-BE49-F238E27FC236}">
                <a16:creationId xmlns:a16="http://schemas.microsoft.com/office/drawing/2014/main" xmlns="" id="{5462E0FC-1BA1-D013-FBAA-6E9542EBA42A}"/>
              </a:ext>
            </a:extLst>
          </p:cNvPr>
          <p:cNvSpPr txBox="1">
            <a:spLocks noChangeArrowheads="1"/>
          </p:cNvSpPr>
          <p:nvPr/>
        </p:nvSpPr>
        <p:spPr bwMode="auto">
          <a:xfrm>
            <a:off x="7331075" y="1925638"/>
            <a:ext cx="509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S</a:t>
            </a:r>
          </a:p>
        </p:txBody>
      </p:sp>
      <p:sp>
        <p:nvSpPr>
          <p:cNvPr id="44056" name="TextBox 24">
            <a:extLst>
              <a:ext uri="{FF2B5EF4-FFF2-40B4-BE49-F238E27FC236}">
                <a16:creationId xmlns:a16="http://schemas.microsoft.com/office/drawing/2014/main" xmlns="" id="{FC478800-D105-9C33-EB9F-D686D55FB1CD}"/>
              </a:ext>
            </a:extLst>
          </p:cNvPr>
          <p:cNvSpPr txBox="1">
            <a:spLocks noChangeArrowheads="1"/>
          </p:cNvSpPr>
          <p:nvPr/>
        </p:nvSpPr>
        <p:spPr bwMode="auto">
          <a:xfrm>
            <a:off x="7726363" y="2057400"/>
            <a:ext cx="511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I</a:t>
            </a:r>
          </a:p>
        </p:txBody>
      </p:sp>
      <p:sp>
        <p:nvSpPr>
          <p:cNvPr id="29" name="Block Arc 28">
            <a:extLst>
              <a:ext uri="{FF2B5EF4-FFF2-40B4-BE49-F238E27FC236}">
                <a16:creationId xmlns:a16="http://schemas.microsoft.com/office/drawing/2014/main" xmlns="" id="{60405147-60B0-40A8-DAB3-FC78E726C26F}"/>
              </a:ext>
            </a:extLst>
          </p:cNvPr>
          <p:cNvSpPr/>
          <p:nvPr/>
        </p:nvSpPr>
        <p:spPr>
          <a:xfrm rot="5400000">
            <a:off x="3690938" y="1790700"/>
            <a:ext cx="719137" cy="792163"/>
          </a:xfrm>
          <a:prstGeom prst="blockArc">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8" name="Block Arc 27">
            <a:extLst>
              <a:ext uri="{FF2B5EF4-FFF2-40B4-BE49-F238E27FC236}">
                <a16:creationId xmlns:a16="http://schemas.microsoft.com/office/drawing/2014/main" xmlns="" id="{16AEAAEF-7567-1261-6F1A-4CAB6B52099B}"/>
              </a:ext>
            </a:extLst>
          </p:cNvPr>
          <p:cNvSpPr/>
          <p:nvPr/>
        </p:nvSpPr>
        <p:spPr>
          <a:xfrm rot="5400000">
            <a:off x="3695700" y="1782763"/>
            <a:ext cx="719138" cy="792162"/>
          </a:xfrm>
          <a:prstGeom prst="blockArc">
            <a:avLst>
              <a:gd name="adj1" fmla="val 10800000"/>
              <a:gd name="adj2" fmla="val 18375418"/>
              <a:gd name="adj3" fmla="val 2468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27" name="Block Arc 26">
            <a:extLst>
              <a:ext uri="{FF2B5EF4-FFF2-40B4-BE49-F238E27FC236}">
                <a16:creationId xmlns:a16="http://schemas.microsoft.com/office/drawing/2014/main" xmlns="" id="{DEAEF052-AFF2-D0B9-E037-CA260EC680D3}"/>
              </a:ext>
            </a:extLst>
          </p:cNvPr>
          <p:cNvSpPr/>
          <p:nvPr/>
        </p:nvSpPr>
        <p:spPr>
          <a:xfrm rot="5400000">
            <a:off x="3695700" y="1782763"/>
            <a:ext cx="719138" cy="792162"/>
          </a:xfrm>
          <a:prstGeom prst="blockArc">
            <a:avLst>
              <a:gd name="adj1" fmla="val 10800000"/>
              <a:gd name="adj2" fmla="val 14499828"/>
              <a:gd name="adj3" fmla="val 2350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sp>
        <p:nvSpPr>
          <p:cNvPr id="44060" name="TextBox 29">
            <a:extLst>
              <a:ext uri="{FF2B5EF4-FFF2-40B4-BE49-F238E27FC236}">
                <a16:creationId xmlns:a16="http://schemas.microsoft.com/office/drawing/2014/main" xmlns="" id="{B9482E93-62E2-CB44-5A73-BD372441C477}"/>
              </a:ext>
            </a:extLst>
          </p:cNvPr>
          <p:cNvSpPr txBox="1">
            <a:spLocks noChangeArrowheads="1"/>
          </p:cNvSpPr>
          <p:nvPr/>
        </p:nvSpPr>
        <p:spPr bwMode="auto">
          <a:xfrm>
            <a:off x="4256088" y="1984375"/>
            <a:ext cx="36036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M</a:t>
            </a:r>
          </a:p>
        </p:txBody>
      </p:sp>
      <p:sp>
        <p:nvSpPr>
          <p:cNvPr id="44061" name="TextBox 30">
            <a:extLst>
              <a:ext uri="{FF2B5EF4-FFF2-40B4-BE49-F238E27FC236}">
                <a16:creationId xmlns:a16="http://schemas.microsoft.com/office/drawing/2014/main" xmlns="" id="{BFD5161B-72E7-B744-D9B7-E74DD70188D9}"/>
              </a:ext>
            </a:extLst>
          </p:cNvPr>
          <p:cNvSpPr txBox="1">
            <a:spLocks noChangeArrowheads="1"/>
          </p:cNvSpPr>
          <p:nvPr/>
        </p:nvSpPr>
        <p:spPr bwMode="auto">
          <a:xfrm>
            <a:off x="4025900" y="1655763"/>
            <a:ext cx="5111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S</a:t>
            </a:r>
          </a:p>
        </p:txBody>
      </p:sp>
      <p:sp>
        <p:nvSpPr>
          <p:cNvPr id="44062" name="TextBox 31">
            <a:extLst>
              <a:ext uri="{FF2B5EF4-FFF2-40B4-BE49-F238E27FC236}">
                <a16:creationId xmlns:a16="http://schemas.microsoft.com/office/drawing/2014/main" xmlns="" id="{4815CCA0-88A4-B8E4-4D82-ECAC8D1A051E}"/>
              </a:ext>
            </a:extLst>
          </p:cNvPr>
          <p:cNvSpPr txBox="1">
            <a:spLocks noChangeArrowheads="1"/>
          </p:cNvSpPr>
          <p:nvPr/>
        </p:nvSpPr>
        <p:spPr bwMode="auto">
          <a:xfrm>
            <a:off x="4102100" y="2314575"/>
            <a:ext cx="511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I</a:t>
            </a:r>
          </a:p>
        </p:txBody>
      </p:sp>
      <p:sp>
        <p:nvSpPr>
          <p:cNvPr id="5" name="Isosceles Triangle 4">
            <a:extLst>
              <a:ext uri="{FF2B5EF4-FFF2-40B4-BE49-F238E27FC236}">
                <a16:creationId xmlns:a16="http://schemas.microsoft.com/office/drawing/2014/main" xmlns="" id="{80E15BBB-D0AC-D0A1-5D24-B2E6B84F77A8}"/>
              </a:ext>
            </a:extLst>
          </p:cNvPr>
          <p:cNvSpPr/>
          <p:nvPr/>
        </p:nvSpPr>
        <p:spPr>
          <a:xfrm>
            <a:off x="4872038" y="865188"/>
            <a:ext cx="2025650" cy="10160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Isosceles Triangle 10">
            <a:extLst>
              <a:ext uri="{FF2B5EF4-FFF2-40B4-BE49-F238E27FC236}">
                <a16:creationId xmlns:a16="http://schemas.microsoft.com/office/drawing/2014/main" xmlns="" id="{A1C48CE4-0AB5-AFE8-32C1-D3E0DFD846DB}"/>
              </a:ext>
            </a:extLst>
          </p:cNvPr>
          <p:cNvSpPr/>
          <p:nvPr/>
        </p:nvSpPr>
        <p:spPr>
          <a:xfrm>
            <a:off x="4859338" y="1322388"/>
            <a:ext cx="1128712" cy="565150"/>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4" name="Isosceles Triangle 33">
            <a:extLst>
              <a:ext uri="{FF2B5EF4-FFF2-40B4-BE49-F238E27FC236}">
                <a16:creationId xmlns:a16="http://schemas.microsoft.com/office/drawing/2014/main" xmlns="" id="{538A262E-3D15-1232-471A-97B69B697416}"/>
              </a:ext>
            </a:extLst>
          </p:cNvPr>
          <p:cNvSpPr/>
          <p:nvPr/>
        </p:nvSpPr>
        <p:spPr>
          <a:xfrm>
            <a:off x="5824538" y="1327150"/>
            <a:ext cx="1055687" cy="56356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 name="Rectangle 14">
            <a:extLst>
              <a:ext uri="{FF2B5EF4-FFF2-40B4-BE49-F238E27FC236}">
                <a16:creationId xmlns:a16="http://schemas.microsoft.com/office/drawing/2014/main" xmlns="" id="{D4A3FAED-F2A2-D94C-0E7C-E109FE572D77}"/>
              </a:ext>
            </a:extLst>
          </p:cNvPr>
          <p:cNvSpPr/>
          <p:nvPr/>
        </p:nvSpPr>
        <p:spPr>
          <a:xfrm rot="2753030">
            <a:off x="5507831" y="1010445"/>
            <a:ext cx="739775" cy="7540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44067" name="TextBox 35">
            <a:extLst>
              <a:ext uri="{FF2B5EF4-FFF2-40B4-BE49-F238E27FC236}">
                <a16:creationId xmlns:a16="http://schemas.microsoft.com/office/drawing/2014/main" xmlns="" id="{EBCF7834-07DA-EA8E-9CC3-29FD1F785BDE}"/>
              </a:ext>
            </a:extLst>
          </p:cNvPr>
          <p:cNvSpPr txBox="1">
            <a:spLocks noChangeArrowheads="1"/>
          </p:cNvSpPr>
          <p:nvPr/>
        </p:nvSpPr>
        <p:spPr bwMode="auto">
          <a:xfrm>
            <a:off x="5703888" y="1109663"/>
            <a:ext cx="3619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M</a:t>
            </a:r>
          </a:p>
        </p:txBody>
      </p:sp>
      <p:sp>
        <p:nvSpPr>
          <p:cNvPr id="44068" name="TextBox 36">
            <a:extLst>
              <a:ext uri="{FF2B5EF4-FFF2-40B4-BE49-F238E27FC236}">
                <a16:creationId xmlns:a16="http://schemas.microsoft.com/office/drawing/2014/main" xmlns="" id="{99D91F5D-C45A-6ED7-EBD7-99F1AAAF5C6C}"/>
              </a:ext>
            </a:extLst>
          </p:cNvPr>
          <p:cNvSpPr txBox="1">
            <a:spLocks noChangeArrowheads="1"/>
          </p:cNvSpPr>
          <p:nvPr/>
        </p:nvSpPr>
        <p:spPr bwMode="auto">
          <a:xfrm>
            <a:off x="5127625" y="1514475"/>
            <a:ext cx="5111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S</a:t>
            </a:r>
          </a:p>
        </p:txBody>
      </p:sp>
      <p:sp>
        <p:nvSpPr>
          <p:cNvPr id="44069" name="TextBox 37">
            <a:extLst>
              <a:ext uri="{FF2B5EF4-FFF2-40B4-BE49-F238E27FC236}">
                <a16:creationId xmlns:a16="http://schemas.microsoft.com/office/drawing/2014/main" xmlns="" id="{89D9743D-D912-80E9-DD36-1318288FFADE}"/>
              </a:ext>
            </a:extLst>
          </p:cNvPr>
          <p:cNvSpPr txBox="1">
            <a:spLocks noChangeArrowheads="1"/>
          </p:cNvSpPr>
          <p:nvPr/>
        </p:nvSpPr>
        <p:spPr bwMode="auto">
          <a:xfrm>
            <a:off x="6272213" y="1562100"/>
            <a:ext cx="509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a:t>I</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A918A3-8A42-E645-00AB-AE865C44B8C5}"/>
              </a:ext>
            </a:extLst>
          </p:cNvPr>
          <p:cNvSpPr>
            <a:spLocks noGrp="1"/>
          </p:cNvSpPr>
          <p:nvPr>
            <p:ph type="title"/>
          </p:nvPr>
        </p:nvSpPr>
        <p:spPr/>
        <p:txBody>
          <a:bodyPr/>
          <a:lstStyle/>
          <a:p>
            <a:pPr>
              <a:defRPr/>
            </a:pPr>
            <a:endParaRPr lang="en-IN"/>
          </a:p>
        </p:txBody>
      </p:sp>
      <p:pic>
        <p:nvPicPr>
          <p:cNvPr id="45059" name="Content Placeholder 5">
            <a:extLst>
              <a:ext uri="{FF2B5EF4-FFF2-40B4-BE49-F238E27FC236}">
                <a16:creationId xmlns:a16="http://schemas.microsoft.com/office/drawing/2014/main" xmlns="" id="{BCD42CD5-3CB1-880F-3438-B61082041A62}"/>
              </a:ext>
            </a:extLst>
          </p:cNvPr>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3348038" y="188913"/>
            <a:ext cx="5675312" cy="6535737"/>
          </a:xfrm>
        </p:spPr>
      </p:pic>
      <p:sp>
        <p:nvSpPr>
          <p:cNvPr id="45060" name="Content Placeholder 3">
            <a:extLst>
              <a:ext uri="{FF2B5EF4-FFF2-40B4-BE49-F238E27FC236}">
                <a16:creationId xmlns:a16="http://schemas.microsoft.com/office/drawing/2014/main" xmlns="" id="{BBEDB82A-0EA4-9DB5-43CD-D2CEC168656F}"/>
              </a:ext>
            </a:extLst>
          </p:cNvPr>
          <p:cNvSpPr>
            <a:spLocks noGrp="1" noChangeArrowheads="1"/>
          </p:cNvSpPr>
          <p:nvPr>
            <p:ph sz="half" idx="2"/>
          </p:nvPr>
        </p:nvSpPr>
        <p:spPr>
          <a:xfrm>
            <a:off x="685800" y="2395538"/>
            <a:ext cx="3117850" cy="3978275"/>
          </a:xfrm>
        </p:spPr>
        <p:txBody>
          <a:bodyPr/>
          <a:lstStyle/>
          <a:p>
            <a:endParaRPr lang="en-IN" altLang="en-US"/>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CE05E2F1-B1BB-6043-EE50-6D73553A4A48}"/>
              </a:ext>
            </a:extLst>
          </p:cNvPr>
          <p:cNvSpPr>
            <a:spLocks noGrp="1" noChangeArrowheads="1"/>
          </p:cNvSpPr>
          <p:nvPr>
            <p:ph type="title"/>
          </p:nvPr>
        </p:nvSpPr>
        <p:spPr>
          <a:xfrm>
            <a:off x="457200" y="0"/>
            <a:ext cx="8229600" cy="765175"/>
          </a:xfrm>
        </p:spPr>
        <p:txBody>
          <a:bodyPr/>
          <a:lstStyle/>
          <a:p>
            <a:pPr eaLnBrk="1" fontAlgn="auto" hangingPunct="1">
              <a:spcAft>
                <a:spcPts val="0"/>
              </a:spcAft>
              <a:defRPr/>
            </a:pPr>
            <a:r>
              <a:rPr lang="en-US" sz="3200"/>
              <a:t>Optic nerve lesions</a:t>
            </a:r>
            <a:endParaRPr lang="en-SG" sz="3200"/>
          </a:p>
        </p:txBody>
      </p:sp>
      <p:sp>
        <p:nvSpPr>
          <p:cNvPr id="46083" name="Rectangle 3">
            <a:extLst>
              <a:ext uri="{FF2B5EF4-FFF2-40B4-BE49-F238E27FC236}">
                <a16:creationId xmlns:a16="http://schemas.microsoft.com/office/drawing/2014/main" xmlns="" id="{EEDE71A6-8E10-E069-189A-8298E4F80F40}"/>
              </a:ext>
            </a:extLst>
          </p:cNvPr>
          <p:cNvSpPr>
            <a:spLocks noGrp="1" noChangeArrowheads="1"/>
          </p:cNvSpPr>
          <p:nvPr>
            <p:ph idx="1"/>
          </p:nvPr>
        </p:nvSpPr>
        <p:spPr>
          <a:xfrm>
            <a:off x="457200" y="836613"/>
            <a:ext cx="8229600" cy="5289550"/>
          </a:xfrm>
        </p:spPr>
        <p:txBody>
          <a:bodyPr/>
          <a:lstStyle/>
          <a:p>
            <a:pPr eaLnBrk="1" hangingPunct="1">
              <a:buFont typeface="Wingdings" panose="05000000000000000000" pitchFamily="2" charset="2"/>
              <a:buNone/>
            </a:pPr>
            <a:r>
              <a:rPr lang="en-US" altLang="en-US" sz="2400"/>
              <a:t>Pattern similar to nerve fibre bundle involvement as the pattern is maintained</a:t>
            </a:r>
          </a:p>
          <a:p>
            <a:pPr eaLnBrk="1" hangingPunct="1">
              <a:buFont typeface="Wingdings" panose="05000000000000000000" pitchFamily="2" charset="2"/>
              <a:buNone/>
            </a:pPr>
            <a:endParaRPr lang="en-US" altLang="en-US" sz="2400"/>
          </a:p>
          <a:p>
            <a:pPr eaLnBrk="1" hangingPunct="1"/>
            <a:r>
              <a:rPr lang="en-US" altLang="en-US" sz="2400"/>
              <a:t>Central scotomas----optic neuritis,extrinsic compression</a:t>
            </a:r>
          </a:p>
          <a:p>
            <a:pPr eaLnBrk="1" hangingPunct="1"/>
            <a:endParaRPr lang="en-US" altLang="en-US" sz="2400"/>
          </a:p>
          <a:p>
            <a:pPr eaLnBrk="1" hangingPunct="1"/>
            <a:r>
              <a:rPr lang="en-US" altLang="en-US" sz="2400"/>
              <a:t>Cecocentral scotomas---toxic amblyopia</a:t>
            </a:r>
          </a:p>
          <a:p>
            <a:pPr eaLnBrk="1" hangingPunct="1"/>
            <a:endParaRPr lang="en-US" altLang="en-US" sz="2400"/>
          </a:p>
          <a:p>
            <a:pPr eaLnBrk="1" hangingPunct="1"/>
            <a:r>
              <a:rPr lang="en-US" altLang="en-US" sz="2400"/>
              <a:t>Arcuate and paracentral scotomas---vascular origin,Glaucoma</a:t>
            </a:r>
          </a:p>
          <a:p>
            <a:pPr eaLnBrk="1" hangingPunct="1"/>
            <a:endParaRPr lang="en-US" altLang="en-US" sz="2400"/>
          </a:p>
          <a:p>
            <a:pPr eaLnBrk="1" hangingPunct="1"/>
            <a:r>
              <a:rPr lang="en-US" altLang="en-US" sz="2400"/>
              <a:t>Altitudinal and sector defects----vascular(ION)</a:t>
            </a:r>
            <a:endParaRPr lang="en-SG" altLang="en-US" sz="2400"/>
          </a:p>
        </p:txBody>
      </p:sp>
      <p:sp>
        <p:nvSpPr>
          <p:cNvPr id="46084" name="AutoShape 5">
            <a:extLst>
              <a:ext uri="{FF2B5EF4-FFF2-40B4-BE49-F238E27FC236}">
                <a16:creationId xmlns:a16="http://schemas.microsoft.com/office/drawing/2014/main" xmlns="" id="{9EC8C0C3-547C-9D49-8706-F7A22BAD9667}"/>
              </a:ext>
            </a:extLst>
          </p:cNvPr>
          <p:cNvSpPr>
            <a:spLocks noChangeArrowheads="1"/>
          </p:cNvSpPr>
          <p:nvPr/>
        </p:nvSpPr>
        <p:spPr bwMode="auto">
          <a:xfrm>
            <a:off x="3419475" y="1916113"/>
            <a:ext cx="976313" cy="485775"/>
          </a:xfrm>
          <a:prstGeom prst="rightArrow">
            <a:avLst>
              <a:gd name="adj1" fmla="val 50000"/>
              <a:gd name="adj2" fmla="val 5024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endParaRPr lang="en-US" altLang="en-US" sz="2400">
              <a:latin typeface="Verdana" panose="020B0604030504040204" pitchFamily="34" charset="0"/>
              <a:cs typeface="Arial" panose="020B0604020202020204"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47711B35-BFCB-2EEF-D5C9-410437CBDDD4}"/>
              </a:ext>
            </a:extLst>
          </p:cNvPr>
          <p:cNvSpPr>
            <a:spLocks noGrp="1" noChangeArrowheads="1"/>
          </p:cNvSpPr>
          <p:nvPr>
            <p:ph type="title"/>
          </p:nvPr>
        </p:nvSpPr>
        <p:spPr>
          <a:xfrm>
            <a:off x="457200" y="277813"/>
            <a:ext cx="8229600" cy="630237"/>
          </a:xfrm>
        </p:spPr>
        <p:txBody>
          <a:bodyPr/>
          <a:lstStyle/>
          <a:p>
            <a:pPr eaLnBrk="1" fontAlgn="auto" hangingPunct="1">
              <a:spcAft>
                <a:spcPts val="0"/>
              </a:spcAft>
              <a:defRPr/>
            </a:pPr>
            <a:r>
              <a:rPr lang="en-US" sz="3200"/>
              <a:t>Chiasmal lesions</a:t>
            </a:r>
            <a:endParaRPr lang="en-SG" sz="3200"/>
          </a:p>
        </p:txBody>
      </p:sp>
      <p:sp>
        <p:nvSpPr>
          <p:cNvPr id="48131" name="Rectangle 3">
            <a:extLst>
              <a:ext uri="{FF2B5EF4-FFF2-40B4-BE49-F238E27FC236}">
                <a16:creationId xmlns:a16="http://schemas.microsoft.com/office/drawing/2014/main" xmlns="" id="{254D2AED-1B61-E42B-47D2-F0DF841F6BA1}"/>
              </a:ext>
            </a:extLst>
          </p:cNvPr>
          <p:cNvSpPr>
            <a:spLocks noGrp="1" noChangeArrowheads="1"/>
          </p:cNvSpPr>
          <p:nvPr>
            <p:ph idx="1"/>
          </p:nvPr>
        </p:nvSpPr>
        <p:spPr>
          <a:xfrm>
            <a:off x="457200" y="1052513"/>
            <a:ext cx="8229600" cy="5078412"/>
          </a:xfrm>
        </p:spPr>
        <p:txBody>
          <a:bodyPr/>
          <a:lstStyle/>
          <a:p>
            <a:pPr marL="609600" indent="-609600" eaLnBrk="1" hangingPunct="1"/>
            <a:r>
              <a:rPr lang="en-US" altLang="en-US" sz="1600" b="1"/>
              <a:t>Binasal hemianopia</a:t>
            </a:r>
          </a:p>
          <a:p>
            <a:pPr marL="609600" indent="-609600" eaLnBrk="1" hangingPunct="1">
              <a:buFont typeface="Wingdings" panose="05000000000000000000" pitchFamily="2" charset="2"/>
              <a:buNone/>
            </a:pPr>
            <a:r>
              <a:rPr lang="en-US" altLang="en-US" sz="1600"/>
              <a:t>        Local ocular diseases: </a:t>
            </a:r>
          </a:p>
          <a:p>
            <a:pPr marL="609600" indent="-609600" eaLnBrk="1" hangingPunct="1">
              <a:buFont typeface="Wingdings" panose="05000000000000000000" pitchFamily="2" charset="2"/>
              <a:buNone/>
            </a:pPr>
            <a:r>
              <a:rPr lang="en-US" altLang="en-US" sz="1600"/>
              <a:t>glaucoma,ION,drusen,pit,hypoplasia</a:t>
            </a:r>
          </a:p>
          <a:p>
            <a:pPr marL="609600" indent="-609600" eaLnBrk="1" hangingPunct="1">
              <a:buFont typeface="Wingdings" panose="05000000000000000000" pitchFamily="2" charset="2"/>
              <a:buNone/>
            </a:pPr>
            <a:r>
              <a:rPr lang="en-US" altLang="en-US" sz="1600"/>
              <a:t>           Ectatic parasellar arteries</a:t>
            </a:r>
          </a:p>
          <a:p>
            <a:pPr marL="609600" indent="-609600" eaLnBrk="1" hangingPunct="1">
              <a:buFont typeface="Wingdings" panose="05000000000000000000" pitchFamily="2" charset="2"/>
              <a:buNone/>
            </a:pPr>
            <a:r>
              <a:rPr lang="en-US" altLang="en-US" sz="1600"/>
              <a:t>           Hydrocephalus</a:t>
            </a:r>
          </a:p>
          <a:p>
            <a:pPr marL="609600" indent="-609600" eaLnBrk="1" hangingPunct="1">
              <a:buFont typeface="Wingdings" panose="05000000000000000000" pitchFamily="2" charset="2"/>
              <a:buNone/>
            </a:pPr>
            <a:r>
              <a:rPr lang="en-US" altLang="en-US" sz="1600"/>
              <a:t>           Basal tumors </a:t>
            </a:r>
          </a:p>
        </p:txBody>
      </p:sp>
      <p:sp>
        <p:nvSpPr>
          <p:cNvPr id="4" name="Rectangle 3">
            <a:extLst>
              <a:ext uri="{FF2B5EF4-FFF2-40B4-BE49-F238E27FC236}">
                <a16:creationId xmlns:a16="http://schemas.microsoft.com/office/drawing/2014/main" xmlns="" id="{A7D61366-102F-317A-4CA0-B14D4F1CBB4F}"/>
              </a:ext>
            </a:extLst>
          </p:cNvPr>
          <p:cNvSpPr txBox="1">
            <a:spLocks noChangeArrowheads="1"/>
          </p:cNvSpPr>
          <p:nvPr/>
        </p:nvSpPr>
        <p:spPr bwMode="auto">
          <a:xfrm>
            <a:off x="5292725" y="3094038"/>
            <a:ext cx="3005138" cy="3486150"/>
          </a:xfrm>
          <a:prstGeom prst="rect">
            <a:avLst/>
          </a:prstGeom>
          <a:noFill/>
          <a:ln>
            <a:noFill/>
          </a:ln>
        </p:spPr>
        <p:txBody>
          <a:bodyPr>
            <a:normAutofit fontScale="25000" lnSpcReduction="20000"/>
          </a:bodyPr>
          <a:lstStyle>
            <a:lvl1pPr marL="182563" indent="-182563" algn="l" rtl="0"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800"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defTabSz="914400" eaLnBrk="1" fontAlgn="auto" hangingPunct="1">
              <a:lnSpc>
                <a:spcPct val="80000"/>
              </a:lnSpc>
              <a:spcAft>
                <a:spcPts val="0"/>
              </a:spcAft>
              <a:buClr>
                <a:schemeClr val="accent1">
                  <a:lumMod val="75000"/>
                </a:schemeClr>
              </a:buClr>
              <a:defRPr/>
            </a:pPr>
            <a:r>
              <a:rPr lang="en-US" altLang="en-US" sz="6400" dirty="0"/>
              <a:t>Bitemporal hemianopia-</a:t>
            </a:r>
          </a:p>
          <a:p>
            <a:pPr defTabSz="914400" eaLnBrk="1" fontAlgn="auto" hangingPunct="1">
              <a:lnSpc>
                <a:spcPct val="80000"/>
              </a:lnSpc>
              <a:spcAft>
                <a:spcPts val="0"/>
              </a:spcAft>
              <a:buClr>
                <a:schemeClr val="accent1">
                  <a:lumMod val="75000"/>
                </a:schemeClr>
              </a:buClr>
              <a:defRPr/>
            </a:pPr>
            <a:r>
              <a:rPr lang="en-US" altLang="en-US" sz="6400" dirty="0"/>
              <a:t>Decussating nasal fibers</a:t>
            </a:r>
          </a:p>
          <a:p>
            <a:pPr marL="0" indent="0" defTabSz="91440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6400" dirty="0"/>
              <a:t> Causes  ----       </a:t>
            </a:r>
          </a:p>
          <a:p>
            <a:pPr defTabSz="914400" eaLnBrk="1" fontAlgn="auto" hangingPunct="1">
              <a:lnSpc>
                <a:spcPct val="80000"/>
              </a:lnSpc>
              <a:spcAft>
                <a:spcPts val="0"/>
              </a:spcAft>
              <a:buClr>
                <a:schemeClr val="accent1">
                  <a:lumMod val="75000"/>
                </a:schemeClr>
              </a:buClr>
              <a:defRPr/>
            </a:pPr>
            <a:r>
              <a:rPr lang="en-US" altLang="en-US" sz="6400" dirty="0" err="1"/>
              <a:t>Pitutaryadenomas</a:t>
            </a:r>
            <a:endParaRPr lang="en-US" altLang="en-US" sz="6400" dirty="0"/>
          </a:p>
          <a:p>
            <a:pPr defTabSz="914400" eaLnBrk="1" fontAlgn="auto" hangingPunct="1">
              <a:lnSpc>
                <a:spcPct val="80000"/>
              </a:lnSpc>
              <a:spcAft>
                <a:spcPts val="0"/>
              </a:spcAft>
              <a:buClr>
                <a:schemeClr val="accent1">
                  <a:lumMod val="75000"/>
                </a:schemeClr>
              </a:buClr>
              <a:defRPr/>
            </a:pPr>
            <a:r>
              <a:rPr lang="en-US" altLang="en-US" sz="6400" dirty="0"/>
              <a:t>Craniopharyngioma              </a:t>
            </a:r>
          </a:p>
          <a:p>
            <a:pPr defTabSz="914400" eaLnBrk="1" fontAlgn="auto" hangingPunct="1">
              <a:lnSpc>
                <a:spcPct val="80000"/>
              </a:lnSpc>
              <a:spcAft>
                <a:spcPts val="0"/>
              </a:spcAft>
              <a:buClr>
                <a:schemeClr val="accent1">
                  <a:lumMod val="75000"/>
                </a:schemeClr>
              </a:buClr>
              <a:defRPr/>
            </a:pPr>
            <a:r>
              <a:rPr lang="en-US" altLang="en-US" sz="6400" dirty="0"/>
              <a:t>Meningioma</a:t>
            </a:r>
          </a:p>
          <a:p>
            <a:pPr defTabSz="914400" eaLnBrk="1" fontAlgn="auto" hangingPunct="1">
              <a:lnSpc>
                <a:spcPct val="80000"/>
              </a:lnSpc>
              <a:spcAft>
                <a:spcPts val="0"/>
              </a:spcAft>
              <a:buClr>
                <a:schemeClr val="accent1">
                  <a:lumMod val="75000"/>
                </a:schemeClr>
              </a:buClr>
              <a:defRPr/>
            </a:pPr>
            <a:r>
              <a:rPr lang="en-US" altLang="en-US" sz="6400" dirty="0"/>
              <a:t>Optic glioma</a:t>
            </a:r>
          </a:p>
          <a:p>
            <a:pPr defTabSz="914400" eaLnBrk="1" fontAlgn="auto" hangingPunct="1">
              <a:lnSpc>
                <a:spcPct val="80000"/>
              </a:lnSpc>
              <a:spcAft>
                <a:spcPts val="0"/>
              </a:spcAft>
              <a:buClr>
                <a:schemeClr val="accent1">
                  <a:lumMod val="75000"/>
                </a:schemeClr>
              </a:buClr>
              <a:defRPr/>
            </a:pPr>
            <a:r>
              <a:rPr lang="en-US" altLang="en-US" sz="6400" dirty="0"/>
              <a:t>Apoplexy</a:t>
            </a:r>
          </a:p>
          <a:p>
            <a:pPr defTabSz="914400" eaLnBrk="1" fontAlgn="auto" hangingPunct="1">
              <a:lnSpc>
                <a:spcPct val="80000"/>
              </a:lnSpc>
              <a:spcAft>
                <a:spcPts val="0"/>
              </a:spcAft>
              <a:buClr>
                <a:schemeClr val="accent1">
                  <a:lumMod val="75000"/>
                </a:schemeClr>
              </a:buClr>
              <a:defRPr/>
            </a:pPr>
            <a:r>
              <a:rPr lang="en-US" altLang="en-US" sz="6400" dirty="0"/>
              <a:t>ICA Aneurysms</a:t>
            </a:r>
          </a:p>
          <a:p>
            <a:pPr marL="182880" indent="-182880" defTabSz="91440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2400" dirty="0"/>
          </a:p>
          <a:p>
            <a:pPr marL="182880" indent="-182880" defTabSz="91440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2400" dirty="0"/>
          </a:p>
          <a:p>
            <a:pPr marL="182880" indent="-182880" defTabSz="91440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2400" dirty="0"/>
              <a:t> </a:t>
            </a:r>
          </a:p>
          <a:p>
            <a:pPr marL="182880" indent="-182880" defTabSz="91440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2400" dirty="0"/>
              <a:t>                                               </a:t>
            </a:r>
          </a:p>
          <a:p>
            <a:pPr marL="182880" indent="-182880" defTabSz="91440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2400" dirty="0"/>
              <a:t>                                                                </a:t>
            </a:r>
            <a:endParaRPr lang="en-SG" altLang="en-US" sz="2400"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96D6047F-0361-A4B0-41F4-139376880313}"/>
              </a:ext>
            </a:extLst>
          </p:cNvPr>
          <p:cNvSpPr>
            <a:spLocks noGrp="1" noChangeArrowheads="1"/>
          </p:cNvSpPr>
          <p:nvPr>
            <p:ph type="title"/>
          </p:nvPr>
        </p:nvSpPr>
        <p:spPr>
          <a:xfrm>
            <a:off x="457200" y="0"/>
            <a:ext cx="8229600" cy="836613"/>
          </a:xfrm>
        </p:spPr>
        <p:txBody>
          <a:bodyPr/>
          <a:lstStyle/>
          <a:p>
            <a:pPr eaLnBrk="1" fontAlgn="auto" hangingPunct="1">
              <a:spcAft>
                <a:spcPts val="0"/>
              </a:spcAft>
              <a:defRPr/>
            </a:pPr>
            <a:r>
              <a:rPr lang="en-US" sz="3600"/>
              <a:t>Optic tract lesions</a:t>
            </a:r>
            <a:endParaRPr lang="en-SG" sz="3600"/>
          </a:p>
        </p:txBody>
      </p:sp>
      <p:sp>
        <p:nvSpPr>
          <p:cNvPr id="29699" name="Rectangle 3">
            <a:extLst>
              <a:ext uri="{FF2B5EF4-FFF2-40B4-BE49-F238E27FC236}">
                <a16:creationId xmlns:a16="http://schemas.microsoft.com/office/drawing/2014/main" xmlns="" id="{EDAF15E4-F672-499D-21DF-BEC161F4B3FE}"/>
              </a:ext>
            </a:extLst>
          </p:cNvPr>
          <p:cNvSpPr>
            <a:spLocks noGrp="1" noChangeArrowheads="1"/>
          </p:cNvSpPr>
          <p:nvPr>
            <p:ph idx="1"/>
          </p:nvPr>
        </p:nvSpPr>
        <p:spPr>
          <a:xfrm>
            <a:off x="457200" y="692150"/>
            <a:ext cx="8229600" cy="5761038"/>
          </a:xfrm>
        </p:spPr>
        <p:txBody>
          <a:bodyPr rtlCol="0">
            <a:normAutofit/>
          </a:bodyPr>
          <a:lstStyle/>
          <a:p>
            <a:pPr marL="182880" indent="-182880" eaLnBrk="1" fontAlgn="auto" hangingPunct="1">
              <a:lnSpc>
                <a:spcPct val="80000"/>
              </a:lnSpc>
              <a:spcAft>
                <a:spcPts val="0"/>
              </a:spcAft>
              <a:buClr>
                <a:schemeClr val="accent1">
                  <a:lumMod val="75000"/>
                </a:schemeClr>
              </a:buClr>
              <a:defRPr/>
            </a:pPr>
            <a:r>
              <a:rPr lang="en-US" altLang="en-US" sz="1600" dirty="0"/>
              <a:t>Contralateral homonymous hemianopia </a:t>
            </a:r>
            <a:r>
              <a:rPr lang="en-US" altLang="en-US" sz="1600" dirty="0" err="1"/>
              <a:t>wih</a:t>
            </a:r>
            <a:r>
              <a:rPr lang="en-US" altLang="en-US" sz="1600" dirty="0"/>
              <a:t> incongruity</a:t>
            </a:r>
          </a:p>
          <a:p>
            <a:pPr marL="182880" indent="-182880" eaLnBrk="1" fontAlgn="auto" hangingPunct="1">
              <a:lnSpc>
                <a:spcPct val="80000"/>
              </a:lnSpc>
              <a:spcAft>
                <a:spcPts val="0"/>
              </a:spcAft>
              <a:buClr>
                <a:schemeClr val="accent1">
                  <a:lumMod val="75000"/>
                </a:schemeClr>
              </a:buClr>
              <a:defRPr/>
            </a:pPr>
            <a:r>
              <a:rPr lang="en-US" altLang="en-US" sz="1600" dirty="0"/>
              <a:t>Bow tie pattern of optic </a:t>
            </a:r>
            <a:r>
              <a:rPr lang="en-US" altLang="en-US" sz="1600" dirty="0" err="1"/>
              <a:t>atropy</a:t>
            </a:r>
            <a:endParaRPr lang="en-US" altLang="en-US" sz="1600" dirty="0"/>
          </a:p>
          <a:p>
            <a:pPr marL="182880" indent="-182880" eaLnBrk="1" fontAlgn="auto" hangingPunct="1">
              <a:lnSpc>
                <a:spcPct val="80000"/>
              </a:lnSpc>
              <a:spcAft>
                <a:spcPts val="0"/>
              </a:spcAft>
              <a:buClr>
                <a:schemeClr val="accent1">
                  <a:lumMod val="75000"/>
                </a:schemeClr>
              </a:buClr>
              <a:defRPr/>
            </a:pPr>
            <a:r>
              <a:rPr lang="en-US" altLang="en-US" sz="1600" dirty="0"/>
              <a:t>RAPD+</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Causes:</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t>
            </a:r>
            <a:r>
              <a:rPr lang="en-US" altLang="en-US" sz="1600" dirty="0" err="1"/>
              <a:t>Compresssive</a:t>
            </a:r>
            <a:r>
              <a:rPr lang="en-US" altLang="en-US" sz="1600" dirty="0"/>
              <a:t> lesions</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t>
            </a:r>
            <a:r>
              <a:rPr lang="en-US" altLang="en-US" sz="1600" dirty="0" err="1"/>
              <a:t>Piutary</a:t>
            </a:r>
            <a:r>
              <a:rPr lang="en-US" altLang="en-US" sz="1600" dirty="0"/>
              <a:t> adenomas</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t>
            </a:r>
            <a:r>
              <a:rPr lang="en-US" altLang="en-US" sz="1600" dirty="0" err="1"/>
              <a:t>Gaint</a:t>
            </a:r>
            <a:r>
              <a:rPr lang="en-US" altLang="en-US" sz="1600" dirty="0"/>
              <a:t> aneurysm of ICA</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Meningioma</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Craniopharyngioma</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Vascular lesions</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Trauma</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t>
            </a:r>
            <a:r>
              <a:rPr lang="en-US" altLang="en-US" sz="1600" dirty="0" err="1"/>
              <a:t>Vasospsam</a:t>
            </a:r>
            <a:r>
              <a:rPr lang="en-US" altLang="en-US" sz="1600" dirty="0"/>
              <a:t> of Anterior choroidal artery </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t>
            </a:r>
            <a:r>
              <a:rPr lang="en-US" altLang="en-US" sz="1600" dirty="0" err="1"/>
              <a:t>Sarciodosis,MS</a:t>
            </a:r>
            <a:endParaRPr lang="en-US" altLang="en-US" sz="1600" dirty="0"/>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t>
            </a:r>
            <a:r>
              <a:rPr lang="en-US" altLang="en-US" sz="1600" dirty="0" err="1"/>
              <a:t>Associations:endocrine</a:t>
            </a:r>
            <a:r>
              <a:rPr lang="en-US" altLang="en-US" sz="1600" dirty="0"/>
              <a:t> </a:t>
            </a:r>
            <a:r>
              <a:rPr lang="en-US" altLang="en-US" sz="1600" dirty="0" err="1"/>
              <a:t>dysfunction,memory</a:t>
            </a:r>
            <a:r>
              <a:rPr lang="en-US" altLang="en-US" sz="1600" dirty="0"/>
              <a:t> </a:t>
            </a:r>
            <a:r>
              <a:rPr lang="en-US" altLang="en-US" sz="1600" dirty="0" err="1"/>
              <a:t>impairment,pyramidal</a:t>
            </a:r>
            <a:r>
              <a:rPr lang="en-US" altLang="en-US" sz="1600" dirty="0"/>
              <a:t> tract signs</a:t>
            </a:r>
            <a:endParaRPr lang="en-SG" altLang="en-US" sz="1600" dirty="0"/>
          </a:p>
        </p:txBody>
      </p:sp>
      <p:pic>
        <p:nvPicPr>
          <p:cNvPr id="50180" name="Picture 4" descr="scan00742">
            <a:extLst>
              <a:ext uri="{FF2B5EF4-FFF2-40B4-BE49-F238E27FC236}">
                <a16:creationId xmlns:a16="http://schemas.microsoft.com/office/drawing/2014/main" xmlns="" id="{7DA4AB07-810B-03D5-29E2-C3DE6410C67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325" y="1268413"/>
            <a:ext cx="2987675"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B8DB90EF-FAED-2C1F-272F-B98A715D88E0}"/>
              </a:ext>
            </a:extLst>
          </p:cNvPr>
          <p:cNvSpPr>
            <a:spLocks noGrp="1" noChangeArrowheads="1"/>
          </p:cNvSpPr>
          <p:nvPr>
            <p:ph type="title"/>
          </p:nvPr>
        </p:nvSpPr>
        <p:spPr>
          <a:xfrm>
            <a:off x="457200" y="277813"/>
            <a:ext cx="8229600" cy="630237"/>
          </a:xfrm>
        </p:spPr>
        <p:txBody>
          <a:bodyPr/>
          <a:lstStyle/>
          <a:p>
            <a:pPr eaLnBrk="1" fontAlgn="auto" hangingPunct="1">
              <a:spcAft>
                <a:spcPts val="0"/>
              </a:spcAft>
              <a:defRPr/>
            </a:pPr>
            <a:r>
              <a:rPr lang="en-US" sz="3200"/>
              <a:t>LGN Lesions</a:t>
            </a:r>
            <a:endParaRPr lang="en-SG" sz="3200"/>
          </a:p>
        </p:txBody>
      </p:sp>
      <p:sp>
        <p:nvSpPr>
          <p:cNvPr id="52227" name="Rectangle 3">
            <a:extLst>
              <a:ext uri="{FF2B5EF4-FFF2-40B4-BE49-F238E27FC236}">
                <a16:creationId xmlns:a16="http://schemas.microsoft.com/office/drawing/2014/main" xmlns="" id="{3FE0877D-538A-3F71-721B-83657550A4AC}"/>
              </a:ext>
            </a:extLst>
          </p:cNvPr>
          <p:cNvSpPr>
            <a:spLocks noGrp="1" noChangeArrowheads="1"/>
          </p:cNvSpPr>
          <p:nvPr>
            <p:ph idx="1"/>
          </p:nvPr>
        </p:nvSpPr>
        <p:spPr>
          <a:xfrm>
            <a:off x="457200" y="836613"/>
            <a:ext cx="8229600" cy="5905500"/>
          </a:xfrm>
        </p:spPr>
        <p:txBody>
          <a:bodyPr/>
          <a:lstStyle/>
          <a:p>
            <a:pPr eaLnBrk="1" hangingPunct="1"/>
            <a:r>
              <a:rPr lang="en-US" altLang="en-US"/>
              <a:t>Incongrous contralareral homonymous hemianopia</a:t>
            </a:r>
          </a:p>
          <a:p>
            <a:pPr eaLnBrk="1" hangingPunct="1"/>
            <a:endParaRPr lang="en-US" altLang="en-US"/>
          </a:p>
          <a:p>
            <a:pPr eaLnBrk="1" hangingPunct="1"/>
            <a:r>
              <a:rPr lang="en-US" altLang="en-US"/>
              <a:t>Sectorial hemianopia</a:t>
            </a:r>
          </a:p>
          <a:p>
            <a:pPr eaLnBrk="1" hangingPunct="1"/>
            <a:endParaRPr lang="en-US" altLang="en-US"/>
          </a:p>
          <a:p>
            <a:pPr eaLnBrk="1" hangingPunct="1"/>
            <a:r>
              <a:rPr lang="en-US" altLang="en-US"/>
              <a:t>Optic atrophy</a:t>
            </a:r>
          </a:p>
          <a:p>
            <a:pPr eaLnBrk="1" hangingPunct="1"/>
            <a:endParaRPr lang="en-US" altLang="en-US"/>
          </a:p>
          <a:p>
            <a:pPr eaLnBrk="1" hangingPunct="1">
              <a:buFont typeface="Wingdings" panose="05000000000000000000" pitchFamily="2" charset="2"/>
              <a:buNone/>
            </a:pPr>
            <a:r>
              <a:rPr lang="en-US" altLang="en-US"/>
              <a:t>Causes :</a:t>
            </a:r>
          </a:p>
          <a:p>
            <a:pPr eaLnBrk="1" hangingPunct="1">
              <a:buFont typeface="Wingdings" panose="05000000000000000000" pitchFamily="2" charset="2"/>
              <a:buNone/>
            </a:pPr>
            <a:r>
              <a:rPr lang="en-US" altLang="en-US"/>
              <a:t>      Infarctions</a:t>
            </a:r>
          </a:p>
          <a:p>
            <a:pPr eaLnBrk="1" hangingPunct="1">
              <a:buFont typeface="Wingdings" panose="05000000000000000000" pitchFamily="2" charset="2"/>
              <a:buNone/>
            </a:pPr>
            <a:r>
              <a:rPr lang="en-US" altLang="en-US"/>
              <a:t>      CPM</a:t>
            </a:r>
          </a:p>
          <a:p>
            <a:pPr eaLnBrk="1" hangingPunct="1">
              <a:buFont typeface="Wingdings" panose="05000000000000000000" pitchFamily="2" charset="2"/>
              <a:buNone/>
            </a:pPr>
            <a:r>
              <a:rPr lang="en-US" altLang="en-US"/>
              <a:t>       Para infectious </a:t>
            </a:r>
            <a:endParaRPr lang="en-SG" altLang="en-US"/>
          </a:p>
        </p:txBody>
      </p:sp>
      <p:pic>
        <p:nvPicPr>
          <p:cNvPr id="52228" name="Picture 4" descr="scan00742">
            <a:extLst>
              <a:ext uri="{FF2B5EF4-FFF2-40B4-BE49-F238E27FC236}">
                <a16:creationId xmlns:a16="http://schemas.microsoft.com/office/drawing/2014/main" xmlns="" id="{A54F94CF-7F24-7521-3949-BD2E32E7E5D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7400" y="1773238"/>
            <a:ext cx="3097213" cy="143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9" name="Picture 5" descr="scan00743">
            <a:extLst>
              <a:ext uri="{FF2B5EF4-FFF2-40B4-BE49-F238E27FC236}">
                <a16:creationId xmlns:a16="http://schemas.microsoft.com/office/drawing/2014/main" xmlns="" id="{F8F67CC9-5028-3174-7F82-BC477B891DE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67400" y="3284538"/>
            <a:ext cx="3097213" cy="151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544583EF-B7C2-EE10-649D-49BFD2089A6A}"/>
              </a:ext>
            </a:extLst>
          </p:cNvPr>
          <p:cNvSpPr>
            <a:spLocks noGrp="1" noChangeArrowheads="1"/>
          </p:cNvSpPr>
          <p:nvPr>
            <p:ph type="title"/>
          </p:nvPr>
        </p:nvSpPr>
        <p:spPr>
          <a:xfrm>
            <a:off x="457200" y="277813"/>
            <a:ext cx="8229600" cy="560387"/>
          </a:xfrm>
        </p:spPr>
        <p:txBody>
          <a:bodyPr/>
          <a:lstStyle/>
          <a:p>
            <a:pPr eaLnBrk="1" fontAlgn="auto" hangingPunct="1">
              <a:spcAft>
                <a:spcPts val="0"/>
              </a:spcAft>
              <a:defRPr/>
            </a:pPr>
            <a:r>
              <a:rPr lang="en-US" sz="2400"/>
              <a:t>Optic radiation lesions</a:t>
            </a:r>
            <a:endParaRPr lang="en-SG" sz="2400"/>
          </a:p>
        </p:txBody>
      </p:sp>
      <p:sp>
        <p:nvSpPr>
          <p:cNvPr id="26627" name="Rectangle 3">
            <a:extLst>
              <a:ext uri="{FF2B5EF4-FFF2-40B4-BE49-F238E27FC236}">
                <a16:creationId xmlns:a16="http://schemas.microsoft.com/office/drawing/2014/main" xmlns="" id="{70AB833F-2517-8BF4-FC00-84117C99540F}"/>
              </a:ext>
            </a:extLst>
          </p:cNvPr>
          <p:cNvSpPr>
            <a:spLocks noGrp="1" noChangeArrowheads="1"/>
          </p:cNvSpPr>
          <p:nvPr>
            <p:ph idx="1"/>
          </p:nvPr>
        </p:nvSpPr>
        <p:spPr>
          <a:xfrm>
            <a:off x="539750" y="981075"/>
            <a:ext cx="8229600" cy="5605463"/>
          </a:xfrm>
        </p:spPr>
        <p:txBody>
          <a:bodyPr rtlCol="0">
            <a:normAutofit fontScale="55000" lnSpcReduction="20000"/>
          </a:bodyPr>
          <a:lstStyle/>
          <a:p>
            <a:pPr marL="274320" indent="-274320" eaLnBrk="1" fontAlgn="auto" hangingPunct="1">
              <a:lnSpc>
                <a:spcPct val="80000"/>
              </a:lnSpc>
              <a:spcAft>
                <a:spcPts val="0"/>
              </a:spcAft>
              <a:buClr>
                <a:schemeClr val="accent1">
                  <a:lumMod val="75000"/>
                </a:schemeClr>
              </a:buClr>
              <a:buFont typeface="Wingdings 2"/>
              <a:buChar char=""/>
              <a:defRPr/>
            </a:pPr>
            <a:r>
              <a:rPr lang="en-US" sz="1800" b="1"/>
              <a:t>TEMPORAL LOBE LESIONS</a:t>
            </a:r>
          </a:p>
          <a:p>
            <a:pPr marL="274320" indent="-274320" eaLnBrk="1" fontAlgn="auto" hangingPunct="1">
              <a:lnSpc>
                <a:spcPct val="80000"/>
              </a:lnSpc>
              <a:spcAft>
                <a:spcPts val="0"/>
              </a:spcAft>
              <a:buClr>
                <a:schemeClr val="accent1">
                  <a:lumMod val="75000"/>
                </a:schemeClr>
              </a:buClr>
              <a:buFont typeface="Wingdings 2"/>
              <a:buChar char=""/>
              <a:defRPr/>
            </a:pPr>
            <a:endParaRPr lang="en-US" sz="1800" b="1"/>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800" b="1"/>
              <a:t> </a:t>
            </a:r>
            <a:r>
              <a:rPr lang="en-US"/>
              <a:t> </a:t>
            </a:r>
            <a:r>
              <a:rPr lang="en-US" sz="2400"/>
              <a:t>Anterior  lesions (Meyer’s loop)-  contralateral homonymous superior quadrantanopia </a:t>
            </a:r>
            <a:r>
              <a:rPr lang="en-US" sz="2400" i="1"/>
              <a:t>(pie in the sky defect)</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endParaRPr lang="en-US" sz="2400" i="1"/>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endParaRPr lang="en-US" sz="2400" i="1"/>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endParaRPr lang="en-US" sz="2400" i="1"/>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2400" i="1"/>
              <a:t>        </a:t>
            </a:r>
            <a:r>
              <a:rPr lang="en-US" sz="2400"/>
              <a:t>Congrous lesions</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2400" i="1"/>
              <a:t>        </a:t>
            </a:r>
            <a:r>
              <a:rPr lang="en-US" sz="2400"/>
              <a:t>No optic atrophy or pupillary defects</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2400" i="1"/>
              <a:t>   </a:t>
            </a:r>
            <a:r>
              <a:rPr lang="en-US" sz="2400"/>
              <a:t>Associated features:</a:t>
            </a:r>
            <a:r>
              <a:rPr lang="en-US" sz="2400" i="1"/>
              <a:t> </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2400" i="1"/>
              <a:t>                 </a:t>
            </a:r>
            <a:r>
              <a:rPr lang="en-US" sz="2400"/>
              <a:t>seizures,paragnosia,visual and auditory</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2400"/>
              <a:t>                 hallucinations,aphasia(L sided lesion)</a:t>
            </a:r>
            <a:endParaRPr lang="en-US" sz="2400" i="1"/>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endParaRPr lang="en-US" sz="2400" i="1"/>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2400" i="1"/>
              <a:t>  </a:t>
            </a:r>
            <a:r>
              <a:rPr lang="en-US" sz="2400"/>
              <a:t>Causes:glioma,trauma,abscess,demylination</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2400" i="1"/>
              <a:t>                  </a:t>
            </a:r>
            <a:r>
              <a:rPr lang="en-US" sz="2400"/>
              <a:t>anterior choroidal artery infarction</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i="1"/>
              <a:t>                                            </a:t>
            </a:r>
            <a:r>
              <a:rPr lang="en-US"/>
              <a:t>             </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endParaRPr lang="en-US" sz="800"/>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800"/>
              <a:t>                                     </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800"/>
              <a:t>                                                 </a:t>
            </a:r>
          </a:p>
          <a:p>
            <a:pPr marL="274320" indent="-274320" eaLnBrk="1" fontAlgn="auto" hangingPunct="1">
              <a:lnSpc>
                <a:spcPct val="80000"/>
              </a:lnSpc>
              <a:spcAft>
                <a:spcPts val="0"/>
              </a:spcAft>
              <a:buClr>
                <a:schemeClr val="accent1">
                  <a:lumMod val="75000"/>
                </a:schemeClr>
              </a:buClr>
              <a:buFont typeface="Wingdings" panose="05000000000000000000" pitchFamily="2" charset="2"/>
              <a:buNone/>
              <a:defRPr/>
            </a:pPr>
            <a:r>
              <a:rPr lang="en-US" sz="800"/>
              <a:t>                                         </a:t>
            </a:r>
          </a:p>
        </p:txBody>
      </p:sp>
      <p:pic>
        <p:nvPicPr>
          <p:cNvPr id="54276" name="Picture 5">
            <a:extLst>
              <a:ext uri="{FF2B5EF4-FFF2-40B4-BE49-F238E27FC236}">
                <a16:creationId xmlns:a16="http://schemas.microsoft.com/office/drawing/2014/main" xmlns="" id="{5EAEE210-36E8-EC35-0EF4-9176104FADB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00563" y="2349500"/>
            <a:ext cx="3384550"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Content Placeholder 5">
            <a:extLst>
              <a:ext uri="{FF2B5EF4-FFF2-40B4-BE49-F238E27FC236}">
                <a16:creationId xmlns:a16="http://schemas.microsoft.com/office/drawing/2014/main" xmlns="" id="{EFF3D09E-3BA3-5737-08FB-CB7401CF73BC}"/>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3635375" y="2616200"/>
            <a:ext cx="4181475" cy="3757613"/>
          </a:xfrm>
        </p:spPr>
      </p:pic>
      <p:sp>
        <p:nvSpPr>
          <p:cNvPr id="2" name="Title 1">
            <a:extLst>
              <a:ext uri="{FF2B5EF4-FFF2-40B4-BE49-F238E27FC236}">
                <a16:creationId xmlns:a16="http://schemas.microsoft.com/office/drawing/2014/main" xmlns="" id="{8C8CF346-B913-C637-7909-7B2BB6B54DE0}"/>
              </a:ext>
            </a:extLst>
          </p:cNvPr>
          <p:cNvSpPr>
            <a:spLocks noGrp="1"/>
          </p:cNvSpPr>
          <p:nvPr>
            <p:ph type="title"/>
          </p:nvPr>
        </p:nvSpPr>
        <p:spPr>
          <a:xfrm>
            <a:off x="323528" y="256741"/>
            <a:ext cx="7772400" cy="712564"/>
          </a:xfrm>
        </p:spPr>
        <p:txBody>
          <a:bodyPr/>
          <a:lstStyle/>
          <a:p>
            <a:pPr eaLnBrk="1" hangingPunct="1">
              <a:defRPr/>
            </a:pPr>
            <a:r>
              <a:rPr lang="en-IN" sz="3600" dirty="0"/>
              <a:t>MATHS of OPHTHALMOLOGY</a:t>
            </a:r>
          </a:p>
        </p:txBody>
      </p:sp>
      <p:pic>
        <p:nvPicPr>
          <p:cNvPr id="10244" name="Content Placeholder 3">
            <a:extLst>
              <a:ext uri="{FF2B5EF4-FFF2-40B4-BE49-F238E27FC236}">
                <a16:creationId xmlns:a16="http://schemas.microsoft.com/office/drawing/2014/main" xmlns="" id="{DDE2D07B-3525-E7DE-BA59-5A2DEFCC70B7}"/>
              </a:ext>
            </a:extLst>
          </p:cNvPr>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5726113" y="1066800"/>
            <a:ext cx="2640012" cy="3098800"/>
          </a:xfrm>
        </p:spPr>
      </p:pic>
      <p:sp>
        <p:nvSpPr>
          <p:cNvPr id="7" name="TextBox 6">
            <a:extLst>
              <a:ext uri="{FF2B5EF4-FFF2-40B4-BE49-F238E27FC236}">
                <a16:creationId xmlns:a16="http://schemas.microsoft.com/office/drawing/2014/main" xmlns="" id="{93E8FA25-266C-EB57-1FBD-0DC8C3097D1A}"/>
              </a:ext>
            </a:extLst>
          </p:cNvPr>
          <p:cNvSpPr txBox="1"/>
          <p:nvPr/>
        </p:nvSpPr>
        <p:spPr>
          <a:xfrm>
            <a:off x="685800" y="2420938"/>
            <a:ext cx="2949575" cy="2862262"/>
          </a:xfrm>
          <a:prstGeom prst="rect">
            <a:avLst/>
          </a:prstGeom>
          <a:noFill/>
        </p:spPr>
        <p:txBody>
          <a:bodyPr>
            <a:spAutoFit/>
          </a:bodyPr>
          <a:lstStyle/>
          <a:p>
            <a:pPr>
              <a:defRPr/>
            </a:pPr>
            <a:r>
              <a:rPr lang="en-IN" dirty="0"/>
              <a:t>So if everything till retina is Normal </a:t>
            </a:r>
          </a:p>
          <a:p>
            <a:pPr>
              <a:defRPr/>
            </a:pPr>
            <a:endParaRPr lang="en-IN" dirty="0"/>
          </a:p>
          <a:p>
            <a:pPr>
              <a:defRPr/>
            </a:pPr>
            <a:r>
              <a:rPr lang="en-IN" dirty="0"/>
              <a:t>Then suspect disorders of </a:t>
            </a:r>
          </a:p>
          <a:p>
            <a:pPr marL="285750" indent="-285750">
              <a:buFontTx/>
              <a:buChar char="-"/>
              <a:defRPr/>
            </a:pPr>
            <a:r>
              <a:rPr lang="en-IN" dirty="0"/>
              <a:t>optic nerve  or</a:t>
            </a:r>
          </a:p>
          <a:p>
            <a:pPr marL="285750" indent="-285750">
              <a:buFontTx/>
              <a:buChar char="-"/>
              <a:defRPr/>
            </a:pPr>
            <a:r>
              <a:rPr lang="en-IN" dirty="0"/>
              <a:t>visual pathway</a:t>
            </a:r>
          </a:p>
          <a:p>
            <a:pPr>
              <a:defRPr/>
            </a:pPr>
            <a:endParaRPr lang="en-IN" dirty="0"/>
          </a:p>
          <a:p>
            <a:pPr>
              <a:defRPr/>
            </a:pPr>
            <a:r>
              <a:rPr lang="en-IN" dirty="0"/>
              <a:t>Sometimes there can be a hinting SIGN in form of disc </a:t>
            </a:r>
            <a:r>
              <a:rPr lang="en-IN" dirty="0" err="1"/>
              <a:t>edema</a:t>
            </a:r>
            <a:r>
              <a:rPr lang="en-IN" dirty="0"/>
              <a:t> or disc pallor</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00AE9E29-63D4-F56C-D633-D7DD75E4EF7D}"/>
              </a:ext>
            </a:extLst>
          </p:cNvPr>
          <p:cNvSpPr>
            <a:spLocks noGrp="1" noChangeArrowheads="1"/>
          </p:cNvSpPr>
          <p:nvPr>
            <p:ph type="title"/>
          </p:nvPr>
        </p:nvSpPr>
        <p:spPr>
          <a:xfrm>
            <a:off x="457200" y="277813"/>
            <a:ext cx="8229600" cy="487362"/>
          </a:xfrm>
        </p:spPr>
        <p:txBody>
          <a:bodyPr/>
          <a:lstStyle/>
          <a:p>
            <a:pPr eaLnBrk="1" fontAlgn="auto" hangingPunct="1">
              <a:spcAft>
                <a:spcPts val="0"/>
              </a:spcAft>
              <a:defRPr/>
            </a:pPr>
            <a:r>
              <a:rPr lang="en-US" sz="2400"/>
              <a:t>PARIETAL LOBE LESIONS</a:t>
            </a:r>
            <a:endParaRPr lang="en-SG" sz="2400"/>
          </a:p>
        </p:txBody>
      </p:sp>
      <p:sp>
        <p:nvSpPr>
          <p:cNvPr id="32771" name="Rectangle 3">
            <a:extLst>
              <a:ext uri="{FF2B5EF4-FFF2-40B4-BE49-F238E27FC236}">
                <a16:creationId xmlns:a16="http://schemas.microsoft.com/office/drawing/2014/main" xmlns="" id="{57B10138-AB05-6B43-CF5F-EC0EB180B904}"/>
              </a:ext>
            </a:extLst>
          </p:cNvPr>
          <p:cNvSpPr>
            <a:spLocks noGrp="1" noChangeArrowheads="1"/>
          </p:cNvSpPr>
          <p:nvPr>
            <p:ph idx="1"/>
          </p:nvPr>
        </p:nvSpPr>
        <p:spPr>
          <a:xfrm>
            <a:off x="457200" y="692150"/>
            <a:ext cx="8229600" cy="6049963"/>
          </a:xfrm>
        </p:spPr>
        <p:txBody>
          <a:bodyPr rtlCol="0">
            <a:normAutofit/>
          </a:bodyPr>
          <a:lstStyle/>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1600" b="1" dirty="0"/>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b="1" dirty="0"/>
              <a:t>  </a:t>
            </a:r>
            <a:r>
              <a:rPr lang="en-US" altLang="en-US" sz="1600" dirty="0"/>
              <a:t>Contralateral inferior homonymous quadrantanopia</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1600" dirty="0"/>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1600" dirty="0"/>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endParaRPr lang="en-US" altLang="en-US" sz="1600" dirty="0"/>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t>
            </a:r>
            <a:r>
              <a:rPr lang="en-US" altLang="en-US" sz="1600" dirty="0" err="1"/>
              <a:t>Causes:Infarction</a:t>
            </a:r>
            <a:r>
              <a:rPr lang="en-US" altLang="en-US" sz="1600" dirty="0"/>
              <a:t> </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Hemorrhage</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AVM</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Tumors</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Associations:</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Cortical sensory disturbances</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®sided lesion –hemineglect </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(L) –visual </a:t>
            </a:r>
            <a:r>
              <a:rPr lang="en-US" altLang="en-US" sz="1600" dirty="0" err="1"/>
              <a:t>agnosia,word</a:t>
            </a:r>
            <a:r>
              <a:rPr lang="en-US" altLang="en-US" sz="1600" dirty="0"/>
              <a:t> blindness,</a:t>
            </a:r>
          </a:p>
          <a:p>
            <a:pPr marL="182880" indent="-182880" eaLnBrk="1" fontAlgn="auto" hangingPunct="1">
              <a:lnSpc>
                <a:spcPct val="80000"/>
              </a:lnSpc>
              <a:spcAft>
                <a:spcPts val="0"/>
              </a:spcAft>
              <a:buClr>
                <a:schemeClr val="accent1">
                  <a:lumMod val="75000"/>
                </a:schemeClr>
              </a:buClr>
              <a:buFont typeface="Wingdings" panose="05000000000000000000" pitchFamily="2" charset="2"/>
              <a:buNone/>
              <a:defRPr/>
            </a:pPr>
            <a:r>
              <a:rPr lang="en-US" altLang="en-US" sz="1600" dirty="0"/>
              <a:t>          </a:t>
            </a:r>
            <a:r>
              <a:rPr lang="en-US" altLang="en-US" sz="1600" dirty="0" err="1"/>
              <a:t>Gerstmann’s</a:t>
            </a:r>
            <a:r>
              <a:rPr lang="en-US" altLang="en-US" sz="1600" dirty="0"/>
              <a:t> syndrome</a:t>
            </a:r>
            <a:r>
              <a:rPr lang="en-US" altLang="en-US" sz="1600" b="1" dirty="0"/>
              <a:t>    </a:t>
            </a:r>
          </a:p>
        </p:txBody>
      </p:sp>
      <p:pic>
        <p:nvPicPr>
          <p:cNvPr id="56324" name="Picture 4">
            <a:extLst>
              <a:ext uri="{FF2B5EF4-FFF2-40B4-BE49-F238E27FC236}">
                <a16:creationId xmlns:a16="http://schemas.microsoft.com/office/drawing/2014/main" xmlns="" id="{9093200F-D97B-A737-F3C4-CA885C6F1EC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8263" y="1700213"/>
            <a:ext cx="273685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27E21481-F3F7-4F4E-BFD0-7C8CD82EC0E5}"/>
              </a:ext>
            </a:extLst>
          </p:cNvPr>
          <p:cNvSpPr>
            <a:spLocks noGrp="1" noChangeArrowheads="1"/>
          </p:cNvSpPr>
          <p:nvPr>
            <p:ph type="title"/>
          </p:nvPr>
        </p:nvSpPr>
        <p:spPr>
          <a:xfrm>
            <a:off x="457200" y="0"/>
            <a:ext cx="8229600" cy="692150"/>
          </a:xfrm>
        </p:spPr>
        <p:txBody>
          <a:bodyPr/>
          <a:lstStyle/>
          <a:p>
            <a:pPr eaLnBrk="1" fontAlgn="auto" hangingPunct="1">
              <a:spcAft>
                <a:spcPts val="0"/>
              </a:spcAft>
              <a:defRPr/>
            </a:pPr>
            <a:r>
              <a:rPr lang="en-US" sz="3200"/>
              <a:t>Striate cortex lesions</a:t>
            </a:r>
            <a:endParaRPr lang="en-SG" sz="3200"/>
          </a:p>
        </p:txBody>
      </p:sp>
      <p:sp>
        <p:nvSpPr>
          <p:cNvPr id="58371" name="Rectangle 3">
            <a:extLst>
              <a:ext uri="{FF2B5EF4-FFF2-40B4-BE49-F238E27FC236}">
                <a16:creationId xmlns:a16="http://schemas.microsoft.com/office/drawing/2014/main" xmlns="" id="{6DE57E71-1167-7FF9-1421-3B7055B95A11}"/>
              </a:ext>
            </a:extLst>
          </p:cNvPr>
          <p:cNvSpPr>
            <a:spLocks noGrp="1" noChangeArrowheads="1"/>
          </p:cNvSpPr>
          <p:nvPr>
            <p:ph idx="1"/>
          </p:nvPr>
        </p:nvSpPr>
        <p:spPr>
          <a:xfrm>
            <a:off x="457200" y="836613"/>
            <a:ext cx="8229600" cy="5294312"/>
          </a:xfrm>
        </p:spPr>
        <p:txBody>
          <a:bodyPr/>
          <a:lstStyle/>
          <a:p>
            <a:pPr eaLnBrk="1" hangingPunct="1"/>
            <a:r>
              <a:rPr lang="en-US" altLang="en-US" sz="1600"/>
              <a:t>C/L congruent homonymous hemianopia</a:t>
            </a:r>
          </a:p>
          <a:p>
            <a:pPr eaLnBrk="1" hangingPunct="1">
              <a:buFont typeface="Wingdings" panose="05000000000000000000" pitchFamily="2" charset="2"/>
              <a:buNone/>
            </a:pPr>
            <a:r>
              <a:rPr lang="en-US" altLang="en-US" sz="1600"/>
              <a:t>      Macular splitting </a:t>
            </a:r>
          </a:p>
          <a:p>
            <a:pPr eaLnBrk="1" hangingPunct="1">
              <a:buFont typeface="Wingdings" panose="05000000000000000000" pitchFamily="2" charset="2"/>
              <a:buNone/>
            </a:pPr>
            <a:r>
              <a:rPr lang="en-US" altLang="en-US" sz="1600"/>
              <a:t>      Macular sparing</a:t>
            </a:r>
          </a:p>
          <a:p>
            <a:pPr eaLnBrk="1" hangingPunct="1">
              <a:buFont typeface="Wingdings" panose="05000000000000000000" pitchFamily="2" charset="2"/>
              <a:buNone/>
            </a:pPr>
            <a:r>
              <a:rPr lang="en-US" altLang="en-US" sz="1600"/>
              <a:t>            (atleast 5degrees of </a:t>
            </a:r>
          </a:p>
          <a:p>
            <a:pPr eaLnBrk="1" hangingPunct="1">
              <a:buFont typeface="Wingdings" panose="05000000000000000000" pitchFamily="2" charset="2"/>
              <a:buNone/>
            </a:pPr>
            <a:r>
              <a:rPr lang="en-US" altLang="en-US" sz="1600"/>
              <a:t>         macular field shd be spared)</a:t>
            </a:r>
          </a:p>
          <a:p>
            <a:pPr eaLnBrk="1" hangingPunct="1">
              <a:buFont typeface="Wingdings" panose="05000000000000000000" pitchFamily="2" charset="2"/>
              <a:buNone/>
            </a:pPr>
            <a:endParaRPr lang="en-US" altLang="en-US" sz="1600"/>
          </a:p>
          <a:p>
            <a:pPr eaLnBrk="1" hangingPunct="1"/>
            <a:r>
              <a:rPr lang="en-US" altLang="en-US" sz="1600"/>
              <a:t>C/L inferior quadranopia-upper part of calcarine fissure</a:t>
            </a:r>
          </a:p>
          <a:p>
            <a:pPr eaLnBrk="1" hangingPunct="1"/>
            <a:r>
              <a:rPr lang="en-US" altLang="en-US" sz="1600"/>
              <a:t>C/L supr quadranopia-lower part</a:t>
            </a:r>
          </a:p>
          <a:p>
            <a:pPr eaLnBrk="1" hangingPunct="1"/>
            <a:endParaRPr lang="en-US" altLang="en-US" sz="1600"/>
          </a:p>
          <a:p>
            <a:pPr eaLnBrk="1" hangingPunct="1"/>
            <a:r>
              <a:rPr lang="en-US" altLang="en-US" sz="1600"/>
              <a:t>C/L central homonymous hemianopia-occ.pole lesion  (systemic hypo perfusion)</a:t>
            </a:r>
            <a:endParaRPr lang="en-SG" altLang="en-US" sz="1600"/>
          </a:p>
        </p:txBody>
      </p:sp>
      <p:pic>
        <p:nvPicPr>
          <p:cNvPr id="58372" name="Picture 4">
            <a:extLst>
              <a:ext uri="{FF2B5EF4-FFF2-40B4-BE49-F238E27FC236}">
                <a16:creationId xmlns:a16="http://schemas.microsoft.com/office/drawing/2014/main" xmlns="" id="{FD042BCB-BF5E-97EB-A4E1-1AFB951FDD1B}"/>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7400" y="1700213"/>
            <a:ext cx="2665413" cy="129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58373" name="Picture 5">
            <a:extLst>
              <a:ext uri="{FF2B5EF4-FFF2-40B4-BE49-F238E27FC236}">
                <a16:creationId xmlns:a16="http://schemas.microsoft.com/office/drawing/2014/main" xmlns="" id="{D0282AEC-6354-3E73-2952-46059C04437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24525" y="4595813"/>
            <a:ext cx="2592388"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17F7EF34-8BC0-2188-F2A0-82BDCA7D3187}"/>
              </a:ext>
            </a:extLst>
          </p:cNvPr>
          <p:cNvSpPr>
            <a:spLocks noGrp="1" noChangeArrowheads="1"/>
          </p:cNvSpPr>
          <p:nvPr>
            <p:ph type="title"/>
          </p:nvPr>
        </p:nvSpPr>
        <p:spPr>
          <a:xfrm>
            <a:off x="457200" y="0"/>
            <a:ext cx="8229600" cy="692150"/>
          </a:xfrm>
        </p:spPr>
        <p:txBody>
          <a:bodyPr/>
          <a:lstStyle/>
          <a:p>
            <a:pPr eaLnBrk="1" fontAlgn="auto" hangingPunct="1">
              <a:spcAft>
                <a:spcPts val="0"/>
              </a:spcAft>
              <a:defRPr/>
            </a:pPr>
            <a:r>
              <a:rPr lang="en-US" sz="3200"/>
              <a:t>Striate cortex lesions</a:t>
            </a:r>
            <a:endParaRPr lang="en-SG" sz="3200"/>
          </a:p>
        </p:txBody>
      </p:sp>
      <p:sp>
        <p:nvSpPr>
          <p:cNvPr id="60419" name="Rectangle 3">
            <a:extLst>
              <a:ext uri="{FF2B5EF4-FFF2-40B4-BE49-F238E27FC236}">
                <a16:creationId xmlns:a16="http://schemas.microsoft.com/office/drawing/2014/main" xmlns="" id="{F5494B49-C213-CB69-A05E-02C196375D67}"/>
              </a:ext>
            </a:extLst>
          </p:cNvPr>
          <p:cNvSpPr>
            <a:spLocks noGrp="1" noChangeArrowheads="1"/>
          </p:cNvSpPr>
          <p:nvPr>
            <p:ph idx="1"/>
          </p:nvPr>
        </p:nvSpPr>
        <p:spPr>
          <a:xfrm>
            <a:off x="457200" y="620713"/>
            <a:ext cx="8229600" cy="5510212"/>
          </a:xfrm>
        </p:spPr>
        <p:txBody>
          <a:bodyPr/>
          <a:lstStyle/>
          <a:p>
            <a:pPr eaLnBrk="1" hangingPunct="1"/>
            <a:r>
              <a:rPr lang="en-US" altLang="en-US" sz="1600"/>
              <a:t>Peripheral scotoma-lesion anterior to pole</a:t>
            </a:r>
          </a:p>
          <a:p>
            <a:pPr eaLnBrk="1" hangingPunct="1"/>
            <a:endParaRPr lang="en-US" altLang="en-US" sz="1600"/>
          </a:p>
          <a:p>
            <a:pPr eaLnBrk="1" hangingPunct="1"/>
            <a:r>
              <a:rPr lang="en-US" altLang="en-US" sz="1600"/>
              <a:t>Hemianopia sparing temporal cresent-near complete lesion sparing anterior part</a:t>
            </a:r>
          </a:p>
          <a:p>
            <a:pPr eaLnBrk="1" hangingPunct="1"/>
            <a:endParaRPr lang="en-US" altLang="en-US" sz="1600"/>
          </a:p>
          <a:p>
            <a:pPr eaLnBrk="1" hangingPunct="1"/>
            <a:endParaRPr lang="en-US" altLang="en-US" sz="1600"/>
          </a:p>
          <a:p>
            <a:pPr eaLnBrk="1" hangingPunct="1"/>
            <a:endParaRPr lang="en-US" altLang="en-US" sz="1600"/>
          </a:p>
          <a:p>
            <a:pPr eaLnBrk="1" hangingPunct="1">
              <a:buFont typeface="Wingdings" panose="05000000000000000000" pitchFamily="2" charset="2"/>
              <a:buNone/>
            </a:pPr>
            <a:r>
              <a:rPr lang="en-US" altLang="en-US" sz="1600"/>
              <a:t> </a:t>
            </a:r>
          </a:p>
          <a:p>
            <a:pPr eaLnBrk="1" hangingPunct="1"/>
            <a:r>
              <a:rPr lang="en-US" altLang="en-US" sz="1600"/>
              <a:t>Monocular temporal crescent scotoma-retro splenial lesion</a:t>
            </a:r>
            <a:endParaRPr lang="en-SG" altLang="en-US" sz="1600"/>
          </a:p>
        </p:txBody>
      </p:sp>
      <p:pic>
        <p:nvPicPr>
          <p:cNvPr id="60420" name="Picture 4">
            <a:extLst>
              <a:ext uri="{FF2B5EF4-FFF2-40B4-BE49-F238E27FC236}">
                <a16:creationId xmlns:a16="http://schemas.microsoft.com/office/drawing/2014/main" xmlns="" id="{9D3DBEE0-8D2C-6D42-D98F-DC595FA25EE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9700" y="4365625"/>
            <a:ext cx="3240088"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3634BC70-A93A-EA76-8EFF-B789D2BC1567}"/>
              </a:ext>
            </a:extLst>
          </p:cNvPr>
          <p:cNvSpPr>
            <a:spLocks noGrp="1" noChangeArrowheads="1"/>
          </p:cNvSpPr>
          <p:nvPr>
            <p:ph type="title"/>
          </p:nvPr>
        </p:nvSpPr>
        <p:spPr>
          <a:xfrm>
            <a:off x="457200" y="0"/>
            <a:ext cx="8229600" cy="836613"/>
          </a:xfrm>
        </p:spPr>
        <p:txBody>
          <a:bodyPr/>
          <a:lstStyle/>
          <a:p>
            <a:pPr eaLnBrk="1" fontAlgn="auto" hangingPunct="1">
              <a:spcAft>
                <a:spcPts val="0"/>
              </a:spcAft>
              <a:defRPr/>
            </a:pPr>
            <a:r>
              <a:rPr lang="en-US" sz="3200"/>
              <a:t>Causes of striate cortical lesions</a:t>
            </a:r>
            <a:endParaRPr lang="en-SG" sz="3200"/>
          </a:p>
        </p:txBody>
      </p:sp>
      <p:sp>
        <p:nvSpPr>
          <p:cNvPr id="62467" name="Rectangle 3">
            <a:extLst>
              <a:ext uri="{FF2B5EF4-FFF2-40B4-BE49-F238E27FC236}">
                <a16:creationId xmlns:a16="http://schemas.microsoft.com/office/drawing/2014/main" xmlns="" id="{052DB6E6-37C5-0439-2955-D5CFDDEF8A73}"/>
              </a:ext>
            </a:extLst>
          </p:cNvPr>
          <p:cNvSpPr>
            <a:spLocks noGrp="1" noChangeArrowheads="1"/>
          </p:cNvSpPr>
          <p:nvPr>
            <p:ph idx="1"/>
          </p:nvPr>
        </p:nvSpPr>
        <p:spPr>
          <a:xfrm>
            <a:off x="457200" y="692150"/>
            <a:ext cx="8229600" cy="5438775"/>
          </a:xfrm>
        </p:spPr>
        <p:txBody>
          <a:bodyPr/>
          <a:lstStyle/>
          <a:p>
            <a:pPr eaLnBrk="1" hangingPunct="1">
              <a:lnSpc>
                <a:spcPct val="80000"/>
              </a:lnSpc>
            </a:pPr>
            <a:r>
              <a:rPr lang="en-US" altLang="en-US" sz="1600"/>
              <a:t>PCA Infarctions</a:t>
            </a:r>
          </a:p>
          <a:p>
            <a:pPr eaLnBrk="1" hangingPunct="1">
              <a:lnSpc>
                <a:spcPct val="80000"/>
              </a:lnSpc>
              <a:buFont typeface="Wingdings" panose="05000000000000000000" pitchFamily="2" charset="2"/>
              <a:buNone/>
            </a:pPr>
            <a:r>
              <a:rPr lang="en-US" altLang="en-US" sz="1600"/>
              <a:t>      associated features: amnesia,prosapgnosia,colour perception defects</a:t>
            </a:r>
            <a:endParaRPr lang="en-SG" altLang="en-US" sz="1600"/>
          </a:p>
          <a:p>
            <a:pPr eaLnBrk="1" hangingPunct="1">
              <a:lnSpc>
                <a:spcPct val="80000"/>
              </a:lnSpc>
            </a:pPr>
            <a:r>
              <a:rPr lang="en-US" altLang="en-US" sz="1600"/>
              <a:t>Brain stem features</a:t>
            </a:r>
          </a:p>
          <a:p>
            <a:pPr eaLnBrk="1" hangingPunct="1">
              <a:lnSpc>
                <a:spcPct val="80000"/>
              </a:lnSpc>
            </a:pPr>
            <a:r>
              <a:rPr lang="en-US" altLang="en-US" sz="1600"/>
              <a:t>Hemorrhage </a:t>
            </a:r>
          </a:p>
          <a:p>
            <a:pPr eaLnBrk="1" hangingPunct="1">
              <a:lnSpc>
                <a:spcPct val="80000"/>
              </a:lnSpc>
            </a:pPr>
            <a:r>
              <a:rPr lang="en-US" altLang="en-US" sz="1600"/>
              <a:t>Vascular malformations</a:t>
            </a:r>
          </a:p>
          <a:p>
            <a:pPr eaLnBrk="1" hangingPunct="1">
              <a:lnSpc>
                <a:spcPct val="80000"/>
              </a:lnSpc>
            </a:pPr>
            <a:r>
              <a:rPr lang="en-US" altLang="en-US" sz="1600"/>
              <a:t>Malignancy</a:t>
            </a:r>
          </a:p>
          <a:p>
            <a:pPr eaLnBrk="1" hangingPunct="1">
              <a:lnSpc>
                <a:spcPct val="80000"/>
              </a:lnSpc>
              <a:buFont typeface="Wingdings" panose="05000000000000000000" pitchFamily="2" charset="2"/>
              <a:buNone/>
            </a:pPr>
            <a:r>
              <a:rPr lang="en-US" altLang="en-US" sz="1600"/>
              <a:t>   </a:t>
            </a:r>
          </a:p>
          <a:p>
            <a:pPr eaLnBrk="1" hangingPunct="1">
              <a:lnSpc>
                <a:spcPct val="80000"/>
              </a:lnSpc>
              <a:buFont typeface="Wingdings" panose="05000000000000000000" pitchFamily="2" charset="2"/>
              <a:buNone/>
            </a:pPr>
            <a:r>
              <a:rPr lang="en-US" altLang="en-US" sz="1600"/>
              <a:t>Mid line lesions –b/l involvement</a:t>
            </a:r>
          </a:p>
          <a:p>
            <a:pPr eaLnBrk="1" hangingPunct="1">
              <a:lnSpc>
                <a:spcPct val="80000"/>
              </a:lnSpc>
              <a:buFont typeface="Wingdings" panose="05000000000000000000" pitchFamily="2" charset="2"/>
              <a:buNone/>
            </a:pPr>
            <a:endParaRPr lang="en-US" altLang="en-US" sz="1600"/>
          </a:p>
          <a:p>
            <a:pPr eaLnBrk="1" hangingPunct="1">
              <a:lnSpc>
                <a:spcPct val="80000"/>
              </a:lnSpc>
              <a:buFont typeface="Wingdings" panose="05000000000000000000" pitchFamily="2" charset="2"/>
              <a:buNone/>
            </a:pPr>
            <a:r>
              <a:rPr lang="en-US" altLang="en-US" sz="1600"/>
              <a:t>                                       </a:t>
            </a:r>
            <a:endParaRPr lang="en-SG" altLang="en-US" sz="160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72EBE6-D67D-A0AB-02A8-51A038D14AF3}"/>
              </a:ext>
            </a:extLst>
          </p:cNvPr>
          <p:cNvSpPr>
            <a:spLocks noGrp="1"/>
          </p:cNvSpPr>
          <p:nvPr>
            <p:ph type="title"/>
          </p:nvPr>
        </p:nvSpPr>
        <p:spPr>
          <a:xfrm>
            <a:off x="755576" y="99110"/>
            <a:ext cx="7772400" cy="712564"/>
          </a:xfrm>
        </p:spPr>
        <p:txBody>
          <a:bodyPr/>
          <a:lstStyle/>
          <a:p>
            <a:pPr>
              <a:defRPr/>
            </a:pPr>
            <a:r>
              <a:rPr lang="en-IN" sz="3600" dirty="0"/>
              <a:t>Visual field defect </a:t>
            </a:r>
            <a:r>
              <a:rPr lang="en-IN" sz="3600" dirty="0" err="1"/>
              <a:t>i</a:t>
            </a:r>
            <a:endParaRPr lang="en-IN" sz="3600" dirty="0"/>
          </a:p>
        </p:txBody>
      </p:sp>
      <p:pic>
        <p:nvPicPr>
          <p:cNvPr id="64515" name="Content Placeholder 5">
            <a:extLst>
              <a:ext uri="{FF2B5EF4-FFF2-40B4-BE49-F238E27FC236}">
                <a16:creationId xmlns:a16="http://schemas.microsoft.com/office/drawing/2014/main" xmlns="" id="{AE5B1627-9892-5981-E342-DF2D7060798C}"/>
              </a:ext>
            </a:extLst>
          </p:cNvPr>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103188" y="692150"/>
            <a:ext cx="6796087" cy="3816350"/>
          </a:xfrm>
        </p:spPr>
      </p:pic>
      <p:pic>
        <p:nvPicPr>
          <p:cNvPr id="64516" name="Content Placeholder 7">
            <a:extLst>
              <a:ext uri="{FF2B5EF4-FFF2-40B4-BE49-F238E27FC236}">
                <a16:creationId xmlns:a16="http://schemas.microsoft.com/office/drawing/2014/main" xmlns="" id="{B6293E31-A108-21D4-E8AE-D528267B4894}"/>
              </a:ext>
            </a:extLst>
          </p:cNvPr>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4378325" y="4359275"/>
            <a:ext cx="3578225" cy="2389188"/>
          </a:xfrm>
        </p:spPr>
      </p:pic>
      <p:pic>
        <p:nvPicPr>
          <p:cNvPr id="64517" name="Picture 9">
            <a:extLst>
              <a:ext uri="{FF2B5EF4-FFF2-40B4-BE49-F238E27FC236}">
                <a16:creationId xmlns:a16="http://schemas.microsoft.com/office/drawing/2014/main" xmlns="" id="{739836DF-7531-59C7-3B09-FB2D1F92FE12}"/>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21438" y="2463800"/>
            <a:ext cx="2619375"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11">
            <a:extLst>
              <a:ext uri="{FF2B5EF4-FFF2-40B4-BE49-F238E27FC236}">
                <a16:creationId xmlns:a16="http://schemas.microsoft.com/office/drawing/2014/main" xmlns="" id="{F118E047-31E2-707F-F7FE-9C6BCF11C379}"/>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76300" y="4360863"/>
            <a:ext cx="3482975" cy="238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9" name="Picture 13">
            <a:extLst>
              <a:ext uri="{FF2B5EF4-FFF2-40B4-BE49-F238E27FC236}">
                <a16:creationId xmlns:a16="http://schemas.microsoft.com/office/drawing/2014/main" xmlns="" id="{6637B1E8-DBB7-231E-08A3-FCDCC47ED451}"/>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421438" y="107950"/>
            <a:ext cx="2360612" cy="215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E2AF8BD-C141-84E1-3D3B-69A8DE8F9760}"/>
              </a:ext>
            </a:extLst>
          </p:cNvPr>
          <p:cNvSpPr>
            <a:spLocks noGrp="1"/>
          </p:cNvSpPr>
          <p:nvPr>
            <p:ph type="title"/>
          </p:nvPr>
        </p:nvSpPr>
        <p:spPr>
          <a:xfrm>
            <a:off x="327992" y="329518"/>
            <a:ext cx="7772400" cy="712564"/>
          </a:xfrm>
        </p:spPr>
        <p:txBody>
          <a:bodyPr/>
          <a:lstStyle/>
          <a:p>
            <a:pPr>
              <a:defRPr/>
            </a:pPr>
            <a:r>
              <a:rPr lang="en-IN" dirty="0"/>
              <a:t>Visual field defect ii</a:t>
            </a:r>
          </a:p>
        </p:txBody>
      </p:sp>
      <p:pic>
        <p:nvPicPr>
          <p:cNvPr id="66563" name="Content Placeholder 10">
            <a:extLst>
              <a:ext uri="{FF2B5EF4-FFF2-40B4-BE49-F238E27FC236}">
                <a16:creationId xmlns:a16="http://schemas.microsoft.com/office/drawing/2014/main" xmlns="" id="{68616D62-2C57-5F6C-466D-139D53ED932F}"/>
              </a:ext>
            </a:extLst>
          </p:cNvPr>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107950" y="1547813"/>
            <a:ext cx="7499350" cy="5221287"/>
          </a:xfrm>
        </p:spPr>
      </p:pic>
      <p:pic>
        <p:nvPicPr>
          <p:cNvPr id="66564" name="Picture 14">
            <a:extLst>
              <a:ext uri="{FF2B5EF4-FFF2-40B4-BE49-F238E27FC236}">
                <a16:creationId xmlns:a16="http://schemas.microsoft.com/office/drawing/2014/main" xmlns="" id="{F8B8F5B4-38B9-1AAA-A634-3D26207CAEA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35850" y="2708275"/>
            <a:ext cx="1509713" cy="395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565" name="Picture 8">
            <a:extLst>
              <a:ext uri="{FF2B5EF4-FFF2-40B4-BE49-F238E27FC236}">
                <a16:creationId xmlns:a16="http://schemas.microsoft.com/office/drawing/2014/main" xmlns="" id="{486CD987-DCB9-788F-E38A-A89490CC4A2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35475" y="88900"/>
            <a:ext cx="4527550" cy="158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038F7AA1-9B76-14C5-B7C0-9C6E6270DFB2}"/>
              </a:ext>
            </a:extLst>
          </p:cNvPr>
          <p:cNvSpPr>
            <a:spLocks noGrp="1" noChangeArrowheads="1"/>
          </p:cNvSpPr>
          <p:nvPr>
            <p:ph type="title"/>
          </p:nvPr>
        </p:nvSpPr>
        <p:spPr>
          <a:xfrm>
            <a:off x="685800" y="188640"/>
            <a:ext cx="7772400" cy="784128"/>
          </a:xfrm>
        </p:spPr>
        <p:txBody>
          <a:bodyPr/>
          <a:lstStyle/>
          <a:p>
            <a:pPr eaLnBrk="1" fontAlgn="auto" hangingPunct="1">
              <a:spcAft>
                <a:spcPts val="0"/>
              </a:spcAft>
              <a:defRPr/>
            </a:pPr>
            <a:r>
              <a:rPr lang="en-US" sz="2800" dirty="0"/>
              <a:t>Optic radiation and visual cortex lesions</a:t>
            </a:r>
            <a:endParaRPr lang="en-SG" sz="2800" dirty="0"/>
          </a:p>
        </p:txBody>
      </p:sp>
      <p:sp>
        <p:nvSpPr>
          <p:cNvPr id="67587" name="Rectangle 3">
            <a:extLst>
              <a:ext uri="{FF2B5EF4-FFF2-40B4-BE49-F238E27FC236}">
                <a16:creationId xmlns:a16="http://schemas.microsoft.com/office/drawing/2014/main" xmlns="" id="{71AD16BC-F111-0958-5B6E-EDD39339EE83}"/>
              </a:ext>
            </a:extLst>
          </p:cNvPr>
          <p:cNvSpPr>
            <a:spLocks noGrp="1" noChangeArrowheads="1"/>
          </p:cNvSpPr>
          <p:nvPr>
            <p:ph idx="1"/>
          </p:nvPr>
        </p:nvSpPr>
        <p:spPr>
          <a:xfrm>
            <a:off x="457200" y="1773238"/>
            <a:ext cx="8229600" cy="5084762"/>
          </a:xfrm>
        </p:spPr>
        <p:txBody>
          <a:bodyPr/>
          <a:lstStyle/>
          <a:p>
            <a:pPr eaLnBrk="1" hangingPunct="1"/>
            <a:endParaRPr lang="en-US" altLang="en-US"/>
          </a:p>
        </p:txBody>
      </p:sp>
      <p:pic>
        <p:nvPicPr>
          <p:cNvPr id="67588" name="Picture 4">
            <a:extLst>
              <a:ext uri="{FF2B5EF4-FFF2-40B4-BE49-F238E27FC236}">
                <a16:creationId xmlns:a16="http://schemas.microsoft.com/office/drawing/2014/main" xmlns="" id="{09E47925-F601-2EC5-2B4D-E82FFBCC1D5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9125" y="908050"/>
            <a:ext cx="8064500"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sp>
        <p:nvSpPr>
          <p:cNvPr id="3" name="Oval 2">
            <a:extLst>
              <a:ext uri="{FF2B5EF4-FFF2-40B4-BE49-F238E27FC236}">
                <a16:creationId xmlns:a16="http://schemas.microsoft.com/office/drawing/2014/main" xmlns="" id="{96B6D9B4-21E5-34BA-583A-E2B49AB78E73}"/>
              </a:ext>
            </a:extLst>
          </p:cNvPr>
          <p:cNvSpPr/>
          <p:nvPr/>
        </p:nvSpPr>
        <p:spPr>
          <a:xfrm>
            <a:off x="2555875" y="4652963"/>
            <a:ext cx="646113" cy="720725"/>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lstStyle/>
          <a:p>
            <a:pPr algn="ctr">
              <a:defRPr/>
            </a:pPr>
            <a:endParaRPr lang="en-IN"/>
          </a:p>
        </p:txBody>
      </p:sp>
      <p:sp>
        <p:nvSpPr>
          <p:cNvPr id="12" name="Oval 11">
            <a:extLst>
              <a:ext uri="{FF2B5EF4-FFF2-40B4-BE49-F238E27FC236}">
                <a16:creationId xmlns:a16="http://schemas.microsoft.com/office/drawing/2014/main" xmlns="" id="{3F00490E-4B00-755D-8AC2-7A9D1ADB43BD}"/>
              </a:ext>
            </a:extLst>
          </p:cNvPr>
          <p:cNvSpPr/>
          <p:nvPr/>
        </p:nvSpPr>
        <p:spPr>
          <a:xfrm>
            <a:off x="4248150" y="3500438"/>
            <a:ext cx="647700" cy="720725"/>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lstStyle/>
          <a:p>
            <a:pPr algn="ctr">
              <a:defRPr/>
            </a:pPr>
            <a:endParaRPr lang="en-IN"/>
          </a:p>
        </p:txBody>
      </p:sp>
      <p:sp>
        <p:nvSpPr>
          <p:cNvPr id="13" name="Oval 12">
            <a:extLst>
              <a:ext uri="{FF2B5EF4-FFF2-40B4-BE49-F238E27FC236}">
                <a16:creationId xmlns:a16="http://schemas.microsoft.com/office/drawing/2014/main" xmlns="" id="{8AA9B97A-0FE1-5896-02AE-AA0C6D8041AA}"/>
              </a:ext>
            </a:extLst>
          </p:cNvPr>
          <p:cNvSpPr/>
          <p:nvPr/>
        </p:nvSpPr>
        <p:spPr>
          <a:xfrm>
            <a:off x="6156325" y="4797425"/>
            <a:ext cx="646113" cy="719138"/>
          </a:xfrm>
          <a:prstGeom prst="ellipse">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chor="ctr"/>
          <a:lstStyle/>
          <a:p>
            <a:pPr algn="ctr">
              <a:defRPr/>
            </a:pPr>
            <a:endParaRPr lang="en-IN"/>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03C7BC-87D1-DFAC-7EE1-CF6104B6AF51}"/>
              </a:ext>
            </a:extLst>
          </p:cNvPr>
          <p:cNvSpPr>
            <a:spLocks noGrp="1"/>
          </p:cNvSpPr>
          <p:nvPr>
            <p:ph type="title"/>
          </p:nvPr>
        </p:nvSpPr>
        <p:spPr>
          <a:xfrm>
            <a:off x="685800" y="484188"/>
            <a:ext cx="7772400" cy="712787"/>
          </a:xfrm>
        </p:spPr>
        <p:txBody>
          <a:bodyPr/>
          <a:lstStyle/>
          <a:p>
            <a:pPr>
              <a:defRPr/>
            </a:pPr>
            <a:endParaRPr lang="en-IN" dirty="0"/>
          </a:p>
        </p:txBody>
      </p:sp>
      <p:pic>
        <p:nvPicPr>
          <p:cNvPr id="69635" name="Content Placeholder 6">
            <a:extLst>
              <a:ext uri="{FF2B5EF4-FFF2-40B4-BE49-F238E27FC236}">
                <a16:creationId xmlns:a16="http://schemas.microsoft.com/office/drawing/2014/main" xmlns="" id="{99DA76C5-9DDD-24B5-52F0-5F88E6CF905A}"/>
              </a:ext>
            </a:extLst>
          </p:cNvPr>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333375" y="715963"/>
            <a:ext cx="8631238" cy="5970587"/>
          </a:xfrm>
        </p:spPr>
      </p:pic>
      <p:sp>
        <p:nvSpPr>
          <p:cNvPr id="73731" name="Content Placeholder 3">
            <a:extLst>
              <a:ext uri="{FF2B5EF4-FFF2-40B4-BE49-F238E27FC236}">
                <a16:creationId xmlns:a16="http://schemas.microsoft.com/office/drawing/2014/main" xmlns="" id="{7FD2FAA5-2A26-B2E6-A445-D1A3746344EA}"/>
              </a:ext>
            </a:extLst>
          </p:cNvPr>
          <p:cNvSpPr>
            <a:spLocks noGrp="1" noChangeArrowheads="1"/>
          </p:cNvSpPr>
          <p:nvPr>
            <p:ph sz="half" idx="2"/>
          </p:nvPr>
        </p:nvSpPr>
        <p:spPr>
          <a:xfrm>
            <a:off x="179388" y="260350"/>
            <a:ext cx="2736850" cy="6426200"/>
          </a:xfrm>
          <a:solidFill>
            <a:schemeClr val="bg1">
              <a:lumMod val="85000"/>
            </a:schemeClr>
          </a:solidFill>
        </p:spPr>
        <p:txBody>
          <a:bodyPr/>
          <a:lstStyle/>
          <a:p>
            <a:pPr marL="0" indent="0">
              <a:buFont typeface="Wingdings" panose="05000000000000000000" pitchFamily="2" charset="2"/>
              <a:buNone/>
              <a:defRPr/>
            </a:pPr>
            <a:r>
              <a:rPr lang="en-IN" altLang="en-US" sz="1600" dirty="0">
                <a:latin typeface="Calibri" panose="020F0502020204030204" pitchFamily="34" charset="0"/>
                <a:cs typeface="Calibri" panose="020F0502020204030204" pitchFamily="34" charset="0"/>
              </a:rPr>
              <a:t>There are at least 4 brain regions that directly receive visual information from retina</a:t>
            </a:r>
          </a:p>
          <a:p>
            <a:pPr>
              <a:defRPr/>
            </a:pPr>
            <a:r>
              <a:rPr lang="en-IN" altLang="en-US" sz="1600" b="1" dirty="0" err="1">
                <a:latin typeface="Calibri" panose="020F0502020204030204" pitchFamily="34" charset="0"/>
                <a:cs typeface="Calibri" panose="020F0502020204030204" pitchFamily="34" charset="0"/>
              </a:rPr>
              <a:t>Retino</a:t>
            </a:r>
            <a:r>
              <a:rPr lang="en-IN" altLang="en-US" sz="1600" b="1" dirty="0">
                <a:latin typeface="Calibri" panose="020F0502020204030204" pitchFamily="34" charset="0"/>
                <a:cs typeface="Calibri" panose="020F0502020204030204" pitchFamily="34" charset="0"/>
              </a:rPr>
              <a:t>-Geniculate</a:t>
            </a:r>
            <a:r>
              <a:rPr lang="en-IN" altLang="en-US" sz="1600" dirty="0">
                <a:latin typeface="Calibri" panose="020F0502020204030204" pitchFamily="34" charset="0"/>
                <a:cs typeface="Calibri" panose="020F0502020204030204" pitchFamily="34" charset="0"/>
              </a:rPr>
              <a:t> pathway : Primary pathway for visual info to Lat Geniculate Nucleus(LGN) of thalamus for conscious vision</a:t>
            </a:r>
          </a:p>
          <a:p>
            <a:pPr>
              <a:defRPr/>
            </a:pPr>
            <a:r>
              <a:rPr lang="en-IN" altLang="en-US" sz="1600" b="1" dirty="0" err="1">
                <a:latin typeface="Calibri" panose="020F0502020204030204" pitchFamily="34" charset="0"/>
                <a:cs typeface="Calibri" panose="020F0502020204030204" pitchFamily="34" charset="0"/>
              </a:rPr>
              <a:t>Retino</a:t>
            </a:r>
            <a:r>
              <a:rPr lang="en-IN" altLang="en-US" sz="1600" b="1" dirty="0">
                <a:latin typeface="Calibri" panose="020F0502020204030204" pitchFamily="34" charset="0"/>
                <a:cs typeface="Calibri" panose="020F0502020204030204" pitchFamily="34" charset="0"/>
              </a:rPr>
              <a:t>-Pretectal</a:t>
            </a:r>
            <a:r>
              <a:rPr lang="en-IN" altLang="en-US" sz="1600" dirty="0">
                <a:latin typeface="Calibri" panose="020F0502020204030204" pitchFamily="34" charset="0"/>
                <a:cs typeface="Calibri" panose="020F0502020204030204" pitchFamily="34" charset="0"/>
              </a:rPr>
              <a:t> tract : Retina to Pretectal area of Midbrain for pupillary light reflex</a:t>
            </a:r>
          </a:p>
          <a:p>
            <a:pPr>
              <a:defRPr/>
            </a:pPr>
            <a:r>
              <a:rPr lang="en-IN" altLang="en-US" sz="1600" b="1" dirty="0" err="1">
                <a:latin typeface="Calibri" panose="020F0502020204030204" pitchFamily="34" charset="0"/>
                <a:cs typeface="Calibri" panose="020F0502020204030204" pitchFamily="34" charset="0"/>
              </a:rPr>
              <a:t>Retino-Collicular</a:t>
            </a:r>
            <a:r>
              <a:rPr lang="en-IN" altLang="en-US" sz="1600" dirty="0">
                <a:latin typeface="Calibri" panose="020F0502020204030204" pitchFamily="34" charset="0"/>
                <a:cs typeface="Calibri" panose="020F0502020204030204" pitchFamily="34" charset="0"/>
              </a:rPr>
              <a:t> Path :  To superior Colliculus for eye movement reflexes(</a:t>
            </a:r>
            <a:r>
              <a:rPr lang="en-IN" altLang="en-US" sz="1600" dirty="0" err="1">
                <a:latin typeface="Calibri" panose="020F0502020204030204" pitchFamily="34" charset="0"/>
                <a:cs typeface="Calibri" panose="020F0502020204030204" pitchFamily="34" charset="0"/>
              </a:rPr>
              <a:t>eg</a:t>
            </a:r>
            <a:r>
              <a:rPr lang="en-IN" altLang="en-US" sz="1600" dirty="0">
                <a:latin typeface="Calibri" panose="020F0502020204030204" pitchFamily="34" charset="0"/>
                <a:cs typeface="Calibri" panose="020F0502020204030204" pitchFamily="34" charset="0"/>
              </a:rPr>
              <a:t> conjugate eye movement in response to head movements)</a:t>
            </a:r>
          </a:p>
          <a:p>
            <a:pPr>
              <a:defRPr/>
            </a:pPr>
            <a:r>
              <a:rPr lang="en-IN" altLang="en-US" sz="1600" b="1" dirty="0" err="1">
                <a:latin typeface="Calibri" panose="020F0502020204030204" pitchFamily="34" charset="0"/>
                <a:cs typeface="Calibri" panose="020F0502020204030204" pitchFamily="34" charset="0"/>
              </a:rPr>
              <a:t>Retino</a:t>
            </a:r>
            <a:r>
              <a:rPr lang="en-IN" altLang="en-US" sz="1600" b="1" dirty="0">
                <a:latin typeface="Calibri" panose="020F0502020204030204" pitchFamily="34" charset="0"/>
                <a:cs typeface="Calibri" panose="020F0502020204030204" pitchFamily="34" charset="0"/>
              </a:rPr>
              <a:t>- Hypothalamic </a:t>
            </a:r>
            <a:r>
              <a:rPr lang="en-IN" altLang="en-US" sz="1600" dirty="0">
                <a:latin typeface="Calibri" panose="020F0502020204030204" pitchFamily="34" charset="0"/>
                <a:cs typeface="Calibri" panose="020F0502020204030204" pitchFamily="34" charset="0"/>
              </a:rPr>
              <a:t>path : To Bilateral Suprachiasmatic nuclei(SCN) of </a:t>
            </a:r>
            <a:r>
              <a:rPr lang="en-IN" altLang="en-US" sz="1600" dirty="0" err="1">
                <a:latin typeface="Calibri" panose="020F0502020204030204" pitchFamily="34" charset="0"/>
                <a:cs typeface="Calibri" panose="020F0502020204030204" pitchFamily="34" charset="0"/>
              </a:rPr>
              <a:t>Hypothamus</a:t>
            </a:r>
            <a:r>
              <a:rPr lang="en-IN" altLang="en-US" sz="1600" dirty="0">
                <a:latin typeface="Calibri" panose="020F0502020204030204" pitchFamily="34" charset="0"/>
                <a:cs typeface="Calibri" panose="020F0502020204030204" pitchFamily="34" charset="0"/>
              </a:rPr>
              <a:t> for Circadian rhythm and neuro-endocrine function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5">
            <a:extLst>
              <a:ext uri="{FF2B5EF4-FFF2-40B4-BE49-F238E27FC236}">
                <a16:creationId xmlns:a16="http://schemas.microsoft.com/office/drawing/2014/main" xmlns="" id="{999D1477-0106-45D1-4A09-B8872C12EE1E}"/>
              </a:ext>
            </a:extLst>
          </p:cNvPr>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46038" y="1484313"/>
            <a:ext cx="4978400" cy="4879975"/>
          </a:xfrm>
        </p:spPr>
      </p:pic>
      <p:pic>
        <p:nvPicPr>
          <p:cNvPr id="70659" name="Content Placeholder 7">
            <a:extLst>
              <a:ext uri="{FF2B5EF4-FFF2-40B4-BE49-F238E27FC236}">
                <a16:creationId xmlns:a16="http://schemas.microsoft.com/office/drawing/2014/main" xmlns="" id="{429E79BA-328A-5B7B-3184-65CBEE896555}"/>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5540375" y="4198938"/>
            <a:ext cx="3467100" cy="2614612"/>
          </a:xfrm>
        </p:spPr>
      </p:pic>
      <p:sp>
        <p:nvSpPr>
          <p:cNvPr id="9" name="Rectangle: Diagonal Corners Snipped 8">
            <a:extLst>
              <a:ext uri="{FF2B5EF4-FFF2-40B4-BE49-F238E27FC236}">
                <a16:creationId xmlns:a16="http://schemas.microsoft.com/office/drawing/2014/main" xmlns="" id="{1186BF44-3861-C1EB-3996-6B5930FB155D}"/>
              </a:ext>
            </a:extLst>
          </p:cNvPr>
          <p:cNvSpPr/>
          <p:nvPr/>
        </p:nvSpPr>
        <p:spPr>
          <a:xfrm rot="2033317">
            <a:off x="8466138" y="5802313"/>
            <a:ext cx="360362" cy="414337"/>
          </a:xfrm>
          <a:prstGeom prst="snip2Diag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p>
        </p:txBody>
      </p:sp>
      <p:sp>
        <p:nvSpPr>
          <p:cNvPr id="10" name="Oval 9">
            <a:extLst>
              <a:ext uri="{FF2B5EF4-FFF2-40B4-BE49-F238E27FC236}">
                <a16:creationId xmlns:a16="http://schemas.microsoft.com/office/drawing/2014/main" xmlns="" id="{EC7BC9F4-B2F2-0C38-4D91-99047795E595}"/>
              </a:ext>
            </a:extLst>
          </p:cNvPr>
          <p:cNvSpPr/>
          <p:nvPr/>
        </p:nvSpPr>
        <p:spPr>
          <a:xfrm>
            <a:off x="2633663" y="5157788"/>
            <a:ext cx="138112"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Oval 10">
            <a:extLst>
              <a:ext uri="{FF2B5EF4-FFF2-40B4-BE49-F238E27FC236}">
                <a16:creationId xmlns:a16="http://schemas.microsoft.com/office/drawing/2014/main" xmlns="" id="{430482DF-4447-CB35-D7D0-8AFC559F3973}"/>
              </a:ext>
            </a:extLst>
          </p:cNvPr>
          <p:cNvSpPr/>
          <p:nvPr/>
        </p:nvSpPr>
        <p:spPr>
          <a:xfrm>
            <a:off x="2189163" y="5167313"/>
            <a:ext cx="139700" cy="139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0663" name="TextBox 11">
            <a:extLst>
              <a:ext uri="{FF2B5EF4-FFF2-40B4-BE49-F238E27FC236}">
                <a16:creationId xmlns:a16="http://schemas.microsoft.com/office/drawing/2014/main" xmlns="" id="{2D43B2DF-AE18-80AF-7CC6-4C4B7BD515E2}"/>
              </a:ext>
            </a:extLst>
          </p:cNvPr>
          <p:cNvSpPr txBox="1">
            <a:spLocks noChangeArrowheads="1"/>
          </p:cNvSpPr>
          <p:nvPr/>
        </p:nvSpPr>
        <p:spPr bwMode="auto">
          <a:xfrm>
            <a:off x="8482013" y="5908675"/>
            <a:ext cx="7048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LGN</a:t>
            </a:r>
          </a:p>
        </p:txBody>
      </p:sp>
      <p:sp>
        <p:nvSpPr>
          <p:cNvPr id="70664" name="TextBox 12">
            <a:extLst>
              <a:ext uri="{FF2B5EF4-FFF2-40B4-BE49-F238E27FC236}">
                <a16:creationId xmlns:a16="http://schemas.microsoft.com/office/drawing/2014/main" xmlns="" id="{06D2F896-865F-6925-6BE1-8064DA40D9F2}"/>
              </a:ext>
            </a:extLst>
          </p:cNvPr>
          <p:cNvSpPr txBox="1">
            <a:spLocks noChangeArrowheads="1"/>
          </p:cNvSpPr>
          <p:nvPr/>
        </p:nvSpPr>
        <p:spPr bwMode="auto">
          <a:xfrm>
            <a:off x="931863" y="6410325"/>
            <a:ext cx="17287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400"/>
              <a:t>Sup.Colliculus</a:t>
            </a:r>
          </a:p>
        </p:txBody>
      </p:sp>
      <p:sp>
        <p:nvSpPr>
          <p:cNvPr id="70665" name="TextBox 13">
            <a:extLst>
              <a:ext uri="{FF2B5EF4-FFF2-40B4-BE49-F238E27FC236}">
                <a16:creationId xmlns:a16="http://schemas.microsoft.com/office/drawing/2014/main" xmlns="" id="{AFCFCD47-4CA4-E36D-E33A-22AC9CC3DB48}"/>
              </a:ext>
            </a:extLst>
          </p:cNvPr>
          <p:cNvSpPr txBox="1">
            <a:spLocks noChangeArrowheads="1"/>
          </p:cNvSpPr>
          <p:nvPr/>
        </p:nvSpPr>
        <p:spPr bwMode="auto">
          <a:xfrm>
            <a:off x="2371725" y="6410325"/>
            <a:ext cx="17287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400"/>
              <a:t>3</a:t>
            </a:r>
            <a:r>
              <a:rPr lang="en-IN" altLang="en-US" sz="1400" baseline="30000"/>
              <a:t>rd</a:t>
            </a:r>
            <a:r>
              <a:rPr lang="en-IN" altLang="en-US" sz="1400"/>
              <a:t> N Nucleus</a:t>
            </a:r>
          </a:p>
        </p:txBody>
      </p:sp>
      <p:cxnSp>
        <p:nvCxnSpPr>
          <p:cNvPr id="16" name="Straight Arrow Connector 15">
            <a:extLst>
              <a:ext uri="{FF2B5EF4-FFF2-40B4-BE49-F238E27FC236}">
                <a16:creationId xmlns:a16="http://schemas.microsoft.com/office/drawing/2014/main" xmlns="" id="{E9C4D883-6D4C-6774-7ACC-0B6D8D208D40}"/>
              </a:ext>
            </a:extLst>
          </p:cNvPr>
          <p:cNvCxnSpPr>
            <a:cxnSpLocks/>
            <a:stCxn id="70664" idx="0"/>
          </p:cNvCxnSpPr>
          <p:nvPr/>
        </p:nvCxnSpPr>
        <p:spPr>
          <a:xfrm flipV="1">
            <a:off x="1795463" y="5908675"/>
            <a:ext cx="400050" cy="501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xmlns="" id="{4D7E6CEC-4612-E0E5-3EA4-FF90F69F11B6}"/>
              </a:ext>
            </a:extLst>
          </p:cNvPr>
          <p:cNvCxnSpPr>
            <a:cxnSpLocks/>
          </p:cNvCxnSpPr>
          <p:nvPr/>
        </p:nvCxnSpPr>
        <p:spPr>
          <a:xfrm flipH="1" flipV="1">
            <a:off x="2803525" y="5259388"/>
            <a:ext cx="384175" cy="1104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0668" name="Picture 19">
            <a:extLst>
              <a:ext uri="{FF2B5EF4-FFF2-40B4-BE49-F238E27FC236}">
                <a16:creationId xmlns:a16="http://schemas.microsoft.com/office/drawing/2014/main" xmlns="" id="{DC24D38E-0262-6E6B-899D-31E8E2268E8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72038" y="71438"/>
            <a:ext cx="4264025" cy="313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9" name="TextBox 21">
            <a:extLst>
              <a:ext uri="{FF2B5EF4-FFF2-40B4-BE49-F238E27FC236}">
                <a16:creationId xmlns:a16="http://schemas.microsoft.com/office/drawing/2014/main" xmlns="" id="{B86E76D4-0F09-EA7E-934A-83F576EF29FE}"/>
              </a:ext>
            </a:extLst>
          </p:cNvPr>
          <p:cNvSpPr txBox="1">
            <a:spLocks noChangeArrowheads="1"/>
          </p:cNvSpPr>
          <p:nvPr/>
        </p:nvSpPr>
        <p:spPr bwMode="auto">
          <a:xfrm>
            <a:off x="7940675" y="6143625"/>
            <a:ext cx="70485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MGN</a:t>
            </a:r>
          </a:p>
        </p:txBody>
      </p:sp>
      <p:sp>
        <p:nvSpPr>
          <p:cNvPr id="70670" name="TextBox 22">
            <a:extLst>
              <a:ext uri="{FF2B5EF4-FFF2-40B4-BE49-F238E27FC236}">
                <a16:creationId xmlns:a16="http://schemas.microsoft.com/office/drawing/2014/main" xmlns="" id="{63CDC9B7-5A5A-379F-D252-5CDAD5B8E7E2}"/>
              </a:ext>
            </a:extLst>
          </p:cNvPr>
          <p:cNvSpPr txBox="1">
            <a:spLocks noChangeArrowheads="1"/>
          </p:cNvSpPr>
          <p:nvPr/>
        </p:nvSpPr>
        <p:spPr bwMode="auto">
          <a:xfrm>
            <a:off x="7500938" y="6294438"/>
            <a:ext cx="7048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SC</a:t>
            </a:r>
          </a:p>
        </p:txBody>
      </p:sp>
      <p:sp>
        <p:nvSpPr>
          <p:cNvPr id="26" name="Freeform: Shape 25">
            <a:extLst>
              <a:ext uri="{FF2B5EF4-FFF2-40B4-BE49-F238E27FC236}">
                <a16:creationId xmlns:a16="http://schemas.microsoft.com/office/drawing/2014/main" xmlns="" id="{775D799F-1DB3-1C3C-6161-42246D80E2C9}"/>
              </a:ext>
            </a:extLst>
          </p:cNvPr>
          <p:cNvSpPr/>
          <p:nvPr/>
        </p:nvSpPr>
        <p:spPr>
          <a:xfrm>
            <a:off x="6092825" y="5218113"/>
            <a:ext cx="328613" cy="392112"/>
          </a:xfrm>
          <a:custGeom>
            <a:avLst/>
            <a:gdLst>
              <a:gd name="connsiteX0" fmla="*/ 329120 w 329120"/>
              <a:gd name="connsiteY0" fmla="*/ 0 h 391886"/>
              <a:gd name="connsiteX1" fmla="*/ 39871 w 329120"/>
              <a:gd name="connsiteY1" fmla="*/ 251927 h 391886"/>
              <a:gd name="connsiteX2" fmla="*/ 2548 w 329120"/>
              <a:gd name="connsiteY2" fmla="*/ 391886 h 391886"/>
              <a:gd name="connsiteX3" fmla="*/ 2548 w 329120"/>
              <a:gd name="connsiteY3" fmla="*/ 391886 h 391886"/>
              <a:gd name="connsiteX4" fmla="*/ 2548 w 329120"/>
              <a:gd name="connsiteY4" fmla="*/ 391886 h 39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20" h="391886">
                <a:moveTo>
                  <a:pt x="329120" y="0"/>
                </a:moveTo>
                <a:cubicBezTo>
                  <a:pt x="211710" y="93306"/>
                  <a:pt x="94300" y="186613"/>
                  <a:pt x="39871" y="251927"/>
                </a:cubicBezTo>
                <a:cubicBezTo>
                  <a:pt x="-14558" y="317241"/>
                  <a:pt x="2548" y="391886"/>
                  <a:pt x="2548" y="391886"/>
                </a:cubicBezTo>
                <a:lnTo>
                  <a:pt x="2548" y="391886"/>
                </a:lnTo>
                <a:lnTo>
                  <a:pt x="2548" y="391886"/>
                </a:lnTo>
              </a:path>
            </a:pathLst>
          </a:custGeom>
          <a:noFill/>
          <a:ln w="38100">
            <a:solidFill>
              <a:schemeClr val="accent2">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70672" name="TextBox 26">
            <a:extLst>
              <a:ext uri="{FF2B5EF4-FFF2-40B4-BE49-F238E27FC236}">
                <a16:creationId xmlns:a16="http://schemas.microsoft.com/office/drawing/2014/main" xmlns="" id="{7CA81BFE-367B-03FB-542E-620EE1E99A15}"/>
              </a:ext>
            </a:extLst>
          </p:cNvPr>
          <p:cNvSpPr txBox="1">
            <a:spLocks noChangeArrowheads="1"/>
          </p:cNvSpPr>
          <p:nvPr/>
        </p:nvSpPr>
        <p:spPr bwMode="auto">
          <a:xfrm rot="-2168732">
            <a:off x="5635625" y="5208588"/>
            <a:ext cx="9683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000"/>
              <a:t>Light reflex</a:t>
            </a:r>
          </a:p>
        </p:txBody>
      </p:sp>
      <p:pic>
        <p:nvPicPr>
          <p:cNvPr id="70673" name="Picture 30">
            <a:extLst>
              <a:ext uri="{FF2B5EF4-FFF2-40B4-BE49-F238E27FC236}">
                <a16:creationId xmlns:a16="http://schemas.microsoft.com/office/drawing/2014/main" xmlns="" id="{0B7CC3C9-8145-DDE4-BB34-0B05933BAE02}"/>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216525" y="2797175"/>
            <a:ext cx="3117850" cy="231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itle 1">
            <a:extLst>
              <a:ext uri="{FF2B5EF4-FFF2-40B4-BE49-F238E27FC236}">
                <a16:creationId xmlns:a16="http://schemas.microsoft.com/office/drawing/2014/main" xmlns="" id="{6FB4A1C0-9287-6265-FE77-34194F54E918}"/>
              </a:ext>
            </a:extLst>
          </p:cNvPr>
          <p:cNvSpPr>
            <a:spLocks noGrp="1"/>
          </p:cNvSpPr>
          <p:nvPr>
            <p:ph type="title"/>
          </p:nvPr>
        </p:nvSpPr>
        <p:spPr>
          <a:xfrm>
            <a:off x="433057" y="303284"/>
            <a:ext cx="7772400" cy="712564"/>
          </a:xfrm>
        </p:spPr>
        <p:txBody>
          <a:bodyPr/>
          <a:lstStyle/>
          <a:p>
            <a:pPr>
              <a:defRPr/>
            </a:pPr>
            <a:r>
              <a:rPr lang="en-IN" sz="4000" dirty="0"/>
              <a:t>Light reflex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xmlns="" id="{6C17F9A9-2697-E8D3-3393-CE7844AD3888}"/>
              </a:ext>
            </a:extLst>
          </p:cNvPr>
          <p:cNvSpPr>
            <a:spLocks noGrp="1"/>
          </p:cNvSpPr>
          <p:nvPr>
            <p:ph sz="half" idx="2"/>
          </p:nvPr>
        </p:nvSpPr>
        <p:spPr>
          <a:xfrm>
            <a:off x="3959225" y="117475"/>
            <a:ext cx="4968875" cy="6229350"/>
          </a:xfrm>
          <a:solidFill>
            <a:schemeClr val="accent3">
              <a:lumMod val="40000"/>
              <a:lumOff val="60000"/>
            </a:schemeClr>
          </a:solidFill>
        </p:spPr>
        <p:txBody>
          <a:bodyPr/>
          <a:lstStyle/>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Light Reflex pathway</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Sensory – Rods &amp; Cones</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Bipolar cells</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Retinal Ganglion cells </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Travel along </a:t>
            </a:r>
            <a:r>
              <a:rPr lang="en-IN" sz="1600" dirty="0" err="1">
                <a:latin typeface="Calibri" panose="020F0502020204030204" pitchFamily="34" charset="0"/>
                <a:cs typeface="Calibri" panose="020F0502020204030204" pitchFamily="34" charset="0"/>
              </a:rPr>
              <a:t>OpNr</a:t>
            </a:r>
            <a:r>
              <a:rPr lang="en-IN" sz="1600" dirty="0">
                <a:latin typeface="Calibri" panose="020F0502020204030204" pitchFamily="34" charset="0"/>
                <a:cs typeface="Calibri" panose="020F0502020204030204" pitchFamily="34" charset="0"/>
              </a:rPr>
              <a:t> </a:t>
            </a:r>
            <a:r>
              <a:rPr lang="en-IN" sz="1600" dirty="0">
                <a:latin typeface="Calibri" panose="020F0502020204030204" pitchFamily="34" charset="0"/>
                <a:cs typeface="Calibri" panose="020F0502020204030204" pitchFamily="34" charset="0"/>
                <a:sym typeface="Wingdings" panose="05000000000000000000" pitchFamily="2" charset="2"/>
              </a:rPr>
              <a:t> </a:t>
            </a:r>
            <a:r>
              <a:rPr lang="en-IN" sz="1600" dirty="0" err="1">
                <a:latin typeface="Calibri" panose="020F0502020204030204" pitchFamily="34" charset="0"/>
                <a:cs typeface="Calibri" panose="020F0502020204030204" pitchFamily="34" charset="0"/>
              </a:rPr>
              <a:t>OpCh</a:t>
            </a:r>
            <a:r>
              <a:rPr lang="en-IN" sz="1600" dirty="0">
                <a:latin typeface="Calibri" panose="020F0502020204030204" pitchFamily="34" charset="0"/>
                <a:cs typeface="Calibri" panose="020F0502020204030204" pitchFamily="34" charset="0"/>
              </a:rPr>
              <a:t> </a:t>
            </a:r>
            <a:r>
              <a:rPr lang="en-IN" sz="1600" dirty="0">
                <a:latin typeface="Calibri" panose="020F0502020204030204" pitchFamily="34" charset="0"/>
                <a:cs typeface="Calibri" panose="020F0502020204030204" pitchFamily="34" charset="0"/>
                <a:sym typeface="Wingdings" panose="05000000000000000000" pitchFamily="2" charset="2"/>
              </a:rPr>
              <a:t> </a:t>
            </a:r>
            <a:r>
              <a:rPr lang="en-IN" sz="1600" dirty="0" err="1">
                <a:latin typeface="Calibri" panose="020F0502020204030204" pitchFamily="34" charset="0"/>
                <a:cs typeface="Calibri" panose="020F0502020204030204" pitchFamily="34" charset="0"/>
              </a:rPr>
              <a:t>OpTr</a:t>
            </a:r>
            <a:r>
              <a:rPr lang="en-IN" sz="1600" dirty="0">
                <a:latin typeface="Calibri" panose="020F0502020204030204" pitchFamily="34" charset="0"/>
                <a:cs typeface="Calibri" panose="020F0502020204030204" pitchFamily="34" charset="0"/>
              </a:rPr>
              <a:t> </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End in Pretectal Nucleus of Sup. Colliculus</a:t>
            </a:r>
          </a:p>
          <a:p>
            <a:pPr marL="0" indent="0">
              <a:buFont typeface="Wingdings" panose="05000000000000000000" pitchFamily="2" charset="2"/>
              <a:buNone/>
              <a:defRPr/>
            </a:pPr>
            <a:endParaRPr lang="en-IN" sz="1600"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Interneurons fibres go to Accessory motor </a:t>
            </a:r>
            <a:r>
              <a:rPr lang="en-IN" sz="1600" dirty="0" err="1">
                <a:latin typeface="Calibri" panose="020F0502020204030204" pitchFamily="34" charset="0"/>
                <a:cs typeface="Calibri" panose="020F0502020204030204" pitchFamily="34" charset="0"/>
              </a:rPr>
              <a:t>nuc</a:t>
            </a:r>
            <a:r>
              <a:rPr lang="en-IN" sz="1600" dirty="0">
                <a:latin typeface="Calibri" panose="020F0502020204030204" pitchFamily="34" charset="0"/>
                <a:cs typeface="Calibri" panose="020F0502020204030204" pitchFamily="34" charset="0"/>
              </a:rPr>
              <a:t> of Edinger-Westphal nucleus of BOTH sides</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It then Supplies </a:t>
            </a:r>
            <a:r>
              <a:rPr lang="en-IN" sz="1600" dirty="0" err="1">
                <a:latin typeface="Calibri" panose="020F0502020204030204" pitchFamily="34" charset="0"/>
                <a:cs typeface="Calibri" panose="020F0502020204030204" pitchFamily="34" charset="0"/>
              </a:rPr>
              <a:t>ipislateral</a:t>
            </a:r>
            <a:r>
              <a:rPr lang="en-IN" sz="1600" dirty="0">
                <a:latin typeface="Calibri" panose="020F0502020204030204" pitchFamily="34" charset="0"/>
                <a:cs typeface="Calibri" panose="020F0502020204030204" pitchFamily="34" charset="0"/>
              </a:rPr>
              <a:t> </a:t>
            </a:r>
            <a:r>
              <a:rPr lang="en-IN" sz="1600" dirty="0" err="1">
                <a:latin typeface="Calibri" panose="020F0502020204030204" pitchFamily="34" charset="0"/>
                <a:cs typeface="Calibri" panose="020F0502020204030204" pitchFamily="34" charset="0"/>
              </a:rPr>
              <a:t>Occulomotor</a:t>
            </a:r>
            <a:r>
              <a:rPr lang="en-IN" sz="1600" dirty="0">
                <a:latin typeface="Calibri" panose="020F0502020204030204" pitchFamily="34" charset="0"/>
                <a:cs typeface="Calibri" panose="020F0502020204030204" pitchFamily="34" charset="0"/>
              </a:rPr>
              <a:t> </a:t>
            </a:r>
            <a:r>
              <a:rPr lang="en-IN" sz="1600" dirty="0" err="1">
                <a:latin typeface="Calibri" panose="020F0502020204030204" pitchFamily="34" charset="0"/>
                <a:cs typeface="Calibri" panose="020F0502020204030204" pitchFamily="34" charset="0"/>
              </a:rPr>
              <a:t>Nuc</a:t>
            </a:r>
            <a:endParaRPr lang="en-IN" sz="1600"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endParaRPr lang="en-IN" sz="1600" dirty="0">
              <a:latin typeface="Calibri" panose="020F0502020204030204" pitchFamily="34" charset="0"/>
              <a:cs typeface="Calibri" panose="020F0502020204030204" pitchFamily="34" charset="0"/>
            </a:endParaRP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After emerging from midbrain run superficially in 3</a:t>
            </a:r>
            <a:r>
              <a:rPr lang="en-IN" sz="1600" baseline="30000" dirty="0">
                <a:latin typeface="Calibri" panose="020F0502020204030204" pitchFamily="34" charset="0"/>
                <a:cs typeface="Calibri" panose="020F0502020204030204" pitchFamily="34" charset="0"/>
              </a:rPr>
              <a:t>rd</a:t>
            </a:r>
            <a:r>
              <a:rPr lang="en-IN" sz="1600" dirty="0">
                <a:latin typeface="Calibri" panose="020F0502020204030204" pitchFamily="34" charset="0"/>
                <a:cs typeface="Calibri" panose="020F0502020204030204" pitchFamily="34" charset="0"/>
              </a:rPr>
              <a:t> Nerve – (Inferior)</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Inferior division of 3</a:t>
            </a:r>
            <a:r>
              <a:rPr lang="en-IN" sz="1600" baseline="30000" dirty="0">
                <a:latin typeface="Calibri" panose="020F0502020204030204" pitchFamily="34" charset="0"/>
                <a:cs typeface="Calibri" panose="020F0502020204030204" pitchFamily="34" charset="0"/>
              </a:rPr>
              <a:t>rd</a:t>
            </a:r>
            <a:r>
              <a:rPr lang="en-IN" sz="1600" dirty="0">
                <a:latin typeface="Calibri" panose="020F0502020204030204" pitchFamily="34" charset="0"/>
                <a:cs typeface="Calibri" panose="020F0502020204030204" pitchFamily="34" charset="0"/>
              </a:rPr>
              <a:t> Nerve</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Ciliary Ganglion</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Short Ciliary Nerves</a:t>
            </a:r>
          </a:p>
          <a:p>
            <a:pPr marL="0" indent="0">
              <a:buFont typeface="Wingdings" panose="05000000000000000000" pitchFamily="2" charset="2"/>
              <a:buNone/>
              <a:defRPr/>
            </a:pPr>
            <a:r>
              <a:rPr lang="en-IN" sz="1600" dirty="0">
                <a:latin typeface="Calibri" panose="020F0502020204030204" pitchFamily="34" charset="0"/>
                <a:cs typeface="Calibri" panose="020F0502020204030204" pitchFamily="34" charset="0"/>
              </a:rPr>
              <a:t>Sphincter pupillae muscle</a:t>
            </a:r>
          </a:p>
        </p:txBody>
      </p:sp>
      <p:pic>
        <p:nvPicPr>
          <p:cNvPr id="71683" name="Picture 20">
            <a:extLst>
              <a:ext uri="{FF2B5EF4-FFF2-40B4-BE49-F238E27FC236}">
                <a16:creationId xmlns:a16="http://schemas.microsoft.com/office/drawing/2014/main" xmlns="" id="{CAAB8DA4-3F84-52FC-5B90-D124797922F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138" y="79375"/>
            <a:ext cx="3706812" cy="389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684" name="Picture 24">
            <a:extLst>
              <a:ext uri="{FF2B5EF4-FFF2-40B4-BE49-F238E27FC236}">
                <a16:creationId xmlns:a16="http://schemas.microsoft.com/office/drawing/2014/main" xmlns="" id="{E783B0CB-8B27-446B-929C-39A4DEFD3F2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19863" y="4629150"/>
            <a:ext cx="2408237" cy="211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Content Placeholder 27">
            <a:extLst>
              <a:ext uri="{FF2B5EF4-FFF2-40B4-BE49-F238E27FC236}">
                <a16:creationId xmlns:a16="http://schemas.microsoft.com/office/drawing/2014/main" xmlns="" id="{20CA9A1A-3A27-F9B6-85FF-19316D74CEBB}"/>
              </a:ext>
            </a:extLst>
          </p:cNvPr>
          <p:cNvSpPr>
            <a:spLocks noGrp="1"/>
          </p:cNvSpPr>
          <p:nvPr>
            <p:ph sz="half" idx="1"/>
          </p:nvPr>
        </p:nvSpPr>
        <p:spPr>
          <a:xfrm>
            <a:off x="133350" y="4149725"/>
            <a:ext cx="3657600" cy="2197100"/>
          </a:xfrm>
          <a:solidFill>
            <a:schemeClr val="bg1">
              <a:lumMod val="85000"/>
            </a:schemeClr>
          </a:solidFill>
        </p:spPr>
        <p:txBody>
          <a:bodyPr/>
          <a:lstStyle/>
          <a:p>
            <a:pPr>
              <a:buFont typeface="+mj-lt"/>
              <a:buAutoNum type="arabicPeriod"/>
              <a:defRPr/>
            </a:pPr>
            <a:r>
              <a:rPr lang="en-US" sz="1400" dirty="0">
                <a:solidFill>
                  <a:srgbClr val="3B3835"/>
                </a:solidFill>
                <a:latin typeface="Calibri" panose="020F0502020204030204" pitchFamily="34" charset="0"/>
                <a:cs typeface="Calibri" panose="020F0502020204030204" pitchFamily="34" charset="0"/>
              </a:rPr>
              <a:t>Parasympathetic pathway First Order –Retina to Pretectal nucleus in the Brain Stem ( at the level of the superior colliculus) </a:t>
            </a:r>
          </a:p>
          <a:p>
            <a:pPr>
              <a:buFont typeface="+mj-lt"/>
              <a:buAutoNum type="arabicPeriod"/>
              <a:defRPr/>
            </a:pPr>
            <a:r>
              <a:rPr lang="en-US" sz="1400" dirty="0">
                <a:solidFill>
                  <a:srgbClr val="3B3835"/>
                </a:solidFill>
                <a:latin typeface="Calibri" panose="020F0502020204030204" pitchFamily="34" charset="0"/>
                <a:cs typeface="Calibri" panose="020F0502020204030204" pitchFamily="34" charset="0"/>
              </a:rPr>
              <a:t>Second order – Pretectal nucleus to EWN ( Bilateral innervation ) </a:t>
            </a:r>
          </a:p>
          <a:p>
            <a:pPr>
              <a:buFont typeface="+mj-lt"/>
              <a:buAutoNum type="arabicPeriod"/>
              <a:defRPr/>
            </a:pPr>
            <a:r>
              <a:rPr lang="en-US" sz="1400" dirty="0">
                <a:solidFill>
                  <a:srgbClr val="3B3835"/>
                </a:solidFill>
                <a:latin typeface="Calibri" panose="020F0502020204030204" pitchFamily="34" charset="0"/>
                <a:cs typeface="Calibri" panose="020F0502020204030204" pitchFamily="34" charset="0"/>
              </a:rPr>
              <a:t>Third order – EWN to Ciliary ganglion. </a:t>
            </a:r>
          </a:p>
          <a:p>
            <a:pPr>
              <a:buFont typeface="+mj-lt"/>
              <a:buAutoNum type="arabicPeriod"/>
              <a:defRPr/>
            </a:pPr>
            <a:r>
              <a:rPr lang="en-US" sz="1400" dirty="0">
                <a:solidFill>
                  <a:srgbClr val="3B3835"/>
                </a:solidFill>
                <a:latin typeface="Calibri" panose="020F0502020204030204" pitchFamily="34" charset="0"/>
                <a:cs typeface="Calibri" panose="020F0502020204030204" pitchFamily="34" charset="0"/>
              </a:rPr>
              <a:t>Fourth order – Ciliary Ganglion to Sphincter pupillae ( via short ciliary nerves )</a:t>
            </a:r>
          </a:p>
          <a:p>
            <a:pPr>
              <a:defRPr/>
            </a:pP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a:extLst>
              <a:ext uri="{FF2B5EF4-FFF2-40B4-BE49-F238E27FC236}">
                <a16:creationId xmlns:a16="http://schemas.microsoft.com/office/drawing/2014/main" xmlns="" id="{49219840-B7D6-0D82-B1C8-3A6B69BFCD6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84663" y="274638"/>
            <a:ext cx="4694237" cy="340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a:extLst>
              <a:ext uri="{FF2B5EF4-FFF2-40B4-BE49-F238E27FC236}">
                <a16:creationId xmlns:a16="http://schemas.microsoft.com/office/drawing/2014/main" xmlns="" id="{438E0DFA-8540-94F2-D17E-05A3E505F638}"/>
              </a:ext>
            </a:extLst>
          </p:cNvPr>
          <p:cNvSpPr>
            <a:spLocks noGrp="1" noChangeArrowheads="1"/>
          </p:cNvSpPr>
          <p:nvPr>
            <p:ph type="title"/>
          </p:nvPr>
        </p:nvSpPr>
        <p:spPr>
          <a:xfrm>
            <a:off x="179511" y="116631"/>
            <a:ext cx="7772400" cy="936105"/>
          </a:xfrm>
        </p:spPr>
        <p:txBody>
          <a:bodyPr/>
          <a:lstStyle/>
          <a:p>
            <a:pPr eaLnBrk="1" fontAlgn="auto" hangingPunct="1">
              <a:spcAft>
                <a:spcPts val="0"/>
              </a:spcAft>
              <a:defRPr/>
            </a:pPr>
            <a:r>
              <a:rPr lang="en-US" sz="3600" dirty="0"/>
              <a:t>Neuronal order of Visual pathway</a:t>
            </a:r>
            <a:endParaRPr lang="en-SG" sz="3600" dirty="0"/>
          </a:p>
        </p:txBody>
      </p:sp>
      <p:pic>
        <p:nvPicPr>
          <p:cNvPr id="11268" name="Content Placeholder 5">
            <a:extLst>
              <a:ext uri="{FF2B5EF4-FFF2-40B4-BE49-F238E27FC236}">
                <a16:creationId xmlns:a16="http://schemas.microsoft.com/office/drawing/2014/main" xmlns="" id="{0DE01D17-8E64-48EF-C3A0-06C91220E5B9}"/>
              </a:ext>
            </a:extLst>
          </p:cNvPr>
          <p:cNvPicPr>
            <a:picLocks noGrp="1" noChangeAspect="1" noChangeArrowheads="1"/>
          </p:cNvPicPr>
          <p:nvPr>
            <p:ph sz="half" idx="1"/>
          </p:nvPr>
        </p:nvPicPr>
        <p:blipFill>
          <a:blip r:embed="rId4">
            <a:extLst>
              <a:ext uri="{28A0092B-C50C-407E-A947-70E740481C1C}">
                <a14:useLocalDpi xmlns:a14="http://schemas.microsoft.com/office/drawing/2010/main" xmlns="" val="0"/>
              </a:ext>
            </a:extLst>
          </a:blip>
          <a:srcRect/>
          <a:stretch>
            <a:fillRect/>
          </a:stretch>
        </p:blipFill>
        <p:spPr>
          <a:xfrm>
            <a:off x="395288" y="1052513"/>
            <a:ext cx="3248025" cy="3978275"/>
          </a:xfrm>
        </p:spPr>
      </p:pic>
      <p:graphicFrame>
        <p:nvGraphicFramePr>
          <p:cNvPr id="4" name="Table 4">
            <a:extLst>
              <a:ext uri="{FF2B5EF4-FFF2-40B4-BE49-F238E27FC236}">
                <a16:creationId xmlns:a16="http://schemas.microsoft.com/office/drawing/2014/main" xmlns="" id="{A68A6384-F347-C796-2318-FC2102D85A5A}"/>
              </a:ext>
            </a:extLst>
          </p:cNvPr>
          <p:cNvGraphicFramePr>
            <a:graphicFrameLocks noGrp="1"/>
          </p:cNvGraphicFramePr>
          <p:nvPr>
            <p:ph sz="half" idx="2"/>
          </p:nvPr>
        </p:nvGraphicFramePr>
        <p:xfrm>
          <a:off x="2347913" y="3738563"/>
          <a:ext cx="6075363" cy="2930561"/>
        </p:xfrm>
        <a:graphic>
          <a:graphicData uri="http://schemas.openxmlformats.org/drawingml/2006/table">
            <a:tbl>
              <a:tblPr firstRow="1" bandRow="1">
                <a:tableStyleId>{5C22544A-7EE6-4342-B048-85BDC9FD1C3A}</a:tableStyleId>
              </a:tblPr>
              <a:tblGrid>
                <a:gridCol w="2025121">
                  <a:extLst>
                    <a:ext uri="{9D8B030D-6E8A-4147-A177-3AD203B41FA5}">
                      <a16:colId xmlns:a16="http://schemas.microsoft.com/office/drawing/2014/main" xmlns="" val="20000"/>
                    </a:ext>
                  </a:extLst>
                </a:gridCol>
                <a:gridCol w="2025121">
                  <a:extLst>
                    <a:ext uri="{9D8B030D-6E8A-4147-A177-3AD203B41FA5}">
                      <a16:colId xmlns:a16="http://schemas.microsoft.com/office/drawing/2014/main" xmlns="" val="20001"/>
                    </a:ext>
                  </a:extLst>
                </a:gridCol>
                <a:gridCol w="2025121">
                  <a:extLst>
                    <a:ext uri="{9D8B030D-6E8A-4147-A177-3AD203B41FA5}">
                      <a16:colId xmlns:a16="http://schemas.microsoft.com/office/drawing/2014/main" xmlns="" val="20002"/>
                    </a:ext>
                  </a:extLst>
                </a:gridCol>
              </a:tblGrid>
              <a:tr h="370537">
                <a:tc>
                  <a:txBody>
                    <a:bodyPr/>
                    <a:lstStyle/>
                    <a:p>
                      <a:r>
                        <a:rPr lang="en-IN" sz="1800" dirty="0"/>
                        <a:t>Feature</a:t>
                      </a:r>
                    </a:p>
                  </a:txBody>
                  <a:tcPr marL="91439" marR="91439" marT="45683" marB="45683"/>
                </a:tc>
                <a:tc>
                  <a:txBody>
                    <a:bodyPr/>
                    <a:lstStyle/>
                    <a:p>
                      <a:r>
                        <a:rPr lang="en-IN" sz="1800" dirty="0"/>
                        <a:t>Somatic </a:t>
                      </a:r>
                    </a:p>
                  </a:txBody>
                  <a:tcPr marL="91439" marR="91439" marT="45683" marB="45683"/>
                </a:tc>
                <a:tc>
                  <a:txBody>
                    <a:bodyPr/>
                    <a:lstStyle/>
                    <a:p>
                      <a:r>
                        <a:rPr lang="en-IN" sz="1800" dirty="0"/>
                        <a:t>Visual</a:t>
                      </a:r>
                    </a:p>
                  </a:txBody>
                  <a:tcPr marL="91439" marR="91439" marT="45683" marB="45683"/>
                </a:tc>
                <a:extLst>
                  <a:ext uri="{0D108BD9-81ED-4DB2-BD59-A6C34878D82A}">
                    <a16:rowId xmlns:a16="http://schemas.microsoft.com/office/drawing/2014/main" xmlns="" val="10000"/>
                  </a:ext>
                </a:extLst>
              </a:tr>
              <a:tr h="639997">
                <a:tc>
                  <a:txBody>
                    <a:bodyPr/>
                    <a:lstStyle/>
                    <a:p>
                      <a:r>
                        <a:rPr lang="en-IN" sz="1800" dirty="0"/>
                        <a:t>Sensory end organ</a:t>
                      </a:r>
                    </a:p>
                  </a:txBody>
                  <a:tcPr marL="91439" marR="91439" marT="45683" marB="45683"/>
                </a:tc>
                <a:tc>
                  <a:txBody>
                    <a:bodyPr/>
                    <a:lstStyle/>
                    <a:p>
                      <a:r>
                        <a:rPr lang="en-IN" sz="1800" dirty="0"/>
                        <a:t>Nerve endings in the skin</a:t>
                      </a:r>
                    </a:p>
                  </a:txBody>
                  <a:tcPr marL="91439" marR="91439" marT="45683" marB="45683"/>
                </a:tc>
                <a:tc>
                  <a:txBody>
                    <a:bodyPr/>
                    <a:lstStyle/>
                    <a:p>
                      <a:r>
                        <a:rPr lang="en-IN" sz="1800" dirty="0"/>
                        <a:t>Rods and Cones</a:t>
                      </a:r>
                    </a:p>
                  </a:txBody>
                  <a:tcPr marL="91439" marR="91439" marT="45683" marB="45683"/>
                </a:tc>
                <a:extLst>
                  <a:ext uri="{0D108BD9-81ED-4DB2-BD59-A6C34878D82A}">
                    <a16:rowId xmlns:a16="http://schemas.microsoft.com/office/drawing/2014/main" xmlns="" val="10001"/>
                  </a:ext>
                </a:extLst>
              </a:tr>
              <a:tr h="639997">
                <a:tc>
                  <a:txBody>
                    <a:bodyPr/>
                    <a:lstStyle/>
                    <a:p>
                      <a:r>
                        <a:rPr lang="en-IN" sz="1800" dirty="0"/>
                        <a:t>1</a:t>
                      </a:r>
                      <a:r>
                        <a:rPr lang="en-IN" sz="1800" baseline="30000" dirty="0"/>
                        <a:t>st</a:t>
                      </a:r>
                      <a:r>
                        <a:rPr lang="en-IN" sz="1800" dirty="0"/>
                        <a:t> order neuron</a:t>
                      </a:r>
                    </a:p>
                  </a:txBody>
                  <a:tcPr marL="91439" marR="91439" marT="45683" marB="45683"/>
                </a:tc>
                <a:tc>
                  <a:txBody>
                    <a:bodyPr/>
                    <a:lstStyle/>
                    <a:p>
                      <a:r>
                        <a:rPr lang="en-IN" sz="1800" dirty="0"/>
                        <a:t>Dorsal Root Ganglion</a:t>
                      </a:r>
                    </a:p>
                  </a:txBody>
                  <a:tcPr marL="91439" marR="91439" marT="45683" marB="45683"/>
                </a:tc>
                <a:tc>
                  <a:txBody>
                    <a:bodyPr/>
                    <a:lstStyle/>
                    <a:p>
                      <a:r>
                        <a:rPr lang="en-IN" sz="1800" dirty="0"/>
                        <a:t>Bipolar cells of retina</a:t>
                      </a:r>
                    </a:p>
                  </a:txBody>
                  <a:tcPr marL="91439" marR="91439" marT="45683" marB="45683"/>
                </a:tc>
                <a:extLst>
                  <a:ext uri="{0D108BD9-81ED-4DB2-BD59-A6C34878D82A}">
                    <a16:rowId xmlns:a16="http://schemas.microsoft.com/office/drawing/2014/main" xmlns="" val="10002"/>
                  </a:ext>
                </a:extLst>
              </a:tr>
              <a:tr h="639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2</a:t>
                      </a:r>
                      <a:r>
                        <a:rPr lang="en-IN" sz="1800" baseline="30000" dirty="0"/>
                        <a:t>nd</a:t>
                      </a:r>
                      <a:r>
                        <a:rPr lang="en-IN" sz="1800" dirty="0"/>
                        <a:t> order neuron</a:t>
                      </a:r>
                    </a:p>
                  </a:txBody>
                  <a:tcPr marL="91439" marR="91439" marT="45683" marB="45683"/>
                </a:tc>
                <a:tc>
                  <a:txBody>
                    <a:bodyPr/>
                    <a:lstStyle/>
                    <a:p>
                      <a:r>
                        <a:rPr lang="en-IN" sz="1800" dirty="0" err="1"/>
                        <a:t>Nuc.Gracilis</a:t>
                      </a:r>
                      <a:endParaRPr lang="en-IN" sz="1800" dirty="0"/>
                    </a:p>
                    <a:p>
                      <a:r>
                        <a:rPr lang="en-IN" sz="1800" dirty="0" err="1"/>
                        <a:t>Nuc</a:t>
                      </a:r>
                      <a:r>
                        <a:rPr lang="en-IN" sz="1800" dirty="0"/>
                        <a:t>. Cuneatus</a:t>
                      </a:r>
                    </a:p>
                  </a:txBody>
                  <a:tcPr marL="91439" marR="91439" marT="45683" marB="45683"/>
                </a:tc>
                <a:tc>
                  <a:txBody>
                    <a:bodyPr/>
                    <a:lstStyle/>
                    <a:p>
                      <a:r>
                        <a:rPr lang="en-IN" sz="1800" dirty="0"/>
                        <a:t>Ganglion cells of retina</a:t>
                      </a:r>
                    </a:p>
                  </a:txBody>
                  <a:tcPr marL="91439" marR="91439" marT="45683" marB="45683"/>
                </a:tc>
                <a:extLst>
                  <a:ext uri="{0D108BD9-81ED-4DB2-BD59-A6C34878D82A}">
                    <a16:rowId xmlns:a16="http://schemas.microsoft.com/office/drawing/2014/main" xmlns="" val="10003"/>
                  </a:ext>
                </a:extLst>
              </a:tr>
              <a:tr h="639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t>3</a:t>
                      </a:r>
                      <a:r>
                        <a:rPr lang="en-IN" sz="1800" baseline="30000" dirty="0"/>
                        <a:t>rd</a:t>
                      </a:r>
                      <a:r>
                        <a:rPr lang="en-IN" sz="1800" dirty="0"/>
                        <a:t> order neuron</a:t>
                      </a:r>
                    </a:p>
                  </a:txBody>
                  <a:tcPr marL="91439" marR="91439" marT="45683" marB="45683"/>
                </a:tc>
                <a:tc>
                  <a:txBody>
                    <a:bodyPr/>
                    <a:lstStyle/>
                    <a:p>
                      <a:r>
                        <a:rPr lang="en-IN" sz="1800" dirty="0"/>
                        <a:t>In Thalamus</a:t>
                      </a:r>
                    </a:p>
                  </a:txBody>
                  <a:tcPr marL="91439" marR="91439" marT="45683" marB="45683"/>
                </a:tc>
                <a:tc>
                  <a:txBody>
                    <a:bodyPr/>
                    <a:lstStyle/>
                    <a:p>
                      <a:r>
                        <a:rPr lang="en-IN" sz="1800" dirty="0"/>
                        <a:t>In Lateral Geniculate body</a:t>
                      </a:r>
                    </a:p>
                  </a:txBody>
                  <a:tcPr marL="91439" marR="91439" marT="45683" marB="45683"/>
                </a:tc>
                <a:extLst>
                  <a:ext uri="{0D108BD9-81ED-4DB2-BD59-A6C34878D82A}">
                    <a16:rowId xmlns:a16="http://schemas.microsoft.com/office/drawing/2014/main" xmlns=""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49114-C56F-FD3A-D65A-01960F0EFD2A}"/>
              </a:ext>
            </a:extLst>
          </p:cNvPr>
          <p:cNvSpPr>
            <a:spLocks noGrp="1"/>
          </p:cNvSpPr>
          <p:nvPr>
            <p:ph type="title"/>
          </p:nvPr>
        </p:nvSpPr>
        <p:spPr>
          <a:xfrm>
            <a:off x="323528" y="287920"/>
            <a:ext cx="7772400" cy="738448"/>
          </a:xfrm>
        </p:spPr>
        <p:txBody>
          <a:bodyPr/>
          <a:lstStyle/>
          <a:p>
            <a:pPr>
              <a:defRPr/>
            </a:pPr>
            <a:r>
              <a:rPr lang="en-IN" sz="4000" dirty="0"/>
              <a:t>Swinging flashlight - RAPD</a:t>
            </a:r>
          </a:p>
        </p:txBody>
      </p:sp>
      <p:pic>
        <p:nvPicPr>
          <p:cNvPr id="72707" name="Content Placeholder 8">
            <a:extLst>
              <a:ext uri="{FF2B5EF4-FFF2-40B4-BE49-F238E27FC236}">
                <a16:creationId xmlns:a16="http://schemas.microsoft.com/office/drawing/2014/main" xmlns="" id="{ABAE2CD5-9804-909F-3D27-5BEC5AF18F01}"/>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4333875" y="1844675"/>
            <a:ext cx="3582988" cy="4424363"/>
          </a:xfrm>
        </p:spPr>
      </p:pic>
      <p:sp>
        <p:nvSpPr>
          <p:cNvPr id="72708" name="Content Placeholder 6">
            <a:extLst>
              <a:ext uri="{FF2B5EF4-FFF2-40B4-BE49-F238E27FC236}">
                <a16:creationId xmlns:a16="http://schemas.microsoft.com/office/drawing/2014/main" xmlns="" id="{321B17E5-FC9E-1986-8DB7-C604C0D770A2}"/>
              </a:ext>
            </a:extLst>
          </p:cNvPr>
          <p:cNvSpPr>
            <a:spLocks noGrp="1" noChangeArrowheads="1"/>
          </p:cNvSpPr>
          <p:nvPr>
            <p:ph sz="half" idx="1"/>
          </p:nvPr>
        </p:nvSpPr>
        <p:spPr>
          <a:xfrm>
            <a:off x="323850" y="908050"/>
            <a:ext cx="4295775" cy="3490913"/>
          </a:xfrm>
        </p:spPr>
        <p:txBody>
          <a:bodyPr/>
          <a:lstStyle/>
          <a:p>
            <a:r>
              <a:rPr lang="en-US" altLang="en-US" sz="1600">
                <a:solidFill>
                  <a:srgbClr val="3B3835"/>
                </a:solidFill>
                <a:latin typeface="Calibri" panose="020F0502020204030204" pitchFamily="34" charset="0"/>
                <a:cs typeface="Calibri" panose="020F0502020204030204" pitchFamily="34" charset="0"/>
              </a:rPr>
              <a:t>Swinging-flashlight test What it assesses – </a:t>
            </a:r>
          </a:p>
          <a:p>
            <a:r>
              <a:rPr lang="en-US" altLang="en-US" sz="1600">
                <a:solidFill>
                  <a:srgbClr val="3B3835"/>
                </a:solidFill>
                <a:latin typeface="Calibri" panose="020F0502020204030204" pitchFamily="34" charset="0"/>
                <a:cs typeface="Calibri" panose="020F0502020204030204" pitchFamily="34" charset="0"/>
              </a:rPr>
              <a:t>Compares direct and consensual responses of each eye (as opposed to seeing whether they are there or not) </a:t>
            </a:r>
          </a:p>
          <a:p>
            <a:r>
              <a:rPr lang="en-US" altLang="en-US" sz="1600">
                <a:solidFill>
                  <a:srgbClr val="3B3835"/>
                </a:solidFill>
                <a:latin typeface="Calibri" panose="020F0502020204030204" pitchFamily="34" charset="0"/>
                <a:cs typeface="Calibri" panose="020F0502020204030204" pitchFamily="34" charset="0"/>
              </a:rPr>
              <a:t>How to perform – In a dim room light, the examiner notes the size of the pupils. The patient is asked to gaze into the distance, and the examiner swings the beam of a penlight back and forth from one pupil to the other, and observes the size of pupils and reaction in the eye that is lit. </a:t>
            </a:r>
          </a:p>
          <a:p>
            <a:r>
              <a:rPr lang="en-US" altLang="en-US" sz="1600">
                <a:solidFill>
                  <a:srgbClr val="3B3835"/>
                </a:solidFill>
                <a:latin typeface="Calibri" panose="020F0502020204030204" pitchFamily="34" charset="0"/>
                <a:cs typeface="Calibri" panose="020F0502020204030204" pitchFamily="34" charset="0"/>
              </a:rPr>
              <a:t>Normal Response – Normally, each illuminated pupil promptly becomes constricted. </a:t>
            </a:r>
          </a:p>
          <a:p>
            <a:r>
              <a:rPr lang="en-US" altLang="en-US" sz="1600">
                <a:solidFill>
                  <a:srgbClr val="3B3835"/>
                </a:solidFill>
                <a:latin typeface="Calibri" panose="020F0502020204030204" pitchFamily="34" charset="0"/>
                <a:cs typeface="Calibri" panose="020F0502020204030204" pitchFamily="34" charset="0"/>
              </a:rPr>
              <a:t>The opposite pupil also constricts consensually.</a:t>
            </a:r>
            <a:endParaRPr lang="en-IN" altLang="en-US" sz="1600">
              <a:latin typeface="Calibri" panose="020F0502020204030204" pitchFamily="34" charset="0"/>
              <a:cs typeface="Calibri" panose="020F0502020204030204" pitchFamily="34" charset="0"/>
            </a:endParaRPr>
          </a:p>
        </p:txBody>
      </p:sp>
      <p:pic>
        <p:nvPicPr>
          <p:cNvPr id="72709" name="Picture 10">
            <a:extLst>
              <a:ext uri="{FF2B5EF4-FFF2-40B4-BE49-F238E27FC236}">
                <a16:creationId xmlns:a16="http://schemas.microsoft.com/office/drawing/2014/main" xmlns="" id="{1B3CF523-2F6A-7E01-B9C5-BED51EBF98C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38688" y="1189038"/>
            <a:ext cx="2652712"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710" name="Picture 12">
            <a:extLst>
              <a:ext uri="{FF2B5EF4-FFF2-40B4-BE49-F238E27FC236}">
                <a16:creationId xmlns:a16="http://schemas.microsoft.com/office/drawing/2014/main" xmlns="" id="{D4E89BC9-F89D-93C0-918E-DFDEB79E22A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19650" y="3860800"/>
            <a:ext cx="2505075"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11" name="TextBox 13">
            <a:extLst>
              <a:ext uri="{FF2B5EF4-FFF2-40B4-BE49-F238E27FC236}">
                <a16:creationId xmlns:a16="http://schemas.microsoft.com/office/drawing/2014/main" xmlns="" id="{6712997E-428B-582D-DAED-00816482B5B3}"/>
              </a:ext>
            </a:extLst>
          </p:cNvPr>
          <p:cNvSpPr txBox="1">
            <a:spLocks noChangeArrowheads="1"/>
          </p:cNvSpPr>
          <p:nvPr/>
        </p:nvSpPr>
        <p:spPr bwMode="auto">
          <a:xfrm>
            <a:off x="7524750" y="1289050"/>
            <a:ext cx="1511300" cy="307975"/>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400"/>
              <a:t>Ambient-Bright</a:t>
            </a:r>
          </a:p>
        </p:txBody>
      </p:sp>
      <p:sp>
        <p:nvSpPr>
          <p:cNvPr id="15" name="TextBox 14">
            <a:extLst>
              <a:ext uri="{FF2B5EF4-FFF2-40B4-BE49-F238E27FC236}">
                <a16:creationId xmlns:a16="http://schemas.microsoft.com/office/drawing/2014/main" xmlns="" id="{4F84EDDB-EAAE-D1F1-EA22-355F8241674F}"/>
              </a:ext>
            </a:extLst>
          </p:cNvPr>
          <p:cNvSpPr txBox="1"/>
          <p:nvPr/>
        </p:nvSpPr>
        <p:spPr>
          <a:xfrm>
            <a:off x="7524750" y="2109788"/>
            <a:ext cx="1511300" cy="307975"/>
          </a:xfrm>
          <a:prstGeom prst="rect">
            <a:avLst/>
          </a:prstGeom>
          <a:solidFill>
            <a:schemeClr val="bg1">
              <a:lumMod val="85000"/>
            </a:schemeClr>
          </a:solidFill>
        </p:spPr>
        <p:txBody>
          <a:bodyPr>
            <a:spAutoFit/>
          </a:bodyPr>
          <a:lstStyle/>
          <a:p>
            <a:pPr>
              <a:defRPr/>
            </a:pPr>
            <a:r>
              <a:rPr lang="en-IN" sz="1400" dirty="0"/>
              <a:t>Ambient-Dim</a:t>
            </a:r>
          </a:p>
        </p:txBody>
      </p:sp>
      <p:sp>
        <p:nvSpPr>
          <p:cNvPr id="72713" name="TextBox 15">
            <a:extLst>
              <a:ext uri="{FF2B5EF4-FFF2-40B4-BE49-F238E27FC236}">
                <a16:creationId xmlns:a16="http://schemas.microsoft.com/office/drawing/2014/main" xmlns="" id="{C366E0EB-9AF1-3B13-67B2-4771948647C3}"/>
              </a:ext>
            </a:extLst>
          </p:cNvPr>
          <p:cNvSpPr txBox="1">
            <a:spLocks noChangeArrowheads="1"/>
          </p:cNvSpPr>
          <p:nvPr/>
        </p:nvSpPr>
        <p:spPr bwMode="auto">
          <a:xfrm>
            <a:off x="7524750" y="2898775"/>
            <a:ext cx="1511300" cy="30797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400"/>
              <a:t>Torch- (N) eye</a:t>
            </a:r>
          </a:p>
        </p:txBody>
      </p:sp>
      <p:sp>
        <p:nvSpPr>
          <p:cNvPr id="72714" name="TextBox 16">
            <a:extLst>
              <a:ext uri="{FF2B5EF4-FFF2-40B4-BE49-F238E27FC236}">
                <a16:creationId xmlns:a16="http://schemas.microsoft.com/office/drawing/2014/main" xmlns="" id="{27A77955-3C1B-9DC7-2653-76EBC1CC406F}"/>
              </a:ext>
            </a:extLst>
          </p:cNvPr>
          <p:cNvSpPr txBox="1">
            <a:spLocks noChangeArrowheads="1"/>
          </p:cNvSpPr>
          <p:nvPr/>
        </p:nvSpPr>
        <p:spPr bwMode="auto">
          <a:xfrm>
            <a:off x="7524750" y="3971925"/>
            <a:ext cx="1619250" cy="30797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400"/>
              <a:t>Torch- Affect eye</a:t>
            </a:r>
          </a:p>
        </p:txBody>
      </p:sp>
      <p:sp>
        <p:nvSpPr>
          <p:cNvPr id="72715" name="TextBox 18">
            <a:extLst>
              <a:ext uri="{FF2B5EF4-FFF2-40B4-BE49-F238E27FC236}">
                <a16:creationId xmlns:a16="http://schemas.microsoft.com/office/drawing/2014/main" xmlns="" id="{39D760B3-299A-C3B9-F787-C8CD1C3D079F}"/>
              </a:ext>
            </a:extLst>
          </p:cNvPr>
          <p:cNvSpPr txBox="1">
            <a:spLocks noChangeArrowheads="1"/>
          </p:cNvSpPr>
          <p:nvPr/>
        </p:nvSpPr>
        <p:spPr bwMode="auto">
          <a:xfrm>
            <a:off x="7542213" y="5122863"/>
            <a:ext cx="1511300" cy="523875"/>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400"/>
              <a:t>Torch- Back to (N) eye</a:t>
            </a:r>
          </a:p>
        </p:txBody>
      </p:sp>
      <p:pic>
        <p:nvPicPr>
          <p:cNvPr id="72716" name="Picture 20">
            <a:extLst>
              <a:ext uri="{FF2B5EF4-FFF2-40B4-BE49-F238E27FC236}">
                <a16:creationId xmlns:a16="http://schemas.microsoft.com/office/drawing/2014/main" xmlns="" id="{ABB0325B-BA85-FA24-D2DA-4F6CA2E356FE}"/>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7825" y="4724400"/>
            <a:ext cx="3832225" cy="202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FE3FD0-A96D-19B1-4CD0-D33A6B5B2F06}"/>
              </a:ext>
            </a:extLst>
          </p:cNvPr>
          <p:cNvSpPr>
            <a:spLocks noGrp="1"/>
          </p:cNvSpPr>
          <p:nvPr>
            <p:ph type="title"/>
          </p:nvPr>
        </p:nvSpPr>
        <p:spPr/>
        <p:txBody>
          <a:bodyPr/>
          <a:lstStyle/>
          <a:p>
            <a:pPr>
              <a:defRPr/>
            </a:pPr>
            <a:r>
              <a:rPr lang="en-IN" dirty="0"/>
              <a:t>Thank you</a:t>
            </a:r>
          </a:p>
        </p:txBody>
      </p:sp>
      <p:sp>
        <p:nvSpPr>
          <p:cNvPr id="73731" name="Content Placeholder 2">
            <a:extLst>
              <a:ext uri="{FF2B5EF4-FFF2-40B4-BE49-F238E27FC236}">
                <a16:creationId xmlns:a16="http://schemas.microsoft.com/office/drawing/2014/main" xmlns="" id="{575EE5BA-5974-712A-DF55-82CAA047726A}"/>
              </a:ext>
            </a:extLst>
          </p:cNvPr>
          <p:cNvSpPr>
            <a:spLocks noGrp="1" noChangeArrowheads="1"/>
          </p:cNvSpPr>
          <p:nvPr>
            <p:ph idx="1"/>
          </p:nvPr>
        </p:nvSpPr>
        <p:spPr/>
        <p:txBody>
          <a:bodyPr/>
          <a:lstStyle/>
          <a:p>
            <a:endParaRPr lang="en-I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879D971D-0A12-4F15-AA59-F8018CF10D2E}"/>
              </a:ext>
            </a:extLst>
          </p:cNvPr>
          <p:cNvSpPr>
            <a:spLocks noGrp="1" noChangeArrowheads="1"/>
          </p:cNvSpPr>
          <p:nvPr>
            <p:ph type="title"/>
          </p:nvPr>
        </p:nvSpPr>
        <p:spPr>
          <a:xfrm>
            <a:off x="319237" y="288220"/>
            <a:ext cx="7239000" cy="751506"/>
          </a:xfrm>
        </p:spPr>
        <p:txBody>
          <a:bodyPr/>
          <a:lstStyle/>
          <a:p>
            <a:pPr eaLnBrk="1" fontAlgn="auto" hangingPunct="1">
              <a:spcAft>
                <a:spcPts val="0"/>
              </a:spcAft>
              <a:defRPr/>
            </a:pPr>
            <a:r>
              <a:rPr lang="en-US" sz="3600" dirty="0"/>
              <a:t>INTRODUCTION</a:t>
            </a:r>
            <a:endParaRPr lang="en-SG" sz="3600" dirty="0"/>
          </a:p>
        </p:txBody>
      </p:sp>
      <p:sp>
        <p:nvSpPr>
          <p:cNvPr id="13315" name="Rectangle 3">
            <a:extLst>
              <a:ext uri="{FF2B5EF4-FFF2-40B4-BE49-F238E27FC236}">
                <a16:creationId xmlns:a16="http://schemas.microsoft.com/office/drawing/2014/main" xmlns="" id="{9C0CF44F-DFC5-0A07-5F7E-9D9F9BF3C004}"/>
              </a:ext>
            </a:extLst>
          </p:cNvPr>
          <p:cNvSpPr>
            <a:spLocks noGrp="1" noChangeArrowheads="1"/>
          </p:cNvSpPr>
          <p:nvPr>
            <p:ph idx="1"/>
          </p:nvPr>
        </p:nvSpPr>
        <p:spPr>
          <a:xfrm>
            <a:off x="179388" y="2097088"/>
            <a:ext cx="3667125" cy="4230687"/>
          </a:xfrm>
        </p:spPr>
        <p:txBody>
          <a:bodyPr/>
          <a:lstStyle/>
          <a:p>
            <a:pPr eaLnBrk="1" hangingPunct="1">
              <a:defRPr/>
            </a:pPr>
            <a:r>
              <a:rPr lang="en-US" altLang="en-US" sz="1800" dirty="0"/>
              <a:t>Visual pathway- seven levels through which visual impulses pass through:</a:t>
            </a:r>
          </a:p>
          <a:p>
            <a:pPr eaLnBrk="1" hangingPunct="1">
              <a:defRPr/>
            </a:pPr>
            <a:endParaRPr lang="en-US" altLang="en-US" sz="1800" dirty="0"/>
          </a:p>
          <a:p>
            <a:pPr marL="342900" indent="-342900" eaLnBrk="1" hangingPunct="1">
              <a:buFont typeface="+mj-lt"/>
              <a:buAutoNum type="arabicPeriod"/>
              <a:defRPr/>
            </a:pPr>
            <a:r>
              <a:rPr lang="en-US" altLang="en-US" sz="1800" dirty="0"/>
              <a:t>   Retina</a:t>
            </a:r>
          </a:p>
          <a:p>
            <a:pPr marL="342900" indent="-342900" eaLnBrk="1" hangingPunct="1">
              <a:buFont typeface="+mj-lt"/>
              <a:buAutoNum type="arabicPeriod"/>
              <a:defRPr/>
            </a:pPr>
            <a:r>
              <a:rPr lang="en-US" altLang="en-US" sz="1800" dirty="0"/>
              <a:t>   Optic Nerve</a:t>
            </a:r>
          </a:p>
          <a:p>
            <a:pPr marL="342900" indent="-342900" eaLnBrk="1" hangingPunct="1">
              <a:buFont typeface="+mj-lt"/>
              <a:buAutoNum type="arabicPeriod"/>
              <a:defRPr/>
            </a:pPr>
            <a:r>
              <a:rPr lang="en-US" altLang="en-US" sz="1800" dirty="0"/>
              <a:t>   Optic Chiasma</a:t>
            </a:r>
          </a:p>
          <a:p>
            <a:pPr marL="342900" indent="-342900" eaLnBrk="1" hangingPunct="1">
              <a:buFont typeface="+mj-lt"/>
              <a:buAutoNum type="arabicPeriod"/>
              <a:defRPr/>
            </a:pPr>
            <a:r>
              <a:rPr lang="en-US" altLang="en-US" sz="1800" dirty="0"/>
              <a:t>   Optic Tract</a:t>
            </a:r>
          </a:p>
          <a:p>
            <a:pPr marL="342900" indent="-342900" eaLnBrk="1" hangingPunct="1">
              <a:buFont typeface="+mj-lt"/>
              <a:buAutoNum type="arabicPeriod"/>
              <a:defRPr/>
            </a:pPr>
            <a:r>
              <a:rPr lang="en-US" altLang="en-US" sz="1800" dirty="0"/>
              <a:t>   Lateral Geniculate Body</a:t>
            </a:r>
          </a:p>
          <a:p>
            <a:pPr marL="342900" indent="-342900" eaLnBrk="1" hangingPunct="1">
              <a:buFont typeface="+mj-lt"/>
              <a:buAutoNum type="arabicPeriod"/>
              <a:defRPr/>
            </a:pPr>
            <a:r>
              <a:rPr lang="en-US" altLang="en-US" sz="1800" dirty="0"/>
              <a:t>   Optic Radiation</a:t>
            </a:r>
          </a:p>
          <a:p>
            <a:pPr marL="342900" indent="-342900" eaLnBrk="1" hangingPunct="1">
              <a:buFont typeface="+mj-lt"/>
              <a:buAutoNum type="arabicPeriod"/>
              <a:defRPr/>
            </a:pPr>
            <a:r>
              <a:rPr lang="en-US" altLang="en-US" sz="1800" dirty="0"/>
              <a:t>   Cortical Areas</a:t>
            </a:r>
            <a:endParaRPr lang="en-SG" altLang="en-US" sz="1800" dirty="0"/>
          </a:p>
        </p:txBody>
      </p:sp>
      <p:pic>
        <p:nvPicPr>
          <p:cNvPr id="13316" name="Picture 5" descr="vistopo">
            <a:extLst>
              <a:ext uri="{FF2B5EF4-FFF2-40B4-BE49-F238E27FC236}">
                <a16:creationId xmlns:a16="http://schemas.microsoft.com/office/drawing/2014/main" xmlns="" id="{7FF2DB5C-3F15-6C15-4171-F42F14F5A54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8913" y="320675"/>
            <a:ext cx="4687887" cy="600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8CD2B8-C982-58F6-E2AD-64BD8B5C3AF1}"/>
              </a:ext>
            </a:extLst>
          </p:cNvPr>
          <p:cNvSpPr>
            <a:spLocks noGrp="1"/>
          </p:cNvSpPr>
          <p:nvPr>
            <p:ph type="title"/>
          </p:nvPr>
        </p:nvSpPr>
        <p:spPr>
          <a:xfrm>
            <a:off x="179512" y="159543"/>
            <a:ext cx="7772400" cy="712564"/>
          </a:xfrm>
        </p:spPr>
        <p:txBody>
          <a:bodyPr/>
          <a:lstStyle/>
          <a:p>
            <a:pPr>
              <a:defRPr/>
            </a:pPr>
            <a:r>
              <a:rPr lang="en-IN" sz="3600" dirty="0"/>
              <a:t>Arterial supply</a:t>
            </a:r>
          </a:p>
        </p:txBody>
      </p:sp>
      <p:sp>
        <p:nvSpPr>
          <p:cNvPr id="15363" name="Content Placeholder 2">
            <a:extLst>
              <a:ext uri="{FF2B5EF4-FFF2-40B4-BE49-F238E27FC236}">
                <a16:creationId xmlns:a16="http://schemas.microsoft.com/office/drawing/2014/main" xmlns="" id="{B609F2FF-3E29-1FF3-4465-8F6843456688}"/>
              </a:ext>
            </a:extLst>
          </p:cNvPr>
          <p:cNvSpPr>
            <a:spLocks noGrp="1" noChangeArrowheads="1"/>
          </p:cNvSpPr>
          <p:nvPr>
            <p:ph sz="half" idx="1"/>
          </p:nvPr>
        </p:nvSpPr>
        <p:spPr>
          <a:xfrm>
            <a:off x="173038" y="874713"/>
            <a:ext cx="3384550" cy="4975225"/>
          </a:xfrm>
        </p:spPr>
        <p:txBody>
          <a:bodyPr/>
          <a:lstStyle/>
          <a:p>
            <a:r>
              <a:rPr lang="en-IN" altLang="en-US" sz="1600"/>
              <a:t>ON-Head (intraocular part) by Arterial circle of Zinn, CRArt</a:t>
            </a:r>
          </a:p>
          <a:p>
            <a:r>
              <a:rPr lang="en-IN" altLang="en-US" sz="1600"/>
              <a:t>Orbital part of ON – by axial sys from Central Retinal Art</a:t>
            </a:r>
          </a:p>
          <a:p>
            <a:endParaRPr lang="en-IN" altLang="en-US" sz="1600"/>
          </a:p>
          <a:p>
            <a:r>
              <a:rPr lang="en-IN" altLang="en-US" sz="1600"/>
              <a:t>Visual Pathway in general is supplied by Pial network of vessels which receives from</a:t>
            </a:r>
          </a:p>
          <a:p>
            <a:pPr lvl="1"/>
            <a:r>
              <a:rPr lang="en-IN" altLang="en-US" sz="1600"/>
              <a:t>Int. CA</a:t>
            </a:r>
          </a:p>
          <a:p>
            <a:pPr lvl="1"/>
            <a:r>
              <a:rPr lang="en-IN" altLang="en-US" sz="1600"/>
              <a:t>Mid. CA</a:t>
            </a:r>
          </a:p>
          <a:p>
            <a:pPr lvl="1"/>
            <a:r>
              <a:rPr lang="en-IN" altLang="en-US" sz="1600"/>
              <a:t>Ant Chr A</a:t>
            </a:r>
          </a:p>
          <a:p>
            <a:pPr lvl="1"/>
            <a:endParaRPr lang="en-IN" altLang="en-US" sz="1600"/>
          </a:p>
          <a:p>
            <a:pPr lvl="1"/>
            <a:r>
              <a:rPr lang="en-IN" altLang="en-US" sz="1600"/>
              <a:t>Basilar A</a:t>
            </a:r>
          </a:p>
          <a:p>
            <a:pPr lvl="1"/>
            <a:r>
              <a:rPr lang="en-IN" altLang="en-US" sz="1600"/>
              <a:t>Post. CA</a:t>
            </a:r>
          </a:p>
          <a:p>
            <a:pPr lvl="1"/>
            <a:r>
              <a:rPr lang="en-IN" altLang="en-US" sz="1600"/>
              <a:t>Calcarine A</a:t>
            </a:r>
          </a:p>
          <a:p>
            <a:endParaRPr lang="en-IN" altLang="en-US"/>
          </a:p>
        </p:txBody>
      </p:sp>
      <p:pic>
        <p:nvPicPr>
          <p:cNvPr id="15364" name="Content Placeholder 8">
            <a:extLst>
              <a:ext uri="{FF2B5EF4-FFF2-40B4-BE49-F238E27FC236}">
                <a16:creationId xmlns:a16="http://schemas.microsoft.com/office/drawing/2014/main" xmlns="" id="{24D6D3EE-CCD3-B02F-0A1D-535692F6C5DE}"/>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3586163" y="547688"/>
            <a:ext cx="5395912" cy="61515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42D88-0C58-3ECC-2757-01308DE888E4}"/>
              </a:ext>
            </a:extLst>
          </p:cNvPr>
          <p:cNvSpPr>
            <a:spLocks noGrp="1"/>
          </p:cNvSpPr>
          <p:nvPr>
            <p:ph type="title"/>
          </p:nvPr>
        </p:nvSpPr>
        <p:spPr>
          <a:xfrm>
            <a:off x="251520" y="174675"/>
            <a:ext cx="7772400" cy="712564"/>
          </a:xfrm>
        </p:spPr>
        <p:txBody>
          <a:bodyPr/>
          <a:lstStyle/>
          <a:p>
            <a:pPr>
              <a:defRPr/>
            </a:pPr>
            <a:r>
              <a:rPr lang="en-IN" sz="3600" dirty="0"/>
              <a:t>Start of visual pathway - RETINA</a:t>
            </a:r>
          </a:p>
        </p:txBody>
      </p:sp>
      <p:sp>
        <p:nvSpPr>
          <p:cNvPr id="15363" name="Content Placeholder 2">
            <a:extLst>
              <a:ext uri="{FF2B5EF4-FFF2-40B4-BE49-F238E27FC236}">
                <a16:creationId xmlns:a16="http://schemas.microsoft.com/office/drawing/2014/main" xmlns="" id="{0117FB0F-8FD4-B73E-14D6-1ECF8A9E21CC}"/>
              </a:ext>
            </a:extLst>
          </p:cNvPr>
          <p:cNvSpPr>
            <a:spLocks noGrp="1" noChangeArrowheads="1"/>
          </p:cNvSpPr>
          <p:nvPr>
            <p:ph sz="half" idx="1"/>
          </p:nvPr>
        </p:nvSpPr>
        <p:spPr>
          <a:xfrm>
            <a:off x="6653213" y="1046163"/>
            <a:ext cx="2232025" cy="5453062"/>
          </a:xfrm>
        </p:spPr>
        <p:txBody>
          <a:bodyPr/>
          <a:lstStyle/>
          <a:p>
            <a:pPr>
              <a:defRPr/>
            </a:pPr>
            <a:r>
              <a:rPr lang="en-US" altLang="en-US" sz="1200" dirty="0">
                <a:latin typeface="Bahnschrift" panose="020B0502040204020203" pitchFamily="34" charset="0"/>
              </a:rPr>
              <a:t>NO Photoreceptors in area of Optic disc </a:t>
            </a:r>
          </a:p>
          <a:p>
            <a:pPr>
              <a:defRPr/>
            </a:pPr>
            <a:r>
              <a:rPr lang="en-US" altLang="en-US" sz="1200" dirty="0">
                <a:latin typeface="Bahnschrift" panose="020B0502040204020203" pitchFamily="34" charset="0"/>
              </a:rPr>
              <a:t>Cones (color vision, three types: R, G, B) (~7 million cones) are tightly packed in the macula (100,000), </a:t>
            </a:r>
          </a:p>
          <a:p>
            <a:pPr>
              <a:defRPr/>
            </a:pPr>
            <a:r>
              <a:rPr lang="en-US" altLang="en-US" sz="1200" dirty="0">
                <a:latin typeface="Bahnschrift" panose="020B0502040204020203" pitchFamily="34" charset="0"/>
              </a:rPr>
              <a:t>Rods are absent from macula and optic disc (blind spot). </a:t>
            </a:r>
          </a:p>
          <a:p>
            <a:pPr>
              <a:defRPr/>
            </a:pPr>
            <a:endParaRPr lang="en-US" altLang="en-US" sz="1200" dirty="0">
              <a:solidFill>
                <a:schemeClr val="bg1">
                  <a:lumMod val="50000"/>
                </a:schemeClr>
              </a:solidFill>
              <a:latin typeface="Bahnschrift" panose="020B0502040204020203" pitchFamily="34" charset="0"/>
            </a:endParaRPr>
          </a:p>
          <a:p>
            <a:pPr>
              <a:defRPr/>
            </a:pPr>
            <a:r>
              <a:rPr lang="en-US" altLang="en-US" sz="1200" dirty="0">
                <a:solidFill>
                  <a:srgbClr val="FF0000"/>
                </a:solidFill>
                <a:latin typeface="Bahnschrift" panose="020B0502040204020203" pitchFamily="34" charset="0"/>
              </a:rPr>
              <a:t>Flow of info is from photoreceptors to bipolar cells to ganglion cells.</a:t>
            </a:r>
          </a:p>
          <a:p>
            <a:pPr>
              <a:defRPr/>
            </a:pPr>
            <a:r>
              <a:rPr lang="en-US" sz="1200" dirty="0">
                <a:solidFill>
                  <a:srgbClr val="FF0000"/>
                </a:solidFill>
                <a:latin typeface="Bahnschrift" panose="020B0502040204020203" pitchFamily="34" charset="0"/>
              </a:rPr>
              <a:t>Horizontal cells amacrine cells and Müller cells modulate the signal (e.g., surround inhibition)</a:t>
            </a:r>
          </a:p>
          <a:p>
            <a:pPr>
              <a:defRPr/>
            </a:pPr>
            <a:endParaRPr lang="en-US" sz="1200" dirty="0">
              <a:solidFill>
                <a:srgbClr val="FF0000"/>
              </a:solidFill>
              <a:latin typeface="Bahnschrift" panose="020B0502040204020203" pitchFamily="34" charset="0"/>
            </a:endParaRPr>
          </a:p>
          <a:p>
            <a:pPr>
              <a:defRPr/>
            </a:pPr>
            <a:r>
              <a:rPr lang="en-US" sz="1200" dirty="0">
                <a:solidFill>
                  <a:srgbClr val="0070C0"/>
                </a:solidFill>
                <a:latin typeface="Bahnschrift" panose="020B0502040204020203" pitchFamily="34" charset="0"/>
              </a:rPr>
              <a:t>Axons of retinal ganglion cells form the optic nerve at the optic disc</a:t>
            </a:r>
          </a:p>
          <a:p>
            <a:pPr>
              <a:defRPr/>
            </a:pPr>
            <a:r>
              <a:rPr lang="en-IN" altLang="en-US" sz="1200" dirty="0">
                <a:solidFill>
                  <a:srgbClr val="0070C0"/>
                </a:solidFill>
                <a:latin typeface="Bahnschrift" panose="020B0502040204020203" pitchFamily="34" charset="0"/>
              </a:rPr>
              <a:t>Optic nerve (Figs. 2.3, 2.4) contains 1 million </a:t>
            </a:r>
            <a:r>
              <a:rPr lang="en-IN" altLang="en-US" sz="1200" dirty="0" err="1">
                <a:solidFill>
                  <a:srgbClr val="0070C0"/>
                </a:solidFill>
                <a:latin typeface="Bahnschrift" panose="020B0502040204020203" pitchFamily="34" charset="0"/>
              </a:rPr>
              <a:t>fibers</a:t>
            </a:r>
            <a:r>
              <a:rPr lang="en-IN" altLang="en-US" sz="1200" dirty="0">
                <a:solidFill>
                  <a:srgbClr val="0070C0"/>
                </a:solidFill>
                <a:latin typeface="Bahnschrift" panose="020B0502040204020203" pitchFamily="34" charset="0"/>
              </a:rPr>
              <a:t> (comparison: cochlear nerve 50,000 </a:t>
            </a:r>
            <a:r>
              <a:rPr lang="en-IN" altLang="en-US" sz="1200" dirty="0" err="1">
                <a:solidFill>
                  <a:srgbClr val="0070C0"/>
                </a:solidFill>
                <a:latin typeface="Bahnschrift" panose="020B0502040204020203" pitchFamily="34" charset="0"/>
              </a:rPr>
              <a:t>fibers</a:t>
            </a:r>
            <a:r>
              <a:rPr lang="en-IN" altLang="en-US" sz="1200" dirty="0">
                <a:solidFill>
                  <a:srgbClr val="0070C0"/>
                </a:solidFill>
                <a:latin typeface="Bahnschrift" panose="020B0502040204020203" pitchFamily="34" charset="0"/>
              </a:rPr>
              <a:t>)</a:t>
            </a:r>
          </a:p>
        </p:txBody>
      </p:sp>
      <p:pic>
        <p:nvPicPr>
          <p:cNvPr id="16388" name="Content Placeholder 5">
            <a:extLst>
              <a:ext uri="{FF2B5EF4-FFF2-40B4-BE49-F238E27FC236}">
                <a16:creationId xmlns:a16="http://schemas.microsoft.com/office/drawing/2014/main" xmlns="" id="{96C7A6B5-34DD-1EA0-7B21-34982F0FAFCA}"/>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a:xfrm>
            <a:off x="250825" y="1046163"/>
            <a:ext cx="6235700" cy="42545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719DC86C-E900-EB98-15B6-18396A791D4D}"/>
              </a:ext>
            </a:extLst>
          </p:cNvPr>
          <p:cNvSpPr>
            <a:spLocks noGrp="1" noChangeArrowheads="1"/>
          </p:cNvSpPr>
          <p:nvPr>
            <p:ph type="title"/>
          </p:nvPr>
        </p:nvSpPr>
        <p:spPr>
          <a:xfrm>
            <a:off x="395288" y="152544"/>
            <a:ext cx="8229600" cy="737105"/>
          </a:xfrm>
          <a:solidFill>
            <a:schemeClr val="bg1"/>
          </a:solidFill>
        </p:spPr>
        <p:txBody>
          <a:bodyPr/>
          <a:lstStyle/>
          <a:p>
            <a:pPr eaLnBrk="1" fontAlgn="auto" hangingPunct="1">
              <a:spcAft>
                <a:spcPts val="0"/>
              </a:spcAft>
              <a:defRPr/>
            </a:pPr>
            <a:r>
              <a:rPr lang="en-US" sz="3600" dirty="0"/>
              <a:t>Arrangement of retinal fibers</a:t>
            </a:r>
            <a:endParaRPr lang="en-SG" sz="3600" dirty="0"/>
          </a:p>
        </p:txBody>
      </p:sp>
      <p:sp>
        <p:nvSpPr>
          <p:cNvPr id="17411" name="Rectangle 3">
            <a:extLst>
              <a:ext uri="{FF2B5EF4-FFF2-40B4-BE49-F238E27FC236}">
                <a16:creationId xmlns:a16="http://schemas.microsoft.com/office/drawing/2014/main" xmlns="" id="{CA105C15-5EE9-56D7-397F-6C92CB012A62}"/>
              </a:ext>
            </a:extLst>
          </p:cNvPr>
          <p:cNvSpPr>
            <a:spLocks noGrp="1" noChangeArrowheads="1"/>
          </p:cNvSpPr>
          <p:nvPr>
            <p:ph idx="1"/>
          </p:nvPr>
        </p:nvSpPr>
        <p:spPr>
          <a:xfrm>
            <a:off x="395288" y="946150"/>
            <a:ext cx="8640762" cy="1995488"/>
          </a:xfrm>
        </p:spPr>
        <p:txBody>
          <a:bodyPr/>
          <a:lstStyle/>
          <a:p>
            <a:pPr eaLnBrk="1" hangingPunct="1"/>
            <a:r>
              <a:rPr lang="en-US" altLang="en-US" sz="1600" b="1"/>
              <a:t>ARRANGEMENT ON RETINA</a:t>
            </a:r>
          </a:p>
          <a:p>
            <a:pPr eaLnBrk="1" hangingPunct="1"/>
            <a:r>
              <a:rPr lang="en-US" altLang="en-US" sz="1600"/>
              <a:t>Fibres from the Nasal half come directly to optic disc as </a:t>
            </a:r>
            <a:r>
              <a:rPr lang="en-US" altLang="en-US" sz="1600" b="1"/>
              <a:t>Sup &amp; Inf Radiating fibres</a:t>
            </a:r>
          </a:p>
          <a:p>
            <a:pPr eaLnBrk="1" hangingPunct="1"/>
            <a:r>
              <a:rPr lang="en-US" altLang="en-US" sz="1600"/>
              <a:t>Those from the macular area come horizontally as </a:t>
            </a:r>
            <a:r>
              <a:rPr lang="en-US" altLang="en-US" sz="1600" b="1"/>
              <a:t>papillomacular bundle</a:t>
            </a:r>
          </a:p>
          <a:p>
            <a:pPr eaLnBrk="1" hangingPunct="1"/>
            <a:r>
              <a:rPr lang="en-US" altLang="en-US" sz="1600"/>
              <a:t>Fibres from the Temporal retina arch over papillomacular bundle as </a:t>
            </a:r>
            <a:r>
              <a:rPr lang="en-US" altLang="en-US" sz="1600" b="1"/>
              <a:t>Sup &amp; Inf Arcuate </a:t>
            </a:r>
            <a:r>
              <a:rPr lang="en-US" altLang="en-US" sz="1600"/>
              <a:t>fibres with </a:t>
            </a:r>
            <a:r>
              <a:rPr lang="en-US" altLang="en-US" sz="1600" b="1"/>
              <a:t>Horizontal raphe </a:t>
            </a:r>
            <a:r>
              <a:rPr lang="en-US" altLang="en-US" sz="1600"/>
              <a:t>between them</a:t>
            </a:r>
          </a:p>
          <a:p>
            <a:pPr eaLnBrk="1" hangingPunct="1"/>
            <a:endParaRPr lang="en-US" altLang="en-US" sz="1200"/>
          </a:p>
          <a:p>
            <a:pPr eaLnBrk="1" hangingPunct="1"/>
            <a:endParaRPr lang="en-US" altLang="en-US" sz="1200"/>
          </a:p>
          <a:p>
            <a:pPr eaLnBrk="1" hangingPunct="1"/>
            <a:endParaRPr lang="en-SG" altLang="en-US" sz="1200"/>
          </a:p>
        </p:txBody>
      </p:sp>
      <p:pic>
        <p:nvPicPr>
          <p:cNvPr id="17412" name="Picture 6">
            <a:extLst>
              <a:ext uri="{FF2B5EF4-FFF2-40B4-BE49-F238E27FC236}">
                <a16:creationId xmlns:a16="http://schemas.microsoft.com/office/drawing/2014/main" xmlns="" id="{C4136708-5773-B3FD-FF3A-ABD70249857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7850" y="3182938"/>
            <a:ext cx="4786313"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TextBox 14">
            <a:extLst>
              <a:ext uri="{FF2B5EF4-FFF2-40B4-BE49-F238E27FC236}">
                <a16:creationId xmlns:a16="http://schemas.microsoft.com/office/drawing/2014/main" xmlns="" id="{4B36F849-B574-6FD4-9713-DA2089F2AD4E}"/>
              </a:ext>
            </a:extLst>
          </p:cNvPr>
          <p:cNvSpPr txBox="1">
            <a:spLocks noChangeArrowheads="1"/>
          </p:cNvSpPr>
          <p:nvPr/>
        </p:nvSpPr>
        <p:spPr bwMode="auto">
          <a:xfrm>
            <a:off x="1042988" y="5346700"/>
            <a:ext cx="11112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Inf Radiating fibres</a:t>
            </a:r>
          </a:p>
        </p:txBody>
      </p:sp>
      <p:sp>
        <p:nvSpPr>
          <p:cNvPr id="17414" name="TextBox 13">
            <a:extLst>
              <a:ext uri="{FF2B5EF4-FFF2-40B4-BE49-F238E27FC236}">
                <a16:creationId xmlns:a16="http://schemas.microsoft.com/office/drawing/2014/main" xmlns="" id="{D81553F7-B9C7-4BAB-0F49-F91E87A37C61}"/>
              </a:ext>
            </a:extLst>
          </p:cNvPr>
          <p:cNvSpPr txBox="1">
            <a:spLocks noChangeArrowheads="1"/>
          </p:cNvSpPr>
          <p:nvPr/>
        </p:nvSpPr>
        <p:spPr bwMode="auto">
          <a:xfrm>
            <a:off x="1403350" y="3429000"/>
            <a:ext cx="12557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Sup Radiating fibres</a:t>
            </a:r>
          </a:p>
        </p:txBody>
      </p:sp>
      <p:sp>
        <p:nvSpPr>
          <p:cNvPr id="17415" name="TextBox 8">
            <a:extLst>
              <a:ext uri="{FF2B5EF4-FFF2-40B4-BE49-F238E27FC236}">
                <a16:creationId xmlns:a16="http://schemas.microsoft.com/office/drawing/2014/main" xmlns="" id="{EF3D19FB-9B39-887E-5793-D2005FC904DD}"/>
              </a:ext>
            </a:extLst>
          </p:cNvPr>
          <p:cNvSpPr txBox="1">
            <a:spLocks noChangeArrowheads="1"/>
          </p:cNvSpPr>
          <p:nvPr/>
        </p:nvSpPr>
        <p:spPr bwMode="auto">
          <a:xfrm>
            <a:off x="4859338" y="4738688"/>
            <a:ext cx="973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Temporal</a:t>
            </a:r>
          </a:p>
        </p:txBody>
      </p:sp>
      <p:sp>
        <p:nvSpPr>
          <p:cNvPr id="17416" name="TextBox 7">
            <a:extLst>
              <a:ext uri="{FF2B5EF4-FFF2-40B4-BE49-F238E27FC236}">
                <a16:creationId xmlns:a16="http://schemas.microsoft.com/office/drawing/2014/main" xmlns="" id="{4A6F47AA-FB0B-5869-F167-5F5239FAA0A8}"/>
              </a:ext>
            </a:extLst>
          </p:cNvPr>
          <p:cNvSpPr txBox="1">
            <a:spLocks noChangeArrowheads="1"/>
          </p:cNvSpPr>
          <p:nvPr/>
        </p:nvSpPr>
        <p:spPr bwMode="auto">
          <a:xfrm>
            <a:off x="1100138" y="4845050"/>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Nasal</a:t>
            </a:r>
          </a:p>
        </p:txBody>
      </p:sp>
      <p:sp>
        <p:nvSpPr>
          <p:cNvPr id="17417" name="TextBox 15">
            <a:extLst>
              <a:ext uri="{FF2B5EF4-FFF2-40B4-BE49-F238E27FC236}">
                <a16:creationId xmlns:a16="http://schemas.microsoft.com/office/drawing/2014/main" xmlns="" id="{D07D7F01-41C8-2F33-9A63-826D7BDA0814}"/>
              </a:ext>
            </a:extLst>
          </p:cNvPr>
          <p:cNvSpPr txBox="1">
            <a:spLocks noChangeArrowheads="1"/>
          </p:cNvSpPr>
          <p:nvPr/>
        </p:nvSpPr>
        <p:spPr bwMode="auto">
          <a:xfrm>
            <a:off x="4270375" y="3262313"/>
            <a:ext cx="12557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Sup Arcuate fibres</a:t>
            </a:r>
          </a:p>
        </p:txBody>
      </p:sp>
      <p:sp>
        <p:nvSpPr>
          <p:cNvPr id="17418" name="TextBox 16">
            <a:extLst>
              <a:ext uri="{FF2B5EF4-FFF2-40B4-BE49-F238E27FC236}">
                <a16:creationId xmlns:a16="http://schemas.microsoft.com/office/drawing/2014/main" xmlns="" id="{CD1E3F49-C806-C2F0-EE6E-D61D3093D6EE}"/>
              </a:ext>
            </a:extLst>
          </p:cNvPr>
          <p:cNvSpPr txBox="1">
            <a:spLocks noChangeArrowheads="1"/>
          </p:cNvSpPr>
          <p:nvPr/>
        </p:nvSpPr>
        <p:spPr bwMode="auto">
          <a:xfrm>
            <a:off x="4630738" y="5662613"/>
            <a:ext cx="12557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Inf Arcuate fibres</a:t>
            </a:r>
          </a:p>
        </p:txBody>
      </p:sp>
      <p:sp>
        <p:nvSpPr>
          <p:cNvPr id="13" name="Oval 12">
            <a:extLst>
              <a:ext uri="{FF2B5EF4-FFF2-40B4-BE49-F238E27FC236}">
                <a16:creationId xmlns:a16="http://schemas.microsoft.com/office/drawing/2014/main" xmlns="" id="{DF7F3381-8A4D-9F29-B4DA-C60416137660}"/>
              </a:ext>
            </a:extLst>
          </p:cNvPr>
          <p:cNvSpPr/>
          <p:nvPr/>
        </p:nvSpPr>
        <p:spPr>
          <a:xfrm>
            <a:off x="2566988" y="4572000"/>
            <a:ext cx="928687" cy="609600"/>
          </a:xfrm>
          <a:prstGeom prst="ellips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p>
        </p:txBody>
      </p:sp>
      <p:sp>
        <p:nvSpPr>
          <p:cNvPr id="18" name="Block Arc 17">
            <a:extLst>
              <a:ext uri="{FF2B5EF4-FFF2-40B4-BE49-F238E27FC236}">
                <a16:creationId xmlns:a16="http://schemas.microsoft.com/office/drawing/2014/main" xmlns="" id="{757B48D8-3385-3111-AA6B-BCEA41FAB71E}"/>
              </a:ext>
            </a:extLst>
          </p:cNvPr>
          <p:cNvSpPr/>
          <p:nvPr/>
        </p:nvSpPr>
        <p:spPr>
          <a:xfrm>
            <a:off x="1042988" y="3494088"/>
            <a:ext cx="3529012" cy="2714625"/>
          </a:xfrm>
          <a:prstGeom prst="blockArc">
            <a:avLst>
              <a:gd name="adj1" fmla="val 14320524"/>
              <a:gd name="adj2" fmla="val 196958"/>
              <a:gd name="adj3" fmla="val 41961"/>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19" name="Partial Circle 18">
            <a:extLst>
              <a:ext uri="{FF2B5EF4-FFF2-40B4-BE49-F238E27FC236}">
                <a16:creationId xmlns:a16="http://schemas.microsoft.com/office/drawing/2014/main" xmlns="" id="{436E59FC-3F28-9D0E-0DE9-C7FB1F9DAB86}"/>
              </a:ext>
            </a:extLst>
          </p:cNvPr>
          <p:cNvSpPr/>
          <p:nvPr/>
        </p:nvSpPr>
        <p:spPr>
          <a:xfrm>
            <a:off x="1444625" y="3744913"/>
            <a:ext cx="2092325" cy="2379662"/>
          </a:xfrm>
          <a:prstGeom prst="pie">
            <a:avLst>
              <a:gd name="adj1" fmla="val 10726544"/>
              <a:gd name="adj2" fmla="val 16200000"/>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22" name="Partial Circle 21">
            <a:extLst>
              <a:ext uri="{FF2B5EF4-FFF2-40B4-BE49-F238E27FC236}">
                <a16:creationId xmlns:a16="http://schemas.microsoft.com/office/drawing/2014/main" xmlns="" id="{98487894-D8DA-EC33-BEEB-D7A99032E86A}"/>
              </a:ext>
            </a:extLst>
          </p:cNvPr>
          <p:cNvSpPr/>
          <p:nvPr/>
        </p:nvSpPr>
        <p:spPr>
          <a:xfrm>
            <a:off x="1414463" y="3644900"/>
            <a:ext cx="2092325" cy="2578100"/>
          </a:xfrm>
          <a:prstGeom prst="pie">
            <a:avLst>
              <a:gd name="adj1" fmla="val 5410112"/>
              <a:gd name="adj2" fmla="val 10819844"/>
            </a:avLst>
          </a:prstGeom>
          <a:solidFill>
            <a:srgbClr val="28F841">
              <a:alpha val="49804"/>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23" name="Block Arc 22">
            <a:extLst>
              <a:ext uri="{FF2B5EF4-FFF2-40B4-BE49-F238E27FC236}">
                <a16:creationId xmlns:a16="http://schemas.microsoft.com/office/drawing/2014/main" xmlns="" id="{F4FB9458-CD73-980A-33C4-25A831EEAE69}"/>
              </a:ext>
            </a:extLst>
          </p:cNvPr>
          <p:cNvSpPr/>
          <p:nvPr/>
        </p:nvSpPr>
        <p:spPr>
          <a:xfrm>
            <a:off x="1144588" y="3303588"/>
            <a:ext cx="3557587" cy="3146425"/>
          </a:xfrm>
          <a:prstGeom prst="blockArc">
            <a:avLst>
              <a:gd name="adj1" fmla="val 21595125"/>
              <a:gd name="adj2" fmla="val 7587995"/>
              <a:gd name="adj3" fmla="val 36638"/>
            </a:avLst>
          </a:prstGeom>
          <a:solidFill>
            <a:srgbClr val="2106EC">
              <a:alpha val="69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20" name="Oval 19">
            <a:extLst>
              <a:ext uri="{FF2B5EF4-FFF2-40B4-BE49-F238E27FC236}">
                <a16:creationId xmlns:a16="http://schemas.microsoft.com/office/drawing/2014/main" xmlns="" id="{E45B9AA5-E3D6-3220-7F32-10236C0F38BF}"/>
              </a:ext>
            </a:extLst>
          </p:cNvPr>
          <p:cNvSpPr/>
          <p:nvPr/>
        </p:nvSpPr>
        <p:spPr>
          <a:xfrm>
            <a:off x="1331913" y="3303588"/>
            <a:ext cx="3470275" cy="337185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pic>
        <p:nvPicPr>
          <p:cNvPr id="17425" name="Picture 2">
            <a:extLst>
              <a:ext uri="{FF2B5EF4-FFF2-40B4-BE49-F238E27FC236}">
                <a16:creationId xmlns:a16="http://schemas.microsoft.com/office/drawing/2014/main" xmlns="" id="{4D6FDB40-B9E0-3023-07F8-527C92A4AA9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43613" y="2708275"/>
            <a:ext cx="2709862" cy="270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11">
            <a:extLst>
              <a:ext uri="{FF2B5EF4-FFF2-40B4-BE49-F238E27FC236}">
                <a16:creationId xmlns:a16="http://schemas.microsoft.com/office/drawing/2014/main" xmlns="" id="{927785E7-5E55-CB10-584D-38ECB9A00D7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3513" y="212725"/>
            <a:ext cx="3784600" cy="379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2" name="Rectangle 2">
            <a:extLst>
              <a:ext uri="{FF2B5EF4-FFF2-40B4-BE49-F238E27FC236}">
                <a16:creationId xmlns:a16="http://schemas.microsoft.com/office/drawing/2014/main" xmlns="" id="{95421B5B-F1B0-8E51-8AB7-04E3ACD2D5BC}"/>
              </a:ext>
            </a:extLst>
          </p:cNvPr>
          <p:cNvSpPr>
            <a:spLocks noGrp="1" noChangeArrowheads="1"/>
          </p:cNvSpPr>
          <p:nvPr>
            <p:ph type="title"/>
          </p:nvPr>
        </p:nvSpPr>
        <p:spPr>
          <a:xfrm>
            <a:off x="395288" y="40770"/>
            <a:ext cx="8229600" cy="737105"/>
          </a:xfrm>
          <a:solidFill>
            <a:schemeClr val="bg1"/>
          </a:solidFill>
        </p:spPr>
        <p:txBody>
          <a:bodyPr/>
          <a:lstStyle/>
          <a:p>
            <a:pPr eaLnBrk="1" fontAlgn="auto" hangingPunct="1">
              <a:spcAft>
                <a:spcPts val="0"/>
              </a:spcAft>
              <a:defRPr/>
            </a:pPr>
            <a:r>
              <a:rPr lang="en-US" sz="3600" dirty="0"/>
              <a:t>Arrangement of fibers in OPTIC NERVE</a:t>
            </a:r>
            <a:endParaRPr lang="en-SG" sz="3600" dirty="0"/>
          </a:p>
        </p:txBody>
      </p:sp>
      <p:sp>
        <p:nvSpPr>
          <p:cNvPr id="19460" name="Rectangle 3">
            <a:extLst>
              <a:ext uri="{FF2B5EF4-FFF2-40B4-BE49-F238E27FC236}">
                <a16:creationId xmlns:a16="http://schemas.microsoft.com/office/drawing/2014/main" xmlns="" id="{8AC5682A-1598-059D-0496-5D68A40C4A74}"/>
              </a:ext>
            </a:extLst>
          </p:cNvPr>
          <p:cNvSpPr>
            <a:spLocks noGrp="1" noChangeArrowheads="1"/>
          </p:cNvSpPr>
          <p:nvPr>
            <p:ph idx="1"/>
          </p:nvPr>
        </p:nvSpPr>
        <p:spPr>
          <a:xfrm>
            <a:off x="323850" y="908050"/>
            <a:ext cx="4679950" cy="2154238"/>
          </a:xfrm>
        </p:spPr>
        <p:txBody>
          <a:bodyPr/>
          <a:lstStyle/>
          <a:p>
            <a:pPr eaLnBrk="1" hangingPunct="1"/>
            <a:r>
              <a:rPr lang="en-US" altLang="en-US" sz="1600" b="1"/>
              <a:t>ARRANGEMENT IN OPTIC NERVE</a:t>
            </a:r>
          </a:p>
          <a:p>
            <a:pPr eaLnBrk="1" hangingPunct="1"/>
            <a:r>
              <a:rPr lang="en-US" altLang="en-US" sz="1600"/>
              <a:t>Those from peripheral retina lie more deep in retina and occupy more periphery (superficial) in ON</a:t>
            </a:r>
          </a:p>
          <a:p>
            <a:pPr eaLnBrk="1" hangingPunct="1"/>
            <a:r>
              <a:rPr lang="en-US" altLang="en-US" sz="1600"/>
              <a:t>The Arcuate fibres are more susceptible to glaucomatous damage</a:t>
            </a:r>
          </a:p>
          <a:p>
            <a:pPr eaLnBrk="1" hangingPunct="1"/>
            <a:r>
              <a:rPr lang="en-US" altLang="en-US" sz="1600"/>
              <a:t>Macular fibres are more resistant to glaucoma</a:t>
            </a:r>
          </a:p>
          <a:p>
            <a:pPr eaLnBrk="1" hangingPunct="1"/>
            <a:endParaRPr lang="en-US" altLang="en-US" sz="1200"/>
          </a:p>
          <a:p>
            <a:pPr eaLnBrk="1" hangingPunct="1"/>
            <a:endParaRPr lang="en-US" altLang="en-US" sz="1200"/>
          </a:p>
          <a:p>
            <a:pPr eaLnBrk="1" hangingPunct="1"/>
            <a:endParaRPr lang="en-SG" altLang="en-US" sz="1200"/>
          </a:p>
        </p:txBody>
      </p:sp>
      <p:pic>
        <p:nvPicPr>
          <p:cNvPr id="19461" name="Picture 6">
            <a:extLst>
              <a:ext uri="{FF2B5EF4-FFF2-40B4-BE49-F238E27FC236}">
                <a16:creationId xmlns:a16="http://schemas.microsoft.com/office/drawing/2014/main" xmlns="" id="{01ADC8C5-8484-4134-3283-3629F4D17E5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7850" y="3182938"/>
            <a:ext cx="4786313"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TextBox 14">
            <a:extLst>
              <a:ext uri="{FF2B5EF4-FFF2-40B4-BE49-F238E27FC236}">
                <a16:creationId xmlns:a16="http://schemas.microsoft.com/office/drawing/2014/main" xmlns="" id="{7992CEB5-960E-6009-52C1-CC104CDAF0E5}"/>
              </a:ext>
            </a:extLst>
          </p:cNvPr>
          <p:cNvSpPr txBox="1">
            <a:spLocks noChangeArrowheads="1"/>
          </p:cNvSpPr>
          <p:nvPr/>
        </p:nvSpPr>
        <p:spPr bwMode="auto">
          <a:xfrm>
            <a:off x="1042988" y="5346700"/>
            <a:ext cx="11112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Inf Radiating fibres</a:t>
            </a:r>
          </a:p>
        </p:txBody>
      </p:sp>
      <p:sp>
        <p:nvSpPr>
          <p:cNvPr id="19463" name="TextBox 13">
            <a:extLst>
              <a:ext uri="{FF2B5EF4-FFF2-40B4-BE49-F238E27FC236}">
                <a16:creationId xmlns:a16="http://schemas.microsoft.com/office/drawing/2014/main" xmlns="" id="{8C4BA451-F55F-F455-92FF-E52198D4DAD0}"/>
              </a:ext>
            </a:extLst>
          </p:cNvPr>
          <p:cNvSpPr txBox="1">
            <a:spLocks noChangeArrowheads="1"/>
          </p:cNvSpPr>
          <p:nvPr/>
        </p:nvSpPr>
        <p:spPr bwMode="auto">
          <a:xfrm>
            <a:off x="1403350" y="3429000"/>
            <a:ext cx="12557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Sup Radiating fibres</a:t>
            </a:r>
          </a:p>
        </p:txBody>
      </p:sp>
      <p:sp>
        <p:nvSpPr>
          <p:cNvPr id="19464" name="TextBox 8">
            <a:extLst>
              <a:ext uri="{FF2B5EF4-FFF2-40B4-BE49-F238E27FC236}">
                <a16:creationId xmlns:a16="http://schemas.microsoft.com/office/drawing/2014/main" xmlns="" id="{7E7022A4-5FB5-18CB-8A13-6C362F113415}"/>
              </a:ext>
            </a:extLst>
          </p:cNvPr>
          <p:cNvSpPr txBox="1">
            <a:spLocks noChangeArrowheads="1"/>
          </p:cNvSpPr>
          <p:nvPr/>
        </p:nvSpPr>
        <p:spPr bwMode="auto">
          <a:xfrm>
            <a:off x="4859338" y="4738688"/>
            <a:ext cx="9731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Temporal</a:t>
            </a:r>
          </a:p>
        </p:txBody>
      </p:sp>
      <p:sp>
        <p:nvSpPr>
          <p:cNvPr id="19465" name="TextBox 7">
            <a:extLst>
              <a:ext uri="{FF2B5EF4-FFF2-40B4-BE49-F238E27FC236}">
                <a16:creationId xmlns:a16="http://schemas.microsoft.com/office/drawing/2014/main" xmlns="" id="{186DF93E-8F74-EE47-BC69-D2F3C4B45C0E}"/>
              </a:ext>
            </a:extLst>
          </p:cNvPr>
          <p:cNvSpPr txBox="1">
            <a:spLocks noChangeArrowheads="1"/>
          </p:cNvSpPr>
          <p:nvPr/>
        </p:nvSpPr>
        <p:spPr bwMode="auto">
          <a:xfrm>
            <a:off x="1100138" y="4845050"/>
            <a:ext cx="6064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Nasal</a:t>
            </a:r>
          </a:p>
        </p:txBody>
      </p:sp>
      <p:sp>
        <p:nvSpPr>
          <p:cNvPr id="19466" name="TextBox 15">
            <a:extLst>
              <a:ext uri="{FF2B5EF4-FFF2-40B4-BE49-F238E27FC236}">
                <a16:creationId xmlns:a16="http://schemas.microsoft.com/office/drawing/2014/main" xmlns="" id="{7BAE4038-7F42-6C03-E1BC-35189542AD9F}"/>
              </a:ext>
            </a:extLst>
          </p:cNvPr>
          <p:cNvSpPr txBox="1">
            <a:spLocks noChangeArrowheads="1"/>
          </p:cNvSpPr>
          <p:nvPr/>
        </p:nvSpPr>
        <p:spPr bwMode="auto">
          <a:xfrm>
            <a:off x="4270375" y="3262313"/>
            <a:ext cx="12557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Sup Arcuate fibres</a:t>
            </a:r>
          </a:p>
        </p:txBody>
      </p:sp>
      <p:sp>
        <p:nvSpPr>
          <p:cNvPr id="19467" name="TextBox 16">
            <a:extLst>
              <a:ext uri="{FF2B5EF4-FFF2-40B4-BE49-F238E27FC236}">
                <a16:creationId xmlns:a16="http://schemas.microsoft.com/office/drawing/2014/main" xmlns="" id="{A26B4D1D-8167-F3FB-E719-0D063959DDF1}"/>
              </a:ext>
            </a:extLst>
          </p:cNvPr>
          <p:cNvSpPr txBox="1">
            <a:spLocks noChangeArrowheads="1"/>
          </p:cNvSpPr>
          <p:nvPr/>
        </p:nvSpPr>
        <p:spPr bwMode="auto">
          <a:xfrm>
            <a:off x="4630738" y="5662613"/>
            <a:ext cx="125571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IN" altLang="en-US" sz="1200"/>
              <a:t>Inf Arcuate fibres</a:t>
            </a:r>
          </a:p>
        </p:txBody>
      </p:sp>
      <p:sp>
        <p:nvSpPr>
          <p:cNvPr id="13" name="Oval 12">
            <a:extLst>
              <a:ext uri="{FF2B5EF4-FFF2-40B4-BE49-F238E27FC236}">
                <a16:creationId xmlns:a16="http://schemas.microsoft.com/office/drawing/2014/main" xmlns="" id="{3151CB9C-4DA9-2B7C-3858-72A5CB294956}"/>
              </a:ext>
            </a:extLst>
          </p:cNvPr>
          <p:cNvSpPr/>
          <p:nvPr/>
        </p:nvSpPr>
        <p:spPr>
          <a:xfrm>
            <a:off x="2566988" y="4572000"/>
            <a:ext cx="928687" cy="728663"/>
          </a:xfrm>
          <a:prstGeom prst="ellipse">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p>
        </p:txBody>
      </p:sp>
      <p:sp>
        <p:nvSpPr>
          <p:cNvPr id="18" name="Block Arc 17">
            <a:extLst>
              <a:ext uri="{FF2B5EF4-FFF2-40B4-BE49-F238E27FC236}">
                <a16:creationId xmlns:a16="http://schemas.microsoft.com/office/drawing/2014/main" xmlns="" id="{6A37AE15-0E14-6C13-05C5-1818B52F24BF}"/>
              </a:ext>
            </a:extLst>
          </p:cNvPr>
          <p:cNvSpPr/>
          <p:nvPr/>
        </p:nvSpPr>
        <p:spPr>
          <a:xfrm>
            <a:off x="1042988" y="3494088"/>
            <a:ext cx="3529012" cy="2714625"/>
          </a:xfrm>
          <a:prstGeom prst="blockArc">
            <a:avLst>
              <a:gd name="adj1" fmla="val 14320524"/>
              <a:gd name="adj2" fmla="val 196958"/>
              <a:gd name="adj3" fmla="val 41961"/>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19" name="Partial Circle 18">
            <a:extLst>
              <a:ext uri="{FF2B5EF4-FFF2-40B4-BE49-F238E27FC236}">
                <a16:creationId xmlns:a16="http://schemas.microsoft.com/office/drawing/2014/main" xmlns="" id="{EE78E2AF-12EA-08A0-6CE0-EDAC005102E4}"/>
              </a:ext>
            </a:extLst>
          </p:cNvPr>
          <p:cNvSpPr/>
          <p:nvPr/>
        </p:nvSpPr>
        <p:spPr>
          <a:xfrm>
            <a:off x="1444625" y="3744913"/>
            <a:ext cx="2092325" cy="2379662"/>
          </a:xfrm>
          <a:prstGeom prst="pie">
            <a:avLst>
              <a:gd name="adj1" fmla="val 10726544"/>
              <a:gd name="adj2" fmla="val 16200000"/>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22" name="Partial Circle 21">
            <a:extLst>
              <a:ext uri="{FF2B5EF4-FFF2-40B4-BE49-F238E27FC236}">
                <a16:creationId xmlns:a16="http://schemas.microsoft.com/office/drawing/2014/main" xmlns="" id="{3FEEF5EC-3D8D-DD29-13FF-1216F6A8E884}"/>
              </a:ext>
            </a:extLst>
          </p:cNvPr>
          <p:cNvSpPr/>
          <p:nvPr/>
        </p:nvSpPr>
        <p:spPr>
          <a:xfrm>
            <a:off x="1414463" y="3644900"/>
            <a:ext cx="2092325" cy="2578100"/>
          </a:xfrm>
          <a:prstGeom prst="pie">
            <a:avLst>
              <a:gd name="adj1" fmla="val 5410112"/>
              <a:gd name="adj2" fmla="val 10819844"/>
            </a:avLst>
          </a:prstGeom>
          <a:solidFill>
            <a:srgbClr val="28F841">
              <a:alpha val="49804"/>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23" name="Block Arc 22">
            <a:extLst>
              <a:ext uri="{FF2B5EF4-FFF2-40B4-BE49-F238E27FC236}">
                <a16:creationId xmlns:a16="http://schemas.microsoft.com/office/drawing/2014/main" xmlns="" id="{65113756-CB64-FFD1-B7CE-883B1BB91A5E}"/>
              </a:ext>
            </a:extLst>
          </p:cNvPr>
          <p:cNvSpPr/>
          <p:nvPr/>
        </p:nvSpPr>
        <p:spPr>
          <a:xfrm>
            <a:off x="1144588" y="3303588"/>
            <a:ext cx="3557587" cy="3146425"/>
          </a:xfrm>
          <a:prstGeom prst="blockArc">
            <a:avLst>
              <a:gd name="adj1" fmla="val 21595125"/>
              <a:gd name="adj2" fmla="val 7587995"/>
              <a:gd name="adj3" fmla="val 36638"/>
            </a:avLst>
          </a:prstGeom>
          <a:solidFill>
            <a:srgbClr val="2106EC">
              <a:alpha val="69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IN">
              <a:solidFill>
                <a:schemeClr val="tx1"/>
              </a:solidFill>
            </a:endParaRPr>
          </a:p>
        </p:txBody>
      </p:sp>
      <p:sp>
        <p:nvSpPr>
          <p:cNvPr id="20" name="Oval 19">
            <a:extLst>
              <a:ext uri="{FF2B5EF4-FFF2-40B4-BE49-F238E27FC236}">
                <a16:creationId xmlns:a16="http://schemas.microsoft.com/office/drawing/2014/main" xmlns="" id="{482E440B-029E-AE07-EB3B-5C58ED271820}"/>
              </a:ext>
            </a:extLst>
          </p:cNvPr>
          <p:cNvSpPr/>
          <p:nvPr/>
        </p:nvSpPr>
        <p:spPr>
          <a:xfrm>
            <a:off x="1331913" y="3303588"/>
            <a:ext cx="3470275" cy="337185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lstStyle/>
          <a:p>
            <a:pPr algn="ctr">
              <a:defRPr/>
            </a:pPr>
            <a:endParaRPr lang="en-IN"/>
          </a:p>
        </p:txBody>
      </p:sp>
      <p:sp>
        <p:nvSpPr>
          <p:cNvPr id="19474" name="TextBox 1">
            <a:extLst>
              <a:ext uri="{FF2B5EF4-FFF2-40B4-BE49-F238E27FC236}">
                <a16:creationId xmlns:a16="http://schemas.microsoft.com/office/drawing/2014/main" xmlns="" id="{B7B312BC-DF09-F87A-EB3F-D5A9E20B083C}"/>
              </a:ext>
            </a:extLst>
          </p:cNvPr>
          <p:cNvSpPr txBox="1">
            <a:spLocks noChangeArrowheads="1"/>
          </p:cNvSpPr>
          <p:nvPr/>
        </p:nvSpPr>
        <p:spPr bwMode="auto">
          <a:xfrm>
            <a:off x="5886450" y="4437063"/>
            <a:ext cx="3141663"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r>
              <a:rPr lang="en-US" altLang="en-US">
                <a:solidFill>
                  <a:srgbClr val="7F7E7E"/>
                </a:solidFill>
                <a:latin typeface="Times New Roman" panose="02020603050405020304" pitchFamily="18" charset="0"/>
              </a:rPr>
              <a:t>Macular fibers are on the temporal side of the optic disc and the adjacent optic nerve and move to the central part of the nerve as the papillomacular bundle for most of the distal pathway. The larger nonmacular fibers are on the periphery.</a:t>
            </a:r>
            <a:endParaRPr lang="en-IN" altLang="en-US"/>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17139</TotalTime>
  <Words>2174</Words>
  <Application>Microsoft Office PowerPoint</Application>
  <PresentationFormat>On-screen Show (4:3)</PresentationFormat>
  <Paragraphs>442</Paragraphs>
  <Slides>41</Slides>
  <Notes>25</Notes>
  <HiddenSlides>18</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Wood Type</vt:lpstr>
      <vt:lpstr>VISUAL PATHWAY AND FIELD DEFECTS</vt:lpstr>
      <vt:lpstr>MATHS of OPHTHALMOLOGY</vt:lpstr>
      <vt:lpstr>MATHS of OPHTHALMOLOGY</vt:lpstr>
      <vt:lpstr>Neuronal order of Visual pathway</vt:lpstr>
      <vt:lpstr>INTRODUCTION</vt:lpstr>
      <vt:lpstr>Arterial supply</vt:lpstr>
      <vt:lpstr>Start of visual pathway - RETINA</vt:lpstr>
      <vt:lpstr>Arrangement of retinal fibers</vt:lpstr>
      <vt:lpstr>Arrangement of fibers in OPTIC NERVE</vt:lpstr>
      <vt:lpstr>optic nerve – Basic ANATOMY</vt:lpstr>
      <vt:lpstr>Optic chiasma-anatomy</vt:lpstr>
      <vt:lpstr>Optic chiasma arrangement of fibers</vt:lpstr>
      <vt:lpstr>Lesions of visual pathway</vt:lpstr>
      <vt:lpstr>CHiasmal Junctional Syndrome</vt:lpstr>
      <vt:lpstr>Optic tract</vt:lpstr>
      <vt:lpstr>Lateral Geniculate Body</vt:lpstr>
      <vt:lpstr>Optic radiations</vt:lpstr>
      <vt:lpstr>Arrangement</vt:lpstr>
      <vt:lpstr>Primary visual cortex</vt:lpstr>
      <vt:lpstr>Occipital cortex - Arrangement</vt:lpstr>
      <vt:lpstr>Slide 21</vt:lpstr>
      <vt:lpstr>Slide 22</vt:lpstr>
      <vt:lpstr>Slide 23</vt:lpstr>
      <vt:lpstr>Slide 24</vt:lpstr>
      <vt:lpstr>Optic nerve lesions</vt:lpstr>
      <vt:lpstr>Chiasmal lesions</vt:lpstr>
      <vt:lpstr>Optic tract lesions</vt:lpstr>
      <vt:lpstr>LGN Lesions</vt:lpstr>
      <vt:lpstr>Optic radiation lesions</vt:lpstr>
      <vt:lpstr>PARIETAL LOBE LESIONS</vt:lpstr>
      <vt:lpstr>Striate cortex lesions</vt:lpstr>
      <vt:lpstr>Striate cortex lesions</vt:lpstr>
      <vt:lpstr>Causes of striate cortical lesions</vt:lpstr>
      <vt:lpstr>Visual field defect i</vt:lpstr>
      <vt:lpstr>Visual field defect ii</vt:lpstr>
      <vt:lpstr>Optic radiation and visual cortex lesions</vt:lpstr>
      <vt:lpstr>Slide 37</vt:lpstr>
      <vt:lpstr>Light reflex</vt:lpstr>
      <vt:lpstr>Slide 39</vt:lpstr>
      <vt:lpstr>Swinging flashlight - RAPD</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PATHWAY AND FIELD DEFECTS</dc:title>
  <dc:creator>mary</dc:creator>
  <cp:lastModifiedBy>User</cp:lastModifiedBy>
  <cp:revision>145</cp:revision>
  <dcterms:created xsi:type="dcterms:W3CDTF">2007-09-07T17:52:05Z</dcterms:created>
  <dcterms:modified xsi:type="dcterms:W3CDTF">2023-11-24T11:47:02Z</dcterms:modified>
</cp:coreProperties>
</file>