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6" r:id="rId2"/>
    <p:sldId id="257" r:id="rId3"/>
    <p:sldId id="258" r:id="rId4"/>
    <p:sldId id="260" r:id="rId5"/>
    <p:sldId id="262" r:id="rId6"/>
    <p:sldId id="263" r:id="rId7"/>
    <p:sldId id="265" r:id="rId8"/>
    <p:sldId id="266" r:id="rId9"/>
    <p:sldId id="268" r:id="rId10"/>
    <p:sldId id="269" r:id="rId11"/>
    <p:sldId id="270" r:id="rId12"/>
    <p:sldId id="271" r:id="rId13"/>
    <p:sldId id="272" r:id="rId14"/>
    <p:sldId id="273" r:id="rId15"/>
    <p:sldId id="274" r:id="rId16"/>
    <p:sldId id="275" r:id="rId17"/>
    <p:sldId id="276" r:id="rId18"/>
    <p:sldId id="278" r:id="rId19"/>
    <p:sldId id="287" r:id="rId20"/>
    <p:sldId id="279" r:id="rId21"/>
    <p:sldId id="288" r:id="rId22"/>
    <p:sldId id="280" r:id="rId23"/>
    <p:sldId id="289" r:id="rId24"/>
    <p:sldId id="282" r:id="rId25"/>
    <p:sldId id="290" r:id="rId26"/>
    <p:sldId id="284" r:id="rId27"/>
    <p:sldId id="291" r:id="rId28"/>
    <p:sldId id="292" r:id="rId29"/>
    <p:sldId id="277" r:id="rId3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516"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4000" b="0" i="0">
                <a:solidFill>
                  <a:schemeClr val="tx1"/>
                </a:solidFill>
                <a:latin typeface="Calibri Light"/>
                <a:cs typeface="Calibri Ligh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8652" y="1733804"/>
            <a:ext cx="3619500" cy="3686810"/>
          </a:xfrm>
          <a:prstGeom prst="rect">
            <a:avLst/>
          </a:prstGeom>
        </p:spPr>
        <p:txBody>
          <a:bodyPr wrap="square" lIns="0" tIns="0" rIns="0" bIns="0">
            <a:spAutoFit/>
          </a:bodyPr>
          <a:lstStyle>
            <a:lvl1pPr>
              <a:defRPr sz="2800" b="0" i="0">
                <a:solidFill>
                  <a:srgbClr val="C00000"/>
                </a:solidFill>
                <a:latin typeface="Calibri Light"/>
                <a:cs typeface="Calibri Light"/>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5290" y="-70916"/>
            <a:ext cx="2948940" cy="635000"/>
          </a:xfrm>
          <a:prstGeom prst="rect">
            <a:avLst/>
          </a:prstGeom>
        </p:spPr>
        <p:txBody>
          <a:bodyPr wrap="square" lIns="0" tIns="0" rIns="0" bIns="0">
            <a:spAutoFit/>
          </a:bodyPr>
          <a:lstStyle>
            <a:lvl1pPr>
              <a:defRPr sz="40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535940" y="1345702"/>
            <a:ext cx="6734809" cy="1977389"/>
          </a:xfrm>
          <a:prstGeom prst="rect">
            <a:avLst/>
          </a:prstGeom>
        </p:spPr>
        <p:txBody>
          <a:bodyPr wrap="square" lIns="0" tIns="0" rIns="0" bIns="0">
            <a:spAutoFit/>
          </a:bodyPr>
          <a:lstStyle>
            <a:lvl1pPr>
              <a:defRPr sz="4000" b="0" i="0">
                <a:solidFill>
                  <a:schemeClr val="tx1"/>
                </a:solidFill>
                <a:latin typeface="Calibri Light"/>
                <a:cs typeface="Calibri Light"/>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11/23/2023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pubmed.ncbi.nlm.nih.gov/?term=Saruga%20T%5bAuthor%5d" TargetMode="External"/><Relationship Id="rId7" Type="http://schemas.openxmlformats.org/officeDocument/2006/relationships/hyperlink" Target="https://www.ncbi.nlm.nih.gov/pmc/articles/PMC7905527/table/tII-ol-0-0-12542/" TargetMode="External"/><Relationship Id="rId2" Type="http://schemas.openxmlformats.org/officeDocument/2006/relationships/hyperlink" Target="https://pubmed.ncbi.nlm.nih.gov/?term=Ohshika%20S%5bAuthor%5d" TargetMode="External"/><Relationship Id="rId1" Type="http://schemas.openxmlformats.org/officeDocument/2006/relationships/slideLayout" Target="../slideLayouts/slideLayout1.xml"/><Relationship Id="rId6" Type="http://schemas.openxmlformats.org/officeDocument/2006/relationships/hyperlink" Target="https://pubmed.ncbi.nlm.nih.gov/?term=Ishibashi%20Y%5bAuthor%5d" TargetMode="External"/><Relationship Id="rId5" Type="http://schemas.openxmlformats.org/officeDocument/2006/relationships/hyperlink" Target="https://pubmed.ncbi.nlm.nih.gov/?term=Ono%20H%5bAuthor%5d" TargetMode="External"/><Relationship Id="rId4" Type="http://schemas.openxmlformats.org/officeDocument/2006/relationships/hyperlink" Target="https://pubmed.ncbi.nlm.nih.gov/?term=Ogawa%20T%5bAuthor%5d"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661993"/>
          </a:xfrm>
        </p:spPr>
        <p:txBody>
          <a:bodyPr/>
          <a:lstStyle/>
          <a:p>
            <a:r>
              <a:rPr lang="en-US" sz="5400" b="1" dirty="0">
                <a:latin typeface="Calibri"/>
                <a:cs typeface="Calibri"/>
              </a:rPr>
              <a:t>Benign and Malignant  Tumors</a:t>
            </a:r>
            <a:endParaRPr lang="en-US" sz="5400" dirty="0"/>
          </a:p>
        </p:txBody>
      </p:sp>
      <p:sp>
        <p:nvSpPr>
          <p:cNvPr id="3" name="Subtitle 2"/>
          <p:cNvSpPr>
            <a:spLocks noGrp="1"/>
          </p:cNvSpPr>
          <p:nvPr>
            <p:ph type="subTitle" idx="4"/>
          </p:nvPr>
        </p:nvSpPr>
        <p:spPr>
          <a:xfrm>
            <a:off x="1371600" y="3840480"/>
            <a:ext cx="6400800" cy="1231106"/>
          </a:xfrm>
        </p:spPr>
        <p:txBody>
          <a:bodyPr/>
          <a:lstStyle/>
          <a:p>
            <a:pPr algn="r"/>
            <a:r>
              <a:rPr lang="en-US" dirty="0" err="1" smtClean="0"/>
              <a:t>Dr</a:t>
            </a:r>
            <a:r>
              <a:rPr lang="en-US" dirty="0" smtClean="0"/>
              <a:t> </a:t>
            </a:r>
            <a:r>
              <a:rPr lang="en-US" dirty="0" err="1" smtClean="0"/>
              <a:t>Devanshi</a:t>
            </a:r>
            <a:r>
              <a:rPr lang="en-US" dirty="0" smtClean="0"/>
              <a:t> </a:t>
            </a:r>
            <a:r>
              <a:rPr lang="en-US" dirty="0" err="1" smtClean="0"/>
              <a:t>Gosai</a:t>
            </a:r>
            <a:endParaRPr lang="en-US" dirty="0" smtClean="0"/>
          </a:p>
          <a:p>
            <a:pPr algn="r"/>
            <a:r>
              <a:rPr lang="en-US" dirty="0" smtClean="0"/>
              <a:t>Pathology</a:t>
            </a:r>
            <a:endParaRPr lang="en-US" dirty="0"/>
          </a:p>
        </p:txBody>
      </p:sp>
    </p:spTree>
    <p:extLst>
      <p:ext uri="{BB962C8B-B14F-4D97-AF65-F5344CB8AC3E}">
        <p14:creationId xmlns:p14="http://schemas.microsoft.com/office/powerpoint/2010/main" val="2600555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518236"/>
            <a:ext cx="4030979" cy="848994"/>
          </a:xfrm>
          <a:prstGeom prst="rect">
            <a:avLst/>
          </a:prstGeom>
        </p:spPr>
        <p:txBody>
          <a:bodyPr vert="horz" wrap="square" lIns="0" tIns="12700" rIns="0" bIns="0" rtlCol="0">
            <a:spAutoFit/>
          </a:bodyPr>
          <a:lstStyle/>
          <a:p>
            <a:pPr marL="12700">
              <a:lnSpc>
                <a:spcPct val="100000"/>
              </a:lnSpc>
              <a:spcBef>
                <a:spcPts val="100"/>
              </a:spcBef>
            </a:pPr>
            <a:r>
              <a:rPr sz="5400" spc="-55" dirty="0">
                <a:solidFill>
                  <a:srgbClr val="44536A"/>
                </a:solidFill>
              </a:rPr>
              <a:t>Rate</a:t>
            </a:r>
            <a:r>
              <a:rPr sz="5400" spc="-150" dirty="0">
                <a:solidFill>
                  <a:srgbClr val="44536A"/>
                </a:solidFill>
              </a:rPr>
              <a:t> </a:t>
            </a:r>
            <a:r>
              <a:rPr sz="5400" spc="-20" dirty="0">
                <a:solidFill>
                  <a:srgbClr val="44536A"/>
                </a:solidFill>
              </a:rPr>
              <a:t>of</a:t>
            </a:r>
            <a:r>
              <a:rPr sz="5400" spc="-100" dirty="0">
                <a:solidFill>
                  <a:srgbClr val="44536A"/>
                </a:solidFill>
              </a:rPr>
              <a:t> </a:t>
            </a:r>
            <a:r>
              <a:rPr sz="5400" spc="-60" dirty="0">
                <a:solidFill>
                  <a:srgbClr val="44536A"/>
                </a:solidFill>
              </a:rPr>
              <a:t>growth</a:t>
            </a:r>
            <a:endParaRPr sz="5400"/>
          </a:p>
        </p:txBody>
      </p:sp>
      <p:sp>
        <p:nvSpPr>
          <p:cNvPr id="3" name="object 3"/>
          <p:cNvSpPr txBox="1"/>
          <p:nvPr/>
        </p:nvSpPr>
        <p:spPr>
          <a:xfrm>
            <a:off x="707542" y="1733486"/>
            <a:ext cx="2907030" cy="1543685"/>
          </a:xfrm>
          <a:prstGeom prst="rect">
            <a:avLst/>
          </a:prstGeom>
        </p:spPr>
        <p:txBody>
          <a:bodyPr vert="horz" wrap="square" lIns="0" tIns="64135" rIns="0" bIns="0" rtlCol="0">
            <a:spAutoFit/>
          </a:bodyPr>
          <a:lstStyle/>
          <a:p>
            <a:pPr marL="184785" indent="-172720">
              <a:lnSpc>
                <a:spcPct val="100000"/>
              </a:lnSpc>
              <a:spcBef>
                <a:spcPts val="505"/>
              </a:spcBef>
              <a:buFont typeface="Arial MT"/>
              <a:buChar char="•"/>
              <a:tabLst>
                <a:tab pos="185420" algn="l"/>
              </a:tabLst>
            </a:pPr>
            <a:r>
              <a:rPr sz="3200" spc="-15" dirty="0">
                <a:solidFill>
                  <a:srgbClr val="C00000"/>
                </a:solidFill>
                <a:latin typeface="Calibri Light"/>
                <a:cs typeface="Calibri Light"/>
              </a:rPr>
              <a:t>Benign</a:t>
            </a:r>
            <a:endParaRPr sz="3200">
              <a:latin typeface="Calibri Light"/>
              <a:cs typeface="Calibri Light"/>
            </a:endParaRPr>
          </a:p>
          <a:p>
            <a:pPr marL="184785" marR="5080" indent="-172720">
              <a:lnSpc>
                <a:spcPts val="3460"/>
              </a:lnSpc>
              <a:spcBef>
                <a:spcPts val="840"/>
              </a:spcBef>
              <a:buFont typeface="Arial MT"/>
              <a:buChar char="•"/>
              <a:tabLst>
                <a:tab pos="185420" algn="l"/>
              </a:tabLst>
            </a:pPr>
            <a:r>
              <a:rPr sz="3200" spc="-35" dirty="0">
                <a:latin typeface="Calibri Light"/>
                <a:cs typeface="Calibri Light"/>
              </a:rPr>
              <a:t>Rate</a:t>
            </a:r>
            <a:r>
              <a:rPr sz="3200" spc="-85" dirty="0">
                <a:latin typeface="Calibri Light"/>
                <a:cs typeface="Calibri Light"/>
              </a:rPr>
              <a:t> </a:t>
            </a:r>
            <a:r>
              <a:rPr sz="3200" spc="-10" dirty="0">
                <a:latin typeface="Calibri Light"/>
                <a:cs typeface="Calibri Light"/>
              </a:rPr>
              <a:t>of</a:t>
            </a:r>
            <a:r>
              <a:rPr sz="3200" spc="-75" dirty="0">
                <a:latin typeface="Calibri Light"/>
                <a:cs typeface="Calibri Light"/>
              </a:rPr>
              <a:t> </a:t>
            </a:r>
            <a:r>
              <a:rPr sz="3200" spc="-30" dirty="0">
                <a:latin typeface="Calibri Light"/>
                <a:cs typeface="Calibri Light"/>
              </a:rPr>
              <a:t>growth</a:t>
            </a:r>
            <a:r>
              <a:rPr sz="3200" spc="-100" dirty="0">
                <a:latin typeface="Calibri Light"/>
                <a:cs typeface="Calibri Light"/>
              </a:rPr>
              <a:t> </a:t>
            </a:r>
            <a:r>
              <a:rPr sz="3200" dirty="0">
                <a:latin typeface="Calibri Light"/>
                <a:cs typeface="Calibri Light"/>
              </a:rPr>
              <a:t>is </a:t>
            </a:r>
            <a:r>
              <a:rPr sz="3200" spc="-710" dirty="0">
                <a:latin typeface="Calibri Light"/>
                <a:cs typeface="Calibri Light"/>
              </a:rPr>
              <a:t> </a:t>
            </a:r>
            <a:r>
              <a:rPr sz="3200" spc="-20" dirty="0">
                <a:latin typeface="Calibri Light"/>
                <a:cs typeface="Calibri Light"/>
              </a:rPr>
              <a:t>usually</a:t>
            </a:r>
            <a:r>
              <a:rPr sz="3200" spc="-75" dirty="0">
                <a:latin typeface="Calibri Light"/>
                <a:cs typeface="Calibri Light"/>
              </a:rPr>
              <a:t> </a:t>
            </a:r>
            <a:r>
              <a:rPr sz="3200" spc="-15" dirty="0">
                <a:latin typeface="Calibri Light"/>
                <a:cs typeface="Calibri Light"/>
              </a:rPr>
              <a:t>slow</a:t>
            </a:r>
            <a:endParaRPr sz="3200">
              <a:latin typeface="Calibri Light"/>
              <a:cs typeface="Calibri Light"/>
            </a:endParaRPr>
          </a:p>
        </p:txBody>
      </p:sp>
      <p:sp>
        <p:nvSpPr>
          <p:cNvPr id="4" name="object 4"/>
          <p:cNvSpPr txBox="1"/>
          <p:nvPr/>
        </p:nvSpPr>
        <p:spPr>
          <a:xfrm>
            <a:off x="4708652" y="1733486"/>
            <a:ext cx="3633470" cy="3738245"/>
          </a:xfrm>
          <a:prstGeom prst="rect">
            <a:avLst/>
          </a:prstGeom>
        </p:spPr>
        <p:txBody>
          <a:bodyPr vert="horz" wrap="square" lIns="0" tIns="64135" rIns="0" bIns="0" rtlCol="0">
            <a:spAutoFit/>
          </a:bodyPr>
          <a:lstStyle/>
          <a:p>
            <a:pPr marL="184785" indent="-172720">
              <a:lnSpc>
                <a:spcPct val="100000"/>
              </a:lnSpc>
              <a:spcBef>
                <a:spcPts val="505"/>
              </a:spcBef>
              <a:buFont typeface="Arial MT"/>
              <a:buChar char="•"/>
              <a:tabLst>
                <a:tab pos="185420" algn="l"/>
              </a:tabLst>
            </a:pPr>
            <a:r>
              <a:rPr sz="3200" spc="-25" dirty="0">
                <a:solidFill>
                  <a:srgbClr val="C00000"/>
                </a:solidFill>
                <a:latin typeface="Calibri Light"/>
                <a:cs typeface="Calibri Light"/>
              </a:rPr>
              <a:t>Malignant</a:t>
            </a:r>
            <a:endParaRPr sz="3200">
              <a:latin typeface="Calibri Light"/>
              <a:cs typeface="Calibri Light"/>
            </a:endParaRPr>
          </a:p>
          <a:p>
            <a:pPr marL="184785" marR="5080" indent="-172720">
              <a:lnSpc>
                <a:spcPct val="90000"/>
              </a:lnSpc>
              <a:spcBef>
                <a:spcPts val="790"/>
              </a:spcBef>
              <a:buFont typeface="Arial MT"/>
              <a:buChar char="•"/>
              <a:tabLst>
                <a:tab pos="185420" algn="l"/>
              </a:tabLst>
            </a:pPr>
            <a:r>
              <a:rPr sz="3200" spc="-35" dirty="0">
                <a:latin typeface="Calibri Light"/>
                <a:cs typeface="Calibri Light"/>
              </a:rPr>
              <a:t>Rate </a:t>
            </a:r>
            <a:r>
              <a:rPr sz="3200" spc="-10" dirty="0">
                <a:latin typeface="Calibri Light"/>
                <a:cs typeface="Calibri Light"/>
              </a:rPr>
              <a:t>of </a:t>
            </a:r>
            <a:r>
              <a:rPr sz="3200" spc="-30" dirty="0">
                <a:latin typeface="Calibri Light"/>
                <a:cs typeface="Calibri Light"/>
              </a:rPr>
              <a:t>growth </a:t>
            </a:r>
            <a:r>
              <a:rPr sz="3200" dirty="0">
                <a:latin typeface="Calibri Light"/>
                <a:cs typeface="Calibri Light"/>
              </a:rPr>
              <a:t>is </a:t>
            </a:r>
            <a:r>
              <a:rPr sz="3200" spc="5" dirty="0">
                <a:latin typeface="Calibri Light"/>
                <a:cs typeface="Calibri Light"/>
              </a:rPr>
              <a:t> </a:t>
            </a:r>
            <a:r>
              <a:rPr sz="3200" spc="-25" dirty="0">
                <a:latin typeface="Calibri Light"/>
                <a:cs typeface="Calibri Light"/>
              </a:rPr>
              <a:t>variable</a:t>
            </a:r>
            <a:r>
              <a:rPr sz="3200" spc="-100" dirty="0">
                <a:latin typeface="Calibri Light"/>
                <a:cs typeface="Calibri Light"/>
              </a:rPr>
              <a:t> </a:t>
            </a:r>
            <a:r>
              <a:rPr sz="3200" spc="-15" dirty="0">
                <a:latin typeface="Calibri Light"/>
                <a:cs typeface="Calibri Light"/>
              </a:rPr>
              <a:t>and</a:t>
            </a:r>
            <a:r>
              <a:rPr sz="3200" spc="-90" dirty="0">
                <a:latin typeface="Calibri Light"/>
                <a:cs typeface="Calibri Light"/>
              </a:rPr>
              <a:t> </a:t>
            </a:r>
            <a:r>
              <a:rPr sz="3200" spc="-25" dirty="0">
                <a:latin typeface="Calibri Light"/>
                <a:cs typeface="Calibri Light"/>
              </a:rPr>
              <a:t>depends </a:t>
            </a:r>
            <a:r>
              <a:rPr sz="3200" spc="-705" dirty="0">
                <a:latin typeface="Calibri Light"/>
                <a:cs typeface="Calibri Light"/>
              </a:rPr>
              <a:t> </a:t>
            </a:r>
            <a:r>
              <a:rPr sz="3200" spc="-10" dirty="0">
                <a:latin typeface="Calibri Light"/>
                <a:cs typeface="Calibri Light"/>
              </a:rPr>
              <a:t>on </a:t>
            </a:r>
            <a:r>
              <a:rPr sz="3200" spc="-25" dirty="0">
                <a:latin typeface="Calibri Light"/>
                <a:cs typeface="Calibri Light"/>
              </a:rPr>
              <a:t>level </a:t>
            </a:r>
            <a:r>
              <a:rPr sz="3200" spc="-10" dirty="0">
                <a:latin typeface="Calibri Light"/>
                <a:cs typeface="Calibri Light"/>
              </a:rPr>
              <a:t>of </a:t>
            </a:r>
            <a:r>
              <a:rPr sz="3200" spc="-5" dirty="0">
                <a:latin typeface="Calibri Light"/>
                <a:cs typeface="Calibri Light"/>
              </a:rPr>
              <a:t> </a:t>
            </a:r>
            <a:r>
              <a:rPr sz="3200" spc="-35" dirty="0">
                <a:latin typeface="Calibri Light"/>
                <a:cs typeface="Calibri Light"/>
              </a:rPr>
              <a:t>differentiation; </a:t>
            </a:r>
            <a:r>
              <a:rPr sz="3200" spc="-10" dirty="0">
                <a:latin typeface="Calibri Light"/>
                <a:cs typeface="Calibri Light"/>
              </a:rPr>
              <a:t>the </a:t>
            </a:r>
            <a:r>
              <a:rPr sz="3200" spc="-5" dirty="0">
                <a:latin typeface="Calibri Light"/>
                <a:cs typeface="Calibri Light"/>
              </a:rPr>
              <a:t> </a:t>
            </a:r>
            <a:r>
              <a:rPr sz="3200" spc="-30" dirty="0">
                <a:latin typeface="Calibri Light"/>
                <a:cs typeface="Calibri Light"/>
              </a:rPr>
              <a:t>more </a:t>
            </a:r>
            <a:r>
              <a:rPr sz="3200" spc="-25" dirty="0">
                <a:latin typeface="Calibri Light"/>
                <a:cs typeface="Calibri Light"/>
              </a:rPr>
              <a:t>anaplastic </a:t>
            </a:r>
            <a:r>
              <a:rPr sz="3200" spc="-10" dirty="0">
                <a:latin typeface="Calibri Light"/>
                <a:cs typeface="Calibri Light"/>
              </a:rPr>
              <a:t>the </a:t>
            </a:r>
            <a:r>
              <a:rPr sz="3200" spc="-5" dirty="0">
                <a:latin typeface="Calibri Light"/>
                <a:cs typeface="Calibri Light"/>
              </a:rPr>
              <a:t> </a:t>
            </a:r>
            <a:r>
              <a:rPr sz="3200" spc="-70" dirty="0">
                <a:latin typeface="Calibri Light"/>
                <a:cs typeface="Calibri Light"/>
              </a:rPr>
              <a:t>tumor, </a:t>
            </a:r>
            <a:r>
              <a:rPr sz="3200" spc="-10" dirty="0">
                <a:latin typeface="Calibri Light"/>
                <a:cs typeface="Calibri Light"/>
              </a:rPr>
              <a:t>the </a:t>
            </a:r>
            <a:r>
              <a:rPr sz="3200" spc="-45" dirty="0">
                <a:latin typeface="Calibri Light"/>
                <a:cs typeface="Calibri Light"/>
              </a:rPr>
              <a:t>faster </a:t>
            </a:r>
            <a:r>
              <a:rPr sz="3200" spc="-5" dirty="0">
                <a:latin typeface="Calibri Light"/>
                <a:cs typeface="Calibri Light"/>
              </a:rPr>
              <a:t>its </a:t>
            </a:r>
            <a:r>
              <a:rPr sz="3200" dirty="0">
                <a:latin typeface="Calibri Light"/>
                <a:cs typeface="Calibri Light"/>
              </a:rPr>
              <a:t> </a:t>
            </a:r>
            <a:r>
              <a:rPr sz="3200" spc="-35" dirty="0">
                <a:latin typeface="Calibri Light"/>
                <a:cs typeface="Calibri Light"/>
              </a:rPr>
              <a:t>growth</a:t>
            </a:r>
            <a:endParaRPr sz="3200">
              <a:latin typeface="Calibri Light"/>
              <a:cs typeface="Calibri 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463372"/>
            <a:ext cx="3232785" cy="940435"/>
          </a:xfrm>
          <a:prstGeom prst="rect">
            <a:avLst/>
          </a:prstGeom>
        </p:spPr>
        <p:txBody>
          <a:bodyPr vert="horz" wrap="square" lIns="0" tIns="12700" rIns="0" bIns="0" rtlCol="0">
            <a:spAutoFit/>
          </a:bodyPr>
          <a:lstStyle/>
          <a:p>
            <a:pPr marL="12700">
              <a:lnSpc>
                <a:spcPct val="100000"/>
              </a:lnSpc>
              <a:spcBef>
                <a:spcPts val="100"/>
              </a:spcBef>
            </a:pPr>
            <a:r>
              <a:rPr sz="6000" spc="-70" dirty="0">
                <a:solidFill>
                  <a:srgbClr val="44536A"/>
                </a:solidFill>
              </a:rPr>
              <a:t>Metastasis</a:t>
            </a:r>
            <a:endParaRPr sz="6000"/>
          </a:p>
        </p:txBody>
      </p:sp>
      <p:sp>
        <p:nvSpPr>
          <p:cNvPr id="3" name="object 3"/>
          <p:cNvSpPr txBox="1"/>
          <p:nvPr/>
        </p:nvSpPr>
        <p:spPr>
          <a:xfrm>
            <a:off x="707542" y="1729821"/>
            <a:ext cx="3674745" cy="1708150"/>
          </a:xfrm>
          <a:prstGeom prst="rect">
            <a:avLst/>
          </a:prstGeom>
        </p:spPr>
        <p:txBody>
          <a:bodyPr vert="horz" wrap="square" lIns="0" tIns="57785" rIns="0" bIns="0" rtlCol="0">
            <a:spAutoFit/>
          </a:bodyPr>
          <a:lstStyle/>
          <a:p>
            <a:pPr marL="184785" indent="-172720">
              <a:lnSpc>
                <a:spcPct val="100000"/>
              </a:lnSpc>
              <a:spcBef>
                <a:spcPts val="455"/>
              </a:spcBef>
              <a:buFont typeface="Arial MT"/>
              <a:buChar char="•"/>
              <a:tabLst>
                <a:tab pos="185420" algn="l"/>
              </a:tabLst>
            </a:pPr>
            <a:r>
              <a:rPr sz="3600" spc="-25" dirty="0">
                <a:solidFill>
                  <a:srgbClr val="C00000"/>
                </a:solidFill>
                <a:latin typeface="Calibri Light"/>
                <a:cs typeface="Calibri Light"/>
              </a:rPr>
              <a:t>Benign</a:t>
            </a:r>
            <a:endParaRPr sz="3600">
              <a:latin typeface="Calibri Light"/>
              <a:cs typeface="Calibri Light"/>
            </a:endParaRPr>
          </a:p>
          <a:p>
            <a:pPr marL="184785" marR="5080" indent="-172720">
              <a:lnSpc>
                <a:spcPts val="3890"/>
              </a:lnSpc>
              <a:spcBef>
                <a:spcPts val="850"/>
              </a:spcBef>
              <a:buFont typeface="Arial MT"/>
              <a:buChar char="•"/>
              <a:tabLst>
                <a:tab pos="185420" algn="l"/>
              </a:tabLst>
            </a:pPr>
            <a:r>
              <a:rPr sz="3600" spc="-20" dirty="0">
                <a:latin typeface="Calibri Light"/>
                <a:cs typeface="Calibri Light"/>
              </a:rPr>
              <a:t>Does</a:t>
            </a:r>
            <a:r>
              <a:rPr sz="3600" spc="-110" dirty="0">
                <a:latin typeface="Calibri Light"/>
                <a:cs typeface="Calibri Light"/>
              </a:rPr>
              <a:t> </a:t>
            </a:r>
            <a:r>
              <a:rPr sz="3600" spc="-15" dirty="0">
                <a:latin typeface="Calibri Light"/>
                <a:cs typeface="Calibri Light"/>
              </a:rPr>
              <a:t>not</a:t>
            </a:r>
            <a:r>
              <a:rPr sz="3600" spc="-95" dirty="0">
                <a:latin typeface="Calibri Light"/>
                <a:cs typeface="Calibri Light"/>
              </a:rPr>
              <a:t> </a:t>
            </a:r>
            <a:r>
              <a:rPr sz="3600" spc="-30" dirty="0">
                <a:latin typeface="Calibri Light"/>
                <a:cs typeface="Calibri Light"/>
              </a:rPr>
              <a:t>spread</a:t>
            </a:r>
            <a:r>
              <a:rPr sz="3600" spc="-110" dirty="0">
                <a:latin typeface="Calibri Light"/>
                <a:cs typeface="Calibri Light"/>
              </a:rPr>
              <a:t> </a:t>
            </a:r>
            <a:r>
              <a:rPr sz="3600" spc="-20" dirty="0">
                <a:latin typeface="Calibri Light"/>
                <a:cs typeface="Calibri Light"/>
              </a:rPr>
              <a:t>by </a:t>
            </a:r>
            <a:r>
              <a:rPr sz="3600" spc="-800" dirty="0">
                <a:latin typeface="Calibri Light"/>
                <a:cs typeface="Calibri Light"/>
              </a:rPr>
              <a:t> </a:t>
            </a:r>
            <a:r>
              <a:rPr sz="3600" spc="-45" dirty="0">
                <a:latin typeface="Calibri Light"/>
                <a:cs typeface="Calibri Light"/>
              </a:rPr>
              <a:t>metastasis</a:t>
            </a:r>
            <a:endParaRPr sz="3600">
              <a:latin typeface="Calibri Light"/>
              <a:cs typeface="Calibri Light"/>
            </a:endParaRPr>
          </a:p>
        </p:txBody>
      </p:sp>
      <p:sp>
        <p:nvSpPr>
          <p:cNvPr id="4" name="object 4"/>
          <p:cNvSpPr txBox="1"/>
          <p:nvPr/>
        </p:nvSpPr>
        <p:spPr>
          <a:xfrm>
            <a:off x="4708652" y="1729821"/>
            <a:ext cx="3663315" cy="3683635"/>
          </a:xfrm>
          <a:prstGeom prst="rect">
            <a:avLst/>
          </a:prstGeom>
        </p:spPr>
        <p:txBody>
          <a:bodyPr vert="horz" wrap="square" lIns="0" tIns="57785" rIns="0" bIns="0" rtlCol="0">
            <a:spAutoFit/>
          </a:bodyPr>
          <a:lstStyle/>
          <a:p>
            <a:pPr marL="184785" indent="-172720">
              <a:lnSpc>
                <a:spcPct val="100000"/>
              </a:lnSpc>
              <a:spcBef>
                <a:spcPts val="455"/>
              </a:spcBef>
              <a:buFont typeface="Arial MT"/>
              <a:buChar char="•"/>
              <a:tabLst>
                <a:tab pos="185420" algn="l"/>
              </a:tabLst>
            </a:pPr>
            <a:r>
              <a:rPr sz="3600" spc="-35" dirty="0">
                <a:solidFill>
                  <a:srgbClr val="C00000"/>
                </a:solidFill>
                <a:latin typeface="Calibri Light"/>
                <a:cs typeface="Calibri Light"/>
              </a:rPr>
              <a:t>Malignant</a:t>
            </a:r>
            <a:endParaRPr sz="3600">
              <a:latin typeface="Calibri Light"/>
              <a:cs typeface="Calibri Light"/>
            </a:endParaRPr>
          </a:p>
          <a:p>
            <a:pPr marL="184785" marR="5080" indent="-172720">
              <a:lnSpc>
                <a:spcPct val="90000"/>
              </a:lnSpc>
              <a:spcBef>
                <a:spcPts val="795"/>
              </a:spcBef>
              <a:buFont typeface="Arial MT"/>
              <a:buChar char="•"/>
              <a:tabLst>
                <a:tab pos="185420" algn="l"/>
              </a:tabLst>
            </a:pPr>
            <a:r>
              <a:rPr sz="3600" spc="-25" dirty="0">
                <a:latin typeface="Calibri Light"/>
                <a:cs typeface="Calibri Light"/>
              </a:rPr>
              <a:t>Gains</a:t>
            </a:r>
            <a:r>
              <a:rPr sz="3600" spc="-90" dirty="0">
                <a:latin typeface="Calibri Light"/>
                <a:cs typeface="Calibri Light"/>
              </a:rPr>
              <a:t> </a:t>
            </a:r>
            <a:r>
              <a:rPr sz="3600" spc="-25" dirty="0">
                <a:latin typeface="Calibri Light"/>
                <a:cs typeface="Calibri Light"/>
              </a:rPr>
              <a:t>access</a:t>
            </a:r>
            <a:r>
              <a:rPr sz="3600" spc="-100" dirty="0">
                <a:latin typeface="Calibri Light"/>
                <a:cs typeface="Calibri Light"/>
              </a:rPr>
              <a:t> </a:t>
            </a:r>
            <a:r>
              <a:rPr sz="3600" spc="-25" dirty="0">
                <a:latin typeface="Calibri Light"/>
                <a:cs typeface="Calibri Light"/>
              </a:rPr>
              <a:t>to</a:t>
            </a:r>
            <a:r>
              <a:rPr sz="3600" spc="-85" dirty="0">
                <a:latin typeface="Calibri Light"/>
                <a:cs typeface="Calibri Light"/>
              </a:rPr>
              <a:t> </a:t>
            </a:r>
            <a:r>
              <a:rPr sz="3600" spc="-15" dirty="0">
                <a:latin typeface="Calibri Light"/>
                <a:cs typeface="Calibri Light"/>
              </a:rPr>
              <a:t>the </a:t>
            </a:r>
            <a:r>
              <a:rPr sz="3600" spc="-795" dirty="0">
                <a:latin typeface="Calibri Light"/>
                <a:cs typeface="Calibri Light"/>
              </a:rPr>
              <a:t> </a:t>
            </a:r>
            <a:r>
              <a:rPr sz="3600" spc="-25" dirty="0">
                <a:latin typeface="Calibri Light"/>
                <a:cs typeface="Calibri Light"/>
              </a:rPr>
              <a:t>blood </a:t>
            </a:r>
            <a:r>
              <a:rPr sz="3600" spc="-15" dirty="0">
                <a:latin typeface="Calibri Light"/>
                <a:cs typeface="Calibri Light"/>
              </a:rPr>
              <a:t>and </a:t>
            </a:r>
            <a:r>
              <a:rPr sz="3600" spc="-10" dirty="0">
                <a:latin typeface="Calibri Light"/>
                <a:cs typeface="Calibri Light"/>
              </a:rPr>
              <a:t> </a:t>
            </a:r>
            <a:r>
              <a:rPr sz="3600" spc="-30" dirty="0">
                <a:latin typeface="Calibri Light"/>
                <a:cs typeface="Calibri Light"/>
              </a:rPr>
              <a:t>lymphatic</a:t>
            </a:r>
            <a:r>
              <a:rPr sz="3600" spc="-160" dirty="0">
                <a:latin typeface="Calibri Light"/>
                <a:cs typeface="Calibri Light"/>
              </a:rPr>
              <a:t> </a:t>
            </a:r>
            <a:r>
              <a:rPr sz="3600" spc="-25" dirty="0">
                <a:latin typeface="Calibri Light"/>
                <a:cs typeface="Calibri Light"/>
              </a:rPr>
              <a:t>channels </a:t>
            </a:r>
            <a:r>
              <a:rPr sz="3600" spc="-800" dirty="0">
                <a:latin typeface="Calibri Light"/>
                <a:cs typeface="Calibri Light"/>
              </a:rPr>
              <a:t> </a:t>
            </a:r>
            <a:r>
              <a:rPr sz="3600" spc="-15" dirty="0">
                <a:latin typeface="Calibri Light"/>
                <a:cs typeface="Calibri Light"/>
              </a:rPr>
              <a:t>and</a:t>
            </a:r>
            <a:r>
              <a:rPr sz="3600" spc="135" dirty="0">
                <a:latin typeface="Calibri Light"/>
                <a:cs typeface="Calibri Light"/>
              </a:rPr>
              <a:t> </a:t>
            </a:r>
            <a:r>
              <a:rPr sz="3600" spc="-50" dirty="0">
                <a:latin typeface="Calibri Light"/>
                <a:cs typeface="Calibri Light"/>
              </a:rPr>
              <a:t>metastasizes </a:t>
            </a:r>
            <a:r>
              <a:rPr sz="3600" spc="-45" dirty="0">
                <a:latin typeface="Calibri Light"/>
                <a:cs typeface="Calibri Light"/>
              </a:rPr>
              <a:t> </a:t>
            </a:r>
            <a:r>
              <a:rPr sz="3600" spc="-25" dirty="0">
                <a:latin typeface="Calibri Light"/>
                <a:cs typeface="Calibri Light"/>
              </a:rPr>
              <a:t>to </a:t>
            </a:r>
            <a:r>
              <a:rPr sz="3600" spc="-20" dirty="0">
                <a:latin typeface="Calibri Light"/>
                <a:cs typeface="Calibri Light"/>
              </a:rPr>
              <a:t>other </a:t>
            </a:r>
            <a:r>
              <a:rPr sz="3600" spc="-30" dirty="0">
                <a:latin typeface="Calibri Light"/>
                <a:cs typeface="Calibri Light"/>
              </a:rPr>
              <a:t>areas </a:t>
            </a:r>
            <a:r>
              <a:rPr sz="3600" spc="-10" dirty="0">
                <a:latin typeface="Calibri Light"/>
                <a:cs typeface="Calibri Light"/>
              </a:rPr>
              <a:t>of </a:t>
            </a:r>
            <a:r>
              <a:rPr sz="3600" spc="-5" dirty="0">
                <a:latin typeface="Calibri Light"/>
                <a:cs typeface="Calibri Light"/>
              </a:rPr>
              <a:t> </a:t>
            </a:r>
            <a:r>
              <a:rPr sz="3600" spc="-15" dirty="0">
                <a:latin typeface="Calibri Light"/>
                <a:cs typeface="Calibri Light"/>
              </a:rPr>
              <a:t>the</a:t>
            </a:r>
            <a:r>
              <a:rPr sz="3600" spc="-80" dirty="0">
                <a:latin typeface="Calibri Light"/>
                <a:cs typeface="Calibri Light"/>
              </a:rPr>
              <a:t> </a:t>
            </a:r>
            <a:r>
              <a:rPr sz="3600" spc="-20" dirty="0">
                <a:latin typeface="Calibri Light"/>
                <a:cs typeface="Calibri Light"/>
              </a:rPr>
              <a:t>body</a:t>
            </a:r>
            <a:endParaRPr sz="3600">
              <a:latin typeface="Calibri Light"/>
              <a:cs typeface="Calibri 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3999" cy="685799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573100"/>
            <a:ext cx="3651250" cy="757555"/>
          </a:xfrm>
          <a:prstGeom prst="rect">
            <a:avLst/>
          </a:prstGeom>
        </p:spPr>
        <p:txBody>
          <a:bodyPr vert="horz" wrap="square" lIns="0" tIns="12700" rIns="0" bIns="0" rtlCol="0">
            <a:spAutoFit/>
          </a:bodyPr>
          <a:lstStyle/>
          <a:p>
            <a:pPr marL="12700">
              <a:lnSpc>
                <a:spcPct val="100000"/>
              </a:lnSpc>
              <a:spcBef>
                <a:spcPts val="100"/>
              </a:spcBef>
            </a:pPr>
            <a:r>
              <a:rPr sz="4800" spc="-55" dirty="0">
                <a:solidFill>
                  <a:srgbClr val="44536A"/>
                </a:solidFill>
              </a:rPr>
              <a:t>General</a:t>
            </a:r>
            <a:r>
              <a:rPr sz="4800" spc="-135" dirty="0">
                <a:solidFill>
                  <a:srgbClr val="44536A"/>
                </a:solidFill>
              </a:rPr>
              <a:t> </a:t>
            </a:r>
            <a:r>
              <a:rPr sz="4800" spc="-65" dirty="0">
                <a:solidFill>
                  <a:srgbClr val="44536A"/>
                </a:solidFill>
              </a:rPr>
              <a:t>effects</a:t>
            </a:r>
            <a:endParaRPr sz="4800"/>
          </a:p>
        </p:txBody>
      </p:sp>
      <p:sp>
        <p:nvSpPr>
          <p:cNvPr id="3" name="object 3"/>
          <p:cNvSpPr txBox="1"/>
          <p:nvPr/>
        </p:nvSpPr>
        <p:spPr>
          <a:xfrm>
            <a:off x="707542" y="1732883"/>
            <a:ext cx="3723640" cy="3110865"/>
          </a:xfrm>
          <a:prstGeom prst="rect">
            <a:avLst/>
          </a:prstGeom>
        </p:spPr>
        <p:txBody>
          <a:bodyPr vert="horz" wrap="square" lIns="0" tIns="68580" rIns="0" bIns="0" rtlCol="0">
            <a:spAutoFit/>
          </a:bodyPr>
          <a:lstStyle/>
          <a:p>
            <a:pPr marL="184785" indent="-172720">
              <a:lnSpc>
                <a:spcPct val="100000"/>
              </a:lnSpc>
              <a:spcBef>
                <a:spcPts val="540"/>
              </a:spcBef>
              <a:buFont typeface="Arial MT"/>
              <a:buChar char="•"/>
              <a:tabLst>
                <a:tab pos="185420" algn="l"/>
              </a:tabLst>
            </a:pPr>
            <a:r>
              <a:rPr sz="3000" spc="-20" dirty="0">
                <a:solidFill>
                  <a:srgbClr val="C00000"/>
                </a:solidFill>
                <a:latin typeface="Calibri Light"/>
                <a:cs typeface="Calibri Light"/>
              </a:rPr>
              <a:t>Benign</a:t>
            </a:r>
            <a:endParaRPr sz="3000">
              <a:latin typeface="Calibri Light"/>
              <a:cs typeface="Calibri Light"/>
            </a:endParaRPr>
          </a:p>
          <a:p>
            <a:pPr marL="184785" marR="5080" indent="-172720">
              <a:lnSpc>
                <a:spcPct val="90000"/>
              </a:lnSpc>
              <a:spcBef>
                <a:spcPts val="805"/>
              </a:spcBef>
              <a:buFont typeface="Arial MT"/>
              <a:buChar char="•"/>
              <a:tabLst>
                <a:tab pos="185420" algn="l"/>
              </a:tabLst>
            </a:pPr>
            <a:r>
              <a:rPr sz="3000" spc="-5" dirty="0">
                <a:latin typeface="Calibri Light"/>
                <a:cs typeface="Calibri Light"/>
              </a:rPr>
              <a:t>Is </a:t>
            </a:r>
            <a:r>
              <a:rPr sz="3000" spc="-20" dirty="0">
                <a:latin typeface="Calibri Light"/>
                <a:cs typeface="Calibri Light"/>
              </a:rPr>
              <a:t>usually </a:t>
            </a:r>
            <a:r>
              <a:rPr sz="3000" dirty="0">
                <a:latin typeface="Calibri Light"/>
                <a:cs typeface="Calibri Light"/>
              </a:rPr>
              <a:t>a </a:t>
            </a:r>
            <a:r>
              <a:rPr sz="3000" spc="-30" dirty="0">
                <a:latin typeface="Calibri Light"/>
                <a:cs typeface="Calibri Light"/>
              </a:rPr>
              <a:t>localized </a:t>
            </a:r>
            <a:r>
              <a:rPr sz="3000" spc="-25" dirty="0">
                <a:latin typeface="Calibri Light"/>
                <a:cs typeface="Calibri Light"/>
              </a:rPr>
              <a:t> </a:t>
            </a:r>
            <a:r>
              <a:rPr sz="3000" spc="-30" dirty="0">
                <a:latin typeface="Calibri Light"/>
                <a:cs typeface="Calibri Light"/>
              </a:rPr>
              <a:t>phenomenon</a:t>
            </a:r>
            <a:r>
              <a:rPr sz="3000" spc="-125" dirty="0">
                <a:latin typeface="Calibri Light"/>
                <a:cs typeface="Calibri Light"/>
              </a:rPr>
              <a:t> </a:t>
            </a:r>
            <a:r>
              <a:rPr sz="3000" spc="-20" dirty="0">
                <a:latin typeface="Calibri Light"/>
                <a:cs typeface="Calibri Light"/>
              </a:rPr>
              <a:t>that</a:t>
            </a:r>
            <a:r>
              <a:rPr sz="3000" spc="-114" dirty="0">
                <a:latin typeface="Calibri Light"/>
                <a:cs typeface="Calibri Light"/>
              </a:rPr>
              <a:t> </a:t>
            </a:r>
            <a:r>
              <a:rPr sz="3000" spc="-20" dirty="0">
                <a:latin typeface="Calibri Light"/>
                <a:cs typeface="Calibri Light"/>
              </a:rPr>
              <a:t>does </a:t>
            </a:r>
            <a:r>
              <a:rPr sz="3000" spc="-665" dirty="0">
                <a:latin typeface="Calibri Light"/>
                <a:cs typeface="Calibri Light"/>
              </a:rPr>
              <a:t> </a:t>
            </a:r>
            <a:r>
              <a:rPr sz="3000" spc="-15" dirty="0">
                <a:latin typeface="Calibri Light"/>
                <a:cs typeface="Calibri Light"/>
              </a:rPr>
              <a:t>not </a:t>
            </a:r>
            <a:r>
              <a:rPr sz="3000" spc="-25" dirty="0">
                <a:latin typeface="Calibri Light"/>
                <a:cs typeface="Calibri Light"/>
              </a:rPr>
              <a:t>cause </a:t>
            </a:r>
            <a:r>
              <a:rPr sz="3000" spc="-40" dirty="0">
                <a:latin typeface="Calibri Light"/>
                <a:cs typeface="Calibri Light"/>
              </a:rPr>
              <a:t>generalized </a:t>
            </a:r>
            <a:r>
              <a:rPr sz="3000" spc="-35" dirty="0">
                <a:latin typeface="Calibri Light"/>
                <a:cs typeface="Calibri Light"/>
              </a:rPr>
              <a:t> </a:t>
            </a:r>
            <a:r>
              <a:rPr sz="3000" spc="-45" dirty="0">
                <a:latin typeface="Calibri Light"/>
                <a:cs typeface="Calibri Light"/>
              </a:rPr>
              <a:t>effects </a:t>
            </a:r>
            <a:r>
              <a:rPr sz="3000" spc="-20" dirty="0">
                <a:latin typeface="Calibri Light"/>
                <a:cs typeface="Calibri Light"/>
              </a:rPr>
              <a:t>unless </a:t>
            </a:r>
            <a:r>
              <a:rPr sz="3000" dirty="0">
                <a:latin typeface="Calibri Light"/>
                <a:cs typeface="Calibri Light"/>
              </a:rPr>
              <a:t>its </a:t>
            </a:r>
            <a:r>
              <a:rPr sz="3000" spc="5" dirty="0">
                <a:latin typeface="Calibri Light"/>
                <a:cs typeface="Calibri Light"/>
              </a:rPr>
              <a:t> </a:t>
            </a:r>
            <a:r>
              <a:rPr sz="3000" spc="-25" dirty="0">
                <a:latin typeface="Calibri Light"/>
                <a:cs typeface="Calibri Light"/>
              </a:rPr>
              <a:t>location </a:t>
            </a:r>
            <a:r>
              <a:rPr sz="3000" spc="-45" dirty="0">
                <a:latin typeface="Calibri Light"/>
                <a:cs typeface="Calibri Light"/>
              </a:rPr>
              <a:t>interferes </a:t>
            </a:r>
            <a:r>
              <a:rPr sz="3000" spc="-15" dirty="0">
                <a:latin typeface="Calibri Light"/>
                <a:cs typeface="Calibri Light"/>
              </a:rPr>
              <a:t>with </a:t>
            </a:r>
            <a:r>
              <a:rPr sz="3000" spc="-665" dirty="0">
                <a:latin typeface="Calibri Light"/>
                <a:cs typeface="Calibri Light"/>
              </a:rPr>
              <a:t> </a:t>
            </a:r>
            <a:r>
              <a:rPr sz="3000" spc="-20" dirty="0">
                <a:latin typeface="Calibri Light"/>
                <a:cs typeface="Calibri Light"/>
              </a:rPr>
              <a:t>vital</a:t>
            </a:r>
            <a:r>
              <a:rPr sz="3000" spc="-75" dirty="0">
                <a:latin typeface="Calibri Light"/>
                <a:cs typeface="Calibri Light"/>
              </a:rPr>
              <a:t> </a:t>
            </a:r>
            <a:r>
              <a:rPr sz="3000" spc="-25" dirty="0">
                <a:latin typeface="Calibri Light"/>
                <a:cs typeface="Calibri Light"/>
              </a:rPr>
              <a:t>functions</a:t>
            </a:r>
            <a:endParaRPr sz="3000">
              <a:latin typeface="Calibri Light"/>
              <a:cs typeface="Calibri Light"/>
            </a:endParaRPr>
          </a:p>
        </p:txBody>
      </p:sp>
      <p:sp>
        <p:nvSpPr>
          <p:cNvPr id="4" name="object 4"/>
          <p:cNvSpPr txBox="1"/>
          <p:nvPr/>
        </p:nvSpPr>
        <p:spPr>
          <a:xfrm>
            <a:off x="4708652" y="1732883"/>
            <a:ext cx="3491229" cy="2698750"/>
          </a:xfrm>
          <a:prstGeom prst="rect">
            <a:avLst/>
          </a:prstGeom>
        </p:spPr>
        <p:txBody>
          <a:bodyPr vert="horz" wrap="square" lIns="0" tIns="68580" rIns="0" bIns="0" rtlCol="0">
            <a:spAutoFit/>
          </a:bodyPr>
          <a:lstStyle/>
          <a:p>
            <a:pPr marL="184785" indent="-172720">
              <a:lnSpc>
                <a:spcPct val="100000"/>
              </a:lnSpc>
              <a:spcBef>
                <a:spcPts val="540"/>
              </a:spcBef>
              <a:buFont typeface="Arial MT"/>
              <a:buChar char="•"/>
              <a:tabLst>
                <a:tab pos="185420" algn="l"/>
              </a:tabLst>
            </a:pPr>
            <a:r>
              <a:rPr sz="3000" spc="-30" dirty="0">
                <a:solidFill>
                  <a:srgbClr val="C00000"/>
                </a:solidFill>
                <a:latin typeface="Calibri Light"/>
                <a:cs typeface="Calibri Light"/>
              </a:rPr>
              <a:t>Malignant</a:t>
            </a:r>
            <a:endParaRPr sz="3000">
              <a:latin typeface="Calibri Light"/>
              <a:cs typeface="Calibri Light"/>
            </a:endParaRPr>
          </a:p>
          <a:p>
            <a:pPr marL="184785" marR="5080" indent="-172720">
              <a:lnSpc>
                <a:spcPct val="90000"/>
              </a:lnSpc>
              <a:spcBef>
                <a:spcPts val="805"/>
              </a:spcBef>
              <a:buFont typeface="Arial MT"/>
              <a:buChar char="•"/>
              <a:tabLst>
                <a:tab pos="185420" algn="l"/>
              </a:tabLst>
            </a:pPr>
            <a:r>
              <a:rPr sz="3000" spc="-25" dirty="0">
                <a:latin typeface="Calibri Light"/>
                <a:cs typeface="Calibri Light"/>
              </a:rPr>
              <a:t>Often causes </a:t>
            </a:r>
            <a:r>
              <a:rPr sz="3000" spc="-20" dirty="0">
                <a:latin typeface="Calibri Light"/>
                <a:cs typeface="Calibri Light"/>
              </a:rPr>
              <a:t> </a:t>
            </a:r>
            <a:r>
              <a:rPr sz="3000" spc="-35" dirty="0">
                <a:latin typeface="Calibri Light"/>
                <a:cs typeface="Calibri Light"/>
              </a:rPr>
              <a:t>generalized </a:t>
            </a:r>
            <a:r>
              <a:rPr sz="3000" spc="-45" dirty="0">
                <a:latin typeface="Calibri Light"/>
                <a:cs typeface="Calibri Light"/>
              </a:rPr>
              <a:t>effects, </a:t>
            </a:r>
            <a:r>
              <a:rPr sz="3000" spc="-40" dirty="0">
                <a:latin typeface="Calibri Light"/>
                <a:cs typeface="Calibri Light"/>
              </a:rPr>
              <a:t> </a:t>
            </a:r>
            <a:r>
              <a:rPr sz="3000" spc="-15" dirty="0">
                <a:latin typeface="Calibri Light"/>
                <a:cs typeface="Calibri Light"/>
              </a:rPr>
              <a:t>such </a:t>
            </a:r>
            <a:r>
              <a:rPr sz="3000" spc="-5" dirty="0">
                <a:latin typeface="Calibri Light"/>
                <a:cs typeface="Calibri Light"/>
              </a:rPr>
              <a:t>as </a:t>
            </a:r>
            <a:r>
              <a:rPr sz="3000" spc="-25" dirty="0">
                <a:latin typeface="Calibri Light"/>
                <a:cs typeface="Calibri Light"/>
              </a:rPr>
              <a:t>anemia, </a:t>
            </a:r>
            <a:r>
              <a:rPr sz="3000" spc="-20" dirty="0">
                <a:latin typeface="Calibri Light"/>
                <a:cs typeface="Calibri Light"/>
              </a:rPr>
              <a:t> </a:t>
            </a:r>
            <a:r>
              <a:rPr sz="3000" spc="-30" dirty="0">
                <a:latin typeface="Calibri Light"/>
                <a:cs typeface="Calibri Light"/>
              </a:rPr>
              <a:t>weakness,</a:t>
            </a:r>
            <a:r>
              <a:rPr sz="3000" spc="-100" dirty="0">
                <a:latin typeface="Calibri Light"/>
                <a:cs typeface="Calibri Light"/>
              </a:rPr>
              <a:t> </a:t>
            </a:r>
            <a:r>
              <a:rPr sz="3000" spc="-15" dirty="0">
                <a:latin typeface="Calibri Light"/>
                <a:cs typeface="Calibri Light"/>
              </a:rPr>
              <a:t>and</a:t>
            </a:r>
            <a:r>
              <a:rPr sz="3000" spc="-105" dirty="0">
                <a:latin typeface="Calibri Light"/>
                <a:cs typeface="Calibri Light"/>
              </a:rPr>
              <a:t> </a:t>
            </a:r>
            <a:r>
              <a:rPr sz="3000" spc="-30" dirty="0">
                <a:latin typeface="Calibri Light"/>
                <a:cs typeface="Calibri Light"/>
              </a:rPr>
              <a:t>weight </a:t>
            </a:r>
            <a:r>
              <a:rPr sz="3000" spc="-665" dirty="0">
                <a:latin typeface="Calibri Light"/>
                <a:cs typeface="Calibri Light"/>
              </a:rPr>
              <a:t> </a:t>
            </a:r>
            <a:r>
              <a:rPr sz="3000" spc="-10" dirty="0">
                <a:latin typeface="Calibri Light"/>
                <a:cs typeface="Calibri Light"/>
              </a:rPr>
              <a:t>loss</a:t>
            </a:r>
            <a:endParaRPr sz="3000">
              <a:latin typeface="Calibri Light"/>
              <a:cs typeface="Calibri 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609676"/>
            <a:ext cx="4048760" cy="697230"/>
          </a:xfrm>
          <a:prstGeom prst="rect">
            <a:avLst/>
          </a:prstGeom>
        </p:spPr>
        <p:txBody>
          <a:bodyPr vert="horz" wrap="square" lIns="0" tIns="13335" rIns="0" bIns="0" rtlCol="0">
            <a:spAutoFit/>
          </a:bodyPr>
          <a:lstStyle/>
          <a:p>
            <a:pPr marL="12700">
              <a:lnSpc>
                <a:spcPct val="100000"/>
              </a:lnSpc>
              <a:spcBef>
                <a:spcPts val="105"/>
              </a:spcBef>
            </a:pPr>
            <a:r>
              <a:rPr sz="4400" spc="-25" dirty="0">
                <a:solidFill>
                  <a:srgbClr val="44536A"/>
                </a:solidFill>
              </a:rPr>
              <a:t>Tissue</a:t>
            </a:r>
            <a:r>
              <a:rPr sz="4400" spc="-170" dirty="0">
                <a:solidFill>
                  <a:srgbClr val="44536A"/>
                </a:solidFill>
              </a:rPr>
              <a:t> </a:t>
            </a:r>
            <a:r>
              <a:rPr sz="4400" spc="-35" dirty="0">
                <a:solidFill>
                  <a:srgbClr val="44536A"/>
                </a:solidFill>
              </a:rPr>
              <a:t>destruction</a:t>
            </a:r>
            <a:endParaRPr sz="4400"/>
          </a:p>
        </p:txBody>
      </p:sp>
      <p:sp>
        <p:nvSpPr>
          <p:cNvPr id="3" name="object 3"/>
          <p:cNvSpPr txBox="1"/>
          <p:nvPr/>
        </p:nvSpPr>
        <p:spPr>
          <a:xfrm>
            <a:off x="707542" y="1733804"/>
            <a:ext cx="3586479" cy="2150110"/>
          </a:xfrm>
          <a:prstGeom prst="rect">
            <a:avLst/>
          </a:prstGeom>
        </p:spPr>
        <p:txBody>
          <a:bodyPr vert="horz" wrap="square" lIns="0" tIns="71755" rIns="0" bIns="0" rtlCol="0">
            <a:spAutoFit/>
          </a:bodyPr>
          <a:lstStyle/>
          <a:p>
            <a:pPr marL="184785" indent="-172720">
              <a:lnSpc>
                <a:spcPct val="100000"/>
              </a:lnSpc>
              <a:spcBef>
                <a:spcPts val="565"/>
              </a:spcBef>
              <a:buFont typeface="Arial MT"/>
              <a:buChar char="•"/>
              <a:tabLst>
                <a:tab pos="185420" algn="l"/>
              </a:tabLst>
            </a:pPr>
            <a:r>
              <a:rPr sz="2800" spc="-20" dirty="0">
                <a:solidFill>
                  <a:srgbClr val="C00000"/>
                </a:solidFill>
                <a:latin typeface="Calibri Light"/>
                <a:cs typeface="Calibri Light"/>
              </a:rPr>
              <a:t>Benign</a:t>
            </a:r>
            <a:endParaRPr sz="2800">
              <a:latin typeface="Calibri Light"/>
              <a:cs typeface="Calibri Light"/>
            </a:endParaRPr>
          </a:p>
          <a:p>
            <a:pPr marL="184785" marR="5080" indent="-172720">
              <a:lnSpc>
                <a:spcPct val="90000"/>
              </a:lnSpc>
              <a:spcBef>
                <a:spcPts val="805"/>
              </a:spcBef>
              <a:buFont typeface="Arial MT"/>
              <a:buChar char="•"/>
              <a:tabLst>
                <a:tab pos="185420" algn="l"/>
              </a:tabLst>
            </a:pPr>
            <a:r>
              <a:rPr sz="2800" spc="-15" dirty="0">
                <a:latin typeface="Calibri Light"/>
                <a:cs typeface="Calibri Light"/>
              </a:rPr>
              <a:t>Does not usually </a:t>
            </a:r>
            <a:r>
              <a:rPr sz="2800" spc="-25" dirty="0">
                <a:latin typeface="Calibri Light"/>
                <a:cs typeface="Calibri Light"/>
              </a:rPr>
              <a:t>cause </a:t>
            </a:r>
            <a:r>
              <a:rPr sz="2800" spc="-20" dirty="0">
                <a:latin typeface="Calibri Light"/>
                <a:cs typeface="Calibri Light"/>
              </a:rPr>
              <a:t> </a:t>
            </a:r>
            <a:r>
              <a:rPr sz="2800" spc="-15" dirty="0">
                <a:latin typeface="Calibri Light"/>
                <a:cs typeface="Calibri Light"/>
              </a:rPr>
              <a:t>tissue</a:t>
            </a:r>
            <a:r>
              <a:rPr sz="2800" spc="-90" dirty="0">
                <a:latin typeface="Calibri Light"/>
                <a:cs typeface="Calibri Light"/>
              </a:rPr>
              <a:t> </a:t>
            </a:r>
            <a:r>
              <a:rPr sz="2800" spc="-25" dirty="0">
                <a:latin typeface="Calibri Light"/>
                <a:cs typeface="Calibri Light"/>
              </a:rPr>
              <a:t>damage</a:t>
            </a:r>
            <a:r>
              <a:rPr sz="2800" spc="-90" dirty="0">
                <a:latin typeface="Calibri Light"/>
                <a:cs typeface="Calibri Light"/>
              </a:rPr>
              <a:t> </a:t>
            </a:r>
            <a:r>
              <a:rPr sz="2800" spc="-15" dirty="0">
                <a:latin typeface="Calibri Light"/>
                <a:cs typeface="Calibri Light"/>
              </a:rPr>
              <a:t>unless</a:t>
            </a:r>
            <a:r>
              <a:rPr sz="2800" spc="-70" dirty="0">
                <a:latin typeface="Calibri Light"/>
                <a:cs typeface="Calibri Light"/>
              </a:rPr>
              <a:t> </a:t>
            </a:r>
            <a:r>
              <a:rPr sz="2800" spc="-5" dirty="0">
                <a:latin typeface="Calibri Light"/>
                <a:cs typeface="Calibri Light"/>
              </a:rPr>
              <a:t>its </a:t>
            </a:r>
            <a:r>
              <a:rPr sz="2800" spc="-620" dirty="0">
                <a:latin typeface="Calibri Light"/>
                <a:cs typeface="Calibri Light"/>
              </a:rPr>
              <a:t> </a:t>
            </a:r>
            <a:r>
              <a:rPr sz="2800" spc="-20" dirty="0">
                <a:latin typeface="Calibri Light"/>
                <a:cs typeface="Calibri Light"/>
              </a:rPr>
              <a:t>location </a:t>
            </a:r>
            <a:r>
              <a:rPr sz="2800" spc="-35" dirty="0">
                <a:latin typeface="Calibri Light"/>
                <a:cs typeface="Calibri Light"/>
              </a:rPr>
              <a:t>interferes </a:t>
            </a:r>
            <a:r>
              <a:rPr sz="2800" spc="-10" dirty="0">
                <a:latin typeface="Calibri Light"/>
                <a:cs typeface="Calibri Light"/>
              </a:rPr>
              <a:t>with </a:t>
            </a:r>
            <a:r>
              <a:rPr sz="2800" spc="-5" dirty="0">
                <a:latin typeface="Calibri Light"/>
                <a:cs typeface="Calibri Light"/>
              </a:rPr>
              <a:t> </a:t>
            </a:r>
            <a:r>
              <a:rPr sz="2800" spc="-15" dirty="0">
                <a:latin typeface="Calibri Light"/>
                <a:cs typeface="Calibri Light"/>
              </a:rPr>
              <a:t>blood</a:t>
            </a:r>
            <a:r>
              <a:rPr sz="2800" spc="-75" dirty="0">
                <a:latin typeface="Calibri Light"/>
                <a:cs typeface="Calibri Light"/>
              </a:rPr>
              <a:t> </a:t>
            </a:r>
            <a:r>
              <a:rPr sz="2800" spc="-15" dirty="0">
                <a:latin typeface="Calibri Light"/>
                <a:cs typeface="Calibri Light"/>
              </a:rPr>
              <a:t>flow</a:t>
            </a:r>
            <a:endParaRPr sz="2800">
              <a:latin typeface="Calibri Light"/>
              <a:cs typeface="Calibri Light"/>
            </a:endParaRPr>
          </a:p>
        </p:txBody>
      </p:sp>
      <p:sp>
        <p:nvSpPr>
          <p:cNvPr id="4" name="object 4"/>
          <p:cNvSpPr txBox="1">
            <a:spLocks noGrp="1"/>
          </p:cNvSpPr>
          <p:nvPr>
            <p:ph sz="half" idx="3"/>
          </p:nvPr>
        </p:nvSpPr>
        <p:spPr>
          <a:prstGeom prst="rect">
            <a:avLst/>
          </a:prstGeom>
        </p:spPr>
        <p:txBody>
          <a:bodyPr vert="horz" wrap="square" lIns="0" tIns="71755" rIns="0" bIns="0" rtlCol="0">
            <a:spAutoFit/>
          </a:bodyPr>
          <a:lstStyle/>
          <a:p>
            <a:pPr marL="184785" indent="-172720">
              <a:lnSpc>
                <a:spcPct val="100000"/>
              </a:lnSpc>
              <a:spcBef>
                <a:spcPts val="565"/>
              </a:spcBef>
              <a:buFont typeface="Arial MT"/>
              <a:buChar char="•"/>
              <a:tabLst>
                <a:tab pos="185420" algn="l"/>
              </a:tabLst>
            </a:pPr>
            <a:r>
              <a:rPr spc="-25" dirty="0"/>
              <a:t>Malignant</a:t>
            </a:r>
          </a:p>
          <a:p>
            <a:pPr marL="184785" marR="5080" indent="-172720">
              <a:lnSpc>
                <a:spcPct val="90000"/>
              </a:lnSpc>
              <a:spcBef>
                <a:spcPts val="805"/>
              </a:spcBef>
              <a:buFont typeface="Arial MT"/>
              <a:buChar char="•"/>
              <a:tabLst>
                <a:tab pos="185420" algn="l"/>
              </a:tabLst>
            </a:pPr>
            <a:r>
              <a:rPr spc="-20" dirty="0">
                <a:solidFill>
                  <a:srgbClr val="000000"/>
                </a:solidFill>
              </a:rPr>
              <a:t>Often </a:t>
            </a:r>
            <a:r>
              <a:rPr spc="-25" dirty="0">
                <a:solidFill>
                  <a:srgbClr val="000000"/>
                </a:solidFill>
              </a:rPr>
              <a:t>causes extensive </a:t>
            </a:r>
            <a:r>
              <a:rPr spc="-20" dirty="0">
                <a:solidFill>
                  <a:srgbClr val="000000"/>
                </a:solidFill>
              </a:rPr>
              <a:t> </a:t>
            </a:r>
            <a:r>
              <a:rPr spc="-15" dirty="0">
                <a:solidFill>
                  <a:srgbClr val="000000"/>
                </a:solidFill>
              </a:rPr>
              <a:t>tissue </a:t>
            </a:r>
            <a:r>
              <a:rPr spc="-25" dirty="0">
                <a:solidFill>
                  <a:srgbClr val="000000"/>
                </a:solidFill>
              </a:rPr>
              <a:t>damage </a:t>
            </a:r>
            <a:r>
              <a:rPr spc="-10" dirty="0">
                <a:solidFill>
                  <a:srgbClr val="000000"/>
                </a:solidFill>
              </a:rPr>
              <a:t>as </a:t>
            </a:r>
            <a:r>
              <a:rPr spc="-15" dirty="0">
                <a:solidFill>
                  <a:srgbClr val="000000"/>
                </a:solidFill>
              </a:rPr>
              <a:t>the </a:t>
            </a:r>
            <a:r>
              <a:rPr spc="-10" dirty="0">
                <a:solidFill>
                  <a:srgbClr val="000000"/>
                </a:solidFill>
              </a:rPr>
              <a:t> </a:t>
            </a:r>
            <a:r>
              <a:rPr spc="-20" dirty="0">
                <a:solidFill>
                  <a:srgbClr val="000000"/>
                </a:solidFill>
              </a:rPr>
              <a:t>tumor </a:t>
            </a:r>
            <a:r>
              <a:rPr spc="-35" dirty="0">
                <a:solidFill>
                  <a:srgbClr val="000000"/>
                </a:solidFill>
              </a:rPr>
              <a:t>outgrows </a:t>
            </a:r>
            <a:r>
              <a:rPr spc="-5" dirty="0">
                <a:solidFill>
                  <a:srgbClr val="000000"/>
                </a:solidFill>
              </a:rPr>
              <a:t>its </a:t>
            </a:r>
            <a:r>
              <a:rPr dirty="0">
                <a:solidFill>
                  <a:srgbClr val="000000"/>
                </a:solidFill>
              </a:rPr>
              <a:t> </a:t>
            </a:r>
            <a:r>
              <a:rPr spc="-15" dirty="0">
                <a:solidFill>
                  <a:srgbClr val="000000"/>
                </a:solidFill>
              </a:rPr>
              <a:t>blood supply or </a:t>
            </a:r>
            <a:r>
              <a:rPr spc="-10" dirty="0">
                <a:solidFill>
                  <a:srgbClr val="000000"/>
                </a:solidFill>
              </a:rPr>
              <a:t> </a:t>
            </a:r>
            <a:r>
              <a:rPr spc="-25" dirty="0">
                <a:solidFill>
                  <a:srgbClr val="000000"/>
                </a:solidFill>
              </a:rPr>
              <a:t>encroaches </a:t>
            </a:r>
            <a:r>
              <a:rPr spc="-15" dirty="0">
                <a:solidFill>
                  <a:srgbClr val="000000"/>
                </a:solidFill>
              </a:rPr>
              <a:t>on blood </a:t>
            </a:r>
            <a:r>
              <a:rPr spc="-10" dirty="0">
                <a:solidFill>
                  <a:srgbClr val="000000"/>
                </a:solidFill>
              </a:rPr>
              <a:t> </a:t>
            </a:r>
            <a:r>
              <a:rPr spc="-15" dirty="0">
                <a:solidFill>
                  <a:srgbClr val="000000"/>
                </a:solidFill>
              </a:rPr>
              <a:t>flow </a:t>
            </a:r>
            <a:r>
              <a:rPr spc="-20" dirty="0">
                <a:solidFill>
                  <a:srgbClr val="000000"/>
                </a:solidFill>
              </a:rPr>
              <a:t>to </a:t>
            </a:r>
            <a:r>
              <a:rPr spc="-15" dirty="0">
                <a:solidFill>
                  <a:srgbClr val="000000"/>
                </a:solidFill>
              </a:rPr>
              <a:t>the </a:t>
            </a:r>
            <a:r>
              <a:rPr spc="-25" dirty="0">
                <a:solidFill>
                  <a:srgbClr val="000000"/>
                </a:solidFill>
              </a:rPr>
              <a:t>area; </a:t>
            </a:r>
            <a:r>
              <a:rPr spc="-40" dirty="0">
                <a:solidFill>
                  <a:srgbClr val="000000"/>
                </a:solidFill>
              </a:rPr>
              <a:t>may </a:t>
            </a:r>
            <a:r>
              <a:rPr spc="-35" dirty="0">
                <a:solidFill>
                  <a:srgbClr val="000000"/>
                </a:solidFill>
              </a:rPr>
              <a:t> </a:t>
            </a:r>
            <a:r>
              <a:rPr spc="-5" dirty="0">
                <a:solidFill>
                  <a:srgbClr val="000000"/>
                </a:solidFill>
              </a:rPr>
              <a:t>also</a:t>
            </a:r>
            <a:r>
              <a:rPr spc="-85" dirty="0">
                <a:solidFill>
                  <a:srgbClr val="000000"/>
                </a:solidFill>
              </a:rPr>
              <a:t> </a:t>
            </a:r>
            <a:r>
              <a:rPr spc="-30" dirty="0">
                <a:solidFill>
                  <a:srgbClr val="000000"/>
                </a:solidFill>
              </a:rPr>
              <a:t>produce</a:t>
            </a:r>
            <a:r>
              <a:rPr spc="-75" dirty="0">
                <a:solidFill>
                  <a:srgbClr val="000000"/>
                </a:solidFill>
              </a:rPr>
              <a:t> </a:t>
            </a:r>
            <a:r>
              <a:rPr spc="-35" dirty="0">
                <a:solidFill>
                  <a:srgbClr val="000000"/>
                </a:solidFill>
              </a:rPr>
              <a:t>substances </a:t>
            </a:r>
            <a:r>
              <a:rPr spc="-615" dirty="0">
                <a:solidFill>
                  <a:srgbClr val="000000"/>
                </a:solidFill>
              </a:rPr>
              <a:t> </a:t>
            </a:r>
            <a:r>
              <a:rPr spc="-20" dirty="0">
                <a:solidFill>
                  <a:srgbClr val="000000"/>
                </a:solidFill>
              </a:rPr>
              <a:t>that</a:t>
            </a:r>
            <a:r>
              <a:rPr spc="-80" dirty="0">
                <a:solidFill>
                  <a:srgbClr val="000000"/>
                </a:solidFill>
              </a:rPr>
              <a:t> </a:t>
            </a:r>
            <a:r>
              <a:rPr spc="-20" dirty="0">
                <a:solidFill>
                  <a:srgbClr val="000000"/>
                </a:solidFill>
              </a:rPr>
              <a:t>cause</a:t>
            </a:r>
            <a:r>
              <a:rPr spc="-80" dirty="0">
                <a:solidFill>
                  <a:srgbClr val="000000"/>
                </a:solidFill>
              </a:rPr>
              <a:t> </a:t>
            </a:r>
            <a:r>
              <a:rPr spc="-10" dirty="0">
                <a:solidFill>
                  <a:srgbClr val="000000"/>
                </a:solidFill>
              </a:rPr>
              <a:t>cell</a:t>
            </a:r>
            <a:r>
              <a:rPr spc="-55" dirty="0">
                <a:solidFill>
                  <a:srgbClr val="000000"/>
                </a:solidFill>
              </a:rPr>
              <a:t> </a:t>
            </a:r>
            <a:r>
              <a:rPr spc="-25" dirty="0">
                <a:solidFill>
                  <a:srgbClr val="000000"/>
                </a:solidFill>
              </a:rPr>
              <a:t>damage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609676"/>
            <a:ext cx="4774565" cy="697230"/>
          </a:xfrm>
          <a:prstGeom prst="rect">
            <a:avLst/>
          </a:prstGeom>
        </p:spPr>
        <p:txBody>
          <a:bodyPr vert="horz" wrap="square" lIns="0" tIns="13335" rIns="0" bIns="0" rtlCol="0">
            <a:spAutoFit/>
          </a:bodyPr>
          <a:lstStyle/>
          <a:p>
            <a:pPr marL="12700">
              <a:lnSpc>
                <a:spcPct val="100000"/>
              </a:lnSpc>
              <a:spcBef>
                <a:spcPts val="105"/>
              </a:spcBef>
            </a:pPr>
            <a:r>
              <a:rPr sz="4400" spc="-25" dirty="0">
                <a:solidFill>
                  <a:srgbClr val="44536A"/>
                </a:solidFill>
              </a:rPr>
              <a:t>Ability</a:t>
            </a:r>
            <a:r>
              <a:rPr sz="4400" spc="-120" dirty="0">
                <a:solidFill>
                  <a:srgbClr val="44536A"/>
                </a:solidFill>
              </a:rPr>
              <a:t> </a:t>
            </a:r>
            <a:r>
              <a:rPr sz="4400" spc="-35" dirty="0">
                <a:solidFill>
                  <a:srgbClr val="44536A"/>
                </a:solidFill>
              </a:rPr>
              <a:t>to</a:t>
            </a:r>
            <a:r>
              <a:rPr sz="4400" spc="-90" dirty="0">
                <a:solidFill>
                  <a:srgbClr val="44536A"/>
                </a:solidFill>
              </a:rPr>
              <a:t> </a:t>
            </a:r>
            <a:r>
              <a:rPr sz="4400" spc="-35" dirty="0">
                <a:solidFill>
                  <a:srgbClr val="44536A"/>
                </a:solidFill>
              </a:rPr>
              <a:t>cause</a:t>
            </a:r>
            <a:r>
              <a:rPr sz="4400" spc="-114" dirty="0">
                <a:solidFill>
                  <a:srgbClr val="44536A"/>
                </a:solidFill>
              </a:rPr>
              <a:t> </a:t>
            </a:r>
            <a:r>
              <a:rPr sz="4400" spc="-35" dirty="0">
                <a:solidFill>
                  <a:srgbClr val="44536A"/>
                </a:solidFill>
              </a:rPr>
              <a:t>death</a:t>
            </a:r>
            <a:endParaRPr sz="4400"/>
          </a:p>
        </p:txBody>
      </p:sp>
      <p:sp>
        <p:nvSpPr>
          <p:cNvPr id="3" name="object 3"/>
          <p:cNvSpPr txBox="1"/>
          <p:nvPr/>
        </p:nvSpPr>
        <p:spPr>
          <a:xfrm>
            <a:off x="707542" y="1729821"/>
            <a:ext cx="3678554" cy="3189605"/>
          </a:xfrm>
          <a:prstGeom prst="rect">
            <a:avLst/>
          </a:prstGeom>
        </p:spPr>
        <p:txBody>
          <a:bodyPr vert="horz" wrap="square" lIns="0" tIns="57785" rIns="0" bIns="0" rtlCol="0">
            <a:spAutoFit/>
          </a:bodyPr>
          <a:lstStyle/>
          <a:p>
            <a:pPr marL="184785" indent="-172720">
              <a:lnSpc>
                <a:spcPct val="100000"/>
              </a:lnSpc>
              <a:spcBef>
                <a:spcPts val="455"/>
              </a:spcBef>
              <a:buFont typeface="Arial MT"/>
              <a:buChar char="•"/>
              <a:tabLst>
                <a:tab pos="185420" algn="l"/>
              </a:tabLst>
            </a:pPr>
            <a:r>
              <a:rPr sz="3600" spc="-25" dirty="0">
                <a:solidFill>
                  <a:srgbClr val="C00000"/>
                </a:solidFill>
                <a:latin typeface="Calibri Light"/>
                <a:cs typeface="Calibri Light"/>
              </a:rPr>
              <a:t>Benign</a:t>
            </a:r>
            <a:endParaRPr sz="3600">
              <a:latin typeface="Calibri Light"/>
              <a:cs typeface="Calibri Light"/>
            </a:endParaRPr>
          </a:p>
          <a:p>
            <a:pPr marL="184785" marR="5080" indent="-172720">
              <a:lnSpc>
                <a:spcPct val="90000"/>
              </a:lnSpc>
              <a:spcBef>
                <a:spcPts val="795"/>
              </a:spcBef>
              <a:buFont typeface="Arial MT"/>
              <a:buChar char="•"/>
              <a:tabLst>
                <a:tab pos="185420" algn="l"/>
              </a:tabLst>
            </a:pPr>
            <a:r>
              <a:rPr sz="3600" spc="-20" dirty="0">
                <a:latin typeface="Calibri Light"/>
                <a:cs typeface="Calibri Light"/>
              </a:rPr>
              <a:t>Does </a:t>
            </a:r>
            <a:r>
              <a:rPr sz="3600" spc="-15" dirty="0">
                <a:latin typeface="Calibri Light"/>
                <a:cs typeface="Calibri Light"/>
              </a:rPr>
              <a:t>not </a:t>
            </a:r>
            <a:r>
              <a:rPr sz="3600" spc="-20" dirty="0">
                <a:latin typeface="Calibri Light"/>
                <a:cs typeface="Calibri Light"/>
              </a:rPr>
              <a:t>usually </a:t>
            </a:r>
            <a:r>
              <a:rPr sz="3600" spc="-15" dirty="0">
                <a:latin typeface="Calibri Light"/>
                <a:cs typeface="Calibri Light"/>
              </a:rPr>
              <a:t> </a:t>
            </a:r>
            <a:r>
              <a:rPr sz="3600" spc="-30" dirty="0">
                <a:latin typeface="Calibri Light"/>
                <a:cs typeface="Calibri Light"/>
              </a:rPr>
              <a:t>cause death </a:t>
            </a:r>
            <a:r>
              <a:rPr sz="3600" spc="-20" dirty="0">
                <a:latin typeface="Calibri Light"/>
                <a:cs typeface="Calibri Light"/>
              </a:rPr>
              <a:t>unless </a:t>
            </a:r>
            <a:r>
              <a:rPr sz="3600" spc="-800" dirty="0">
                <a:latin typeface="Calibri Light"/>
                <a:cs typeface="Calibri Light"/>
              </a:rPr>
              <a:t> </a:t>
            </a:r>
            <a:r>
              <a:rPr sz="3600" spc="-5" dirty="0">
                <a:latin typeface="Calibri Light"/>
                <a:cs typeface="Calibri Light"/>
              </a:rPr>
              <a:t>its </a:t>
            </a:r>
            <a:r>
              <a:rPr sz="3600" spc="-35" dirty="0">
                <a:latin typeface="Calibri Light"/>
                <a:cs typeface="Calibri Light"/>
              </a:rPr>
              <a:t>location </a:t>
            </a:r>
            <a:r>
              <a:rPr sz="3600" spc="-30" dirty="0">
                <a:latin typeface="Calibri Light"/>
                <a:cs typeface="Calibri Light"/>
              </a:rPr>
              <a:t> </a:t>
            </a:r>
            <a:r>
              <a:rPr sz="3600" spc="-45" dirty="0">
                <a:latin typeface="Calibri Light"/>
                <a:cs typeface="Calibri Light"/>
              </a:rPr>
              <a:t>interferes</a:t>
            </a:r>
            <a:r>
              <a:rPr sz="3600" spc="-125" dirty="0">
                <a:latin typeface="Calibri Light"/>
                <a:cs typeface="Calibri Light"/>
              </a:rPr>
              <a:t> </a:t>
            </a:r>
            <a:r>
              <a:rPr sz="3600" spc="-15" dirty="0">
                <a:latin typeface="Calibri Light"/>
                <a:cs typeface="Calibri Light"/>
              </a:rPr>
              <a:t>with</a:t>
            </a:r>
            <a:r>
              <a:rPr sz="3600" spc="-125" dirty="0">
                <a:latin typeface="Calibri Light"/>
                <a:cs typeface="Calibri Light"/>
              </a:rPr>
              <a:t> </a:t>
            </a:r>
            <a:r>
              <a:rPr sz="3600" spc="-30" dirty="0">
                <a:latin typeface="Calibri Light"/>
                <a:cs typeface="Calibri Light"/>
              </a:rPr>
              <a:t>vital </a:t>
            </a:r>
            <a:r>
              <a:rPr sz="3600" spc="-795" dirty="0">
                <a:latin typeface="Calibri Light"/>
                <a:cs typeface="Calibri Light"/>
              </a:rPr>
              <a:t> </a:t>
            </a:r>
            <a:r>
              <a:rPr sz="3600" spc="-25" dirty="0">
                <a:latin typeface="Calibri Light"/>
                <a:cs typeface="Calibri Light"/>
              </a:rPr>
              <a:t>functions</a:t>
            </a:r>
            <a:endParaRPr sz="3600">
              <a:latin typeface="Calibri Light"/>
              <a:cs typeface="Calibri Light"/>
            </a:endParaRPr>
          </a:p>
        </p:txBody>
      </p:sp>
      <p:sp>
        <p:nvSpPr>
          <p:cNvPr id="4" name="object 4"/>
          <p:cNvSpPr txBox="1"/>
          <p:nvPr/>
        </p:nvSpPr>
        <p:spPr>
          <a:xfrm>
            <a:off x="4708652" y="1729821"/>
            <a:ext cx="2806065" cy="2695575"/>
          </a:xfrm>
          <a:prstGeom prst="rect">
            <a:avLst/>
          </a:prstGeom>
        </p:spPr>
        <p:txBody>
          <a:bodyPr vert="horz" wrap="square" lIns="0" tIns="57785" rIns="0" bIns="0" rtlCol="0">
            <a:spAutoFit/>
          </a:bodyPr>
          <a:lstStyle/>
          <a:p>
            <a:pPr marL="184785" indent="-172720">
              <a:lnSpc>
                <a:spcPct val="100000"/>
              </a:lnSpc>
              <a:spcBef>
                <a:spcPts val="455"/>
              </a:spcBef>
              <a:buFont typeface="Arial MT"/>
              <a:buChar char="•"/>
              <a:tabLst>
                <a:tab pos="185420" algn="l"/>
              </a:tabLst>
            </a:pPr>
            <a:r>
              <a:rPr sz="3600" spc="-35" dirty="0">
                <a:solidFill>
                  <a:srgbClr val="C00000"/>
                </a:solidFill>
                <a:latin typeface="Calibri Light"/>
                <a:cs typeface="Calibri Light"/>
              </a:rPr>
              <a:t>Malignant</a:t>
            </a:r>
            <a:endParaRPr sz="3600">
              <a:latin typeface="Calibri Light"/>
              <a:cs typeface="Calibri Light"/>
            </a:endParaRPr>
          </a:p>
          <a:p>
            <a:pPr marL="184785" marR="5080" indent="-172720">
              <a:lnSpc>
                <a:spcPct val="90000"/>
              </a:lnSpc>
              <a:spcBef>
                <a:spcPts val="795"/>
              </a:spcBef>
              <a:buFont typeface="Arial MT"/>
              <a:buChar char="•"/>
              <a:tabLst>
                <a:tab pos="185420" algn="l"/>
              </a:tabLst>
            </a:pPr>
            <a:r>
              <a:rPr sz="3600" spc="-25" dirty="0">
                <a:latin typeface="Calibri Light"/>
                <a:cs typeface="Calibri Light"/>
              </a:rPr>
              <a:t>Usually</a:t>
            </a:r>
            <a:r>
              <a:rPr sz="3600" spc="-130" dirty="0">
                <a:latin typeface="Calibri Light"/>
                <a:cs typeface="Calibri Light"/>
              </a:rPr>
              <a:t> </a:t>
            </a:r>
            <a:r>
              <a:rPr sz="3600" spc="-30" dirty="0">
                <a:latin typeface="Calibri Light"/>
                <a:cs typeface="Calibri Light"/>
              </a:rPr>
              <a:t>causes </a:t>
            </a:r>
            <a:r>
              <a:rPr sz="3600" spc="-800" dirty="0">
                <a:latin typeface="Calibri Light"/>
                <a:cs typeface="Calibri Light"/>
              </a:rPr>
              <a:t> </a:t>
            </a:r>
            <a:r>
              <a:rPr sz="3600" spc="-30" dirty="0">
                <a:latin typeface="Calibri Light"/>
                <a:cs typeface="Calibri Light"/>
              </a:rPr>
              <a:t>death </a:t>
            </a:r>
            <a:r>
              <a:rPr sz="3600" spc="-20" dirty="0">
                <a:latin typeface="Calibri Light"/>
                <a:cs typeface="Calibri Light"/>
              </a:rPr>
              <a:t>unless </a:t>
            </a:r>
            <a:r>
              <a:rPr sz="3600" spc="-15" dirty="0">
                <a:latin typeface="Calibri Light"/>
                <a:cs typeface="Calibri Light"/>
              </a:rPr>
              <a:t> </a:t>
            </a:r>
            <a:r>
              <a:rPr sz="3600" spc="-45" dirty="0">
                <a:latin typeface="Calibri Light"/>
                <a:cs typeface="Calibri Light"/>
              </a:rPr>
              <a:t>growth </a:t>
            </a:r>
            <a:r>
              <a:rPr sz="3600" spc="-25" dirty="0">
                <a:latin typeface="Calibri Light"/>
                <a:cs typeface="Calibri Light"/>
              </a:rPr>
              <a:t>can </a:t>
            </a:r>
            <a:r>
              <a:rPr sz="3600" spc="-15" dirty="0">
                <a:latin typeface="Calibri Light"/>
                <a:cs typeface="Calibri Light"/>
              </a:rPr>
              <a:t>be </a:t>
            </a:r>
            <a:r>
              <a:rPr sz="3600" spc="-800" dirty="0">
                <a:latin typeface="Calibri Light"/>
                <a:cs typeface="Calibri Light"/>
              </a:rPr>
              <a:t> </a:t>
            </a:r>
            <a:r>
              <a:rPr sz="3600" spc="-40" dirty="0">
                <a:latin typeface="Calibri Light"/>
                <a:cs typeface="Calibri Light"/>
              </a:rPr>
              <a:t>controlled</a:t>
            </a:r>
            <a:endParaRPr sz="3600">
              <a:latin typeface="Calibri Light"/>
              <a:cs typeface="Calibri 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05129"/>
            <a:ext cx="6327775" cy="635000"/>
          </a:xfrm>
          <a:prstGeom prst="rect">
            <a:avLst/>
          </a:prstGeom>
        </p:spPr>
        <p:txBody>
          <a:bodyPr vert="horz" wrap="square" lIns="0" tIns="12065" rIns="0" bIns="0" rtlCol="0">
            <a:spAutoFit/>
          </a:bodyPr>
          <a:lstStyle/>
          <a:p>
            <a:pPr marL="12700">
              <a:lnSpc>
                <a:spcPct val="100000"/>
              </a:lnSpc>
              <a:spcBef>
                <a:spcPts val="95"/>
              </a:spcBef>
            </a:pPr>
            <a:r>
              <a:rPr spc="-45" dirty="0">
                <a:solidFill>
                  <a:srgbClr val="44536A"/>
                </a:solidFill>
              </a:rPr>
              <a:t>Nomenclature</a:t>
            </a:r>
            <a:r>
              <a:rPr spc="-100" dirty="0">
                <a:solidFill>
                  <a:srgbClr val="44536A"/>
                </a:solidFill>
              </a:rPr>
              <a:t> </a:t>
            </a:r>
            <a:r>
              <a:rPr spc="-5" dirty="0">
                <a:solidFill>
                  <a:srgbClr val="44536A"/>
                </a:solidFill>
              </a:rPr>
              <a:t>–</a:t>
            </a:r>
            <a:r>
              <a:rPr spc="-60" dirty="0">
                <a:solidFill>
                  <a:srgbClr val="44536A"/>
                </a:solidFill>
              </a:rPr>
              <a:t> </a:t>
            </a:r>
            <a:r>
              <a:rPr spc="-30" dirty="0">
                <a:solidFill>
                  <a:srgbClr val="44536A"/>
                </a:solidFill>
              </a:rPr>
              <a:t>Benign</a:t>
            </a:r>
            <a:r>
              <a:rPr spc="-100" dirty="0">
                <a:solidFill>
                  <a:srgbClr val="44536A"/>
                </a:solidFill>
              </a:rPr>
              <a:t> </a:t>
            </a:r>
            <a:r>
              <a:rPr spc="-90" dirty="0">
                <a:solidFill>
                  <a:srgbClr val="44536A"/>
                </a:solidFill>
              </a:rPr>
              <a:t>Tumors</a:t>
            </a:r>
          </a:p>
        </p:txBody>
      </p:sp>
      <p:sp>
        <p:nvSpPr>
          <p:cNvPr id="3" name="object 3"/>
          <p:cNvSpPr txBox="1"/>
          <p:nvPr/>
        </p:nvSpPr>
        <p:spPr>
          <a:xfrm>
            <a:off x="383540" y="1279652"/>
            <a:ext cx="7598409" cy="4476750"/>
          </a:xfrm>
          <a:prstGeom prst="rect">
            <a:avLst/>
          </a:prstGeom>
        </p:spPr>
        <p:txBody>
          <a:bodyPr vert="horz" wrap="square" lIns="0" tIns="71755" rIns="0" bIns="0" rtlCol="0">
            <a:spAutoFit/>
          </a:bodyPr>
          <a:lstStyle/>
          <a:p>
            <a:pPr marL="184785" indent="-172720">
              <a:lnSpc>
                <a:spcPct val="100000"/>
              </a:lnSpc>
              <a:spcBef>
                <a:spcPts val="565"/>
              </a:spcBef>
              <a:buFont typeface="Arial MT"/>
              <a:buChar char="•"/>
              <a:tabLst>
                <a:tab pos="185420" algn="l"/>
              </a:tabLst>
            </a:pPr>
            <a:r>
              <a:rPr sz="2800" spc="-10" dirty="0">
                <a:latin typeface="Calibri Light"/>
                <a:cs typeface="Calibri Light"/>
              </a:rPr>
              <a:t>-oma</a:t>
            </a:r>
            <a:r>
              <a:rPr sz="2800" spc="10" dirty="0">
                <a:latin typeface="Calibri Light"/>
                <a:cs typeface="Calibri Light"/>
              </a:rPr>
              <a:t> </a:t>
            </a:r>
            <a:r>
              <a:rPr sz="2800" spc="-5" dirty="0">
                <a:latin typeface="Calibri Light"/>
                <a:cs typeface="Calibri Light"/>
              </a:rPr>
              <a:t>=</a:t>
            </a:r>
            <a:r>
              <a:rPr sz="2800" spc="-15" dirty="0">
                <a:latin typeface="Calibri Light"/>
                <a:cs typeface="Calibri Light"/>
              </a:rPr>
              <a:t> </a:t>
            </a:r>
            <a:r>
              <a:rPr sz="2800" spc="-5" dirty="0">
                <a:latin typeface="Calibri Light"/>
                <a:cs typeface="Calibri Light"/>
              </a:rPr>
              <a:t>benign</a:t>
            </a:r>
            <a:r>
              <a:rPr sz="2800" dirty="0">
                <a:latin typeface="Calibri Light"/>
                <a:cs typeface="Calibri Light"/>
              </a:rPr>
              <a:t> </a:t>
            </a:r>
            <a:r>
              <a:rPr sz="2800" spc="-5" dirty="0">
                <a:latin typeface="Calibri Light"/>
                <a:cs typeface="Calibri Light"/>
              </a:rPr>
              <a:t>neoplasm</a:t>
            </a:r>
            <a:endParaRPr sz="2800">
              <a:latin typeface="Calibri Light"/>
              <a:cs typeface="Calibri Light"/>
            </a:endParaRPr>
          </a:p>
          <a:p>
            <a:pPr marL="184785" indent="-172720">
              <a:lnSpc>
                <a:spcPct val="100000"/>
              </a:lnSpc>
              <a:spcBef>
                <a:spcPts val="465"/>
              </a:spcBef>
              <a:buFont typeface="Arial MT"/>
              <a:buChar char="•"/>
              <a:tabLst>
                <a:tab pos="185420" algn="l"/>
              </a:tabLst>
            </a:pPr>
            <a:r>
              <a:rPr sz="2800" spc="-30" dirty="0">
                <a:latin typeface="Calibri Light"/>
                <a:cs typeface="Calibri Light"/>
              </a:rPr>
              <a:t>Mesenchymal</a:t>
            </a:r>
            <a:r>
              <a:rPr sz="2800" spc="-80" dirty="0">
                <a:latin typeface="Calibri Light"/>
                <a:cs typeface="Calibri Light"/>
              </a:rPr>
              <a:t> </a:t>
            </a:r>
            <a:r>
              <a:rPr sz="2800" spc="-30" dirty="0">
                <a:latin typeface="Calibri Light"/>
                <a:cs typeface="Calibri Light"/>
              </a:rPr>
              <a:t>tumors</a:t>
            </a:r>
            <a:endParaRPr sz="2800">
              <a:latin typeface="Calibri Light"/>
              <a:cs typeface="Calibri Light"/>
            </a:endParaRPr>
          </a:p>
          <a:p>
            <a:pPr marL="527685" lvl="1" indent="-172720">
              <a:lnSpc>
                <a:spcPct val="100000"/>
              </a:lnSpc>
              <a:spcBef>
                <a:spcPts val="140"/>
              </a:spcBef>
              <a:buFont typeface="Arial MT"/>
              <a:buChar char="•"/>
              <a:tabLst>
                <a:tab pos="528320" algn="l"/>
              </a:tabLst>
            </a:pPr>
            <a:r>
              <a:rPr sz="2400" spc="-15" dirty="0">
                <a:latin typeface="Calibri Light"/>
                <a:cs typeface="Calibri Light"/>
              </a:rPr>
              <a:t>chrondroma: </a:t>
            </a:r>
            <a:r>
              <a:rPr sz="2400" spc="-5" dirty="0">
                <a:latin typeface="Calibri Light"/>
                <a:cs typeface="Calibri Light"/>
              </a:rPr>
              <a:t>cartilaginous</a:t>
            </a:r>
            <a:r>
              <a:rPr sz="2400" spc="-30" dirty="0">
                <a:latin typeface="Calibri Light"/>
                <a:cs typeface="Calibri Light"/>
              </a:rPr>
              <a:t> </a:t>
            </a:r>
            <a:r>
              <a:rPr sz="2400" dirty="0">
                <a:latin typeface="Calibri Light"/>
                <a:cs typeface="Calibri Light"/>
              </a:rPr>
              <a:t>tumor</a:t>
            </a:r>
            <a:endParaRPr sz="2400">
              <a:latin typeface="Calibri Light"/>
              <a:cs typeface="Calibri Light"/>
            </a:endParaRPr>
          </a:p>
          <a:p>
            <a:pPr marL="527685" lvl="1" indent="-172720">
              <a:lnSpc>
                <a:spcPct val="100000"/>
              </a:lnSpc>
              <a:spcBef>
                <a:spcPts val="120"/>
              </a:spcBef>
              <a:buFont typeface="Arial MT"/>
              <a:buChar char="•"/>
              <a:tabLst>
                <a:tab pos="528320" algn="l"/>
              </a:tabLst>
            </a:pPr>
            <a:r>
              <a:rPr sz="2400" spc="-10" dirty="0">
                <a:latin typeface="Calibri Light"/>
                <a:cs typeface="Calibri Light"/>
              </a:rPr>
              <a:t>fibroma:</a:t>
            </a:r>
            <a:r>
              <a:rPr sz="2400" spc="-50" dirty="0">
                <a:latin typeface="Calibri Light"/>
                <a:cs typeface="Calibri Light"/>
              </a:rPr>
              <a:t> </a:t>
            </a:r>
            <a:r>
              <a:rPr sz="2400" spc="-10" dirty="0">
                <a:latin typeface="Calibri Light"/>
                <a:cs typeface="Calibri Light"/>
              </a:rPr>
              <a:t>fibrous</a:t>
            </a:r>
            <a:r>
              <a:rPr sz="2400" spc="-30" dirty="0">
                <a:latin typeface="Calibri Light"/>
                <a:cs typeface="Calibri Light"/>
              </a:rPr>
              <a:t> </a:t>
            </a:r>
            <a:r>
              <a:rPr sz="2400" dirty="0">
                <a:latin typeface="Calibri Light"/>
                <a:cs typeface="Calibri Light"/>
              </a:rPr>
              <a:t>tumor</a:t>
            </a:r>
            <a:endParaRPr sz="2400">
              <a:latin typeface="Calibri Light"/>
              <a:cs typeface="Calibri Light"/>
            </a:endParaRPr>
          </a:p>
          <a:p>
            <a:pPr marL="527685" lvl="1" indent="-172720">
              <a:lnSpc>
                <a:spcPct val="100000"/>
              </a:lnSpc>
              <a:spcBef>
                <a:spcPts val="110"/>
              </a:spcBef>
              <a:buFont typeface="Arial MT"/>
              <a:buChar char="•"/>
              <a:tabLst>
                <a:tab pos="528320" algn="l"/>
              </a:tabLst>
            </a:pPr>
            <a:r>
              <a:rPr sz="2400" spc="-10" dirty="0">
                <a:latin typeface="Calibri Light"/>
                <a:cs typeface="Calibri Light"/>
              </a:rPr>
              <a:t>osteoma:</a:t>
            </a:r>
            <a:r>
              <a:rPr sz="2400" spc="-40" dirty="0">
                <a:latin typeface="Calibri Light"/>
                <a:cs typeface="Calibri Light"/>
              </a:rPr>
              <a:t> </a:t>
            </a:r>
            <a:r>
              <a:rPr sz="2400" dirty="0">
                <a:latin typeface="Calibri Light"/>
                <a:cs typeface="Calibri Light"/>
              </a:rPr>
              <a:t>bone</a:t>
            </a:r>
            <a:r>
              <a:rPr sz="2400" spc="-30" dirty="0">
                <a:latin typeface="Calibri Light"/>
                <a:cs typeface="Calibri Light"/>
              </a:rPr>
              <a:t> </a:t>
            </a:r>
            <a:r>
              <a:rPr sz="2400" dirty="0">
                <a:latin typeface="Calibri Light"/>
                <a:cs typeface="Calibri Light"/>
              </a:rPr>
              <a:t>tumor</a:t>
            </a:r>
            <a:endParaRPr sz="2400">
              <a:latin typeface="Calibri Light"/>
              <a:cs typeface="Calibri Light"/>
            </a:endParaRPr>
          </a:p>
          <a:p>
            <a:pPr marL="184785" indent="-172720">
              <a:lnSpc>
                <a:spcPct val="100000"/>
              </a:lnSpc>
              <a:spcBef>
                <a:spcPts val="440"/>
              </a:spcBef>
              <a:buFont typeface="Arial MT"/>
              <a:buChar char="•"/>
              <a:tabLst>
                <a:tab pos="185420" algn="l"/>
              </a:tabLst>
            </a:pPr>
            <a:r>
              <a:rPr sz="2800" spc="-20" dirty="0">
                <a:latin typeface="Calibri Light"/>
                <a:cs typeface="Calibri Light"/>
              </a:rPr>
              <a:t>Epithelial</a:t>
            </a:r>
            <a:r>
              <a:rPr sz="2800" spc="-70" dirty="0">
                <a:latin typeface="Calibri Light"/>
                <a:cs typeface="Calibri Light"/>
              </a:rPr>
              <a:t> </a:t>
            </a:r>
            <a:r>
              <a:rPr sz="2800" spc="-20" dirty="0">
                <a:latin typeface="Calibri Light"/>
                <a:cs typeface="Calibri Light"/>
              </a:rPr>
              <a:t>tumor</a:t>
            </a:r>
            <a:endParaRPr sz="2800">
              <a:latin typeface="Calibri Light"/>
              <a:cs typeface="Calibri Light"/>
            </a:endParaRPr>
          </a:p>
          <a:p>
            <a:pPr marL="527685" lvl="1" indent="-172720">
              <a:lnSpc>
                <a:spcPct val="100000"/>
              </a:lnSpc>
              <a:spcBef>
                <a:spcPts val="135"/>
              </a:spcBef>
              <a:buFont typeface="Arial MT"/>
              <a:buChar char="•"/>
              <a:tabLst>
                <a:tab pos="528320" algn="l"/>
              </a:tabLst>
            </a:pPr>
            <a:r>
              <a:rPr sz="2400" dirty="0">
                <a:latin typeface="Calibri Light"/>
                <a:cs typeface="Calibri Light"/>
              </a:rPr>
              <a:t>adenoma:</a:t>
            </a:r>
            <a:r>
              <a:rPr sz="2400" spc="-25" dirty="0">
                <a:latin typeface="Calibri Light"/>
                <a:cs typeface="Calibri Light"/>
              </a:rPr>
              <a:t> </a:t>
            </a:r>
            <a:r>
              <a:rPr sz="2400" dirty="0">
                <a:latin typeface="Calibri Light"/>
                <a:cs typeface="Calibri Light"/>
              </a:rPr>
              <a:t>tumor</a:t>
            </a:r>
            <a:r>
              <a:rPr sz="2400" spc="-15" dirty="0">
                <a:latin typeface="Calibri Light"/>
                <a:cs typeface="Calibri Light"/>
              </a:rPr>
              <a:t> forming</a:t>
            </a:r>
            <a:r>
              <a:rPr sz="2400" spc="-30" dirty="0">
                <a:latin typeface="Calibri Light"/>
                <a:cs typeface="Calibri Light"/>
              </a:rPr>
              <a:t> </a:t>
            </a:r>
            <a:r>
              <a:rPr sz="2400" dirty="0">
                <a:latin typeface="Calibri Light"/>
                <a:cs typeface="Calibri Light"/>
              </a:rPr>
              <a:t>glands</a:t>
            </a:r>
            <a:endParaRPr sz="2400">
              <a:latin typeface="Calibri Light"/>
              <a:cs typeface="Calibri Light"/>
            </a:endParaRPr>
          </a:p>
          <a:p>
            <a:pPr marL="527685" lvl="1" indent="-172720">
              <a:lnSpc>
                <a:spcPct val="100000"/>
              </a:lnSpc>
              <a:spcBef>
                <a:spcPts val="110"/>
              </a:spcBef>
              <a:buFont typeface="Arial MT"/>
              <a:buChar char="•"/>
              <a:tabLst>
                <a:tab pos="528320" algn="l"/>
              </a:tabLst>
            </a:pPr>
            <a:r>
              <a:rPr sz="2400" spc="-5" dirty="0">
                <a:latin typeface="Calibri Light"/>
                <a:cs typeface="Calibri Light"/>
              </a:rPr>
              <a:t>papilloma:</a:t>
            </a:r>
            <a:r>
              <a:rPr sz="2400" spc="-35" dirty="0">
                <a:latin typeface="Calibri Light"/>
                <a:cs typeface="Calibri Light"/>
              </a:rPr>
              <a:t> </a:t>
            </a:r>
            <a:r>
              <a:rPr sz="2400" dirty="0">
                <a:latin typeface="Calibri Light"/>
                <a:cs typeface="Calibri Light"/>
              </a:rPr>
              <a:t>tumor</a:t>
            </a:r>
            <a:r>
              <a:rPr sz="2400" spc="-5" dirty="0">
                <a:latin typeface="Calibri Light"/>
                <a:cs typeface="Calibri Light"/>
              </a:rPr>
              <a:t> </a:t>
            </a:r>
            <a:r>
              <a:rPr sz="2400" dirty="0">
                <a:latin typeface="Calibri Light"/>
                <a:cs typeface="Calibri Light"/>
              </a:rPr>
              <a:t>with</a:t>
            </a:r>
            <a:r>
              <a:rPr sz="2400" spc="-25" dirty="0">
                <a:latin typeface="Calibri Light"/>
                <a:cs typeface="Calibri Light"/>
              </a:rPr>
              <a:t> </a:t>
            </a:r>
            <a:r>
              <a:rPr sz="2400" spc="-5" dirty="0">
                <a:latin typeface="Calibri Light"/>
                <a:cs typeface="Calibri Light"/>
              </a:rPr>
              <a:t>finger</a:t>
            </a:r>
            <a:r>
              <a:rPr sz="2400" spc="-30" dirty="0">
                <a:latin typeface="Calibri Light"/>
                <a:cs typeface="Calibri Light"/>
              </a:rPr>
              <a:t> </a:t>
            </a:r>
            <a:r>
              <a:rPr sz="2400" spc="-25" dirty="0">
                <a:latin typeface="Calibri Light"/>
                <a:cs typeface="Calibri Light"/>
              </a:rPr>
              <a:t>like</a:t>
            </a:r>
            <a:r>
              <a:rPr sz="2400" spc="-10" dirty="0">
                <a:latin typeface="Calibri Light"/>
                <a:cs typeface="Calibri Light"/>
              </a:rPr>
              <a:t> projections</a:t>
            </a:r>
            <a:endParaRPr sz="2400">
              <a:latin typeface="Calibri Light"/>
              <a:cs typeface="Calibri Light"/>
            </a:endParaRPr>
          </a:p>
          <a:p>
            <a:pPr marL="527685" marR="5080" lvl="1" indent="-172720">
              <a:lnSpc>
                <a:spcPts val="2590"/>
              </a:lnSpc>
              <a:spcBef>
                <a:spcPts val="450"/>
              </a:spcBef>
              <a:buFont typeface="Arial MT"/>
              <a:buChar char="•"/>
              <a:tabLst>
                <a:tab pos="528320" algn="l"/>
              </a:tabLst>
            </a:pPr>
            <a:r>
              <a:rPr sz="2400" dirty="0">
                <a:latin typeface="Calibri Light"/>
                <a:cs typeface="Calibri Light"/>
              </a:rPr>
              <a:t>papillary </a:t>
            </a:r>
            <a:r>
              <a:rPr sz="2400" spc="-10" dirty="0">
                <a:latin typeface="Calibri Light"/>
                <a:cs typeface="Calibri Light"/>
              </a:rPr>
              <a:t>cystadenoma: </a:t>
            </a:r>
            <a:r>
              <a:rPr sz="2400" spc="-5" dirty="0">
                <a:latin typeface="Calibri Light"/>
                <a:cs typeface="Calibri Light"/>
              </a:rPr>
              <a:t>papillary </a:t>
            </a:r>
            <a:r>
              <a:rPr sz="2400" dirty="0">
                <a:latin typeface="Calibri Light"/>
                <a:cs typeface="Calibri Light"/>
              </a:rPr>
              <a:t>and </a:t>
            </a:r>
            <a:r>
              <a:rPr sz="2400" spc="-15" dirty="0">
                <a:latin typeface="Calibri Light"/>
                <a:cs typeface="Calibri Light"/>
              </a:rPr>
              <a:t>cystic </a:t>
            </a:r>
            <a:r>
              <a:rPr sz="2400" dirty="0">
                <a:latin typeface="Calibri Light"/>
                <a:cs typeface="Calibri Light"/>
              </a:rPr>
              <a:t>tumor </a:t>
            </a:r>
            <a:r>
              <a:rPr sz="2400" spc="-15" dirty="0">
                <a:latin typeface="Calibri Light"/>
                <a:cs typeface="Calibri Light"/>
              </a:rPr>
              <a:t>forming </a:t>
            </a:r>
            <a:r>
              <a:rPr sz="2400" spc="-530" dirty="0">
                <a:latin typeface="Calibri Light"/>
                <a:cs typeface="Calibri Light"/>
              </a:rPr>
              <a:t> </a:t>
            </a:r>
            <a:r>
              <a:rPr sz="2400" dirty="0">
                <a:latin typeface="Calibri Light"/>
                <a:cs typeface="Calibri Light"/>
              </a:rPr>
              <a:t>glands</a:t>
            </a:r>
            <a:endParaRPr sz="2400">
              <a:latin typeface="Calibri Light"/>
              <a:cs typeface="Calibri Light"/>
            </a:endParaRPr>
          </a:p>
          <a:p>
            <a:pPr marL="527685" lvl="1" indent="-172720">
              <a:lnSpc>
                <a:spcPct val="100000"/>
              </a:lnSpc>
              <a:spcBef>
                <a:spcPts val="75"/>
              </a:spcBef>
              <a:buFont typeface="Arial MT"/>
              <a:buChar char="•"/>
              <a:tabLst>
                <a:tab pos="528320" algn="l"/>
              </a:tabLst>
            </a:pPr>
            <a:r>
              <a:rPr sz="2400" dirty="0">
                <a:latin typeface="Calibri Light"/>
                <a:cs typeface="Calibri Light"/>
              </a:rPr>
              <a:t>polyp:</a:t>
            </a:r>
            <a:r>
              <a:rPr sz="2400" spc="-5" dirty="0">
                <a:latin typeface="Calibri Light"/>
                <a:cs typeface="Calibri Light"/>
              </a:rPr>
              <a:t> </a:t>
            </a:r>
            <a:r>
              <a:rPr sz="2400" dirty="0">
                <a:latin typeface="Calibri Light"/>
                <a:cs typeface="Calibri Light"/>
              </a:rPr>
              <a:t>a</a:t>
            </a:r>
            <a:r>
              <a:rPr sz="2400" spc="-15" dirty="0">
                <a:latin typeface="Calibri Light"/>
                <a:cs typeface="Calibri Light"/>
              </a:rPr>
              <a:t> </a:t>
            </a:r>
            <a:r>
              <a:rPr sz="2400" dirty="0">
                <a:latin typeface="Calibri Light"/>
                <a:cs typeface="Calibri Light"/>
              </a:rPr>
              <a:t>tumor </a:t>
            </a:r>
            <a:r>
              <a:rPr sz="2400" spc="-5" dirty="0">
                <a:latin typeface="Calibri Light"/>
                <a:cs typeface="Calibri Light"/>
              </a:rPr>
              <a:t>that</a:t>
            </a:r>
            <a:r>
              <a:rPr sz="2400" spc="-20" dirty="0">
                <a:latin typeface="Calibri Light"/>
                <a:cs typeface="Calibri Light"/>
              </a:rPr>
              <a:t> </a:t>
            </a:r>
            <a:r>
              <a:rPr sz="2400" spc="-10" dirty="0">
                <a:latin typeface="Calibri Light"/>
                <a:cs typeface="Calibri Light"/>
              </a:rPr>
              <a:t>projects</a:t>
            </a:r>
            <a:r>
              <a:rPr sz="2400" dirty="0">
                <a:latin typeface="Calibri Light"/>
                <a:cs typeface="Calibri Light"/>
              </a:rPr>
              <a:t> </a:t>
            </a:r>
            <a:r>
              <a:rPr sz="2400" spc="-10" dirty="0">
                <a:latin typeface="Calibri Light"/>
                <a:cs typeface="Calibri Light"/>
              </a:rPr>
              <a:t>above</a:t>
            </a:r>
            <a:r>
              <a:rPr sz="2400" spc="-20" dirty="0">
                <a:latin typeface="Calibri Light"/>
                <a:cs typeface="Calibri Light"/>
              </a:rPr>
              <a:t> </a:t>
            </a:r>
            <a:r>
              <a:rPr sz="2400" dirty="0">
                <a:latin typeface="Calibri Light"/>
                <a:cs typeface="Calibri Light"/>
              </a:rPr>
              <a:t>a </a:t>
            </a:r>
            <a:r>
              <a:rPr sz="2400" spc="-10" dirty="0">
                <a:latin typeface="Calibri Light"/>
                <a:cs typeface="Calibri Light"/>
              </a:rPr>
              <a:t>mucosal</a:t>
            </a:r>
            <a:r>
              <a:rPr sz="2400" spc="-20" dirty="0">
                <a:latin typeface="Calibri Light"/>
                <a:cs typeface="Calibri Light"/>
              </a:rPr>
              <a:t> </a:t>
            </a:r>
            <a:r>
              <a:rPr sz="2400" spc="-10" dirty="0">
                <a:latin typeface="Calibri Light"/>
                <a:cs typeface="Calibri Light"/>
              </a:rPr>
              <a:t>surface</a:t>
            </a:r>
            <a:endParaRPr sz="2400">
              <a:latin typeface="Calibri Light"/>
              <a:cs typeface="Calibri 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66471"/>
            <a:ext cx="6972934" cy="635000"/>
          </a:xfrm>
          <a:prstGeom prst="rect">
            <a:avLst/>
          </a:prstGeom>
        </p:spPr>
        <p:txBody>
          <a:bodyPr vert="horz" wrap="square" lIns="0" tIns="12065" rIns="0" bIns="0" rtlCol="0">
            <a:spAutoFit/>
          </a:bodyPr>
          <a:lstStyle/>
          <a:p>
            <a:pPr marL="12700">
              <a:lnSpc>
                <a:spcPct val="100000"/>
              </a:lnSpc>
              <a:spcBef>
                <a:spcPts val="95"/>
              </a:spcBef>
            </a:pPr>
            <a:r>
              <a:rPr spc="-45" dirty="0">
                <a:solidFill>
                  <a:srgbClr val="44536A"/>
                </a:solidFill>
              </a:rPr>
              <a:t>Nomenclature</a:t>
            </a:r>
            <a:r>
              <a:rPr spc="-95" dirty="0">
                <a:solidFill>
                  <a:srgbClr val="44536A"/>
                </a:solidFill>
              </a:rPr>
              <a:t> </a:t>
            </a:r>
            <a:r>
              <a:rPr spc="-5" dirty="0">
                <a:solidFill>
                  <a:srgbClr val="44536A"/>
                </a:solidFill>
              </a:rPr>
              <a:t>–</a:t>
            </a:r>
            <a:r>
              <a:rPr spc="-60" dirty="0">
                <a:solidFill>
                  <a:srgbClr val="44536A"/>
                </a:solidFill>
              </a:rPr>
              <a:t> </a:t>
            </a:r>
            <a:r>
              <a:rPr spc="-40" dirty="0">
                <a:solidFill>
                  <a:srgbClr val="44536A"/>
                </a:solidFill>
              </a:rPr>
              <a:t>Malignant</a:t>
            </a:r>
            <a:r>
              <a:rPr spc="-80" dirty="0">
                <a:solidFill>
                  <a:srgbClr val="44536A"/>
                </a:solidFill>
              </a:rPr>
              <a:t> </a:t>
            </a:r>
            <a:r>
              <a:rPr spc="-90" dirty="0">
                <a:solidFill>
                  <a:srgbClr val="44536A"/>
                </a:solidFill>
              </a:rPr>
              <a:t>Tumors</a:t>
            </a:r>
          </a:p>
        </p:txBody>
      </p:sp>
      <p:sp>
        <p:nvSpPr>
          <p:cNvPr id="3" name="object 3"/>
          <p:cNvSpPr txBox="1"/>
          <p:nvPr/>
        </p:nvSpPr>
        <p:spPr>
          <a:xfrm>
            <a:off x="535940" y="1253997"/>
            <a:ext cx="8363584" cy="4485005"/>
          </a:xfrm>
          <a:prstGeom prst="rect">
            <a:avLst/>
          </a:prstGeom>
        </p:spPr>
        <p:txBody>
          <a:bodyPr vert="horz" wrap="square" lIns="0" tIns="13335" rIns="0" bIns="0" rtlCol="0">
            <a:spAutoFit/>
          </a:bodyPr>
          <a:lstStyle/>
          <a:p>
            <a:pPr marL="184785" indent="-172720">
              <a:lnSpc>
                <a:spcPct val="100000"/>
              </a:lnSpc>
              <a:spcBef>
                <a:spcPts val="105"/>
              </a:spcBef>
              <a:buFont typeface="Arial MT"/>
              <a:buChar char="•"/>
              <a:tabLst>
                <a:tab pos="185420" algn="l"/>
              </a:tabLst>
            </a:pPr>
            <a:r>
              <a:rPr sz="3200" spc="-35" dirty="0">
                <a:latin typeface="Calibri Light"/>
                <a:cs typeface="Calibri Light"/>
              </a:rPr>
              <a:t>Sarcomas:</a:t>
            </a:r>
            <a:r>
              <a:rPr sz="3200" spc="-70" dirty="0">
                <a:latin typeface="Calibri Light"/>
                <a:cs typeface="Calibri Light"/>
              </a:rPr>
              <a:t> </a:t>
            </a:r>
            <a:r>
              <a:rPr sz="3200" spc="-10" dirty="0">
                <a:latin typeface="Calibri Light"/>
                <a:cs typeface="Calibri Light"/>
              </a:rPr>
              <a:t>mesenchymal</a:t>
            </a:r>
            <a:r>
              <a:rPr sz="3200" spc="10" dirty="0">
                <a:latin typeface="Calibri Light"/>
                <a:cs typeface="Calibri Light"/>
              </a:rPr>
              <a:t> </a:t>
            </a:r>
            <a:r>
              <a:rPr sz="3200" dirty="0">
                <a:latin typeface="Calibri Light"/>
                <a:cs typeface="Calibri Light"/>
              </a:rPr>
              <a:t>tumor</a:t>
            </a:r>
            <a:endParaRPr sz="3200">
              <a:latin typeface="Calibri Light"/>
              <a:cs typeface="Calibri Light"/>
            </a:endParaRPr>
          </a:p>
          <a:p>
            <a:pPr marL="527685" lvl="1" indent="-172720">
              <a:lnSpc>
                <a:spcPct val="100000"/>
              </a:lnSpc>
              <a:spcBef>
                <a:spcPts val="85"/>
              </a:spcBef>
              <a:buFont typeface="Arial MT"/>
              <a:buChar char="•"/>
              <a:tabLst>
                <a:tab pos="528320" algn="l"/>
              </a:tabLst>
            </a:pPr>
            <a:r>
              <a:rPr sz="2800" spc="-20" dirty="0">
                <a:latin typeface="Calibri Light"/>
                <a:cs typeface="Calibri Light"/>
              </a:rPr>
              <a:t>chrondrosarcoma:</a:t>
            </a:r>
            <a:r>
              <a:rPr sz="2800" spc="-5" dirty="0">
                <a:latin typeface="Calibri Light"/>
                <a:cs typeface="Calibri Light"/>
              </a:rPr>
              <a:t> cartilaginous tumor</a:t>
            </a:r>
            <a:endParaRPr sz="2800">
              <a:latin typeface="Calibri Light"/>
              <a:cs typeface="Calibri Light"/>
            </a:endParaRPr>
          </a:p>
          <a:p>
            <a:pPr marL="527685" lvl="1" indent="-172720">
              <a:lnSpc>
                <a:spcPct val="100000"/>
              </a:lnSpc>
              <a:spcBef>
                <a:spcPts val="65"/>
              </a:spcBef>
              <a:buFont typeface="Arial MT"/>
              <a:buChar char="•"/>
              <a:tabLst>
                <a:tab pos="528320" algn="l"/>
              </a:tabLst>
            </a:pPr>
            <a:r>
              <a:rPr sz="2800" spc="-15" dirty="0">
                <a:latin typeface="Calibri Light"/>
                <a:cs typeface="Calibri Light"/>
              </a:rPr>
              <a:t>fibrosarcoma: fibrous</a:t>
            </a:r>
            <a:r>
              <a:rPr sz="2800" dirty="0">
                <a:latin typeface="Calibri Light"/>
                <a:cs typeface="Calibri Light"/>
              </a:rPr>
              <a:t> tumor</a:t>
            </a:r>
            <a:endParaRPr sz="2800">
              <a:latin typeface="Calibri Light"/>
              <a:cs typeface="Calibri Light"/>
            </a:endParaRPr>
          </a:p>
          <a:p>
            <a:pPr marL="527685" lvl="1" indent="-172720">
              <a:lnSpc>
                <a:spcPct val="100000"/>
              </a:lnSpc>
              <a:spcBef>
                <a:spcPts val="60"/>
              </a:spcBef>
              <a:buFont typeface="Arial MT"/>
              <a:buChar char="•"/>
              <a:tabLst>
                <a:tab pos="528320" algn="l"/>
              </a:tabLst>
            </a:pPr>
            <a:r>
              <a:rPr sz="2800" spc="-15" dirty="0">
                <a:latin typeface="Calibri Light"/>
                <a:cs typeface="Calibri Light"/>
              </a:rPr>
              <a:t>osteosarcoma:</a:t>
            </a:r>
            <a:r>
              <a:rPr sz="2800" spc="-5" dirty="0">
                <a:latin typeface="Calibri Light"/>
                <a:cs typeface="Calibri Light"/>
              </a:rPr>
              <a:t> bone</a:t>
            </a:r>
            <a:r>
              <a:rPr sz="2800" spc="-10" dirty="0">
                <a:latin typeface="Calibri Light"/>
                <a:cs typeface="Calibri Light"/>
              </a:rPr>
              <a:t> </a:t>
            </a:r>
            <a:r>
              <a:rPr sz="2800" spc="-5" dirty="0">
                <a:latin typeface="Calibri Light"/>
                <a:cs typeface="Calibri Light"/>
              </a:rPr>
              <a:t>tumor</a:t>
            </a:r>
            <a:endParaRPr sz="2800">
              <a:latin typeface="Calibri Light"/>
              <a:cs typeface="Calibri Light"/>
            </a:endParaRPr>
          </a:p>
          <a:p>
            <a:pPr marL="184785" indent="-172720">
              <a:lnSpc>
                <a:spcPct val="100000"/>
              </a:lnSpc>
              <a:spcBef>
                <a:spcPts val="390"/>
              </a:spcBef>
              <a:buFont typeface="Arial MT"/>
              <a:buChar char="•"/>
              <a:tabLst>
                <a:tab pos="185420" algn="l"/>
              </a:tabLst>
            </a:pPr>
            <a:r>
              <a:rPr sz="3200" spc="-30" dirty="0">
                <a:latin typeface="Calibri Light"/>
                <a:cs typeface="Calibri Light"/>
              </a:rPr>
              <a:t>Carcinomas:</a:t>
            </a:r>
            <a:r>
              <a:rPr sz="3200" spc="-75" dirty="0">
                <a:latin typeface="Calibri Light"/>
                <a:cs typeface="Calibri Light"/>
              </a:rPr>
              <a:t> </a:t>
            </a:r>
            <a:r>
              <a:rPr sz="3200" spc="-5" dirty="0">
                <a:latin typeface="Calibri Light"/>
                <a:cs typeface="Calibri Light"/>
              </a:rPr>
              <a:t>epithelial </a:t>
            </a:r>
            <a:r>
              <a:rPr sz="3200" spc="-10" dirty="0">
                <a:latin typeface="Calibri Light"/>
                <a:cs typeface="Calibri Light"/>
              </a:rPr>
              <a:t>tumors</a:t>
            </a:r>
            <a:endParaRPr sz="3200">
              <a:latin typeface="Calibri Light"/>
              <a:cs typeface="Calibri Light"/>
            </a:endParaRPr>
          </a:p>
          <a:p>
            <a:pPr marL="527685" lvl="1" indent="-172720">
              <a:lnSpc>
                <a:spcPct val="100000"/>
              </a:lnSpc>
              <a:spcBef>
                <a:spcPts val="90"/>
              </a:spcBef>
              <a:buFont typeface="Arial MT"/>
              <a:buChar char="•"/>
              <a:tabLst>
                <a:tab pos="528320" algn="l"/>
              </a:tabLst>
            </a:pPr>
            <a:r>
              <a:rPr sz="2800" spc="-10" dirty="0">
                <a:latin typeface="Calibri Light"/>
                <a:cs typeface="Calibri Light"/>
              </a:rPr>
              <a:t>adenocarcinoma:</a:t>
            </a:r>
            <a:r>
              <a:rPr sz="2800" spc="-30" dirty="0">
                <a:latin typeface="Calibri Light"/>
                <a:cs typeface="Calibri Light"/>
              </a:rPr>
              <a:t> </a:t>
            </a:r>
            <a:r>
              <a:rPr sz="2800" spc="-5" dirty="0">
                <a:latin typeface="Calibri Light"/>
                <a:cs typeface="Calibri Light"/>
              </a:rPr>
              <a:t>gland</a:t>
            </a:r>
            <a:r>
              <a:rPr sz="2800" dirty="0">
                <a:latin typeface="Calibri Light"/>
                <a:cs typeface="Calibri Light"/>
              </a:rPr>
              <a:t> </a:t>
            </a:r>
            <a:r>
              <a:rPr sz="2800" spc="-20" dirty="0">
                <a:latin typeface="Calibri Light"/>
                <a:cs typeface="Calibri Light"/>
              </a:rPr>
              <a:t>forming</a:t>
            </a:r>
            <a:r>
              <a:rPr sz="2800" spc="5" dirty="0">
                <a:latin typeface="Calibri Light"/>
                <a:cs typeface="Calibri Light"/>
              </a:rPr>
              <a:t> </a:t>
            </a:r>
            <a:r>
              <a:rPr sz="2800" spc="-5" dirty="0">
                <a:latin typeface="Calibri Light"/>
                <a:cs typeface="Calibri Light"/>
              </a:rPr>
              <a:t>tumor</a:t>
            </a:r>
            <a:endParaRPr sz="2800">
              <a:latin typeface="Calibri Light"/>
              <a:cs typeface="Calibri Light"/>
            </a:endParaRPr>
          </a:p>
          <a:p>
            <a:pPr marL="527685" lvl="1" indent="-172720">
              <a:lnSpc>
                <a:spcPct val="100000"/>
              </a:lnSpc>
              <a:spcBef>
                <a:spcPts val="75"/>
              </a:spcBef>
              <a:buFont typeface="Arial MT"/>
              <a:buChar char="•"/>
              <a:tabLst>
                <a:tab pos="528320" algn="l"/>
              </a:tabLst>
            </a:pPr>
            <a:r>
              <a:rPr sz="2800" spc="-5" dirty="0">
                <a:latin typeface="Calibri Light"/>
                <a:cs typeface="Calibri Light"/>
              </a:rPr>
              <a:t>squamous</a:t>
            </a:r>
            <a:r>
              <a:rPr sz="2800" dirty="0">
                <a:latin typeface="Calibri Light"/>
                <a:cs typeface="Calibri Light"/>
              </a:rPr>
              <a:t> </a:t>
            </a:r>
            <a:r>
              <a:rPr sz="2800" spc="-10" dirty="0">
                <a:latin typeface="Calibri Light"/>
                <a:cs typeface="Calibri Light"/>
              </a:rPr>
              <a:t>cell</a:t>
            </a:r>
            <a:r>
              <a:rPr sz="2800" dirty="0">
                <a:latin typeface="Calibri Light"/>
                <a:cs typeface="Calibri Light"/>
              </a:rPr>
              <a:t> </a:t>
            </a:r>
            <a:r>
              <a:rPr sz="2800" spc="-15" dirty="0">
                <a:latin typeface="Calibri Light"/>
                <a:cs typeface="Calibri Light"/>
              </a:rPr>
              <a:t>carcinoma:</a:t>
            </a:r>
            <a:r>
              <a:rPr sz="2800" spc="15" dirty="0">
                <a:latin typeface="Calibri Light"/>
                <a:cs typeface="Calibri Light"/>
              </a:rPr>
              <a:t> </a:t>
            </a:r>
            <a:r>
              <a:rPr sz="2800" spc="-5" dirty="0">
                <a:latin typeface="Calibri Light"/>
                <a:cs typeface="Calibri Light"/>
              </a:rPr>
              <a:t>squamous</a:t>
            </a:r>
            <a:r>
              <a:rPr sz="2800" spc="15" dirty="0">
                <a:latin typeface="Calibri Light"/>
                <a:cs typeface="Calibri Light"/>
              </a:rPr>
              <a:t> </a:t>
            </a:r>
            <a:r>
              <a:rPr sz="2800" spc="-20" dirty="0">
                <a:latin typeface="Calibri Light"/>
                <a:cs typeface="Calibri Light"/>
              </a:rPr>
              <a:t>differentiation</a:t>
            </a:r>
            <a:endParaRPr sz="2800">
              <a:latin typeface="Calibri Light"/>
              <a:cs typeface="Calibri Light"/>
            </a:endParaRPr>
          </a:p>
          <a:p>
            <a:pPr marL="527685" lvl="1" indent="-172720">
              <a:lnSpc>
                <a:spcPct val="100000"/>
              </a:lnSpc>
              <a:spcBef>
                <a:spcPts val="60"/>
              </a:spcBef>
              <a:buFont typeface="Arial MT"/>
              <a:buChar char="•"/>
              <a:tabLst>
                <a:tab pos="528320" algn="l"/>
              </a:tabLst>
            </a:pPr>
            <a:r>
              <a:rPr sz="2800" spc="-20" dirty="0">
                <a:latin typeface="Calibri Light"/>
                <a:cs typeface="Calibri Light"/>
              </a:rPr>
              <a:t>undifferentiated</a:t>
            </a:r>
            <a:r>
              <a:rPr sz="2800" spc="-15" dirty="0">
                <a:latin typeface="Calibri Light"/>
                <a:cs typeface="Calibri Light"/>
              </a:rPr>
              <a:t> carcinoma:</a:t>
            </a:r>
            <a:r>
              <a:rPr sz="2800" spc="-20" dirty="0">
                <a:latin typeface="Calibri Light"/>
                <a:cs typeface="Calibri Light"/>
              </a:rPr>
              <a:t> </a:t>
            </a:r>
            <a:r>
              <a:rPr sz="2800" spc="-5" dirty="0">
                <a:latin typeface="Calibri Light"/>
                <a:cs typeface="Calibri Light"/>
              </a:rPr>
              <a:t>no</a:t>
            </a:r>
            <a:r>
              <a:rPr sz="2800" spc="10" dirty="0">
                <a:latin typeface="Calibri Light"/>
                <a:cs typeface="Calibri Light"/>
              </a:rPr>
              <a:t> </a:t>
            </a:r>
            <a:r>
              <a:rPr sz="2800" spc="-20" dirty="0">
                <a:latin typeface="Calibri Light"/>
                <a:cs typeface="Calibri Light"/>
              </a:rPr>
              <a:t>differentiation</a:t>
            </a:r>
            <a:endParaRPr sz="2800">
              <a:latin typeface="Calibri Light"/>
              <a:cs typeface="Calibri Light"/>
            </a:endParaRPr>
          </a:p>
          <a:p>
            <a:pPr marL="527685" marR="5080" lvl="1" indent="-172720">
              <a:lnSpc>
                <a:spcPts val="3030"/>
              </a:lnSpc>
              <a:spcBef>
                <a:spcPts val="434"/>
              </a:spcBef>
              <a:buFont typeface="Arial MT"/>
              <a:buChar char="•"/>
              <a:tabLst>
                <a:tab pos="528320" algn="l"/>
              </a:tabLst>
            </a:pPr>
            <a:r>
              <a:rPr sz="2800" spc="-10" dirty="0">
                <a:latin typeface="Calibri Light"/>
                <a:cs typeface="Calibri Light"/>
              </a:rPr>
              <a:t>note:</a:t>
            </a:r>
            <a:r>
              <a:rPr sz="2800" dirty="0">
                <a:latin typeface="Calibri Light"/>
                <a:cs typeface="Calibri Light"/>
              </a:rPr>
              <a:t> </a:t>
            </a:r>
            <a:r>
              <a:rPr sz="2800" spc="-15" dirty="0">
                <a:latin typeface="Calibri Light"/>
                <a:cs typeface="Calibri Light"/>
              </a:rPr>
              <a:t>carcinomas</a:t>
            </a:r>
            <a:r>
              <a:rPr sz="2800" spc="-10" dirty="0">
                <a:latin typeface="Calibri Light"/>
                <a:cs typeface="Calibri Light"/>
              </a:rPr>
              <a:t> </a:t>
            </a:r>
            <a:r>
              <a:rPr sz="2800" spc="-15" dirty="0">
                <a:latin typeface="Calibri Light"/>
                <a:cs typeface="Calibri Light"/>
              </a:rPr>
              <a:t>can</a:t>
            </a:r>
            <a:r>
              <a:rPr sz="2800" spc="-5" dirty="0">
                <a:latin typeface="Calibri Light"/>
                <a:cs typeface="Calibri Light"/>
              </a:rPr>
              <a:t> arise</a:t>
            </a:r>
            <a:r>
              <a:rPr sz="2800" spc="5" dirty="0">
                <a:latin typeface="Calibri Light"/>
                <a:cs typeface="Calibri Light"/>
              </a:rPr>
              <a:t> </a:t>
            </a:r>
            <a:r>
              <a:rPr sz="2800" spc="-20" dirty="0">
                <a:latin typeface="Calibri Light"/>
                <a:cs typeface="Calibri Light"/>
              </a:rPr>
              <a:t>from</a:t>
            </a:r>
            <a:r>
              <a:rPr sz="2800" spc="15" dirty="0">
                <a:latin typeface="Calibri Light"/>
                <a:cs typeface="Calibri Light"/>
              </a:rPr>
              <a:t> </a:t>
            </a:r>
            <a:r>
              <a:rPr sz="2800" spc="-10" dirty="0">
                <a:latin typeface="Calibri Light"/>
                <a:cs typeface="Calibri Light"/>
              </a:rPr>
              <a:t>ectoderm,</a:t>
            </a:r>
            <a:r>
              <a:rPr sz="2800" spc="15" dirty="0">
                <a:latin typeface="Calibri Light"/>
                <a:cs typeface="Calibri Light"/>
              </a:rPr>
              <a:t> </a:t>
            </a:r>
            <a:r>
              <a:rPr sz="2800" spc="-10" dirty="0">
                <a:latin typeface="Calibri Light"/>
                <a:cs typeface="Calibri Light"/>
              </a:rPr>
              <a:t>mesoderm, </a:t>
            </a:r>
            <a:r>
              <a:rPr sz="2800" spc="-620" dirty="0">
                <a:latin typeface="Calibri Light"/>
                <a:cs typeface="Calibri Light"/>
              </a:rPr>
              <a:t> </a:t>
            </a:r>
            <a:r>
              <a:rPr sz="2800" spc="-5" dirty="0">
                <a:latin typeface="Calibri Light"/>
                <a:cs typeface="Calibri Light"/>
              </a:rPr>
              <a:t>or</a:t>
            </a:r>
            <a:r>
              <a:rPr sz="2800" spc="-10" dirty="0">
                <a:latin typeface="Calibri Light"/>
                <a:cs typeface="Calibri Light"/>
              </a:rPr>
              <a:t> </a:t>
            </a:r>
            <a:r>
              <a:rPr sz="2800" spc="-5" dirty="0">
                <a:latin typeface="Calibri Light"/>
                <a:cs typeface="Calibri Light"/>
              </a:rPr>
              <a:t>endoderm</a:t>
            </a:r>
            <a:endParaRPr sz="2800">
              <a:latin typeface="Calibri Light"/>
              <a:cs typeface="Calibri 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MCQ-1</a:t>
            </a:r>
            <a:endParaRPr lang="en-IN" dirty="0"/>
          </a:p>
        </p:txBody>
      </p:sp>
      <p:sp>
        <p:nvSpPr>
          <p:cNvPr id="3" name="Text Placeholder 2"/>
          <p:cNvSpPr>
            <a:spLocks noGrp="1"/>
          </p:cNvSpPr>
          <p:nvPr>
            <p:ph type="body" idx="1"/>
          </p:nvPr>
        </p:nvSpPr>
        <p:spPr>
          <a:xfrm>
            <a:off x="535940" y="1345702"/>
            <a:ext cx="6734809" cy="3385542"/>
          </a:xfrm>
        </p:spPr>
        <p:txBody>
          <a:bodyPr/>
          <a:lstStyle/>
          <a:p>
            <a:r>
              <a:rPr lang="en-IN" sz="3600" dirty="0" smtClean="0"/>
              <a:t>Well differentiated cells are seen in</a:t>
            </a:r>
          </a:p>
          <a:p>
            <a:pPr>
              <a:buFont typeface="Arial" pitchFamily="34" charset="0"/>
              <a:buChar char="•"/>
            </a:pPr>
            <a:r>
              <a:rPr lang="en-IN" sz="3600" dirty="0" err="1" smtClean="0"/>
              <a:t>Bening</a:t>
            </a:r>
            <a:endParaRPr lang="en-IN" sz="3600" dirty="0" smtClean="0"/>
          </a:p>
          <a:p>
            <a:pPr>
              <a:buFont typeface="Arial" pitchFamily="34" charset="0"/>
              <a:buChar char="•"/>
            </a:pPr>
            <a:r>
              <a:rPr lang="en-IN" sz="3600" dirty="0" err="1" smtClean="0"/>
              <a:t>Metstatic</a:t>
            </a:r>
            <a:endParaRPr lang="en-IN" sz="3600" dirty="0" smtClean="0"/>
          </a:p>
          <a:p>
            <a:pPr>
              <a:buFont typeface="Arial" pitchFamily="34" charset="0"/>
              <a:buChar char="•"/>
            </a:pPr>
            <a:r>
              <a:rPr lang="en-IN" sz="3600" dirty="0" err="1" smtClean="0"/>
              <a:t>Anaplstic</a:t>
            </a:r>
            <a:endParaRPr lang="en-IN" sz="3600" dirty="0" smtClean="0"/>
          </a:p>
          <a:p>
            <a:pPr>
              <a:buFont typeface="Arial" pitchFamily="34" charset="0"/>
              <a:buChar char="•"/>
            </a:pPr>
            <a:r>
              <a:rPr lang="en-IN" sz="3600" dirty="0" smtClean="0"/>
              <a:t>malignant</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MCQ-1</a:t>
            </a:r>
            <a:endParaRPr lang="en-IN" dirty="0"/>
          </a:p>
        </p:txBody>
      </p:sp>
      <p:sp>
        <p:nvSpPr>
          <p:cNvPr id="3" name="Text Placeholder 2"/>
          <p:cNvSpPr>
            <a:spLocks noGrp="1"/>
          </p:cNvSpPr>
          <p:nvPr>
            <p:ph type="body" idx="1"/>
          </p:nvPr>
        </p:nvSpPr>
        <p:spPr>
          <a:xfrm>
            <a:off x="535940" y="1345702"/>
            <a:ext cx="6734809" cy="3385542"/>
          </a:xfrm>
        </p:spPr>
        <p:txBody>
          <a:bodyPr/>
          <a:lstStyle/>
          <a:p>
            <a:r>
              <a:rPr lang="en-IN" sz="3600" dirty="0" smtClean="0"/>
              <a:t>Well differentiated cells are seen in</a:t>
            </a:r>
          </a:p>
          <a:p>
            <a:pPr>
              <a:buFont typeface="Arial" pitchFamily="34" charset="0"/>
              <a:buChar char="•"/>
            </a:pPr>
            <a:r>
              <a:rPr lang="en-IN" sz="3600" dirty="0" err="1" smtClean="0">
                <a:solidFill>
                  <a:schemeClr val="accent5"/>
                </a:solidFill>
              </a:rPr>
              <a:t>Bening</a:t>
            </a:r>
            <a:endParaRPr lang="en-IN" sz="3600" dirty="0" smtClean="0">
              <a:solidFill>
                <a:schemeClr val="accent5"/>
              </a:solidFill>
            </a:endParaRPr>
          </a:p>
          <a:p>
            <a:pPr>
              <a:buFont typeface="Arial" pitchFamily="34" charset="0"/>
              <a:buChar char="•"/>
            </a:pPr>
            <a:r>
              <a:rPr lang="en-IN" sz="3600" dirty="0" err="1" smtClean="0"/>
              <a:t>Metstatic</a:t>
            </a:r>
            <a:endParaRPr lang="en-IN" sz="3600" dirty="0" smtClean="0"/>
          </a:p>
          <a:p>
            <a:pPr>
              <a:buFont typeface="Arial" pitchFamily="34" charset="0"/>
              <a:buChar char="•"/>
            </a:pPr>
            <a:r>
              <a:rPr lang="en-IN" sz="3600" dirty="0" err="1" smtClean="0"/>
              <a:t>Anaplstic</a:t>
            </a:r>
            <a:endParaRPr lang="en-IN" sz="3600" dirty="0" smtClean="0"/>
          </a:p>
          <a:p>
            <a:pPr>
              <a:buFont typeface="Arial" pitchFamily="34" charset="0"/>
              <a:buChar char="•"/>
            </a:pPr>
            <a:r>
              <a:rPr lang="en-IN" sz="3600" dirty="0" smtClean="0"/>
              <a:t>malignant</a:t>
            </a:r>
          </a:p>
          <a:p>
            <a:endParaRPr lang="en-IN" dirty="0"/>
          </a:p>
        </p:txBody>
      </p:sp>
    </p:spTree>
    <p:extLst>
      <p:ext uri="{BB962C8B-B14F-4D97-AF65-F5344CB8AC3E}">
        <p14:creationId xmlns:p14="http://schemas.microsoft.com/office/powerpoint/2010/main" val="282171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463372"/>
            <a:ext cx="3066415" cy="940435"/>
          </a:xfrm>
          <a:prstGeom prst="rect">
            <a:avLst/>
          </a:prstGeom>
        </p:spPr>
        <p:txBody>
          <a:bodyPr vert="horz" wrap="square" lIns="0" tIns="12700" rIns="0" bIns="0" rtlCol="0">
            <a:spAutoFit/>
          </a:bodyPr>
          <a:lstStyle/>
          <a:p>
            <a:pPr marL="12700">
              <a:lnSpc>
                <a:spcPct val="100000"/>
              </a:lnSpc>
              <a:spcBef>
                <a:spcPts val="100"/>
              </a:spcBef>
            </a:pPr>
            <a:r>
              <a:rPr sz="6000" spc="-45" dirty="0"/>
              <a:t>Neoplasm</a:t>
            </a:r>
            <a:endParaRPr sz="6000"/>
          </a:p>
        </p:txBody>
      </p:sp>
      <p:sp>
        <p:nvSpPr>
          <p:cNvPr id="3" name="object 3"/>
          <p:cNvSpPr txBox="1">
            <a:spLocks noGrp="1"/>
          </p:cNvSpPr>
          <p:nvPr>
            <p:ph type="body" idx="1"/>
          </p:nvPr>
        </p:nvSpPr>
        <p:spPr>
          <a:prstGeom prst="rect">
            <a:avLst/>
          </a:prstGeom>
        </p:spPr>
        <p:txBody>
          <a:bodyPr vert="horz" wrap="square" lIns="0" tIns="54610" rIns="0" bIns="0" rtlCol="0">
            <a:spAutoFit/>
          </a:bodyPr>
          <a:lstStyle/>
          <a:p>
            <a:pPr marL="190500" indent="-178435">
              <a:lnSpc>
                <a:spcPct val="100000"/>
              </a:lnSpc>
              <a:spcBef>
                <a:spcPts val="430"/>
              </a:spcBef>
              <a:buSzPct val="97500"/>
              <a:buFont typeface="Arial MT"/>
              <a:buChar char="•"/>
              <a:tabLst>
                <a:tab pos="191135" algn="l"/>
              </a:tabLst>
            </a:pPr>
            <a:r>
              <a:rPr spc="-5" dirty="0"/>
              <a:t>is</a:t>
            </a:r>
            <a:r>
              <a:rPr dirty="0"/>
              <a:t> </a:t>
            </a:r>
            <a:r>
              <a:rPr spc="-5" dirty="0"/>
              <a:t>an</a:t>
            </a:r>
            <a:r>
              <a:rPr dirty="0"/>
              <a:t> </a:t>
            </a:r>
            <a:r>
              <a:rPr spc="-5" dirty="0"/>
              <a:t>abnormal</a:t>
            </a:r>
            <a:r>
              <a:rPr spc="5" dirty="0"/>
              <a:t> </a:t>
            </a:r>
            <a:r>
              <a:rPr spc="-20" dirty="0"/>
              <a:t>growth</a:t>
            </a:r>
            <a:r>
              <a:rPr dirty="0"/>
              <a:t> </a:t>
            </a:r>
            <a:r>
              <a:rPr spc="-5" dirty="0"/>
              <a:t>of</a:t>
            </a:r>
            <a:r>
              <a:rPr dirty="0"/>
              <a:t> </a:t>
            </a:r>
            <a:r>
              <a:rPr spc="-5" dirty="0"/>
              <a:t>tissue.</a:t>
            </a:r>
          </a:p>
          <a:p>
            <a:pPr marL="190500" indent="-178435">
              <a:lnSpc>
                <a:spcPct val="100000"/>
              </a:lnSpc>
              <a:spcBef>
                <a:spcPts val="325"/>
              </a:spcBef>
              <a:buSzPct val="97500"/>
              <a:buFont typeface="Arial MT"/>
              <a:buChar char="•"/>
              <a:tabLst>
                <a:tab pos="191135" algn="l"/>
              </a:tabLst>
            </a:pPr>
            <a:r>
              <a:rPr spc="-5" dirty="0"/>
              <a:t>Also</a:t>
            </a:r>
            <a:r>
              <a:rPr spc="-10" dirty="0"/>
              <a:t> </a:t>
            </a:r>
            <a:r>
              <a:rPr spc="-5" dirty="0"/>
              <a:t>known</a:t>
            </a:r>
            <a:r>
              <a:rPr spc="-15" dirty="0"/>
              <a:t> </a:t>
            </a:r>
            <a:r>
              <a:rPr spc="-5" dirty="0"/>
              <a:t>as</a:t>
            </a:r>
            <a:r>
              <a:rPr spc="-10" dirty="0"/>
              <a:t> </a:t>
            </a:r>
            <a:r>
              <a:rPr spc="-5" dirty="0"/>
              <a:t>a</a:t>
            </a:r>
            <a:r>
              <a:rPr spc="-10" dirty="0"/>
              <a:t> tumor</a:t>
            </a:r>
          </a:p>
          <a:p>
            <a:pPr marL="190500" indent="-178435">
              <a:lnSpc>
                <a:spcPct val="100000"/>
              </a:lnSpc>
              <a:spcBef>
                <a:spcPts val="310"/>
              </a:spcBef>
              <a:buSzPct val="97500"/>
              <a:buFont typeface="Arial MT"/>
              <a:buChar char="•"/>
              <a:tabLst>
                <a:tab pos="191135" algn="l"/>
              </a:tabLst>
            </a:pPr>
            <a:r>
              <a:rPr spc="-5" dirty="0">
                <a:solidFill>
                  <a:srgbClr val="FF0000"/>
                </a:solidFill>
              </a:rPr>
              <a:t>(meaning</a:t>
            </a:r>
            <a:r>
              <a:rPr spc="-15" dirty="0">
                <a:solidFill>
                  <a:srgbClr val="FF0000"/>
                </a:solidFill>
              </a:rPr>
              <a:t> </a:t>
            </a:r>
            <a:r>
              <a:rPr spc="-25" dirty="0">
                <a:solidFill>
                  <a:srgbClr val="FF0000"/>
                </a:solidFill>
              </a:rPr>
              <a:t>"new</a:t>
            </a:r>
            <a:r>
              <a:rPr spc="-110" dirty="0">
                <a:solidFill>
                  <a:srgbClr val="FF0000"/>
                </a:solidFill>
              </a:rPr>
              <a:t> </a:t>
            </a:r>
            <a:r>
              <a:rPr spc="-40" dirty="0">
                <a:solidFill>
                  <a:srgbClr val="FF0000"/>
                </a:solidFill>
              </a:rPr>
              <a:t>formation")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MCQ-2</a:t>
            </a:r>
            <a:endParaRPr lang="en-IN" dirty="0"/>
          </a:p>
        </p:txBody>
      </p:sp>
      <p:sp>
        <p:nvSpPr>
          <p:cNvPr id="3" name="Text Placeholder 2"/>
          <p:cNvSpPr>
            <a:spLocks noGrp="1"/>
          </p:cNvSpPr>
          <p:nvPr>
            <p:ph type="body" idx="1"/>
          </p:nvPr>
        </p:nvSpPr>
        <p:spPr>
          <a:xfrm>
            <a:off x="535940" y="1345702"/>
            <a:ext cx="6734809" cy="2954655"/>
          </a:xfrm>
        </p:spPr>
        <p:txBody>
          <a:bodyPr/>
          <a:lstStyle/>
          <a:p>
            <a:r>
              <a:rPr lang="en-IN" sz="3200" dirty="0" smtClean="0"/>
              <a:t>Local compressing is most common seen in</a:t>
            </a:r>
          </a:p>
          <a:p>
            <a:pPr>
              <a:buFont typeface="Arial" pitchFamily="34" charset="0"/>
              <a:buChar char="•"/>
            </a:pPr>
            <a:r>
              <a:rPr lang="en-IN" sz="3200" dirty="0" smtClean="0"/>
              <a:t>Malignant</a:t>
            </a:r>
          </a:p>
          <a:p>
            <a:pPr>
              <a:buFont typeface="Arial" pitchFamily="34" charset="0"/>
              <a:buChar char="•"/>
            </a:pPr>
            <a:r>
              <a:rPr lang="en-IN" sz="3200" dirty="0" smtClean="0"/>
              <a:t>Benign</a:t>
            </a:r>
          </a:p>
          <a:p>
            <a:pPr>
              <a:buFont typeface="Arial" pitchFamily="34" charset="0"/>
              <a:buChar char="•"/>
            </a:pPr>
            <a:r>
              <a:rPr lang="en-IN" sz="3200" dirty="0" smtClean="0"/>
              <a:t>No such relation</a:t>
            </a:r>
          </a:p>
          <a:p>
            <a:pPr>
              <a:buFont typeface="Arial" pitchFamily="34" charset="0"/>
              <a:buChar char="•"/>
            </a:pPr>
            <a:r>
              <a:rPr lang="en-IN" sz="3200" dirty="0" smtClean="0"/>
              <a:t>metastatic</a:t>
            </a:r>
            <a:endParaRPr lang="en-IN"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MCQ-2</a:t>
            </a:r>
            <a:endParaRPr lang="en-IN" dirty="0"/>
          </a:p>
        </p:txBody>
      </p:sp>
      <p:sp>
        <p:nvSpPr>
          <p:cNvPr id="3" name="Text Placeholder 2"/>
          <p:cNvSpPr>
            <a:spLocks noGrp="1"/>
          </p:cNvSpPr>
          <p:nvPr>
            <p:ph type="body" idx="1"/>
          </p:nvPr>
        </p:nvSpPr>
        <p:spPr>
          <a:xfrm>
            <a:off x="535940" y="1345702"/>
            <a:ext cx="6734809" cy="3323987"/>
          </a:xfrm>
        </p:spPr>
        <p:txBody>
          <a:bodyPr/>
          <a:lstStyle/>
          <a:p>
            <a:r>
              <a:rPr lang="en-IN" sz="3600" dirty="0" smtClean="0"/>
              <a:t>Local compressing is most common seen in</a:t>
            </a:r>
          </a:p>
          <a:p>
            <a:pPr>
              <a:buFont typeface="Arial" pitchFamily="34" charset="0"/>
              <a:buChar char="•"/>
            </a:pPr>
            <a:r>
              <a:rPr lang="en-IN" sz="3600" dirty="0" smtClean="0"/>
              <a:t>Malignant</a:t>
            </a:r>
          </a:p>
          <a:p>
            <a:pPr>
              <a:buFont typeface="Arial" pitchFamily="34" charset="0"/>
              <a:buChar char="•"/>
            </a:pPr>
            <a:r>
              <a:rPr lang="en-IN" sz="3600" dirty="0" smtClean="0">
                <a:solidFill>
                  <a:schemeClr val="accent5"/>
                </a:solidFill>
              </a:rPr>
              <a:t>Benign</a:t>
            </a:r>
          </a:p>
          <a:p>
            <a:pPr>
              <a:buFont typeface="Arial" pitchFamily="34" charset="0"/>
              <a:buChar char="•"/>
            </a:pPr>
            <a:r>
              <a:rPr lang="en-IN" sz="3600" dirty="0" smtClean="0"/>
              <a:t>No such relation</a:t>
            </a:r>
          </a:p>
          <a:p>
            <a:pPr>
              <a:buFont typeface="Arial" pitchFamily="34" charset="0"/>
              <a:buChar char="•"/>
            </a:pPr>
            <a:r>
              <a:rPr lang="en-IN" sz="3600" dirty="0" smtClean="0"/>
              <a:t>metastatic</a:t>
            </a:r>
            <a:endParaRPr lang="en-IN" sz="3600" dirty="0"/>
          </a:p>
        </p:txBody>
      </p:sp>
    </p:spTree>
    <p:extLst>
      <p:ext uri="{BB962C8B-B14F-4D97-AF65-F5344CB8AC3E}">
        <p14:creationId xmlns:p14="http://schemas.microsoft.com/office/powerpoint/2010/main" val="681318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MCQ-3</a:t>
            </a:r>
            <a:endParaRPr lang="en-IN" dirty="0"/>
          </a:p>
        </p:txBody>
      </p:sp>
      <p:sp>
        <p:nvSpPr>
          <p:cNvPr id="3" name="Text Placeholder 2"/>
          <p:cNvSpPr>
            <a:spLocks noGrp="1"/>
          </p:cNvSpPr>
          <p:nvPr>
            <p:ph type="body" idx="1"/>
          </p:nvPr>
        </p:nvSpPr>
        <p:spPr>
          <a:xfrm>
            <a:off x="535940" y="1345702"/>
            <a:ext cx="6734809" cy="2769989"/>
          </a:xfrm>
        </p:spPr>
        <p:txBody>
          <a:bodyPr/>
          <a:lstStyle/>
          <a:p>
            <a:r>
              <a:rPr lang="en-IN" sz="3600" dirty="0" smtClean="0"/>
              <a:t>Capsulated </a:t>
            </a:r>
            <a:r>
              <a:rPr lang="en-IN" sz="3600" dirty="0" err="1" smtClean="0"/>
              <a:t>tumor</a:t>
            </a:r>
            <a:endParaRPr lang="en-IN" sz="3600" dirty="0" smtClean="0"/>
          </a:p>
          <a:p>
            <a:pPr>
              <a:buFont typeface="Arial" pitchFamily="34" charset="0"/>
              <a:buChar char="•"/>
            </a:pPr>
            <a:r>
              <a:rPr lang="en-IN" sz="3600" dirty="0" smtClean="0"/>
              <a:t>Malignant</a:t>
            </a:r>
          </a:p>
          <a:p>
            <a:pPr>
              <a:buFont typeface="Arial" pitchFamily="34" charset="0"/>
              <a:buChar char="•"/>
            </a:pPr>
            <a:r>
              <a:rPr lang="en-IN" sz="3600" dirty="0" smtClean="0"/>
              <a:t>Benign</a:t>
            </a:r>
          </a:p>
          <a:p>
            <a:pPr>
              <a:buFont typeface="Arial" pitchFamily="34" charset="0"/>
              <a:buChar char="•"/>
            </a:pPr>
            <a:r>
              <a:rPr lang="en-IN" sz="3600" dirty="0" smtClean="0"/>
              <a:t>No such relation</a:t>
            </a:r>
          </a:p>
          <a:p>
            <a:pPr>
              <a:buFont typeface="Arial" pitchFamily="34" charset="0"/>
              <a:buChar char="•"/>
            </a:pPr>
            <a:r>
              <a:rPr lang="en-IN" sz="3600" dirty="0" smtClean="0"/>
              <a:t>metastatic</a:t>
            </a:r>
            <a:endParaRPr lang="en-IN"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MCQ-3</a:t>
            </a:r>
            <a:endParaRPr lang="en-IN" dirty="0"/>
          </a:p>
        </p:txBody>
      </p:sp>
      <p:sp>
        <p:nvSpPr>
          <p:cNvPr id="3" name="Text Placeholder 2"/>
          <p:cNvSpPr>
            <a:spLocks noGrp="1"/>
          </p:cNvSpPr>
          <p:nvPr>
            <p:ph type="body" idx="1"/>
          </p:nvPr>
        </p:nvSpPr>
        <p:spPr>
          <a:xfrm>
            <a:off x="535940" y="1345702"/>
            <a:ext cx="6734809" cy="2769989"/>
          </a:xfrm>
        </p:spPr>
        <p:txBody>
          <a:bodyPr/>
          <a:lstStyle/>
          <a:p>
            <a:r>
              <a:rPr lang="en-IN" sz="3600" dirty="0" smtClean="0"/>
              <a:t>Capsulated </a:t>
            </a:r>
            <a:r>
              <a:rPr lang="en-IN" sz="3600" dirty="0" err="1" smtClean="0"/>
              <a:t>tumor</a:t>
            </a:r>
            <a:endParaRPr lang="en-IN" sz="3600" dirty="0" smtClean="0"/>
          </a:p>
          <a:p>
            <a:pPr>
              <a:buFont typeface="Arial" pitchFamily="34" charset="0"/>
              <a:buChar char="•"/>
            </a:pPr>
            <a:r>
              <a:rPr lang="en-IN" sz="3600" dirty="0" smtClean="0"/>
              <a:t>Malignant</a:t>
            </a:r>
          </a:p>
          <a:p>
            <a:pPr>
              <a:buFont typeface="Arial" pitchFamily="34" charset="0"/>
              <a:buChar char="•"/>
            </a:pPr>
            <a:r>
              <a:rPr lang="en-IN" sz="3600" dirty="0" smtClean="0">
                <a:solidFill>
                  <a:schemeClr val="accent5"/>
                </a:solidFill>
              </a:rPr>
              <a:t>Benign</a:t>
            </a:r>
          </a:p>
          <a:p>
            <a:pPr>
              <a:buFont typeface="Arial" pitchFamily="34" charset="0"/>
              <a:buChar char="•"/>
            </a:pPr>
            <a:r>
              <a:rPr lang="en-IN" sz="3600" dirty="0" smtClean="0"/>
              <a:t>No such relation</a:t>
            </a:r>
          </a:p>
          <a:p>
            <a:pPr>
              <a:buFont typeface="Arial" pitchFamily="34" charset="0"/>
              <a:buChar char="•"/>
            </a:pPr>
            <a:r>
              <a:rPr lang="en-IN" sz="3600" dirty="0" smtClean="0"/>
              <a:t>metastatic</a:t>
            </a:r>
            <a:endParaRPr lang="en-IN" sz="3600" dirty="0"/>
          </a:p>
        </p:txBody>
      </p:sp>
    </p:spTree>
    <p:extLst>
      <p:ext uri="{BB962C8B-B14F-4D97-AF65-F5344CB8AC3E}">
        <p14:creationId xmlns:p14="http://schemas.microsoft.com/office/powerpoint/2010/main" val="2324072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MCQ-4</a:t>
            </a:r>
            <a:endParaRPr lang="en-IN" dirty="0"/>
          </a:p>
        </p:txBody>
      </p:sp>
      <p:sp>
        <p:nvSpPr>
          <p:cNvPr id="3" name="Text Placeholder 2"/>
          <p:cNvSpPr>
            <a:spLocks noGrp="1"/>
          </p:cNvSpPr>
          <p:nvPr>
            <p:ph type="body" idx="1"/>
          </p:nvPr>
        </p:nvSpPr>
        <p:spPr>
          <a:xfrm>
            <a:off x="535940" y="1345703"/>
            <a:ext cx="7465060" cy="2954655"/>
          </a:xfrm>
        </p:spPr>
        <p:txBody>
          <a:bodyPr/>
          <a:lstStyle/>
          <a:p>
            <a:r>
              <a:rPr lang="en-IN" sz="3200" dirty="0" smtClean="0"/>
              <a:t>Abnormal amount of centromere is seen in which type of cell division </a:t>
            </a:r>
          </a:p>
          <a:p>
            <a:pPr>
              <a:buFont typeface="Arial" pitchFamily="34" charset="0"/>
              <a:buChar char="•"/>
            </a:pPr>
            <a:r>
              <a:rPr lang="en-IN" sz="3200" dirty="0" smtClean="0"/>
              <a:t>Malignant</a:t>
            </a:r>
          </a:p>
          <a:p>
            <a:pPr>
              <a:buFont typeface="Arial" pitchFamily="34" charset="0"/>
              <a:buChar char="•"/>
            </a:pPr>
            <a:r>
              <a:rPr lang="en-IN" sz="3200" dirty="0" smtClean="0"/>
              <a:t>Benign</a:t>
            </a:r>
          </a:p>
          <a:p>
            <a:pPr>
              <a:buFont typeface="Arial" pitchFamily="34" charset="0"/>
              <a:buChar char="•"/>
            </a:pPr>
            <a:r>
              <a:rPr lang="en-IN" sz="3200" dirty="0" smtClean="0"/>
              <a:t>No such relation</a:t>
            </a:r>
          </a:p>
          <a:p>
            <a:pPr>
              <a:buFont typeface="Arial" pitchFamily="34" charset="0"/>
              <a:buChar char="•"/>
            </a:pPr>
            <a:r>
              <a:rPr lang="en-IN" sz="3200" dirty="0" smtClean="0"/>
              <a:t>metastatic</a:t>
            </a:r>
            <a:endParaRPr lang="en-IN"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MCQ-4</a:t>
            </a:r>
            <a:endParaRPr lang="en-IN" dirty="0"/>
          </a:p>
        </p:txBody>
      </p:sp>
      <p:sp>
        <p:nvSpPr>
          <p:cNvPr id="3" name="Text Placeholder 2"/>
          <p:cNvSpPr>
            <a:spLocks noGrp="1"/>
          </p:cNvSpPr>
          <p:nvPr>
            <p:ph type="body" idx="1"/>
          </p:nvPr>
        </p:nvSpPr>
        <p:spPr>
          <a:xfrm>
            <a:off x="535940" y="1345703"/>
            <a:ext cx="7465060" cy="2954655"/>
          </a:xfrm>
        </p:spPr>
        <p:txBody>
          <a:bodyPr/>
          <a:lstStyle/>
          <a:p>
            <a:r>
              <a:rPr lang="en-IN" sz="3200" dirty="0" smtClean="0"/>
              <a:t>Abnormal amount of centromere is seen in which type of cell division </a:t>
            </a:r>
          </a:p>
          <a:p>
            <a:pPr>
              <a:buFont typeface="Arial" pitchFamily="34" charset="0"/>
              <a:buChar char="•"/>
            </a:pPr>
            <a:r>
              <a:rPr lang="en-IN" sz="3200" dirty="0" smtClean="0">
                <a:solidFill>
                  <a:schemeClr val="accent5"/>
                </a:solidFill>
              </a:rPr>
              <a:t>Malignant</a:t>
            </a:r>
          </a:p>
          <a:p>
            <a:pPr>
              <a:buFont typeface="Arial" pitchFamily="34" charset="0"/>
              <a:buChar char="•"/>
            </a:pPr>
            <a:r>
              <a:rPr lang="en-IN" sz="3200" dirty="0" smtClean="0"/>
              <a:t>Benign</a:t>
            </a:r>
          </a:p>
          <a:p>
            <a:pPr>
              <a:buFont typeface="Arial" pitchFamily="34" charset="0"/>
              <a:buChar char="•"/>
            </a:pPr>
            <a:r>
              <a:rPr lang="en-IN" sz="3200" dirty="0" smtClean="0"/>
              <a:t>No such relation</a:t>
            </a:r>
          </a:p>
          <a:p>
            <a:pPr>
              <a:buFont typeface="Arial" pitchFamily="34" charset="0"/>
              <a:buChar char="•"/>
            </a:pPr>
            <a:r>
              <a:rPr lang="en-IN" sz="3200" dirty="0" smtClean="0"/>
              <a:t>metastatic</a:t>
            </a:r>
            <a:endParaRPr lang="en-IN" sz="3200" dirty="0"/>
          </a:p>
        </p:txBody>
      </p:sp>
    </p:spTree>
    <p:extLst>
      <p:ext uri="{BB962C8B-B14F-4D97-AF65-F5344CB8AC3E}">
        <p14:creationId xmlns:p14="http://schemas.microsoft.com/office/powerpoint/2010/main" val="90907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MCQ-5</a:t>
            </a:r>
            <a:endParaRPr lang="en-IN" dirty="0"/>
          </a:p>
        </p:txBody>
      </p:sp>
      <p:sp>
        <p:nvSpPr>
          <p:cNvPr id="3" name="Text Placeholder 2"/>
          <p:cNvSpPr>
            <a:spLocks noGrp="1"/>
          </p:cNvSpPr>
          <p:nvPr>
            <p:ph type="body" idx="1"/>
          </p:nvPr>
        </p:nvSpPr>
        <p:spPr>
          <a:xfrm>
            <a:off x="535940" y="1345702"/>
            <a:ext cx="6734809" cy="3077766"/>
          </a:xfrm>
        </p:spPr>
        <p:txBody>
          <a:bodyPr/>
          <a:lstStyle/>
          <a:p>
            <a:r>
              <a:rPr lang="en-IN" sz="3200" dirty="0" smtClean="0"/>
              <a:t>Local morphology is preserved in </a:t>
            </a:r>
          </a:p>
          <a:p>
            <a:pPr>
              <a:buFont typeface="Arial" pitchFamily="34" charset="0"/>
              <a:buChar char="•"/>
            </a:pPr>
            <a:r>
              <a:rPr lang="en-IN" sz="3200" dirty="0" err="1" smtClean="0"/>
              <a:t>Bening</a:t>
            </a:r>
            <a:endParaRPr lang="en-IN" sz="3200" dirty="0" smtClean="0"/>
          </a:p>
          <a:p>
            <a:pPr>
              <a:buFont typeface="Arial" pitchFamily="34" charset="0"/>
              <a:buChar char="•"/>
            </a:pPr>
            <a:r>
              <a:rPr lang="en-IN" sz="3200" dirty="0" err="1" smtClean="0"/>
              <a:t>Maligant</a:t>
            </a:r>
            <a:endParaRPr lang="en-IN" sz="3200" dirty="0" smtClean="0"/>
          </a:p>
          <a:p>
            <a:pPr>
              <a:buFont typeface="Arial" pitchFamily="34" charset="0"/>
              <a:buChar char="•"/>
            </a:pPr>
            <a:r>
              <a:rPr lang="en-IN" sz="3200" dirty="0" smtClean="0"/>
              <a:t>Both</a:t>
            </a:r>
          </a:p>
          <a:p>
            <a:pPr>
              <a:buFont typeface="Arial" pitchFamily="34" charset="0"/>
              <a:buChar char="•"/>
            </a:pPr>
            <a:r>
              <a:rPr lang="en-IN" sz="3200" dirty="0" smtClean="0"/>
              <a:t>No such concept</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MCQ-5</a:t>
            </a:r>
            <a:endParaRPr lang="en-IN" dirty="0"/>
          </a:p>
        </p:txBody>
      </p:sp>
      <p:sp>
        <p:nvSpPr>
          <p:cNvPr id="3" name="Text Placeholder 2"/>
          <p:cNvSpPr>
            <a:spLocks noGrp="1"/>
          </p:cNvSpPr>
          <p:nvPr>
            <p:ph type="body" idx="1"/>
          </p:nvPr>
        </p:nvSpPr>
        <p:spPr>
          <a:xfrm>
            <a:off x="535940" y="1345702"/>
            <a:ext cx="6734809" cy="3077766"/>
          </a:xfrm>
        </p:spPr>
        <p:txBody>
          <a:bodyPr/>
          <a:lstStyle/>
          <a:p>
            <a:r>
              <a:rPr lang="en-IN" sz="3200" dirty="0" smtClean="0"/>
              <a:t>Local morphology is preserved in </a:t>
            </a:r>
          </a:p>
          <a:p>
            <a:pPr>
              <a:buFont typeface="Arial" pitchFamily="34" charset="0"/>
              <a:buChar char="•"/>
            </a:pPr>
            <a:r>
              <a:rPr lang="en-IN" sz="3200" dirty="0" err="1" smtClean="0">
                <a:solidFill>
                  <a:schemeClr val="accent5"/>
                </a:solidFill>
              </a:rPr>
              <a:t>Bening</a:t>
            </a:r>
            <a:endParaRPr lang="en-IN" sz="3200" dirty="0" smtClean="0">
              <a:solidFill>
                <a:schemeClr val="accent5"/>
              </a:solidFill>
            </a:endParaRPr>
          </a:p>
          <a:p>
            <a:pPr>
              <a:buFont typeface="Arial" pitchFamily="34" charset="0"/>
              <a:buChar char="•"/>
            </a:pPr>
            <a:r>
              <a:rPr lang="en-IN" sz="3200" dirty="0" err="1" smtClean="0"/>
              <a:t>Maligant</a:t>
            </a:r>
            <a:endParaRPr lang="en-IN" sz="3200" dirty="0" smtClean="0"/>
          </a:p>
          <a:p>
            <a:pPr>
              <a:buFont typeface="Arial" pitchFamily="34" charset="0"/>
              <a:buChar char="•"/>
            </a:pPr>
            <a:r>
              <a:rPr lang="en-IN" sz="3200" dirty="0" smtClean="0"/>
              <a:t>Both</a:t>
            </a:r>
          </a:p>
          <a:p>
            <a:pPr>
              <a:buFont typeface="Arial" pitchFamily="34" charset="0"/>
              <a:buChar char="•"/>
            </a:pPr>
            <a:r>
              <a:rPr lang="en-IN" sz="3200" dirty="0" smtClean="0"/>
              <a:t>No such concept</a:t>
            </a:r>
          </a:p>
          <a:p>
            <a:endParaRPr lang="en-IN" dirty="0"/>
          </a:p>
        </p:txBody>
      </p:sp>
    </p:spTree>
    <p:extLst>
      <p:ext uri="{BB962C8B-B14F-4D97-AF65-F5344CB8AC3E}">
        <p14:creationId xmlns:p14="http://schemas.microsoft.com/office/powerpoint/2010/main" val="1705224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7772400" cy="1661993"/>
          </a:xfrm>
        </p:spPr>
        <p:txBody>
          <a:bodyPr/>
          <a:lstStyle/>
          <a:p>
            <a:r>
              <a:rPr lang="en-US" sz="2400" dirty="0"/>
              <a:t>Distinction between benign and malignant soft tissue tumors based on an </a:t>
            </a:r>
            <a:r>
              <a:rPr lang="en-US" sz="2400" dirty="0" err="1"/>
              <a:t>ultrasonographic</a:t>
            </a:r>
            <a:r>
              <a:rPr lang="en-US" sz="2400" dirty="0"/>
              <a:t> evaluation of vascularity and elasticity</a:t>
            </a:r>
            <a:br>
              <a:rPr lang="en-US" sz="2400" dirty="0"/>
            </a:br>
            <a:r>
              <a:rPr lang="en-US" sz="1600" u="sng" dirty="0" err="1">
                <a:hlinkClick r:id="rId2"/>
              </a:rPr>
              <a:t>Shusa</a:t>
            </a:r>
            <a:r>
              <a:rPr lang="en-US" sz="1600" u="sng" dirty="0">
                <a:hlinkClick r:id="rId2"/>
              </a:rPr>
              <a:t> </a:t>
            </a:r>
            <a:r>
              <a:rPr lang="en-US" sz="1600" u="sng" dirty="0" err="1">
                <a:hlinkClick r:id="rId2"/>
              </a:rPr>
              <a:t>Ohshika</a:t>
            </a:r>
            <a:r>
              <a:rPr lang="en-US" sz="1600" dirty="0"/>
              <a:t>, </a:t>
            </a:r>
            <a:r>
              <a:rPr lang="en-US" sz="1600" u="sng" dirty="0" err="1">
                <a:hlinkClick r:id="rId3"/>
              </a:rPr>
              <a:t>Tatsuro</a:t>
            </a:r>
            <a:r>
              <a:rPr lang="en-US" sz="1600" u="sng" dirty="0">
                <a:hlinkClick r:id="rId3"/>
              </a:rPr>
              <a:t> </a:t>
            </a:r>
            <a:r>
              <a:rPr lang="en-US" sz="1600" u="sng" dirty="0" err="1">
                <a:hlinkClick r:id="rId3"/>
              </a:rPr>
              <a:t>Saruga</a:t>
            </a:r>
            <a:r>
              <a:rPr lang="en-US" sz="1600" dirty="0"/>
              <a:t>, </a:t>
            </a:r>
            <a:r>
              <a:rPr lang="en-US" sz="1600" u="sng" dirty="0">
                <a:hlinkClick r:id="rId4"/>
              </a:rPr>
              <a:t>Tetsuya Ogawa</a:t>
            </a:r>
            <a:r>
              <a:rPr lang="en-US" sz="1600" dirty="0"/>
              <a:t>, </a:t>
            </a:r>
            <a:r>
              <a:rPr lang="en-US" sz="1600" u="sng" dirty="0" err="1">
                <a:hlinkClick r:id="rId5"/>
              </a:rPr>
              <a:t>Hiroya</a:t>
            </a:r>
            <a:r>
              <a:rPr lang="en-US" sz="1600" u="sng" dirty="0">
                <a:hlinkClick r:id="rId5"/>
              </a:rPr>
              <a:t> Ono</a:t>
            </a:r>
            <a:r>
              <a:rPr lang="en-US" sz="1600" dirty="0"/>
              <a:t>, and </a:t>
            </a:r>
            <a:r>
              <a:rPr lang="en-US" sz="1600" u="sng" dirty="0" err="1">
                <a:hlinkClick r:id="rId6"/>
              </a:rPr>
              <a:t>Yasuyuki</a:t>
            </a:r>
            <a:r>
              <a:rPr lang="en-US" sz="1600" u="sng" dirty="0">
                <a:hlinkClick r:id="rId6"/>
              </a:rPr>
              <a:t> </a:t>
            </a:r>
            <a:r>
              <a:rPr lang="en-US" sz="1600" u="sng" dirty="0" err="1">
                <a:hlinkClick r:id="rId6"/>
              </a:rPr>
              <a:t>Ishibashi</a:t>
            </a:r>
            <a:r>
              <a:rPr lang="en-US" sz="1600" dirty="0"/>
              <a:t/>
            </a:r>
            <a:br>
              <a:rPr lang="en-US" sz="1600" dirty="0"/>
            </a:br>
            <a:endParaRPr 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2395526031"/>
              </p:ext>
            </p:extLst>
          </p:nvPr>
        </p:nvGraphicFramePr>
        <p:xfrm>
          <a:off x="11113" y="1625600"/>
          <a:ext cx="9156700" cy="5232400"/>
        </p:xfrm>
        <a:graphic>
          <a:graphicData uri="http://schemas.openxmlformats.org/drawingml/2006/table">
            <a:tbl>
              <a:tblPr firstRow="1" bandRow="1"/>
              <a:tblGrid>
                <a:gridCol w="877175"/>
                <a:gridCol w="899213"/>
                <a:gridCol w="1488349"/>
                <a:gridCol w="2880320"/>
                <a:gridCol w="3011643"/>
              </a:tblGrid>
              <a:tr h="624311">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00" dirty="0" smtClean="0"/>
                        <a:t>NAME OF AUTHOR</a:t>
                      </a:r>
                      <a:endParaRPr lang="en-US" sz="1000" dirty="0"/>
                    </a:p>
                  </a:txBody>
                  <a:tcPr marT="45721" marB="4572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00" dirty="0" smtClean="0"/>
                        <a:t>TITLE OF STUDY &amp; DESIGN</a:t>
                      </a:r>
                      <a:endParaRPr lang="en-US" sz="1000" dirty="0"/>
                    </a:p>
                  </a:txBody>
                  <a:tcPr marT="45721" marB="4572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00" dirty="0" smtClean="0"/>
                        <a:t>AIM</a:t>
                      </a:r>
                      <a:endParaRPr lang="en-US" sz="1000" dirty="0"/>
                    </a:p>
                  </a:txBody>
                  <a:tcPr marT="45721" marB="4572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00" dirty="0" smtClean="0"/>
                        <a:t>RESULT</a:t>
                      </a:r>
                      <a:endParaRPr lang="en-US" sz="1000" dirty="0"/>
                    </a:p>
                  </a:txBody>
                  <a:tcPr marT="45721" marB="4572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00" dirty="0" smtClean="0"/>
                        <a:t>CONCLUSION</a:t>
                      </a:r>
                      <a:endParaRPr lang="en-US" sz="1000" dirty="0"/>
                    </a:p>
                  </a:txBody>
                  <a:tcPr marT="45721" marB="45721">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r>
              <a:tr h="4608089">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r>
                        <a:rPr lang="en-IN" sz="900" dirty="0" smtClean="0"/>
                        <a:t/>
                      </a:r>
                      <a:br>
                        <a:rPr lang="en-IN" sz="900" dirty="0" smtClean="0"/>
                      </a:br>
                      <a:r>
                        <a:rPr lang="en-US" sz="1800" u="sng" dirty="0" err="1" smtClean="0">
                          <a:hlinkClick r:id="rId2"/>
                        </a:rPr>
                        <a:t>Shusa</a:t>
                      </a:r>
                      <a:r>
                        <a:rPr lang="en-US" sz="1800" u="sng" dirty="0" smtClean="0">
                          <a:hlinkClick r:id="rId2"/>
                        </a:rPr>
                        <a:t> </a:t>
                      </a:r>
                      <a:r>
                        <a:rPr lang="en-US" sz="1800" u="sng" dirty="0" err="1" smtClean="0">
                          <a:hlinkClick r:id="rId2"/>
                        </a:rPr>
                        <a:t>Ohshika</a:t>
                      </a:r>
                      <a:r>
                        <a:rPr lang="en-US" sz="1800" dirty="0" smtClean="0"/>
                        <a:t>, </a:t>
                      </a:r>
                      <a:r>
                        <a:rPr lang="en-US" sz="1800" u="sng" dirty="0" err="1" smtClean="0">
                          <a:hlinkClick r:id="rId3"/>
                        </a:rPr>
                        <a:t>Tatsuro</a:t>
                      </a:r>
                      <a:r>
                        <a:rPr lang="en-US" sz="1800" u="sng" dirty="0" smtClean="0">
                          <a:hlinkClick r:id="rId3"/>
                        </a:rPr>
                        <a:t> </a:t>
                      </a:r>
                      <a:r>
                        <a:rPr lang="en-US" sz="1800" u="sng" dirty="0" err="1" smtClean="0">
                          <a:hlinkClick r:id="rId3"/>
                        </a:rPr>
                        <a:t>Saruga</a:t>
                      </a:r>
                      <a:r>
                        <a:rPr lang="en-US" sz="1800" dirty="0" smtClean="0"/>
                        <a:t>, </a:t>
                      </a:r>
                      <a:r>
                        <a:rPr lang="en-US" sz="1800" u="sng" dirty="0" smtClean="0">
                          <a:hlinkClick r:id="rId4"/>
                        </a:rPr>
                        <a:t>Tetsuya Ogawa</a:t>
                      </a:r>
                      <a:r>
                        <a:rPr lang="en-US" sz="1800" dirty="0" smtClean="0"/>
                        <a:t>, </a:t>
                      </a:r>
                      <a:r>
                        <a:rPr lang="en-US" sz="1800" u="sng" dirty="0" err="1" smtClean="0">
                          <a:hlinkClick r:id="rId5"/>
                        </a:rPr>
                        <a:t>Hiroya</a:t>
                      </a:r>
                      <a:r>
                        <a:rPr lang="en-US" sz="1800" u="sng" dirty="0" smtClean="0">
                          <a:hlinkClick r:id="rId5"/>
                        </a:rPr>
                        <a:t> Ono</a:t>
                      </a:r>
                      <a:r>
                        <a:rPr lang="en-US" sz="1800" dirty="0" smtClean="0"/>
                        <a:t>, and </a:t>
                      </a:r>
                      <a:r>
                        <a:rPr lang="en-US" sz="1800" u="sng" dirty="0" err="1" smtClean="0">
                          <a:hlinkClick r:id="rId6"/>
                        </a:rPr>
                        <a:t>Yasuyuki</a:t>
                      </a:r>
                      <a:r>
                        <a:rPr lang="en-US" sz="1800" u="sng" dirty="0" smtClean="0">
                          <a:hlinkClick r:id="rId6"/>
                        </a:rPr>
                        <a:t> </a:t>
                      </a:r>
                      <a:r>
                        <a:rPr lang="en-US" sz="1800" u="sng" dirty="0" err="1" smtClean="0">
                          <a:hlinkClick r:id="rId6"/>
                        </a:rPr>
                        <a:t>Ishibashi</a:t>
                      </a:r>
                      <a:endParaRPr lang="en-US" sz="1800" dirty="0"/>
                    </a:p>
                  </a:txBody>
                  <a:tcPr marT="45721" marB="4572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r>
                        <a:rPr lang="en-US" sz="1400" dirty="0" smtClean="0"/>
                        <a:t>Distinction between benign and malignant soft tissue tumors based on an </a:t>
                      </a:r>
                      <a:r>
                        <a:rPr lang="en-US" sz="1400" dirty="0" err="1" smtClean="0"/>
                        <a:t>ultrasonographic</a:t>
                      </a:r>
                      <a:r>
                        <a:rPr lang="en-US" sz="1400" dirty="0" smtClean="0"/>
                        <a:t> evaluation of vascularity and elasticity</a:t>
                      </a:r>
                      <a:endParaRPr kumimoji="0" lang="en-US" sz="1400" b="0" i="0" kern="1200" dirty="0">
                        <a:solidFill>
                          <a:schemeClr val="tx1"/>
                        </a:solidFill>
                        <a:effectLst/>
                        <a:latin typeface="+mn-lt"/>
                        <a:ea typeface="+mn-ea"/>
                        <a:cs typeface="+mn-cs"/>
                      </a:endParaRPr>
                    </a:p>
                  </a:txBody>
                  <a:tcPr marT="45721" marB="4572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b="0" i="0" kern="1200" dirty="0" smtClean="0">
                          <a:solidFill>
                            <a:schemeClr val="tx1"/>
                          </a:solidFill>
                          <a:effectLst/>
                          <a:latin typeface="+mn-lt"/>
                          <a:ea typeface="+mn-ea"/>
                          <a:cs typeface="+mn-cs"/>
                        </a:rPr>
                        <a:t>This study targeted consecutive cases that were examined by US prior to biopsy, surgery, and pathological tissue diagnosis at our hospital from April 2016 to September 2018. Medical records, US data, and MRI data were investigated in April 2019, and the cases without sufficient data were excluded. A total of 167 lesions in 164 cases (86 male, 78 female) was enrolled in the present study. The mean age was 56 years (range: 5 to 92). Pediatric cases were only eight (5 to 16 years). </a:t>
                      </a:r>
                      <a:endParaRPr lang="en-US" sz="1050" kern="1200" dirty="0">
                        <a:solidFill>
                          <a:schemeClr val="dk1"/>
                        </a:solidFill>
                        <a:latin typeface="+mn-lt"/>
                        <a:ea typeface="+mn-ea"/>
                        <a:cs typeface="+mn-cs"/>
                      </a:endParaRPr>
                    </a:p>
                  </a:txBody>
                  <a:tcPr marT="45721" marB="4572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r>
                        <a:rPr kumimoji="0" lang="en-US" sz="1200" b="0" i="0" kern="1200" dirty="0" smtClean="0">
                          <a:solidFill>
                            <a:schemeClr val="tx1"/>
                          </a:solidFill>
                          <a:effectLst/>
                          <a:latin typeface="+mn-lt"/>
                          <a:ea typeface="+mn-ea"/>
                          <a:cs typeface="+mn-cs"/>
                        </a:rPr>
                        <a:t>Evaluation of image findings on US and MRI </a:t>
                      </a:r>
                    </a:p>
                    <a:p>
                      <a:r>
                        <a:rPr kumimoji="0" lang="en-US" sz="1200" b="0" i="0" kern="1200" dirty="0" smtClean="0">
                          <a:solidFill>
                            <a:schemeClr val="tx1"/>
                          </a:solidFill>
                          <a:effectLst/>
                          <a:latin typeface="+mn-lt"/>
                          <a:ea typeface="+mn-ea"/>
                          <a:cs typeface="+mn-cs"/>
                        </a:rPr>
                        <a:t>Values of VI and MSV were significantly higher in the malignant group than in the benign and intermediate group (P&lt;0.001, respectively) (</a:t>
                      </a:r>
                      <a:r>
                        <a:rPr kumimoji="0" lang="en-US" sz="1200" b="0" i="0" u="sng" kern="1200" dirty="0" smtClean="0">
                          <a:solidFill>
                            <a:schemeClr val="tx1"/>
                          </a:solidFill>
                          <a:effectLst/>
                          <a:latin typeface="+mn-lt"/>
                          <a:ea typeface="+mn-ea"/>
                          <a:cs typeface="+mn-cs"/>
                          <a:hlinkClick r:id="rId7"/>
                        </a:rPr>
                        <a:t>Table II</a:t>
                      </a:r>
                      <a:r>
                        <a:rPr kumimoji="0" lang="en-US" sz="1200" b="0" i="0" kern="1200" dirty="0" smtClean="0">
                          <a:solidFill>
                            <a:schemeClr val="tx1"/>
                          </a:solidFill>
                          <a:effectLst/>
                          <a:latin typeface="+mn-lt"/>
                          <a:ea typeface="+mn-ea"/>
                          <a:cs typeface="+mn-cs"/>
                        </a:rPr>
                        <a:t>). There were no significant differences in the values of VI between the benign and intermediate groups (P=0.592). While the tumor size in the intermediate and malignant groups was significantly larger than that of the benign group (P&lt;0.001), there was no significant difference in tumor size between the intermediate and malignant groups (P=0.109). Ratio of deep lesion was higher in the intermediate and malignant groups (P=0.005).</a:t>
                      </a:r>
                      <a:endParaRPr kumimoji="0" lang="en-US" sz="1200" b="0" i="0" kern="1200" dirty="0">
                        <a:solidFill>
                          <a:schemeClr val="tx1"/>
                        </a:solidFill>
                        <a:effectLst/>
                        <a:latin typeface="+mn-lt"/>
                        <a:ea typeface="+mn-ea"/>
                        <a:cs typeface="+mn-cs"/>
                      </a:endParaRPr>
                    </a:p>
                  </a:txBody>
                  <a:tcPr marT="45721" marB="4572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pPr rtl="0"/>
                      <a:r>
                        <a:rPr kumimoji="0" lang="en-US" sz="1600" b="0" i="0" kern="1200" dirty="0" smtClean="0">
                          <a:solidFill>
                            <a:schemeClr val="tx1"/>
                          </a:solidFill>
                          <a:effectLst/>
                          <a:latin typeface="+mn-lt"/>
                          <a:ea typeface="+mn-ea"/>
                          <a:cs typeface="+mn-cs"/>
                        </a:rPr>
                        <a:t>In conclusion, evaluating vascularity by SMI and elasticity by SWE is a useful technique to distinguish between benign or intermediate and malignant tumors, even if the evaluations are performed separately. Furthermore, our SS established based on these evaluations including tumor size via MRI showed high diagnostic accuracy for malignant soft tissue tumors. Therefore, an SS based on the US evaluation of vascularity and elasticity is a useful initial diagnostic tool for soft tissue tumors.</a:t>
                      </a:r>
                      <a:endParaRPr lang="en-US" sz="1100" kern="1200" dirty="0" smtClean="0">
                        <a:solidFill>
                          <a:schemeClr val="dk1"/>
                        </a:solidFill>
                        <a:latin typeface="+mn-lt"/>
                        <a:ea typeface="+mn-ea"/>
                        <a:cs typeface="+mn-cs"/>
                      </a:endParaRPr>
                    </a:p>
                  </a:txBody>
                  <a:tcPr marT="45721" marB="45721">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r>
            </a:tbl>
          </a:graphicData>
        </a:graphic>
      </p:graphicFrame>
    </p:spTree>
    <p:extLst>
      <p:ext uri="{BB962C8B-B14F-4D97-AF65-F5344CB8AC3E}">
        <p14:creationId xmlns:p14="http://schemas.microsoft.com/office/powerpoint/2010/main" val="3728344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3316" y="2871038"/>
            <a:ext cx="5661660" cy="1245870"/>
          </a:xfrm>
          <a:prstGeom prst="rect">
            <a:avLst/>
          </a:prstGeom>
        </p:spPr>
        <p:txBody>
          <a:bodyPr vert="horz" wrap="square" lIns="0" tIns="13335" rIns="0" bIns="0" rtlCol="0">
            <a:spAutoFit/>
          </a:bodyPr>
          <a:lstStyle/>
          <a:p>
            <a:pPr marL="12700">
              <a:lnSpc>
                <a:spcPct val="100000"/>
              </a:lnSpc>
              <a:spcBef>
                <a:spcPts val="105"/>
              </a:spcBef>
            </a:pPr>
            <a:r>
              <a:rPr sz="8000" spc="-65" dirty="0"/>
              <a:t>THANK</a:t>
            </a:r>
            <a:r>
              <a:rPr sz="8000" spc="-185" dirty="0"/>
              <a:t> </a:t>
            </a:r>
            <a:r>
              <a:rPr sz="8000" spc="-130" dirty="0"/>
              <a:t>YOU</a:t>
            </a:r>
            <a:r>
              <a:rPr sz="8000" spc="-180" dirty="0"/>
              <a:t> </a:t>
            </a:r>
            <a:r>
              <a:rPr sz="8000" spc="-20" dirty="0"/>
              <a:t>!!</a:t>
            </a:r>
            <a:endParaRPr sz="8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152400"/>
            <a:ext cx="3924935" cy="635000"/>
          </a:xfrm>
          <a:prstGeom prst="rect">
            <a:avLst/>
          </a:prstGeom>
        </p:spPr>
        <p:txBody>
          <a:bodyPr vert="horz" wrap="square" lIns="0" tIns="12065" rIns="0" bIns="0" rtlCol="0">
            <a:spAutoFit/>
          </a:bodyPr>
          <a:lstStyle/>
          <a:p>
            <a:pPr marL="12700">
              <a:lnSpc>
                <a:spcPct val="100000"/>
              </a:lnSpc>
              <a:spcBef>
                <a:spcPts val="95"/>
              </a:spcBef>
            </a:pPr>
            <a:r>
              <a:rPr spc="-30" dirty="0">
                <a:solidFill>
                  <a:srgbClr val="C00000"/>
                </a:solidFill>
              </a:rPr>
              <a:t>Definition</a:t>
            </a:r>
            <a:r>
              <a:rPr spc="-130" dirty="0">
                <a:solidFill>
                  <a:srgbClr val="C00000"/>
                </a:solidFill>
              </a:rPr>
              <a:t> </a:t>
            </a:r>
            <a:r>
              <a:rPr spc="-15" dirty="0">
                <a:solidFill>
                  <a:srgbClr val="C00000"/>
                </a:solidFill>
              </a:rPr>
              <a:t>of</a:t>
            </a:r>
            <a:r>
              <a:rPr spc="-75" dirty="0">
                <a:solidFill>
                  <a:srgbClr val="C00000"/>
                </a:solidFill>
              </a:rPr>
              <a:t> </a:t>
            </a:r>
            <a:r>
              <a:rPr spc="-85" dirty="0">
                <a:solidFill>
                  <a:srgbClr val="C00000"/>
                </a:solidFill>
              </a:rPr>
              <a:t>Tumor</a:t>
            </a:r>
          </a:p>
        </p:txBody>
      </p:sp>
      <p:sp>
        <p:nvSpPr>
          <p:cNvPr id="3" name="object 3"/>
          <p:cNvSpPr txBox="1"/>
          <p:nvPr/>
        </p:nvSpPr>
        <p:spPr>
          <a:xfrm>
            <a:off x="685800" y="838200"/>
            <a:ext cx="7647305" cy="5873146"/>
          </a:xfrm>
          <a:prstGeom prst="rect">
            <a:avLst/>
          </a:prstGeom>
        </p:spPr>
        <p:txBody>
          <a:bodyPr vert="horz" wrap="square" lIns="0" tIns="67310" rIns="0" bIns="0" rtlCol="0">
            <a:spAutoFit/>
          </a:bodyPr>
          <a:lstStyle/>
          <a:p>
            <a:pPr marL="184785" marR="5080" indent="-172720">
              <a:lnSpc>
                <a:spcPct val="90000"/>
              </a:lnSpc>
              <a:spcBef>
                <a:spcPts val="530"/>
              </a:spcBef>
              <a:buFont typeface="Arial MT"/>
              <a:buChar char="•"/>
              <a:tabLst>
                <a:tab pos="185420" algn="l"/>
              </a:tabLst>
            </a:pPr>
            <a:r>
              <a:rPr sz="3600" i="1" spc="-325" dirty="0">
                <a:latin typeface="Calibri Light"/>
                <a:cs typeface="Calibri Light"/>
              </a:rPr>
              <a:t>“</a:t>
            </a:r>
            <a:r>
              <a:rPr sz="3600" i="1" spc="-25" dirty="0">
                <a:latin typeface="Calibri Light"/>
                <a:cs typeface="Calibri Light"/>
              </a:rPr>
              <a:t>A</a:t>
            </a:r>
            <a:r>
              <a:rPr sz="3600" i="1" spc="-50" dirty="0">
                <a:latin typeface="Calibri Light"/>
                <a:cs typeface="Calibri Light"/>
              </a:rPr>
              <a:t> </a:t>
            </a:r>
            <a:r>
              <a:rPr sz="3600" i="1" dirty="0">
                <a:latin typeface="Calibri Light"/>
                <a:cs typeface="Calibri Light"/>
              </a:rPr>
              <a:t>t</a:t>
            </a:r>
            <a:r>
              <a:rPr sz="3600" i="1" spc="-25" dirty="0">
                <a:latin typeface="Calibri Light"/>
                <a:cs typeface="Calibri Light"/>
              </a:rPr>
              <a:t>u</a:t>
            </a:r>
            <a:r>
              <a:rPr sz="3600" i="1" spc="-45" dirty="0">
                <a:latin typeface="Calibri Light"/>
                <a:cs typeface="Calibri Light"/>
              </a:rPr>
              <a:t>m</a:t>
            </a:r>
            <a:r>
              <a:rPr sz="3600" i="1" spc="-35" dirty="0">
                <a:latin typeface="Calibri Light"/>
                <a:cs typeface="Calibri Light"/>
              </a:rPr>
              <a:t>o</a:t>
            </a:r>
            <a:r>
              <a:rPr sz="3600" i="1" spc="-30" dirty="0">
                <a:latin typeface="Calibri Light"/>
                <a:cs typeface="Calibri Light"/>
              </a:rPr>
              <a:t>r</a:t>
            </a:r>
            <a:r>
              <a:rPr sz="3600" i="1" spc="-60" dirty="0">
                <a:latin typeface="Calibri Light"/>
                <a:cs typeface="Calibri Light"/>
              </a:rPr>
              <a:t> </a:t>
            </a:r>
            <a:r>
              <a:rPr sz="3600" i="1" dirty="0">
                <a:latin typeface="Calibri Light"/>
                <a:cs typeface="Calibri Light"/>
              </a:rPr>
              <a:t>i</a:t>
            </a:r>
            <a:r>
              <a:rPr sz="3600" i="1" spc="-20" dirty="0">
                <a:latin typeface="Calibri Light"/>
                <a:cs typeface="Calibri Light"/>
              </a:rPr>
              <a:t>s</a:t>
            </a:r>
            <a:r>
              <a:rPr sz="3600" i="1" spc="-50" dirty="0">
                <a:latin typeface="Calibri Light"/>
                <a:cs typeface="Calibri Light"/>
              </a:rPr>
              <a:t> </a:t>
            </a:r>
            <a:r>
              <a:rPr sz="3600" i="1" spc="-15" dirty="0">
                <a:latin typeface="Calibri Light"/>
                <a:cs typeface="Calibri Light"/>
              </a:rPr>
              <a:t>a</a:t>
            </a:r>
            <a:r>
              <a:rPr sz="3600" i="1" spc="-25" dirty="0">
                <a:latin typeface="Calibri Light"/>
                <a:cs typeface="Calibri Light"/>
              </a:rPr>
              <a:t>n</a:t>
            </a:r>
            <a:r>
              <a:rPr sz="3600" i="1" spc="-50" dirty="0">
                <a:latin typeface="Calibri Light"/>
                <a:cs typeface="Calibri Light"/>
              </a:rPr>
              <a:t> </a:t>
            </a:r>
            <a:r>
              <a:rPr sz="3600" i="1" spc="-25" dirty="0">
                <a:latin typeface="Calibri Light"/>
                <a:cs typeface="Calibri Light"/>
              </a:rPr>
              <a:t>ab</a:t>
            </a:r>
            <a:r>
              <a:rPr sz="3600" i="1" spc="-40" dirty="0">
                <a:latin typeface="Calibri Light"/>
                <a:cs typeface="Calibri Light"/>
              </a:rPr>
              <a:t>n</a:t>
            </a:r>
            <a:r>
              <a:rPr sz="3600" i="1" spc="-35" dirty="0">
                <a:latin typeface="Calibri Light"/>
                <a:cs typeface="Calibri Light"/>
              </a:rPr>
              <a:t>o</a:t>
            </a:r>
            <a:r>
              <a:rPr sz="3600" i="1" spc="-30" dirty="0">
                <a:latin typeface="Calibri Light"/>
                <a:cs typeface="Calibri Light"/>
              </a:rPr>
              <a:t>r</a:t>
            </a:r>
            <a:r>
              <a:rPr sz="3600" i="1" spc="-55" dirty="0">
                <a:latin typeface="Calibri Light"/>
                <a:cs typeface="Calibri Light"/>
              </a:rPr>
              <a:t>m</a:t>
            </a:r>
            <a:r>
              <a:rPr sz="3600" i="1" spc="-25" dirty="0">
                <a:latin typeface="Calibri Light"/>
                <a:cs typeface="Calibri Light"/>
              </a:rPr>
              <a:t>a</a:t>
            </a:r>
            <a:r>
              <a:rPr sz="3600" i="1" spc="-30" dirty="0">
                <a:latin typeface="Calibri Light"/>
                <a:cs typeface="Calibri Light"/>
              </a:rPr>
              <a:t>l</a:t>
            </a:r>
            <a:r>
              <a:rPr sz="3600" i="1" spc="-50" dirty="0">
                <a:latin typeface="Calibri Light"/>
                <a:cs typeface="Calibri Light"/>
              </a:rPr>
              <a:t> </a:t>
            </a:r>
            <a:r>
              <a:rPr sz="3600" i="1" spc="-45" dirty="0">
                <a:latin typeface="Calibri Light"/>
                <a:cs typeface="Calibri Light"/>
              </a:rPr>
              <a:t>m</a:t>
            </a:r>
            <a:r>
              <a:rPr sz="3600" i="1" spc="-15" dirty="0">
                <a:latin typeface="Calibri Light"/>
                <a:cs typeface="Calibri Light"/>
              </a:rPr>
              <a:t>a</a:t>
            </a:r>
            <a:r>
              <a:rPr sz="3600" i="1" spc="-25" dirty="0">
                <a:latin typeface="Calibri Light"/>
                <a:cs typeface="Calibri Light"/>
              </a:rPr>
              <a:t>s</a:t>
            </a:r>
            <a:r>
              <a:rPr sz="3600" i="1" spc="-35" dirty="0">
                <a:latin typeface="Calibri Light"/>
                <a:cs typeface="Calibri Light"/>
              </a:rPr>
              <a:t>s</a:t>
            </a:r>
            <a:r>
              <a:rPr sz="3600" i="1" spc="-50" dirty="0">
                <a:latin typeface="Calibri Light"/>
                <a:cs typeface="Calibri Light"/>
              </a:rPr>
              <a:t> </a:t>
            </a:r>
            <a:r>
              <a:rPr sz="3600" i="1" spc="-25" dirty="0">
                <a:latin typeface="Calibri Light"/>
                <a:cs typeface="Calibri Light"/>
              </a:rPr>
              <a:t>o</a:t>
            </a:r>
            <a:r>
              <a:rPr sz="3600" i="1" dirty="0">
                <a:latin typeface="Calibri Light"/>
                <a:cs typeface="Calibri Light"/>
              </a:rPr>
              <a:t>f</a:t>
            </a:r>
            <a:r>
              <a:rPr sz="3600" i="1" spc="-45" dirty="0">
                <a:latin typeface="Calibri Light"/>
                <a:cs typeface="Calibri Light"/>
              </a:rPr>
              <a:t> </a:t>
            </a:r>
            <a:r>
              <a:rPr sz="3600" i="1" dirty="0">
                <a:latin typeface="Calibri Light"/>
                <a:cs typeface="Calibri Light"/>
              </a:rPr>
              <a:t>t</a:t>
            </a:r>
            <a:r>
              <a:rPr sz="3600" i="1" spc="-10" dirty="0">
                <a:latin typeface="Calibri Light"/>
                <a:cs typeface="Calibri Light"/>
              </a:rPr>
              <a:t>i</a:t>
            </a:r>
            <a:r>
              <a:rPr sz="3600" i="1" spc="-25" dirty="0">
                <a:latin typeface="Calibri Light"/>
                <a:cs typeface="Calibri Light"/>
              </a:rPr>
              <a:t>s</a:t>
            </a:r>
            <a:r>
              <a:rPr sz="3600" i="1" spc="-35" dirty="0">
                <a:latin typeface="Calibri Light"/>
                <a:cs typeface="Calibri Light"/>
              </a:rPr>
              <a:t>s</a:t>
            </a:r>
            <a:r>
              <a:rPr sz="3600" i="1" spc="-40" dirty="0">
                <a:latin typeface="Calibri Light"/>
                <a:cs typeface="Calibri Light"/>
              </a:rPr>
              <a:t>u</a:t>
            </a:r>
            <a:r>
              <a:rPr sz="3600" i="1" spc="-25" dirty="0">
                <a:latin typeface="Calibri Light"/>
                <a:cs typeface="Calibri Light"/>
              </a:rPr>
              <a:t>e</a:t>
            </a:r>
            <a:r>
              <a:rPr sz="3600" i="1" spc="-20" dirty="0">
                <a:latin typeface="Calibri Light"/>
                <a:cs typeface="Calibri Light"/>
              </a:rPr>
              <a:t>, </a:t>
            </a:r>
            <a:r>
              <a:rPr sz="3600" i="1" dirty="0">
                <a:latin typeface="Calibri Light"/>
                <a:cs typeface="Calibri Light"/>
              </a:rPr>
              <a:t> </a:t>
            </a:r>
            <a:r>
              <a:rPr sz="3600" i="1" spc="-20" dirty="0">
                <a:latin typeface="Calibri Light"/>
                <a:cs typeface="Calibri Light"/>
              </a:rPr>
              <a:t>the </a:t>
            </a:r>
            <a:r>
              <a:rPr sz="3600" i="1" spc="-35" dirty="0">
                <a:latin typeface="Calibri Light"/>
                <a:cs typeface="Calibri Light"/>
              </a:rPr>
              <a:t>growth </a:t>
            </a:r>
            <a:r>
              <a:rPr sz="3600" i="1" spc="-15" dirty="0">
                <a:latin typeface="Calibri Light"/>
                <a:cs typeface="Calibri Light"/>
              </a:rPr>
              <a:t>of </a:t>
            </a:r>
            <a:r>
              <a:rPr sz="3600" i="1" spc="-30" dirty="0">
                <a:latin typeface="Calibri Light"/>
                <a:cs typeface="Calibri Light"/>
              </a:rPr>
              <a:t>which </a:t>
            </a:r>
            <a:r>
              <a:rPr sz="3600" i="1" spc="-55" dirty="0">
                <a:latin typeface="Calibri Light"/>
                <a:cs typeface="Calibri Light"/>
              </a:rPr>
              <a:t>exceeds </a:t>
            </a:r>
            <a:r>
              <a:rPr sz="3600" i="1" spc="-30" dirty="0">
                <a:latin typeface="Calibri Light"/>
                <a:cs typeface="Calibri Light"/>
              </a:rPr>
              <a:t>and </a:t>
            </a:r>
            <a:r>
              <a:rPr sz="3600" i="1" spc="-10" dirty="0">
                <a:latin typeface="Calibri Light"/>
                <a:cs typeface="Calibri Light"/>
              </a:rPr>
              <a:t>is </a:t>
            </a:r>
            <a:r>
              <a:rPr sz="3600" i="1" spc="-5" dirty="0">
                <a:latin typeface="Calibri Light"/>
                <a:cs typeface="Calibri Light"/>
              </a:rPr>
              <a:t> </a:t>
            </a:r>
            <a:r>
              <a:rPr sz="3600" i="1" spc="-40" dirty="0">
                <a:latin typeface="Calibri Light"/>
                <a:cs typeface="Calibri Light"/>
              </a:rPr>
              <a:t>uncoordinated </a:t>
            </a:r>
            <a:r>
              <a:rPr sz="3600" i="1" spc="-25" dirty="0">
                <a:latin typeface="Calibri Light"/>
                <a:cs typeface="Calibri Light"/>
              </a:rPr>
              <a:t>with that </a:t>
            </a:r>
            <a:r>
              <a:rPr sz="3600" i="1" spc="-15" dirty="0">
                <a:latin typeface="Calibri Light"/>
                <a:cs typeface="Calibri Light"/>
              </a:rPr>
              <a:t>of </a:t>
            </a:r>
            <a:r>
              <a:rPr sz="3600" i="1" spc="-20" dirty="0">
                <a:latin typeface="Calibri Light"/>
                <a:cs typeface="Calibri Light"/>
              </a:rPr>
              <a:t>the </a:t>
            </a:r>
            <a:r>
              <a:rPr sz="3600" i="1" spc="-30" dirty="0">
                <a:latin typeface="Calibri Light"/>
                <a:cs typeface="Calibri Light"/>
              </a:rPr>
              <a:t>normal </a:t>
            </a:r>
            <a:r>
              <a:rPr sz="3600" i="1" spc="-25" dirty="0">
                <a:latin typeface="Calibri Light"/>
                <a:cs typeface="Calibri Light"/>
              </a:rPr>
              <a:t> tissues </a:t>
            </a:r>
            <a:r>
              <a:rPr sz="3600" i="1" spc="-30" dirty="0">
                <a:latin typeface="Calibri Light"/>
                <a:cs typeface="Calibri Light"/>
              </a:rPr>
              <a:t>and </a:t>
            </a:r>
            <a:r>
              <a:rPr sz="3600" i="1" spc="-35" dirty="0">
                <a:latin typeface="Calibri Light"/>
                <a:cs typeface="Calibri Light"/>
              </a:rPr>
              <a:t>persists </a:t>
            </a:r>
            <a:r>
              <a:rPr sz="3600" i="1" spc="-10" dirty="0">
                <a:latin typeface="Calibri Light"/>
                <a:cs typeface="Calibri Light"/>
              </a:rPr>
              <a:t>in </a:t>
            </a:r>
            <a:r>
              <a:rPr sz="3600" i="1" spc="-20" dirty="0">
                <a:latin typeface="Calibri Light"/>
                <a:cs typeface="Calibri Light"/>
              </a:rPr>
              <a:t>the </a:t>
            </a:r>
            <a:r>
              <a:rPr sz="3600" i="1" spc="-30" dirty="0">
                <a:latin typeface="Calibri Light"/>
                <a:cs typeface="Calibri Light"/>
              </a:rPr>
              <a:t>same </a:t>
            </a:r>
            <a:r>
              <a:rPr sz="3600" i="1" spc="-50" dirty="0">
                <a:latin typeface="Calibri Light"/>
                <a:cs typeface="Calibri Light"/>
              </a:rPr>
              <a:t>excessive </a:t>
            </a:r>
            <a:r>
              <a:rPr sz="3600" i="1" spc="-800" dirty="0">
                <a:latin typeface="Calibri Light"/>
                <a:cs typeface="Calibri Light"/>
              </a:rPr>
              <a:t> </a:t>
            </a:r>
            <a:r>
              <a:rPr sz="3600" i="1" spc="-35" dirty="0">
                <a:latin typeface="Calibri Light"/>
                <a:cs typeface="Calibri Light"/>
              </a:rPr>
              <a:t>manner </a:t>
            </a:r>
            <a:r>
              <a:rPr sz="3600" i="1" spc="-30" dirty="0">
                <a:latin typeface="Calibri Light"/>
                <a:cs typeface="Calibri Light"/>
              </a:rPr>
              <a:t>after cessation </a:t>
            </a:r>
            <a:r>
              <a:rPr sz="3600" i="1" spc="-15" dirty="0">
                <a:latin typeface="Calibri Light"/>
                <a:cs typeface="Calibri Light"/>
              </a:rPr>
              <a:t>of </a:t>
            </a:r>
            <a:r>
              <a:rPr sz="3600" i="1" spc="-20" dirty="0">
                <a:latin typeface="Calibri Light"/>
                <a:cs typeface="Calibri Light"/>
              </a:rPr>
              <a:t>the </a:t>
            </a:r>
            <a:r>
              <a:rPr sz="3600" i="1" spc="-35" dirty="0">
                <a:latin typeface="Calibri Light"/>
                <a:cs typeface="Calibri Light"/>
              </a:rPr>
              <a:t>stimuli </a:t>
            </a:r>
            <a:r>
              <a:rPr sz="3600" i="1" spc="-30" dirty="0">
                <a:latin typeface="Calibri Light"/>
                <a:cs typeface="Calibri Light"/>
              </a:rPr>
              <a:t> which</a:t>
            </a:r>
            <a:r>
              <a:rPr sz="3600" i="1" spc="-65" dirty="0">
                <a:latin typeface="Calibri Light"/>
                <a:cs typeface="Calibri Light"/>
              </a:rPr>
              <a:t> </a:t>
            </a:r>
            <a:r>
              <a:rPr sz="3600" i="1" spc="-55" dirty="0">
                <a:latin typeface="Calibri Light"/>
                <a:cs typeface="Calibri Light"/>
              </a:rPr>
              <a:t>evoked</a:t>
            </a:r>
            <a:r>
              <a:rPr sz="3600" i="1" spc="-60" dirty="0">
                <a:latin typeface="Calibri Light"/>
                <a:cs typeface="Calibri Light"/>
              </a:rPr>
              <a:t> </a:t>
            </a:r>
            <a:r>
              <a:rPr sz="3600" i="1" spc="-20" dirty="0">
                <a:latin typeface="Calibri Light"/>
                <a:cs typeface="Calibri Light"/>
              </a:rPr>
              <a:t>the</a:t>
            </a:r>
            <a:r>
              <a:rPr sz="3600" i="1" spc="-65" dirty="0">
                <a:latin typeface="Calibri Light"/>
                <a:cs typeface="Calibri Light"/>
              </a:rPr>
              <a:t> </a:t>
            </a:r>
            <a:r>
              <a:rPr sz="3600" i="1" spc="-25">
                <a:latin typeface="Calibri Light"/>
                <a:cs typeface="Calibri Light"/>
              </a:rPr>
              <a:t>change</a:t>
            </a:r>
            <a:r>
              <a:rPr sz="3600" i="1" spc="-25" smtClean="0">
                <a:latin typeface="Calibri Light"/>
                <a:cs typeface="Calibri Light"/>
              </a:rPr>
              <a:t>”</a:t>
            </a:r>
            <a:endParaRPr lang="en-IN" sz="3600" i="1" spc="-25" dirty="0" smtClean="0">
              <a:latin typeface="Calibri Light"/>
              <a:cs typeface="Calibri Light"/>
            </a:endParaRPr>
          </a:p>
          <a:p>
            <a:pPr marL="184785" marR="5080" indent="-172720">
              <a:lnSpc>
                <a:spcPct val="90000"/>
              </a:lnSpc>
              <a:spcBef>
                <a:spcPts val="530"/>
              </a:spcBef>
              <a:tabLst>
                <a:tab pos="185420" algn="l"/>
              </a:tabLst>
            </a:pPr>
            <a:endParaRPr lang="en-IN" sz="3600" spc="-35" dirty="0" smtClean="0">
              <a:solidFill>
                <a:srgbClr val="44536A"/>
              </a:solidFill>
            </a:endParaRPr>
          </a:p>
          <a:p>
            <a:pPr marL="184785" marR="5080" indent="-172720">
              <a:lnSpc>
                <a:spcPct val="90000"/>
              </a:lnSpc>
              <a:spcBef>
                <a:spcPts val="530"/>
              </a:spcBef>
              <a:tabLst>
                <a:tab pos="185420" algn="l"/>
              </a:tabLst>
            </a:pPr>
            <a:r>
              <a:rPr lang="en-IN" sz="3600" spc="-35" dirty="0" smtClean="0">
                <a:solidFill>
                  <a:srgbClr val="44536A"/>
                </a:solidFill>
              </a:rPr>
              <a:t>Classification</a:t>
            </a:r>
            <a:r>
              <a:rPr lang="en-IN" sz="3600" spc="-90" dirty="0" smtClean="0">
                <a:solidFill>
                  <a:srgbClr val="44536A"/>
                </a:solidFill>
              </a:rPr>
              <a:t> </a:t>
            </a:r>
            <a:r>
              <a:rPr lang="en-IN" sz="3600" spc="-15" dirty="0" smtClean="0">
                <a:solidFill>
                  <a:srgbClr val="44536A"/>
                </a:solidFill>
              </a:rPr>
              <a:t>of</a:t>
            </a:r>
            <a:r>
              <a:rPr lang="en-IN" sz="3600" spc="-45" dirty="0" smtClean="0">
                <a:solidFill>
                  <a:srgbClr val="44536A"/>
                </a:solidFill>
              </a:rPr>
              <a:t> </a:t>
            </a:r>
            <a:r>
              <a:rPr lang="en-IN" sz="3600" spc="-5" dirty="0" smtClean="0">
                <a:solidFill>
                  <a:srgbClr val="44536A"/>
                </a:solidFill>
              </a:rPr>
              <a:t>a</a:t>
            </a:r>
            <a:r>
              <a:rPr lang="en-IN" sz="3600" spc="-40" dirty="0" smtClean="0">
                <a:solidFill>
                  <a:srgbClr val="44536A"/>
                </a:solidFill>
              </a:rPr>
              <a:t> </a:t>
            </a:r>
            <a:r>
              <a:rPr lang="en-IN" sz="3600" spc="-35" dirty="0" err="1" smtClean="0">
                <a:solidFill>
                  <a:srgbClr val="44536A"/>
                </a:solidFill>
              </a:rPr>
              <a:t>tumor</a:t>
            </a:r>
            <a:r>
              <a:rPr lang="en-IN" sz="3600" spc="-35" dirty="0" smtClean="0">
                <a:solidFill>
                  <a:srgbClr val="44536A"/>
                </a:solidFill>
              </a:rPr>
              <a:t>:</a:t>
            </a:r>
          </a:p>
          <a:p>
            <a:pPr marL="755015" marR="5080" indent="-742950">
              <a:lnSpc>
                <a:spcPct val="90000"/>
              </a:lnSpc>
              <a:spcBef>
                <a:spcPts val="530"/>
              </a:spcBef>
              <a:buAutoNum type="alphaUcPeriod"/>
              <a:tabLst>
                <a:tab pos="185420" algn="l"/>
              </a:tabLst>
            </a:pPr>
            <a:r>
              <a:rPr lang="en-IN" sz="3600" spc="-35" dirty="0" smtClean="0">
                <a:solidFill>
                  <a:srgbClr val="44536A"/>
                </a:solidFill>
              </a:rPr>
              <a:t>Benign</a:t>
            </a:r>
          </a:p>
          <a:p>
            <a:pPr marL="755015" marR="5080" indent="-742950">
              <a:lnSpc>
                <a:spcPct val="90000"/>
              </a:lnSpc>
              <a:spcBef>
                <a:spcPts val="530"/>
              </a:spcBef>
              <a:buAutoNum type="alphaUcPeriod"/>
              <a:tabLst>
                <a:tab pos="185420" algn="l"/>
              </a:tabLst>
            </a:pPr>
            <a:r>
              <a:rPr lang="en-IN" sz="3600" spc="-35" dirty="0" smtClean="0">
                <a:solidFill>
                  <a:srgbClr val="44536A"/>
                </a:solidFill>
              </a:rPr>
              <a:t>Malignant</a:t>
            </a:r>
          </a:p>
          <a:p>
            <a:pPr marL="184785" marR="5080" indent="-172720">
              <a:lnSpc>
                <a:spcPct val="90000"/>
              </a:lnSpc>
              <a:spcBef>
                <a:spcPts val="530"/>
              </a:spcBef>
              <a:tabLst>
                <a:tab pos="185420" algn="l"/>
              </a:tabLst>
            </a:pPr>
            <a:endParaRPr sz="3600">
              <a:latin typeface="Calibri Light"/>
              <a:cs typeface="Calibri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30" dirty="0"/>
              <a:t>Benign</a:t>
            </a:r>
            <a:r>
              <a:rPr spc="-155" dirty="0"/>
              <a:t> </a:t>
            </a:r>
            <a:r>
              <a:rPr spc="-45" dirty="0"/>
              <a:t>tumors</a:t>
            </a:r>
          </a:p>
        </p:txBody>
      </p:sp>
      <p:sp>
        <p:nvSpPr>
          <p:cNvPr id="3" name="object 3"/>
          <p:cNvSpPr txBox="1"/>
          <p:nvPr/>
        </p:nvSpPr>
        <p:spPr>
          <a:xfrm>
            <a:off x="215290" y="543813"/>
            <a:ext cx="7989570" cy="5479064"/>
          </a:xfrm>
          <a:prstGeom prst="rect">
            <a:avLst/>
          </a:prstGeom>
        </p:spPr>
        <p:txBody>
          <a:bodyPr vert="horz" wrap="square" lIns="0" tIns="13335" rIns="0" bIns="0" rtlCol="0">
            <a:spAutoFit/>
          </a:bodyPr>
          <a:lstStyle/>
          <a:p>
            <a:pPr marL="299085" indent="-287020">
              <a:lnSpc>
                <a:spcPts val="3829"/>
              </a:lnSpc>
              <a:spcBef>
                <a:spcPts val="105"/>
              </a:spcBef>
              <a:buFont typeface="Arial MT"/>
              <a:buChar char="•"/>
              <a:tabLst>
                <a:tab pos="299720" algn="l"/>
              </a:tabLst>
            </a:pPr>
            <a:r>
              <a:rPr sz="1600" spc="-15" dirty="0">
                <a:latin typeface="+mj-lt"/>
                <a:cs typeface="Calibri Light"/>
              </a:rPr>
              <a:t>are</a:t>
            </a:r>
            <a:r>
              <a:rPr sz="1600" spc="-35" dirty="0">
                <a:latin typeface="+mj-lt"/>
                <a:cs typeface="Calibri Light"/>
              </a:rPr>
              <a:t> </a:t>
            </a:r>
            <a:r>
              <a:rPr sz="1600" spc="-5" dirty="0">
                <a:latin typeface="+mj-lt"/>
                <a:cs typeface="Calibri Light"/>
              </a:rPr>
              <a:t>non-malignant/non-cancerous</a:t>
            </a:r>
            <a:r>
              <a:rPr sz="1600" spc="-60" dirty="0">
                <a:latin typeface="+mj-lt"/>
                <a:cs typeface="Calibri Light"/>
              </a:rPr>
              <a:t> tumor.</a:t>
            </a:r>
            <a:endParaRPr sz="1600">
              <a:latin typeface="+mj-lt"/>
              <a:cs typeface="Calibri Light"/>
            </a:endParaRPr>
          </a:p>
          <a:p>
            <a:pPr marL="299085" marR="387350" indent="-287020">
              <a:lnSpc>
                <a:spcPts val="3860"/>
              </a:lnSpc>
              <a:spcBef>
                <a:spcPts val="100"/>
              </a:spcBef>
              <a:buFont typeface="Arial MT"/>
              <a:buChar char="•"/>
              <a:tabLst>
                <a:tab pos="299720" algn="l"/>
              </a:tabLst>
            </a:pPr>
            <a:r>
              <a:rPr sz="1600" dirty="0">
                <a:latin typeface="+mj-lt"/>
                <a:cs typeface="Calibri Light"/>
              </a:rPr>
              <a:t>A benign tumor is usually </a:t>
            </a:r>
            <a:r>
              <a:rPr sz="1600" spc="-10" dirty="0">
                <a:latin typeface="+mj-lt"/>
                <a:cs typeface="Calibri Light"/>
              </a:rPr>
              <a:t>localized, </a:t>
            </a:r>
            <a:r>
              <a:rPr sz="1600" dirty="0">
                <a:latin typeface="+mj-lt"/>
                <a:cs typeface="Calibri Light"/>
              </a:rPr>
              <a:t>and does </a:t>
            </a:r>
            <a:r>
              <a:rPr sz="1600" spc="-710" dirty="0">
                <a:latin typeface="+mj-lt"/>
                <a:cs typeface="Calibri Light"/>
              </a:rPr>
              <a:t> </a:t>
            </a:r>
            <a:r>
              <a:rPr sz="1600" dirty="0">
                <a:latin typeface="+mj-lt"/>
                <a:cs typeface="Calibri Light"/>
              </a:rPr>
              <a:t>not</a:t>
            </a:r>
            <a:r>
              <a:rPr sz="1600" spc="-5" dirty="0">
                <a:latin typeface="+mj-lt"/>
                <a:cs typeface="Calibri Light"/>
              </a:rPr>
              <a:t> </a:t>
            </a:r>
            <a:r>
              <a:rPr sz="1600" spc="-10" dirty="0">
                <a:latin typeface="+mj-lt"/>
                <a:cs typeface="Calibri Light"/>
              </a:rPr>
              <a:t>spread</a:t>
            </a:r>
            <a:r>
              <a:rPr sz="1600" dirty="0">
                <a:latin typeface="+mj-lt"/>
                <a:cs typeface="Calibri Light"/>
              </a:rPr>
              <a:t> </a:t>
            </a:r>
            <a:r>
              <a:rPr sz="1600" spc="-20" dirty="0">
                <a:latin typeface="+mj-lt"/>
                <a:cs typeface="Calibri Light"/>
              </a:rPr>
              <a:t>to</a:t>
            </a:r>
            <a:r>
              <a:rPr sz="1600" spc="-5" dirty="0">
                <a:latin typeface="+mj-lt"/>
                <a:cs typeface="Calibri Light"/>
              </a:rPr>
              <a:t> other </a:t>
            </a:r>
            <a:r>
              <a:rPr sz="1600" dirty="0">
                <a:latin typeface="+mj-lt"/>
                <a:cs typeface="Calibri Light"/>
              </a:rPr>
              <a:t>parts</a:t>
            </a:r>
            <a:r>
              <a:rPr sz="1600" spc="-20" dirty="0">
                <a:latin typeface="+mj-lt"/>
                <a:cs typeface="Calibri Light"/>
              </a:rPr>
              <a:t> </a:t>
            </a:r>
            <a:r>
              <a:rPr sz="1600" dirty="0">
                <a:latin typeface="+mj-lt"/>
                <a:cs typeface="Calibri Light"/>
              </a:rPr>
              <a:t>of</a:t>
            </a:r>
            <a:r>
              <a:rPr sz="1600" spc="-5" dirty="0">
                <a:latin typeface="+mj-lt"/>
                <a:cs typeface="Calibri Light"/>
              </a:rPr>
              <a:t> </a:t>
            </a:r>
            <a:r>
              <a:rPr sz="1600" dirty="0">
                <a:latin typeface="+mj-lt"/>
                <a:cs typeface="Calibri Light"/>
              </a:rPr>
              <a:t>the </a:t>
            </a:r>
            <a:r>
              <a:rPr sz="1600" spc="-45" dirty="0">
                <a:latin typeface="+mj-lt"/>
                <a:cs typeface="Calibri Light"/>
              </a:rPr>
              <a:t>body.</a:t>
            </a:r>
            <a:endParaRPr sz="1600">
              <a:latin typeface="+mj-lt"/>
              <a:cs typeface="Calibri Light"/>
            </a:endParaRPr>
          </a:p>
          <a:p>
            <a:pPr marL="299085" indent="-287020">
              <a:lnSpc>
                <a:spcPts val="3704"/>
              </a:lnSpc>
              <a:buFont typeface="Arial MT"/>
              <a:buChar char="•"/>
              <a:tabLst>
                <a:tab pos="299720" algn="l"/>
              </a:tabLst>
            </a:pPr>
            <a:r>
              <a:rPr sz="1600" spc="-5" dirty="0">
                <a:latin typeface="+mj-lt"/>
                <a:cs typeface="Calibri Light"/>
              </a:rPr>
              <a:t>Benign</a:t>
            </a:r>
            <a:r>
              <a:rPr sz="1600" dirty="0">
                <a:latin typeface="+mj-lt"/>
                <a:cs typeface="Calibri Light"/>
              </a:rPr>
              <a:t> </a:t>
            </a:r>
            <a:r>
              <a:rPr sz="1600" spc="-10" dirty="0">
                <a:latin typeface="+mj-lt"/>
                <a:cs typeface="Calibri Light"/>
              </a:rPr>
              <a:t>tumors</a:t>
            </a:r>
            <a:r>
              <a:rPr sz="1600" spc="5" dirty="0">
                <a:latin typeface="+mj-lt"/>
                <a:cs typeface="Calibri Light"/>
              </a:rPr>
              <a:t> </a:t>
            </a:r>
            <a:r>
              <a:rPr sz="1600" spc="-20" dirty="0">
                <a:latin typeface="+mj-lt"/>
                <a:cs typeface="Calibri Light"/>
              </a:rPr>
              <a:t>are</a:t>
            </a:r>
            <a:r>
              <a:rPr sz="1600" dirty="0">
                <a:latin typeface="+mj-lt"/>
                <a:cs typeface="Calibri Light"/>
              </a:rPr>
              <a:t> </a:t>
            </a:r>
            <a:r>
              <a:rPr sz="1600" spc="-5" dirty="0">
                <a:latin typeface="+mj-lt"/>
                <a:cs typeface="Calibri Light"/>
              </a:rPr>
              <a:t>typically</a:t>
            </a:r>
            <a:r>
              <a:rPr sz="1600" spc="5" dirty="0">
                <a:latin typeface="+mj-lt"/>
                <a:cs typeface="Calibri Light"/>
              </a:rPr>
              <a:t> </a:t>
            </a:r>
            <a:r>
              <a:rPr sz="1600" spc="-10" dirty="0">
                <a:latin typeface="+mj-lt"/>
                <a:cs typeface="Calibri Light"/>
              </a:rPr>
              <a:t>slow-growing.</a:t>
            </a:r>
            <a:endParaRPr sz="1600">
              <a:latin typeface="+mj-lt"/>
              <a:cs typeface="Calibri Light"/>
            </a:endParaRPr>
          </a:p>
          <a:p>
            <a:pPr marL="299085" marR="5080" indent="-287020">
              <a:lnSpc>
                <a:spcPts val="3840"/>
              </a:lnSpc>
              <a:spcBef>
                <a:spcPts val="114"/>
              </a:spcBef>
              <a:buFont typeface="Arial MT"/>
              <a:buChar char="•"/>
              <a:tabLst>
                <a:tab pos="299720" algn="l"/>
              </a:tabLst>
            </a:pPr>
            <a:r>
              <a:rPr sz="1600" spc="-10" dirty="0">
                <a:latin typeface="+mj-lt"/>
                <a:cs typeface="Calibri Light"/>
              </a:rPr>
              <a:t>Most </a:t>
            </a:r>
            <a:r>
              <a:rPr sz="1600" dirty="0">
                <a:latin typeface="+mj-lt"/>
                <a:cs typeface="Calibri Light"/>
              </a:rPr>
              <a:t>benign </a:t>
            </a:r>
            <a:r>
              <a:rPr sz="1600" spc="-10" dirty="0">
                <a:latin typeface="+mj-lt"/>
                <a:cs typeface="Calibri Light"/>
              </a:rPr>
              <a:t>tumors</a:t>
            </a:r>
            <a:r>
              <a:rPr sz="1600" spc="5" dirty="0">
                <a:latin typeface="+mj-lt"/>
                <a:cs typeface="Calibri Light"/>
              </a:rPr>
              <a:t> </a:t>
            </a:r>
            <a:r>
              <a:rPr sz="1600" spc="-15" dirty="0">
                <a:latin typeface="+mj-lt"/>
                <a:cs typeface="Calibri Light"/>
              </a:rPr>
              <a:t>respond</a:t>
            </a:r>
            <a:r>
              <a:rPr sz="1600" spc="-5" dirty="0">
                <a:latin typeface="+mj-lt"/>
                <a:cs typeface="Calibri Light"/>
              </a:rPr>
              <a:t> </a:t>
            </a:r>
            <a:r>
              <a:rPr sz="1600" spc="-10" dirty="0">
                <a:latin typeface="+mj-lt"/>
                <a:cs typeface="Calibri Light"/>
              </a:rPr>
              <a:t>well</a:t>
            </a:r>
            <a:r>
              <a:rPr sz="1600" spc="-5" dirty="0">
                <a:latin typeface="+mj-lt"/>
                <a:cs typeface="Calibri Light"/>
              </a:rPr>
              <a:t> </a:t>
            </a:r>
            <a:r>
              <a:rPr sz="1600" spc="-15" dirty="0">
                <a:latin typeface="+mj-lt"/>
                <a:cs typeface="Calibri Light"/>
              </a:rPr>
              <a:t>to</a:t>
            </a:r>
            <a:r>
              <a:rPr sz="1600" dirty="0">
                <a:latin typeface="+mj-lt"/>
                <a:cs typeface="Calibri Light"/>
              </a:rPr>
              <a:t> </a:t>
            </a:r>
            <a:r>
              <a:rPr sz="1600" spc="-15" dirty="0">
                <a:latin typeface="+mj-lt"/>
                <a:cs typeface="Calibri Light"/>
              </a:rPr>
              <a:t>treatment </a:t>
            </a:r>
            <a:r>
              <a:rPr sz="1600" spc="-710" dirty="0">
                <a:latin typeface="+mj-lt"/>
                <a:cs typeface="Calibri Light"/>
              </a:rPr>
              <a:t> </a:t>
            </a:r>
            <a:r>
              <a:rPr sz="1600" dirty="0">
                <a:latin typeface="+mj-lt"/>
                <a:cs typeface="Calibri Light"/>
              </a:rPr>
              <a:t>and</a:t>
            </a:r>
            <a:r>
              <a:rPr sz="1600" spc="-5" dirty="0">
                <a:latin typeface="+mj-lt"/>
                <a:cs typeface="Calibri Light"/>
              </a:rPr>
              <a:t> They</a:t>
            </a:r>
            <a:r>
              <a:rPr sz="1600" spc="-25" dirty="0">
                <a:latin typeface="+mj-lt"/>
                <a:cs typeface="Calibri Light"/>
              </a:rPr>
              <a:t> </a:t>
            </a:r>
            <a:r>
              <a:rPr sz="1600" spc="-10" dirty="0">
                <a:latin typeface="+mj-lt"/>
                <a:cs typeface="Calibri Light"/>
              </a:rPr>
              <a:t>often</a:t>
            </a:r>
            <a:r>
              <a:rPr sz="1600" spc="5" dirty="0">
                <a:latin typeface="+mj-lt"/>
                <a:cs typeface="Calibri Light"/>
              </a:rPr>
              <a:t> </a:t>
            </a:r>
            <a:r>
              <a:rPr sz="1600" spc="-25" dirty="0">
                <a:latin typeface="+mj-lt"/>
                <a:cs typeface="Calibri Light"/>
              </a:rPr>
              <a:t>have</a:t>
            </a:r>
            <a:r>
              <a:rPr sz="1600" spc="10" dirty="0">
                <a:latin typeface="+mj-lt"/>
                <a:cs typeface="Calibri Light"/>
              </a:rPr>
              <a:t> </a:t>
            </a:r>
            <a:r>
              <a:rPr sz="1600" spc="-5" dirty="0">
                <a:latin typeface="+mj-lt"/>
                <a:cs typeface="Calibri Light"/>
              </a:rPr>
              <a:t>well-defined</a:t>
            </a:r>
            <a:r>
              <a:rPr sz="1600" spc="10" dirty="0">
                <a:latin typeface="+mj-lt"/>
                <a:cs typeface="Calibri Light"/>
              </a:rPr>
              <a:t> </a:t>
            </a:r>
            <a:r>
              <a:rPr sz="1600" spc="-15" dirty="0">
                <a:latin typeface="+mj-lt"/>
                <a:cs typeface="Calibri Light"/>
              </a:rPr>
              <a:t>borders, </a:t>
            </a:r>
            <a:r>
              <a:rPr sz="1600" dirty="0">
                <a:latin typeface="+mj-lt"/>
                <a:cs typeface="Calibri Light"/>
              </a:rPr>
              <a:t>so</a:t>
            </a:r>
            <a:endParaRPr sz="1600">
              <a:latin typeface="+mj-lt"/>
              <a:cs typeface="Calibri Light"/>
            </a:endParaRPr>
          </a:p>
          <a:p>
            <a:pPr marL="299085">
              <a:lnSpc>
                <a:spcPts val="3715"/>
              </a:lnSpc>
            </a:pPr>
            <a:r>
              <a:rPr sz="1600" spc="-10" dirty="0">
                <a:latin typeface="+mj-lt"/>
                <a:cs typeface="Calibri Light"/>
              </a:rPr>
              <a:t>surgical</a:t>
            </a:r>
            <a:r>
              <a:rPr sz="1600" dirty="0">
                <a:latin typeface="+mj-lt"/>
                <a:cs typeface="Calibri Light"/>
              </a:rPr>
              <a:t> </a:t>
            </a:r>
            <a:r>
              <a:rPr sz="1600" spc="-20" dirty="0">
                <a:latin typeface="+mj-lt"/>
                <a:cs typeface="Calibri Light"/>
              </a:rPr>
              <a:t>removal</a:t>
            </a:r>
            <a:r>
              <a:rPr sz="1600" spc="15" dirty="0">
                <a:latin typeface="+mj-lt"/>
                <a:cs typeface="Calibri Light"/>
              </a:rPr>
              <a:t> </a:t>
            </a:r>
            <a:r>
              <a:rPr sz="1600" spc="-10" dirty="0">
                <a:latin typeface="+mj-lt"/>
                <a:cs typeface="Calibri Light"/>
              </a:rPr>
              <a:t>can</a:t>
            </a:r>
            <a:r>
              <a:rPr sz="1600" dirty="0">
                <a:latin typeface="+mj-lt"/>
                <a:cs typeface="Calibri Light"/>
              </a:rPr>
              <a:t> be</a:t>
            </a:r>
            <a:r>
              <a:rPr sz="1600" spc="-5" dirty="0">
                <a:latin typeface="+mj-lt"/>
                <a:cs typeface="Calibri Light"/>
              </a:rPr>
              <a:t> </a:t>
            </a:r>
            <a:r>
              <a:rPr sz="1600" dirty="0">
                <a:latin typeface="+mj-lt"/>
                <a:cs typeface="Calibri Light"/>
              </a:rPr>
              <a:t>an </a:t>
            </a:r>
            <a:r>
              <a:rPr sz="1600" spc="-25" dirty="0">
                <a:latin typeface="+mj-lt"/>
                <a:cs typeface="Calibri Light"/>
              </a:rPr>
              <a:t>effective</a:t>
            </a:r>
            <a:r>
              <a:rPr sz="1600" spc="20" dirty="0">
                <a:latin typeface="+mj-lt"/>
                <a:cs typeface="Calibri Light"/>
              </a:rPr>
              <a:t> </a:t>
            </a:r>
            <a:r>
              <a:rPr sz="1600" spc="-15">
                <a:latin typeface="+mj-lt"/>
                <a:cs typeface="Calibri Light"/>
              </a:rPr>
              <a:t>treatment</a:t>
            </a:r>
            <a:r>
              <a:rPr sz="1600" spc="-15" smtClean="0">
                <a:latin typeface="+mj-lt"/>
                <a:cs typeface="Calibri Light"/>
              </a:rPr>
              <a:t>.</a:t>
            </a:r>
            <a:endParaRPr lang="en-IN" sz="1600" spc="-15" dirty="0" smtClean="0">
              <a:latin typeface="+mj-lt"/>
              <a:cs typeface="Calibri Light"/>
            </a:endParaRPr>
          </a:p>
          <a:p>
            <a:pPr marL="299085" marR="244475" indent="-287020">
              <a:lnSpc>
                <a:spcPct val="100299"/>
              </a:lnSpc>
              <a:spcBef>
                <a:spcPts val="90"/>
              </a:spcBef>
              <a:buFont typeface="Arial MT"/>
              <a:buChar char="•"/>
              <a:tabLst>
                <a:tab pos="299720" algn="l"/>
              </a:tabLst>
            </a:pPr>
            <a:r>
              <a:rPr lang="en-IN" sz="1600" spc="-55" dirty="0" smtClean="0">
                <a:latin typeface="+mj-lt"/>
                <a:cs typeface="Calibri Light"/>
              </a:rPr>
              <a:t>However,</a:t>
            </a:r>
            <a:r>
              <a:rPr lang="en-IN" sz="1600" spc="25" dirty="0" smtClean="0">
                <a:latin typeface="+mj-lt"/>
                <a:cs typeface="Calibri Light"/>
              </a:rPr>
              <a:t> </a:t>
            </a:r>
            <a:r>
              <a:rPr lang="en-IN" sz="1600" dirty="0" smtClean="0">
                <a:latin typeface="+mj-lt"/>
                <a:cs typeface="Calibri Light"/>
              </a:rPr>
              <a:t>if</a:t>
            </a:r>
            <a:r>
              <a:rPr lang="en-IN" sz="1600" spc="10" dirty="0" smtClean="0">
                <a:latin typeface="+mj-lt"/>
                <a:cs typeface="Calibri Light"/>
              </a:rPr>
              <a:t> </a:t>
            </a:r>
            <a:r>
              <a:rPr lang="en-IN" sz="1600" spc="-10" dirty="0" smtClean="0">
                <a:latin typeface="+mj-lt"/>
                <a:cs typeface="Calibri Light"/>
              </a:rPr>
              <a:t>left</a:t>
            </a:r>
            <a:r>
              <a:rPr lang="en-IN" sz="1600" spc="10" dirty="0" smtClean="0">
                <a:latin typeface="+mj-lt"/>
                <a:cs typeface="Calibri Light"/>
              </a:rPr>
              <a:t> </a:t>
            </a:r>
            <a:r>
              <a:rPr lang="en-IN" sz="1600" spc="-20" dirty="0" smtClean="0">
                <a:latin typeface="+mj-lt"/>
                <a:cs typeface="Calibri Light"/>
              </a:rPr>
              <a:t>untreated,</a:t>
            </a:r>
            <a:r>
              <a:rPr lang="en-IN" sz="1600" dirty="0" smtClean="0">
                <a:latin typeface="+mj-lt"/>
                <a:cs typeface="Calibri Light"/>
              </a:rPr>
              <a:t> </a:t>
            </a:r>
            <a:r>
              <a:rPr lang="en-IN" sz="1600" spc="-5" dirty="0" smtClean="0">
                <a:latin typeface="+mj-lt"/>
                <a:cs typeface="Calibri Light"/>
              </a:rPr>
              <a:t>some</a:t>
            </a:r>
            <a:r>
              <a:rPr lang="en-IN" sz="1600" spc="10" dirty="0" smtClean="0">
                <a:latin typeface="+mj-lt"/>
                <a:cs typeface="Calibri Light"/>
              </a:rPr>
              <a:t> </a:t>
            </a:r>
            <a:r>
              <a:rPr lang="en-IN" sz="1600" dirty="0" smtClean="0">
                <a:latin typeface="+mj-lt"/>
                <a:cs typeface="Calibri Light"/>
              </a:rPr>
              <a:t>benign</a:t>
            </a:r>
            <a:r>
              <a:rPr lang="en-IN" sz="1600" spc="5" dirty="0" smtClean="0">
                <a:latin typeface="+mj-lt"/>
                <a:cs typeface="Calibri Light"/>
              </a:rPr>
              <a:t> </a:t>
            </a:r>
            <a:r>
              <a:rPr lang="en-IN" sz="1600" spc="-10" dirty="0" err="1" smtClean="0">
                <a:latin typeface="+mj-lt"/>
                <a:cs typeface="Calibri Light"/>
              </a:rPr>
              <a:t>tumors</a:t>
            </a:r>
            <a:r>
              <a:rPr lang="en-IN" sz="1600" spc="-10" dirty="0" smtClean="0">
                <a:latin typeface="+mj-lt"/>
                <a:cs typeface="Calibri Light"/>
              </a:rPr>
              <a:t> </a:t>
            </a:r>
            <a:r>
              <a:rPr lang="en-IN" sz="1600" spc="-710" dirty="0" smtClean="0">
                <a:latin typeface="+mj-lt"/>
                <a:cs typeface="Calibri Light"/>
              </a:rPr>
              <a:t> </a:t>
            </a:r>
            <a:r>
              <a:rPr lang="en-IN" sz="1600" spc="-10" dirty="0" smtClean="0">
                <a:latin typeface="+mj-lt"/>
                <a:cs typeface="Calibri Light"/>
              </a:rPr>
              <a:t>can</a:t>
            </a:r>
            <a:r>
              <a:rPr lang="en-IN" sz="1600" spc="-5" dirty="0" smtClean="0">
                <a:latin typeface="+mj-lt"/>
                <a:cs typeface="Calibri Light"/>
              </a:rPr>
              <a:t> </a:t>
            </a:r>
            <a:r>
              <a:rPr lang="en-IN" sz="1600" spc="-20" dirty="0" smtClean="0">
                <a:latin typeface="+mj-lt"/>
                <a:cs typeface="Calibri Light"/>
              </a:rPr>
              <a:t>grow</a:t>
            </a:r>
            <a:r>
              <a:rPr lang="en-IN" sz="1600" dirty="0" smtClean="0">
                <a:latin typeface="+mj-lt"/>
                <a:cs typeface="Calibri Light"/>
              </a:rPr>
              <a:t> </a:t>
            </a:r>
            <a:r>
              <a:rPr lang="en-IN" sz="1600" spc="-15" dirty="0" smtClean="0">
                <a:latin typeface="+mj-lt"/>
                <a:cs typeface="Calibri Light"/>
              </a:rPr>
              <a:t>large</a:t>
            </a:r>
            <a:r>
              <a:rPr lang="en-IN" sz="1600" spc="-10" dirty="0" smtClean="0">
                <a:latin typeface="+mj-lt"/>
                <a:cs typeface="Calibri Light"/>
              </a:rPr>
              <a:t> </a:t>
            </a:r>
            <a:r>
              <a:rPr lang="en-IN" sz="1600" dirty="0" smtClean="0">
                <a:latin typeface="+mj-lt"/>
                <a:cs typeface="Calibri Light"/>
              </a:rPr>
              <a:t>and lead</a:t>
            </a:r>
            <a:r>
              <a:rPr lang="en-IN" sz="1600" spc="5" dirty="0" smtClean="0">
                <a:latin typeface="+mj-lt"/>
                <a:cs typeface="Calibri Light"/>
              </a:rPr>
              <a:t> </a:t>
            </a:r>
            <a:r>
              <a:rPr lang="en-IN" sz="1600" spc="-20" dirty="0" smtClean="0">
                <a:latin typeface="+mj-lt"/>
                <a:cs typeface="Calibri Light"/>
              </a:rPr>
              <a:t>to</a:t>
            </a:r>
            <a:r>
              <a:rPr lang="en-IN" sz="1600" spc="-5" dirty="0" smtClean="0">
                <a:latin typeface="+mj-lt"/>
                <a:cs typeface="Calibri Light"/>
              </a:rPr>
              <a:t> </a:t>
            </a:r>
            <a:r>
              <a:rPr lang="en-IN" sz="1600" dirty="0" smtClean="0">
                <a:latin typeface="+mj-lt"/>
                <a:cs typeface="Calibri Light"/>
              </a:rPr>
              <a:t>serious disease </a:t>
            </a:r>
            <a:r>
              <a:rPr lang="en-IN" sz="1600" spc="5" dirty="0" smtClean="0">
                <a:latin typeface="+mj-lt"/>
                <a:cs typeface="Calibri Light"/>
              </a:rPr>
              <a:t> </a:t>
            </a:r>
            <a:r>
              <a:rPr lang="en-IN" sz="1600" spc="-5" dirty="0" smtClean="0">
                <a:latin typeface="+mj-lt"/>
                <a:cs typeface="Calibri Light"/>
              </a:rPr>
              <a:t>because </a:t>
            </a:r>
            <a:r>
              <a:rPr lang="en-IN" sz="1600" dirty="0" smtClean="0">
                <a:latin typeface="+mj-lt"/>
                <a:cs typeface="Calibri Light"/>
              </a:rPr>
              <a:t>of</a:t>
            </a:r>
            <a:r>
              <a:rPr lang="en-IN" sz="1600" spc="-5" dirty="0" smtClean="0">
                <a:latin typeface="+mj-lt"/>
                <a:cs typeface="Calibri Light"/>
              </a:rPr>
              <a:t> </a:t>
            </a:r>
            <a:r>
              <a:rPr lang="en-IN" sz="1600" dirty="0" smtClean="0">
                <a:latin typeface="+mj-lt"/>
                <a:cs typeface="Calibri Light"/>
              </a:rPr>
              <a:t>their </a:t>
            </a:r>
            <a:r>
              <a:rPr lang="en-IN" sz="1600" spc="-20" dirty="0" smtClean="0">
                <a:latin typeface="+mj-lt"/>
                <a:cs typeface="Calibri Light"/>
              </a:rPr>
              <a:t>size.</a:t>
            </a:r>
            <a:endParaRPr lang="en-IN" sz="1600" dirty="0" smtClean="0">
              <a:latin typeface="+mj-lt"/>
              <a:cs typeface="Calibri Light"/>
            </a:endParaRPr>
          </a:p>
          <a:p>
            <a:pPr marL="299085" marR="5080" indent="-287020">
              <a:lnSpc>
                <a:spcPts val="3840"/>
              </a:lnSpc>
              <a:spcBef>
                <a:spcPts val="105"/>
              </a:spcBef>
              <a:buFont typeface="Arial MT"/>
              <a:buChar char="•"/>
              <a:tabLst>
                <a:tab pos="299720" algn="l"/>
              </a:tabLst>
            </a:pPr>
            <a:r>
              <a:rPr lang="en-IN" sz="1600" spc="-5" dirty="0" smtClean="0">
                <a:latin typeface="+mj-lt"/>
                <a:cs typeface="Calibri Light"/>
              </a:rPr>
              <a:t>Benign </a:t>
            </a:r>
            <a:r>
              <a:rPr lang="en-IN" sz="1600" spc="-10" dirty="0" err="1" smtClean="0">
                <a:latin typeface="+mj-lt"/>
                <a:cs typeface="Calibri Light"/>
              </a:rPr>
              <a:t>tumors</a:t>
            </a:r>
            <a:r>
              <a:rPr lang="en-IN" sz="1600" spc="5" dirty="0" smtClean="0">
                <a:latin typeface="+mj-lt"/>
                <a:cs typeface="Calibri Light"/>
              </a:rPr>
              <a:t> </a:t>
            </a:r>
            <a:r>
              <a:rPr lang="en-IN" sz="1600" spc="-15" dirty="0" smtClean="0">
                <a:latin typeface="+mj-lt"/>
                <a:cs typeface="Calibri Light"/>
              </a:rPr>
              <a:t>can</a:t>
            </a:r>
            <a:r>
              <a:rPr lang="en-IN" sz="1600" dirty="0" smtClean="0">
                <a:latin typeface="+mj-lt"/>
                <a:cs typeface="Calibri Light"/>
              </a:rPr>
              <a:t> also</a:t>
            </a:r>
            <a:r>
              <a:rPr lang="en-IN" sz="1600" spc="5" dirty="0" smtClean="0">
                <a:latin typeface="+mj-lt"/>
                <a:cs typeface="Calibri Light"/>
              </a:rPr>
              <a:t> </a:t>
            </a:r>
            <a:r>
              <a:rPr lang="en-IN" sz="1600" spc="-5" dirty="0" smtClean="0">
                <a:latin typeface="+mj-lt"/>
                <a:cs typeface="Calibri Light"/>
              </a:rPr>
              <a:t>mimic</a:t>
            </a:r>
            <a:r>
              <a:rPr lang="en-IN" sz="1600" spc="30" dirty="0" smtClean="0">
                <a:latin typeface="+mj-lt"/>
                <a:cs typeface="Calibri Light"/>
              </a:rPr>
              <a:t> </a:t>
            </a:r>
            <a:r>
              <a:rPr lang="en-IN" sz="1600" spc="-10" dirty="0" smtClean="0">
                <a:latin typeface="+mj-lt"/>
                <a:cs typeface="Calibri Light"/>
              </a:rPr>
              <a:t>malignant</a:t>
            </a:r>
            <a:r>
              <a:rPr lang="en-IN" sz="1600" spc="10" dirty="0" smtClean="0">
                <a:latin typeface="+mj-lt"/>
                <a:cs typeface="Calibri Light"/>
              </a:rPr>
              <a:t> </a:t>
            </a:r>
            <a:r>
              <a:rPr lang="en-IN" sz="1600" spc="-10" dirty="0" err="1" smtClean="0">
                <a:latin typeface="+mj-lt"/>
                <a:cs typeface="Calibri Light"/>
              </a:rPr>
              <a:t>tumors</a:t>
            </a:r>
            <a:r>
              <a:rPr lang="en-IN" sz="1600" spc="-10" dirty="0" smtClean="0">
                <a:latin typeface="+mj-lt"/>
                <a:cs typeface="Calibri Light"/>
              </a:rPr>
              <a:t>, </a:t>
            </a:r>
            <a:r>
              <a:rPr lang="en-IN" sz="1600" spc="-710" dirty="0" smtClean="0">
                <a:latin typeface="+mj-lt"/>
                <a:cs typeface="Calibri Light"/>
              </a:rPr>
              <a:t> </a:t>
            </a:r>
            <a:r>
              <a:rPr lang="en-IN" sz="1600" dirty="0" smtClean="0">
                <a:latin typeface="+mj-lt"/>
                <a:cs typeface="Calibri Light"/>
              </a:rPr>
              <a:t>and</a:t>
            </a:r>
            <a:r>
              <a:rPr lang="en-IN" sz="1600" spc="-5" dirty="0" smtClean="0">
                <a:latin typeface="+mj-lt"/>
                <a:cs typeface="Calibri Light"/>
              </a:rPr>
              <a:t> </a:t>
            </a:r>
            <a:r>
              <a:rPr lang="en-IN" sz="1600" dirty="0" smtClean="0">
                <a:latin typeface="+mj-lt"/>
                <a:cs typeface="Calibri Light"/>
              </a:rPr>
              <a:t>so </a:t>
            </a:r>
            <a:r>
              <a:rPr lang="en-IN" sz="1600" spc="-25" dirty="0" smtClean="0">
                <a:latin typeface="+mj-lt"/>
                <a:cs typeface="Calibri Light"/>
              </a:rPr>
              <a:t>for</a:t>
            </a:r>
            <a:r>
              <a:rPr lang="en-IN" sz="1600" spc="-10" dirty="0" smtClean="0">
                <a:latin typeface="+mj-lt"/>
                <a:cs typeface="Calibri Light"/>
              </a:rPr>
              <a:t> </a:t>
            </a:r>
            <a:r>
              <a:rPr lang="en-IN" sz="1600" dirty="0" smtClean="0">
                <a:latin typeface="+mj-lt"/>
                <a:cs typeface="Calibri Light"/>
              </a:rPr>
              <a:t>this</a:t>
            </a:r>
            <a:r>
              <a:rPr lang="en-IN" sz="1600" spc="-10" dirty="0" smtClean="0">
                <a:latin typeface="+mj-lt"/>
                <a:cs typeface="Calibri Light"/>
              </a:rPr>
              <a:t> reason</a:t>
            </a:r>
            <a:r>
              <a:rPr lang="en-IN" sz="1600" spc="-5" dirty="0" smtClean="0">
                <a:latin typeface="+mj-lt"/>
                <a:cs typeface="Calibri Light"/>
              </a:rPr>
              <a:t> </a:t>
            </a:r>
            <a:r>
              <a:rPr lang="en-IN" sz="1600" spc="-15" dirty="0" smtClean="0">
                <a:latin typeface="+mj-lt"/>
                <a:cs typeface="Calibri Light"/>
              </a:rPr>
              <a:t>are</a:t>
            </a:r>
            <a:r>
              <a:rPr lang="en-IN" sz="1600" spc="-10" dirty="0" smtClean="0">
                <a:latin typeface="+mj-lt"/>
                <a:cs typeface="Calibri Light"/>
              </a:rPr>
              <a:t> </a:t>
            </a:r>
            <a:r>
              <a:rPr lang="en-IN" sz="1600" spc="-5" dirty="0" smtClean="0">
                <a:latin typeface="+mj-lt"/>
                <a:cs typeface="Calibri Light"/>
              </a:rPr>
              <a:t>sometimes</a:t>
            </a:r>
            <a:r>
              <a:rPr lang="en-IN" sz="1600" spc="25" dirty="0" smtClean="0">
                <a:latin typeface="+mj-lt"/>
                <a:cs typeface="Calibri Light"/>
              </a:rPr>
              <a:t> </a:t>
            </a:r>
            <a:r>
              <a:rPr lang="en-IN" sz="1600" spc="-15" dirty="0" smtClean="0">
                <a:latin typeface="+mj-lt"/>
                <a:cs typeface="Calibri Light"/>
              </a:rPr>
              <a:t>treated.</a:t>
            </a:r>
            <a:endParaRPr lang="en-IN" sz="1600" spc="-15" dirty="0">
              <a:latin typeface="+mj-lt"/>
              <a:cs typeface="Calibri Light"/>
            </a:endParaRPr>
          </a:p>
          <a:p>
            <a:pPr marL="299085" marR="5080" indent="-287020">
              <a:lnSpc>
                <a:spcPts val="3840"/>
              </a:lnSpc>
              <a:spcBef>
                <a:spcPts val="105"/>
              </a:spcBef>
              <a:buFont typeface="Arial MT"/>
              <a:buChar char="•"/>
              <a:tabLst>
                <a:tab pos="299720" algn="l"/>
              </a:tabLst>
            </a:pPr>
            <a:r>
              <a:rPr lang="en-IN" sz="1600" dirty="0">
                <a:latin typeface="+mj-lt"/>
                <a:cs typeface="Calibri Light"/>
              </a:rPr>
              <a:t>B</a:t>
            </a:r>
            <a:r>
              <a:rPr lang="en-IN" sz="1600" dirty="0" smtClean="0">
                <a:latin typeface="+mj-lt"/>
                <a:cs typeface="Calibri Light"/>
              </a:rPr>
              <a:t>enign</a:t>
            </a:r>
            <a:r>
              <a:rPr lang="en-IN" sz="1600" spc="-5" dirty="0" smtClean="0">
                <a:latin typeface="+mj-lt"/>
                <a:cs typeface="Calibri Light"/>
              </a:rPr>
              <a:t> </a:t>
            </a:r>
            <a:r>
              <a:rPr lang="en-IN" sz="1600" spc="-10" dirty="0" err="1" smtClean="0">
                <a:latin typeface="+mj-lt"/>
                <a:cs typeface="Calibri Light"/>
              </a:rPr>
              <a:t>tumors</a:t>
            </a:r>
            <a:r>
              <a:rPr lang="en-IN" sz="1600" dirty="0" smtClean="0">
                <a:latin typeface="+mj-lt"/>
                <a:cs typeface="Calibri Light"/>
              </a:rPr>
              <a:t> </a:t>
            </a:r>
            <a:r>
              <a:rPr lang="en-IN" sz="1600" spc="-15" dirty="0" smtClean="0">
                <a:latin typeface="+mj-lt"/>
                <a:cs typeface="Calibri Light"/>
              </a:rPr>
              <a:t>can</a:t>
            </a:r>
            <a:r>
              <a:rPr lang="en-IN" sz="1600" dirty="0" smtClean="0">
                <a:latin typeface="+mj-lt"/>
                <a:cs typeface="Calibri Light"/>
              </a:rPr>
              <a:t> be</a:t>
            </a:r>
            <a:r>
              <a:rPr lang="en-IN" sz="1600" spc="-5" dirty="0" smtClean="0">
                <a:latin typeface="+mj-lt"/>
                <a:cs typeface="Calibri Light"/>
              </a:rPr>
              <a:t> </a:t>
            </a:r>
            <a:r>
              <a:rPr lang="en-IN" sz="1600" dirty="0" smtClean="0">
                <a:latin typeface="+mj-lt"/>
                <a:cs typeface="Calibri Light"/>
              </a:rPr>
              <a:t>serious if</a:t>
            </a:r>
            <a:r>
              <a:rPr lang="en-IN" sz="1600" spc="5" dirty="0" smtClean="0">
                <a:latin typeface="+mj-lt"/>
                <a:cs typeface="Calibri Light"/>
              </a:rPr>
              <a:t> </a:t>
            </a:r>
            <a:r>
              <a:rPr lang="en-IN" sz="1600" dirty="0" smtClean="0">
                <a:latin typeface="+mj-lt"/>
                <a:cs typeface="Calibri Light"/>
              </a:rPr>
              <a:t>they</a:t>
            </a:r>
            <a:r>
              <a:rPr lang="en-IN" sz="1600" spc="-20" dirty="0" smtClean="0">
                <a:latin typeface="+mj-lt"/>
                <a:cs typeface="Calibri Light"/>
              </a:rPr>
              <a:t> </a:t>
            </a:r>
            <a:r>
              <a:rPr lang="en-IN" sz="1600" spc="-15" dirty="0" smtClean="0">
                <a:latin typeface="+mj-lt"/>
                <a:cs typeface="Calibri Light"/>
              </a:rPr>
              <a:t>press</a:t>
            </a:r>
            <a:r>
              <a:rPr lang="en-IN" sz="1600" spc="-10" dirty="0" smtClean="0">
                <a:latin typeface="+mj-lt"/>
                <a:cs typeface="Calibri Light"/>
              </a:rPr>
              <a:t> </a:t>
            </a:r>
            <a:r>
              <a:rPr lang="en-IN" sz="1600" spc="-5" dirty="0" smtClean="0">
                <a:latin typeface="+mj-lt"/>
                <a:cs typeface="Calibri Light"/>
              </a:rPr>
              <a:t>on </a:t>
            </a:r>
            <a:r>
              <a:rPr lang="en-IN" sz="1600" dirty="0" smtClean="0">
                <a:latin typeface="+mj-lt"/>
                <a:cs typeface="Calibri Light"/>
              </a:rPr>
              <a:t> </a:t>
            </a:r>
            <a:r>
              <a:rPr lang="en-IN" sz="1600" spc="-10" dirty="0" smtClean="0">
                <a:latin typeface="+mj-lt"/>
                <a:cs typeface="Calibri Light"/>
              </a:rPr>
              <a:t>vital</a:t>
            </a:r>
            <a:r>
              <a:rPr lang="en-IN" sz="1600" dirty="0" smtClean="0">
                <a:latin typeface="+mj-lt"/>
                <a:cs typeface="Calibri Light"/>
              </a:rPr>
              <a:t> </a:t>
            </a:r>
            <a:r>
              <a:rPr lang="en-IN" sz="1600" spc="-10" dirty="0" smtClean="0">
                <a:latin typeface="+mj-lt"/>
                <a:cs typeface="Calibri Light"/>
              </a:rPr>
              <a:t>structures</a:t>
            </a:r>
            <a:r>
              <a:rPr lang="en-IN" sz="1600" spc="-35" dirty="0" smtClean="0">
                <a:latin typeface="+mj-lt"/>
                <a:cs typeface="Calibri Light"/>
              </a:rPr>
              <a:t> </a:t>
            </a:r>
            <a:r>
              <a:rPr lang="en-IN" sz="1600" dirty="0" smtClean="0">
                <a:latin typeface="+mj-lt"/>
                <a:cs typeface="Calibri Light"/>
              </a:rPr>
              <a:t>such</a:t>
            </a:r>
            <a:r>
              <a:rPr lang="en-IN" sz="1600" spc="-10" dirty="0" smtClean="0">
                <a:latin typeface="+mj-lt"/>
                <a:cs typeface="Calibri Light"/>
              </a:rPr>
              <a:t> </a:t>
            </a:r>
            <a:r>
              <a:rPr lang="en-IN" sz="1600" dirty="0" smtClean="0">
                <a:latin typeface="+mj-lt"/>
                <a:cs typeface="Calibri Light"/>
              </a:rPr>
              <a:t>as</a:t>
            </a:r>
            <a:r>
              <a:rPr lang="en-IN" sz="1600" spc="-5" dirty="0" smtClean="0">
                <a:latin typeface="+mj-lt"/>
                <a:cs typeface="Calibri Light"/>
              </a:rPr>
              <a:t> </a:t>
            </a:r>
            <a:r>
              <a:rPr lang="en-IN" sz="1600" dirty="0" smtClean="0">
                <a:latin typeface="+mj-lt"/>
                <a:cs typeface="Calibri Light"/>
              </a:rPr>
              <a:t>blood</a:t>
            </a:r>
            <a:r>
              <a:rPr lang="en-IN" sz="1600" spc="15" dirty="0" smtClean="0">
                <a:latin typeface="+mj-lt"/>
                <a:cs typeface="Calibri Light"/>
              </a:rPr>
              <a:t> </a:t>
            </a:r>
            <a:r>
              <a:rPr lang="en-IN" sz="1600" spc="-10" dirty="0" smtClean="0">
                <a:latin typeface="+mj-lt"/>
                <a:cs typeface="Calibri Light"/>
              </a:rPr>
              <a:t>vessels</a:t>
            </a:r>
            <a:r>
              <a:rPr lang="en-IN" sz="1600" spc="15" dirty="0" smtClean="0">
                <a:latin typeface="+mj-lt"/>
                <a:cs typeface="Calibri Light"/>
              </a:rPr>
              <a:t> </a:t>
            </a:r>
            <a:r>
              <a:rPr lang="en-IN" sz="1600" spc="-5" dirty="0" smtClean="0">
                <a:latin typeface="+mj-lt"/>
                <a:cs typeface="Calibri Light"/>
              </a:rPr>
              <a:t>or</a:t>
            </a:r>
            <a:r>
              <a:rPr lang="en-IN" sz="1600" spc="-10" dirty="0" smtClean="0">
                <a:latin typeface="+mj-lt"/>
                <a:cs typeface="Calibri Light"/>
              </a:rPr>
              <a:t> </a:t>
            </a:r>
            <a:r>
              <a:rPr lang="en-IN" sz="1600" spc="-5" dirty="0" smtClean="0">
                <a:latin typeface="+mj-lt"/>
                <a:cs typeface="Calibri Light"/>
              </a:rPr>
              <a:t>nerves.</a:t>
            </a:r>
            <a:r>
              <a:rPr lang="en-IN" sz="1600" spc="-5" dirty="0">
                <a:latin typeface="+mj-lt"/>
                <a:cs typeface="Calibri Light"/>
              </a:rPr>
              <a:t> </a:t>
            </a:r>
            <a:r>
              <a:rPr lang="en-IN" sz="1600" spc="-5" dirty="0" smtClean="0">
                <a:latin typeface="+mj-lt"/>
                <a:cs typeface="Calibri Light"/>
              </a:rPr>
              <a:t>sometimes</a:t>
            </a:r>
            <a:r>
              <a:rPr lang="en-IN" sz="1600" spc="15" dirty="0" smtClean="0">
                <a:latin typeface="+mj-lt"/>
                <a:cs typeface="Calibri Light"/>
              </a:rPr>
              <a:t> </a:t>
            </a:r>
            <a:r>
              <a:rPr lang="en-IN" sz="1600" dirty="0" smtClean="0">
                <a:latin typeface="+mj-lt"/>
                <a:cs typeface="Calibri Light"/>
              </a:rPr>
              <a:t>they</a:t>
            </a:r>
            <a:r>
              <a:rPr lang="en-IN" sz="1600" spc="5" dirty="0" smtClean="0">
                <a:latin typeface="+mj-lt"/>
                <a:cs typeface="Calibri Light"/>
              </a:rPr>
              <a:t> </a:t>
            </a:r>
            <a:r>
              <a:rPr lang="en-IN" sz="1600" spc="-20" dirty="0" smtClean="0">
                <a:latin typeface="+mj-lt"/>
                <a:cs typeface="Calibri Light"/>
              </a:rPr>
              <a:t>require</a:t>
            </a:r>
            <a:r>
              <a:rPr lang="en-IN" sz="1600" spc="-15" dirty="0" smtClean="0">
                <a:latin typeface="+mj-lt"/>
                <a:cs typeface="Calibri Light"/>
              </a:rPr>
              <a:t> treatment</a:t>
            </a:r>
            <a:r>
              <a:rPr lang="en-IN" sz="1600" spc="10" dirty="0" smtClean="0">
                <a:latin typeface="+mj-lt"/>
                <a:cs typeface="Calibri Light"/>
              </a:rPr>
              <a:t> </a:t>
            </a:r>
            <a:r>
              <a:rPr lang="en-IN" sz="1600" dirty="0" smtClean="0">
                <a:latin typeface="+mj-lt"/>
                <a:cs typeface="Calibri Light"/>
              </a:rPr>
              <a:t>and</a:t>
            </a:r>
            <a:r>
              <a:rPr lang="en-IN" sz="1600" spc="5" dirty="0" smtClean="0">
                <a:latin typeface="+mj-lt"/>
                <a:cs typeface="Calibri Light"/>
              </a:rPr>
              <a:t> </a:t>
            </a:r>
            <a:r>
              <a:rPr lang="en-IN" sz="1600" spc="-5" dirty="0" smtClean="0">
                <a:latin typeface="+mj-lt"/>
                <a:cs typeface="Calibri Light"/>
              </a:rPr>
              <a:t>other </a:t>
            </a:r>
            <a:r>
              <a:rPr lang="en-IN" sz="1600" spc="-710" dirty="0" smtClean="0">
                <a:latin typeface="+mj-lt"/>
                <a:cs typeface="Calibri Light"/>
              </a:rPr>
              <a:t> </a:t>
            </a:r>
            <a:r>
              <a:rPr lang="en-IN" sz="1600" dirty="0" smtClean="0">
                <a:latin typeface="+mj-lt"/>
                <a:cs typeface="Calibri Light"/>
              </a:rPr>
              <a:t>times</a:t>
            </a:r>
            <a:r>
              <a:rPr lang="en-IN" sz="1600" spc="-5" dirty="0" smtClean="0">
                <a:latin typeface="+mj-lt"/>
                <a:cs typeface="Calibri Light"/>
              </a:rPr>
              <a:t> </a:t>
            </a:r>
            <a:r>
              <a:rPr lang="en-IN" sz="1600" dirty="0" smtClean="0">
                <a:latin typeface="+mj-lt"/>
                <a:cs typeface="Calibri Light"/>
              </a:rPr>
              <a:t>they</a:t>
            </a:r>
            <a:r>
              <a:rPr lang="en-IN" sz="1600" spc="-15" dirty="0" smtClean="0">
                <a:latin typeface="+mj-lt"/>
                <a:cs typeface="Calibri Light"/>
              </a:rPr>
              <a:t> </a:t>
            </a:r>
            <a:r>
              <a:rPr lang="en-IN" sz="1600" dirty="0" smtClean="0">
                <a:latin typeface="+mj-lt"/>
                <a:cs typeface="Calibri Light"/>
              </a:rPr>
              <a:t>do </a:t>
            </a:r>
            <a:r>
              <a:rPr lang="en-IN" sz="1600" spc="-5" dirty="0" smtClean="0">
                <a:latin typeface="+mj-lt"/>
                <a:cs typeface="Calibri Light"/>
              </a:rPr>
              <a:t>not.</a:t>
            </a:r>
            <a:endParaRPr lang="en-IN" sz="2400" dirty="0" smtClean="0">
              <a:latin typeface="+mj-lt"/>
              <a:cs typeface="Calibri Light"/>
            </a:endParaRPr>
          </a:p>
          <a:p>
            <a:pPr marL="299085">
              <a:lnSpc>
                <a:spcPts val="3715"/>
              </a:lnSpc>
            </a:pPr>
            <a:endParaRPr sz="2400">
              <a:latin typeface="+mj-lt"/>
              <a:cs typeface="Calibri 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7340" y="159207"/>
            <a:ext cx="8431530" cy="4477385"/>
          </a:xfrm>
          <a:prstGeom prst="rect">
            <a:avLst/>
          </a:prstGeom>
        </p:spPr>
        <p:txBody>
          <a:bodyPr vert="horz" wrap="square" lIns="0" tIns="13335" rIns="0" bIns="0" rtlCol="0">
            <a:spAutoFit/>
          </a:bodyPr>
          <a:lstStyle/>
          <a:p>
            <a:pPr marL="12700">
              <a:lnSpc>
                <a:spcPct val="100000"/>
              </a:lnSpc>
              <a:spcBef>
                <a:spcPts val="105"/>
              </a:spcBef>
            </a:pPr>
            <a:r>
              <a:rPr sz="3200" spc="-25" dirty="0">
                <a:latin typeface="Calibri Light"/>
                <a:cs typeface="Calibri Light"/>
              </a:rPr>
              <a:t>Malignant</a:t>
            </a:r>
            <a:r>
              <a:rPr sz="3200" spc="-105" dirty="0">
                <a:latin typeface="Calibri Light"/>
                <a:cs typeface="Calibri Light"/>
              </a:rPr>
              <a:t> </a:t>
            </a:r>
            <a:r>
              <a:rPr sz="3200" spc="-30" dirty="0">
                <a:latin typeface="Calibri Light"/>
                <a:cs typeface="Calibri Light"/>
              </a:rPr>
              <a:t>tumors:</a:t>
            </a:r>
            <a:endParaRPr sz="3200">
              <a:latin typeface="Calibri Light"/>
              <a:cs typeface="Calibri Light"/>
            </a:endParaRPr>
          </a:p>
          <a:p>
            <a:pPr>
              <a:lnSpc>
                <a:spcPct val="100000"/>
              </a:lnSpc>
              <a:spcBef>
                <a:spcPts val="50"/>
              </a:spcBef>
            </a:pPr>
            <a:endParaRPr sz="3500">
              <a:latin typeface="Calibri Light"/>
              <a:cs typeface="Calibri Light"/>
            </a:endParaRPr>
          </a:p>
          <a:p>
            <a:pPr marL="469900" indent="-457200">
              <a:lnSpc>
                <a:spcPct val="100000"/>
              </a:lnSpc>
              <a:buFont typeface="Arial MT"/>
              <a:buChar char="•"/>
              <a:tabLst>
                <a:tab pos="469265" algn="l"/>
                <a:tab pos="469900" algn="l"/>
              </a:tabLst>
            </a:pPr>
            <a:r>
              <a:rPr sz="3200" spc="-10" dirty="0">
                <a:latin typeface="Calibri Light"/>
                <a:cs typeface="Calibri Light"/>
              </a:rPr>
              <a:t>cancerous</a:t>
            </a:r>
            <a:r>
              <a:rPr sz="3200" spc="-45" dirty="0">
                <a:latin typeface="Calibri Light"/>
                <a:cs typeface="Calibri Light"/>
              </a:rPr>
              <a:t> </a:t>
            </a:r>
            <a:r>
              <a:rPr sz="3200" spc="-10" dirty="0">
                <a:latin typeface="Calibri Light"/>
                <a:cs typeface="Calibri Light"/>
              </a:rPr>
              <a:t>growths.</a:t>
            </a:r>
            <a:endParaRPr sz="3200">
              <a:latin typeface="Calibri Light"/>
              <a:cs typeface="Calibri Light"/>
            </a:endParaRPr>
          </a:p>
          <a:p>
            <a:pPr>
              <a:lnSpc>
                <a:spcPct val="100000"/>
              </a:lnSpc>
              <a:spcBef>
                <a:spcPts val="55"/>
              </a:spcBef>
              <a:buChar char="•"/>
            </a:pPr>
            <a:endParaRPr sz="3100">
              <a:latin typeface="Calibri Light"/>
              <a:cs typeface="Calibri Light"/>
            </a:endParaRPr>
          </a:p>
          <a:p>
            <a:pPr marL="469900" indent="-457200">
              <a:lnSpc>
                <a:spcPct val="100000"/>
              </a:lnSpc>
              <a:spcBef>
                <a:spcPts val="5"/>
              </a:spcBef>
              <a:buFont typeface="Arial MT"/>
              <a:buChar char="•"/>
              <a:tabLst>
                <a:tab pos="469265" algn="l"/>
                <a:tab pos="469900" algn="l"/>
              </a:tabLst>
            </a:pPr>
            <a:r>
              <a:rPr sz="3200" dirty="0">
                <a:latin typeface="Calibri Light"/>
                <a:cs typeface="Calibri Light"/>
              </a:rPr>
              <a:t>usually</a:t>
            </a:r>
            <a:r>
              <a:rPr sz="3200" spc="-50" dirty="0">
                <a:latin typeface="Calibri Light"/>
                <a:cs typeface="Calibri Light"/>
              </a:rPr>
              <a:t> </a:t>
            </a:r>
            <a:r>
              <a:rPr sz="3200" spc="-10" dirty="0">
                <a:latin typeface="Calibri Light"/>
                <a:cs typeface="Calibri Light"/>
              </a:rPr>
              <a:t>fast-growing,</a:t>
            </a:r>
            <a:endParaRPr sz="3200">
              <a:latin typeface="Calibri Light"/>
              <a:cs typeface="Calibri Light"/>
            </a:endParaRPr>
          </a:p>
          <a:p>
            <a:pPr>
              <a:lnSpc>
                <a:spcPct val="100000"/>
              </a:lnSpc>
              <a:spcBef>
                <a:spcPts val="55"/>
              </a:spcBef>
              <a:buChar char="•"/>
            </a:pPr>
            <a:endParaRPr sz="3100">
              <a:latin typeface="Calibri Light"/>
              <a:cs typeface="Calibri Light"/>
            </a:endParaRPr>
          </a:p>
          <a:p>
            <a:pPr marL="299085" marR="5080" indent="-287020">
              <a:lnSpc>
                <a:spcPct val="100000"/>
              </a:lnSpc>
              <a:buFont typeface="Arial MT"/>
              <a:buChar char="•"/>
              <a:tabLst>
                <a:tab pos="299720" algn="l"/>
              </a:tabLst>
            </a:pPr>
            <a:r>
              <a:rPr sz="3200" spc="-5" dirty="0">
                <a:latin typeface="Calibri Light"/>
                <a:cs typeface="Calibri Light"/>
              </a:rPr>
              <a:t>They</a:t>
            </a:r>
            <a:r>
              <a:rPr sz="3200" dirty="0">
                <a:latin typeface="Calibri Light"/>
                <a:cs typeface="Calibri Light"/>
              </a:rPr>
              <a:t> </a:t>
            </a:r>
            <a:r>
              <a:rPr sz="3200" spc="-15" dirty="0">
                <a:latin typeface="Calibri Light"/>
                <a:cs typeface="Calibri Light"/>
              </a:rPr>
              <a:t>are</a:t>
            </a:r>
            <a:r>
              <a:rPr sz="3200" spc="-5" dirty="0">
                <a:latin typeface="Calibri Light"/>
                <a:cs typeface="Calibri Light"/>
              </a:rPr>
              <a:t> </a:t>
            </a:r>
            <a:r>
              <a:rPr sz="3200" spc="-10" dirty="0">
                <a:latin typeface="Calibri Light"/>
                <a:cs typeface="Calibri Light"/>
              </a:rPr>
              <a:t>often</a:t>
            </a:r>
            <a:r>
              <a:rPr sz="3200" dirty="0">
                <a:latin typeface="Calibri Light"/>
                <a:cs typeface="Calibri Light"/>
              </a:rPr>
              <a:t> </a:t>
            </a:r>
            <a:r>
              <a:rPr sz="3200" spc="-20" dirty="0">
                <a:latin typeface="Calibri Light"/>
                <a:cs typeface="Calibri Light"/>
              </a:rPr>
              <a:t>resistant</a:t>
            </a:r>
            <a:r>
              <a:rPr sz="3200" spc="-5" dirty="0">
                <a:latin typeface="Calibri Light"/>
                <a:cs typeface="Calibri Light"/>
              </a:rPr>
              <a:t> </a:t>
            </a:r>
            <a:r>
              <a:rPr sz="3200" spc="-20" dirty="0">
                <a:latin typeface="Calibri Light"/>
                <a:cs typeface="Calibri Light"/>
              </a:rPr>
              <a:t>to</a:t>
            </a:r>
            <a:r>
              <a:rPr sz="3200" spc="-5" dirty="0">
                <a:latin typeface="Calibri Light"/>
                <a:cs typeface="Calibri Light"/>
              </a:rPr>
              <a:t> </a:t>
            </a:r>
            <a:r>
              <a:rPr sz="3200" spc="-15" dirty="0">
                <a:latin typeface="Calibri Light"/>
                <a:cs typeface="Calibri Light"/>
              </a:rPr>
              <a:t>treatment,</a:t>
            </a:r>
            <a:r>
              <a:rPr sz="3200" spc="-5" dirty="0">
                <a:latin typeface="Calibri Light"/>
                <a:cs typeface="Calibri Light"/>
              </a:rPr>
              <a:t> </a:t>
            </a:r>
            <a:r>
              <a:rPr sz="3200" spc="-20" dirty="0">
                <a:latin typeface="Calibri Light"/>
                <a:cs typeface="Calibri Light"/>
              </a:rPr>
              <a:t>may</a:t>
            </a:r>
            <a:r>
              <a:rPr sz="3200" spc="-5" dirty="0">
                <a:latin typeface="Calibri Light"/>
                <a:cs typeface="Calibri Light"/>
              </a:rPr>
              <a:t> </a:t>
            </a:r>
            <a:r>
              <a:rPr sz="3200" spc="-10" dirty="0">
                <a:latin typeface="Calibri Light"/>
                <a:cs typeface="Calibri Light"/>
              </a:rPr>
              <a:t>spread </a:t>
            </a:r>
            <a:r>
              <a:rPr sz="3200" spc="-705" dirty="0">
                <a:latin typeface="Calibri Light"/>
                <a:cs typeface="Calibri Light"/>
              </a:rPr>
              <a:t> </a:t>
            </a:r>
            <a:r>
              <a:rPr sz="3200" spc="-20" dirty="0">
                <a:latin typeface="Calibri Light"/>
                <a:cs typeface="Calibri Light"/>
              </a:rPr>
              <a:t>to</a:t>
            </a:r>
            <a:r>
              <a:rPr sz="3200" spc="-5" dirty="0">
                <a:latin typeface="Calibri Light"/>
                <a:cs typeface="Calibri Light"/>
              </a:rPr>
              <a:t> other</a:t>
            </a:r>
            <a:r>
              <a:rPr sz="3200" dirty="0">
                <a:latin typeface="Calibri Light"/>
                <a:cs typeface="Calibri Light"/>
              </a:rPr>
              <a:t> parts</a:t>
            </a:r>
            <a:r>
              <a:rPr sz="3200" spc="-15" dirty="0">
                <a:latin typeface="Calibri Light"/>
                <a:cs typeface="Calibri Light"/>
              </a:rPr>
              <a:t> </a:t>
            </a:r>
            <a:r>
              <a:rPr sz="3200" spc="-5" dirty="0">
                <a:latin typeface="Calibri Light"/>
                <a:cs typeface="Calibri Light"/>
              </a:rPr>
              <a:t>of </a:t>
            </a:r>
            <a:r>
              <a:rPr sz="3200" dirty="0">
                <a:latin typeface="Calibri Light"/>
                <a:cs typeface="Calibri Light"/>
              </a:rPr>
              <a:t>the body</a:t>
            </a:r>
            <a:r>
              <a:rPr sz="3200" spc="5" dirty="0">
                <a:latin typeface="Calibri Light"/>
                <a:cs typeface="Calibri Light"/>
              </a:rPr>
              <a:t> </a:t>
            </a:r>
            <a:r>
              <a:rPr sz="3200" dirty="0">
                <a:latin typeface="Calibri Light"/>
                <a:cs typeface="Calibri Light"/>
              </a:rPr>
              <a:t>and </a:t>
            </a:r>
            <a:r>
              <a:rPr sz="3200" spc="-5" dirty="0">
                <a:latin typeface="Calibri Light"/>
                <a:cs typeface="Calibri Light"/>
              </a:rPr>
              <a:t>they</a:t>
            </a:r>
            <a:r>
              <a:rPr sz="3200" dirty="0">
                <a:latin typeface="Calibri Light"/>
                <a:cs typeface="Calibri Light"/>
              </a:rPr>
              <a:t> </a:t>
            </a:r>
            <a:r>
              <a:rPr sz="3200" spc="-5" dirty="0">
                <a:latin typeface="Calibri Light"/>
                <a:cs typeface="Calibri Light"/>
              </a:rPr>
              <a:t>sometimes </a:t>
            </a:r>
            <a:r>
              <a:rPr sz="3200" dirty="0">
                <a:latin typeface="Calibri Light"/>
                <a:cs typeface="Calibri Light"/>
              </a:rPr>
              <a:t> </a:t>
            </a:r>
            <a:r>
              <a:rPr sz="3200" spc="-15" dirty="0">
                <a:latin typeface="Calibri Light"/>
                <a:cs typeface="Calibri Light"/>
              </a:rPr>
              <a:t>recur</a:t>
            </a:r>
            <a:r>
              <a:rPr sz="3200" spc="-5" dirty="0">
                <a:latin typeface="Calibri Light"/>
                <a:cs typeface="Calibri Light"/>
              </a:rPr>
              <a:t> </a:t>
            </a:r>
            <a:r>
              <a:rPr sz="3200" spc="-15" dirty="0">
                <a:latin typeface="Calibri Light"/>
                <a:cs typeface="Calibri Light"/>
              </a:rPr>
              <a:t>after</a:t>
            </a:r>
            <a:r>
              <a:rPr sz="3200" spc="-5" dirty="0">
                <a:latin typeface="Calibri Light"/>
                <a:cs typeface="Calibri Light"/>
              </a:rPr>
              <a:t> they</a:t>
            </a:r>
            <a:r>
              <a:rPr sz="3200" dirty="0">
                <a:latin typeface="Calibri Light"/>
                <a:cs typeface="Calibri Light"/>
              </a:rPr>
              <a:t> </a:t>
            </a:r>
            <a:r>
              <a:rPr sz="3200" spc="-25" dirty="0">
                <a:latin typeface="Calibri Light"/>
                <a:cs typeface="Calibri Light"/>
              </a:rPr>
              <a:t>were</a:t>
            </a:r>
            <a:r>
              <a:rPr sz="3200" spc="-5" dirty="0">
                <a:latin typeface="Calibri Light"/>
                <a:cs typeface="Calibri Light"/>
              </a:rPr>
              <a:t> </a:t>
            </a:r>
            <a:r>
              <a:rPr sz="3200" spc="-20" dirty="0">
                <a:latin typeface="Calibri Light"/>
                <a:cs typeface="Calibri Light"/>
              </a:rPr>
              <a:t>removed.</a:t>
            </a:r>
            <a:endParaRPr sz="3200">
              <a:latin typeface="Calibri Light"/>
              <a:cs typeface="Calibri 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8957725" cy="669393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518236"/>
            <a:ext cx="5123815" cy="848994"/>
          </a:xfrm>
          <a:prstGeom prst="rect">
            <a:avLst/>
          </a:prstGeom>
        </p:spPr>
        <p:txBody>
          <a:bodyPr vert="horz" wrap="square" lIns="0" tIns="12700" rIns="0" bIns="0" rtlCol="0">
            <a:spAutoFit/>
          </a:bodyPr>
          <a:lstStyle/>
          <a:p>
            <a:pPr marL="12700">
              <a:lnSpc>
                <a:spcPct val="100000"/>
              </a:lnSpc>
              <a:spcBef>
                <a:spcPts val="100"/>
              </a:spcBef>
            </a:pPr>
            <a:r>
              <a:rPr sz="5400" spc="-25" dirty="0">
                <a:solidFill>
                  <a:srgbClr val="44536A"/>
                </a:solidFill>
              </a:rPr>
              <a:t>Cell</a:t>
            </a:r>
            <a:r>
              <a:rPr sz="5400" spc="-100" dirty="0">
                <a:solidFill>
                  <a:srgbClr val="44536A"/>
                </a:solidFill>
              </a:rPr>
              <a:t> </a:t>
            </a:r>
            <a:r>
              <a:rPr sz="5400" spc="-55" dirty="0">
                <a:solidFill>
                  <a:srgbClr val="44536A"/>
                </a:solidFill>
              </a:rPr>
              <a:t>Characteristics</a:t>
            </a:r>
            <a:endParaRPr sz="5400"/>
          </a:p>
        </p:txBody>
      </p:sp>
      <p:sp>
        <p:nvSpPr>
          <p:cNvPr id="3" name="object 3"/>
          <p:cNvSpPr txBox="1"/>
          <p:nvPr/>
        </p:nvSpPr>
        <p:spPr>
          <a:xfrm>
            <a:off x="707542" y="1693508"/>
            <a:ext cx="3674110" cy="3010535"/>
          </a:xfrm>
          <a:prstGeom prst="rect">
            <a:avLst/>
          </a:prstGeom>
        </p:spPr>
        <p:txBody>
          <a:bodyPr vert="horz" wrap="square" lIns="0" tIns="84455" rIns="0" bIns="0" rtlCol="0">
            <a:spAutoFit/>
          </a:bodyPr>
          <a:lstStyle/>
          <a:p>
            <a:pPr marL="190500" indent="-178435">
              <a:lnSpc>
                <a:spcPct val="100000"/>
              </a:lnSpc>
              <a:spcBef>
                <a:spcPts val="665"/>
              </a:spcBef>
              <a:buSzPct val="97500"/>
              <a:buFont typeface="Arial MT"/>
              <a:buChar char="•"/>
              <a:tabLst>
                <a:tab pos="191135" algn="l"/>
              </a:tabLst>
            </a:pPr>
            <a:r>
              <a:rPr sz="4000" spc="-30" dirty="0">
                <a:solidFill>
                  <a:srgbClr val="C00000"/>
                </a:solidFill>
                <a:latin typeface="Calibri Light"/>
                <a:cs typeface="Calibri Light"/>
              </a:rPr>
              <a:t>Benign</a:t>
            </a:r>
            <a:endParaRPr sz="4000">
              <a:latin typeface="Calibri Light"/>
              <a:cs typeface="Calibri Light"/>
            </a:endParaRPr>
          </a:p>
          <a:p>
            <a:pPr marL="184785" marR="5080" indent="-172720">
              <a:lnSpc>
                <a:spcPct val="90000"/>
              </a:lnSpc>
              <a:spcBef>
                <a:spcPts val="850"/>
              </a:spcBef>
              <a:buFont typeface="Arial MT"/>
              <a:buChar char="•"/>
              <a:tabLst>
                <a:tab pos="185420" algn="l"/>
              </a:tabLst>
            </a:pPr>
            <a:r>
              <a:rPr sz="3200" spc="-45" dirty="0">
                <a:latin typeface="Calibri Light"/>
                <a:cs typeface="Calibri Light"/>
              </a:rPr>
              <a:t>Well-differentiated </a:t>
            </a:r>
            <a:r>
              <a:rPr sz="3200" spc="-40" dirty="0">
                <a:latin typeface="Calibri Light"/>
                <a:cs typeface="Calibri Light"/>
              </a:rPr>
              <a:t> </a:t>
            </a:r>
            <a:r>
              <a:rPr sz="3200" spc="-10" dirty="0">
                <a:latin typeface="Calibri Light"/>
                <a:cs typeface="Calibri Light"/>
              </a:rPr>
              <a:t>cells </a:t>
            </a:r>
            <a:r>
              <a:rPr sz="3200" spc="-25" dirty="0">
                <a:latin typeface="Calibri Light"/>
                <a:cs typeface="Calibri Light"/>
              </a:rPr>
              <a:t>that </a:t>
            </a:r>
            <a:r>
              <a:rPr sz="3200" spc="-30" dirty="0">
                <a:latin typeface="Calibri Light"/>
                <a:cs typeface="Calibri Light"/>
              </a:rPr>
              <a:t>resemble </a:t>
            </a:r>
            <a:r>
              <a:rPr sz="3200" spc="-25" dirty="0">
                <a:latin typeface="Calibri Light"/>
                <a:cs typeface="Calibri Light"/>
              </a:rPr>
              <a:t> </a:t>
            </a:r>
            <a:r>
              <a:rPr sz="3200" spc="-20" dirty="0">
                <a:latin typeface="Calibri Light"/>
                <a:cs typeface="Calibri Light"/>
              </a:rPr>
              <a:t>normal </a:t>
            </a:r>
            <a:r>
              <a:rPr sz="3200" spc="-10" dirty="0">
                <a:latin typeface="Calibri Light"/>
                <a:cs typeface="Calibri Light"/>
              </a:rPr>
              <a:t>cells of the </a:t>
            </a:r>
            <a:r>
              <a:rPr sz="3200" spc="-5" dirty="0">
                <a:latin typeface="Calibri Light"/>
                <a:cs typeface="Calibri Light"/>
              </a:rPr>
              <a:t> </a:t>
            </a:r>
            <a:r>
              <a:rPr sz="3200" spc="-15" dirty="0">
                <a:latin typeface="Calibri Light"/>
                <a:cs typeface="Calibri Light"/>
              </a:rPr>
              <a:t>tissue</a:t>
            </a:r>
            <a:r>
              <a:rPr sz="3200" spc="-100" dirty="0">
                <a:latin typeface="Calibri Light"/>
                <a:cs typeface="Calibri Light"/>
              </a:rPr>
              <a:t> </a:t>
            </a:r>
            <a:r>
              <a:rPr sz="3200" spc="-25" dirty="0">
                <a:latin typeface="Calibri Light"/>
                <a:cs typeface="Calibri Light"/>
              </a:rPr>
              <a:t>from</a:t>
            </a:r>
            <a:r>
              <a:rPr sz="3200" spc="-114" dirty="0">
                <a:latin typeface="Calibri Light"/>
                <a:cs typeface="Calibri Light"/>
              </a:rPr>
              <a:t> </a:t>
            </a:r>
            <a:r>
              <a:rPr sz="3200" spc="-15" dirty="0">
                <a:latin typeface="Calibri Light"/>
                <a:cs typeface="Calibri Light"/>
              </a:rPr>
              <a:t>which</a:t>
            </a:r>
            <a:r>
              <a:rPr sz="3200" spc="-95" dirty="0">
                <a:latin typeface="Calibri Light"/>
                <a:cs typeface="Calibri Light"/>
              </a:rPr>
              <a:t> </a:t>
            </a:r>
            <a:r>
              <a:rPr sz="3200" spc="-10" dirty="0">
                <a:latin typeface="Calibri Light"/>
                <a:cs typeface="Calibri Light"/>
              </a:rPr>
              <a:t>the </a:t>
            </a:r>
            <a:r>
              <a:rPr sz="3200" spc="-710" dirty="0">
                <a:latin typeface="Calibri Light"/>
                <a:cs typeface="Calibri Light"/>
              </a:rPr>
              <a:t> </a:t>
            </a:r>
            <a:r>
              <a:rPr sz="3200" spc="-20" dirty="0">
                <a:latin typeface="Calibri Light"/>
                <a:cs typeface="Calibri Light"/>
              </a:rPr>
              <a:t>tumor</a:t>
            </a:r>
            <a:r>
              <a:rPr sz="3200" spc="-70" dirty="0">
                <a:latin typeface="Calibri Light"/>
                <a:cs typeface="Calibri Light"/>
              </a:rPr>
              <a:t> </a:t>
            </a:r>
            <a:r>
              <a:rPr sz="3200" spc="-25" dirty="0">
                <a:latin typeface="Calibri Light"/>
                <a:cs typeface="Calibri Light"/>
              </a:rPr>
              <a:t>originated</a:t>
            </a:r>
            <a:endParaRPr sz="3200">
              <a:latin typeface="Calibri Light"/>
              <a:cs typeface="Calibri Light"/>
            </a:endParaRPr>
          </a:p>
        </p:txBody>
      </p:sp>
      <p:sp>
        <p:nvSpPr>
          <p:cNvPr id="4" name="object 4"/>
          <p:cNvSpPr txBox="1"/>
          <p:nvPr/>
        </p:nvSpPr>
        <p:spPr>
          <a:xfrm>
            <a:off x="4708652" y="1713949"/>
            <a:ext cx="3496310" cy="3813175"/>
          </a:xfrm>
          <a:prstGeom prst="rect">
            <a:avLst/>
          </a:prstGeom>
        </p:spPr>
        <p:txBody>
          <a:bodyPr vert="horz" wrap="square" lIns="0" tIns="73660" rIns="0" bIns="0" rtlCol="0">
            <a:spAutoFit/>
          </a:bodyPr>
          <a:lstStyle/>
          <a:p>
            <a:pPr marL="184785" indent="-172720">
              <a:lnSpc>
                <a:spcPct val="100000"/>
              </a:lnSpc>
              <a:spcBef>
                <a:spcPts val="580"/>
              </a:spcBef>
              <a:buFont typeface="Arial MT"/>
              <a:buChar char="•"/>
              <a:tabLst>
                <a:tab pos="185420" algn="l"/>
              </a:tabLst>
            </a:pPr>
            <a:r>
              <a:rPr sz="3600" spc="-35" dirty="0">
                <a:solidFill>
                  <a:srgbClr val="C00000"/>
                </a:solidFill>
                <a:latin typeface="Calibri Light"/>
                <a:cs typeface="Calibri Light"/>
              </a:rPr>
              <a:t>Malignant</a:t>
            </a:r>
            <a:endParaRPr sz="3600">
              <a:latin typeface="Calibri Light"/>
              <a:cs typeface="Calibri Light"/>
            </a:endParaRPr>
          </a:p>
          <a:p>
            <a:pPr marL="184785" marR="5080" indent="-172720">
              <a:lnSpc>
                <a:spcPct val="90000"/>
              </a:lnSpc>
              <a:spcBef>
                <a:spcPts val="819"/>
              </a:spcBef>
              <a:buFont typeface="Arial MT"/>
              <a:buChar char="•"/>
              <a:tabLst>
                <a:tab pos="185420" algn="l"/>
              </a:tabLst>
            </a:pPr>
            <a:r>
              <a:rPr sz="3200" spc="-10" dirty="0">
                <a:latin typeface="Calibri Light"/>
                <a:cs typeface="Calibri Light"/>
              </a:rPr>
              <a:t>Cells </a:t>
            </a:r>
            <a:r>
              <a:rPr sz="3200" spc="-30" dirty="0">
                <a:latin typeface="Calibri Light"/>
                <a:cs typeface="Calibri Light"/>
              </a:rPr>
              <a:t>are </a:t>
            </a:r>
            <a:r>
              <a:rPr sz="3200" spc="-25" dirty="0">
                <a:latin typeface="Calibri Light"/>
                <a:cs typeface="Calibri Light"/>
              </a:rPr>
              <a:t> </a:t>
            </a:r>
            <a:r>
              <a:rPr sz="3200" spc="-40" dirty="0">
                <a:latin typeface="Calibri Light"/>
                <a:cs typeface="Calibri Light"/>
              </a:rPr>
              <a:t>undifferentiated</a:t>
            </a:r>
            <a:r>
              <a:rPr sz="3200" spc="-140" dirty="0">
                <a:latin typeface="Calibri Light"/>
                <a:cs typeface="Calibri Light"/>
              </a:rPr>
              <a:t> </a:t>
            </a:r>
            <a:r>
              <a:rPr sz="3200" spc="-15" dirty="0">
                <a:latin typeface="Calibri Light"/>
                <a:cs typeface="Calibri Light"/>
              </a:rPr>
              <a:t>and </a:t>
            </a:r>
            <a:r>
              <a:rPr sz="3200" spc="-705" dirty="0">
                <a:latin typeface="Calibri Light"/>
                <a:cs typeface="Calibri Light"/>
              </a:rPr>
              <a:t> </a:t>
            </a:r>
            <a:r>
              <a:rPr sz="3200" spc="-20" dirty="0">
                <a:latin typeface="Calibri Light"/>
                <a:cs typeface="Calibri Light"/>
              </a:rPr>
              <a:t>often bear </a:t>
            </a:r>
            <a:r>
              <a:rPr sz="3200" spc="-15" dirty="0">
                <a:latin typeface="Calibri Light"/>
                <a:cs typeface="Calibri Light"/>
              </a:rPr>
              <a:t>little </a:t>
            </a:r>
            <a:r>
              <a:rPr sz="3200" spc="-10" dirty="0">
                <a:latin typeface="Calibri Light"/>
                <a:cs typeface="Calibri Light"/>
              </a:rPr>
              <a:t> </a:t>
            </a:r>
            <a:r>
              <a:rPr sz="3200" spc="-30" dirty="0">
                <a:latin typeface="Calibri Light"/>
                <a:cs typeface="Calibri Light"/>
              </a:rPr>
              <a:t>resemblance </a:t>
            </a:r>
            <a:r>
              <a:rPr sz="3200" spc="-25" dirty="0">
                <a:latin typeface="Calibri Light"/>
                <a:cs typeface="Calibri Light"/>
              </a:rPr>
              <a:t>to </a:t>
            </a:r>
            <a:r>
              <a:rPr sz="3200" spc="-10" dirty="0">
                <a:latin typeface="Calibri Light"/>
                <a:cs typeface="Calibri Light"/>
              </a:rPr>
              <a:t>the </a:t>
            </a:r>
            <a:r>
              <a:rPr sz="3200" spc="-5" dirty="0">
                <a:latin typeface="Calibri Light"/>
                <a:cs typeface="Calibri Light"/>
              </a:rPr>
              <a:t> </a:t>
            </a:r>
            <a:r>
              <a:rPr sz="3200" spc="-20" dirty="0">
                <a:latin typeface="Calibri Light"/>
                <a:cs typeface="Calibri Light"/>
              </a:rPr>
              <a:t>normal </a:t>
            </a:r>
            <a:r>
              <a:rPr sz="3200" spc="-10" dirty="0">
                <a:latin typeface="Calibri Light"/>
                <a:cs typeface="Calibri Light"/>
              </a:rPr>
              <a:t>cells of the </a:t>
            </a:r>
            <a:r>
              <a:rPr sz="3200" spc="-5" dirty="0">
                <a:latin typeface="Calibri Light"/>
                <a:cs typeface="Calibri Light"/>
              </a:rPr>
              <a:t> </a:t>
            </a:r>
            <a:r>
              <a:rPr sz="3200" spc="-15" dirty="0">
                <a:latin typeface="Calibri Light"/>
                <a:cs typeface="Calibri Light"/>
              </a:rPr>
              <a:t>tissue </a:t>
            </a:r>
            <a:r>
              <a:rPr sz="3200" spc="-25" dirty="0">
                <a:latin typeface="Calibri Light"/>
                <a:cs typeface="Calibri Light"/>
              </a:rPr>
              <a:t>from </a:t>
            </a:r>
            <a:r>
              <a:rPr sz="3200" spc="-15" dirty="0">
                <a:latin typeface="Calibri Light"/>
                <a:cs typeface="Calibri Light"/>
              </a:rPr>
              <a:t>which </a:t>
            </a:r>
            <a:r>
              <a:rPr sz="3200" spc="-10" dirty="0">
                <a:latin typeface="Calibri Light"/>
                <a:cs typeface="Calibri Light"/>
              </a:rPr>
              <a:t> </a:t>
            </a:r>
            <a:r>
              <a:rPr sz="3200" spc="-20" dirty="0">
                <a:latin typeface="Calibri Light"/>
                <a:cs typeface="Calibri Light"/>
              </a:rPr>
              <a:t>they</a:t>
            </a:r>
            <a:r>
              <a:rPr sz="3200" spc="-70" dirty="0">
                <a:latin typeface="Calibri Light"/>
                <a:cs typeface="Calibri Light"/>
              </a:rPr>
              <a:t> </a:t>
            </a:r>
            <a:r>
              <a:rPr sz="3200" spc="-30" dirty="0">
                <a:latin typeface="Calibri Light"/>
                <a:cs typeface="Calibri Light"/>
              </a:rPr>
              <a:t>arose</a:t>
            </a:r>
            <a:endParaRPr sz="3200">
              <a:latin typeface="Calibri Light"/>
              <a:cs typeface="Calibri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518236"/>
            <a:ext cx="4415790" cy="848994"/>
          </a:xfrm>
          <a:prstGeom prst="rect">
            <a:avLst/>
          </a:prstGeom>
        </p:spPr>
        <p:txBody>
          <a:bodyPr vert="horz" wrap="square" lIns="0" tIns="12700" rIns="0" bIns="0" rtlCol="0">
            <a:spAutoFit/>
          </a:bodyPr>
          <a:lstStyle/>
          <a:p>
            <a:pPr marL="12700">
              <a:lnSpc>
                <a:spcPct val="100000"/>
              </a:lnSpc>
              <a:spcBef>
                <a:spcPts val="100"/>
              </a:spcBef>
            </a:pPr>
            <a:r>
              <a:rPr sz="5400" spc="-45" dirty="0">
                <a:solidFill>
                  <a:srgbClr val="44536A"/>
                </a:solidFill>
              </a:rPr>
              <a:t>Mode</a:t>
            </a:r>
            <a:r>
              <a:rPr sz="5400" spc="-155" dirty="0">
                <a:solidFill>
                  <a:srgbClr val="44536A"/>
                </a:solidFill>
              </a:rPr>
              <a:t> </a:t>
            </a:r>
            <a:r>
              <a:rPr sz="5400" spc="-20" dirty="0">
                <a:solidFill>
                  <a:srgbClr val="44536A"/>
                </a:solidFill>
              </a:rPr>
              <a:t>of</a:t>
            </a:r>
            <a:r>
              <a:rPr sz="5400" spc="-105" dirty="0">
                <a:solidFill>
                  <a:srgbClr val="44536A"/>
                </a:solidFill>
              </a:rPr>
              <a:t> </a:t>
            </a:r>
            <a:r>
              <a:rPr sz="5400" spc="-60" dirty="0">
                <a:solidFill>
                  <a:srgbClr val="44536A"/>
                </a:solidFill>
              </a:rPr>
              <a:t>growth</a:t>
            </a:r>
            <a:endParaRPr sz="5400"/>
          </a:p>
        </p:txBody>
      </p:sp>
      <p:sp>
        <p:nvSpPr>
          <p:cNvPr id="3" name="object 3"/>
          <p:cNvSpPr txBox="1"/>
          <p:nvPr/>
        </p:nvSpPr>
        <p:spPr>
          <a:xfrm>
            <a:off x="707542" y="1733486"/>
            <a:ext cx="3536950" cy="2860675"/>
          </a:xfrm>
          <a:prstGeom prst="rect">
            <a:avLst/>
          </a:prstGeom>
        </p:spPr>
        <p:txBody>
          <a:bodyPr vert="horz" wrap="square" lIns="0" tIns="64135" rIns="0" bIns="0" rtlCol="0">
            <a:spAutoFit/>
          </a:bodyPr>
          <a:lstStyle/>
          <a:p>
            <a:pPr marL="184785" indent="-172720">
              <a:lnSpc>
                <a:spcPct val="100000"/>
              </a:lnSpc>
              <a:spcBef>
                <a:spcPts val="505"/>
              </a:spcBef>
              <a:buFont typeface="Arial MT"/>
              <a:buChar char="•"/>
              <a:tabLst>
                <a:tab pos="185420" algn="l"/>
              </a:tabLst>
            </a:pPr>
            <a:r>
              <a:rPr sz="3200" spc="-15" dirty="0">
                <a:solidFill>
                  <a:srgbClr val="C00000"/>
                </a:solidFill>
                <a:latin typeface="Calibri Light"/>
                <a:cs typeface="Calibri Light"/>
              </a:rPr>
              <a:t>Benign</a:t>
            </a:r>
            <a:endParaRPr sz="3200">
              <a:latin typeface="Calibri Light"/>
              <a:cs typeface="Calibri Light"/>
            </a:endParaRPr>
          </a:p>
          <a:p>
            <a:pPr marL="184785" marR="5080" indent="-172720">
              <a:lnSpc>
                <a:spcPct val="90000"/>
              </a:lnSpc>
              <a:spcBef>
                <a:spcPts val="790"/>
              </a:spcBef>
              <a:buFont typeface="Arial MT"/>
              <a:buChar char="•"/>
              <a:tabLst>
                <a:tab pos="185420" algn="l"/>
              </a:tabLst>
            </a:pPr>
            <a:r>
              <a:rPr sz="3200" spc="-65" dirty="0">
                <a:latin typeface="Calibri Light"/>
                <a:cs typeface="Calibri Light"/>
              </a:rPr>
              <a:t>Tumor </a:t>
            </a:r>
            <a:r>
              <a:rPr sz="3200" spc="-40" dirty="0">
                <a:latin typeface="Calibri Light"/>
                <a:cs typeface="Calibri Light"/>
              </a:rPr>
              <a:t>grows </a:t>
            </a:r>
            <a:r>
              <a:rPr sz="3200" spc="-15" dirty="0">
                <a:latin typeface="Calibri Light"/>
                <a:cs typeface="Calibri Light"/>
              </a:rPr>
              <a:t>by </a:t>
            </a:r>
            <a:r>
              <a:rPr sz="3200" spc="-10" dirty="0">
                <a:latin typeface="Calibri Light"/>
                <a:cs typeface="Calibri Light"/>
              </a:rPr>
              <a:t> </a:t>
            </a:r>
            <a:r>
              <a:rPr sz="3200" spc="-30" dirty="0">
                <a:latin typeface="Calibri Light"/>
                <a:cs typeface="Calibri Light"/>
              </a:rPr>
              <a:t>expansion </a:t>
            </a:r>
            <a:r>
              <a:rPr sz="3200" spc="-15" dirty="0">
                <a:latin typeface="Calibri Light"/>
                <a:cs typeface="Calibri Light"/>
              </a:rPr>
              <a:t>and does </a:t>
            </a:r>
            <a:r>
              <a:rPr sz="3200" spc="-10" dirty="0">
                <a:latin typeface="Calibri Light"/>
                <a:cs typeface="Calibri Light"/>
              </a:rPr>
              <a:t> </a:t>
            </a:r>
            <a:r>
              <a:rPr sz="3200" spc="-15" dirty="0">
                <a:latin typeface="Calibri Light"/>
                <a:cs typeface="Calibri Light"/>
              </a:rPr>
              <a:t>not </a:t>
            </a:r>
            <a:r>
              <a:rPr sz="3200" spc="-30" dirty="0">
                <a:latin typeface="Calibri Light"/>
                <a:cs typeface="Calibri Light"/>
              </a:rPr>
              <a:t>infiltrate </a:t>
            </a:r>
            <a:r>
              <a:rPr sz="3200" spc="-10" dirty="0">
                <a:latin typeface="Calibri Light"/>
                <a:cs typeface="Calibri Light"/>
              </a:rPr>
              <a:t>the </a:t>
            </a:r>
            <a:r>
              <a:rPr sz="3200" spc="-5" dirty="0">
                <a:latin typeface="Calibri Light"/>
                <a:cs typeface="Calibri Light"/>
              </a:rPr>
              <a:t> </a:t>
            </a:r>
            <a:r>
              <a:rPr sz="3200" spc="-25" dirty="0">
                <a:latin typeface="Calibri Light"/>
                <a:cs typeface="Calibri Light"/>
              </a:rPr>
              <a:t>surrounding </a:t>
            </a:r>
            <a:r>
              <a:rPr sz="3200" spc="-20" dirty="0">
                <a:latin typeface="Calibri Light"/>
                <a:cs typeface="Calibri Light"/>
              </a:rPr>
              <a:t>tissues; </a:t>
            </a:r>
            <a:r>
              <a:rPr sz="3200" spc="-15" dirty="0">
                <a:latin typeface="Calibri Light"/>
                <a:cs typeface="Calibri Light"/>
              </a:rPr>
              <a:t> </a:t>
            </a:r>
            <a:r>
              <a:rPr sz="3200" spc="-20" dirty="0">
                <a:latin typeface="Calibri Light"/>
                <a:cs typeface="Calibri Light"/>
              </a:rPr>
              <a:t>usually</a:t>
            </a:r>
            <a:r>
              <a:rPr sz="3200" spc="-100" dirty="0">
                <a:latin typeface="Calibri Light"/>
                <a:cs typeface="Calibri Light"/>
              </a:rPr>
              <a:t> </a:t>
            </a:r>
            <a:r>
              <a:rPr sz="3200" spc="-35" dirty="0">
                <a:latin typeface="Calibri Light"/>
                <a:cs typeface="Calibri Light"/>
              </a:rPr>
              <a:t>encapsulated</a:t>
            </a:r>
            <a:endParaRPr sz="3200">
              <a:latin typeface="Calibri Light"/>
              <a:cs typeface="Calibri Light"/>
            </a:endParaRPr>
          </a:p>
        </p:txBody>
      </p:sp>
      <p:sp>
        <p:nvSpPr>
          <p:cNvPr id="4" name="object 4"/>
          <p:cNvSpPr txBox="1"/>
          <p:nvPr/>
        </p:nvSpPr>
        <p:spPr>
          <a:xfrm>
            <a:off x="4708652" y="1733486"/>
            <a:ext cx="3549015" cy="3299460"/>
          </a:xfrm>
          <a:prstGeom prst="rect">
            <a:avLst/>
          </a:prstGeom>
        </p:spPr>
        <p:txBody>
          <a:bodyPr vert="horz" wrap="square" lIns="0" tIns="64135" rIns="0" bIns="0" rtlCol="0">
            <a:spAutoFit/>
          </a:bodyPr>
          <a:lstStyle/>
          <a:p>
            <a:pPr marL="184785" indent="-172720">
              <a:lnSpc>
                <a:spcPct val="100000"/>
              </a:lnSpc>
              <a:spcBef>
                <a:spcPts val="505"/>
              </a:spcBef>
              <a:buFont typeface="Arial MT"/>
              <a:buChar char="•"/>
              <a:tabLst>
                <a:tab pos="185420" algn="l"/>
              </a:tabLst>
            </a:pPr>
            <a:r>
              <a:rPr sz="3200" spc="-25" dirty="0">
                <a:solidFill>
                  <a:srgbClr val="C00000"/>
                </a:solidFill>
                <a:latin typeface="Calibri Light"/>
                <a:cs typeface="Calibri Light"/>
              </a:rPr>
              <a:t>Malignant</a:t>
            </a:r>
            <a:endParaRPr sz="3200">
              <a:latin typeface="Calibri Light"/>
              <a:cs typeface="Calibri Light"/>
            </a:endParaRPr>
          </a:p>
          <a:p>
            <a:pPr marL="184785" marR="5080" indent="-172720">
              <a:lnSpc>
                <a:spcPct val="90000"/>
              </a:lnSpc>
              <a:spcBef>
                <a:spcPts val="790"/>
              </a:spcBef>
              <a:buFont typeface="Arial MT"/>
              <a:buChar char="•"/>
              <a:tabLst>
                <a:tab pos="185420" algn="l"/>
              </a:tabLst>
            </a:pPr>
            <a:r>
              <a:rPr sz="3200" spc="-40" dirty="0">
                <a:latin typeface="Calibri Light"/>
                <a:cs typeface="Calibri Light"/>
              </a:rPr>
              <a:t>Grows </a:t>
            </a:r>
            <a:r>
              <a:rPr sz="3200" spc="-30" dirty="0">
                <a:latin typeface="Calibri Light"/>
                <a:cs typeface="Calibri Light"/>
              </a:rPr>
              <a:t>at </a:t>
            </a:r>
            <a:r>
              <a:rPr sz="3200" spc="-10" dirty="0">
                <a:latin typeface="Calibri Light"/>
                <a:cs typeface="Calibri Light"/>
              </a:rPr>
              <a:t>the </a:t>
            </a:r>
            <a:r>
              <a:rPr sz="3200" spc="-5" dirty="0">
                <a:latin typeface="Calibri Light"/>
                <a:cs typeface="Calibri Light"/>
              </a:rPr>
              <a:t> </a:t>
            </a:r>
            <a:r>
              <a:rPr sz="3200" spc="-20" dirty="0">
                <a:latin typeface="Calibri Light"/>
                <a:cs typeface="Calibri Light"/>
              </a:rPr>
              <a:t>periphery </a:t>
            </a:r>
            <a:r>
              <a:rPr sz="3200" spc="-15" dirty="0">
                <a:latin typeface="Calibri Light"/>
                <a:cs typeface="Calibri Light"/>
              </a:rPr>
              <a:t>and </a:t>
            </a:r>
            <a:r>
              <a:rPr sz="3200" spc="-20" dirty="0">
                <a:latin typeface="Calibri Light"/>
                <a:cs typeface="Calibri Light"/>
              </a:rPr>
              <a:t>sends </a:t>
            </a:r>
            <a:r>
              <a:rPr sz="3200" spc="-710" dirty="0">
                <a:latin typeface="Calibri Light"/>
                <a:cs typeface="Calibri Light"/>
              </a:rPr>
              <a:t> </a:t>
            </a:r>
            <a:r>
              <a:rPr sz="3200" spc="-15" dirty="0">
                <a:latin typeface="Calibri Light"/>
                <a:cs typeface="Calibri Light"/>
              </a:rPr>
              <a:t>out </a:t>
            </a:r>
            <a:r>
              <a:rPr sz="3200" spc="-30" dirty="0">
                <a:latin typeface="Calibri Light"/>
                <a:cs typeface="Calibri Light"/>
              </a:rPr>
              <a:t>processes </a:t>
            </a:r>
            <a:r>
              <a:rPr sz="3200" spc="-25" dirty="0">
                <a:latin typeface="Calibri Light"/>
                <a:cs typeface="Calibri Light"/>
              </a:rPr>
              <a:t>that </a:t>
            </a:r>
            <a:r>
              <a:rPr sz="3200" spc="-20" dirty="0">
                <a:latin typeface="Calibri Light"/>
                <a:cs typeface="Calibri Light"/>
              </a:rPr>
              <a:t> </a:t>
            </a:r>
            <a:r>
              <a:rPr sz="3200" spc="-30" dirty="0">
                <a:latin typeface="Calibri Light"/>
                <a:cs typeface="Calibri Light"/>
              </a:rPr>
              <a:t>infiltrate</a:t>
            </a:r>
            <a:r>
              <a:rPr sz="3200" spc="-105" dirty="0">
                <a:latin typeface="Calibri Light"/>
                <a:cs typeface="Calibri Light"/>
              </a:rPr>
              <a:t> </a:t>
            </a:r>
            <a:r>
              <a:rPr sz="3200" spc="-15" dirty="0">
                <a:latin typeface="Calibri Light"/>
                <a:cs typeface="Calibri Light"/>
              </a:rPr>
              <a:t>and</a:t>
            </a:r>
            <a:r>
              <a:rPr sz="3200" spc="-90" dirty="0">
                <a:latin typeface="Calibri Light"/>
                <a:cs typeface="Calibri Light"/>
              </a:rPr>
              <a:t> </a:t>
            </a:r>
            <a:r>
              <a:rPr sz="3200" spc="-35" dirty="0">
                <a:latin typeface="Calibri Light"/>
                <a:cs typeface="Calibri Light"/>
              </a:rPr>
              <a:t>destroy </a:t>
            </a:r>
            <a:r>
              <a:rPr sz="3200" spc="-705" dirty="0">
                <a:latin typeface="Calibri Light"/>
                <a:cs typeface="Calibri Light"/>
              </a:rPr>
              <a:t> </a:t>
            </a:r>
            <a:r>
              <a:rPr sz="3200" spc="-10" dirty="0">
                <a:latin typeface="Calibri Light"/>
                <a:cs typeface="Calibri Light"/>
              </a:rPr>
              <a:t>the </a:t>
            </a:r>
            <a:r>
              <a:rPr sz="3200" spc="-25" dirty="0">
                <a:latin typeface="Calibri Light"/>
                <a:cs typeface="Calibri Light"/>
              </a:rPr>
              <a:t>surrounding </a:t>
            </a:r>
            <a:r>
              <a:rPr sz="3200" spc="-20" dirty="0">
                <a:latin typeface="Calibri Light"/>
                <a:cs typeface="Calibri Light"/>
              </a:rPr>
              <a:t> tissues</a:t>
            </a:r>
            <a:endParaRPr sz="3200">
              <a:latin typeface="Calibri Light"/>
              <a:cs typeface="Calibri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81000" y="533400"/>
            <a:ext cx="8305800" cy="58674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TotalTime>
  <Words>943</Words>
  <Application>Microsoft Office PowerPoint</Application>
  <PresentationFormat>On-screen Show (4:3)</PresentationFormat>
  <Paragraphs>158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Benign and Malignant  Tumors</vt:lpstr>
      <vt:lpstr>Neoplasm</vt:lpstr>
      <vt:lpstr>Definition of Tumor</vt:lpstr>
      <vt:lpstr>Benign tumors</vt:lpstr>
      <vt:lpstr>PowerPoint Presentation</vt:lpstr>
      <vt:lpstr>PowerPoint Presentation</vt:lpstr>
      <vt:lpstr>Cell Characteristics</vt:lpstr>
      <vt:lpstr>Mode of growth</vt:lpstr>
      <vt:lpstr>PowerPoint Presentation</vt:lpstr>
      <vt:lpstr>Rate of growth</vt:lpstr>
      <vt:lpstr>Metastasis</vt:lpstr>
      <vt:lpstr>PowerPoint Presentation</vt:lpstr>
      <vt:lpstr>General effects</vt:lpstr>
      <vt:lpstr>Tissue destruction</vt:lpstr>
      <vt:lpstr>Ability to cause death</vt:lpstr>
      <vt:lpstr>Nomenclature – Benign Tumors</vt:lpstr>
      <vt:lpstr>Nomenclature – Malignant Tumors</vt:lpstr>
      <vt:lpstr>MCQ-1</vt:lpstr>
      <vt:lpstr>MCQ-1</vt:lpstr>
      <vt:lpstr>MCQ-2</vt:lpstr>
      <vt:lpstr>MCQ-2</vt:lpstr>
      <vt:lpstr>MCQ-3</vt:lpstr>
      <vt:lpstr>MCQ-3</vt:lpstr>
      <vt:lpstr>MCQ-4</vt:lpstr>
      <vt:lpstr>MCQ-4</vt:lpstr>
      <vt:lpstr>MCQ-5</vt:lpstr>
      <vt:lpstr>MCQ-5</vt:lpstr>
      <vt:lpstr>Distinction between benign and malignant soft tissue tumors based on an ultrasonographic evaluation of vascularity and elasticity Shusa Ohshika, Tatsuro Saruga, Tetsuya Ogawa, Hiroya Ono, and Yasuyuki Ishibashi </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Benign and Malignant  Tumors</dc:title>
  <cp:lastModifiedBy>Windows User</cp:lastModifiedBy>
  <cp:revision>8</cp:revision>
  <dcterms:created xsi:type="dcterms:W3CDTF">2022-07-30T08:49:17Z</dcterms:created>
  <dcterms:modified xsi:type="dcterms:W3CDTF">2023-11-23T06:52:21Z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2017-06-18T00:00:00Z</vt:filetime>
  </property>
  <property fmtid="{D5CDD505-2E9C-101B-9397-08002B2CF9AE}" pid="3" name="Creator">
    <vt:lpwstr>Microsoft® PowerPoint® 2013</vt:lpwstr>
  </property>
  <property fmtid="{D5CDD505-2E9C-101B-9397-08002B2CF9AE}" pid="4" name="LastSaved">
    <vt:filetime>2022-07-30T00:00:00Z</vt:filetime>
  </property>
</Properties>
</file>