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8" r:id="rId27"/>
    <p:sldId id="284" r:id="rId28"/>
    <p:sldId id="293" r:id="rId29"/>
    <p:sldId id="285" r:id="rId30"/>
    <p:sldId id="290" r:id="rId31"/>
    <p:sldId id="286" r:id="rId32"/>
    <p:sldId id="291" r:id="rId33"/>
    <p:sldId id="287" r:id="rId34"/>
    <p:sldId id="292" r:id="rId35"/>
    <p:sldId id="294" r:id="rId3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51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3C5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3D3C2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3C5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3C5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14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338072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23672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629400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1534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10000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895600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6349" y="210057"/>
            <a:ext cx="9156699" cy="665429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4561332" y="0"/>
            <a:ext cx="3679190" cy="6250305"/>
          </a:xfrm>
          <a:custGeom>
            <a:avLst/>
            <a:gdLst/>
            <a:ahLst/>
            <a:cxnLst/>
            <a:rect l="l" t="t" r="r" b="b"/>
            <a:pathLst>
              <a:path w="3679190" h="6250305">
                <a:moveTo>
                  <a:pt x="0" y="6249924"/>
                </a:moveTo>
                <a:lnTo>
                  <a:pt x="3678936" y="6249924"/>
                </a:lnTo>
                <a:lnTo>
                  <a:pt x="3678936" y="0"/>
                </a:lnTo>
                <a:lnTo>
                  <a:pt x="0" y="0"/>
                </a:lnTo>
                <a:lnTo>
                  <a:pt x="0" y="624992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561332" y="0"/>
            <a:ext cx="3679190" cy="6250305"/>
          </a:xfrm>
          <a:custGeom>
            <a:avLst/>
            <a:gdLst/>
            <a:ahLst/>
            <a:cxnLst/>
            <a:rect l="l" t="t" r="r" b="b"/>
            <a:pathLst>
              <a:path w="3679190" h="6250305">
                <a:moveTo>
                  <a:pt x="0" y="6249924"/>
                </a:moveTo>
                <a:lnTo>
                  <a:pt x="3678936" y="6249924"/>
                </a:lnTo>
                <a:lnTo>
                  <a:pt x="3678936" y="0"/>
                </a:lnTo>
              </a:path>
              <a:path w="3679190" h="6250305">
                <a:moveTo>
                  <a:pt x="0" y="0"/>
                </a:moveTo>
                <a:lnTo>
                  <a:pt x="0" y="6249924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649724" y="0"/>
            <a:ext cx="3505200" cy="2292350"/>
          </a:xfrm>
          <a:custGeom>
            <a:avLst/>
            <a:gdLst/>
            <a:ahLst/>
            <a:cxnLst/>
            <a:rect l="l" t="t" r="r" b="b"/>
            <a:pathLst>
              <a:path w="3505200" h="2292350">
                <a:moveTo>
                  <a:pt x="0" y="2292096"/>
                </a:moveTo>
                <a:lnTo>
                  <a:pt x="3505200" y="2292096"/>
                </a:lnTo>
                <a:lnTo>
                  <a:pt x="3505200" y="0"/>
                </a:lnTo>
                <a:lnTo>
                  <a:pt x="0" y="0"/>
                </a:lnTo>
                <a:lnTo>
                  <a:pt x="0" y="2292096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651247" y="6088379"/>
            <a:ext cx="3505200" cy="82550"/>
          </a:xfrm>
          <a:custGeom>
            <a:avLst/>
            <a:gdLst/>
            <a:ahLst/>
            <a:cxnLst/>
            <a:rect l="l" t="t" r="r" b="b"/>
            <a:pathLst>
              <a:path w="3505200" h="82550">
                <a:moveTo>
                  <a:pt x="3505200" y="0"/>
                </a:moveTo>
                <a:lnTo>
                  <a:pt x="0" y="0"/>
                </a:lnTo>
                <a:lnTo>
                  <a:pt x="0" y="82296"/>
                </a:lnTo>
                <a:lnTo>
                  <a:pt x="3505200" y="82296"/>
                </a:lnTo>
                <a:lnTo>
                  <a:pt x="3505200" y="0"/>
                </a:lnTo>
                <a:close/>
              </a:path>
            </a:pathLst>
          </a:custGeom>
          <a:solidFill>
            <a:srgbClr val="93C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92124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7724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14272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99872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707123" y="0"/>
            <a:ext cx="1600200" cy="6858000"/>
          </a:xfrm>
          <a:custGeom>
            <a:avLst/>
            <a:gdLst/>
            <a:ahLst/>
            <a:cxnLst/>
            <a:rect l="l" t="t" r="r" b="b"/>
            <a:pathLst>
              <a:path w="1600200" h="6858000">
                <a:moveTo>
                  <a:pt x="1600200" y="0"/>
                </a:moveTo>
                <a:lnTo>
                  <a:pt x="0" y="0"/>
                </a:lnTo>
                <a:lnTo>
                  <a:pt x="0" y="6858000"/>
                </a:lnTo>
                <a:lnTo>
                  <a:pt x="1600200" y="68580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231124" y="0"/>
            <a:ext cx="913130" cy="6858000"/>
          </a:xfrm>
          <a:custGeom>
            <a:avLst/>
            <a:gdLst/>
            <a:ahLst/>
            <a:cxnLst/>
            <a:rect l="l" t="t" r="r" b="b"/>
            <a:pathLst>
              <a:path w="913129" h="6858000">
                <a:moveTo>
                  <a:pt x="912863" y="0"/>
                </a:moveTo>
                <a:lnTo>
                  <a:pt x="762000" y="0"/>
                </a:lnTo>
                <a:lnTo>
                  <a:pt x="533400" y="0"/>
                </a:lnTo>
                <a:lnTo>
                  <a:pt x="0" y="0"/>
                </a:lnTo>
                <a:lnTo>
                  <a:pt x="0" y="6858000"/>
                </a:lnTo>
                <a:lnTo>
                  <a:pt x="533400" y="6858000"/>
                </a:lnTo>
                <a:lnTo>
                  <a:pt x="762000" y="6858000"/>
                </a:lnTo>
                <a:lnTo>
                  <a:pt x="912863" y="6858000"/>
                </a:lnTo>
                <a:lnTo>
                  <a:pt x="912863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887723" y="0"/>
            <a:ext cx="2819400" cy="6858000"/>
          </a:xfrm>
          <a:custGeom>
            <a:avLst/>
            <a:gdLst/>
            <a:ahLst/>
            <a:cxnLst/>
            <a:rect l="l" t="t" r="r" b="b"/>
            <a:pathLst>
              <a:path w="2819400" h="6858000">
                <a:moveTo>
                  <a:pt x="2819400" y="0"/>
                </a:moveTo>
                <a:lnTo>
                  <a:pt x="0" y="0"/>
                </a:lnTo>
                <a:lnTo>
                  <a:pt x="0" y="6858000"/>
                </a:lnTo>
                <a:lnTo>
                  <a:pt x="2819400" y="6858000"/>
                </a:lnTo>
                <a:lnTo>
                  <a:pt x="28194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973324" y="0"/>
            <a:ext cx="990600" cy="6858000"/>
          </a:xfrm>
          <a:custGeom>
            <a:avLst/>
            <a:gdLst/>
            <a:ahLst/>
            <a:cxnLst/>
            <a:rect l="l" t="t" r="r" b="b"/>
            <a:pathLst>
              <a:path w="990600" h="6858000">
                <a:moveTo>
                  <a:pt x="990600" y="0"/>
                </a:moveTo>
                <a:lnTo>
                  <a:pt x="457200" y="0"/>
                </a:lnTo>
                <a:lnTo>
                  <a:pt x="228600" y="0"/>
                </a:ln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457200" y="6858000"/>
                </a:lnTo>
                <a:lnTo>
                  <a:pt x="990600" y="6858000"/>
                </a:lnTo>
                <a:lnTo>
                  <a:pt x="990600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65532" y="3486410"/>
            <a:ext cx="9078595" cy="2715260"/>
          </a:xfrm>
          <a:custGeom>
            <a:avLst/>
            <a:gdLst/>
            <a:ahLst/>
            <a:cxnLst/>
            <a:rect l="l" t="t" r="r" b="b"/>
            <a:pathLst>
              <a:path w="9078595" h="2715260">
                <a:moveTo>
                  <a:pt x="0" y="2664542"/>
                </a:moveTo>
                <a:lnTo>
                  <a:pt x="44897" y="2667239"/>
                </a:lnTo>
                <a:lnTo>
                  <a:pt x="89827" y="2669929"/>
                </a:lnTo>
                <a:lnTo>
                  <a:pt x="134821" y="2672605"/>
                </a:lnTo>
                <a:lnTo>
                  <a:pt x="179912" y="2675260"/>
                </a:lnTo>
                <a:lnTo>
                  <a:pt x="225132" y="2677888"/>
                </a:lnTo>
                <a:lnTo>
                  <a:pt x="270512" y="2680480"/>
                </a:lnTo>
                <a:lnTo>
                  <a:pt x="316086" y="2683031"/>
                </a:lnTo>
                <a:lnTo>
                  <a:pt x="361886" y="2685534"/>
                </a:lnTo>
                <a:lnTo>
                  <a:pt x="407943" y="2687980"/>
                </a:lnTo>
                <a:lnTo>
                  <a:pt x="454290" y="2690365"/>
                </a:lnTo>
                <a:lnTo>
                  <a:pt x="500959" y="2692680"/>
                </a:lnTo>
                <a:lnTo>
                  <a:pt x="547982" y="2694918"/>
                </a:lnTo>
                <a:lnTo>
                  <a:pt x="595392" y="2697074"/>
                </a:lnTo>
                <a:lnTo>
                  <a:pt x="643221" y="2699139"/>
                </a:lnTo>
                <a:lnTo>
                  <a:pt x="691501" y="2701107"/>
                </a:lnTo>
                <a:lnTo>
                  <a:pt x="740264" y="2702971"/>
                </a:lnTo>
                <a:lnTo>
                  <a:pt x="789542" y="2704723"/>
                </a:lnTo>
                <a:lnTo>
                  <a:pt x="839368" y="2706358"/>
                </a:lnTo>
                <a:lnTo>
                  <a:pt x="889773" y="2707869"/>
                </a:lnTo>
                <a:lnTo>
                  <a:pt x="940791" y="2709247"/>
                </a:lnTo>
                <a:lnTo>
                  <a:pt x="992453" y="2710486"/>
                </a:lnTo>
                <a:lnTo>
                  <a:pt x="1044791" y="2711580"/>
                </a:lnTo>
                <a:lnTo>
                  <a:pt x="1097838" y="2712521"/>
                </a:lnTo>
                <a:lnTo>
                  <a:pt x="1151625" y="2713303"/>
                </a:lnTo>
                <a:lnTo>
                  <a:pt x="1206186" y="2713918"/>
                </a:lnTo>
                <a:lnTo>
                  <a:pt x="1261552" y="2714360"/>
                </a:lnTo>
                <a:lnTo>
                  <a:pt x="1317756" y="2714622"/>
                </a:lnTo>
                <a:lnTo>
                  <a:pt x="1374829" y="2714696"/>
                </a:lnTo>
                <a:lnTo>
                  <a:pt x="1432804" y="2714576"/>
                </a:lnTo>
                <a:lnTo>
                  <a:pt x="1491713" y="2714254"/>
                </a:lnTo>
                <a:lnTo>
                  <a:pt x="1551589" y="2713725"/>
                </a:lnTo>
                <a:lnTo>
                  <a:pt x="1612463" y="2712981"/>
                </a:lnTo>
                <a:lnTo>
                  <a:pt x="1674368" y="2712015"/>
                </a:lnTo>
                <a:lnTo>
                  <a:pt x="1717496" y="2711270"/>
                </a:lnTo>
                <a:lnTo>
                  <a:pt x="1761028" y="2710516"/>
                </a:lnTo>
                <a:lnTo>
                  <a:pt x="1804957" y="2709749"/>
                </a:lnTo>
                <a:lnTo>
                  <a:pt x="1849280" y="2708963"/>
                </a:lnTo>
                <a:lnTo>
                  <a:pt x="1893993" y="2708156"/>
                </a:lnTo>
                <a:lnTo>
                  <a:pt x="1939090" y="2707323"/>
                </a:lnTo>
                <a:lnTo>
                  <a:pt x="1984567" y="2706460"/>
                </a:lnTo>
                <a:lnTo>
                  <a:pt x="2030419" y="2705562"/>
                </a:lnTo>
                <a:lnTo>
                  <a:pt x="2076643" y="2704625"/>
                </a:lnTo>
                <a:lnTo>
                  <a:pt x="2123233" y="2703646"/>
                </a:lnTo>
                <a:lnTo>
                  <a:pt x="2170185" y="2702619"/>
                </a:lnTo>
                <a:lnTo>
                  <a:pt x="2217495" y="2701541"/>
                </a:lnTo>
                <a:lnTo>
                  <a:pt x="2265158" y="2700408"/>
                </a:lnTo>
                <a:lnTo>
                  <a:pt x="2313169" y="2699216"/>
                </a:lnTo>
                <a:lnTo>
                  <a:pt x="2361525" y="2697959"/>
                </a:lnTo>
                <a:lnTo>
                  <a:pt x="2410220" y="2696635"/>
                </a:lnTo>
                <a:lnTo>
                  <a:pt x="2459250" y="2695239"/>
                </a:lnTo>
                <a:lnTo>
                  <a:pt x="2508610" y="2693766"/>
                </a:lnTo>
                <a:lnTo>
                  <a:pt x="2558297" y="2692213"/>
                </a:lnTo>
                <a:lnTo>
                  <a:pt x="2608305" y="2690575"/>
                </a:lnTo>
                <a:lnTo>
                  <a:pt x="2658630" y="2688848"/>
                </a:lnTo>
                <a:lnTo>
                  <a:pt x="2709267" y="2687028"/>
                </a:lnTo>
                <a:lnTo>
                  <a:pt x="2760213" y="2685111"/>
                </a:lnTo>
                <a:lnTo>
                  <a:pt x="2811462" y="2683092"/>
                </a:lnTo>
                <a:lnTo>
                  <a:pt x="2863010" y="2680968"/>
                </a:lnTo>
                <a:lnTo>
                  <a:pt x="2914853" y="2678734"/>
                </a:lnTo>
                <a:lnTo>
                  <a:pt x="2966985" y="2676386"/>
                </a:lnTo>
                <a:lnTo>
                  <a:pt x="3019403" y="2673920"/>
                </a:lnTo>
                <a:lnTo>
                  <a:pt x="3072102" y="2671331"/>
                </a:lnTo>
                <a:lnTo>
                  <a:pt x="3125077" y="2668616"/>
                </a:lnTo>
                <a:lnTo>
                  <a:pt x="3178324" y="2665770"/>
                </a:lnTo>
                <a:lnTo>
                  <a:pt x="3231839" y="2662790"/>
                </a:lnTo>
                <a:lnTo>
                  <a:pt x="3285617" y="2659670"/>
                </a:lnTo>
                <a:lnTo>
                  <a:pt x="3339653" y="2656407"/>
                </a:lnTo>
                <a:lnTo>
                  <a:pt x="3393943" y="2652996"/>
                </a:lnTo>
                <a:lnTo>
                  <a:pt x="3448482" y="2649434"/>
                </a:lnTo>
                <a:lnTo>
                  <a:pt x="3503266" y="2645716"/>
                </a:lnTo>
                <a:lnTo>
                  <a:pt x="3558291" y="2641837"/>
                </a:lnTo>
                <a:lnTo>
                  <a:pt x="3613552" y="2637795"/>
                </a:lnTo>
                <a:lnTo>
                  <a:pt x="3669044" y="2633584"/>
                </a:lnTo>
                <a:lnTo>
                  <a:pt x="3724762" y="2629201"/>
                </a:lnTo>
                <a:lnTo>
                  <a:pt x="3780704" y="2624641"/>
                </a:lnTo>
                <a:lnTo>
                  <a:pt x="3836863" y="2619900"/>
                </a:lnTo>
                <a:lnTo>
                  <a:pt x="3893235" y="2614973"/>
                </a:lnTo>
                <a:lnTo>
                  <a:pt x="3949817" y="2609858"/>
                </a:lnTo>
                <a:lnTo>
                  <a:pt x="4006602" y="2604549"/>
                </a:lnTo>
                <a:lnTo>
                  <a:pt x="4063588" y="2599042"/>
                </a:lnTo>
                <a:lnTo>
                  <a:pt x="4120768" y="2593333"/>
                </a:lnTo>
                <a:lnTo>
                  <a:pt x="4166137" y="2588697"/>
                </a:lnTo>
                <a:lnTo>
                  <a:pt x="4212100" y="2583936"/>
                </a:lnTo>
                <a:lnTo>
                  <a:pt x="4258634" y="2579050"/>
                </a:lnTo>
                <a:lnTo>
                  <a:pt x="4305717" y="2574044"/>
                </a:lnTo>
                <a:lnTo>
                  <a:pt x="4353327" y="2568918"/>
                </a:lnTo>
                <a:lnTo>
                  <a:pt x="4401442" y="2563674"/>
                </a:lnTo>
                <a:lnTo>
                  <a:pt x="4450040" y="2558316"/>
                </a:lnTo>
                <a:lnTo>
                  <a:pt x="4499098" y="2552844"/>
                </a:lnTo>
                <a:lnTo>
                  <a:pt x="4548593" y="2547260"/>
                </a:lnTo>
                <a:lnTo>
                  <a:pt x="4598504" y="2541568"/>
                </a:lnTo>
                <a:lnTo>
                  <a:pt x="4648809" y="2535768"/>
                </a:lnTo>
                <a:lnTo>
                  <a:pt x="4699484" y="2529863"/>
                </a:lnTo>
                <a:lnTo>
                  <a:pt x="4750508" y="2523855"/>
                </a:lnTo>
                <a:lnTo>
                  <a:pt x="4801858" y="2517746"/>
                </a:lnTo>
                <a:lnTo>
                  <a:pt x="4853512" y="2511538"/>
                </a:lnTo>
                <a:lnTo>
                  <a:pt x="4905448" y="2505233"/>
                </a:lnTo>
                <a:lnTo>
                  <a:pt x="4957644" y="2498833"/>
                </a:lnTo>
                <a:lnTo>
                  <a:pt x="5010077" y="2492340"/>
                </a:lnTo>
                <a:lnTo>
                  <a:pt x="5062725" y="2485757"/>
                </a:lnTo>
                <a:lnTo>
                  <a:pt x="5115565" y="2479084"/>
                </a:lnTo>
                <a:lnTo>
                  <a:pt x="5168575" y="2472325"/>
                </a:lnTo>
                <a:lnTo>
                  <a:pt x="5221734" y="2465480"/>
                </a:lnTo>
                <a:lnTo>
                  <a:pt x="5275018" y="2458554"/>
                </a:lnTo>
                <a:lnTo>
                  <a:pt x="5328406" y="2451546"/>
                </a:lnTo>
                <a:lnTo>
                  <a:pt x="5381875" y="2444460"/>
                </a:lnTo>
                <a:lnTo>
                  <a:pt x="5435403" y="2437297"/>
                </a:lnTo>
                <a:lnTo>
                  <a:pt x="5488967" y="2430060"/>
                </a:lnTo>
                <a:lnTo>
                  <a:pt x="5542545" y="2422750"/>
                </a:lnTo>
                <a:lnTo>
                  <a:pt x="5596116" y="2415370"/>
                </a:lnTo>
                <a:lnTo>
                  <a:pt x="5649656" y="2407921"/>
                </a:lnTo>
                <a:lnTo>
                  <a:pt x="5703143" y="2400406"/>
                </a:lnTo>
                <a:lnTo>
                  <a:pt x="5756556" y="2392826"/>
                </a:lnTo>
                <a:lnTo>
                  <a:pt x="5809871" y="2385184"/>
                </a:lnTo>
                <a:lnTo>
                  <a:pt x="5863067" y="2377482"/>
                </a:lnTo>
                <a:lnTo>
                  <a:pt x="5916120" y="2369722"/>
                </a:lnTo>
                <a:lnTo>
                  <a:pt x="5969010" y="2361905"/>
                </a:lnTo>
                <a:lnTo>
                  <a:pt x="6021714" y="2354035"/>
                </a:lnTo>
                <a:lnTo>
                  <a:pt x="6074208" y="2346112"/>
                </a:lnTo>
                <a:lnTo>
                  <a:pt x="6126472" y="2338139"/>
                </a:lnTo>
                <a:lnTo>
                  <a:pt x="6178482" y="2330118"/>
                </a:lnTo>
                <a:lnTo>
                  <a:pt x="6230217" y="2322051"/>
                </a:lnTo>
                <a:lnTo>
                  <a:pt x="6281654" y="2313940"/>
                </a:lnTo>
                <a:lnTo>
                  <a:pt x="6332771" y="2305787"/>
                </a:lnTo>
                <a:lnTo>
                  <a:pt x="6383545" y="2297595"/>
                </a:lnTo>
                <a:lnTo>
                  <a:pt x="6433954" y="2289364"/>
                </a:lnTo>
                <a:lnTo>
                  <a:pt x="6483977" y="2281098"/>
                </a:lnTo>
                <a:lnTo>
                  <a:pt x="6533590" y="2272798"/>
                </a:lnTo>
                <a:lnTo>
                  <a:pt x="6582771" y="2264466"/>
                </a:lnTo>
                <a:lnTo>
                  <a:pt x="6631499" y="2256104"/>
                </a:lnTo>
                <a:lnTo>
                  <a:pt x="6679750" y="2247715"/>
                </a:lnTo>
                <a:lnTo>
                  <a:pt x="6727503" y="2239300"/>
                </a:lnTo>
                <a:lnTo>
                  <a:pt x="6774735" y="2230862"/>
                </a:lnTo>
                <a:lnTo>
                  <a:pt x="6821423" y="2222402"/>
                </a:lnTo>
                <a:lnTo>
                  <a:pt x="6867547" y="2213923"/>
                </a:lnTo>
                <a:lnTo>
                  <a:pt x="6913082" y="2205426"/>
                </a:lnTo>
                <a:lnTo>
                  <a:pt x="6958008" y="2196914"/>
                </a:lnTo>
                <a:lnTo>
                  <a:pt x="7002301" y="2188388"/>
                </a:lnTo>
                <a:lnTo>
                  <a:pt x="7045940" y="2179851"/>
                </a:lnTo>
                <a:lnTo>
                  <a:pt x="7088902" y="2171305"/>
                </a:lnTo>
                <a:lnTo>
                  <a:pt x="7131164" y="2162751"/>
                </a:lnTo>
                <a:lnTo>
                  <a:pt x="7172706" y="2154193"/>
                </a:lnTo>
                <a:lnTo>
                  <a:pt x="7233990" y="2141279"/>
                </a:lnTo>
                <a:lnTo>
                  <a:pt x="7295292" y="2128018"/>
                </a:lnTo>
                <a:lnTo>
                  <a:pt x="7356561" y="2114429"/>
                </a:lnTo>
                <a:lnTo>
                  <a:pt x="7417744" y="2100531"/>
                </a:lnTo>
                <a:lnTo>
                  <a:pt x="7478789" y="2086344"/>
                </a:lnTo>
                <a:lnTo>
                  <a:pt x="7539643" y="2071887"/>
                </a:lnTo>
                <a:lnTo>
                  <a:pt x="7600255" y="2057181"/>
                </a:lnTo>
                <a:lnTo>
                  <a:pt x="7660572" y="2042245"/>
                </a:lnTo>
                <a:lnTo>
                  <a:pt x="7720543" y="2027099"/>
                </a:lnTo>
                <a:lnTo>
                  <a:pt x="7780114" y="2011762"/>
                </a:lnTo>
                <a:lnTo>
                  <a:pt x="7839234" y="1996253"/>
                </a:lnTo>
                <a:lnTo>
                  <a:pt x="7897850" y="1980594"/>
                </a:lnTo>
                <a:lnTo>
                  <a:pt x="7955910" y="1964802"/>
                </a:lnTo>
                <a:lnTo>
                  <a:pt x="8013363" y="1948898"/>
                </a:lnTo>
                <a:lnTo>
                  <a:pt x="8070155" y="1932902"/>
                </a:lnTo>
                <a:lnTo>
                  <a:pt x="8126235" y="1916833"/>
                </a:lnTo>
                <a:lnTo>
                  <a:pt x="8181550" y="1900711"/>
                </a:lnTo>
                <a:lnTo>
                  <a:pt x="8236049" y="1884555"/>
                </a:lnTo>
                <a:lnTo>
                  <a:pt x="8289678" y="1868385"/>
                </a:lnTo>
                <a:lnTo>
                  <a:pt x="8342386" y="1852221"/>
                </a:lnTo>
                <a:lnTo>
                  <a:pt x="8394121" y="1836083"/>
                </a:lnTo>
                <a:lnTo>
                  <a:pt x="8444830" y="1819989"/>
                </a:lnTo>
                <a:lnTo>
                  <a:pt x="8494462" y="1803960"/>
                </a:lnTo>
                <a:lnTo>
                  <a:pt x="8542963" y="1788015"/>
                </a:lnTo>
                <a:lnTo>
                  <a:pt x="8590282" y="1772174"/>
                </a:lnTo>
                <a:lnTo>
                  <a:pt x="8636367" y="1756457"/>
                </a:lnTo>
                <a:lnTo>
                  <a:pt x="8681165" y="1740883"/>
                </a:lnTo>
                <a:lnTo>
                  <a:pt x="8724624" y="1725472"/>
                </a:lnTo>
                <a:lnTo>
                  <a:pt x="8766692" y="1710243"/>
                </a:lnTo>
                <a:lnTo>
                  <a:pt x="8807316" y="1695216"/>
                </a:lnTo>
                <a:lnTo>
                  <a:pt x="8846446" y="1680412"/>
                </a:lnTo>
                <a:lnTo>
                  <a:pt x="8884027" y="1665848"/>
                </a:lnTo>
                <a:lnTo>
                  <a:pt x="8920009" y="1651546"/>
                </a:lnTo>
                <a:lnTo>
                  <a:pt x="8986963" y="1623804"/>
                </a:lnTo>
                <a:lnTo>
                  <a:pt x="9046892" y="1597341"/>
                </a:lnTo>
                <a:lnTo>
                  <a:pt x="9074091" y="1584639"/>
                </a:lnTo>
                <a:lnTo>
                  <a:pt x="9078468" y="1582506"/>
                </a:lnTo>
              </a:path>
              <a:path w="9078595" h="2715260">
                <a:moveTo>
                  <a:pt x="0" y="872229"/>
                </a:moveTo>
                <a:lnTo>
                  <a:pt x="35919" y="853180"/>
                </a:lnTo>
                <a:lnTo>
                  <a:pt x="71982" y="834132"/>
                </a:lnTo>
                <a:lnTo>
                  <a:pt x="108333" y="815087"/>
                </a:lnTo>
                <a:lnTo>
                  <a:pt x="145116" y="796048"/>
                </a:lnTo>
                <a:lnTo>
                  <a:pt x="182474" y="777015"/>
                </a:lnTo>
                <a:lnTo>
                  <a:pt x="220551" y="757991"/>
                </a:lnTo>
                <a:lnTo>
                  <a:pt x="259492" y="738977"/>
                </a:lnTo>
                <a:lnTo>
                  <a:pt x="299440" y="719976"/>
                </a:lnTo>
                <a:lnTo>
                  <a:pt x="340539" y="700988"/>
                </a:lnTo>
                <a:lnTo>
                  <a:pt x="382933" y="682016"/>
                </a:lnTo>
                <a:lnTo>
                  <a:pt x="426766" y="663060"/>
                </a:lnTo>
                <a:lnTo>
                  <a:pt x="472181" y="644124"/>
                </a:lnTo>
                <a:lnTo>
                  <a:pt x="519323" y="625208"/>
                </a:lnTo>
                <a:lnTo>
                  <a:pt x="568335" y="606315"/>
                </a:lnTo>
                <a:lnTo>
                  <a:pt x="619361" y="587445"/>
                </a:lnTo>
                <a:lnTo>
                  <a:pt x="672546" y="568602"/>
                </a:lnTo>
                <a:lnTo>
                  <a:pt x="728032" y="549786"/>
                </a:lnTo>
                <a:lnTo>
                  <a:pt x="785965" y="530999"/>
                </a:lnTo>
                <a:lnTo>
                  <a:pt x="846487" y="512243"/>
                </a:lnTo>
                <a:lnTo>
                  <a:pt x="909743" y="493519"/>
                </a:lnTo>
                <a:lnTo>
                  <a:pt x="975877" y="474830"/>
                </a:lnTo>
                <a:lnTo>
                  <a:pt x="1045032" y="456177"/>
                </a:lnTo>
                <a:lnTo>
                  <a:pt x="1082442" y="446311"/>
                </a:lnTo>
                <a:lnTo>
                  <a:pt x="1120581" y="436245"/>
                </a:lnTo>
                <a:lnTo>
                  <a:pt x="1159438" y="425994"/>
                </a:lnTo>
                <a:lnTo>
                  <a:pt x="1199000" y="415576"/>
                </a:lnTo>
                <a:lnTo>
                  <a:pt x="1239256" y="405004"/>
                </a:lnTo>
                <a:lnTo>
                  <a:pt x="1280195" y="394297"/>
                </a:lnTo>
                <a:lnTo>
                  <a:pt x="1321804" y="383469"/>
                </a:lnTo>
                <a:lnTo>
                  <a:pt x="1364074" y="372536"/>
                </a:lnTo>
                <a:lnTo>
                  <a:pt x="1406991" y="361514"/>
                </a:lnTo>
                <a:lnTo>
                  <a:pt x="1450545" y="350419"/>
                </a:lnTo>
                <a:lnTo>
                  <a:pt x="1494724" y="339268"/>
                </a:lnTo>
                <a:lnTo>
                  <a:pt x="1539516" y="328075"/>
                </a:lnTo>
                <a:lnTo>
                  <a:pt x="1584910" y="316858"/>
                </a:lnTo>
                <a:lnTo>
                  <a:pt x="1630895" y="305631"/>
                </a:lnTo>
                <a:lnTo>
                  <a:pt x="1677458" y="294410"/>
                </a:lnTo>
                <a:lnTo>
                  <a:pt x="1724589" y="283212"/>
                </a:lnTo>
                <a:lnTo>
                  <a:pt x="1772276" y="272053"/>
                </a:lnTo>
                <a:lnTo>
                  <a:pt x="1820507" y="260948"/>
                </a:lnTo>
                <a:lnTo>
                  <a:pt x="1869271" y="249913"/>
                </a:lnTo>
                <a:lnTo>
                  <a:pt x="1918556" y="238964"/>
                </a:lnTo>
                <a:lnTo>
                  <a:pt x="1968350" y="228117"/>
                </a:lnTo>
                <a:lnTo>
                  <a:pt x="2018643" y="217388"/>
                </a:lnTo>
                <a:lnTo>
                  <a:pt x="2069423" y="206793"/>
                </a:lnTo>
                <a:lnTo>
                  <a:pt x="2120677" y="196348"/>
                </a:lnTo>
                <a:lnTo>
                  <a:pt x="2172396" y="186068"/>
                </a:lnTo>
                <a:lnTo>
                  <a:pt x="2224566" y="175970"/>
                </a:lnTo>
                <a:lnTo>
                  <a:pt x="2277177" y="166069"/>
                </a:lnTo>
                <a:lnTo>
                  <a:pt x="2330217" y="156382"/>
                </a:lnTo>
                <a:lnTo>
                  <a:pt x="2383675" y="146924"/>
                </a:lnTo>
                <a:lnTo>
                  <a:pt x="2437538" y="137711"/>
                </a:lnTo>
                <a:lnTo>
                  <a:pt x="2491796" y="128759"/>
                </a:lnTo>
                <a:lnTo>
                  <a:pt x="2546437" y="120084"/>
                </a:lnTo>
                <a:lnTo>
                  <a:pt x="2601449" y="111702"/>
                </a:lnTo>
                <a:lnTo>
                  <a:pt x="2656822" y="103628"/>
                </a:lnTo>
                <a:lnTo>
                  <a:pt x="2712542" y="95879"/>
                </a:lnTo>
                <a:lnTo>
                  <a:pt x="2768600" y="88471"/>
                </a:lnTo>
                <a:lnTo>
                  <a:pt x="2824982" y="81419"/>
                </a:lnTo>
                <a:lnTo>
                  <a:pt x="2881679" y="74740"/>
                </a:lnTo>
                <a:lnTo>
                  <a:pt x="2938678" y="68449"/>
                </a:lnTo>
                <a:lnTo>
                  <a:pt x="2995967" y="62561"/>
                </a:lnTo>
                <a:lnTo>
                  <a:pt x="3053536" y="57094"/>
                </a:lnTo>
                <a:lnTo>
                  <a:pt x="3111373" y="52063"/>
                </a:lnTo>
                <a:lnTo>
                  <a:pt x="3155803" y="48448"/>
                </a:lnTo>
                <a:lnTo>
                  <a:pt x="3200573" y="44959"/>
                </a:lnTo>
                <a:lnTo>
                  <a:pt x="3245678" y="41597"/>
                </a:lnTo>
                <a:lnTo>
                  <a:pt x="3291111" y="38362"/>
                </a:lnTo>
                <a:lnTo>
                  <a:pt x="3336868" y="35255"/>
                </a:lnTo>
                <a:lnTo>
                  <a:pt x="3382943" y="32275"/>
                </a:lnTo>
                <a:lnTo>
                  <a:pt x="3429330" y="29425"/>
                </a:lnTo>
                <a:lnTo>
                  <a:pt x="3476023" y="26703"/>
                </a:lnTo>
                <a:lnTo>
                  <a:pt x="3523018" y="24111"/>
                </a:lnTo>
                <a:lnTo>
                  <a:pt x="3570308" y="21648"/>
                </a:lnTo>
                <a:lnTo>
                  <a:pt x="3617888" y="19316"/>
                </a:lnTo>
                <a:lnTo>
                  <a:pt x="3665752" y="17114"/>
                </a:lnTo>
                <a:lnTo>
                  <a:pt x="3713896" y="15043"/>
                </a:lnTo>
                <a:lnTo>
                  <a:pt x="3762312" y="13104"/>
                </a:lnTo>
                <a:lnTo>
                  <a:pt x="3810996" y="11297"/>
                </a:lnTo>
                <a:lnTo>
                  <a:pt x="3859942" y="9622"/>
                </a:lnTo>
                <a:lnTo>
                  <a:pt x="3909144" y="8079"/>
                </a:lnTo>
                <a:lnTo>
                  <a:pt x="3958598" y="6670"/>
                </a:lnTo>
                <a:lnTo>
                  <a:pt x="4008297" y="5395"/>
                </a:lnTo>
                <a:lnTo>
                  <a:pt x="4058235" y="4254"/>
                </a:lnTo>
                <a:lnTo>
                  <a:pt x="4108408" y="3247"/>
                </a:lnTo>
                <a:lnTo>
                  <a:pt x="4158810" y="2375"/>
                </a:lnTo>
                <a:lnTo>
                  <a:pt x="4209434" y="1638"/>
                </a:lnTo>
                <a:lnTo>
                  <a:pt x="4260276" y="1037"/>
                </a:lnTo>
                <a:lnTo>
                  <a:pt x="4311330" y="572"/>
                </a:lnTo>
                <a:lnTo>
                  <a:pt x="4362591" y="244"/>
                </a:lnTo>
                <a:lnTo>
                  <a:pt x="4414052" y="53"/>
                </a:lnTo>
                <a:lnTo>
                  <a:pt x="4465708" y="0"/>
                </a:lnTo>
                <a:lnTo>
                  <a:pt x="4517554" y="84"/>
                </a:lnTo>
                <a:lnTo>
                  <a:pt x="4569585" y="306"/>
                </a:lnTo>
                <a:lnTo>
                  <a:pt x="4621793" y="667"/>
                </a:lnTo>
                <a:lnTo>
                  <a:pt x="4674175" y="1168"/>
                </a:lnTo>
                <a:lnTo>
                  <a:pt x="4726724" y="1808"/>
                </a:lnTo>
                <a:lnTo>
                  <a:pt x="4779435" y="2588"/>
                </a:lnTo>
                <a:lnTo>
                  <a:pt x="4832302" y="3508"/>
                </a:lnTo>
                <a:lnTo>
                  <a:pt x="4885320" y="4569"/>
                </a:lnTo>
                <a:lnTo>
                  <a:pt x="4938483" y="5772"/>
                </a:lnTo>
                <a:lnTo>
                  <a:pt x="4991785" y="7116"/>
                </a:lnTo>
                <a:lnTo>
                  <a:pt x="5045222" y="8603"/>
                </a:lnTo>
                <a:lnTo>
                  <a:pt x="5098787" y="10232"/>
                </a:lnTo>
                <a:lnTo>
                  <a:pt x="5152475" y="12004"/>
                </a:lnTo>
                <a:lnTo>
                  <a:pt x="5206280" y="13919"/>
                </a:lnTo>
                <a:lnTo>
                  <a:pt x="5260196" y="15978"/>
                </a:lnTo>
                <a:lnTo>
                  <a:pt x="5314219" y="18182"/>
                </a:lnTo>
                <a:lnTo>
                  <a:pt x="5368342" y="20530"/>
                </a:lnTo>
                <a:lnTo>
                  <a:pt x="5422561" y="23023"/>
                </a:lnTo>
                <a:lnTo>
                  <a:pt x="5476868" y="25662"/>
                </a:lnTo>
                <a:lnTo>
                  <a:pt x="5531260" y="28447"/>
                </a:lnTo>
                <a:lnTo>
                  <a:pt x="5585730" y="31378"/>
                </a:lnTo>
                <a:lnTo>
                  <a:pt x="5640273" y="34456"/>
                </a:lnTo>
                <a:lnTo>
                  <a:pt x="5694882" y="37681"/>
                </a:lnTo>
                <a:lnTo>
                  <a:pt x="5749554" y="41054"/>
                </a:lnTo>
                <a:lnTo>
                  <a:pt x="5804281" y="44575"/>
                </a:lnTo>
                <a:lnTo>
                  <a:pt x="5859059" y="48245"/>
                </a:lnTo>
                <a:lnTo>
                  <a:pt x="5913882" y="52063"/>
                </a:lnTo>
                <a:lnTo>
                  <a:pt x="5961497" y="55558"/>
                </a:lnTo>
                <a:lnTo>
                  <a:pt x="6010054" y="59357"/>
                </a:lnTo>
                <a:lnTo>
                  <a:pt x="6059512" y="63450"/>
                </a:lnTo>
                <a:lnTo>
                  <a:pt x="6109828" y="67827"/>
                </a:lnTo>
                <a:lnTo>
                  <a:pt x="6160963" y="72478"/>
                </a:lnTo>
                <a:lnTo>
                  <a:pt x="6212875" y="77394"/>
                </a:lnTo>
                <a:lnTo>
                  <a:pt x="6265523" y="82565"/>
                </a:lnTo>
                <a:lnTo>
                  <a:pt x="6318865" y="87981"/>
                </a:lnTo>
                <a:lnTo>
                  <a:pt x="6372861" y="93633"/>
                </a:lnTo>
                <a:lnTo>
                  <a:pt x="6427469" y="99509"/>
                </a:lnTo>
                <a:lnTo>
                  <a:pt x="6482648" y="105602"/>
                </a:lnTo>
                <a:lnTo>
                  <a:pt x="6538356" y="111900"/>
                </a:lnTo>
                <a:lnTo>
                  <a:pt x="6594554" y="118394"/>
                </a:lnTo>
                <a:lnTo>
                  <a:pt x="6651199" y="125075"/>
                </a:lnTo>
                <a:lnTo>
                  <a:pt x="6708250" y="131932"/>
                </a:lnTo>
                <a:lnTo>
                  <a:pt x="6765667" y="138955"/>
                </a:lnTo>
                <a:lnTo>
                  <a:pt x="6823407" y="146135"/>
                </a:lnTo>
                <a:lnTo>
                  <a:pt x="6881430" y="153463"/>
                </a:lnTo>
                <a:lnTo>
                  <a:pt x="6939695" y="160927"/>
                </a:lnTo>
                <a:lnTo>
                  <a:pt x="6998160" y="168519"/>
                </a:lnTo>
                <a:lnTo>
                  <a:pt x="7056785" y="176229"/>
                </a:lnTo>
                <a:lnTo>
                  <a:pt x="7115528" y="184046"/>
                </a:lnTo>
                <a:lnTo>
                  <a:pt x="7174347" y="191962"/>
                </a:lnTo>
                <a:lnTo>
                  <a:pt x="7233203" y="199966"/>
                </a:lnTo>
                <a:lnTo>
                  <a:pt x="7292053" y="208048"/>
                </a:lnTo>
                <a:lnTo>
                  <a:pt x="7350856" y="216198"/>
                </a:lnTo>
                <a:lnTo>
                  <a:pt x="7409571" y="224408"/>
                </a:lnTo>
                <a:lnTo>
                  <a:pt x="7468158" y="232667"/>
                </a:lnTo>
                <a:lnTo>
                  <a:pt x="7526574" y="240964"/>
                </a:lnTo>
                <a:lnTo>
                  <a:pt x="7584779" y="249291"/>
                </a:lnTo>
                <a:lnTo>
                  <a:pt x="7642732" y="257638"/>
                </a:lnTo>
                <a:lnTo>
                  <a:pt x="7700390" y="265995"/>
                </a:lnTo>
                <a:lnTo>
                  <a:pt x="7757714" y="274351"/>
                </a:lnTo>
                <a:lnTo>
                  <a:pt x="7814662" y="282698"/>
                </a:lnTo>
                <a:lnTo>
                  <a:pt x="7871193" y="291025"/>
                </a:lnTo>
                <a:lnTo>
                  <a:pt x="7927265" y="299323"/>
                </a:lnTo>
                <a:lnTo>
                  <a:pt x="7982838" y="307581"/>
                </a:lnTo>
                <a:lnTo>
                  <a:pt x="8037870" y="315791"/>
                </a:lnTo>
                <a:lnTo>
                  <a:pt x="8092320" y="323942"/>
                </a:lnTo>
                <a:lnTo>
                  <a:pt x="8146147" y="332024"/>
                </a:lnTo>
                <a:lnTo>
                  <a:pt x="8199310" y="340028"/>
                </a:lnTo>
                <a:lnTo>
                  <a:pt x="8251767" y="347943"/>
                </a:lnTo>
                <a:lnTo>
                  <a:pt x="8303478" y="355760"/>
                </a:lnTo>
                <a:lnTo>
                  <a:pt x="8354400" y="363470"/>
                </a:lnTo>
                <a:lnTo>
                  <a:pt x="8404494" y="371062"/>
                </a:lnTo>
                <a:lnTo>
                  <a:pt x="8453718" y="378527"/>
                </a:lnTo>
                <a:lnTo>
                  <a:pt x="8502030" y="385854"/>
                </a:lnTo>
                <a:lnTo>
                  <a:pt x="8549389" y="393034"/>
                </a:lnTo>
                <a:lnTo>
                  <a:pt x="8595755" y="400058"/>
                </a:lnTo>
                <a:lnTo>
                  <a:pt x="8641087" y="406915"/>
                </a:lnTo>
                <a:lnTo>
                  <a:pt x="8685342" y="413595"/>
                </a:lnTo>
                <a:lnTo>
                  <a:pt x="8728479" y="420090"/>
                </a:lnTo>
                <a:lnTo>
                  <a:pt x="8770459" y="426388"/>
                </a:lnTo>
                <a:lnTo>
                  <a:pt x="8811239" y="432480"/>
                </a:lnTo>
                <a:lnTo>
                  <a:pt x="8850778" y="438357"/>
                </a:lnTo>
                <a:lnTo>
                  <a:pt x="8889035" y="444008"/>
                </a:lnTo>
                <a:lnTo>
                  <a:pt x="8961538" y="454595"/>
                </a:lnTo>
                <a:lnTo>
                  <a:pt x="9028420" y="464163"/>
                </a:lnTo>
                <a:lnTo>
                  <a:pt x="9059649" y="468540"/>
                </a:lnTo>
                <a:lnTo>
                  <a:pt x="9078468" y="471133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3340" y="5640324"/>
            <a:ext cx="3005455" cy="1211580"/>
          </a:xfrm>
          <a:custGeom>
            <a:avLst/>
            <a:gdLst/>
            <a:ahLst/>
            <a:cxnLst/>
            <a:rect l="l" t="t" r="r" b="b"/>
            <a:pathLst>
              <a:path w="3005455" h="1211579">
                <a:moveTo>
                  <a:pt x="0" y="0"/>
                </a:moveTo>
                <a:lnTo>
                  <a:pt x="51736" y="23523"/>
                </a:lnTo>
                <a:lnTo>
                  <a:pt x="103465" y="47039"/>
                </a:lnTo>
                <a:lnTo>
                  <a:pt x="155181" y="70542"/>
                </a:lnTo>
                <a:lnTo>
                  <a:pt x="206875" y="94025"/>
                </a:lnTo>
                <a:lnTo>
                  <a:pt x="258542" y="117481"/>
                </a:lnTo>
                <a:lnTo>
                  <a:pt x="310173" y="140903"/>
                </a:lnTo>
                <a:lnTo>
                  <a:pt x="361763" y="164285"/>
                </a:lnTo>
                <a:lnTo>
                  <a:pt x="413304" y="187620"/>
                </a:lnTo>
                <a:lnTo>
                  <a:pt x="464788" y="210901"/>
                </a:lnTo>
                <a:lnTo>
                  <a:pt x="516210" y="234122"/>
                </a:lnTo>
                <a:lnTo>
                  <a:pt x="567562" y="257275"/>
                </a:lnTo>
                <a:lnTo>
                  <a:pt x="618837" y="280354"/>
                </a:lnTo>
                <a:lnTo>
                  <a:pt x="670028" y="303352"/>
                </a:lnTo>
                <a:lnTo>
                  <a:pt x="721127" y="326263"/>
                </a:lnTo>
                <a:lnTo>
                  <a:pt x="772129" y="349080"/>
                </a:lnTo>
                <a:lnTo>
                  <a:pt x="823026" y="371796"/>
                </a:lnTo>
                <a:lnTo>
                  <a:pt x="873811" y="394404"/>
                </a:lnTo>
                <a:lnTo>
                  <a:pt x="924477" y="416898"/>
                </a:lnTo>
                <a:lnTo>
                  <a:pt x="975017" y="439271"/>
                </a:lnTo>
                <a:lnTo>
                  <a:pt x="1025424" y="461515"/>
                </a:lnTo>
                <a:lnTo>
                  <a:pt x="1075691" y="483626"/>
                </a:lnTo>
                <a:lnTo>
                  <a:pt x="1125811" y="505594"/>
                </a:lnTo>
                <a:lnTo>
                  <a:pt x="1175776" y="527415"/>
                </a:lnTo>
                <a:lnTo>
                  <a:pt x="1225581" y="549081"/>
                </a:lnTo>
                <a:lnTo>
                  <a:pt x="1275218" y="570586"/>
                </a:lnTo>
                <a:lnTo>
                  <a:pt x="1324680" y="591923"/>
                </a:lnTo>
                <a:lnTo>
                  <a:pt x="1373960" y="613084"/>
                </a:lnTo>
                <a:lnTo>
                  <a:pt x="1423050" y="634064"/>
                </a:lnTo>
                <a:lnTo>
                  <a:pt x="1471945" y="654855"/>
                </a:lnTo>
                <a:lnTo>
                  <a:pt x="1520637" y="675452"/>
                </a:lnTo>
                <a:lnTo>
                  <a:pt x="1569118" y="695846"/>
                </a:lnTo>
                <a:lnTo>
                  <a:pt x="1617383" y="716032"/>
                </a:lnTo>
                <a:lnTo>
                  <a:pt x="1665423" y="736002"/>
                </a:lnTo>
                <a:lnTo>
                  <a:pt x="1713232" y="755751"/>
                </a:lnTo>
                <a:lnTo>
                  <a:pt x="1760804" y="775270"/>
                </a:lnTo>
                <a:lnTo>
                  <a:pt x="1808130" y="794555"/>
                </a:lnTo>
                <a:lnTo>
                  <a:pt x="1855204" y="813597"/>
                </a:lnTo>
                <a:lnTo>
                  <a:pt x="1902019" y="832390"/>
                </a:lnTo>
                <a:lnTo>
                  <a:pt x="1948568" y="850927"/>
                </a:lnTo>
                <a:lnTo>
                  <a:pt x="1994844" y="869202"/>
                </a:lnTo>
                <a:lnTo>
                  <a:pt x="2040840" y="887208"/>
                </a:lnTo>
                <a:lnTo>
                  <a:pt x="2086549" y="904937"/>
                </a:lnTo>
                <a:lnTo>
                  <a:pt x="2131963" y="922385"/>
                </a:lnTo>
                <a:lnTo>
                  <a:pt x="2177077" y="939543"/>
                </a:lnTo>
                <a:lnTo>
                  <a:pt x="2221882" y="956404"/>
                </a:lnTo>
                <a:lnTo>
                  <a:pt x="2266372" y="972963"/>
                </a:lnTo>
                <a:lnTo>
                  <a:pt x="2310540" y="989213"/>
                </a:lnTo>
                <a:lnTo>
                  <a:pt x="2354379" y="1005146"/>
                </a:lnTo>
                <a:lnTo>
                  <a:pt x="2397882" y="1020757"/>
                </a:lnTo>
                <a:lnTo>
                  <a:pt x="2441042" y="1036037"/>
                </a:lnTo>
                <a:lnTo>
                  <a:pt x="2483852" y="1050981"/>
                </a:lnTo>
                <a:lnTo>
                  <a:pt x="2526304" y="1065583"/>
                </a:lnTo>
                <a:lnTo>
                  <a:pt x="2568393" y="1079834"/>
                </a:lnTo>
                <a:lnTo>
                  <a:pt x="2610110" y="1093728"/>
                </a:lnTo>
                <a:lnTo>
                  <a:pt x="2651449" y="1107259"/>
                </a:lnTo>
                <a:lnTo>
                  <a:pt x="2692403" y="1120420"/>
                </a:lnTo>
                <a:lnTo>
                  <a:pt x="2732964" y="1133205"/>
                </a:lnTo>
                <a:lnTo>
                  <a:pt x="2773127" y="1145605"/>
                </a:lnTo>
                <a:lnTo>
                  <a:pt x="2812883" y="1157616"/>
                </a:lnTo>
                <a:lnTo>
                  <a:pt x="2852227" y="1169229"/>
                </a:lnTo>
                <a:lnTo>
                  <a:pt x="2891150" y="1180439"/>
                </a:lnTo>
                <a:lnTo>
                  <a:pt x="2929645" y="1191239"/>
                </a:lnTo>
                <a:lnTo>
                  <a:pt x="2967707" y="1201621"/>
                </a:lnTo>
                <a:lnTo>
                  <a:pt x="3005328" y="1211579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65532" y="5138558"/>
            <a:ext cx="9078595" cy="1713864"/>
          </a:xfrm>
          <a:custGeom>
            <a:avLst/>
            <a:gdLst/>
            <a:ahLst/>
            <a:cxnLst/>
            <a:rect l="l" t="t" r="r" b="b"/>
            <a:pathLst>
              <a:path w="9078595" h="1713865">
                <a:moveTo>
                  <a:pt x="0" y="146673"/>
                </a:moveTo>
                <a:lnTo>
                  <a:pt x="37323" y="159713"/>
                </a:lnTo>
                <a:lnTo>
                  <a:pt x="74768" y="172775"/>
                </a:lnTo>
                <a:lnTo>
                  <a:pt x="112457" y="185882"/>
                </a:lnTo>
                <a:lnTo>
                  <a:pt x="150510" y="199054"/>
                </a:lnTo>
                <a:lnTo>
                  <a:pt x="189049" y="212314"/>
                </a:lnTo>
                <a:lnTo>
                  <a:pt x="228196" y="225683"/>
                </a:lnTo>
                <a:lnTo>
                  <a:pt x="268072" y="239185"/>
                </a:lnTo>
                <a:lnTo>
                  <a:pt x="308798" y="252839"/>
                </a:lnTo>
                <a:lnTo>
                  <a:pt x="350497" y="266670"/>
                </a:lnTo>
                <a:lnTo>
                  <a:pt x="393290" y="280697"/>
                </a:lnTo>
                <a:lnTo>
                  <a:pt x="437298" y="294944"/>
                </a:lnTo>
                <a:lnTo>
                  <a:pt x="482642" y="309433"/>
                </a:lnTo>
                <a:lnTo>
                  <a:pt x="529445" y="324185"/>
                </a:lnTo>
                <a:lnTo>
                  <a:pt x="577827" y="339221"/>
                </a:lnTo>
                <a:lnTo>
                  <a:pt x="627911" y="354566"/>
                </a:lnTo>
                <a:lnTo>
                  <a:pt x="679817" y="370239"/>
                </a:lnTo>
                <a:lnTo>
                  <a:pt x="733668" y="386263"/>
                </a:lnTo>
                <a:lnTo>
                  <a:pt x="789584" y="402660"/>
                </a:lnTo>
                <a:lnTo>
                  <a:pt x="847687" y="419452"/>
                </a:lnTo>
                <a:lnTo>
                  <a:pt x="908100" y="436661"/>
                </a:lnTo>
                <a:lnTo>
                  <a:pt x="970942" y="454308"/>
                </a:lnTo>
                <a:lnTo>
                  <a:pt x="1036337" y="472417"/>
                </a:lnTo>
                <a:lnTo>
                  <a:pt x="1104404" y="491008"/>
                </a:lnTo>
                <a:lnTo>
                  <a:pt x="1142874" y="501456"/>
                </a:lnTo>
                <a:lnTo>
                  <a:pt x="1182216" y="512155"/>
                </a:lnTo>
                <a:lnTo>
                  <a:pt x="1222405" y="523093"/>
                </a:lnTo>
                <a:lnTo>
                  <a:pt x="1263418" y="534260"/>
                </a:lnTo>
                <a:lnTo>
                  <a:pt x="1305230" y="545643"/>
                </a:lnTo>
                <a:lnTo>
                  <a:pt x="1347817" y="557231"/>
                </a:lnTo>
                <a:lnTo>
                  <a:pt x="1391155" y="569012"/>
                </a:lnTo>
                <a:lnTo>
                  <a:pt x="1435221" y="580975"/>
                </a:lnTo>
                <a:lnTo>
                  <a:pt x="1479990" y="593108"/>
                </a:lnTo>
                <a:lnTo>
                  <a:pt x="1525438" y="605399"/>
                </a:lnTo>
                <a:lnTo>
                  <a:pt x="1571541" y="617838"/>
                </a:lnTo>
                <a:lnTo>
                  <a:pt x="1618274" y="630413"/>
                </a:lnTo>
                <a:lnTo>
                  <a:pt x="1665615" y="643111"/>
                </a:lnTo>
                <a:lnTo>
                  <a:pt x="1713539" y="655922"/>
                </a:lnTo>
                <a:lnTo>
                  <a:pt x="1762022" y="668834"/>
                </a:lnTo>
                <a:lnTo>
                  <a:pt x="1811039" y="681836"/>
                </a:lnTo>
                <a:lnTo>
                  <a:pt x="1860567" y="694915"/>
                </a:lnTo>
                <a:lnTo>
                  <a:pt x="1910582" y="708061"/>
                </a:lnTo>
                <a:lnTo>
                  <a:pt x="1961060" y="721262"/>
                </a:lnTo>
                <a:lnTo>
                  <a:pt x="2011976" y="734505"/>
                </a:lnTo>
                <a:lnTo>
                  <a:pt x="2063307" y="747781"/>
                </a:lnTo>
                <a:lnTo>
                  <a:pt x="2115028" y="761077"/>
                </a:lnTo>
                <a:lnTo>
                  <a:pt x="2167116" y="774381"/>
                </a:lnTo>
                <a:lnTo>
                  <a:pt x="2219546" y="787683"/>
                </a:lnTo>
                <a:lnTo>
                  <a:pt x="2272294" y="800970"/>
                </a:lnTo>
                <a:lnTo>
                  <a:pt x="2325337" y="814231"/>
                </a:lnTo>
                <a:lnTo>
                  <a:pt x="2378650" y="827455"/>
                </a:lnTo>
                <a:lnTo>
                  <a:pt x="2432210" y="840629"/>
                </a:lnTo>
                <a:lnTo>
                  <a:pt x="2485992" y="853743"/>
                </a:lnTo>
                <a:lnTo>
                  <a:pt x="2539971" y="866785"/>
                </a:lnTo>
                <a:lnTo>
                  <a:pt x="2594125" y="879743"/>
                </a:lnTo>
                <a:lnTo>
                  <a:pt x="2648429" y="892606"/>
                </a:lnTo>
                <a:lnTo>
                  <a:pt x="2702859" y="905363"/>
                </a:lnTo>
                <a:lnTo>
                  <a:pt x="2757391" y="918000"/>
                </a:lnTo>
                <a:lnTo>
                  <a:pt x="2812001" y="930509"/>
                </a:lnTo>
                <a:lnTo>
                  <a:pt x="2866664" y="942875"/>
                </a:lnTo>
                <a:lnTo>
                  <a:pt x="2921358" y="955089"/>
                </a:lnTo>
                <a:lnTo>
                  <a:pt x="2976057" y="967138"/>
                </a:lnTo>
                <a:lnTo>
                  <a:pt x="3030738" y="979012"/>
                </a:lnTo>
                <a:lnTo>
                  <a:pt x="3085376" y="990697"/>
                </a:lnTo>
                <a:lnTo>
                  <a:pt x="3139949" y="1002184"/>
                </a:lnTo>
                <a:lnTo>
                  <a:pt x="3194431" y="1013460"/>
                </a:lnTo>
                <a:lnTo>
                  <a:pt x="3240390" y="1022847"/>
                </a:lnTo>
                <a:lnTo>
                  <a:pt x="3286814" y="1032245"/>
                </a:lnTo>
                <a:lnTo>
                  <a:pt x="3333683" y="1041650"/>
                </a:lnTo>
                <a:lnTo>
                  <a:pt x="3380978" y="1051059"/>
                </a:lnTo>
                <a:lnTo>
                  <a:pt x="3428679" y="1060468"/>
                </a:lnTo>
                <a:lnTo>
                  <a:pt x="3476766" y="1069875"/>
                </a:lnTo>
                <a:lnTo>
                  <a:pt x="3525219" y="1079275"/>
                </a:lnTo>
                <a:lnTo>
                  <a:pt x="3574020" y="1088666"/>
                </a:lnTo>
                <a:lnTo>
                  <a:pt x="3623148" y="1098043"/>
                </a:lnTo>
                <a:lnTo>
                  <a:pt x="3672583" y="1107404"/>
                </a:lnTo>
                <a:lnTo>
                  <a:pt x="3722307" y="1116746"/>
                </a:lnTo>
                <a:lnTo>
                  <a:pt x="3772299" y="1126063"/>
                </a:lnTo>
                <a:lnTo>
                  <a:pt x="3822539" y="1135354"/>
                </a:lnTo>
                <a:lnTo>
                  <a:pt x="3873008" y="1144615"/>
                </a:lnTo>
                <a:lnTo>
                  <a:pt x="3923686" y="1153842"/>
                </a:lnTo>
                <a:lnTo>
                  <a:pt x="3974554" y="1163032"/>
                </a:lnTo>
                <a:lnTo>
                  <a:pt x="4025592" y="1172182"/>
                </a:lnTo>
                <a:lnTo>
                  <a:pt x="4076780" y="1181287"/>
                </a:lnTo>
                <a:lnTo>
                  <a:pt x="4128098" y="1190346"/>
                </a:lnTo>
                <a:lnTo>
                  <a:pt x="4179528" y="1199353"/>
                </a:lnTo>
                <a:lnTo>
                  <a:pt x="4231048" y="1208307"/>
                </a:lnTo>
                <a:lnTo>
                  <a:pt x="4282641" y="1217203"/>
                </a:lnTo>
                <a:lnTo>
                  <a:pt x="4334285" y="1226038"/>
                </a:lnTo>
                <a:lnTo>
                  <a:pt x="4385961" y="1234808"/>
                </a:lnTo>
                <a:lnTo>
                  <a:pt x="4437649" y="1243511"/>
                </a:lnTo>
                <a:lnTo>
                  <a:pt x="4489331" y="1252143"/>
                </a:lnTo>
                <a:lnTo>
                  <a:pt x="4540986" y="1260700"/>
                </a:lnTo>
                <a:lnTo>
                  <a:pt x="4592594" y="1269179"/>
                </a:lnTo>
                <a:lnTo>
                  <a:pt x="4644136" y="1277576"/>
                </a:lnTo>
                <a:lnTo>
                  <a:pt x="4695592" y="1285888"/>
                </a:lnTo>
                <a:lnTo>
                  <a:pt x="4746942" y="1294113"/>
                </a:lnTo>
                <a:lnTo>
                  <a:pt x="4798168" y="1302245"/>
                </a:lnTo>
                <a:lnTo>
                  <a:pt x="4849248" y="1310282"/>
                </a:lnTo>
                <a:lnTo>
                  <a:pt x="4900164" y="1318221"/>
                </a:lnTo>
                <a:lnTo>
                  <a:pt x="4950896" y="1326057"/>
                </a:lnTo>
                <a:lnTo>
                  <a:pt x="5001424" y="1333789"/>
                </a:lnTo>
                <a:lnTo>
                  <a:pt x="5051729" y="1341411"/>
                </a:lnTo>
                <a:lnTo>
                  <a:pt x="5101790" y="1348921"/>
                </a:lnTo>
                <a:lnTo>
                  <a:pt x="5151588" y="1356316"/>
                </a:lnTo>
                <a:lnTo>
                  <a:pt x="5201104" y="1363591"/>
                </a:lnTo>
                <a:lnTo>
                  <a:pt x="5250317" y="1370744"/>
                </a:lnTo>
                <a:lnTo>
                  <a:pt x="5299209" y="1377771"/>
                </a:lnTo>
                <a:lnTo>
                  <a:pt x="5347759" y="1384668"/>
                </a:lnTo>
                <a:lnTo>
                  <a:pt x="5395947" y="1391433"/>
                </a:lnTo>
                <a:lnTo>
                  <a:pt x="5443755" y="1398062"/>
                </a:lnTo>
                <a:lnTo>
                  <a:pt x="5491162" y="1404551"/>
                </a:lnTo>
                <a:lnTo>
                  <a:pt x="5538149" y="1410897"/>
                </a:lnTo>
                <a:lnTo>
                  <a:pt x="5584696" y="1417096"/>
                </a:lnTo>
                <a:lnTo>
                  <a:pt x="5630783" y="1423146"/>
                </a:lnTo>
                <a:lnTo>
                  <a:pt x="5676392" y="1429042"/>
                </a:lnTo>
                <a:lnTo>
                  <a:pt x="5731811" y="1436036"/>
                </a:lnTo>
                <a:lnTo>
                  <a:pt x="5787409" y="1442828"/>
                </a:lnTo>
                <a:lnTo>
                  <a:pt x="5843151" y="1449424"/>
                </a:lnTo>
                <a:lnTo>
                  <a:pt x="5899002" y="1455828"/>
                </a:lnTo>
                <a:lnTo>
                  <a:pt x="5954929" y="1462043"/>
                </a:lnTo>
                <a:lnTo>
                  <a:pt x="6010898" y="1468074"/>
                </a:lnTo>
                <a:lnTo>
                  <a:pt x="6066874" y="1473925"/>
                </a:lnTo>
                <a:lnTo>
                  <a:pt x="6122823" y="1479600"/>
                </a:lnTo>
                <a:lnTo>
                  <a:pt x="6178712" y="1485103"/>
                </a:lnTo>
                <a:lnTo>
                  <a:pt x="6234506" y="1490439"/>
                </a:lnTo>
                <a:lnTo>
                  <a:pt x="6290170" y="1495611"/>
                </a:lnTo>
                <a:lnTo>
                  <a:pt x="6345672" y="1500624"/>
                </a:lnTo>
                <a:lnTo>
                  <a:pt x="6400976" y="1505482"/>
                </a:lnTo>
                <a:lnTo>
                  <a:pt x="6456049" y="1510188"/>
                </a:lnTo>
                <a:lnTo>
                  <a:pt x="6510856" y="1514748"/>
                </a:lnTo>
                <a:lnTo>
                  <a:pt x="6565363" y="1519165"/>
                </a:lnTo>
                <a:lnTo>
                  <a:pt x="6619537" y="1523443"/>
                </a:lnTo>
                <a:lnTo>
                  <a:pt x="6673343" y="1527586"/>
                </a:lnTo>
                <a:lnTo>
                  <a:pt x="6726747" y="1531600"/>
                </a:lnTo>
                <a:lnTo>
                  <a:pt x="6779715" y="1535487"/>
                </a:lnTo>
                <a:lnTo>
                  <a:pt x="6832213" y="1539251"/>
                </a:lnTo>
                <a:lnTo>
                  <a:pt x="6884206" y="1542898"/>
                </a:lnTo>
                <a:lnTo>
                  <a:pt x="6935661" y="1546431"/>
                </a:lnTo>
                <a:lnTo>
                  <a:pt x="6986543" y="1549854"/>
                </a:lnTo>
                <a:lnTo>
                  <a:pt x="7036818" y="1553172"/>
                </a:lnTo>
                <a:lnTo>
                  <a:pt x="7086453" y="1556388"/>
                </a:lnTo>
                <a:lnTo>
                  <a:pt x="7135412" y="1559507"/>
                </a:lnTo>
                <a:lnTo>
                  <a:pt x="7183663" y="1562533"/>
                </a:lnTo>
                <a:lnTo>
                  <a:pt x="7231170" y="1565469"/>
                </a:lnTo>
                <a:lnTo>
                  <a:pt x="7277900" y="1568321"/>
                </a:lnTo>
                <a:lnTo>
                  <a:pt x="7323819" y="1571092"/>
                </a:lnTo>
                <a:lnTo>
                  <a:pt x="7368892" y="1573786"/>
                </a:lnTo>
                <a:lnTo>
                  <a:pt x="7413086" y="1576408"/>
                </a:lnTo>
                <a:lnTo>
                  <a:pt x="7456365" y="1578962"/>
                </a:lnTo>
                <a:lnTo>
                  <a:pt x="7498697" y="1581451"/>
                </a:lnTo>
                <a:lnTo>
                  <a:pt x="7540047" y="1583880"/>
                </a:lnTo>
                <a:lnTo>
                  <a:pt x="7580380" y="1586253"/>
                </a:lnTo>
                <a:lnTo>
                  <a:pt x="7619663" y="1588574"/>
                </a:lnTo>
                <a:lnTo>
                  <a:pt x="7657862" y="1590848"/>
                </a:lnTo>
                <a:lnTo>
                  <a:pt x="7694943" y="1593078"/>
                </a:lnTo>
                <a:lnTo>
                  <a:pt x="7730871" y="1595269"/>
                </a:lnTo>
                <a:lnTo>
                  <a:pt x="7812458" y="1600066"/>
                </a:lnTo>
                <a:lnTo>
                  <a:pt x="7887182" y="1604024"/>
                </a:lnTo>
                <a:lnTo>
                  <a:pt x="7955617" y="1607210"/>
                </a:lnTo>
                <a:lnTo>
                  <a:pt x="8018335" y="1609687"/>
                </a:lnTo>
                <a:lnTo>
                  <a:pt x="8075908" y="1611521"/>
                </a:lnTo>
                <a:lnTo>
                  <a:pt x="8128910" y="1612777"/>
                </a:lnTo>
                <a:lnTo>
                  <a:pt x="8177913" y="1613522"/>
                </a:lnTo>
                <a:lnTo>
                  <a:pt x="8223490" y="1613819"/>
                </a:lnTo>
                <a:lnTo>
                  <a:pt x="8266214" y="1613734"/>
                </a:lnTo>
                <a:lnTo>
                  <a:pt x="8306657" y="1613333"/>
                </a:lnTo>
                <a:lnTo>
                  <a:pt x="8345393" y="1612680"/>
                </a:lnTo>
                <a:lnTo>
                  <a:pt x="8420033" y="1610882"/>
                </a:lnTo>
                <a:lnTo>
                  <a:pt x="8457083" y="1609867"/>
                </a:lnTo>
                <a:lnTo>
                  <a:pt x="8494716" y="1608862"/>
                </a:lnTo>
                <a:lnTo>
                  <a:pt x="8533505" y="1607931"/>
                </a:lnTo>
                <a:lnTo>
                  <a:pt x="8574024" y="1607141"/>
                </a:lnTo>
                <a:lnTo>
                  <a:pt x="8636600" y="1605776"/>
                </a:lnTo>
                <a:lnTo>
                  <a:pt x="8696102" y="1603876"/>
                </a:lnTo>
                <a:lnTo>
                  <a:pt x="8752836" y="1601494"/>
                </a:lnTo>
                <a:lnTo>
                  <a:pt x="8807112" y="1598683"/>
                </a:lnTo>
                <a:lnTo>
                  <a:pt x="8859235" y="1595499"/>
                </a:lnTo>
                <a:lnTo>
                  <a:pt x="8909514" y="1591993"/>
                </a:lnTo>
                <a:lnTo>
                  <a:pt x="8958256" y="1588219"/>
                </a:lnTo>
                <a:lnTo>
                  <a:pt x="9005768" y="1584232"/>
                </a:lnTo>
                <a:lnTo>
                  <a:pt x="9052357" y="1580085"/>
                </a:lnTo>
                <a:lnTo>
                  <a:pt x="9078468" y="1577669"/>
                </a:lnTo>
              </a:path>
              <a:path w="9078595" h="1713865">
                <a:moveTo>
                  <a:pt x="2150364" y="1713344"/>
                </a:moveTo>
                <a:lnTo>
                  <a:pt x="2182841" y="1676752"/>
                </a:lnTo>
                <a:lnTo>
                  <a:pt x="2215421" y="1640186"/>
                </a:lnTo>
                <a:lnTo>
                  <a:pt x="2248209" y="1603673"/>
                </a:lnTo>
                <a:lnTo>
                  <a:pt x="2281313" y="1567238"/>
                </a:lnTo>
                <a:lnTo>
                  <a:pt x="2314838" y="1530909"/>
                </a:lnTo>
                <a:lnTo>
                  <a:pt x="2348890" y="1494711"/>
                </a:lnTo>
                <a:lnTo>
                  <a:pt x="2383575" y="1458672"/>
                </a:lnTo>
                <a:lnTo>
                  <a:pt x="2419000" y="1422817"/>
                </a:lnTo>
                <a:lnTo>
                  <a:pt x="2455270" y="1387174"/>
                </a:lnTo>
                <a:lnTo>
                  <a:pt x="2492492" y="1351767"/>
                </a:lnTo>
                <a:lnTo>
                  <a:pt x="2530772" y="1316625"/>
                </a:lnTo>
                <a:lnTo>
                  <a:pt x="2570215" y="1281772"/>
                </a:lnTo>
                <a:lnTo>
                  <a:pt x="2610929" y="1247236"/>
                </a:lnTo>
                <a:lnTo>
                  <a:pt x="2653019" y="1213044"/>
                </a:lnTo>
                <a:lnTo>
                  <a:pt x="2696591" y="1179221"/>
                </a:lnTo>
                <a:lnTo>
                  <a:pt x="2734291" y="1151080"/>
                </a:lnTo>
                <a:lnTo>
                  <a:pt x="2773426" y="1122756"/>
                </a:lnTo>
                <a:lnTo>
                  <a:pt x="2813857" y="1094323"/>
                </a:lnTo>
                <a:lnTo>
                  <a:pt x="2855442" y="1065853"/>
                </a:lnTo>
                <a:lnTo>
                  <a:pt x="2898040" y="1037419"/>
                </a:lnTo>
                <a:lnTo>
                  <a:pt x="2941512" y="1009096"/>
                </a:lnTo>
                <a:lnTo>
                  <a:pt x="2985717" y="980955"/>
                </a:lnTo>
                <a:lnTo>
                  <a:pt x="3030515" y="953072"/>
                </a:lnTo>
                <a:lnTo>
                  <a:pt x="3075765" y="925518"/>
                </a:lnTo>
                <a:lnTo>
                  <a:pt x="3121326" y="898366"/>
                </a:lnTo>
                <a:lnTo>
                  <a:pt x="3167059" y="871692"/>
                </a:lnTo>
                <a:lnTo>
                  <a:pt x="3212822" y="845566"/>
                </a:lnTo>
                <a:lnTo>
                  <a:pt x="3258475" y="820064"/>
                </a:lnTo>
                <a:lnTo>
                  <a:pt x="3303879" y="795257"/>
                </a:lnTo>
                <a:lnTo>
                  <a:pt x="3348891" y="771220"/>
                </a:lnTo>
                <a:lnTo>
                  <a:pt x="3393373" y="748025"/>
                </a:lnTo>
                <a:lnTo>
                  <a:pt x="3437183" y="725746"/>
                </a:lnTo>
                <a:lnTo>
                  <a:pt x="3480180" y="704457"/>
                </a:lnTo>
                <a:lnTo>
                  <a:pt x="3526952" y="681872"/>
                </a:lnTo>
                <a:lnTo>
                  <a:pt x="3571814" y="660755"/>
                </a:lnTo>
                <a:lnTo>
                  <a:pt x="3615175" y="640947"/>
                </a:lnTo>
                <a:lnTo>
                  <a:pt x="3657443" y="622293"/>
                </a:lnTo>
                <a:lnTo>
                  <a:pt x="3699027" y="604635"/>
                </a:lnTo>
                <a:lnTo>
                  <a:pt x="3740336" y="587818"/>
                </a:lnTo>
                <a:lnTo>
                  <a:pt x="3781778" y="571684"/>
                </a:lnTo>
                <a:lnTo>
                  <a:pt x="3823763" y="556078"/>
                </a:lnTo>
                <a:lnTo>
                  <a:pt x="3866699" y="540841"/>
                </a:lnTo>
                <a:lnTo>
                  <a:pt x="3910995" y="525819"/>
                </a:lnTo>
                <a:lnTo>
                  <a:pt x="3957059" y="510854"/>
                </a:lnTo>
                <a:lnTo>
                  <a:pt x="4005300" y="495789"/>
                </a:lnTo>
                <a:lnTo>
                  <a:pt x="4056127" y="480469"/>
                </a:lnTo>
                <a:lnTo>
                  <a:pt x="4109948" y="464736"/>
                </a:lnTo>
                <a:lnTo>
                  <a:pt x="4167173" y="448434"/>
                </a:lnTo>
                <a:lnTo>
                  <a:pt x="4228210" y="431407"/>
                </a:lnTo>
                <a:lnTo>
                  <a:pt x="4268225" y="420519"/>
                </a:lnTo>
                <a:lnTo>
                  <a:pt x="4310504" y="409335"/>
                </a:lnTo>
                <a:lnTo>
                  <a:pt x="4354852" y="397889"/>
                </a:lnTo>
                <a:lnTo>
                  <a:pt x="4401075" y="386220"/>
                </a:lnTo>
                <a:lnTo>
                  <a:pt x="4448979" y="374362"/>
                </a:lnTo>
                <a:lnTo>
                  <a:pt x="4498368" y="362354"/>
                </a:lnTo>
                <a:lnTo>
                  <a:pt x="4549048" y="350230"/>
                </a:lnTo>
                <a:lnTo>
                  <a:pt x="4600826" y="338028"/>
                </a:lnTo>
                <a:lnTo>
                  <a:pt x="4653505" y="325784"/>
                </a:lnTo>
                <a:lnTo>
                  <a:pt x="4706892" y="313534"/>
                </a:lnTo>
                <a:lnTo>
                  <a:pt x="4760792" y="301316"/>
                </a:lnTo>
                <a:lnTo>
                  <a:pt x="4815011" y="289165"/>
                </a:lnTo>
                <a:lnTo>
                  <a:pt x="4869354" y="277117"/>
                </a:lnTo>
                <a:lnTo>
                  <a:pt x="4923627" y="265211"/>
                </a:lnTo>
                <a:lnTo>
                  <a:pt x="4977634" y="253480"/>
                </a:lnTo>
                <a:lnTo>
                  <a:pt x="5031182" y="241964"/>
                </a:lnTo>
                <a:lnTo>
                  <a:pt x="5084076" y="230696"/>
                </a:lnTo>
                <a:lnTo>
                  <a:pt x="5136121" y="219715"/>
                </a:lnTo>
                <a:lnTo>
                  <a:pt x="5187124" y="209057"/>
                </a:lnTo>
                <a:lnTo>
                  <a:pt x="5236888" y="198758"/>
                </a:lnTo>
                <a:lnTo>
                  <a:pt x="5285221" y="188854"/>
                </a:lnTo>
                <a:lnTo>
                  <a:pt x="5331926" y="179383"/>
                </a:lnTo>
                <a:lnTo>
                  <a:pt x="5376811" y="170379"/>
                </a:lnTo>
                <a:lnTo>
                  <a:pt x="5419680" y="161881"/>
                </a:lnTo>
                <a:lnTo>
                  <a:pt x="5460338" y="153924"/>
                </a:lnTo>
                <a:lnTo>
                  <a:pt x="5498592" y="146546"/>
                </a:lnTo>
                <a:lnTo>
                  <a:pt x="5567983" y="133499"/>
                </a:lnTo>
                <a:lnTo>
                  <a:pt x="5629130" y="122452"/>
                </a:lnTo>
                <a:lnTo>
                  <a:pt x="5683410" y="113160"/>
                </a:lnTo>
                <a:lnTo>
                  <a:pt x="5732201" y="105382"/>
                </a:lnTo>
                <a:lnTo>
                  <a:pt x="5776881" y="98875"/>
                </a:lnTo>
                <a:lnTo>
                  <a:pt x="5818827" y="93396"/>
                </a:lnTo>
                <a:lnTo>
                  <a:pt x="5859417" y="88704"/>
                </a:lnTo>
                <a:lnTo>
                  <a:pt x="5900028" y="84556"/>
                </a:lnTo>
                <a:lnTo>
                  <a:pt x="5942039" y="80709"/>
                </a:lnTo>
                <a:lnTo>
                  <a:pt x="5986826" y="76922"/>
                </a:lnTo>
                <a:lnTo>
                  <a:pt x="6035768" y="72950"/>
                </a:lnTo>
                <a:lnTo>
                  <a:pt x="6090242" y="68553"/>
                </a:lnTo>
                <a:lnTo>
                  <a:pt x="6151626" y="63488"/>
                </a:lnTo>
                <a:lnTo>
                  <a:pt x="6193134" y="60084"/>
                </a:lnTo>
                <a:lnTo>
                  <a:pt x="6236685" y="56666"/>
                </a:lnTo>
                <a:lnTo>
                  <a:pt x="6282088" y="53244"/>
                </a:lnTo>
                <a:lnTo>
                  <a:pt x="6329149" y="49831"/>
                </a:lnTo>
                <a:lnTo>
                  <a:pt x="6377676" y="46438"/>
                </a:lnTo>
                <a:lnTo>
                  <a:pt x="6427477" y="43077"/>
                </a:lnTo>
                <a:lnTo>
                  <a:pt x="6478359" y="39757"/>
                </a:lnTo>
                <a:lnTo>
                  <a:pt x="6530130" y="36492"/>
                </a:lnTo>
                <a:lnTo>
                  <a:pt x="6582596" y="33293"/>
                </a:lnTo>
                <a:lnTo>
                  <a:pt x="6635567" y="30171"/>
                </a:lnTo>
                <a:lnTo>
                  <a:pt x="6688849" y="27137"/>
                </a:lnTo>
                <a:lnTo>
                  <a:pt x="6742250" y="24203"/>
                </a:lnTo>
                <a:lnTo>
                  <a:pt x="6795578" y="21380"/>
                </a:lnTo>
                <a:lnTo>
                  <a:pt x="6848639" y="18680"/>
                </a:lnTo>
                <a:lnTo>
                  <a:pt x="6901242" y="16114"/>
                </a:lnTo>
                <a:lnTo>
                  <a:pt x="6953194" y="13694"/>
                </a:lnTo>
                <a:lnTo>
                  <a:pt x="7004303" y="11431"/>
                </a:lnTo>
                <a:lnTo>
                  <a:pt x="7054376" y="9337"/>
                </a:lnTo>
                <a:lnTo>
                  <a:pt x="7103220" y="7422"/>
                </a:lnTo>
                <a:lnTo>
                  <a:pt x="7150644" y="5699"/>
                </a:lnTo>
                <a:lnTo>
                  <a:pt x="7196455" y="4179"/>
                </a:lnTo>
                <a:lnTo>
                  <a:pt x="7460944" y="0"/>
                </a:lnTo>
                <a:lnTo>
                  <a:pt x="7735982" y="464"/>
                </a:lnTo>
                <a:lnTo>
                  <a:pt x="7952013" y="2786"/>
                </a:lnTo>
                <a:lnTo>
                  <a:pt x="8039481" y="4179"/>
                </a:lnTo>
                <a:lnTo>
                  <a:pt x="8645017" y="4179"/>
                </a:lnTo>
                <a:lnTo>
                  <a:pt x="8707313" y="6085"/>
                </a:lnTo>
                <a:lnTo>
                  <a:pt x="8767625" y="8711"/>
                </a:lnTo>
                <a:lnTo>
                  <a:pt x="8825256" y="11849"/>
                </a:lnTo>
                <a:lnTo>
                  <a:pt x="8879506" y="15291"/>
                </a:lnTo>
                <a:lnTo>
                  <a:pt x="8929679" y="18828"/>
                </a:lnTo>
                <a:lnTo>
                  <a:pt x="8975076" y="22252"/>
                </a:lnTo>
                <a:lnTo>
                  <a:pt x="9014999" y="25355"/>
                </a:lnTo>
                <a:lnTo>
                  <a:pt x="9048750" y="27928"/>
                </a:lnTo>
                <a:lnTo>
                  <a:pt x="9078468" y="30179"/>
                </a:lnTo>
              </a:path>
            </a:pathLst>
          </a:custGeom>
          <a:ln w="609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177159" y="275005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177159" y="2750057"/>
            <a:ext cx="2118995" cy="2874010"/>
          </a:xfrm>
          <a:custGeom>
            <a:avLst/>
            <a:gdLst/>
            <a:ahLst/>
            <a:cxnLst/>
            <a:rect l="l" t="t" r="r" b="b"/>
            <a:pathLst>
              <a:path w="2118995" h="2874010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  <a:path w="2118995" h="2874010">
                <a:moveTo>
                  <a:pt x="727837" y="1669795"/>
                </a:moveTo>
                <a:lnTo>
                  <a:pt x="1417955" y="1266824"/>
                </a:lnTo>
                <a:lnTo>
                  <a:pt x="2118487" y="1671192"/>
                </a:lnTo>
                <a:lnTo>
                  <a:pt x="2114677" y="2470530"/>
                </a:lnTo>
                <a:lnTo>
                  <a:pt x="1424432" y="2873476"/>
                </a:lnTo>
                <a:lnTo>
                  <a:pt x="723900" y="2469006"/>
                </a:lnTo>
                <a:lnTo>
                  <a:pt x="727837" y="166979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910583" y="148323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4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1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910583" y="148323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0"/>
                </a:moveTo>
                <a:lnTo>
                  <a:pt x="694054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1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3158109" y="21640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77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3158109" y="21640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1"/>
                </a:moveTo>
                <a:lnTo>
                  <a:pt x="694055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77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4644008" y="5274183"/>
            <a:ext cx="1395095" cy="1584325"/>
          </a:xfrm>
          <a:custGeom>
            <a:avLst/>
            <a:gdLst/>
            <a:ahLst/>
            <a:cxnLst/>
            <a:rect l="l" t="t" r="r" b="b"/>
            <a:pathLst>
              <a:path w="1395095" h="1584325">
                <a:moveTo>
                  <a:pt x="694054" y="0"/>
                </a:moveTo>
                <a:lnTo>
                  <a:pt x="3937" y="402958"/>
                </a:lnTo>
                <a:lnTo>
                  <a:pt x="0" y="1202220"/>
                </a:lnTo>
                <a:lnTo>
                  <a:pt x="660966" y="1583815"/>
                </a:lnTo>
                <a:lnTo>
                  <a:pt x="739656" y="1583815"/>
                </a:lnTo>
                <a:lnTo>
                  <a:pt x="1390777" y="1203667"/>
                </a:lnTo>
                <a:lnTo>
                  <a:pt x="1394587" y="404406"/>
                </a:lnTo>
                <a:lnTo>
                  <a:pt x="694054" y="0"/>
                </a:lnTo>
                <a:close/>
              </a:path>
            </a:pathLst>
          </a:custGeom>
          <a:solidFill>
            <a:srgbClr val="FFFFFF">
              <a:alpha val="588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4644008" y="5274183"/>
            <a:ext cx="1395095" cy="1584325"/>
          </a:xfrm>
          <a:custGeom>
            <a:avLst/>
            <a:gdLst/>
            <a:ahLst/>
            <a:cxnLst/>
            <a:rect l="l" t="t" r="r" b="b"/>
            <a:pathLst>
              <a:path w="1395095" h="1584325">
                <a:moveTo>
                  <a:pt x="3937" y="402958"/>
                </a:moveTo>
                <a:lnTo>
                  <a:pt x="694054" y="0"/>
                </a:lnTo>
                <a:lnTo>
                  <a:pt x="1394587" y="404406"/>
                </a:lnTo>
                <a:lnTo>
                  <a:pt x="1390777" y="1203667"/>
                </a:lnTo>
                <a:lnTo>
                  <a:pt x="739656" y="1583815"/>
                </a:lnTo>
              </a:path>
              <a:path w="1395095" h="1584325">
                <a:moveTo>
                  <a:pt x="660966" y="1583815"/>
                </a:moveTo>
                <a:lnTo>
                  <a:pt x="0" y="1202220"/>
                </a:lnTo>
                <a:lnTo>
                  <a:pt x="3937" y="4029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74214" y="4007358"/>
            <a:ext cx="802005" cy="1607185"/>
          </a:xfrm>
          <a:custGeom>
            <a:avLst/>
            <a:gdLst/>
            <a:ahLst/>
            <a:cxnLst/>
            <a:rect l="l" t="t" r="r" b="b"/>
            <a:pathLst>
              <a:path w="802005" h="1607185">
                <a:moveTo>
                  <a:pt x="101349" y="0"/>
                </a:moveTo>
                <a:lnTo>
                  <a:pt x="0" y="62865"/>
                </a:lnTo>
                <a:lnTo>
                  <a:pt x="3425" y="1545971"/>
                </a:lnTo>
                <a:lnTo>
                  <a:pt x="107750" y="1606651"/>
                </a:lnTo>
                <a:lnTo>
                  <a:pt x="797982" y="1203706"/>
                </a:lnTo>
                <a:lnTo>
                  <a:pt x="801869" y="404368"/>
                </a:lnTo>
                <a:lnTo>
                  <a:pt x="101349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74214" y="4007358"/>
            <a:ext cx="802005" cy="1607185"/>
          </a:xfrm>
          <a:custGeom>
            <a:avLst/>
            <a:gdLst/>
            <a:ahLst/>
            <a:cxnLst/>
            <a:rect l="l" t="t" r="r" b="b"/>
            <a:pathLst>
              <a:path w="802005" h="1607185">
                <a:moveTo>
                  <a:pt x="0" y="62865"/>
                </a:moveTo>
                <a:lnTo>
                  <a:pt x="101349" y="0"/>
                </a:lnTo>
                <a:lnTo>
                  <a:pt x="801869" y="404368"/>
                </a:lnTo>
                <a:lnTo>
                  <a:pt x="797982" y="1203706"/>
                </a:lnTo>
                <a:lnTo>
                  <a:pt x="107750" y="1606651"/>
                </a:lnTo>
                <a:lnTo>
                  <a:pt x="3425" y="1545971"/>
                </a:lnTo>
                <a:lnTo>
                  <a:pt x="0" y="6286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205346" y="5293233"/>
            <a:ext cx="1395095" cy="1565275"/>
          </a:xfrm>
          <a:custGeom>
            <a:avLst/>
            <a:gdLst/>
            <a:ahLst/>
            <a:cxnLst/>
            <a:rect l="l" t="t" r="r" b="b"/>
            <a:pathLst>
              <a:path w="1395095" h="1565275">
                <a:moveTo>
                  <a:pt x="3898" y="402958"/>
                </a:moveTo>
                <a:lnTo>
                  <a:pt x="694118" y="0"/>
                </a:lnTo>
                <a:lnTo>
                  <a:pt x="1394599" y="404406"/>
                </a:lnTo>
                <a:lnTo>
                  <a:pt x="1390789" y="1203667"/>
                </a:lnTo>
                <a:lnTo>
                  <a:pt x="772277" y="1564765"/>
                </a:lnTo>
              </a:path>
              <a:path w="1395095" h="1565275">
                <a:moveTo>
                  <a:pt x="627956" y="1564765"/>
                </a:moveTo>
                <a:lnTo>
                  <a:pt x="0" y="1202220"/>
                </a:lnTo>
                <a:lnTo>
                  <a:pt x="3898" y="4029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33934" y="274053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118" y="0"/>
                </a:moveTo>
                <a:lnTo>
                  <a:pt x="3886" y="402970"/>
                </a:lnTo>
                <a:lnTo>
                  <a:pt x="0" y="1202181"/>
                </a:lnTo>
                <a:lnTo>
                  <a:pt x="700506" y="1606677"/>
                </a:lnTo>
                <a:lnTo>
                  <a:pt x="1390777" y="1203705"/>
                </a:lnTo>
                <a:lnTo>
                  <a:pt x="1394586" y="404367"/>
                </a:lnTo>
                <a:lnTo>
                  <a:pt x="694118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33934" y="274053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86" y="402970"/>
                </a:moveTo>
                <a:lnTo>
                  <a:pt x="694118" y="0"/>
                </a:lnTo>
                <a:lnTo>
                  <a:pt x="1394586" y="404367"/>
                </a:lnTo>
                <a:lnTo>
                  <a:pt x="1390777" y="1203705"/>
                </a:lnTo>
                <a:lnTo>
                  <a:pt x="700506" y="1606677"/>
                </a:lnTo>
                <a:lnTo>
                  <a:pt x="0" y="1202181"/>
                </a:lnTo>
                <a:lnTo>
                  <a:pt x="3886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957821" y="4016883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98" y="402971"/>
                </a:moveTo>
                <a:lnTo>
                  <a:pt x="694067" y="0"/>
                </a:lnTo>
                <a:lnTo>
                  <a:pt x="1394599" y="404368"/>
                </a:lnTo>
                <a:lnTo>
                  <a:pt x="1390789" y="1203706"/>
                </a:lnTo>
                <a:lnTo>
                  <a:pt x="700544" y="1606651"/>
                </a:lnTo>
                <a:lnTo>
                  <a:pt x="0" y="1202182"/>
                </a:lnTo>
                <a:lnTo>
                  <a:pt x="3898" y="402971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691259" y="5302758"/>
            <a:ext cx="1395095" cy="1555750"/>
          </a:xfrm>
          <a:custGeom>
            <a:avLst/>
            <a:gdLst/>
            <a:ahLst/>
            <a:cxnLst/>
            <a:rect l="l" t="t" r="r" b="b"/>
            <a:pathLst>
              <a:path w="1395095" h="1555750">
                <a:moveTo>
                  <a:pt x="3937" y="402958"/>
                </a:moveTo>
                <a:lnTo>
                  <a:pt x="694055" y="0"/>
                </a:lnTo>
                <a:lnTo>
                  <a:pt x="1394587" y="404406"/>
                </a:lnTo>
                <a:lnTo>
                  <a:pt x="1390777" y="1203667"/>
                </a:lnTo>
                <a:lnTo>
                  <a:pt x="788600" y="1555240"/>
                </a:lnTo>
              </a:path>
              <a:path w="1395095" h="1555750">
                <a:moveTo>
                  <a:pt x="611471" y="1555240"/>
                </a:moveTo>
                <a:lnTo>
                  <a:pt x="0" y="1202220"/>
                </a:lnTo>
                <a:lnTo>
                  <a:pt x="3937" y="40295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710309" y="275005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710309" y="275005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976871" y="1454657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898" y="402970"/>
                </a:moveTo>
                <a:lnTo>
                  <a:pt x="694067" y="0"/>
                </a:lnTo>
                <a:lnTo>
                  <a:pt x="1394599" y="404367"/>
                </a:lnTo>
                <a:lnTo>
                  <a:pt x="1390789" y="1203705"/>
                </a:lnTo>
                <a:lnTo>
                  <a:pt x="700544" y="1606677"/>
                </a:lnTo>
                <a:lnTo>
                  <a:pt x="0" y="1202181"/>
                </a:lnTo>
                <a:lnTo>
                  <a:pt x="3898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6987159" y="4035933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1"/>
                </a:lnTo>
                <a:lnTo>
                  <a:pt x="0" y="1202182"/>
                </a:lnTo>
                <a:lnTo>
                  <a:pt x="700532" y="1606651"/>
                </a:lnTo>
                <a:lnTo>
                  <a:pt x="1390777" y="1203706"/>
                </a:lnTo>
                <a:lnTo>
                  <a:pt x="1394587" y="404368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6987159" y="4035933"/>
            <a:ext cx="2138045" cy="2822575"/>
          </a:xfrm>
          <a:custGeom>
            <a:avLst/>
            <a:gdLst/>
            <a:ahLst/>
            <a:cxnLst/>
            <a:rect l="l" t="t" r="r" b="b"/>
            <a:pathLst>
              <a:path w="2138045" h="2822575">
                <a:moveTo>
                  <a:pt x="3937" y="402971"/>
                </a:moveTo>
                <a:lnTo>
                  <a:pt x="694055" y="0"/>
                </a:lnTo>
                <a:lnTo>
                  <a:pt x="1394587" y="404368"/>
                </a:lnTo>
                <a:lnTo>
                  <a:pt x="1390777" y="1203706"/>
                </a:lnTo>
                <a:lnTo>
                  <a:pt x="700532" y="1606651"/>
                </a:lnTo>
                <a:lnTo>
                  <a:pt x="0" y="1202182"/>
                </a:lnTo>
                <a:lnTo>
                  <a:pt x="3937" y="402971"/>
                </a:lnTo>
                <a:close/>
              </a:path>
              <a:path w="2138045" h="2822575">
                <a:moveTo>
                  <a:pt x="746887" y="1679308"/>
                </a:moveTo>
                <a:lnTo>
                  <a:pt x="1437005" y="1276350"/>
                </a:lnTo>
                <a:lnTo>
                  <a:pt x="2137537" y="1680756"/>
                </a:lnTo>
                <a:lnTo>
                  <a:pt x="2133727" y="2480017"/>
                </a:lnTo>
                <a:lnTo>
                  <a:pt x="1547868" y="2822064"/>
                </a:lnTo>
              </a:path>
              <a:path w="2138045" h="2822575">
                <a:moveTo>
                  <a:pt x="1337919" y="2822064"/>
                </a:moveTo>
                <a:lnTo>
                  <a:pt x="742950" y="2478570"/>
                </a:lnTo>
                <a:lnTo>
                  <a:pt x="746887" y="1679308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7730109" y="275958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694055" y="0"/>
                </a:moveTo>
                <a:lnTo>
                  <a:pt x="3937" y="402970"/>
                </a:lnTo>
                <a:lnTo>
                  <a:pt x="0" y="1202181"/>
                </a:lnTo>
                <a:lnTo>
                  <a:pt x="700532" y="1606677"/>
                </a:lnTo>
                <a:lnTo>
                  <a:pt x="1390777" y="1203705"/>
                </a:lnTo>
                <a:lnTo>
                  <a:pt x="1394587" y="404367"/>
                </a:lnTo>
                <a:lnTo>
                  <a:pt x="694055" y="0"/>
                </a:lnTo>
                <a:close/>
              </a:path>
            </a:pathLst>
          </a:custGeom>
          <a:solidFill>
            <a:srgbClr val="FFFFFF">
              <a:alpha val="70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7730109" y="2759582"/>
            <a:ext cx="1395095" cy="1607185"/>
          </a:xfrm>
          <a:custGeom>
            <a:avLst/>
            <a:gdLst/>
            <a:ahLst/>
            <a:cxnLst/>
            <a:rect l="l" t="t" r="r" b="b"/>
            <a:pathLst>
              <a:path w="1395095" h="1607185">
                <a:moveTo>
                  <a:pt x="3937" y="402970"/>
                </a:moveTo>
                <a:lnTo>
                  <a:pt x="694055" y="0"/>
                </a:lnTo>
                <a:lnTo>
                  <a:pt x="1394587" y="404367"/>
                </a:lnTo>
                <a:lnTo>
                  <a:pt x="1390777" y="1203705"/>
                </a:lnTo>
                <a:lnTo>
                  <a:pt x="700532" y="1606677"/>
                </a:lnTo>
                <a:lnTo>
                  <a:pt x="0" y="1202181"/>
                </a:lnTo>
                <a:lnTo>
                  <a:pt x="3937" y="40297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8463534" y="4043867"/>
            <a:ext cx="680720" cy="1587500"/>
          </a:xfrm>
          <a:custGeom>
            <a:avLst/>
            <a:gdLst/>
            <a:ahLst/>
            <a:cxnLst/>
            <a:rect l="l" t="t" r="r" b="b"/>
            <a:pathLst>
              <a:path w="680720" h="1587500">
                <a:moveTo>
                  <a:pt x="680466" y="0"/>
                </a:moveTo>
                <a:lnTo>
                  <a:pt x="3937" y="395036"/>
                </a:lnTo>
                <a:lnTo>
                  <a:pt x="0" y="1194247"/>
                </a:lnTo>
                <a:lnTo>
                  <a:pt x="680466" y="1587131"/>
                </a:lnTo>
                <a:lnTo>
                  <a:pt x="680466" y="0"/>
                </a:lnTo>
                <a:close/>
              </a:path>
            </a:pathLst>
          </a:custGeom>
          <a:solidFill>
            <a:srgbClr val="FFFFFF">
              <a:alpha val="392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8463534" y="1500692"/>
            <a:ext cx="680720" cy="4130675"/>
          </a:xfrm>
          <a:custGeom>
            <a:avLst/>
            <a:gdLst/>
            <a:ahLst/>
            <a:cxnLst/>
            <a:rect l="l" t="t" r="r" b="b"/>
            <a:pathLst>
              <a:path w="680720" h="4130675">
                <a:moveTo>
                  <a:pt x="3937" y="2938211"/>
                </a:moveTo>
                <a:lnTo>
                  <a:pt x="680466" y="2543174"/>
                </a:lnTo>
              </a:path>
              <a:path w="680720" h="4130675">
                <a:moveTo>
                  <a:pt x="680466" y="4130306"/>
                </a:moveTo>
                <a:lnTo>
                  <a:pt x="0" y="3737422"/>
                </a:lnTo>
                <a:lnTo>
                  <a:pt x="3937" y="2938211"/>
                </a:lnTo>
              </a:path>
              <a:path w="680720" h="4130675">
                <a:moveTo>
                  <a:pt x="3937" y="395036"/>
                </a:moveTo>
                <a:lnTo>
                  <a:pt x="680466" y="0"/>
                </a:lnTo>
              </a:path>
              <a:path w="680720" h="4130675">
                <a:moveTo>
                  <a:pt x="680466" y="1587155"/>
                </a:moveTo>
                <a:lnTo>
                  <a:pt x="0" y="1194247"/>
                </a:lnTo>
                <a:lnTo>
                  <a:pt x="3937" y="39503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457200" y="333755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8229600" y="0"/>
                </a:moveTo>
                <a:lnTo>
                  <a:pt x="0" y="0"/>
                </a:lnTo>
                <a:lnTo>
                  <a:pt x="0" y="344424"/>
                </a:lnTo>
                <a:lnTo>
                  <a:pt x="0" y="6185916"/>
                </a:lnTo>
                <a:lnTo>
                  <a:pt x="8229600" y="6185916"/>
                </a:lnTo>
                <a:lnTo>
                  <a:pt x="8229600" y="344424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457200" y="333755"/>
            <a:ext cx="8229600" cy="6186170"/>
          </a:xfrm>
          <a:custGeom>
            <a:avLst/>
            <a:gdLst/>
            <a:ahLst/>
            <a:cxnLst/>
            <a:rect l="l" t="t" r="r" b="b"/>
            <a:pathLst>
              <a:path w="8229600" h="6186170">
                <a:moveTo>
                  <a:pt x="0" y="6185916"/>
                </a:moveTo>
                <a:lnTo>
                  <a:pt x="8229600" y="6185916"/>
                </a:lnTo>
                <a:lnTo>
                  <a:pt x="8229600" y="0"/>
                </a:lnTo>
                <a:lnTo>
                  <a:pt x="0" y="0"/>
                </a:lnTo>
                <a:lnTo>
                  <a:pt x="0" y="6185916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4561332" y="0"/>
            <a:ext cx="3679190" cy="678180"/>
          </a:xfrm>
          <a:custGeom>
            <a:avLst/>
            <a:gdLst/>
            <a:ahLst/>
            <a:cxnLst/>
            <a:rect l="l" t="t" r="r" b="b"/>
            <a:pathLst>
              <a:path w="3679190" h="678180">
                <a:moveTo>
                  <a:pt x="0" y="678179"/>
                </a:moveTo>
                <a:lnTo>
                  <a:pt x="3678936" y="678179"/>
                </a:lnTo>
                <a:lnTo>
                  <a:pt x="3678936" y="0"/>
                </a:lnTo>
              </a:path>
              <a:path w="3679190" h="678180">
                <a:moveTo>
                  <a:pt x="0" y="0"/>
                </a:moveTo>
                <a:lnTo>
                  <a:pt x="0" y="678179"/>
                </a:lnTo>
              </a:path>
            </a:pathLst>
          </a:custGeom>
          <a:ln w="15240">
            <a:solidFill>
              <a:srgbClr val="74A4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4649724" y="0"/>
            <a:ext cx="3505200" cy="601980"/>
          </a:xfrm>
          <a:custGeom>
            <a:avLst/>
            <a:gdLst/>
            <a:ahLst/>
            <a:cxnLst/>
            <a:rect l="l" t="t" r="r" b="b"/>
            <a:pathLst>
              <a:path w="3505200" h="601980">
                <a:moveTo>
                  <a:pt x="0" y="601979"/>
                </a:moveTo>
                <a:lnTo>
                  <a:pt x="3505200" y="601979"/>
                </a:lnTo>
                <a:lnTo>
                  <a:pt x="35052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7068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93C50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4883" y="2280361"/>
            <a:ext cx="3718560" cy="3211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3D3C2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jamanetwork.com/searchresults?author=Wolfgang+Grisold&amp;q=Wolfgang+Grisold" TargetMode="External"/><Relationship Id="rId2" Type="http://schemas.openxmlformats.org/officeDocument/2006/relationships/hyperlink" Target="https://jamanetwork.com/searchresults?author=Bruno+Giometto&amp;q=Bruno+Giometto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jamanetwork.com/searchresults?author=Roberta+Vitaliani&amp;q=Roberta+Vitalian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12919" y="3365372"/>
            <a:ext cx="271335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93C500"/>
                </a:solidFill>
                <a:latin typeface="Arial MT"/>
                <a:cs typeface="Arial MT"/>
              </a:rPr>
              <a:t>Par</a:t>
            </a:r>
            <a:r>
              <a:rPr sz="3200" spc="-10" dirty="0">
                <a:solidFill>
                  <a:srgbClr val="93C500"/>
                </a:solidFill>
                <a:latin typeface="Arial MT"/>
                <a:cs typeface="Arial MT"/>
              </a:rPr>
              <a:t>a</a:t>
            </a:r>
            <a:r>
              <a:rPr sz="3200" dirty="0">
                <a:solidFill>
                  <a:srgbClr val="93C500"/>
                </a:solidFill>
                <a:latin typeface="Arial MT"/>
                <a:cs typeface="Arial MT"/>
              </a:rPr>
              <a:t>n</a:t>
            </a:r>
            <a:r>
              <a:rPr sz="3200" spc="-10" dirty="0">
                <a:solidFill>
                  <a:srgbClr val="93C500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93C500"/>
                </a:solidFill>
                <a:latin typeface="Arial MT"/>
                <a:cs typeface="Arial MT"/>
              </a:rPr>
              <a:t>o</a:t>
            </a:r>
            <a:r>
              <a:rPr sz="3200" spc="-10" dirty="0">
                <a:solidFill>
                  <a:srgbClr val="93C500"/>
                </a:solidFill>
                <a:latin typeface="Arial MT"/>
                <a:cs typeface="Arial MT"/>
              </a:rPr>
              <a:t>p</a:t>
            </a:r>
            <a:r>
              <a:rPr sz="3200" dirty="0">
                <a:solidFill>
                  <a:srgbClr val="93C500"/>
                </a:solidFill>
                <a:latin typeface="Arial MT"/>
                <a:cs typeface="Arial MT"/>
              </a:rPr>
              <a:t>lastic  </a:t>
            </a:r>
            <a:r>
              <a:rPr sz="3200" spc="-5" dirty="0">
                <a:solidFill>
                  <a:srgbClr val="93C500"/>
                </a:solidFill>
                <a:latin typeface="Arial MT"/>
                <a:cs typeface="Arial MT"/>
              </a:rPr>
              <a:t>syndromes</a:t>
            </a:r>
            <a:endParaRPr sz="3200" dirty="0">
              <a:latin typeface="Arial MT"/>
              <a:cs typeface="Arial MT"/>
            </a:endParaRPr>
          </a:p>
        </p:txBody>
      </p:sp>
      <p:sp>
        <p:nvSpPr>
          <p:cNvPr id="3" name="object 2"/>
          <p:cNvSpPr txBox="1"/>
          <p:nvPr/>
        </p:nvSpPr>
        <p:spPr>
          <a:xfrm>
            <a:off x="4975616" y="4800600"/>
            <a:ext cx="2713355" cy="8880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5"/>
              </a:spcBef>
            </a:pPr>
            <a:r>
              <a:rPr lang="en-US" sz="2800" dirty="0" err="1" smtClean="0">
                <a:solidFill>
                  <a:srgbClr val="93C500"/>
                </a:solidFill>
                <a:latin typeface="Arial MT"/>
                <a:cs typeface="Arial MT"/>
              </a:rPr>
              <a:t>Dr</a:t>
            </a:r>
            <a:r>
              <a:rPr lang="en-US" sz="2800" dirty="0" smtClean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lang="en-US" sz="2800" dirty="0" err="1" smtClean="0">
                <a:solidFill>
                  <a:srgbClr val="93C500"/>
                </a:solidFill>
                <a:latin typeface="Arial MT"/>
                <a:cs typeface="Arial MT"/>
              </a:rPr>
              <a:t>Jigar</a:t>
            </a:r>
            <a:r>
              <a:rPr lang="en-US" sz="2800" dirty="0" smtClean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lang="en-US" sz="2800" smtClean="0">
                <a:solidFill>
                  <a:srgbClr val="93C500"/>
                </a:solidFill>
                <a:latin typeface="Arial MT"/>
                <a:cs typeface="Arial MT"/>
              </a:rPr>
              <a:t>Shah</a:t>
            </a:r>
            <a:r>
              <a:rPr lang="en-US" sz="2800" smtClean="0">
                <a:solidFill>
                  <a:srgbClr val="93C500"/>
                </a:solidFill>
                <a:latin typeface="Arial MT"/>
                <a:cs typeface="Arial MT"/>
              </a:rPr>
              <a:t>l</a:t>
            </a:r>
            <a:endParaRPr lang="en-US" sz="2800" dirty="0" smtClean="0">
              <a:solidFill>
                <a:srgbClr val="93C500"/>
              </a:solidFill>
              <a:latin typeface="Arial MT"/>
              <a:cs typeface="Arial MT"/>
            </a:endParaRPr>
          </a:p>
          <a:p>
            <a:pPr marL="12700" marR="5080" algn="r">
              <a:lnSpc>
                <a:spcPct val="100000"/>
              </a:lnSpc>
              <a:spcBef>
                <a:spcPts val="105"/>
              </a:spcBef>
            </a:pPr>
            <a:r>
              <a:rPr lang="en-US" sz="2800" dirty="0" smtClean="0">
                <a:solidFill>
                  <a:srgbClr val="93C500"/>
                </a:solidFill>
                <a:latin typeface="Arial MT"/>
                <a:cs typeface="Arial MT"/>
              </a:rPr>
              <a:t>Pathology</a:t>
            </a:r>
            <a:endParaRPr sz="2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419861"/>
            <a:ext cx="3733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Endocrine:</a:t>
            </a:r>
            <a:r>
              <a:rPr spc="-110" dirty="0"/>
              <a:t> </a:t>
            </a:r>
            <a:r>
              <a:rPr dirty="0"/>
              <a:t>SIADH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4883" y="1323847"/>
            <a:ext cx="7957184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r>
              <a:rPr sz="15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 inappropriate</a:t>
            </a:r>
            <a:r>
              <a:rPr sz="1500" spc="-10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ADH</a:t>
            </a:r>
            <a:r>
              <a:rPr sz="15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(secretion)</a:t>
            </a:r>
            <a:endParaRPr sz="1500">
              <a:latin typeface="Arial MT"/>
              <a:cs typeface="Arial MT"/>
            </a:endParaRPr>
          </a:p>
          <a:p>
            <a:pPr marL="339090" indent="-32702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338455" algn="l"/>
                <a:tab pos="33972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1.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insertion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aquaporin-2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in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apical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membrane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in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distal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tubule: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increased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water</a:t>
            </a:r>
            <a:r>
              <a:rPr sz="15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absorption</a:t>
            </a:r>
            <a:endParaRPr sz="15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2.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Increases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urea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reabsorption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in</a:t>
            </a:r>
            <a:r>
              <a:rPr sz="15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collecting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ducts.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1550">
              <a:latin typeface="Arial MT"/>
              <a:cs typeface="Arial MT"/>
            </a:endParaRPr>
          </a:p>
          <a:p>
            <a:pPr marL="287020" indent="-274320">
              <a:lnSpc>
                <a:spcPts val="1795"/>
              </a:lnSpc>
              <a:spcBef>
                <a:spcPts val="5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Associated</a:t>
            </a:r>
            <a:r>
              <a:rPr sz="1500" spc="-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with: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ts val="167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SCLC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Pancreas</a:t>
            </a:r>
            <a:r>
              <a:rPr sz="1400" spc="-7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carcinoma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spc="-10" dirty="0">
                <a:solidFill>
                  <a:srgbClr val="3D3C2C"/>
                </a:solidFill>
                <a:latin typeface="Arial MT"/>
                <a:cs typeface="Arial MT"/>
              </a:rPr>
              <a:t>Lymphoma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(non-hodgkins)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SCC</a:t>
            </a:r>
            <a:r>
              <a:rPr sz="14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head</a:t>
            </a:r>
            <a:r>
              <a:rPr sz="14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4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neck</a:t>
            </a:r>
            <a:endParaRPr sz="14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93C500"/>
              </a:buClr>
              <a:buFont typeface="Symbol"/>
              <a:buChar char="□"/>
            </a:pPr>
            <a:endParaRPr sz="1450">
              <a:latin typeface="Arial MT"/>
              <a:cs typeface="Arial MT"/>
            </a:endParaRPr>
          </a:p>
          <a:p>
            <a:pPr marL="287020" indent="-274320">
              <a:lnSpc>
                <a:spcPts val="18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Clinical: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ts val="168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Euvolemic</a:t>
            </a:r>
            <a:r>
              <a:rPr sz="14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hyponatremia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plasma</a:t>
            </a:r>
            <a:r>
              <a:rPr sz="14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hypo-osmolality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(plasma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Osm&lt;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Urine</a:t>
            </a:r>
            <a:r>
              <a:rPr sz="14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Osm)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urine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Na</a:t>
            </a:r>
            <a:r>
              <a:rPr sz="1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concentration</a:t>
            </a:r>
            <a:r>
              <a:rPr sz="14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&gt;</a:t>
            </a:r>
            <a:r>
              <a:rPr sz="1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20</a:t>
            </a:r>
            <a:r>
              <a:rPr sz="1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mmol/l</a:t>
            </a:r>
            <a:endParaRPr sz="14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3C500"/>
              </a:buClr>
              <a:buFont typeface="Symbol"/>
              <a:buChar char="□"/>
            </a:pPr>
            <a:endParaRPr sz="1550">
              <a:latin typeface="Arial MT"/>
              <a:cs typeface="Arial MT"/>
            </a:endParaRPr>
          </a:p>
          <a:p>
            <a:pPr marL="287020" indent="-274320">
              <a:lnSpc>
                <a:spcPts val="1795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Treatment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ts val="167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spc="-10" dirty="0">
                <a:solidFill>
                  <a:srgbClr val="3D3C2C"/>
                </a:solidFill>
                <a:latin typeface="Arial MT"/>
                <a:cs typeface="Arial MT"/>
              </a:rPr>
              <a:t>Treat</a:t>
            </a:r>
            <a:r>
              <a:rPr sz="14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underlying</a:t>
            </a:r>
            <a:r>
              <a:rPr sz="14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cause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Fluid</a:t>
            </a:r>
            <a:r>
              <a:rPr sz="1400" spc="-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restriction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Carefull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administration</a:t>
            </a:r>
            <a:r>
              <a:rPr sz="14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4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hypertonic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Saline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Demeclocyclin</a:t>
            </a:r>
            <a:r>
              <a:rPr sz="14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(tetracyclin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which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 induces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DI)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635330"/>
            <a:ext cx="51346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Endocrine:</a:t>
            </a:r>
            <a:r>
              <a:rPr spc="-90" dirty="0"/>
              <a:t> </a:t>
            </a:r>
            <a:r>
              <a:rPr dirty="0"/>
              <a:t>hypoglycemia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4519" y="1515617"/>
            <a:ext cx="7670800" cy="436753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287020" marR="201295" indent="-274955">
              <a:lnSpc>
                <a:spcPts val="2110"/>
              </a:lnSpc>
              <a:spcBef>
                <a:spcPts val="60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1.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Islet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cell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malignancies: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usually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after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hepatic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metastases </a:t>
            </a:r>
            <a:r>
              <a:rPr sz="2200" spc="-6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have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developed</a:t>
            </a:r>
            <a:endParaRPr sz="2200">
              <a:latin typeface="Arial MT"/>
              <a:cs typeface="Arial MT"/>
            </a:endParaRPr>
          </a:p>
          <a:p>
            <a:pPr marL="287020" indent="-274955">
              <a:lnSpc>
                <a:spcPts val="2375"/>
              </a:lnSpc>
              <a:spcBef>
                <a:spcPts val="2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2. Insufficient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gluconeogenesis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due</a:t>
            </a:r>
            <a:r>
              <a:rPr sz="22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near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complete</a:t>
            </a:r>
            <a:endParaRPr sz="2200">
              <a:latin typeface="Arial MT"/>
              <a:cs typeface="Arial MT"/>
            </a:endParaRPr>
          </a:p>
          <a:p>
            <a:pPr marL="287020">
              <a:lnSpc>
                <a:spcPts val="2375"/>
              </a:lnSpc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replacement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hepatic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parenchyma</a:t>
            </a:r>
            <a:r>
              <a:rPr sz="22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by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tumor</a:t>
            </a:r>
            <a:endParaRPr sz="2200">
              <a:latin typeface="Arial MT"/>
              <a:cs typeface="Arial MT"/>
            </a:endParaRPr>
          </a:p>
          <a:p>
            <a:pPr marL="287020" marR="5080" indent="-274955">
              <a:lnSpc>
                <a:spcPts val="2110"/>
              </a:lnSpc>
              <a:spcBef>
                <a:spcPts val="51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3. Secretion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Insulin-like</a:t>
            </a:r>
            <a:r>
              <a:rPr sz="2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Growth</a:t>
            </a:r>
            <a:r>
              <a:rPr sz="22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Factor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II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(IGF-II).</a:t>
            </a:r>
            <a:r>
              <a:rPr sz="22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Seen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in </a:t>
            </a:r>
            <a:r>
              <a:rPr sz="2200" spc="-59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febrosarcoma,</a:t>
            </a:r>
            <a:r>
              <a:rPr sz="22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haemangiofibropericytoma,</a:t>
            </a:r>
            <a:r>
              <a:rPr sz="2200" spc="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hepatoma)</a:t>
            </a:r>
            <a:endParaRPr sz="2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23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Diagnosis: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fasting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hypoglycemia</a:t>
            </a:r>
            <a:endParaRPr sz="22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1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Plasma</a:t>
            </a:r>
            <a:r>
              <a:rPr sz="20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insulin/pro-insulin/peptide</a:t>
            </a:r>
            <a:r>
              <a:rPr sz="20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C</a:t>
            </a: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during</a:t>
            </a:r>
            <a:r>
              <a:rPr sz="20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hypoglycemia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3C500"/>
              </a:buClr>
              <a:buFont typeface="Symbol"/>
              <a:buChar char="□"/>
            </a:pPr>
            <a:endParaRPr sz="20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15" dirty="0">
                <a:solidFill>
                  <a:srgbClr val="3D3C2C"/>
                </a:solidFill>
                <a:latin typeface="Arial MT"/>
                <a:cs typeface="Arial MT"/>
              </a:rPr>
              <a:t>Treatment:</a:t>
            </a:r>
            <a:endParaRPr sz="22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1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Anticancer</a:t>
            </a:r>
            <a:r>
              <a:rPr sz="2000" spc="-7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treatment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Glucose/glucagon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Nocturnal</a:t>
            </a:r>
            <a:r>
              <a:rPr sz="2000" spc="-7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meals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572846"/>
            <a:ext cx="58693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Endocrine: hypercalcemia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4519" y="1460372"/>
            <a:ext cx="7791450" cy="4029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5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Most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common</a:t>
            </a:r>
            <a:r>
              <a:rPr sz="17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metabolic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emergency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in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cancer.</a:t>
            </a:r>
            <a:endParaRPr sz="17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10-20</a:t>
            </a:r>
            <a:r>
              <a:rPr sz="17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%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patients.</a:t>
            </a:r>
            <a:endParaRPr sz="1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3C500"/>
              </a:buClr>
              <a:buFont typeface="Symbol"/>
              <a:buChar char="□"/>
            </a:pPr>
            <a:endParaRPr sz="17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1.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 parathyroid</a:t>
            </a:r>
            <a:r>
              <a:rPr sz="17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hormone</a:t>
            </a: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related protein</a:t>
            </a: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(PTHrP)</a:t>
            </a:r>
            <a:endParaRPr sz="17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10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SCC,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breast,</a:t>
            </a:r>
            <a:r>
              <a:rPr sz="15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renal,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melanoma,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prostate</a:t>
            </a:r>
            <a:r>
              <a:rPr sz="15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cancer.</a:t>
            </a:r>
            <a:endParaRPr sz="1500">
              <a:latin typeface="Arial MT"/>
              <a:cs typeface="Arial MT"/>
            </a:endParaRPr>
          </a:p>
          <a:p>
            <a:pPr marL="273685" marR="3649979" lvl="1" indent="-273685" algn="r">
              <a:lnSpc>
                <a:spcPts val="18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73685" algn="l"/>
                <a:tab pos="58483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Binds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activates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PTH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receptor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causing</a:t>
            </a:r>
            <a:endParaRPr sz="1500">
              <a:latin typeface="Arial MT"/>
              <a:cs typeface="Arial MT"/>
            </a:endParaRPr>
          </a:p>
          <a:p>
            <a:pPr marL="227965" marR="3683000" lvl="2" indent="-227965" algn="r">
              <a:lnSpc>
                <a:spcPts val="167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27965" algn="l"/>
                <a:tab pos="228600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Osteoclast</a:t>
            </a:r>
            <a:r>
              <a:rPr sz="1400" spc="-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differentation:</a:t>
            </a:r>
            <a:r>
              <a:rPr sz="14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bone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resorption</a:t>
            </a:r>
            <a:endParaRPr sz="14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858519" algn="l"/>
                <a:tab pos="859155" algn="l"/>
              </a:tabLst>
            </a:pP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Hypophosphatemia</a:t>
            </a:r>
            <a:endParaRPr sz="14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858519" algn="l"/>
                <a:tab pos="85915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hypercalciuria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Symptoms</a:t>
            </a:r>
            <a:r>
              <a:rPr sz="15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of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hyperparathyroidism,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but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low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PTH,</a:t>
            </a:r>
            <a:r>
              <a:rPr sz="15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low</a:t>
            </a:r>
            <a:r>
              <a:rPr sz="15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calcitriol</a:t>
            </a:r>
            <a:endParaRPr sz="1500">
              <a:latin typeface="Arial MT"/>
              <a:cs typeface="Arial MT"/>
            </a:endParaRPr>
          </a:p>
          <a:p>
            <a:pPr marL="309880">
              <a:lnSpc>
                <a:spcPct val="100000"/>
              </a:lnSpc>
              <a:spcBef>
                <a:spcPts val="350"/>
              </a:spcBef>
            </a:pPr>
            <a:r>
              <a:rPr sz="1150" spc="-470" dirty="0">
                <a:solidFill>
                  <a:srgbClr val="93C500"/>
                </a:solidFill>
                <a:latin typeface="Symbol"/>
                <a:cs typeface="Symbol"/>
              </a:rPr>
              <a:t></a:t>
            </a:r>
            <a:endParaRPr sz="1150">
              <a:latin typeface="Symbol"/>
              <a:cs typeface="Symbol"/>
            </a:endParaRPr>
          </a:p>
          <a:p>
            <a:pPr marL="287020" indent="-274955">
              <a:lnSpc>
                <a:spcPct val="100000"/>
              </a:lnSpc>
              <a:spcBef>
                <a:spcPts val="65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Calcitriol</a:t>
            </a:r>
            <a:endParaRPr sz="17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Increases</a:t>
            </a:r>
            <a:r>
              <a:rPr sz="1500" spc="-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Ca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absorption</a:t>
            </a:r>
            <a:r>
              <a:rPr sz="15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in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GIT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Lymphoma: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 hypercalciuria,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low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PTH,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high Calcitriol.</a:t>
            </a:r>
            <a:endParaRPr sz="15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Clr>
                <a:srgbClr val="93C500"/>
              </a:buClr>
              <a:buFont typeface="Symbol"/>
              <a:buChar char="□"/>
            </a:pPr>
            <a:endParaRPr sz="1900">
              <a:latin typeface="Arial MT"/>
              <a:cs typeface="Arial MT"/>
            </a:endParaRPr>
          </a:p>
          <a:p>
            <a:pPr marL="287020" marR="5080" indent="-274955">
              <a:lnSpc>
                <a:spcPts val="163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Bone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metastasis:</a:t>
            </a: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uncoupling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bone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resorption</a:t>
            </a:r>
            <a:r>
              <a:rPr sz="17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formation,</a:t>
            </a:r>
            <a:r>
              <a:rPr sz="17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no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direct</a:t>
            </a:r>
            <a:r>
              <a:rPr sz="1700" spc="-10" dirty="0">
                <a:solidFill>
                  <a:srgbClr val="3D3C2C"/>
                </a:solidFill>
                <a:latin typeface="Arial MT"/>
                <a:cs typeface="Arial MT"/>
              </a:rPr>
              <a:t> effect </a:t>
            </a:r>
            <a:r>
              <a:rPr sz="1700" spc="-4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metastasis.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MM:</a:t>
            </a:r>
            <a:r>
              <a:rPr sz="17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IL-6,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RANKL,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osteoprotegerin,</a:t>
            </a:r>
            <a:r>
              <a:rPr sz="17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IL-3</a:t>
            </a:r>
            <a:endParaRPr sz="1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635330"/>
            <a:ext cx="686180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Clinical</a:t>
            </a:r>
            <a:r>
              <a:rPr spc="-50" dirty="0"/>
              <a:t> </a:t>
            </a:r>
            <a:r>
              <a:rPr dirty="0"/>
              <a:t>features</a:t>
            </a:r>
            <a:r>
              <a:rPr spc="-4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hypercalcemia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4519" y="1377441"/>
            <a:ext cx="7914640" cy="4651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Cardiovascular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ts val="228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Hypertension,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short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75" dirty="0">
                <a:solidFill>
                  <a:srgbClr val="3D3C2C"/>
                </a:solidFill>
                <a:latin typeface="Arial MT"/>
                <a:cs typeface="Arial MT"/>
              </a:rPr>
              <a:t>QT,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arrhythmia</a:t>
            </a:r>
            <a:endParaRPr sz="19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GIT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ts val="2280"/>
              </a:lnSpc>
              <a:spcBef>
                <a:spcPts val="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Constipation,</a:t>
            </a:r>
            <a:r>
              <a:rPr sz="19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vomiting,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anorexia,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PUD,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pancreatitis</a:t>
            </a:r>
            <a:endParaRPr sz="1900">
              <a:latin typeface="Arial MT"/>
              <a:cs typeface="Arial MT"/>
            </a:endParaRPr>
          </a:p>
          <a:p>
            <a:pPr marL="287020" indent="-274955">
              <a:lnSpc>
                <a:spcPts val="24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Renal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ts val="2050"/>
              </a:lnSpc>
              <a:spcBef>
                <a:spcPts val="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Polyuria,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polydipsia,</a:t>
            </a:r>
            <a:r>
              <a:rPr sz="1900" spc="7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nephrogenic</a:t>
            </a:r>
            <a:r>
              <a:rPr sz="1900" spc="9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DI,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nephrolithiasis,</a:t>
            </a:r>
            <a:r>
              <a:rPr sz="1900" spc="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renal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failure</a:t>
            </a:r>
            <a:endParaRPr sz="1900">
              <a:latin typeface="Arial MT"/>
              <a:cs typeface="Arial MT"/>
            </a:endParaRPr>
          </a:p>
          <a:p>
            <a:pPr marL="584200">
              <a:lnSpc>
                <a:spcPts val="2050"/>
              </a:lnSpc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(irreversible)</a:t>
            </a:r>
            <a:endParaRPr sz="1900">
              <a:latin typeface="Arial MT"/>
              <a:cs typeface="Arial MT"/>
            </a:endParaRPr>
          </a:p>
          <a:p>
            <a:pPr marL="287020" indent="-274955">
              <a:lnSpc>
                <a:spcPts val="24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Rheumatological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ts val="2280"/>
              </a:lnSpc>
              <a:spcBef>
                <a:spcPts val="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Gout,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pseudogout,</a:t>
            </a:r>
            <a:r>
              <a:rPr sz="19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chondrocalcinosis</a:t>
            </a:r>
            <a:endParaRPr sz="1900">
              <a:latin typeface="Arial MT"/>
              <a:cs typeface="Arial MT"/>
            </a:endParaRPr>
          </a:p>
          <a:p>
            <a:pPr marL="287020" indent="-274955">
              <a:lnSpc>
                <a:spcPts val="24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Musculoskeletal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ts val="228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Weakness,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bone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pain,</a:t>
            </a:r>
            <a:endParaRPr sz="1900">
              <a:latin typeface="Arial MT"/>
              <a:cs typeface="Arial MT"/>
            </a:endParaRPr>
          </a:p>
          <a:p>
            <a:pPr marL="287020" indent="-274955">
              <a:lnSpc>
                <a:spcPts val="24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Psychiatric</a:t>
            </a:r>
            <a:endParaRPr sz="2000">
              <a:latin typeface="Arial MT"/>
              <a:cs typeface="Arial MT"/>
            </a:endParaRPr>
          </a:p>
          <a:p>
            <a:pPr marL="584200" marR="5080" lvl="1" indent="-274320">
              <a:lnSpc>
                <a:spcPct val="80000"/>
              </a:lnSpc>
              <a:spcBef>
                <a:spcPts val="46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900" spc="-25" dirty="0">
                <a:solidFill>
                  <a:srgbClr val="3D3C2C"/>
                </a:solidFill>
                <a:latin typeface="Arial MT"/>
                <a:cs typeface="Arial MT"/>
              </a:rPr>
              <a:t>Anxiety,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depression,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cognitive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dysfunction,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organic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brain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syndromes,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psychosis</a:t>
            </a:r>
            <a:endParaRPr sz="1900">
              <a:latin typeface="Arial MT"/>
              <a:cs typeface="Arial MT"/>
            </a:endParaRPr>
          </a:p>
          <a:p>
            <a:pPr marL="287020" indent="-274955">
              <a:lnSpc>
                <a:spcPts val="239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Neurologic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Hypotonia,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hyporeflexia,</a:t>
            </a:r>
            <a:r>
              <a:rPr sz="1900" spc="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20" dirty="0">
                <a:solidFill>
                  <a:srgbClr val="3D3C2C"/>
                </a:solidFill>
                <a:latin typeface="Arial MT"/>
                <a:cs typeface="Arial MT"/>
              </a:rPr>
              <a:t>myopathy,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paresis,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coma</a:t>
            </a:r>
            <a:endParaRPr sz="1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717296"/>
            <a:ext cx="71126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Endocrine:</a:t>
            </a:r>
            <a:r>
              <a:rPr sz="4000" dirty="0"/>
              <a:t> </a:t>
            </a:r>
            <a:r>
              <a:rPr sz="4000" spc="-5" dirty="0"/>
              <a:t>Carcinoid</a:t>
            </a:r>
            <a:r>
              <a:rPr sz="4000" spc="25" dirty="0"/>
              <a:t> </a:t>
            </a:r>
            <a:r>
              <a:rPr sz="4000" spc="-5" dirty="0"/>
              <a:t>syndrome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4519" y="1526286"/>
            <a:ext cx="7754620" cy="424878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287020" marR="47625" indent="-274955">
              <a:lnSpc>
                <a:spcPct val="80000"/>
              </a:lnSpc>
              <a:spcBef>
                <a:spcPts val="550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Humoral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factors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producing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neuro-endocrine</a:t>
            </a:r>
            <a:r>
              <a:rPr sz="19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tumours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80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%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from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small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bowel.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But gastric,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bronchial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also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possible.</a:t>
            </a:r>
            <a:endParaRPr sz="1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3C500"/>
              </a:buClr>
              <a:buFont typeface="Symbol"/>
              <a:buChar char="□"/>
            </a:pPr>
            <a:endParaRPr sz="19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&gt;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40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secretory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products</a:t>
            </a:r>
            <a:r>
              <a:rPr sz="19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identified,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most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important:</a:t>
            </a:r>
            <a:endParaRPr sz="19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10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Serotonin, histamine,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tachykinin,</a:t>
            </a:r>
            <a:r>
              <a:rPr sz="17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kallikrein,</a:t>
            </a:r>
            <a:r>
              <a:rPr sz="17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prostaglandins</a:t>
            </a:r>
            <a:endParaRPr sz="17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2150">
              <a:latin typeface="Arial MT"/>
              <a:cs typeface="Arial MT"/>
            </a:endParaRPr>
          </a:p>
          <a:p>
            <a:pPr marL="287020" marR="5080" indent="-274955">
              <a:lnSpc>
                <a:spcPct val="8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Liver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metabolises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most,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so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carcinoid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seen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most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often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when </a:t>
            </a:r>
            <a:r>
              <a:rPr sz="1900" spc="-509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liver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metastases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have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developed.</a:t>
            </a:r>
            <a:endParaRPr sz="1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3C500"/>
              </a:buClr>
              <a:buFont typeface="Symbol"/>
              <a:buChar char="□"/>
            </a:pPr>
            <a:endParaRPr sz="19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Symptoms:</a:t>
            </a:r>
            <a:endParaRPr sz="1900">
              <a:latin typeface="Arial MT"/>
              <a:cs typeface="Arial MT"/>
            </a:endParaRPr>
          </a:p>
          <a:p>
            <a:pPr marL="584200" marR="867410" lvl="1" indent="-274320">
              <a:lnSpc>
                <a:spcPts val="1630"/>
              </a:lnSpc>
              <a:spcBef>
                <a:spcPts val="405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Episodes</a:t>
            </a: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of flushing:</a:t>
            </a: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hypotension</a:t>
            </a:r>
            <a:r>
              <a:rPr sz="17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tachycardia</a:t>
            </a:r>
            <a:r>
              <a:rPr sz="17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(histamine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and </a:t>
            </a:r>
            <a:r>
              <a:rPr sz="1700" spc="-459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bradykinin)</a:t>
            </a:r>
            <a:endParaRPr sz="17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Cutaneous</a:t>
            </a:r>
            <a:r>
              <a:rPr sz="17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venous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teleangiectasia</a:t>
            </a:r>
            <a:endParaRPr sz="17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Secretory</a:t>
            </a:r>
            <a:r>
              <a:rPr sz="17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diarrhoea</a:t>
            </a:r>
            <a:r>
              <a:rPr sz="17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(serotonin)</a:t>
            </a:r>
            <a:endParaRPr sz="17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Cardiac</a:t>
            </a:r>
            <a:r>
              <a:rPr sz="17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valvular</a:t>
            </a:r>
            <a:r>
              <a:rPr sz="17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lesions</a:t>
            </a:r>
            <a:r>
              <a:rPr sz="17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(serotonin)</a:t>
            </a:r>
            <a:endParaRPr sz="17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bronchospams</a:t>
            </a:r>
            <a:endParaRPr sz="1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933449"/>
            <a:ext cx="45421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Carcinoid</a:t>
            </a:r>
            <a:r>
              <a:rPr sz="4000" spc="-30" dirty="0"/>
              <a:t> </a:t>
            </a:r>
            <a:r>
              <a:rPr sz="4000" spc="-5" dirty="0"/>
              <a:t>syndrome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4519" y="1658148"/>
            <a:ext cx="7432675" cy="4069079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37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Diagnosis:</a:t>
            </a:r>
            <a:endParaRPr sz="22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25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HIAA</a:t>
            </a:r>
            <a:r>
              <a:rPr sz="2000" spc="-1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in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24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hr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urine.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24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MRI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for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tumour</a:t>
            </a:r>
            <a:r>
              <a:rPr sz="20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localisation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24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Somatostatin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receptor</a:t>
            </a:r>
            <a:r>
              <a:rPr sz="20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scintigraphy</a:t>
            </a:r>
            <a:r>
              <a:rPr sz="20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(ostreoscan)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Clr>
                <a:srgbClr val="93C500"/>
              </a:buClr>
              <a:buFont typeface="Symbol"/>
              <a:buChar char="□"/>
            </a:pPr>
            <a:endParaRPr sz="22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26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15" dirty="0">
                <a:solidFill>
                  <a:srgbClr val="3D3C2C"/>
                </a:solidFill>
                <a:latin typeface="Arial MT"/>
                <a:cs typeface="Arial MT"/>
              </a:rPr>
              <a:t>Treatment:</a:t>
            </a:r>
            <a:endParaRPr sz="22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24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Removal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0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tumour</a:t>
            </a:r>
            <a:r>
              <a:rPr sz="20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(difficult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as</a:t>
            </a:r>
            <a:r>
              <a:rPr sz="20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most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have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extensive</a:t>
            </a:r>
            <a:r>
              <a:rPr sz="20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disease)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24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Symptomatic</a:t>
            </a:r>
            <a:r>
              <a:rPr sz="20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treatment:</a:t>
            </a:r>
            <a:endParaRPr sz="20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spcBef>
                <a:spcPts val="23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8591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Diarrhoea:</a:t>
            </a:r>
            <a:r>
              <a:rPr sz="1900" spc="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octreotide,</a:t>
            </a:r>
            <a:r>
              <a:rPr sz="19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cypraheptadine,</a:t>
            </a:r>
            <a:r>
              <a:rPr sz="1900" spc="8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cholestyramine</a:t>
            </a:r>
            <a:endParaRPr sz="19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spcBef>
                <a:spcPts val="229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8591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Flushing: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antihistamine,</a:t>
            </a:r>
            <a:r>
              <a:rPr sz="1900" spc="7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octreotide,</a:t>
            </a:r>
            <a:endParaRPr sz="19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spcBef>
                <a:spcPts val="22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8591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Interferon</a:t>
            </a:r>
            <a:r>
              <a:rPr sz="19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alfa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(IFNa)</a:t>
            </a:r>
            <a:endParaRPr sz="1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779779"/>
            <a:ext cx="2569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Neur</a:t>
            </a:r>
            <a:r>
              <a:rPr spc="5" dirty="0"/>
              <a:t>o</a:t>
            </a:r>
            <a:r>
              <a:rPr spc="-5" dirty="0"/>
              <a:t>log</a:t>
            </a:r>
            <a:r>
              <a:rPr spc="5" dirty="0"/>
              <a:t>i</a:t>
            </a:r>
            <a:r>
              <a:rPr spc="-5" dirty="0"/>
              <a:t>cal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40353" y="1058671"/>
            <a:ext cx="28625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93C500"/>
                </a:solidFill>
                <a:latin typeface="Arial MT"/>
                <a:cs typeface="Arial MT"/>
              </a:rPr>
              <a:t>(from</a:t>
            </a:r>
            <a:r>
              <a:rPr sz="1400" spc="-50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93C500"/>
                </a:solidFill>
                <a:latin typeface="Arial MT"/>
                <a:cs typeface="Arial MT"/>
              </a:rPr>
              <a:t>up</a:t>
            </a:r>
            <a:r>
              <a:rPr sz="1400" spc="-20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93C500"/>
                </a:solidFill>
                <a:latin typeface="Arial MT"/>
                <a:cs typeface="Arial MT"/>
              </a:rPr>
              <a:t>to</a:t>
            </a:r>
            <a:r>
              <a:rPr sz="1400" spc="-25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93C500"/>
                </a:solidFill>
                <a:latin typeface="Arial MT"/>
                <a:cs typeface="Arial MT"/>
              </a:rPr>
              <a:t>date</a:t>
            </a:r>
            <a:r>
              <a:rPr sz="1400" spc="-40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93C500"/>
                </a:solidFill>
                <a:latin typeface="Arial MT"/>
                <a:cs typeface="Arial MT"/>
              </a:rPr>
              <a:t>overview</a:t>
            </a:r>
            <a:r>
              <a:rPr sz="1400" dirty="0">
                <a:solidFill>
                  <a:srgbClr val="93C500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93C500"/>
                </a:solidFill>
                <a:latin typeface="Arial MT"/>
                <a:cs typeface="Arial MT"/>
              </a:rPr>
              <a:t>summary)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4519" y="1546098"/>
            <a:ext cx="7435850" cy="1570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95"/>
              </a:spcBef>
              <a:buClr>
                <a:srgbClr val="93C500"/>
              </a:buClr>
              <a:buSzPct val="7307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Antibodies</a:t>
            </a:r>
            <a:r>
              <a:rPr sz="13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against</a:t>
            </a:r>
            <a:r>
              <a:rPr sz="13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antigens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on</a:t>
            </a:r>
            <a:r>
              <a:rPr sz="13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r>
              <a:rPr sz="13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cells</a:t>
            </a:r>
            <a:r>
              <a:rPr sz="13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cross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reacts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13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antigens</a:t>
            </a:r>
            <a:r>
              <a:rPr sz="13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on</a:t>
            </a:r>
            <a:r>
              <a:rPr sz="13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cells</a:t>
            </a:r>
            <a:r>
              <a:rPr sz="13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3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nervous</a:t>
            </a:r>
            <a:r>
              <a:rPr sz="13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system</a:t>
            </a:r>
            <a:endParaRPr sz="13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Font typeface="Symbol"/>
              <a:buChar char="□"/>
            </a:pPr>
            <a:endParaRPr sz="13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307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Paraneoplastic</a:t>
            </a:r>
            <a:r>
              <a:rPr sz="13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r>
              <a:rPr sz="13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can</a:t>
            </a:r>
            <a:r>
              <a:rPr sz="13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proceed</a:t>
            </a:r>
            <a:r>
              <a:rPr sz="13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r>
              <a:rPr sz="13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diagnosis</a:t>
            </a:r>
            <a:endParaRPr sz="13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3C500"/>
              </a:buClr>
              <a:buFont typeface="Symbol"/>
              <a:buChar char="□"/>
            </a:pPr>
            <a:endParaRPr sz="13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307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Almost</a:t>
            </a:r>
            <a:r>
              <a:rPr sz="13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all</a:t>
            </a:r>
            <a:r>
              <a:rPr sz="13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cancers</a:t>
            </a:r>
            <a:r>
              <a:rPr sz="13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can</a:t>
            </a:r>
            <a:r>
              <a:rPr sz="13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cause</a:t>
            </a:r>
            <a:r>
              <a:rPr sz="13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neurological</a:t>
            </a:r>
            <a:r>
              <a:rPr sz="1300" spc="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paraneoplastic</a:t>
            </a:r>
            <a:r>
              <a:rPr sz="1300" spc="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r>
              <a:rPr sz="13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(except</a:t>
            </a:r>
            <a:r>
              <a:rPr sz="13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for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brain</a:t>
            </a:r>
            <a:r>
              <a:rPr sz="13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cancer)</a:t>
            </a:r>
            <a:endParaRPr sz="13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3C500"/>
              </a:buClr>
              <a:buFont typeface="Symbol"/>
              <a:buChar char="□"/>
            </a:pPr>
            <a:endParaRPr sz="1600">
              <a:latin typeface="Arial MT"/>
              <a:cs typeface="Arial MT"/>
            </a:endParaRPr>
          </a:p>
          <a:p>
            <a:pPr marL="287020" marR="5080" indent="-274955">
              <a:lnSpc>
                <a:spcPct val="80000"/>
              </a:lnSpc>
              <a:buClr>
                <a:srgbClr val="93C500"/>
              </a:buClr>
              <a:buSzPct val="7307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Patients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suspected</a:t>
            </a:r>
            <a:r>
              <a:rPr sz="13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3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having</a:t>
            </a:r>
            <a:r>
              <a:rPr sz="13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paraneoplastic</a:t>
            </a:r>
            <a:r>
              <a:rPr sz="13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neurological</a:t>
            </a:r>
            <a:r>
              <a:rPr sz="1300" spc="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r>
              <a:rPr sz="1300" spc="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should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have</a:t>
            </a:r>
            <a:r>
              <a:rPr sz="13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serum</a:t>
            </a:r>
            <a:r>
              <a:rPr sz="13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tested</a:t>
            </a:r>
            <a:r>
              <a:rPr sz="13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for </a:t>
            </a:r>
            <a:r>
              <a:rPr sz="1300" spc="-3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antibodies,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5" dirty="0">
                <a:solidFill>
                  <a:srgbClr val="3D3C2C"/>
                </a:solidFill>
                <a:latin typeface="Arial MT"/>
                <a:cs typeface="Arial MT"/>
              </a:rPr>
              <a:t>however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9600" y="3200400"/>
            <a:ext cx="5459730" cy="10207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307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Neuroimaging</a:t>
            </a:r>
            <a:r>
              <a:rPr sz="13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studies,</a:t>
            </a:r>
            <a:r>
              <a:rPr sz="13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3D3C2C"/>
                </a:solidFill>
                <a:latin typeface="Arial MT"/>
                <a:cs typeface="Arial MT"/>
              </a:rPr>
              <a:t>LP’s,</a:t>
            </a:r>
            <a:r>
              <a:rPr sz="13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Electrophysiological</a:t>
            </a:r>
            <a:r>
              <a:rPr sz="1300" spc="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studies</a:t>
            </a:r>
            <a:r>
              <a:rPr sz="13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can</a:t>
            </a:r>
            <a:r>
              <a:rPr sz="13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be</a:t>
            </a:r>
            <a:r>
              <a:rPr sz="13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useful</a:t>
            </a:r>
            <a:endParaRPr sz="13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93C500"/>
              </a:buClr>
              <a:buFont typeface="Symbol"/>
              <a:buChar char="□"/>
            </a:pP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13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307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300" spc="-30" dirty="0">
                <a:solidFill>
                  <a:srgbClr val="3D3C2C"/>
                </a:solidFill>
                <a:latin typeface="Arial MT"/>
                <a:cs typeface="Arial MT"/>
              </a:rPr>
              <a:t>Two</a:t>
            </a:r>
            <a:r>
              <a:rPr sz="13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general</a:t>
            </a:r>
            <a:r>
              <a:rPr sz="13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approaches</a:t>
            </a:r>
            <a:r>
              <a:rPr sz="13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for</a:t>
            </a:r>
            <a:r>
              <a:rPr sz="13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3D3C2C"/>
                </a:solidFill>
                <a:latin typeface="Arial MT"/>
                <a:cs typeface="Arial MT"/>
              </a:rPr>
              <a:t>treatment: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8200" y="4343400"/>
            <a:ext cx="3054350" cy="43243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  <a:tabLst>
                <a:tab pos="286385" algn="l"/>
              </a:tabLst>
            </a:pPr>
            <a:r>
              <a:rPr sz="900" spc="-355" dirty="0">
                <a:solidFill>
                  <a:srgbClr val="93C500"/>
                </a:solidFill>
                <a:latin typeface="Symbol"/>
                <a:cs typeface="Symbol"/>
              </a:rPr>
              <a:t>□</a:t>
            </a:r>
            <a:r>
              <a:rPr sz="900" spc="-355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200" spc="-5" dirty="0">
                <a:solidFill>
                  <a:srgbClr val="3D3C2C"/>
                </a:solidFill>
                <a:latin typeface="Arial MT"/>
                <a:cs typeface="Arial MT"/>
              </a:rPr>
              <a:t>Remove</a:t>
            </a:r>
            <a:r>
              <a:rPr sz="12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3D3C2C"/>
                </a:solidFill>
                <a:latin typeface="Arial MT"/>
                <a:cs typeface="Arial MT"/>
              </a:rPr>
              <a:t>antigen</a:t>
            </a:r>
            <a:r>
              <a:rPr sz="12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12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3D3C2C"/>
                </a:solidFill>
                <a:latin typeface="Arial MT"/>
                <a:cs typeface="Arial MT"/>
              </a:rPr>
              <a:t>treat</a:t>
            </a:r>
            <a:r>
              <a:rPr sz="1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2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900" spc="-355" dirty="0">
                <a:solidFill>
                  <a:srgbClr val="93C500"/>
                </a:solidFill>
                <a:latin typeface="Symbol"/>
                <a:cs typeface="Symbol"/>
              </a:rPr>
              <a:t></a:t>
            </a:r>
            <a:endParaRPr sz="9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3000" y="4648200"/>
            <a:ext cx="2332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3D3C2C"/>
                </a:solidFill>
                <a:latin typeface="Arial MT"/>
                <a:cs typeface="Arial MT"/>
              </a:rPr>
              <a:t>Suppression</a:t>
            </a:r>
            <a:r>
              <a:rPr sz="12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2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3D3C2C"/>
                </a:solidFill>
                <a:latin typeface="Arial MT"/>
                <a:cs typeface="Arial MT"/>
              </a:rPr>
              <a:t>immune</a:t>
            </a:r>
            <a:r>
              <a:rPr sz="12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3D3C2C"/>
                </a:solidFill>
                <a:latin typeface="Arial MT"/>
                <a:cs typeface="Arial MT"/>
              </a:rPr>
              <a:t>response.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062990"/>
            <a:ext cx="59829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Lambert</a:t>
            </a:r>
            <a:r>
              <a:rPr sz="2800" spc="20" dirty="0"/>
              <a:t> </a:t>
            </a:r>
            <a:r>
              <a:rPr sz="2800" spc="-5" dirty="0"/>
              <a:t>Eaton</a:t>
            </a:r>
            <a:r>
              <a:rPr sz="2800" spc="30" dirty="0"/>
              <a:t> </a:t>
            </a:r>
            <a:r>
              <a:rPr sz="2800" spc="-5" dirty="0"/>
              <a:t>Myasthenic</a:t>
            </a:r>
            <a:r>
              <a:rPr sz="2800" spc="25" dirty="0"/>
              <a:t> </a:t>
            </a:r>
            <a:r>
              <a:rPr sz="2800" spc="-5" dirty="0"/>
              <a:t>Syndrome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190955" y="1748408"/>
            <a:ext cx="6305550" cy="3322954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87020" marR="246379" indent="-274955" algn="just">
              <a:lnSpc>
                <a:spcPts val="1630"/>
              </a:lnSpc>
              <a:spcBef>
                <a:spcPts val="500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28765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Antibodies against voltage gated Calcium channels: causing </a:t>
            </a:r>
            <a:r>
              <a:rPr sz="1700" spc="-459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interference </a:t>
            </a:r>
            <a:r>
              <a:rPr sz="1700" spc="-10" dirty="0">
                <a:solidFill>
                  <a:srgbClr val="3D3C2C"/>
                </a:solidFill>
                <a:latin typeface="Arial MT"/>
                <a:cs typeface="Arial MT"/>
              </a:rPr>
              <a:t>with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normal Calcium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flux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required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for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release of </a:t>
            </a:r>
            <a:r>
              <a:rPr sz="1700" spc="-459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Acteylcholine</a:t>
            </a:r>
            <a:r>
              <a:rPr sz="17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at neuromuscular endplate</a:t>
            </a:r>
            <a:endParaRPr sz="1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3C500"/>
              </a:buClr>
              <a:buFont typeface="Symbol"/>
              <a:buChar char="□"/>
            </a:pPr>
            <a:endParaRPr sz="17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SCLC,</a:t>
            </a:r>
            <a:r>
              <a:rPr sz="17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Hodgkin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 lymphoma, Thymoma</a:t>
            </a:r>
            <a:endParaRPr sz="1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3C500"/>
              </a:buClr>
              <a:buFont typeface="Symbol"/>
              <a:buChar char="□"/>
            </a:pPr>
            <a:endParaRPr sz="17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47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Clinically</a:t>
            </a:r>
            <a:endParaRPr sz="1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3C500"/>
              </a:buClr>
              <a:buFont typeface="Symbol"/>
              <a:buChar char="□"/>
            </a:pPr>
            <a:endParaRPr sz="2050">
              <a:latin typeface="Arial MT"/>
              <a:cs typeface="Arial MT"/>
            </a:endParaRPr>
          </a:p>
          <a:p>
            <a:pPr marL="584200" marR="5080" lvl="1" indent="-274955">
              <a:lnSpc>
                <a:spcPct val="8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Slowly</a:t>
            </a:r>
            <a:r>
              <a:rPr sz="15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progressive symmetrical</a:t>
            </a:r>
            <a:r>
              <a:rPr sz="15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proximal</a:t>
            </a:r>
            <a:r>
              <a:rPr sz="15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muscle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weakness</a:t>
            </a:r>
            <a:r>
              <a:rPr sz="15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lower </a:t>
            </a:r>
            <a:r>
              <a:rPr sz="1500" spc="-4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limb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Autonomic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dysfunction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(dry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mouth)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No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extra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ocular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muscle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 weakness,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or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upper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limb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weakness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Reduced</a:t>
            </a:r>
            <a:r>
              <a:rPr sz="15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deep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tendon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reflexes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Recovery</a:t>
            </a:r>
            <a:r>
              <a:rPr sz="15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strength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or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reflexes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after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short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vigorous</a:t>
            </a:r>
            <a:r>
              <a:rPr sz="15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exercise</a:t>
            </a:r>
            <a:endParaRPr sz="1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707897"/>
            <a:ext cx="6607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Anti</a:t>
            </a:r>
            <a:r>
              <a:rPr spc="-10" dirty="0"/>
              <a:t> </a:t>
            </a:r>
            <a:r>
              <a:rPr spc="-5" dirty="0"/>
              <a:t>NMDA</a:t>
            </a:r>
            <a:r>
              <a:rPr spc="-200" dirty="0"/>
              <a:t> </a:t>
            </a:r>
            <a:r>
              <a:rPr spc="-5" dirty="0"/>
              <a:t>receptor</a:t>
            </a:r>
            <a:r>
              <a:rPr spc="-20" dirty="0"/>
              <a:t> </a:t>
            </a:r>
            <a:r>
              <a:rPr dirty="0"/>
              <a:t>encephalitis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4519" y="1624025"/>
            <a:ext cx="7860030" cy="24570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&gt;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30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%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children,</a:t>
            </a:r>
            <a:r>
              <a:rPr sz="15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associated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with</a:t>
            </a:r>
            <a:r>
              <a:rPr sz="15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teratoma</a:t>
            </a:r>
            <a:endParaRPr sz="15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80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%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good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outcome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(better</a:t>
            </a:r>
            <a:r>
              <a:rPr sz="15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if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associated</a:t>
            </a:r>
            <a:r>
              <a:rPr sz="15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with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cancer)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15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Clinical</a:t>
            </a:r>
            <a:endParaRPr sz="1500">
              <a:latin typeface="Arial MT"/>
              <a:cs typeface="Arial MT"/>
            </a:endParaRPr>
          </a:p>
          <a:p>
            <a:pPr marL="287020" indent="-274955">
              <a:lnSpc>
                <a:spcPts val="1795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Prodromal</a:t>
            </a:r>
            <a:r>
              <a:rPr sz="1500" spc="-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stage: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ts val="167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Headache,</a:t>
            </a:r>
            <a:r>
              <a:rPr sz="14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flulike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symptoms,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15" dirty="0">
                <a:solidFill>
                  <a:srgbClr val="3D3C2C"/>
                </a:solidFill>
                <a:latin typeface="Arial MT"/>
                <a:cs typeface="Arial MT"/>
              </a:rPr>
              <a:t>URTI</a:t>
            </a:r>
            <a:endParaRPr sz="1400">
              <a:latin typeface="Arial MT"/>
              <a:cs typeface="Arial MT"/>
            </a:endParaRPr>
          </a:p>
          <a:p>
            <a:pPr marL="287020" indent="-274955">
              <a:lnSpc>
                <a:spcPts val="1795"/>
              </a:lnSpc>
              <a:spcBef>
                <a:spcPts val="10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Initial</a:t>
            </a:r>
            <a:r>
              <a:rPr sz="15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symptoms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ts val="151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Behavioral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 changes,</a:t>
            </a:r>
            <a:r>
              <a:rPr sz="14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seizure,</a:t>
            </a:r>
            <a:r>
              <a:rPr sz="14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rhythmic</a:t>
            </a:r>
            <a:r>
              <a:rPr sz="14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movement,s</a:t>
            </a:r>
            <a:r>
              <a:rPr sz="14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decreased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cognition,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memory</a:t>
            </a:r>
            <a:r>
              <a:rPr sz="1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difficulties,</a:t>
            </a:r>
            <a:endParaRPr sz="1400">
              <a:latin typeface="Arial MT"/>
              <a:cs typeface="Arial MT"/>
            </a:endParaRPr>
          </a:p>
          <a:p>
            <a:pPr marL="584200">
              <a:lnSpc>
                <a:spcPts val="1515"/>
              </a:lnSpc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speech</a:t>
            </a:r>
            <a:r>
              <a:rPr sz="1400" spc="-8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problems</a:t>
            </a:r>
            <a:endParaRPr sz="1400">
              <a:latin typeface="Arial MT"/>
              <a:cs typeface="Arial MT"/>
            </a:endParaRPr>
          </a:p>
          <a:p>
            <a:pPr marL="287020" indent="-274955">
              <a:lnSpc>
                <a:spcPts val="1795"/>
              </a:lnSpc>
              <a:spcBef>
                <a:spcPts val="10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Secondary</a:t>
            </a:r>
            <a:r>
              <a:rPr sz="15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symptoms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ts val="167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Autonomic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dysfunction,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hypventilation,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cerebellar</a:t>
            </a:r>
            <a:r>
              <a:rPr sz="14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ataxia,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hemiparses</a:t>
            </a:r>
            <a:r>
              <a:rPr sz="1400">
                <a:solidFill>
                  <a:srgbClr val="3D3C2C"/>
                </a:solidFill>
                <a:latin typeface="Arial MT"/>
                <a:cs typeface="Arial MT"/>
              </a:rPr>
              <a:t>,</a:t>
            </a:r>
            <a:r>
              <a:rPr sz="1400" spc="-4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mtClean="0">
                <a:solidFill>
                  <a:srgbClr val="3D3C2C"/>
                </a:solidFill>
                <a:latin typeface="Arial MT"/>
                <a:cs typeface="Arial MT"/>
              </a:rPr>
              <a:t>catatonia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717296"/>
            <a:ext cx="43148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Limbic</a:t>
            </a:r>
            <a:r>
              <a:rPr sz="4000" spc="-35" dirty="0"/>
              <a:t> </a:t>
            </a:r>
            <a:r>
              <a:rPr sz="4000" spc="-5" dirty="0"/>
              <a:t>encephalitis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04519" y="1659077"/>
            <a:ext cx="7672705" cy="37157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9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Several</a:t>
            </a:r>
            <a:r>
              <a:rPr sz="22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antibodies</a:t>
            </a:r>
            <a:endParaRPr sz="22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Anti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Hu: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SCLC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Anti</a:t>
            </a:r>
            <a:r>
              <a:rPr sz="20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Mg2: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germ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cell</a:t>
            </a:r>
            <a:r>
              <a:rPr sz="20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testis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Anti</a:t>
            </a:r>
            <a:r>
              <a:rPr sz="20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NMDA: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teratoma</a:t>
            </a:r>
            <a:endParaRPr sz="20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Anti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VGKC: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thymus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3C500"/>
              </a:buClr>
              <a:buFont typeface="Symbol"/>
              <a:buChar char="□"/>
            </a:pPr>
            <a:endParaRPr sz="20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Indistinguishable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from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HSS</a:t>
            </a:r>
            <a:r>
              <a:rPr sz="22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encephalitis</a:t>
            </a:r>
            <a:endParaRPr sz="2200">
              <a:latin typeface="Arial MT"/>
              <a:cs typeface="Arial MT"/>
            </a:endParaRPr>
          </a:p>
          <a:p>
            <a:pPr marL="584200" marR="5080" lvl="1" indent="-274320">
              <a:lnSpc>
                <a:spcPct val="80000"/>
              </a:lnSpc>
              <a:spcBef>
                <a:spcPts val="489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Subacute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onset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0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seizures,</a:t>
            </a:r>
            <a:r>
              <a:rPr sz="2000" spc="-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short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term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memory</a:t>
            </a:r>
            <a:r>
              <a:rPr sz="20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loss,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confusion </a:t>
            </a:r>
            <a:r>
              <a:rPr sz="2000" spc="-5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and</a:t>
            </a:r>
            <a:r>
              <a:rPr sz="20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psychiatric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symptoms.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93C500"/>
              </a:buClr>
              <a:buFont typeface="Symbol"/>
              <a:buChar char="□"/>
            </a:pPr>
            <a:endParaRPr sz="2500">
              <a:latin typeface="Arial MT"/>
              <a:cs typeface="Arial MT"/>
            </a:endParaRPr>
          </a:p>
          <a:p>
            <a:pPr marL="287020" marR="929640" indent="-274955">
              <a:lnSpc>
                <a:spcPts val="211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CSF:</a:t>
            </a:r>
            <a:r>
              <a:rPr sz="22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lymphocytosis,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raised</a:t>
            </a:r>
            <a:r>
              <a:rPr sz="22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protein,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normal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glucose, </a:t>
            </a:r>
            <a:r>
              <a:rPr sz="2200" spc="-6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increased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igG</a:t>
            </a:r>
            <a:r>
              <a:rPr sz="22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(auto</a:t>
            </a:r>
            <a:r>
              <a:rPr sz="22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>
                <a:solidFill>
                  <a:srgbClr val="3D3C2C"/>
                </a:solidFill>
                <a:latin typeface="Arial MT"/>
                <a:cs typeface="Arial MT"/>
              </a:rPr>
              <a:t>antibodies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)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39" y="866393"/>
            <a:ext cx="21418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Definition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1260" y="1689557"/>
            <a:ext cx="6499860" cy="32569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7020" marR="5080" indent="-274320">
              <a:lnSpc>
                <a:spcPct val="90100"/>
              </a:lnSpc>
              <a:spcBef>
                <a:spcPts val="38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Paraneoplastic</a:t>
            </a:r>
            <a:r>
              <a:rPr sz="24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r>
              <a:rPr sz="24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is a</a:t>
            </a:r>
            <a:r>
              <a:rPr sz="24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disease</a:t>
            </a:r>
            <a:r>
              <a:rPr sz="24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or</a:t>
            </a: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a 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symptom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 that</a:t>
            </a:r>
            <a:r>
              <a:rPr sz="24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is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a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consequence</a:t>
            </a:r>
            <a:r>
              <a:rPr sz="24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25" dirty="0">
                <a:solidFill>
                  <a:srgbClr val="3D3C2C"/>
                </a:solidFill>
                <a:latin typeface="Arial MT"/>
                <a:cs typeface="Arial MT"/>
              </a:rPr>
              <a:t>cancer,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but </a:t>
            </a:r>
            <a:r>
              <a:rPr sz="2400" spc="-6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not</a:t>
            </a: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due</a:t>
            </a:r>
            <a:r>
              <a:rPr sz="24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to the</a:t>
            </a: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presence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local</a:t>
            </a:r>
            <a:r>
              <a:rPr sz="24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cells.</a:t>
            </a:r>
            <a:endParaRPr sz="2400">
              <a:latin typeface="Arial MT"/>
              <a:cs typeface="Arial MT"/>
            </a:endParaRPr>
          </a:p>
          <a:p>
            <a:pPr marL="287020" marR="1118235" indent="-274320">
              <a:lnSpc>
                <a:spcPts val="2590"/>
              </a:lnSpc>
              <a:spcBef>
                <a:spcPts val="61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Paraneoplastic</a:t>
            </a:r>
            <a:r>
              <a:rPr sz="24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r>
              <a:rPr sz="24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is</a:t>
            </a:r>
            <a:r>
              <a:rPr sz="24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mediated </a:t>
            </a:r>
            <a:r>
              <a:rPr sz="2400" spc="-6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through:</a:t>
            </a:r>
            <a:endParaRPr sz="240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29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Cross</a:t>
            </a:r>
            <a:r>
              <a:rPr sz="2200" spc="-1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reacting</a:t>
            </a:r>
            <a:r>
              <a:rPr sz="2200" spc="-1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antibodies</a:t>
            </a:r>
            <a:endParaRPr sz="220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Production</a:t>
            </a:r>
            <a:r>
              <a:rPr sz="2200" spc="5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200" spc="5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physiologically</a:t>
            </a:r>
            <a:r>
              <a:rPr sz="2200" spc="5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active</a:t>
            </a:r>
            <a:r>
              <a:rPr sz="2200" spc="5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factors</a:t>
            </a:r>
            <a:endParaRPr sz="220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Interference</a:t>
            </a:r>
            <a:r>
              <a:rPr sz="2200" spc="15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with</a:t>
            </a:r>
            <a:r>
              <a:rPr sz="2200" spc="1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normal</a:t>
            </a:r>
            <a:r>
              <a:rPr sz="2200" spc="3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metabolic</a:t>
            </a:r>
            <a:r>
              <a:rPr sz="2200" spc="1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pathways</a:t>
            </a:r>
            <a:endParaRPr sz="220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sz="2200" spc="-5" smtClean="0">
                <a:solidFill>
                  <a:srgbClr val="3D3C2C"/>
                </a:solidFill>
                <a:latin typeface="Arial MT"/>
                <a:cs typeface="Arial MT"/>
              </a:rPr>
              <a:t>idiopathic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635330"/>
            <a:ext cx="68865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Subacute</a:t>
            </a:r>
            <a:r>
              <a:rPr spc="-60" dirty="0"/>
              <a:t> </a:t>
            </a:r>
            <a:r>
              <a:rPr dirty="0"/>
              <a:t>cerebellar</a:t>
            </a:r>
            <a:r>
              <a:rPr spc="-65" dirty="0"/>
              <a:t> </a:t>
            </a:r>
            <a:r>
              <a:rPr dirty="0"/>
              <a:t>degeneration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4519" y="1828038"/>
            <a:ext cx="7545705" cy="30085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Multiple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 different</a:t>
            </a:r>
            <a:r>
              <a:rPr sz="15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auto-antibodies</a:t>
            </a:r>
            <a:r>
              <a:rPr sz="15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identified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that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cross</a:t>
            </a:r>
            <a:r>
              <a:rPr sz="15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react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Cerebellar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Purkinje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cells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15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T-cell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immune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response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93C500"/>
              </a:buClr>
              <a:buFont typeface="Symbol"/>
              <a:buChar char="□"/>
            </a:pPr>
            <a:endParaRPr sz="15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Associated</a:t>
            </a:r>
            <a:r>
              <a:rPr sz="15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with</a:t>
            </a:r>
            <a:r>
              <a:rPr sz="15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SCLC,</a:t>
            </a:r>
            <a:r>
              <a:rPr sz="15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breast</a:t>
            </a:r>
            <a:r>
              <a:rPr sz="15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cancer,</a:t>
            </a:r>
            <a:r>
              <a:rPr sz="15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ovarian/uterus/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cancer,</a:t>
            </a:r>
            <a:r>
              <a:rPr sz="15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Hodgkins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lymphoma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93C500"/>
              </a:buClr>
              <a:buFont typeface="Symbol"/>
              <a:buChar char="□"/>
            </a:pPr>
            <a:endParaRPr sz="155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Rarely</a:t>
            </a:r>
            <a:r>
              <a:rPr sz="15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no</a:t>
            </a:r>
            <a:r>
              <a:rPr sz="15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r>
              <a:rPr sz="15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3D3C2C"/>
                </a:solidFill>
                <a:latin typeface="Arial MT"/>
                <a:cs typeface="Arial MT"/>
              </a:rPr>
              <a:t>involved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1550">
              <a:latin typeface="Arial MT"/>
              <a:cs typeface="Arial MT"/>
            </a:endParaRPr>
          </a:p>
          <a:p>
            <a:pPr marL="287020" indent="-274955">
              <a:lnSpc>
                <a:spcPts val="1795"/>
              </a:lnSpc>
              <a:buClr>
                <a:srgbClr val="93C500"/>
              </a:buClr>
              <a:buSzPct val="76666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1500" dirty="0">
                <a:solidFill>
                  <a:srgbClr val="3D3C2C"/>
                </a:solidFill>
                <a:latin typeface="Arial MT"/>
                <a:cs typeface="Arial MT"/>
              </a:rPr>
              <a:t>Clinical</a:t>
            </a:r>
            <a:endParaRPr sz="1500">
              <a:latin typeface="Arial MT"/>
              <a:cs typeface="Arial MT"/>
            </a:endParaRPr>
          </a:p>
          <a:p>
            <a:pPr marL="584200" lvl="1" indent="-274955">
              <a:lnSpc>
                <a:spcPts val="167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signs</a:t>
            </a:r>
            <a:r>
              <a:rPr sz="1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similar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to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peripheral</a:t>
            </a:r>
            <a:r>
              <a:rPr sz="14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vestibular</a:t>
            </a:r>
            <a:r>
              <a:rPr sz="1400" spc="-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problem</a:t>
            </a:r>
            <a:endParaRPr sz="14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Severe</a:t>
            </a:r>
            <a:r>
              <a:rPr sz="14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D3C2C"/>
                </a:solidFill>
                <a:latin typeface="Arial MT"/>
                <a:cs typeface="Arial MT"/>
              </a:rPr>
              <a:t>cerebellar</a:t>
            </a:r>
            <a:r>
              <a:rPr sz="1400" spc="-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3D3C2C"/>
                </a:solidFill>
                <a:latin typeface="Arial MT"/>
                <a:cs typeface="Arial MT"/>
              </a:rPr>
              <a:t>symptoms</a:t>
            </a:r>
            <a:endParaRPr sz="14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93C500"/>
              </a:buClr>
              <a:buFont typeface="Symbol"/>
              <a:buChar char="□"/>
            </a:pPr>
            <a:endParaRPr sz="1450">
              <a:latin typeface="Arial MT"/>
              <a:cs typeface="Arial MT"/>
            </a:endParaRPr>
          </a:p>
          <a:p>
            <a:pPr marL="287020" indent="-274955">
              <a:lnSpc>
                <a:spcPts val="1795"/>
              </a:lnSpc>
              <a:buClr>
                <a:srgbClr val="93C500"/>
              </a:buClr>
              <a:buSzPct val="76666"/>
              <a:tabLst>
                <a:tab pos="287020" algn="l"/>
                <a:tab pos="287655" algn="l"/>
              </a:tabLst>
            </a:pPr>
            <a:endParaRPr sz="1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1" y="381000"/>
            <a:ext cx="4343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/>
              <a:t>Dermatological</a:t>
            </a:r>
            <a:r>
              <a:rPr smtClean="0"/>
              <a:t>: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85800" y="1066800"/>
            <a:ext cx="45164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3600" dirty="0" err="1" smtClean="0">
                <a:solidFill>
                  <a:srgbClr val="92D050"/>
                </a:solidFill>
              </a:rPr>
              <a:t>Acanthosis</a:t>
            </a:r>
            <a:r>
              <a:rPr lang="en-IN" sz="3600" dirty="0" smtClean="0">
                <a:solidFill>
                  <a:srgbClr val="92D050"/>
                </a:solidFill>
              </a:rPr>
              <a:t> </a:t>
            </a:r>
            <a:r>
              <a:rPr sz="3600" spc="-5" smtClean="0">
                <a:solidFill>
                  <a:srgbClr val="92D050"/>
                </a:solidFill>
                <a:latin typeface="Arial MT"/>
                <a:cs typeface="Arial MT"/>
              </a:rPr>
              <a:t>nigr</a:t>
            </a:r>
            <a:r>
              <a:rPr sz="3600" spc="5" smtClean="0">
                <a:solidFill>
                  <a:srgbClr val="92D050"/>
                </a:solidFill>
                <a:latin typeface="Arial MT"/>
                <a:cs typeface="Arial MT"/>
              </a:rPr>
              <a:t>i</a:t>
            </a:r>
            <a:r>
              <a:rPr sz="3600" spc="-5" smtClean="0">
                <a:solidFill>
                  <a:srgbClr val="92D050"/>
                </a:solidFill>
                <a:latin typeface="Arial MT"/>
                <a:cs typeface="Arial MT"/>
              </a:rPr>
              <a:t>cans</a:t>
            </a:r>
            <a:endParaRPr sz="3600">
              <a:solidFill>
                <a:srgbClr val="92D050"/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800" y="1676400"/>
            <a:ext cx="3118485" cy="2228046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286385" marR="45720" indent="-274320">
              <a:lnSpc>
                <a:spcPct val="80000"/>
              </a:lnSpc>
              <a:spcBef>
                <a:spcPts val="550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Thickened darker skin in  neck, armpits, skin folds o  </a:t>
            </a:r>
            <a:r>
              <a:rPr sz="1900">
                <a:solidFill>
                  <a:srgbClr val="3D3C2C"/>
                </a:solidFill>
                <a:latin typeface="Arial MT"/>
                <a:cs typeface="Arial MT"/>
              </a:rPr>
              <a:t>mucous </a:t>
            </a:r>
            <a:r>
              <a:rPr sz="1900" smtClean="0">
                <a:solidFill>
                  <a:srgbClr val="3D3C2C"/>
                </a:solidFill>
                <a:latin typeface="Arial MT"/>
                <a:cs typeface="Arial MT"/>
              </a:rPr>
              <a:t>membranes</a:t>
            </a:r>
            <a:endParaRPr sz="2350">
              <a:latin typeface="Arial MT"/>
              <a:cs typeface="Arial MT"/>
            </a:endParaRPr>
          </a:p>
          <a:p>
            <a:pPr marL="286385" marR="5080" indent="-274320">
              <a:lnSpc>
                <a:spcPct val="8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Gastrointestinal tumours,  prostate, breast or </a:t>
            </a:r>
            <a:r>
              <a:rPr sz="1900">
                <a:solidFill>
                  <a:srgbClr val="3D3C2C"/>
                </a:solidFill>
                <a:latin typeface="Arial MT"/>
                <a:cs typeface="Arial MT"/>
              </a:rPr>
              <a:t>ovarian  </a:t>
            </a:r>
            <a:r>
              <a:rPr sz="1900" smtClean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endParaRPr sz="1950">
              <a:latin typeface="Arial MT"/>
              <a:cs typeface="Arial MT"/>
            </a:endParaRPr>
          </a:p>
          <a:p>
            <a:pPr marL="286385" indent="-274320">
              <a:lnSpc>
                <a:spcPct val="10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900" smtClean="0">
                <a:solidFill>
                  <a:srgbClr val="3D3C2C"/>
                </a:solidFill>
                <a:latin typeface="Arial MT"/>
                <a:cs typeface="Arial MT"/>
              </a:rPr>
              <a:t>TGF</a:t>
            </a:r>
            <a:endParaRPr sz="2350">
              <a:latin typeface="Arial MT"/>
              <a:cs typeface="Arial MT"/>
            </a:endParaRPr>
          </a:p>
          <a:p>
            <a:pPr marL="286385" marR="716280" indent="-274320">
              <a:lnSpc>
                <a:spcPts val="182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Fades when cancer  treated</a:t>
            </a:r>
            <a:endParaRPr sz="190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4267200"/>
            <a:ext cx="2795015" cy="21884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62600" y="1143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spc="-5" dirty="0" err="1" smtClean="0">
                <a:solidFill>
                  <a:srgbClr val="92D050"/>
                </a:solidFill>
              </a:rPr>
              <a:t>Leser</a:t>
            </a:r>
            <a:r>
              <a:rPr lang="en-IN" sz="2400" spc="-80" dirty="0" smtClean="0">
                <a:solidFill>
                  <a:srgbClr val="92D050"/>
                </a:solidFill>
              </a:rPr>
              <a:t> </a:t>
            </a:r>
            <a:r>
              <a:rPr lang="en-IN" sz="2400" spc="-25" dirty="0" err="1" smtClean="0">
                <a:solidFill>
                  <a:srgbClr val="92D050"/>
                </a:solidFill>
              </a:rPr>
              <a:t>Trelat</a:t>
            </a:r>
            <a:r>
              <a:rPr lang="en-IN" sz="2400" spc="-35" dirty="0" smtClean="0">
                <a:solidFill>
                  <a:srgbClr val="92D050"/>
                </a:solidFill>
              </a:rPr>
              <a:t> </a:t>
            </a:r>
            <a:r>
              <a:rPr lang="en-IN" sz="2400" spc="-5" dirty="0" smtClean="0">
                <a:solidFill>
                  <a:srgbClr val="92D050"/>
                </a:solidFill>
              </a:rPr>
              <a:t>sign</a:t>
            </a:r>
            <a:endParaRPr lang="en-IN" sz="2400" dirty="0">
              <a:solidFill>
                <a:srgbClr val="92D050"/>
              </a:solidFill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4876800" y="1676401"/>
            <a:ext cx="3505200" cy="2350131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86385" marR="328295" indent="-274320">
              <a:lnSpc>
                <a:spcPct val="80000"/>
              </a:lnSpc>
              <a:spcBef>
                <a:spcPts val="62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Explosive onset of </a:t>
            </a: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multiple</a:t>
            </a:r>
            <a:r>
              <a:rPr spc="-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>
                <a:solidFill>
                  <a:srgbClr val="3D3C2C"/>
                </a:solidFill>
                <a:latin typeface="Arial MT"/>
                <a:cs typeface="Arial MT"/>
              </a:rPr>
              <a:t>sebarrhoic </a:t>
            </a:r>
            <a:r>
              <a:rPr lang="en-IN" spc="-59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smtClean="0">
                <a:solidFill>
                  <a:srgbClr val="3D3C2C"/>
                </a:solidFill>
                <a:latin typeface="Arial MT"/>
                <a:cs typeface="Arial MT"/>
              </a:rPr>
              <a:t>keratosis </a:t>
            </a:r>
            <a:r>
              <a:rPr spc="-5">
                <a:solidFill>
                  <a:srgbClr val="3D3C2C"/>
                </a:solidFill>
                <a:latin typeface="Arial MT"/>
                <a:cs typeface="Arial MT"/>
              </a:rPr>
              <a:t>on </a:t>
            </a:r>
            <a:r>
              <a:rPr lang="en-IN" spc="-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smtClean="0">
                <a:solidFill>
                  <a:srgbClr val="3D3C2C"/>
                </a:solidFill>
                <a:latin typeface="Arial MT"/>
                <a:cs typeface="Arial MT"/>
              </a:rPr>
              <a:t>erythematous</a:t>
            </a:r>
            <a:r>
              <a:rPr spc="5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skin</a:t>
            </a:r>
            <a:endParaRPr>
              <a:latin typeface="Arial MT"/>
              <a:cs typeface="Arial MT"/>
            </a:endParaRPr>
          </a:p>
          <a:p>
            <a:pPr marL="286385" marR="611505" indent="-274320">
              <a:lnSpc>
                <a:spcPct val="8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Gastro-intestinal </a:t>
            </a:r>
            <a:r>
              <a:rPr spc="-6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ad</a:t>
            </a: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e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no</a:t>
            </a: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c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ar</a:t>
            </a: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c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inoma</a:t>
            </a:r>
            <a:endParaRPr>
              <a:latin typeface="Arial MT"/>
              <a:cs typeface="Arial MT"/>
            </a:endParaRPr>
          </a:p>
          <a:p>
            <a:pPr marL="286385" marR="284480" indent="-274320">
              <a:lnSpc>
                <a:spcPct val="8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breast/ lung/urinary </a:t>
            </a:r>
            <a:r>
              <a:rPr spc="-6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tract</a:t>
            </a:r>
            <a:r>
              <a:rPr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endParaRPr>
              <a:latin typeface="Arial MT"/>
              <a:cs typeface="Arial MT"/>
            </a:endParaRPr>
          </a:p>
          <a:p>
            <a:pPr marL="286385" indent="-274320">
              <a:lnSpc>
                <a:spcPts val="237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Often</a:t>
            </a:r>
            <a:r>
              <a:rPr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associated</a:t>
            </a:r>
            <a:r>
              <a:rPr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with</a:t>
            </a:r>
            <a:endParaRPr>
              <a:latin typeface="Arial MT"/>
              <a:cs typeface="Arial MT"/>
            </a:endParaRPr>
          </a:p>
          <a:p>
            <a:pPr marL="286385">
              <a:lnSpc>
                <a:spcPts val="2375"/>
              </a:lnSpc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acanthosis nigricans</a:t>
            </a:r>
            <a:endParaRPr>
              <a:latin typeface="Arial MT"/>
              <a:cs typeface="Arial MT"/>
            </a:endParaRPr>
          </a:p>
        </p:txBody>
      </p:sp>
      <p:pic>
        <p:nvPicPr>
          <p:cNvPr id="9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81600" y="4267200"/>
            <a:ext cx="2819400" cy="213664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9686"/>
            <a:ext cx="38296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Sweet’s</a:t>
            </a:r>
            <a:r>
              <a:rPr spc="-100" dirty="0"/>
              <a:t> </a:t>
            </a:r>
            <a:r>
              <a:rPr dirty="0"/>
              <a:t>Syndrome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4883" y="1238249"/>
            <a:ext cx="2943860" cy="54610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7020" marR="5080" indent="-274320">
              <a:lnSpc>
                <a:spcPts val="1820"/>
              </a:lnSpc>
              <a:spcBef>
                <a:spcPts val="540"/>
              </a:spcBef>
              <a:tabLst>
                <a:tab pos="286385" algn="l"/>
              </a:tabLst>
            </a:pPr>
            <a:r>
              <a:rPr sz="1450" spc="-590" dirty="0">
                <a:solidFill>
                  <a:srgbClr val="93C500"/>
                </a:solidFill>
                <a:latin typeface="Symbol"/>
                <a:cs typeface="Symbol"/>
              </a:rPr>
              <a:t>□</a:t>
            </a:r>
            <a:r>
              <a:rPr sz="1450" spc="-59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Acute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febrile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neutrophilic </a:t>
            </a:r>
            <a:r>
              <a:rPr sz="1900" spc="-5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dermatosis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4883" y="1682404"/>
            <a:ext cx="3012440" cy="66992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286385" algn="l"/>
              </a:tabLst>
            </a:pPr>
            <a:r>
              <a:rPr sz="1450" spc="-590" dirty="0">
                <a:solidFill>
                  <a:srgbClr val="93C500"/>
                </a:solidFill>
                <a:latin typeface="Symbol"/>
                <a:cs typeface="Symbol"/>
              </a:rPr>
              <a:t>□</a:t>
            </a:r>
            <a:r>
              <a:rPr sz="1450" spc="-590" dirty="0">
                <a:solidFill>
                  <a:srgbClr val="93C500"/>
                </a:solidFill>
                <a:latin typeface="Times New Roman"/>
                <a:cs typeface="Times New Roman"/>
              </a:rPr>
              <a:t>	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Associated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with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leukemia</a:t>
            </a:r>
            <a:endParaRPr sz="1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450" spc="-590" dirty="0">
                <a:solidFill>
                  <a:srgbClr val="93C500"/>
                </a:solidFill>
                <a:latin typeface="Symbol"/>
                <a:cs typeface="Symbol"/>
              </a:rPr>
              <a:t>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203" y="2049017"/>
            <a:ext cx="301561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Acute</a:t>
            </a:r>
            <a:r>
              <a:rPr sz="19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tender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red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nodules</a:t>
            </a:r>
            <a:r>
              <a:rPr sz="19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or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plaques</a:t>
            </a:r>
          </a:p>
          <a:p>
            <a:pPr marL="287020" marR="247650" indent="-274320">
              <a:lnSpc>
                <a:spcPts val="1820"/>
              </a:lnSpc>
              <a:spcBef>
                <a:spcPts val="450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20" dirty="0"/>
              <a:t>Fever,</a:t>
            </a:r>
            <a:r>
              <a:rPr dirty="0"/>
              <a:t> arthralgia,</a:t>
            </a:r>
            <a:r>
              <a:rPr spc="30" dirty="0"/>
              <a:t> </a:t>
            </a:r>
            <a:r>
              <a:rPr spc="-5" dirty="0"/>
              <a:t>oral</a:t>
            </a:r>
            <a:r>
              <a:rPr dirty="0"/>
              <a:t> </a:t>
            </a:r>
            <a:r>
              <a:rPr spc="-5" dirty="0"/>
              <a:t>lesions, </a:t>
            </a:r>
            <a:r>
              <a:rPr spc="-509" dirty="0"/>
              <a:t> </a:t>
            </a:r>
            <a:r>
              <a:rPr spc="-5" dirty="0"/>
              <a:t>eye</a:t>
            </a:r>
            <a:r>
              <a:rPr spc="10" dirty="0"/>
              <a:t> </a:t>
            </a:r>
            <a:r>
              <a:rPr spc="-5" dirty="0"/>
              <a:t>involvement</a:t>
            </a:r>
          </a:p>
          <a:p>
            <a:pPr marL="287020" marR="774065" indent="-274320">
              <a:lnSpc>
                <a:spcPts val="1820"/>
              </a:lnSpc>
              <a:spcBef>
                <a:spcPts val="459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5" dirty="0"/>
              <a:t>Almost</a:t>
            </a:r>
            <a:r>
              <a:rPr spc="5" dirty="0"/>
              <a:t> </a:t>
            </a:r>
            <a:r>
              <a:rPr spc="-5" dirty="0"/>
              <a:t>all</a:t>
            </a:r>
            <a:r>
              <a:rPr spc="5" dirty="0"/>
              <a:t> </a:t>
            </a:r>
            <a:r>
              <a:rPr spc="-5" dirty="0"/>
              <a:t>organs</a:t>
            </a:r>
            <a:r>
              <a:rPr spc="15" dirty="0"/>
              <a:t> </a:t>
            </a:r>
            <a:r>
              <a:rPr spc="-5" dirty="0"/>
              <a:t>can</a:t>
            </a:r>
            <a:r>
              <a:rPr spc="10" dirty="0"/>
              <a:t> </a:t>
            </a:r>
            <a:r>
              <a:rPr spc="-5" dirty="0"/>
              <a:t>be </a:t>
            </a:r>
            <a:r>
              <a:rPr spc="-515" dirty="0"/>
              <a:t> </a:t>
            </a:r>
            <a:r>
              <a:rPr spc="-5" dirty="0"/>
              <a:t>involved</a:t>
            </a:r>
          </a:p>
          <a:p>
            <a:pPr>
              <a:lnSpc>
                <a:spcPct val="100000"/>
              </a:lnSpc>
              <a:buClr>
                <a:srgbClr val="93C500"/>
              </a:buClr>
              <a:buFont typeface="Symbol"/>
              <a:buChar char="□"/>
            </a:pPr>
            <a:endParaRPr sz="2000"/>
          </a:p>
          <a:p>
            <a:pPr marL="287020" indent="-274320">
              <a:lnSpc>
                <a:spcPts val="2055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5" dirty="0"/>
              <a:t>Neutrophil</a:t>
            </a:r>
            <a:r>
              <a:rPr spc="35" dirty="0"/>
              <a:t> </a:t>
            </a:r>
            <a:r>
              <a:rPr dirty="0"/>
              <a:t>mediated,</a:t>
            </a:r>
            <a:r>
              <a:rPr spc="15" dirty="0"/>
              <a:t> </a:t>
            </a:r>
            <a:r>
              <a:rPr spc="-5" dirty="0"/>
              <a:t>with</a:t>
            </a:r>
            <a:r>
              <a:rPr spc="15" dirty="0"/>
              <a:t> </a:t>
            </a:r>
            <a:r>
              <a:rPr spc="-5" dirty="0"/>
              <a:t>role</a:t>
            </a:r>
          </a:p>
          <a:p>
            <a:pPr marL="287020">
              <a:lnSpc>
                <a:spcPts val="2055"/>
              </a:lnSpc>
            </a:pPr>
            <a:r>
              <a:rPr dirty="0"/>
              <a:t>for</a:t>
            </a:r>
            <a:r>
              <a:rPr spc="-55" dirty="0"/>
              <a:t> TNF,</a:t>
            </a:r>
            <a:r>
              <a:rPr spc="-5" dirty="0"/>
              <a:t> </a:t>
            </a:r>
            <a:r>
              <a:rPr spc="-10" dirty="0"/>
              <a:t>G-CSF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/>
          </a:p>
          <a:p>
            <a:pPr marL="287020" marR="5080" indent="-274320">
              <a:lnSpc>
                <a:spcPct val="8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pc="-5" dirty="0"/>
              <a:t>Prednison</a:t>
            </a:r>
            <a:r>
              <a:rPr spc="25" dirty="0"/>
              <a:t> </a:t>
            </a:r>
            <a:r>
              <a:rPr spc="-5" dirty="0"/>
              <a:t>extremely</a:t>
            </a:r>
            <a:r>
              <a:rPr spc="40" dirty="0"/>
              <a:t> </a:t>
            </a:r>
            <a:r>
              <a:rPr spc="-10" dirty="0"/>
              <a:t>effective, </a:t>
            </a:r>
            <a:r>
              <a:rPr spc="-5" dirty="0"/>
              <a:t> most</a:t>
            </a:r>
            <a:r>
              <a:rPr spc="-25" dirty="0"/>
              <a:t> </a:t>
            </a:r>
            <a:r>
              <a:rPr dirty="0"/>
              <a:t>immunosuppressive</a:t>
            </a:r>
            <a:r>
              <a:rPr spc="30" dirty="0"/>
              <a:t> </a:t>
            </a:r>
            <a:r>
              <a:rPr spc="-5" dirty="0"/>
              <a:t>drugs </a:t>
            </a:r>
            <a:r>
              <a:rPr spc="-509" dirty="0"/>
              <a:t> </a:t>
            </a:r>
            <a:r>
              <a:rPr dirty="0"/>
              <a:t>are.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0055" y="1589532"/>
            <a:ext cx="3224783" cy="421538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5359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Hematological:</a:t>
            </a:r>
            <a:r>
              <a:rPr sz="4000" spc="-25" dirty="0"/>
              <a:t> </a:t>
            </a:r>
            <a:r>
              <a:rPr sz="4000" spc="-5" dirty="0"/>
              <a:t>DVT/PE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82139"/>
            <a:ext cx="5578475" cy="3470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9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Hypercoagulability</a:t>
            </a:r>
            <a:endParaRPr sz="220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1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?abnormalities</a:t>
            </a:r>
            <a:r>
              <a:rPr sz="2000" spc="-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blood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composition</a:t>
            </a:r>
            <a:endParaRPr sz="20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8591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Increased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clotting</a:t>
            </a:r>
            <a:r>
              <a:rPr sz="19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factors</a:t>
            </a:r>
            <a:endParaRPr sz="19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8591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Cancer</a:t>
            </a:r>
            <a:r>
              <a:rPr sz="19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procoagulent</a:t>
            </a:r>
            <a:r>
              <a:rPr sz="1900" spc="-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</a:t>
            </a:r>
            <a:endParaRPr sz="19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859155" algn="l"/>
              </a:tabLst>
            </a:pPr>
            <a:r>
              <a:rPr sz="1900" spc="-15" dirty="0">
                <a:solidFill>
                  <a:srgbClr val="3D3C2C"/>
                </a:solidFill>
                <a:latin typeface="Arial MT"/>
                <a:cs typeface="Arial MT"/>
              </a:rPr>
              <a:t>Tissue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factor</a:t>
            </a:r>
            <a:endParaRPr sz="1900">
              <a:latin typeface="Arial MT"/>
              <a:cs typeface="Arial MT"/>
            </a:endParaRPr>
          </a:p>
          <a:p>
            <a:pPr marL="858519" lvl="2" indent="-229235">
              <a:lnSpc>
                <a:spcPct val="10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8591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cytokines</a:t>
            </a:r>
            <a:endParaRPr sz="1900">
              <a:latin typeface="Arial MT"/>
              <a:cs typeface="Arial MT"/>
            </a:endParaRPr>
          </a:p>
          <a:p>
            <a:pPr marL="584200" lvl="1" indent="-274955">
              <a:lnSpc>
                <a:spcPts val="239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?Increased</a:t>
            </a:r>
            <a:r>
              <a:rPr sz="2000" spc="-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release</a:t>
            </a:r>
            <a:r>
              <a:rPr sz="2000"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plasminogen</a:t>
            </a:r>
            <a:r>
              <a:rPr sz="20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3D3C2C"/>
                </a:solidFill>
                <a:latin typeface="Arial MT"/>
                <a:cs typeface="Arial MT"/>
              </a:rPr>
              <a:t>activator</a:t>
            </a:r>
            <a:endParaRPr sz="2000">
              <a:latin typeface="Arial MT"/>
              <a:cs typeface="Arial MT"/>
            </a:endParaRPr>
          </a:p>
          <a:p>
            <a:pPr marL="287020" indent="-274955">
              <a:lnSpc>
                <a:spcPts val="2635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Surgical</a:t>
            </a:r>
            <a:r>
              <a:rPr sz="22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intervention</a:t>
            </a:r>
            <a:endParaRPr sz="22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Chemotherapy:</a:t>
            </a:r>
            <a:r>
              <a:rPr sz="22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endothelial damage</a:t>
            </a:r>
            <a:endParaRPr sz="22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Indwelling</a:t>
            </a:r>
            <a:r>
              <a:rPr sz="22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200" spc="-15" dirty="0">
                <a:solidFill>
                  <a:srgbClr val="3D3C2C"/>
                </a:solidFill>
                <a:latin typeface="Arial MT"/>
                <a:cs typeface="Arial MT"/>
              </a:rPr>
              <a:t>CVC’s</a:t>
            </a:r>
            <a:endParaRPr sz="22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200" spc="-5" dirty="0">
                <a:solidFill>
                  <a:srgbClr val="3D3C2C"/>
                </a:solidFill>
                <a:latin typeface="Arial MT"/>
                <a:cs typeface="Arial MT"/>
              </a:rPr>
              <a:t>Prolonged immobilisation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2375" y="1489329"/>
            <a:ext cx="383730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Trousseau’s</a:t>
            </a:r>
            <a:r>
              <a:rPr sz="4000" spc="-35" dirty="0"/>
              <a:t> </a:t>
            </a:r>
            <a:r>
              <a:rPr sz="4000" spc="-5" dirty="0"/>
              <a:t>sign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040" y="2302890"/>
            <a:ext cx="3055620" cy="29889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6385" marR="526415" indent="-274320">
              <a:lnSpc>
                <a:spcPts val="2590"/>
              </a:lnSpc>
              <a:spcBef>
                <a:spcPts val="42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Migratory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 thr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omboph</a:t>
            </a:r>
            <a:r>
              <a:rPr sz="2400" spc="-20" dirty="0">
                <a:solidFill>
                  <a:srgbClr val="3D3C2C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eb</a:t>
            </a:r>
            <a:r>
              <a:rPr sz="2400" spc="-15" dirty="0">
                <a:solidFill>
                  <a:srgbClr val="3D3C2C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tis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3C500"/>
              </a:buClr>
              <a:buFont typeface="Symbol"/>
              <a:buChar char="□"/>
            </a:pPr>
            <a:endParaRPr sz="3250">
              <a:latin typeface="Arial MT"/>
              <a:cs typeface="Arial MT"/>
            </a:endParaRPr>
          </a:p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Glioma’s,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pancreatic </a:t>
            </a:r>
            <a:r>
              <a:rPr sz="2400" spc="-6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or pulmonary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adenocarcinoma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3C500"/>
              </a:buClr>
              <a:buFont typeface="Symbol"/>
              <a:buChar char="□"/>
            </a:pPr>
            <a:endParaRPr sz="2950">
              <a:latin typeface="Arial MT"/>
              <a:cs typeface="Arial MT"/>
            </a:endParaRPr>
          </a:p>
          <a:p>
            <a:pPr marL="286385" indent="-274320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hypercoagulobility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6755" y="1440180"/>
            <a:ext cx="2670048" cy="436626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524001"/>
            <a:ext cx="4876800" cy="1392689"/>
          </a:xfrm>
        </p:spPr>
        <p:txBody>
          <a:bodyPr/>
          <a:lstStyle/>
          <a:p>
            <a:pPr marL="584200" lvl="1" indent="-274320">
              <a:lnSpc>
                <a:spcPct val="100000"/>
              </a:lnSpc>
              <a:spcBef>
                <a:spcPts val="229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Cross</a:t>
            </a:r>
            <a:r>
              <a:rPr lang="en-IN" sz="1600" spc="-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reacting</a:t>
            </a:r>
            <a:r>
              <a:rPr lang="en-IN" sz="1600" spc="-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antibodies</a:t>
            </a:r>
            <a:endParaRPr lang="en-IN" sz="1600" dirty="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Production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physiologically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active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factors</a:t>
            </a:r>
            <a:endParaRPr lang="en-IN" sz="1600" dirty="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Interference</a:t>
            </a:r>
            <a:r>
              <a:rPr lang="en-IN" sz="1600" spc="1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with</a:t>
            </a:r>
            <a:r>
              <a:rPr lang="en-IN" sz="1600" spc="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normal</a:t>
            </a:r>
            <a:r>
              <a:rPr lang="en-IN" sz="1600" spc="3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metabolic</a:t>
            </a:r>
            <a:r>
              <a:rPr lang="en-IN" sz="1600" spc="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pathways</a:t>
            </a:r>
            <a:endParaRPr lang="en-IN" sz="1600" dirty="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All</a:t>
            </a:r>
            <a:endParaRPr lang="en-IN" sz="1600" dirty="0" smtClean="0">
              <a:latin typeface="Arial MT"/>
              <a:cs typeface="Arial MT"/>
            </a:endParaRPr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dirty="0" smtClean="0"/>
              <a:t>Para neoplastic syndrome due to</a:t>
            </a:r>
            <a:endParaRPr lang="en-IN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524001"/>
            <a:ext cx="4876800" cy="1392689"/>
          </a:xfrm>
        </p:spPr>
        <p:txBody>
          <a:bodyPr/>
          <a:lstStyle/>
          <a:p>
            <a:pPr marL="584200" lvl="1" indent="-274320">
              <a:lnSpc>
                <a:spcPct val="100000"/>
              </a:lnSpc>
              <a:spcBef>
                <a:spcPts val="229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Cross</a:t>
            </a:r>
            <a:r>
              <a:rPr lang="en-IN" sz="1600" spc="-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reacting</a:t>
            </a:r>
            <a:r>
              <a:rPr lang="en-IN" sz="1600" spc="-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antibodies</a:t>
            </a:r>
            <a:endParaRPr lang="en-IN" sz="1600" dirty="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Production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of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physiologically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active</a:t>
            </a:r>
            <a:r>
              <a:rPr lang="en-IN" sz="1600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factors</a:t>
            </a:r>
            <a:endParaRPr lang="en-IN" sz="1600" dirty="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Interference</a:t>
            </a:r>
            <a:r>
              <a:rPr lang="en-IN" sz="1600" spc="1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with</a:t>
            </a:r>
            <a:r>
              <a:rPr lang="en-IN" sz="1600" spc="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normal</a:t>
            </a:r>
            <a:r>
              <a:rPr lang="en-IN" sz="1600" spc="3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metabolic</a:t>
            </a:r>
            <a:r>
              <a:rPr lang="en-IN" sz="1600" spc="1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z="1600" spc="-5" dirty="0" smtClean="0">
                <a:solidFill>
                  <a:srgbClr val="3D3C2C"/>
                </a:solidFill>
                <a:latin typeface="Arial MT"/>
                <a:cs typeface="Arial MT"/>
              </a:rPr>
              <a:t>pathways</a:t>
            </a:r>
            <a:endParaRPr lang="en-IN" sz="1600" dirty="0" smtClean="0">
              <a:latin typeface="Arial MT"/>
              <a:cs typeface="Arial MT"/>
            </a:endParaRPr>
          </a:p>
          <a:p>
            <a:pPr marL="584200" lvl="1" indent="-274320">
              <a:lnSpc>
                <a:spcPct val="100000"/>
              </a:lnSpc>
              <a:spcBef>
                <a:spcPts val="26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3565" algn="l"/>
                <a:tab pos="584200" algn="l"/>
              </a:tabLst>
            </a:pPr>
            <a:r>
              <a:rPr lang="en-IN" sz="1600" spc="-5" dirty="0" smtClean="0">
                <a:solidFill>
                  <a:srgbClr val="FF0000"/>
                </a:solidFill>
                <a:latin typeface="Arial MT"/>
                <a:cs typeface="Arial MT"/>
              </a:rPr>
              <a:t>All  </a:t>
            </a:r>
            <a:endParaRPr lang="en-IN" sz="1600" dirty="0" smtClean="0">
              <a:solidFill>
                <a:srgbClr val="FF0000"/>
              </a:solidFill>
              <a:latin typeface="Arial MT"/>
              <a:cs typeface="Arial MT"/>
            </a:endParaRPr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dirty="0" smtClean="0"/>
              <a:t>Para neoplastic syndrome due to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153438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pPr algn="l"/>
            <a:r>
              <a:rPr lang="en-IN" sz="2000" dirty="0" smtClean="0"/>
              <a:t>Endocrine </a:t>
            </a:r>
            <a:r>
              <a:rPr lang="en-IN" sz="2000" dirty="0" err="1" smtClean="0"/>
              <a:t>paraneoplastic</a:t>
            </a:r>
            <a:r>
              <a:rPr lang="en-IN" sz="2000" dirty="0" smtClean="0"/>
              <a:t> not seen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752600"/>
            <a:ext cx="3718560" cy="1754326"/>
          </a:xfrm>
        </p:spPr>
        <p:txBody>
          <a:bodyPr/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10" dirty="0" smtClean="0"/>
              <a:t>Cushing’s</a:t>
            </a:r>
            <a:r>
              <a:rPr lang="en-IN" sz="2000" spc="-40" dirty="0" smtClean="0"/>
              <a:t> </a:t>
            </a:r>
            <a:r>
              <a:rPr lang="en-IN" sz="2000" dirty="0" smtClean="0"/>
              <a:t>syndrome</a:t>
            </a: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smtClean="0"/>
              <a:t>SIADH</a:t>
            </a:r>
            <a:endParaRPr lang="en-IN" sz="2000" dirty="0" smtClean="0"/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err="1" smtClean="0"/>
              <a:t>Hypoglycemia</a:t>
            </a:r>
            <a:endParaRPr lang="en-IN" sz="2000" dirty="0" smtClean="0"/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err="1" smtClean="0"/>
              <a:t>hyponatremia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pPr algn="l"/>
            <a:r>
              <a:rPr lang="en-IN" sz="2000" dirty="0" smtClean="0"/>
              <a:t>Endocrine </a:t>
            </a:r>
            <a:r>
              <a:rPr lang="en-IN" sz="2000" dirty="0" err="1" smtClean="0"/>
              <a:t>paraneoplastic</a:t>
            </a:r>
            <a:r>
              <a:rPr lang="en-IN" sz="2000" dirty="0" smtClean="0"/>
              <a:t> not seen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752600"/>
            <a:ext cx="3718560" cy="1754326"/>
          </a:xfrm>
        </p:spPr>
        <p:txBody>
          <a:bodyPr/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10" dirty="0" smtClean="0"/>
              <a:t>Cushing’s</a:t>
            </a:r>
            <a:r>
              <a:rPr lang="en-IN" sz="2000" spc="-40" dirty="0" smtClean="0"/>
              <a:t> </a:t>
            </a:r>
            <a:r>
              <a:rPr lang="en-IN" sz="2000" dirty="0" smtClean="0"/>
              <a:t>syndrome</a:t>
            </a: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smtClean="0"/>
              <a:t>SIADH</a:t>
            </a:r>
            <a:endParaRPr lang="en-IN" sz="2000" dirty="0" smtClean="0"/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err="1" smtClean="0"/>
              <a:t>Hypoglycemia</a:t>
            </a:r>
            <a:endParaRPr lang="en-IN" sz="2000" dirty="0" smtClean="0"/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err="1" smtClean="0">
                <a:solidFill>
                  <a:srgbClr val="FF0000"/>
                </a:solidFill>
              </a:rPr>
              <a:t>hyponatremia</a:t>
            </a:r>
            <a:endParaRPr lang="en-IN" sz="2000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3514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dirty="0" smtClean="0"/>
              <a:t>Types of </a:t>
            </a:r>
            <a:r>
              <a:rPr lang="en-IN" sz="2000" dirty="0" err="1" smtClean="0"/>
              <a:t>Paraneoplastic</a:t>
            </a:r>
            <a:r>
              <a:rPr lang="en-IN" sz="2000" dirty="0" smtClean="0"/>
              <a:t> syndrome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524000"/>
            <a:ext cx="5181600" cy="1981200"/>
          </a:xfrm>
        </p:spPr>
        <p:txBody>
          <a:bodyPr/>
          <a:lstStyle/>
          <a:p>
            <a:pPr marL="584200" lvl="1" indent="-274955">
              <a:lnSpc>
                <a:spcPct val="100000"/>
              </a:lnSpc>
              <a:spcBef>
                <a:spcPts val="52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Endocrine: hormone</a:t>
            </a:r>
            <a:r>
              <a:rPr lang="en-IN" spc="3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secreting</a:t>
            </a:r>
            <a:r>
              <a:rPr lang="en-IN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tumours</a:t>
            </a:r>
            <a:endParaRPr lang="en-IN" dirty="0" smtClean="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Neurological: immune</a:t>
            </a:r>
            <a:r>
              <a:rPr lang="en-IN" spc="2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mediated</a:t>
            </a: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Both </a:t>
            </a: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None</a:t>
            </a:r>
            <a:endParaRPr lang="en-IN" dirty="0" smtClean="0">
              <a:latin typeface="Arial MT"/>
              <a:cs typeface="Arial MT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572846"/>
            <a:ext cx="57575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Paraneoplastic</a:t>
            </a:r>
            <a:r>
              <a:rPr sz="4000" dirty="0"/>
              <a:t> </a:t>
            </a:r>
            <a:r>
              <a:rPr sz="4000" spc="-5" dirty="0"/>
              <a:t>syndrome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14883" y="1437380"/>
            <a:ext cx="5411470" cy="380039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Classification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2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Endocrine: hormone</a:t>
            </a:r>
            <a:r>
              <a:rPr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secreting</a:t>
            </a:r>
            <a:r>
              <a:rPr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tumours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Neurological: immune</a:t>
            </a:r>
            <a:r>
              <a:rPr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mediated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2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Mucocutaneous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Haematological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others</a:t>
            </a:r>
            <a:endParaRPr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93C500"/>
              </a:buClr>
              <a:buFont typeface="Symbol"/>
              <a:buChar char="□"/>
            </a:pPr>
            <a:endParaRPr sz="28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Overview</a:t>
            </a:r>
            <a:r>
              <a:rPr spc="-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dirty="0">
                <a:solidFill>
                  <a:srgbClr val="3D3C2C"/>
                </a:solidFill>
                <a:latin typeface="Arial MT"/>
                <a:cs typeface="Arial MT"/>
              </a:rPr>
              <a:t>of: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2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Syndromes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Causes</a:t>
            </a:r>
            <a:endParaRPr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2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spc="-5" dirty="0">
                <a:solidFill>
                  <a:srgbClr val="3D3C2C"/>
                </a:solidFill>
                <a:latin typeface="Arial MT"/>
                <a:cs typeface="Arial MT"/>
              </a:rPr>
              <a:t>Therapy</a:t>
            </a:r>
            <a:endParaRPr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dirty="0" smtClean="0"/>
              <a:t>Types of </a:t>
            </a:r>
            <a:r>
              <a:rPr lang="en-IN" sz="2000" dirty="0" err="1" smtClean="0"/>
              <a:t>Paraneoplastic</a:t>
            </a:r>
            <a:r>
              <a:rPr lang="en-IN" sz="2000" dirty="0" smtClean="0"/>
              <a:t> syndrome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524000"/>
            <a:ext cx="5181600" cy="1592744"/>
          </a:xfrm>
        </p:spPr>
        <p:txBody>
          <a:bodyPr/>
          <a:lstStyle/>
          <a:p>
            <a:pPr marL="584200" lvl="1" indent="-274955">
              <a:lnSpc>
                <a:spcPct val="100000"/>
              </a:lnSpc>
              <a:spcBef>
                <a:spcPts val="52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Endocrine: hormone</a:t>
            </a:r>
            <a:r>
              <a:rPr lang="en-IN" spc="3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secreting</a:t>
            </a:r>
            <a:r>
              <a:rPr lang="en-IN" spc="5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tumours</a:t>
            </a:r>
            <a:endParaRPr lang="en-IN" dirty="0" smtClean="0">
              <a:latin typeface="Arial MT"/>
              <a:cs typeface="Arial MT"/>
            </a:endParaRP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Neurological: immune</a:t>
            </a:r>
            <a:r>
              <a:rPr lang="en-IN" spc="20" dirty="0" smtClean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mediated</a:t>
            </a: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FF0000"/>
                </a:solidFill>
                <a:latin typeface="Arial MT"/>
                <a:cs typeface="Arial MT"/>
              </a:rPr>
              <a:t>Both </a:t>
            </a:r>
          </a:p>
          <a:p>
            <a:pPr marL="584200" lvl="1" indent="-274955">
              <a:lnSpc>
                <a:spcPct val="100000"/>
              </a:lnSpc>
              <a:spcBef>
                <a:spcPts val="53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584200" algn="l"/>
                <a:tab pos="584835" algn="l"/>
              </a:tabLst>
            </a:pPr>
            <a:r>
              <a:rPr lang="en-IN" spc="-5" dirty="0" smtClean="0">
                <a:solidFill>
                  <a:srgbClr val="3D3C2C"/>
                </a:solidFill>
                <a:latin typeface="Arial MT"/>
                <a:cs typeface="Arial MT"/>
              </a:rPr>
              <a:t>None</a:t>
            </a:r>
            <a:endParaRPr lang="en-IN" dirty="0" smtClean="0">
              <a:latin typeface="Arial MT"/>
              <a:cs typeface="Arial MT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206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spc="-25" dirty="0" smtClean="0"/>
              <a:t>Trousseau’s</a:t>
            </a:r>
            <a:r>
              <a:rPr lang="en-IN" sz="2000" spc="-35" dirty="0" smtClean="0"/>
              <a:t> </a:t>
            </a:r>
            <a:r>
              <a:rPr lang="en-IN" sz="2000" spc="-5" dirty="0" smtClean="0"/>
              <a:t>sign seen in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524000"/>
            <a:ext cx="3718560" cy="1333698"/>
          </a:xfrm>
        </p:spPr>
        <p:txBody>
          <a:bodyPr/>
          <a:lstStyle/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10" dirty="0" smtClean="0"/>
              <a:t>Glioma’s</a:t>
            </a:r>
          </a:p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10" dirty="0" smtClean="0"/>
              <a:t> </a:t>
            </a:r>
            <a:r>
              <a:rPr lang="en-IN" sz="2000" spc="-5" dirty="0" smtClean="0"/>
              <a:t>pancreatic </a:t>
            </a:r>
            <a:r>
              <a:rPr lang="en-IN" sz="2000" spc="-655" dirty="0" smtClean="0"/>
              <a:t> </a:t>
            </a:r>
            <a:endParaRPr lang="en-IN" sz="2000" spc="-5" dirty="0" smtClean="0"/>
          </a:p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smtClean="0"/>
              <a:t> pulmonary </a:t>
            </a:r>
            <a:r>
              <a:rPr lang="en-IN" sz="2000" dirty="0" smtClean="0"/>
              <a:t> </a:t>
            </a:r>
            <a:r>
              <a:rPr lang="en-IN" sz="2000" spc="-5" dirty="0" smtClean="0"/>
              <a:t>adenocarcinoma</a:t>
            </a:r>
          </a:p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smtClean="0"/>
              <a:t>All</a:t>
            </a:r>
            <a:endParaRPr lang="en-IN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spc="-25" dirty="0" smtClean="0"/>
              <a:t>Trousseau’s</a:t>
            </a:r>
            <a:r>
              <a:rPr lang="en-IN" sz="2000" spc="-35" dirty="0" smtClean="0"/>
              <a:t> </a:t>
            </a:r>
            <a:r>
              <a:rPr lang="en-IN" sz="2000" spc="-5" dirty="0" smtClean="0"/>
              <a:t>sign seen in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524000"/>
            <a:ext cx="3718560" cy="1333698"/>
          </a:xfrm>
        </p:spPr>
        <p:txBody>
          <a:bodyPr/>
          <a:lstStyle/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10" dirty="0" smtClean="0"/>
              <a:t>Glioma’s</a:t>
            </a:r>
          </a:p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10" dirty="0" smtClean="0"/>
              <a:t> </a:t>
            </a:r>
            <a:r>
              <a:rPr lang="en-IN" sz="2000" spc="-5" dirty="0" smtClean="0"/>
              <a:t>pancreatic </a:t>
            </a:r>
            <a:r>
              <a:rPr lang="en-IN" sz="2000" spc="-655" dirty="0" smtClean="0"/>
              <a:t> </a:t>
            </a:r>
            <a:endParaRPr lang="en-IN" sz="2000" spc="-5" dirty="0" smtClean="0"/>
          </a:p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smtClean="0"/>
              <a:t> pulmonary </a:t>
            </a:r>
            <a:r>
              <a:rPr lang="en-IN" sz="2000" dirty="0" smtClean="0"/>
              <a:t> </a:t>
            </a:r>
            <a:r>
              <a:rPr lang="en-IN" sz="2000" spc="-5" dirty="0" smtClean="0"/>
              <a:t>adenocarcinoma</a:t>
            </a:r>
          </a:p>
          <a:p>
            <a:pPr marL="286385" marR="5080" indent="-274320">
              <a:lnSpc>
                <a:spcPts val="2590"/>
              </a:lnSpc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lang="en-IN" sz="2000" spc="-5" dirty="0" smtClean="0">
                <a:solidFill>
                  <a:srgbClr val="FF0000"/>
                </a:solidFill>
              </a:rPr>
              <a:t>All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8496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spc="-5" dirty="0" smtClean="0"/>
              <a:t>Lambert</a:t>
            </a:r>
            <a:r>
              <a:rPr lang="en-IN" sz="2000" spc="20" dirty="0" smtClean="0"/>
              <a:t> </a:t>
            </a:r>
            <a:r>
              <a:rPr lang="en-IN" sz="2000" spc="-5" dirty="0" smtClean="0"/>
              <a:t>Eaton</a:t>
            </a:r>
            <a:r>
              <a:rPr lang="en-IN" sz="2000" spc="30" dirty="0" smtClean="0"/>
              <a:t> </a:t>
            </a:r>
            <a:r>
              <a:rPr lang="en-IN" sz="2000" spc="-5" dirty="0" err="1" smtClean="0"/>
              <a:t>Myasthenic</a:t>
            </a:r>
            <a:r>
              <a:rPr lang="en-IN" sz="2000" spc="25" dirty="0" smtClean="0"/>
              <a:t> </a:t>
            </a:r>
            <a:r>
              <a:rPr lang="en-IN" sz="2000" spc="-5" dirty="0" smtClean="0"/>
              <a:t>Syndrome </a:t>
            </a:r>
            <a:r>
              <a:rPr lang="en-IN" sz="2000" spc="-5" dirty="0" err="1" smtClean="0"/>
              <a:t>sewen</a:t>
            </a:r>
            <a:r>
              <a:rPr lang="en-IN" sz="2000" spc="-5" dirty="0" smtClean="0"/>
              <a:t> in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524000"/>
            <a:ext cx="3718560" cy="1523494"/>
          </a:xfrm>
        </p:spPr>
        <p:txBody>
          <a:bodyPr/>
          <a:lstStyle/>
          <a:p>
            <a:r>
              <a:rPr lang="en-IN" sz="2000" spc="-25" dirty="0" smtClean="0"/>
              <a:t>Non </a:t>
            </a:r>
            <a:r>
              <a:rPr lang="en-IN" sz="2000" spc="-25" dirty="0" err="1" smtClean="0"/>
              <a:t>hodgkin</a:t>
            </a:r>
            <a:r>
              <a:rPr lang="en-IN" sz="2000" spc="-25" dirty="0" smtClean="0"/>
              <a:t> lymphoma</a:t>
            </a:r>
          </a:p>
          <a:p>
            <a:r>
              <a:rPr lang="en-IN" sz="2000" dirty="0" smtClean="0"/>
              <a:t>Hodgkin</a:t>
            </a:r>
            <a:r>
              <a:rPr lang="en-IN" sz="2000" spc="-5" dirty="0" smtClean="0"/>
              <a:t> lymphoma</a:t>
            </a:r>
          </a:p>
          <a:p>
            <a:r>
              <a:rPr lang="en-IN" sz="2000" spc="-5" dirty="0" smtClean="0"/>
              <a:t>Pancreatic cancer</a:t>
            </a:r>
          </a:p>
          <a:p>
            <a:r>
              <a:rPr lang="en-IN" sz="2000" spc="-5" dirty="0" smtClean="0"/>
              <a:t>none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375" y="1003172"/>
            <a:ext cx="5514975" cy="307777"/>
          </a:xfrm>
        </p:spPr>
        <p:txBody>
          <a:bodyPr/>
          <a:lstStyle/>
          <a:p>
            <a:r>
              <a:rPr lang="en-IN" sz="2000" spc="-5" dirty="0" smtClean="0"/>
              <a:t>Lambert</a:t>
            </a:r>
            <a:r>
              <a:rPr lang="en-IN" sz="2000" spc="20" dirty="0" smtClean="0"/>
              <a:t> </a:t>
            </a:r>
            <a:r>
              <a:rPr lang="en-IN" sz="2000" spc="-5" dirty="0" smtClean="0"/>
              <a:t>Eaton</a:t>
            </a:r>
            <a:r>
              <a:rPr lang="en-IN" sz="2000" spc="30" dirty="0" smtClean="0"/>
              <a:t> </a:t>
            </a:r>
            <a:r>
              <a:rPr lang="en-IN" sz="2000" spc="-5" dirty="0" err="1" smtClean="0"/>
              <a:t>Myasthenic</a:t>
            </a:r>
            <a:r>
              <a:rPr lang="en-IN" sz="2000" spc="25" dirty="0" smtClean="0"/>
              <a:t> </a:t>
            </a:r>
            <a:r>
              <a:rPr lang="en-IN" sz="2000" spc="-5" dirty="0" smtClean="0"/>
              <a:t>Syndrome </a:t>
            </a:r>
            <a:r>
              <a:rPr lang="en-IN" sz="2000" spc="-5" dirty="0" err="1" smtClean="0"/>
              <a:t>sewen</a:t>
            </a:r>
            <a:r>
              <a:rPr lang="en-IN" sz="2000" spc="-5" dirty="0" smtClean="0"/>
              <a:t> in</a:t>
            </a:r>
            <a:endParaRPr lang="en-IN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524000"/>
            <a:ext cx="3718560" cy="1523494"/>
          </a:xfrm>
        </p:spPr>
        <p:txBody>
          <a:bodyPr/>
          <a:lstStyle/>
          <a:p>
            <a:r>
              <a:rPr lang="en-IN" sz="2000" spc="-25" dirty="0" smtClean="0"/>
              <a:t>Non </a:t>
            </a:r>
            <a:r>
              <a:rPr lang="en-IN" sz="2000" spc="-25" dirty="0" err="1" smtClean="0"/>
              <a:t>hodgkin</a:t>
            </a:r>
            <a:r>
              <a:rPr lang="en-IN" sz="2000" spc="-25" dirty="0" smtClean="0"/>
              <a:t> lymphoma</a:t>
            </a:r>
          </a:p>
          <a:p>
            <a:r>
              <a:rPr lang="en-IN" sz="2000" dirty="0" smtClean="0">
                <a:solidFill>
                  <a:srgbClr val="FF0000"/>
                </a:solidFill>
              </a:rPr>
              <a:t>Hodgkin</a:t>
            </a:r>
            <a:r>
              <a:rPr lang="en-IN" sz="2000" spc="-5" dirty="0" smtClean="0">
                <a:solidFill>
                  <a:srgbClr val="FF0000"/>
                </a:solidFill>
              </a:rPr>
              <a:t> lymphoma</a:t>
            </a:r>
          </a:p>
          <a:p>
            <a:r>
              <a:rPr lang="en-IN" sz="2000" spc="-5" dirty="0" smtClean="0"/>
              <a:t>Pancreatic cancer</a:t>
            </a:r>
          </a:p>
          <a:p>
            <a:r>
              <a:rPr lang="en-IN" sz="2000" spc="-5" dirty="0" smtClean="0"/>
              <a:t>none</a:t>
            </a:r>
            <a:endParaRPr lang="en-IN" sz="20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660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259625" cy="1107996"/>
          </a:xfrm>
        </p:spPr>
        <p:txBody>
          <a:bodyPr/>
          <a:lstStyle/>
          <a:p>
            <a:r>
              <a:rPr lang="en-US" sz="2800" b="1" dirty="0" err="1"/>
              <a:t>Paraneoplastic</a:t>
            </a:r>
            <a:r>
              <a:rPr lang="en-US" sz="2800" b="1" dirty="0"/>
              <a:t> Neurologic Syndrome in the PNS </a:t>
            </a:r>
            <a:r>
              <a:rPr lang="en-US" sz="2800" b="1" dirty="0" err="1"/>
              <a:t>Euronetwork</a:t>
            </a:r>
            <a:r>
              <a:rPr lang="en-US" sz="2800" b="1" dirty="0"/>
              <a:t> Database</a:t>
            </a:r>
            <a:r>
              <a:rPr lang="en-US" b="1" dirty="0"/>
              <a:t/>
            </a:r>
            <a:br>
              <a:rPr lang="en-US" b="1" dirty="0"/>
            </a:br>
            <a:r>
              <a:rPr lang="it-IT" sz="1600" dirty="0">
                <a:hlinkClick r:id="rId2"/>
              </a:rPr>
              <a:t>Bruno Giometto, MD</a:t>
            </a:r>
            <a:r>
              <a:rPr lang="it-IT" sz="1600" dirty="0"/>
              <a:t>; </a:t>
            </a:r>
            <a:r>
              <a:rPr lang="it-IT" sz="1600" dirty="0">
                <a:hlinkClick r:id="rId3"/>
              </a:rPr>
              <a:t>Wolfgang Grisold, MD</a:t>
            </a:r>
            <a:r>
              <a:rPr lang="it-IT" sz="1600" dirty="0"/>
              <a:t>; </a:t>
            </a:r>
            <a:r>
              <a:rPr lang="it-IT" sz="1600" dirty="0">
                <a:hlinkClick r:id="rId4"/>
              </a:rPr>
              <a:t>Roberta Vitaliani, MD, PhD</a:t>
            </a:r>
            <a:r>
              <a:rPr lang="it-IT" sz="1600" dirty="0"/>
              <a:t>; </a:t>
            </a:r>
            <a:r>
              <a:rPr lang="it-IT" sz="1600" u="sng" dirty="0"/>
              <a:t>et al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207515"/>
              </p:ext>
            </p:extLst>
          </p:nvPr>
        </p:nvGraphicFramePr>
        <p:xfrm>
          <a:off x="11113" y="1625600"/>
          <a:ext cx="9156700" cy="52324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877175"/>
                <a:gridCol w="899213"/>
                <a:gridCol w="1488349"/>
                <a:gridCol w="2880320"/>
                <a:gridCol w="3011643"/>
              </a:tblGrid>
              <a:tr h="62431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NAME OF AUTHOR</a:t>
                      </a:r>
                      <a:endParaRPr lang="en-US" sz="1000" dirty="0"/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TITLE OF STUDY &amp; DESIGN</a:t>
                      </a:r>
                      <a:endParaRPr lang="en-US" sz="1000" dirty="0"/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AIM</a:t>
                      </a:r>
                      <a:endParaRPr lang="en-US" sz="1000" dirty="0"/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RESULT</a:t>
                      </a:r>
                      <a:endParaRPr lang="en-US" sz="1000" dirty="0"/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CONCLUSION</a:t>
                      </a:r>
                      <a:endParaRPr lang="en-US" sz="1000" dirty="0"/>
                    </a:p>
                  </a:txBody>
                  <a:tcPr marT="45721" marB="45721"/>
                </a:tc>
              </a:tr>
              <a:tr h="460808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IN" sz="900" dirty="0" smtClean="0"/>
                        <a:t/>
                      </a:r>
                      <a:br>
                        <a:rPr lang="en-IN" sz="900" dirty="0" smtClean="0"/>
                      </a:br>
                      <a:r>
                        <a:rPr lang="it-IT" sz="1800" dirty="0" smtClean="0">
                          <a:hlinkClick r:id="rId2"/>
                        </a:rPr>
                        <a:t>Bruno Giometto, MD</a:t>
                      </a:r>
                      <a:r>
                        <a:rPr lang="it-IT" sz="1800" dirty="0" smtClean="0"/>
                        <a:t>; </a:t>
                      </a:r>
                      <a:r>
                        <a:rPr lang="it-IT" sz="1800" dirty="0" smtClean="0">
                          <a:hlinkClick r:id="rId3"/>
                        </a:rPr>
                        <a:t>Wolfgang Grisold, MD</a:t>
                      </a:r>
                      <a:r>
                        <a:rPr lang="it-IT" sz="1800" dirty="0" smtClean="0"/>
                        <a:t>; </a:t>
                      </a:r>
                      <a:r>
                        <a:rPr lang="it-IT" sz="1800" dirty="0" smtClean="0">
                          <a:hlinkClick r:id="rId4"/>
                        </a:rPr>
                        <a:t>Roberta Vitaliani, MD, PhD</a:t>
                      </a:r>
                      <a:r>
                        <a:rPr lang="it-IT" sz="1800" dirty="0" smtClean="0"/>
                        <a:t>; </a:t>
                      </a:r>
                      <a:r>
                        <a:rPr lang="it-IT" sz="1800" u="sng" dirty="0" smtClean="0"/>
                        <a:t>et al</a:t>
                      </a:r>
                      <a:endParaRPr lang="en-US" sz="1800" dirty="0"/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400" b="1" dirty="0" err="1" smtClean="0"/>
                        <a:t>Paraneoplastic</a:t>
                      </a:r>
                      <a:r>
                        <a:rPr lang="en-US" sz="1400" b="1" dirty="0" smtClean="0"/>
                        <a:t> Neurologic Syndrome in the PNS </a:t>
                      </a:r>
                      <a:r>
                        <a:rPr lang="en-US" sz="1400" b="1" dirty="0" err="1" smtClean="0"/>
                        <a:t>Euronetwork</a:t>
                      </a:r>
                      <a:r>
                        <a:rPr lang="en-US" sz="1400" b="1" dirty="0" smtClean="0"/>
                        <a:t> Database</a:t>
                      </a:r>
                      <a:endParaRPr kumimoji="0"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analyze various types of PNS, frequent tumor and antibody associations, clinical characteristics of individual syndromes, and possible therapeutic and prognostic strategies</a:t>
                      </a:r>
                      <a:r>
                        <a:rPr kumimoji="0"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from 979 patients were analyzed, representing the largest PNS investigation to date. The findings elucidate the clinical evolution of </a:t>
                      </a:r>
                      <a:r>
                        <a:rPr kumimoji="0"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paraneoplastic</a:t>
                      </a:r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cerebellar syndrome according to the </a:t>
                      </a:r>
                      <a:r>
                        <a:rPr kumimoji="0"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onconeural</a:t>
                      </a:r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antibodies present, the heterogeneity and prognosis of </a:t>
                      </a:r>
                      <a:r>
                        <a:rPr kumimoji="0"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dysautonomic</a:t>
                      </a:r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disorders, and the clinical variability of </a:t>
                      </a:r>
                      <a:r>
                        <a:rPr kumimoji="0" lang="en-US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paraneoplastic</a:t>
                      </a:r>
                      <a:r>
                        <a:rPr kumimoji="0"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limbic encephalitis.</a:t>
                      </a:r>
                      <a:endParaRPr kumimoji="0"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rtl="0"/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study results confirm that PNS influences oncologic patient survival. Tumors are the main cause of death, but some types of PNS (such as </a:t>
                      </a:r>
                      <a:r>
                        <a:rPr kumimoji="0"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dysautonomia</a:t>
                      </a:r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have a poorer prognosis than malignant neoplasms.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71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8780"/>
            <a:ext cx="23120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Endocrine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87120" y="1653667"/>
            <a:ext cx="3058795" cy="26593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Cushing’s</a:t>
            </a:r>
            <a:r>
              <a:rPr sz="24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SIADH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Hypoglycemia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Hypercalcemia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Carcinoid</a:t>
            </a:r>
            <a:r>
              <a:rPr sz="24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hyperaldesteronism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406" y="530733"/>
            <a:ext cx="2569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Neur</a:t>
            </a:r>
            <a:r>
              <a:rPr spc="5" dirty="0"/>
              <a:t>o</a:t>
            </a:r>
            <a:r>
              <a:rPr spc="-5" dirty="0"/>
              <a:t>log</a:t>
            </a:r>
            <a:r>
              <a:rPr spc="5" dirty="0"/>
              <a:t>i</a:t>
            </a:r>
            <a:r>
              <a:rPr spc="-5" dirty="0"/>
              <a:t>cal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919" y="1725549"/>
            <a:ext cx="5607050" cy="30988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Lambert-Eaton</a:t>
            </a:r>
            <a:r>
              <a:rPr sz="2400" spc="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Myasthenic</a:t>
            </a:r>
            <a:r>
              <a:rPr sz="24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Paraneoplastic</a:t>
            </a:r>
            <a:r>
              <a:rPr sz="24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cerebellar</a:t>
            </a:r>
            <a:r>
              <a:rPr sz="24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degeneration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Encephalomyelitis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Brain</a:t>
            </a:r>
            <a:r>
              <a:rPr sz="2400" spc="-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stem</a:t>
            </a:r>
            <a:r>
              <a:rPr sz="2400" spc="-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encephalitis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Anti-NMDA</a:t>
            </a:r>
            <a:r>
              <a:rPr sz="2400" spc="-1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encephalitis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Polymyositis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Paraneoplastic</a:t>
            </a:r>
            <a:r>
              <a:rPr sz="2400" spc="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opsoclonus</a:t>
            </a:r>
            <a:r>
              <a:rPr sz="2400" spc="3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myoclonus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419861"/>
            <a:ext cx="3076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Der</a:t>
            </a:r>
            <a:r>
              <a:rPr dirty="0"/>
              <a:t>m</a:t>
            </a:r>
            <a:r>
              <a:rPr spc="-5" dirty="0"/>
              <a:t>atolog</a:t>
            </a:r>
            <a:r>
              <a:rPr spc="5" dirty="0"/>
              <a:t>i</a:t>
            </a:r>
            <a:r>
              <a:rPr spc="-5" dirty="0"/>
              <a:t>cal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1364551"/>
            <a:ext cx="5132705" cy="353822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Acanthosis Migrans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Dermatomyositis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Leser-Trelat</a:t>
            </a:r>
            <a:r>
              <a:rPr sz="2400" spc="-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sign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Necrolytic</a:t>
            </a:r>
            <a:r>
              <a:rPr sz="24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migratory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erythema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15" dirty="0">
                <a:solidFill>
                  <a:srgbClr val="3D3C2C"/>
                </a:solidFill>
                <a:latin typeface="Arial MT"/>
                <a:cs typeface="Arial MT"/>
              </a:rPr>
              <a:t>Sweet’s</a:t>
            </a: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Florid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cutaneous</a:t>
            </a:r>
            <a:r>
              <a:rPr sz="24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Papillomatosis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Pyoderma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gangrenosum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Acquired</a:t>
            </a:r>
            <a:r>
              <a:rPr sz="24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generalised</a:t>
            </a:r>
            <a:r>
              <a:rPr sz="2400" spc="5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hypertrichosis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43229"/>
            <a:ext cx="3523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Haematological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14883" y="1437513"/>
            <a:ext cx="5256530" cy="26593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Granulocytosis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Polycythemia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15" dirty="0">
                <a:solidFill>
                  <a:srgbClr val="3D3C2C"/>
                </a:solidFill>
                <a:latin typeface="Arial MT"/>
                <a:cs typeface="Arial MT"/>
              </a:rPr>
              <a:t>Trausseau’s</a:t>
            </a:r>
            <a:r>
              <a:rPr sz="24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sign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Nonbacterial</a:t>
            </a:r>
            <a:r>
              <a:rPr sz="2400" spc="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thrombotic</a:t>
            </a: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endocarditis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Anemia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020" algn="l"/>
              </a:tabLst>
            </a:pP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DIC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473" y="938275"/>
            <a:ext cx="1294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Other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90955" y="2275776"/>
            <a:ext cx="4590415" cy="178244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6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Membranous</a:t>
            </a:r>
            <a:r>
              <a:rPr sz="2400" spc="-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3D3C2C"/>
                </a:solidFill>
                <a:latin typeface="Arial MT"/>
                <a:cs typeface="Arial MT"/>
              </a:rPr>
              <a:t>glomerulonephrits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Tumor-induced</a:t>
            </a:r>
            <a:r>
              <a:rPr sz="24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osteomalacie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400" spc="-10" dirty="0">
                <a:solidFill>
                  <a:srgbClr val="3D3C2C"/>
                </a:solidFill>
                <a:latin typeface="Arial MT"/>
                <a:cs typeface="Arial MT"/>
              </a:rPr>
              <a:t>Stauffer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Syndrome</a:t>
            </a:r>
            <a:endParaRPr sz="2400">
              <a:latin typeface="Arial MT"/>
              <a:cs typeface="Arial MT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93C500"/>
              </a:buClr>
              <a:buSzPct val="75000"/>
              <a:buFont typeface="Symbol"/>
              <a:buChar char="□"/>
              <a:tabLst>
                <a:tab pos="286385" algn="l"/>
                <a:tab pos="287655" algn="l"/>
              </a:tabLst>
            </a:pP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Neoplastic</a:t>
            </a:r>
            <a:r>
              <a:rPr sz="2400" spc="1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3D3C2C"/>
                </a:solidFill>
                <a:latin typeface="Arial MT"/>
                <a:cs typeface="Arial MT"/>
              </a:rPr>
              <a:t>fever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572846"/>
            <a:ext cx="71875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Endocrine: </a:t>
            </a:r>
            <a:r>
              <a:rPr sz="4000" spc="-15" dirty="0"/>
              <a:t>Cushing’s</a:t>
            </a:r>
            <a:r>
              <a:rPr sz="4000" spc="10" dirty="0"/>
              <a:t> </a:t>
            </a:r>
            <a:r>
              <a:rPr sz="4000" spc="-5" dirty="0"/>
              <a:t>syndrome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46303" y="1189101"/>
            <a:ext cx="3488690" cy="4829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93C500"/>
                </a:solidFill>
                <a:latin typeface="Arial"/>
                <a:cs typeface="Arial"/>
              </a:rPr>
              <a:t>Cushing’s</a:t>
            </a:r>
            <a:r>
              <a:rPr sz="2400" b="1" spc="-65" dirty="0">
                <a:solidFill>
                  <a:srgbClr val="93C5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93C500"/>
                </a:solidFill>
                <a:latin typeface="Arial"/>
                <a:cs typeface="Arial"/>
              </a:rPr>
              <a:t>syndrome</a:t>
            </a:r>
            <a:endParaRPr sz="2400">
              <a:latin typeface="Arial"/>
              <a:cs typeface="Arial"/>
            </a:endParaRPr>
          </a:p>
          <a:p>
            <a:pPr marL="642620" indent="-274955">
              <a:lnSpc>
                <a:spcPct val="100000"/>
              </a:lnSpc>
              <a:spcBef>
                <a:spcPts val="1700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642620" algn="l"/>
                <a:tab pos="6432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ACTH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dependent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(85%)</a:t>
            </a:r>
            <a:endParaRPr sz="1900">
              <a:latin typeface="Arial MT"/>
              <a:cs typeface="Arial MT"/>
            </a:endParaRPr>
          </a:p>
          <a:p>
            <a:pPr marL="916940" marR="220345" lvl="1" indent="-228600">
              <a:lnSpc>
                <a:spcPts val="1839"/>
              </a:lnSpc>
              <a:spcBef>
                <a:spcPts val="440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916305" algn="l"/>
                <a:tab pos="917575" algn="l"/>
              </a:tabLst>
            </a:pP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ACTH</a:t>
            </a:r>
            <a:r>
              <a:rPr sz="1700" spc="-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secreting</a:t>
            </a:r>
            <a:r>
              <a:rPr sz="1700" spc="-6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pituitary </a:t>
            </a:r>
            <a:r>
              <a:rPr sz="1700" spc="-45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adenoma</a:t>
            </a:r>
            <a:endParaRPr sz="1700">
              <a:latin typeface="Arial MT"/>
              <a:cs typeface="Arial MT"/>
            </a:endParaRPr>
          </a:p>
          <a:p>
            <a:pPr marL="916940" marR="5080" lvl="1" indent="-228600">
              <a:lnSpc>
                <a:spcPct val="90000"/>
              </a:lnSpc>
              <a:spcBef>
                <a:spcPts val="375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916305" algn="l"/>
                <a:tab pos="91757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Ectopic </a:t>
            </a: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ACTH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secreting </a:t>
            </a:r>
            <a:r>
              <a:rPr sz="17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tumour</a:t>
            </a:r>
            <a:r>
              <a:rPr sz="17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(SCLC,</a:t>
            </a:r>
            <a:r>
              <a:rPr sz="1700" spc="-4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pancreatic, </a:t>
            </a:r>
            <a:r>
              <a:rPr sz="1700" spc="-459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adrenal,</a:t>
            </a:r>
            <a:r>
              <a:rPr sz="17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thyroid</a:t>
            </a:r>
            <a:r>
              <a:rPr sz="1700" spc="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tumours,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thymoma)</a:t>
            </a:r>
            <a:endParaRPr sz="17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3C500"/>
              </a:buClr>
              <a:buFont typeface="Symbol"/>
              <a:buChar char="□"/>
            </a:pPr>
            <a:endParaRPr sz="2350">
              <a:latin typeface="Arial MT"/>
              <a:cs typeface="Arial MT"/>
            </a:endParaRPr>
          </a:p>
          <a:p>
            <a:pPr marL="642620" indent="-274955">
              <a:lnSpc>
                <a:spcPct val="10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642620" algn="l"/>
                <a:tab pos="6432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ACTH</a:t>
            </a: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independent</a:t>
            </a:r>
            <a:r>
              <a:rPr sz="1900" spc="4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(15%)</a:t>
            </a:r>
            <a:endParaRPr sz="1900">
              <a:latin typeface="Arial MT"/>
              <a:cs typeface="Arial MT"/>
            </a:endParaRPr>
          </a:p>
          <a:p>
            <a:pPr marL="916940" lvl="1" indent="-229235">
              <a:lnSpc>
                <a:spcPts val="1939"/>
              </a:lnSpc>
              <a:spcBef>
                <a:spcPts val="210"/>
              </a:spcBef>
              <a:buClr>
                <a:srgbClr val="93C500"/>
              </a:buClr>
              <a:buSzPct val="76470"/>
              <a:buFont typeface="Symbol"/>
              <a:buChar char="□"/>
              <a:tabLst>
                <a:tab pos="916305" algn="l"/>
                <a:tab pos="917575" algn="l"/>
              </a:tabLst>
            </a:pP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Primary</a:t>
            </a:r>
            <a:r>
              <a:rPr sz="1700" spc="-6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adrenocortical</a:t>
            </a:r>
            <a:endParaRPr sz="1700">
              <a:latin typeface="Arial MT"/>
              <a:cs typeface="Arial MT"/>
            </a:endParaRPr>
          </a:p>
          <a:p>
            <a:pPr marL="916940">
              <a:lnSpc>
                <a:spcPts val="1939"/>
              </a:lnSpc>
            </a:pPr>
            <a:r>
              <a:rPr sz="1700" spc="-5" dirty="0">
                <a:solidFill>
                  <a:srgbClr val="3D3C2C"/>
                </a:solidFill>
                <a:latin typeface="Arial MT"/>
                <a:cs typeface="Arial MT"/>
              </a:rPr>
              <a:t>tumours</a:t>
            </a:r>
            <a:r>
              <a:rPr sz="1700" spc="-2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700" dirty="0">
                <a:solidFill>
                  <a:srgbClr val="3D3C2C"/>
                </a:solidFill>
                <a:latin typeface="Arial MT"/>
                <a:cs typeface="Arial MT"/>
              </a:rPr>
              <a:t>(uncommon)</a:t>
            </a:r>
            <a:endParaRPr sz="1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Arial MT"/>
              <a:cs typeface="Arial MT"/>
            </a:endParaRPr>
          </a:p>
          <a:p>
            <a:pPr marL="642620" indent="-274955">
              <a:lnSpc>
                <a:spcPct val="100000"/>
              </a:lnSpc>
              <a:spcBef>
                <a:spcPts val="5"/>
              </a:spcBef>
              <a:buClr>
                <a:srgbClr val="93C500"/>
              </a:buClr>
              <a:buSzPct val="76315"/>
              <a:buFont typeface="Symbol"/>
              <a:buChar char="□"/>
              <a:tabLst>
                <a:tab pos="642620" algn="l"/>
                <a:tab pos="643255" algn="l"/>
              </a:tabLst>
            </a:pP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24</a:t>
            </a:r>
            <a:r>
              <a:rPr sz="1900" spc="5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hrs urinary</a:t>
            </a:r>
            <a:r>
              <a:rPr sz="1900" spc="3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free cortisol</a:t>
            </a:r>
            <a:endParaRPr sz="19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3C500"/>
              </a:buClr>
              <a:buFont typeface="Symbol"/>
              <a:buChar char="□"/>
            </a:pPr>
            <a:endParaRPr sz="2350">
              <a:latin typeface="Arial MT"/>
              <a:cs typeface="Arial MT"/>
            </a:endParaRPr>
          </a:p>
          <a:p>
            <a:pPr marL="642620" indent="-274955">
              <a:lnSpc>
                <a:spcPct val="100000"/>
              </a:lnSpc>
              <a:buClr>
                <a:srgbClr val="93C500"/>
              </a:buClr>
              <a:buSzPct val="76315"/>
              <a:buFont typeface="Symbol"/>
              <a:buChar char="□"/>
              <a:tabLst>
                <a:tab pos="642620" algn="l"/>
                <a:tab pos="643255" algn="l"/>
              </a:tabLst>
            </a:pPr>
            <a:r>
              <a:rPr sz="1900" spc="-10" dirty="0">
                <a:solidFill>
                  <a:srgbClr val="3D3C2C"/>
                </a:solidFill>
                <a:latin typeface="Arial MT"/>
                <a:cs typeface="Arial MT"/>
              </a:rPr>
              <a:t>Treatment</a:t>
            </a:r>
            <a:r>
              <a:rPr sz="190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the</a:t>
            </a:r>
            <a:r>
              <a:rPr sz="1900" spc="-20" dirty="0">
                <a:solidFill>
                  <a:srgbClr val="3D3C2C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3D3C2C"/>
                </a:solidFill>
                <a:latin typeface="Arial MT"/>
                <a:cs typeface="Arial MT"/>
              </a:rPr>
              <a:t>cause</a:t>
            </a:r>
            <a:endParaRPr sz="19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3291" y="1412747"/>
            <a:ext cx="3168395" cy="46253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1381</Words>
  <Application>Microsoft Office PowerPoint</Application>
  <PresentationFormat>On-screen Show (4:3)</PresentationFormat>
  <Paragraphs>333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Definition</vt:lpstr>
      <vt:lpstr>Paraneoplastic syndrome</vt:lpstr>
      <vt:lpstr>Endocrine</vt:lpstr>
      <vt:lpstr>Neurological</vt:lpstr>
      <vt:lpstr>Dermatological</vt:lpstr>
      <vt:lpstr>Haematological</vt:lpstr>
      <vt:lpstr>Other</vt:lpstr>
      <vt:lpstr>Endocrine: Cushing’s syndrome</vt:lpstr>
      <vt:lpstr>Endocrine: SIADH</vt:lpstr>
      <vt:lpstr>Endocrine: hypoglycemia</vt:lpstr>
      <vt:lpstr>Endocrine: hypercalcemia</vt:lpstr>
      <vt:lpstr>Clinical features of hypercalcemia</vt:lpstr>
      <vt:lpstr>Endocrine: Carcinoid syndrome</vt:lpstr>
      <vt:lpstr>Carcinoid syndrome</vt:lpstr>
      <vt:lpstr>Neurological</vt:lpstr>
      <vt:lpstr>Lambert Eaton Myasthenic Syndrome</vt:lpstr>
      <vt:lpstr>Anti NMDA receptor encephalitis</vt:lpstr>
      <vt:lpstr>Limbic encephalitis</vt:lpstr>
      <vt:lpstr>Subacute cerebellar degeneration</vt:lpstr>
      <vt:lpstr>Dermatological:</vt:lpstr>
      <vt:lpstr>Sweet’s Syndrome</vt:lpstr>
      <vt:lpstr>Hematological: DVT/PE</vt:lpstr>
      <vt:lpstr>Trousseau’s sign</vt:lpstr>
      <vt:lpstr>Para neoplastic syndrome due to</vt:lpstr>
      <vt:lpstr>Para neoplastic syndrome due to</vt:lpstr>
      <vt:lpstr>Endocrine paraneoplastic not seen</vt:lpstr>
      <vt:lpstr>Endocrine paraneoplastic not seen</vt:lpstr>
      <vt:lpstr>Types of Paraneoplastic syndrome</vt:lpstr>
      <vt:lpstr>Types of Paraneoplastic syndrome</vt:lpstr>
      <vt:lpstr>Trousseau’s sign seen in</vt:lpstr>
      <vt:lpstr>Trousseau’s sign seen in</vt:lpstr>
      <vt:lpstr>Lambert Eaton Myasthenic Syndrome sewen in</vt:lpstr>
      <vt:lpstr>Lambert Eaton Myasthenic Syndrome sewen in</vt:lpstr>
      <vt:lpstr>Paraneoplastic Neurologic Syndrome in the PNS Euronetwork Database Bruno Giometto, MD; Wolfgang Grisold, MD; Roberta Vitaliani, MD, PhD; et 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Windows User</cp:lastModifiedBy>
  <cp:revision>9</cp:revision>
  <dcterms:created xsi:type="dcterms:W3CDTF">2022-07-30T09:30:28Z</dcterms:created>
  <dcterms:modified xsi:type="dcterms:W3CDTF">2023-11-23T06:59:58Z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2022-07-30T00:00:00Z</vt:filetime>
  </property>
</Properties>
</file>