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56" r:id="rId2"/>
    <p:sldId id="260" r:id="rId3"/>
    <p:sldId id="299" r:id="rId4"/>
    <p:sldId id="284" r:id="rId5"/>
    <p:sldId id="285" r:id="rId6"/>
    <p:sldId id="293" r:id="rId7"/>
    <p:sldId id="259" r:id="rId8"/>
    <p:sldId id="261" r:id="rId9"/>
    <p:sldId id="289" r:id="rId10"/>
    <p:sldId id="262" r:id="rId11"/>
    <p:sldId id="266" r:id="rId12"/>
    <p:sldId id="267" r:id="rId13"/>
    <p:sldId id="280" r:id="rId14"/>
    <p:sldId id="287" r:id="rId15"/>
    <p:sldId id="288" r:id="rId16"/>
    <p:sldId id="269" r:id="rId17"/>
    <p:sldId id="295" r:id="rId18"/>
    <p:sldId id="279" r:id="rId19"/>
    <p:sldId id="271" r:id="rId20"/>
    <p:sldId id="278" r:id="rId21"/>
    <p:sldId id="281" r:id="rId22"/>
    <p:sldId id="270" r:id="rId23"/>
    <p:sldId id="272" r:id="rId24"/>
    <p:sldId id="294" r:id="rId25"/>
    <p:sldId id="301" r:id="rId26"/>
    <p:sldId id="302" r:id="rId27"/>
    <p:sldId id="303" r:id="rId28"/>
    <p:sldId id="304" r:id="rId29"/>
    <p:sldId id="305" r:id="rId30"/>
    <p:sldId id="283" r:id="rId31"/>
    <p:sldId id="306" r:id="rId32"/>
    <p:sldId id="307" r:id="rId33"/>
    <p:sldId id="308" r:id="rId34"/>
    <p:sldId id="309" r:id="rId35"/>
    <p:sldId id="286" r:id="rId36"/>
    <p:sldId id="291" r:id="rId37"/>
    <p:sldId id="311" r:id="rId38"/>
    <p:sldId id="31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99" autoAdjust="0"/>
  </p:normalViewPr>
  <p:slideViewPr>
    <p:cSldViewPr>
      <p:cViewPr varScale="1">
        <p:scale>
          <a:sx n="58" d="100"/>
          <a:sy n="58" d="100"/>
        </p:scale>
        <p:origin x="17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6644F-67A9-4FB2-B894-9B88CC00748D}" type="doc">
      <dgm:prSet loTypeId="urn:microsoft.com/office/officeart/2008/layout/RadialCluster" loCatId="cycle" qsTypeId="urn:microsoft.com/office/officeart/2005/8/quickstyle/simple1" qsCatId="simple" csTypeId="urn:microsoft.com/office/officeart/2005/8/colors/accent3_2" csCatId="accent3" phldr="1"/>
      <dgm:spPr/>
      <dgm:t>
        <a:bodyPr/>
        <a:lstStyle/>
        <a:p>
          <a:endParaRPr lang="en-IN"/>
        </a:p>
      </dgm:t>
    </dgm:pt>
    <dgm:pt modelId="{43EB3A45-D90E-402D-8195-C299797166EE}">
      <dgm:prSet phldrT="[Text]"/>
      <dgm:spPr/>
      <dgm:t>
        <a:bodyPr/>
        <a:lstStyle/>
        <a:p>
          <a:r>
            <a:rPr lang="en-IN" dirty="0"/>
            <a:t>Time</a:t>
          </a:r>
        </a:p>
      </dgm:t>
    </dgm:pt>
    <dgm:pt modelId="{BE5AA0CD-AA3B-481B-A804-750591A52584}" type="parTrans" cxnId="{8A01F5E0-468C-4210-88B3-CFDA213B6266}">
      <dgm:prSet/>
      <dgm:spPr/>
      <dgm:t>
        <a:bodyPr/>
        <a:lstStyle/>
        <a:p>
          <a:endParaRPr lang="en-IN"/>
        </a:p>
      </dgm:t>
    </dgm:pt>
    <dgm:pt modelId="{5A5F997F-015E-4D40-8F1F-8C29DC9CB5CF}" type="sibTrans" cxnId="{8A01F5E0-468C-4210-88B3-CFDA213B6266}">
      <dgm:prSet/>
      <dgm:spPr/>
      <dgm:t>
        <a:bodyPr/>
        <a:lstStyle/>
        <a:p>
          <a:endParaRPr lang="en-IN"/>
        </a:p>
      </dgm:t>
    </dgm:pt>
    <dgm:pt modelId="{7DF37134-32DC-47E7-85DA-9EAAE99ED050}">
      <dgm:prSet phldrT="[Text]"/>
      <dgm:spPr/>
      <dgm:t>
        <a:bodyPr/>
        <a:lstStyle/>
        <a:p>
          <a:r>
            <a:rPr lang="en-IN" dirty="0"/>
            <a:t>Agent </a:t>
          </a:r>
        </a:p>
      </dgm:t>
    </dgm:pt>
    <dgm:pt modelId="{8E3F20FD-F464-442E-8231-FF7F515443E8}" type="parTrans" cxnId="{7E089311-C729-459C-A44F-4690BCD1F198}">
      <dgm:prSet/>
      <dgm:spPr/>
      <dgm:t>
        <a:bodyPr/>
        <a:lstStyle/>
        <a:p>
          <a:endParaRPr lang="en-IN"/>
        </a:p>
      </dgm:t>
    </dgm:pt>
    <dgm:pt modelId="{33F1FF74-2179-467C-9D67-140B48CE757C}" type="sibTrans" cxnId="{7E089311-C729-459C-A44F-4690BCD1F198}">
      <dgm:prSet/>
      <dgm:spPr/>
      <dgm:t>
        <a:bodyPr/>
        <a:lstStyle/>
        <a:p>
          <a:endParaRPr lang="en-IN"/>
        </a:p>
      </dgm:t>
    </dgm:pt>
    <dgm:pt modelId="{245F2411-FE68-41CF-A58B-AA26CCB4C396}">
      <dgm:prSet phldrT="[Text]"/>
      <dgm:spPr/>
      <dgm:t>
        <a:bodyPr/>
        <a:lstStyle/>
        <a:p>
          <a:r>
            <a:rPr lang="en-IN" dirty="0"/>
            <a:t>Host </a:t>
          </a:r>
        </a:p>
      </dgm:t>
    </dgm:pt>
    <dgm:pt modelId="{CB2E9FBF-AD43-4352-BAFB-F9F1D832F4EB}" type="parTrans" cxnId="{F40C2489-1FB8-467B-9B32-C2A9E29AEBAF}">
      <dgm:prSet/>
      <dgm:spPr/>
      <dgm:t>
        <a:bodyPr/>
        <a:lstStyle/>
        <a:p>
          <a:endParaRPr lang="en-IN"/>
        </a:p>
      </dgm:t>
    </dgm:pt>
    <dgm:pt modelId="{34D07047-781D-4294-B6B9-72A8AD01535C}" type="sibTrans" cxnId="{F40C2489-1FB8-467B-9B32-C2A9E29AEBAF}">
      <dgm:prSet/>
      <dgm:spPr/>
      <dgm:t>
        <a:bodyPr/>
        <a:lstStyle/>
        <a:p>
          <a:endParaRPr lang="en-IN"/>
        </a:p>
      </dgm:t>
    </dgm:pt>
    <dgm:pt modelId="{16FE7D85-802D-4D16-8070-7A1D5352A5AF}">
      <dgm:prSet phldrT="[Text]"/>
      <dgm:spPr/>
      <dgm:t>
        <a:bodyPr/>
        <a:lstStyle/>
        <a:p>
          <a:r>
            <a:rPr lang="en-IN" b="1" dirty="0"/>
            <a:t>Environment</a:t>
          </a:r>
          <a:r>
            <a:rPr lang="en-IN" dirty="0"/>
            <a:t> </a:t>
          </a:r>
        </a:p>
      </dgm:t>
    </dgm:pt>
    <dgm:pt modelId="{506ACAC3-498C-4D0C-944F-7307C2B0BB18}" type="parTrans" cxnId="{494A88AA-B886-43EE-B94B-61BC5590461B}">
      <dgm:prSet/>
      <dgm:spPr/>
      <dgm:t>
        <a:bodyPr/>
        <a:lstStyle/>
        <a:p>
          <a:endParaRPr lang="en-IN"/>
        </a:p>
      </dgm:t>
    </dgm:pt>
    <dgm:pt modelId="{3A0E0B7C-5D67-4B26-B387-A58F3BA5F88F}" type="sibTrans" cxnId="{494A88AA-B886-43EE-B94B-61BC5590461B}">
      <dgm:prSet/>
      <dgm:spPr/>
      <dgm:t>
        <a:bodyPr/>
        <a:lstStyle/>
        <a:p>
          <a:endParaRPr lang="en-IN"/>
        </a:p>
      </dgm:t>
    </dgm:pt>
    <dgm:pt modelId="{FC223F23-2600-4590-933F-C1043173B516}" type="pres">
      <dgm:prSet presAssocID="{0B06644F-67A9-4FB2-B894-9B88CC00748D}" presName="Name0" presStyleCnt="0">
        <dgm:presLayoutVars>
          <dgm:chMax val="1"/>
          <dgm:chPref val="1"/>
          <dgm:dir/>
          <dgm:animOne val="branch"/>
          <dgm:animLvl val="lvl"/>
        </dgm:presLayoutVars>
      </dgm:prSet>
      <dgm:spPr/>
    </dgm:pt>
    <dgm:pt modelId="{1E64ACC3-3DFE-4877-9F0A-BE1C2F6034EC}" type="pres">
      <dgm:prSet presAssocID="{43EB3A45-D90E-402D-8195-C299797166EE}" presName="singleCycle" presStyleCnt="0"/>
      <dgm:spPr/>
    </dgm:pt>
    <dgm:pt modelId="{361BBB5B-CB01-4986-9575-FA69F5A6F4EA}" type="pres">
      <dgm:prSet presAssocID="{43EB3A45-D90E-402D-8195-C299797166EE}" presName="singleCenter" presStyleLbl="node1" presStyleIdx="0" presStyleCnt="4" custScaleX="140045">
        <dgm:presLayoutVars>
          <dgm:chMax val="7"/>
          <dgm:chPref val="7"/>
        </dgm:presLayoutVars>
      </dgm:prSet>
      <dgm:spPr/>
    </dgm:pt>
    <dgm:pt modelId="{8BD040C5-5F26-4CA6-85C0-FEE244563BE4}" type="pres">
      <dgm:prSet presAssocID="{8E3F20FD-F464-442E-8231-FF7F515443E8}" presName="Name56" presStyleLbl="parChTrans1D2" presStyleIdx="0" presStyleCnt="3"/>
      <dgm:spPr/>
    </dgm:pt>
    <dgm:pt modelId="{AE07A17C-86EF-4C23-BBE5-0A8424853924}" type="pres">
      <dgm:prSet presAssocID="{7DF37134-32DC-47E7-85DA-9EAAE99ED050}" presName="text0" presStyleLbl="node1" presStyleIdx="1" presStyleCnt="4" custScaleX="250072">
        <dgm:presLayoutVars>
          <dgm:bulletEnabled val="1"/>
        </dgm:presLayoutVars>
      </dgm:prSet>
      <dgm:spPr/>
    </dgm:pt>
    <dgm:pt modelId="{B568C4E7-F63F-4711-B358-67B8688F6437}" type="pres">
      <dgm:prSet presAssocID="{CB2E9FBF-AD43-4352-BAFB-F9F1D832F4EB}" presName="Name56" presStyleLbl="parChTrans1D2" presStyleIdx="1" presStyleCnt="3"/>
      <dgm:spPr/>
    </dgm:pt>
    <dgm:pt modelId="{12B2410F-F19E-4B55-84B0-5B38C7DDCA90}" type="pres">
      <dgm:prSet presAssocID="{245F2411-FE68-41CF-A58B-AA26CCB4C396}" presName="text0" presStyleLbl="node1" presStyleIdx="2" presStyleCnt="4" custScaleX="184954" custRadScaleRad="164799" custRadScaleInc="-17444">
        <dgm:presLayoutVars>
          <dgm:bulletEnabled val="1"/>
        </dgm:presLayoutVars>
      </dgm:prSet>
      <dgm:spPr/>
    </dgm:pt>
    <dgm:pt modelId="{8F493A04-D4AB-4530-BE8B-E09AC3968244}" type="pres">
      <dgm:prSet presAssocID="{506ACAC3-498C-4D0C-944F-7307C2B0BB18}" presName="Name56" presStyleLbl="parChTrans1D2" presStyleIdx="2" presStyleCnt="3"/>
      <dgm:spPr/>
    </dgm:pt>
    <dgm:pt modelId="{6F3500C0-A0CB-46AE-BC41-A4CFF9C8AF4E}" type="pres">
      <dgm:prSet presAssocID="{16FE7D85-802D-4D16-8070-7A1D5352A5AF}" presName="text0" presStyleLbl="node1" presStyleIdx="3" presStyleCnt="4" custScaleX="275617" custRadScaleRad="159589" custRadScaleInc="18892">
        <dgm:presLayoutVars>
          <dgm:bulletEnabled val="1"/>
        </dgm:presLayoutVars>
      </dgm:prSet>
      <dgm:spPr/>
    </dgm:pt>
  </dgm:ptLst>
  <dgm:cxnLst>
    <dgm:cxn modelId="{5EAC8D0F-B6F1-4A8F-B9C3-1B4C6308F816}" type="presOf" srcId="{CB2E9FBF-AD43-4352-BAFB-F9F1D832F4EB}" destId="{B568C4E7-F63F-4711-B358-67B8688F6437}" srcOrd="0" destOrd="0" presId="urn:microsoft.com/office/officeart/2008/layout/RadialCluster"/>
    <dgm:cxn modelId="{7E089311-C729-459C-A44F-4690BCD1F198}" srcId="{43EB3A45-D90E-402D-8195-C299797166EE}" destId="{7DF37134-32DC-47E7-85DA-9EAAE99ED050}" srcOrd="0" destOrd="0" parTransId="{8E3F20FD-F464-442E-8231-FF7F515443E8}" sibTransId="{33F1FF74-2179-467C-9D67-140B48CE757C}"/>
    <dgm:cxn modelId="{DC3E1912-2C23-42B8-962C-B5D83AF5ED31}" type="presOf" srcId="{43EB3A45-D90E-402D-8195-C299797166EE}" destId="{361BBB5B-CB01-4986-9575-FA69F5A6F4EA}" srcOrd="0" destOrd="0" presId="urn:microsoft.com/office/officeart/2008/layout/RadialCluster"/>
    <dgm:cxn modelId="{D1B7E452-2D37-4E51-8F1B-421BA134E795}" type="presOf" srcId="{0B06644F-67A9-4FB2-B894-9B88CC00748D}" destId="{FC223F23-2600-4590-933F-C1043173B516}" srcOrd="0" destOrd="0" presId="urn:microsoft.com/office/officeart/2008/layout/RadialCluster"/>
    <dgm:cxn modelId="{303CB15A-E454-49CD-AF04-665EBDE0A55B}" type="presOf" srcId="{16FE7D85-802D-4D16-8070-7A1D5352A5AF}" destId="{6F3500C0-A0CB-46AE-BC41-A4CFF9C8AF4E}" srcOrd="0" destOrd="0" presId="urn:microsoft.com/office/officeart/2008/layout/RadialCluster"/>
    <dgm:cxn modelId="{F40C2489-1FB8-467B-9B32-C2A9E29AEBAF}" srcId="{43EB3A45-D90E-402D-8195-C299797166EE}" destId="{245F2411-FE68-41CF-A58B-AA26CCB4C396}" srcOrd="1" destOrd="0" parTransId="{CB2E9FBF-AD43-4352-BAFB-F9F1D832F4EB}" sibTransId="{34D07047-781D-4294-B6B9-72A8AD01535C}"/>
    <dgm:cxn modelId="{C6782198-587D-46CD-B7CE-D181CB08B187}" type="presOf" srcId="{7DF37134-32DC-47E7-85DA-9EAAE99ED050}" destId="{AE07A17C-86EF-4C23-BBE5-0A8424853924}" srcOrd="0" destOrd="0" presId="urn:microsoft.com/office/officeart/2008/layout/RadialCluster"/>
    <dgm:cxn modelId="{8A4DE1A0-C3E8-48A8-A1CF-F0401CDE0C83}" type="presOf" srcId="{245F2411-FE68-41CF-A58B-AA26CCB4C396}" destId="{12B2410F-F19E-4B55-84B0-5B38C7DDCA90}" srcOrd="0" destOrd="0" presId="urn:microsoft.com/office/officeart/2008/layout/RadialCluster"/>
    <dgm:cxn modelId="{494A88AA-B886-43EE-B94B-61BC5590461B}" srcId="{43EB3A45-D90E-402D-8195-C299797166EE}" destId="{16FE7D85-802D-4D16-8070-7A1D5352A5AF}" srcOrd="2" destOrd="0" parTransId="{506ACAC3-498C-4D0C-944F-7307C2B0BB18}" sibTransId="{3A0E0B7C-5D67-4B26-B387-A58F3BA5F88F}"/>
    <dgm:cxn modelId="{D3F45ECC-7AB4-4F6A-BA3E-E64A2C5E9A9E}" type="presOf" srcId="{8E3F20FD-F464-442E-8231-FF7F515443E8}" destId="{8BD040C5-5F26-4CA6-85C0-FEE244563BE4}" srcOrd="0" destOrd="0" presId="urn:microsoft.com/office/officeart/2008/layout/RadialCluster"/>
    <dgm:cxn modelId="{8A01F5E0-468C-4210-88B3-CFDA213B6266}" srcId="{0B06644F-67A9-4FB2-B894-9B88CC00748D}" destId="{43EB3A45-D90E-402D-8195-C299797166EE}" srcOrd="0" destOrd="0" parTransId="{BE5AA0CD-AA3B-481B-A804-750591A52584}" sibTransId="{5A5F997F-015E-4D40-8F1F-8C29DC9CB5CF}"/>
    <dgm:cxn modelId="{EA326DE3-C251-4091-9F73-4AC8F80C8ACB}" type="presOf" srcId="{506ACAC3-498C-4D0C-944F-7307C2B0BB18}" destId="{8F493A04-D4AB-4530-BE8B-E09AC3968244}" srcOrd="0" destOrd="0" presId="urn:microsoft.com/office/officeart/2008/layout/RadialCluster"/>
    <dgm:cxn modelId="{D7BCD0C1-217E-4818-8156-B01472448D73}" type="presParOf" srcId="{FC223F23-2600-4590-933F-C1043173B516}" destId="{1E64ACC3-3DFE-4877-9F0A-BE1C2F6034EC}" srcOrd="0" destOrd="0" presId="urn:microsoft.com/office/officeart/2008/layout/RadialCluster"/>
    <dgm:cxn modelId="{E82DD8CC-EEA3-4D24-B62F-A29671169654}" type="presParOf" srcId="{1E64ACC3-3DFE-4877-9F0A-BE1C2F6034EC}" destId="{361BBB5B-CB01-4986-9575-FA69F5A6F4EA}" srcOrd="0" destOrd="0" presId="urn:microsoft.com/office/officeart/2008/layout/RadialCluster"/>
    <dgm:cxn modelId="{C7860797-707B-423E-BDDD-78977FD8E2C9}" type="presParOf" srcId="{1E64ACC3-3DFE-4877-9F0A-BE1C2F6034EC}" destId="{8BD040C5-5F26-4CA6-85C0-FEE244563BE4}" srcOrd="1" destOrd="0" presId="urn:microsoft.com/office/officeart/2008/layout/RadialCluster"/>
    <dgm:cxn modelId="{4333A38A-8975-46D0-A5D6-35C2BC58AF6F}" type="presParOf" srcId="{1E64ACC3-3DFE-4877-9F0A-BE1C2F6034EC}" destId="{AE07A17C-86EF-4C23-BBE5-0A8424853924}" srcOrd="2" destOrd="0" presId="urn:microsoft.com/office/officeart/2008/layout/RadialCluster"/>
    <dgm:cxn modelId="{E5684301-7BC7-471A-A9EF-DDC380641A71}" type="presParOf" srcId="{1E64ACC3-3DFE-4877-9F0A-BE1C2F6034EC}" destId="{B568C4E7-F63F-4711-B358-67B8688F6437}" srcOrd="3" destOrd="0" presId="urn:microsoft.com/office/officeart/2008/layout/RadialCluster"/>
    <dgm:cxn modelId="{AC18821B-48A2-4F34-90AF-A88BC9E7526E}" type="presParOf" srcId="{1E64ACC3-3DFE-4877-9F0A-BE1C2F6034EC}" destId="{12B2410F-F19E-4B55-84B0-5B38C7DDCA90}" srcOrd="4" destOrd="0" presId="urn:microsoft.com/office/officeart/2008/layout/RadialCluster"/>
    <dgm:cxn modelId="{CDE12D5E-56C0-48EF-BD60-C51E9E764725}" type="presParOf" srcId="{1E64ACC3-3DFE-4877-9F0A-BE1C2F6034EC}" destId="{8F493A04-D4AB-4530-BE8B-E09AC3968244}" srcOrd="5" destOrd="0" presId="urn:microsoft.com/office/officeart/2008/layout/RadialCluster"/>
    <dgm:cxn modelId="{456168C4-D8A5-43F2-9281-F71E8328436F}" type="presParOf" srcId="{1E64ACC3-3DFE-4877-9F0A-BE1C2F6034EC}" destId="{6F3500C0-A0CB-46AE-BC41-A4CFF9C8AF4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BBB5B-CB01-4986-9575-FA69F5A6F4EA}">
      <dsp:nvSpPr>
        <dsp:cNvPr id="0" name=""/>
        <dsp:cNvSpPr/>
      </dsp:nvSpPr>
      <dsp:spPr>
        <a:xfrm>
          <a:off x="3235489" y="1804301"/>
          <a:ext cx="1629394" cy="11634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IN" sz="3500" kern="1200" dirty="0"/>
            <a:t>Time</a:t>
          </a:r>
        </a:p>
      </dsp:txBody>
      <dsp:txXfrm>
        <a:off x="3292285" y="1861097"/>
        <a:ext cx="1515802" cy="1049886"/>
      </dsp:txXfrm>
    </dsp:sp>
    <dsp:sp modelId="{8BD040C5-5F26-4CA6-85C0-FEE244563BE4}">
      <dsp:nvSpPr>
        <dsp:cNvPr id="0" name=""/>
        <dsp:cNvSpPr/>
      </dsp:nvSpPr>
      <dsp:spPr>
        <a:xfrm rot="16200000">
          <a:off x="3642120" y="1396235"/>
          <a:ext cx="816131" cy="0"/>
        </a:xfrm>
        <a:custGeom>
          <a:avLst/>
          <a:gdLst/>
          <a:ahLst/>
          <a:cxnLst/>
          <a:rect l="0" t="0" r="0" b="0"/>
          <a:pathLst>
            <a:path>
              <a:moveTo>
                <a:pt x="0" y="0"/>
              </a:moveTo>
              <a:lnTo>
                <a:pt x="816131"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07A17C-86EF-4C23-BBE5-0A8424853924}">
      <dsp:nvSpPr>
        <dsp:cNvPr id="0" name=""/>
        <dsp:cNvSpPr/>
      </dsp:nvSpPr>
      <dsp:spPr>
        <a:xfrm>
          <a:off x="3075492" y="208638"/>
          <a:ext cx="1949388" cy="7795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IN" sz="3500" kern="1200" dirty="0"/>
            <a:t>Agent </a:t>
          </a:r>
        </a:p>
      </dsp:txBody>
      <dsp:txXfrm>
        <a:off x="3113546" y="246692"/>
        <a:ext cx="1873280" cy="703422"/>
      </dsp:txXfrm>
    </dsp:sp>
    <dsp:sp modelId="{B568C4E7-F63F-4711-B358-67B8688F6437}">
      <dsp:nvSpPr>
        <dsp:cNvPr id="0" name=""/>
        <dsp:cNvSpPr/>
      </dsp:nvSpPr>
      <dsp:spPr>
        <a:xfrm rot="1172016">
          <a:off x="4826994" y="2895194"/>
          <a:ext cx="1316646" cy="0"/>
        </a:xfrm>
        <a:custGeom>
          <a:avLst/>
          <a:gdLst/>
          <a:ahLst/>
          <a:cxnLst/>
          <a:rect l="0" t="0" r="0" b="0"/>
          <a:pathLst>
            <a:path>
              <a:moveTo>
                <a:pt x="0" y="0"/>
              </a:moveTo>
              <a:lnTo>
                <a:pt x="1316646"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2410F-F19E-4B55-84B0-5B38C7DDCA90}">
      <dsp:nvSpPr>
        <dsp:cNvPr id="0" name=""/>
        <dsp:cNvSpPr/>
      </dsp:nvSpPr>
      <dsp:spPr>
        <a:xfrm>
          <a:off x="6105751" y="2981301"/>
          <a:ext cx="1441773" cy="7795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IN" sz="3500" kern="1200" dirty="0"/>
            <a:t>Host </a:t>
          </a:r>
        </a:p>
      </dsp:txBody>
      <dsp:txXfrm>
        <a:off x="6143805" y="3019355"/>
        <a:ext cx="1365665" cy="703422"/>
      </dsp:txXfrm>
    </dsp:sp>
    <dsp:sp modelId="{8F493A04-D4AB-4530-BE8B-E09AC3968244}">
      <dsp:nvSpPr>
        <dsp:cNvPr id="0" name=""/>
        <dsp:cNvSpPr/>
      </dsp:nvSpPr>
      <dsp:spPr>
        <a:xfrm rot="9680112">
          <a:off x="2399025" y="2798704"/>
          <a:ext cx="859054" cy="0"/>
        </a:xfrm>
        <a:custGeom>
          <a:avLst/>
          <a:gdLst/>
          <a:ahLst/>
          <a:cxnLst/>
          <a:rect l="0" t="0" r="0" b="0"/>
          <a:pathLst>
            <a:path>
              <a:moveTo>
                <a:pt x="0" y="0"/>
              </a:moveTo>
              <a:lnTo>
                <a:pt x="859054"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3500C0-A0CB-46AE-BC41-A4CFF9C8AF4E}">
      <dsp:nvSpPr>
        <dsp:cNvPr id="0" name=""/>
        <dsp:cNvSpPr/>
      </dsp:nvSpPr>
      <dsp:spPr>
        <a:xfrm>
          <a:off x="273095" y="2909282"/>
          <a:ext cx="2148519" cy="77953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IN" sz="2500" b="1" kern="1200" dirty="0"/>
            <a:t>Environment</a:t>
          </a:r>
          <a:r>
            <a:rPr lang="en-IN" sz="2500" kern="1200" dirty="0"/>
            <a:t> </a:t>
          </a:r>
        </a:p>
      </dsp:txBody>
      <dsp:txXfrm>
        <a:off x="311149" y="2947336"/>
        <a:ext cx="2072411" cy="70342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16D4B-57C3-4DA6-8BD2-6D921387FE61}" type="datetimeFigureOut">
              <a:rPr lang="en-IN" smtClean="0"/>
              <a:pPr/>
              <a:t>23-02-2023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9235C-B8FD-4066-A09A-2C04FD5A2EF8}" type="slidenum">
              <a:rPr lang="en-IN" smtClean="0"/>
              <a:pPr/>
              <a:t>‹#›</a:t>
            </a:fld>
            <a:endParaRPr lang="en-IN"/>
          </a:p>
        </p:txBody>
      </p:sp>
    </p:spTree>
    <p:extLst>
      <p:ext uri="{BB962C8B-B14F-4D97-AF65-F5344CB8AC3E}">
        <p14:creationId xmlns:p14="http://schemas.microsoft.com/office/powerpoint/2010/main" val="404267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How JE was </a:t>
            </a:r>
            <a:r>
              <a:rPr lang="en-IN" dirty="0" err="1"/>
              <a:t>knw</a:t>
            </a:r>
            <a:r>
              <a:rPr lang="en-IN" dirty="0"/>
              <a:t> to the world</a:t>
            </a:r>
          </a:p>
          <a:p>
            <a:r>
              <a:rPr lang="en-IN" dirty="0"/>
              <a:t>Origin of terms</a:t>
            </a:r>
          </a:p>
          <a:p>
            <a:r>
              <a:rPr lang="en-IN" dirty="0"/>
              <a:t>History- global scenario</a:t>
            </a:r>
          </a:p>
        </p:txBody>
      </p:sp>
      <p:sp>
        <p:nvSpPr>
          <p:cNvPr id="4" name="Slide Number Placeholder 3"/>
          <p:cNvSpPr>
            <a:spLocks noGrp="1"/>
          </p:cNvSpPr>
          <p:nvPr>
            <p:ph type="sldNum" sz="quarter" idx="10"/>
          </p:nvPr>
        </p:nvSpPr>
        <p:spPr/>
        <p:txBody>
          <a:bodyPr/>
          <a:lstStyle/>
          <a:p>
            <a:fld id="{26B9235C-B8FD-4066-A09A-2C04FD5A2EF8}" type="slidenum">
              <a:rPr lang="en-IN" smtClean="0"/>
              <a:pPr/>
              <a:t>2</a:t>
            </a:fld>
            <a:endParaRPr lang="en-IN"/>
          </a:p>
        </p:txBody>
      </p:sp>
    </p:spTree>
    <p:extLst>
      <p:ext uri="{BB962C8B-B14F-4D97-AF65-F5344CB8AC3E}">
        <p14:creationId xmlns:p14="http://schemas.microsoft.com/office/powerpoint/2010/main" val="317625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Prodromal stage: Fever, headache and 	     		malaise. Duration- 1 to 6 days.</a:t>
            </a:r>
          </a:p>
          <a:p>
            <a:r>
              <a:rPr lang="en-IN" dirty="0"/>
              <a:t>     b} Acute encephalitic stage: Fever, 38 to 40.7°C,</a:t>
            </a:r>
          </a:p>
          <a:p>
            <a:r>
              <a:rPr lang="en-IN" dirty="0"/>
              <a:t>              nuchal rigidity, focal CNS signs, convulsion altered  </a:t>
            </a:r>
          </a:p>
          <a:p>
            <a:r>
              <a:rPr lang="en-IN" dirty="0"/>
              <a:t>              sensorium progressing in many cases to coma.</a:t>
            </a:r>
          </a:p>
          <a:p>
            <a:r>
              <a:rPr lang="en-IN" dirty="0"/>
              <a:t>    c} Late stage and </a:t>
            </a:r>
            <a:r>
              <a:rPr lang="en-IN" dirty="0" err="1"/>
              <a:t>sequelae</a:t>
            </a:r>
            <a:r>
              <a:rPr lang="en-IN" dirty="0"/>
              <a:t>: Temperature &amp; 	 ESR </a:t>
            </a:r>
          </a:p>
          <a:p>
            <a:r>
              <a:rPr lang="en-IN" dirty="0"/>
              <a:t>        touch normal level, neurological signs become </a:t>
            </a:r>
          </a:p>
          <a:p>
            <a:r>
              <a:rPr lang="en-IN" dirty="0"/>
              <a:t>         stationary</a:t>
            </a:r>
          </a:p>
        </p:txBody>
      </p:sp>
      <p:sp>
        <p:nvSpPr>
          <p:cNvPr id="4" name="Slide Number Placeholder 3"/>
          <p:cNvSpPr>
            <a:spLocks noGrp="1"/>
          </p:cNvSpPr>
          <p:nvPr>
            <p:ph type="sldNum" sz="quarter" idx="10"/>
          </p:nvPr>
        </p:nvSpPr>
        <p:spPr/>
        <p:txBody>
          <a:bodyPr/>
          <a:lstStyle/>
          <a:p>
            <a:fld id="{26B9235C-B8FD-4066-A09A-2C04FD5A2EF8}" type="slidenum">
              <a:rPr lang="en-IN" smtClean="0"/>
              <a:pPr/>
              <a:t>19</a:t>
            </a:fld>
            <a:endParaRPr lang="en-IN"/>
          </a:p>
        </p:txBody>
      </p:sp>
    </p:spTree>
    <p:extLst>
      <p:ext uri="{BB962C8B-B14F-4D97-AF65-F5344CB8AC3E}">
        <p14:creationId xmlns:p14="http://schemas.microsoft.com/office/powerpoint/2010/main" val="56423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Case Definition of Suspected case</a:t>
            </a:r>
            <a:r>
              <a:rPr lang="en-IN" dirty="0"/>
              <a:t>:</a:t>
            </a:r>
          </a:p>
          <a:p>
            <a:r>
              <a:rPr lang="en-IN" dirty="0"/>
              <a:t>- Acute onset of fever, not more than 5-7 days duration.</a:t>
            </a:r>
          </a:p>
          <a:p>
            <a:r>
              <a:rPr lang="en-IN" dirty="0"/>
              <a:t>- Change in mental status with/ without</a:t>
            </a:r>
          </a:p>
          <a:p>
            <a:r>
              <a:rPr lang="en-IN" dirty="0"/>
              <a:t> New onset of seizures (excluding febrile seizures)</a:t>
            </a:r>
          </a:p>
          <a:p>
            <a:r>
              <a:rPr lang="en-IN" dirty="0"/>
              <a:t> (Other early clinical findings – may include irritability, somnolence</a:t>
            </a:r>
          </a:p>
          <a:p>
            <a:r>
              <a:rPr lang="en-IN" dirty="0"/>
              <a:t>or abnormal </a:t>
            </a:r>
            <a:r>
              <a:rPr lang="en-IN" dirty="0" err="1"/>
              <a:t>behavior</a:t>
            </a:r>
            <a:r>
              <a:rPr lang="en-IN" dirty="0"/>
              <a:t> greater than that seen with usual febrile</a:t>
            </a:r>
          </a:p>
          <a:p>
            <a:r>
              <a:rPr lang="en-IN" dirty="0"/>
              <a:t>illness)</a:t>
            </a:r>
          </a:p>
          <a:p>
            <a:r>
              <a:rPr lang="en-IN" b="1" dirty="0"/>
              <a:t>Laboratory-Confirmed case</a:t>
            </a:r>
            <a:r>
              <a:rPr lang="en-IN" dirty="0"/>
              <a:t> : A suspected case with any one of the following markers:</a:t>
            </a:r>
          </a:p>
          <a:p>
            <a:r>
              <a:rPr lang="en-IN" dirty="0"/>
              <a:t> Presence of </a:t>
            </a:r>
            <a:r>
              <a:rPr lang="en-IN" dirty="0" err="1"/>
              <a:t>lgM</a:t>
            </a:r>
            <a:r>
              <a:rPr lang="en-IN" dirty="0"/>
              <a:t> antibody in serum and/ or CSF to a specific virus including</a:t>
            </a:r>
          </a:p>
          <a:p>
            <a:r>
              <a:rPr lang="en-IN" dirty="0"/>
              <a:t>JE/</a:t>
            </a:r>
            <a:r>
              <a:rPr lang="en-IN" dirty="0" err="1"/>
              <a:t>Entero</a:t>
            </a:r>
            <a:r>
              <a:rPr lang="en-IN" dirty="0"/>
              <a:t> Virus or others</a:t>
            </a:r>
          </a:p>
          <a:p>
            <a:r>
              <a:rPr lang="en-IN" dirty="0"/>
              <a:t> Four fold difference in </a:t>
            </a:r>
            <a:r>
              <a:rPr lang="en-IN" dirty="0" err="1"/>
              <a:t>lgG</a:t>
            </a:r>
            <a:r>
              <a:rPr lang="en-IN" dirty="0"/>
              <a:t> antibody titre in paired sera</a:t>
            </a:r>
          </a:p>
          <a:p>
            <a:r>
              <a:rPr lang="en-IN" dirty="0"/>
              <a:t> Virus isolation from brain tissue</a:t>
            </a:r>
          </a:p>
          <a:p>
            <a:r>
              <a:rPr lang="en-IN" dirty="0"/>
              <a:t> Antigen detection by </a:t>
            </a:r>
            <a:r>
              <a:rPr lang="en-IN" dirty="0" err="1"/>
              <a:t>immunofluroscence</a:t>
            </a:r>
            <a:endParaRPr lang="en-IN" dirty="0"/>
          </a:p>
          <a:p>
            <a:r>
              <a:rPr lang="en-IN" dirty="0"/>
              <a:t> Nucleic acid detection by PCR</a:t>
            </a:r>
          </a:p>
          <a:p>
            <a:r>
              <a:rPr lang="en-IN" b="1" dirty="0"/>
              <a:t>Probable Cases</a:t>
            </a:r>
          </a:p>
          <a:p>
            <a:r>
              <a:rPr lang="en-IN" dirty="0"/>
              <a:t>Suspected case in close geographic and temporal relationship to a </a:t>
            </a:r>
            <a:r>
              <a:rPr lang="en-IN" dirty="0" err="1"/>
              <a:t>laboratoryconfirmed</a:t>
            </a:r>
            <a:endParaRPr lang="en-IN" dirty="0"/>
          </a:p>
          <a:p>
            <a:r>
              <a:rPr lang="en-IN" dirty="0"/>
              <a:t>case of AES/JE in an outbreak</a:t>
            </a:r>
          </a:p>
        </p:txBody>
      </p:sp>
      <p:sp>
        <p:nvSpPr>
          <p:cNvPr id="4" name="Slide Number Placeholder 3"/>
          <p:cNvSpPr>
            <a:spLocks noGrp="1"/>
          </p:cNvSpPr>
          <p:nvPr>
            <p:ph type="sldNum" sz="quarter" idx="10"/>
          </p:nvPr>
        </p:nvSpPr>
        <p:spPr/>
        <p:txBody>
          <a:bodyPr/>
          <a:lstStyle/>
          <a:p>
            <a:fld id="{26B9235C-B8FD-4066-A09A-2C04FD5A2EF8}" type="slidenum">
              <a:rPr lang="en-IN" smtClean="0"/>
              <a:pPr/>
              <a:t>20</a:t>
            </a:fld>
            <a:endParaRPr lang="en-IN"/>
          </a:p>
        </p:txBody>
      </p:sp>
    </p:spTree>
    <p:extLst>
      <p:ext uri="{BB962C8B-B14F-4D97-AF65-F5344CB8AC3E}">
        <p14:creationId xmlns:p14="http://schemas.microsoft.com/office/powerpoint/2010/main" val="20144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first historic mention of Japanese encephalitis occurred during the “summer encephalitis” outbreaks in the late 1870’s. The next documented epidemic in Japan occurred in 1924 with 6,125 human cases resulting in 3,797 human deaths (62% case-fatality rate). The virus was first isolated in Japan in 1935 from a fatal human case of encephalitis. In 1938, the virus was first isolated from its primary vector species, </a:t>
            </a:r>
            <a:r>
              <a:rPr lang="en-IN" dirty="0" err="1"/>
              <a:t>Culex</a:t>
            </a:r>
            <a:r>
              <a:rPr lang="en-IN" dirty="0"/>
              <a:t> </a:t>
            </a:r>
            <a:r>
              <a:rPr lang="en-IN" dirty="0" err="1"/>
              <a:t>tritaeniorhynchus</a:t>
            </a:r>
            <a:endParaRPr lang="en-IN" dirty="0"/>
          </a:p>
        </p:txBody>
      </p:sp>
      <p:sp>
        <p:nvSpPr>
          <p:cNvPr id="4" name="Slide Number Placeholder 3"/>
          <p:cNvSpPr>
            <a:spLocks noGrp="1"/>
          </p:cNvSpPr>
          <p:nvPr>
            <p:ph type="sldNum" sz="quarter" idx="10"/>
          </p:nvPr>
        </p:nvSpPr>
        <p:spPr/>
        <p:txBody>
          <a:bodyPr/>
          <a:lstStyle/>
          <a:p>
            <a:fld id="{26B9235C-B8FD-4066-A09A-2C04FD5A2EF8}" type="slidenum">
              <a:rPr lang="en-IN" smtClean="0"/>
              <a:pPr/>
              <a:t>4</a:t>
            </a:fld>
            <a:endParaRPr lang="en-IN"/>
          </a:p>
        </p:txBody>
      </p:sp>
    </p:spTree>
    <p:extLst>
      <p:ext uri="{BB962C8B-B14F-4D97-AF65-F5344CB8AC3E}">
        <p14:creationId xmlns:p14="http://schemas.microsoft.com/office/powerpoint/2010/main" val="225218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1940, JE was first identified in China and in 1949 it was identified in Korea during a major epidemic that resulted in 5,548 human cases. In 1954 the virus was recognized in India and a major epidemic occurred in 1978 with over 6,000 human cases occurring. In 1983, in South Korea, JE immunizations started in children as young as age 3 except in endemic areas where the vaccine was recommended in children even younger. From 1983 to 1987 the JE vaccine was available in the U.S. on an investigational basis.</a:t>
            </a:r>
          </a:p>
          <a:p>
            <a:endParaRPr lang="en-IN" dirty="0"/>
          </a:p>
        </p:txBody>
      </p:sp>
      <p:sp>
        <p:nvSpPr>
          <p:cNvPr id="4" name="Slide Number Placeholder 3"/>
          <p:cNvSpPr>
            <a:spLocks noGrp="1"/>
          </p:cNvSpPr>
          <p:nvPr>
            <p:ph type="sldNum" sz="quarter" idx="10"/>
          </p:nvPr>
        </p:nvSpPr>
        <p:spPr/>
        <p:txBody>
          <a:bodyPr/>
          <a:lstStyle/>
          <a:p>
            <a:fld id="{26B9235C-B8FD-4066-A09A-2C04FD5A2EF8}" type="slidenum">
              <a:rPr lang="en-IN" smtClean="0"/>
              <a:pPr/>
              <a:t>5</a:t>
            </a:fld>
            <a:endParaRPr lang="en-IN"/>
          </a:p>
        </p:txBody>
      </p:sp>
    </p:spTree>
    <p:extLst>
      <p:ext uri="{BB962C8B-B14F-4D97-AF65-F5344CB8AC3E}">
        <p14:creationId xmlns:p14="http://schemas.microsoft.com/office/powerpoint/2010/main" val="108032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Outbreak in </a:t>
            </a:r>
            <a:r>
              <a:rPr lang="en-IN" dirty="0" err="1"/>
              <a:t>ghorakpur</a:t>
            </a:r>
            <a:r>
              <a:rPr lang="en-IN" dirty="0"/>
              <a:t> claimed many lives </a:t>
            </a:r>
            <a:r>
              <a:rPr lang="en-IN" dirty="0" err="1"/>
              <a:t>upto</a:t>
            </a:r>
            <a:r>
              <a:rPr lang="en-IN" dirty="0"/>
              <a:t> 1000 children, worst outbreak</a:t>
            </a:r>
            <a:r>
              <a:rPr lang="en-IN" baseline="0" dirty="0"/>
              <a:t> ever</a:t>
            </a:r>
          </a:p>
          <a:p>
            <a:endParaRPr lang="en-IN" dirty="0"/>
          </a:p>
        </p:txBody>
      </p:sp>
      <p:sp>
        <p:nvSpPr>
          <p:cNvPr id="4" name="Slide Number Placeholder 3"/>
          <p:cNvSpPr>
            <a:spLocks noGrp="1"/>
          </p:cNvSpPr>
          <p:nvPr>
            <p:ph type="sldNum" sz="quarter" idx="10"/>
          </p:nvPr>
        </p:nvSpPr>
        <p:spPr/>
        <p:txBody>
          <a:bodyPr/>
          <a:lstStyle/>
          <a:p>
            <a:fld id="{26B9235C-B8FD-4066-A09A-2C04FD5A2EF8}" type="slidenum">
              <a:rPr lang="en-IN" smtClean="0"/>
              <a:pPr/>
              <a:t>6</a:t>
            </a:fld>
            <a:endParaRPr lang="en-IN"/>
          </a:p>
        </p:txBody>
      </p:sp>
    </p:spTree>
    <p:extLst>
      <p:ext uri="{BB962C8B-B14F-4D97-AF65-F5344CB8AC3E}">
        <p14:creationId xmlns:p14="http://schemas.microsoft.com/office/powerpoint/2010/main" val="383901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Symptoms of type a :high fever, sore throat, headache, lethargy, double vision, delayed physical and mental response, sleep inversion and catatonia.[3] In severe cases, patients may enter a coma-like state (</a:t>
            </a:r>
            <a:r>
              <a:rPr lang="en-IN" dirty="0" err="1"/>
              <a:t>akinetic</a:t>
            </a:r>
            <a:r>
              <a:rPr lang="en-IN" dirty="0"/>
              <a:t> </a:t>
            </a:r>
            <a:r>
              <a:rPr lang="en-IN" dirty="0" err="1"/>
              <a:t>mutism</a:t>
            </a:r>
            <a:r>
              <a:rPr lang="en-IN" dirty="0"/>
              <a:t>). Patients may also experience abnormal eye movements ("oculogyric crises"),[7] parkinsonism, upper body weakness, muscular pains, tremors, neck rigidity, and </a:t>
            </a:r>
            <a:r>
              <a:rPr lang="en-IN" dirty="0" err="1"/>
              <a:t>behavioral</a:t>
            </a:r>
            <a:r>
              <a:rPr lang="en-IN" dirty="0"/>
              <a:t> changes including psychosis. </a:t>
            </a:r>
            <a:r>
              <a:rPr lang="en-IN" dirty="0" err="1"/>
              <a:t>Klazomania</a:t>
            </a:r>
            <a:r>
              <a:rPr lang="en-IN" dirty="0"/>
              <a:t> (a vocal tic) is sometimes present</a:t>
            </a:r>
          </a:p>
        </p:txBody>
      </p:sp>
      <p:sp>
        <p:nvSpPr>
          <p:cNvPr id="4" name="Slide Number Placeholder 3"/>
          <p:cNvSpPr>
            <a:spLocks noGrp="1"/>
          </p:cNvSpPr>
          <p:nvPr>
            <p:ph type="sldNum" sz="quarter" idx="10"/>
          </p:nvPr>
        </p:nvSpPr>
        <p:spPr/>
        <p:txBody>
          <a:bodyPr/>
          <a:lstStyle/>
          <a:p>
            <a:fld id="{26B9235C-B8FD-4066-A09A-2C04FD5A2EF8}" type="slidenum">
              <a:rPr lang="en-IN" smtClean="0"/>
              <a:pPr/>
              <a:t>7</a:t>
            </a:fld>
            <a:endParaRPr lang="en-IN"/>
          </a:p>
        </p:txBody>
      </p:sp>
    </p:spTree>
    <p:extLst>
      <p:ext uri="{BB962C8B-B14F-4D97-AF65-F5344CB8AC3E}">
        <p14:creationId xmlns:p14="http://schemas.microsoft.com/office/powerpoint/2010/main" val="322305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There are 15 states that show cases of JE every </a:t>
            </a:r>
            <a:r>
              <a:rPr lang="en-IN" dirty="0" err="1"/>
              <a:t>yr</a:t>
            </a:r>
            <a:r>
              <a:rPr lang="en-IN" dirty="0"/>
              <a:t>, but these 5 states are considered under</a:t>
            </a:r>
            <a:r>
              <a:rPr lang="en-IN" baseline="0" dirty="0"/>
              <a:t> highly endemic area coz they account for total 80% cases all over India</a:t>
            </a:r>
            <a:endParaRPr lang="en-IN" dirty="0"/>
          </a:p>
        </p:txBody>
      </p:sp>
      <p:sp>
        <p:nvSpPr>
          <p:cNvPr id="4" name="Slide Number Placeholder 3"/>
          <p:cNvSpPr>
            <a:spLocks noGrp="1"/>
          </p:cNvSpPr>
          <p:nvPr>
            <p:ph type="sldNum" sz="quarter" idx="10"/>
          </p:nvPr>
        </p:nvSpPr>
        <p:spPr/>
        <p:txBody>
          <a:bodyPr/>
          <a:lstStyle/>
          <a:p>
            <a:fld id="{26B9235C-B8FD-4066-A09A-2C04FD5A2EF8}" type="slidenum">
              <a:rPr lang="en-IN" smtClean="0"/>
              <a:pPr/>
              <a:t>10</a:t>
            </a:fld>
            <a:endParaRPr lang="en-IN"/>
          </a:p>
        </p:txBody>
      </p:sp>
    </p:spTree>
    <p:extLst>
      <p:ext uri="{BB962C8B-B14F-4D97-AF65-F5344CB8AC3E}">
        <p14:creationId xmlns:p14="http://schemas.microsoft.com/office/powerpoint/2010/main" val="59541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Group B </a:t>
            </a:r>
            <a:r>
              <a:rPr lang="en-IN" dirty="0" err="1"/>
              <a:t>arbo</a:t>
            </a:r>
            <a:r>
              <a:rPr lang="en-IN" dirty="0"/>
              <a:t> virus, </a:t>
            </a:r>
            <a:r>
              <a:rPr lang="en-IN" dirty="0" err="1"/>
              <a:t>Flavi</a:t>
            </a:r>
            <a:r>
              <a:rPr lang="en-IN" dirty="0"/>
              <a:t> virus, the glyco</a:t>
            </a:r>
            <a:r>
              <a:rPr lang="en-IN" baseline="0" dirty="0"/>
              <a:t>protein envelope of the virus contains specific as well as cross reactive neutralizing epitopes </a:t>
            </a:r>
            <a:endParaRPr lang="en-IN" dirty="0"/>
          </a:p>
        </p:txBody>
      </p:sp>
      <p:sp>
        <p:nvSpPr>
          <p:cNvPr id="4" name="Slide Number Placeholder 3"/>
          <p:cNvSpPr>
            <a:spLocks noGrp="1"/>
          </p:cNvSpPr>
          <p:nvPr>
            <p:ph type="sldNum" sz="quarter" idx="10"/>
          </p:nvPr>
        </p:nvSpPr>
        <p:spPr/>
        <p:txBody>
          <a:bodyPr/>
          <a:lstStyle/>
          <a:p>
            <a:fld id="{26B9235C-B8FD-4066-A09A-2C04FD5A2EF8}" type="slidenum">
              <a:rPr lang="en-IN" smtClean="0"/>
              <a:pPr/>
              <a:t>12</a:t>
            </a:fld>
            <a:endParaRPr lang="en-IN"/>
          </a:p>
        </p:txBody>
      </p:sp>
    </p:spTree>
    <p:extLst>
      <p:ext uri="{BB962C8B-B14F-4D97-AF65-F5344CB8AC3E}">
        <p14:creationId xmlns:p14="http://schemas.microsoft.com/office/powerpoint/2010/main" val="313104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a:t>Culex</a:t>
            </a:r>
            <a:r>
              <a:rPr lang="en-IN" dirty="0"/>
              <a:t> </a:t>
            </a:r>
            <a:r>
              <a:rPr lang="en-IN" dirty="0" err="1"/>
              <a:t>vishnui</a:t>
            </a:r>
            <a:r>
              <a:rPr lang="en-IN" dirty="0"/>
              <a:t> subgroup is very common, widespread and breed in water with luxuriant vegetation mainly in paddy fields and the abundance is related to rice cultivation, shallow ditches and pools.</a:t>
            </a:r>
          </a:p>
          <a:p>
            <a:r>
              <a:rPr lang="en-IN" dirty="0"/>
              <a:t>These vectors are primarily outdoor resting in vegetation and other shaded places but in summer may also rest in indoors.</a:t>
            </a:r>
          </a:p>
          <a:p>
            <a:r>
              <a:rPr lang="en-IN" dirty="0"/>
              <a:t>They are in principally cattle feeders, though human and pig feeding are also recorded in some areas</a:t>
            </a:r>
          </a:p>
        </p:txBody>
      </p:sp>
      <p:sp>
        <p:nvSpPr>
          <p:cNvPr id="4" name="Slide Number Placeholder 3"/>
          <p:cNvSpPr>
            <a:spLocks noGrp="1"/>
          </p:cNvSpPr>
          <p:nvPr>
            <p:ph type="sldNum" sz="quarter" idx="10"/>
          </p:nvPr>
        </p:nvSpPr>
        <p:spPr/>
        <p:txBody>
          <a:bodyPr/>
          <a:lstStyle/>
          <a:p>
            <a:fld id="{26B9235C-B8FD-4066-A09A-2C04FD5A2EF8}" type="slidenum">
              <a:rPr lang="en-IN" smtClean="0"/>
              <a:pPr/>
              <a:t>14</a:t>
            </a:fld>
            <a:endParaRPr lang="en-IN"/>
          </a:p>
        </p:txBody>
      </p:sp>
    </p:spTree>
    <p:extLst>
      <p:ext uri="{BB962C8B-B14F-4D97-AF65-F5344CB8AC3E}">
        <p14:creationId xmlns:p14="http://schemas.microsoft.com/office/powerpoint/2010/main" val="397629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Birds : Pond herons, cattle egrets, poultry birds, appear to be involved in natural transmission of JE virus.</a:t>
            </a:r>
          </a:p>
          <a:p>
            <a:r>
              <a:rPr lang="en-IN" dirty="0"/>
              <a:t>The vector mosquito species prefer  cattle blood as compared to that of human beings.</a:t>
            </a:r>
          </a:p>
          <a:p>
            <a:r>
              <a:rPr lang="en-IN" dirty="0"/>
              <a:t>The pigs are “amplifier hosts” for the virus.</a:t>
            </a:r>
          </a:p>
          <a:p>
            <a:endParaRPr lang="en-IN" dirty="0"/>
          </a:p>
          <a:p>
            <a:r>
              <a:rPr lang="en-IN" dirty="0"/>
              <a:t>Migratory birds may be involved in the transfer of virus one region to another</a:t>
            </a:r>
          </a:p>
          <a:p>
            <a:r>
              <a:rPr lang="en-IN" dirty="0"/>
              <a:t>Cattle :It is believed that prevalence of an enormously large population of cattle in India may act as deterrent to the spread of JE infection.</a:t>
            </a:r>
          </a:p>
          <a:p>
            <a:r>
              <a:rPr lang="en-IN" dirty="0"/>
              <a:t>Pigs : Infected pigs do not manifest many overt symptoms of the disease but allow multiplication and circulation of the virus in their blood. They are capable of infecting a large number of vector mosquito species, which in turn may transmit the virus to man after the completion of extrinsic incubation period of 9-12 days. </a:t>
            </a:r>
          </a:p>
          <a:p>
            <a:endParaRPr lang="en-IN" dirty="0"/>
          </a:p>
        </p:txBody>
      </p:sp>
      <p:sp>
        <p:nvSpPr>
          <p:cNvPr id="4" name="Slide Number Placeholder 3"/>
          <p:cNvSpPr>
            <a:spLocks noGrp="1"/>
          </p:cNvSpPr>
          <p:nvPr>
            <p:ph type="sldNum" sz="quarter" idx="10"/>
          </p:nvPr>
        </p:nvSpPr>
        <p:spPr/>
        <p:txBody>
          <a:bodyPr/>
          <a:lstStyle/>
          <a:p>
            <a:fld id="{26B9235C-B8FD-4066-A09A-2C04FD5A2EF8}" type="slidenum">
              <a:rPr lang="en-IN" smtClean="0"/>
              <a:pPr/>
              <a:t>15</a:t>
            </a:fld>
            <a:endParaRPr lang="en-IN"/>
          </a:p>
        </p:txBody>
      </p:sp>
    </p:spTree>
    <p:extLst>
      <p:ext uri="{BB962C8B-B14F-4D97-AF65-F5344CB8AC3E}">
        <p14:creationId xmlns:p14="http://schemas.microsoft.com/office/powerpoint/2010/main" val="2315230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29FAACB-269C-459E-9A5B-13E83FD6D11D}" type="datetime1">
              <a:rPr lang="en-US" smtClean="0"/>
              <a:t>2/23/2023</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6EE9E74-6FAF-446C-BC04-EC1DAF53748F}" type="slidenum">
              <a:rPr lang="en-IN" smtClean="0"/>
              <a:pPr/>
              <a:t>‹#›</a:t>
            </a:fld>
            <a:endParaRPr lang="en-IN"/>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D8ECD-5BD6-46D0-83B1-D61C0E9F01E3}" type="datetime1">
              <a:rPr lang="en-US" smtClean="0"/>
              <a:t>2/23/2023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E9E74-6FAF-446C-BC04-EC1DAF53748F}" type="slidenum">
              <a:rPr lang="en-IN" smtClean="0"/>
              <a:pPr/>
              <a:t>‹#›</a:t>
            </a:fld>
            <a:endParaRPr lang="en-IN"/>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3A8A0-9C91-4F43-AFBE-C3DDF911B52C}" type="datetime1">
              <a:rPr lang="en-US" smtClean="0"/>
              <a:t>2/23/2023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E9E74-6FAF-446C-BC04-EC1DAF53748F}" type="slidenum">
              <a:rPr lang="en-IN" smtClean="0"/>
              <a:pPr/>
              <a:t>‹#›</a:t>
            </a:fld>
            <a:endParaRPr lang="en-IN"/>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DA0677-D075-42AC-9240-924E6DBA6FB1}" type="datetime1">
              <a:rPr lang="en-US" smtClean="0"/>
              <a:t>2/23/2023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E9E74-6FAF-446C-BC04-EC1DAF53748F}" type="slidenum">
              <a:rPr lang="en-IN" smtClean="0"/>
              <a:pPr/>
              <a:t>‹#›</a:t>
            </a:fld>
            <a:endParaRPr lang="en-IN"/>
          </a:p>
        </p:txBody>
      </p:sp>
      <p:sp>
        <p:nvSpPr>
          <p:cNvPr id="11" name="Title 10"/>
          <p:cNvSpPr>
            <a:spLocks noGrp="1"/>
          </p:cNvSpPr>
          <p:nvPr>
            <p:ph type="title"/>
          </p:nvPr>
        </p:nvSpPr>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778B2-9674-4C67-AFB7-6FA00774ECFD}" type="datetime1">
              <a:rPr lang="en-US" smtClean="0"/>
              <a:t>2/23/2023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EE9E74-6FAF-446C-BC04-EC1DAF53748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420D07-BCA3-4BA8-92F3-91A8A67A1AE3}" type="datetime1">
              <a:rPr lang="en-US" smtClean="0"/>
              <a:t>2/23/2023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EE9E74-6FAF-446C-BC04-EC1DAF53748F}" type="slidenum">
              <a:rPr lang="en-IN" smtClean="0"/>
              <a:pPr/>
              <a:t>‹#›</a:t>
            </a:fld>
            <a:endParaRPr lang="en-IN"/>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7FD6EB-2ABE-47B9-BBF3-5BEDD5AB47B3}" type="datetime1">
              <a:rPr lang="en-US" smtClean="0"/>
              <a:t>2/23/2023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6EE9E74-6FAF-446C-BC04-EC1DAF53748F}" type="slidenum">
              <a:rPr lang="en-IN" smtClean="0"/>
              <a:pPr/>
              <a:t>‹#›</a:t>
            </a:fld>
            <a:endParaRPr lang="en-IN"/>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0B0E2-8AD6-4AE2-A51B-87AC198D9A55}" type="datetime1">
              <a:rPr lang="en-US" smtClean="0"/>
              <a:t>2/23/2023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a:t>
            </a:fld>
            <a:endParaRPr lang="en-IN"/>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62D79-5B58-439B-84D2-A4B943E15CC1}" type="datetime1">
              <a:rPr lang="en-US" smtClean="0"/>
              <a:t>2/23/2023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6EE9E74-6FAF-446C-BC04-EC1DAF53748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E396E-21C9-415E-940E-EC30C8CD91A2}" type="datetime1">
              <a:rPr lang="en-US" smtClean="0"/>
              <a:t>2/23/2023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EE9E74-6FAF-446C-BC04-EC1DAF53748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2ECC37-F57C-4252-B9DD-1A9A6741AF1A}" type="datetime1">
              <a:rPr lang="en-US" smtClean="0"/>
              <a:t>2/23/2023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EE9E74-6FAF-446C-BC04-EC1DAF53748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EF7909D-42AD-4146-B936-D1F248BD38BE}" type="datetime1">
              <a:rPr lang="en-US" smtClean="0"/>
              <a:t>2/23/2023</a:t>
            </a:fld>
            <a:endParaRPr lang="en-IN"/>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IN"/>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6EE9E74-6FAF-446C-BC04-EC1DAF53748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F1E428-C404-473D-8FC1-EBCB7DD11E09}"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1</a:t>
            </a:fld>
            <a:endParaRPr lang="en-IN"/>
          </a:p>
        </p:txBody>
      </p:sp>
      <p:sp>
        <p:nvSpPr>
          <p:cNvPr id="2" name="Title 1"/>
          <p:cNvSpPr>
            <a:spLocks noGrp="1"/>
          </p:cNvSpPr>
          <p:nvPr>
            <p:ph type="ctrTitle"/>
          </p:nvPr>
        </p:nvSpPr>
        <p:spPr/>
        <p:txBody>
          <a:bodyPr>
            <a:normAutofit fontScale="90000"/>
          </a:bodyPr>
          <a:lstStyle/>
          <a:p>
            <a:br>
              <a:rPr lang="en-IN" dirty="0"/>
            </a:br>
            <a:r>
              <a:rPr lang="en-IN" dirty="0"/>
              <a:t>Epidemiology of Japanese Encephalitis</a:t>
            </a:r>
          </a:p>
        </p:txBody>
      </p:sp>
      <p:sp>
        <p:nvSpPr>
          <p:cNvPr id="3" name="Subtitle 2"/>
          <p:cNvSpPr>
            <a:spLocks noGrp="1"/>
          </p:cNvSpPr>
          <p:nvPr>
            <p:ph type="subTitle" idx="1"/>
          </p:nvPr>
        </p:nvSpPr>
        <p:spPr/>
        <p:txBody>
          <a:bodyPr>
            <a:normAutofit lnSpcReduction="10000"/>
          </a:bodyPr>
          <a:lstStyle/>
          <a:p>
            <a:r>
              <a:rPr lang="en-IN" dirty="0"/>
              <a:t>Dr Abhishek </a:t>
            </a:r>
            <a:r>
              <a:rPr lang="en-IN" dirty="0" err="1"/>
              <a:t>Somani</a:t>
            </a:r>
            <a:endParaRPr lang="en-IN" dirty="0"/>
          </a:p>
          <a:p>
            <a:r>
              <a:rPr lang="en-IN" dirty="0"/>
              <a:t>Assistant Professor</a:t>
            </a:r>
          </a:p>
          <a:p>
            <a:r>
              <a:rPr lang="en-IN" dirty="0"/>
              <a:t>Dept. of Community Medicine</a:t>
            </a:r>
          </a:p>
          <a:p>
            <a:r>
              <a:rPr lang="en-IN" dirty="0"/>
              <a:t>SBKS MI RC </a:t>
            </a:r>
            <a:r>
              <a:rPr lang="en-IN" dirty="0" err="1"/>
              <a:t>Sumandeep</a:t>
            </a:r>
            <a:r>
              <a:rPr lang="en-IN" dirty="0"/>
              <a:t> Vidyapeeth</a:t>
            </a:r>
          </a:p>
        </p:txBody>
      </p:sp>
    </p:spTree>
    <p:extLst>
      <p:ext uri="{BB962C8B-B14F-4D97-AF65-F5344CB8AC3E}">
        <p14:creationId xmlns:p14="http://schemas.microsoft.com/office/powerpoint/2010/main" val="379624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086906"/>
            <a:ext cx="9144000" cy="5844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ED3E089-391C-429D-9B54-21A762AB32BC}"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10</a:t>
            </a:fld>
            <a:endParaRPr lang="en-IN"/>
          </a:p>
        </p:txBody>
      </p:sp>
      <p:sp>
        <p:nvSpPr>
          <p:cNvPr id="2" name="Title 1"/>
          <p:cNvSpPr>
            <a:spLocks noGrp="1"/>
          </p:cNvSpPr>
          <p:nvPr>
            <p:ph type="title"/>
          </p:nvPr>
        </p:nvSpPr>
        <p:spPr>
          <a:xfrm>
            <a:off x="609600" y="0"/>
            <a:ext cx="7756263" cy="1054250"/>
          </a:xfrm>
        </p:spPr>
        <p:txBody>
          <a:bodyPr/>
          <a:lstStyle/>
          <a:p>
            <a:r>
              <a:rPr lang="en-IN" dirty="0"/>
              <a:t>Endemic areas in India</a:t>
            </a:r>
          </a:p>
        </p:txBody>
      </p:sp>
    </p:spTree>
    <p:extLst>
      <p:ext uri="{BB962C8B-B14F-4D97-AF65-F5344CB8AC3E}">
        <p14:creationId xmlns:p14="http://schemas.microsoft.com/office/powerpoint/2010/main" val="19690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65538388"/>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B558E179-098E-4A5A-A582-EE9E21E3FA48}"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11</a:t>
            </a:fld>
            <a:endParaRPr lang="en-IN"/>
          </a:p>
        </p:txBody>
      </p:sp>
      <p:sp>
        <p:nvSpPr>
          <p:cNvPr id="2" name="Title 1"/>
          <p:cNvSpPr>
            <a:spLocks noGrp="1"/>
          </p:cNvSpPr>
          <p:nvPr>
            <p:ph type="title"/>
          </p:nvPr>
        </p:nvSpPr>
        <p:spPr/>
        <p:txBody>
          <a:bodyPr>
            <a:normAutofit/>
          </a:bodyPr>
          <a:lstStyle/>
          <a:p>
            <a:r>
              <a:rPr lang="en-IN" b="1" dirty="0"/>
              <a:t>Epidemiological Triad </a:t>
            </a:r>
          </a:p>
        </p:txBody>
      </p:sp>
    </p:spTree>
    <p:extLst>
      <p:ext uri="{BB962C8B-B14F-4D97-AF65-F5344CB8AC3E}">
        <p14:creationId xmlns:p14="http://schemas.microsoft.com/office/powerpoint/2010/main" val="253179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7DD840-1982-4D62-98D7-41DB629AAD53}"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12</a:t>
            </a:fld>
            <a:endParaRPr lang="en-IN"/>
          </a:p>
        </p:txBody>
      </p:sp>
      <p:sp>
        <p:nvSpPr>
          <p:cNvPr id="2" name="Title 1"/>
          <p:cNvSpPr>
            <a:spLocks noGrp="1"/>
          </p:cNvSpPr>
          <p:nvPr>
            <p:ph type="title"/>
          </p:nvPr>
        </p:nvSpPr>
        <p:spPr/>
        <p:txBody>
          <a:bodyPr/>
          <a:lstStyle/>
          <a:p>
            <a:r>
              <a:rPr lang="en-IN" b="1" dirty="0"/>
              <a:t>Agent: ARBOVIRUSES</a:t>
            </a: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176103" y="1700808"/>
            <a:ext cx="403585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4"/>
          </p:nvPr>
        </p:nvSpPr>
        <p:spPr/>
        <p:txBody>
          <a:bodyPr>
            <a:normAutofit lnSpcReduction="10000"/>
          </a:bodyPr>
          <a:lstStyle/>
          <a:p>
            <a:r>
              <a:rPr lang="en-IN" dirty="0"/>
              <a:t>Viruses of vertebrates  transmitted by </a:t>
            </a:r>
            <a:r>
              <a:rPr lang="en-IN" dirty="0" err="1"/>
              <a:t>hematophagus</a:t>
            </a:r>
            <a:r>
              <a:rPr lang="en-IN" dirty="0"/>
              <a:t> insect  vectors</a:t>
            </a:r>
          </a:p>
          <a:p>
            <a:r>
              <a:rPr lang="en-IN" b="1" dirty="0"/>
              <a:t>Special characteristic: </a:t>
            </a:r>
            <a:r>
              <a:rPr lang="en-IN" dirty="0"/>
              <a:t>Ability to multiply in arthropods</a:t>
            </a:r>
          </a:p>
          <a:p>
            <a:r>
              <a:rPr lang="en-IN" dirty="0"/>
              <a:t>More numerous in tropical than in temperate zones</a:t>
            </a:r>
          </a:p>
        </p:txBody>
      </p:sp>
      <p:sp>
        <p:nvSpPr>
          <p:cNvPr id="7" name="TextBox 6"/>
          <p:cNvSpPr txBox="1"/>
          <p:nvPr/>
        </p:nvSpPr>
        <p:spPr>
          <a:xfrm>
            <a:off x="1403648" y="6077138"/>
            <a:ext cx="1872208" cy="461665"/>
          </a:xfrm>
          <a:prstGeom prst="rect">
            <a:avLst/>
          </a:prstGeom>
          <a:noFill/>
        </p:spPr>
        <p:txBody>
          <a:bodyPr wrap="square" rtlCol="0">
            <a:spAutoFit/>
          </a:bodyPr>
          <a:lstStyle/>
          <a:p>
            <a:r>
              <a:rPr lang="en-IN" sz="2400" b="1" dirty="0" err="1"/>
              <a:t>Flavivirus</a:t>
            </a:r>
            <a:endParaRPr lang="en-IN" sz="2400" b="1" dirty="0"/>
          </a:p>
        </p:txBody>
      </p:sp>
    </p:spTree>
    <p:extLst>
      <p:ext uri="{BB962C8B-B14F-4D97-AF65-F5344CB8AC3E}">
        <p14:creationId xmlns:p14="http://schemas.microsoft.com/office/powerpoint/2010/main" val="63359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83D51D-3AB0-4742-969A-F62F750A8F44}"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13</a:t>
            </a:fld>
            <a:endParaRPr lang="en-IN"/>
          </a:p>
        </p:txBody>
      </p:sp>
      <p:sp>
        <p:nvSpPr>
          <p:cNvPr id="2" name="Title 1"/>
          <p:cNvSpPr>
            <a:spLocks noGrp="1"/>
          </p:cNvSpPr>
          <p:nvPr>
            <p:ph type="title"/>
          </p:nvPr>
        </p:nvSpPr>
        <p:spPr/>
        <p:txBody>
          <a:bodyPr/>
          <a:lstStyle/>
          <a:p>
            <a:r>
              <a:rPr lang="en-IN" b="1" dirty="0"/>
              <a:t>Vector Transmission</a:t>
            </a: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827584" y="2420888"/>
            <a:ext cx="278569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4"/>
          </p:nvPr>
        </p:nvSpPr>
        <p:spPr>
          <a:xfrm>
            <a:off x="4355976" y="2240280"/>
            <a:ext cx="4093079" cy="3877056"/>
          </a:xfrm>
        </p:spPr>
        <p:txBody>
          <a:bodyPr>
            <a:normAutofit/>
          </a:bodyPr>
          <a:lstStyle/>
          <a:p>
            <a:pPr marL="0" indent="0">
              <a:buNone/>
            </a:pPr>
            <a:endParaRPr lang="en-IN" dirty="0"/>
          </a:p>
          <a:p>
            <a:pPr marL="0" indent="0">
              <a:buNone/>
            </a:pPr>
            <a:r>
              <a:rPr lang="en-IN" dirty="0"/>
              <a:t>Most common type of </a:t>
            </a:r>
            <a:r>
              <a:rPr lang="en-IN" dirty="0" err="1"/>
              <a:t>Mosquito:Culex</a:t>
            </a:r>
            <a:r>
              <a:rPr lang="en-IN" dirty="0"/>
              <a:t> </a:t>
            </a:r>
            <a:r>
              <a:rPr lang="en-IN" dirty="0" err="1"/>
              <a:t>vishnui</a:t>
            </a:r>
            <a:r>
              <a:rPr lang="en-IN" dirty="0"/>
              <a:t> group</a:t>
            </a:r>
          </a:p>
          <a:p>
            <a:pPr marL="0" indent="0">
              <a:buNone/>
            </a:pPr>
            <a:endParaRPr lang="en-IN" dirty="0"/>
          </a:p>
          <a:p>
            <a:pPr>
              <a:buFont typeface="Wingdings" pitchFamily="2" charset="2"/>
              <a:buChar char="ü"/>
            </a:pPr>
            <a:r>
              <a:rPr lang="en-IN" dirty="0" err="1"/>
              <a:t>Culex</a:t>
            </a:r>
            <a:r>
              <a:rPr lang="en-IN" dirty="0"/>
              <a:t> </a:t>
            </a:r>
            <a:r>
              <a:rPr lang="en-IN" dirty="0" err="1"/>
              <a:t>tritaeniorhynchus</a:t>
            </a:r>
            <a:endParaRPr lang="en-IN" dirty="0"/>
          </a:p>
          <a:p>
            <a:pPr>
              <a:buFont typeface="Wingdings" pitchFamily="2" charset="2"/>
              <a:buChar char="ü"/>
            </a:pPr>
            <a:r>
              <a:rPr lang="en-IN" dirty="0" err="1"/>
              <a:t>Culex</a:t>
            </a:r>
            <a:r>
              <a:rPr lang="en-IN" dirty="0"/>
              <a:t> </a:t>
            </a:r>
            <a:r>
              <a:rPr lang="en-IN" dirty="0" err="1"/>
              <a:t>vishnui</a:t>
            </a:r>
            <a:r>
              <a:rPr lang="en-IN" dirty="0"/>
              <a:t> </a:t>
            </a:r>
          </a:p>
          <a:p>
            <a:pPr>
              <a:buFont typeface="Wingdings" pitchFamily="2" charset="2"/>
              <a:buChar char="ü"/>
            </a:pPr>
            <a:r>
              <a:rPr lang="en-IN" dirty="0" err="1"/>
              <a:t>Culex</a:t>
            </a:r>
            <a:r>
              <a:rPr lang="en-IN" dirty="0"/>
              <a:t> </a:t>
            </a:r>
            <a:r>
              <a:rPr lang="en-IN" dirty="0" err="1"/>
              <a:t>pseudovishnui</a:t>
            </a:r>
            <a:r>
              <a:rPr lang="en-IN" dirty="0"/>
              <a:t> </a:t>
            </a:r>
          </a:p>
        </p:txBody>
      </p:sp>
      <p:sp>
        <p:nvSpPr>
          <p:cNvPr id="8" name="TextBox 7"/>
          <p:cNvSpPr txBox="1"/>
          <p:nvPr/>
        </p:nvSpPr>
        <p:spPr>
          <a:xfrm>
            <a:off x="1835696" y="6165304"/>
            <a:ext cx="1440160" cy="523220"/>
          </a:xfrm>
          <a:prstGeom prst="rect">
            <a:avLst/>
          </a:prstGeom>
          <a:noFill/>
        </p:spPr>
        <p:txBody>
          <a:bodyPr wrap="square" rtlCol="0">
            <a:spAutoFit/>
          </a:bodyPr>
          <a:lstStyle/>
          <a:p>
            <a:r>
              <a:rPr lang="en-IN" sz="2800" b="1" dirty="0" err="1"/>
              <a:t>Culex</a:t>
            </a:r>
            <a:endParaRPr lang="en-IN" sz="2800" b="1" dirty="0"/>
          </a:p>
        </p:txBody>
      </p:sp>
    </p:spTree>
    <p:extLst>
      <p:ext uri="{BB962C8B-B14F-4D97-AF65-F5344CB8AC3E}">
        <p14:creationId xmlns:p14="http://schemas.microsoft.com/office/powerpoint/2010/main" val="41092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IN" dirty="0"/>
              <a:t>Irrigated rice fields</a:t>
            </a:r>
          </a:p>
          <a:p>
            <a:r>
              <a:rPr lang="en-IN" dirty="0"/>
              <a:t>Shallow ditches</a:t>
            </a:r>
          </a:p>
          <a:p>
            <a:r>
              <a:rPr lang="en-IN" dirty="0"/>
              <a:t>Pools of water </a:t>
            </a:r>
          </a:p>
          <a:p>
            <a:endParaRPr lang="en-IN" dirty="0"/>
          </a:p>
          <a:p>
            <a:endParaRPr lang="en-IN" dirty="0"/>
          </a:p>
          <a:p>
            <a:r>
              <a:rPr lang="en-IN" dirty="0"/>
              <a:t>Primarily outdoor resting in vegetation </a:t>
            </a:r>
          </a:p>
          <a:p>
            <a:r>
              <a:rPr lang="en-IN" dirty="0"/>
              <a:t>Flight range : 1-3 </a:t>
            </a:r>
            <a:r>
              <a:rPr lang="en-IN" dirty="0" err="1"/>
              <a:t>kms</a:t>
            </a:r>
            <a:endParaRPr lang="en-IN" dirty="0"/>
          </a:p>
          <a:p>
            <a:pPr marL="0" indent="0">
              <a:buNone/>
            </a:pPr>
            <a:endParaRPr lang="en-IN" dirty="0"/>
          </a:p>
        </p:txBody>
      </p:sp>
      <p:sp>
        <p:nvSpPr>
          <p:cNvPr id="5" name="Date Placeholder 4"/>
          <p:cNvSpPr>
            <a:spLocks noGrp="1"/>
          </p:cNvSpPr>
          <p:nvPr>
            <p:ph type="dt" sz="half" idx="10"/>
          </p:nvPr>
        </p:nvSpPr>
        <p:spPr/>
        <p:txBody>
          <a:bodyPr/>
          <a:lstStyle/>
          <a:p>
            <a:fld id="{46D65255-82D0-4DC0-8240-378DB0D8DDEB}" type="datetime1">
              <a:rPr lang="en-US" smtClean="0"/>
              <a:t>2/23/2023</a:t>
            </a:fld>
            <a:endParaRPr lang="en-IN"/>
          </a:p>
        </p:txBody>
      </p:sp>
      <p:sp>
        <p:nvSpPr>
          <p:cNvPr id="6" name="Slide Number Placeholder 5"/>
          <p:cNvSpPr>
            <a:spLocks noGrp="1"/>
          </p:cNvSpPr>
          <p:nvPr>
            <p:ph type="sldNum" sz="quarter" idx="12"/>
          </p:nvPr>
        </p:nvSpPr>
        <p:spPr/>
        <p:txBody>
          <a:bodyPr/>
          <a:lstStyle/>
          <a:p>
            <a:fld id="{86EE9E74-6FAF-446C-BC04-EC1DAF53748F}" type="slidenum">
              <a:rPr lang="en-IN" smtClean="0"/>
              <a:pPr/>
              <a:t>14</a:t>
            </a:fld>
            <a:endParaRPr lang="en-IN"/>
          </a:p>
        </p:txBody>
      </p:sp>
      <p:sp>
        <p:nvSpPr>
          <p:cNvPr id="7" name="Title 6"/>
          <p:cNvSpPr>
            <a:spLocks noGrp="1"/>
          </p:cNvSpPr>
          <p:nvPr>
            <p:ph type="title"/>
          </p:nvPr>
        </p:nvSpPr>
        <p:spPr/>
        <p:txBody>
          <a:bodyPr>
            <a:normAutofit/>
          </a:bodyPr>
          <a:lstStyle/>
          <a:p>
            <a:r>
              <a:rPr lang="en-IN" dirty="0"/>
              <a:t>Breeding places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280" y="1772816"/>
            <a:ext cx="3875583" cy="228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74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Natural reservoir of infection</a:t>
            </a:r>
          </a:p>
          <a:p>
            <a:pPr marL="0" indent="0">
              <a:buNone/>
            </a:pPr>
            <a:endParaRPr lang="en-IN" dirty="0"/>
          </a:p>
          <a:p>
            <a:r>
              <a:rPr lang="en-IN" dirty="0"/>
              <a:t>Amplifier Hosts</a:t>
            </a:r>
          </a:p>
          <a:p>
            <a:endParaRPr lang="en-IN" dirty="0"/>
          </a:p>
          <a:p>
            <a:r>
              <a:rPr lang="en-IN" dirty="0"/>
              <a:t>Accidental Host</a:t>
            </a:r>
          </a:p>
          <a:p>
            <a:endParaRPr lang="en-IN" dirty="0"/>
          </a:p>
          <a:p>
            <a:r>
              <a:rPr lang="en-IN" dirty="0"/>
              <a:t>Dead end Host</a:t>
            </a:r>
          </a:p>
          <a:p>
            <a:endParaRPr lang="en-IN" dirty="0"/>
          </a:p>
          <a:p>
            <a:endParaRPr lang="en-IN" dirty="0"/>
          </a:p>
          <a:p>
            <a:endParaRPr lang="en-IN" dirty="0"/>
          </a:p>
        </p:txBody>
      </p:sp>
      <p:sp>
        <p:nvSpPr>
          <p:cNvPr id="4" name="Date Placeholder 3"/>
          <p:cNvSpPr>
            <a:spLocks noGrp="1"/>
          </p:cNvSpPr>
          <p:nvPr>
            <p:ph type="dt" sz="half" idx="10"/>
          </p:nvPr>
        </p:nvSpPr>
        <p:spPr/>
        <p:txBody>
          <a:bodyPr/>
          <a:lstStyle/>
          <a:p>
            <a:fld id="{2FFA588D-DB0D-4309-B682-403B0EEA0ED6}"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15</a:t>
            </a:fld>
            <a:endParaRPr lang="en-IN"/>
          </a:p>
        </p:txBody>
      </p:sp>
      <p:sp>
        <p:nvSpPr>
          <p:cNvPr id="2" name="Title 1"/>
          <p:cNvSpPr>
            <a:spLocks noGrp="1"/>
          </p:cNvSpPr>
          <p:nvPr>
            <p:ph type="title"/>
          </p:nvPr>
        </p:nvSpPr>
        <p:spPr/>
        <p:txBody>
          <a:bodyPr/>
          <a:lstStyle/>
          <a:p>
            <a:r>
              <a:rPr lang="en-IN" dirty="0"/>
              <a:t>Hosts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114425"/>
            <a:ext cx="20177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6296" y="2657475"/>
            <a:ext cx="1512168" cy="369332"/>
          </a:xfrm>
          <a:prstGeom prst="rect">
            <a:avLst/>
          </a:prstGeom>
          <a:noFill/>
        </p:spPr>
        <p:txBody>
          <a:bodyPr wrap="square" rtlCol="0">
            <a:spAutoFit/>
          </a:bodyPr>
          <a:lstStyle/>
          <a:p>
            <a:r>
              <a:rPr lang="en-IN" dirty="0"/>
              <a:t>Pond heron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367" y="2842141"/>
            <a:ext cx="237172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4509120"/>
            <a:ext cx="1783135" cy="204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7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randombar(horizontal)">
                                      <p:cBhvr>
                                        <p:cTn id="3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Specific vectors for different geographical and ecological areas</a:t>
            </a:r>
          </a:p>
          <a:p>
            <a:r>
              <a:rPr lang="en-IN" dirty="0"/>
              <a:t>Immune status of various population groups </a:t>
            </a:r>
          </a:p>
          <a:p>
            <a:r>
              <a:rPr lang="en-IN" dirty="0"/>
              <a:t>Increased Rainfall</a:t>
            </a:r>
          </a:p>
          <a:p>
            <a:r>
              <a:rPr lang="en-IN" dirty="0"/>
              <a:t>Piggeries within 4-5 </a:t>
            </a:r>
            <a:r>
              <a:rPr lang="en-IN" dirty="0" err="1"/>
              <a:t>kms</a:t>
            </a:r>
            <a:r>
              <a:rPr lang="en-IN" dirty="0"/>
              <a:t>  from human dwellings</a:t>
            </a:r>
          </a:p>
          <a:p>
            <a:endParaRPr lang="en-IN" dirty="0"/>
          </a:p>
          <a:p>
            <a:endParaRPr lang="en-IN" dirty="0"/>
          </a:p>
          <a:p>
            <a:endParaRPr lang="en-IN" dirty="0"/>
          </a:p>
        </p:txBody>
      </p:sp>
      <p:sp>
        <p:nvSpPr>
          <p:cNvPr id="4" name="Date Placeholder 3"/>
          <p:cNvSpPr>
            <a:spLocks noGrp="1"/>
          </p:cNvSpPr>
          <p:nvPr>
            <p:ph type="dt" sz="half" idx="10"/>
          </p:nvPr>
        </p:nvSpPr>
        <p:spPr/>
        <p:txBody>
          <a:bodyPr/>
          <a:lstStyle/>
          <a:p>
            <a:fld id="{499E3E61-7E8B-4266-BC05-B79E992D28F5}" type="datetime1">
              <a:rPr lang="en-US" smtClean="0"/>
              <a:t>2/23/2023</a:t>
            </a:fld>
            <a:endParaRPr lang="en-IN" dirty="0"/>
          </a:p>
        </p:txBody>
      </p:sp>
      <p:sp>
        <p:nvSpPr>
          <p:cNvPr id="5" name="Slide Number Placeholder 4"/>
          <p:cNvSpPr>
            <a:spLocks noGrp="1"/>
          </p:cNvSpPr>
          <p:nvPr>
            <p:ph type="sldNum" sz="quarter" idx="12"/>
          </p:nvPr>
        </p:nvSpPr>
        <p:spPr/>
        <p:txBody>
          <a:bodyPr/>
          <a:lstStyle/>
          <a:p>
            <a:fld id="{86EE9E74-6FAF-446C-BC04-EC1DAF53748F}" type="slidenum">
              <a:rPr lang="en-IN" smtClean="0"/>
              <a:pPr/>
              <a:t>16</a:t>
            </a:fld>
            <a:endParaRPr lang="en-IN" dirty="0"/>
          </a:p>
        </p:txBody>
      </p:sp>
      <p:sp>
        <p:nvSpPr>
          <p:cNvPr id="2" name="Title 1"/>
          <p:cNvSpPr>
            <a:spLocks noGrp="1"/>
          </p:cNvSpPr>
          <p:nvPr>
            <p:ph type="title"/>
          </p:nvPr>
        </p:nvSpPr>
        <p:spPr/>
        <p:txBody>
          <a:bodyPr/>
          <a:lstStyle/>
          <a:p>
            <a:r>
              <a:rPr lang="en-IN" dirty="0"/>
              <a:t>Environment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509120"/>
            <a:ext cx="4680520" cy="213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57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 Increase in susceptible population</a:t>
            </a:r>
          </a:p>
          <a:p>
            <a:r>
              <a:rPr lang="en-IN" dirty="0"/>
              <a:t> High density of </a:t>
            </a:r>
            <a:r>
              <a:rPr lang="en-IN" dirty="0" err="1"/>
              <a:t>Culex</a:t>
            </a:r>
            <a:r>
              <a:rPr lang="en-IN" dirty="0"/>
              <a:t> mosquitoes</a:t>
            </a:r>
          </a:p>
          <a:p>
            <a:r>
              <a:rPr lang="en-IN" dirty="0"/>
              <a:t>Presence of amplifying hosts such as pigs, water birds etc.</a:t>
            </a:r>
          </a:p>
          <a:p>
            <a:r>
              <a:rPr lang="en-IN" dirty="0"/>
              <a:t> Paddy cultivation</a:t>
            </a:r>
          </a:p>
        </p:txBody>
      </p:sp>
      <p:sp>
        <p:nvSpPr>
          <p:cNvPr id="3" name="Date Placeholder 2"/>
          <p:cNvSpPr>
            <a:spLocks noGrp="1"/>
          </p:cNvSpPr>
          <p:nvPr>
            <p:ph type="dt" sz="half" idx="10"/>
          </p:nvPr>
        </p:nvSpPr>
        <p:spPr/>
        <p:txBody>
          <a:bodyPr/>
          <a:lstStyle/>
          <a:p>
            <a:fld id="{4F0EB4C8-B9C1-4F6B-ABFE-D77DE16E6D79}" type="datetime1">
              <a:rPr lang="en-US" smtClean="0"/>
              <a:t>2/23/2023</a:t>
            </a:fld>
            <a:endParaRPr lang="en-IN"/>
          </a:p>
        </p:txBody>
      </p:sp>
      <p:sp>
        <p:nvSpPr>
          <p:cNvPr id="4" name="Slide Number Placeholder 3"/>
          <p:cNvSpPr>
            <a:spLocks noGrp="1"/>
          </p:cNvSpPr>
          <p:nvPr>
            <p:ph type="sldNum" sz="quarter" idx="12"/>
          </p:nvPr>
        </p:nvSpPr>
        <p:spPr/>
        <p:txBody>
          <a:bodyPr/>
          <a:lstStyle/>
          <a:p>
            <a:fld id="{86EE9E74-6FAF-446C-BC04-EC1DAF53748F}" type="slidenum">
              <a:rPr lang="en-IN" smtClean="0"/>
              <a:pPr/>
              <a:t>17</a:t>
            </a:fld>
            <a:endParaRPr lang="en-IN"/>
          </a:p>
        </p:txBody>
      </p:sp>
      <p:sp>
        <p:nvSpPr>
          <p:cNvPr id="5" name="Title 4"/>
          <p:cNvSpPr>
            <a:spLocks noGrp="1"/>
          </p:cNvSpPr>
          <p:nvPr>
            <p:ph type="title"/>
          </p:nvPr>
        </p:nvSpPr>
        <p:spPr/>
        <p:txBody>
          <a:bodyPr/>
          <a:lstStyle/>
          <a:p>
            <a:r>
              <a:rPr lang="en-IN" dirty="0"/>
              <a:t>  Factors favouring  outbreak </a:t>
            </a:r>
          </a:p>
        </p:txBody>
      </p:sp>
    </p:spTree>
    <p:extLst>
      <p:ext uri="{BB962C8B-B14F-4D97-AF65-F5344CB8AC3E}">
        <p14:creationId xmlns:p14="http://schemas.microsoft.com/office/powerpoint/2010/main" val="4129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99288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AE8C67AF-96EA-48EA-8D93-A5C1D49F5325}"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18</a:t>
            </a:fld>
            <a:endParaRPr lang="en-IN"/>
          </a:p>
        </p:txBody>
      </p:sp>
      <p:sp>
        <p:nvSpPr>
          <p:cNvPr id="2" name="Title 1"/>
          <p:cNvSpPr>
            <a:spLocks noGrp="1"/>
          </p:cNvSpPr>
          <p:nvPr>
            <p:ph type="title"/>
          </p:nvPr>
        </p:nvSpPr>
        <p:spPr/>
        <p:txBody>
          <a:bodyPr/>
          <a:lstStyle/>
          <a:p>
            <a:r>
              <a:rPr lang="en-IN" dirty="0"/>
              <a:t>Pathogenesis</a:t>
            </a:r>
          </a:p>
        </p:txBody>
      </p:sp>
    </p:spTree>
    <p:extLst>
      <p:ext uri="{BB962C8B-B14F-4D97-AF65-F5344CB8AC3E}">
        <p14:creationId xmlns:p14="http://schemas.microsoft.com/office/powerpoint/2010/main" val="387372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b="1" dirty="0"/>
              <a:t>Incubation Period </a:t>
            </a:r>
            <a:r>
              <a:rPr lang="en-IN" dirty="0"/>
              <a:t>- 5 to 15 days</a:t>
            </a:r>
          </a:p>
          <a:p>
            <a:endParaRPr lang="en-IN" dirty="0"/>
          </a:p>
          <a:p>
            <a:r>
              <a:rPr lang="en-IN" dirty="0"/>
              <a:t>  Only 1 in 300  infections develop into encephalitis.				 	   </a:t>
            </a:r>
          </a:p>
          <a:p>
            <a:pPr>
              <a:buFont typeface="Wingdings" pitchFamily="2" charset="2"/>
              <a:buChar char="ü"/>
            </a:pPr>
            <a:r>
              <a:rPr lang="en-IN" dirty="0"/>
              <a:t>    </a:t>
            </a:r>
            <a:r>
              <a:rPr lang="en-IN" b="1" dirty="0"/>
              <a:t>Prodromal stage</a:t>
            </a:r>
            <a:r>
              <a:rPr lang="en-IN" dirty="0"/>
              <a:t>: Fever, headache and malaise.</a:t>
            </a:r>
          </a:p>
          <a:p>
            <a:pPr>
              <a:buFont typeface="Wingdings" pitchFamily="2" charset="2"/>
              <a:buChar char="ü"/>
            </a:pPr>
            <a:endParaRPr lang="en-IN" b="1" dirty="0"/>
          </a:p>
          <a:p>
            <a:pPr>
              <a:buFont typeface="Wingdings" pitchFamily="2" charset="2"/>
              <a:buChar char="ü"/>
            </a:pPr>
            <a:r>
              <a:rPr lang="en-IN" b="1" dirty="0"/>
              <a:t>Acute encephalitic stage: </a:t>
            </a:r>
            <a:r>
              <a:rPr lang="en-IN" dirty="0"/>
              <a:t>Fever, focal CNS  signs, convulsion altered sensorium progressing to coma.</a:t>
            </a:r>
          </a:p>
          <a:p>
            <a:pPr>
              <a:buFont typeface="Wingdings" pitchFamily="2" charset="2"/>
              <a:buChar char="ü"/>
            </a:pPr>
            <a:endParaRPr lang="en-IN" dirty="0"/>
          </a:p>
          <a:p>
            <a:pPr>
              <a:buFont typeface="Wingdings" pitchFamily="2" charset="2"/>
              <a:buChar char="ü"/>
            </a:pPr>
            <a:r>
              <a:rPr lang="en-IN" dirty="0"/>
              <a:t>    </a:t>
            </a:r>
            <a:r>
              <a:rPr lang="en-IN" b="1" dirty="0"/>
              <a:t>Late stage and </a:t>
            </a:r>
            <a:r>
              <a:rPr lang="en-IN" b="1" dirty="0" err="1"/>
              <a:t>sequelae</a:t>
            </a:r>
            <a:r>
              <a:rPr lang="en-IN" dirty="0"/>
              <a:t>: Temperature &amp; ESR </a:t>
            </a:r>
          </a:p>
          <a:p>
            <a:pPr marL="0" indent="0">
              <a:buNone/>
            </a:pPr>
            <a:r>
              <a:rPr lang="en-IN" dirty="0"/>
              <a:t>        normal level, neurological signs become stationary</a:t>
            </a:r>
          </a:p>
        </p:txBody>
      </p:sp>
      <p:sp>
        <p:nvSpPr>
          <p:cNvPr id="4" name="Date Placeholder 3"/>
          <p:cNvSpPr>
            <a:spLocks noGrp="1"/>
          </p:cNvSpPr>
          <p:nvPr>
            <p:ph type="dt" sz="half" idx="10"/>
          </p:nvPr>
        </p:nvSpPr>
        <p:spPr/>
        <p:txBody>
          <a:bodyPr/>
          <a:lstStyle/>
          <a:p>
            <a:fld id="{7246F0C9-2B1D-4015-AA0A-A4F4388F12B0}"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19</a:t>
            </a:fld>
            <a:endParaRPr lang="en-IN"/>
          </a:p>
        </p:txBody>
      </p:sp>
      <p:sp>
        <p:nvSpPr>
          <p:cNvPr id="2" name="Title 1"/>
          <p:cNvSpPr>
            <a:spLocks noGrp="1"/>
          </p:cNvSpPr>
          <p:nvPr>
            <p:ph type="title"/>
          </p:nvPr>
        </p:nvSpPr>
        <p:spPr/>
        <p:txBody>
          <a:bodyPr/>
          <a:lstStyle/>
          <a:p>
            <a:r>
              <a:rPr lang="en-IN" dirty="0"/>
              <a:t>Clinical Features</a:t>
            </a:r>
          </a:p>
        </p:txBody>
      </p:sp>
    </p:spTree>
    <p:extLst>
      <p:ext uri="{BB962C8B-B14F-4D97-AF65-F5344CB8AC3E}">
        <p14:creationId xmlns:p14="http://schemas.microsoft.com/office/powerpoint/2010/main" val="285954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Japanese encephalitis is a viral disease that infects animals and humans.</a:t>
            </a:r>
          </a:p>
          <a:p>
            <a:r>
              <a:rPr lang="en-IN" dirty="0"/>
              <a:t> It is transmitted by mosquitoes </a:t>
            </a:r>
          </a:p>
          <a:p>
            <a:r>
              <a:rPr lang="en-IN" dirty="0"/>
              <a:t> In humans causes inflammation of the membranes around the brain</a:t>
            </a:r>
            <a:endParaRPr lang="en-IN" baseline="30000" dirty="0"/>
          </a:p>
          <a:p>
            <a:r>
              <a:rPr lang="en-IN" dirty="0"/>
              <a:t> The first time severe epidemics  occurred in Japan</a:t>
            </a:r>
          </a:p>
          <a:p>
            <a:r>
              <a:rPr lang="en-IN" dirty="0"/>
              <a:t>Since then it occurred annually and gradually spread towards S E Asia</a:t>
            </a:r>
          </a:p>
        </p:txBody>
      </p:sp>
      <p:sp>
        <p:nvSpPr>
          <p:cNvPr id="4" name="Date Placeholder 3"/>
          <p:cNvSpPr>
            <a:spLocks noGrp="1"/>
          </p:cNvSpPr>
          <p:nvPr>
            <p:ph type="dt" sz="half" idx="10"/>
          </p:nvPr>
        </p:nvSpPr>
        <p:spPr/>
        <p:txBody>
          <a:bodyPr/>
          <a:lstStyle/>
          <a:p>
            <a:fld id="{82130F2F-28E6-4072-9986-8AA289BEC11B}"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2</a:t>
            </a:fld>
            <a:endParaRPr lang="en-IN"/>
          </a:p>
        </p:txBody>
      </p:sp>
      <p:sp>
        <p:nvSpPr>
          <p:cNvPr id="2" name="Title 1"/>
          <p:cNvSpPr>
            <a:spLocks noGrp="1"/>
          </p:cNvSpPr>
          <p:nvPr>
            <p:ph type="title"/>
          </p:nvPr>
        </p:nvSpPr>
        <p:spPr/>
        <p:txBody>
          <a:bodyPr/>
          <a:lstStyle/>
          <a:p>
            <a:r>
              <a:rPr lang="en-IN" b="1" dirty="0"/>
              <a:t>Introduction</a:t>
            </a:r>
          </a:p>
        </p:txBody>
      </p:sp>
    </p:spTree>
    <p:extLst>
      <p:ext uri="{BB962C8B-B14F-4D97-AF65-F5344CB8AC3E}">
        <p14:creationId xmlns:p14="http://schemas.microsoft.com/office/powerpoint/2010/main" val="256481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Suspected case:</a:t>
            </a:r>
          </a:p>
          <a:p>
            <a:endParaRPr lang="en-IN" dirty="0"/>
          </a:p>
          <a:p>
            <a:r>
              <a:rPr lang="en-IN" dirty="0"/>
              <a:t>Probable Cases:</a:t>
            </a:r>
          </a:p>
          <a:p>
            <a:endParaRPr lang="en-IN" dirty="0"/>
          </a:p>
          <a:p>
            <a:r>
              <a:rPr lang="en-IN" dirty="0"/>
              <a:t>Laboratory-Confirmed case:</a:t>
            </a:r>
          </a:p>
          <a:p>
            <a:endParaRPr lang="en-IN" dirty="0"/>
          </a:p>
          <a:p>
            <a:endParaRPr lang="en-IN" dirty="0"/>
          </a:p>
        </p:txBody>
      </p:sp>
      <p:sp>
        <p:nvSpPr>
          <p:cNvPr id="4" name="Date Placeholder 3"/>
          <p:cNvSpPr>
            <a:spLocks noGrp="1"/>
          </p:cNvSpPr>
          <p:nvPr>
            <p:ph type="dt" sz="half" idx="10"/>
          </p:nvPr>
        </p:nvSpPr>
        <p:spPr/>
        <p:txBody>
          <a:bodyPr/>
          <a:lstStyle/>
          <a:p>
            <a:fld id="{4A69C4DE-D43E-45E2-9BED-B003DDB5E1A1}"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20</a:t>
            </a:fld>
            <a:endParaRPr lang="en-IN"/>
          </a:p>
        </p:txBody>
      </p:sp>
      <p:sp>
        <p:nvSpPr>
          <p:cNvPr id="2" name="Title 1"/>
          <p:cNvSpPr>
            <a:spLocks noGrp="1"/>
          </p:cNvSpPr>
          <p:nvPr>
            <p:ph type="title"/>
          </p:nvPr>
        </p:nvSpPr>
        <p:spPr/>
        <p:txBody>
          <a:bodyPr/>
          <a:lstStyle/>
          <a:p>
            <a:r>
              <a:rPr lang="en-IN" b="1" dirty="0"/>
              <a:t>Case Classification</a:t>
            </a:r>
          </a:p>
        </p:txBody>
      </p:sp>
    </p:spTree>
    <p:extLst>
      <p:ext uri="{BB962C8B-B14F-4D97-AF65-F5344CB8AC3E}">
        <p14:creationId xmlns:p14="http://schemas.microsoft.com/office/powerpoint/2010/main" val="50547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IN" dirty="0"/>
          </a:p>
          <a:p>
            <a:r>
              <a:rPr lang="en-IN" dirty="0"/>
              <a:t> Presence of </a:t>
            </a:r>
            <a:r>
              <a:rPr lang="en-IN" dirty="0" err="1"/>
              <a:t>lgM</a:t>
            </a:r>
            <a:r>
              <a:rPr lang="en-IN" dirty="0"/>
              <a:t> antibody in serum and/ CSF</a:t>
            </a:r>
          </a:p>
          <a:p>
            <a:r>
              <a:rPr lang="en-IN" dirty="0"/>
              <a:t>Four fold difference in </a:t>
            </a:r>
            <a:r>
              <a:rPr lang="en-IN" dirty="0" err="1"/>
              <a:t>lgG</a:t>
            </a:r>
            <a:r>
              <a:rPr lang="en-IN" dirty="0"/>
              <a:t> antibody titre in paired sera</a:t>
            </a:r>
          </a:p>
          <a:p>
            <a:r>
              <a:rPr lang="en-IN" dirty="0"/>
              <a:t>Antigen detection by </a:t>
            </a:r>
            <a:r>
              <a:rPr lang="en-IN" dirty="0" err="1"/>
              <a:t>immunofluroscence</a:t>
            </a:r>
            <a:endParaRPr lang="en-IN" dirty="0"/>
          </a:p>
          <a:p>
            <a:r>
              <a:rPr lang="en-IN" dirty="0"/>
              <a:t> Nucleic acid detection by PCR</a:t>
            </a:r>
          </a:p>
          <a:p>
            <a:r>
              <a:rPr lang="en-IN" dirty="0"/>
              <a:t>Virus isolation from brain tissue</a:t>
            </a:r>
          </a:p>
          <a:p>
            <a:endParaRPr lang="en-IN" dirty="0"/>
          </a:p>
        </p:txBody>
      </p:sp>
      <p:sp>
        <p:nvSpPr>
          <p:cNvPr id="4" name="Date Placeholder 3"/>
          <p:cNvSpPr>
            <a:spLocks noGrp="1"/>
          </p:cNvSpPr>
          <p:nvPr>
            <p:ph type="dt" sz="half" idx="10"/>
          </p:nvPr>
        </p:nvSpPr>
        <p:spPr/>
        <p:txBody>
          <a:bodyPr/>
          <a:lstStyle/>
          <a:p>
            <a:fld id="{526B7ABC-82AB-4A4D-95AD-D22A0762D08A}"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21</a:t>
            </a:fld>
            <a:endParaRPr lang="en-IN"/>
          </a:p>
        </p:txBody>
      </p:sp>
      <p:sp>
        <p:nvSpPr>
          <p:cNvPr id="2" name="Title 1"/>
          <p:cNvSpPr>
            <a:spLocks noGrp="1"/>
          </p:cNvSpPr>
          <p:nvPr>
            <p:ph type="title"/>
          </p:nvPr>
        </p:nvSpPr>
        <p:spPr/>
        <p:txBody>
          <a:bodyPr/>
          <a:lstStyle/>
          <a:p>
            <a:r>
              <a:rPr lang="en-IN" dirty="0"/>
              <a:t>Lab investigations</a:t>
            </a:r>
          </a:p>
        </p:txBody>
      </p:sp>
    </p:spTree>
    <p:extLst>
      <p:ext uri="{BB962C8B-B14F-4D97-AF65-F5344CB8AC3E}">
        <p14:creationId xmlns:p14="http://schemas.microsoft.com/office/powerpoint/2010/main" val="1081337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Meningitis</a:t>
            </a:r>
          </a:p>
          <a:p>
            <a:r>
              <a:rPr lang="en-IN" dirty="0"/>
              <a:t>Febrile Convulsions</a:t>
            </a:r>
          </a:p>
          <a:p>
            <a:r>
              <a:rPr lang="en-IN" dirty="0"/>
              <a:t>Rey’s Syndrome</a:t>
            </a:r>
          </a:p>
          <a:p>
            <a:r>
              <a:rPr lang="en-IN" dirty="0"/>
              <a:t>Rabies</a:t>
            </a:r>
          </a:p>
          <a:p>
            <a:r>
              <a:rPr lang="en-IN" dirty="0"/>
              <a:t>Cerebral Malaria</a:t>
            </a:r>
          </a:p>
          <a:p>
            <a:r>
              <a:rPr lang="en-IN" dirty="0"/>
              <a:t>Toxic Encephalopathy</a:t>
            </a:r>
          </a:p>
        </p:txBody>
      </p:sp>
      <p:sp>
        <p:nvSpPr>
          <p:cNvPr id="4" name="Date Placeholder 3"/>
          <p:cNvSpPr>
            <a:spLocks noGrp="1"/>
          </p:cNvSpPr>
          <p:nvPr>
            <p:ph type="dt" sz="half" idx="10"/>
          </p:nvPr>
        </p:nvSpPr>
        <p:spPr/>
        <p:txBody>
          <a:bodyPr/>
          <a:lstStyle/>
          <a:p>
            <a:fld id="{4C45DEE8-DAE7-498A-8D94-CC8FFDC4A41E}"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22</a:t>
            </a:fld>
            <a:endParaRPr lang="en-IN"/>
          </a:p>
        </p:txBody>
      </p:sp>
      <p:sp>
        <p:nvSpPr>
          <p:cNvPr id="2" name="Title 1"/>
          <p:cNvSpPr>
            <a:spLocks noGrp="1"/>
          </p:cNvSpPr>
          <p:nvPr>
            <p:ph type="title"/>
          </p:nvPr>
        </p:nvSpPr>
        <p:spPr/>
        <p:txBody>
          <a:bodyPr/>
          <a:lstStyle/>
          <a:p>
            <a:r>
              <a:rPr lang="en-IN" dirty="0"/>
              <a:t>Differential Diagnosis</a:t>
            </a:r>
          </a:p>
        </p:txBody>
      </p:sp>
    </p:spTree>
    <p:extLst>
      <p:ext uri="{BB962C8B-B14F-4D97-AF65-F5344CB8AC3E}">
        <p14:creationId xmlns:p14="http://schemas.microsoft.com/office/powerpoint/2010/main" val="90996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There is no specific anti-viral medicine available against JE virus.</a:t>
            </a:r>
          </a:p>
          <a:p>
            <a:r>
              <a:rPr lang="en-IN" dirty="0"/>
              <a:t>Managed symptomatically.</a:t>
            </a:r>
          </a:p>
          <a:p>
            <a:r>
              <a:rPr lang="en-IN" dirty="0"/>
              <a:t>In the acute phase maintaining fluid and electrolyte balance and control of convulsions, if present.</a:t>
            </a:r>
          </a:p>
          <a:p>
            <a:r>
              <a:rPr lang="en-IN" dirty="0"/>
              <a:t> Maintenance of airway is crucial</a:t>
            </a:r>
          </a:p>
        </p:txBody>
      </p:sp>
      <p:sp>
        <p:nvSpPr>
          <p:cNvPr id="4" name="Date Placeholder 3"/>
          <p:cNvSpPr>
            <a:spLocks noGrp="1"/>
          </p:cNvSpPr>
          <p:nvPr>
            <p:ph type="dt" sz="half" idx="10"/>
          </p:nvPr>
        </p:nvSpPr>
        <p:spPr/>
        <p:txBody>
          <a:bodyPr/>
          <a:lstStyle/>
          <a:p>
            <a:fld id="{C0DD5B2F-27FA-4F1A-B064-BE834054E9CF}"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23</a:t>
            </a:fld>
            <a:endParaRPr lang="en-IN"/>
          </a:p>
        </p:txBody>
      </p:sp>
      <p:sp>
        <p:nvSpPr>
          <p:cNvPr id="2" name="Title 1"/>
          <p:cNvSpPr>
            <a:spLocks noGrp="1"/>
          </p:cNvSpPr>
          <p:nvPr>
            <p:ph type="title"/>
          </p:nvPr>
        </p:nvSpPr>
        <p:spPr/>
        <p:txBody>
          <a:bodyPr/>
          <a:lstStyle/>
          <a:p>
            <a:r>
              <a:rPr lang="en-IN" dirty="0"/>
              <a:t>Treatment</a:t>
            </a:r>
          </a:p>
        </p:txBody>
      </p:sp>
    </p:spTree>
    <p:extLst>
      <p:ext uri="{BB962C8B-B14F-4D97-AF65-F5344CB8AC3E}">
        <p14:creationId xmlns:p14="http://schemas.microsoft.com/office/powerpoint/2010/main" val="17703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BBF414-12D0-406E-A3AC-1D2F98D181B0}" type="datetime1">
              <a:rPr lang="en-US" smtClean="0"/>
              <a:t>2/23/2023</a:t>
            </a:fld>
            <a:endParaRPr lang="en-IN"/>
          </a:p>
        </p:txBody>
      </p:sp>
      <p:sp>
        <p:nvSpPr>
          <p:cNvPr id="4" name="Slide Number Placeholder 3"/>
          <p:cNvSpPr>
            <a:spLocks noGrp="1"/>
          </p:cNvSpPr>
          <p:nvPr>
            <p:ph type="sldNum" sz="quarter" idx="12"/>
          </p:nvPr>
        </p:nvSpPr>
        <p:spPr/>
        <p:txBody>
          <a:bodyPr/>
          <a:lstStyle/>
          <a:p>
            <a:fld id="{86EE9E74-6FAF-446C-BC04-EC1DAF53748F}" type="slidenum">
              <a:rPr lang="en-IN" smtClean="0"/>
              <a:pPr/>
              <a:t>24</a:t>
            </a:fld>
            <a:endParaRPr lang="en-IN"/>
          </a:p>
        </p:txBody>
      </p:sp>
      <p:sp>
        <p:nvSpPr>
          <p:cNvPr id="5" name="Title 4"/>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36" y="0"/>
            <a:ext cx="9396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24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Prevention and Control</a:t>
            </a:r>
            <a:r>
              <a:rPr lang="en-US" dirty="0"/>
              <a:t>:</a:t>
            </a:r>
          </a:p>
        </p:txBody>
      </p:sp>
      <p:sp>
        <p:nvSpPr>
          <p:cNvPr id="3" name="Content Placeholder 2"/>
          <p:cNvSpPr>
            <a:spLocks noGrp="1"/>
          </p:cNvSpPr>
          <p:nvPr>
            <p:ph idx="1"/>
          </p:nvPr>
        </p:nvSpPr>
        <p:spPr/>
        <p:txBody>
          <a:bodyPr>
            <a:normAutofit lnSpcReduction="10000"/>
          </a:bodyPr>
          <a:lstStyle/>
          <a:p>
            <a:pPr>
              <a:buNone/>
            </a:pPr>
            <a:r>
              <a:rPr lang="en-US" dirty="0">
                <a:solidFill>
                  <a:schemeClr val="tx2"/>
                </a:solidFill>
              </a:rPr>
              <a:t>Vaccination:</a:t>
            </a:r>
          </a:p>
          <a:p>
            <a:pPr>
              <a:buNone/>
            </a:pPr>
            <a:r>
              <a:rPr lang="en-US" sz="2800" dirty="0"/>
              <a:t>Three types of Vaccines are available:</a:t>
            </a:r>
          </a:p>
          <a:p>
            <a:pPr>
              <a:buNone/>
            </a:pPr>
            <a:r>
              <a:rPr lang="en-US" sz="2800" dirty="0"/>
              <a:t>1.</a:t>
            </a:r>
            <a:r>
              <a:rPr lang="en-US" sz="2800" dirty="0">
                <a:solidFill>
                  <a:srgbClr val="FF0000"/>
                </a:solidFill>
              </a:rPr>
              <a:t>The mouse-brain derived</a:t>
            </a:r>
            <a:r>
              <a:rPr lang="en-US" sz="2800" dirty="0"/>
              <a:t>, purified and Inactivated vaccine.(Nakayama or Beijing strains)-</a:t>
            </a:r>
            <a:r>
              <a:rPr lang="en-US" sz="2800" dirty="0">
                <a:solidFill>
                  <a:srgbClr val="FF0000"/>
                </a:solidFill>
              </a:rPr>
              <a:t>91% efficacy.</a:t>
            </a:r>
          </a:p>
          <a:p>
            <a:pPr>
              <a:buNone/>
            </a:pPr>
            <a:r>
              <a:rPr lang="en-US" sz="2800" dirty="0"/>
              <a:t>2.</a:t>
            </a:r>
            <a:r>
              <a:rPr lang="en-US" sz="2800" dirty="0">
                <a:solidFill>
                  <a:srgbClr val="FF0000"/>
                </a:solidFill>
              </a:rPr>
              <a:t>The cell culture derived</a:t>
            </a:r>
            <a:r>
              <a:rPr lang="en-US" sz="2800" dirty="0"/>
              <a:t>-inactivated.(Beijing P-3 strain)-</a:t>
            </a:r>
            <a:r>
              <a:rPr lang="en-US" sz="2800" dirty="0">
                <a:solidFill>
                  <a:srgbClr val="FF0000"/>
                </a:solidFill>
              </a:rPr>
              <a:t>85%</a:t>
            </a:r>
          </a:p>
          <a:p>
            <a:pPr>
              <a:buNone/>
            </a:pPr>
            <a:r>
              <a:rPr lang="en-US" sz="2800" dirty="0"/>
              <a:t>3.</a:t>
            </a:r>
            <a:r>
              <a:rPr lang="en-US" sz="2800" dirty="0">
                <a:solidFill>
                  <a:srgbClr val="FF0000"/>
                </a:solidFill>
              </a:rPr>
              <a:t>The cell culture derived</a:t>
            </a:r>
            <a:r>
              <a:rPr lang="en-US" sz="2800" dirty="0"/>
              <a:t>, live attenuated vaccine(SA 14-14-2 strain)-&gt;</a:t>
            </a:r>
            <a:r>
              <a:rPr lang="en-US" sz="2800" dirty="0">
                <a:solidFill>
                  <a:srgbClr val="FF0000"/>
                </a:solidFill>
              </a:rPr>
              <a:t>95% efficacy.</a:t>
            </a:r>
          </a:p>
        </p:txBody>
      </p:sp>
      <p:sp>
        <p:nvSpPr>
          <p:cNvPr id="4" name="Slide Number Placeholder 3"/>
          <p:cNvSpPr>
            <a:spLocks noGrp="1"/>
          </p:cNvSpPr>
          <p:nvPr>
            <p:ph type="sldNum" sz="quarter" idx="12"/>
          </p:nvPr>
        </p:nvSpPr>
        <p:spPr/>
        <p:txBody>
          <a:bodyPr/>
          <a:lstStyle/>
          <a:p>
            <a:fld id="{A7781714-790E-4943-9AB3-3CD87A770F5C}" type="slidenum">
              <a:rPr lang="en-US" smtClean="0"/>
              <a:pPr/>
              <a:t>25</a:t>
            </a:fld>
            <a:endParaRPr lang="en-US" dirty="0"/>
          </a:p>
        </p:txBody>
      </p:sp>
      <p:sp>
        <p:nvSpPr>
          <p:cNvPr id="5" name="Date Placeholder 4">
            <a:extLst>
              <a:ext uri="{FF2B5EF4-FFF2-40B4-BE49-F238E27FC236}">
                <a16:creationId xmlns:a16="http://schemas.microsoft.com/office/drawing/2014/main" id="{2277DC82-9886-4591-BB12-A6BBB2D33F3B}"/>
              </a:ext>
            </a:extLst>
          </p:cNvPr>
          <p:cNvSpPr>
            <a:spLocks noGrp="1"/>
          </p:cNvSpPr>
          <p:nvPr>
            <p:ph type="dt" sz="half" idx="10"/>
          </p:nvPr>
        </p:nvSpPr>
        <p:spPr/>
        <p:txBody>
          <a:bodyPr/>
          <a:lstStyle/>
          <a:p>
            <a:fld id="{DA24C62E-6847-45C8-8487-57AB97FE01B9}" type="datetime1">
              <a:rPr lang="en-US" smtClean="0"/>
              <a:t>2/23/2023</a:t>
            </a:fld>
            <a:endParaRPr lang="en-IN"/>
          </a:p>
        </p:txBody>
      </p:sp>
    </p:spTree>
    <p:extLst>
      <p:ext uri="{BB962C8B-B14F-4D97-AF65-F5344CB8AC3E}">
        <p14:creationId xmlns:p14="http://schemas.microsoft.com/office/powerpoint/2010/main" val="282640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sz="2800" dirty="0">
                <a:solidFill>
                  <a:srgbClr val="FF0000"/>
                </a:solidFill>
              </a:rPr>
              <a:t>Mouse-brain derived inactivated vaccines:</a:t>
            </a:r>
            <a:r>
              <a:rPr lang="en-US" sz="2800" dirty="0"/>
              <a:t> only vaccine against JE approved by the WHO. </a:t>
            </a:r>
          </a:p>
          <a:p>
            <a:pPr>
              <a:buNone/>
            </a:pPr>
            <a:endParaRPr lang="en-US" sz="2800" dirty="0"/>
          </a:p>
          <a:p>
            <a:r>
              <a:rPr lang="en-US" sz="2800" dirty="0"/>
              <a:t>The primary vaccination is done between the ages of 1 and 3 at doses of 0.5mL to 1mL (0.25 to 0.5 with children under age 3) subcutaneously.</a:t>
            </a:r>
          </a:p>
          <a:p>
            <a:pPr>
              <a:buNone/>
            </a:pPr>
            <a:endParaRPr lang="en-US" sz="2800" dirty="0"/>
          </a:p>
          <a:p>
            <a:r>
              <a:rPr lang="en-US" sz="2800" dirty="0"/>
              <a:t>On days zero, seven, and 30 with a booster after one year and thereafter every three years until age 10-15 years.</a:t>
            </a:r>
          </a:p>
          <a:p>
            <a:endParaRPr lang="en-US" sz="2800" dirty="0"/>
          </a:p>
          <a:p>
            <a:endParaRPr lang="en-US" sz="2800" dirty="0"/>
          </a:p>
          <a:p>
            <a:pPr marL="514350" indent="-514350">
              <a:buNone/>
            </a:pPr>
            <a:endParaRPr lang="en-US" sz="2800" dirty="0"/>
          </a:p>
        </p:txBody>
      </p:sp>
      <p:sp>
        <p:nvSpPr>
          <p:cNvPr id="4" name="Slide Number Placeholder 3"/>
          <p:cNvSpPr>
            <a:spLocks noGrp="1"/>
          </p:cNvSpPr>
          <p:nvPr>
            <p:ph type="sldNum" sz="quarter" idx="12"/>
          </p:nvPr>
        </p:nvSpPr>
        <p:spPr/>
        <p:txBody>
          <a:bodyPr/>
          <a:lstStyle/>
          <a:p>
            <a:fld id="{A7781714-790E-4943-9AB3-3CD87A770F5C}" type="slidenum">
              <a:rPr lang="en-US" smtClean="0"/>
              <a:pPr/>
              <a:t>26</a:t>
            </a:fld>
            <a:endParaRPr lang="en-US" dirty="0"/>
          </a:p>
        </p:txBody>
      </p:sp>
      <p:sp>
        <p:nvSpPr>
          <p:cNvPr id="5" name="Date Placeholder 4">
            <a:extLst>
              <a:ext uri="{FF2B5EF4-FFF2-40B4-BE49-F238E27FC236}">
                <a16:creationId xmlns:a16="http://schemas.microsoft.com/office/drawing/2014/main" id="{CC856501-3234-47FF-B7FB-94DC9272BDB9}"/>
              </a:ext>
            </a:extLst>
          </p:cNvPr>
          <p:cNvSpPr>
            <a:spLocks noGrp="1"/>
          </p:cNvSpPr>
          <p:nvPr>
            <p:ph type="dt" sz="half" idx="10"/>
          </p:nvPr>
        </p:nvSpPr>
        <p:spPr/>
        <p:txBody>
          <a:bodyPr/>
          <a:lstStyle/>
          <a:p>
            <a:fld id="{10C59D48-17F2-4CE1-89C5-82DCD5CBDDF3}" type="datetime1">
              <a:rPr lang="en-US" smtClean="0"/>
              <a:t>2/23/2023</a:t>
            </a:fld>
            <a:endParaRPr lang="en-IN"/>
          </a:p>
        </p:txBody>
      </p:sp>
    </p:spTree>
    <p:extLst>
      <p:ext uri="{BB962C8B-B14F-4D97-AF65-F5344CB8AC3E}">
        <p14:creationId xmlns:p14="http://schemas.microsoft.com/office/powerpoint/2010/main" val="817775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800" dirty="0"/>
              <a:t>Advantages:</a:t>
            </a:r>
          </a:p>
          <a:p>
            <a:r>
              <a:rPr lang="en-US" sz="2800" dirty="0"/>
              <a:t>Protective immunity after 1 month of second dose.</a:t>
            </a:r>
          </a:p>
          <a:p>
            <a:r>
              <a:rPr lang="en-US" sz="2800" dirty="0"/>
              <a:t>Best used inter-epidemic period-efficacy of 90%.</a:t>
            </a:r>
          </a:p>
          <a:p>
            <a:pPr>
              <a:buNone/>
            </a:pPr>
            <a:endParaRPr lang="en-US" sz="2800" dirty="0"/>
          </a:p>
          <a:p>
            <a:pPr>
              <a:buNone/>
            </a:pPr>
            <a:r>
              <a:rPr lang="en-US" sz="2800" dirty="0"/>
              <a:t>Disadvantages:</a:t>
            </a:r>
          </a:p>
          <a:p>
            <a:r>
              <a:rPr lang="en-US" sz="2800" dirty="0"/>
              <a:t>high production cost.</a:t>
            </a:r>
          </a:p>
          <a:p>
            <a:r>
              <a:rPr lang="en-US" sz="2800" dirty="0"/>
              <a:t>lack of long-term immunity, and adverse allergic reactions.</a:t>
            </a:r>
          </a:p>
          <a:p>
            <a:pPr>
              <a:buNone/>
            </a:pPr>
            <a:endParaRPr lang="en-US" dirty="0"/>
          </a:p>
        </p:txBody>
      </p:sp>
      <p:sp>
        <p:nvSpPr>
          <p:cNvPr id="4" name="Slide Number Placeholder 3"/>
          <p:cNvSpPr>
            <a:spLocks noGrp="1"/>
          </p:cNvSpPr>
          <p:nvPr>
            <p:ph type="sldNum" sz="quarter" idx="12"/>
          </p:nvPr>
        </p:nvSpPr>
        <p:spPr/>
        <p:txBody>
          <a:bodyPr/>
          <a:lstStyle/>
          <a:p>
            <a:fld id="{A7781714-790E-4943-9AB3-3CD87A770F5C}" type="slidenum">
              <a:rPr lang="en-US" smtClean="0"/>
              <a:pPr/>
              <a:t>27</a:t>
            </a:fld>
            <a:endParaRPr lang="en-US" dirty="0"/>
          </a:p>
        </p:txBody>
      </p:sp>
      <p:sp>
        <p:nvSpPr>
          <p:cNvPr id="5" name="Date Placeholder 4">
            <a:extLst>
              <a:ext uri="{FF2B5EF4-FFF2-40B4-BE49-F238E27FC236}">
                <a16:creationId xmlns:a16="http://schemas.microsoft.com/office/drawing/2014/main" id="{2AAC59FA-3BA5-41FE-AECB-381D9C7C8F9A}"/>
              </a:ext>
            </a:extLst>
          </p:cNvPr>
          <p:cNvSpPr>
            <a:spLocks noGrp="1"/>
          </p:cNvSpPr>
          <p:nvPr>
            <p:ph type="dt" sz="half" idx="10"/>
          </p:nvPr>
        </p:nvSpPr>
        <p:spPr/>
        <p:txBody>
          <a:bodyPr/>
          <a:lstStyle/>
          <a:p>
            <a:fld id="{DCE1E74E-9D7D-4DC7-A53E-1E068297903F}" type="datetime1">
              <a:rPr lang="en-US" smtClean="0"/>
              <a:t>2/23/2023</a:t>
            </a:fld>
            <a:endParaRPr lang="en-IN"/>
          </a:p>
        </p:txBody>
      </p:sp>
    </p:spTree>
    <p:extLst>
      <p:ext uri="{BB962C8B-B14F-4D97-AF65-F5344CB8AC3E}">
        <p14:creationId xmlns:p14="http://schemas.microsoft.com/office/powerpoint/2010/main" val="2610080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2800" dirty="0">
                <a:solidFill>
                  <a:srgbClr val="FF0000"/>
                </a:solidFill>
              </a:rPr>
              <a:t>2</a:t>
            </a:r>
            <a:r>
              <a:rPr lang="en-US" sz="3000" dirty="0">
                <a:solidFill>
                  <a:srgbClr val="FF0000"/>
                </a:solidFill>
              </a:rPr>
              <a:t>. Inactivated hamster kidney cell-culture-derived</a:t>
            </a:r>
          </a:p>
          <a:p>
            <a:pPr>
              <a:buNone/>
            </a:pPr>
            <a:r>
              <a:rPr lang="en-US" sz="3000" dirty="0">
                <a:solidFill>
                  <a:srgbClr val="FF0000"/>
                </a:solidFill>
              </a:rPr>
              <a:t>JE vaccine:</a:t>
            </a:r>
          </a:p>
          <a:p>
            <a:r>
              <a:rPr lang="en-US" sz="3000" dirty="0"/>
              <a:t>Vaccine is based on the Beijing-3 strain of JEV.</a:t>
            </a:r>
          </a:p>
          <a:p>
            <a:r>
              <a:rPr lang="en-US" sz="3000" dirty="0"/>
              <a:t>Used since 1967.</a:t>
            </a:r>
          </a:p>
          <a:p>
            <a:r>
              <a:rPr lang="en-US" sz="3000" dirty="0"/>
              <a:t>Protective efficacy of 76-90%. </a:t>
            </a:r>
          </a:p>
          <a:p>
            <a:r>
              <a:rPr lang="en-US" sz="3000" dirty="0"/>
              <a:t>It has relatively fewer side effects and is easy to manufacture.</a:t>
            </a:r>
          </a:p>
          <a:p>
            <a:pPr>
              <a:buNone/>
            </a:pPr>
            <a:endParaRPr lang="en-US" sz="2800" dirty="0"/>
          </a:p>
          <a:p>
            <a:pPr>
              <a:buNone/>
            </a:pPr>
            <a:endParaRPr lang="en-US" sz="2800" dirty="0"/>
          </a:p>
          <a:p>
            <a:pPr>
              <a:buNone/>
            </a:pPr>
            <a:r>
              <a:rPr lang="en-US" sz="2800" dirty="0"/>
              <a:t> </a:t>
            </a:r>
          </a:p>
          <a:p>
            <a:pPr>
              <a:buNone/>
            </a:pPr>
            <a:endParaRPr lang="en-US" sz="2800" dirty="0"/>
          </a:p>
          <a:p>
            <a:pPr>
              <a:buNone/>
            </a:pPr>
            <a:endParaRPr lang="en-US" sz="2800" dirty="0"/>
          </a:p>
          <a:p>
            <a:pPr>
              <a:buNone/>
            </a:pPr>
            <a:endParaRPr lang="en-US" sz="2800" dirty="0"/>
          </a:p>
        </p:txBody>
      </p:sp>
      <p:sp>
        <p:nvSpPr>
          <p:cNvPr id="4" name="Slide Number Placeholder 3"/>
          <p:cNvSpPr>
            <a:spLocks noGrp="1"/>
          </p:cNvSpPr>
          <p:nvPr>
            <p:ph type="sldNum" sz="quarter" idx="12"/>
          </p:nvPr>
        </p:nvSpPr>
        <p:spPr/>
        <p:txBody>
          <a:bodyPr/>
          <a:lstStyle/>
          <a:p>
            <a:fld id="{A7781714-790E-4943-9AB3-3CD87A770F5C}" type="slidenum">
              <a:rPr lang="en-US" smtClean="0"/>
              <a:pPr/>
              <a:t>28</a:t>
            </a:fld>
            <a:endParaRPr lang="en-US" dirty="0"/>
          </a:p>
        </p:txBody>
      </p:sp>
      <p:sp>
        <p:nvSpPr>
          <p:cNvPr id="5" name="Date Placeholder 4">
            <a:extLst>
              <a:ext uri="{FF2B5EF4-FFF2-40B4-BE49-F238E27FC236}">
                <a16:creationId xmlns:a16="http://schemas.microsoft.com/office/drawing/2014/main" id="{42C14D32-A600-4F0D-81FA-81BD5443F392}"/>
              </a:ext>
            </a:extLst>
          </p:cNvPr>
          <p:cNvSpPr>
            <a:spLocks noGrp="1"/>
          </p:cNvSpPr>
          <p:nvPr>
            <p:ph type="dt" sz="half" idx="10"/>
          </p:nvPr>
        </p:nvSpPr>
        <p:spPr/>
        <p:txBody>
          <a:bodyPr/>
          <a:lstStyle/>
          <a:p>
            <a:fld id="{438B0ED4-15C6-4ACA-B00E-28428F920688}" type="datetime1">
              <a:rPr lang="en-US" smtClean="0"/>
              <a:t>2/23/2023</a:t>
            </a:fld>
            <a:endParaRPr lang="en-IN"/>
          </a:p>
        </p:txBody>
      </p:sp>
    </p:spTree>
    <p:extLst>
      <p:ext uri="{BB962C8B-B14F-4D97-AF65-F5344CB8AC3E}">
        <p14:creationId xmlns:p14="http://schemas.microsoft.com/office/powerpoint/2010/main" val="1345053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pPr>
              <a:buNone/>
            </a:pPr>
            <a:r>
              <a:rPr lang="en-US" dirty="0">
                <a:solidFill>
                  <a:srgbClr val="FF0000"/>
                </a:solidFill>
              </a:rPr>
              <a:t>3.</a:t>
            </a:r>
            <a:r>
              <a:rPr lang="en-US" b="1" dirty="0">
                <a:solidFill>
                  <a:srgbClr val="FF0000"/>
                </a:solidFill>
              </a:rPr>
              <a:t> </a:t>
            </a:r>
            <a:r>
              <a:rPr lang="en-US" sz="2800" dirty="0">
                <a:solidFill>
                  <a:srgbClr val="FF0000"/>
                </a:solidFill>
              </a:rPr>
              <a:t>Vaccine based on the SA14-14-2 strain:</a:t>
            </a:r>
          </a:p>
          <a:p>
            <a:r>
              <a:rPr lang="en-US" sz="2800" dirty="0"/>
              <a:t>This is an attenuated and genetically stable strain.</a:t>
            </a:r>
          </a:p>
          <a:p>
            <a:r>
              <a:rPr lang="en-US" sz="2800" dirty="0"/>
              <a:t>Protective efficacy-95%-98%.</a:t>
            </a:r>
          </a:p>
          <a:p>
            <a:r>
              <a:rPr lang="en-US" sz="2800" dirty="0"/>
              <a:t> manufactured in China.</a:t>
            </a:r>
          </a:p>
          <a:p>
            <a:r>
              <a:rPr lang="en-US" sz="2800" dirty="0"/>
              <a:t>Single dose followed by single booster after 1 year.</a:t>
            </a:r>
          </a:p>
          <a:p>
            <a:pPr>
              <a:buNone/>
            </a:pPr>
            <a:endParaRPr lang="en-US" sz="2800" dirty="0"/>
          </a:p>
          <a:p>
            <a:pPr>
              <a:buNone/>
            </a:pPr>
            <a:r>
              <a:rPr lang="en-US" sz="2800" dirty="0"/>
              <a:t>In India, JE vaccination was started in 2006, </a:t>
            </a:r>
          </a:p>
          <a:p>
            <a:r>
              <a:rPr lang="en-US" sz="2800" dirty="0"/>
              <a:t> 154 out of 181 JE endemic districts as identified by (NVBDCP), have been covered under JE campaign with a single dose of vaccine.</a:t>
            </a:r>
          </a:p>
          <a:p>
            <a:pPr>
              <a:buNone/>
            </a:pPr>
            <a:endParaRPr lang="en-US" sz="2800" dirty="0"/>
          </a:p>
          <a:p>
            <a:pPr>
              <a:buNone/>
            </a:pPr>
            <a:endParaRPr lang="en-US" sz="2800" dirty="0"/>
          </a:p>
          <a:p>
            <a:pPr>
              <a:buNone/>
            </a:pPr>
            <a:endParaRPr lang="en-US" sz="2800" dirty="0"/>
          </a:p>
        </p:txBody>
      </p:sp>
      <p:sp>
        <p:nvSpPr>
          <p:cNvPr id="4" name="Slide Number Placeholder 3"/>
          <p:cNvSpPr>
            <a:spLocks noGrp="1"/>
          </p:cNvSpPr>
          <p:nvPr>
            <p:ph type="sldNum" sz="quarter" idx="12"/>
          </p:nvPr>
        </p:nvSpPr>
        <p:spPr/>
        <p:txBody>
          <a:bodyPr/>
          <a:lstStyle/>
          <a:p>
            <a:fld id="{A7781714-790E-4943-9AB3-3CD87A770F5C}" type="slidenum">
              <a:rPr lang="en-US" smtClean="0"/>
              <a:pPr/>
              <a:t>29</a:t>
            </a:fld>
            <a:endParaRPr lang="en-US" dirty="0"/>
          </a:p>
        </p:txBody>
      </p:sp>
      <p:sp>
        <p:nvSpPr>
          <p:cNvPr id="5" name="Date Placeholder 4">
            <a:extLst>
              <a:ext uri="{FF2B5EF4-FFF2-40B4-BE49-F238E27FC236}">
                <a16:creationId xmlns:a16="http://schemas.microsoft.com/office/drawing/2014/main" id="{70AF12EC-F342-45AD-9D07-37B562054742}"/>
              </a:ext>
            </a:extLst>
          </p:cNvPr>
          <p:cNvSpPr>
            <a:spLocks noGrp="1"/>
          </p:cNvSpPr>
          <p:nvPr>
            <p:ph type="dt" sz="half" idx="10"/>
          </p:nvPr>
        </p:nvSpPr>
        <p:spPr/>
        <p:txBody>
          <a:bodyPr/>
          <a:lstStyle/>
          <a:p>
            <a:fld id="{8121D0C2-EFC3-4CF5-92A0-66712C1201C4}" type="datetime1">
              <a:rPr lang="en-US" smtClean="0"/>
              <a:t>2/23/2023</a:t>
            </a:fld>
            <a:endParaRPr lang="en-IN"/>
          </a:p>
        </p:txBody>
      </p:sp>
    </p:spTree>
    <p:extLst>
      <p:ext uri="{BB962C8B-B14F-4D97-AF65-F5344CB8AC3E}">
        <p14:creationId xmlns:p14="http://schemas.microsoft.com/office/powerpoint/2010/main" val="417607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6A4E46-D58E-4411-9871-397425D238AA}" type="datetime1">
              <a:rPr lang="en-US" smtClean="0"/>
              <a:t>2/23/2023</a:t>
            </a:fld>
            <a:endParaRPr lang="en-IN"/>
          </a:p>
        </p:txBody>
      </p:sp>
      <p:sp>
        <p:nvSpPr>
          <p:cNvPr id="4" name="Slide Number Placeholder 3"/>
          <p:cNvSpPr>
            <a:spLocks noGrp="1"/>
          </p:cNvSpPr>
          <p:nvPr>
            <p:ph type="sldNum" sz="quarter" idx="12"/>
          </p:nvPr>
        </p:nvSpPr>
        <p:spPr/>
        <p:txBody>
          <a:bodyPr/>
          <a:lstStyle/>
          <a:p>
            <a:fld id="{86EE9E74-6FAF-446C-BC04-EC1DAF53748F}" type="slidenum">
              <a:rPr lang="en-IN" smtClean="0"/>
              <a:pPr/>
              <a:t>3</a:t>
            </a:fld>
            <a:endParaRPr lang="en-IN"/>
          </a:p>
        </p:txBody>
      </p:sp>
      <p:sp>
        <p:nvSpPr>
          <p:cNvPr id="5" name="Title 4"/>
          <p:cNvSpPr>
            <a:spLocks noGrp="1"/>
          </p:cNvSpPr>
          <p:nvPr>
            <p:ph type="title"/>
          </p:nvPr>
        </p:nvSpPr>
        <p:spPr/>
        <p:txBody>
          <a:bodyPr/>
          <a:lstStyle/>
          <a:p>
            <a:r>
              <a:rPr lang="en-IN" dirty="0"/>
              <a:t>Global Picture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799288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943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724400"/>
          </a:xfrm>
        </p:spPr>
        <p:txBody>
          <a:bodyPr/>
          <a:lstStyle/>
          <a:p>
            <a:r>
              <a:rPr lang="en-US" sz="2800" dirty="0"/>
              <a:t>JE Vaccine has been introduced in the Routine Immunization with two doses of JE vaccine, </a:t>
            </a:r>
          </a:p>
          <a:p>
            <a:r>
              <a:rPr lang="en-US" sz="2800" dirty="0"/>
              <a:t>first at 9-12 months of age.</a:t>
            </a:r>
          </a:p>
          <a:p>
            <a:r>
              <a:rPr lang="en-US" sz="2800" dirty="0"/>
              <a:t> Second at 16-24 months of age of children.</a:t>
            </a:r>
          </a:p>
          <a:p>
            <a:endParaRPr lang="en-US" sz="2800" dirty="0"/>
          </a:p>
          <a:p>
            <a:endParaRPr lang="en-US" dirty="0"/>
          </a:p>
        </p:txBody>
      </p:sp>
      <p:sp>
        <p:nvSpPr>
          <p:cNvPr id="6" name="Slide Number Placeholder 5"/>
          <p:cNvSpPr>
            <a:spLocks noGrp="1"/>
          </p:cNvSpPr>
          <p:nvPr>
            <p:ph type="sldNum" sz="quarter" idx="12"/>
          </p:nvPr>
        </p:nvSpPr>
        <p:spPr/>
        <p:txBody>
          <a:bodyPr/>
          <a:lstStyle/>
          <a:p>
            <a:fld id="{A7781714-790E-4943-9AB3-3CD87A770F5C}" type="slidenum">
              <a:rPr lang="en-US" smtClean="0"/>
              <a:pPr/>
              <a:t>30</a:t>
            </a:fld>
            <a:endParaRPr lang="en-US" dirty="0"/>
          </a:p>
        </p:txBody>
      </p:sp>
      <p:sp>
        <p:nvSpPr>
          <p:cNvPr id="7" name="Date Placeholder 6">
            <a:extLst>
              <a:ext uri="{FF2B5EF4-FFF2-40B4-BE49-F238E27FC236}">
                <a16:creationId xmlns:a16="http://schemas.microsoft.com/office/drawing/2014/main" id="{072F254D-878D-40F3-8749-B251C5BA5090}"/>
              </a:ext>
            </a:extLst>
          </p:cNvPr>
          <p:cNvSpPr>
            <a:spLocks noGrp="1"/>
          </p:cNvSpPr>
          <p:nvPr>
            <p:ph type="dt" sz="half" idx="10"/>
          </p:nvPr>
        </p:nvSpPr>
        <p:spPr/>
        <p:txBody>
          <a:bodyPr/>
          <a:lstStyle/>
          <a:p>
            <a:fld id="{1EEA58BD-3BCF-45F4-AC02-A614EE9CFBA9}" type="datetime1">
              <a:rPr lang="en-US" smtClean="0"/>
              <a:t>2/23/2023</a:t>
            </a:fld>
            <a:endParaRPr lang="en-IN"/>
          </a:p>
        </p:txBody>
      </p:sp>
    </p:spTree>
    <p:extLst>
      <p:ext uri="{BB962C8B-B14F-4D97-AF65-F5344CB8AC3E}">
        <p14:creationId xmlns:p14="http://schemas.microsoft.com/office/powerpoint/2010/main" val="2397199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002060"/>
                </a:solidFill>
              </a:rPr>
              <a:t>Strategies for control of JE:</a:t>
            </a:r>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2800" dirty="0"/>
              <a:t>National programme for prevention and control of JE+AES under NVBDCP was approved by Gov. of India in 2011.</a:t>
            </a:r>
          </a:p>
          <a:p>
            <a:r>
              <a:rPr lang="en-US" sz="2800" dirty="0"/>
              <a:t> Phase–I of the programme - 60 districts in 5 States-Assam, Bihar, Tamil Nadu, Uttar Pradesh &amp; West Bengal .</a:t>
            </a:r>
          </a:p>
          <a:p>
            <a:pPr>
              <a:buNone/>
            </a:pPr>
            <a:endParaRPr lang="en-US" sz="2800" dirty="0"/>
          </a:p>
          <a:p>
            <a:pPr>
              <a:buNone/>
            </a:pPr>
            <a:r>
              <a:rPr lang="en-US" sz="2800" dirty="0"/>
              <a:t>The goal:</a:t>
            </a:r>
          </a:p>
          <a:p>
            <a:r>
              <a:rPr lang="en-US" sz="2800" dirty="0"/>
              <a:t>to reduce morbidity, mortality and disability in children due to JE/AES. </a:t>
            </a:r>
          </a:p>
          <a:p>
            <a:endParaRPr lang="en-US" sz="2800" dirty="0"/>
          </a:p>
          <a:p>
            <a:pPr>
              <a:buNone/>
            </a:pPr>
            <a:endParaRPr lang="en-US" sz="2800" dirty="0"/>
          </a:p>
          <a:p>
            <a:pPr>
              <a:buNone/>
            </a:pPr>
            <a:endParaRPr lang="en-US" sz="2800" dirty="0"/>
          </a:p>
          <a:p>
            <a:pPr>
              <a:buNone/>
            </a:pPr>
            <a:endParaRPr lang="en-US" sz="2800" dirty="0"/>
          </a:p>
        </p:txBody>
      </p:sp>
      <p:sp>
        <p:nvSpPr>
          <p:cNvPr id="4" name="Slide Number Placeholder 3"/>
          <p:cNvSpPr>
            <a:spLocks noGrp="1"/>
          </p:cNvSpPr>
          <p:nvPr>
            <p:ph type="sldNum" sz="quarter" idx="12"/>
          </p:nvPr>
        </p:nvSpPr>
        <p:spPr/>
        <p:txBody>
          <a:bodyPr/>
          <a:lstStyle/>
          <a:p>
            <a:fld id="{A7781714-790E-4943-9AB3-3CD87A770F5C}" type="slidenum">
              <a:rPr lang="en-US" smtClean="0"/>
              <a:pPr/>
              <a:t>31</a:t>
            </a:fld>
            <a:endParaRPr lang="en-US" dirty="0"/>
          </a:p>
        </p:txBody>
      </p:sp>
      <p:sp>
        <p:nvSpPr>
          <p:cNvPr id="5" name="Date Placeholder 4">
            <a:extLst>
              <a:ext uri="{FF2B5EF4-FFF2-40B4-BE49-F238E27FC236}">
                <a16:creationId xmlns:a16="http://schemas.microsoft.com/office/drawing/2014/main" id="{0AA76B1E-8030-4022-8FDA-8FE175E31F31}"/>
              </a:ext>
            </a:extLst>
          </p:cNvPr>
          <p:cNvSpPr>
            <a:spLocks noGrp="1"/>
          </p:cNvSpPr>
          <p:nvPr>
            <p:ph type="dt" sz="half" idx="10"/>
          </p:nvPr>
        </p:nvSpPr>
        <p:spPr/>
        <p:txBody>
          <a:bodyPr/>
          <a:lstStyle/>
          <a:p>
            <a:fld id="{948AFA3F-2136-48C3-85D9-2BA6FFA2718B}" type="datetime1">
              <a:rPr lang="en-US" smtClean="0"/>
              <a:t>2/23/2023</a:t>
            </a:fld>
            <a:endParaRPr lang="en-IN"/>
          </a:p>
        </p:txBody>
      </p:sp>
    </p:spTree>
    <p:extLst>
      <p:ext uri="{BB962C8B-B14F-4D97-AF65-F5344CB8AC3E}">
        <p14:creationId xmlns:p14="http://schemas.microsoft.com/office/powerpoint/2010/main" val="310368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68" y="191583"/>
            <a:ext cx="7756263" cy="1054250"/>
          </a:xfrm>
        </p:spPr>
        <p:txBody>
          <a:bodyPr/>
          <a:lstStyle/>
          <a:p>
            <a:endParaRPr lang="en-US" dirty="0"/>
          </a:p>
        </p:txBody>
      </p:sp>
      <p:sp>
        <p:nvSpPr>
          <p:cNvPr id="5" name="Content Placeholder 4"/>
          <p:cNvSpPr>
            <a:spLocks noGrp="1"/>
          </p:cNvSpPr>
          <p:nvPr>
            <p:ph idx="1"/>
          </p:nvPr>
        </p:nvSpPr>
        <p:spPr>
          <a:xfrm>
            <a:off x="457200" y="1524000"/>
            <a:ext cx="8229600" cy="4724400"/>
          </a:xfrm>
        </p:spPr>
        <p:txBody>
          <a:bodyPr>
            <a:normAutofit/>
          </a:bodyPr>
          <a:lstStyle/>
          <a:p>
            <a:pPr marL="514350" indent="-514350">
              <a:buFont typeface="+mj-lt"/>
              <a:buAutoNum type="arabicPeriod"/>
            </a:pPr>
            <a:r>
              <a:rPr lang="en-US" sz="2800" dirty="0"/>
              <a:t>to strengthen and expand JE vaccination in affected districts.</a:t>
            </a:r>
          </a:p>
          <a:p>
            <a:pPr marL="514350" indent="-514350">
              <a:buNone/>
            </a:pPr>
            <a:r>
              <a:rPr lang="en-US" sz="2800" dirty="0"/>
              <a:t> By vaccination of children of 1-15 years of age.</a:t>
            </a:r>
          </a:p>
          <a:p>
            <a:pPr marL="514350" indent="-514350">
              <a:buNone/>
            </a:pPr>
            <a:endParaRPr lang="en-US" sz="2800" dirty="0"/>
          </a:p>
          <a:p>
            <a:pPr marL="514350" indent="-514350">
              <a:buNone/>
            </a:pPr>
            <a:r>
              <a:rPr lang="en-US" sz="2800" dirty="0"/>
              <a:t>2. to strengthen surveillance activities through sentinel sites in Tertiary health care institutions.</a:t>
            </a:r>
          </a:p>
          <a:p>
            <a:pPr marL="514350" indent="-514350">
              <a:buFont typeface="+mj-lt"/>
              <a:buAutoNum type="arabicPeriod"/>
            </a:pPr>
            <a:endParaRPr lang="en-US" sz="2800" dirty="0"/>
          </a:p>
          <a:p>
            <a:pPr marL="514350" indent="-514350">
              <a:buNone/>
            </a:pPr>
            <a:r>
              <a:rPr lang="en-US" sz="2800" dirty="0"/>
              <a:t>3.Early diagnosis and Proper case management at PHCs,CHCs,higher centres. </a:t>
            </a:r>
          </a:p>
          <a:p>
            <a:pPr>
              <a:buNone/>
            </a:pPr>
            <a:endParaRPr lang="en-US" sz="2800" dirty="0"/>
          </a:p>
        </p:txBody>
      </p:sp>
      <p:sp>
        <p:nvSpPr>
          <p:cNvPr id="6" name="Slide Number Placeholder 5"/>
          <p:cNvSpPr>
            <a:spLocks noGrp="1"/>
          </p:cNvSpPr>
          <p:nvPr>
            <p:ph type="sldNum" sz="quarter" idx="12"/>
          </p:nvPr>
        </p:nvSpPr>
        <p:spPr/>
        <p:txBody>
          <a:bodyPr/>
          <a:lstStyle/>
          <a:p>
            <a:fld id="{A7781714-790E-4943-9AB3-3CD87A770F5C}" type="slidenum">
              <a:rPr lang="en-US" smtClean="0"/>
              <a:pPr/>
              <a:t>32</a:t>
            </a:fld>
            <a:endParaRPr lang="en-US" dirty="0"/>
          </a:p>
        </p:txBody>
      </p:sp>
      <p:sp>
        <p:nvSpPr>
          <p:cNvPr id="3" name="Date Placeholder 2">
            <a:extLst>
              <a:ext uri="{FF2B5EF4-FFF2-40B4-BE49-F238E27FC236}">
                <a16:creationId xmlns:a16="http://schemas.microsoft.com/office/drawing/2014/main" id="{7D7C2E8C-5984-47A4-BE95-4C8F2BC9B2BF}"/>
              </a:ext>
            </a:extLst>
          </p:cNvPr>
          <p:cNvSpPr>
            <a:spLocks noGrp="1"/>
          </p:cNvSpPr>
          <p:nvPr>
            <p:ph type="dt" sz="half" idx="10"/>
          </p:nvPr>
        </p:nvSpPr>
        <p:spPr/>
        <p:txBody>
          <a:bodyPr/>
          <a:lstStyle/>
          <a:p>
            <a:fld id="{71E628B1-DFF2-4775-98DB-B3D60734A0FF}" type="datetime1">
              <a:rPr lang="en-US" smtClean="0"/>
              <a:t>2/23/2023</a:t>
            </a:fld>
            <a:endParaRPr lang="en-IN"/>
          </a:p>
        </p:txBody>
      </p:sp>
    </p:spTree>
    <p:extLst>
      <p:ext uri="{BB962C8B-B14F-4D97-AF65-F5344CB8AC3E}">
        <p14:creationId xmlns:p14="http://schemas.microsoft.com/office/powerpoint/2010/main" val="1190168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sp>
        <p:nvSpPr>
          <p:cNvPr id="3" name="Content Placeholder 2"/>
          <p:cNvSpPr>
            <a:spLocks noGrp="1"/>
          </p:cNvSpPr>
          <p:nvPr>
            <p:ph idx="1"/>
          </p:nvPr>
        </p:nvSpPr>
        <p:spPr>
          <a:xfrm>
            <a:off x="457200" y="1143000"/>
            <a:ext cx="8229600" cy="5105400"/>
          </a:xfrm>
        </p:spPr>
        <p:txBody>
          <a:bodyPr>
            <a:normAutofit/>
          </a:bodyPr>
          <a:lstStyle/>
          <a:p>
            <a:pPr>
              <a:buNone/>
            </a:pPr>
            <a:r>
              <a:rPr lang="en-US" dirty="0"/>
              <a:t>4.Integrated vector control measures-</a:t>
            </a:r>
          </a:p>
          <a:p>
            <a:r>
              <a:rPr lang="en-US" sz="2800" dirty="0"/>
              <a:t>ULV fogging-Malathion –late evening</a:t>
            </a:r>
          </a:p>
          <a:p>
            <a:r>
              <a:rPr lang="en-US" sz="2800" dirty="0"/>
              <a:t>During outbreak situations, fogging applications have to be carried out at 7-10 days interval .</a:t>
            </a:r>
          </a:p>
          <a:p>
            <a:r>
              <a:rPr lang="en-US" sz="2800" dirty="0"/>
              <a:t>Cover the vegetation around the houses, breeding sites, animal shelves.</a:t>
            </a:r>
          </a:p>
          <a:p>
            <a:r>
              <a:rPr lang="en-US" sz="2800" dirty="0"/>
              <a:t>Personal protection-</a:t>
            </a:r>
          </a:p>
          <a:p>
            <a:pPr marL="514350" indent="-514350">
              <a:buFont typeface="+mj-lt"/>
              <a:buAutoNum type="alphaLcPeriod"/>
            </a:pPr>
            <a:r>
              <a:rPr lang="en-US" sz="2800" dirty="0"/>
              <a:t>Protective clothing</a:t>
            </a:r>
          </a:p>
          <a:p>
            <a:pPr marL="514350" indent="-514350">
              <a:buFont typeface="+mj-lt"/>
              <a:buAutoNum type="alphaLcPeriod"/>
            </a:pPr>
            <a:r>
              <a:rPr lang="en-US" sz="2800" dirty="0"/>
              <a:t>Use of mats,coils and aerosols</a:t>
            </a:r>
          </a:p>
          <a:p>
            <a:pPr marL="514350" indent="-514350">
              <a:buFont typeface="+mj-lt"/>
              <a:buAutoNum type="alphaLcPeriod"/>
            </a:pPr>
            <a:r>
              <a:rPr lang="en-US" sz="2800" dirty="0"/>
              <a:t>Repellants-Neem oil, DEET, Permethrin</a:t>
            </a:r>
          </a:p>
          <a:p>
            <a:pPr marL="514350" indent="-514350">
              <a:buFont typeface="+mj-lt"/>
              <a:buAutoNum type="alphaLcPeriod"/>
            </a:pPr>
            <a:endParaRPr lang="en-US" sz="2800" dirty="0"/>
          </a:p>
          <a:p>
            <a:endParaRPr lang="en-US" sz="2800" dirty="0"/>
          </a:p>
        </p:txBody>
      </p:sp>
      <p:sp>
        <p:nvSpPr>
          <p:cNvPr id="4" name="Slide Number Placeholder 3"/>
          <p:cNvSpPr>
            <a:spLocks noGrp="1"/>
          </p:cNvSpPr>
          <p:nvPr>
            <p:ph type="sldNum" sz="quarter" idx="12"/>
          </p:nvPr>
        </p:nvSpPr>
        <p:spPr/>
        <p:txBody>
          <a:bodyPr/>
          <a:lstStyle/>
          <a:p>
            <a:fld id="{A7781714-790E-4943-9AB3-3CD87A770F5C}" type="slidenum">
              <a:rPr lang="en-US" smtClean="0"/>
              <a:pPr/>
              <a:t>33</a:t>
            </a:fld>
            <a:endParaRPr lang="en-US" dirty="0"/>
          </a:p>
        </p:txBody>
      </p:sp>
      <p:sp>
        <p:nvSpPr>
          <p:cNvPr id="5" name="Date Placeholder 4">
            <a:extLst>
              <a:ext uri="{FF2B5EF4-FFF2-40B4-BE49-F238E27FC236}">
                <a16:creationId xmlns:a16="http://schemas.microsoft.com/office/drawing/2014/main" id="{4BF30041-18BE-415E-9A4F-B3306CFB8C38}"/>
              </a:ext>
            </a:extLst>
          </p:cNvPr>
          <p:cNvSpPr>
            <a:spLocks noGrp="1"/>
          </p:cNvSpPr>
          <p:nvPr>
            <p:ph type="dt" sz="half" idx="10"/>
          </p:nvPr>
        </p:nvSpPr>
        <p:spPr/>
        <p:txBody>
          <a:bodyPr/>
          <a:lstStyle/>
          <a:p>
            <a:fld id="{5F59B3D9-133A-4C94-815F-2EF9CC1876F9}" type="datetime1">
              <a:rPr lang="en-US" smtClean="0"/>
              <a:t>2/23/2023</a:t>
            </a:fld>
            <a:endParaRPr lang="en-IN"/>
          </a:p>
        </p:txBody>
      </p:sp>
    </p:spTree>
    <p:extLst>
      <p:ext uri="{BB962C8B-B14F-4D97-AF65-F5344CB8AC3E}">
        <p14:creationId xmlns:p14="http://schemas.microsoft.com/office/powerpoint/2010/main" val="1091275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a:t>5. </a:t>
            </a:r>
            <a:r>
              <a:rPr lang="en-US" sz="2800" dirty="0"/>
              <a:t>To estimate disability burden due to JE,</a:t>
            </a:r>
          </a:p>
          <a:p>
            <a:r>
              <a:rPr lang="en-US" sz="2800" dirty="0"/>
              <a:t> and to provide for adequate facilities for physical, medical, neurological and social rehabilitation.</a:t>
            </a:r>
          </a:p>
          <a:p>
            <a:r>
              <a:rPr lang="en-US" sz="2800" dirty="0"/>
              <a:t>Establishment of PMR units in endemic areas.</a:t>
            </a:r>
          </a:p>
          <a:p>
            <a:r>
              <a:rPr lang="en-US" sz="2800" dirty="0"/>
              <a:t>Provision of Orthopedic prosthesis.</a:t>
            </a:r>
          </a:p>
          <a:p>
            <a:endParaRPr lang="en-US" sz="2800" dirty="0"/>
          </a:p>
        </p:txBody>
      </p:sp>
      <p:sp>
        <p:nvSpPr>
          <p:cNvPr id="4" name="Slide Number Placeholder 3"/>
          <p:cNvSpPr>
            <a:spLocks noGrp="1"/>
          </p:cNvSpPr>
          <p:nvPr>
            <p:ph type="sldNum" sz="quarter" idx="12"/>
          </p:nvPr>
        </p:nvSpPr>
        <p:spPr/>
        <p:txBody>
          <a:bodyPr/>
          <a:lstStyle/>
          <a:p>
            <a:fld id="{A7781714-790E-4943-9AB3-3CD87A770F5C}" type="slidenum">
              <a:rPr lang="en-US" smtClean="0"/>
              <a:pPr/>
              <a:t>34</a:t>
            </a:fld>
            <a:endParaRPr lang="en-US" dirty="0"/>
          </a:p>
        </p:txBody>
      </p:sp>
      <p:sp>
        <p:nvSpPr>
          <p:cNvPr id="5" name="Date Placeholder 4">
            <a:extLst>
              <a:ext uri="{FF2B5EF4-FFF2-40B4-BE49-F238E27FC236}">
                <a16:creationId xmlns:a16="http://schemas.microsoft.com/office/drawing/2014/main" id="{46FE8165-331A-48FC-A97C-E41E283051A7}"/>
              </a:ext>
            </a:extLst>
          </p:cNvPr>
          <p:cNvSpPr>
            <a:spLocks noGrp="1"/>
          </p:cNvSpPr>
          <p:nvPr>
            <p:ph type="dt" sz="half" idx="10"/>
          </p:nvPr>
        </p:nvSpPr>
        <p:spPr/>
        <p:txBody>
          <a:bodyPr/>
          <a:lstStyle/>
          <a:p>
            <a:fld id="{4C7E3FEF-CEB0-48C5-91F4-11ACF4689EC5}" type="datetime1">
              <a:rPr lang="en-US" smtClean="0"/>
              <a:t>2/23/2023</a:t>
            </a:fld>
            <a:endParaRPr lang="en-IN"/>
          </a:p>
        </p:txBody>
      </p:sp>
    </p:spTree>
    <p:extLst>
      <p:ext uri="{BB962C8B-B14F-4D97-AF65-F5344CB8AC3E}">
        <p14:creationId xmlns:p14="http://schemas.microsoft.com/office/powerpoint/2010/main" val="1783235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2800" dirty="0"/>
              <a:t>6.To carry out intensified IEC/BCC activities regarding JE.</a:t>
            </a:r>
          </a:p>
          <a:p>
            <a:pPr>
              <a:buNone/>
            </a:pPr>
            <a:r>
              <a:rPr lang="en-US" sz="2800" dirty="0"/>
              <a:t>Media, Interpersonal communication .</a:t>
            </a:r>
          </a:p>
          <a:p>
            <a:pPr>
              <a:buNone/>
            </a:pPr>
            <a:endParaRPr lang="en-US" sz="2800" dirty="0"/>
          </a:p>
          <a:p>
            <a:pPr>
              <a:buNone/>
            </a:pPr>
            <a:r>
              <a:rPr lang="en-US" sz="2800" dirty="0"/>
              <a:t>7.Capacity building-training of Medical officers, ANMs</a:t>
            </a:r>
          </a:p>
          <a:p>
            <a:pPr>
              <a:buNone/>
            </a:pPr>
            <a:endParaRPr lang="en-US" sz="2800" dirty="0"/>
          </a:p>
          <a:p>
            <a:pPr>
              <a:buNone/>
            </a:pPr>
            <a:endParaRPr lang="en-US" sz="2800" dirty="0"/>
          </a:p>
          <a:p>
            <a:pPr>
              <a:buNone/>
            </a:pPr>
            <a:endParaRPr lang="en-US" sz="2800" dirty="0"/>
          </a:p>
          <a:p>
            <a:pPr>
              <a:buNone/>
            </a:pPr>
            <a:endParaRPr lang="en-US" sz="2800" dirty="0"/>
          </a:p>
          <a:p>
            <a:endParaRPr lang="en-US" dirty="0"/>
          </a:p>
        </p:txBody>
      </p:sp>
      <p:sp>
        <p:nvSpPr>
          <p:cNvPr id="4" name="Slide Number Placeholder 3"/>
          <p:cNvSpPr>
            <a:spLocks noGrp="1"/>
          </p:cNvSpPr>
          <p:nvPr>
            <p:ph type="sldNum" sz="quarter" idx="12"/>
          </p:nvPr>
        </p:nvSpPr>
        <p:spPr/>
        <p:txBody>
          <a:bodyPr/>
          <a:lstStyle/>
          <a:p>
            <a:fld id="{A7781714-790E-4943-9AB3-3CD87A770F5C}" type="slidenum">
              <a:rPr lang="en-US" smtClean="0"/>
              <a:pPr/>
              <a:t>35</a:t>
            </a:fld>
            <a:endParaRPr lang="en-US" dirty="0"/>
          </a:p>
        </p:txBody>
      </p:sp>
      <p:sp>
        <p:nvSpPr>
          <p:cNvPr id="5" name="Date Placeholder 4">
            <a:extLst>
              <a:ext uri="{FF2B5EF4-FFF2-40B4-BE49-F238E27FC236}">
                <a16:creationId xmlns:a16="http://schemas.microsoft.com/office/drawing/2014/main" id="{E7F93DB0-0719-4298-A6AA-98BC75C35AFA}"/>
              </a:ext>
            </a:extLst>
          </p:cNvPr>
          <p:cNvSpPr>
            <a:spLocks noGrp="1"/>
          </p:cNvSpPr>
          <p:nvPr>
            <p:ph type="dt" sz="half" idx="10"/>
          </p:nvPr>
        </p:nvSpPr>
        <p:spPr/>
        <p:txBody>
          <a:bodyPr/>
          <a:lstStyle/>
          <a:p>
            <a:fld id="{3BD331F3-BB58-41C4-BCD0-F65522A702AE}" type="datetime1">
              <a:rPr lang="en-US" smtClean="0"/>
              <a:t>2/23/2023</a:t>
            </a:fld>
            <a:endParaRPr lang="en-IN"/>
          </a:p>
        </p:txBody>
      </p:sp>
    </p:spTree>
    <p:extLst>
      <p:ext uri="{BB962C8B-B14F-4D97-AF65-F5344CB8AC3E}">
        <p14:creationId xmlns:p14="http://schemas.microsoft.com/office/powerpoint/2010/main" val="1165805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Outdoor habit of the vector</a:t>
            </a:r>
          </a:p>
          <a:p>
            <a:r>
              <a:rPr lang="en-IN" dirty="0"/>
              <a:t>Scattered distribution of cases spread over relatively large areas</a:t>
            </a:r>
          </a:p>
          <a:p>
            <a:r>
              <a:rPr lang="en-IN" dirty="0"/>
              <a:t>Role of different reservoir hosts</a:t>
            </a:r>
          </a:p>
          <a:p>
            <a:r>
              <a:rPr lang="en-IN" dirty="0"/>
              <a:t>Specific vectors for different geographical and ecological areas</a:t>
            </a:r>
          </a:p>
          <a:p>
            <a:r>
              <a:rPr lang="en-IN" dirty="0"/>
              <a:t>Immune status of various population groups is not known making it difficult to delineate vulnerable population groups</a:t>
            </a:r>
          </a:p>
        </p:txBody>
      </p:sp>
      <p:sp>
        <p:nvSpPr>
          <p:cNvPr id="4" name="Date Placeholder 3"/>
          <p:cNvSpPr>
            <a:spLocks noGrp="1"/>
          </p:cNvSpPr>
          <p:nvPr>
            <p:ph type="dt" sz="half" idx="10"/>
          </p:nvPr>
        </p:nvSpPr>
        <p:spPr/>
        <p:txBody>
          <a:bodyPr/>
          <a:lstStyle/>
          <a:p>
            <a:fld id="{1DF3C083-A876-4CD8-B8C5-D57EE9406C88}"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36</a:t>
            </a:fld>
            <a:endParaRPr lang="en-IN"/>
          </a:p>
        </p:txBody>
      </p:sp>
      <p:sp>
        <p:nvSpPr>
          <p:cNvPr id="2" name="Title 1"/>
          <p:cNvSpPr>
            <a:spLocks noGrp="1"/>
          </p:cNvSpPr>
          <p:nvPr>
            <p:ph type="title"/>
          </p:nvPr>
        </p:nvSpPr>
        <p:spPr>
          <a:xfrm>
            <a:off x="688490" y="570156"/>
            <a:ext cx="7998310" cy="1054250"/>
          </a:xfrm>
        </p:spPr>
        <p:txBody>
          <a:bodyPr>
            <a:noAutofit/>
          </a:bodyPr>
          <a:lstStyle/>
          <a:p>
            <a:r>
              <a:rPr lang="en-IN" sz="4400" b="1" dirty="0"/>
              <a:t>Challenges faced in Prevention and control  JE</a:t>
            </a:r>
          </a:p>
        </p:txBody>
      </p:sp>
    </p:spTree>
    <p:extLst>
      <p:ext uri="{BB962C8B-B14F-4D97-AF65-F5344CB8AC3E}">
        <p14:creationId xmlns:p14="http://schemas.microsoft.com/office/powerpoint/2010/main" val="3750004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3055054"/>
              </p:ext>
            </p:extLst>
          </p:nvPr>
        </p:nvGraphicFramePr>
        <p:xfrm>
          <a:off x="698500" y="533400"/>
          <a:ext cx="7747000" cy="6035040"/>
        </p:xfrm>
        <a:graphic>
          <a:graphicData uri="http://schemas.openxmlformats.org/drawingml/2006/table">
            <a:tbl>
              <a:tblPr firstRow="1" bandRow="1">
                <a:tableStyleId>{5C22544A-7EE6-4342-B048-85BDC9FD1C3A}</a:tableStyleId>
              </a:tblPr>
              <a:tblGrid>
                <a:gridCol w="1549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gridCol w="1549400">
                  <a:extLst>
                    <a:ext uri="{9D8B030D-6E8A-4147-A177-3AD203B41FA5}">
                      <a16:colId xmlns:a16="http://schemas.microsoft.com/office/drawing/2014/main" val="20003"/>
                    </a:ext>
                  </a:extLst>
                </a:gridCol>
                <a:gridCol w="1549400">
                  <a:extLst>
                    <a:ext uri="{9D8B030D-6E8A-4147-A177-3AD203B41FA5}">
                      <a16:colId xmlns:a16="http://schemas.microsoft.com/office/drawing/2014/main" val="20004"/>
                    </a:ext>
                  </a:extLst>
                </a:gridCol>
              </a:tblGrid>
              <a:tr h="5628042">
                <a:tc>
                  <a:txBody>
                    <a:bodyPr/>
                    <a:lstStyle/>
                    <a:p>
                      <a:r>
                        <a:rPr lang="en-US" sz="1400" b="0" i="0" kern="1200" dirty="0" err="1">
                          <a:solidFill>
                            <a:schemeClr val="lt1"/>
                          </a:solidFill>
                          <a:effectLst/>
                          <a:latin typeface="+mn-lt"/>
                          <a:ea typeface="+mn-ea"/>
                          <a:cs typeface="+mn-cs"/>
                        </a:rPr>
                        <a:t>Roop</a:t>
                      </a:r>
                      <a:r>
                        <a:rPr lang="en-US" sz="1400" b="0" i="0" kern="1200" dirty="0">
                          <a:solidFill>
                            <a:schemeClr val="lt1"/>
                          </a:solidFill>
                          <a:effectLst/>
                          <a:latin typeface="+mn-lt"/>
                          <a:ea typeface="+mn-ea"/>
                          <a:cs typeface="+mn-cs"/>
                        </a:rPr>
                        <a:t> </a:t>
                      </a:r>
                      <a:r>
                        <a:rPr lang="en-US" sz="1400" b="0" i="0" kern="1200" dirty="0" err="1">
                          <a:solidFill>
                            <a:schemeClr val="lt1"/>
                          </a:solidFill>
                          <a:effectLst/>
                          <a:latin typeface="+mn-lt"/>
                          <a:ea typeface="+mn-ea"/>
                          <a:cs typeface="+mn-cs"/>
                        </a:rPr>
                        <a:t>Kumari</a:t>
                      </a:r>
                      <a:r>
                        <a:rPr lang="en-US" sz="1400" b="0" i="0" kern="1200" dirty="0">
                          <a:solidFill>
                            <a:schemeClr val="lt1"/>
                          </a:solidFill>
                          <a:effectLst/>
                          <a:latin typeface="+mn-lt"/>
                          <a:ea typeface="+mn-ea"/>
                          <a:cs typeface="+mn-cs"/>
                        </a:rPr>
                        <a:t> &amp; </a:t>
                      </a:r>
                      <a:r>
                        <a:rPr lang="en-US" sz="1400" b="0" i="0" kern="1200" dirty="0" err="1">
                          <a:solidFill>
                            <a:schemeClr val="lt1"/>
                          </a:solidFill>
                          <a:effectLst/>
                          <a:latin typeface="+mn-lt"/>
                          <a:ea typeface="+mn-ea"/>
                          <a:cs typeface="+mn-cs"/>
                        </a:rPr>
                        <a:t>Pyare</a:t>
                      </a:r>
                      <a:r>
                        <a:rPr lang="en-US" sz="1400" b="0" i="0" kern="1200" dirty="0">
                          <a:solidFill>
                            <a:schemeClr val="lt1"/>
                          </a:solidFill>
                          <a:effectLst/>
                          <a:latin typeface="+mn-lt"/>
                          <a:ea typeface="+mn-ea"/>
                          <a:cs typeface="+mn-cs"/>
                        </a:rPr>
                        <a:t> L Joshi. (‎2012)‎. A review of Japanese encephalitis in Uttar Pradesh, India. </a:t>
                      </a:r>
                      <a:r>
                        <a:rPr lang="en-US" sz="1400" b="0" i="1" kern="1200" dirty="0">
                          <a:solidFill>
                            <a:schemeClr val="lt1"/>
                          </a:solidFill>
                          <a:effectLst/>
                          <a:latin typeface="+mn-lt"/>
                          <a:ea typeface="+mn-ea"/>
                          <a:cs typeface="+mn-cs"/>
                        </a:rPr>
                        <a:t>WHO South-East Asia Journal of Public Health, 1 </a:t>
                      </a:r>
                      <a:r>
                        <a:rPr lang="en-US" sz="1400" b="0" i="0" kern="1200" dirty="0">
                          <a:solidFill>
                            <a:schemeClr val="lt1"/>
                          </a:solidFill>
                          <a:effectLst/>
                          <a:latin typeface="+mn-lt"/>
                          <a:ea typeface="+mn-ea"/>
                          <a:cs typeface="+mn-cs"/>
                        </a:rPr>
                        <a:t>(‎4)‎, 374 - 395. World Health Organization. Regional Office for South-East Asia.</a:t>
                      </a:r>
                      <a:endParaRPr lang="ru-RU" sz="1400" dirty="0"/>
                    </a:p>
                  </a:txBody>
                  <a:tcPr/>
                </a:tc>
                <a:tc>
                  <a:txBody>
                    <a:bodyPr/>
                    <a:lstStyle/>
                    <a:p>
                      <a:r>
                        <a:rPr lang="en-IN" sz="1400" dirty="0"/>
                        <a:t>Meta</a:t>
                      </a:r>
                      <a:r>
                        <a:rPr lang="en-IN" sz="1400" baseline="0" dirty="0"/>
                        <a:t>-analysis (Highest level of evidence)</a:t>
                      </a:r>
                      <a:endParaRPr lang="ru-RU" sz="1400" dirty="0"/>
                    </a:p>
                  </a:txBody>
                  <a:tcPr/>
                </a:tc>
                <a:tc>
                  <a:txBody>
                    <a:bodyPr/>
                    <a:lstStyle/>
                    <a:p>
                      <a:r>
                        <a:rPr lang="en-US" sz="1400" dirty="0"/>
                        <a:t>An epidemiological profile of JE (1978–2009) has been compiled and </a:t>
                      </a:r>
                      <a:r>
                        <a:rPr lang="en-US" sz="1400" dirty="0" err="1"/>
                        <a:t>analysed</a:t>
                      </a:r>
                      <a:r>
                        <a:rPr lang="en-US" sz="1400" dirty="0"/>
                        <a:t> to understand the trend and status of the disease.</a:t>
                      </a:r>
                      <a:endParaRPr lang="ru-RU" sz="1400" dirty="0"/>
                    </a:p>
                  </a:txBody>
                  <a:tcPr/>
                </a:tc>
                <a:tc>
                  <a:txBody>
                    <a:bodyPr/>
                    <a:lstStyle/>
                    <a:p>
                      <a:r>
                        <a:rPr lang="en-US" sz="1000" dirty="0"/>
                        <a:t>As compared with the total number of JE cases reported in the country, UP contributed a fifth of the disease burden (20.4% of cases and 18.7% of deaths) during 1978–1987 (Figures 1A and1B). Its contribution increased between 1988 and 1997 to 24.3% cases and 20.9% deaths, and represented well over half of the total cases and deaths reported in the country between 1998 and 2009. While the proportion of JE cases reported from Uttar Pradesh in 1997 was only 14%, it started increasing dramatically from 1998 and in 2005, a major outbreak in UP contributed over 90% of all suspected JE cases (6061) – and over 89% deaths (1501) – in the country. During the four following years, 2006–2009, 80.8%, 73.6%, 78.5% and 77.0% of cases, respectively, were contributed by the State of Uttar Pradesh </a:t>
                      </a:r>
                      <a:endParaRPr lang="ru-RU" sz="1100" dirty="0"/>
                    </a:p>
                  </a:txBody>
                  <a:tcPr/>
                </a:tc>
                <a:tc>
                  <a:txBody>
                    <a:bodyPr/>
                    <a:lstStyle/>
                    <a:p>
                      <a:r>
                        <a:rPr lang="en-US" sz="1200" dirty="0"/>
                        <a:t>Japanese encephalitis is still a major health problem in eastern Uttar Pradesh, north India. No antiviral drug against JEV is available.32 Chemical control of vector populations with insecticides plays a marginal role in control of the disease due to their </a:t>
                      </a:r>
                      <a:r>
                        <a:rPr lang="en-US" sz="1200" dirty="0" err="1"/>
                        <a:t>exophilic</a:t>
                      </a:r>
                      <a:r>
                        <a:rPr lang="en-US" sz="1200" dirty="0"/>
                        <a:t> </a:t>
                      </a:r>
                      <a:r>
                        <a:rPr lang="en-US" sz="1200" dirty="0" err="1"/>
                        <a:t>behaviour</a:t>
                      </a:r>
                      <a:r>
                        <a:rPr lang="en-US" sz="1200" dirty="0"/>
                        <a:t>. The use of </a:t>
                      </a:r>
                      <a:r>
                        <a:rPr lang="en-US" sz="1200" dirty="0" err="1"/>
                        <a:t>larvicides</a:t>
                      </a:r>
                      <a:r>
                        <a:rPr lang="en-US" sz="1200" dirty="0"/>
                        <a:t> is limited as vector mosquitoes prefer to breed in large water bodies. In some situations, e.g. during outbreaks of JE, space-spraying may interrupt the transmission cycle for a short time. </a:t>
                      </a:r>
                      <a:endParaRPr lang="ru-RU" sz="1200" dirty="0"/>
                    </a:p>
                  </a:txBody>
                  <a:tcPr/>
                </a:tc>
                <a:extLst>
                  <a:ext uri="{0D108BD9-81ED-4DB2-BD59-A6C34878D82A}">
                    <a16:rowId xmlns:a16="http://schemas.microsoft.com/office/drawing/2014/main" val="10000"/>
                  </a:ext>
                </a:extLst>
              </a:tr>
            </a:tbl>
          </a:graphicData>
        </a:graphic>
      </p:graphicFrame>
      <p:sp>
        <p:nvSpPr>
          <p:cNvPr id="3" name="Date Placeholder 2"/>
          <p:cNvSpPr>
            <a:spLocks noGrp="1"/>
          </p:cNvSpPr>
          <p:nvPr>
            <p:ph type="dt" sz="half" idx="10"/>
          </p:nvPr>
        </p:nvSpPr>
        <p:spPr/>
        <p:txBody>
          <a:bodyPr/>
          <a:lstStyle/>
          <a:p>
            <a:fld id="{92DA0677-D075-42AC-9240-924E6DBA6FB1}" type="datetime1">
              <a:rPr lang="en-US" smtClean="0"/>
              <a:t>2/23/2023</a:t>
            </a:fld>
            <a:endParaRPr lang="en-IN"/>
          </a:p>
        </p:txBody>
      </p:sp>
      <p:sp>
        <p:nvSpPr>
          <p:cNvPr id="4" name="Slide Number Placeholder 3"/>
          <p:cNvSpPr>
            <a:spLocks noGrp="1"/>
          </p:cNvSpPr>
          <p:nvPr>
            <p:ph type="sldNum" sz="quarter" idx="12"/>
          </p:nvPr>
        </p:nvSpPr>
        <p:spPr/>
        <p:txBody>
          <a:bodyPr/>
          <a:lstStyle/>
          <a:p>
            <a:fld id="{86EE9E74-6FAF-446C-BC04-EC1DAF53748F}" type="slidenum">
              <a:rPr lang="en-IN" smtClean="0"/>
              <a:pPr/>
              <a:t>37</a:t>
            </a:fld>
            <a:endParaRPr lang="en-IN"/>
          </a:p>
        </p:txBody>
      </p:sp>
    </p:spTree>
    <p:extLst>
      <p:ext uri="{BB962C8B-B14F-4D97-AF65-F5344CB8AC3E}">
        <p14:creationId xmlns:p14="http://schemas.microsoft.com/office/powerpoint/2010/main" val="119702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B49C535-86CF-4196-9A1D-18FA4638047E}"/>
              </a:ext>
            </a:extLst>
          </p:cNvPr>
          <p:cNvSpPr>
            <a:spLocks noGrp="1"/>
          </p:cNvSpPr>
          <p:nvPr>
            <p:ph type="dt" sz="half" idx="10"/>
          </p:nvPr>
        </p:nvSpPr>
        <p:spPr/>
        <p:txBody>
          <a:bodyPr/>
          <a:lstStyle/>
          <a:p>
            <a:fld id="{92DA0677-D075-42AC-9240-924E6DBA6FB1}" type="datetime1">
              <a:rPr lang="en-US" smtClean="0"/>
              <a:t>2/23/2023</a:t>
            </a:fld>
            <a:endParaRPr lang="en-IN"/>
          </a:p>
        </p:txBody>
      </p:sp>
      <p:sp>
        <p:nvSpPr>
          <p:cNvPr id="4" name="Slide Number Placeholder 3">
            <a:extLst>
              <a:ext uri="{FF2B5EF4-FFF2-40B4-BE49-F238E27FC236}">
                <a16:creationId xmlns:a16="http://schemas.microsoft.com/office/drawing/2014/main" id="{7C6DFE94-F346-4CEC-81E3-B79392C671DA}"/>
              </a:ext>
            </a:extLst>
          </p:cNvPr>
          <p:cNvSpPr>
            <a:spLocks noGrp="1"/>
          </p:cNvSpPr>
          <p:nvPr>
            <p:ph type="sldNum" sz="quarter" idx="12"/>
          </p:nvPr>
        </p:nvSpPr>
        <p:spPr/>
        <p:txBody>
          <a:bodyPr/>
          <a:lstStyle/>
          <a:p>
            <a:fld id="{86EE9E74-6FAF-446C-BC04-EC1DAF53748F}" type="slidenum">
              <a:rPr lang="en-IN" smtClean="0"/>
              <a:pPr/>
              <a:t>38</a:t>
            </a:fld>
            <a:endParaRPr lang="en-IN"/>
          </a:p>
        </p:txBody>
      </p:sp>
      <p:sp>
        <p:nvSpPr>
          <p:cNvPr id="5" name="Title 4">
            <a:extLst>
              <a:ext uri="{FF2B5EF4-FFF2-40B4-BE49-F238E27FC236}">
                <a16:creationId xmlns:a16="http://schemas.microsoft.com/office/drawing/2014/main" id="{2A513776-C7E7-411A-83BF-D508FA8F6CC9}"/>
              </a:ext>
            </a:extLst>
          </p:cNvPr>
          <p:cNvSpPr>
            <a:spLocks noGrp="1"/>
          </p:cNvSpPr>
          <p:nvPr>
            <p:ph type="title"/>
          </p:nvPr>
        </p:nvSpPr>
        <p:spPr>
          <a:xfrm>
            <a:off x="609600" y="2374750"/>
            <a:ext cx="7756263" cy="1054250"/>
          </a:xfrm>
        </p:spPr>
        <p:txBody>
          <a:bodyPr/>
          <a:lstStyle/>
          <a:p>
            <a:r>
              <a:rPr lang="en-IN" dirty="0"/>
              <a:t>THANK YOU</a:t>
            </a:r>
          </a:p>
        </p:txBody>
      </p:sp>
    </p:spTree>
    <p:extLst>
      <p:ext uri="{BB962C8B-B14F-4D97-AF65-F5344CB8AC3E}">
        <p14:creationId xmlns:p14="http://schemas.microsoft.com/office/powerpoint/2010/main" val="39552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1870’s:  “Summer encephalitis” epidemics</a:t>
            </a:r>
          </a:p>
          <a:p>
            <a:endParaRPr lang="en-IN" dirty="0"/>
          </a:p>
          <a:p>
            <a:r>
              <a:rPr lang="en-IN" dirty="0"/>
              <a:t>1924: Great epidemic outbreak in Japan</a:t>
            </a:r>
          </a:p>
          <a:p>
            <a:endParaRPr lang="en-IN" dirty="0"/>
          </a:p>
          <a:p>
            <a:r>
              <a:rPr lang="en-IN" dirty="0"/>
              <a:t>1935: Virus first isolated from a fatal human encephalitis case</a:t>
            </a:r>
          </a:p>
          <a:p>
            <a:endParaRPr lang="en-IN" dirty="0"/>
          </a:p>
          <a:p>
            <a:r>
              <a:rPr lang="en-IN" dirty="0"/>
              <a:t>1938: Virus isolated from </a:t>
            </a:r>
            <a:r>
              <a:rPr lang="en-IN" dirty="0" err="1"/>
              <a:t>Culex</a:t>
            </a:r>
            <a:r>
              <a:rPr lang="en-IN" dirty="0"/>
              <a:t> </a:t>
            </a:r>
            <a:r>
              <a:rPr lang="en-IN" dirty="0" err="1"/>
              <a:t>tritaeniorhynchus</a:t>
            </a:r>
            <a:endParaRPr lang="en-IN" dirty="0"/>
          </a:p>
          <a:p>
            <a:endParaRPr lang="en-IN" dirty="0"/>
          </a:p>
        </p:txBody>
      </p:sp>
      <p:sp>
        <p:nvSpPr>
          <p:cNvPr id="4" name="Date Placeholder 3"/>
          <p:cNvSpPr>
            <a:spLocks noGrp="1"/>
          </p:cNvSpPr>
          <p:nvPr>
            <p:ph type="dt" sz="half" idx="10"/>
          </p:nvPr>
        </p:nvSpPr>
        <p:spPr/>
        <p:txBody>
          <a:bodyPr/>
          <a:lstStyle/>
          <a:p>
            <a:fld id="{9A4801C6-AB89-426C-99A0-B77FA22DF5E8}"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4</a:t>
            </a:fld>
            <a:endParaRPr lang="en-IN"/>
          </a:p>
        </p:txBody>
      </p:sp>
      <p:sp>
        <p:nvSpPr>
          <p:cNvPr id="2" name="Title 1"/>
          <p:cNvSpPr>
            <a:spLocks noGrp="1"/>
          </p:cNvSpPr>
          <p:nvPr>
            <p:ph type="title"/>
          </p:nvPr>
        </p:nvSpPr>
        <p:spPr/>
        <p:txBody>
          <a:bodyPr/>
          <a:lstStyle/>
          <a:p>
            <a:r>
              <a:rPr lang="en-IN" b="1" dirty="0"/>
              <a:t>History of JE</a:t>
            </a:r>
          </a:p>
        </p:txBody>
      </p:sp>
    </p:spTree>
    <p:extLst>
      <p:ext uri="{BB962C8B-B14F-4D97-AF65-F5344CB8AC3E}">
        <p14:creationId xmlns:p14="http://schemas.microsoft.com/office/powerpoint/2010/main" val="370816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1940-1978: Disease spread with epidemics in  China, Korea and India</a:t>
            </a:r>
          </a:p>
          <a:p>
            <a:endParaRPr lang="en-IN" dirty="0"/>
          </a:p>
          <a:p>
            <a:r>
              <a:rPr lang="en-IN" dirty="0"/>
              <a:t>1955: Disease was first time recognised in India</a:t>
            </a:r>
          </a:p>
          <a:p>
            <a:endParaRPr lang="en-IN" dirty="0"/>
          </a:p>
          <a:p>
            <a:r>
              <a:rPr lang="en-IN" dirty="0"/>
              <a:t>1972: Outbreaks reported in UP, Assam, West Bengal</a:t>
            </a:r>
          </a:p>
          <a:p>
            <a:endParaRPr lang="en-IN" dirty="0"/>
          </a:p>
          <a:p>
            <a:r>
              <a:rPr lang="en-IN" dirty="0"/>
              <a:t>1983-1987: Vaccine available in U.S. on   investigational basis</a:t>
            </a:r>
          </a:p>
          <a:p>
            <a:endParaRPr lang="en-IN" dirty="0"/>
          </a:p>
          <a:p>
            <a:endParaRPr lang="en-IN" dirty="0"/>
          </a:p>
          <a:p>
            <a:endParaRPr lang="en-IN" dirty="0"/>
          </a:p>
        </p:txBody>
      </p:sp>
      <p:sp>
        <p:nvSpPr>
          <p:cNvPr id="4" name="Date Placeholder 3"/>
          <p:cNvSpPr>
            <a:spLocks noGrp="1"/>
          </p:cNvSpPr>
          <p:nvPr>
            <p:ph type="dt" sz="half" idx="10"/>
          </p:nvPr>
        </p:nvSpPr>
        <p:spPr/>
        <p:txBody>
          <a:bodyPr/>
          <a:lstStyle/>
          <a:p>
            <a:fld id="{55E601A4-4AC2-49F5-BF30-6E4E6AA5240A}"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5</a:t>
            </a:fld>
            <a:endParaRPr lang="en-IN"/>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109435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2005: Outbreak in </a:t>
            </a:r>
            <a:r>
              <a:rPr lang="en-IN" dirty="0" err="1"/>
              <a:t>Ghorakpur</a:t>
            </a:r>
            <a:r>
              <a:rPr lang="en-IN" dirty="0"/>
              <a:t> , UP </a:t>
            </a:r>
          </a:p>
          <a:p>
            <a:endParaRPr lang="en-IN" dirty="0"/>
          </a:p>
          <a:p>
            <a:r>
              <a:rPr lang="en-IN" dirty="0"/>
              <a:t> 2006: Government of India introduced vaccine in UIP schedule in highly endemic states.</a:t>
            </a:r>
          </a:p>
          <a:p>
            <a:endParaRPr lang="en-IN" dirty="0"/>
          </a:p>
          <a:p>
            <a:r>
              <a:rPr lang="en-IN" dirty="0"/>
              <a:t>2009: National Program for prevention and control of JE</a:t>
            </a:r>
          </a:p>
          <a:p>
            <a:endParaRPr lang="en-IN" dirty="0"/>
          </a:p>
        </p:txBody>
      </p:sp>
      <p:sp>
        <p:nvSpPr>
          <p:cNvPr id="3" name="Date Placeholder 2"/>
          <p:cNvSpPr>
            <a:spLocks noGrp="1"/>
          </p:cNvSpPr>
          <p:nvPr>
            <p:ph type="dt" sz="half" idx="10"/>
          </p:nvPr>
        </p:nvSpPr>
        <p:spPr/>
        <p:txBody>
          <a:bodyPr/>
          <a:lstStyle/>
          <a:p>
            <a:fld id="{B3B0BDFF-5B09-4483-9AC8-3FD8A4D9BC49}" type="datetime1">
              <a:rPr lang="en-US" smtClean="0"/>
              <a:t>2/23/2023</a:t>
            </a:fld>
            <a:endParaRPr lang="en-IN"/>
          </a:p>
        </p:txBody>
      </p:sp>
      <p:sp>
        <p:nvSpPr>
          <p:cNvPr id="4" name="Slide Number Placeholder 3"/>
          <p:cNvSpPr>
            <a:spLocks noGrp="1"/>
          </p:cNvSpPr>
          <p:nvPr>
            <p:ph type="sldNum" sz="quarter" idx="12"/>
          </p:nvPr>
        </p:nvSpPr>
        <p:spPr/>
        <p:txBody>
          <a:bodyPr/>
          <a:lstStyle/>
          <a:p>
            <a:fld id="{86EE9E74-6FAF-446C-BC04-EC1DAF53748F}" type="slidenum">
              <a:rPr lang="en-IN" smtClean="0"/>
              <a:pPr/>
              <a:t>6</a:t>
            </a:fld>
            <a:endParaRPr lang="en-IN"/>
          </a:p>
        </p:txBody>
      </p:sp>
      <p:sp>
        <p:nvSpPr>
          <p:cNvPr id="5" name="Title 4"/>
          <p:cNvSpPr>
            <a:spLocks noGrp="1"/>
          </p:cNvSpPr>
          <p:nvPr>
            <p:ph type="title"/>
          </p:nvPr>
        </p:nvSpPr>
        <p:spPr/>
        <p:txBody>
          <a:bodyPr/>
          <a:lstStyle/>
          <a:p>
            <a:endParaRPr lang="en-IN"/>
          </a:p>
        </p:txBody>
      </p:sp>
    </p:spTree>
    <p:extLst>
      <p:ext uri="{BB962C8B-B14F-4D97-AF65-F5344CB8AC3E}">
        <p14:creationId xmlns:p14="http://schemas.microsoft.com/office/powerpoint/2010/main" val="285402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 Type A / Type B JE</a:t>
            </a:r>
          </a:p>
        </p:txBody>
      </p:sp>
      <p:sp>
        <p:nvSpPr>
          <p:cNvPr id="6" name="Text Placeholder 5"/>
          <p:cNvSpPr>
            <a:spLocks noGrp="1"/>
          </p:cNvSpPr>
          <p:nvPr>
            <p:ph type="body" idx="1"/>
          </p:nvPr>
        </p:nvSpPr>
        <p:spPr/>
        <p:txBody>
          <a:bodyPr>
            <a:normAutofit fontScale="92500" lnSpcReduction="20000"/>
          </a:bodyPr>
          <a:lstStyle/>
          <a:p>
            <a:r>
              <a:rPr lang="en-IN" b="1" dirty="0"/>
              <a:t>Type A Japanese Encephalitis</a:t>
            </a:r>
          </a:p>
        </p:txBody>
      </p:sp>
      <p:sp>
        <p:nvSpPr>
          <p:cNvPr id="7" name="Content Placeholder 6"/>
          <p:cNvSpPr>
            <a:spLocks noGrp="1"/>
          </p:cNvSpPr>
          <p:nvPr>
            <p:ph sz="half" idx="2"/>
          </p:nvPr>
        </p:nvSpPr>
        <p:spPr/>
        <p:txBody>
          <a:bodyPr>
            <a:normAutofit/>
          </a:bodyPr>
          <a:lstStyle/>
          <a:p>
            <a:r>
              <a:rPr lang="en-IN" dirty="0"/>
              <a:t>Encephalitis </a:t>
            </a:r>
            <a:r>
              <a:rPr lang="en-IN" dirty="0" err="1"/>
              <a:t>lethargica</a:t>
            </a:r>
            <a:endParaRPr lang="en-IN" dirty="0"/>
          </a:p>
          <a:p>
            <a:r>
              <a:rPr lang="en-IN" dirty="0"/>
              <a:t>Von </a:t>
            </a:r>
            <a:r>
              <a:rPr lang="en-IN" dirty="0" err="1"/>
              <a:t>Economos</a:t>
            </a:r>
            <a:r>
              <a:rPr lang="en-IN" dirty="0"/>
              <a:t> disease</a:t>
            </a:r>
          </a:p>
          <a:p>
            <a:r>
              <a:rPr lang="en-IN" dirty="0"/>
              <a:t>Unknown </a:t>
            </a:r>
            <a:r>
              <a:rPr lang="en-IN" dirty="0" err="1"/>
              <a:t>etiology</a:t>
            </a:r>
            <a:endParaRPr lang="en-IN" dirty="0"/>
          </a:p>
          <a:p>
            <a:endParaRPr lang="en-IN" dirty="0"/>
          </a:p>
          <a:p>
            <a:endParaRPr lang="en-IN" dirty="0"/>
          </a:p>
        </p:txBody>
      </p:sp>
      <p:sp>
        <p:nvSpPr>
          <p:cNvPr id="8" name="Text Placeholder 7"/>
          <p:cNvSpPr>
            <a:spLocks noGrp="1"/>
          </p:cNvSpPr>
          <p:nvPr>
            <p:ph type="body" sz="quarter" idx="3"/>
          </p:nvPr>
        </p:nvSpPr>
        <p:spPr/>
        <p:txBody>
          <a:bodyPr>
            <a:normAutofit fontScale="92500" lnSpcReduction="20000"/>
          </a:bodyPr>
          <a:lstStyle/>
          <a:p>
            <a:r>
              <a:rPr lang="en-IN" b="1" dirty="0"/>
              <a:t>Type B Japanese Encephalitis</a:t>
            </a:r>
          </a:p>
        </p:txBody>
      </p:sp>
      <p:sp>
        <p:nvSpPr>
          <p:cNvPr id="9" name="Content Placeholder 8"/>
          <p:cNvSpPr>
            <a:spLocks noGrp="1"/>
          </p:cNvSpPr>
          <p:nvPr>
            <p:ph sz="quarter" idx="4"/>
          </p:nvPr>
        </p:nvSpPr>
        <p:spPr/>
        <p:txBody>
          <a:bodyPr/>
          <a:lstStyle/>
          <a:p>
            <a:r>
              <a:rPr lang="en-IN" dirty="0"/>
              <a:t>Vector borne disease</a:t>
            </a:r>
          </a:p>
          <a:p>
            <a:r>
              <a:rPr lang="en-IN" dirty="0"/>
              <a:t>Viral infection of CNS</a:t>
            </a:r>
          </a:p>
          <a:p>
            <a:endParaRPr lang="en-IN" dirty="0"/>
          </a:p>
          <a:p>
            <a:endParaRPr lang="en-IN" dirty="0"/>
          </a:p>
          <a:p>
            <a:endParaRPr lang="en-IN" dirty="0"/>
          </a:p>
        </p:txBody>
      </p:sp>
      <p:sp>
        <p:nvSpPr>
          <p:cNvPr id="4" name="Date Placeholder 3"/>
          <p:cNvSpPr>
            <a:spLocks noGrp="1"/>
          </p:cNvSpPr>
          <p:nvPr>
            <p:ph type="dt" sz="half" idx="10"/>
          </p:nvPr>
        </p:nvSpPr>
        <p:spPr>
          <a:xfrm>
            <a:off x="0" y="6492875"/>
            <a:ext cx="2133600" cy="365125"/>
          </a:xfrm>
        </p:spPr>
        <p:txBody>
          <a:bodyPr/>
          <a:lstStyle/>
          <a:p>
            <a:fld id="{DD07B15C-A2F2-4D86-A0F3-831B31956869}" type="datetime1">
              <a:rPr lang="en-US" smtClean="0"/>
              <a:t>2/23/2023</a:t>
            </a:fld>
            <a:endParaRPr lang="en-IN" dirty="0"/>
          </a:p>
        </p:txBody>
      </p:sp>
      <p:sp>
        <p:nvSpPr>
          <p:cNvPr id="5" name="Slide Number Placeholder 4"/>
          <p:cNvSpPr>
            <a:spLocks noGrp="1"/>
          </p:cNvSpPr>
          <p:nvPr>
            <p:ph type="sldNum" sz="quarter" idx="12"/>
          </p:nvPr>
        </p:nvSpPr>
        <p:spPr/>
        <p:txBody>
          <a:bodyPr/>
          <a:lstStyle/>
          <a:p>
            <a:fld id="{86EE9E74-6FAF-446C-BC04-EC1DAF53748F}" type="slidenum">
              <a:rPr lang="en-IN" smtClean="0"/>
              <a:pPr/>
              <a:t>7</a:t>
            </a:fld>
            <a:endParaRPr lang="en-IN"/>
          </a:p>
        </p:txBody>
      </p:sp>
      <p:pic>
        <p:nvPicPr>
          <p:cNvPr id="2050" name="Picture 2" descr="C:\Users\PC48\Desktop\Ma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797152"/>
            <a:ext cx="302433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797152"/>
            <a:ext cx="303995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12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132856"/>
            <a:ext cx="8229600" cy="3733875"/>
          </a:xfrm>
        </p:spPr>
        <p:txBody>
          <a:bodyPr/>
          <a:lstStyle/>
          <a:p>
            <a:r>
              <a:rPr lang="en-IN" dirty="0"/>
              <a:t>JE virus causes at least 50 000 cases of clinical disease each year(children &lt; 10 years)</a:t>
            </a:r>
          </a:p>
          <a:p>
            <a:r>
              <a:rPr lang="en-IN" dirty="0"/>
              <a:t> Results in 10 000 deaths ,15 000 </a:t>
            </a:r>
            <a:r>
              <a:rPr lang="en-IN" dirty="0" err="1"/>
              <a:t>neuro</a:t>
            </a:r>
            <a:r>
              <a:rPr lang="en-IN" dirty="0"/>
              <a:t>-psychiatric </a:t>
            </a:r>
            <a:r>
              <a:rPr lang="en-IN" dirty="0" err="1"/>
              <a:t>sequelae</a:t>
            </a:r>
            <a:endParaRPr lang="en-IN" dirty="0"/>
          </a:p>
          <a:p>
            <a:r>
              <a:rPr lang="en-IN" dirty="0"/>
              <a:t>Outbreaks of JE have occurred in several previously non-endemic areas</a:t>
            </a:r>
          </a:p>
          <a:p>
            <a:r>
              <a:rPr lang="en-IN" b="1" dirty="0"/>
              <a:t>It is a preventable disease and no specific antiviral treatment </a:t>
            </a:r>
          </a:p>
        </p:txBody>
      </p:sp>
      <p:sp>
        <p:nvSpPr>
          <p:cNvPr id="4" name="Date Placeholder 3"/>
          <p:cNvSpPr>
            <a:spLocks noGrp="1"/>
          </p:cNvSpPr>
          <p:nvPr>
            <p:ph type="dt" sz="half" idx="10"/>
          </p:nvPr>
        </p:nvSpPr>
        <p:spPr/>
        <p:txBody>
          <a:bodyPr/>
          <a:lstStyle/>
          <a:p>
            <a:fld id="{FF90CF80-8805-4D34-8327-60FD296F632B}"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8</a:t>
            </a:fld>
            <a:endParaRPr lang="en-IN"/>
          </a:p>
        </p:txBody>
      </p:sp>
      <p:sp>
        <p:nvSpPr>
          <p:cNvPr id="2" name="Title 1"/>
          <p:cNvSpPr>
            <a:spLocks noGrp="1"/>
          </p:cNvSpPr>
          <p:nvPr>
            <p:ph type="title"/>
          </p:nvPr>
        </p:nvSpPr>
        <p:spPr>
          <a:xfrm>
            <a:off x="688490" y="260648"/>
            <a:ext cx="7756263" cy="1080120"/>
          </a:xfrm>
        </p:spPr>
        <p:txBody>
          <a:bodyPr>
            <a:normAutofit fontScale="90000"/>
          </a:bodyPr>
          <a:lstStyle/>
          <a:p>
            <a:r>
              <a:rPr lang="en-IN" b="1" dirty="0"/>
              <a:t>Why JE is important for Public Health Experts?</a:t>
            </a:r>
          </a:p>
        </p:txBody>
      </p:sp>
      <p:sp>
        <p:nvSpPr>
          <p:cNvPr id="6" name="TextBox 5"/>
          <p:cNvSpPr txBox="1"/>
          <p:nvPr/>
        </p:nvSpPr>
        <p:spPr>
          <a:xfrm>
            <a:off x="539552" y="5589240"/>
            <a:ext cx="7685424" cy="646331"/>
          </a:xfrm>
          <a:prstGeom prst="rect">
            <a:avLst/>
          </a:prstGeom>
          <a:noFill/>
        </p:spPr>
        <p:txBody>
          <a:bodyPr wrap="square" rtlCol="0">
            <a:spAutoFit/>
          </a:bodyPr>
          <a:lstStyle/>
          <a:p>
            <a:r>
              <a:rPr lang="en-IN" dirty="0"/>
              <a:t>WHO </a:t>
            </a:r>
            <a:r>
              <a:rPr lang="en-IN" dirty="0" err="1"/>
              <a:t>biologicals</a:t>
            </a:r>
            <a:r>
              <a:rPr lang="en-IN" dirty="0"/>
              <a:t>, http://www.who.int/biologicals/areas/vaccines/jap_encephalitis/en/</a:t>
            </a:r>
          </a:p>
        </p:txBody>
      </p:sp>
    </p:spTree>
    <p:extLst>
      <p:ext uri="{BB962C8B-B14F-4D97-AF65-F5344CB8AC3E}">
        <p14:creationId xmlns:p14="http://schemas.microsoft.com/office/powerpoint/2010/main" val="185445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First case was reported in 1955</a:t>
            </a:r>
          </a:p>
          <a:p>
            <a:r>
              <a:rPr lang="en-IN" dirty="0"/>
              <a:t>Outbreaks have been reported from different parts of the country.</a:t>
            </a:r>
          </a:p>
          <a:p>
            <a:r>
              <a:rPr lang="en-IN" dirty="0"/>
              <a:t>15 states have reported JE incidence</a:t>
            </a:r>
          </a:p>
          <a:p>
            <a:r>
              <a:rPr lang="en-IN" dirty="0"/>
              <a:t>Annual incidence ranged between 1714 and 6594 and deaths between 367 and 1665</a:t>
            </a:r>
          </a:p>
        </p:txBody>
      </p:sp>
      <p:sp>
        <p:nvSpPr>
          <p:cNvPr id="4" name="Date Placeholder 3"/>
          <p:cNvSpPr>
            <a:spLocks noGrp="1"/>
          </p:cNvSpPr>
          <p:nvPr>
            <p:ph type="dt" sz="half" idx="10"/>
          </p:nvPr>
        </p:nvSpPr>
        <p:spPr/>
        <p:txBody>
          <a:bodyPr/>
          <a:lstStyle/>
          <a:p>
            <a:fld id="{0E86BD28-CE06-453B-965A-DB852E3C91E1}" type="datetime1">
              <a:rPr lang="en-US" smtClean="0"/>
              <a:t>2/23/2023</a:t>
            </a:fld>
            <a:endParaRPr lang="en-IN"/>
          </a:p>
        </p:txBody>
      </p:sp>
      <p:sp>
        <p:nvSpPr>
          <p:cNvPr id="5" name="Slide Number Placeholder 4"/>
          <p:cNvSpPr>
            <a:spLocks noGrp="1"/>
          </p:cNvSpPr>
          <p:nvPr>
            <p:ph type="sldNum" sz="quarter" idx="12"/>
          </p:nvPr>
        </p:nvSpPr>
        <p:spPr/>
        <p:txBody>
          <a:bodyPr/>
          <a:lstStyle/>
          <a:p>
            <a:fld id="{86EE9E74-6FAF-446C-BC04-EC1DAF53748F}" type="slidenum">
              <a:rPr lang="en-IN" smtClean="0"/>
              <a:pPr/>
              <a:t>9</a:t>
            </a:fld>
            <a:endParaRPr lang="en-IN"/>
          </a:p>
        </p:txBody>
      </p:sp>
      <p:sp>
        <p:nvSpPr>
          <p:cNvPr id="2" name="Title 1"/>
          <p:cNvSpPr>
            <a:spLocks noGrp="1"/>
          </p:cNvSpPr>
          <p:nvPr>
            <p:ph type="title"/>
          </p:nvPr>
        </p:nvSpPr>
        <p:spPr/>
        <p:txBody>
          <a:bodyPr/>
          <a:lstStyle/>
          <a:p>
            <a:r>
              <a:rPr lang="en-IN" b="1" dirty="0"/>
              <a:t>Extent of problem in India </a:t>
            </a:r>
          </a:p>
        </p:txBody>
      </p:sp>
    </p:spTree>
    <p:extLst>
      <p:ext uri="{BB962C8B-B14F-4D97-AF65-F5344CB8AC3E}">
        <p14:creationId xmlns:p14="http://schemas.microsoft.com/office/powerpoint/2010/main" val="18903957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2987</TotalTime>
  <Words>2475</Words>
  <Application>Microsoft Office PowerPoint</Application>
  <PresentationFormat>On-screen Show (4:3)</PresentationFormat>
  <Paragraphs>353</Paragraphs>
  <Slides>38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Book Antiqua</vt:lpstr>
      <vt:lpstr>Calibri</vt:lpstr>
      <vt:lpstr>Wingdings</vt:lpstr>
      <vt:lpstr>Hardcover</vt:lpstr>
      <vt:lpstr> Epidemiology of Japanese Encephalitis</vt:lpstr>
      <vt:lpstr>Introduction</vt:lpstr>
      <vt:lpstr>Global Picture</vt:lpstr>
      <vt:lpstr>History of JE</vt:lpstr>
      <vt:lpstr>PowerPoint Presentation</vt:lpstr>
      <vt:lpstr>PowerPoint Presentation</vt:lpstr>
      <vt:lpstr> Type A / Type B JE</vt:lpstr>
      <vt:lpstr>Why JE is important for Public Health Experts?</vt:lpstr>
      <vt:lpstr>Extent of problem in India </vt:lpstr>
      <vt:lpstr>Endemic areas in India</vt:lpstr>
      <vt:lpstr>Epidemiological Triad </vt:lpstr>
      <vt:lpstr>Agent: ARBOVIRUSES</vt:lpstr>
      <vt:lpstr>Vector Transmission</vt:lpstr>
      <vt:lpstr>Breeding places</vt:lpstr>
      <vt:lpstr>Hosts</vt:lpstr>
      <vt:lpstr>Environment </vt:lpstr>
      <vt:lpstr>  Factors favouring  outbreak </vt:lpstr>
      <vt:lpstr>Pathogenesis</vt:lpstr>
      <vt:lpstr>Clinical Features</vt:lpstr>
      <vt:lpstr>Case Classification</vt:lpstr>
      <vt:lpstr>Lab investigations</vt:lpstr>
      <vt:lpstr>Differential Diagnosis</vt:lpstr>
      <vt:lpstr>Treatment</vt:lpstr>
      <vt:lpstr>PowerPoint Presentation</vt:lpstr>
      <vt:lpstr>Prevention and Control:</vt:lpstr>
      <vt:lpstr>PowerPoint Presentation</vt:lpstr>
      <vt:lpstr>PowerPoint Presentation</vt:lpstr>
      <vt:lpstr>PowerPoint Presentation</vt:lpstr>
      <vt:lpstr>PowerPoint Presentation</vt:lpstr>
      <vt:lpstr>PowerPoint Presentation</vt:lpstr>
      <vt:lpstr>Strategies for control of JE:</vt:lpstr>
      <vt:lpstr>PowerPoint Presentation</vt:lpstr>
      <vt:lpstr>PowerPoint Presentation</vt:lpstr>
      <vt:lpstr>PowerPoint Presentation</vt:lpstr>
      <vt:lpstr>PowerPoint Presentation</vt:lpstr>
      <vt:lpstr>Challenges faced in Prevention and control  JE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Presentation: Japanese Encephalitis</dc:title>
  <dc:creator>sandhya</dc:creator>
  <cp:lastModifiedBy>Maharshi Patel</cp:lastModifiedBy>
  <cp:revision>89</cp:revision>
  <dcterms:created xsi:type="dcterms:W3CDTF">2014-08-01T19:04:31Z</dcterms:created>
  <dcterms:modified xsi:type="dcterms:W3CDTF">2023-02-23T07:02:05Z</dcterms:modified>
</cp:coreProperties>
</file>