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69" r:id="rId18"/>
    <p:sldId id="270" r:id="rId19"/>
    <p:sldId id="271" r:id="rId20"/>
    <p:sldId id="273" r:id="rId21"/>
    <p:sldId id="274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D32085-16EA-4A61-AB4C-33534F8E57B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153ECE-D1FD-425E-BE95-E02D8B3E42A0}">
      <dgm:prSet phldrT="[Text]"/>
      <dgm:spPr/>
      <dgm:t>
        <a:bodyPr/>
        <a:lstStyle/>
        <a:p>
          <a:r>
            <a:rPr lang="en-US" dirty="0" smtClean="0"/>
            <a:t>FORMS</a:t>
          </a:r>
          <a:endParaRPr lang="en-US" dirty="0"/>
        </a:p>
      </dgm:t>
    </dgm:pt>
    <dgm:pt modelId="{D69E55BB-4ABE-4947-AF7B-649C83CDE96C}" type="parTrans" cxnId="{370A2B7D-51F2-4694-B3EA-8D371295A485}">
      <dgm:prSet/>
      <dgm:spPr/>
      <dgm:t>
        <a:bodyPr/>
        <a:lstStyle/>
        <a:p>
          <a:endParaRPr lang="en-US"/>
        </a:p>
      </dgm:t>
    </dgm:pt>
    <dgm:pt modelId="{255899AD-71A4-4F5B-ABAA-FE867B91F047}" type="sibTrans" cxnId="{370A2B7D-51F2-4694-B3EA-8D371295A485}">
      <dgm:prSet/>
      <dgm:spPr/>
      <dgm:t>
        <a:bodyPr/>
        <a:lstStyle/>
        <a:p>
          <a:endParaRPr lang="en-US"/>
        </a:p>
      </dgm:t>
    </dgm:pt>
    <dgm:pt modelId="{AB3A2647-19B2-4903-A18D-6EF2A1F08CD7}">
      <dgm:prSet phldrT="[Text]"/>
      <dgm:spPr/>
      <dgm:t>
        <a:bodyPr/>
        <a:lstStyle/>
        <a:p>
          <a:r>
            <a:rPr lang="en-US" dirty="0" smtClean="0"/>
            <a:t>Nodular </a:t>
          </a:r>
          <a:endParaRPr lang="en-US" dirty="0"/>
        </a:p>
      </dgm:t>
    </dgm:pt>
    <dgm:pt modelId="{ED439A20-1017-4700-87BC-7545765ECA1B}" type="parTrans" cxnId="{CD342CE6-EE62-4E57-9C65-451F233E9822}">
      <dgm:prSet/>
      <dgm:spPr/>
      <dgm:t>
        <a:bodyPr/>
        <a:lstStyle/>
        <a:p>
          <a:endParaRPr lang="en-US"/>
        </a:p>
      </dgm:t>
    </dgm:pt>
    <dgm:pt modelId="{38D4E6E2-40F2-4E35-9A16-B0233659A97D}" type="sibTrans" cxnId="{CD342CE6-EE62-4E57-9C65-451F233E9822}">
      <dgm:prSet/>
      <dgm:spPr/>
      <dgm:t>
        <a:bodyPr/>
        <a:lstStyle/>
        <a:p>
          <a:endParaRPr lang="en-US"/>
        </a:p>
      </dgm:t>
    </dgm:pt>
    <dgm:pt modelId="{98349EBF-E494-439C-94DB-104E4BF95479}">
      <dgm:prSet phldrT="[Text]"/>
      <dgm:spPr/>
      <dgm:t>
        <a:bodyPr/>
        <a:lstStyle/>
        <a:p>
          <a:r>
            <a:rPr lang="en-US" dirty="0" smtClean="0"/>
            <a:t>Sinus </a:t>
          </a:r>
          <a:r>
            <a:rPr lang="en-US" dirty="0" err="1" smtClean="0"/>
            <a:t>Granuloma</a:t>
          </a:r>
          <a:endParaRPr lang="en-US" dirty="0"/>
        </a:p>
      </dgm:t>
    </dgm:pt>
    <dgm:pt modelId="{F11F93F8-FA19-41CD-BB6F-26C1E5E6789B}" type="parTrans" cxnId="{018B0CB5-68DE-4D27-ABE9-1CCF86E6033A}">
      <dgm:prSet/>
      <dgm:spPr/>
      <dgm:t>
        <a:bodyPr/>
        <a:lstStyle/>
        <a:p>
          <a:endParaRPr lang="en-US"/>
        </a:p>
      </dgm:t>
    </dgm:pt>
    <dgm:pt modelId="{866BB44E-A1A7-453C-84B9-4B90E1A5CCE2}" type="sibTrans" cxnId="{018B0CB5-68DE-4D27-ABE9-1CCF86E6033A}">
      <dgm:prSet/>
      <dgm:spPr/>
    </dgm:pt>
    <dgm:pt modelId="{C3E077E6-5C1E-4C8A-A649-95E606E3BB7F}">
      <dgm:prSet phldrT="[Text]"/>
      <dgm:spPr/>
      <dgm:t>
        <a:bodyPr/>
        <a:lstStyle/>
        <a:p>
          <a:r>
            <a:rPr lang="en-US" dirty="0" smtClean="0"/>
            <a:t>Ulcerative </a:t>
          </a:r>
          <a:endParaRPr lang="en-US" dirty="0"/>
        </a:p>
      </dgm:t>
    </dgm:pt>
    <dgm:pt modelId="{C860F44B-A232-4CAA-80E8-76D162064608}" type="parTrans" cxnId="{454F9E9D-400B-4A83-8F39-B5F8601BF237}">
      <dgm:prSet/>
      <dgm:spPr/>
      <dgm:t>
        <a:bodyPr/>
        <a:lstStyle/>
        <a:p>
          <a:endParaRPr lang="en-US"/>
        </a:p>
      </dgm:t>
    </dgm:pt>
    <dgm:pt modelId="{9A4AA785-7B83-477C-88C0-BE5609444CEC}" type="sibTrans" cxnId="{454F9E9D-400B-4A83-8F39-B5F8601BF237}">
      <dgm:prSet/>
      <dgm:spPr/>
    </dgm:pt>
    <dgm:pt modelId="{A3EC3B59-1A48-4A92-AF06-0A223AA21953}" type="pres">
      <dgm:prSet presAssocID="{89D32085-16EA-4A61-AB4C-33534F8E57B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CB4307-69F9-4AF3-A4C1-815CF42E88C2}" type="pres">
      <dgm:prSet presAssocID="{26153ECE-D1FD-425E-BE95-E02D8B3E42A0}" presName="root1" presStyleCnt="0"/>
      <dgm:spPr/>
    </dgm:pt>
    <dgm:pt modelId="{3CA67C40-DEFE-4904-AB64-8A3FDCF914C6}" type="pres">
      <dgm:prSet presAssocID="{26153ECE-D1FD-425E-BE95-E02D8B3E42A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F326DD-90B5-4EEF-B964-11D055AB6CBA}" type="pres">
      <dgm:prSet presAssocID="{26153ECE-D1FD-425E-BE95-E02D8B3E42A0}" presName="level2hierChild" presStyleCnt="0"/>
      <dgm:spPr/>
    </dgm:pt>
    <dgm:pt modelId="{4DA74D97-1C60-4894-8515-C42DEA38AC3E}" type="pres">
      <dgm:prSet presAssocID="{ED439A20-1017-4700-87BC-7545765ECA1B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9503ECA8-ADF2-4CA0-BAB2-310CEC63EE44}" type="pres">
      <dgm:prSet presAssocID="{ED439A20-1017-4700-87BC-7545765ECA1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AB3D4444-19AA-45BC-B27A-9EB36F67699A}" type="pres">
      <dgm:prSet presAssocID="{AB3A2647-19B2-4903-A18D-6EF2A1F08CD7}" presName="root2" presStyleCnt="0"/>
      <dgm:spPr/>
    </dgm:pt>
    <dgm:pt modelId="{F29620C8-2FC8-4755-8380-B8C0F6358E52}" type="pres">
      <dgm:prSet presAssocID="{AB3A2647-19B2-4903-A18D-6EF2A1F08CD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1ABE36-F2AE-415F-88D6-C7D392373F2F}" type="pres">
      <dgm:prSet presAssocID="{AB3A2647-19B2-4903-A18D-6EF2A1F08CD7}" presName="level3hierChild" presStyleCnt="0"/>
      <dgm:spPr/>
    </dgm:pt>
    <dgm:pt modelId="{15526FE9-3F2E-4102-A80C-FF48BD851F75}" type="pres">
      <dgm:prSet presAssocID="{C860F44B-A232-4CAA-80E8-76D162064608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6F9140F-BD85-47D3-A655-5321438533C6}" type="pres">
      <dgm:prSet presAssocID="{C860F44B-A232-4CAA-80E8-76D162064608}" presName="connTx" presStyleLbl="parChTrans1D2" presStyleIdx="1" presStyleCnt="3"/>
      <dgm:spPr/>
      <dgm:t>
        <a:bodyPr/>
        <a:lstStyle/>
        <a:p>
          <a:endParaRPr lang="en-US"/>
        </a:p>
      </dgm:t>
    </dgm:pt>
    <dgm:pt modelId="{DD26DC30-E830-4DBC-A5BB-6C0B6F54B21C}" type="pres">
      <dgm:prSet presAssocID="{C3E077E6-5C1E-4C8A-A649-95E606E3BB7F}" presName="root2" presStyleCnt="0"/>
      <dgm:spPr/>
    </dgm:pt>
    <dgm:pt modelId="{603F9994-07CC-413E-A2E0-94415C8D4858}" type="pres">
      <dgm:prSet presAssocID="{C3E077E6-5C1E-4C8A-A649-95E606E3BB7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DA9131-F25C-418D-B82C-8591553B35AF}" type="pres">
      <dgm:prSet presAssocID="{C3E077E6-5C1E-4C8A-A649-95E606E3BB7F}" presName="level3hierChild" presStyleCnt="0"/>
      <dgm:spPr/>
    </dgm:pt>
    <dgm:pt modelId="{43698902-1CB0-4EF0-B998-7FE1731E7A94}" type="pres">
      <dgm:prSet presAssocID="{F11F93F8-FA19-41CD-BB6F-26C1E5E6789B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BC9274A2-652B-4FE9-9DFE-354693342A3E}" type="pres">
      <dgm:prSet presAssocID="{F11F93F8-FA19-41CD-BB6F-26C1E5E6789B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0678DAA-3B10-4C72-95DD-B0D27B73B536}" type="pres">
      <dgm:prSet presAssocID="{98349EBF-E494-439C-94DB-104E4BF95479}" presName="root2" presStyleCnt="0"/>
      <dgm:spPr/>
    </dgm:pt>
    <dgm:pt modelId="{807CFC3F-CC76-48ED-9ABA-E2BC1E2D35FA}" type="pres">
      <dgm:prSet presAssocID="{98349EBF-E494-439C-94DB-104E4BF9547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D0134D-5C36-4A9C-8F57-D2B1B4D91973}" type="pres">
      <dgm:prSet presAssocID="{98349EBF-E494-439C-94DB-104E4BF95479}" presName="level3hierChild" presStyleCnt="0"/>
      <dgm:spPr/>
    </dgm:pt>
  </dgm:ptLst>
  <dgm:cxnLst>
    <dgm:cxn modelId="{CD342CE6-EE62-4E57-9C65-451F233E9822}" srcId="{26153ECE-D1FD-425E-BE95-E02D8B3E42A0}" destId="{AB3A2647-19B2-4903-A18D-6EF2A1F08CD7}" srcOrd="0" destOrd="0" parTransId="{ED439A20-1017-4700-87BC-7545765ECA1B}" sibTransId="{38D4E6E2-40F2-4E35-9A16-B0233659A97D}"/>
    <dgm:cxn modelId="{23397F18-3637-425E-A3C7-5027C26453B5}" type="presOf" srcId="{F11F93F8-FA19-41CD-BB6F-26C1E5E6789B}" destId="{43698902-1CB0-4EF0-B998-7FE1731E7A94}" srcOrd="0" destOrd="0" presId="urn:microsoft.com/office/officeart/2005/8/layout/hierarchy2"/>
    <dgm:cxn modelId="{438B796A-F703-4C37-9F9C-7F50CBE74B12}" type="presOf" srcId="{26153ECE-D1FD-425E-BE95-E02D8B3E42A0}" destId="{3CA67C40-DEFE-4904-AB64-8A3FDCF914C6}" srcOrd="0" destOrd="0" presId="urn:microsoft.com/office/officeart/2005/8/layout/hierarchy2"/>
    <dgm:cxn modelId="{370A2B7D-51F2-4694-B3EA-8D371295A485}" srcId="{89D32085-16EA-4A61-AB4C-33534F8E57B7}" destId="{26153ECE-D1FD-425E-BE95-E02D8B3E42A0}" srcOrd="0" destOrd="0" parTransId="{D69E55BB-4ABE-4947-AF7B-649C83CDE96C}" sibTransId="{255899AD-71A4-4F5B-ABAA-FE867B91F047}"/>
    <dgm:cxn modelId="{9CEE08FC-39C2-44A0-9C29-67FFD0423D80}" type="presOf" srcId="{89D32085-16EA-4A61-AB4C-33534F8E57B7}" destId="{A3EC3B59-1A48-4A92-AF06-0A223AA21953}" srcOrd="0" destOrd="0" presId="urn:microsoft.com/office/officeart/2005/8/layout/hierarchy2"/>
    <dgm:cxn modelId="{573AB081-691E-4DA7-85FB-1578F2E4B0D2}" type="presOf" srcId="{98349EBF-E494-439C-94DB-104E4BF95479}" destId="{807CFC3F-CC76-48ED-9ABA-E2BC1E2D35FA}" srcOrd="0" destOrd="0" presId="urn:microsoft.com/office/officeart/2005/8/layout/hierarchy2"/>
    <dgm:cxn modelId="{8B3E1A9B-887E-4E0C-9C29-45B347512138}" type="presOf" srcId="{C3E077E6-5C1E-4C8A-A649-95E606E3BB7F}" destId="{603F9994-07CC-413E-A2E0-94415C8D4858}" srcOrd="0" destOrd="0" presId="urn:microsoft.com/office/officeart/2005/8/layout/hierarchy2"/>
    <dgm:cxn modelId="{2EBF96D9-774A-4061-ABBC-858B7CE20101}" type="presOf" srcId="{ED439A20-1017-4700-87BC-7545765ECA1B}" destId="{9503ECA8-ADF2-4CA0-BAB2-310CEC63EE44}" srcOrd="1" destOrd="0" presId="urn:microsoft.com/office/officeart/2005/8/layout/hierarchy2"/>
    <dgm:cxn modelId="{CFE53E0B-438C-4DBD-AB58-5654435396AB}" type="presOf" srcId="{C860F44B-A232-4CAA-80E8-76D162064608}" destId="{96F9140F-BD85-47D3-A655-5321438533C6}" srcOrd="1" destOrd="0" presId="urn:microsoft.com/office/officeart/2005/8/layout/hierarchy2"/>
    <dgm:cxn modelId="{57667231-D618-4450-B6A5-13136C7398AB}" type="presOf" srcId="{AB3A2647-19B2-4903-A18D-6EF2A1F08CD7}" destId="{F29620C8-2FC8-4755-8380-B8C0F6358E52}" srcOrd="0" destOrd="0" presId="urn:microsoft.com/office/officeart/2005/8/layout/hierarchy2"/>
    <dgm:cxn modelId="{018B0CB5-68DE-4D27-ABE9-1CCF86E6033A}" srcId="{26153ECE-D1FD-425E-BE95-E02D8B3E42A0}" destId="{98349EBF-E494-439C-94DB-104E4BF95479}" srcOrd="2" destOrd="0" parTransId="{F11F93F8-FA19-41CD-BB6F-26C1E5E6789B}" sibTransId="{866BB44E-A1A7-453C-84B9-4B90E1A5CCE2}"/>
    <dgm:cxn modelId="{436FD8D8-E84D-433D-9F13-C62C72E2A310}" type="presOf" srcId="{C860F44B-A232-4CAA-80E8-76D162064608}" destId="{15526FE9-3F2E-4102-A80C-FF48BD851F75}" srcOrd="0" destOrd="0" presId="urn:microsoft.com/office/officeart/2005/8/layout/hierarchy2"/>
    <dgm:cxn modelId="{6817518B-27D1-48A1-AE32-5CD238FFF93A}" type="presOf" srcId="{ED439A20-1017-4700-87BC-7545765ECA1B}" destId="{4DA74D97-1C60-4894-8515-C42DEA38AC3E}" srcOrd="0" destOrd="0" presId="urn:microsoft.com/office/officeart/2005/8/layout/hierarchy2"/>
    <dgm:cxn modelId="{D8071BCD-2D8E-42DF-B614-FBA93015F4DA}" type="presOf" srcId="{F11F93F8-FA19-41CD-BB6F-26C1E5E6789B}" destId="{BC9274A2-652B-4FE9-9DFE-354693342A3E}" srcOrd="1" destOrd="0" presId="urn:microsoft.com/office/officeart/2005/8/layout/hierarchy2"/>
    <dgm:cxn modelId="{454F9E9D-400B-4A83-8F39-B5F8601BF237}" srcId="{26153ECE-D1FD-425E-BE95-E02D8B3E42A0}" destId="{C3E077E6-5C1E-4C8A-A649-95E606E3BB7F}" srcOrd="1" destOrd="0" parTransId="{C860F44B-A232-4CAA-80E8-76D162064608}" sibTransId="{9A4AA785-7B83-477C-88C0-BE5609444CEC}"/>
    <dgm:cxn modelId="{565A8868-CCF5-4549-940E-6370F8E7BD06}" type="presParOf" srcId="{A3EC3B59-1A48-4A92-AF06-0A223AA21953}" destId="{86CB4307-69F9-4AF3-A4C1-815CF42E88C2}" srcOrd="0" destOrd="0" presId="urn:microsoft.com/office/officeart/2005/8/layout/hierarchy2"/>
    <dgm:cxn modelId="{7185537B-6ABA-4CF2-A85C-2F84AAA407A6}" type="presParOf" srcId="{86CB4307-69F9-4AF3-A4C1-815CF42E88C2}" destId="{3CA67C40-DEFE-4904-AB64-8A3FDCF914C6}" srcOrd="0" destOrd="0" presId="urn:microsoft.com/office/officeart/2005/8/layout/hierarchy2"/>
    <dgm:cxn modelId="{AAC342F2-8C39-4E46-9F72-890B3AB45814}" type="presParOf" srcId="{86CB4307-69F9-4AF3-A4C1-815CF42E88C2}" destId="{CBF326DD-90B5-4EEF-B964-11D055AB6CBA}" srcOrd="1" destOrd="0" presId="urn:microsoft.com/office/officeart/2005/8/layout/hierarchy2"/>
    <dgm:cxn modelId="{8419CB8A-0A6F-432F-9010-EB1C7E5BB58E}" type="presParOf" srcId="{CBF326DD-90B5-4EEF-B964-11D055AB6CBA}" destId="{4DA74D97-1C60-4894-8515-C42DEA38AC3E}" srcOrd="0" destOrd="0" presId="urn:microsoft.com/office/officeart/2005/8/layout/hierarchy2"/>
    <dgm:cxn modelId="{4A0A38E5-716F-4A35-BE14-7E1B86BC3DFD}" type="presParOf" srcId="{4DA74D97-1C60-4894-8515-C42DEA38AC3E}" destId="{9503ECA8-ADF2-4CA0-BAB2-310CEC63EE44}" srcOrd="0" destOrd="0" presId="urn:microsoft.com/office/officeart/2005/8/layout/hierarchy2"/>
    <dgm:cxn modelId="{BED19420-AEBC-4EAF-9911-5027881B13BE}" type="presParOf" srcId="{CBF326DD-90B5-4EEF-B964-11D055AB6CBA}" destId="{AB3D4444-19AA-45BC-B27A-9EB36F67699A}" srcOrd="1" destOrd="0" presId="urn:microsoft.com/office/officeart/2005/8/layout/hierarchy2"/>
    <dgm:cxn modelId="{4068CFB0-47A7-4800-9CA2-FCF30D7248C3}" type="presParOf" srcId="{AB3D4444-19AA-45BC-B27A-9EB36F67699A}" destId="{F29620C8-2FC8-4755-8380-B8C0F6358E52}" srcOrd="0" destOrd="0" presId="urn:microsoft.com/office/officeart/2005/8/layout/hierarchy2"/>
    <dgm:cxn modelId="{E84DD202-6457-4B89-985A-B306EC674CC8}" type="presParOf" srcId="{AB3D4444-19AA-45BC-B27A-9EB36F67699A}" destId="{961ABE36-F2AE-415F-88D6-C7D392373F2F}" srcOrd="1" destOrd="0" presId="urn:microsoft.com/office/officeart/2005/8/layout/hierarchy2"/>
    <dgm:cxn modelId="{4590F5DA-292F-4CC3-B15C-C8F054F481B6}" type="presParOf" srcId="{CBF326DD-90B5-4EEF-B964-11D055AB6CBA}" destId="{15526FE9-3F2E-4102-A80C-FF48BD851F75}" srcOrd="2" destOrd="0" presId="urn:microsoft.com/office/officeart/2005/8/layout/hierarchy2"/>
    <dgm:cxn modelId="{E4E5CE94-57DC-4BFF-A4EA-3C9B3C72F00A}" type="presParOf" srcId="{15526FE9-3F2E-4102-A80C-FF48BD851F75}" destId="{96F9140F-BD85-47D3-A655-5321438533C6}" srcOrd="0" destOrd="0" presId="urn:microsoft.com/office/officeart/2005/8/layout/hierarchy2"/>
    <dgm:cxn modelId="{F955CF25-F0BC-46DD-A0A3-DA635E54572E}" type="presParOf" srcId="{CBF326DD-90B5-4EEF-B964-11D055AB6CBA}" destId="{DD26DC30-E830-4DBC-A5BB-6C0B6F54B21C}" srcOrd="3" destOrd="0" presId="urn:microsoft.com/office/officeart/2005/8/layout/hierarchy2"/>
    <dgm:cxn modelId="{3592D9F6-021D-47C9-9F28-3CEFC5488952}" type="presParOf" srcId="{DD26DC30-E830-4DBC-A5BB-6C0B6F54B21C}" destId="{603F9994-07CC-413E-A2E0-94415C8D4858}" srcOrd="0" destOrd="0" presId="urn:microsoft.com/office/officeart/2005/8/layout/hierarchy2"/>
    <dgm:cxn modelId="{36E54818-2354-4C59-873C-99EF00FBF67A}" type="presParOf" srcId="{DD26DC30-E830-4DBC-A5BB-6C0B6F54B21C}" destId="{F2DA9131-F25C-418D-B82C-8591553B35AF}" srcOrd="1" destOrd="0" presId="urn:microsoft.com/office/officeart/2005/8/layout/hierarchy2"/>
    <dgm:cxn modelId="{0B121E2A-67D8-43BD-9D4B-6EEA471DBE65}" type="presParOf" srcId="{CBF326DD-90B5-4EEF-B964-11D055AB6CBA}" destId="{43698902-1CB0-4EF0-B998-7FE1731E7A94}" srcOrd="4" destOrd="0" presId="urn:microsoft.com/office/officeart/2005/8/layout/hierarchy2"/>
    <dgm:cxn modelId="{E5AE7549-27EA-421B-B0FE-8C8D3B540323}" type="presParOf" srcId="{43698902-1CB0-4EF0-B998-7FE1731E7A94}" destId="{BC9274A2-652B-4FE9-9DFE-354693342A3E}" srcOrd="0" destOrd="0" presId="urn:microsoft.com/office/officeart/2005/8/layout/hierarchy2"/>
    <dgm:cxn modelId="{BA7AB98A-67FB-49B2-A5FA-DD72DB1C6E13}" type="presParOf" srcId="{CBF326DD-90B5-4EEF-B964-11D055AB6CBA}" destId="{60678DAA-3B10-4C72-95DD-B0D27B73B536}" srcOrd="5" destOrd="0" presId="urn:microsoft.com/office/officeart/2005/8/layout/hierarchy2"/>
    <dgm:cxn modelId="{17E6DA30-1729-4453-AEDC-4C796F3D3842}" type="presParOf" srcId="{60678DAA-3B10-4C72-95DD-B0D27B73B536}" destId="{807CFC3F-CC76-48ED-9ABA-E2BC1E2D35FA}" srcOrd="0" destOrd="0" presId="urn:microsoft.com/office/officeart/2005/8/layout/hierarchy2"/>
    <dgm:cxn modelId="{6FC9DB3C-6254-4AF1-8DAC-17B976D40D94}" type="presParOf" srcId="{60678DAA-3B10-4C72-95DD-B0D27B73B536}" destId="{52D0134D-5C36-4A9C-8F57-D2B1B4D91973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3C7D6D-021D-40CE-85C0-F53E3706B1A8}" type="doc">
      <dgm:prSet loTypeId="urn:microsoft.com/office/officeart/2005/8/layout/arrow6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6E2AF2DA-8C2B-4277-A81A-62F5C0F2AC21}">
      <dgm:prSet phldrT="[Text]"/>
      <dgm:spPr/>
      <dgm:t>
        <a:bodyPr/>
        <a:lstStyle/>
        <a:p>
          <a:r>
            <a:rPr lang="en-US" dirty="0" err="1" smtClean="0"/>
            <a:t>Tuberculoid</a:t>
          </a:r>
          <a:r>
            <a:rPr lang="en-US" dirty="0" smtClean="0"/>
            <a:t>	</a:t>
          </a:r>
          <a:endParaRPr lang="en-US" dirty="0"/>
        </a:p>
      </dgm:t>
    </dgm:pt>
    <dgm:pt modelId="{2937CB5F-A687-4F81-B8E6-F5902351E3A4}" type="parTrans" cxnId="{B17F8A48-3D4E-464C-A612-53B28772B09B}">
      <dgm:prSet/>
      <dgm:spPr/>
      <dgm:t>
        <a:bodyPr/>
        <a:lstStyle/>
        <a:p>
          <a:endParaRPr lang="en-US"/>
        </a:p>
      </dgm:t>
    </dgm:pt>
    <dgm:pt modelId="{2A448CEA-18CD-464E-8A97-BFDB8E39054F}" type="sibTrans" cxnId="{B17F8A48-3D4E-464C-A612-53B28772B09B}">
      <dgm:prSet/>
      <dgm:spPr/>
      <dgm:t>
        <a:bodyPr/>
        <a:lstStyle/>
        <a:p>
          <a:endParaRPr lang="en-US"/>
        </a:p>
      </dgm:t>
    </dgm:pt>
    <dgm:pt modelId="{30B7FF14-9DF1-48B3-AC95-2AB008C9A904}">
      <dgm:prSet phldrT="[Text]"/>
      <dgm:spPr/>
      <dgm:t>
        <a:bodyPr/>
        <a:lstStyle/>
        <a:p>
          <a:r>
            <a:rPr lang="en-US" dirty="0" err="1" smtClean="0"/>
            <a:t>Lapromatous</a:t>
          </a:r>
          <a:r>
            <a:rPr lang="en-US" dirty="0" smtClean="0"/>
            <a:t> </a:t>
          </a:r>
          <a:endParaRPr lang="en-US" dirty="0"/>
        </a:p>
      </dgm:t>
    </dgm:pt>
    <dgm:pt modelId="{0FFC53F1-7EB2-45BA-B4DF-D2A52DDFA693}" type="parTrans" cxnId="{16833C72-EFA9-4661-9812-B1F2DA534284}">
      <dgm:prSet/>
      <dgm:spPr/>
      <dgm:t>
        <a:bodyPr/>
        <a:lstStyle/>
        <a:p>
          <a:endParaRPr lang="en-US"/>
        </a:p>
      </dgm:t>
    </dgm:pt>
    <dgm:pt modelId="{88988437-2F6B-4710-81BA-0F1C4460E529}" type="sibTrans" cxnId="{16833C72-EFA9-4661-9812-B1F2DA534284}">
      <dgm:prSet/>
      <dgm:spPr/>
      <dgm:t>
        <a:bodyPr/>
        <a:lstStyle/>
        <a:p>
          <a:endParaRPr lang="en-US"/>
        </a:p>
      </dgm:t>
    </dgm:pt>
    <dgm:pt modelId="{DC31F0D3-45D5-40B9-B12E-9B3D06C28A96}" type="pres">
      <dgm:prSet presAssocID="{BB3C7D6D-021D-40CE-85C0-F53E3706B1A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549E23-E06E-42D5-853E-3CA5CC30D35F}" type="pres">
      <dgm:prSet presAssocID="{BB3C7D6D-021D-40CE-85C0-F53E3706B1A8}" presName="ribbon" presStyleLbl="node1" presStyleIdx="0" presStyleCnt="1"/>
      <dgm:spPr/>
    </dgm:pt>
    <dgm:pt modelId="{328B457A-AEED-437E-99C6-347D4F2F6863}" type="pres">
      <dgm:prSet presAssocID="{BB3C7D6D-021D-40CE-85C0-F53E3706B1A8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DD183-C60A-4C23-96EF-AE34128F3100}" type="pres">
      <dgm:prSet presAssocID="{BB3C7D6D-021D-40CE-85C0-F53E3706B1A8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61CDCD-1244-455D-825F-550CD0A0BB2E}" type="presOf" srcId="{30B7FF14-9DF1-48B3-AC95-2AB008C9A904}" destId="{309DD183-C60A-4C23-96EF-AE34128F3100}" srcOrd="0" destOrd="0" presId="urn:microsoft.com/office/officeart/2005/8/layout/arrow6"/>
    <dgm:cxn modelId="{16833C72-EFA9-4661-9812-B1F2DA534284}" srcId="{BB3C7D6D-021D-40CE-85C0-F53E3706B1A8}" destId="{30B7FF14-9DF1-48B3-AC95-2AB008C9A904}" srcOrd="1" destOrd="0" parTransId="{0FFC53F1-7EB2-45BA-B4DF-D2A52DDFA693}" sibTransId="{88988437-2F6B-4710-81BA-0F1C4460E529}"/>
    <dgm:cxn modelId="{00808864-732F-40F0-890D-51D4C1F0D21C}" type="presOf" srcId="{BB3C7D6D-021D-40CE-85C0-F53E3706B1A8}" destId="{DC31F0D3-45D5-40B9-B12E-9B3D06C28A96}" srcOrd="0" destOrd="0" presId="urn:microsoft.com/office/officeart/2005/8/layout/arrow6"/>
    <dgm:cxn modelId="{B17F8A48-3D4E-464C-A612-53B28772B09B}" srcId="{BB3C7D6D-021D-40CE-85C0-F53E3706B1A8}" destId="{6E2AF2DA-8C2B-4277-A81A-62F5C0F2AC21}" srcOrd="0" destOrd="0" parTransId="{2937CB5F-A687-4F81-B8E6-F5902351E3A4}" sibTransId="{2A448CEA-18CD-464E-8A97-BFDB8E39054F}"/>
    <dgm:cxn modelId="{AD075C5E-C694-4322-9B4B-49FB92676EE7}" type="presOf" srcId="{6E2AF2DA-8C2B-4277-A81A-62F5C0F2AC21}" destId="{328B457A-AEED-437E-99C6-347D4F2F6863}" srcOrd="0" destOrd="0" presId="urn:microsoft.com/office/officeart/2005/8/layout/arrow6"/>
    <dgm:cxn modelId="{A868F46F-12FC-47A4-B6B7-7418E0DDF307}" type="presParOf" srcId="{DC31F0D3-45D5-40B9-B12E-9B3D06C28A96}" destId="{78549E23-E06E-42D5-853E-3CA5CC30D35F}" srcOrd="0" destOrd="0" presId="urn:microsoft.com/office/officeart/2005/8/layout/arrow6"/>
    <dgm:cxn modelId="{229CC45B-257F-41ED-8AAA-89C7E1DDE0EA}" type="presParOf" srcId="{DC31F0D3-45D5-40B9-B12E-9B3D06C28A96}" destId="{328B457A-AEED-437E-99C6-347D4F2F6863}" srcOrd="1" destOrd="0" presId="urn:microsoft.com/office/officeart/2005/8/layout/arrow6"/>
    <dgm:cxn modelId="{31310AB8-901E-45CC-8125-028E371B8FDC}" type="presParOf" srcId="{DC31F0D3-45D5-40B9-B12E-9B3D06C28A96}" destId="{309DD183-C60A-4C23-96EF-AE34128F3100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CB35CE-FB52-4DE2-8A9F-D6AF5D6F317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C617A7-61BF-4D18-800C-B34EDDE2B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Miranda%20A%5bAuthor%5d&amp;cauthor=true&amp;cauthor_uid=20963340" TargetMode="External"/><Relationship Id="rId2" Type="http://schemas.openxmlformats.org/officeDocument/2006/relationships/hyperlink" Target="http://www.ncbi.nlm.nih.gov/pubmed?term=Martins%20AC%5bAuthor%5d&amp;cauthor=true&amp;cauthor_uid=2096334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Martinez%20A%5bAuthor%5d&amp;cauthor=true&amp;cauthor_uid=20963340" TargetMode="External"/><Relationship Id="rId5" Type="http://schemas.openxmlformats.org/officeDocument/2006/relationships/hyperlink" Target="http://www.ncbi.nlm.nih.gov/pubmed?term=B%C3%BChrer-S%C3%A9kula%20S%5bAuthor%5d&amp;cauthor=true&amp;cauthor_uid=20963340" TargetMode="External"/><Relationship Id="rId4" Type="http://schemas.openxmlformats.org/officeDocument/2006/relationships/hyperlink" Target="http://www.ncbi.nlm.nih.gov/pubmed?term=Oliveira%20ML%5bAuthor%5d&amp;cauthor=true&amp;cauthor_uid=20963340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81000"/>
            <a:ext cx="6172200" cy="1600200"/>
          </a:xfrm>
        </p:spPr>
        <p:txBody>
          <a:bodyPr/>
          <a:lstStyle/>
          <a:p>
            <a:pPr algn="ctr"/>
            <a:r>
              <a:rPr lang="en-US" sz="4400" dirty="0" smtClean="0"/>
              <a:t>Nasal tuberculosis and leprosy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SINUS GRANULOMA</a:t>
            </a:r>
            <a:endParaRPr lang="en-US" dirty="0"/>
          </a:p>
        </p:txBody>
      </p:sp>
      <p:pic>
        <p:nvPicPr>
          <p:cNvPr id="2050" name="Picture 2" descr="F:\Scott-Brown’s Otorhinolaryngology, Head and Neck Surgery\Part 13 The nose and paranasal sinuses\115 Specific chronic infections\115.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00200"/>
            <a:ext cx="48768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Tissue biopsy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Microbiological diagnosis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BACTEC  </a:t>
            </a:r>
            <a:r>
              <a:rPr lang="en-US" baseline="30000" dirty="0" smtClean="0"/>
              <a:t>(1) [***/**]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Manteaux</a:t>
            </a:r>
            <a:r>
              <a:rPr lang="en-US" dirty="0" smtClean="0"/>
              <a:t> Test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Chest x-ray </a:t>
            </a:r>
            <a:r>
              <a:rPr lang="en-US" baseline="30000" dirty="0" smtClean="0"/>
              <a:t>[***]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months: </a:t>
            </a:r>
            <a:endParaRPr lang="en-US" sz="1800" dirty="0" smtClean="0"/>
          </a:p>
          <a:p>
            <a:pPr lvl="7"/>
            <a:r>
              <a:rPr lang="en-US" sz="1800" dirty="0" err="1" smtClean="0"/>
              <a:t>Isoniazide</a:t>
            </a:r>
            <a:endParaRPr lang="en-US" sz="1800" dirty="0" smtClean="0"/>
          </a:p>
          <a:p>
            <a:pPr lvl="7"/>
            <a:r>
              <a:rPr lang="en-US" sz="1800" dirty="0" err="1" smtClean="0"/>
              <a:t>Rifampicin</a:t>
            </a:r>
            <a:endParaRPr lang="en-US" sz="1800" dirty="0" smtClean="0"/>
          </a:p>
          <a:p>
            <a:pPr lvl="7"/>
            <a:r>
              <a:rPr lang="en-US" sz="1800" dirty="0" err="1" smtClean="0"/>
              <a:t>Ethambutol</a:t>
            </a:r>
            <a:endParaRPr lang="en-US" sz="1800" dirty="0" smtClean="0"/>
          </a:p>
          <a:p>
            <a:pPr lvl="7"/>
            <a:r>
              <a:rPr lang="en-US" sz="1800" dirty="0" err="1" smtClean="0"/>
              <a:t>pyrazinamide</a:t>
            </a:r>
            <a:endParaRPr lang="en-US" sz="1800" dirty="0" smtClean="0"/>
          </a:p>
          <a:p>
            <a:endParaRPr lang="en-US" dirty="0" smtClean="0"/>
          </a:p>
          <a:p>
            <a:r>
              <a:rPr lang="en-US" dirty="0" smtClean="0"/>
              <a:t>Four months:</a:t>
            </a:r>
            <a:endParaRPr lang="en-US" sz="1800" dirty="0" smtClean="0"/>
          </a:p>
          <a:p>
            <a:pPr lvl="7"/>
            <a:r>
              <a:rPr lang="en-US" sz="1800" dirty="0" err="1" smtClean="0"/>
              <a:t>Isoniazide</a:t>
            </a:r>
            <a:endParaRPr lang="en-US" sz="1800" dirty="0" smtClean="0"/>
          </a:p>
          <a:p>
            <a:pPr lvl="7"/>
            <a:r>
              <a:rPr lang="en-US" sz="1800" dirty="0" err="1" smtClean="0"/>
              <a:t>Rifampicin</a:t>
            </a:r>
            <a:endParaRPr lang="en-US" sz="1800" dirty="0" smtClean="0"/>
          </a:p>
          <a:p>
            <a:pPr lvl="7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LEPROSY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Hansen disease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Goal </a:t>
            </a:r>
            <a:r>
              <a:rPr lang="en-US" dirty="0" smtClean="0"/>
              <a:t>of WHO: to reduce rate of new cases with grade 2 disability by 35%.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pathophysiology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morbidity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Ulnar</a:t>
            </a:r>
            <a:r>
              <a:rPr lang="en-US" dirty="0" smtClean="0"/>
              <a:t> &amp; Median: Claw hand</a:t>
            </a:r>
          </a:p>
          <a:p>
            <a:endParaRPr lang="en-US" dirty="0" smtClean="0"/>
          </a:p>
          <a:p>
            <a:r>
              <a:rPr lang="en-US" dirty="0" smtClean="0"/>
              <a:t>Posterior </a:t>
            </a:r>
            <a:r>
              <a:rPr lang="en-US" dirty="0" err="1" smtClean="0"/>
              <a:t>Tibial</a:t>
            </a:r>
            <a:r>
              <a:rPr lang="en-US" dirty="0" smtClean="0"/>
              <a:t>: Planter insensitivity &amp; Clawed toes</a:t>
            </a:r>
          </a:p>
          <a:p>
            <a:endParaRPr lang="en-US" dirty="0" smtClean="0"/>
          </a:p>
          <a:p>
            <a:r>
              <a:rPr lang="en-US" dirty="0" smtClean="0"/>
              <a:t>Common </a:t>
            </a:r>
            <a:r>
              <a:rPr lang="en-US" dirty="0" err="1" smtClean="0"/>
              <a:t>Paroneal</a:t>
            </a:r>
            <a:r>
              <a:rPr lang="en-US" dirty="0" smtClean="0"/>
              <a:t>: Foot drop</a:t>
            </a:r>
          </a:p>
          <a:p>
            <a:endParaRPr lang="en-US" dirty="0" smtClean="0"/>
          </a:p>
          <a:p>
            <a:r>
              <a:rPr lang="en-US" dirty="0" smtClean="0"/>
              <a:t>Facial &amp; Greater Auricular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G:\Photo\211212-220455-5417t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95400"/>
            <a:ext cx="53340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</a:t>
            </a:r>
            <a:r>
              <a:rPr lang="en-US" dirty="0" err="1" smtClean="0"/>
              <a:t>Feauters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Symptoms: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Nasal obstruction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Crust formation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Blood stained discharge</a:t>
            </a:r>
          </a:p>
          <a:p>
            <a:pPr lvl="6"/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Hyposmia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baseline="30000" dirty="0" smtClean="0">
                <a:solidFill>
                  <a:schemeClr val="accent2">
                    <a:lumMod val="50000"/>
                  </a:schemeClr>
                </a:solidFill>
              </a:rPr>
              <a:t>(2)</a:t>
            </a:r>
            <a:endParaRPr lang="en-US" baseline="30000" dirty="0" smtClean="0"/>
          </a:p>
          <a:p>
            <a:endParaRPr lang="en-US" dirty="0" smtClean="0"/>
          </a:p>
          <a:p>
            <a:r>
              <a:rPr lang="en-US" dirty="0" smtClean="0"/>
              <a:t>Atrophic Rhinitis</a:t>
            </a:r>
          </a:p>
          <a:p>
            <a:endParaRPr lang="en-US" dirty="0" smtClean="0"/>
          </a:p>
          <a:p>
            <a:r>
              <a:rPr lang="en-US" dirty="0" err="1" smtClean="0"/>
              <a:t>Septal</a:t>
            </a:r>
            <a:r>
              <a:rPr lang="en-US" dirty="0" smtClean="0"/>
              <a:t> perforation</a:t>
            </a:r>
          </a:p>
          <a:p>
            <a:endParaRPr lang="en-US" dirty="0" smtClean="0"/>
          </a:p>
          <a:p>
            <a:r>
              <a:rPr lang="en-US" dirty="0" smtClean="0"/>
              <a:t>Saddle nose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Clinical findings</a:t>
            </a:r>
            <a:r>
              <a:rPr lang="en-US" baseline="30000" dirty="0" smtClean="0"/>
              <a:t>(3)</a:t>
            </a:r>
            <a:r>
              <a:rPr lang="en-US" dirty="0" smtClean="0"/>
              <a:t>:  </a:t>
            </a:r>
          </a:p>
          <a:p>
            <a:pPr lvl="8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Hypo-pigmented lesion with loss of sensation</a:t>
            </a:r>
          </a:p>
          <a:p>
            <a:pPr lvl="8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Nerve thickening</a:t>
            </a:r>
          </a:p>
          <a:p>
            <a:pPr lvl="8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Bacteriological Examination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Daily, Self administered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Monthly Supervised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Months 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Paucibacillary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Dapsone</a:t>
                      </a:r>
                      <a:r>
                        <a:rPr lang="en-US" dirty="0" smtClean="0"/>
                        <a:t> 100mg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Rifampicin</a:t>
                      </a:r>
                      <a:r>
                        <a:rPr lang="en-US" baseline="0" dirty="0" smtClean="0"/>
                        <a:t> 600mg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6-12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Multibacillary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Dapsone</a:t>
                      </a:r>
                      <a:r>
                        <a:rPr lang="en-US" dirty="0" smtClean="0"/>
                        <a:t> 100mg,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Clofazimine</a:t>
                      </a:r>
                      <a:r>
                        <a:rPr lang="en-US" dirty="0" smtClean="0"/>
                        <a:t> 50mg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Rifampicin</a:t>
                      </a:r>
                      <a:r>
                        <a:rPr lang="en-US" dirty="0" smtClean="0"/>
                        <a:t> 600mg,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err="1" smtClean="0"/>
                        <a:t>Clofazimine</a:t>
                      </a:r>
                      <a:r>
                        <a:rPr lang="en-US" dirty="0" smtClean="0"/>
                        <a:t> 300mg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Williams RG, Jones TD. Mycobacterium marches back. Journal of laryngology and Otology.1995;109:5-13.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Barton RPE. Ear nose and Throat involvement in leprosy. In: Hastings RC. Leprosy. Edinburgh: Churchill Livingstone,1985:243-52.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expert committee on leprosy. Seventh Report, WHO, Technical report series no.874,1998;24.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295400"/>
          <a:ext cx="89916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587829"/>
                <a:gridCol w="1981200"/>
                <a:gridCol w="914400"/>
                <a:gridCol w="1752600"/>
              </a:tblGrid>
              <a:tr h="12192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Nasal mucosa study of leprosy contacts with positive serology for the </a:t>
                      </a:r>
                      <a:r>
                        <a:rPr lang="en-US" b="0" dirty="0" err="1" smtClean="0"/>
                        <a:t>phenolic</a:t>
                      </a:r>
                      <a:r>
                        <a:rPr lang="en-US" b="0" dirty="0" smtClean="0"/>
                        <a:t> </a:t>
                      </a:r>
                      <a:r>
                        <a:rPr lang="en-US" b="0" dirty="0" err="1" smtClean="0"/>
                        <a:t>glycolipid</a:t>
                      </a:r>
                      <a:r>
                        <a:rPr lang="en-US" b="0" dirty="0" smtClean="0"/>
                        <a:t> 1 antigen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hlinkClick r:id="rId2" action="ppaction://hlinkfile"/>
                        </a:rPr>
                        <a:t>Martins AC</a:t>
                      </a:r>
                      <a:r>
                        <a:rPr lang="pt-BR" baseline="30000" dirty="0" smtClean="0"/>
                        <a:t>1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hlinkClick r:id="rId3" action="ppaction://hlinkfile"/>
                        </a:rPr>
                        <a:t>Miranda A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hlinkClick r:id="rId4" action="ppaction://hlinkfile"/>
                        </a:rPr>
                        <a:t>Oliveira ML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hlinkClick r:id="rId5" action="ppaction://hlinkfile"/>
                        </a:rPr>
                        <a:t>Bührer-Sékula S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hlinkClick r:id="rId6" action="ppaction://hlinkfile"/>
                        </a:rPr>
                        <a:t>Martinez A</a:t>
                      </a:r>
                      <a:r>
                        <a:rPr lang="pt-BR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" action="ppaction://hlinkfile" tooltip="Brazilian journal of otorhinolaryngology."/>
                        </a:rPr>
                        <a:t>Braz</a:t>
                      </a:r>
                      <a:r>
                        <a:rPr lang="en-US" dirty="0" smtClean="0">
                          <a:hlinkClick r:id="" action="ppaction://hlinkfile" tooltip="Brazilian journal of otorhinolaryngology."/>
                        </a:rPr>
                        <a:t> J </a:t>
                      </a:r>
                      <a:r>
                        <a:rPr lang="en-US" dirty="0" err="1" smtClean="0">
                          <a:hlinkClick r:id="" action="ppaction://hlinkfile" tooltip="Brazilian journal of otorhinolaryngology."/>
                        </a:rPr>
                        <a:t>Otorhinolaryngol</a:t>
                      </a:r>
                      <a:r>
                        <a:rPr lang="en-US" dirty="0" smtClean="0">
                          <a:hlinkClick r:id="" action="ppaction://hlinkfile" tooltip="Brazilian journal of otorhinolaryngology."/>
                        </a:rPr>
                        <a:t>.</a:t>
                      </a:r>
                      <a:r>
                        <a:rPr lang="en-US" dirty="0" smtClean="0"/>
                        <a:t> 2010 Sep-Oct;76(5):579-87.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Between </a:t>
                      </a:r>
                      <a:r>
                        <a:rPr lang="en-US" dirty="0" err="1" smtClean="0"/>
                        <a:t>seropositive</a:t>
                      </a:r>
                      <a:r>
                        <a:rPr lang="en-US" dirty="0" smtClean="0"/>
                        <a:t> contacts, real-time PCR was positive for M. </a:t>
                      </a:r>
                      <a:r>
                        <a:rPr lang="en-US" dirty="0" err="1" smtClean="0"/>
                        <a:t>leprae</a:t>
                      </a:r>
                      <a:r>
                        <a:rPr lang="en-US" dirty="0" smtClean="0"/>
                        <a:t> DNA in 06 (19.35%) of them and the higher number of genome copies were found in contacts who became sick.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Through the combination of various methods, tests on the contacts can help identify subclinical infection and monitor the contacts that could be responsible for spreading the disease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Q-1Drugs used to treat Leprosy are all except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Dapsone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Isoniazide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Rifampicin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Clofazimine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Leprosy affects all system except</a:t>
            </a:r>
          </a:p>
          <a:p>
            <a:pPr marL="457200" indent="-457200">
              <a:buAutoNum type="alphaLcPeriod"/>
            </a:pPr>
            <a:r>
              <a:rPr lang="en-US" dirty="0" smtClean="0"/>
              <a:t>Peripheral nervous system</a:t>
            </a:r>
          </a:p>
          <a:p>
            <a:pPr marL="457200" indent="-457200">
              <a:buAutoNum type="alphaLcPeriod"/>
            </a:pPr>
            <a:r>
              <a:rPr lang="en-US" dirty="0" smtClean="0">
                <a:solidFill>
                  <a:srgbClr val="FF0000"/>
                </a:solidFill>
              </a:rPr>
              <a:t>Central nervous system</a:t>
            </a:r>
          </a:p>
          <a:p>
            <a:pPr marL="457200" indent="-457200">
              <a:buAutoNum type="alphaLcPeriod"/>
            </a:pPr>
            <a:r>
              <a:rPr lang="en-US" dirty="0" smtClean="0"/>
              <a:t>Skin</a:t>
            </a:r>
          </a:p>
          <a:p>
            <a:pPr marL="457200" indent="-457200">
              <a:buAutoNum type="alphaLcPeriod"/>
            </a:pPr>
            <a:r>
              <a:rPr lang="en-US" dirty="0" smtClean="0"/>
              <a:t>Nasal mucosa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Which of the following is used for screening of tuberculosis?</a:t>
            </a:r>
          </a:p>
          <a:p>
            <a:pPr marL="457200" indent="-457200">
              <a:buAutoNum type="alphaLcPeriod"/>
            </a:pPr>
            <a:r>
              <a:rPr lang="en-US" dirty="0" smtClean="0"/>
              <a:t>Paul-</a:t>
            </a:r>
            <a:r>
              <a:rPr lang="en-US" dirty="0" err="1" smtClean="0"/>
              <a:t>bunnel</a:t>
            </a:r>
            <a:r>
              <a:rPr lang="en-US" dirty="0" smtClean="0"/>
              <a:t> test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Montoux</a:t>
            </a:r>
            <a:r>
              <a:rPr lang="en-US" dirty="0" smtClean="0"/>
              <a:t> test</a:t>
            </a:r>
          </a:p>
          <a:p>
            <a:pPr marL="457200" indent="-457200">
              <a:buAutoNum type="alphaLcPeriod"/>
            </a:pPr>
            <a:r>
              <a:rPr lang="en-US" dirty="0" smtClean="0"/>
              <a:t>SSS(slit skin smear)</a:t>
            </a:r>
          </a:p>
          <a:p>
            <a:pPr marL="457200" indent="-457200">
              <a:buAutoNum type="alphaLcPeriod"/>
            </a:pPr>
            <a:r>
              <a:rPr lang="en-US" dirty="0" smtClean="0"/>
              <a:t>KOH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Culture media for M.TB</a:t>
            </a:r>
          </a:p>
          <a:p>
            <a:pPr marL="457200" indent="-457200">
              <a:buAutoNum type="alphaLcPeriod"/>
            </a:pPr>
            <a:r>
              <a:rPr lang="en-US" dirty="0" smtClean="0"/>
              <a:t>Muller Hinton</a:t>
            </a:r>
          </a:p>
          <a:p>
            <a:pPr marL="457200" indent="-457200">
              <a:buAutoNum type="alphaLcPeriod"/>
            </a:pPr>
            <a:r>
              <a:rPr lang="en-US" dirty="0" smtClean="0"/>
              <a:t>New York Agar</a:t>
            </a:r>
          </a:p>
          <a:p>
            <a:pPr marL="457200" indent="-457200">
              <a:buAutoNum type="alphaLcPeriod"/>
            </a:pPr>
            <a:r>
              <a:rPr lang="en-US" dirty="0" smtClean="0"/>
              <a:t>L-J medium</a:t>
            </a:r>
          </a:p>
          <a:p>
            <a:pPr marL="457200" indent="-457200">
              <a:buAutoNum type="alphaLcPeriod"/>
            </a:pPr>
            <a:r>
              <a:rPr lang="en-US" dirty="0" smtClean="0"/>
              <a:t>Blood Agar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Cardinal Sign(s) of </a:t>
            </a:r>
            <a:r>
              <a:rPr lang="en-US" dirty="0" err="1" smtClean="0"/>
              <a:t>Hensan’s</a:t>
            </a:r>
            <a:r>
              <a:rPr lang="en-US" dirty="0" smtClean="0"/>
              <a:t> disease</a:t>
            </a:r>
          </a:p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hypopigmented,hypoanesthetic</a:t>
            </a:r>
            <a:r>
              <a:rPr lang="en-US" dirty="0" smtClean="0"/>
              <a:t> patch</a:t>
            </a:r>
          </a:p>
          <a:p>
            <a:pPr>
              <a:buNone/>
            </a:pPr>
            <a:r>
              <a:rPr lang="en-US" dirty="0" smtClean="0"/>
              <a:t>b. thickened peripheral nerve</a:t>
            </a:r>
          </a:p>
          <a:p>
            <a:pPr>
              <a:buNone/>
            </a:pPr>
            <a:r>
              <a:rPr lang="en-US" dirty="0" smtClean="0"/>
              <a:t>c. SSS positive for acid fast bacilli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d.all</a:t>
            </a:r>
            <a:r>
              <a:rPr lang="en-US" dirty="0" smtClean="0">
                <a:solidFill>
                  <a:srgbClr val="FF0000"/>
                </a:solidFill>
              </a:rPr>
              <a:t> of the above.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TUBERCULOSIS</a:t>
            </a:r>
            <a:endParaRPr lang="en-US" dirty="0"/>
          </a:p>
        </p:txBody>
      </p:sp>
      <p:pic>
        <p:nvPicPr>
          <p:cNvPr id="4098" name="Picture 2" descr="G:\Photo\211212-1641784-230802-2127574t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057400"/>
            <a:ext cx="3048000" cy="3505200"/>
          </a:xfrm>
          <a:prstGeom prst="rect">
            <a:avLst/>
          </a:prstGeom>
          <a:noFill/>
        </p:spPr>
      </p:pic>
      <p:pic>
        <p:nvPicPr>
          <p:cNvPr id="4099" name="Picture 3" descr="G:\Photo\211212-1641784-230802-230894tn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057400"/>
            <a:ext cx="30479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Pulmonary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Extra-pulmonary:</a:t>
            </a:r>
          </a:p>
          <a:p>
            <a:pPr lvl="8"/>
            <a:r>
              <a:rPr lang="en-US" sz="2400" dirty="0" err="1" smtClean="0"/>
              <a:t>Lymphnodes</a:t>
            </a:r>
            <a:endParaRPr lang="en-US" sz="2400" dirty="0" smtClean="0"/>
          </a:p>
          <a:p>
            <a:pPr lvl="8"/>
            <a:r>
              <a:rPr lang="en-US" sz="2400" dirty="0" smtClean="0"/>
              <a:t>Vertebral bodies</a:t>
            </a:r>
          </a:p>
          <a:p>
            <a:pPr lvl="8"/>
            <a:r>
              <a:rPr lang="en-US" sz="2400" dirty="0" smtClean="0"/>
              <a:t>Adrenals</a:t>
            </a:r>
          </a:p>
          <a:p>
            <a:pPr lvl="8"/>
            <a:r>
              <a:rPr lang="en-US" sz="2400" dirty="0" smtClean="0"/>
              <a:t>Meninges</a:t>
            </a:r>
          </a:p>
          <a:p>
            <a:pPr lvl="8"/>
            <a:r>
              <a:rPr lang="en-US" sz="2400" dirty="0" smtClean="0"/>
              <a:t>GI tract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LUPUS VULGARIS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Apple jelly nodules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Ulcers:</a:t>
            </a:r>
          </a:p>
          <a:p>
            <a:pPr lvl="4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Pale Granular base</a:t>
            </a:r>
          </a:p>
          <a:p>
            <a:pPr lvl="4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Undermined edges</a:t>
            </a:r>
          </a:p>
          <a:p>
            <a:endParaRPr lang="en-US" dirty="0" smtClean="0"/>
          </a:p>
          <a:p>
            <a:r>
              <a:rPr lang="en-US" dirty="0" smtClean="0"/>
              <a:t>Slowly progressive</a:t>
            </a:r>
          </a:p>
          <a:p>
            <a:endParaRPr lang="en-US" dirty="0" smtClean="0"/>
          </a:p>
          <a:p>
            <a:r>
              <a:rPr lang="en-US" dirty="0" smtClean="0"/>
              <a:t>Malignant transformation </a:t>
            </a:r>
            <a:r>
              <a:rPr lang="en-US" baseline="30000" dirty="0" smtClean="0"/>
              <a:t>[**]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LUPUS VULGARIS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2" descr="F:\Scott-Brown’s Otorhinolaryngology, Head and Neck Surgery\Part 13 The nose and paranasal sinuses\115 Specific chronic infections\115.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3429000" cy="4562856"/>
          </a:xfrm>
          <a:prstGeom prst="rect">
            <a:avLst/>
          </a:prstGeom>
          <a:noFill/>
        </p:spPr>
      </p:pic>
      <p:pic>
        <p:nvPicPr>
          <p:cNvPr id="1027" name="Picture 3" descr="F:\Scott-Brown’s Otorhinolaryngology, Head and Neck Surgery\Part 13 The nose and paranasal sinuses\115 Specific chronic infections\115.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8984" y="1600200"/>
            <a:ext cx="3498215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ULCERATIVE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Symptoms: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Nasal obstruction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Crusting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Discharge</a:t>
            </a:r>
          </a:p>
          <a:p>
            <a:pPr lvl="6"/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Epistaxis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n-US" dirty="0" err="1" smtClean="0"/>
              <a:t>DDx</a:t>
            </a:r>
            <a:r>
              <a:rPr lang="en-US" dirty="0" smtClean="0"/>
              <a:t>:</a:t>
            </a: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Wegner’s 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Granulomatosis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6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Malignancy </a:t>
            </a:r>
            <a:r>
              <a:rPr lang="en-US" sz="2000" baseline="30000" dirty="0" smtClean="0">
                <a:solidFill>
                  <a:schemeClr val="accent2">
                    <a:lumMod val="50000"/>
                  </a:schemeClr>
                </a:solidFill>
              </a:rPr>
              <a:t>[**]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350</TotalTime>
  <Words>524</Words>
  <Application>Microsoft Office PowerPoint</Application>
  <PresentationFormat>On-screen Show (4:3)</PresentationFormat>
  <Paragraphs>174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Oriel</vt:lpstr>
      <vt:lpstr>Nasal tuberculosis and leprosy</vt:lpstr>
      <vt:lpstr>Levels of Evidence</vt:lpstr>
      <vt:lpstr>Levels of Evidence</vt:lpstr>
      <vt:lpstr>TUBERCULOSIS</vt:lpstr>
      <vt:lpstr>PATHOPHYSIOLOGY</vt:lpstr>
      <vt:lpstr>CLINICAL FEATURES</vt:lpstr>
      <vt:lpstr>LUPUS VULGARIS</vt:lpstr>
      <vt:lpstr>LUPUS VULGARIS</vt:lpstr>
      <vt:lpstr>ULCERATIVE FORM</vt:lpstr>
      <vt:lpstr>SINUS GRANULOMA</vt:lpstr>
      <vt:lpstr>DIAGNOSIS</vt:lpstr>
      <vt:lpstr>TREATMENT</vt:lpstr>
      <vt:lpstr>LEPROSY</vt:lpstr>
      <vt:lpstr>pathophysiology</vt:lpstr>
      <vt:lpstr>morbidity</vt:lpstr>
      <vt:lpstr>Slide 16</vt:lpstr>
      <vt:lpstr>Clinical Feauters</vt:lpstr>
      <vt:lpstr>diagnosis</vt:lpstr>
      <vt:lpstr>Treatment </vt:lpstr>
      <vt:lpstr>references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tuberculosis and leprosy</dc:title>
  <dc:creator>JINESH</dc:creator>
  <cp:lastModifiedBy>sony</cp:lastModifiedBy>
  <cp:revision>70</cp:revision>
  <dcterms:created xsi:type="dcterms:W3CDTF">2013-08-20T14:28:42Z</dcterms:created>
  <dcterms:modified xsi:type="dcterms:W3CDTF">2023-11-16T11:24:12Z</dcterms:modified>
</cp:coreProperties>
</file>