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86" r:id="rId4"/>
    <p:sldId id="257" r:id="rId5"/>
    <p:sldId id="27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IN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475C64F-70D2-4241-9B40-63D0A38FE21E}" type="datetimeFigureOut">
              <a:rPr lang="en-IN" smtClean="0"/>
              <a:pPr/>
              <a:t>16-11-2023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5B580DA-8CB8-4F3F-9DE8-AB5947E7EF3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MICROBIOLOGY OF PNEUMOCOCCUS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0949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kamal\Downloads\slide-1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75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kamal\Downloads\slide-1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49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kamal\Downloads\slide-1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23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kamal\Downloads\slide-1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214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kamal\Downloads\slide-1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587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rkamal\Downloads\slide-1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2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rkamal\Downloads\slide-1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9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rkamal\Downloads\slide-1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15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rkamal\Downloads\slide-2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54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rkamal\Downloads\slide-2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999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Grade A – Systemic reviews, Meta analyses, RCT</a:t>
            </a:r>
          </a:p>
          <a:p>
            <a:endParaRPr lang="en-US" sz="3600" dirty="0" smtClean="0"/>
          </a:p>
          <a:p>
            <a:r>
              <a:rPr lang="en-US" sz="3600" dirty="0" smtClean="0"/>
              <a:t>Grade B – Non-</a:t>
            </a:r>
            <a:r>
              <a:rPr lang="en-US" sz="3600" dirty="0" err="1" smtClean="0"/>
              <a:t>randomised</a:t>
            </a:r>
            <a:r>
              <a:rPr lang="en-US" sz="3600" dirty="0" smtClean="0"/>
              <a:t> studies</a:t>
            </a:r>
          </a:p>
          <a:p>
            <a:endParaRPr lang="en-US" sz="3600" dirty="0" smtClean="0"/>
          </a:p>
          <a:p>
            <a:r>
              <a:rPr lang="en-US" sz="3600" dirty="0" smtClean="0"/>
              <a:t>Grade C – Observational studies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rkamal\Downloads\slide-2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35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rkamal\Downloads\slide-2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9218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sz="1800" dirty="0" smtClean="0"/>
              <a:t>Carlyle </a:t>
            </a:r>
            <a:r>
              <a:rPr lang="en-IN" sz="1800" dirty="0" err="1" smtClean="0"/>
              <a:t>horstmeier</a:t>
            </a:r>
            <a:r>
              <a:rPr lang="en-IN" sz="1800" dirty="0" smtClean="0"/>
              <a:t> and John a. </a:t>
            </a:r>
            <a:r>
              <a:rPr lang="en-IN" sz="1800" dirty="0" err="1" smtClean="0"/>
              <a:t>washington.Microbiological</a:t>
            </a:r>
            <a:r>
              <a:rPr lang="en-IN" sz="1800" dirty="0" smtClean="0"/>
              <a:t> study of streptococcal </a:t>
            </a:r>
            <a:r>
              <a:rPr lang="en-IN" sz="1800" dirty="0" err="1" smtClean="0"/>
              <a:t>bacteremia</a:t>
            </a:r>
            <a:r>
              <a:rPr lang="en-IN" sz="1800" dirty="0" smtClean="0"/>
              <a:t> applied microbiology, </a:t>
            </a:r>
            <a:r>
              <a:rPr lang="en-IN" sz="1800" dirty="0" err="1" smtClean="0"/>
              <a:t>oct.</a:t>
            </a:r>
            <a:r>
              <a:rPr lang="en-IN" sz="1800" dirty="0" smtClean="0"/>
              <a:t> 1973, p. 589-591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1181451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66158328"/>
              </p:ext>
            </p:extLst>
          </p:nvPr>
        </p:nvGraphicFramePr>
        <p:xfrm>
          <a:off x="0" y="332655"/>
          <a:ext cx="8939456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857"/>
                <a:gridCol w="1251857"/>
                <a:gridCol w="1251857"/>
                <a:gridCol w="719269"/>
                <a:gridCol w="1960902"/>
                <a:gridCol w="498458"/>
                <a:gridCol w="2005256"/>
              </a:tblGrid>
              <a:tr h="13658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 OF</a:t>
                      </a:r>
                      <a:r>
                        <a:rPr lang="en-US" baseline="0" dirty="0" smtClean="0"/>
                        <a:t> AUTHOR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REFERENCE DETAILS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SAMPLE SIZE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771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Microbiological Study of Streptococcal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err="1" smtClean="0"/>
                        <a:t>Bacteremi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>
                          <a:solidFill>
                            <a:schemeClr val="tx1"/>
                          </a:solidFill>
                        </a:rPr>
                        <a:t>CARLYLE HORSTMEIER AND JOHN A. WASHINGTON II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APPUED MICROBIOLOGY, Oct. 1973, p. 589-591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streptococci were isolated from 280 patients (19% of those with </a:t>
                      </a:r>
                      <a:r>
                        <a:rPr kumimoji="0" lang="en-IN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bacteremia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Of this number, 54 had group D streptococci (45 were enterococci), 218 had </a:t>
                      </a:r>
                      <a:r>
                        <a:rPr kumimoji="0" lang="el-GR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α- 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 </a:t>
                      </a:r>
                      <a:r>
                        <a:rPr kumimoji="0" lang="el-GR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γ-</a:t>
                      </a:r>
                      <a:r>
                        <a:rPr kumimoji="0" lang="en-IN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hemolytic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IN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nongroup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 streptococci, and 49 had </a:t>
                      </a:r>
                      <a:r>
                        <a:rPr kumimoji="0" lang="el-GR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β-</a:t>
                      </a:r>
                      <a:r>
                        <a:rPr kumimoji="0" lang="en-IN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hemolytic</a:t>
                      </a:r>
                      <a:r>
                        <a:rPr kumimoji="0" lang="en-IN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streptococci.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With the increased frequency in recent years</a:t>
                      </a:r>
                      <a:r>
                        <a:rPr lang="en-US" sz="1600" baseline="0" dirty="0" smtClean="0"/>
                        <a:t> of gram negative </a:t>
                      </a:r>
                      <a:r>
                        <a:rPr lang="en-US" sz="1600" baseline="0" dirty="0" err="1" smtClean="0"/>
                        <a:t>bactremia,there</a:t>
                      </a:r>
                      <a:r>
                        <a:rPr lang="en-US" sz="1600" baseline="0" dirty="0" smtClean="0"/>
                        <a:t> has been less attention devoted to streptococcal </a:t>
                      </a:r>
                      <a:r>
                        <a:rPr lang="en-US" sz="1600" baseline="0" dirty="0" err="1" smtClean="0"/>
                        <a:t>bactremia</a:t>
                      </a:r>
                      <a:r>
                        <a:rPr lang="en-US" sz="1600" baseline="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530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1.PNEUMOCOCCUS IS GRAM POSITIVE OR NEGATIVE?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Gram positive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Gram negative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All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of the above</a:t>
            </a:r>
          </a:p>
          <a:p>
            <a:pPr marL="514350" indent="-51435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xmlns="" val="3895120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IS IT BILE SOLUBLE OR NOT?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Bile soluble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Not soluble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All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of the above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IS IT OPTOCHIN SENSITIVE OR NOT?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Sensitive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Not sensitive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All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of the above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pneumococcus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bacteria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virus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fungus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WHAT IS THE APPEARNCE OF THE COLONIES OF PNEUMOCOCCUS?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Tear drop 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err="1" smtClean="0"/>
              <a:t>Draughtmen’s</a:t>
            </a:r>
            <a:endParaRPr lang="en-IN" dirty="0" smtClean="0"/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All of the above</a:t>
            </a:r>
          </a:p>
          <a:p>
            <a:pPr marL="514350" indent="-514350">
              <a:buFont typeface="+mj-lt"/>
              <a:buAutoNum type="alphaUcPeriod"/>
            </a:pPr>
            <a:r>
              <a:rPr lang="en-IN" dirty="0" smtClean="0"/>
              <a:t>None of the above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THANK 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87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28662" y="1857364"/>
            <a:ext cx="8026426" cy="5000636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kamal\Downloads\slide-2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702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09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PNEUMOCOCCUS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Gram-positive </a:t>
            </a:r>
            <a:r>
              <a:rPr lang="en-IN" dirty="0" err="1"/>
              <a:t>diplococci</a:t>
            </a:r>
            <a:r>
              <a:rPr lang="en-IN" dirty="0"/>
              <a:t> (in pairs)</a:t>
            </a:r>
          </a:p>
          <a:p>
            <a:r>
              <a:rPr lang="en-IN" dirty="0"/>
              <a:t>Encapsulated </a:t>
            </a:r>
            <a:r>
              <a:rPr lang="en-IN" dirty="0" smtClean="0"/>
              <a:t>ovoid </a:t>
            </a:r>
            <a:r>
              <a:rPr lang="en-IN" dirty="0" err="1"/>
              <a:t>coccus</a:t>
            </a:r>
            <a:endParaRPr lang="en-IN" dirty="0"/>
          </a:p>
          <a:p>
            <a:r>
              <a:rPr lang="en-IN" dirty="0"/>
              <a:t>Non-motile</a:t>
            </a:r>
          </a:p>
          <a:p>
            <a:r>
              <a:rPr lang="en-IN" dirty="0"/>
              <a:t>Fastidious (enriched media)</a:t>
            </a:r>
          </a:p>
          <a:p>
            <a:r>
              <a:rPr lang="en-IN" dirty="0"/>
              <a:t>Blood or chocolate </a:t>
            </a:r>
            <a:r>
              <a:rPr lang="en-IN" dirty="0" smtClean="0"/>
              <a:t>agar</a:t>
            </a:r>
            <a:endParaRPr lang="en-IN" dirty="0"/>
          </a:p>
          <a:p>
            <a:r>
              <a:rPr lang="en-IN" dirty="0"/>
              <a:t>Alpha haemolysis + draughtsman appearance </a:t>
            </a:r>
          </a:p>
          <a:p>
            <a:r>
              <a:rPr lang="en-IN" dirty="0"/>
              <a:t>Soluble in bile</a:t>
            </a:r>
          </a:p>
          <a:p>
            <a:r>
              <a:rPr lang="en-IN" dirty="0" err="1"/>
              <a:t>Optochin</a:t>
            </a:r>
            <a:r>
              <a:rPr lang="en-IN" dirty="0"/>
              <a:t> sensitive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368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kamal\Downloads\slide-7-10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35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kamal\Downloads\slide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90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kamal\Downloads\slide-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68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kamal\Downloads\slide-1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" y="502920"/>
            <a:ext cx="7802880" cy="58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43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</TotalTime>
  <Words>314</Words>
  <Application>Microsoft Office PowerPoint</Application>
  <PresentationFormat>On-screen Show (4:3)</PresentationFormat>
  <Paragraphs>69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MICROBIOLOGY OF PNEUMOCOCCUS</vt:lpstr>
      <vt:lpstr>Levels of Evidence</vt:lpstr>
      <vt:lpstr>Levels of Evidence</vt:lpstr>
      <vt:lpstr>Slide 4</vt:lpstr>
      <vt:lpstr>PNEUMOCOCCUS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REFERENCES</vt:lpstr>
      <vt:lpstr>Slide 23</vt:lpstr>
      <vt:lpstr>QUESTIONS</vt:lpstr>
      <vt:lpstr>Slide 25</vt:lpstr>
      <vt:lpstr>Slide 26</vt:lpstr>
      <vt:lpstr>Slide 27</vt:lpstr>
      <vt:lpstr>Slide 28</vt:lpstr>
      <vt:lpstr>THANK YOU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OF PNEUMOCOCCUS</dc:title>
  <dc:creator>drkamal</dc:creator>
  <cp:lastModifiedBy>sony</cp:lastModifiedBy>
  <cp:revision>17</cp:revision>
  <dcterms:created xsi:type="dcterms:W3CDTF">2013-06-02T16:27:56Z</dcterms:created>
  <dcterms:modified xsi:type="dcterms:W3CDTF">2023-11-16T11:25:10Z</dcterms:modified>
</cp:coreProperties>
</file>