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endParaRPr lang="en-US"/>
          </a:p>
        </p:txBody>
      </p:sp>
      <p:sp>
        <p:nvSpPr>
          <p:cNvPr id="3" name="Subtitle 2"/>
          <p:cNvSpPr>
            <a:spLocks noGrp="1"/>
          </p:cNvSpPr>
          <p:nvPr>
            <p:ph type="subTitle" idx="1"/>
          </p:nvPr>
        </p:nvSpPr>
        <p:spPr/>
        <p:txBody>
          <a:bodyPr/>
          <a:p>
            <a:endParaRPr lang="en-US"/>
          </a:p>
        </p:txBody>
      </p:sp>
      <p:sp>
        <p:nvSpPr>
          <p:cNvPr id="5" name="Text Box 4"/>
          <p:cNvSpPr txBox="1"/>
          <p:nvPr/>
        </p:nvSpPr>
        <p:spPr>
          <a:xfrm>
            <a:off x="663575" y="587375"/>
            <a:ext cx="10539095" cy="768350"/>
          </a:xfrm>
          <a:prstGeom prst="rect">
            <a:avLst/>
          </a:prstGeom>
          <a:noFill/>
        </p:spPr>
        <p:txBody>
          <a:bodyPr wrap="square" rtlCol="0">
            <a:spAutoFit/>
          </a:bodyPr>
          <a:p>
            <a:r>
              <a:rPr lang="en-IN" altLang="en-US" sz="4400" b="1"/>
              <a:t>ACUTE BACTERIAL MENINGITIS</a:t>
            </a:r>
            <a:endParaRPr lang="en-IN" altLang="en-US" sz="4400" b="1"/>
          </a:p>
        </p:txBody>
      </p:sp>
      <p:sp>
        <p:nvSpPr>
          <p:cNvPr id="6" name="Text Box 5"/>
          <p:cNvSpPr txBox="1"/>
          <p:nvPr/>
        </p:nvSpPr>
        <p:spPr>
          <a:xfrm>
            <a:off x="2420620" y="4232910"/>
            <a:ext cx="8811895" cy="645160"/>
          </a:xfrm>
          <a:prstGeom prst="rect">
            <a:avLst/>
          </a:prstGeom>
          <a:noFill/>
        </p:spPr>
        <p:txBody>
          <a:bodyPr wrap="square" rtlCol="0">
            <a:spAutoFit/>
          </a:bodyPr>
          <a:p>
            <a:r>
              <a:rPr lang="en-IN" altLang="en-US" sz="3200" b="1"/>
              <a:t>                                                 </a:t>
            </a:r>
            <a:r>
              <a:rPr lang="en-IN" altLang="en-US" sz="3600" b="1"/>
              <a:t>   DR SUNIL KUMAR</a:t>
            </a:r>
            <a:endParaRPr lang="en-IN" altLang="en-US" sz="36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32105" y="354330"/>
            <a:ext cx="11753850" cy="6000750"/>
          </a:xfrm>
          <a:prstGeom prst="rect">
            <a:avLst/>
          </a:prstGeom>
          <a:noFill/>
        </p:spPr>
        <p:txBody>
          <a:bodyPr wrap="square" rtlCol="0">
            <a:spAutoFit/>
          </a:bodyPr>
          <a:p>
            <a:r>
              <a:rPr lang="en-IN" altLang="en-US" sz="3200"/>
              <a:t>-Blood urea is elevated due to dehydration.</a:t>
            </a:r>
            <a:endParaRPr lang="en-IN" altLang="en-US" sz="3200"/>
          </a:p>
          <a:p>
            <a:r>
              <a:rPr lang="en-IN" altLang="en-US" sz="3200"/>
              <a:t>-Blood culture may be positive for H.Influenza, meningococci &amp; pnemococci</a:t>
            </a:r>
            <a:endParaRPr lang="en-IN" altLang="en-US" sz="3200"/>
          </a:p>
          <a:p>
            <a:endParaRPr lang="en-IN" altLang="en-US" sz="3200"/>
          </a:p>
          <a:p>
            <a:r>
              <a:rPr lang="en-IN" altLang="en-US" sz="3200" b="1"/>
              <a:t>Radiography:-</a:t>
            </a:r>
            <a:endParaRPr lang="en-IN" altLang="en-US" sz="3200"/>
          </a:p>
          <a:p>
            <a:r>
              <a:rPr lang="en-IN" altLang="en-US" sz="3200"/>
              <a:t>- of chest for pneumonia and lung abscess</a:t>
            </a:r>
            <a:endParaRPr lang="en-IN" altLang="en-US" sz="3200"/>
          </a:p>
          <a:p>
            <a:r>
              <a:rPr lang="en-IN" altLang="en-US" sz="3200"/>
              <a:t>- of skull for chronic osteomylitis and fracture.</a:t>
            </a:r>
            <a:endParaRPr lang="en-IN" altLang="en-US" sz="3200"/>
          </a:p>
          <a:p>
            <a:r>
              <a:rPr lang="en-IN" altLang="en-US" sz="3200"/>
              <a:t>- of paranasal sinuses for sinusitis.</a:t>
            </a:r>
            <a:endParaRPr lang="en-IN" altLang="en-US" sz="3200"/>
          </a:p>
          <a:p>
            <a:endParaRPr lang="en-IN" altLang="en-US" sz="3200"/>
          </a:p>
          <a:p>
            <a:r>
              <a:rPr lang="en-IN" altLang="en-US" sz="3200" b="1"/>
              <a:t>CT Brain-</a:t>
            </a:r>
            <a:endParaRPr lang="en-IN" altLang="en-US" sz="3200"/>
          </a:p>
          <a:p>
            <a:r>
              <a:rPr lang="en-IN" altLang="en-US" sz="3200"/>
              <a:t>-To detect cerebritis, vascular occlusion,hydrocephalus, brain abscess</a:t>
            </a:r>
            <a:endParaRPr lang="en-IN" altLang="en-US" sz="3200"/>
          </a:p>
          <a:p>
            <a:r>
              <a:rPr lang="en-IN" altLang="en-US" sz="3200"/>
              <a:t>- also detect increased contrast enhancement of meninges.</a:t>
            </a:r>
            <a:r>
              <a:rPr lang="en-IN" altLang="en-US"/>
              <a:t> </a:t>
            </a:r>
            <a:endParaRPr lang="en-I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56540" y="278765"/>
            <a:ext cx="11768455" cy="6492875"/>
          </a:xfrm>
          <a:prstGeom prst="rect">
            <a:avLst/>
          </a:prstGeom>
          <a:noFill/>
        </p:spPr>
        <p:txBody>
          <a:bodyPr wrap="square" rtlCol="0">
            <a:spAutoFit/>
          </a:bodyPr>
          <a:p>
            <a:r>
              <a:rPr lang="en-IN" altLang="en-US" sz="3200" b="1"/>
              <a:t>TREATMENT:-</a:t>
            </a:r>
            <a:endParaRPr lang="en-IN" altLang="en-US" sz="3200"/>
          </a:p>
          <a:p>
            <a:r>
              <a:rPr lang="en-IN" altLang="en-US" sz="3200"/>
              <a:t>A)  Antibiotics:-</a:t>
            </a:r>
            <a:endParaRPr lang="en-IN" altLang="en-US" sz="3200"/>
          </a:p>
          <a:p>
            <a:r>
              <a:rPr lang="en-IN" altLang="en-US" sz="3200"/>
              <a:t>- antibiotics must be administered immediately in patients with supected meningitis. we should not wait for results of LP or CT reports.</a:t>
            </a:r>
            <a:endParaRPr lang="en-IN" altLang="en-US" sz="3200"/>
          </a:p>
          <a:p>
            <a:r>
              <a:rPr lang="en-IN" altLang="en-US" sz="3200"/>
              <a:t>- Duration of treatment is 10-14 days.</a:t>
            </a:r>
            <a:endParaRPr lang="en-IN" altLang="en-US" sz="3200"/>
          </a:p>
          <a:p>
            <a:r>
              <a:rPr lang="en-IN" altLang="en-US" sz="3200"/>
              <a:t>- Empirical antibiotic treatment is with</a:t>
            </a:r>
            <a:endParaRPr lang="en-IN" altLang="en-US" sz="3200"/>
          </a:p>
          <a:p>
            <a:r>
              <a:rPr lang="en-IN" altLang="en-US" sz="3200"/>
              <a:t>Inj Ceftriaxone plus vancomycin(40 mg/kg)</a:t>
            </a:r>
            <a:endParaRPr lang="en-IN" altLang="en-US" sz="3200"/>
          </a:p>
          <a:p>
            <a:r>
              <a:rPr lang="en-IN" altLang="en-US" sz="3200"/>
              <a:t>- In patients with suspected listeria infection sply in elderly and immunocompromised then Ampicillin plus cefriaxone or cefotaxime or ceftazidime plus vancomycin should be given.</a:t>
            </a:r>
            <a:endParaRPr lang="en-IN" altLang="en-US" sz="3200"/>
          </a:p>
          <a:p>
            <a:r>
              <a:rPr lang="en-IN" altLang="en-US" sz="3200"/>
              <a:t>B) Steroids:-</a:t>
            </a:r>
            <a:endParaRPr lang="en-IN" altLang="en-US" sz="3200"/>
          </a:p>
          <a:p>
            <a:r>
              <a:rPr lang="en-IN" altLang="en-US" sz="3200"/>
              <a:t>- should be given only in emergency room to reduce the serious complication.</a:t>
            </a:r>
            <a:endParaRPr lang="en-IN" altLang="en-US" sz="3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86385" y="293370"/>
            <a:ext cx="11708765" cy="5015865"/>
          </a:xfrm>
          <a:prstGeom prst="rect">
            <a:avLst/>
          </a:prstGeom>
          <a:noFill/>
        </p:spPr>
        <p:txBody>
          <a:bodyPr wrap="square" rtlCol="0">
            <a:spAutoFit/>
          </a:bodyPr>
          <a:p>
            <a:r>
              <a:rPr lang="en-IN" altLang="en-US" sz="3200"/>
              <a:t>-Steroid should be given before initiation of antibiotic therapy.</a:t>
            </a:r>
            <a:endParaRPr lang="en-IN" altLang="en-US" sz="3200"/>
          </a:p>
          <a:p>
            <a:r>
              <a:rPr lang="en-IN" altLang="en-US" sz="3200"/>
              <a:t>- dexamethasone is given in a dose of 0.15 mg/kh every 6 hourly for 4 days.</a:t>
            </a:r>
            <a:endParaRPr lang="en-IN" altLang="en-US" sz="3200"/>
          </a:p>
          <a:p>
            <a:endParaRPr lang="en-IN" altLang="en-US" sz="3200"/>
          </a:p>
          <a:p>
            <a:r>
              <a:rPr lang="en-IN" altLang="en-US" sz="3200" b="1"/>
              <a:t>COMPLICATION:</a:t>
            </a:r>
            <a:endParaRPr lang="en-IN" altLang="en-US" sz="3200"/>
          </a:p>
          <a:p>
            <a:r>
              <a:rPr lang="en-IN" altLang="en-US" sz="3200"/>
              <a:t>-Cranial nerve palsy, focal neurological deficits, cerebral edema and hydrocephalus.</a:t>
            </a:r>
            <a:endParaRPr lang="en-IN" altLang="en-US" sz="3200"/>
          </a:p>
          <a:p>
            <a:r>
              <a:rPr lang="en-IN" altLang="en-US" sz="3200"/>
              <a:t>- Pneumonia and otitis media are frequently seen in pt with meningitis.</a:t>
            </a:r>
            <a:endParaRPr lang="en-IN" altLang="en-US" sz="3200"/>
          </a:p>
          <a:p>
            <a:r>
              <a:rPr lang="en-IN" altLang="en-US" sz="3200"/>
              <a:t>- Septic shock, ARDS, &amp; DIC are common.</a:t>
            </a:r>
            <a:endParaRPr lang="en-IN" altLang="en-US" sz="3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32105" y="263525"/>
            <a:ext cx="11647805" cy="4707890"/>
          </a:xfrm>
          <a:prstGeom prst="rect">
            <a:avLst/>
          </a:prstGeom>
          <a:noFill/>
        </p:spPr>
        <p:txBody>
          <a:bodyPr wrap="square" rtlCol="0">
            <a:spAutoFit/>
          </a:bodyPr>
          <a:p>
            <a:endParaRPr lang="en-IN" altLang="en-US" sz="6000" b="1"/>
          </a:p>
          <a:p>
            <a:endParaRPr lang="en-IN" altLang="en-US" sz="6000" b="1"/>
          </a:p>
          <a:p>
            <a:endParaRPr lang="en-IN" altLang="en-US" sz="6000" b="1"/>
          </a:p>
          <a:p>
            <a:endParaRPr lang="en-IN" altLang="en-US" sz="6000" b="1"/>
          </a:p>
          <a:p>
            <a:r>
              <a:rPr lang="en-IN" altLang="en-US" sz="6000" b="1"/>
              <a:t>                                </a:t>
            </a:r>
            <a:r>
              <a:rPr lang="en-IN" altLang="en-US" sz="6000" b="1" i="1"/>
              <a:t> THANKS</a:t>
            </a:r>
            <a:endParaRPr lang="en-IN" altLang="en-US" sz="6000" b="1" i="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383540" y="424815"/>
            <a:ext cx="11630660" cy="4092575"/>
          </a:xfrm>
          <a:prstGeom prst="rect">
            <a:avLst/>
          </a:prstGeom>
          <a:noFill/>
        </p:spPr>
        <p:txBody>
          <a:bodyPr wrap="square" rtlCol="0">
            <a:spAutoFit/>
          </a:bodyPr>
          <a:p>
            <a:r>
              <a:rPr lang="en-IN" altLang="en-US" sz="3600" b="1"/>
              <a:t>INTRODUCTION</a:t>
            </a:r>
            <a:endParaRPr lang="en-IN" altLang="en-US" sz="3200" b="1"/>
          </a:p>
          <a:p>
            <a:endParaRPr lang="en-IN" altLang="en-US" sz="3200" b="1"/>
          </a:p>
          <a:p>
            <a:r>
              <a:rPr lang="en-IN" altLang="en-US" sz="3200"/>
              <a:t>-ACUTE BACTERIAL MENINGITIS IS AN INFLAMMATION OF LEPTOMENINGES(ARACHNOID &amp; PIA MATER) &amp; THE FLUID RESIDING IN THE SPACE THAT ENCLOSES IT AND ALSO THAT IN THE VENTRICLES OF THE BRAIN.</a:t>
            </a:r>
            <a:endParaRPr lang="en-IN" altLang="en-US" sz="3200"/>
          </a:p>
          <a:p>
            <a:r>
              <a:rPr lang="en-IN" altLang="en-US" sz="3200"/>
              <a:t>- MENINGITIS IS ALWAYS CEREBROSPINAL.</a:t>
            </a:r>
            <a:endParaRPr lang="en-IN" altLang="en-US" sz="3200"/>
          </a:p>
          <a:p>
            <a:r>
              <a:rPr lang="en-IN" altLang="en-US" sz="3200"/>
              <a:t>- IT ALSO REACHES THE VENTRICLES</a:t>
            </a:r>
            <a:endParaRPr lang="en-IN" altLang="en-US"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24485" y="203835"/>
            <a:ext cx="11734165" cy="5507990"/>
          </a:xfrm>
          <a:prstGeom prst="rect">
            <a:avLst/>
          </a:prstGeom>
          <a:noFill/>
        </p:spPr>
        <p:txBody>
          <a:bodyPr wrap="square" rtlCol="0">
            <a:spAutoFit/>
          </a:bodyPr>
          <a:p>
            <a:r>
              <a:rPr lang="en-IN" altLang="en-US" sz="3200"/>
              <a:t>2 types:-</a:t>
            </a:r>
            <a:endParaRPr lang="en-IN" altLang="en-US" sz="3200"/>
          </a:p>
          <a:p>
            <a:r>
              <a:rPr lang="en-IN" altLang="en-US" sz="3200"/>
              <a:t>a)Acute meningitis</a:t>
            </a:r>
            <a:endParaRPr lang="en-IN" altLang="en-US" sz="3200"/>
          </a:p>
          <a:p>
            <a:r>
              <a:rPr lang="en-IN" altLang="en-US" sz="3200"/>
              <a:t>* With onset over hours to days</a:t>
            </a:r>
            <a:endParaRPr lang="en-IN" altLang="en-US" sz="3200"/>
          </a:p>
          <a:p>
            <a:r>
              <a:rPr lang="en-IN" altLang="en-US" sz="3200"/>
              <a:t>b) Chronic meningitis</a:t>
            </a:r>
            <a:endParaRPr lang="en-IN" altLang="en-US" sz="3200"/>
          </a:p>
          <a:p>
            <a:r>
              <a:rPr lang="en-IN" altLang="en-US" sz="3200"/>
              <a:t>*syndrome persisting more than 4 weeks</a:t>
            </a:r>
            <a:endParaRPr lang="en-IN" altLang="en-US" sz="3200"/>
          </a:p>
          <a:p>
            <a:r>
              <a:rPr lang="en-IN" altLang="en-US" sz="3200"/>
              <a:t>*partially treated acute meningitis may present with chronic meningitis</a:t>
            </a:r>
            <a:endParaRPr lang="en-IN" altLang="en-US" sz="3200"/>
          </a:p>
          <a:p>
            <a:endParaRPr lang="en-IN" altLang="en-US" sz="3200"/>
          </a:p>
          <a:p>
            <a:r>
              <a:rPr lang="en-IN" altLang="en-US" sz="3200"/>
              <a:t>* Inflammation of meninges some times extends into the parenchyma with resultant symptoms and sign of cerebral or spinal cord involvment often termed meningoencephalitis.  </a:t>
            </a:r>
            <a:endParaRPr lang="en-IN" altLang="en-US" sz="3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501650" y="233045"/>
            <a:ext cx="11601450" cy="6492875"/>
          </a:xfrm>
          <a:prstGeom prst="rect">
            <a:avLst/>
          </a:prstGeom>
          <a:noFill/>
        </p:spPr>
        <p:txBody>
          <a:bodyPr wrap="square" rtlCol="0">
            <a:spAutoFit/>
          </a:bodyPr>
          <a:p>
            <a:r>
              <a:rPr lang="en-IN" altLang="en-US" sz="3200" b="1"/>
              <a:t>Aetiology:-</a:t>
            </a:r>
            <a:endParaRPr lang="en-IN" altLang="en-US" sz="3200"/>
          </a:p>
          <a:p>
            <a:r>
              <a:rPr lang="en-IN" altLang="en-US" sz="3200"/>
              <a:t>  </a:t>
            </a:r>
            <a:r>
              <a:rPr lang="en-IN" altLang="en-US" sz="3200" b="1"/>
              <a:t>Commonest organism:</a:t>
            </a:r>
            <a:endParaRPr lang="en-IN" altLang="en-US" sz="3200"/>
          </a:p>
          <a:p>
            <a:r>
              <a:rPr lang="en-IN" altLang="en-US" sz="3200"/>
              <a:t>- STREPTOCOCCUS PNEUMONIAE(30-50%)</a:t>
            </a:r>
            <a:endParaRPr lang="en-IN" altLang="en-US" sz="3200"/>
          </a:p>
          <a:p>
            <a:r>
              <a:rPr lang="en-IN" altLang="en-US" sz="3200"/>
              <a:t>- NEISSERIA MENINGITIDIS(10-35%)</a:t>
            </a:r>
            <a:endParaRPr lang="en-IN" altLang="en-US" sz="3200"/>
          </a:p>
          <a:p>
            <a:r>
              <a:rPr lang="en-IN" altLang="en-US" sz="3200"/>
              <a:t>- H Influenza type B (1-3%)</a:t>
            </a:r>
            <a:endParaRPr lang="en-IN" altLang="en-US" sz="3200"/>
          </a:p>
          <a:p>
            <a:endParaRPr lang="en-IN" altLang="en-US" sz="3200"/>
          </a:p>
          <a:p>
            <a:r>
              <a:rPr lang="en-IN" altLang="en-US" sz="3200" b="1"/>
              <a:t>Uncommon organism:</a:t>
            </a:r>
            <a:endParaRPr lang="en-IN" altLang="en-US" sz="3200"/>
          </a:p>
          <a:p>
            <a:r>
              <a:rPr lang="en-IN" altLang="en-US" sz="3200"/>
              <a:t>- Staphylococcus aureus</a:t>
            </a:r>
            <a:endParaRPr lang="en-IN" altLang="en-US" sz="3200"/>
          </a:p>
          <a:p>
            <a:r>
              <a:rPr lang="en-IN" altLang="en-US" sz="3200"/>
              <a:t>- Gr B streptococci</a:t>
            </a:r>
            <a:endParaRPr lang="en-IN" altLang="en-US" sz="3200"/>
          </a:p>
          <a:p>
            <a:r>
              <a:rPr lang="en-IN" altLang="en-US" sz="3200"/>
              <a:t>- E. coli</a:t>
            </a:r>
            <a:endParaRPr lang="en-IN" altLang="en-US" sz="3200"/>
          </a:p>
          <a:p>
            <a:r>
              <a:rPr lang="en-IN" altLang="en-US" sz="3200"/>
              <a:t>- Klebsiella nd proteus spp</a:t>
            </a:r>
            <a:endParaRPr lang="en-IN" altLang="en-US" sz="3200"/>
          </a:p>
          <a:p>
            <a:r>
              <a:rPr lang="en-IN" altLang="en-US" sz="3200"/>
              <a:t>- Listeria Monocytogenes</a:t>
            </a:r>
            <a:endParaRPr lang="en-IN" altLang="en-US" sz="3200"/>
          </a:p>
          <a:p>
            <a:r>
              <a:rPr lang="en-IN" altLang="en-US" sz="3200"/>
              <a:t>- Pseudomonas spp</a:t>
            </a:r>
            <a:endParaRPr lang="en-IN" altLang="en-US"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24485" y="365760"/>
            <a:ext cx="11719560" cy="5015865"/>
          </a:xfrm>
          <a:prstGeom prst="rect">
            <a:avLst/>
          </a:prstGeom>
          <a:noFill/>
        </p:spPr>
        <p:txBody>
          <a:bodyPr wrap="square" rtlCol="0">
            <a:spAutoFit/>
          </a:bodyPr>
          <a:p>
            <a:r>
              <a:rPr lang="en-IN" altLang="en-US" sz="3200" b="1"/>
              <a:t>Predisposing Factors:-</a:t>
            </a:r>
            <a:endParaRPr lang="en-IN" altLang="en-US" sz="3200"/>
          </a:p>
          <a:p>
            <a:r>
              <a:rPr lang="en-IN" altLang="en-US" sz="3200"/>
              <a:t>a) For pneumococcal meningitis</a:t>
            </a:r>
            <a:endParaRPr lang="en-IN" altLang="en-US" sz="3200"/>
          </a:p>
          <a:p>
            <a:r>
              <a:rPr lang="en-IN" altLang="en-US" sz="3200"/>
              <a:t>- Acute otitis media, Mastoiditis, Pneumonia, DM, Head injury, Bone marrow transplantation, Chronic alcoholism</a:t>
            </a:r>
            <a:endParaRPr lang="en-IN" altLang="en-US" sz="3200"/>
          </a:p>
          <a:p>
            <a:r>
              <a:rPr lang="en-IN" altLang="en-US" sz="3200"/>
              <a:t>b) For H.Influenza meningitis</a:t>
            </a:r>
            <a:endParaRPr lang="en-IN" altLang="en-US" sz="3200"/>
          </a:p>
          <a:p>
            <a:r>
              <a:rPr lang="en-IN" altLang="en-US" sz="3200"/>
              <a:t>- DM, Alcoholism, Abnormalities of immune defence.</a:t>
            </a:r>
            <a:endParaRPr lang="en-IN" altLang="en-US" sz="3200"/>
          </a:p>
          <a:p>
            <a:r>
              <a:rPr lang="en-IN" altLang="en-US" sz="3200"/>
              <a:t>c) For N.meningitidis meningitis:</a:t>
            </a:r>
            <a:endParaRPr lang="en-IN" altLang="en-US" sz="3200"/>
          </a:p>
          <a:p>
            <a:r>
              <a:rPr lang="en-IN" altLang="en-US" sz="3200"/>
              <a:t>- Immunodeficiency disorder, deficiency of complement component.</a:t>
            </a:r>
            <a:endParaRPr lang="en-IN" altLang="en-US" sz="3200"/>
          </a:p>
          <a:p>
            <a:r>
              <a:rPr lang="en-IN" altLang="en-US" sz="3200"/>
              <a:t>d) For Listeria Monocytogenes meningitis:</a:t>
            </a:r>
            <a:endParaRPr lang="en-IN" altLang="en-US" sz="3200"/>
          </a:p>
          <a:p>
            <a:r>
              <a:rPr lang="en-IN" altLang="en-US" sz="3200"/>
              <a:t>- common in elderly, debilitated and those who are immunosupressed</a:t>
            </a:r>
            <a:endParaRPr lang="en-IN" altLang="en-US"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35585" y="233045"/>
            <a:ext cx="11823065" cy="5015865"/>
          </a:xfrm>
          <a:prstGeom prst="rect">
            <a:avLst/>
          </a:prstGeom>
          <a:noFill/>
        </p:spPr>
        <p:txBody>
          <a:bodyPr wrap="square" rtlCol="0">
            <a:spAutoFit/>
          </a:bodyPr>
          <a:p>
            <a:r>
              <a:rPr lang="en-IN" altLang="en-US" sz="3200" b="1"/>
              <a:t>PATHOGENESIS:</a:t>
            </a:r>
            <a:endParaRPr lang="en-IN" altLang="en-US" sz="3200"/>
          </a:p>
          <a:p>
            <a:r>
              <a:rPr lang="en-IN" altLang="en-US" sz="3200"/>
              <a:t>- All three important organisms are normal inhabitants of nasopharynx. Antecedent viral infections of the upper respiratory tract or lungs predispose the colonised patients to blood stream invasion, which is the usual route by which bacteria reach the meninges.</a:t>
            </a:r>
            <a:endParaRPr lang="en-IN" altLang="en-US" sz="3200"/>
          </a:p>
          <a:p>
            <a:r>
              <a:rPr lang="en-IN" altLang="en-US" sz="3200"/>
              <a:t>- Transnasal spread through cribiform plate to subarachnoid space is also one of the route.</a:t>
            </a:r>
            <a:endParaRPr lang="en-IN" altLang="en-US" sz="3200"/>
          </a:p>
          <a:p>
            <a:r>
              <a:rPr lang="en-IN" altLang="en-US" sz="3200"/>
              <a:t>- Disruption of blood-CSF barrier by trauma, circulating endotoxin or initial viral infection of the meninges also facilitates the entry of bacteria into subarachnoid space. </a:t>
            </a:r>
            <a:endParaRPr lang="en-IN" altLang="en-US"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41300" y="293370"/>
            <a:ext cx="11829415" cy="6492875"/>
          </a:xfrm>
          <a:prstGeom prst="rect">
            <a:avLst/>
          </a:prstGeom>
          <a:noFill/>
        </p:spPr>
        <p:txBody>
          <a:bodyPr wrap="square" rtlCol="0">
            <a:spAutoFit/>
          </a:bodyPr>
          <a:p>
            <a:r>
              <a:rPr lang="en-IN" altLang="en-US" sz="3200" b="1"/>
              <a:t>CLINICAL FEATURES:-</a:t>
            </a:r>
            <a:endParaRPr lang="en-IN" altLang="en-US" sz="3200"/>
          </a:p>
          <a:p>
            <a:r>
              <a:rPr lang="en-IN" altLang="en-US" sz="3200"/>
              <a:t>1) Fever, Headache and vomiting are the cardinal features.</a:t>
            </a:r>
            <a:endParaRPr lang="en-IN" altLang="en-US" sz="3200"/>
          </a:p>
          <a:p>
            <a:r>
              <a:rPr lang="en-IN" altLang="en-US" sz="3200"/>
              <a:t>2) Seizures, impairment of</a:t>
            </a:r>
            <a:r>
              <a:rPr lang="en-IN" altLang="en-US"/>
              <a:t> </a:t>
            </a:r>
            <a:r>
              <a:rPr lang="en-IN" altLang="en-US" sz="3200"/>
              <a:t>consiousness, photophobia, stiff neck.</a:t>
            </a:r>
            <a:endParaRPr lang="en-IN" altLang="en-US" sz="3200"/>
          </a:p>
          <a:p>
            <a:r>
              <a:rPr lang="en-IN" altLang="en-US" sz="3200"/>
              <a:t>3) three patterns of onset are documented:</a:t>
            </a:r>
            <a:endParaRPr lang="en-IN" altLang="en-US" sz="3200"/>
          </a:p>
          <a:p>
            <a:r>
              <a:rPr lang="en-IN" altLang="en-US" sz="3200"/>
              <a:t> a) Fulminant onset- patients becomes seriously ill within 24 hours, without antecedent respiratory tract infections.</a:t>
            </a:r>
            <a:endParaRPr lang="en-IN" altLang="en-US" sz="3200"/>
          </a:p>
          <a:p>
            <a:r>
              <a:rPr lang="en-IN" altLang="en-US" sz="3200"/>
              <a:t> b) Meningitis developing over 1-7 days and associated with respiratory symptoms.</a:t>
            </a:r>
            <a:endParaRPr lang="en-IN" altLang="en-US" sz="3200"/>
          </a:p>
          <a:p>
            <a:r>
              <a:rPr lang="en-IN" altLang="en-US" sz="3200"/>
              <a:t> c) Meningeal symptoms occur after 1-3 weeks of resp infection.</a:t>
            </a:r>
            <a:endParaRPr lang="en-IN" altLang="en-US" sz="3200"/>
          </a:p>
          <a:p>
            <a:r>
              <a:rPr lang="en-IN" altLang="en-US" sz="3200"/>
              <a:t>4) In elderly , Immunocompromised and debilitated patients, the classic sign of meningitis may be minimal, where low grade fever and changes in mental status may occur without headache and neck rigidity.</a:t>
            </a:r>
            <a:endParaRPr lang="en-IN" altLang="en-US" sz="3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01625" y="187960"/>
            <a:ext cx="11663045" cy="6000750"/>
          </a:xfrm>
          <a:prstGeom prst="rect">
            <a:avLst/>
          </a:prstGeom>
          <a:noFill/>
        </p:spPr>
        <p:txBody>
          <a:bodyPr wrap="square" rtlCol="0">
            <a:spAutoFit/>
          </a:bodyPr>
          <a:p>
            <a:r>
              <a:rPr lang="en-IN" altLang="en-US" sz="3200" b="1"/>
              <a:t>SIGN OF MENINGEAL IRRITATION:</a:t>
            </a:r>
            <a:endParaRPr lang="en-IN" altLang="en-US" sz="3200"/>
          </a:p>
          <a:p>
            <a:r>
              <a:rPr lang="en-IN" altLang="en-US" sz="3200"/>
              <a:t>A) Neck stiffness- the examiner is unable to put the patient's chin on the chest by passive flexion of neck muscle, due to neck muscle spasm.</a:t>
            </a:r>
            <a:endParaRPr lang="en-IN" altLang="en-US" sz="3200"/>
          </a:p>
          <a:p>
            <a:r>
              <a:rPr lang="en-IN" altLang="en-US" sz="3200"/>
              <a:t>B) Kernig's sign- If the patient's thigh is flexed to 90% from abdomen, it is then impossible to straighten the knee to more than 135 degree passively owing to spasm of hamstrings.</a:t>
            </a:r>
            <a:endParaRPr lang="en-IN" altLang="en-US" sz="3200"/>
          </a:p>
          <a:p>
            <a:r>
              <a:rPr lang="en-IN" altLang="en-US" sz="3200"/>
              <a:t>C) Brudzinski's neck sign- with the patients supine , the physician places one hand behind the patient's head and places the other hand on the patient's chest. the physician then raise the patient's head, while the hand on the chest restrains the patient and prevents from rising. automatic flexion of both legs at hip and knee is a positive sign. </a:t>
            </a:r>
            <a:endParaRPr lang="en-IN" altLang="en-US" sz="3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95580" y="263525"/>
            <a:ext cx="11799570" cy="6492875"/>
          </a:xfrm>
          <a:prstGeom prst="rect">
            <a:avLst/>
          </a:prstGeom>
          <a:noFill/>
        </p:spPr>
        <p:txBody>
          <a:bodyPr wrap="square" rtlCol="0">
            <a:spAutoFit/>
          </a:bodyPr>
          <a:p>
            <a:r>
              <a:rPr lang="en-IN" altLang="en-US" sz="3200" b="1"/>
              <a:t>Investigation:</a:t>
            </a:r>
            <a:endParaRPr lang="en-IN" altLang="en-US" sz="3200"/>
          </a:p>
          <a:p>
            <a:r>
              <a:rPr lang="en-IN" altLang="en-US" sz="3200"/>
              <a:t>- Increased total leucocytes, polymorphonuclear leucocytosis and raised ESR.</a:t>
            </a:r>
            <a:endParaRPr lang="en-IN" altLang="en-US" sz="3200"/>
          </a:p>
          <a:p>
            <a:endParaRPr lang="en-IN" altLang="en-US" sz="3200"/>
          </a:p>
          <a:p>
            <a:r>
              <a:rPr lang="en-IN" altLang="en-US" sz="3200" b="1"/>
              <a:t>CSF EXAMINATION:-</a:t>
            </a:r>
            <a:endParaRPr lang="en-IN" altLang="en-US" sz="3200"/>
          </a:p>
          <a:p>
            <a:r>
              <a:rPr lang="en-IN" altLang="en-US" sz="3200"/>
              <a:t>-Appearance is turbid.</a:t>
            </a:r>
            <a:endParaRPr lang="en-IN" altLang="en-US" sz="3200"/>
          </a:p>
          <a:p>
            <a:r>
              <a:rPr lang="en-IN" altLang="en-US" sz="3200"/>
              <a:t>-Pressure is elevated above 180 mm H2O.</a:t>
            </a:r>
            <a:endParaRPr lang="en-IN" altLang="en-US" sz="3200"/>
          </a:p>
          <a:p>
            <a:r>
              <a:rPr lang="en-IN" altLang="en-US" sz="3200"/>
              <a:t>-Cell count is raised, ranging from 5000-20000/ml , neutrophil predominates</a:t>
            </a:r>
            <a:endParaRPr lang="en-IN" altLang="en-US" sz="3200"/>
          </a:p>
          <a:p>
            <a:r>
              <a:rPr lang="en-IN" altLang="en-US" sz="3200"/>
              <a:t>-protein level is elevated&gt; 45mg/dl</a:t>
            </a:r>
            <a:endParaRPr lang="en-IN" altLang="en-US" sz="3200"/>
          </a:p>
          <a:p>
            <a:r>
              <a:rPr lang="en-IN" altLang="en-US" sz="3200"/>
              <a:t>-sugar level is decreased to less than 40 mg/dl</a:t>
            </a:r>
            <a:endParaRPr lang="en-IN" altLang="en-US" sz="3200"/>
          </a:p>
          <a:p>
            <a:r>
              <a:rPr lang="en-IN" altLang="en-US" sz="3200"/>
              <a:t>-culture of csf grows the pathogen in 70-80% of cases</a:t>
            </a:r>
            <a:endParaRPr lang="en-IN" altLang="en-US" sz="3200"/>
          </a:p>
          <a:p>
            <a:r>
              <a:rPr lang="en-IN" altLang="en-US" sz="3200"/>
              <a:t>-measurement of bacterial antigen in csf(latex agglutination test)</a:t>
            </a:r>
            <a:endParaRPr lang="en-IN" altLang="en-US" sz="32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5083</Words>
  <Application>WPS Presentation</Application>
  <PresentationFormat>Widescreen</PresentationFormat>
  <Paragraphs>109</Paragraphs>
  <Slides>13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Arial</vt:lpstr>
      <vt:lpstr>SimSun</vt:lpstr>
      <vt:lpstr>Wingdings</vt:lpstr>
      <vt:lpstr>Calibri Light</vt:lpstr>
      <vt:lpstr>Calibri</vt:lpstr>
      <vt:lpstr>Microsoft YaHei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WPP Presentation</dc:title>
  <dc:creator>Shambhu</dc:creator>
  <cp:lastModifiedBy>Shambhu</cp:lastModifiedBy>
  <cp:revision>18</cp:revision>
  <dcterms:created xsi:type="dcterms:W3CDTF">2018-11-25T14:21:00Z</dcterms:created>
  <dcterms:modified xsi:type="dcterms:W3CDTF">2018-11-29T17:16:41Z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1033-10.2.0.7549</vt:lpwstr>
  </property>
</Properties>
</file>