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71" r:id="rId7"/>
    <p:sldId id="261" r:id="rId8"/>
    <p:sldId id="272" r:id="rId9"/>
    <p:sldId id="262" r:id="rId10"/>
    <p:sldId id="273" r:id="rId11"/>
    <p:sldId id="263" r:id="rId12"/>
    <p:sldId id="264" r:id="rId13"/>
    <p:sldId id="260" r:id="rId14"/>
    <p:sldId id="274" r:id="rId15"/>
    <p:sldId id="265" r:id="rId16"/>
    <p:sldId id="266" r:id="rId17"/>
    <p:sldId id="267" r:id="rId18"/>
    <p:sldId id="268" r:id="rId19"/>
    <p:sldId id="275" r:id="rId20"/>
    <p:sldId id="283" r:id="rId21"/>
    <p:sldId id="282" r:id="rId22"/>
    <p:sldId id="276" r:id="rId23"/>
    <p:sldId id="280" r:id="rId24"/>
    <p:sldId id="277" r:id="rId25"/>
    <p:sldId id="278" r:id="rId26"/>
    <p:sldId id="279" r:id="rId27"/>
    <p:sldId id="281" r:id="rId28"/>
    <p:sldId id="26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47E9D1DD-8F63-44C8-8DDD-25A3411BFBDC}"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115599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7E9D1DD-8F63-44C8-8DDD-25A3411BFBDC}"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1768605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7E9D1DD-8F63-44C8-8DDD-25A3411BFBDC}"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1341752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47E9D1DD-8F63-44C8-8DDD-25A3411BFBDC}"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3241681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E9D1DD-8F63-44C8-8DDD-25A3411BFBDC}" type="datetimeFigureOut">
              <a:rPr lang="en-IN" smtClean="0"/>
              <a:t>23-02-2023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632158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47E9D1DD-8F63-44C8-8DDD-25A3411BFBDC}"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1504979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47E9D1DD-8F63-44C8-8DDD-25A3411BFBDC}" type="datetimeFigureOut">
              <a:rPr lang="en-IN" smtClean="0"/>
              <a:t>23-02-2023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41202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7E9D1DD-8F63-44C8-8DDD-25A3411BFBDC}" type="datetimeFigureOut">
              <a:rPr lang="en-IN" smtClean="0"/>
              <a:t>23-02-2023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405061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9D1DD-8F63-44C8-8DDD-25A3411BFBDC}" type="datetimeFigureOut">
              <a:rPr lang="en-IN" smtClean="0"/>
              <a:t>23-02-2023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1368919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E9D1DD-8F63-44C8-8DDD-25A3411BFBDC}"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405150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E9D1DD-8F63-44C8-8DDD-25A3411BFBDC}" type="datetimeFigureOut">
              <a:rPr lang="en-IN" smtClean="0"/>
              <a:t>23-02-2023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3E08DA-D218-4BF9-B981-E561F1E9EFFB}" type="slidenum">
              <a:rPr lang="en-IN" smtClean="0"/>
              <a:t>‹#›</a:t>
            </a:fld>
            <a:endParaRPr lang="en-IN"/>
          </a:p>
        </p:txBody>
      </p:sp>
    </p:spTree>
    <p:extLst>
      <p:ext uri="{BB962C8B-B14F-4D97-AF65-F5344CB8AC3E}">
        <p14:creationId xmlns:p14="http://schemas.microsoft.com/office/powerpoint/2010/main" val="287002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9D1DD-8F63-44C8-8DDD-25A3411BFBDC}" type="datetimeFigureOut">
              <a:rPr lang="en-IN" smtClean="0"/>
              <a:t>23-02-2023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3E08DA-D218-4BF9-B981-E561F1E9EFFB}" type="slidenum">
              <a:rPr lang="en-IN" smtClean="0"/>
              <a:t>‹#›</a:t>
            </a:fld>
            <a:endParaRPr lang="en-IN"/>
          </a:p>
        </p:txBody>
      </p:sp>
    </p:spTree>
    <p:extLst>
      <p:ext uri="{BB962C8B-B14F-4D97-AF65-F5344CB8AC3E}">
        <p14:creationId xmlns:p14="http://schemas.microsoft.com/office/powerpoint/2010/main" val="1941890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57312" y="1413064"/>
            <a:ext cx="8677375" cy="4462760"/>
          </a:xfrm>
          <a:prstGeom prst="rect">
            <a:avLst/>
          </a:prstGeom>
          <a:noFill/>
        </p:spPr>
        <p:txBody>
          <a:bodyPr wrap="none" rtlCol="0">
            <a:spAutoFit/>
          </a:bodyPr>
          <a:lstStyle/>
          <a:p>
            <a:pPr algn="ctr"/>
            <a:r>
              <a:rPr lang="en-IN" sz="4400" dirty="0">
                <a:latin typeface="Times New Roman" panose="02020603050405020304" pitchFamily="18" charset="0"/>
                <a:cs typeface="Times New Roman" panose="02020603050405020304" pitchFamily="18" charset="0"/>
              </a:rPr>
              <a:t>CM 8.1</a:t>
            </a:r>
          </a:p>
          <a:p>
            <a:pPr algn="ctr"/>
            <a:r>
              <a:rPr lang="en-IN" sz="4400" dirty="0">
                <a:latin typeface="Times New Roman" panose="02020603050405020304" pitchFamily="18" charset="0"/>
                <a:cs typeface="Times New Roman" panose="02020603050405020304" pitchFamily="18" charset="0"/>
              </a:rPr>
              <a:t>Acute Respiratory Infections – SARS</a:t>
            </a:r>
          </a:p>
          <a:p>
            <a:pPr algn="ctr"/>
            <a:endParaRPr lang="en-IN" sz="2800" dirty="0">
              <a:latin typeface="Times New Roman" panose="02020603050405020304" pitchFamily="18" charset="0"/>
              <a:cs typeface="Times New Roman" panose="02020603050405020304" pitchFamily="18" charset="0"/>
            </a:endParaRPr>
          </a:p>
          <a:p>
            <a:pPr algn="ctr"/>
            <a:endParaRPr lang="en-IN" sz="2800" dirty="0">
              <a:latin typeface="Times New Roman" panose="02020603050405020304" pitchFamily="18" charset="0"/>
              <a:cs typeface="Times New Roman" panose="02020603050405020304" pitchFamily="18" charset="0"/>
            </a:endParaRPr>
          </a:p>
          <a:p>
            <a:pPr algn="ctr"/>
            <a:endParaRPr lang="en-IN" sz="2800" dirty="0">
              <a:latin typeface="Times New Roman" panose="02020603050405020304" pitchFamily="18" charset="0"/>
              <a:cs typeface="Times New Roman" panose="02020603050405020304" pitchFamily="18" charset="0"/>
            </a:endParaRPr>
          </a:p>
          <a:p>
            <a:pPr algn="ctr"/>
            <a:r>
              <a:rPr lang="en-IN" sz="2800" dirty="0">
                <a:latin typeface="Times New Roman" panose="02020603050405020304" pitchFamily="18" charset="0"/>
                <a:cs typeface="Times New Roman" panose="02020603050405020304" pitchFamily="18" charset="0"/>
              </a:rPr>
              <a:t>Dr. Malay Savalia</a:t>
            </a:r>
          </a:p>
          <a:p>
            <a:pPr algn="ctr"/>
            <a:r>
              <a:rPr lang="en-IN" sz="2800" dirty="0">
                <a:latin typeface="Times New Roman" panose="02020603050405020304" pitchFamily="18" charset="0"/>
                <a:cs typeface="Times New Roman" panose="02020603050405020304" pitchFamily="18" charset="0"/>
              </a:rPr>
              <a:t>Assistant Professor</a:t>
            </a:r>
          </a:p>
          <a:p>
            <a:pPr algn="ctr"/>
            <a:r>
              <a:rPr lang="en-IN" sz="2800" dirty="0">
                <a:latin typeface="Times New Roman" panose="02020603050405020304" pitchFamily="18" charset="0"/>
                <a:cs typeface="Times New Roman" panose="02020603050405020304" pitchFamily="18" charset="0"/>
              </a:rPr>
              <a:t>Community Medicine Department</a:t>
            </a:r>
          </a:p>
          <a:p>
            <a:pPr algn="ctr"/>
            <a:r>
              <a:rPr lang="en-IN" sz="2800" dirty="0">
                <a:latin typeface="Times New Roman" panose="02020603050405020304" pitchFamily="18" charset="0"/>
                <a:cs typeface="Times New Roman" panose="02020603050405020304" pitchFamily="18" charset="0"/>
              </a:rPr>
              <a:t>SBKS MI RC </a:t>
            </a:r>
            <a:r>
              <a:rPr lang="en-IN" sz="2800" dirty="0" err="1">
                <a:latin typeface="Times New Roman" panose="02020603050405020304" pitchFamily="18" charset="0"/>
                <a:cs typeface="Times New Roman" panose="02020603050405020304" pitchFamily="18" charset="0"/>
              </a:rPr>
              <a:t>Sumandeep</a:t>
            </a:r>
            <a:r>
              <a:rPr lang="en-IN" sz="2800">
                <a:latin typeface="Times New Roman" panose="02020603050405020304" pitchFamily="18" charset="0"/>
                <a:cs typeface="Times New Roman" panose="02020603050405020304" pitchFamily="18" charset="0"/>
              </a:rPr>
              <a:t> Vidyapeeth</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408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137" y="444017"/>
            <a:ext cx="11300347" cy="3108543"/>
          </a:xfrm>
          <a:prstGeom prst="rect">
            <a:avLst/>
          </a:prstGeom>
        </p:spPr>
        <p:txBody>
          <a:bodyPr wrap="square">
            <a:spAutoFit/>
          </a:bodyPr>
          <a:lstStyle/>
          <a:p>
            <a:pPr marL="723900" indent="-449263" algn="just"/>
            <a:r>
              <a:rPr lang="en-IN" sz="2800" dirty="0">
                <a:latin typeface="Times New Roman" panose="02020603050405020304" pitchFamily="18" charset="0"/>
                <a:cs typeface="Times New Roman" panose="02020603050405020304" pitchFamily="18" charset="0"/>
              </a:rPr>
              <a:t>3. A new extract from the original clinical sample tested positive by 2 different assays or repeat RT-PCR or real-time RT-PCR on each occasion of testing</a:t>
            </a:r>
          </a:p>
          <a:p>
            <a:pPr marL="723900" indent="-449263" algn="just"/>
            <a:endParaRPr lang="en-IN" sz="2800" dirty="0">
              <a:latin typeface="Times New Roman" panose="02020603050405020304" pitchFamily="18" charset="0"/>
              <a:cs typeface="Times New Roman" panose="02020603050405020304" pitchFamily="18" charset="0"/>
            </a:endParaRPr>
          </a:p>
          <a:p>
            <a:pPr marL="723900" indent="-449263" algn="ctr"/>
            <a:r>
              <a:rPr lang="en-IN" sz="2800" dirty="0">
                <a:latin typeface="Times New Roman" panose="02020603050405020304" pitchFamily="18" charset="0"/>
                <a:cs typeface="Times New Roman" panose="02020603050405020304" pitchFamily="18" charset="0"/>
              </a:rPr>
              <a:t>OR</a:t>
            </a:r>
          </a:p>
          <a:p>
            <a:pPr marL="723900" indent="-449263" algn="just"/>
            <a:endParaRPr lang="en-IN" sz="2800" dirty="0">
              <a:latin typeface="Times New Roman" panose="02020603050405020304" pitchFamily="18" charset="0"/>
              <a:cs typeface="Times New Roman" panose="02020603050405020304" pitchFamily="18" charset="0"/>
            </a:endParaRPr>
          </a:p>
          <a:p>
            <a:pPr marL="723900" indent="-449263" algn="just"/>
            <a:r>
              <a:rPr lang="en-IN" sz="2800" dirty="0">
                <a:latin typeface="Times New Roman" panose="02020603050405020304" pitchFamily="18" charset="0"/>
                <a:cs typeface="Times New Roman" panose="02020603050405020304" pitchFamily="18" charset="0"/>
              </a:rPr>
              <a:t>4. Virus culture from any clinical specimen.</a:t>
            </a:r>
          </a:p>
        </p:txBody>
      </p:sp>
    </p:spTree>
    <p:extLst>
      <p:ext uri="{BB962C8B-B14F-4D97-AF65-F5344CB8AC3E}">
        <p14:creationId xmlns:p14="http://schemas.microsoft.com/office/powerpoint/2010/main" val="2978394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 calcmode="lin" valueType="num">
                                      <p:cBhvr>
                                        <p:cTn id="14"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106" y="479175"/>
            <a:ext cx="11077433" cy="5262979"/>
          </a:xfrm>
          <a:prstGeom prst="rect">
            <a:avLst/>
          </a:prstGeom>
        </p:spPr>
        <p:txBody>
          <a:bodyPr wrap="square">
            <a:spAutoFit/>
          </a:bodyPr>
          <a:lstStyle/>
          <a:p>
            <a:pPr marL="450850" indent="-450850" algn="just"/>
            <a:r>
              <a:rPr lang="en-IN" sz="2800" i="1" dirty="0">
                <a:latin typeface="Times New Roman" panose="02020603050405020304" pitchFamily="18" charset="0"/>
                <a:cs typeface="Times New Roman" panose="02020603050405020304" pitchFamily="18" charset="0"/>
              </a:rPr>
              <a:t>(b) Enzyme-linked immunosorbent assay (ELISA) and </a:t>
            </a:r>
            <a:r>
              <a:rPr lang="en-IN" sz="2800" i="1" dirty="0" err="1">
                <a:latin typeface="Times New Roman" panose="02020603050405020304" pitchFamily="18" charset="0"/>
                <a:cs typeface="Times New Roman" panose="02020603050405020304" pitchFamily="18" charset="0"/>
              </a:rPr>
              <a:t>immunofluorescent</a:t>
            </a:r>
            <a:r>
              <a:rPr lang="en-IN" sz="2800" i="1" dirty="0">
                <a:latin typeface="Times New Roman" panose="02020603050405020304" pitchFamily="18" charset="0"/>
                <a:cs typeface="Times New Roman" panose="02020603050405020304" pitchFamily="18" charset="0"/>
              </a:rPr>
              <a:t> assay (IFA)</a:t>
            </a:r>
          </a:p>
          <a:p>
            <a:pPr algn="just"/>
            <a:endParaRPr lang="en-IN" sz="2800" b="0" i="0" u="none" strike="noStrike" baseline="0" dirty="0">
              <a:latin typeface="Times New Roman" panose="02020603050405020304" pitchFamily="18" charset="0"/>
              <a:cs typeface="Times New Roman" panose="02020603050405020304" pitchFamily="18" charset="0"/>
            </a:endParaRPr>
          </a:p>
          <a:p>
            <a:pPr marL="804863" indent="-354013" algn="just"/>
            <a:r>
              <a:rPr lang="en-IN" sz="2800" b="0" i="0" u="none" strike="noStrike" baseline="0" dirty="0">
                <a:latin typeface="Times New Roman" panose="02020603050405020304" pitchFamily="18" charset="0"/>
                <a:cs typeface="Times New Roman" panose="02020603050405020304" pitchFamily="18" charset="0"/>
              </a:rPr>
              <a:t>1. </a:t>
            </a:r>
            <a:r>
              <a:rPr lang="en-IN" sz="2800" dirty="0">
                <a:latin typeface="Times New Roman" panose="02020603050405020304" pitchFamily="18" charset="0"/>
                <a:cs typeface="Times New Roman" panose="02020603050405020304" pitchFamily="18" charset="0"/>
              </a:rPr>
              <a:t>Negative antibody test on serum collected during the acute phase of illness, followed by positive antibody test on convalescent-phase serum, tested simultaneously</a:t>
            </a:r>
          </a:p>
          <a:p>
            <a:pPr marL="804863" indent="-354013" algn="just"/>
            <a:endParaRPr lang="en-IN" sz="2800" dirty="0">
              <a:latin typeface="Times New Roman" panose="02020603050405020304" pitchFamily="18" charset="0"/>
              <a:cs typeface="Times New Roman" panose="02020603050405020304" pitchFamily="18" charset="0"/>
            </a:endParaRPr>
          </a:p>
          <a:p>
            <a:pPr marL="804863" indent="-354013" algn="ctr"/>
            <a:r>
              <a:rPr lang="en-IN" sz="2800" dirty="0">
                <a:latin typeface="Times New Roman" panose="02020603050405020304" pitchFamily="18" charset="0"/>
                <a:cs typeface="Times New Roman" panose="02020603050405020304" pitchFamily="18" charset="0"/>
              </a:rPr>
              <a:t>OR</a:t>
            </a:r>
          </a:p>
          <a:p>
            <a:pPr marL="804863" indent="-354013" algn="just"/>
            <a:endParaRPr lang="en-IN" sz="2800" dirty="0">
              <a:latin typeface="Times New Roman" panose="02020603050405020304" pitchFamily="18" charset="0"/>
              <a:cs typeface="Times New Roman" panose="02020603050405020304" pitchFamily="18" charset="0"/>
            </a:endParaRPr>
          </a:p>
          <a:p>
            <a:pPr marL="804863" indent="-354013" algn="just"/>
            <a:r>
              <a:rPr lang="en-IN" sz="2800" dirty="0">
                <a:latin typeface="Times New Roman" panose="02020603050405020304" pitchFamily="18" charset="0"/>
                <a:cs typeface="Times New Roman" panose="02020603050405020304" pitchFamily="18" charset="0"/>
              </a:rPr>
              <a:t>2. A 4-fold or greater rise in antibody titre against SARS-</a:t>
            </a:r>
            <a:r>
              <a:rPr lang="en-IN" sz="2800" dirty="0" err="1">
                <a:latin typeface="Times New Roman" panose="02020603050405020304" pitchFamily="18" charset="0"/>
                <a:cs typeface="Times New Roman" panose="02020603050405020304" pitchFamily="18" charset="0"/>
              </a:rPr>
              <a:t>CoV</a:t>
            </a:r>
            <a:r>
              <a:rPr lang="en-IN" sz="2800" dirty="0">
                <a:latin typeface="Times New Roman" panose="02020603050405020304" pitchFamily="18" charset="0"/>
                <a:cs typeface="Times New Roman" panose="02020603050405020304" pitchFamily="18" charset="0"/>
              </a:rPr>
              <a:t> between an acute-phase serum specimen and a convalescent-phase serum specimen (paired sera), tested simultaneously.</a:t>
            </a:r>
          </a:p>
        </p:txBody>
      </p:sp>
    </p:spTree>
    <p:extLst>
      <p:ext uri="{BB962C8B-B14F-4D97-AF65-F5344CB8AC3E}">
        <p14:creationId xmlns:p14="http://schemas.microsoft.com/office/powerpoint/2010/main" val="235500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1000" fill="hold"/>
                                        <p:tgtEl>
                                          <p:spTgt spid="2">
                                            <p:txEl>
                                              <p:pRg st="2" end="2"/>
                                            </p:txEl>
                                          </p:spTgt>
                                        </p:tgtEl>
                                        <p:attrNameLst>
                                          <p:attrName>ppt_w</p:attrName>
                                        </p:attrNameLst>
                                      </p:cBhvr>
                                      <p:tavLst>
                                        <p:tav tm="0">
                                          <p:val>
                                            <p:strVal val="#ppt_w+.3"/>
                                          </p:val>
                                        </p:tav>
                                        <p:tav tm="100000">
                                          <p:val>
                                            <p:strVal val="#ppt_w"/>
                                          </p:val>
                                        </p:tav>
                                      </p:tavLst>
                                    </p:anim>
                                    <p:anim calcmode="lin" valueType="num">
                                      <p:cBhvr>
                                        <p:cTn id="8"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 calcmode="lin" valueType="num">
                                      <p:cBhvr>
                                        <p:cTn id="14"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nodeType="clickEffect">
                                  <p:stCondLst>
                                    <p:cond delay="0"/>
                                  </p:stCondLst>
                                  <p:childTnLst>
                                    <p:set>
                                      <p:cBhvr>
                                        <p:cTn id="19" dur="1" fill="hold">
                                          <p:stCondLst>
                                            <p:cond delay="0"/>
                                          </p:stCondLst>
                                        </p:cTn>
                                        <p:tgtEl>
                                          <p:spTgt spid="2">
                                            <p:txEl>
                                              <p:pRg st="6" end="6"/>
                                            </p:txEl>
                                          </p:spTgt>
                                        </p:tgtEl>
                                        <p:attrNameLst>
                                          <p:attrName>style.visibility</p:attrName>
                                        </p:attrNameLst>
                                      </p:cBhvr>
                                      <p:to>
                                        <p:strVal val="visible"/>
                                      </p:to>
                                    </p:set>
                                    <p:anim calcmode="lin" valueType="num">
                                      <p:cBhvr>
                                        <p:cTn id="20" dur="1000" fill="hold"/>
                                        <p:tgtEl>
                                          <p:spTgt spid="2">
                                            <p:txEl>
                                              <p:pRg st="6" end="6"/>
                                            </p:txEl>
                                          </p:spTgt>
                                        </p:tgtEl>
                                        <p:attrNameLst>
                                          <p:attrName>ppt_w</p:attrName>
                                        </p:attrNameLst>
                                      </p:cBhvr>
                                      <p:tavLst>
                                        <p:tav tm="0">
                                          <p:val>
                                            <p:strVal val="#ppt_w+.3"/>
                                          </p:val>
                                        </p:tav>
                                        <p:tav tm="100000">
                                          <p:val>
                                            <p:strVal val="#ppt_w"/>
                                          </p:val>
                                        </p:tav>
                                      </p:tavLst>
                                    </p:anim>
                                    <p:anim calcmode="lin" valueType="num">
                                      <p:cBhvr>
                                        <p:cTn id="21"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22"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867" y="381675"/>
            <a:ext cx="11132025" cy="6186309"/>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Epidemiological aspect</a:t>
            </a:r>
          </a:p>
          <a:p>
            <a:pPr algn="just"/>
            <a:endParaRPr lang="en-IN" sz="2800" b="1" i="0" u="none" strike="noStrike" baseline="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Health care workers involved in procedures generating aerosols, accounted for 21 per cent of all cases.</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Maximum virus excretion from the respiratory tract occurs on about day 10 of illness and then declines.</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efficiency of transmission appears to be greatest following exposure to severely ill patients or those experiencing rapid clinical deterioration, usually during the second week of illness.</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When symptomatic cases were isolated within 5 days of the onset of illness, few cases of secondary transmission occurred.</a:t>
            </a:r>
          </a:p>
        </p:txBody>
      </p:sp>
    </p:spTree>
    <p:extLst>
      <p:ext uri="{BB962C8B-B14F-4D97-AF65-F5344CB8AC3E}">
        <p14:creationId xmlns:p14="http://schemas.microsoft.com/office/powerpoint/2010/main" val="275632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Effect transition="in" filter="fade">
                                      <p:cBhvr>
                                        <p:cTn id="14" dur="1000"/>
                                        <p:tgtEl>
                                          <p:spTgt spid="2">
                                            <p:txEl>
                                              <p:pRg st="4" end="4"/>
                                            </p:txEl>
                                          </p:spTgt>
                                        </p:tgtEl>
                                      </p:cBhvr>
                                    </p:animEffect>
                                    <p:anim calcmode="lin" valueType="num">
                                      <p:cBhvr>
                                        <p:cTn id="1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1000"/>
                                        <p:tgtEl>
                                          <p:spTgt spid="2">
                                            <p:txEl>
                                              <p:pRg st="6" end="6"/>
                                            </p:txEl>
                                          </p:spTgt>
                                        </p:tgtEl>
                                      </p:cBhvr>
                                    </p:animEffect>
                                    <p:anim calcmode="lin" valueType="num">
                                      <p:cBhvr>
                                        <p:cTn id="2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fade">
                                      <p:cBhvr>
                                        <p:cTn id="28" dur="1000"/>
                                        <p:tgtEl>
                                          <p:spTgt spid="2">
                                            <p:txEl>
                                              <p:pRg st="8" end="8"/>
                                            </p:txEl>
                                          </p:spTgt>
                                        </p:tgtEl>
                                      </p:cBhvr>
                                    </p:animEffect>
                                    <p:anim calcmode="lin" valueType="num">
                                      <p:cBhvr>
                                        <p:cTn id="29"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107" y="349999"/>
            <a:ext cx="11050137" cy="5693866"/>
          </a:xfrm>
          <a:prstGeom prst="rect">
            <a:avLst/>
          </a:prstGeom>
        </p:spPr>
        <p:txBody>
          <a:bodyPr wrap="square">
            <a:spAutoFit/>
          </a:bodyPr>
          <a:lstStyle/>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There was no evidence that patient transmits infection 10 days after fever has resolved.</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Children are rarely affected by SARS.</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To date, there have been two reported cases of transmission from children to adults and no report of transmission from child to child.</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No evidence of SARS has been found in infants of mothers who were infected during pregnancy.</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International flights have been associated with the transmission of SARS from symptomatic probable cases to passengers or crew.</a:t>
            </a:r>
          </a:p>
        </p:txBody>
      </p:sp>
    </p:spTree>
    <p:extLst>
      <p:ext uri="{BB962C8B-B14F-4D97-AF65-F5344CB8AC3E}">
        <p14:creationId xmlns:p14="http://schemas.microsoft.com/office/powerpoint/2010/main" val="351961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p:cTn id="1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p:cTn id="1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p:cTn id="2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6938" y="524386"/>
            <a:ext cx="10968250" cy="1384995"/>
          </a:xfrm>
          <a:prstGeom prst="rect">
            <a:avLst/>
          </a:prstGeom>
        </p:spPr>
        <p:txBody>
          <a:bodyPr wrap="square">
            <a:spAutoFit/>
          </a:bodyPr>
          <a:lstStyle/>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WHO recommends exit screening and other measures to reduce opportunities for further international spread associated with air travel during the epidemic period.</a:t>
            </a:r>
          </a:p>
        </p:txBody>
      </p:sp>
    </p:spTree>
    <p:extLst>
      <p:ext uri="{BB962C8B-B14F-4D97-AF65-F5344CB8AC3E}">
        <p14:creationId xmlns:p14="http://schemas.microsoft.com/office/powerpoint/2010/main" val="2009769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811" y="434750"/>
            <a:ext cx="11077433" cy="4893647"/>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Complications</a:t>
            </a:r>
          </a:p>
          <a:p>
            <a:pPr algn="just"/>
            <a:endParaRPr lang="en-IN" sz="2800" b="1" i="0" u="none" strike="noStrike" baseline="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As with any viral pneumonia, pulmonary decompensation is the most feared problem.</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ARDS occurs in about 16% patients, and about 20 - 30% of patients require intubation and mechanical ventilation.</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Sequelae of intensive care include infection with nosocomial pathogens, tension pneumothorax from ventilation at high peak pressures, and non-cardiogenic pulmonary oedema.</a:t>
            </a:r>
          </a:p>
        </p:txBody>
      </p:sp>
    </p:spTree>
    <p:extLst>
      <p:ext uri="{BB962C8B-B14F-4D97-AF65-F5344CB8AC3E}">
        <p14:creationId xmlns:p14="http://schemas.microsoft.com/office/powerpoint/2010/main" val="392563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fade">
                                      <p:cBhvr>
                                        <p:cTn id="15" dur="1000"/>
                                        <p:tgtEl>
                                          <p:spTgt spid="2">
                                            <p:txEl>
                                              <p:pRg st="4" end="4"/>
                                            </p:txEl>
                                          </p:spTgt>
                                        </p:tgtEl>
                                      </p:cBhvr>
                                    </p:animEffect>
                                    <p:anim calcmode="lin" valueType="num">
                                      <p:cBhvr>
                                        <p:cTn id="1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fade">
                                      <p:cBhvr>
                                        <p:cTn id="23" dur="1000"/>
                                        <p:tgtEl>
                                          <p:spTgt spid="2">
                                            <p:txEl>
                                              <p:pRg st="6" end="6"/>
                                            </p:txEl>
                                          </p:spTgt>
                                        </p:tgtEl>
                                      </p:cBhvr>
                                    </p:animEffect>
                                    <p:anim calcmode="lin" valueType="num">
                                      <p:cBhvr>
                                        <p:cTn id="2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
                                            <p:txEl>
                                              <p:pRg st="6" end="6"/>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812" y="395323"/>
            <a:ext cx="11118376" cy="5324535"/>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Treatment</a:t>
            </a:r>
          </a:p>
          <a:p>
            <a:pPr algn="just"/>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Although a number of different agents including </a:t>
            </a:r>
            <a:r>
              <a:rPr lang="en-IN" sz="2800" u="sng" dirty="0">
                <a:latin typeface="Times New Roman" panose="02020603050405020304" pitchFamily="18" charset="0"/>
                <a:cs typeface="Times New Roman" panose="02020603050405020304" pitchFamily="18" charset="0"/>
              </a:rPr>
              <a:t>ribavirin</a:t>
            </a:r>
            <a:r>
              <a:rPr lang="en-IN" sz="2800" dirty="0">
                <a:latin typeface="Times New Roman" panose="02020603050405020304" pitchFamily="18" charset="0"/>
                <a:cs typeface="Times New Roman" panose="02020603050405020304" pitchFamily="18" charset="0"/>
              </a:rPr>
              <a:t> (400-600 mg/d and </a:t>
            </a:r>
            <a:r>
              <a:rPr lang="sv-SE" sz="2800" dirty="0">
                <a:latin typeface="Times New Roman" panose="02020603050405020304" pitchFamily="18" charset="0"/>
                <a:cs typeface="Times New Roman" panose="02020603050405020304" pitchFamily="18" charset="0"/>
              </a:rPr>
              <a:t>4 g/d), </a:t>
            </a:r>
            <a:r>
              <a:rPr lang="sv-SE" sz="2800" u="sng" dirty="0">
                <a:latin typeface="Times New Roman" panose="02020603050405020304" pitchFamily="18" charset="0"/>
                <a:cs typeface="Times New Roman" panose="02020603050405020304" pitchFamily="18" charset="0"/>
              </a:rPr>
              <a:t>lopinavir/ritonavir</a:t>
            </a:r>
            <a:r>
              <a:rPr lang="sv-SE" sz="2800" dirty="0">
                <a:latin typeface="Times New Roman" panose="02020603050405020304" pitchFamily="18" charset="0"/>
                <a:cs typeface="Times New Roman" panose="02020603050405020304" pitchFamily="18" charset="0"/>
              </a:rPr>
              <a:t> (400 mg/100 mg), </a:t>
            </a:r>
            <a:r>
              <a:rPr lang="sv-SE" sz="2800" u="sng" dirty="0">
                <a:latin typeface="Times New Roman" panose="02020603050405020304" pitchFamily="18" charset="0"/>
                <a:cs typeface="Times New Roman" panose="02020603050405020304" pitchFamily="18" charset="0"/>
              </a:rPr>
              <a:t>interferon type 1</a:t>
            </a:r>
            <a:r>
              <a:rPr lang="sv-SE" sz="2800" dirty="0">
                <a:latin typeface="Times New Roman" panose="02020603050405020304" pitchFamily="18" charset="0"/>
                <a:cs typeface="Times New Roman" panose="02020603050405020304" pitchFamily="18" charset="0"/>
              </a:rPr>
              <a:t>, </a:t>
            </a:r>
            <a:r>
              <a:rPr lang="en-IN" sz="2800" u="sng" dirty="0">
                <a:latin typeface="Times New Roman" panose="02020603050405020304" pitchFamily="18" charset="0"/>
                <a:cs typeface="Times New Roman" panose="02020603050405020304" pitchFamily="18" charset="0"/>
              </a:rPr>
              <a:t>intravenous immunoglobulin</a:t>
            </a:r>
            <a:r>
              <a:rPr lang="en-IN" sz="2800" dirty="0">
                <a:latin typeface="Times New Roman" panose="02020603050405020304" pitchFamily="18" charset="0"/>
                <a:cs typeface="Times New Roman" panose="02020603050405020304" pitchFamily="18" charset="0"/>
              </a:rPr>
              <a:t>, and </a:t>
            </a:r>
            <a:r>
              <a:rPr lang="en-IN" sz="2800" u="sng" dirty="0">
                <a:latin typeface="Times New Roman" panose="02020603050405020304" pitchFamily="18" charset="0"/>
                <a:cs typeface="Times New Roman" panose="02020603050405020304" pitchFamily="18" charset="0"/>
              </a:rPr>
              <a:t>systemic </a:t>
            </a:r>
            <a:r>
              <a:rPr lang="en-IN" sz="2800" u="sng" dirty="0" err="1">
                <a:latin typeface="Times New Roman" panose="02020603050405020304" pitchFamily="18" charset="0"/>
                <a:cs typeface="Times New Roman" panose="02020603050405020304" pitchFamily="18" charset="0"/>
              </a:rPr>
              <a:t>cortiocosteroids</a:t>
            </a:r>
            <a:r>
              <a:rPr lang="en-IN" sz="2800" dirty="0">
                <a:latin typeface="Times New Roman" panose="02020603050405020304" pitchFamily="18" charset="0"/>
                <a:cs typeface="Times New Roman" panose="02020603050405020304" pitchFamily="18" charset="0"/>
              </a:rPr>
              <a:t> were used to treat SARS patients during the 2003 epidemic, the treatment efficacy of these therapeutic agents remains inconclusive and further research is needed.</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Subsequent studies with ribavirin show no activity against the virus in vitro, and a retrospective analysis of the epidemic in Toronto suggests worse outcomes in patients who receive the drug</a:t>
            </a:r>
            <a:r>
              <a:rPr lang="en-IN" sz="2800" b="0" i="1" u="none" strike="noStrike" baseline="0" dirty="0">
                <a:latin typeface="Times New Roman" panose="02020603050405020304" pitchFamily="18" charset="0"/>
                <a:cs typeface="Times New Roman" panose="02020603050405020304" pitchFamily="18" charset="0"/>
              </a:rPr>
              <a:t>.</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5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Effect transition="in" filter="fade">
                                      <p:cBhvr>
                                        <p:cTn id="14" dur="1000"/>
                                        <p:tgtEl>
                                          <p:spTgt spid="2">
                                            <p:txEl>
                                              <p:pRg st="4" end="4"/>
                                            </p:txEl>
                                          </p:spTgt>
                                        </p:tgtEl>
                                      </p:cBhvr>
                                    </p:animEffect>
                                    <p:anim calcmode="lin" valueType="num">
                                      <p:cBhvr>
                                        <p:cTn id="1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572" y="374093"/>
            <a:ext cx="11200263" cy="5324535"/>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Prognosis</a:t>
            </a:r>
          </a:p>
          <a:p>
            <a:pPr algn="just"/>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overall mortality rate of identified cases is about 14%.</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Mortality is age-related, ranging from less than 1 % in persons under 24 years of age to greater than 50% in persons over 65 years of age.</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Poor prognostic factors include advanced age, chronic hepatitis B infection treated with lamivudine, high initial or high peak lactate dehydrogenase concentration, high neutrophil count on presentation, diabetes mellitus, acute kidney disease, and low counts of CD4 and CD8 on presentation.</a:t>
            </a:r>
          </a:p>
        </p:txBody>
      </p:sp>
    </p:spTree>
    <p:extLst>
      <p:ext uri="{BB962C8B-B14F-4D97-AF65-F5344CB8AC3E}">
        <p14:creationId xmlns:p14="http://schemas.microsoft.com/office/powerpoint/2010/main" val="265029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p:cTn id="15"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p:cTn id="23"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8444" y="286140"/>
            <a:ext cx="11336743" cy="6186309"/>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Prevention</a:t>
            </a:r>
          </a:p>
          <a:p>
            <a:pPr algn="just"/>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As there is no vaccine against SARS, the preventive measures for SARS control are appropriate detection and protective measures which include :</a:t>
            </a:r>
          </a:p>
          <a:p>
            <a:pPr algn="just"/>
            <a:endParaRPr lang="en-IN" sz="2800" b="0" i="0" u="none" strike="noStrike" baseline="0" dirty="0">
              <a:latin typeface="Times New Roman" panose="02020603050405020304" pitchFamily="18" charset="0"/>
              <a:cs typeface="Times New Roman" panose="02020603050405020304" pitchFamily="18" charset="0"/>
            </a:endParaRPr>
          </a:p>
          <a:p>
            <a:pPr marL="1255713" indent="-355600" algn="just"/>
            <a:r>
              <a:rPr lang="en-IN" sz="2800" b="0" i="0" u="none" strike="noStrike" baseline="0" dirty="0">
                <a:latin typeface="Times New Roman" panose="02020603050405020304" pitchFamily="18" charset="0"/>
                <a:cs typeface="Times New Roman" panose="02020603050405020304" pitchFamily="18" charset="0"/>
              </a:rPr>
              <a:t>1. </a:t>
            </a:r>
            <a:r>
              <a:rPr lang="en-IN" sz="2800" dirty="0">
                <a:latin typeface="Times New Roman" panose="02020603050405020304" pitchFamily="18" charset="0"/>
                <a:cs typeface="Times New Roman" panose="02020603050405020304" pitchFamily="18" charset="0"/>
              </a:rPr>
              <a:t>Prompt identification of persons with SARS, their movements and contacts</a:t>
            </a:r>
          </a:p>
          <a:p>
            <a:pPr marL="1255713" indent="-355600" algn="just"/>
            <a:endParaRPr lang="en-IN" sz="2800" dirty="0">
              <a:latin typeface="Times New Roman" panose="02020603050405020304" pitchFamily="18" charset="0"/>
              <a:cs typeface="Times New Roman" panose="02020603050405020304" pitchFamily="18" charset="0"/>
            </a:endParaRPr>
          </a:p>
          <a:p>
            <a:pPr marL="1255713" indent="-355600" algn="just"/>
            <a:r>
              <a:rPr lang="en-IN" sz="2800" dirty="0">
                <a:latin typeface="Times New Roman" panose="02020603050405020304" pitchFamily="18" charset="0"/>
                <a:cs typeface="Times New Roman" panose="02020603050405020304" pitchFamily="18" charset="0"/>
              </a:rPr>
              <a:t>2. Effective isolation of SARS patients in hospitals</a:t>
            </a:r>
          </a:p>
          <a:p>
            <a:pPr marL="1255713" indent="-355600" algn="just"/>
            <a:endParaRPr lang="en-IN" sz="2800" dirty="0">
              <a:latin typeface="Times New Roman" panose="02020603050405020304" pitchFamily="18" charset="0"/>
              <a:cs typeface="Times New Roman" panose="02020603050405020304" pitchFamily="18" charset="0"/>
            </a:endParaRPr>
          </a:p>
          <a:p>
            <a:pPr marL="1255713" indent="-355600" algn="just"/>
            <a:r>
              <a:rPr lang="en-IN" sz="2800" dirty="0">
                <a:latin typeface="Times New Roman" panose="02020603050405020304" pitchFamily="18" charset="0"/>
                <a:cs typeface="Times New Roman" panose="02020603050405020304" pitchFamily="18" charset="0"/>
              </a:rPr>
              <a:t>3. Appropriate protection of medical staff treating these patients</a:t>
            </a:r>
          </a:p>
          <a:p>
            <a:pPr marL="1255713" indent="-355600" algn="just"/>
            <a:endParaRPr lang="en-IN" sz="2800" dirty="0">
              <a:latin typeface="Times New Roman" panose="02020603050405020304" pitchFamily="18" charset="0"/>
              <a:cs typeface="Times New Roman" panose="02020603050405020304" pitchFamily="18" charset="0"/>
            </a:endParaRPr>
          </a:p>
          <a:p>
            <a:pPr marL="1255713" indent="-355600" algn="just"/>
            <a:r>
              <a:rPr lang="en-IN" sz="2800" dirty="0">
                <a:latin typeface="Times New Roman" panose="02020603050405020304" pitchFamily="18" charset="0"/>
                <a:cs typeface="Times New Roman" panose="02020603050405020304" pitchFamily="18" charset="0"/>
              </a:rPr>
              <a:t>4. Comprehensive identification and isolation of suspected SARS cases</a:t>
            </a:r>
          </a:p>
        </p:txBody>
      </p:sp>
    </p:spTree>
    <p:extLst>
      <p:ext uri="{BB962C8B-B14F-4D97-AF65-F5344CB8AC3E}">
        <p14:creationId xmlns:p14="http://schemas.microsoft.com/office/powerpoint/2010/main" val="120446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dissolve">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dissolve">
                                      <p:cBhvr>
                                        <p:cTn id="24" dur="500"/>
                                        <p:tgtEl>
                                          <p:spTgt spid="2">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Effect transition="in" filter="dissolve">
                                      <p:cBhvr>
                                        <p:cTn id="29" dur="500"/>
                                        <p:tgtEl>
                                          <p:spTgt spid="2">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nodeType="clickEffect">
                                  <p:stCondLst>
                                    <p:cond delay="0"/>
                                  </p:stCondLst>
                                  <p:childTnLst>
                                    <p:set>
                                      <p:cBhvr>
                                        <p:cTn id="33" dur="1" fill="hold">
                                          <p:stCondLst>
                                            <p:cond delay="0"/>
                                          </p:stCondLst>
                                        </p:cTn>
                                        <p:tgtEl>
                                          <p:spTgt spid="2">
                                            <p:txEl>
                                              <p:pRg st="10" end="10"/>
                                            </p:txEl>
                                          </p:spTgt>
                                        </p:tgtEl>
                                        <p:attrNameLst>
                                          <p:attrName>style.visibility</p:attrName>
                                        </p:attrNameLst>
                                      </p:cBhvr>
                                      <p:to>
                                        <p:strVal val="visible"/>
                                      </p:to>
                                    </p:set>
                                    <p:animEffect transition="in" filter="dissolve">
                                      <p:cBhvr>
                                        <p:cTn id="3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051" y="551176"/>
            <a:ext cx="10927307" cy="3539430"/>
          </a:xfrm>
          <a:prstGeom prst="rect">
            <a:avLst/>
          </a:prstGeom>
        </p:spPr>
        <p:txBody>
          <a:bodyPr wrap="square">
            <a:spAutoFit/>
          </a:bodyPr>
          <a:lstStyle/>
          <a:p>
            <a:pPr marL="450850" indent="-355600" algn="just"/>
            <a:r>
              <a:rPr lang="en-IN" sz="2800" dirty="0">
                <a:latin typeface="Times New Roman" panose="02020603050405020304" pitchFamily="18" charset="0"/>
                <a:cs typeface="Times New Roman" panose="02020603050405020304" pitchFamily="18" charset="0"/>
              </a:rPr>
              <a:t>5. Simple hygienic measures such as hand-washing after touching patients, use of appropriate and well-fitted masks, and introduction of infection control measures</a:t>
            </a:r>
          </a:p>
          <a:p>
            <a:pPr marL="450850" indent="-355600" algn="just"/>
            <a:endParaRPr lang="en-IN" sz="2800" dirty="0">
              <a:latin typeface="Times New Roman" panose="02020603050405020304" pitchFamily="18" charset="0"/>
              <a:cs typeface="Times New Roman" panose="02020603050405020304" pitchFamily="18" charset="0"/>
            </a:endParaRPr>
          </a:p>
          <a:p>
            <a:pPr marL="450850" indent="-355600" algn="just"/>
            <a:r>
              <a:rPr lang="en-IN" sz="2800" dirty="0">
                <a:latin typeface="Times New Roman" panose="02020603050405020304" pitchFamily="18" charset="0"/>
                <a:cs typeface="Times New Roman" panose="02020603050405020304" pitchFamily="18" charset="0"/>
              </a:rPr>
              <a:t>6. Exit screening of international travellers</a:t>
            </a:r>
          </a:p>
          <a:p>
            <a:pPr marL="450850" indent="-355600" algn="just"/>
            <a:endParaRPr lang="en-IN" sz="2800" dirty="0">
              <a:latin typeface="Times New Roman" panose="02020603050405020304" pitchFamily="18" charset="0"/>
              <a:cs typeface="Times New Roman" panose="02020603050405020304" pitchFamily="18" charset="0"/>
            </a:endParaRPr>
          </a:p>
          <a:p>
            <a:pPr marL="450850" indent="-355600" algn="just"/>
            <a:r>
              <a:rPr lang="en-IN" sz="2800" dirty="0">
                <a:latin typeface="Times New Roman" panose="02020603050405020304" pitchFamily="18" charset="0"/>
                <a:cs typeface="Times New Roman" panose="02020603050405020304" pitchFamily="18" charset="0"/>
              </a:rPr>
              <a:t>7. Timely and accurate reporting and sharing of information with other authorities and/or governments.</a:t>
            </a:r>
          </a:p>
        </p:txBody>
      </p:sp>
    </p:spTree>
    <p:extLst>
      <p:ext uri="{BB962C8B-B14F-4D97-AF65-F5344CB8AC3E}">
        <p14:creationId xmlns:p14="http://schemas.microsoft.com/office/powerpoint/2010/main" val="306067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dissolv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dissolve">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9516" y="462438"/>
            <a:ext cx="11091080" cy="4832092"/>
          </a:xfrm>
          <a:prstGeom prst="rect">
            <a:avLst/>
          </a:prstGeom>
        </p:spPr>
        <p:txBody>
          <a:bodyPr wrap="square">
            <a:spAutoFit/>
          </a:bodyPr>
          <a:lstStyle/>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SARS is a communicable viral disease, caused by a new strain of coronavirus, which differs considerably in genetic structure from previously recognized coronavirus.</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most common symptoms include fever, malaise, chills, headache myalgia, dizziness, cough, sore throat and running nose.</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In some cases there is rapid deterioration with low oxygen saturation and acute respiratory distress requiring ventilatory support.</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It is capable of causing death in as many as 10 per cent cases</a:t>
            </a:r>
            <a:r>
              <a:rPr lang="en-IN" sz="2800" b="0" i="1" u="none" strike="noStrike" baseline="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7918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ox(in)">
                                      <p:cBhvr>
                                        <p:cTn id="7" dur="20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circle(in)">
                                      <p:cBhvr>
                                        <p:cTn id="12" dur="20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dissolve">
                                      <p:cBhvr>
                                        <p:cTn id="1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68087436"/>
              </p:ext>
            </p:extLst>
          </p:nvPr>
        </p:nvGraphicFramePr>
        <p:xfrm>
          <a:off x="120000" y="228600"/>
          <a:ext cx="11952000" cy="6400800"/>
        </p:xfrm>
        <a:graphic>
          <a:graphicData uri="http://schemas.openxmlformats.org/drawingml/2006/table">
            <a:tbl>
              <a:tblPr firstRow="1" bandRow="1">
                <a:tableStyleId>{5940675A-B579-460E-94D1-54222C63F5DA}</a:tableStyleId>
              </a:tblPr>
              <a:tblGrid>
                <a:gridCol w="1224000">
                  <a:extLst>
                    <a:ext uri="{9D8B030D-6E8A-4147-A177-3AD203B41FA5}">
                      <a16:colId xmlns:a16="http://schemas.microsoft.com/office/drawing/2014/main" val="2967481226"/>
                    </a:ext>
                  </a:extLst>
                </a:gridCol>
                <a:gridCol w="1044000">
                  <a:extLst>
                    <a:ext uri="{9D8B030D-6E8A-4147-A177-3AD203B41FA5}">
                      <a16:colId xmlns:a16="http://schemas.microsoft.com/office/drawing/2014/main" val="3800016429"/>
                    </a:ext>
                  </a:extLst>
                </a:gridCol>
                <a:gridCol w="4248000">
                  <a:extLst>
                    <a:ext uri="{9D8B030D-6E8A-4147-A177-3AD203B41FA5}">
                      <a16:colId xmlns:a16="http://schemas.microsoft.com/office/drawing/2014/main" val="1519620636"/>
                    </a:ext>
                  </a:extLst>
                </a:gridCol>
                <a:gridCol w="3168000">
                  <a:extLst>
                    <a:ext uri="{9D8B030D-6E8A-4147-A177-3AD203B41FA5}">
                      <a16:colId xmlns:a16="http://schemas.microsoft.com/office/drawing/2014/main" val="1564951334"/>
                    </a:ext>
                  </a:extLst>
                </a:gridCol>
                <a:gridCol w="2268000">
                  <a:extLst>
                    <a:ext uri="{9D8B030D-6E8A-4147-A177-3AD203B41FA5}">
                      <a16:colId xmlns:a16="http://schemas.microsoft.com/office/drawing/2014/main" val="284258952"/>
                    </a:ext>
                  </a:extLst>
                </a:gridCol>
              </a:tblGrid>
              <a:tr h="370840">
                <a:tc>
                  <a:txBody>
                    <a:bodyPr/>
                    <a:lstStyle/>
                    <a:p>
                      <a:r>
                        <a:rPr lang="en-IN" sz="1800" kern="1200" dirty="0">
                          <a:solidFill>
                            <a:schemeClr val="tx1"/>
                          </a:solidFill>
                          <a:effectLst/>
                          <a:latin typeface="Times New Roman" panose="02020603050405020304" pitchFamily="18" charset="0"/>
                          <a:ea typeface="+mn-ea"/>
                          <a:cs typeface="Times New Roman" panose="02020603050405020304" pitchFamily="18" charset="0"/>
                        </a:rPr>
                        <a:t>N S </a:t>
                      </a:r>
                      <a:r>
                        <a:rPr lang="en-IN" sz="1800" kern="1200" dirty="0" err="1">
                          <a:solidFill>
                            <a:schemeClr val="tx1"/>
                          </a:solidFill>
                          <a:effectLst/>
                          <a:latin typeface="Times New Roman" panose="02020603050405020304" pitchFamily="18" charset="0"/>
                          <a:ea typeface="+mn-ea"/>
                          <a:cs typeface="Times New Roman" panose="02020603050405020304" pitchFamily="18" charset="0"/>
                        </a:rPr>
                        <a:t>Zhong</a:t>
                      </a:r>
                      <a:r>
                        <a:rPr lang="en-IN" sz="1800" kern="1200" dirty="0">
                          <a:solidFill>
                            <a:schemeClr val="tx1"/>
                          </a:solidFill>
                          <a:effectLst/>
                          <a:latin typeface="Times New Roman" panose="02020603050405020304" pitchFamily="18" charset="0"/>
                          <a:ea typeface="+mn-ea"/>
                          <a:cs typeface="Times New Roman" panose="02020603050405020304" pitchFamily="18" charset="0"/>
                        </a:rPr>
                        <a:t> et al.</a:t>
                      </a:r>
                    </a:p>
                    <a:p>
                      <a:r>
                        <a:rPr lang="en-IN" sz="1800" kern="1200" dirty="0">
                          <a:solidFill>
                            <a:schemeClr val="tx1"/>
                          </a:solidFill>
                          <a:effectLst/>
                          <a:latin typeface="Times New Roman" panose="02020603050405020304" pitchFamily="18" charset="0"/>
                          <a:ea typeface="+mn-ea"/>
                          <a:cs typeface="Times New Roman" panose="02020603050405020304" pitchFamily="18" charset="0"/>
                        </a:rPr>
                        <a:t>Epidemiology and cause of severe acute respiratory syndrome (SARS) in Guangdong, People’s Republic of China, in February, 2003</a:t>
                      </a:r>
                    </a:p>
                    <a:p>
                      <a:r>
                        <a:rPr lang="en-IN" sz="1800" kern="1200" dirty="0">
                          <a:solidFill>
                            <a:schemeClr val="tx1"/>
                          </a:solidFill>
                          <a:effectLst/>
                          <a:latin typeface="Times New Roman" panose="02020603050405020304" pitchFamily="18" charset="0"/>
                          <a:ea typeface="+mn-ea"/>
                          <a:cs typeface="Times New Roman" panose="02020603050405020304" pitchFamily="18" charset="0"/>
                        </a:rPr>
                        <a:t>THE LANCET • Vol 362 • October 25, 2003</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Cross Sectional Study</a:t>
                      </a:r>
                    </a:p>
                  </a:txBody>
                  <a:tcPr/>
                </a:tc>
                <a:tc>
                  <a:txBody>
                    <a:bodyPr/>
                    <a:lstStyle/>
                    <a:p>
                      <a:r>
                        <a:rPr lang="en-IN" sz="1800" kern="1200" dirty="0">
                          <a:solidFill>
                            <a:schemeClr val="tx1"/>
                          </a:solidFill>
                          <a:effectLst/>
                          <a:latin typeface="Times New Roman" panose="02020603050405020304" pitchFamily="18" charset="0"/>
                          <a:ea typeface="+mn-ea"/>
                          <a:cs typeface="Times New Roman" panose="02020603050405020304" pitchFamily="18" charset="0"/>
                        </a:rPr>
                        <a:t>They studied 55 patients admitted to the First Affiliated Hospital of Guangzhou Medical College and Guangzhou Chest Hospital. Between Feb 11, and Feb 18, 2003, they gathered specimens of nasopharyngeal aspirate from patients with SARS. The specimens were stored in viral transport medium and inoculated into 9-to-10-day-old chicken embryos, cultured for conventional respiratory pathogens and were identified by serological tests and RT-PCR. They collected sera from 55 patients and tested for antibodies. They used 60 serum samples from healthy adults from Guangzhou as controls. They tested all sera for the presence of antibodies against coronavirus using an immunofluorescence assay (IFA). They extracted viral RNA from the filtered supernatant of virus-infected FRhK-4 cells. They did PCR using a series of primers prepared in their laboratory and then cycling sequencing reactions were done to determine nucleotide sequence.</a:t>
                      </a:r>
                    </a:p>
                  </a:txBody>
                  <a:tcPr/>
                </a:tc>
                <a:tc>
                  <a:txBody>
                    <a:bodyPr/>
                    <a:lstStyle/>
                    <a:p>
                      <a:r>
                        <a:rPr lang="en-IN" sz="1800" kern="1200" dirty="0">
                          <a:solidFill>
                            <a:schemeClr val="tx1"/>
                          </a:solidFill>
                          <a:effectLst/>
                          <a:latin typeface="Times New Roman" panose="02020603050405020304" pitchFamily="18" charset="0"/>
                          <a:ea typeface="+mn-ea"/>
                          <a:cs typeface="Times New Roman" panose="02020603050405020304" pitchFamily="18" charset="0"/>
                        </a:rPr>
                        <a:t>This study showed that the outbreak of a disease fitting the WHO case definition of SARS started in mid-November, 2002. Epidemiological investigations suggest that SARS probably first emerged in satellite cities of Guangzhou, circulating for at least 2 months before causing a major outbreak in Guangzhou itself. Serological tests and virus isolation confirmed that SARS </a:t>
                      </a:r>
                      <a:r>
                        <a:rPr lang="en-IN" sz="1800" kern="1200" dirty="0" err="1">
                          <a:solidFill>
                            <a:schemeClr val="tx1"/>
                          </a:solidFill>
                          <a:effectLst/>
                          <a:latin typeface="Times New Roman" panose="02020603050405020304" pitchFamily="18" charset="0"/>
                          <a:ea typeface="+mn-ea"/>
                          <a:cs typeface="Times New Roman" panose="02020603050405020304" pitchFamily="18" charset="0"/>
                        </a:rPr>
                        <a:t>CoV</a:t>
                      </a:r>
                      <a:r>
                        <a:rPr lang="en-IN" sz="1800" kern="1200" dirty="0">
                          <a:solidFill>
                            <a:schemeClr val="tx1"/>
                          </a:solidFill>
                          <a:effectLst/>
                          <a:latin typeface="Times New Roman" panose="02020603050405020304" pitchFamily="18" charset="0"/>
                          <a:ea typeface="+mn-ea"/>
                          <a:cs typeface="Times New Roman" panose="02020603050405020304" pitchFamily="18" charset="0"/>
                        </a:rPr>
                        <a:t> was the primary infectious agent of these early cases of SARS. Genetic analysis of these SARS </a:t>
                      </a:r>
                      <a:r>
                        <a:rPr lang="en-IN" sz="1800" kern="1200" dirty="0" err="1">
                          <a:solidFill>
                            <a:schemeClr val="tx1"/>
                          </a:solidFill>
                          <a:effectLst/>
                          <a:latin typeface="Times New Roman" panose="02020603050405020304" pitchFamily="18" charset="0"/>
                          <a:ea typeface="+mn-ea"/>
                          <a:cs typeface="Times New Roman" panose="02020603050405020304" pitchFamily="18" charset="0"/>
                        </a:rPr>
                        <a:t>CoV</a:t>
                      </a:r>
                      <a:r>
                        <a:rPr lang="en-IN" sz="1800" kern="1200" dirty="0">
                          <a:solidFill>
                            <a:schemeClr val="tx1"/>
                          </a:solidFill>
                          <a:effectLst/>
                          <a:latin typeface="Times New Roman" panose="02020603050405020304" pitchFamily="18" charset="0"/>
                          <a:ea typeface="+mn-ea"/>
                          <a:cs typeface="Times New Roman" panose="02020603050405020304" pitchFamily="18" charset="0"/>
                        </a:rPr>
                        <a:t> isolates showed that they belonged to two different subgroups. Phylogenetic analysis also suggests that all SARS </a:t>
                      </a:r>
                      <a:r>
                        <a:rPr lang="en-IN" sz="1800" kern="1200" dirty="0" err="1">
                          <a:solidFill>
                            <a:schemeClr val="tx1"/>
                          </a:solidFill>
                          <a:effectLst/>
                          <a:latin typeface="Times New Roman" panose="02020603050405020304" pitchFamily="18" charset="0"/>
                          <a:ea typeface="+mn-ea"/>
                          <a:cs typeface="Times New Roman" panose="02020603050405020304" pitchFamily="18" charset="0"/>
                        </a:rPr>
                        <a:t>CoV</a:t>
                      </a:r>
                      <a:r>
                        <a:rPr lang="en-IN" sz="1800" kern="1200" dirty="0">
                          <a:solidFill>
                            <a:schemeClr val="tx1"/>
                          </a:solidFill>
                          <a:effectLst/>
                          <a:latin typeface="Times New Roman" panose="02020603050405020304" pitchFamily="18" charset="0"/>
                          <a:ea typeface="+mn-ea"/>
                          <a:cs typeface="Times New Roman" panose="02020603050405020304" pitchFamily="18" charset="0"/>
                        </a:rPr>
                        <a:t> share the same origin and most probably first originated in Guangdong, southern China.</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kern="1200" dirty="0">
                          <a:solidFill>
                            <a:schemeClr val="tx1"/>
                          </a:solidFill>
                          <a:effectLst/>
                          <a:latin typeface="Times New Roman" panose="02020603050405020304" pitchFamily="18" charset="0"/>
                          <a:ea typeface="+mn-ea"/>
                          <a:cs typeface="Times New Roman" panose="02020603050405020304" pitchFamily="18" charset="0"/>
                        </a:rPr>
                        <a:t>The index case of Guangzhou outbreak actually functioned as the trigger for the pandemic that generated a large number of secondary infections. Retrospective analysis of the pathway of the SARS spread from satellite cities to Guangzhou, then Hong Kong and other countries, showed that the major outbreak around the world could be linked to just a small number of so called super-spreading incidents.</a:t>
                      </a:r>
                      <a:endParaRPr lang="en-IN" sz="1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09965466"/>
                  </a:ext>
                </a:extLst>
              </a:tr>
            </a:tbl>
          </a:graphicData>
        </a:graphic>
      </p:graphicFrame>
    </p:spTree>
    <p:extLst>
      <p:ext uri="{BB962C8B-B14F-4D97-AF65-F5344CB8AC3E}">
        <p14:creationId xmlns:p14="http://schemas.microsoft.com/office/powerpoint/2010/main" val="450950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05676" y="3044280"/>
            <a:ext cx="6580648" cy="769441"/>
          </a:xfrm>
          <a:prstGeom prst="rect">
            <a:avLst/>
          </a:prstGeom>
          <a:noFill/>
        </p:spPr>
        <p:txBody>
          <a:bodyPr wrap="none" rtlCol="0">
            <a:spAutoFit/>
          </a:bodyPr>
          <a:lstStyle/>
          <a:p>
            <a:r>
              <a:rPr lang="en-IN" sz="4400" b="1" dirty="0">
                <a:latin typeface="Times New Roman" panose="02020603050405020304" pitchFamily="18" charset="0"/>
                <a:cs typeface="Times New Roman" panose="02020603050405020304" pitchFamily="18" charset="0"/>
              </a:rPr>
              <a:t>Multiple Choice Questions</a:t>
            </a:r>
          </a:p>
        </p:txBody>
      </p:sp>
    </p:spTree>
    <p:extLst>
      <p:ext uri="{BB962C8B-B14F-4D97-AF65-F5344CB8AC3E}">
        <p14:creationId xmlns:p14="http://schemas.microsoft.com/office/powerpoint/2010/main" val="4200685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0700" y="623964"/>
            <a:ext cx="9443483" cy="3970318"/>
          </a:xfrm>
          <a:prstGeom prst="rect">
            <a:avLst/>
          </a:prstGeom>
        </p:spPr>
        <p:txBody>
          <a:bodyPr wrap="none">
            <a:spAutoFit/>
          </a:bodyPr>
          <a:lstStyle/>
          <a:p>
            <a:r>
              <a:rPr lang="en-IN" sz="2800" b="1" dirty="0">
                <a:latin typeface="Times New Roman" panose="02020603050405020304" pitchFamily="18" charset="0"/>
                <a:cs typeface="Times New Roman" panose="02020603050405020304" pitchFamily="18" charset="0"/>
              </a:rPr>
              <a:t>1. The incubation period for SARS has been estimated to be:</a:t>
            </a:r>
          </a:p>
          <a:p>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2 to 5 days</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2 to 7 days</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4 to 7 days</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7 to 10 days</a:t>
            </a:r>
            <a:endParaRPr lang="en-IN" sz="2800" dirty="0"/>
          </a:p>
        </p:txBody>
      </p:sp>
    </p:spTree>
    <p:extLst>
      <p:ext uri="{BB962C8B-B14F-4D97-AF65-F5344CB8AC3E}">
        <p14:creationId xmlns:p14="http://schemas.microsoft.com/office/powerpoint/2010/main" val="3922379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767" y="717477"/>
            <a:ext cx="8948383" cy="3970318"/>
          </a:xfrm>
          <a:prstGeom prst="rect">
            <a:avLst/>
          </a:prstGeom>
        </p:spPr>
        <p:txBody>
          <a:bodyPr wrap="square">
            <a:spAutoFit/>
          </a:bodyPr>
          <a:lstStyle/>
          <a:p>
            <a:r>
              <a:rPr lang="en-IN" sz="2800" b="1" dirty="0">
                <a:latin typeface="Times New Roman" panose="02020603050405020304" pitchFamily="18" charset="0"/>
                <a:cs typeface="Times New Roman" panose="02020603050405020304" pitchFamily="18" charset="0"/>
              </a:rPr>
              <a:t>2. What is the symptom of lower respiratory tract illness?</a:t>
            </a:r>
          </a:p>
          <a:p>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Cough</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Difficulty in breathing</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Shortness of breath</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All of the above</a:t>
            </a:r>
            <a:endParaRPr lang="en-IN" sz="2800" dirty="0"/>
          </a:p>
        </p:txBody>
      </p:sp>
    </p:spTree>
    <p:extLst>
      <p:ext uri="{BB962C8B-B14F-4D97-AF65-F5344CB8AC3E}">
        <p14:creationId xmlns:p14="http://schemas.microsoft.com/office/powerpoint/2010/main" val="2006798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6731" y="678555"/>
            <a:ext cx="7647991" cy="3970318"/>
          </a:xfrm>
          <a:prstGeom prst="rect">
            <a:avLst/>
          </a:prstGeom>
        </p:spPr>
        <p:txBody>
          <a:bodyPr wrap="none">
            <a:spAutoFit/>
          </a:bodyPr>
          <a:lstStyle/>
          <a:p>
            <a:r>
              <a:rPr lang="en-IN" sz="2800" b="1" dirty="0">
                <a:latin typeface="Times New Roman" panose="02020603050405020304" pitchFamily="18" charset="0"/>
                <a:cs typeface="Times New Roman" panose="02020603050405020304" pitchFamily="18" charset="0"/>
              </a:rPr>
              <a:t>3. The natural reservoir for SARS appears to be:</a:t>
            </a:r>
          </a:p>
          <a:p>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Sheep</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Horseshoe bat</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Guinea pig</a:t>
            </a:r>
          </a:p>
          <a:p>
            <a:pPr marL="723900"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buFont typeface="+mj-lt"/>
              <a:buAutoNum type="alphaLcPeriod"/>
            </a:pPr>
            <a:r>
              <a:rPr lang="en-IN" sz="2800" dirty="0">
                <a:latin typeface="Times New Roman" panose="02020603050405020304" pitchFamily="18" charset="0"/>
                <a:cs typeface="Times New Roman" panose="02020603050405020304" pitchFamily="18" charset="0"/>
              </a:rPr>
              <a:t>Bears</a:t>
            </a:r>
          </a:p>
        </p:txBody>
      </p:sp>
    </p:spTree>
    <p:extLst>
      <p:ext uri="{BB962C8B-B14F-4D97-AF65-F5344CB8AC3E}">
        <p14:creationId xmlns:p14="http://schemas.microsoft.com/office/powerpoint/2010/main" val="3455818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824" y="621942"/>
            <a:ext cx="10695295" cy="4401205"/>
          </a:xfrm>
          <a:prstGeom prst="rect">
            <a:avLst/>
          </a:prstGeom>
        </p:spPr>
        <p:txBody>
          <a:bodyPr wrap="square">
            <a:spAutoFit/>
          </a:bodyPr>
          <a:lstStyle/>
          <a:p>
            <a:pPr marL="355600" indent="-355600" algn="just"/>
            <a:r>
              <a:rPr lang="en-IN" sz="2800" b="1" dirty="0">
                <a:latin typeface="Times New Roman" panose="02020603050405020304" pitchFamily="18" charset="0"/>
                <a:cs typeface="Times New Roman" panose="02020603050405020304" pitchFamily="18" charset="0"/>
              </a:rPr>
              <a:t>4. For how much duration the SARS virus can survive on a plastic surface at room temperature?</a:t>
            </a:r>
          </a:p>
          <a:p>
            <a:pPr algn="just"/>
            <a:endParaRPr lang="en-IN" sz="2800" dirty="0">
              <a:latin typeface="Times New Roman" panose="02020603050405020304" pitchFamily="18" charset="0"/>
              <a:cs typeface="Times New Roman" panose="02020603050405020304" pitchFamily="18" charset="0"/>
            </a:endParaRPr>
          </a:p>
          <a:p>
            <a:pPr marL="723900" indent="-342900" algn="just">
              <a:buFont typeface="+mj-lt"/>
              <a:buAutoNum type="alphaLcPeriod"/>
            </a:pPr>
            <a:r>
              <a:rPr lang="en-IN" sz="2800" dirty="0">
                <a:latin typeface="Times New Roman" panose="02020603050405020304" pitchFamily="18" charset="0"/>
                <a:cs typeface="Times New Roman" panose="02020603050405020304" pitchFamily="18" charset="0"/>
              </a:rPr>
              <a:t>At least for 12 hours</a:t>
            </a:r>
          </a:p>
          <a:p>
            <a:pPr marL="723900" indent="-342900" algn="just">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lgn="just">
              <a:buFont typeface="+mj-lt"/>
              <a:buAutoNum type="alphaLcPeriod"/>
            </a:pPr>
            <a:r>
              <a:rPr lang="en-IN" sz="2800" dirty="0">
                <a:latin typeface="Times New Roman" panose="02020603050405020304" pitchFamily="18" charset="0"/>
                <a:cs typeface="Times New Roman" panose="02020603050405020304" pitchFamily="18" charset="0"/>
              </a:rPr>
              <a:t>At least for 24 hours</a:t>
            </a:r>
          </a:p>
          <a:p>
            <a:pPr marL="723900" indent="-342900" algn="just">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lgn="just">
              <a:buFont typeface="+mj-lt"/>
              <a:buAutoNum type="alphaLcPeriod"/>
            </a:pPr>
            <a:r>
              <a:rPr lang="en-IN" sz="2800" dirty="0">
                <a:latin typeface="Times New Roman" panose="02020603050405020304" pitchFamily="18" charset="0"/>
                <a:cs typeface="Times New Roman" panose="02020603050405020304" pitchFamily="18" charset="0"/>
              </a:rPr>
              <a:t>At least for 48 hours</a:t>
            </a:r>
          </a:p>
          <a:p>
            <a:pPr marL="723900" indent="-342900" algn="just">
              <a:buFont typeface="+mj-lt"/>
              <a:buAutoNum type="alphaLcPeriod"/>
            </a:pPr>
            <a:endParaRPr lang="en-IN" sz="2800" dirty="0">
              <a:latin typeface="Times New Roman" panose="02020603050405020304" pitchFamily="18" charset="0"/>
              <a:cs typeface="Times New Roman" panose="02020603050405020304" pitchFamily="18" charset="0"/>
            </a:endParaRPr>
          </a:p>
          <a:p>
            <a:pPr marL="723900" indent="-342900" algn="just">
              <a:buFont typeface="+mj-lt"/>
              <a:buAutoNum type="alphaLcPeriod"/>
            </a:pPr>
            <a:r>
              <a:rPr lang="en-IN" sz="2800" dirty="0">
                <a:latin typeface="Times New Roman" panose="02020603050405020304" pitchFamily="18" charset="0"/>
                <a:cs typeface="Times New Roman" panose="02020603050405020304" pitchFamily="18" charset="0"/>
              </a:rPr>
              <a:t>At least for 72 hours</a:t>
            </a:r>
            <a:endParaRPr lang="en-IN" sz="2800" dirty="0"/>
          </a:p>
        </p:txBody>
      </p:sp>
    </p:spTree>
    <p:extLst>
      <p:ext uri="{BB962C8B-B14F-4D97-AF65-F5344CB8AC3E}">
        <p14:creationId xmlns:p14="http://schemas.microsoft.com/office/powerpoint/2010/main" val="17106471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824" y="581000"/>
            <a:ext cx="10408694" cy="4832092"/>
          </a:xfrm>
          <a:prstGeom prst="rect">
            <a:avLst/>
          </a:prstGeom>
        </p:spPr>
        <p:txBody>
          <a:bodyPr wrap="square">
            <a:spAutoFit/>
          </a:bodyPr>
          <a:lstStyle/>
          <a:p>
            <a:r>
              <a:rPr lang="en-IN" sz="2800" b="1" dirty="0">
                <a:latin typeface="Times New Roman" panose="02020603050405020304" pitchFamily="18" charset="0"/>
                <a:cs typeface="Times New Roman" panose="02020603050405020304" pitchFamily="18" charset="0"/>
              </a:rPr>
              <a:t>5. Diagnostic test required for laboratory confirmation of SARS is: </a:t>
            </a:r>
          </a:p>
          <a:p>
            <a:endParaRPr lang="en-IN" sz="2800" b="1" dirty="0">
              <a:latin typeface="Times New Roman" panose="02020603050405020304" pitchFamily="18" charset="0"/>
              <a:cs typeface="Times New Roman" panose="02020603050405020304" pitchFamily="18" charset="0"/>
            </a:endParaRPr>
          </a:p>
          <a:p>
            <a:pPr marL="627063" indent="-342900">
              <a:buFont typeface="+mj-lt"/>
              <a:buAutoNum type="alphaLcPeriod"/>
            </a:pPr>
            <a:r>
              <a:rPr lang="en-IN" sz="2800" dirty="0">
                <a:latin typeface="Times New Roman" panose="02020603050405020304" pitchFamily="18" charset="0"/>
                <a:cs typeface="Times New Roman" panose="02020603050405020304" pitchFamily="18" charset="0"/>
              </a:rPr>
              <a:t>Conventional reverse transcriptase PCR (RT-PCR)</a:t>
            </a:r>
          </a:p>
          <a:p>
            <a:pPr marL="627063"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627063" indent="-342900">
              <a:buFont typeface="+mj-lt"/>
              <a:buAutoNum type="alphaLcPeriod"/>
            </a:pPr>
            <a:r>
              <a:rPr lang="en-IN" sz="2800" dirty="0">
                <a:latin typeface="Times New Roman" panose="02020603050405020304" pitchFamily="18" charset="0"/>
                <a:cs typeface="Times New Roman" panose="02020603050405020304" pitchFamily="18" charset="0"/>
              </a:rPr>
              <a:t>Real-time reverse transcriptase PCR (Real-time RT-PCR)</a:t>
            </a:r>
          </a:p>
          <a:p>
            <a:pPr marL="627063"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627063" indent="-342900">
              <a:buFont typeface="+mj-lt"/>
              <a:buAutoNum type="alphaLcPeriod"/>
            </a:pPr>
            <a:r>
              <a:rPr lang="en-IN" sz="2800" dirty="0">
                <a:latin typeface="Times New Roman" panose="02020603050405020304" pitchFamily="18" charset="0"/>
                <a:cs typeface="Times New Roman" panose="02020603050405020304" pitchFamily="18" charset="0"/>
              </a:rPr>
              <a:t>Enzyme-linked immunosorbent assay (ELISA)</a:t>
            </a:r>
          </a:p>
          <a:p>
            <a:pPr marL="627063"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627063" indent="-342900">
              <a:buFont typeface="+mj-lt"/>
              <a:buAutoNum type="alphaLcPeriod"/>
            </a:pPr>
            <a:r>
              <a:rPr lang="en-IN" sz="2800" dirty="0" err="1">
                <a:latin typeface="Times New Roman" panose="02020603050405020304" pitchFamily="18" charset="0"/>
                <a:cs typeface="Times New Roman" panose="02020603050405020304" pitchFamily="18" charset="0"/>
              </a:rPr>
              <a:t>Immunofluorescent</a:t>
            </a:r>
            <a:r>
              <a:rPr lang="en-IN" sz="2800" dirty="0">
                <a:latin typeface="Times New Roman" panose="02020603050405020304" pitchFamily="18" charset="0"/>
                <a:cs typeface="Times New Roman" panose="02020603050405020304" pitchFamily="18" charset="0"/>
              </a:rPr>
              <a:t> assay (IFA)</a:t>
            </a:r>
          </a:p>
          <a:p>
            <a:pPr marL="627063" indent="-342900">
              <a:buFont typeface="+mj-lt"/>
              <a:buAutoNum type="alphaLcPeriod"/>
            </a:pPr>
            <a:endParaRPr lang="en-IN" sz="2800" dirty="0">
              <a:latin typeface="Times New Roman" panose="02020603050405020304" pitchFamily="18" charset="0"/>
              <a:cs typeface="Times New Roman" panose="02020603050405020304" pitchFamily="18" charset="0"/>
            </a:endParaRPr>
          </a:p>
          <a:p>
            <a:pPr marL="627063" indent="-342900">
              <a:buFont typeface="+mj-lt"/>
              <a:buAutoNum type="alphaLcPeriod"/>
            </a:pPr>
            <a:r>
              <a:rPr lang="en-IN" sz="2800" dirty="0">
                <a:latin typeface="Times New Roman" panose="02020603050405020304" pitchFamily="18" charset="0"/>
                <a:cs typeface="Times New Roman" panose="02020603050405020304" pitchFamily="18" charset="0"/>
              </a:rPr>
              <a:t>All of the above</a:t>
            </a:r>
            <a:endParaRPr lang="en-IN" sz="2800" dirty="0"/>
          </a:p>
        </p:txBody>
      </p:sp>
    </p:spTree>
    <p:extLst>
      <p:ext uri="{BB962C8B-B14F-4D97-AF65-F5344CB8AC3E}">
        <p14:creationId xmlns:p14="http://schemas.microsoft.com/office/powerpoint/2010/main" val="3680297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400558" y="302359"/>
            <a:ext cx="11418402" cy="6124754"/>
          </a:xfrm>
          <a:prstGeom prst="rect">
            <a:avLst/>
          </a:prstGeom>
          <a:noFill/>
        </p:spPr>
        <p:txBody>
          <a:bodyPr wrap="square" rtlCol="0">
            <a:spAutoFit/>
          </a:bodyPr>
          <a:lstStyle/>
          <a:p>
            <a:pPr algn="just"/>
            <a:r>
              <a:rPr lang="en-IN" sz="2800" b="1" u="sng" dirty="0">
                <a:latin typeface="Times New Roman" panose="02020603050405020304" pitchFamily="18" charset="0"/>
                <a:cs typeface="Times New Roman" panose="02020603050405020304" pitchFamily="18" charset="0"/>
              </a:rPr>
              <a:t>Topic</a:t>
            </a:r>
            <a:r>
              <a:rPr lang="en-IN" sz="2800" dirty="0">
                <a:latin typeface="Times New Roman" panose="02020603050405020304" pitchFamily="18" charset="0"/>
                <a:cs typeface="Times New Roman" panose="02020603050405020304" pitchFamily="18" charset="0"/>
              </a:rPr>
              <a:t>: Acute Respiratory Infections – SARS</a:t>
            </a:r>
          </a:p>
          <a:p>
            <a:pPr algn="just"/>
            <a:endParaRPr lang="en-IN" sz="2800" dirty="0">
              <a:latin typeface="Times New Roman" panose="02020603050405020304" pitchFamily="18" charset="0"/>
              <a:cs typeface="Times New Roman" panose="02020603050405020304" pitchFamily="18" charset="0"/>
            </a:endParaRPr>
          </a:p>
          <a:p>
            <a:pPr algn="just"/>
            <a:r>
              <a:rPr lang="en-IN" sz="2800" b="1" u="sng" dirty="0">
                <a:latin typeface="Times New Roman" panose="02020603050405020304" pitchFamily="18" charset="0"/>
                <a:cs typeface="Times New Roman" panose="02020603050405020304" pitchFamily="18" charset="0"/>
              </a:rPr>
              <a:t>Competency</a:t>
            </a:r>
            <a:r>
              <a:rPr lang="en-IN" sz="2800" dirty="0">
                <a:latin typeface="Times New Roman" panose="02020603050405020304" pitchFamily="18" charset="0"/>
                <a:cs typeface="Times New Roman" panose="02020603050405020304" pitchFamily="18" charset="0"/>
              </a:rPr>
              <a:t>: CM 8.1</a:t>
            </a:r>
          </a:p>
          <a:p>
            <a:pPr algn="just"/>
            <a:endParaRPr lang="en-IN" sz="2800" dirty="0">
              <a:latin typeface="Times New Roman" panose="02020603050405020304" pitchFamily="18" charset="0"/>
              <a:cs typeface="Times New Roman" panose="02020603050405020304" pitchFamily="18" charset="0"/>
            </a:endParaRPr>
          </a:p>
          <a:p>
            <a:pPr algn="just"/>
            <a:r>
              <a:rPr lang="en-IN" sz="2800" b="1" u="sng" dirty="0">
                <a:latin typeface="Times New Roman" panose="02020603050405020304" pitchFamily="18" charset="0"/>
                <a:cs typeface="Times New Roman" panose="02020603050405020304" pitchFamily="18" charset="0"/>
              </a:rPr>
              <a:t>SLO</a:t>
            </a:r>
            <a:r>
              <a:rPr lang="en-IN" sz="2800" dirty="0">
                <a:latin typeface="Times New Roman" panose="02020603050405020304" pitchFamily="18" charset="0"/>
                <a:cs typeface="Times New Roman" panose="02020603050405020304" pitchFamily="18" charset="0"/>
              </a:rPr>
              <a:t>:</a:t>
            </a:r>
          </a:p>
          <a:p>
            <a:pPr marL="355600" indent="-355600" algn="just">
              <a:buFont typeface="+mj-lt"/>
              <a:buAutoNum type="arabicPeriod"/>
            </a:pPr>
            <a:endParaRPr lang="en-US" sz="2800" dirty="0">
              <a:latin typeface="Times New Roman" panose="02020603050405020304" pitchFamily="18" charset="0"/>
              <a:cs typeface="Times New Roman" panose="02020603050405020304" pitchFamily="18" charset="0"/>
            </a:endParaRPr>
          </a:p>
          <a:p>
            <a:pPr marL="355600" indent="-355600" algn="just">
              <a:buFont typeface="+mj-lt"/>
              <a:buAutoNum type="arabicPeriod"/>
            </a:pPr>
            <a:r>
              <a:rPr lang="en-US" sz="2800" dirty="0">
                <a:latin typeface="Times New Roman" panose="02020603050405020304" pitchFamily="18" charset="0"/>
                <a:cs typeface="Times New Roman" panose="02020603050405020304" pitchFamily="18" charset="0"/>
              </a:rPr>
              <a:t>At the end of session students should be able to understand case definitions of SARS.</a:t>
            </a:r>
          </a:p>
          <a:p>
            <a:pPr marL="355600" indent="-355600" algn="just">
              <a:buFont typeface="+mj-lt"/>
              <a:buAutoNum type="arabicPeriod"/>
            </a:pPr>
            <a:endParaRPr lang="en-US" sz="2800" dirty="0">
              <a:latin typeface="Times New Roman" panose="02020603050405020304" pitchFamily="18" charset="0"/>
              <a:cs typeface="Times New Roman" panose="02020603050405020304" pitchFamily="18" charset="0"/>
            </a:endParaRPr>
          </a:p>
          <a:p>
            <a:pPr marL="355600" indent="-355600" algn="just">
              <a:buFont typeface="+mj-lt"/>
              <a:buAutoNum type="arabicPeriod"/>
            </a:pPr>
            <a:r>
              <a:rPr lang="en-US" sz="2800" dirty="0">
                <a:latin typeface="Times New Roman" panose="02020603050405020304" pitchFamily="18" charset="0"/>
                <a:cs typeface="Times New Roman" panose="02020603050405020304" pitchFamily="18" charset="0"/>
              </a:rPr>
              <a:t>At the end of session students should know incubation period, mode of transmission, diagnostic tests required and treatment of SARS.</a:t>
            </a:r>
          </a:p>
          <a:p>
            <a:pPr marL="355600" indent="-355600" algn="just">
              <a:buFont typeface="+mj-lt"/>
              <a:buAutoNum type="arabicPeriod"/>
            </a:pPr>
            <a:endParaRPr lang="en-US" sz="2800" dirty="0">
              <a:latin typeface="Times New Roman" panose="02020603050405020304" pitchFamily="18" charset="0"/>
              <a:cs typeface="Times New Roman" panose="02020603050405020304" pitchFamily="18" charset="0"/>
            </a:endParaRPr>
          </a:p>
          <a:p>
            <a:pPr marL="355600" indent="-355600" algn="just">
              <a:buFont typeface="+mj-lt"/>
              <a:buAutoNum type="arabicPeriod"/>
            </a:pPr>
            <a:r>
              <a:rPr lang="en-US" sz="2800" dirty="0">
                <a:latin typeface="Times New Roman" panose="02020603050405020304" pitchFamily="18" charset="0"/>
                <a:cs typeface="Times New Roman" panose="02020603050405020304" pitchFamily="18" charset="0"/>
              </a:rPr>
              <a:t>At the end of session students should know epidemiological aspects, complications, prognosis and prevention of SARS.</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4986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300597" y="2875002"/>
            <a:ext cx="5590806" cy="1107996"/>
          </a:xfrm>
          <a:prstGeom prst="rect">
            <a:avLst/>
          </a:prstGeom>
          <a:noFill/>
        </p:spPr>
        <p:txBody>
          <a:bodyPr wrap="square" rtlCol="0">
            <a:spAutoFit/>
          </a:bodyPr>
          <a:lstStyle/>
          <a:p>
            <a:r>
              <a:rPr lang="en-IN" sz="6600" b="1"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91095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1402" y="475356"/>
            <a:ext cx="10968251" cy="2677656"/>
          </a:xfrm>
          <a:prstGeom prst="rect">
            <a:avLst/>
          </a:prstGeom>
        </p:spPr>
        <p:txBody>
          <a:bodyPr wrap="square">
            <a:spAutoFit/>
          </a:bodyPr>
          <a:lstStyle/>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Chest X-ray findings typically begin with a small, unilateral patchy shadowing, and progress over 1-2 days to become bilateral and generalized, with interstitial/confluent infiltration.</a:t>
            </a:r>
          </a:p>
          <a:p>
            <a:pPr marL="457200"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Adult respiratory distress syndrome has been observed in a number of patients in the end stages.</a:t>
            </a:r>
          </a:p>
        </p:txBody>
      </p:sp>
    </p:spTree>
    <p:extLst>
      <p:ext uri="{BB962C8B-B14F-4D97-AF65-F5344CB8AC3E}">
        <p14:creationId xmlns:p14="http://schemas.microsoft.com/office/powerpoint/2010/main" val="248659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812" y="234691"/>
            <a:ext cx="11009194" cy="6247864"/>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Problem statement</a:t>
            </a:r>
          </a:p>
          <a:p>
            <a:pPr algn="just"/>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earliest case was traced to a health care worker in China, in late 2002, with rapid spread to Hong Kong, Singapore, Vietnam, Taiwan and </a:t>
            </a:r>
            <a:r>
              <a:rPr lang="en-IN" sz="2800" dirty="0" err="1">
                <a:latin typeface="Times New Roman" panose="02020603050405020304" pitchFamily="18" charset="0"/>
                <a:cs typeface="Times New Roman" panose="02020603050405020304" pitchFamily="18" charset="0"/>
              </a:rPr>
              <a:t>Toranto</a:t>
            </a:r>
            <a:r>
              <a:rPr lang="en-IN" sz="2800" dirty="0">
                <a:latin typeface="Times New Roman" panose="02020603050405020304" pitchFamily="18" charset="0"/>
                <a:cs typeface="Times New Roman" panose="02020603050405020304" pitchFamily="18" charset="0"/>
              </a:rPr>
              <a:t>.</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As of early August 2003, about 8,422 cases were reported to the WHO from 30 countries with </a:t>
            </a:r>
            <a:r>
              <a:rPr lang="en-IN" sz="2800" b="0" i="0" u="none" strike="noStrike" baseline="0" dirty="0">
                <a:latin typeface="Times New Roman" panose="02020603050405020304" pitchFamily="18" charset="0"/>
                <a:cs typeface="Times New Roman" panose="02020603050405020304" pitchFamily="18" charset="0"/>
              </a:rPr>
              <a:t>916 </a:t>
            </a:r>
            <a:r>
              <a:rPr lang="en-IN" sz="2800" dirty="0">
                <a:latin typeface="Times New Roman" panose="02020603050405020304" pitchFamily="18" charset="0"/>
                <a:cs typeface="Times New Roman" panose="02020603050405020304" pitchFamily="18" charset="0"/>
              </a:rPr>
              <a:t>fatalities</a:t>
            </a:r>
            <a:r>
              <a:rPr lang="en-IN" sz="2800" i="1" dirty="0">
                <a:latin typeface="Times New Roman" panose="02020603050405020304" pitchFamily="18" charset="0"/>
                <a:cs typeface="Times New Roman" panose="02020603050405020304" pitchFamily="18" charset="0"/>
              </a:rPr>
              <a:t>.</a:t>
            </a:r>
          </a:p>
          <a:p>
            <a:pPr algn="just"/>
            <a:endParaRPr lang="en-IN" sz="2800" b="1" i="0" u="none" strike="noStrike" baseline="0" dirty="0">
              <a:latin typeface="Times New Roman" panose="02020603050405020304" pitchFamily="18" charset="0"/>
              <a:cs typeface="Times New Roman" panose="02020603050405020304" pitchFamily="18" charset="0"/>
            </a:endParaRPr>
          </a:p>
          <a:p>
            <a:pPr algn="just"/>
            <a:endParaRPr lang="en-IN" sz="2800" b="1" i="0" u="none" strike="noStrike" baseline="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Incubation period</a:t>
            </a:r>
          </a:p>
          <a:p>
            <a:pPr algn="just"/>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incubation period has been estimated to be </a:t>
            </a:r>
            <a:r>
              <a:rPr lang="en-IN" sz="2800" dirty="0">
                <a:solidFill>
                  <a:srgbClr val="7030A0"/>
                </a:solidFill>
                <a:latin typeface="Times New Roman" panose="02020603050405020304" pitchFamily="18" charset="0"/>
                <a:cs typeface="Times New Roman" panose="02020603050405020304" pitchFamily="18" charset="0"/>
              </a:rPr>
              <a:t>2 to 7 days, commonly </a:t>
            </a:r>
            <a:r>
              <a:rPr lang="en-IN" sz="2800" b="0" i="0" u="none" strike="noStrike" baseline="0" dirty="0">
                <a:solidFill>
                  <a:srgbClr val="7030A0"/>
                </a:solidFill>
                <a:latin typeface="Times New Roman" panose="02020603050405020304" pitchFamily="18" charset="0"/>
                <a:cs typeface="Times New Roman" panose="02020603050405020304" pitchFamily="18" charset="0"/>
              </a:rPr>
              <a:t>3 </a:t>
            </a:r>
            <a:r>
              <a:rPr lang="en-IN" sz="2800" dirty="0">
                <a:solidFill>
                  <a:srgbClr val="7030A0"/>
                </a:solidFill>
                <a:latin typeface="Times New Roman" panose="02020603050405020304" pitchFamily="18" charset="0"/>
                <a:cs typeface="Times New Roman" panose="02020603050405020304" pitchFamily="18" charset="0"/>
              </a:rPr>
              <a:t>to </a:t>
            </a:r>
            <a:r>
              <a:rPr lang="en-IN" sz="2800" b="0" i="0" u="none" strike="noStrike" baseline="0" dirty="0">
                <a:solidFill>
                  <a:srgbClr val="7030A0"/>
                </a:solidFill>
                <a:latin typeface="Times New Roman" panose="02020603050405020304" pitchFamily="18" charset="0"/>
                <a:cs typeface="Times New Roman" panose="02020603050405020304" pitchFamily="18" charset="0"/>
              </a:rPr>
              <a:t>5 </a:t>
            </a:r>
            <a:r>
              <a:rPr lang="en-IN" sz="2800" dirty="0">
                <a:solidFill>
                  <a:srgbClr val="7030A0"/>
                </a:solidFill>
                <a:latin typeface="Times New Roman" panose="02020603050405020304" pitchFamily="18" charset="0"/>
                <a:cs typeface="Times New Roman" panose="02020603050405020304" pitchFamily="18" charset="0"/>
              </a:rPr>
              <a:t>days</a:t>
            </a:r>
            <a:r>
              <a:rPr lang="en-IN" sz="2800" b="0" i="1" u="none" strike="noStrike" baseline="0" dirty="0">
                <a:latin typeface="Times New Roman" panose="02020603050405020304" pitchFamily="18" charset="0"/>
                <a:cs typeface="Times New Roman" panose="02020603050405020304" pitchFamily="18" charset="0"/>
              </a:rPr>
              <a:t>.</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645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2">
                                            <p:txEl>
                                              <p:pRg st="2" end="2"/>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p:tgtEl>
                                          <p:spTgt spid="2">
                                            <p:txEl>
                                              <p:pRg st="4" end="4"/>
                                            </p:txEl>
                                          </p:spTgt>
                                        </p:tgtEl>
                                        <p:attrNameLst>
                                          <p:attrName>ppt_y</p:attrName>
                                        </p:attrNameLst>
                                      </p:cBhvr>
                                      <p:tavLst>
                                        <p:tav tm="0">
                                          <p:val>
                                            <p:strVal val="#ppt_y+#ppt_h*1.125000"/>
                                          </p:val>
                                        </p:tav>
                                        <p:tav tm="100000">
                                          <p:val>
                                            <p:strVal val="#ppt_y"/>
                                          </p:val>
                                        </p:tav>
                                      </p:tavLst>
                                    </p:anim>
                                    <p:animEffect transition="in" filter="wipe(up)">
                                      <p:cBhvr>
                                        <p:cTn id="14" dur="500"/>
                                        <p:tgtEl>
                                          <p:spTgt spid="2">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strips(downLeft)">
                                      <p:cBhvr>
                                        <p:cTn id="19" dur="500"/>
                                        <p:tgtEl>
                                          <p:spTgt spid="2">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
                                            <p:txEl>
                                              <p:pRg st="9" end="9"/>
                                            </p:txEl>
                                          </p:spTgt>
                                        </p:tgtEl>
                                        <p:attrNameLst>
                                          <p:attrName>style.visibility</p:attrName>
                                        </p:attrNameLst>
                                      </p:cBhvr>
                                      <p:to>
                                        <p:strVal val="visible"/>
                                      </p:to>
                                    </p:set>
                                    <p:animEffect transition="in" filter="blinds(horizontal)">
                                      <p:cBhvr>
                                        <p:cTn id="24"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573" y="491422"/>
            <a:ext cx="11118375" cy="4893647"/>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Mode of transmission</a:t>
            </a:r>
          </a:p>
          <a:p>
            <a:pPr algn="just"/>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primary mode of transmission appears to be through direct or indirect contact of mucous membranes of eyes, nose, or mouth with respiratory droplets or fomites.</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use of aerosol-generating procedures (endotracheal intubation, bronchoscopy, nebulization treatments) in hospitals may amplify the transmission of the SARS coronavirus.</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natural reservoir appears to be the </a:t>
            </a:r>
            <a:r>
              <a:rPr lang="en-IN" sz="2800" dirty="0">
                <a:solidFill>
                  <a:srgbClr val="00B0F0"/>
                </a:solidFill>
                <a:latin typeface="Times New Roman" panose="02020603050405020304" pitchFamily="18" charset="0"/>
                <a:cs typeface="Times New Roman" panose="02020603050405020304" pitchFamily="18" charset="0"/>
              </a:rPr>
              <a:t>horseshoe bat</a:t>
            </a:r>
            <a:r>
              <a:rPr lang="en-IN"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0975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checkerboard(across)">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diamond(in)">
                                      <p:cBhvr>
                                        <p:cTn id="12" dur="20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plus(in)">
                                      <p:cBhvr>
                                        <p:cTn id="1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7629" y="420765"/>
            <a:ext cx="11200263" cy="2246769"/>
          </a:xfrm>
          <a:prstGeom prst="rect">
            <a:avLst/>
          </a:prstGeom>
        </p:spPr>
        <p:txBody>
          <a:bodyPr wrap="square">
            <a:spAutoFit/>
          </a:bodyPr>
          <a:lstStyle/>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SARS virus can survive for hours on common surfaces outside the human body, and up to four days in human waste.</a:t>
            </a:r>
          </a:p>
          <a:p>
            <a:pPr marL="900113" indent="-457200" algn="just">
              <a:buFont typeface="Wingdings" panose="05000000000000000000" pitchFamily="2" charset="2"/>
              <a:buChar char="§"/>
            </a:pPr>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The virus can survive at least for 24 hours on a plastic surface at room temperature, and can live for extended periods in the cold.</a:t>
            </a:r>
          </a:p>
        </p:txBody>
      </p:sp>
    </p:spTree>
    <p:extLst>
      <p:ext uri="{BB962C8B-B14F-4D97-AF65-F5344CB8AC3E}">
        <p14:creationId xmlns:p14="http://schemas.microsoft.com/office/powerpoint/2010/main" val="372115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arn(inVertical)">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854" y="451488"/>
            <a:ext cx="11027392" cy="3970318"/>
          </a:xfrm>
          <a:prstGeom prst="rect">
            <a:avLst/>
          </a:prstGeom>
        </p:spPr>
        <p:txBody>
          <a:bodyPr wrap="square">
            <a:spAutoFit/>
          </a:bodyPr>
          <a:lstStyle/>
          <a:p>
            <a:pPr marL="457200" indent="-457200" algn="just">
              <a:buFont typeface="Wingdings" panose="05000000000000000000" pitchFamily="2" charset="2"/>
              <a:buChar char="Ø"/>
            </a:pPr>
            <a:r>
              <a:rPr lang="en-IN" sz="2800" b="1" strike="noStrike" baseline="0" dirty="0">
                <a:latin typeface="Times New Roman" panose="02020603050405020304" pitchFamily="18" charset="0"/>
                <a:cs typeface="Times New Roman" panose="02020603050405020304" pitchFamily="18" charset="0"/>
              </a:rPr>
              <a:t>Case definition for notification of SARS under the</a:t>
            </a:r>
            <a:r>
              <a:rPr lang="en-IN" sz="2800" b="1" strike="noStrike" dirty="0">
                <a:latin typeface="Times New Roman" panose="02020603050405020304" pitchFamily="18" charset="0"/>
                <a:cs typeface="Times New Roman" panose="02020603050405020304" pitchFamily="18" charset="0"/>
              </a:rPr>
              <a:t> </a:t>
            </a:r>
            <a:r>
              <a:rPr lang="en-IN" sz="2800" b="1" strike="noStrike" baseline="0" dirty="0">
                <a:latin typeface="Times New Roman" panose="02020603050405020304" pitchFamily="18" charset="0"/>
                <a:cs typeface="Times New Roman" panose="02020603050405020304" pitchFamily="18" charset="0"/>
              </a:rPr>
              <a:t>International Health Regulation (2005)</a:t>
            </a:r>
          </a:p>
          <a:p>
            <a:pPr algn="just"/>
            <a:endParaRPr lang="en-IN" sz="2800" dirty="0">
              <a:latin typeface="Times New Roman" panose="02020603050405020304" pitchFamily="18" charset="0"/>
              <a:cs typeface="Times New Roman" panose="02020603050405020304" pitchFamily="18" charset="0"/>
            </a:endParaRPr>
          </a:p>
          <a:p>
            <a:pPr marL="900113" indent="-457200" algn="just">
              <a:buFont typeface="Wingdings" panose="05000000000000000000" pitchFamily="2" charset="2"/>
              <a:buChar char="§"/>
            </a:pPr>
            <a:r>
              <a:rPr lang="en-IN" sz="2800" dirty="0">
                <a:latin typeface="Times New Roman" panose="02020603050405020304" pitchFamily="18" charset="0"/>
                <a:cs typeface="Times New Roman" panose="02020603050405020304" pitchFamily="18" charset="0"/>
              </a:rPr>
              <a:t>In the period following an outbreak of SARS, a notifiable case of SARS is defined as </a:t>
            </a:r>
            <a:r>
              <a:rPr lang="en-IN" sz="2800" i="1" dirty="0">
                <a:solidFill>
                  <a:srgbClr val="FF0000"/>
                </a:solidFill>
                <a:latin typeface="Times New Roman" panose="02020603050405020304" pitchFamily="18" charset="0"/>
                <a:cs typeface="Times New Roman" panose="02020603050405020304" pitchFamily="18" charset="0"/>
              </a:rPr>
              <a:t>an individual with laboratory confirmation of infection with SARS coronavirus (</a:t>
            </a:r>
            <a:r>
              <a:rPr lang="en-IN" sz="2800" i="1" dirty="0" err="1">
                <a:solidFill>
                  <a:srgbClr val="FF0000"/>
                </a:solidFill>
                <a:latin typeface="Times New Roman" panose="02020603050405020304" pitchFamily="18" charset="0"/>
                <a:cs typeface="Times New Roman" panose="02020603050405020304" pitchFamily="18" charset="0"/>
              </a:rPr>
              <a:t>SARSCoV</a:t>
            </a:r>
            <a:r>
              <a:rPr lang="en-IN" sz="2800" i="1" dirty="0">
                <a:solidFill>
                  <a:srgbClr val="FF0000"/>
                </a:solidFill>
                <a:latin typeface="Times New Roman" panose="02020603050405020304" pitchFamily="18" charset="0"/>
                <a:cs typeface="Times New Roman" panose="02020603050405020304" pitchFamily="18" charset="0"/>
              </a:rPr>
              <a:t>) who either fulfils the clinical case definition of SARS or has worked in a laboratory handling live SARS-</a:t>
            </a:r>
            <a:r>
              <a:rPr lang="en-IN" sz="2800" i="1" dirty="0" err="1">
                <a:solidFill>
                  <a:srgbClr val="FF0000"/>
                </a:solidFill>
                <a:latin typeface="Times New Roman" panose="02020603050405020304" pitchFamily="18" charset="0"/>
                <a:cs typeface="Times New Roman" panose="02020603050405020304" pitchFamily="18" charset="0"/>
              </a:rPr>
              <a:t>CoV</a:t>
            </a:r>
            <a:r>
              <a:rPr lang="en-IN" sz="2800" i="1" dirty="0">
                <a:solidFill>
                  <a:srgbClr val="FF0000"/>
                </a:solidFill>
                <a:latin typeface="Times New Roman" panose="02020603050405020304" pitchFamily="18" charset="0"/>
                <a:cs typeface="Times New Roman" panose="02020603050405020304" pitchFamily="18" charset="0"/>
              </a:rPr>
              <a:t> or storing clinical specimens infected with SARS-</a:t>
            </a:r>
            <a:r>
              <a:rPr lang="en-IN" sz="2800" i="1" dirty="0" err="1">
                <a:solidFill>
                  <a:srgbClr val="FF0000"/>
                </a:solidFill>
                <a:latin typeface="Times New Roman" panose="02020603050405020304" pitchFamily="18" charset="0"/>
                <a:cs typeface="Times New Roman" panose="02020603050405020304" pitchFamily="18" charset="0"/>
              </a:rPr>
              <a:t>CoV</a:t>
            </a:r>
            <a:r>
              <a:rPr lang="en-IN"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8696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899" y="213574"/>
            <a:ext cx="11737073" cy="6617196"/>
          </a:xfrm>
          <a:prstGeom prst="rect">
            <a:avLst/>
          </a:prstGeom>
        </p:spPr>
        <p:txBody>
          <a:bodyPr wrap="square">
            <a:spAutoFit/>
          </a:bodyPr>
          <a:lstStyle/>
          <a:p>
            <a:pPr marL="457200" indent="-457200" algn="just">
              <a:buFont typeface="Wingdings" panose="05000000000000000000" pitchFamily="2" charset="2"/>
              <a:buChar char="Ø"/>
            </a:pPr>
            <a:r>
              <a:rPr lang="en-IN" sz="3200" b="1" i="0" u="none" strike="noStrike" baseline="0" dirty="0">
                <a:latin typeface="Times New Roman" panose="02020603050405020304" pitchFamily="18" charset="0"/>
                <a:cs typeface="Times New Roman" panose="02020603050405020304" pitchFamily="18" charset="0"/>
              </a:rPr>
              <a:t>Clinical case </a:t>
            </a:r>
            <a:r>
              <a:rPr lang="en-IN" sz="3200" b="1" i="1" u="none" strike="noStrike" baseline="0" dirty="0">
                <a:latin typeface="Times New Roman" panose="02020603050405020304" pitchFamily="18" charset="0"/>
                <a:cs typeface="Times New Roman" panose="02020603050405020304" pitchFamily="18" charset="0"/>
              </a:rPr>
              <a:t>definition of SARS</a:t>
            </a:r>
          </a:p>
          <a:p>
            <a:pPr algn="just"/>
            <a:endParaRPr lang="en-IN" sz="2800" dirty="0">
              <a:latin typeface="Times New Roman" panose="02020603050405020304" pitchFamily="18" charset="0"/>
              <a:cs typeface="Times New Roman" panose="02020603050405020304" pitchFamily="18" charset="0"/>
            </a:endParaRPr>
          </a:p>
          <a:p>
            <a:pPr marL="531813" algn="just"/>
            <a:r>
              <a:rPr lang="en-IN" sz="2800" dirty="0">
                <a:latin typeface="Times New Roman" panose="02020603050405020304" pitchFamily="18" charset="0"/>
                <a:cs typeface="Times New Roman" panose="02020603050405020304" pitchFamily="18" charset="0"/>
              </a:rPr>
              <a:t>1. A history of fever, or documented fever</a:t>
            </a:r>
          </a:p>
          <a:p>
            <a:pPr marL="531813" algn="just"/>
            <a:endParaRPr lang="en-IN" sz="1400" b="0" i="0" u="none" strike="noStrike" baseline="0" dirty="0">
              <a:latin typeface="Times New Roman" panose="02020603050405020304" pitchFamily="18" charset="0"/>
              <a:cs typeface="Times New Roman" panose="02020603050405020304" pitchFamily="18" charset="0"/>
            </a:endParaRPr>
          </a:p>
          <a:p>
            <a:pPr marL="531813" algn="ctr"/>
            <a:r>
              <a:rPr lang="en-IN" sz="2800" b="0" i="0" u="none" strike="noStrike" baseline="0" dirty="0">
                <a:latin typeface="Times New Roman" panose="02020603050405020304" pitchFamily="18" charset="0"/>
                <a:cs typeface="Times New Roman" panose="02020603050405020304" pitchFamily="18" charset="0"/>
              </a:rPr>
              <a:t>AND</a:t>
            </a:r>
          </a:p>
          <a:p>
            <a:pPr marL="531813" algn="just"/>
            <a:endParaRPr lang="en-IN" sz="1400" b="0" i="0" u="none" strike="noStrike" baseline="0" dirty="0">
              <a:latin typeface="Times New Roman" panose="02020603050405020304" pitchFamily="18" charset="0"/>
              <a:cs typeface="Times New Roman" panose="02020603050405020304" pitchFamily="18" charset="0"/>
            </a:endParaRPr>
          </a:p>
          <a:p>
            <a:pPr marL="900113" indent="-368300" algn="just"/>
            <a:r>
              <a:rPr lang="en-IN" sz="2800" b="0" i="0" u="none" strike="noStrike" baseline="0" dirty="0">
                <a:latin typeface="Times New Roman" panose="02020603050405020304" pitchFamily="18" charset="0"/>
                <a:cs typeface="Times New Roman" panose="02020603050405020304" pitchFamily="18" charset="0"/>
              </a:rPr>
              <a:t>2. </a:t>
            </a:r>
            <a:r>
              <a:rPr lang="en-IN" sz="2800" dirty="0">
                <a:latin typeface="Times New Roman" panose="02020603050405020304" pitchFamily="18" charset="0"/>
                <a:cs typeface="Times New Roman" panose="02020603050405020304" pitchFamily="18" charset="0"/>
              </a:rPr>
              <a:t>One or more symptoms of lower respiratory tract illness (cough, difficulty in breathing, shortness of breath)</a:t>
            </a:r>
          </a:p>
          <a:p>
            <a:pPr marL="531813" algn="just"/>
            <a:endParaRPr lang="en-IN" sz="1400" b="0" i="0" u="none" strike="noStrike" baseline="0" dirty="0">
              <a:latin typeface="Times New Roman" panose="02020603050405020304" pitchFamily="18" charset="0"/>
              <a:cs typeface="Times New Roman" panose="02020603050405020304" pitchFamily="18" charset="0"/>
            </a:endParaRPr>
          </a:p>
          <a:p>
            <a:pPr marL="531813" algn="ctr"/>
            <a:r>
              <a:rPr lang="en-IN" sz="2800" b="0" i="0" u="none" strike="noStrike" baseline="0" dirty="0">
                <a:latin typeface="Times New Roman" panose="02020603050405020304" pitchFamily="18" charset="0"/>
                <a:cs typeface="Times New Roman" panose="02020603050405020304" pitchFamily="18" charset="0"/>
              </a:rPr>
              <a:t>AND</a:t>
            </a:r>
          </a:p>
          <a:p>
            <a:pPr marL="531813" algn="just"/>
            <a:endParaRPr lang="en-IN" sz="1400" b="0" i="0" u="none" strike="noStrike" baseline="0" dirty="0">
              <a:latin typeface="Times New Roman" panose="02020603050405020304" pitchFamily="18" charset="0"/>
              <a:cs typeface="Times New Roman" panose="02020603050405020304" pitchFamily="18" charset="0"/>
            </a:endParaRPr>
          </a:p>
          <a:p>
            <a:pPr marL="900113" indent="-368300" algn="just"/>
            <a:r>
              <a:rPr lang="en-IN" sz="2800" b="0" i="0" u="none" strike="noStrike" baseline="0" dirty="0">
                <a:latin typeface="Times New Roman" panose="02020603050405020304" pitchFamily="18" charset="0"/>
                <a:cs typeface="Times New Roman" panose="02020603050405020304" pitchFamily="18" charset="0"/>
              </a:rPr>
              <a:t>3. </a:t>
            </a:r>
            <a:r>
              <a:rPr lang="en-IN" sz="2800" dirty="0">
                <a:latin typeface="Times New Roman" panose="02020603050405020304" pitchFamily="18" charset="0"/>
                <a:cs typeface="Times New Roman" panose="02020603050405020304" pitchFamily="18" charset="0"/>
              </a:rPr>
              <a:t>Radiographic evidence of lung infiltrates consistent with pneumonia or acute respiratory distress syndrome (ARDS) or autopsy findings consistent with the pathology of pneumonia or ARDS without an identifiable cause</a:t>
            </a:r>
          </a:p>
          <a:p>
            <a:pPr marL="531813" algn="just"/>
            <a:endParaRPr lang="en-IN" sz="1400" dirty="0">
              <a:latin typeface="Times New Roman" panose="02020603050405020304" pitchFamily="18" charset="0"/>
              <a:cs typeface="Times New Roman" panose="02020603050405020304" pitchFamily="18" charset="0"/>
            </a:endParaRPr>
          </a:p>
          <a:p>
            <a:pPr marL="531813" algn="ctr"/>
            <a:r>
              <a:rPr lang="en-IN" sz="2800" dirty="0">
                <a:latin typeface="Times New Roman" panose="02020603050405020304" pitchFamily="18" charset="0"/>
                <a:cs typeface="Times New Roman" panose="02020603050405020304" pitchFamily="18" charset="0"/>
              </a:rPr>
              <a:t>AND</a:t>
            </a:r>
          </a:p>
          <a:p>
            <a:pPr marL="531813" algn="just"/>
            <a:endParaRPr lang="en-IN" sz="1400" b="0" i="0" u="none" strike="noStrike" baseline="0" dirty="0">
              <a:latin typeface="Times New Roman" panose="02020603050405020304" pitchFamily="18" charset="0"/>
              <a:cs typeface="Times New Roman" panose="02020603050405020304" pitchFamily="18" charset="0"/>
            </a:endParaRPr>
          </a:p>
          <a:p>
            <a:pPr marL="531813" algn="just"/>
            <a:r>
              <a:rPr lang="en-IN" sz="2800" b="0" i="0" u="none" strike="noStrike" baseline="0" dirty="0">
                <a:latin typeface="Times New Roman" panose="02020603050405020304" pitchFamily="18" charset="0"/>
                <a:cs typeface="Times New Roman" panose="02020603050405020304" pitchFamily="18" charset="0"/>
              </a:rPr>
              <a:t>4. </a:t>
            </a:r>
            <a:r>
              <a:rPr lang="en-IN" sz="2800" dirty="0">
                <a:latin typeface="Times New Roman" panose="02020603050405020304" pitchFamily="18" charset="0"/>
                <a:cs typeface="Times New Roman" panose="02020603050405020304" pitchFamily="18" charset="0"/>
              </a:rPr>
              <a:t>No alternative diagnosis fully explaining the illness.</a:t>
            </a:r>
          </a:p>
        </p:txBody>
      </p:sp>
    </p:spTree>
    <p:extLst>
      <p:ext uri="{BB962C8B-B14F-4D97-AF65-F5344CB8AC3E}">
        <p14:creationId xmlns:p14="http://schemas.microsoft.com/office/powerpoint/2010/main" val="343454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 calcmode="lin" valueType="num">
                                      <p:cBhvr>
                                        <p:cTn id="12"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13"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14" dur="1000"/>
                                        <p:tgtEl>
                                          <p:spTgt spid="2">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wipe(down)">
                                      <p:cBhvr>
                                        <p:cTn id="19" dur="500"/>
                                        <p:tgtEl>
                                          <p:spTgt spid="2">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2">
                                            <p:txEl>
                                              <p:pRg st="8" end="8"/>
                                            </p:txEl>
                                          </p:spTgt>
                                        </p:tgtEl>
                                        <p:attrNameLst>
                                          <p:attrName>style.visibility</p:attrName>
                                        </p:attrNameLst>
                                      </p:cBhvr>
                                      <p:to>
                                        <p:strVal val="visible"/>
                                      </p:to>
                                    </p:set>
                                    <p:anim calcmode="lin" valueType="num">
                                      <p:cBhvr>
                                        <p:cTn id="24"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25"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26" dur="1000"/>
                                        <p:tgtEl>
                                          <p:spTgt spid="2">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Effect transition="in" filter="wipe(down)">
                                      <p:cBhvr>
                                        <p:cTn id="31" dur="500"/>
                                        <p:tgtEl>
                                          <p:spTgt spid="2">
                                            <p:txEl>
                                              <p:pRg st="10" end="1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2">
                                            <p:txEl>
                                              <p:pRg st="12" end="12"/>
                                            </p:txEl>
                                          </p:spTgt>
                                        </p:tgtEl>
                                        <p:attrNameLst>
                                          <p:attrName>style.visibility</p:attrName>
                                        </p:attrNameLst>
                                      </p:cBhvr>
                                      <p:to>
                                        <p:strVal val="visible"/>
                                      </p:to>
                                    </p:set>
                                    <p:anim calcmode="lin" valueType="num">
                                      <p:cBhvr>
                                        <p:cTn id="36" dur="1000" fill="hold"/>
                                        <p:tgtEl>
                                          <p:spTgt spid="2">
                                            <p:txEl>
                                              <p:pRg st="12" end="12"/>
                                            </p:txEl>
                                          </p:spTgt>
                                        </p:tgtEl>
                                        <p:attrNameLst>
                                          <p:attrName>ppt_w</p:attrName>
                                        </p:attrNameLst>
                                      </p:cBhvr>
                                      <p:tavLst>
                                        <p:tav tm="0">
                                          <p:val>
                                            <p:strVal val="#ppt_w*0.70"/>
                                          </p:val>
                                        </p:tav>
                                        <p:tav tm="100000">
                                          <p:val>
                                            <p:strVal val="#ppt_w"/>
                                          </p:val>
                                        </p:tav>
                                      </p:tavLst>
                                    </p:anim>
                                    <p:anim calcmode="lin" valueType="num">
                                      <p:cBhvr>
                                        <p:cTn id="37" dur="1000" fill="hold"/>
                                        <p:tgtEl>
                                          <p:spTgt spid="2">
                                            <p:txEl>
                                              <p:pRg st="12" end="12"/>
                                            </p:txEl>
                                          </p:spTgt>
                                        </p:tgtEl>
                                        <p:attrNameLst>
                                          <p:attrName>ppt_h</p:attrName>
                                        </p:attrNameLst>
                                      </p:cBhvr>
                                      <p:tavLst>
                                        <p:tav tm="0">
                                          <p:val>
                                            <p:strVal val="#ppt_h"/>
                                          </p:val>
                                        </p:tav>
                                        <p:tav tm="100000">
                                          <p:val>
                                            <p:strVal val="#ppt_h"/>
                                          </p:val>
                                        </p:tav>
                                      </p:tavLst>
                                    </p:anim>
                                    <p:animEffect transition="in" filter="fade">
                                      <p:cBhvr>
                                        <p:cTn id="38" dur="1000"/>
                                        <p:tgtEl>
                                          <p:spTgt spid="2">
                                            <p:txEl>
                                              <p:pRg st="12" end="1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
                                            <p:txEl>
                                              <p:pRg st="14" end="14"/>
                                            </p:txEl>
                                          </p:spTgt>
                                        </p:tgtEl>
                                        <p:attrNameLst>
                                          <p:attrName>style.visibility</p:attrName>
                                        </p:attrNameLst>
                                      </p:cBhvr>
                                      <p:to>
                                        <p:strVal val="visible"/>
                                      </p:to>
                                    </p:set>
                                    <p:animEffect transition="in" filter="wipe(down)">
                                      <p:cBhvr>
                                        <p:cTn id="43"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560" y="208635"/>
            <a:ext cx="11527809" cy="6617196"/>
          </a:xfrm>
          <a:prstGeom prst="rect">
            <a:avLst/>
          </a:prstGeom>
        </p:spPr>
        <p:txBody>
          <a:bodyPr wrap="square">
            <a:spAutoFit/>
          </a:bodyPr>
          <a:lstStyle/>
          <a:p>
            <a:pPr marL="457200" indent="-457200" algn="just">
              <a:buFont typeface="Wingdings" panose="05000000000000000000" pitchFamily="2" charset="2"/>
              <a:buChar char="Ø"/>
            </a:pPr>
            <a:r>
              <a:rPr lang="en-IN" sz="3200" b="1" u="none" strike="noStrike" baseline="0" dirty="0">
                <a:latin typeface="Times New Roman" panose="02020603050405020304" pitchFamily="18" charset="0"/>
                <a:cs typeface="Times New Roman" panose="02020603050405020304" pitchFamily="18" charset="0"/>
              </a:rPr>
              <a:t>Diagnostic tests required for laboratory confirmation of SARS</a:t>
            </a:r>
          </a:p>
          <a:p>
            <a:pPr algn="just"/>
            <a:endParaRPr lang="en-IN" sz="2800" dirty="0">
              <a:latin typeface="Times New Roman" panose="02020603050405020304" pitchFamily="18" charset="0"/>
              <a:cs typeface="Times New Roman" panose="02020603050405020304" pitchFamily="18" charset="0"/>
            </a:endParaRPr>
          </a:p>
          <a:p>
            <a:pPr marL="900113" indent="-449263" algn="just"/>
            <a:r>
              <a:rPr lang="en-IN" sz="2800" i="1" dirty="0">
                <a:latin typeface="Times New Roman" panose="02020603050405020304" pitchFamily="18" charset="0"/>
                <a:cs typeface="Times New Roman" panose="02020603050405020304" pitchFamily="18" charset="0"/>
              </a:rPr>
              <a:t>(a) Conventional reverse transcriptase PCR (RT-PCR) and real-time reverse transcriptase PCR (real-time RT-PCR) assay detecting viral RNA present in:</a:t>
            </a:r>
          </a:p>
          <a:p>
            <a:pPr marL="900113" indent="-449263" algn="just"/>
            <a:endParaRPr lang="en-IN" sz="2800" dirty="0">
              <a:latin typeface="Times New Roman" panose="02020603050405020304" pitchFamily="18" charset="0"/>
              <a:cs typeface="Times New Roman" panose="02020603050405020304" pitchFamily="18" charset="0"/>
            </a:endParaRPr>
          </a:p>
          <a:p>
            <a:pPr marL="1350963" indent="-449263" algn="just"/>
            <a:r>
              <a:rPr lang="en-IN" sz="2800" dirty="0">
                <a:latin typeface="Times New Roman" panose="02020603050405020304" pitchFamily="18" charset="0"/>
                <a:cs typeface="Times New Roman" panose="02020603050405020304" pitchFamily="18" charset="0"/>
              </a:rPr>
              <a:t>1. At least 2 different clinical specimens (e.g. nasopharyngeal and stool specimens)</a:t>
            </a:r>
          </a:p>
          <a:p>
            <a:pPr marL="1350963" indent="-449263" algn="just"/>
            <a:endParaRPr lang="en-IN" sz="2800" dirty="0">
              <a:latin typeface="Times New Roman" panose="02020603050405020304" pitchFamily="18" charset="0"/>
              <a:cs typeface="Times New Roman" panose="02020603050405020304" pitchFamily="18" charset="0"/>
            </a:endParaRPr>
          </a:p>
          <a:p>
            <a:pPr marL="1350963" indent="-449263" algn="ctr"/>
            <a:r>
              <a:rPr lang="en-IN" sz="2800" dirty="0">
                <a:latin typeface="Times New Roman" panose="02020603050405020304" pitchFamily="18" charset="0"/>
                <a:cs typeface="Times New Roman" panose="02020603050405020304" pitchFamily="18" charset="0"/>
              </a:rPr>
              <a:t>OR</a:t>
            </a:r>
          </a:p>
          <a:p>
            <a:pPr marL="1350963" indent="-449263" algn="just"/>
            <a:endParaRPr lang="en-IN" sz="2800" b="0" i="0" u="none" strike="noStrike" baseline="0" dirty="0">
              <a:latin typeface="Times New Roman" panose="02020603050405020304" pitchFamily="18" charset="0"/>
              <a:cs typeface="Times New Roman" panose="02020603050405020304" pitchFamily="18" charset="0"/>
            </a:endParaRPr>
          </a:p>
          <a:p>
            <a:pPr marL="1350963" indent="-449263" algn="just"/>
            <a:r>
              <a:rPr lang="en-IN" sz="2800" b="0" i="0" u="none" strike="noStrike" baseline="0" dirty="0">
                <a:latin typeface="Times New Roman" panose="02020603050405020304" pitchFamily="18" charset="0"/>
                <a:cs typeface="Times New Roman" panose="02020603050405020304" pitchFamily="18" charset="0"/>
              </a:rPr>
              <a:t>2. </a:t>
            </a:r>
            <a:r>
              <a:rPr lang="en-IN" sz="2800" dirty="0">
                <a:latin typeface="Times New Roman" panose="02020603050405020304" pitchFamily="18" charset="0"/>
                <a:cs typeface="Times New Roman" panose="02020603050405020304" pitchFamily="18" charset="0"/>
              </a:rPr>
              <a:t>The same clinical specimen collected on </a:t>
            </a:r>
            <a:r>
              <a:rPr lang="en-IN" sz="2800" b="0" i="0" u="none" strike="noStrike" baseline="0" dirty="0">
                <a:latin typeface="Times New Roman" panose="02020603050405020304" pitchFamily="18" charset="0"/>
                <a:cs typeface="Times New Roman" panose="02020603050405020304" pitchFamily="18" charset="0"/>
              </a:rPr>
              <a:t>2 </a:t>
            </a:r>
            <a:r>
              <a:rPr lang="en-IN" sz="2800" dirty="0">
                <a:latin typeface="Times New Roman" panose="02020603050405020304" pitchFamily="18" charset="0"/>
                <a:cs typeface="Times New Roman" panose="02020603050405020304" pitchFamily="18" charset="0"/>
              </a:rPr>
              <a:t>or more occasions during the course of the illness (e.g. sequential nasopharyngeal aspirates)</a:t>
            </a:r>
          </a:p>
          <a:p>
            <a:pPr marL="1350963" indent="-449263" algn="just"/>
            <a:endParaRPr lang="en-IN" sz="2800" dirty="0">
              <a:latin typeface="Times New Roman" panose="02020603050405020304" pitchFamily="18" charset="0"/>
              <a:cs typeface="Times New Roman" panose="02020603050405020304" pitchFamily="18" charset="0"/>
            </a:endParaRPr>
          </a:p>
          <a:p>
            <a:pPr marL="1350963" indent="-449263" algn="ctr"/>
            <a:r>
              <a:rPr lang="en-IN" sz="2800" dirty="0">
                <a:latin typeface="Times New Roman" panose="02020603050405020304" pitchFamily="18" charset="0"/>
                <a:cs typeface="Times New Roman" panose="02020603050405020304" pitchFamily="18" charset="0"/>
              </a:rPr>
              <a:t>OR</a:t>
            </a:r>
          </a:p>
        </p:txBody>
      </p:sp>
    </p:spTree>
    <p:extLst>
      <p:ext uri="{BB962C8B-B14F-4D97-AF65-F5344CB8AC3E}">
        <p14:creationId xmlns:p14="http://schemas.microsoft.com/office/powerpoint/2010/main" val="180864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 calcmode="lin" valueType="num">
                                      <p:cBhvr>
                                        <p:cTn id="12"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2">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p:cTn id="1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21" dur="500"/>
                                        <p:tgtEl>
                                          <p:spTgt spid="2">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2">
                                            <p:txEl>
                                              <p:pRg st="8" end="8"/>
                                            </p:txEl>
                                          </p:spTgt>
                                        </p:tgtEl>
                                        <p:attrNameLst>
                                          <p:attrName>style.visibility</p:attrName>
                                        </p:attrNameLst>
                                      </p:cBhvr>
                                      <p:to>
                                        <p:strVal val="visible"/>
                                      </p:to>
                                    </p:set>
                                    <p:anim calcmode="lin" valueType="num">
                                      <p:cBhvr>
                                        <p:cTn id="26"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28" dur="500"/>
                                        <p:tgtEl>
                                          <p:spTgt spid="2">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anim calcmode="lin" valueType="num">
                                      <p:cBhvr>
                                        <p:cTn id="33"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34"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3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4242</TotalTime>
  <Words>1840</Words>
  <Application>Microsoft Office PowerPoint</Application>
  <PresentationFormat>Widescreen</PresentationFormat>
  <Paragraphs>201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Maharshi Patel</cp:lastModifiedBy>
  <cp:revision>57</cp:revision>
  <dcterms:created xsi:type="dcterms:W3CDTF">2022-10-14T10:52:43Z</dcterms:created>
  <dcterms:modified xsi:type="dcterms:W3CDTF">2023-02-23T07:04:07Z</dcterms:modified>
</cp:coreProperties>
</file>