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57" r:id="rId5"/>
    <p:sldId id="258" r:id="rId6"/>
    <p:sldId id="259" r:id="rId7"/>
    <p:sldId id="298" r:id="rId8"/>
    <p:sldId id="300" r:id="rId9"/>
    <p:sldId id="297" r:id="rId10"/>
    <p:sldId id="261" r:id="rId11"/>
    <p:sldId id="284" r:id="rId12"/>
    <p:sldId id="285" r:id="rId13"/>
    <p:sldId id="299" r:id="rId14"/>
    <p:sldId id="262" r:id="rId15"/>
    <p:sldId id="301" r:id="rId16"/>
    <p:sldId id="263" r:id="rId17"/>
    <p:sldId id="303" r:id="rId18"/>
    <p:sldId id="264" r:id="rId19"/>
    <p:sldId id="302" r:id="rId20"/>
    <p:sldId id="265" r:id="rId21"/>
    <p:sldId id="266" r:id="rId22"/>
    <p:sldId id="286" r:id="rId23"/>
    <p:sldId id="283" r:id="rId24"/>
    <p:sldId id="267" r:id="rId25"/>
    <p:sldId id="304" r:id="rId26"/>
    <p:sldId id="268" r:id="rId27"/>
    <p:sldId id="305" r:id="rId28"/>
    <p:sldId id="269" r:id="rId29"/>
    <p:sldId id="306" r:id="rId30"/>
    <p:sldId id="307" r:id="rId31"/>
    <p:sldId id="270" r:id="rId32"/>
    <p:sldId id="287" r:id="rId33"/>
    <p:sldId id="271" r:id="rId34"/>
    <p:sldId id="309" r:id="rId35"/>
    <p:sldId id="310" r:id="rId36"/>
    <p:sldId id="308" r:id="rId37"/>
    <p:sldId id="272" r:id="rId38"/>
    <p:sldId id="311" r:id="rId39"/>
    <p:sldId id="312" r:id="rId40"/>
    <p:sldId id="313" r:id="rId41"/>
    <p:sldId id="314" r:id="rId42"/>
    <p:sldId id="318" r:id="rId43"/>
    <p:sldId id="315" r:id="rId44"/>
    <p:sldId id="316" r:id="rId45"/>
    <p:sldId id="317" r:id="rId46"/>
    <p:sldId id="321" r:id="rId47"/>
    <p:sldId id="319" r:id="rId48"/>
    <p:sldId id="291" r:id="rId49"/>
    <p:sldId id="292" r:id="rId50"/>
    <p:sldId id="293" r:id="rId51"/>
    <p:sldId id="294" r:id="rId52"/>
    <p:sldId id="295" r:id="rId53"/>
    <p:sldId id="278" r:id="rId54"/>
    <p:sldId id="29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1828800"/>
          </a:xfrm>
        </p:spPr>
        <p:txBody>
          <a:bodyPr/>
          <a:lstStyle/>
          <a:p>
            <a:r>
              <a:rPr lang="en-US" dirty="0" smtClean="0"/>
              <a:t>Fungal rhinosinusitis:-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854696" cy="17526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Diagnosis:-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Radiographic findings</a:t>
            </a:r>
            <a:r>
              <a:rPr lang="en-US" dirty="0" smtClean="0"/>
              <a:t>:-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CT scan PNS:-[***]</a:t>
            </a:r>
          </a:p>
          <a:p>
            <a:endParaRPr lang="en-US" dirty="0" smtClean="0"/>
          </a:p>
          <a:p>
            <a:r>
              <a:rPr lang="en-US" dirty="0" smtClean="0"/>
              <a:t>Heterogeneous  opacification  is the most common findings associated with</a:t>
            </a:r>
          </a:p>
          <a:p>
            <a:pPr>
              <a:buNone/>
            </a:pPr>
            <a:r>
              <a:rPr lang="en-US" dirty="0" smtClean="0"/>
              <a:t>    Bony thickening and Sclerosis of the sinus wall</a:t>
            </a:r>
          </a:p>
          <a:p>
            <a:endParaRPr lang="en-US" dirty="0" smtClean="0"/>
          </a:p>
          <a:p>
            <a:r>
              <a:rPr lang="en-US" dirty="0" smtClean="0"/>
              <a:t>Calcification may frequently seen (non specific).</a:t>
            </a:r>
          </a:p>
          <a:p>
            <a:endParaRPr lang="en-US" dirty="0" smtClean="0"/>
          </a:p>
          <a:p>
            <a:r>
              <a:rPr lang="en-US" dirty="0" smtClean="0"/>
              <a:t>Bone erosion may seen when significant inflammatory reaction of the mucous membrane.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153399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1371601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Histopathological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 smtClean="0"/>
              <a:t>To confirm the diagnosis</a:t>
            </a:r>
          </a:p>
          <a:p>
            <a:pPr>
              <a:buNone/>
            </a:pPr>
            <a:r>
              <a:rPr lang="en-US" dirty="0" smtClean="0"/>
              <a:t>No mucosal invasion </a:t>
            </a:r>
          </a:p>
          <a:p>
            <a:endParaRPr lang="en-US" dirty="0" smtClean="0"/>
          </a:p>
          <a:p>
            <a:r>
              <a:rPr lang="en-US" dirty="0" smtClean="0"/>
              <a:t>H&amp;E stain:-</a:t>
            </a:r>
          </a:p>
          <a:p>
            <a:r>
              <a:rPr lang="en-US" dirty="0" err="1" smtClean="0"/>
              <a:t>Gommori</a:t>
            </a:r>
            <a:r>
              <a:rPr lang="en-US" dirty="0" smtClean="0"/>
              <a:t> </a:t>
            </a:r>
            <a:r>
              <a:rPr lang="en-US" dirty="0" err="1" smtClean="0"/>
              <a:t>methenamine</a:t>
            </a:r>
            <a:r>
              <a:rPr lang="en-US" dirty="0" smtClean="0"/>
              <a:t>  silver stain:-</a:t>
            </a:r>
          </a:p>
          <a:p>
            <a:endParaRPr lang="en-US" dirty="0" smtClean="0"/>
          </a:p>
          <a:p>
            <a:r>
              <a:rPr lang="en-US" dirty="0" smtClean="0"/>
              <a:t>Culture may lead to identification of fungi agent :-</a:t>
            </a:r>
          </a:p>
          <a:p>
            <a:endParaRPr lang="en-US" dirty="0" smtClean="0"/>
          </a:p>
          <a:p>
            <a:r>
              <a:rPr lang="en-US" dirty="0" smtClean="0"/>
              <a:t>But according to the publications it was only seen in 20 -50% of cases.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/>
          <a:lstStyle/>
          <a:p>
            <a:r>
              <a:rPr lang="en-US" dirty="0" smtClean="0"/>
              <a:t>Surgical removal of fungus ball [grade A]</a:t>
            </a:r>
          </a:p>
          <a:p>
            <a:pPr>
              <a:buNone/>
            </a:pPr>
            <a:r>
              <a:rPr lang="en-US" dirty="0" smtClean="0"/>
              <a:t>FESS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Appearance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 smtClean="0"/>
              <a:t>   Thick, friable cheese like, gritty, rubbery or greasy mass that can easily separate from mucosa.</a:t>
            </a:r>
          </a:p>
          <a:p>
            <a:endParaRPr lang="en-US" dirty="0" smtClean="0"/>
          </a:p>
          <a:p>
            <a:r>
              <a:rPr lang="en-US" dirty="0" smtClean="0"/>
              <a:t>No antifungal or medical treatment [grade A]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Allergic fungal rhinosinusitis: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It is found in immunocompetent patients with an allergy to fungus. [**/*]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Fungi causes hypersensitivity reside in the mucin  &amp; provide continuous stimulation.</a:t>
            </a:r>
          </a:p>
          <a:p>
            <a:pPr>
              <a:buNone/>
            </a:pPr>
            <a:r>
              <a:rPr lang="en-US" dirty="0" smtClean="0"/>
              <a:t>Similar etiology to allergic </a:t>
            </a:r>
            <a:r>
              <a:rPr lang="en-US" dirty="0" err="1" smtClean="0"/>
              <a:t>bronchopulmonary</a:t>
            </a:r>
            <a:r>
              <a:rPr lang="en-US" dirty="0" smtClean="0"/>
              <a:t> </a:t>
            </a:r>
            <a:r>
              <a:rPr lang="en-US" dirty="0" err="1" smtClean="0"/>
              <a:t>aspergillosis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Common fungi :-   </a:t>
            </a:r>
            <a:r>
              <a:rPr lang="en-US" dirty="0" err="1" smtClean="0"/>
              <a:t>bipolaris</a:t>
            </a:r>
            <a:r>
              <a:rPr lang="en-US" dirty="0" smtClean="0"/>
              <a:t> species</a:t>
            </a:r>
          </a:p>
          <a:p>
            <a:pPr>
              <a:buNone/>
            </a:pPr>
            <a:r>
              <a:rPr lang="en-US" dirty="0" smtClean="0"/>
              <a:t> 		           		 </a:t>
            </a:r>
            <a:r>
              <a:rPr lang="en-US" dirty="0" err="1" smtClean="0"/>
              <a:t>curvularia</a:t>
            </a:r>
            <a:r>
              <a:rPr lang="en-US" dirty="0" smtClean="0"/>
              <a:t> </a:t>
            </a:r>
            <a:r>
              <a:rPr lang="en-US" dirty="0" err="1" smtClean="0"/>
              <a:t>lunata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				</a:t>
            </a:r>
            <a:r>
              <a:rPr lang="en-US" dirty="0" err="1" smtClean="0"/>
              <a:t>alternaria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	 			</a:t>
            </a:r>
            <a:r>
              <a:rPr lang="en-US" dirty="0" err="1" smtClean="0"/>
              <a:t>aspergillus</a:t>
            </a:r>
            <a:r>
              <a:rPr lang="en-US" dirty="0" smtClean="0"/>
              <a:t>(rare)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Dematiaceous</a:t>
            </a:r>
            <a:r>
              <a:rPr lang="en-US" dirty="0" smtClean="0"/>
              <a:t> species  are  the fungal agents most responsible [***]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Common in warm &amp; humid climate may be in warm &amp; dry climate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Common in younger age group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Both male &amp; female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Bilateral nasal polyp may be unilateral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		Inhalation of fungi(atopic patient)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		antigenic stimulus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	inflammatory response of the mucous  			       membrane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oedema</a:t>
            </a:r>
            <a:r>
              <a:rPr lang="en-US" dirty="0" smtClean="0"/>
              <a:t> associated with production of  “</a:t>
            </a:r>
            <a:r>
              <a:rPr lang="en-US" dirty="0" err="1" smtClean="0"/>
              <a:t>allergin</a:t>
            </a:r>
            <a:r>
              <a:rPr lang="en-US" dirty="0" smtClean="0"/>
              <a:t>                           			mucin”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657600" y="23622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657600" y="32766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657600" y="47244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18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Allergic mucin : </a:t>
            </a:r>
          </a:p>
          <a:p>
            <a:pPr>
              <a:buNone/>
            </a:pPr>
            <a:r>
              <a:rPr lang="en-US" dirty="0" smtClean="0"/>
              <a:t>       Thick  green to gray laminate of dense inflammatory  cells, mostly </a:t>
            </a:r>
            <a:r>
              <a:rPr lang="en-US" dirty="0" err="1" smtClean="0"/>
              <a:t>eosinophills</a:t>
            </a:r>
            <a:r>
              <a:rPr lang="en-US" dirty="0" smtClean="0"/>
              <a:t>, in  various stages of </a:t>
            </a:r>
            <a:r>
              <a:rPr lang="en-US" dirty="0" err="1" smtClean="0"/>
              <a:t>degranulation</a:t>
            </a:r>
            <a:r>
              <a:rPr lang="en-US" dirty="0" smtClean="0"/>
              <a:t>, Charcot- Leyden crystals &amp; fungal hyphae. </a:t>
            </a:r>
          </a:p>
          <a:p>
            <a:pPr>
              <a:buNone/>
            </a:pPr>
            <a:endParaRPr lang="en-US" dirty="0" smtClean="0"/>
          </a:p>
          <a:p>
            <a:pPr marL="722376" lvl="1" indent="-27432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1" dirty="0" smtClean="0"/>
              <a:t>Charcot-Leyden crystals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400" dirty="0" smtClean="0"/>
              <a:t>Breakdown of cells by enzymes produced by eosinophils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400" dirty="0" smtClean="0"/>
              <a:t>Slender and pointed at each end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400" dirty="0" smtClean="0"/>
              <a:t>Pair of hexagonal pyramids joined at bases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Grade A – Systemic reviews, Meta analyses, RCT</a:t>
            </a:r>
          </a:p>
          <a:p>
            <a:endParaRPr lang="en-US" sz="3600" dirty="0" smtClean="0"/>
          </a:p>
          <a:p>
            <a:r>
              <a:rPr lang="en-US" sz="3600" dirty="0" smtClean="0"/>
              <a:t>Grade B – Non-randomized studies</a:t>
            </a:r>
          </a:p>
          <a:p>
            <a:endParaRPr lang="en-US" sz="3600" dirty="0" smtClean="0"/>
          </a:p>
          <a:p>
            <a:r>
              <a:rPr lang="en-US" sz="3600" dirty="0" smtClean="0"/>
              <a:t>Grade C – Observational studies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KUHN s classification:-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590800"/>
          <a:ext cx="8305800" cy="3581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52900"/>
                <a:gridCol w="4152900"/>
              </a:tblGrid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Endoscopic findings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mucosal </a:t>
                      </a:r>
                      <a:r>
                        <a:rPr lang="en-US" dirty="0" err="1" smtClean="0"/>
                        <a:t>oedema</a:t>
                      </a:r>
                      <a:r>
                        <a:rPr lang="en-US" dirty="0" smtClean="0"/>
                        <a:t> or allergic mucin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Mucosal </a:t>
                      </a:r>
                      <a:r>
                        <a:rPr lang="en-US" dirty="0" err="1" smtClean="0"/>
                        <a:t>oedema</a:t>
                      </a:r>
                      <a:r>
                        <a:rPr lang="en-US" baseline="0" dirty="0" smtClean="0"/>
                        <a:t> with or without allergic mucin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Polypoidal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oedema</a:t>
                      </a:r>
                      <a:r>
                        <a:rPr lang="en-US" dirty="0" smtClean="0"/>
                        <a:t> with or without </a:t>
                      </a:r>
                      <a:r>
                        <a:rPr lang="en-US" dirty="0" err="1" smtClean="0"/>
                        <a:t>alergic</a:t>
                      </a:r>
                      <a:r>
                        <a:rPr lang="en-US" dirty="0" smtClean="0"/>
                        <a:t> mucin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Sinus polyp with fungal debris or allergic mucin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findings:-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 smtClean="0">
                <a:solidFill>
                  <a:srgbClr val="0070C0"/>
                </a:solidFill>
              </a:rPr>
              <a:t>CT findings</a:t>
            </a:r>
            <a:r>
              <a:rPr lang="en-US" dirty="0" smtClean="0"/>
              <a:t>:-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Multiple sinuses involved</a:t>
            </a:r>
          </a:p>
          <a:p>
            <a:pPr lvl="0">
              <a:buNone/>
            </a:pPr>
            <a:r>
              <a:rPr lang="en-US" dirty="0" smtClean="0"/>
              <a:t>near complete sinus opacification and bone expansion .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Hyperattenuating</a:t>
            </a:r>
            <a:r>
              <a:rPr lang="en-US" dirty="0" smtClean="0"/>
              <a:t> allergic mucin in lumen of sinuses, can show smooth erosion  of bone. No direct invasion of </a:t>
            </a:r>
            <a:r>
              <a:rPr lang="en-US" dirty="0" err="1" smtClean="0"/>
              <a:t>dura</a:t>
            </a:r>
            <a:r>
              <a:rPr lang="en-US" dirty="0" smtClean="0"/>
              <a:t> and </a:t>
            </a:r>
            <a:r>
              <a:rPr lang="en-US" dirty="0" err="1" smtClean="0"/>
              <a:t>periorbita</a:t>
            </a:r>
            <a:r>
              <a:rPr lang="en-US" dirty="0" smtClean="0"/>
              <a:t> is seen.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 </a:t>
            </a:r>
            <a:r>
              <a:rPr lang="en-US" sz="2800" dirty="0" smtClean="0">
                <a:solidFill>
                  <a:srgbClr val="0070C0"/>
                </a:solidFill>
              </a:rPr>
              <a:t>MRI findings</a:t>
            </a:r>
            <a:r>
              <a:rPr lang="en-US" sz="2800" dirty="0" smtClean="0"/>
              <a:t>:-</a:t>
            </a:r>
            <a:endParaRPr lang="en-US" sz="2400" dirty="0" smtClean="0"/>
          </a:p>
          <a:p>
            <a:pPr lvl="1"/>
            <a:r>
              <a:rPr lang="en-US" dirty="0" smtClean="0"/>
              <a:t>Can have </a:t>
            </a:r>
            <a:r>
              <a:rPr lang="en-US" b="1" dirty="0" smtClean="0"/>
              <a:t>multiple T1 appearances </a:t>
            </a:r>
            <a:endParaRPr lang="en-US" sz="2000" b="1" dirty="0" smtClean="0"/>
          </a:p>
          <a:p>
            <a:pPr lvl="1"/>
            <a:r>
              <a:rPr lang="en-US" dirty="0" smtClean="0"/>
              <a:t>Characteristic </a:t>
            </a:r>
            <a:r>
              <a:rPr lang="en-US" b="1" dirty="0" smtClean="0"/>
              <a:t>low T2  signal  </a:t>
            </a:r>
            <a:r>
              <a:rPr lang="en-US" dirty="0" smtClean="0"/>
              <a:t>due to high concentration of various metals such as iron, magnesium and manganese concentrated by fungal organisms as well as high protein and low free water content in </a:t>
            </a:r>
            <a:r>
              <a:rPr lang="en-US" dirty="0" err="1" smtClean="0"/>
              <a:t>allegric</a:t>
            </a:r>
            <a:r>
              <a:rPr lang="en-US" dirty="0" smtClean="0"/>
              <a:t> mucin.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Inflamed mucosal lining </a:t>
            </a:r>
            <a:r>
              <a:rPr lang="en-US" dirty="0" smtClean="0"/>
              <a:t>is relatively </a:t>
            </a:r>
            <a:r>
              <a:rPr lang="en-US" b="1" dirty="0" err="1" smtClean="0"/>
              <a:t>hypointense</a:t>
            </a:r>
            <a:r>
              <a:rPr lang="en-US" b="1" dirty="0" smtClean="0"/>
              <a:t> on T1-weighted images and </a:t>
            </a:r>
            <a:r>
              <a:rPr lang="en-US" b="1" dirty="0" err="1" smtClean="0"/>
              <a:t>hyperintense</a:t>
            </a:r>
            <a:r>
              <a:rPr lang="en-US" b="1" dirty="0" smtClean="0"/>
              <a:t> on T2-weighted </a:t>
            </a:r>
            <a:r>
              <a:rPr lang="en-US" dirty="0" smtClean="0"/>
              <a:t>images and demonstrates enhancement after intravenous administration of gadolinium contrast material 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tests:-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Skin allergy test</a:t>
            </a:r>
          </a:p>
          <a:p>
            <a:r>
              <a:rPr lang="en-US" dirty="0" smtClean="0"/>
              <a:t>RAST</a:t>
            </a:r>
          </a:p>
          <a:p>
            <a:r>
              <a:rPr lang="en-US" dirty="0" smtClean="0"/>
              <a:t>Total eosinophil count</a:t>
            </a:r>
          </a:p>
          <a:p>
            <a:r>
              <a:rPr lang="en-US" dirty="0" smtClean="0"/>
              <a:t>Absolute eosinophil count </a:t>
            </a:r>
          </a:p>
          <a:p>
            <a:r>
              <a:rPr lang="en-US" dirty="0" smtClean="0"/>
              <a:t>Total serum </a:t>
            </a:r>
            <a:r>
              <a:rPr lang="en-US" dirty="0" err="1" smtClean="0"/>
              <a:t>IgE</a:t>
            </a:r>
            <a:endParaRPr lang="en-US" dirty="0" smtClean="0"/>
          </a:p>
          <a:p>
            <a:r>
              <a:rPr lang="en-US" dirty="0" smtClean="0"/>
              <a:t>Antigen specific </a:t>
            </a:r>
            <a:r>
              <a:rPr lang="en-US" dirty="0" err="1" smtClean="0"/>
              <a:t>IgE</a:t>
            </a:r>
            <a:r>
              <a:rPr lang="en-US" dirty="0" smtClean="0"/>
              <a:t> and </a:t>
            </a:r>
            <a:r>
              <a:rPr lang="en-US" dirty="0" err="1" smtClean="0"/>
              <a:t>IgG</a:t>
            </a:r>
            <a:endParaRPr lang="en-US" dirty="0" smtClean="0"/>
          </a:p>
          <a:p>
            <a:r>
              <a:rPr lang="en-US" dirty="0" smtClean="0"/>
              <a:t>Positive fungal stain or culture</a:t>
            </a:r>
          </a:p>
          <a:p>
            <a:r>
              <a:rPr lang="en-US" dirty="0" smtClean="0"/>
              <a:t>Peripheral eosinophilia</a:t>
            </a:r>
          </a:p>
          <a:p>
            <a:r>
              <a:rPr lang="en-US" dirty="0" smtClean="0"/>
              <a:t>Nasal polyposis</a:t>
            </a:r>
          </a:p>
          <a:p>
            <a:r>
              <a:rPr lang="en-US" dirty="0" smtClean="0"/>
              <a:t>Culture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Clinical  &amp; biological criteria for diagnosis is still under debate, including nasal polyps, thick mucin, hypersensitivity type I for fungus, eosinophillic mucin. [**]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The presence of hyphae in mucin associated with eosinophils is one of the main criteria for diagnosis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96112"/>
          </a:xfrm>
        </p:spPr>
        <p:txBody>
          <a:bodyPr/>
          <a:lstStyle/>
          <a:p>
            <a:r>
              <a:rPr lang="en-US" dirty="0" smtClean="0"/>
              <a:t>Treatment:-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334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Surgical removal of allergic mucin and restoration of normal sinus drainage . [grade B]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Long term use of topical nasal steroids for suppression of immune response to prevent postsurgical recurrence. [grade B]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Topical/systemic antifungal medication not needed 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May also  helped by allergen immunotherapy:-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Antihistamines, oral </a:t>
            </a:r>
            <a:r>
              <a:rPr lang="en-US" dirty="0" err="1" smtClean="0"/>
              <a:t>antileukotrienes</a:t>
            </a:r>
            <a:r>
              <a:rPr lang="en-US" dirty="0" smtClean="0"/>
              <a:t>, oral </a:t>
            </a:r>
            <a:r>
              <a:rPr lang="en-US" dirty="0" err="1" smtClean="0"/>
              <a:t>steriods</a:t>
            </a:r>
            <a:r>
              <a:rPr lang="en-US" dirty="0" smtClean="0"/>
              <a:t> and nasal irrigation are useful.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752600"/>
            <a:ext cx="7927848" cy="1524000"/>
          </a:xfrm>
        </p:spPr>
        <p:txBody>
          <a:bodyPr/>
          <a:lstStyle/>
          <a:p>
            <a:pPr algn="ctr"/>
            <a:r>
              <a:rPr sz="5000" smtClean="0"/>
              <a:t/>
            </a:r>
            <a:br>
              <a:rPr sz="5000" smtClean="0"/>
            </a:br>
            <a:r>
              <a:rPr sz="5000" smtClean="0"/>
              <a:t>Invasive fungal rhinosinusitis</a:t>
            </a:r>
            <a:br>
              <a:rPr sz="5000" smtClean="0"/>
            </a:br>
            <a:endParaRPr lang="en-US" sz="5000" dirty="0"/>
          </a:p>
        </p:txBody>
      </p:sp>
      <p:sp>
        <p:nvSpPr>
          <p:cNvPr id="6" name="Title 1"/>
          <p:cNvSpPr>
            <a:spLocks noGrp="1"/>
          </p:cNvSpPr>
          <p:nvPr>
            <p:ph type="body" idx="1"/>
          </p:nvPr>
        </p:nvSpPr>
        <p:spPr>
          <a:xfrm>
            <a:off x="609600" y="3276600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Acute Invasive/</a:t>
            </a:r>
            <a:r>
              <a:rPr lang="en-US" sz="3200" dirty="0" err="1" smtClean="0"/>
              <a:t>fulminant</a:t>
            </a:r>
            <a:r>
              <a:rPr lang="en-US" sz="3200" dirty="0" smtClean="0"/>
              <a:t> Fungal Sinusitis</a:t>
            </a: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Characterized by a mycotic infiltration of the mucous membrane of the nasal cavity and/or PNS.[**/*]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Immunocopromised patients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Common cause:- Diabetes: </a:t>
            </a:r>
          </a:p>
          <a:p>
            <a:pPr lvl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Rhizopus</a:t>
            </a:r>
            <a:r>
              <a:rPr lang="en-US" dirty="0" smtClean="0"/>
              <a:t>, </a:t>
            </a:r>
            <a:r>
              <a:rPr lang="en-US" dirty="0" err="1" smtClean="0"/>
              <a:t>Rizomucor</a:t>
            </a:r>
            <a:r>
              <a:rPr lang="en-US" dirty="0" smtClean="0"/>
              <a:t>, </a:t>
            </a:r>
            <a:r>
              <a:rPr lang="en-US" dirty="0" err="1" smtClean="0"/>
              <a:t>Absidia</a:t>
            </a:r>
            <a:r>
              <a:rPr lang="en-US" dirty="0" smtClean="0"/>
              <a:t> and </a:t>
            </a:r>
            <a:r>
              <a:rPr lang="en-US" dirty="0" err="1" smtClean="0"/>
              <a:t>Mucor</a:t>
            </a:r>
            <a:r>
              <a:rPr lang="en-US" dirty="0" smtClean="0"/>
              <a:t> </a:t>
            </a:r>
          </a:p>
          <a:p>
            <a:pPr lvl="0">
              <a:buNone/>
            </a:pPr>
            <a:r>
              <a:rPr lang="en-US" dirty="0" err="1" smtClean="0"/>
              <a:t>Immunecompromised</a:t>
            </a:r>
            <a:r>
              <a:rPr lang="en-US" dirty="0" smtClean="0"/>
              <a:t>:- </a:t>
            </a:r>
            <a:r>
              <a:rPr lang="en-US" dirty="0" err="1" smtClean="0"/>
              <a:t>Aspergillus</a:t>
            </a:r>
            <a:r>
              <a:rPr lang="en-US" dirty="0" smtClean="0"/>
              <a:t> 80%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Angioinvasive</a:t>
            </a:r>
            <a:r>
              <a:rPr lang="en-US" dirty="0" smtClean="0"/>
              <a:t>  organism -&gt; thrombosis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features:-</a:t>
            </a:r>
          </a:p>
          <a:p>
            <a:pPr>
              <a:buNone/>
            </a:pPr>
            <a:r>
              <a:rPr lang="en-US" dirty="0" smtClean="0"/>
              <a:t>	Fever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Rhinorrhoea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Proptosis</a:t>
            </a:r>
            <a:r>
              <a:rPr lang="en-US" dirty="0" smtClean="0"/>
              <a:t>, </a:t>
            </a:r>
            <a:r>
              <a:rPr lang="en-US" dirty="0" err="1" smtClean="0"/>
              <a:t>ophthlmoplegia</a:t>
            </a:r>
            <a:r>
              <a:rPr lang="en-US" dirty="0" smtClean="0"/>
              <a:t>, focal neurological signs</a:t>
            </a:r>
          </a:p>
          <a:p>
            <a:endParaRPr lang="en-US" dirty="0" smtClean="0"/>
          </a:p>
          <a:p>
            <a:r>
              <a:rPr lang="en-US" dirty="0" smtClean="0"/>
              <a:t>Early diagnosis &amp; control of primary immunological disorder are essential for prognosis.[***]</a:t>
            </a:r>
          </a:p>
          <a:p>
            <a:r>
              <a:rPr lang="en-US" dirty="0" smtClean="0"/>
              <a:t>Prognosis depend on early diagnosis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*** ~ Non randomized studies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* ~ Expert opinion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 endoscopy &amp; biopsy: [***]</a:t>
            </a:r>
          </a:p>
          <a:p>
            <a:pPr>
              <a:buNone/>
            </a:pPr>
            <a:r>
              <a:rPr lang="en-US" dirty="0" smtClean="0"/>
              <a:t>          discoloration (black, necrotic </a:t>
            </a:r>
            <a:r>
              <a:rPr lang="en-US" dirty="0" err="1" smtClean="0"/>
              <a:t>turbinates</a:t>
            </a:r>
            <a:r>
              <a:rPr lang="en-US" dirty="0" smtClean="0"/>
              <a:t>), granulations, ulceration &amp; crusts in nose.</a:t>
            </a:r>
          </a:p>
          <a:p>
            <a:r>
              <a:rPr lang="en-US" dirty="0" smtClean="0"/>
              <a:t>Oral cavity &amp; </a:t>
            </a:r>
            <a:r>
              <a:rPr lang="en-US" dirty="0" err="1" smtClean="0"/>
              <a:t>oropharynx</a:t>
            </a:r>
            <a:r>
              <a:rPr lang="en-US" dirty="0" smtClean="0"/>
              <a:t>  examination</a:t>
            </a:r>
          </a:p>
          <a:p>
            <a:r>
              <a:rPr lang="en-US" dirty="0" smtClean="0"/>
              <a:t>All cranial nerves examination</a:t>
            </a:r>
          </a:p>
          <a:p>
            <a:r>
              <a:rPr lang="en-US" dirty="0" smtClean="0"/>
              <a:t>Histological examination: H &amp; E stain</a:t>
            </a:r>
          </a:p>
          <a:p>
            <a:pPr>
              <a:buNone/>
            </a:pPr>
            <a:r>
              <a:rPr lang="en-US" dirty="0" smtClean="0"/>
              <a:t>					 </a:t>
            </a:r>
            <a:r>
              <a:rPr lang="en-US" dirty="0" err="1" smtClean="0"/>
              <a:t>Gommori</a:t>
            </a:r>
            <a:r>
              <a:rPr lang="en-US" dirty="0" smtClean="0"/>
              <a:t> </a:t>
            </a:r>
            <a:r>
              <a:rPr lang="en-US" dirty="0" err="1" smtClean="0"/>
              <a:t>methenamine</a:t>
            </a:r>
            <a:r>
              <a:rPr lang="en-US" dirty="0" smtClean="0"/>
              <a:t> silver</a:t>
            </a:r>
          </a:p>
          <a:p>
            <a:pPr>
              <a:buNone/>
            </a:pPr>
            <a:r>
              <a:rPr lang="en-US" dirty="0" smtClean="0"/>
              <a:t>					  periodic acid </a:t>
            </a:r>
            <a:r>
              <a:rPr lang="en-US" dirty="0" err="1" smtClean="0"/>
              <a:t>schiff</a:t>
            </a:r>
            <a:r>
              <a:rPr lang="en-US" dirty="0" smtClean="0"/>
              <a:t> &amp; Gridley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CT Findings:- [***]</a:t>
            </a:r>
          </a:p>
          <a:p>
            <a:pPr lvl="0"/>
            <a:r>
              <a:rPr lang="en-US" dirty="0" err="1" smtClean="0"/>
              <a:t>Hypoattenuating</a:t>
            </a:r>
            <a:r>
              <a:rPr lang="en-US" dirty="0" smtClean="0"/>
              <a:t> mucosal thickening or soft tissue attenuation within the lumen of </a:t>
            </a:r>
            <a:r>
              <a:rPr lang="en-US" dirty="0" err="1" smtClean="0"/>
              <a:t>paranasal</a:t>
            </a:r>
            <a:r>
              <a:rPr lang="en-US" dirty="0" smtClean="0"/>
              <a:t> sinus and nasal cavity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Rapid, aggressive bone destruction with intracranial/</a:t>
            </a:r>
            <a:r>
              <a:rPr lang="en-US" dirty="0" err="1" smtClean="0"/>
              <a:t>intraorbital</a:t>
            </a:r>
            <a:r>
              <a:rPr lang="en-US" dirty="0" smtClean="0"/>
              <a:t> extension-  may occur with intact bony wall with fungi extending along vessels, etc.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Look for cavernous sinus thrombosis and carotid invasion, occlusion or </a:t>
            </a:r>
            <a:r>
              <a:rPr lang="en-US" dirty="0" err="1" smtClean="0"/>
              <a:t>pseudoaneurysm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MRI [***]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2197"/>
            <a:ext cx="8153400" cy="501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Prompt aggressive surgical debridement of affected tissues and systemic antifungal therapy. [grade B]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Reversal of underlying causes of </a:t>
            </a:r>
            <a:r>
              <a:rPr lang="en-US" dirty="0" err="1" smtClean="0"/>
              <a:t>immunosuppression</a:t>
            </a:r>
            <a:r>
              <a:rPr lang="en-US" dirty="0" smtClean="0"/>
              <a:t> -diabetic </a:t>
            </a:r>
            <a:r>
              <a:rPr lang="en-US" dirty="0" err="1" smtClean="0"/>
              <a:t>ketoacidosis</a:t>
            </a:r>
            <a:r>
              <a:rPr lang="en-US" dirty="0" smtClean="0"/>
              <a:t> is necessary.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Administration of </a:t>
            </a:r>
            <a:r>
              <a:rPr lang="en-US" dirty="0" err="1" smtClean="0"/>
              <a:t>amphotericin</a:t>
            </a:r>
            <a:r>
              <a:rPr lang="en-US" dirty="0" smtClean="0"/>
              <a:t> B and newer antifungal agents:-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924800" cy="58674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Medical treatment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Systemic antifungals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Amphotericin B infusion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1mg/kg/day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Serious side effects</a:t>
            </a:r>
          </a:p>
          <a:p>
            <a:pPr marL="1490472" lvl="4" indent="-182880" fontAlgn="auto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US" sz="1800" dirty="0" smtClean="0"/>
              <a:t>ototoxicity, nephrotoxicity (occurs in 80% of cases)</a:t>
            </a:r>
          </a:p>
          <a:p>
            <a:pPr marL="1490472" lvl="4" indent="-182880" fontAlgn="auto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endParaRPr lang="en-US" sz="1800" dirty="0" smtClean="0"/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Lipid-based form of Amphotericin B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More expensive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Less toxic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Can achieve higher concentrations of drug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5mg/kg/day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1005840" lvl="2" indent="-256032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 </a:t>
            </a:r>
            <a:r>
              <a:rPr lang="en-US" dirty="0" err="1" smtClean="0"/>
              <a:t>Posaconazole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effect on </a:t>
            </a:r>
            <a:r>
              <a:rPr lang="en-US" dirty="0" err="1" smtClean="0">
                <a:sym typeface="Wingdings" pitchFamily="2" charset="2"/>
              </a:rPr>
              <a:t>mucor</a:t>
            </a:r>
            <a:r>
              <a:rPr lang="en-US" dirty="0" smtClean="0">
                <a:sym typeface="Wingdings" pitchFamily="2" charset="2"/>
              </a:rPr>
              <a:t>  and </a:t>
            </a:r>
            <a:r>
              <a:rPr lang="en-US" dirty="0" err="1" smtClean="0">
                <a:sym typeface="Wingdings" pitchFamily="2" charset="2"/>
              </a:rPr>
              <a:t>aspergillus</a:t>
            </a:r>
            <a:r>
              <a:rPr lang="en-US" dirty="0" smtClean="0">
                <a:sym typeface="Wingdings" pitchFamily="2" charset="2"/>
              </a:rPr>
              <a:t>, may become antifungal of choice for </a:t>
            </a:r>
            <a:r>
              <a:rPr lang="en-US" dirty="0" err="1" smtClean="0">
                <a:sym typeface="Wingdings" pitchFamily="2" charset="2"/>
              </a:rPr>
              <a:t>mucormycosis</a:t>
            </a:r>
            <a:r>
              <a:rPr lang="en-US" dirty="0" smtClean="0">
                <a:sym typeface="Wingdings" pitchFamily="2" charset="2"/>
              </a:rPr>
              <a:t> in future.</a:t>
            </a:r>
          </a:p>
          <a:p>
            <a:pPr marL="1005840" lvl="2" indent="-256032" fontAlgn="auto">
              <a:spcAft>
                <a:spcPts val="0"/>
              </a:spcAft>
              <a:buNone/>
              <a:defRPr/>
            </a:pPr>
            <a:r>
              <a:rPr lang="en-US" dirty="0" smtClean="0">
                <a:sym typeface="Wingdings" pitchFamily="2" charset="2"/>
              </a:rPr>
              <a:t>    step-down therapy from iv </a:t>
            </a:r>
            <a:r>
              <a:rPr lang="en-US" dirty="0" err="1" smtClean="0">
                <a:sym typeface="Wingdings" pitchFamily="2" charset="2"/>
              </a:rPr>
              <a:t>amphotericin</a:t>
            </a:r>
            <a:r>
              <a:rPr lang="en-US" dirty="0" smtClean="0">
                <a:sym typeface="Wingdings" pitchFamily="2" charset="2"/>
              </a:rPr>
              <a:t> B.</a:t>
            </a:r>
            <a:endParaRPr lang="en-US" dirty="0" smtClean="0"/>
          </a:p>
          <a:p>
            <a:pPr marL="1005840" lvl="2" indent="-256032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410200"/>
          </a:xfrm>
        </p:spPr>
        <p:txBody>
          <a:bodyPr>
            <a:normAutofit fontScale="92500" lnSpcReduction="10000"/>
          </a:bodyPr>
          <a:lstStyle/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err="1" smtClean="0"/>
              <a:t>voriconazole</a:t>
            </a:r>
            <a:endParaRPr lang="en-US" dirty="0" smtClean="0"/>
          </a:p>
          <a:p>
            <a:pPr marL="1280160" lvl="3" indent="-237744">
              <a:defRPr/>
            </a:pPr>
            <a:r>
              <a:rPr lang="en-US" dirty="0" smtClean="0"/>
              <a:t>Used most often when </a:t>
            </a:r>
            <a:r>
              <a:rPr lang="en-US" dirty="0" err="1" smtClean="0"/>
              <a:t>Aspergillus</a:t>
            </a:r>
            <a:r>
              <a:rPr lang="en-US" dirty="0" smtClean="0"/>
              <a:t> involved</a:t>
            </a:r>
          </a:p>
          <a:p>
            <a:pPr marL="1280160" lvl="3" indent="-237744">
              <a:defRPr/>
            </a:pPr>
            <a:r>
              <a:rPr lang="en-US" dirty="0" smtClean="0"/>
              <a:t>Much less toxic than </a:t>
            </a:r>
            <a:r>
              <a:rPr lang="en-US" dirty="0" err="1" smtClean="0"/>
              <a:t>Amphotericin</a:t>
            </a:r>
            <a:r>
              <a:rPr lang="en-US" dirty="0" smtClean="0"/>
              <a:t> B</a:t>
            </a:r>
          </a:p>
          <a:p>
            <a:pPr marL="1280160" lvl="3" indent="-237744">
              <a:defRPr/>
            </a:pPr>
            <a:r>
              <a:rPr lang="en-US" dirty="0" err="1" smtClean="0"/>
              <a:t>Mucormycosis</a:t>
            </a:r>
            <a:r>
              <a:rPr lang="en-US" dirty="0" smtClean="0"/>
              <a:t> are resistant to these.</a:t>
            </a:r>
          </a:p>
          <a:p>
            <a:pPr marL="419100" indent="-382588">
              <a:buFont typeface="Wingdings 2" pitchFamily="18" charset="2"/>
              <a:buChar char=""/>
            </a:pPr>
            <a:endParaRPr lang="en-US" dirty="0" smtClean="0"/>
          </a:p>
          <a:p>
            <a:pPr marL="419100" indent="-382588">
              <a:buFont typeface="Wingdings 2" pitchFamily="18" charset="2"/>
              <a:buChar char=""/>
            </a:pPr>
            <a:r>
              <a:rPr lang="en-US" dirty="0" smtClean="0"/>
              <a:t>Topical </a:t>
            </a:r>
            <a:r>
              <a:rPr lang="en-US" dirty="0" err="1" smtClean="0"/>
              <a:t>Amphotericin</a:t>
            </a:r>
            <a:r>
              <a:rPr lang="en-US" dirty="0" smtClean="0"/>
              <a:t> B rinses</a:t>
            </a:r>
          </a:p>
          <a:p>
            <a:pPr marL="722313" lvl="1" indent="-273050">
              <a:buFont typeface="Wingdings 2" pitchFamily="18" charset="2"/>
              <a:buChar char=""/>
            </a:pPr>
            <a:r>
              <a:rPr lang="en-US" dirty="0" smtClean="0"/>
              <a:t>Have shown some success, but mixed results</a:t>
            </a:r>
          </a:p>
          <a:p>
            <a:pPr marL="722313" lvl="1" indent="-273050">
              <a:buFont typeface="Wingdings 2" pitchFamily="18" charset="2"/>
              <a:buChar char=""/>
            </a:pPr>
            <a:endParaRPr lang="en-US" dirty="0" smtClean="0"/>
          </a:p>
          <a:p>
            <a:pPr marL="419100" indent="-382588">
              <a:buFont typeface="Wingdings 2" pitchFamily="18" charset="2"/>
              <a:buChar char=""/>
            </a:pPr>
            <a:r>
              <a:rPr lang="en-US" dirty="0" smtClean="0"/>
              <a:t>Surgical treatment</a:t>
            </a:r>
          </a:p>
          <a:p>
            <a:pPr marL="722313" lvl="1" indent="-273050">
              <a:buFont typeface="Wingdings 2" pitchFamily="18" charset="2"/>
              <a:buChar char=""/>
            </a:pPr>
            <a:r>
              <a:rPr lang="en-US" dirty="0" smtClean="0"/>
              <a:t>Goals</a:t>
            </a:r>
          </a:p>
          <a:p>
            <a:pPr marL="1004888" lvl="2" indent="-255588">
              <a:buFont typeface="Arial" charset="0"/>
              <a:buChar char="○"/>
            </a:pPr>
            <a:r>
              <a:rPr lang="en-US" dirty="0" smtClean="0"/>
              <a:t>Decrease pathogen load</a:t>
            </a:r>
          </a:p>
          <a:p>
            <a:pPr marL="1004888" lvl="2" indent="-255588">
              <a:buFont typeface="Arial" charset="0"/>
              <a:buChar char="○"/>
            </a:pPr>
            <a:r>
              <a:rPr lang="en-US" dirty="0" smtClean="0"/>
              <a:t>Remove devitalized tissue</a:t>
            </a:r>
          </a:p>
          <a:p>
            <a:pPr marL="1004888" lvl="2" indent="-255588">
              <a:buFont typeface="Arial" charset="0"/>
              <a:buChar char="○"/>
            </a:pPr>
            <a:r>
              <a:rPr lang="en-US" dirty="0" smtClean="0"/>
              <a:t>Establish pathways for sinus drainage</a:t>
            </a:r>
          </a:p>
          <a:p>
            <a:pPr marL="1004888" lvl="2" indent="-255588">
              <a:buNone/>
            </a:pPr>
            <a:endParaRPr lang="en-US" b="1" dirty="0" smtClean="0"/>
          </a:p>
          <a:p>
            <a:pPr marL="1004888" lvl="2" indent="-255588">
              <a:buNone/>
            </a:pPr>
            <a:r>
              <a:rPr lang="en-US" b="1" dirty="0" err="1" smtClean="0"/>
              <a:t>Debride</a:t>
            </a:r>
            <a:r>
              <a:rPr lang="en-US" b="1" dirty="0" smtClean="0"/>
              <a:t> until clear, bleeding margins</a:t>
            </a:r>
            <a:endParaRPr lang="en-US" dirty="0" smtClean="0"/>
          </a:p>
          <a:p>
            <a:pPr marL="1004888" lvl="2" indent="-255588">
              <a:buFont typeface="Arial" charset="0"/>
              <a:buChar char="○"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31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200" dirty="0" smtClean="0"/>
              <a:t>Chronic Invasive Fungal Sinusitis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/>
              <a:t>Chronic non-</a:t>
            </a:r>
            <a:r>
              <a:rPr lang="en-US" sz="3600" dirty="0" err="1" smtClean="0"/>
              <a:t>granulomatous</a:t>
            </a:r>
            <a:r>
              <a:rPr lang="en-US" sz="3600" dirty="0" smtClean="0"/>
              <a:t> Fungal Sinusitis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Inhaled fungal organisms deposited on nasal passageways/sinuses.</a:t>
            </a:r>
            <a:br>
              <a:rPr lang="en-US" dirty="0" smtClean="0"/>
            </a:b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Insidious progression over months to years .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Most common in </a:t>
            </a:r>
            <a:r>
              <a:rPr lang="en-US" dirty="0" err="1" smtClean="0"/>
              <a:t>northen</a:t>
            </a:r>
            <a:r>
              <a:rPr lang="en-US" dirty="0" smtClean="0"/>
              <a:t> Africa  &amp; Asia [**/*]</a:t>
            </a:r>
          </a:p>
          <a:p>
            <a:pPr>
              <a:buNone/>
            </a:pPr>
            <a:r>
              <a:rPr lang="en-US" dirty="0" smtClean="0"/>
              <a:t>Healthy individual  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Slower disease process than acute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Rare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Biggest difference: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Most patients are </a:t>
            </a:r>
            <a:r>
              <a:rPr lang="en-US" b="1" dirty="0" smtClean="0"/>
              <a:t>immunocompetent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Common fungi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Aspergillus (most common - &gt;80% of cases)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Bipolaris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Candida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Mucormycosis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4953000"/>
          </a:xfrm>
        </p:spPr>
        <p:txBody>
          <a:bodyPr/>
          <a:lstStyle/>
          <a:p>
            <a:r>
              <a:rPr lang="en-US" dirty="0" smtClean="0"/>
              <a:t>Signs/Symptoms</a:t>
            </a:r>
          </a:p>
          <a:p>
            <a:pPr lvl="1"/>
            <a:r>
              <a:rPr lang="en-US" dirty="0" smtClean="0"/>
              <a:t>Similar to symptoms of chronic rhinosinusitis</a:t>
            </a:r>
          </a:p>
          <a:p>
            <a:pPr lvl="2"/>
            <a:r>
              <a:rPr lang="en-US" dirty="0" smtClean="0"/>
              <a:t>Nasal congestion, </a:t>
            </a:r>
            <a:r>
              <a:rPr lang="en-US" dirty="0" err="1" smtClean="0"/>
              <a:t>rhinorrhea</a:t>
            </a:r>
            <a:r>
              <a:rPr lang="en-US" dirty="0" smtClean="0"/>
              <a:t>, facial pressure, headaches, polyposis</a:t>
            </a:r>
          </a:p>
          <a:p>
            <a:pPr lvl="1"/>
            <a:r>
              <a:rPr lang="en-US" dirty="0" err="1" smtClean="0"/>
              <a:t>Proptosis</a:t>
            </a:r>
            <a:r>
              <a:rPr lang="en-US" dirty="0" smtClean="0"/>
              <a:t>, visual changes, anesthesia of skin, </a:t>
            </a:r>
            <a:r>
              <a:rPr lang="en-US" dirty="0" err="1" smtClean="0"/>
              <a:t>epistaxis</a:t>
            </a:r>
            <a:endParaRPr lang="en-US" dirty="0" smtClean="0"/>
          </a:p>
          <a:p>
            <a:pPr lvl="2"/>
            <a:r>
              <a:rPr lang="en-US" dirty="0" smtClean="0"/>
              <a:t>More concerning</a:t>
            </a:r>
          </a:p>
          <a:p>
            <a:pPr lvl="1"/>
            <a:r>
              <a:rPr lang="en-US" dirty="0" smtClean="0"/>
              <a:t>Does not respond to antibiotics</a:t>
            </a:r>
          </a:p>
          <a:p>
            <a:pPr lvl="1"/>
            <a:r>
              <a:rPr lang="en-US" dirty="0" smtClean="0"/>
              <a:t>Worsens with steroids</a:t>
            </a:r>
          </a:p>
          <a:p>
            <a:pPr lvl="2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175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role of fungi in the nose and PNS is unclear, even if in some healthy individuals fungi can be cultured from nasal secretions.</a:t>
            </a:r>
          </a:p>
          <a:p>
            <a:endParaRPr lang="en-US" dirty="0" smtClean="0"/>
          </a:p>
          <a:p>
            <a:r>
              <a:rPr lang="en-US" dirty="0" smtClean="0"/>
              <a:t>May be part of normal flora</a:t>
            </a:r>
          </a:p>
          <a:p>
            <a:endParaRPr lang="en-US" dirty="0" smtClean="0"/>
          </a:p>
          <a:p>
            <a:r>
              <a:rPr lang="en-US" dirty="0" smtClean="0"/>
              <a:t>Patient’s state of immunocompetence is of importance in predicting aggressiveness of  fungal organism. [**]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Diagnosis</a:t>
            </a:r>
          </a:p>
          <a:p>
            <a:pPr lvl="1"/>
            <a:r>
              <a:rPr lang="en-US" sz="3200" dirty="0" smtClean="0"/>
              <a:t>Full H&amp;N examination with nasal endoscopy</a:t>
            </a:r>
          </a:p>
          <a:p>
            <a:pPr lvl="2"/>
            <a:r>
              <a:rPr lang="en-US" sz="2800" dirty="0" smtClean="0"/>
              <a:t>Nasal polyps, thick mucus</a:t>
            </a:r>
          </a:p>
          <a:p>
            <a:pPr lvl="2"/>
            <a:r>
              <a:rPr lang="en-US" sz="2800" dirty="0" smtClean="0"/>
              <a:t>Rarely find ulcerations</a:t>
            </a:r>
          </a:p>
          <a:p>
            <a:pPr lvl="2"/>
            <a:r>
              <a:rPr lang="en-US" sz="2800" dirty="0" smtClean="0"/>
              <a:t>Biopsy if suspect fungal disease or note any changes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3200" dirty="0" smtClean="0"/>
              <a:t>CT &amp; MRI</a:t>
            </a:r>
          </a:p>
          <a:p>
            <a:pPr lvl="2"/>
            <a:r>
              <a:rPr lang="en-US" sz="2800" dirty="0" smtClean="0"/>
              <a:t>Similar findings to AFIFS  – bony destruction, </a:t>
            </a:r>
            <a:r>
              <a:rPr lang="en-US" sz="2800" dirty="0" err="1" smtClean="0"/>
              <a:t>extrasinus</a:t>
            </a:r>
            <a:r>
              <a:rPr lang="en-US" sz="2800" dirty="0" smtClean="0"/>
              <a:t> extension, unilateral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65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Diagnosis</a:t>
            </a:r>
          </a:p>
          <a:p>
            <a:pPr lvl="1"/>
            <a:r>
              <a:rPr lang="en-US" sz="2800" dirty="0" smtClean="0"/>
              <a:t>Pathology</a:t>
            </a:r>
          </a:p>
          <a:p>
            <a:pPr lvl="2"/>
            <a:r>
              <a:rPr lang="en-US" sz="2400" dirty="0" smtClean="0"/>
              <a:t>Invasion of blood vessels, neural structures, and surrounding mucosa</a:t>
            </a:r>
          </a:p>
          <a:p>
            <a:pPr lvl="2"/>
            <a:r>
              <a:rPr lang="en-US" sz="2400" b="1" dirty="0" smtClean="0"/>
              <a:t>Few  inflammatory cells</a:t>
            </a:r>
          </a:p>
          <a:p>
            <a:pPr lvl="3"/>
            <a:r>
              <a:rPr lang="en-US" sz="2400" dirty="0" smtClean="0"/>
              <a:t>Major difference between acute and chronic invasive disease</a:t>
            </a:r>
          </a:p>
          <a:p>
            <a:pPr lvl="2"/>
            <a:r>
              <a:rPr lang="en-US" sz="2400" b="1" dirty="0" smtClean="0"/>
              <a:t>No Granuloma formation</a:t>
            </a:r>
          </a:p>
          <a:p>
            <a:pPr lvl="3"/>
            <a:r>
              <a:rPr lang="en-US" sz="2400" dirty="0" smtClean="0"/>
              <a:t>Main difference between chronic invasive fungal disease and granulomatous invasive fungal disease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41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4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removal of affected tissues and systemic antifungal medication. [grade B]</a:t>
            </a:r>
          </a:p>
          <a:p>
            <a:endParaRPr lang="en-US" dirty="0" smtClean="0"/>
          </a:p>
          <a:p>
            <a:r>
              <a:rPr lang="en-US" dirty="0" smtClean="0"/>
              <a:t>Need aggressive therapy needed due to high mortality and morbidity.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791200"/>
          </a:xfrm>
        </p:spPr>
        <p:txBody>
          <a:bodyPr>
            <a:normAutofit lnSpcReduction="10000"/>
          </a:bodyPr>
          <a:lstStyle/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Similar to AFIFS – surgical + medical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Surgery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resect all involved tissue to expose bleeding margins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endParaRPr lang="en-US" sz="2000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Systemic antifungals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Start with Amphotericin B until can rule out Mucormycosis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Best length of treatment not well studied 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Most recommend 3-6 months of therapy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Topical Amphotericin B sinus rinses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Close F/U and debridement required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Biopsy anything that is suspicious as asymptomatic recurrence is not uncommon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0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Algerian" pitchFamily="82" charset="0"/>
              </a:rPr>
              <a:t>Granulomatous Invasive Fungal Sinusitis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2800" smtClean="0"/>
              <a:t>Appears exactly like CIFS</a:t>
            </a:r>
          </a:p>
          <a:p>
            <a:r>
              <a:rPr lang="en-US" sz="2800" smtClean="0"/>
              <a:t>Very rare</a:t>
            </a:r>
          </a:p>
          <a:p>
            <a:r>
              <a:rPr lang="en-US" b="1" smtClean="0"/>
              <a:t>Presence of multinucleated giant cell granulomas</a:t>
            </a:r>
          </a:p>
          <a:p>
            <a:pPr lvl="1"/>
            <a:r>
              <a:rPr lang="en-US" sz="2400" smtClean="0"/>
              <a:t>Most important difference between Chronic and Granulomatous disease</a:t>
            </a:r>
          </a:p>
          <a:p>
            <a:r>
              <a:rPr lang="en-US" b="1" smtClean="0"/>
              <a:t>Aspergillus flavus</a:t>
            </a:r>
          </a:p>
          <a:p>
            <a:r>
              <a:rPr lang="en-US" sz="2800" smtClean="0"/>
              <a:t>Most often seen in North Africa and Southeast Asia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497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Presentation and work-up are exactly the same as CIFS</a:t>
            </a:r>
            <a:endParaRPr lang="en-US" sz="2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Treatment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Surgical resection to bleeding margins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Topical antifungal rinses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Systemic antifungals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Oral voriconazole or itraconazole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Minority of authors believe systemic antifungals not required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Close F/U and debridement required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Biopsy anything that is suspicious as asymptomatic recurrence is not uncommon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799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MCQ</a:t>
            </a:r>
            <a:endParaRPr lang="en-US" sz="6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1618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Which is the following is incorrectly referred as Fungus ball previously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Acute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Granulomatous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Allergic fungal sinusitis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Mycetoma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53400" cy="1734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Which are the following are types of non invasive fungal sinusitis?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Acute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Granulomatous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Allergic fungal sinusitis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Fungus ball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Fungal rhinosinusitis divide in 2 types:-</a:t>
            </a:r>
          </a:p>
          <a:p>
            <a:pPr>
              <a:buNone/>
            </a:pPr>
            <a:r>
              <a:rPr lang="en-US" dirty="0" smtClean="0"/>
              <a:t>1) </a:t>
            </a:r>
            <a:r>
              <a:rPr lang="en-US" u="sng" dirty="0" smtClean="0"/>
              <a:t>Invasive:-</a:t>
            </a:r>
            <a:endParaRPr lang="en-US" dirty="0" smtClean="0"/>
          </a:p>
          <a:p>
            <a:r>
              <a:rPr lang="en-US" dirty="0" smtClean="0"/>
              <a:t>Acute invasive</a:t>
            </a:r>
          </a:p>
          <a:p>
            <a:r>
              <a:rPr lang="en-US" dirty="0" smtClean="0"/>
              <a:t>Chronic invasive</a:t>
            </a:r>
          </a:p>
          <a:p>
            <a:r>
              <a:rPr lang="en-US" dirty="0" smtClean="0"/>
              <a:t>Chronic Granulomatous invasive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2) </a:t>
            </a:r>
            <a:r>
              <a:rPr lang="en-US" u="sng" dirty="0" smtClean="0"/>
              <a:t>Noninvasive:-[****]</a:t>
            </a:r>
            <a:endParaRPr lang="en-US" dirty="0" smtClean="0"/>
          </a:p>
          <a:p>
            <a:r>
              <a:rPr lang="en-US" dirty="0" smtClean="0"/>
              <a:t>Allergic</a:t>
            </a:r>
          </a:p>
          <a:p>
            <a:r>
              <a:rPr lang="en-US" dirty="0" smtClean="0"/>
              <a:t>Fungus ball (mycetoma)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962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Which is the following sinus in which Fungal ball is most commonly seen?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814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Maxillary sinus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Ethmoid</a:t>
            </a:r>
            <a:r>
              <a:rPr lang="en-US" dirty="0" smtClean="0"/>
              <a:t> sinus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Frontal sinus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Sphenoid sinus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Which is the following sinusitis in which allergic mucin is present?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Acute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Granulomatous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Allergic fungal sinusitis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Fungus ball 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Which is the following in which KUHN’s classification is applied?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Endoscopic ally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Radiologically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Clinically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D,e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Noninvasive fungal sinusitis:-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2895600"/>
            <a:ext cx="7772400" cy="1509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Fungus ball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676400"/>
            <a:ext cx="8257309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Previously its incorrectly referred as mycetoma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Presence of tangled mats of </a:t>
            </a:r>
            <a:r>
              <a:rPr lang="en-US" b="1" dirty="0" smtClean="0"/>
              <a:t>hyphae</a:t>
            </a:r>
            <a:r>
              <a:rPr lang="en-US" dirty="0" smtClean="0"/>
              <a:t> in one or more sinus cavities.</a:t>
            </a:r>
          </a:p>
          <a:p>
            <a:pPr>
              <a:buNone/>
            </a:pPr>
            <a:r>
              <a:rPr lang="en-US" dirty="0" smtClean="0"/>
              <a:t>More common in maxillary sinus followed by sphenoid sinus or any sinus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Aspergillous</a:t>
            </a:r>
            <a:r>
              <a:rPr lang="en-US" dirty="0" smtClean="0"/>
              <a:t> is most common organism [***]</a:t>
            </a:r>
          </a:p>
          <a:p>
            <a:pPr>
              <a:buNone/>
            </a:pPr>
            <a:r>
              <a:rPr lang="en-US" dirty="0" smtClean="0"/>
              <a:t>In humid climate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Present in </a:t>
            </a:r>
            <a:r>
              <a:rPr lang="en-US" b="1" dirty="0" smtClean="0"/>
              <a:t>immunocompetent patients without invasion of mucus membrane </a:t>
            </a:r>
            <a:r>
              <a:rPr lang="en-US" dirty="0" smtClean="0"/>
              <a:t>on HPE &amp; must be distinguished from </a:t>
            </a:r>
            <a:r>
              <a:rPr lang="en-US" b="1" dirty="0" smtClean="0"/>
              <a:t>saprophytic fungi </a:t>
            </a:r>
            <a:r>
              <a:rPr lang="en-US" dirty="0" smtClean="0"/>
              <a:t>which corresponds to fungal </a:t>
            </a:r>
            <a:r>
              <a:rPr lang="en-US" b="1" dirty="0" smtClean="0"/>
              <a:t>spores </a:t>
            </a:r>
            <a:r>
              <a:rPr lang="en-US" dirty="0" smtClean="0"/>
              <a:t>on crusts &amp; mucus in nose. [***]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Clinical features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Unilateral PND[***]</a:t>
            </a:r>
          </a:p>
          <a:p>
            <a:pPr>
              <a:buNone/>
            </a:pPr>
            <a:r>
              <a:rPr lang="en-US" dirty="0" err="1" smtClean="0"/>
              <a:t>Cacosmia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Asymptomatic </a:t>
            </a:r>
          </a:p>
          <a:p>
            <a:pPr>
              <a:buNone/>
            </a:pPr>
            <a:r>
              <a:rPr lang="en-US" dirty="0" smtClean="0"/>
              <a:t>In acute cases;</a:t>
            </a:r>
          </a:p>
          <a:p>
            <a:pPr>
              <a:buNone/>
            </a:pPr>
            <a:r>
              <a:rPr lang="en-US" dirty="0" smtClean="0"/>
              <a:t>Fever, </a:t>
            </a:r>
            <a:r>
              <a:rPr lang="en-US" dirty="0" err="1" smtClean="0"/>
              <a:t>proptosis</a:t>
            </a:r>
            <a:r>
              <a:rPr lang="en-US" dirty="0" smtClean="0"/>
              <a:t>, blurring of vision are uncommon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2130</TotalTime>
  <Words>1544</Words>
  <Application>Microsoft Office PowerPoint</Application>
  <PresentationFormat>On-screen Show (4:3)</PresentationFormat>
  <Paragraphs>393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Flow</vt:lpstr>
      <vt:lpstr>Fungal rhinosinusitis:-</vt:lpstr>
      <vt:lpstr>Levels of Evidence</vt:lpstr>
      <vt:lpstr>Levels of Evidence</vt:lpstr>
      <vt:lpstr>Slide 4</vt:lpstr>
      <vt:lpstr>Slide 5</vt:lpstr>
      <vt:lpstr>Noninvasive fungal sinusitis:-</vt:lpstr>
      <vt:lpstr>Slide 7</vt:lpstr>
      <vt:lpstr>Slide 8</vt:lpstr>
      <vt:lpstr>Slide 9</vt:lpstr>
      <vt:lpstr>Diagnosis:-</vt:lpstr>
      <vt:lpstr>Slide 11</vt:lpstr>
      <vt:lpstr>Slide 12</vt:lpstr>
      <vt:lpstr>Slide 13</vt:lpstr>
      <vt:lpstr>Treatment:-</vt:lpstr>
      <vt:lpstr>Slide 15</vt:lpstr>
      <vt:lpstr>Slide 16</vt:lpstr>
      <vt:lpstr>Slide 17</vt:lpstr>
      <vt:lpstr>Pathophysiology:-</vt:lpstr>
      <vt:lpstr>Slide 19</vt:lpstr>
      <vt:lpstr>Diagnosis:-</vt:lpstr>
      <vt:lpstr>Radiological findings:-</vt:lpstr>
      <vt:lpstr>Slide 22</vt:lpstr>
      <vt:lpstr>Slide 23</vt:lpstr>
      <vt:lpstr>Other tests:-</vt:lpstr>
      <vt:lpstr>Slide 25</vt:lpstr>
      <vt:lpstr>Treatment:-</vt:lpstr>
      <vt:lpstr> Invasive fungal rhinosinusitis </vt:lpstr>
      <vt:lpstr>Slide 28</vt:lpstr>
      <vt:lpstr>Slide 29</vt:lpstr>
      <vt:lpstr>Diagnosis :</vt:lpstr>
      <vt:lpstr>Slide 31</vt:lpstr>
      <vt:lpstr>MRI [***]</vt:lpstr>
      <vt:lpstr>Treatment:-</vt:lpstr>
      <vt:lpstr>Slide 34</vt:lpstr>
      <vt:lpstr>Slide 35</vt:lpstr>
      <vt:lpstr>Slide 36</vt:lpstr>
      <vt:lpstr>Chronic non-granulomatous Fungal Sinusitis  </vt:lpstr>
      <vt:lpstr>Slide 38</vt:lpstr>
      <vt:lpstr>Slide 39</vt:lpstr>
      <vt:lpstr>Slide 40</vt:lpstr>
      <vt:lpstr>Slide 41</vt:lpstr>
      <vt:lpstr>Treatment:-</vt:lpstr>
      <vt:lpstr>Slide 43</vt:lpstr>
      <vt:lpstr>Granulomatous Invasive Fungal Sinusitis</vt:lpstr>
      <vt:lpstr>Slide 45</vt:lpstr>
      <vt:lpstr>Slide 46</vt:lpstr>
      <vt:lpstr>Slide 47</vt:lpstr>
      <vt:lpstr>1. Which is the following is incorrectly referred as Fungus ball previously ?</vt:lpstr>
      <vt:lpstr>2. Which are the following are types of non invasive fungal sinusitis?</vt:lpstr>
      <vt:lpstr>3. Which is the following sinus in which Fungal ball is most commonly seen?</vt:lpstr>
      <vt:lpstr>4. Which is the following sinusitis in which allergic mucin is present?</vt:lpstr>
      <vt:lpstr>5. Which is the following in which KUHN’s classification is applied?</vt:lpstr>
      <vt:lpstr>Slide 53</vt:lpstr>
      <vt:lpstr>Slide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rhinosinusitis:-</dc:title>
  <dc:creator>Mohit</dc:creator>
  <cp:lastModifiedBy>user</cp:lastModifiedBy>
  <cp:revision>75</cp:revision>
  <dcterms:created xsi:type="dcterms:W3CDTF">2006-08-16T00:00:00Z</dcterms:created>
  <dcterms:modified xsi:type="dcterms:W3CDTF">2018-05-08T15:53:35Z</dcterms:modified>
</cp:coreProperties>
</file>