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626745" y="620395"/>
            <a:ext cx="11218545" cy="4399915"/>
          </a:xfrm>
          <a:prstGeom prst="rect">
            <a:avLst/>
          </a:prstGeom>
          <a:noFill/>
        </p:spPr>
        <p:txBody>
          <a:bodyPr wrap="square" rtlCol="0">
            <a:spAutoFit/>
          </a:bodyPr>
          <a:p>
            <a:r>
              <a:rPr lang="en-IN" altLang="en-US" sz="4800" b="1"/>
              <a:t>ALZHEIMER'S DISEASE</a:t>
            </a:r>
            <a:endParaRPr lang="en-IN" altLang="en-US" sz="4800" b="1"/>
          </a:p>
          <a:p>
            <a:endParaRPr lang="en-IN" altLang="en-US" sz="4800" b="1"/>
          </a:p>
          <a:p>
            <a:endParaRPr lang="en-IN" altLang="en-US" sz="4800" b="1"/>
          </a:p>
          <a:p>
            <a:endParaRPr lang="en-IN" altLang="en-US" sz="4800" b="1"/>
          </a:p>
          <a:p>
            <a:endParaRPr lang="en-IN" altLang="en-US" sz="4800" b="1"/>
          </a:p>
          <a:p>
            <a:r>
              <a:rPr lang="en-IN" altLang="en-US" sz="4000" b="1"/>
              <a:t>                                                       DR SUNIL KUMAR</a:t>
            </a:r>
            <a:endParaRPr lang="en-IN" altLang="en-US" sz="40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61950" y="384175"/>
            <a:ext cx="309880" cy="368300"/>
          </a:xfrm>
          <a:prstGeom prst="rect">
            <a:avLst/>
          </a:prstGeom>
          <a:noFill/>
        </p:spPr>
        <p:txBody>
          <a:bodyPr wrap="none" rtlCol="0">
            <a:spAutoFit/>
          </a:bodyPr>
          <a:p>
            <a:endParaRPr lang="en-US"/>
          </a:p>
        </p:txBody>
      </p:sp>
      <p:sp>
        <p:nvSpPr>
          <p:cNvPr id="3" name="Text Box 2"/>
          <p:cNvSpPr txBox="1"/>
          <p:nvPr/>
        </p:nvSpPr>
        <p:spPr>
          <a:xfrm>
            <a:off x="3293110" y="-476250"/>
            <a:ext cx="309880" cy="368300"/>
          </a:xfrm>
          <a:prstGeom prst="rect">
            <a:avLst/>
          </a:prstGeom>
          <a:noFill/>
        </p:spPr>
        <p:txBody>
          <a:bodyPr wrap="none" rtlCol="0">
            <a:spAutoFit/>
          </a:bodyPr>
          <a:p>
            <a:endParaRPr lang="en-US"/>
          </a:p>
        </p:txBody>
      </p:sp>
      <p:sp>
        <p:nvSpPr>
          <p:cNvPr id="4" name="Text Box 3"/>
          <p:cNvSpPr txBox="1"/>
          <p:nvPr/>
        </p:nvSpPr>
        <p:spPr>
          <a:xfrm>
            <a:off x="407670" y="417830"/>
            <a:ext cx="11572240" cy="6000750"/>
          </a:xfrm>
          <a:prstGeom prst="rect">
            <a:avLst/>
          </a:prstGeom>
          <a:noFill/>
        </p:spPr>
        <p:txBody>
          <a:bodyPr wrap="square" rtlCol="0">
            <a:spAutoFit/>
          </a:bodyPr>
          <a:p>
            <a:r>
              <a:rPr lang="en-IN" altLang="en-US" sz="3200"/>
              <a:t>Management:-</a:t>
            </a:r>
            <a:endParaRPr lang="en-IN" altLang="en-US" sz="3200"/>
          </a:p>
          <a:p>
            <a:r>
              <a:rPr lang="en-IN" altLang="en-US" sz="3200"/>
              <a:t>-Cholinesterase inhibitors provide modest improvement in symptoms and reduction in the rate of cognitive decline. They inhibit acetylcholinesterase, the enzyme that degrades acetylcholine in the synaptic cleft, thereby increasing the availability of acetylcholine.</a:t>
            </a:r>
            <a:endParaRPr lang="en-IN" altLang="en-US" sz="3200"/>
          </a:p>
          <a:p>
            <a:r>
              <a:rPr lang="en-IN" altLang="en-US" sz="3200"/>
              <a:t>- Drugs are:-</a:t>
            </a:r>
            <a:endParaRPr lang="en-IN" altLang="en-US" sz="3200"/>
          </a:p>
          <a:p>
            <a:r>
              <a:rPr lang="en-IN" altLang="en-US" sz="3200"/>
              <a:t>-Donepezil is started at a dose of 5mg daily bed time and increased to 10 mg daily after 1-4 weeks.</a:t>
            </a:r>
            <a:endParaRPr lang="en-IN" altLang="en-US" sz="3200"/>
          </a:p>
          <a:p>
            <a:r>
              <a:rPr lang="en-IN" altLang="en-US" sz="3200"/>
              <a:t>-Galantamine is started at a dose of 4mg twice daily &amp; gradually increased to 12 mg twice daily with step up at 1-4 weeks interval.</a:t>
            </a:r>
            <a:endParaRPr lang="en-IN" altLang="en-US" sz="3200"/>
          </a:p>
          <a:p>
            <a:r>
              <a:rPr lang="en-IN" altLang="en-US" sz="3200"/>
              <a:t>-Rivastigmine started with 1.5 mg twice daily &amp; may be increased to 6 mg twice daily.</a:t>
            </a:r>
            <a:endParaRPr lang="en-IN" alt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56540" y="293370"/>
            <a:ext cx="11647805" cy="3046095"/>
          </a:xfrm>
          <a:prstGeom prst="rect">
            <a:avLst/>
          </a:prstGeom>
          <a:noFill/>
        </p:spPr>
        <p:txBody>
          <a:bodyPr wrap="square" rtlCol="0">
            <a:spAutoFit/>
          </a:bodyPr>
          <a:p>
            <a:r>
              <a:rPr lang="en-IN" altLang="en-US" sz="3200"/>
              <a:t>-In moderate to severe cases, Memantine, an N-methyl-D-aspartate(NMDA) antagonist may be added to cholinesterase inhibitors. It is believed to protect neuron from glutamate mediated excitotoxicity.</a:t>
            </a:r>
            <a:endParaRPr lang="en-IN" altLang="en-US" sz="3200"/>
          </a:p>
          <a:p>
            <a:r>
              <a:rPr lang="en-IN" altLang="en-US" sz="3200"/>
              <a:t>- Other agents are Vit E, Statin and NSAIDs, though their exact role is not clear. </a:t>
            </a:r>
            <a:endParaRPr lang="en-IN" altLang="en-US" sz="3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09880" y="454660"/>
            <a:ext cx="11645900" cy="6492875"/>
          </a:xfrm>
          <a:prstGeom prst="rect">
            <a:avLst/>
          </a:prstGeom>
          <a:noFill/>
        </p:spPr>
        <p:txBody>
          <a:bodyPr wrap="square" rtlCol="0">
            <a:spAutoFit/>
          </a:bodyPr>
          <a:p>
            <a:r>
              <a:rPr lang="en-IN" altLang="en-US" sz="3200" b="1"/>
              <a:t>Introduction:-</a:t>
            </a:r>
            <a:endParaRPr lang="en-IN" altLang="en-US" sz="3200"/>
          </a:p>
          <a:p>
            <a:r>
              <a:rPr lang="en-IN" altLang="en-US" sz="3200"/>
              <a:t>-It is a progressive neurodegenative disease resulting in decline in cognitive functions together with declining activities of daily living and behavioural disturbances.</a:t>
            </a:r>
            <a:endParaRPr lang="en-IN" altLang="en-US" sz="3200"/>
          </a:p>
          <a:p>
            <a:r>
              <a:rPr lang="en-IN" altLang="en-US" sz="3200"/>
              <a:t>-It is most common cause of cognitive impairment in elderly person.</a:t>
            </a:r>
            <a:endParaRPr lang="en-IN" altLang="en-US" sz="3200"/>
          </a:p>
          <a:p>
            <a:r>
              <a:rPr lang="en-IN" altLang="en-US" sz="3200"/>
              <a:t>-From the age of 60 onward upto 80 yrs, incidence and prevalence of AD increase exponentially with age, doubling every 5 yrs.</a:t>
            </a:r>
            <a:endParaRPr lang="en-IN" altLang="en-US" sz="3200"/>
          </a:p>
          <a:p>
            <a:endParaRPr lang="en-IN" altLang="en-US" sz="3200"/>
          </a:p>
          <a:p>
            <a:r>
              <a:rPr lang="en-IN" altLang="en-US" sz="3200"/>
              <a:t>Pathology:-</a:t>
            </a:r>
            <a:endParaRPr lang="en-IN" altLang="en-US" sz="3200"/>
          </a:p>
          <a:p>
            <a:r>
              <a:rPr lang="en-IN" altLang="en-US" sz="3200"/>
              <a:t>-The pathological process consist principally of neuronal loss, mainly in temporoparietal cortex but also in the frontal cortex, together with an inflammatory response to the deposition of senile plaques and neurofibrillary tangles. </a:t>
            </a:r>
            <a:endParaRPr lang="en-IN"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68935" y="410210"/>
            <a:ext cx="11616055" cy="4523105"/>
          </a:xfrm>
          <a:prstGeom prst="rect">
            <a:avLst/>
          </a:prstGeom>
          <a:noFill/>
        </p:spPr>
        <p:txBody>
          <a:bodyPr wrap="square" rtlCol="0">
            <a:spAutoFit/>
          </a:bodyPr>
          <a:p>
            <a:r>
              <a:rPr lang="en-IN" altLang="en-US" sz="3200"/>
              <a:t>-Senile plaque and neurofibrillary tangles are regarded as hallmark of AD, though they may also be present with normal aging.</a:t>
            </a:r>
            <a:endParaRPr lang="en-IN" altLang="en-US" sz="3200"/>
          </a:p>
          <a:p>
            <a:r>
              <a:rPr lang="en-IN" altLang="en-US" sz="3200"/>
              <a:t>-Senile plaque consist of extracellular deposition of congophilic, insoluble material that is amyloid-B(beta). it is derived from large membrane protien amyloid precursor protien(APP).</a:t>
            </a:r>
            <a:endParaRPr lang="en-IN" altLang="en-US" sz="3200"/>
          </a:p>
          <a:p>
            <a:r>
              <a:rPr lang="en-IN" altLang="en-US" sz="3200"/>
              <a:t>-Neurofibrillary tangles is the intracellular paired helical filaments of hyperphosphorylated protien known tau protien.</a:t>
            </a:r>
            <a:endParaRPr lang="en-IN" altLang="en-US" sz="3200"/>
          </a:p>
          <a:p>
            <a:r>
              <a:rPr lang="en-IN" altLang="en-US" sz="3200"/>
              <a:t>-Other pathological features are synapic degeneration, accumulation of abnormal lysosomes and mitochondria.</a:t>
            </a:r>
            <a:endParaRPr lang="en-IN" altLang="en-US"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80035" y="321310"/>
            <a:ext cx="11749405" cy="4523105"/>
          </a:xfrm>
          <a:prstGeom prst="rect">
            <a:avLst/>
          </a:prstGeom>
          <a:noFill/>
        </p:spPr>
        <p:txBody>
          <a:bodyPr wrap="square" rtlCol="0">
            <a:spAutoFit/>
          </a:bodyPr>
          <a:p>
            <a:r>
              <a:rPr lang="en-IN" altLang="en-US" sz="3200"/>
              <a:t>Aetiology:-</a:t>
            </a:r>
            <a:endParaRPr lang="en-IN" altLang="en-US" sz="3200"/>
          </a:p>
          <a:p>
            <a:r>
              <a:rPr lang="en-IN" altLang="en-US" sz="3200"/>
              <a:t>-The exact aetiopathogenesis is not known.</a:t>
            </a:r>
            <a:endParaRPr lang="en-IN" altLang="en-US" sz="3200"/>
          </a:p>
          <a:p>
            <a:r>
              <a:rPr lang="en-IN" altLang="en-US" sz="3200"/>
              <a:t>-Genes that increases the probability of sporadic AD are APOE and sortilin-related receptor 1.</a:t>
            </a:r>
            <a:endParaRPr lang="en-IN" altLang="en-US" sz="3200"/>
          </a:p>
          <a:p>
            <a:r>
              <a:rPr lang="en-IN" altLang="en-US" sz="3200"/>
              <a:t>-In case of early onset AD, Genes responsible are APP gene on chromosome 21, the presenilin-1 and presenilin-2 gene on chromosomes 14 and 1 respectively.</a:t>
            </a:r>
            <a:endParaRPr lang="en-IN" altLang="en-US" sz="3200"/>
          </a:p>
          <a:p>
            <a:r>
              <a:rPr lang="en-IN" altLang="en-US" sz="3200"/>
              <a:t>-Moderate consumption of red wine, increased dietary intake of fruits and vegetables, and use of NSAID are associated with a lower risk</a:t>
            </a:r>
            <a:endParaRPr lang="en-IN"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65430" y="247650"/>
            <a:ext cx="11852275" cy="5015865"/>
          </a:xfrm>
          <a:prstGeom prst="rect">
            <a:avLst/>
          </a:prstGeom>
          <a:noFill/>
        </p:spPr>
        <p:txBody>
          <a:bodyPr wrap="square" rtlCol="0">
            <a:spAutoFit/>
          </a:bodyPr>
          <a:p>
            <a:r>
              <a:rPr lang="en-IN" altLang="en-US" sz="3200"/>
              <a:t>Acquired risk factors:-</a:t>
            </a:r>
            <a:endParaRPr lang="en-IN" altLang="en-US" sz="3200"/>
          </a:p>
          <a:p>
            <a:r>
              <a:rPr lang="en-IN" altLang="en-US" sz="3200"/>
              <a:t>-Ageing</a:t>
            </a:r>
            <a:endParaRPr lang="en-IN" altLang="en-US" sz="3200"/>
          </a:p>
          <a:p>
            <a:r>
              <a:rPr lang="en-IN" altLang="en-US" sz="3200"/>
              <a:t>-Family H/O AD</a:t>
            </a:r>
            <a:endParaRPr lang="en-IN" altLang="en-US" sz="3200"/>
          </a:p>
          <a:p>
            <a:r>
              <a:rPr lang="en-IN" altLang="en-US" sz="3200"/>
              <a:t>-Low educational and occupational attainment.</a:t>
            </a:r>
            <a:endParaRPr lang="en-IN" altLang="en-US" sz="3200"/>
          </a:p>
          <a:p>
            <a:r>
              <a:rPr lang="en-IN" altLang="en-US" sz="3200"/>
              <a:t>-Reduced mental and physical activity during late life.</a:t>
            </a:r>
            <a:endParaRPr lang="en-IN" altLang="en-US" sz="3200"/>
          </a:p>
          <a:p>
            <a:r>
              <a:rPr lang="en-IN" altLang="en-US" sz="3200"/>
              <a:t>-Reduced consumption of fish</a:t>
            </a:r>
            <a:endParaRPr lang="en-IN" altLang="en-US" sz="3200"/>
          </a:p>
          <a:p>
            <a:r>
              <a:rPr lang="en-IN" altLang="en-US" sz="3200"/>
              <a:t>-Increased consumption of dietary fat.</a:t>
            </a:r>
            <a:endParaRPr lang="en-IN" altLang="en-US" sz="3200"/>
          </a:p>
          <a:p>
            <a:r>
              <a:rPr lang="en-IN" altLang="en-US" sz="3200"/>
              <a:t>-Head injury.</a:t>
            </a:r>
            <a:endParaRPr lang="en-IN" altLang="en-US" sz="3200"/>
          </a:p>
          <a:p>
            <a:r>
              <a:rPr lang="en-IN" altLang="en-US" sz="3200"/>
              <a:t>-Hypercholesterolaemia</a:t>
            </a:r>
            <a:endParaRPr lang="en-IN" altLang="en-US" sz="3200"/>
          </a:p>
          <a:p>
            <a:r>
              <a:rPr lang="en-IN" altLang="en-US" sz="3200"/>
              <a:t>-Hypertension, Smoking, Diabetes</a:t>
            </a:r>
            <a:endParaRPr lang="en-IN" alt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50825" y="262255"/>
            <a:ext cx="11807825" cy="6985635"/>
          </a:xfrm>
          <a:prstGeom prst="rect">
            <a:avLst/>
          </a:prstGeom>
          <a:noFill/>
        </p:spPr>
        <p:txBody>
          <a:bodyPr wrap="square" rtlCol="0">
            <a:spAutoFit/>
          </a:bodyPr>
          <a:p>
            <a:r>
              <a:rPr lang="en-IN" altLang="en-US" sz="3200"/>
              <a:t>CLINICAL FEATURES:-</a:t>
            </a:r>
            <a:endParaRPr lang="en-IN" altLang="en-US" sz="3200"/>
          </a:p>
          <a:p>
            <a:r>
              <a:rPr lang="en-IN" altLang="en-US" sz="3200"/>
              <a:t>-The patient has disturbances of memory, language and visual skill.</a:t>
            </a:r>
            <a:endParaRPr lang="en-IN" altLang="en-US" sz="3200"/>
          </a:p>
          <a:p>
            <a:r>
              <a:rPr lang="en-IN" altLang="en-US" sz="3200"/>
              <a:t>-There is impaired ability to learn new things and recall previously learnt information. there is also an inability to retain recently acquired information is typically the initial symptoms, where as memory for remote events is relatively spaired until late.</a:t>
            </a:r>
            <a:endParaRPr lang="en-IN" altLang="en-US" sz="3200"/>
          </a:p>
          <a:p>
            <a:r>
              <a:rPr lang="en-IN" altLang="en-US" sz="3200"/>
              <a:t>-Impairment of semantic memory (knowledge of public events) working memory (ability to manipulate short term memory) executive functions.</a:t>
            </a:r>
            <a:endParaRPr lang="en-IN" altLang="en-US" sz="3200"/>
          </a:p>
          <a:p>
            <a:r>
              <a:rPr lang="en-IN" altLang="en-US" sz="3200"/>
              <a:t>-A decline in language function and increased difficulty with names and understanding what is being said.</a:t>
            </a:r>
            <a:endParaRPr lang="en-IN" altLang="en-US" sz="3200"/>
          </a:p>
          <a:p>
            <a:r>
              <a:rPr lang="en-IN" altLang="en-US" sz="3200"/>
              <a:t>-An impaired ability to carry out motor activities despite intact motor function.</a:t>
            </a:r>
            <a:endParaRPr lang="en-IN" altLang="en-US" sz="3200"/>
          </a:p>
          <a:p>
            <a:endParaRPr lang="en-IN" alt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26060" y="293370"/>
            <a:ext cx="11829415" cy="3538220"/>
          </a:xfrm>
          <a:prstGeom prst="rect">
            <a:avLst/>
          </a:prstGeom>
          <a:noFill/>
        </p:spPr>
        <p:txBody>
          <a:bodyPr wrap="square" rtlCol="0">
            <a:spAutoFit/>
          </a:bodyPr>
          <a:p>
            <a:r>
              <a:rPr lang="en-IN" altLang="en-US" sz="3200"/>
              <a:t>-Failure to recognise or identify object despite intact sensory function.</a:t>
            </a:r>
            <a:endParaRPr lang="en-IN" altLang="en-US" sz="3200"/>
          </a:p>
          <a:p>
            <a:r>
              <a:rPr lang="en-IN" altLang="en-US" sz="3200"/>
              <a:t>-There is a gradual decline in activity of daily living that ultimately leads to disability and dependence on others.</a:t>
            </a:r>
            <a:endParaRPr lang="en-IN" altLang="en-US" sz="3200"/>
          </a:p>
          <a:p>
            <a:r>
              <a:rPr lang="en-IN" altLang="en-US" sz="3200"/>
              <a:t>-Behavioural problems, psychotic symptoms and depression are common.</a:t>
            </a:r>
            <a:endParaRPr lang="en-IN" altLang="en-US" sz="3200"/>
          </a:p>
          <a:p>
            <a:r>
              <a:rPr lang="en-IN" altLang="en-US" sz="3200"/>
              <a:t>-Pneumonia is the common cause of death sply aspiration pneumonia.</a:t>
            </a:r>
            <a:endParaRPr lang="en-IN" altLang="en-US" sz="3200"/>
          </a:p>
          <a:p>
            <a:r>
              <a:rPr lang="en-IN" altLang="en-US" sz="3200"/>
              <a:t> </a:t>
            </a:r>
            <a:endParaRPr lang="en-IN" alt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23850" y="240665"/>
            <a:ext cx="11649710" cy="6000750"/>
          </a:xfrm>
          <a:prstGeom prst="rect">
            <a:avLst/>
          </a:prstGeom>
          <a:noFill/>
        </p:spPr>
        <p:txBody>
          <a:bodyPr wrap="square" rtlCol="0" anchor="t">
            <a:spAutoFit/>
          </a:bodyPr>
          <a:p>
            <a:r>
              <a:rPr lang="en-IN" altLang="en-US" sz="3200">
                <a:sym typeface="+mn-ea"/>
              </a:rPr>
              <a:t>Laboratory investigation:-</a:t>
            </a:r>
            <a:endParaRPr lang="en-IN" altLang="en-US" sz="3200"/>
          </a:p>
          <a:p>
            <a:r>
              <a:rPr lang="en-IN" altLang="en-US" sz="3200">
                <a:sym typeface="+mn-ea"/>
              </a:rPr>
              <a:t>-BLood investigation such as blood chemistry, CBC, Sr level of vit B12 and</a:t>
            </a:r>
            <a:endParaRPr lang="en-US" sz="3200"/>
          </a:p>
          <a:p>
            <a:r>
              <a:rPr lang="en-IN" altLang="en-US" sz="3200">
                <a:sym typeface="+mn-ea"/>
              </a:rPr>
              <a:t> thyroid function.</a:t>
            </a:r>
            <a:endParaRPr lang="en-IN" altLang="en-US" sz="3200"/>
          </a:p>
          <a:p>
            <a:r>
              <a:rPr lang="en-IN" altLang="en-US" sz="3200">
                <a:sym typeface="+mn-ea"/>
              </a:rPr>
              <a:t>-CT brain to exclude an intracranial pathology.</a:t>
            </a:r>
            <a:endParaRPr lang="en-IN" altLang="en-US" sz="3200"/>
          </a:p>
          <a:p>
            <a:r>
              <a:rPr lang="en-IN" altLang="en-US" sz="3200">
                <a:sym typeface="+mn-ea"/>
              </a:rPr>
              <a:t>-MRI Brain may show atrophy in the hippocampus, mesial and lateral temporal, isthmus cingulate and orbitofrontal areas. It can help exclude normal pressure hydrocephalus.</a:t>
            </a:r>
            <a:endParaRPr lang="en-IN" altLang="en-US" sz="3200">
              <a:sym typeface="+mn-ea"/>
            </a:endParaRPr>
          </a:p>
          <a:p>
            <a:r>
              <a:rPr lang="en-IN" altLang="en-US" sz="3200"/>
              <a:t>-Focal frontal or anterior temporal atrophy suggest a diagnosis of frontotemporal dementia.</a:t>
            </a:r>
            <a:endParaRPr lang="en-IN" altLang="en-US" sz="3200"/>
          </a:p>
          <a:p>
            <a:r>
              <a:rPr lang="en-IN" altLang="en-US" sz="3200"/>
              <a:t>-Large white matter abnormalities indicate a vascular dementia.</a:t>
            </a:r>
            <a:endParaRPr lang="en-IN" altLang="en-US" sz="3200"/>
          </a:p>
          <a:p>
            <a:r>
              <a:rPr lang="en-IN" altLang="en-US" sz="3200"/>
              <a:t>-CSF is normal, but may show slight elevation in protien content.</a:t>
            </a:r>
            <a:endParaRPr lang="en-IN" altLang="en-US"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6865" y="263525"/>
            <a:ext cx="11678285" cy="6000750"/>
          </a:xfrm>
          <a:prstGeom prst="rect">
            <a:avLst/>
          </a:prstGeom>
          <a:noFill/>
        </p:spPr>
        <p:txBody>
          <a:bodyPr wrap="square" rtlCol="0">
            <a:spAutoFit/>
          </a:bodyPr>
          <a:p>
            <a:r>
              <a:rPr lang="en-IN" altLang="en-US" sz="3200"/>
              <a:t>-There is an increase in total tau and phosphorylated tau but a decrease in amyloid-beta protien.</a:t>
            </a:r>
            <a:endParaRPr lang="en-IN" altLang="en-US" sz="3200"/>
          </a:p>
          <a:p>
            <a:r>
              <a:rPr lang="en-IN" altLang="en-US" sz="3200"/>
              <a:t>-Functional neuroimaging studies such as PET and SPECT scan provide a supportive role in diagnosis.</a:t>
            </a:r>
            <a:endParaRPr lang="en-IN" altLang="en-US" sz="3200"/>
          </a:p>
          <a:p>
            <a:endParaRPr lang="en-IN" altLang="en-US" sz="3200"/>
          </a:p>
          <a:p>
            <a:r>
              <a:rPr lang="en-IN" altLang="en-US" sz="3200"/>
              <a:t>Diagnostic Criteria:-</a:t>
            </a:r>
            <a:endParaRPr lang="en-IN" altLang="en-US" sz="3200"/>
          </a:p>
          <a:p>
            <a:r>
              <a:rPr lang="en-IN" altLang="en-US" sz="3200"/>
              <a:t>-Presence of an episodic memory deficit in combination with impairment of at least one other cognitive domain.</a:t>
            </a:r>
            <a:endParaRPr lang="en-IN" altLang="en-US" sz="3200"/>
          </a:p>
          <a:p>
            <a:r>
              <a:rPr lang="en-IN" altLang="en-US" sz="3200"/>
              <a:t>-Frequently affected domains at an early stage are executive functions and word finding.</a:t>
            </a:r>
            <a:endParaRPr lang="en-IN" altLang="en-US" sz="3200"/>
          </a:p>
          <a:p>
            <a:r>
              <a:rPr lang="en-IN" altLang="en-US" sz="3200"/>
              <a:t>-There must be a significant impact on ADL and no alternative explanations.</a:t>
            </a:r>
            <a:endParaRPr lang="en-IN" altLang="en-US" sz="32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4875</Words>
  <Application>WPS Presentation</Application>
  <PresentationFormat>Widescreen</PresentationFormat>
  <Paragraphs>78</Paragraphs>
  <Slides>11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vt:lpstr>
      <vt:lpstr>SimSun</vt:lpstr>
      <vt:lpstr>Wingdings</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Shambhu</dc:creator>
  <cp:lastModifiedBy>Shambhu</cp:lastModifiedBy>
  <cp:revision>12</cp:revision>
  <dcterms:created xsi:type="dcterms:W3CDTF">2018-12-10T03:40:00Z</dcterms:created>
  <dcterms:modified xsi:type="dcterms:W3CDTF">2018-12-23T14:06:48Z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1033-10.2.0.7549</vt:lpwstr>
  </property>
</Properties>
</file>