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6622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253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717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43108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514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8182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2344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5374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383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15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737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348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7387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230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9905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4603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2296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751CF3E-19EF-418C-9FF0-126D1727242C}" type="datetimeFigureOut">
              <a:rPr lang="en-IN" smtClean="0"/>
              <a:t>03-02-2019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41989-C207-4FC9-B7BD-BD48986157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7944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AUTONOMIC NERVOUS SYSTEM</a:t>
            </a:r>
            <a:endParaRPr lang="en-IN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                                                                 </a:t>
            </a:r>
            <a:r>
              <a:rPr lang="en-IN" sz="3200" b="1" dirty="0" smtClean="0"/>
              <a:t>DR SUNIL KUMAR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val="1679848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773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b="1" dirty="0" smtClean="0"/>
              <a:t>Introduction:-</a:t>
            </a:r>
          </a:p>
          <a:p>
            <a:pPr marL="0" indent="0">
              <a:buNone/>
            </a:pPr>
            <a:r>
              <a:rPr lang="en-IN" sz="2400" dirty="0"/>
              <a:t>-</a:t>
            </a:r>
            <a:r>
              <a:rPr lang="en-IN" sz="2400" dirty="0" smtClean="0"/>
              <a:t>Autonomic nervous system act on the involuntary part of the body.</a:t>
            </a:r>
          </a:p>
          <a:p>
            <a:pPr marL="0" indent="0">
              <a:buNone/>
            </a:pPr>
            <a:r>
              <a:rPr lang="en-IN" sz="2400" dirty="0" smtClean="0"/>
              <a:t>-It consist of two part:</a:t>
            </a:r>
          </a:p>
          <a:p>
            <a:pPr marL="0" indent="0">
              <a:buNone/>
            </a:pPr>
            <a:r>
              <a:rPr lang="en-IN" sz="2400" dirty="0" smtClean="0"/>
              <a:t>a)Sympathetic branches</a:t>
            </a:r>
          </a:p>
          <a:p>
            <a:pPr marL="0" indent="0">
              <a:buNone/>
            </a:pPr>
            <a:r>
              <a:rPr lang="en-IN" sz="2400" dirty="0" smtClean="0"/>
              <a:t>b)Parasympathetic branches</a:t>
            </a:r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r>
              <a:rPr lang="en-IN" sz="2400" dirty="0"/>
              <a:t>*</a:t>
            </a:r>
            <a:r>
              <a:rPr lang="en-IN" sz="2400" dirty="0" smtClean="0"/>
              <a:t>Sympathetic nerves stimulate the activities of organ except digestive organs.</a:t>
            </a:r>
          </a:p>
          <a:p>
            <a:pPr marL="0" indent="0">
              <a:buNone/>
            </a:pPr>
            <a:r>
              <a:rPr lang="en-IN" sz="2400" dirty="0" smtClean="0"/>
              <a:t>*Parasympathetic nerves inhibit the activities of organ except digestive organs.</a:t>
            </a:r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r>
              <a:rPr lang="en-IN" sz="2800" b="1" dirty="0" smtClean="0"/>
              <a:t>Characteristic:-</a:t>
            </a:r>
          </a:p>
          <a:p>
            <a:pPr marL="0" indent="0">
              <a:buNone/>
            </a:pPr>
            <a:r>
              <a:rPr lang="en-IN" sz="2400" dirty="0" smtClean="0"/>
              <a:t>-Together with endocrine system, it controls the body internal organs.</a:t>
            </a:r>
          </a:p>
          <a:p>
            <a:pPr marL="0" indent="0">
              <a:buNone/>
            </a:pPr>
            <a:r>
              <a:rPr lang="en-IN" sz="2400" dirty="0" smtClean="0"/>
              <a:t>-It innervates smooth muscles, cardiac muscles, and glands of internal organ.</a:t>
            </a:r>
          </a:p>
          <a:p>
            <a:pPr marL="0" indent="0">
              <a:buNone/>
            </a:pPr>
            <a:r>
              <a:rPr lang="en-IN" sz="2400" dirty="0" smtClean="0"/>
              <a:t>-Usually involuntary and are reflexes controlled.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193979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 smtClean="0"/>
              <a:t>-Two neuron </a:t>
            </a:r>
            <a:r>
              <a:rPr lang="en-IN" sz="2400" dirty="0" smtClean="0"/>
              <a:t>chain:-</a:t>
            </a:r>
          </a:p>
          <a:p>
            <a:pPr marL="0" indent="0">
              <a:buNone/>
            </a:pPr>
            <a:r>
              <a:rPr lang="en-IN" sz="2400" dirty="0" smtClean="0"/>
              <a:t>a)Preganglionic neuron</a:t>
            </a:r>
          </a:p>
          <a:p>
            <a:pPr marL="0" indent="0">
              <a:buNone/>
            </a:pPr>
            <a:r>
              <a:rPr lang="en-IN" sz="2400" dirty="0" smtClean="0"/>
              <a:t>-originate in brain or spinal cord</a:t>
            </a:r>
          </a:p>
          <a:p>
            <a:pPr marL="0" indent="0">
              <a:buNone/>
            </a:pPr>
            <a:r>
              <a:rPr lang="en-IN" sz="2400" dirty="0" smtClean="0"/>
              <a:t>b)Postganglionic neuron</a:t>
            </a:r>
          </a:p>
          <a:p>
            <a:pPr marL="0" indent="0">
              <a:buNone/>
            </a:pPr>
            <a:r>
              <a:rPr lang="en-IN" sz="2400" dirty="0" smtClean="0"/>
              <a:t>-Originate in the ganglion localised outside the CNS.</a:t>
            </a:r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r>
              <a:rPr lang="en-IN" sz="2400" b="1" dirty="0" smtClean="0"/>
              <a:t>Sympathetic Nervous system</a:t>
            </a:r>
          </a:p>
          <a:p>
            <a:pPr marL="0" indent="0">
              <a:buNone/>
            </a:pPr>
            <a:r>
              <a:rPr lang="en-IN" sz="2400" dirty="0" smtClean="0"/>
              <a:t>-Stimulate the effector organ except digestive tract.</a:t>
            </a:r>
          </a:p>
          <a:p>
            <a:pPr marL="0" indent="0">
              <a:buNone/>
            </a:pPr>
            <a:r>
              <a:rPr lang="en-IN" sz="2400" dirty="0" smtClean="0"/>
              <a:t>-Activate in emergencies, flight or fight reaction.</a:t>
            </a:r>
          </a:p>
          <a:p>
            <a:pPr marL="0" indent="0">
              <a:buNone/>
            </a:pPr>
            <a:r>
              <a:rPr lang="en-IN" sz="2400" dirty="0" smtClean="0"/>
              <a:t>-The preganglionic fibres of sympathetic nervous system produces Acetylcholine &amp; are called cholinergic fibres.</a:t>
            </a:r>
          </a:p>
          <a:p>
            <a:pPr marL="0" indent="0">
              <a:buNone/>
            </a:pPr>
            <a:r>
              <a:rPr lang="en-IN" sz="2400" dirty="0" smtClean="0"/>
              <a:t>-Most postganglionic fibres produces nor-epinephrine &amp; are called adrenergic fibres (Exception are the sweat gland &amp; blood vessels of skin).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481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400" dirty="0" smtClean="0"/>
              <a:t>-Location of ganglion is within a few centimetre of CNS along the vertebral column.</a:t>
            </a:r>
          </a:p>
          <a:p>
            <a:pPr marL="0" indent="0">
              <a:buNone/>
            </a:pPr>
            <a:r>
              <a:rPr lang="en-IN" sz="2400" dirty="0" smtClean="0"/>
              <a:t>-Sympathetic fibres originate from </a:t>
            </a:r>
            <a:r>
              <a:rPr lang="en-IN" sz="2400" dirty="0" err="1" smtClean="0"/>
              <a:t>thoraco</a:t>
            </a:r>
            <a:r>
              <a:rPr lang="en-IN" sz="2400" dirty="0" smtClean="0"/>
              <a:t>-lumbar region of spinal cord.</a:t>
            </a:r>
          </a:p>
          <a:p>
            <a:pPr marL="0" indent="0">
              <a:buNone/>
            </a:pPr>
            <a:r>
              <a:rPr lang="en-IN" sz="2400" dirty="0" smtClean="0"/>
              <a:t>-Short preganglionic fibres.</a:t>
            </a:r>
          </a:p>
          <a:p>
            <a:pPr marL="0" indent="0">
              <a:buNone/>
            </a:pPr>
            <a:r>
              <a:rPr lang="en-IN" sz="2400" dirty="0" smtClean="0"/>
              <a:t>-Long postganglionic fibres.</a:t>
            </a:r>
          </a:p>
          <a:p>
            <a:pPr marL="0" indent="0">
              <a:buNone/>
            </a:pPr>
            <a:r>
              <a:rPr lang="en-IN" sz="2400" dirty="0" smtClean="0"/>
              <a:t>-Post ganglionic fibres are distributed through out the body.</a:t>
            </a:r>
          </a:p>
          <a:p>
            <a:pPr marL="0" indent="0">
              <a:buNone/>
            </a:pPr>
            <a:endParaRPr lang="en-IN" sz="2400" b="1" dirty="0"/>
          </a:p>
          <a:p>
            <a:pPr marL="0" indent="0">
              <a:buNone/>
            </a:pPr>
            <a:r>
              <a:rPr lang="en-IN" sz="2400" b="1" dirty="0" smtClean="0"/>
              <a:t>Parasympathetic Nervous system</a:t>
            </a:r>
          </a:p>
          <a:p>
            <a:pPr marL="0" indent="0">
              <a:buNone/>
            </a:pPr>
            <a:r>
              <a:rPr lang="en-IN" sz="2400" dirty="0" smtClean="0"/>
              <a:t>-Generally inhibit the effector organ except in digestive organ.</a:t>
            </a:r>
          </a:p>
          <a:p>
            <a:pPr marL="0" indent="0">
              <a:buNone/>
            </a:pPr>
            <a:r>
              <a:rPr lang="en-IN" sz="2400" dirty="0" smtClean="0"/>
              <a:t>-All pre &amp; post ganglionic fibres produce acetylcholine &amp; are called Cholinergic Nerve.</a:t>
            </a:r>
          </a:p>
          <a:p>
            <a:pPr marL="0" indent="0">
              <a:buNone/>
            </a:pPr>
            <a:r>
              <a:rPr lang="en-IN" sz="2400" dirty="0" smtClean="0"/>
              <a:t>-Location of ganglion is in or near effector organ.</a:t>
            </a:r>
          </a:p>
          <a:p>
            <a:pPr marL="0" indent="0">
              <a:buNone/>
            </a:pPr>
            <a:r>
              <a:rPr lang="en-IN" sz="2800" dirty="0" smtClean="0"/>
              <a:t>-Preganglionic fibres arise from CNS(brain stem) &amp; sacral region of spinal cord.</a:t>
            </a:r>
          </a:p>
          <a:p>
            <a:pPr marL="0" indent="0">
              <a:buNone/>
            </a:pPr>
            <a:r>
              <a:rPr lang="en-IN" sz="2800" dirty="0" smtClean="0"/>
              <a:t>-Long preganglionic &amp; short post ganglionic fibres.</a:t>
            </a:r>
          </a:p>
          <a:p>
            <a:pPr marL="0" indent="0">
              <a:buNone/>
            </a:pPr>
            <a:r>
              <a:rPr lang="en-IN" sz="2800" dirty="0" smtClean="0"/>
              <a:t>-Post ganglionic fibres are limited to head, viscera of chest, abdomen &amp; pelvis.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883380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b="1" dirty="0" smtClean="0"/>
              <a:t>Neurotransmitter &amp; Receptors:-</a:t>
            </a:r>
          </a:p>
          <a:p>
            <a:pPr marL="0" indent="0">
              <a:buNone/>
            </a:pPr>
            <a:r>
              <a:rPr lang="en-IN" sz="2400" dirty="0" smtClean="0"/>
              <a:t>Adrenergic receptors:-</a:t>
            </a:r>
          </a:p>
          <a:p>
            <a:pPr marL="0" indent="0">
              <a:buNone/>
            </a:pPr>
            <a:r>
              <a:rPr lang="en-IN" sz="2400" dirty="0" smtClean="0"/>
              <a:t>-Two types</a:t>
            </a:r>
          </a:p>
          <a:p>
            <a:pPr marL="0" indent="0">
              <a:buNone/>
            </a:pPr>
            <a:r>
              <a:rPr lang="en-IN" sz="2400" dirty="0" smtClean="0"/>
              <a:t>a)Alpha receptors</a:t>
            </a:r>
          </a:p>
          <a:p>
            <a:pPr marL="0" indent="0">
              <a:buNone/>
            </a:pPr>
            <a:r>
              <a:rPr lang="en-IN" sz="2400" dirty="0" smtClean="0"/>
              <a:t>-It has also alpha-1 and alpha-2</a:t>
            </a:r>
          </a:p>
          <a:p>
            <a:pPr marL="0" indent="0">
              <a:buNone/>
            </a:pPr>
            <a:r>
              <a:rPr lang="en-IN" sz="2400" dirty="0" smtClean="0"/>
              <a:t>b)Beta receptors</a:t>
            </a:r>
          </a:p>
          <a:p>
            <a:pPr marL="0" indent="0">
              <a:buNone/>
            </a:pPr>
            <a:r>
              <a:rPr lang="en-IN" sz="2400" dirty="0" smtClean="0"/>
              <a:t>-It has also beta-1 and beta-2</a:t>
            </a:r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r>
              <a:rPr lang="en-IN" sz="2400" b="1" dirty="0" smtClean="0"/>
              <a:t>Alpha-1 receptors</a:t>
            </a:r>
          </a:p>
          <a:p>
            <a:pPr marL="0" indent="0">
              <a:buNone/>
            </a:pPr>
            <a:r>
              <a:rPr lang="en-IN" sz="2400" dirty="0" smtClean="0"/>
              <a:t>-Causes constriction of blood vessels and help in control of blood pressure.</a:t>
            </a:r>
          </a:p>
          <a:p>
            <a:pPr marL="0" indent="0">
              <a:buNone/>
            </a:pPr>
            <a:r>
              <a:rPr lang="en-IN" sz="2400" dirty="0" smtClean="0"/>
              <a:t>-Inhibit motility in the gut by contracting sphincter muscles &amp; relaxing non sphincter tissue.</a:t>
            </a:r>
          </a:p>
          <a:p>
            <a:pPr marL="0" indent="0">
              <a:buNone/>
            </a:pPr>
            <a:r>
              <a:rPr lang="en-IN" sz="2400" dirty="0" smtClean="0"/>
              <a:t>-Mobilise energy by breaking down liver glycogen to glucose.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025644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b="1" dirty="0" smtClean="0"/>
              <a:t>Alpha-2 receptors:-</a:t>
            </a:r>
          </a:p>
          <a:p>
            <a:pPr marL="0" indent="0">
              <a:buNone/>
            </a:pPr>
            <a:r>
              <a:rPr lang="en-IN" sz="2400" dirty="0" smtClean="0"/>
              <a:t>-Present in pre-sympathetic membrane &amp; provide feedback control of neurotransmitter secretion.</a:t>
            </a:r>
          </a:p>
          <a:p>
            <a:pPr marL="0" indent="0">
              <a:buNone/>
            </a:pPr>
            <a:r>
              <a:rPr lang="en-IN" sz="2400" b="1" dirty="0" smtClean="0"/>
              <a:t>Beta-1 receptors:-</a:t>
            </a:r>
          </a:p>
          <a:p>
            <a:pPr marL="0" indent="0">
              <a:buNone/>
            </a:pPr>
            <a:r>
              <a:rPr lang="en-IN" sz="2400" dirty="0" smtClean="0"/>
              <a:t>-Increase rate and force of contraction of heart.</a:t>
            </a:r>
          </a:p>
          <a:p>
            <a:pPr marL="0" indent="0">
              <a:buNone/>
            </a:pPr>
            <a:r>
              <a:rPr lang="en-IN" sz="2400" dirty="0" smtClean="0"/>
              <a:t>-Induce muscle relaxation in gut.</a:t>
            </a:r>
          </a:p>
          <a:p>
            <a:pPr marL="0" indent="0">
              <a:buNone/>
            </a:pPr>
            <a:r>
              <a:rPr lang="en-IN" sz="2400" b="1" dirty="0" smtClean="0"/>
              <a:t>Beta-2 receptors:-</a:t>
            </a:r>
          </a:p>
          <a:p>
            <a:pPr marL="0" indent="0">
              <a:buNone/>
            </a:pPr>
            <a:r>
              <a:rPr lang="en-IN" sz="2400" dirty="0" smtClean="0"/>
              <a:t>-Induce </a:t>
            </a:r>
            <a:r>
              <a:rPr lang="en-IN" sz="2400" dirty="0" err="1" smtClean="0"/>
              <a:t>broncho</a:t>
            </a:r>
            <a:r>
              <a:rPr lang="en-IN" sz="2400" dirty="0" smtClean="0"/>
              <a:t> dilation.</a:t>
            </a:r>
          </a:p>
          <a:p>
            <a:pPr marL="0" indent="0">
              <a:buNone/>
            </a:pPr>
            <a:r>
              <a:rPr lang="en-IN" sz="2400" dirty="0" smtClean="0"/>
              <a:t>-Stimulate secretion of insulin from pancreas.</a:t>
            </a:r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r>
              <a:rPr lang="en-IN" sz="2400" b="1" dirty="0" smtClean="0"/>
              <a:t>Cholinergic receptors</a:t>
            </a:r>
          </a:p>
          <a:p>
            <a:pPr marL="0" indent="0">
              <a:buNone/>
            </a:pPr>
            <a:r>
              <a:rPr lang="en-IN" sz="2400" dirty="0" smtClean="0"/>
              <a:t>a)Nicotinic receptors</a:t>
            </a:r>
          </a:p>
          <a:p>
            <a:pPr marL="0" indent="0">
              <a:buNone/>
            </a:pPr>
            <a:r>
              <a:rPr lang="en-IN" sz="2400" dirty="0" smtClean="0"/>
              <a:t>-All are excitatory.</a:t>
            </a:r>
          </a:p>
          <a:p>
            <a:pPr marL="0" indent="0">
              <a:buNone/>
            </a:pPr>
            <a:r>
              <a:rPr lang="en-IN" sz="2400" dirty="0" smtClean="0"/>
              <a:t>-Response is rapid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21932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 smtClean="0"/>
              <a:t>Muscarinic receptors:-</a:t>
            </a:r>
          </a:p>
          <a:p>
            <a:pPr marL="0" indent="0">
              <a:buNone/>
            </a:pPr>
            <a:r>
              <a:rPr lang="en-IN" sz="2400" dirty="0" smtClean="0"/>
              <a:t>-Either excitatory or inhibitory, depending on target organ.</a:t>
            </a:r>
          </a:p>
          <a:p>
            <a:pPr marL="0" indent="0">
              <a:buNone/>
            </a:pPr>
            <a:r>
              <a:rPr lang="en-IN" sz="2400" dirty="0" smtClean="0"/>
              <a:t>-Decrease Heart activity.</a:t>
            </a:r>
          </a:p>
          <a:p>
            <a:pPr marL="0" indent="0">
              <a:buNone/>
            </a:pPr>
            <a:r>
              <a:rPr lang="en-IN" sz="2400" dirty="0" smtClean="0"/>
              <a:t>-Increase motility in GI tract.</a:t>
            </a:r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r>
              <a:rPr lang="en-IN" sz="2800" b="1" dirty="0" smtClean="0"/>
              <a:t>Cranial Nerve with Parasympathetic outflow:-</a:t>
            </a:r>
          </a:p>
          <a:p>
            <a:pPr marL="0" indent="0">
              <a:buNone/>
            </a:pPr>
            <a:r>
              <a:rPr lang="en-IN" sz="2400" dirty="0" smtClean="0"/>
              <a:t>a)</a:t>
            </a:r>
            <a:r>
              <a:rPr lang="en-IN" sz="2400" dirty="0" err="1" smtClean="0"/>
              <a:t>Oculomotor</a:t>
            </a:r>
            <a:r>
              <a:rPr lang="en-IN" sz="2400" dirty="0" smtClean="0"/>
              <a:t> Nerve:-</a:t>
            </a:r>
          </a:p>
          <a:p>
            <a:pPr marL="0" indent="0">
              <a:buNone/>
            </a:pPr>
            <a:r>
              <a:rPr lang="en-IN" sz="2400" dirty="0" smtClean="0"/>
              <a:t>-Innervate smooth muscle of eyes which leads to constriction of pupil.</a:t>
            </a:r>
          </a:p>
          <a:p>
            <a:pPr marL="0" indent="0">
              <a:buNone/>
            </a:pPr>
            <a:r>
              <a:rPr lang="en-IN" sz="2400" dirty="0" smtClean="0"/>
              <a:t>b)Facial Nerve</a:t>
            </a:r>
          </a:p>
          <a:p>
            <a:pPr marL="0" indent="0">
              <a:buNone/>
            </a:pPr>
            <a:r>
              <a:rPr lang="en-IN" sz="2400" dirty="0" smtClean="0"/>
              <a:t>-Stimulate the secretory activity of gland in the head such as nasal gland, lacrimal gland, sub-mandibular gland, salivary and parotid gland.</a:t>
            </a:r>
          </a:p>
          <a:p>
            <a:pPr marL="0" indent="0">
              <a:buNone/>
            </a:pPr>
            <a:r>
              <a:rPr lang="en-IN" sz="2400" dirty="0" smtClean="0"/>
              <a:t>c)Glossopharyngeal Nerve</a:t>
            </a:r>
          </a:p>
          <a:p>
            <a:pPr marL="0" indent="0">
              <a:buNone/>
            </a:pPr>
            <a:r>
              <a:rPr lang="en-IN" sz="2400" dirty="0" smtClean="0"/>
              <a:t>-Activate the parotid &amp; salivary gland.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685919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 err="1" smtClean="0"/>
              <a:t>Vagus</a:t>
            </a:r>
            <a:r>
              <a:rPr lang="en-IN" sz="2400" dirty="0" smtClean="0"/>
              <a:t> Nerve:-</a:t>
            </a:r>
          </a:p>
          <a:p>
            <a:pPr marL="0" indent="0">
              <a:buNone/>
            </a:pPr>
            <a:r>
              <a:rPr lang="en-IN" sz="2400" dirty="0" smtClean="0"/>
              <a:t>-Two </a:t>
            </a:r>
            <a:r>
              <a:rPr lang="en-IN" sz="2400" dirty="0" err="1" smtClean="0"/>
              <a:t>Vagus</a:t>
            </a:r>
            <a:r>
              <a:rPr lang="en-IN" sz="2400" dirty="0" smtClean="0"/>
              <a:t> Nerve account for 90% of all preganglionic parasympathetic fibres in the body.</a:t>
            </a:r>
          </a:p>
          <a:p>
            <a:pPr marL="0" indent="0">
              <a:buNone/>
            </a:pPr>
            <a:r>
              <a:rPr lang="en-IN" sz="2400" dirty="0" smtClean="0"/>
              <a:t>-Major portion of parasympathetic cranial outflow i.e. via </a:t>
            </a:r>
            <a:r>
              <a:rPr lang="en-IN" sz="2400" dirty="0" err="1" smtClean="0"/>
              <a:t>vagus</a:t>
            </a:r>
            <a:r>
              <a:rPr lang="en-IN" sz="2400" dirty="0" smtClean="0"/>
              <a:t> Nerve.</a:t>
            </a:r>
          </a:p>
          <a:p>
            <a:pPr marL="0" indent="0">
              <a:buNone/>
            </a:pPr>
            <a:r>
              <a:rPr lang="en-IN" sz="2400" dirty="0" smtClean="0"/>
              <a:t>-Mixed Nerve containing both sensory and motor nerve.</a:t>
            </a:r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endParaRPr lang="en-IN" sz="2400" dirty="0" smtClean="0"/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endParaRPr lang="en-IN" sz="2400" dirty="0" smtClean="0"/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r>
              <a:rPr lang="en-IN" sz="5400" dirty="0" smtClean="0"/>
              <a:t>                                                                                                                           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38823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88</TotalTime>
  <Words>577</Words>
  <Application>Microsoft Office PowerPoint</Application>
  <PresentationFormat>Widescreen</PresentationFormat>
  <Paragraphs>91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AUTONOMIC NERVOUS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AUTONOMIC NERVOUS SYSTEM</dc:title>
  <dc:creator>Admin</dc:creator>
  <cp:lastModifiedBy>Admin</cp:lastModifiedBy>
  <cp:revision>21</cp:revision>
  <dcterms:created xsi:type="dcterms:W3CDTF">2019-02-03T14:14:53Z</dcterms:created>
  <dcterms:modified xsi:type="dcterms:W3CDTF">2019-02-03T18:00:40Z</dcterms:modified>
</cp:coreProperties>
</file>