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67" r:id="rId3"/>
    <p:sldId id="293" r:id="rId4"/>
    <p:sldId id="302" r:id="rId5"/>
    <p:sldId id="268" r:id="rId6"/>
    <p:sldId id="270" r:id="rId7"/>
    <p:sldId id="271" r:id="rId8"/>
    <p:sldId id="273" r:id="rId9"/>
    <p:sldId id="274" r:id="rId10"/>
    <p:sldId id="294" r:id="rId11"/>
    <p:sldId id="295" r:id="rId12"/>
    <p:sldId id="279" r:id="rId13"/>
    <p:sldId id="296" r:id="rId14"/>
    <p:sldId id="285" r:id="rId15"/>
    <p:sldId id="287" r:id="rId16"/>
    <p:sldId id="288" r:id="rId17"/>
    <p:sldId id="289" r:id="rId18"/>
    <p:sldId id="290" r:id="rId19"/>
    <p:sldId id="297" r:id="rId20"/>
    <p:sldId id="291" r:id="rId21"/>
    <p:sldId id="298" r:id="rId22"/>
    <p:sldId id="299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14B27-A005-4246-B8CC-25EBCD27E216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2BDD3-C376-4365-AC4F-4168405B7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D3DDA-A098-4276-92B6-AFA60005A0B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6BB25-76A7-47F6-9BF8-8293B4EE26E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372AC-5A23-4004-B34F-E1275BB4871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3918A-D5B9-4CC8-87D8-1E757AD8E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3673-820E-4B45-912C-5A75ECF157B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CF91-F4B6-4132-9D4E-23D30D74B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sasurgery.com/images/Hyoid2LG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osasurgery.com/images/Hyoid1LG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SURGICAL MANAGEMENT OF OBSTRUCTIVE SLEEP APNEA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TAPAN NAGPAL</a:t>
            </a:r>
          </a:p>
          <a:p>
            <a:r>
              <a:rPr lang="en-US" dirty="0" smtClean="0"/>
              <a:t>ENT &amp; HEAD &amp; NECK &amp; SKULL BASE </a:t>
            </a:r>
          </a:p>
          <a:p>
            <a:r>
              <a:rPr lang="en-US" dirty="0" smtClean="0"/>
              <a:t>SURGEON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6019800"/>
            <a:ext cx="5486400" cy="609600"/>
          </a:xfrm>
        </p:spPr>
        <p:txBody>
          <a:bodyPr/>
          <a:lstStyle/>
          <a:p>
            <a:pPr algn="ctr"/>
            <a:r>
              <a:rPr lang="en-US" dirty="0" smtClean="0"/>
              <a:t>RADIO-FREQUENCY ABLATION</a:t>
            </a:r>
            <a:endParaRPr lang="en-US" dirty="0"/>
          </a:p>
        </p:txBody>
      </p:sp>
      <p:pic>
        <p:nvPicPr>
          <p:cNvPr id="6" name="Picture Placeholder 5" descr="e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685800" y="612774"/>
            <a:ext cx="7620000" cy="5559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Palatal Reduction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267200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err="1" smtClean="0">
                <a:latin typeface="Times New Roman" pitchFamily="18" charset="0"/>
              </a:rPr>
              <a:t>Uvulopharyngopalatoplasty</a:t>
            </a:r>
            <a:r>
              <a:rPr lang="en-US" sz="2200" dirty="0" smtClean="0">
                <a:latin typeface="Times New Roman" pitchFamily="18" charset="0"/>
              </a:rPr>
              <a:t> (UPPP)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</a:rPr>
              <a:t>Corrects </a:t>
            </a:r>
            <a:r>
              <a:rPr lang="en-US" sz="2200" dirty="0" err="1" smtClean="0">
                <a:latin typeface="Times New Roman" pitchFamily="18" charset="0"/>
              </a:rPr>
              <a:t>oropharynx</a:t>
            </a:r>
            <a:r>
              <a:rPr lang="en-US" sz="2200" dirty="0" smtClean="0">
                <a:latin typeface="Times New Roman" pitchFamily="18" charset="0"/>
              </a:rPr>
              <a:t> obstruction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</a:rPr>
              <a:t>Most common procedure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</a:rPr>
              <a:t>Trim excess palatal length and uvula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</a:rPr>
              <a:t>Often combined with tonsillectomy and/or lateral </a:t>
            </a:r>
            <a:r>
              <a:rPr lang="en-US" sz="2200" dirty="0" err="1" smtClean="0">
                <a:latin typeface="Times New Roman" pitchFamily="18" charset="0"/>
              </a:rPr>
              <a:t>pharyngoplasty</a:t>
            </a:r>
            <a:r>
              <a:rPr lang="en-US" sz="22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</a:rPr>
              <a:t>Success rate 40-50% (only 6% if </a:t>
            </a:r>
            <a:r>
              <a:rPr lang="en-US" sz="2200" dirty="0" err="1" smtClean="0">
                <a:latin typeface="Times New Roman" pitchFamily="18" charset="0"/>
              </a:rPr>
              <a:t>macroglossia</a:t>
            </a:r>
            <a:r>
              <a:rPr lang="en-US" sz="2200" dirty="0" smtClean="0">
                <a:latin typeface="Times New Roman" pitchFamily="18" charset="0"/>
              </a:rPr>
              <a:t> present)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</a:rPr>
              <a:t>Complication rate of 1.5% nonfatal, 0.2% fatal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48200" y="2209800"/>
            <a:ext cx="4343400" cy="2362200"/>
            <a:chOff x="3024" y="1392"/>
            <a:chExt cx="2592" cy="1410"/>
          </a:xfrm>
        </p:grpSpPr>
        <p:pic>
          <p:nvPicPr>
            <p:cNvPr id="19462" name="Picture 8" descr="oral_surgeon_upp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1392"/>
              <a:ext cx="2592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Rectangle 9"/>
            <p:cNvSpPr>
              <a:spLocks noChangeArrowheads="1"/>
            </p:cNvSpPr>
            <p:nvPr/>
          </p:nvSpPr>
          <p:spPr bwMode="auto">
            <a:xfrm>
              <a:off x="4128" y="2544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457200" y="6096000"/>
            <a:ext cx="568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 Success = RDI reduction of ≥50% or absolute drop of ≥20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81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Complications of Pharyngeal Procedures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667000"/>
            <a:ext cx="617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Hemorrhage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Velopharyngeal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insufficiency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Nasopharyngeal stenosis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pharyngitis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Tongue Base Suspension/Reduction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52600"/>
            <a:ext cx="4038600" cy="2667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Suspension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Sutures attach to screw at inner mandible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Reduces tongue collapse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Variable success 20-82%</a:t>
            </a:r>
          </a:p>
          <a:p>
            <a:pPr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343400" cy="2362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Reduction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Tissue reduction from heat generated by radiofrequency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Multiple office based treatments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Promising success rate 60-85%</a:t>
            </a:r>
          </a:p>
          <a:p>
            <a:pPr eaLnBrk="1" hangingPunct="1"/>
            <a:endParaRPr lang="en-US" smtClean="0"/>
          </a:p>
        </p:txBody>
      </p:sp>
      <p:pic>
        <p:nvPicPr>
          <p:cNvPr id="20485" name="Picture 5" descr="http://www.thesnoringdoctor.com/images/surgery/photo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3810000"/>
            <a:ext cx="3006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8024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267200"/>
            <a:ext cx="33147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3612" cy="1143000"/>
          </a:xfrm>
        </p:spPr>
        <p:txBody>
          <a:bodyPr/>
          <a:lstStyle/>
          <a:p>
            <a:r>
              <a:rPr lang="en-US" dirty="0" smtClean="0"/>
              <a:t>Surgical Management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524000"/>
            <a:ext cx="3810000" cy="458787"/>
          </a:xfrm>
        </p:spPr>
        <p:txBody>
          <a:bodyPr>
            <a:noAutofit/>
          </a:bodyPr>
          <a:lstStyle/>
          <a:p>
            <a:pPr lvl="1" algn="ctr">
              <a:lnSpc>
                <a:spcPct val="80000"/>
              </a:lnSpc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Lingualoplasty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midline glossecto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2438400"/>
            <a:ext cx="3581400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Genioglossus Advancement</a:t>
            </a:r>
          </a:p>
        </p:txBody>
      </p:sp>
      <p:pic>
        <p:nvPicPr>
          <p:cNvPr id="25603" name="Content Placeholder 5" descr="genioglossadva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81200"/>
            <a:ext cx="4548187" cy="3810000"/>
          </a:xfrm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05000"/>
            <a:ext cx="39893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Hyoid Suspension</a:t>
            </a:r>
          </a:p>
        </p:txBody>
      </p:sp>
      <p:pic>
        <p:nvPicPr>
          <p:cNvPr id="26629" name="Picture 14" descr="hyoidadv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3581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http://www.osasurgery.com/images/Hyoid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743200"/>
            <a:ext cx="403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http://www.osasurgery.com/images/Hyoid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2754830"/>
            <a:ext cx="3819525" cy="378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Hyoid Suspension</a:t>
            </a:r>
          </a:p>
        </p:txBody>
      </p:sp>
      <p:pic>
        <p:nvPicPr>
          <p:cNvPr id="700423" name="Picture 2055" descr="D:\Decherd\Grand Rounds\Sleep Apnea\PhotosSleepApnea\Intraop\Hyoidsuspension+text.jpg"/>
          <p:cNvPicPr>
            <a:picLocks noChangeAspect="1" noChangeArrowheads="1"/>
          </p:cNvPicPr>
          <p:nvPr/>
        </p:nvPicPr>
        <p:blipFill>
          <a:blip r:embed="rId2"/>
          <a:srcRect t="5263"/>
          <a:stretch>
            <a:fillRect/>
          </a:stretch>
        </p:blipFill>
        <p:spPr bwMode="auto">
          <a:xfrm rot="5400000">
            <a:off x="1659878" y="1388123"/>
            <a:ext cx="5715000" cy="4767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Mandibulomaxillary</a:t>
            </a:r>
            <a:r>
              <a:rPr lang="en-US" dirty="0"/>
              <a:t> Advancement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685801" y="1827213"/>
            <a:ext cx="3429000" cy="41148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Lefort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osteotomy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Bilateral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osteotomies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Anterior inferior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osteotomy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8600" y="1524000"/>
            <a:ext cx="4645025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Cephalometric</a:t>
            </a:r>
            <a:r>
              <a:rPr lang="en-US" dirty="0" smtClean="0"/>
              <a:t> </a:t>
            </a: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dirty="0" smtClean="0"/>
              <a:t>(Lateral </a:t>
            </a:r>
            <a:r>
              <a:rPr lang="en-US" dirty="0" err="1" smtClean="0"/>
              <a:t>cephalogram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Posterior airway space (&lt; 5 mm)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Mandibular-hyoid distance (&gt;24 mm)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rach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334000" cy="68580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5715000"/>
            <a:ext cx="1905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3276600"/>
            <a:ext cx="1905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0"/>
            <a:ext cx="2286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76800" y="1524000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2057400"/>
            <a:ext cx="1905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3048000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33800" y="3962400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MMA Complications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Malocclusion</a:t>
            </a:r>
          </a:p>
          <a:p>
            <a:pPr eaLnBrk="1" hangingPunct="1"/>
            <a:r>
              <a:rPr lang="en-US" dirty="0" err="1" smtClean="0"/>
              <a:t>Parasthesia</a:t>
            </a:r>
            <a:r>
              <a:rPr lang="en-US" dirty="0" smtClean="0"/>
              <a:t> (inferior alveolar, lingual or </a:t>
            </a:r>
            <a:r>
              <a:rPr lang="en-US" dirty="0" err="1" smtClean="0"/>
              <a:t>infraorbital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Nonunion or </a:t>
            </a:r>
            <a:r>
              <a:rPr lang="en-US" dirty="0" err="1" smtClean="0"/>
              <a:t>malunion</a:t>
            </a:r>
            <a:endParaRPr lang="en-US" dirty="0" smtClean="0"/>
          </a:p>
          <a:p>
            <a:pPr eaLnBrk="1" hangingPunct="1"/>
            <a:r>
              <a:rPr lang="en-US" dirty="0" smtClean="0"/>
              <a:t>Relapse of advancement</a:t>
            </a:r>
          </a:p>
          <a:p>
            <a:pPr eaLnBrk="1" hangingPunct="1"/>
            <a:r>
              <a:rPr lang="en-US" dirty="0" smtClean="0"/>
              <a:t>Significant bleeding</a:t>
            </a:r>
          </a:p>
          <a:p>
            <a:pPr eaLnBrk="1" hangingPunct="1"/>
            <a:r>
              <a:rPr lang="en-US" dirty="0" smtClean="0"/>
              <a:t>TMJ complaints</a:t>
            </a:r>
          </a:p>
          <a:p>
            <a:pPr eaLnBrk="1" hangingPunct="1"/>
            <a:r>
              <a:rPr lang="en-US" b="1" dirty="0" err="1" smtClean="0"/>
              <a:t>Sequalae</a:t>
            </a:r>
            <a:r>
              <a:rPr lang="en-US" dirty="0" smtClean="0"/>
              <a:t> – </a:t>
            </a:r>
            <a:r>
              <a:rPr lang="en-US" b="1" dirty="0" smtClean="0"/>
              <a:t>Alters facial appearance.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Stanford Protocol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</a:rPr>
              <a:t>To achieve goal of minimal surgical intervention while achieving cure: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imes New Roman" pitchFamily="18" charset="0"/>
              </a:rPr>
              <a:t>Presurgical</a:t>
            </a:r>
            <a:r>
              <a:rPr lang="en-US" sz="2200" dirty="0">
                <a:latin typeface="Times New Roman" pitchFamily="18" charset="0"/>
              </a:rPr>
              <a:t> evaluation – PE with flexible scope, </a:t>
            </a:r>
            <a:r>
              <a:rPr lang="en-US" sz="2200" dirty="0" err="1">
                <a:latin typeface="Times New Roman" pitchFamily="18" charset="0"/>
              </a:rPr>
              <a:t>cephalometric</a:t>
            </a:r>
            <a:r>
              <a:rPr lang="en-US" sz="2200" dirty="0">
                <a:latin typeface="Times New Roman" pitchFamily="18" charset="0"/>
              </a:rPr>
              <a:t> analysis, sleep study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</a:rPr>
              <a:t>		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Times New Roman" pitchFamily="18" charset="0"/>
              </a:rPr>
              <a:t>Phase I surgery based on site of obstruction and severity of disease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</a:rPr>
              <a:t>		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↓</a:t>
            </a:r>
            <a:endParaRPr lang="en-US" sz="22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Times New Roman" pitchFamily="18" charset="0"/>
              </a:rPr>
              <a:t>6 month postoperative sleep study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</a:rPr>
              <a:t>		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↓</a:t>
            </a:r>
            <a:endParaRPr lang="en-US" sz="22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Times New Roman" pitchFamily="18" charset="0"/>
              </a:rPr>
              <a:t>Lack of success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</a:rPr>
              <a:t>		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↓</a:t>
            </a:r>
            <a:endParaRPr lang="en-US" sz="22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Times New Roman" pitchFamily="18" charset="0"/>
              </a:rPr>
              <a:t>Phase II surgery - 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Pillar implant</a:t>
            </a:r>
          </a:p>
          <a:p>
            <a:endParaRPr lang="en-US" dirty="0" smtClean="0"/>
          </a:p>
          <a:p>
            <a:r>
              <a:rPr lang="en-US" dirty="0" smtClean="0"/>
              <a:t>Dental implant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450850"/>
            <a:ext cx="8894762" cy="1152525"/>
          </a:xfrm>
        </p:spPr>
      </p:pic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There are many surgeries available that address obstruction at various sites within the upper airway.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Using a stepwise approach, multiple levels of the airway can be addressed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appropriately selected patients, these procedures can cure OSA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surgeries can reduce the severity of OSA, and make CPAP use more tolerable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nasal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Ongoing study of 54 cases of ENT co-morbid conditions in OSAS under Dr. Ajay George, Prof. &amp; </a:t>
            </a:r>
            <a:r>
              <a:rPr lang="en-US" dirty="0" err="1" smtClean="0"/>
              <a:t>HoD</a:t>
            </a:r>
            <a:r>
              <a:rPr lang="en-US" dirty="0" smtClean="0"/>
              <a:t>, ENT &amp; I/C Sleep clinic in collaboration with dept. of </a:t>
            </a:r>
            <a:r>
              <a:rPr lang="en-US" dirty="0" err="1" smtClean="0"/>
              <a:t>Pulmonology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Group I: Patients with primary snoring or mild OSAS </a:t>
            </a:r>
          </a:p>
          <a:p>
            <a:pP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 (AHI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15 events/hour) </a:t>
            </a:r>
          </a:p>
          <a:p>
            <a:pPr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Group II: With moderate to severe OSAS patients </a:t>
            </a:r>
          </a:p>
          <a:p>
            <a:pP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(AHI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15 events/hour)</a:t>
            </a:r>
            <a:r>
              <a:rPr lang="en-US" sz="22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VARIABLES ASSOCIATED WITH AHI (&gt;15 events/hour) – Group II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1371602"/>
          <a:ext cx="8153400" cy="502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108"/>
                <a:gridCol w="2163146"/>
                <a:gridCol w="2163146"/>
              </a:tblGrid>
              <a:tr h="8342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ODDS RATIO</a:t>
                      </a:r>
                      <a:endParaRPr lang="en-US" dirty="0"/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VALUE</a:t>
                      </a:r>
                      <a:endParaRPr lang="en-US" dirty="0"/>
                    </a:p>
                  </a:txBody>
                  <a:tcPr marL="49472" marR="49472"/>
                </a:tc>
              </a:tr>
              <a:tr h="11917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NASAL</a:t>
                      </a:r>
                      <a:r>
                        <a:rPr lang="en-US" baseline="0" dirty="0" smtClean="0"/>
                        <a:t> PATHOLOGY (n=39)</a:t>
                      </a:r>
                    </a:p>
                    <a:p>
                      <a:pPr algn="ctr"/>
                      <a:r>
                        <a:rPr lang="en-US" baseline="0" dirty="0" smtClean="0"/>
                        <a:t>(DNS, BITH, POLYPI)</a:t>
                      </a:r>
                      <a:endParaRPr lang="en-US" dirty="0"/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4.429</a:t>
                      </a:r>
                      <a:endParaRPr lang="en-US" dirty="0"/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 marL="49472" marR="49472"/>
                </a:tc>
              </a:tr>
              <a:tr h="8342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MALLAMPATI SCORE</a:t>
                      </a:r>
                      <a:endParaRPr lang="en-US" dirty="0"/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0.294</a:t>
                      </a:r>
                      <a:endParaRPr lang="en-US" dirty="0"/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marL="49472" marR="49472"/>
                </a:tc>
              </a:tr>
              <a:tr h="500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ESS</a:t>
                      </a:r>
                      <a:endParaRPr lang="en-US" dirty="0"/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1.440</a:t>
                      </a:r>
                      <a:endParaRPr lang="en-US" dirty="0"/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 marL="49472" marR="49472"/>
                </a:tc>
              </a:tr>
              <a:tr h="8342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BERLIN’S QUESTIONNAIRE</a:t>
                      </a:r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4.304</a:t>
                      </a:r>
                      <a:endParaRPr lang="en-US" dirty="0"/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marL="49472" marR="49472"/>
                </a:tc>
              </a:tr>
              <a:tr h="8342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NECK CIRCUMFERENCE</a:t>
                      </a:r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0.545</a:t>
                      </a:r>
                      <a:endParaRPr lang="en-US" dirty="0"/>
                    </a:p>
                  </a:txBody>
                  <a:tcPr marL="49472" marR="49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 marL="49472" marR="4947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conservative </a:t>
            </a:r>
            <a:r>
              <a:rPr lang="en-US" dirty="0" err="1" smtClean="0"/>
              <a:t>Mx</a:t>
            </a:r>
            <a:r>
              <a:rPr lang="en-US" dirty="0" smtClean="0"/>
              <a:t>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compliance with regard to weight issues  OR </a:t>
            </a:r>
            <a:r>
              <a:rPr lang="en-US" dirty="0" err="1" smtClean="0"/>
              <a:t>Bariatic</a:t>
            </a:r>
            <a:r>
              <a:rPr lang="en-US" dirty="0" smtClean="0"/>
              <a:t> surgery.</a:t>
            </a:r>
          </a:p>
          <a:p>
            <a:r>
              <a:rPr lang="en-US" dirty="0" smtClean="0"/>
              <a:t>Severe OSA (medical contraindication).</a:t>
            </a:r>
          </a:p>
          <a:p>
            <a:r>
              <a:rPr lang="en-US" dirty="0" smtClean="0"/>
              <a:t>Conclusively identifiable cause.</a:t>
            </a:r>
          </a:p>
          <a:p>
            <a:r>
              <a:rPr lang="en-US" dirty="0" smtClean="0"/>
              <a:t>Compliance issues with CPAP.</a:t>
            </a:r>
          </a:p>
          <a:p>
            <a:pPr>
              <a:buNone/>
            </a:pPr>
            <a:r>
              <a:rPr lang="en-US" dirty="0" smtClean="0"/>
              <a:t>    (Mucosal irritation, Machine noise, Mask discomfort, Air leak causing sore eyes, Abdominal bloating, Claustrophobia.)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Perioperative</a:t>
            </a:r>
            <a:r>
              <a:rPr lang="en-US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Medically Compromised patients</a:t>
            </a:r>
          </a:p>
          <a:p>
            <a:r>
              <a:rPr lang="en-US" dirty="0" smtClean="0"/>
              <a:t>Post operative pulmonary edema</a:t>
            </a:r>
          </a:p>
          <a:p>
            <a:r>
              <a:rPr lang="en-US" dirty="0" smtClean="0"/>
              <a:t>Complications of surgery per se.</a:t>
            </a:r>
          </a:p>
          <a:p>
            <a:r>
              <a:rPr lang="en-US" dirty="0" smtClean="0"/>
              <a:t>Sub optimal surgical results.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PROPER PREOPERATIVE COUNSELLING.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0"/>
            <a:ext cx="1295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SURGERIES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1371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Septoplasty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152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Turbinoplasty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16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Tracheostomy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14800"/>
            <a:ext cx="1828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Adenoidectomy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1295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Other procedures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990600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Nose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9906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Palate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&amp; Pharynx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9906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Tongue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9906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Bone</a:t>
            </a:r>
            <a:r>
              <a:rPr lang="en-US" dirty="0" smtClean="0"/>
              <a:t> </a:t>
            </a:r>
            <a:r>
              <a:rPr lang="en-US" b="1" dirty="0" smtClean="0"/>
              <a:t>procedures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4038600"/>
            <a:ext cx="1447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Genioglossus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advncement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600" y="5486400"/>
            <a:ext cx="1295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Hyoid suspension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1752600"/>
            <a:ext cx="1600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Maxillary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advancement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2895600"/>
            <a:ext cx="152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Mandibular</a:t>
            </a:r>
            <a:r>
              <a:rPr lang="en-US" b="1" dirty="0" smtClean="0">
                <a:solidFill>
                  <a:schemeClr val="bg1"/>
                </a:solidFill>
              </a:rPr>
              <a:t> advancement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2057400"/>
            <a:ext cx="1600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Lingualaplasty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2057400"/>
            <a:ext cx="838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RFBOT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2057400"/>
            <a:ext cx="152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Lingual tonsillectomy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2057400"/>
            <a:ext cx="1295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Lingual suspension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6211669"/>
            <a:ext cx="1752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Lat. </a:t>
            </a:r>
            <a:r>
              <a:rPr lang="en-US" b="1" dirty="0" err="1" smtClean="0">
                <a:solidFill>
                  <a:schemeClr val="bg1"/>
                </a:solidFill>
              </a:rPr>
              <a:t>pharyngoplasty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5410200"/>
            <a:ext cx="76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5410200"/>
            <a:ext cx="76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UPPP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 flipV="1">
            <a:off x="4419600" y="5410200"/>
            <a:ext cx="152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Tonsillectomy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endCxn id="19" idx="0"/>
          </p:cNvCxnSpPr>
          <p:nvPr/>
        </p:nvCxnSpPr>
        <p:spPr>
          <a:xfrm rot="16200000" flipH="1">
            <a:off x="1924050" y="1809750"/>
            <a:ext cx="457200" cy="381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2000" y="609600"/>
            <a:ext cx="7543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229100" y="8001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247106" y="800100"/>
            <a:ext cx="381794" cy="7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71500" y="8001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2" idx="0"/>
          </p:cNvCxnSpPr>
          <p:nvPr/>
        </p:nvCxnSpPr>
        <p:spPr>
          <a:xfrm rot="5400000">
            <a:off x="5981700" y="8001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8116094" y="799306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200400" y="1828800"/>
            <a:ext cx="457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648200" y="1828800"/>
            <a:ext cx="457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324600" y="1828800"/>
            <a:ext cx="457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3467894" y="2247106"/>
            <a:ext cx="1752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058694" y="1485106"/>
            <a:ext cx="228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133600" y="1600200"/>
            <a:ext cx="4419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362200" y="4724400"/>
            <a:ext cx="4419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4687094" y="5066506"/>
            <a:ext cx="685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3239294" y="5066506"/>
            <a:ext cx="685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6058694" y="5447506"/>
            <a:ext cx="1447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020094" y="5066506"/>
            <a:ext cx="685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52600" y="1143000"/>
            <a:ext cx="304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1524794" y="1370806"/>
            <a:ext cx="457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57200" y="1600200"/>
            <a:ext cx="12954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305594" y="1751806"/>
            <a:ext cx="304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15094" y="2628106"/>
            <a:ext cx="685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76994" y="3733006"/>
            <a:ext cx="762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-37306" y="4914106"/>
            <a:ext cx="990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14" idx="0"/>
          </p:cNvCxnSpPr>
          <p:nvPr/>
        </p:nvCxnSpPr>
        <p:spPr>
          <a:xfrm rot="16200000" flipH="1">
            <a:off x="8097044" y="3715544"/>
            <a:ext cx="609600" cy="365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7982744" y="5047456"/>
            <a:ext cx="838200" cy="396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8154194" y="2590006"/>
            <a:ext cx="457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8154194" y="1523206"/>
            <a:ext cx="457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962400" y="6488668"/>
            <a:ext cx="838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CAPSO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286000" y="6488668"/>
            <a:ext cx="106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Implants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07" name="Straight Connector 106"/>
          <p:cNvCxnSpPr>
            <a:endCxn id="106" idx="0"/>
          </p:cNvCxnSpPr>
          <p:nvPr/>
        </p:nvCxnSpPr>
        <p:spPr>
          <a:xfrm rot="5400000">
            <a:off x="1937266" y="5606534"/>
            <a:ext cx="176426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2667794" y="4799806"/>
            <a:ext cx="3352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019800" y="3352800"/>
            <a:ext cx="1447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Midline </a:t>
            </a:r>
            <a:r>
              <a:rPr lang="en-US" b="1" dirty="0" err="1" smtClean="0">
                <a:solidFill>
                  <a:schemeClr val="bg1"/>
                </a:solidFill>
              </a:rPr>
              <a:t>glossectomy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rot="5400000">
            <a:off x="6057900" y="2857500"/>
            <a:ext cx="990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" idx="2"/>
          </p:cNvCxnSpPr>
          <p:nvPr/>
        </p:nvCxnSpPr>
        <p:spPr>
          <a:xfrm rot="16200000" flipH="1">
            <a:off x="4509016" y="470416"/>
            <a:ext cx="240268" cy="381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Palate postion in Friedman stag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1"/>
            <a:ext cx="4267200" cy="6324600"/>
          </a:xfrm>
          <a:noFill/>
        </p:spPr>
      </p:pic>
      <p:pic>
        <p:nvPicPr>
          <p:cNvPr id="7" name="Picture 4" descr="D:\Decherd\Grand Rounds\Sleep Apnea\PhotosSleepApnea\PalateVari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"/>
            <a:ext cx="4267199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248400" cy="609600"/>
          </a:xfrm>
        </p:spPr>
        <p:txBody>
          <a:bodyPr>
            <a:normAutofit fontScale="90000"/>
          </a:bodyPr>
          <a:lstStyle/>
          <a:p>
            <a:r>
              <a:rPr lang="en-US"/>
              <a:t>Muller Maneuver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0" y="1219200"/>
            <a:ext cx="1981200" cy="4876800"/>
          </a:xfrm>
        </p:spPr>
        <p:txBody>
          <a:bodyPr/>
          <a:lstStyle/>
          <a:p>
            <a:r>
              <a:rPr lang="en-US"/>
              <a:t>BOT collapse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Hypo-pharynx collapse</a:t>
            </a:r>
          </a:p>
        </p:txBody>
      </p:sp>
      <p:pic>
        <p:nvPicPr>
          <p:cNvPr id="659460" name="Picture 4" descr="D:\Decherd\Grand Rounds\Sleep Apnea\PhotosSleepApnea\MullerBOTCollap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5867400" cy="2686050"/>
          </a:xfrm>
          <a:prstGeom prst="rect">
            <a:avLst/>
          </a:prstGeom>
          <a:noFill/>
        </p:spPr>
      </p:pic>
      <p:pic>
        <p:nvPicPr>
          <p:cNvPr id="659461" name="Picture 5" descr="D:\Decherd\Grand Rounds\Sleep Apnea\PhotosSleepApnea\MullerHypopharyn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5867400" cy="280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518</Words>
  <Application>Microsoft Office PowerPoint</Application>
  <PresentationFormat>On-screen Show (4:3)</PresentationFormat>
  <Paragraphs>156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SURGICAL MANAGEMENT OF OBSTRUCTIVE SLEEP APNEA</vt:lpstr>
      <vt:lpstr>Slide 2</vt:lpstr>
      <vt:lpstr>Incidence of nasal causes</vt:lpstr>
      <vt:lpstr>VARIABLES ASSOCIATED WITH AHI (&gt;15 events/hour) – Group II</vt:lpstr>
      <vt:lpstr>Why not conservative Mx.?</vt:lpstr>
      <vt:lpstr>Perioperative issues</vt:lpstr>
      <vt:lpstr>Slide 7</vt:lpstr>
      <vt:lpstr>Slide 8</vt:lpstr>
      <vt:lpstr>Muller Maneuver</vt:lpstr>
      <vt:lpstr>RADIO-FREQUENCY ABLATION</vt:lpstr>
      <vt:lpstr>Palatal Reduction</vt:lpstr>
      <vt:lpstr>Slide 12</vt:lpstr>
      <vt:lpstr>Tongue Base Suspension/Reduction</vt:lpstr>
      <vt:lpstr>Surgical Management</vt:lpstr>
      <vt:lpstr>Genioglossus Advancement</vt:lpstr>
      <vt:lpstr>Hyoid Suspension</vt:lpstr>
      <vt:lpstr>Hyoid Suspension</vt:lpstr>
      <vt:lpstr>Mandibulomaxillary Advancement</vt:lpstr>
      <vt:lpstr>Cephalometric analysis (Lateral cephalogram)</vt:lpstr>
      <vt:lpstr>MMA Complications</vt:lpstr>
      <vt:lpstr>Stanford Protocol</vt:lpstr>
      <vt:lpstr>Recent advances</vt:lpstr>
      <vt:lpstr>Slide 23</vt:lpstr>
    </vt:vector>
  </TitlesOfParts>
  <Company>sumandeep vidyapeeth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dhiraj general hospital</dc:creator>
  <cp:lastModifiedBy>dhiraj general hospital</cp:lastModifiedBy>
  <cp:revision>22</cp:revision>
  <dcterms:created xsi:type="dcterms:W3CDTF">2013-11-13T10:04:06Z</dcterms:created>
  <dcterms:modified xsi:type="dcterms:W3CDTF">2013-11-27T08:34:53Z</dcterms:modified>
</cp:coreProperties>
</file>