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2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EAC9-03E6-4708-8333-C983251C3590}" type="datetimeFigureOut">
              <a:rPr lang="en-IN" smtClean="0"/>
              <a:t>31-12-2019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FCBE-4E57-4956-9F6E-544C63BCE4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6057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EAC9-03E6-4708-8333-C983251C3590}" type="datetimeFigureOut">
              <a:rPr lang="en-IN" smtClean="0"/>
              <a:t>31-12-2019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FCBE-4E57-4956-9F6E-544C63BCE4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090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EAC9-03E6-4708-8333-C983251C3590}" type="datetimeFigureOut">
              <a:rPr lang="en-IN" smtClean="0"/>
              <a:t>31-12-2019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FCBE-4E57-4956-9F6E-544C63BCE4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38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EAC9-03E6-4708-8333-C983251C3590}" type="datetimeFigureOut">
              <a:rPr lang="en-IN" smtClean="0"/>
              <a:t>31-12-2019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FCBE-4E57-4956-9F6E-544C63BCE4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5171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EAC9-03E6-4708-8333-C983251C3590}" type="datetimeFigureOut">
              <a:rPr lang="en-IN" smtClean="0"/>
              <a:t>31-12-2019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FCBE-4E57-4956-9F6E-544C63BCE4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0173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EAC9-03E6-4708-8333-C983251C3590}" type="datetimeFigureOut">
              <a:rPr lang="en-IN" smtClean="0"/>
              <a:t>31-12-2019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FCBE-4E57-4956-9F6E-544C63BCE4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835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EAC9-03E6-4708-8333-C983251C3590}" type="datetimeFigureOut">
              <a:rPr lang="en-IN" smtClean="0"/>
              <a:t>31-12-2019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FCBE-4E57-4956-9F6E-544C63BCE4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8517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EAC9-03E6-4708-8333-C983251C3590}" type="datetimeFigureOut">
              <a:rPr lang="en-IN" smtClean="0"/>
              <a:t>31-12-2019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FCBE-4E57-4956-9F6E-544C63BCE4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1651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EAC9-03E6-4708-8333-C983251C3590}" type="datetimeFigureOut">
              <a:rPr lang="en-IN" smtClean="0"/>
              <a:t>31-12-2019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FCBE-4E57-4956-9F6E-544C63BCE4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4942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EAC9-03E6-4708-8333-C983251C3590}" type="datetimeFigureOut">
              <a:rPr lang="en-IN" smtClean="0"/>
              <a:t>31-12-2019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FCBE-4E57-4956-9F6E-544C63BCE4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7044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EAC9-03E6-4708-8333-C983251C3590}" type="datetimeFigureOut">
              <a:rPr lang="en-IN" smtClean="0"/>
              <a:t>31-12-2019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FCBE-4E57-4956-9F6E-544C63BCE4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6380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7EAC9-03E6-4708-8333-C983251C3590}" type="datetimeFigureOut">
              <a:rPr lang="en-IN" smtClean="0"/>
              <a:t>31-12-2019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1FCBE-4E57-4956-9F6E-544C63BCE4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7664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01806"/>
            <a:ext cx="6917473" cy="947854"/>
          </a:xfrm>
        </p:spPr>
        <p:txBody>
          <a:bodyPr>
            <a:normAutofit/>
          </a:bodyPr>
          <a:lstStyle/>
          <a:p>
            <a:r>
              <a:rPr lang="en-IN" b="1" dirty="0" smtClean="0"/>
              <a:t>CARDIOMYOPATHY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3200" b="1" smtClean="0"/>
              <a:t>                                                 DR </a:t>
            </a:r>
            <a:r>
              <a:rPr lang="en-IN" sz="3200" b="1" dirty="0" smtClean="0"/>
              <a:t>SUNIL KUMAR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val="1564095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200" b="1" dirty="0" smtClean="0"/>
              <a:t>Surgical Management</a:t>
            </a:r>
          </a:p>
          <a:p>
            <a:pPr marL="0" indent="0">
              <a:buNone/>
            </a:pPr>
            <a:r>
              <a:rPr lang="en-IN" dirty="0" smtClean="0"/>
              <a:t>a)Septal Myomectomy:-</a:t>
            </a:r>
          </a:p>
          <a:p>
            <a:pPr marL="0" indent="0">
              <a:buNone/>
            </a:pPr>
            <a:r>
              <a:rPr lang="en-IN" dirty="0" smtClean="0"/>
              <a:t>-It is an open heart surgical procedure in which the surgeon removes the part of thickened, over grown septum between the ventricles.</a:t>
            </a:r>
          </a:p>
          <a:p>
            <a:pPr marL="0" indent="0">
              <a:buNone/>
            </a:pPr>
            <a:r>
              <a:rPr lang="en-IN" dirty="0" smtClean="0"/>
              <a:t>b)Septal ablation:-</a:t>
            </a:r>
          </a:p>
          <a:p>
            <a:pPr marL="0" indent="0">
              <a:buNone/>
            </a:pPr>
            <a:r>
              <a:rPr lang="en-IN" dirty="0" smtClean="0"/>
              <a:t>-In this procedure a small portion of the thickened heart muscle is destroyed by injecting alcohol through a long, thin tube into the artery supplying blood to that area.</a:t>
            </a:r>
          </a:p>
          <a:p>
            <a:pPr marL="0" indent="0">
              <a:buNone/>
            </a:pPr>
            <a:r>
              <a:rPr lang="en-IN" dirty="0" smtClean="0"/>
              <a:t>c)Implantable </a:t>
            </a:r>
            <a:r>
              <a:rPr lang="en-IN" dirty="0" err="1" smtClean="0"/>
              <a:t>cardioverter</a:t>
            </a:r>
            <a:r>
              <a:rPr lang="en-IN" dirty="0" smtClean="0"/>
              <a:t>-defibrillator(ICD):-</a:t>
            </a:r>
          </a:p>
          <a:p>
            <a:pPr marL="0" indent="0">
              <a:buNone/>
            </a:pPr>
            <a:r>
              <a:rPr lang="en-IN" dirty="0" smtClean="0"/>
              <a:t>-It is recommended when the persons have life threatening heart rhythm disorders. It is a small instrument which can be implanted in the chest as a pacemaker.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0578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RESTRICTIVE CARDIOMYOPATHY</a:t>
            </a:r>
          </a:p>
          <a:p>
            <a:pPr marL="0" indent="0">
              <a:buNone/>
            </a:pPr>
            <a:r>
              <a:rPr lang="en-IN" dirty="0" smtClean="0"/>
              <a:t>-Disease of the heart muscle that impairs diastolic filling and stretch and systolic function remains unaffected.</a:t>
            </a:r>
          </a:p>
          <a:p>
            <a:pPr marL="0" indent="0">
              <a:buNone/>
            </a:pPr>
            <a:r>
              <a:rPr lang="en-IN" dirty="0" smtClean="0"/>
              <a:t>-The walls of the ventricles become stiff, but not necessarily thickened.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3200" b="1" dirty="0" err="1" smtClean="0"/>
              <a:t>Etiology</a:t>
            </a:r>
            <a:r>
              <a:rPr lang="en-IN" sz="3200" b="1" dirty="0" smtClean="0"/>
              <a:t>:-</a:t>
            </a:r>
          </a:p>
          <a:p>
            <a:pPr marL="0" indent="0">
              <a:buNone/>
            </a:pPr>
            <a:r>
              <a:rPr lang="en-IN" dirty="0" smtClean="0"/>
              <a:t>-Unknown </a:t>
            </a:r>
            <a:r>
              <a:rPr lang="en-IN" dirty="0" err="1" smtClean="0"/>
              <a:t>etiology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-Myocardial fibrosis, </a:t>
            </a:r>
            <a:r>
              <a:rPr lang="en-IN" dirty="0" err="1" smtClean="0"/>
              <a:t>endocardial</a:t>
            </a:r>
            <a:r>
              <a:rPr lang="en-IN" dirty="0" smtClean="0"/>
              <a:t> fibrosis, </a:t>
            </a:r>
            <a:r>
              <a:rPr lang="en-IN" dirty="0" err="1" smtClean="0"/>
              <a:t>sarcoidosis</a:t>
            </a:r>
            <a:r>
              <a:rPr lang="en-IN" dirty="0" smtClean="0"/>
              <a:t>, radiation to the thorax.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3200" b="1" dirty="0" smtClean="0"/>
              <a:t>Pathophysiology:-</a:t>
            </a:r>
          </a:p>
          <a:p>
            <a:pPr marL="0" indent="0">
              <a:buNone/>
            </a:pPr>
            <a:r>
              <a:rPr lang="en-IN" dirty="0" smtClean="0"/>
              <a:t>-Stiffness of the ventricular wall with loss ventricular compliance leads to ventricles become resistant to filling leads to decreased cardiac output.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75990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200" b="1" dirty="0" smtClean="0"/>
              <a:t>Clinical Manifestations</a:t>
            </a:r>
          </a:p>
          <a:p>
            <a:pPr marL="0" indent="0">
              <a:buNone/>
            </a:pPr>
            <a:r>
              <a:rPr lang="en-IN" dirty="0" smtClean="0"/>
              <a:t>-Fatigue with exercise intolerance.</a:t>
            </a:r>
          </a:p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dirty="0" err="1" smtClean="0"/>
              <a:t>Dyspnea</a:t>
            </a:r>
            <a:r>
              <a:rPr lang="en-IN" dirty="0" smtClean="0"/>
              <a:t> &amp; </a:t>
            </a:r>
            <a:r>
              <a:rPr lang="en-IN" dirty="0" err="1" smtClean="0"/>
              <a:t>Orthopnea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-Syncope</a:t>
            </a:r>
          </a:p>
          <a:p>
            <a:pPr marL="0" indent="0">
              <a:buNone/>
            </a:pPr>
            <a:r>
              <a:rPr lang="en-IN" dirty="0" smtClean="0"/>
              <a:t>-Palpitations</a:t>
            </a:r>
          </a:p>
          <a:p>
            <a:pPr marL="0" indent="0">
              <a:buNone/>
            </a:pPr>
            <a:r>
              <a:rPr lang="en-IN" dirty="0" smtClean="0"/>
              <a:t>-Peripheral </a:t>
            </a:r>
            <a:r>
              <a:rPr lang="en-IN" dirty="0" err="1" smtClean="0"/>
              <a:t>edema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-Jugular venous distention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Diagnostic studies:-</a:t>
            </a:r>
          </a:p>
          <a:p>
            <a:pPr marL="0" indent="0">
              <a:buNone/>
            </a:pPr>
            <a:r>
              <a:rPr lang="en-IN" dirty="0" smtClean="0"/>
              <a:t>a)Chest X-rays: shows cardiomegaly</a:t>
            </a:r>
          </a:p>
          <a:p>
            <a:pPr marL="0" indent="0">
              <a:buNone/>
            </a:pPr>
            <a:r>
              <a:rPr lang="en-IN" dirty="0" smtClean="0"/>
              <a:t>b)ECG: shows tachycardia</a:t>
            </a:r>
          </a:p>
          <a:p>
            <a:pPr marL="0" indent="0">
              <a:buNone/>
            </a:pPr>
            <a:r>
              <a:rPr lang="en-IN" dirty="0" smtClean="0"/>
              <a:t>c)Echocardiography: for the visualisation of the left ventricle</a:t>
            </a:r>
          </a:p>
          <a:p>
            <a:pPr marL="0" indent="0">
              <a:buNone/>
            </a:pPr>
            <a:r>
              <a:rPr lang="en-IN" dirty="0" smtClean="0"/>
              <a:t>d)CT-scan and MRI scan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89912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200" b="1" dirty="0" smtClean="0"/>
              <a:t>Management</a:t>
            </a:r>
            <a:r>
              <a:rPr lang="en-IN" sz="3200" b="1" dirty="0"/>
              <a:t>:-</a:t>
            </a:r>
          </a:p>
          <a:p>
            <a:pPr marL="0" indent="0">
              <a:buNone/>
            </a:pPr>
            <a:r>
              <a:rPr lang="en-IN" dirty="0"/>
              <a:t>a)Beta adrenergic blockers such as atenolol</a:t>
            </a:r>
          </a:p>
          <a:p>
            <a:pPr marL="0" indent="0">
              <a:buNone/>
            </a:pPr>
            <a:r>
              <a:rPr lang="en-IN" dirty="0"/>
              <a:t>b)CCB such as Verapamil</a:t>
            </a:r>
          </a:p>
          <a:p>
            <a:pPr marL="0" indent="0">
              <a:buNone/>
            </a:pPr>
            <a:r>
              <a:rPr lang="en-IN" dirty="0"/>
              <a:t>c)</a:t>
            </a:r>
            <a:r>
              <a:rPr lang="en-IN" dirty="0" err="1"/>
              <a:t>Antidysrhythmic</a:t>
            </a:r>
            <a:r>
              <a:rPr lang="en-IN" dirty="0"/>
              <a:t> drugs such as </a:t>
            </a:r>
            <a:r>
              <a:rPr lang="en-IN" dirty="0" err="1"/>
              <a:t>amiadarone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r>
              <a:rPr lang="en-IN" dirty="0" smtClean="0"/>
              <a:t>d)Steroids such hydrocortisone.</a:t>
            </a:r>
          </a:p>
          <a:p>
            <a:pPr marL="0" indent="0">
              <a:buNone/>
            </a:pPr>
            <a:r>
              <a:rPr lang="en-IN" dirty="0" smtClean="0"/>
              <a:t>e)Heart transplantation is considered if the heart function is very poor and the symptoms </a:t>
            </a:r>
            <a:r>
              <a:rPr lang="en-IN" smtClean="0"/>
              <a:t>are severe.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50498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Definition:</a:t>
            </a:r>
          </a:p>
          <a:p>
            <a:pPr marL="0" indent="0">
              <a:buNone/>
            </a:pPr>
            <a:r>
              <a:rPr lang="en-IN" dirty="0" smtClean="0"/>
              <a:t>-It constitutes a group of diseases that directly affect the structural or functional ability of the myocardium.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3200" b="1" dirty="0" smtClean="0"/>
              <a:t>Classification:</a:t>
            </a:r>
          </a:p>
          <a:p>
            <a:pPr marL="0" indent="0">
              <a:buNone/>
            </a:pPr>
            <a:r>
              <a:rPr lang="en-IN" dirty="0" smtClean="0"/>
              <a:t>a)Primary:- those condition in which the </a:t>
            </a:r>
            <a:r>
              <a:rPr lang="en-IN" dirty="0" err="1" smtClean="0"/>
              <a:t>etiology</a:t>
            </a:r>
            <a:r>
              <a:rPr lang="en-IN" dirty="0" smtClean="0"/>
              <a:t> of the heart disease is not known.</a:t>
            </a:r>
          </a:p>
          <a:p>
            <a:pPr marL="0" indent="0">
              <a:buNone/>
            </a:pPr>
            <a:r>
              <a:rPr lang="en-IN" dirty="0" smtClean="0"/>
              <a:t>b)Secondary:- those condition in which cause of myocardial diseases are known.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3200" b="1" dirty="0" smtClean="0"/>
              <a:t>WHO classification:</a:t>
            </a:r>
          </a:p>
          <a:p>
            <a:pPr marL="0" indent="0">
              <a:buNone/>
            </a:pPr>
            <a:r>
              <a:rPr lang="en-IN" dirty="0" smtClean="0"/>
              <a:t>a)Dilated</a:t>
            </a:r>
          </a:p>
          <a:p>
            <a:pPr marL="0" indent="0">
              <a:buNone/>
            </a:pPr>
            <a:r>
              <a:rPr lang="en-IN" dirty="0" smtClean="0"/>
              <a:t>b)Hypertrophic</a:t>
            </a:r>
          </a:p>
          <a:p>
            <a:pPr marL="0" indent="0">
              <a:buNone/>
            </a:pPr>
            <a:r>
              <a:rPr lang="en-IN" dirty="0" smtClean="0"/>
              <a:t>c)Restrictive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6225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DILATED CARDIOMYOPATHY:</a:t>
            </a:r>
          </a:p>
          <a:p>
            <a:pPr marL="0" indent="0">
              <a:buNone/>
            </a:pPr>
            <a:r>
              <a:rPr lang="en-IN" dirty="0" smtClean="0"/>
              <a:t>-It is a condition in which the heart’s ability to pump blood is decreased because the heart’s main pumping chamber, the left ventricle, is enlarged or weakened.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sz="3200" b="1" dirty="0" smtClean="0"/>
              <a:t>Pathophysiology:</a:t>
            </a:r>
          </a:p>
          <a:p>
            <a:pPr marL="0" indent="0">
              <a:buNone/>
            </a:pPr>
            <a:r>
              <a:rPr lang="en-IN" dirty="0" smtClean="0"/>
              <a:t>-Characterised by diffuse inflammation and rapid degeneration of myocardial </a:t>
            </a:r>
            <a:r>
              <a:rPr lang="en-IN" dirty="0" err="1" smtClean="0"/>
              <a:t>fibers</a:t>
            </a:r>
            <a:r>
              <a:rPr lang="en-IN" dirty="0" smtClean="0"/>
              <a:t> </a:t>
            </a:r>
            <a:r>
              <a:rPr lang="en-IN" dirty="0"/>
              <a:t> </a:t>
            </a:r>
            <a:r>
              <a:rPr lang="en-IN" dirty="0" smtClean="0"/>
              <a:t>     </a:t>
            </a:r>
            <a:r>
              <a:rPr lang="en-IN" u="sng" dirty="0" smtClean="0"/>
              <a:t>leads to </a:t>
            </a:r>
            <a:r>
              <a:rPr lang="en-IN" dirty="0" smtClean="0"/>
              <a:t>ventricular dilation </a:t>
            </a:r>
            <a:r>
              <a:rPr lang="en-IN" u="sng" dirty="0" smtClean="0"/>
              <a:t>which leads to </a:t>
            </a:r>
            <a:r>
              <a:rPr lang="en-IN" dirty="0" smtClean="0"/>
              <a:t>impairment of systolic function </a:t>
            </a:r>
            <a:r>
              <a:rPr lang="en-IN" u="sng" dirty="0" smtClean="0"/>
              <a:t>leads to </a:t>
            </a:r>
            <a:r>
              <a:rPr lang="en-IN" dirty="0" smtClean="0"/>
              <a:t>atrial enlargement and stasis of blood in the left ventricle </a:t>
            </a:r>
            <a:r>
              <a:rPr lang="en-IN" u="sng" dirty="0" smtClean="0"/>
              <a:t>which leads to </a:t>
            </a:r>
            <a:r>
              <a:rPr lang="en-IN" dirty="0" smtClean="0"/>
              <a:t>cardiomegaly.</a:t>
            </a:r>
          </a:p>
          <a:p>
            <a:pPr marL="0" indent="0">
              <a:buNone/>
            </a:pPr>
            <a:r>
              <a:rPr lang="en-IN" sz="3200" b="1" dirty="0" err="1" smtClean="0"/>
              <a:t>Etiology</a:t>
            </a:r>
            <a:r>
              <a:rPr lang="en-IN" sz="3200" b="1" dirty="0" smtClean="0"/>
              <a:t>:</a:t>
            </a:r>
          </a:p>
          <a:p>
            <a:pPr marL="0" indent="0">
              <a:buNone/>
            </a:pPr>
            <a:r>
              <a:rPr lang="en-IN" dirty="0" smtClean="0"/>
              <a:t>a)</a:t>
            </a:r>
            <a:r>
              <a:rPr lang="en-IN" dirty="0" err="1" smtClean="0"/>
              <a:t>Cardiotoxic</a:t>
            </a:r>
            <a:r>
              <a:rPr lang="en-IN" dirty="0" smtClean="0"/>
              <a:t> agents like alcohol or cocaine</a:t>
            </a:r>
          </a:p>
          <a:p>
            <a:pPr marL="0" indent="0">
              <a:buNone/>
            </a:pPr>
            <a:r>
              <a:rPr lang="en-IN" dirty="0" smtClean="0"/>
              <a:t>b)Genetic</a:t>
            </a:r>
          </a:p>
          <a:p>
            <a:pPr marL="0" indent="0">
              <a:buNone/>
            </a:pPr>
            <a:r>
              <a:rPr lang="en-IN" dirty="0" smtClean="0"/>
              <a:t>c)Hypertension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9083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 smtClean="0"/>
              <a:t>d)Ischemia(CAD)</a:t>
            </a:r>
          </a:p>
          <a:p>
            <a:pPr marL="0" indent="0">
              <a:buNone/>
            </a:pPr>
            <a:r>
              <a:rPr lang="en-IN" dirty="0" smtClean="0"/>
              <a:t>e)Muscular dystrophy(Weakening and wasting of muscles)</a:t>
            </a:r>
          </a:p>
          <a:p>
            <a:pPr marL="0" indent="0">
              <a:buNone/>
            </a:pPr>
            <a:r>
              <a:rPr lang="en-IN" dirty="0" smtClean="0"/>
              <a:t>f)Myocarditis</a:t>
            </a:r>
          </a:p>
          <a:p>
            <a:pPr marL="0" indent="0">
              <a:buNone/>
            </a:pPr>
            <a:r>
              <a:rPr lang="en-IN" dirty="0" smtClean="0"/>
              <a:t>g)Pregnancy</a:t>
            </a:r>
          </a:p>
          <a:p>
            <a:pPr marL="0" indent="0">
              <a:buNone/>
            </a:pPr>
            <a:r>
              <a:rPr lang="en-IN" dirty="0" smtClean="0"/>
              <a:t>h)Valve disease</a:t>
            </a:r>
          </a:p>
          <a:p>
            <a:pPr marL="0" indent="0">
              <a:buNone/>
            </a:pPr>
            <a:r>
              <a:rPr lang="en-IN" b="1" dirty="0" smtClean="0"/>
              <a:t>Clinical Features:</a:t>
            </a:r>
          </a:p>
          <a:p>
            <a:pPr marL="0" indent="0">
              <a:buNone/>
            </a:pPr>
            <a:r>
              <a:rPr lang="en-IN" dirty="0" smtClean="0"/>
              <a:t>-Decreased exercise capacity</a:t>
            </a:r>
          </a:p>
          <a:p>
            <a:pPr marL="0" indent="0">
              <a:buNone/>
            </a:pPr>
            <a:r>
              <a:rPr lang="en-IN" dirty="0" smtClean="0"/>
              <a:t>-Fatigue</a:t>
            </a:r>
          </a:p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dirty="0" err="1" smtClean="0"/>
              <a:t>Dyspnea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-Paroxysmal nocturnal </a:t>
            </a:r>
            <a:r>
              <a:rPr lang="en-IN" dirty="0" err="1" smtClean="0"/>
              <a:t>dyspnea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dirty="0" err="1" smtClean="0"/>
              <a:t>Orthopnea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&amp; as the disease progresses </a:t>
            </a:r>
          </a:p>
          <a:p>
            <a:pPr marL="0" indent="0">
              <a:buNone/>
            </a:pPr>
            <a:r>
              <a:rPr lang="en-IN" dirty="0"/>
              <a:t>-</a:t>
            </a:r>
            <a:r>
              <a:rPr lang="en-IN" dirty="0" smtClean="0"/>
              <a:t>dry cough, palpitation.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04808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-Abdominal bloating</a:t>
            </a:r>
          </a:p>
          <a:p>
            <a:pPr marL="0" indent="0">
              <a:buNone/>
            </a:pPr>
            <a:r>
              <a:rPr lang="en-IN" dirty="0" smtClean="0"/>
              <a:t>-Nausea &amp; vomiting</a:t>
            </a:r>
          </a:p>
          <a:p>
            <a:pPr marL="0" indent="0">
              <a:buNone/>
            </a:pPr>
            <a:r>
              <a:rPr lang="en-IN" dirty="0" smtClean="0"/>
              <a:t>-Anorexia</a:t>
            </a:r>
          </a:p>
          <a:p>
            <a:pPr marL="0" indent="0">
              <a:buNone/>
            </a:pPr>
            <a:r>
              <a:rPr lang="en-IN" dirty="0" smtClean="0"/>
              <a:t>-Abnormal S3 and S4</a:t>
            </a:r>
          </a:p>
          <a:p>
            <a:pPr marL="0" indent="0">
              <a:buNone/>
            </a:pPr>
            <a:r>
              <a:rPr lang="en-IN" dirty="0" smtClean="0"/>
              <a:t>-Tachycardia or bradycardia.</a:t>
            </a:r>
          </a:p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dirty="0" err="1" smtClean="0"/>
              <a:t>Edema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-Pulmonary crackles</a:t>
            </a:r>
          </a:p>
          <a:p>
            <a:pPr marL="0" indent="0">
              <a:buNone/>
            </a:pPr>
            <a:r>
              <a:rPr lang="en-IN" dirty="0" smtClean="0"/>
              <a:t>-Weak peripheral pulses</a:t>
            </a:r>
          </a:p>
          <a:p>
            <a:pPr marL="0" indent="0">
              <a:buNone/>
            </a:pPr>
            <a:r>
              <a:rPr lang="en-IN" dirty="0" smtClean="0"/>
              <a:t>-Hepatomegaly</a:t>
            </a:r>
          </a:p>
          <a:p>
            <a:pPr marL="0" indent="0">
              <a:buNone/>
            </a:pPr>
            <a:r>
              <a:rPr lang="en-IN" dirty="0" smtClean="0"/>
              <a:t>-Jugular venous distension.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96535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200" b="1" dirty="0" smtClean="0"/>
              <a:t>DIAGNOSTIC  MEASURES</a:t>
            </a:r>
          </a:p>
          <a:p>
            <a:pPr marL="0" indent="0">
              <a:buNone/>
            </a:pPr>
            <a:r>
              <a:rPr lang="en-IN" dirty="0" smtClean="0"/>
              <a:t>-History</a:t>
            </a:r>
          </a:p>
          <a:p>
            <a:pPr marL="0" indent="0">
              <a:buNone/>
            </a:pPr>
            <a:r>
              <a:rPr lang="en-IN" dirty="0" smtClean="0"/>
              <a:t>-Echocardiography</a:t>
            </a:r>
          </a:p>
          <a:p>
            <a:pPr marL="0" indent="0">
              <a:buNone/>
            </a:pPr>
            <a:r>
              <a:rPr lang="en-IN" dirty="0" smtClean="0"/>
              <a:t>-Chest x-ray: shows the sign of cardiomegaly.</a:t>
            </a:r>
          </a:p>
          <a:p>
            <a:pPr marL="0" indent="0">
              <a:buNone/>
            </a:pPr>
            <a:r>
              <a:rPr lang="en-IN" dirty="0" smtClean="0"/>
              <a:t>-ECG: reveals tachycardia, bradycardia and </a:t>
            </a:r>
            <a:r>
              <a:rPr lang="en-IN" dirty="0" err="1" smtClean="0"/>
              <a:t>dysarrythmias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-Cardiac </a:t>
            </a:r>
            <a:r>
              <a:rPr lang="en-IN" dirty="0" err="1" smtClean="0"/>
              <a:t>catherization</a:t>
            </a:r>
            <a:r>
              <a:rPr lang="en-IN" dirty="0" smtClean="0"/>
              <a:t>: to confirm CAD.</a:t>
            </a:r>
          </a:p>
          <a:p>
            <a:pPr marL="0" indent="0">
              <a:buNone/>
            </a:pPr>
            <a:r>
              <a:rPr lang="en-IN" sz="3200" b="1" dirty="0" smtClean="0"/>
              <a:t>Management</a:t>
            </a:r>
          </a:p>
          <a:p>
            <a:pPr marL="0" indent="0">
              <a:buNone/>
            </a:pPr>
            <a:r>
              <a:rPr lang="en-IN" dirty="0" smtClean="0"/>
              <a:t>a)Nitrates such as </a:t>
            </a:r>
            <a:r>
              <a:rPr lang="en-IN" dirty="0" err="1" smtClean="0"/>
              <a:t>isorbitrate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b)Loop diuretics such as furosemide</a:t>
            </a:r>
          </a:p>
          <a:p>
            <a:pPr marL="0" indent="0">
              <a:buNone/>
            </a:pPr>
            <a:r>
              <a:rPr lang="en-IN" dirty="0" smtClean="0"/>
              <a:t>c)ACE inhibitors such as </a:t>
            </a:r>
            <a:r>
              <a:rPr lang="en-IN" dirty="0" err="1" smtClean="0"/>
              <a:t>ramipril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d)Beta adrenergic blockers such as </a:t>
            </a:r>
            <a:r>
              <a:rPr lang="en-IN" dirty="0" err="1" smtClean="0"/>
              <a:t>carvedilol</a:t>
            </a:r>
            <a:r>
              <a:rPr lang="en-IN" dirty="0" smtClean="0"/>
              <a:t>, </a:t>
            </a:r>
            <a:r>
              <a:rPr lang="en-IN" dirty="0" err="1" smtClean="0"/>
              <a:t>metoprolol</a:t>
            </a:r>
            <a:r>
              <a:rPr lang="en-IN" dirty="0" smtClean="0"/>
              <a:t> and others</a:t>
            </a:r>
          </a:p>
          <a:p>
            <a:pPr marL="0" indent="0">
              <a:buNone/>
            </a:pPr>
            <a:r>
              <a:rPr lang="en-IN" dirty="0" smtClean="0"/>
              <a:t>e)Aldosterone agonist such as spironolactone</a:t>
            </a:r>
          </a:p>
          <a:p>
            <a:pPr marL="0" indent="0">
              <a:buNone/>
            </a:pPr>
            <a:r>
              <a:rPr lang="en-IN" dirty="0" smtClean="0"/>
              <a:t>f)Cardiac glycosides e.g. digoxin</a:t>
            </a:r>
          </a:p>
        </p:txBody>
      </p:sp>
    </p:spTree>
    <p:extLst>
      <p:ext uri="{BB962C8B-B14F-4D97-AF65-F5344CB8AC3E}">
        <p14:creationId xmlns:p14="http://schemas.microsoft.com/office/powerpoint/2010/main" val="575122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 smtClean="0"/>
              <a:t>-Anticoagulation therapy if there is any clot present in atrium.</a:t>
            </a:r>
          </a:p>
          <a:p>
            <a:pPr marL="0" indent="0">
              <a:buNone/>
            </a:pPr>
            <a:r>
              <a:rPr lang="en-IN" sz="3200" b="1" dirty="0" smtClean="0"/>
              <a:t>Surgical Treatment </a:t>
            </a:r>
          </a:p>
          <a:p>
            <a:pPr marL="0" indent="0">
              <a:buNone/>
            </a:pPr>
            <a:r>
              <a:rPr lang="en-IN" dirty="0" smtClean="0"/>
              <a:t>-Cardiac transplantation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3600" b="1" dirty="0" smtClean="0"/>
              <a:t>HYPERTROPHIC CARDIOMYOPATHY</a:t>
            </a:r>
          </a:p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dirty="0" err="1" smtClean="0"/>
              <a:t>Assymetric</a:t>
            </a:r>
            <a:r>
              <a:rPr lang="en-IN" dirty="0" smtClean="0"/>
              <a:t> left ventricular hypertrophy without ventricular dilation.</a:t>
            </a:r>
          </a:p>
          <a:p>
            <a:pPr marL="0" indent="0">
              <a:buNone/>
            </a:pPr>
            <a:r>
              <a:rPr lang="en-IN" dirty="0" smtClean="0"/>
              <a:t>-When the septum between two ventricles become enlarged and obstructs the blood flow from left ventricles, it is known as Hypertrophic obstructive cardiomyopathy.</a:t>
            </a:r>
          </a:p>
          <a:p>
            <a:pPr marL="0" indent="0">
              <a:buNone/>
            </a:pPr>
            <a:r>
              <a:rPr lang="en-IN" sz="3200" b="1" dirty="0" err="1" smtClean="0"/>
              <a:t>Etiology</a:t>
            </a:r>
            <a:r>
              <a:rPr lang="en-IN" sz="3200" b="1" dirty="0" smtClean="0"/>
              <a:t>:</a:t>
            </a:r>
          </a:p>
          <a:p>
            <a:pPr marL="0" indent="0">
              <a:buNone/>
            </a:pPr>
            <a:r>
              <a:rPr lang="en-IN" dirty="0" smtClean="0"/>
              <a:t>-Aortic stenosis</a:t>
            </a:r>
          </a:p>
          <a:p>
            <a:pPr marL="0" indent="0">
              <a:buNone/>
            </a:pPr>
            <a:r>
              <a:rPr lang="en-IN" dirty="0" smtClean="0"/>
              <a:t>-Genetic </a:t>
            </a:r>
          </a:p>
          <a:p>
            <a:pPr marL="0" indent="0">
              <a:buNone/>
            </a:pPr>
            <a:r>
              <a:rPr lang="en-IN" dirty="0" smtClean="0"/>
              <a:t>-Hypertension</a:t>
            </a:r>
          </a:p>
          <a:p>
            <a:pPr marL="0" indent="0">
              <a:buNone/>
            </a:pPr>
            <a:r>
              <a:rPr lang="en-IN" dirty="0" smtClean="0"/>
              <a:t>-More common in men between ages 30-40</a:t>
            </a:r>
          </a:p>
        </p:txBody>
      </p:sp>
    </p:spTree>
    <p:extLst>
      <p:ext uri="{BB962C8B-B14F-4D97-AF65-F5344CB8AC3E}">
        <p14:creationId xmlns:p14="http://schemas.microsoft.com/office/powerpoint/2010/main" val="2197563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200" b="1" dirty="0" smtClean="0"/>
              <a:t>Pathophysiology:</a:t>
            </a:r>
          </a:p>
          <a:p>
            <a:pPr marL="0" indent="0">
              <a:buNone/>
            </a:pPr>
            <a:r>
              <a:rPr lang="en-IN" dirty="0" smtClean="0"/>
              <a:t>-Thickened intra-ventricular septum and ventricular wall          ventricular hypertrophy          diastolic dysfunction             impaired ventricular filling and obstruction to decreased outflow                  decreased cardiac output.</a:t>
            </a:r>
          </a:p>
          <a:p>
            <a:pPr marL="0" indent="0">
              <a:buNone/>
            </a:pPr>
            <a:r>
              <a:rPr lang="en-IN" sz="3200" b="1" dirty="0" smtClean="0"/>
              <a:t>Clinical Manifestations:</a:t>
            </a:r>
          </a:p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dirty="0" err="1" smtClean="0"/>
              <a:t>Exertional</a:t>
            </a:r>
            <a:r>
              <a:rPr lang="en-IN" dirty="0" smtClean="0"/>
              <a:t> </a:t>
            </a:r>
            <a:r>
              <a:rPr lang="en-IN" dirty="0" err="1" smtClean="0"/>
              <a:t>dyspnea</a:t>
            </a:r>
            <a:r>
              <a:rPr lang="en-IN" dirty="0" smtClean="0"/>
              <a:t> (shortness of breath during exercise)</a:t>
            </a:r>
          </a:p>
          <a:p>
            <a:pPr marL="0" indent="0">
              <a:buNone/>
            </a:pPr>
            <a:r>
              <a:rPr lang="en-IN" dirty="0" smtClean="0"/>
              <a:t>-Decreased cardiac output</a:t>
            </a:r>
          </a:p>
          <a:p>
            <a:pPr marL="0" indent="0">
              <a:buNone/>
            </a:pPr>
            <a:r>
              <a:rPr lang="en-IN" dirty="0" smtClean="0"/>
              <a:t>-Fatigue</a:t>
            </a:r>
          </a:p>
          <a:p>
            <a:pPr marL="0" indent="0">
              <a:buNone/>
            </a:pPr>
            <a:r>
              <a:rPr lang="en-IN" dirty="0" smtClean="0"/>
              <a:t>-Syncope</a:t>
            </a:r>
          </a:p>
          <a:p>
            <a:pPr marL="0" indent="0">
              <a:buNone/>
            </a:pPr>
            <a:r>
              <a:rPr lang="en-IN" dirty="0" smtClean="0"/>
              <a:t>-Hypertension</a:t>
            </a:r>
          </a:p>
        </p:txBody>
      </p:sp>
      <p:sp>
        <p:nvSpPr>
          <p:cNvPr id="4" name="Right Arrow 3"/>
          <p:cNvSpPr/>
          <p:nvPr/>
        </p:nvSpPr>
        <p:spPr>
          <a:xfrm>
            <a:off x="8234286" y="677332"/>
            <a:ext cx="598311" cy="1580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ight Arrow 4"/>
          <p:cNvSpPr/>
          <p:nvPr/>
        </p:nvSpPr>
        <p:spPr>
          <a:xfrm>
            <a:off x="2043291" y="1027288"/>
            <a:ext cx="587022" cy="2483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ight Arrow 5"/>
          <p:cNvSpPr/>
          <p:nvPr/>
        </p:nvSpPr>
        <p:spPr>
          <a:xfrm>
            <a:off x="5773308" y="1027287"/>
            <a:ext cx="865519" cy="2483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ight Arrow 6"/>
          <p:cNvSpPr/>
          <p:nvPr/>
        </p:nvSpPr>
        <p:spPr>
          <a:xfrm flipV="1">
            <a:off x="5144912" y="1456266"/>
            <a:ext cx="1061155" cy="2483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7248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200" b="1" dirty="0" smtClean="0"/>
              <a:t>Diagnostic </a:t>
            </a:r>
            <a:r>
              <a:rPr lang="en-IN" sz="3200" b="1" dirty="0"/>
              <a:t>studies</a:t>
            </a:r>
          </a:p>
          <a:p>
            <a:pPr marL="0" indent="0">
              <a:buNone/>
            </a:pPr>
            <a:r>
              <a:rPr lang="en-IN" dirty="0"/>
              <a:t>-History and physical examination.</a:t>
            </a:r>
          </a:p>
          <a:p>
            <a:pPr marL="0" indent="0">
              <a:buNone/>
            </a:pPr>
            <a:r>
              <a:rPr lang="en-IN" dirty="0"/>
              <a:t>-Transthoracic Echocardiography:- </a:t>
            </a:r>
            <a:r>
              <a:rPr lang="en-IN" dirty="0" smtClean="0"/>
              <a:t>In this test, a device (transducer) is pressed firmly against your skin. The transducer aims an ultrasound beam </a:t>
            </a:r>
            <a:r>
              <a:rPr lang="en-IN" dirty="0" smtClean="0"/>
              <a:t>through the chest to your heart, producing images of the working of the heart.</a:t>
            </a:r>
          </a:p>
          <a:p>
            <a:pPr marL="0" indent="0">
              <a:buNone/>
            </a:pPr>
            <a:r>
              <a:rPr lang="en-IN" dirty="0" smtClean="0"/>
              <a:t>-ECG:- An ECG can detect enlarged chambers of the heart and abnormal heart rhythm.</a:t>
            </a:r>
          </a:p>
          <a:p>
            <a:pPr marL="0" indent="0">
              <a:buNone/>
            </a:pPr>
            <a:r>
              <a:rPr lang="en-IN" dirty="0" smtClean="0"/>
              <a:t>-Cardiac MRI:- Help in the diagnosis.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3200" b="1" dirty="0" smtClean="0"/>
              <a:t>Management:-</a:t>
            </a:r>
          </a:p>
          <a:p>
            <a:pPr marL="0" indent="0">
              <a:buNone/>
            </a:pPr>
            <a:r>
              <a:rPr lang="en-IN" dirty="0" smtClean="0"/>
              <a:t>a)Beta adrenergic blockers such as atenolol</a:t>
            </a:r>
          </a:p>
          <a:p>
            <a:pPr marL="0" indent="0">
              <a:buNone/>
            </a:pPr>
            <a:r>
              <a:rPr lang="en-IN" dirty="0" smtClean="0"/>
              <a:t>b)CCB such as Verapamil</a:t>
            </a:r>
          </a:p>
          <a:p>
            <a:pPr marL="0" indent="0">
              <a:buNone/>
            </a:pPr>
            <a:r>
              <a:rPr lang="en-IN" dirty="0" smtClean="0"/>
              <a:t>c)</a:t>
            </a:r>
            <a:r>
              <a:rPr lang="en-IN" dirty="0" err="1" smtClean="0"/>
              <a:t>Antidysrhythmic</a:t>
            </a:r>
            <a:r>
              <a:rPr lang="en-IN" dirty="0" smtClean="0"/>
              <a:t> drugs such as </a:t>
            </a:r>
            <a:r>
              <a:rPr lang="en-IN" dirty="0" err="1" smtClean="0"/>
              <a:t>amiadarone</a:t>
            </a:r>
            <a:r>
              <a:rPr lang="en-IN" dirty="0" smtClean="0"/>
              <a:t>.</a:t>
            </a:r>
            <a:r>
              <a:rPr lang="en-IN" dirty="0" smtClean="0"/>
              <a:t> 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9857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768</Words>
  <Application>Microsoft Office PowerPoint</Application>
  <PresentationFormat>Widescreen</PresentationFormat>
  <Paragraphs>124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CARDIOMYOPATHY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CARDIOMYOPATHY</dc:title>
  <dc:creator>Admin</dc:creator>
  <cp:lastModifiedBy>Admin</cp:lastModifiedBy>
  <cp:revision>29</cp:revision>
  <dcterms:created xsi:type="dcterms:W3CDTF">2019-12-21T12:45:13Z</dcterms:created>
  <dcterms:modified xsi:type="dcterms:W3CDTF">2019-12-31T14:33:33Z</dcterms:modified>
</cp:coreProperties>
</file>