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834390" y="619760"/>
            <a:ext cx="106616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6000"/>
              <a:t>EPILEPSY CONTINUE . . .</a:t>
            </a:r>
            <a:endParaRPr lang="en-IN" altLang="en-US" sz="6000"/>
          </a:p>
        </p:txBody>
      </p:sp>
      <p:sp>
        <p:nvSpPr>
          <p:cNvPr id="5" name="Text Box 4"/>
          <p:cNvSpPr txBox="1"/>
          <p:nvPr/>
        </p:nvSpPr>
        <p:spPr>
          <a:xfrm>
            <a:off x="4392295" y="4704080"/>
            <a:ext cx="7372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                                 Dr Sunil Kumar</a:t>
            </a:r>
            <a:endParaRPr lang="en-IN" altLang="en-US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41300" y="240665"/>
            <a:ext cx="1181417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                        SPECIAL CIRCUMSTANCES</a:t>
            </a:r>
            <a:endParaRPr lang="en-IN" altLang="en-US" sz="3600" b="1"/>
          </a:p>
          <a:p>
            <a:endParaRPr lang="en-IN" altLang="en-US" sz="3600"/>
          </a:p>
          <a:p>
            <a:r>
              <a:rPr lang="en-IN" altLang="en-US" sz="3600"/>
              <a:t>1) Solitary seizure:-</a:t>
            </a:r>
            <a:endParaRPr lang="en-IN" altLang="en-US" sz="3600"/>
          </a:p>
          <a:p>
            <a:r>
              <a:rPr lang="en-IN" altLang="en-US" sz="3600"/>
              <a:t>-  Patients who have had only one seizure or flurry of seizure over a brief period of several hours.</a:t>
            </a:r>
            <a:endParaRPr lang="en-IN" altLang="en-US" sz="3600"/>
          </a:p>
          <a:p>
            <a:r>
              <a:rPr lang="en-IN" altLang="en-US" sz="3600"/>
              <a:t>- Routine investigations should be done to exclude an underlying cause &amp; require specific treatment.</a:t>
            </a:r>
            <a:endParaRPr lang="en-IN" altLang="en-US" sz="3600"/>
          </a:p>
          <a:p>
            <a:r>
              <a:rPr lang="en-IN" altLang="en-US" sz="3600"/>
              <a:t>- EEG should be done within 24 hrs.</a:t>
            </a:r>
            <a:endParaRPr lang="en-IN" altLang="en-US" sz="3600"/>
          </a:p>
          <a:p>
            <a:r>
              <a:rPr lang="en-IN" altLang="en-US" sz="3600"/>
              <a:t>- No need of prophylactic anticonvulsant unless investigation reveal any underlying pathology.</a:t>
            </a:r>
            <a:endParaRPr lang="en-IN" altLang="en-US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95580" y="180340"/>
            <a:ext cx="1178433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                             Alcohol withdrawl seizure:-</a:t>
            </a:r>
            <a:endParaRPr lang="en-IN" altLang="en-US" sz="3600" b="1"/>
          </a:p>
          <a:p>
            <a:r>
              <a:rPr lang="en-IN" altLang="en-US" sz="3600"/>
              <a:t>- Characteristic pattern is one or more generalised tonic clonic seizure that may occur within 48 hrs or so of withdrawl from alcohol after a period of high or prolonged intake.</a:t>
            </a:r>
            <a:endParaRPr lang="en-IN" altLang="en-US" sz="3600"/>
          </a:p>
          <a:p>
            <a:r>
              <a:rPr lang="en-IN" altLang="en-US" sz="3600"/>
              <a:t>- T/T with anticonvulsant not required as they are self limited.</a:t>
            </a:r>
            <a:endParaRPr lang="en-IN" altLang="en-US" sz="3600"/>
          </a:p>
          <a:p>
            <a:r>
              <a:rPr lang="en-IN" altLang="en-US" sz="3600"/>
              <a:t>- Benzodiazepines are effective &amp; safe for preventing further seizure.</a:t>
            </a:r>
            <a:endParaRPr lang="en-IN" altLang="en-US" sz="3600"/>
          </a:p>
          <a:p>
            <a:r>
              <a:rPr lang="en-IN" altLang="en-US" sz="3600"/>
              <a:t>- Further attack will not occur if patient abstain from alcohol.</a:t>
            </a:r>
            <a:endParaRPr lang="en-IN" altLang="en-US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17500" y="436880"/>
            <a:ext cx="1155763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                                STATUS EPILEPTICUS</a:t>
            </a:r>
            <a:endParaRPr lang="en-IN" altLang="en-US" sz="3600" b="1"/>
          </a:p>
          <a:p>
            <a:r>
              <a:rPr lang="en-IN" altLang="en-US" sz="3600"/>
              <a:t>-Poor adherence to the anticonvulsant drug regimen is the most common cause.</a:t>
            </a:r>
            <a:endParaRPr lang="en-IN" altLang="en-US" sz="3600"/>
          </a:p>
          <a:p>
            <a:r>
              <a:rPr lang="en-IN" altLang="en-US" sz="3600"/>
              <a:t>- The mortality rate may be as high as 20% , &amp; among survivors the incidence of neurologic &amp; cognitive sequele is high.</a:t>
            </a:r>
            <a:endParaRPr lang="en-IN" altLang="en-US" sz="3600"/>
          </a:p>
          <a:p>
            <a:r>
              <a:rPr lang="en-IN" altLang="en-US" sz="3600"/>
              <a:t>- The prognosis depend on underlying cause as well as the length of time b/w onset of status epilepticus and the start of effective treatment.</a:t>
            </a:r>
            <a:endParaRPr lang="en-IN" altLang="en-US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83235" y="316230"/>
            <a:ext cx="11496675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TREATMENT:-</a:t>
            </a:r>
            <a:endParaRPr lang="en-IN" altLang="en-US" sz="3600" b="1"/>
          </a:p>
          <a:p>
            <a:r>
              <a:rPr lang="en-IN" altLang="en-US" sz="3600"/>
              <a:t>- Status epilepticus is a medical emergency.</a:t>
            </a:r>
            <a:endParaRPr lang="en-IN" altLang="en-US" sz="3600"/>
          </a:p>
          <a:p>
            <a:r>
              <a:rPr lang="en-IN" altLang="en-US" sz="3600"/>
              <a:t>-Initial management include maintenance of airway &amp; 50% dextrose(25-50 ml) IV in case hypogycemia.</a:t>
            </a:r>
            <a:endParaRPr lang="en-IN" altLang="en-US" sz="3600"/>
          </a:p>
          <a:p>
            <a:r>
              <a:rPr lang="en-IN" altLang="en-US" sz="3600"/>
              <a:t>- If seizure continue, an IV bolus of Lorazepam 4 mg is given at a rate of 2mg/min &amp; repeated once after 10 min if necessary.</a:t>
            </a:r>
            <a:endParaRPr lang="en-IN" altLang="en-US" sz="3600"/>
          </a:p>
          <a:p>
            <a:r>
              <a:rPr lang="en-IN" altLang="en-US" sz="3600"/>
              <a:t>- Alternatively, 10 mg of midazolam is given IM &amp; again after 10 mins if necessary.</a:t>
            </a:r>
            <a:endParaRPr lang="en-IN" altLang="en-US" sz="3600"/>
          </a:p>
          <a:p>
            <a:r>
              <a:rPr lang="en-IN" altLang="en-US" sz="3600"/>
              <a:t>- These measures are usually effective in halting seizures for a brief period.</a:t>
            </a:r>
            <a:endParaRPr lang="en-IN" altLang="en-US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256540" y="195580"/>
            <a:ext cx="11768455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-Intubation &amp; mechanical ventilation should be done in case respiratory depression and hypotension occur during status epilepticus.</a:t>
            </a:r>
            <a:endParaRPr lang="en-IN" altLang="en-US" sz="3600"/>
          </a:p>
          <a:p>
            <a:r>
              <a:rPr lang="en-IN" altLang="en-US" sz="3600"/>
              <a:t>-Regardless of the response to lorazepam or midazolam, fosphenytoin or phenytoin should be given IV to initiate long term seizure control.</a:t>
            </a:r>
            <a:endParaRPr lang="en-IN" altLang="en-US" sz="3600"/>
          </a:p>
          <a:p>
            <a:r>
              <a:rPr lang="en-IN" altLang="en-US" sz="3600"/>
              <a:t>- Dose is- phenytoin 18-20 mg/kg is given IV @ 50 mg/min.</a:t>
            </a:r>
            <a:endParaRPr lang="en-IN" altLang="en-US" sz="3600"/>
          </a:p>
          <a:p>
            <a:r>
              <a:rPr lang="en-IN" altLang="en-US" sz="3600"/>
              <a:t> phenytoin is best injected directly but can also be given in saline  BUT should never in dextrose solution.</a:t>
            </a:r>
            <a:endParaRPr lang="en-IN" altLang="en-US" sz="3600"/>
          </a:p>
          <a:p>
            <a:r>
              <a:rPr lang="en-IN" altLang="en-US" sz="3600"/>
              <a:t>- If seizure continue, phenobarbital is given in a loading dose of 10-20 mg/kg IV slow. Respiratory depression &amp; hypotension are common with this therapy.</a:t>
            </a:r>
            <a:endParaRPr lang="en-IN" altLang="en-US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07670" y="241300"/>
            <a:ext cx="1163256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 Alternatively or additionally IV valproate is used for status epilepticus. loading dose is 20-40 mg/kg over 15 mins.</a:t>
            </a:r>
            <a:endParaRPr lang="en-IN" altLang="en-US" sz="3600"/>
          </a:p>
          <a:p>
            <a:r>
              <a:rPr lang="en-IN" altLang="en-US" sz="3600"/>
              <a:t>- If these measures fail then general anaesthesia with ventilatory support is required.</a:t>
            </a:r>
            <a:endParaRPr lang="en-IN" altLang="en-US"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19125" y="422275"/>
            <a:ext cx="1140650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7200" b="1" i="1"/>
              <a:t>                                                                          </a:t>
            </a:r>
            <a:endParaRPr lang="en-IN" altLang="en-US" sz="7200" b="1" i="1"/>
          </a:p>
          <a:p>
            <a:endParaRPr lang="en-IN" altLang="en-US" sz="7200" b="1" i="1"/>
          </a:p>
          <a:p>
            <a:endParaRPr lang="en-IN" altLang="en-US" sz="7200" b="1" i="1"/>
          </a:p>
          <a:p>
            <a:r>
              <a:rPr lang="en-IN" altLang="en-US" sz="7200" b="1" i="1"/>
              <a:t>                                 THANKS</a:t>
            </a:r>
            <a:endParaRPr lang="en-IN" altLang="en-US" sz="7200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27990" y="372745"/>
            <a:ext cx="11336020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IN" altLang="en-US" sz="4000"/>
              <a:t>                            </a:t>
            </a:r>
            <a:r>
              <a:rPr lang="en-IN" altLang="en-US" sz="4000" b="1"/>
              <a:t> CLINICAL FEATURE:-</a:t>
            </a:r>
            <a:endParaRPr lang="en-IN" altLang="en-US" sz="4000" b="1"/>
          </a:p>
          <a:p>
            <a:pPr algn="just"/>
            <a:r>
              <a:rPr lang="en-IN" altLang="en-US" sz="3600"/>
              <a:t>-Prodromal symptoms such as headache, mood alteration, lethargy, &amp; myoclonic jerk occur hours before seizure attack. these may indicate to occurence of seizure in some patient.</a:t>
            </a:r>
            <a:endParaRPr lang="en-IN" altLang="en-US" sz="3600"/>
          </a:p>
          <a:p>
            <a:pPr algn="just"/>
            <a:r>
              <a:rPr lang="en-IN" altLang="en-US" sz="3600"/>
              <a:t>-Aura always preceed few seconds or minutes &amp; is always a part of seizure.</a:t>
            </a:r>
            <a:endParaRPr lang="en-IN" altLang="en-US" sz="3600"/>
          </a:p>
          <a:p>
            <a:pPr algn="just"/>
            <a:r>
              <a:rPr lang="en-IN" altLang="en-US" sz="3600"/>
              <a:t>-In most patients, seizures occur unpredictably at any time &amp; without any relationship to posture or ongoing activities, but in some patients they occur at a particular time such as during sleep or in relation to external precipitants such as lack of sleep, missed meal, emotional sress, menstruation,</a:t>
            </a:r>
            <a:endParaRPr lang="en-I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442595" y="476250"/>
            <a:ext cx="11497945" cy="70777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-alcohol ingestion or alcohol withdrawl.</a:t>
            </a:r>
            <a:endParaRPr lang="en-IN" altLang="en-US" sz="3600"/>
          </a:p>
          <a:p>
            <a:r>
              <a:rPr lang="en-IN" altLang="en-US" sz="3600"/>
              <a:t>-Clinical examination b/w seizures shows no abnormalities in patients with idiopathic epilepsy, but in the immediate post ictal period External Plantar response may be seen.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                         </a:t>
            </a:r>
            <a:r>
              <a:rPr lang="en-IN" altLang="en-US" sz="4000" b="1"/>
              <a:t>LABORATORY INVESTIGATION</a:t>
            </a:r>
            <a:endParaRPr lang="en-IN" altLang="en-US" sz="4000" b="1"/>
          </a:p>
          <a:p>
            <a:r>
              <a:rPr lang="en-IN" altLang="en-US" sz="3600"/>
              <a:t>-All Routine inv such as CBC, Sr creatinine, glucose, LFT, Electrolyte should be done to exclude various causes of provoked seizure. &amp; also to provide a base line for subsequent monitoring of long term effect.</a:t>
            </a:r>
            <a:endParaRPr lang="en-IN" altLang="en-US" sz="3600"/>
          </a:p>
          <a:p>
            <a:r>
              <a:rPr lang="en-IN" altLang="en-US" sz="3600"/>
              <a:t>-No need of routine inv in case of recurrent seizure.</a:t>
            </a:r>
            <a:endParaRPr lang="en-IN" altLang="en-US" sz="3600"/>
          </a:p>
          <a:p>
            <a:endParaRPr lang="en-IN" altLang="en-US" sz="3600"/>
          </a:p>
          <a:p>
            <a:endParaRPr lang="en-I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13995" y="328295"/>
            <a:ext cx="1176401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-LP should be done if infection is suspected.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4000" b="1"/>
              <a:t>                                      IMAGING</a:t>
            </a:r>
            <a:endParaRPr lang="en-IN" altLang="en-US" sz="4000" b="1"/>
          </a:p>
          <a:p>
            <a:r>
              <a:rPr lang="en-IN" altLang="en-US" sz="3600"/>
              <a:t>-MRI Brain is more sensitive than CT Scan of brain.</a:t>
            </a:r>
            <a:endParaRPr lang="en-IN" altLang="en-US" sz="3600"/>
          </a:p>
          <a:p>
            <a:r>
              <a:rPr lang="en-IN" altLang="en-US" sz="3600"/>
              <a:t> INDICATION:-</a:t>
            </a:r>
            <a:endParaRPr lang="en-IN" altLang="en-US" sz="3600"/>
          </a:p>
          <a:p>
            <a:r>
              <a:rPr lang="en-IN" altLang="en-US" sz="3600"/>
              <a:t>* PT with focal neurological symtoms or signs.</a:t>
            </a:r>
            <a:endParaRPr lang="en-IN" altLang="en-US" sz="3600"/>
          </a:p>
          <a:p>
            <a:r>
              <a:rPr lang="en-IN" altLang="en-US" sz="3600"/>
              <a:t>* Focal seizure</a:t>
            </a:r>
            <a:endParaRPr lang="en-IN" altLang="en-US" sz="3600"/>
          </a:p>
          <a:p>
            <a:r>
              <a:rPr lang="en-IN" altLang="en-US" sz="3600"/>
              <a:t>* EEG finding of Focal seizure.</a:t>
            </a:r>
            <a:endParaRPr lang="en-IN" altLang="en-US" sz="3600"/>
          </a:p>
          <a:p>
            <a:r>
              <a:rPr lang="en-IN" altLang="en-US" sz="3600"/>
              <a:t>* In pt with clinical evidence of progressive disorder.</a:t>
            </a:r>
            <a:endParaRPr lang="en-IN" altLang="en-US" sz="3600"/>
          </a:p>
          <a:p>
            <a:r>
              <a:rPr lang="en-IN" altLang="en-US" sz="3600"/>
              <a:t>* New onset of seizure after the age of 20 yrs.</a:t>
            </a:r>
            <a:endParaRPr lang="en-IN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92405" y="96520"/>
            <a:ext cx="11748770" cy="68624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             EEG</a:t>
            </a:r>
            <a:endParaRPr lang="en-IN" altLang="en-US" sz="4000" b="1"/>
          </a:p>
          <a:p>
            <a:r>
              <a:rPr lang="en-IN" altLang="en-US" sz="3600"/>
              <a:t>-Support the clinical diagnosis of Epilepsy.    </a:t>
            </a:r>
            <a:endParaRPr lang="en-IN" altLang="en-US" sz="3600"/>
          </a:p>
          <a:p>
            <a:r>
              <a:rPr lang="en-IN" altLang="en-US" sz="3600"/>
              <a:t>-Provide a guide to prognosis &amp; help classify the seizure disorder.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                               </a:t>
            </a:r>
            <a:r>
              <a:rPr lang="en-IN" altLang="en-US" sz="4000" b="1"/>
              <a:t>  MANAGEMENT</a:t>
            </a:r>
            <a:endParaRPr lang="en-IN" altLang="en-US" sz="4000" b="1"/>
          </a:p>
          <a:p>
            <a:r>
              <a:rPr lang="en-IN" altLang="en-US" sz="3600"/>
              <a:t>-Drug treatment is given with the goal of preventing further attack &amp; is usually continued untill there have been no seizures for at least 2 yrs.</a:t>
            </a:r>
            <a:endParaRPr lang="en-IN" altLang="en-US" sz="3600"/>
          </a:p>
          <a:p>
            <a:r>
              <a:rPr lang="en-IN" altLang="en-US" sz="3600"/>
              <a:t>-Avoid situation tht could be dangerous or life threatening.</a:t>
            </a:r>
            <a:endParaRPr lang="en-IN" altLang="en-US" sz="3600"/>
          </a:p>
          <a:p>
            <a:r>
              <a:rPr lang="en-IN" altLang="en-US" sz="3600"/>
              <a:t>-Driving cessation is mandatory for 6 months after last episode</a:t>
            </a:r>
            <a:endParaRPr lang="en-IN" altLang="en-US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9210" y="121920"/>
            <a:ext cx="11734165" cy="68008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CHOICE OF MEDICATION</a:t>
            </a:r>
            <a:endParaRPr lang="en-IN" altLang="en-US" sz="4000" b="1"/>
          </a:p>
          <a:p>
            <a:r>
              <a:rPr lang="en-IN" altLang="en-US" sz="3600"/>
              <a:t>-Drug selection depend on seizure type.</a:t>
            </a:r>
            <a:endParaRPr lang="en-IN" altLang="en-US" sz="3600"/>
          </a:p>
          <a:p>
            <a:r>
              <a:rPr lang="en-IN" altLang="en-US" sz="3600" b="1"/>
              <a:t>-For Focal &amp;Generalised seizure drugs used are:-</a:t>
            </a:r>
            <a:endParaRPr lang="en-IN" altLang="en-US" sz="3600" b="1"/>
          </a:p>
          <a:p>
            <a:r>
              <a:rPr lang="en-IN" altLang="en-US" sz="3600"/>
              <a:t> a) Carbamazepine 400-1600 mg</a:t>
            </a:r>
            <a:endParaRPr lang="en-IN" altLang="en-US" sz="3600"/>
          </a:p>
          <a:p>
            <a:r>
              <a:rPr lang="en-IN" altLang="en-US" sz="3600"/>
              <a:t> b) Clobazam 10-40 mg</a:t>
            </a:r>
            <a:endParaRPr lang="en-IN" altLang="en-US" sz="3600"/>
          </a:p>
          <a:p>
            <a:r>
              <a:rPr lang="en-IN" altLang="en-US" sz="3600"/>
              <a:t> c) Gabapentin 900-3600 mg</a:t>
            </a:r>
            <a:endParaRPr lang="en-IN" altLang="en-US" sz="3600"/>
          </a:p>
          <a:p>
            <a:r>
              <a:rPr lang="en-IN" altLang="en-US" sz="3600"/>
              <a:t> d) Lacosamide 100-400 mg</a:t>
            </a:r>
            <a:endParaRPr lang="en-IN" altLang="en-US" sz="3600"/>
          </a:p>
          <a:p>
            <a:r>
              <a:rPr lang="en-IN" altLang="en-US" sz="3600"/>
              <a:t> e) Lamotrigine 100-500 mg</a:t>
            </a:r>
            <a:endParaRPr lang="en-IN" altLang="en-US" sz="3600"/>
          </a:p>
          <a:p>
            <a:r>
              <a:rPr lang="en-IN" altLang="en-US" sz="3600"/>
              <a:t> f) Levetericetam 1000-3000 mg</a:t>
            </a:r>
            <a:endParaRPr lang="en-IN" altLang="en-US" sz="3600"/>
          </a:p>
          <a:p>
            <a:r>
              <a:rPr lang="en-IN" altLang="en-US" sz="3600"/>
              <a:t> g) Phenobarbital 100-200 mg</a:t>
            </a:r>
            <a:endParaRPr lang="en-IN" altLang="en-US" sz="3600"/>
          </a:p>
          <a:p>
            <a:r>
              <a:rPr lang="en-IN" altLang="en-US" sz="3600"/>
              <a:t> h) Phenytoin 200-400 mg</a:t>
            </a:r>
            <a:endParaRPr lang="en-IN" altLang="en-US" sz="3600"/>
          </a:p>
          <a:p>
            <a:r>
              <a:rPr lang="en-IN" altLang="en-US" sz="3600"/>
              <a:t>  i) Pregabalin 150-300 mg</a:t>
            </a:r>
            <a:endParaRPr lang="en-IN" alt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56540" y="210820"/>
            <a:ext cx="11783695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 j) Topiramate 200-400 mg</a:t>
            </a:r>
            <a:endParaRPr lang="en-IN" altLang="en-US" sz="3600"/>
          </a:p>
          <a:p>
            <a:r>
              <a:rPr lang="en-IN" altLang="en-US" sz="3600"/>
              <a:t> k) Valproic acid 1500-2000 mg 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 b="1"/>
              <a:t>* For Absence Seizure:-</a:t>
            </a:r>
            <a:endParaRPr lang="en-IN" altLang="en-US" sz="3600" b="1"/>
          </a:p>
          <a:p>
            <a:r>
              <a:rPr lang="en-IN" altLang="en-US" sz="3600"/>
              <a:t> a) Clonazepam .04-.20 mg/kg</a:t>
            </a:r>
            <a:endParaRPr lang="en-IN" altLang="en-US" sz="3600"/>
          </a:p>
          <a:p>
            <a:r>
              <a:rPr lang="en-IN" altLang="en-US" sz="3600"/>
              <a:t> b) Ethosuximide 500-1500 mg</a:t>
            </a:r>
            <a:endParaRPr lang="en-IN" altLang="en-US" sz="3600"/>
          </a:p>
          <a:p>
            <a:r>
              <a:rPr lang="en-IN" altLang="en-US" sz="3600"/>
              <a:t> c) Valproic acid 1500-2000 mg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 b="1"/>
              <a:t>* For Myoclonic Seizure:-</a:t>
            </a:r>
            <a:endParaRPr lang="en-IN" altLang="en-US" sz="3600" b="1"/>
          </a:p>
          <a:p>
            <a:r>
              <a:rPr lang="en-IN" altLang="en-US" sz="3600"/>
              <a:t> a) Clonazepam .04-.20 mg/kg</a:t>
            </a:r>
            <a:endParaRPr lang="en-IN" altLang="en-US" sz="3600"/>
          </a:p>
          <a:p>
            <a:r>
              <a:rPr lang="en-IN" altLang="en-US" sz="3600"/>
              <a:t> c) Valproic acid 1500-2000 mg</a:t>
            </a:r>
            <a:endParaRPr lang="en-IN" altLang="en-US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26060" y="255905"/>
            <a:ext cx="11708765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 All Antiepileptics are potentially teratogenic, nevertheless, Antiepileptics medication must be given to pregnant women with epilepsy to prevent seizure.</a:t>
            </a:r>
            <a:endParaRPr lang="en-IN" altLang="en-US" sz="3600"/>
          </a:p>
          <a:p>
            <a:r>
              <a:rPr lang="en-IN" altLang="en-US" sz="3600"/>
              <a:t>- If not given to pregnant women with epilepsy it can pose serious risk to the fetus from trauma, hypoxia, or other factor.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 b="1"/>
              <a:t>* Discontinuation of Medication:-</a:t>
            </a:r>
            <a:endParaRPr lang="en-IN" altLang="en-US" sz="3600" b="1"/>
          </a:p>
          <a:p>
            <a:r>
              <a:rPr lang="en-IN" altLang="en-US" sz="3600"/>
              <a:t>- when adult patients have been seizure free for 2 yrs then only medications should be withdrawn.</a:t>
            </a:r>
            <a:endParaRPr lang="en-IN" altLang="en-US" sz="3600"/>
          </a:p>
          <a:p>
            <a:r>
              <a:rPr lang="en-IN" altLang="en-US" sz="3600"/>
              <a:t>- Dose reduction should be gradual (over weeks or months) &amp; drugs should be withdrawn one at a time.</a:t>
            </a:r>
            <a:endParaRPr lang="en-IN" altLang="en-US"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07670" y="331470"/>
            <a:ext cx="11542395" cy="64623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-If sezure re-occur then treatment is reinstituted with the previously effective drug regimen.</a:t>
            </a:r>
            <a:endParaRPr lang="en-IN" altLang="en-US" sz="3600"/>
          </a:p>
          <a:p>
            <a:endParaRPr lang="en-IN" altLang="en-US"/>
          </a:p>
          <a:p>
            <a:r>
              <a:rPr lang="en-IN" altLang="en-US" sz="3600" b="1"/>
              <a:t>*Surgical Treatment:-</a:t>
            </a:r>
            <a:endParaRPr lang="en-IN" altLang="en-US" sz="3600" b="1"/>
          </a:p>
          <a:p>
            <a:r>
              <a:rPr lang="en-IN" altLang="en-US" sz="3600"/>
              <a:t>- PT with seizure refractory to 2 or 3 medications may be candidate for operative treatment.</a:t>
            </a:r>
            <a:endParaRPr lang="en-IN" altLang="en-US" sz="3600"/>
          </a:p>
          <a:p>
            <a:r>
              <a:rPr lang="en-IN" altLang="en-US" sz="3600"/>
              <a:t>- Surgical resection is efficious when there is a single well defined seizure focus, particularly in the temporal lobe.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 b="1"/>
              <a:t>* Vagal nerve stimulation:-</a:t>
            </a:r>
            <a:endParaRPr lang="en-IN" altLang="en-US" sz="3600" b="1"/>
          </a:p>
          <a:p>
            <a:r>
              <a:rPr lang="en-IN" altLang="en-US" sz="3600"/>
              <a:t>-Only approved for adults with medially refractory focal seizure. </a:t>
            </a:r>
            <a:endParaRPr lang="en-IN" altLang="en-US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6110</Words>
  <Application>WPS Presentation</Application>
  <PresentationFormat>Widescreen</PresentationFormat>
  <Paragraphs>119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Shambhu</dc:creator>
  <cp:lastModifiedBy>Shambhu</cp:lastModifiedBy>
  <cp:revision>28</cp:revision>
  <dcterms:created xsi:type="dcterms:W3CDTF">2018-10-13T11:54:00Z</dcterms:created>
  <dcterms:modified xsi:type="dcterms:W3CDTF">2018-10-14T12:18:42Z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