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74" r:id="rId4"/>
    <p:sldId id="257" r:id="rId5"/>
    <p:sldId id="258" r:id="rId6"/>
    <p:sldId id="259" r:id="rId7"/>
    <p:sldId id="260" r:id="rId8"/>
    <p:sldId id="267" r:id="rId9"/>
    <p:sldId id="261" r:id="rId10"/>
    <p:sldId id="262" r:id="rId11"/>
    <p:sldId id="266" r:id="rId12"/>
    <p:sldId id="263" r:id="rId13"/>
    <p:sldId id="268" r:id="rId14"/>
    <p:sldId id="269" r:id="rId15"/>
    <p:sldId id="265" r:id="rId16"/>
    <p:sldId id="270" r:id="rId17"/>
    <p:sldId id="272" r:id="rId18"/>
    <p:sldId id="275" r:id="rId19"/>
    <p:sldId id="276" r:id="rId20"/>
    <p:sldId id="277" r:id="rId21"/>
    <p:sldId id="278" r:id="rId22"/>
    <p:sldId id="279" r:id="rId23"/>
    <p:sldId id="271"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014" y="-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2D6CDADC-839A-4F97-9B0B-2CB12F436053}" type="datetimeFigureOut">
              <a:rPr lang="en-US" smtClean="0"/>
              <a:pPr/>
              <a:t>11/16/2023</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7C4B5E88-32F9-4ACF-AC42-F865034619D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6CDADC-839A-4F97-9B0B-2CB12F436053}"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B5E88-32F9-4ACF-AC42-F865034619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6CDADC-839A-4F97-9B0B-2CB12F436053}" type="datetimeFigureOut">
              <a:rPr lang="en-US" smtClean="0"/>
              <a:pPr/>
              <a:t>11/16/2023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4B5E88-32F9-4ACF-AC42-F865034619D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2D6CDADC-839A-4F97-9B0B-2CB12F436053}" type="datetimeFigureOut">
              <a:rPr lang="en-US" smtClean="0"/>
              <a:pPr/>
              <a:t>11/16/2023</a:t>
            </a:fld>
            <a:endParaRPr lang="en-US"/>
          </a:p>
        </p:txBody>
      </p:sp>
      <p:sp>
        <p:nvSpPr>
          <p:cNvPr id="9" name="Slide Number Placeholder 8"/>
          <p:cNvSpPr>
            <a:spLocks noGrp="1"/>
          </p:cNvSpPr>
          <p:nvPr>
            <p:ph type="sldNum" sz="quarter" idx="15"/>
          </p:nvPr>
        </p:nvSpPr>
        <p:spPr/>
        <p:txBody>
          <a:bodyPr rtlCol="0"/>
          <a:lstStyle/>
          <a:p>
            <a:fld id="{7C4B5E88-32F9-4ACF-AC42-F865034619D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2D6CDADC-839A-4F97-9B0B-2CB12F436053}" type="datetimeFigureOut">
              <a:rPr lang="en-US" smtClean="0"/>
              <a:pPr/>
              <a:t>11/16/2023</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7C4B5E88-32F9-4ACF-AC42-F865034619D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D6CDADC-839A-4F97-9B0B-2CB12F436053}" type="datetimeFigureOut">
              <a:rPr lang="en-US" smtClean="0"/>
              <a:pPr/>
              <a:t>11/16/2023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4B5E88-32F9-4ACF-AC42-F865034619D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2D6CDADC-839A-4F97-9B0B-2CB12F436053}" type="datetimeFigureOut">
              <a:rPr lang="en-US" smtClean="0"/>
              <a:pPr/>
              <a:t>11/16/2023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4B5E88-32F9-4ACF-AC42-F865034619D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2D6CDADC-839A-4F97-9B0B-2CB12F436053}" type="datetimeFigureOut">
              <a:rPr lang="en-US" smtClean="0"/>
              <a:pPr/>
              <a:t>11/16/2023</a:t>
            </a:fld>
            <a:endParaRPr lang="en-US"/>
          </a:p>
        </p:txBody>
      </p:sp>
      <p:sp>
        <p:nvSpPr>
          <p:cNvPr id="7" name="Slide Number Placeholder 6"/>
          <p:cNvSpPr>
            <a:spLocks noGrp="1"/>
          </p:cNvSpPr>
          <p:nvPr>
            <p:ph type="sldNum" sz="quarter" idx="11"/>
          </p:nvPr>
        </p:nvSpPr>
        <p:spPr/>
        <p:txBody>
          <a:bodyPr rtlCol="0"/>
          <a:lstStyle/>
          <a:p>
            <a:fld id="{7C4B5E88-32F9-4ACF-AC42-F865034619D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6CDADC-839A-4F97-9B0B-2CB12F436053}" type="datetimeFigureOut">
              <a:rPr lang="en-US" smtClean="0"/>
              <a:pPr/>
              <a:t>11/16/2023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4B5E88-32F9-4ACF-AC42-F865034619D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2D6CDADC-839A-4F97-9B0B-2CB12F436053}" type="datetimeFigureOut">
              <a:rPr lang="en-US" smtClean="0"/>
              <a:pPr/>
              <a:t>11/16/2023</a:t>
            </a:fld>
            <a:endParaRPr lang="en-US"/>
          </a:p>
        </p:txBody>
      </p:sp>
      <p:sp>
        <p:nvSpPr>
          <p:cNvPr id="22" name="Slide Number Placeholder 21"/>
          <p:cNvSpPr>
            <a:spLocks noGrp="1"/>
          </p:cNvSpPr>
          <p:nvPr>
            <p:ph type="sldNum" sz="quarter" idx="15"/>
          </p:nvPr>
        </p:nvSpPr>
        <p:spPr/>
        <p:txBody>
          <a:bodyPr rtlCol="0"/>
          <a:lstStyle/>
          <a:p>
            <a:fld id="{7C4B5E88-32F9-4ACF-AC42-F865034619D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2D6CDADC-839A-4F97-9B0B-2CB12F436053}" type="datetimeFigureOut">
              <a:rPr lang="en-US" smtClean="0"/>
              <a:pPr/>
              <a:t>11/16/2023</a:t>
            </a:fld>
            <a:endParaRPr lang="en-US"/>
          </a:p>
        </p:txBody>
      </p:sp>
      <p:sp>
        <p:nvSpPr>
          <p:cNvPr id="18" name="Slide Number Placeholder 17"/>
          <p:cNvSpPr>
            <a:spLocks noGrp="1"/>
          </p:cNvSpPr>
          <p:nvPr>
            <p:ph type="sldNum" sz="quarter" idx="11"/>
          </p:nvPr>
        </p:nvSpPr>
        <p:spPr/>
        <p:txBody>
          <a:bodyPr rtlCol="0"/>
          <a:lstStyle/>
          <a:p>
            <a:fld id="{7C4B5E88-32F9-4ACF-AC42-F865034619D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D6CDADC-839A-4F97-9B0B-2CB12F436053}" type="datetimeFigureOut">
              <a:rPr lang="en-US" smtClean="0"/>
              <a:pPr/>
              <a:t>11/16/2023</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C4B5E88-32F9-4ACF-AC42-F865034619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ncbi.nlm.nih.gov/pubmed?term=Newkirk%20KA%5bAuthor%5d&amp;cauthor=true&amp;cauthor_uid=10208677" TargetMode="External"/><Relationship Id="rId7" Type="http://schemas.openxmlformats.org/officeDocument/2006/relationships/hyperlink" Target="http://www.ncbi.nlm.nih.gov/pubmed?term=Sessions%20RB%5bAuthor%5d&amp;cauthor=true&amp;cauthor_uid=10208677" TargetMode="External"/><Relationship Id="rId2" Type="http://schemas.openxmlformats.org/officeDocument/2006/relationships/hyperlink" Target="http://www.ncbi.nlm.nih.gov/pubmed?term=Davidson%20BJ%5bAuthor%5d&amp;cauthor=true&amp;cauthor_uid=10208677" TargetMode="External"/><Relationship Id="rId1" Type="http://schemas.openxmlformats.org/officeDocument/2006/relationships/slideLayout" Target="../slideLayouts/slideLayout2.xml"/><Relationship Id="rId6" Type="http://schemas.openxmlformats.org/officeDocument/2006/relationships/hyperlink" Target="http://www.ncbi.nlm.nih.gov/pubmed?term=Cullen%20KJ%5bAuthor%5d&amp;cauthor=true&amp;cauthor_uid=10208677" TargetMode="External"/><Relationship Id="rId5" Type="http://schemas.openxmlformats.org/officeDocument/2006/relationships/hyperlink" Target="http://www.ncbi.nlm.nih.gov/pubmed?term=Picken%20CA%5bAuthor%5d&amp;cauthor=true&amp;cauthor_uid=10208677" TargetMode="External"/><Relationship Id="rId4" Type="http://schemas.openxmlformats.org/officeDocument/2006/relationships/hyperlink" Target="http://www.ncbi.nlm.nih.gov/pubmed?term=Harter%20KW%5bAuthor%5d&amp;cauthor=true&amp;cauthor_uid=10208677"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33600" y="685800"/>
            <a:ext cx="6172200" cy="1894362"/>
          </a:xfrm>
        </p:spPr>
        <p:txBody>
          <a:bodyPr/>
          <a:lstStyle/>
          <a:p>
            <a:pPr algn="ctr"/>
            <a:r>
              <a:rPr lang="en-US" dirty="0" smtClean="0"/>
              <a:t>ANATOMY OF TRIANGLES OF NECK</a:t>
            </a:r>
            <a:endParaRPr lang="en-US" dirty="0"/>
          </a:p>
        </p:txBody>
      </p:sp>
      <p:sp>
        <p:nvSpPr>
          <p:cNvPr id="3" name="Subtitle 2"/>
          <p:cNvSpPr>
            <a:spLocks noGrp="1"/>
          </p:cNvSpPr>
          <p:nvPr>
            <p:ph type="subTitle" idx="1"/>
          </p:nvPr>
        </p:nvSpPr>
        <p:spPr/>
        <p:txBody>
          <a:bodyPr/>
          <a:lstStyle/>
          <a:p>
            <a:pPr algn="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Muscular triangle</a:t>
            </a:r>
            <a:endParaRPr lang="en-US" dirty="0"/>
          </a:p>
        </p:txBody>
      </p:sp>
      <p:pic>
        <p:nvPicPr>
          <p:cNvPr id="5" name="Content Placeholder 4" descr="250px-Musculi_coli_base,_my_edits_for_tringles,_MuscularTRI_svg.png"/>
          <p:cNvPicPr>
            <a:picLocks noGrp="1" noChangeAspect="1"/>
          </p:cNvPicPr>
          <p:nvPr>
            <p:ph sz="quarter" idx="1"/>
          </p:nvPr>
        </p:nvPicPr>
        <p:blipFill>
          <a:blip r:embed="rId2"/>
          <a:stretch>
            <a:fillRect/>
          </a:stretch>
        </p:blipFill>
        <p:spPr>
          <a:xfrm>
            <a:off x="304800" y="2286000"/>
            <a:ext cx="3810000" cy="2895600"/>
          </a:xfrm>
        </p:spPr>
      </p:pic>
      <p:sp>
        <p:nvSpPr>
          <p:cNvPr id="4" name="Content Placeholder 3"/>
          <p:cNvSpPr>
            <a:spLocks noGrp="1"/>
          </p:cNvSpPr>
          <p:nvPr>
            <p:ph sz="quarter" idx="2"/>
          </p:nvPr>
        </p:nvSpPr>
        <p:spPr/>
        <p:txBody>
          <a:bodyPr/>
          <a:lstStyle/>
          <a:p>
            <a:pPr>
              <a:buNone/>
            </a:pPr>
            <a:r>
              <a:rPr lang="en-US" dirty="0" smtClean="0"/>
              <a:t>Contents :</a:t>
            </a:r>
          </a:p>
          <a:p>
            <a:pPr>
              <a:buNone/>
            </a:pPr>
            <a:endParaRPr lang="en-US" dirty="0" smtClean="0"/>
          </a:p>
          <a:p>
            <a:pPr>
              <a:buNone/>
            </a:pPr>
            <a:endParaRPr lang="en-US" dirty="0" smtClean="0"/>
          </a:p>
          <a:p>
            <a:pPr algn="ctr">
              <a:buFont typeface="Wingdings" pitchFamily="2" charset="2"/>
              <a:buChar char="v"/>
            </a:pPr>
            <a:r>
              <a:rPr lang="en-US" dirty="0" err="1" smtClean="0"/>
              <a:t>Infrahyoid</a:t>
            </a:r>
            <a:r>
              <a:rPr lang="en-US" dirty="0" smtClean="0"/>
              <a:t> muscles </a:t>
            </a:r>
          </a:p>
          <a:p>
            <a:pPr>
              <a:buNone/>
            </a:pP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endParaRPr lang="en-US" dirty="0"/>
          </a:p>
        </p:txBody>
      </p:sp>
      <p:pic>
        <p:nvPicPr>
          <p:cNvPr id="9" name="Content Placeholder 8" descr="HN038.png"/>
          <p:cNvPicPr>
            <a:picLocks noGrp="1" noChangeAspect="1"/>
          </p:cNvPicPr>
          <p:nvPr>
            <p:ph sz="quarter" idx="1"/>
          </p:nvPr>
        </p:nvPicPr>
        <p:blipFill>
          <a:blip r:embed="rId2"/>
          <a:stretch>
            <a:fillRect/>
          </a:stretch>
        </p:blipFill>
        <p:spPr>
          <a:xfrm>
            <a:off x="1811300" y="1600200"/>
            <a:ext cx="4759399" cy="4873625"/>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Posterior triangle</a:t>
            </a:r>
            <a:endParaRPr lang="en-US" dirty="0"/>
          </a:p>
        </p:txBody>
      </p:sp>
      <p:pic>
        <p:nvPicPr>
          <p:cNvPr id="6" name="Content Placeholder 5" descr="1-s2_0-S1547412706001101-gr2.jpg"/>
          <p:cNvPicPr>
            <a:picLocks noGrp="1" noChangeAspect="1"/>
          </p:cNvPicPr>
          <p:nvPr>
            <p:ph sz="quarter" idx="1"/>
          </p:nvPr>
        </p:nvPicPr>
        <p:blipFill>
          <a:blip r:embed="rId2"/>
          <a:stretch>
            <a:fillRect/>
          </a:stretch>
        </p:blipFill>
        <p:spPr>
          <a:xfrm>
            <a:off x="1711436" y="1600200"/>
            <a:ext cx="4959128" cy="4873625"/>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Lateral neck triangle</a:t>
            </a:r>
            <a:endParaRPr lang="en-US" dirty="0"/>
          </a:p>
        </p:txBody>
      </p:sp>
      <p:pic>
        <p:nvPicPr>
          <p:cNvPr id="4" name="Content Placeholder 3" descr="250px-Musculi_coli_base,_my_edits_for_tringles,_Occipital_triangles_svg.png"/>
          <p:cNvPicPr>
            <a:picLocks noGrp="1" noChangeAspect="1"/>
          </p:cNvPicPr>
          <p:nvPr>
            <p:ph sz="quarter" idx="1"/>
          </p:nvPr>
        </p:nvPicPr>
        <p:blipFill>
          <a:blip r:embed="rId2"/>
          <a:stretch>
            <a:fillRect/>
          </a:stretch>
        </p:blipFill>
        <p:spPr>
          <a:xfrm>
            <a:off x="1752600" y="2133600"/>
            <a:ext cx="4876799" cy="4038600"/>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Subclavian</a:t>
            </a:r>
            <a:r>
              <a:rPr lang="en-US" dirty="0" smtClean="0"/>
              <a:t> triangle</a:t>
            </a:r>
            <a:endParaRPr lang="en-US" dirty="0"/>
          </a:p>
        </p:txBody>
      </p:sp>
      <p:pic>
        <p:nvPicPr>
          <p:cNvPr id="4" name="Content Placeholder 3" descr="250px-Musculi_coli_base,_my_edits_for_tringles,_Subclavian_svg.png"/>
          <p:cNvPicPr>
            <a:picLocks noGrp="1" noChangeAspect="1"/>
          </p:cNvPicPr>
          <p:nvPr>
            <p:ph sz="quarter" idx="1"/>
          </p:nvPr>
        </p:nvPicPr>
        <p:blipFill>
          <a:blip r:embed="rId2"/>
          <a:stretch>
            <a:fillRect/>
          </a:stretch>
        </p:blipFill>
        <p:spPr>
          <a:xfrm>
            <a:off x="1752600" y="2209800"/>
            <a:ext cx="5381625" cy="396240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Contents of posterior triangle</a:t>
            </a:r>
            <a:endParaRPr lang="en-US" dirty="0"/>
          </a:p>
        </p:txBody>
      </p:sp>
      <p:pic>
        <p:nvPicPr>
          <p:cNvPr id="6" name="Content Placeholder 5" descr="HN034.jpg"/>
          <p:cNvPicPr>
            <a:picLocks noGrp="1" noChangeAspect="1"/>
          </p:cNvPicPr>
          <p:nvPr>
            <p:ph sz="quarter" idx="1"/>
          </p:nvPr>
        </p:nvPicPr>
        <p:blipFill>
          <a:blip r:embed="rId2"/>
          <a:stretch>
            <a:fillRect/>
          </a:stretch>
        </p:blipFill>
        <p:spPr>
          <a:xfrm>
            <a:off x="1676400" y="2133600"/>
            <a:ext cx="5181600" cy="4038600"/>
          </a:xfr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Lymph nodes in neck</a:t>
            </a:r>
            <a:endParaRPr lang="en-US" dirty="0"/>
          </a:p>
        </p:txBody>
      </p:sp>
      <p:pic>
        <p:nvPicPr>
          <p:cNvPr id="4" name="Content Placeholder 3" descr="lymph-nodes-in-neck.png"/>
          <p:cNvPicPr>
            <a:picLocks noGrp="1" noChangeAspect="1"/>
          </p:cNvPicPr>
          <p:nvPr>
            <p:ph sz="quarter" idx="1"/>
          </p:nvPr>
        </p:nvPicPr>
        <p:blipFill>
          <a:blip r:embed="rId2"/>
          <a:stretch>
            <a:fillRect/>
          </a:stretch>
        </p:blipFill>
        <p:spPr>
          <a:xfrm>
            <a:off x="2286000" y="2246312"/>
            <a:ext cx="3810000" cy="3581400"/>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graphicFrame>
        <p:nvGraphicFramePr>
          <p:cNvPr id="4" name="Table 3"/>
          <p:cNvGraphicFramePr>
            <a:graphicFrameLocks noGrp="1"/>
          </p:cNvGraphicFramePr>
          <p:nvPr/>
        </p:nvGraphicFramePr>
        <p:xfrm>
          <a:off x="0" y="533400"/>
          <a:ext cx="8991600" cy="5120640"/>
        </p:xfrm>
        <a:graphic>
          <a:graphicData uri="http://schemas.openxmlformats.org/drawingml/2006/table">
            <a:tbl>
              <a:tblPr firstRow="1" bandRow="1">
                <a:tableStyleId>{5C22544A-7EE6-4342-B048-85BDC9FD1C3A}</a:tableStyleId>
              </a:tblPr>
              <a:tblGrid>
                <a:gridCol w="1251857"/>
                <a:gridCol w="1251857"/>
                <a:gridCol w="925286"/>
                <a:gridCol w="762000"/>
                <a:gridCol w="1600200"/>
                <a:gridCol w="685800"/>
                <a:gridCol w="2514600"/>
              </a:tblGrid>
              <a:tr h="1371600">
                <a:tc>
                  <a:txBody>
                    <a:bodyPr/>
                    <a:lstStyle/>
                    <a:p>
                      <a:r>
                        <a:rPr lang="en-US" dirty="0" smtClean="0"/>
                        <a:t>NAME</a:t>
                      </a:r>
                      <a:r>
                        <a:rPr lang="en-US" baseline="0" dirty="0" smtClean="0"/>
                        <a:t> OF STUDY</a:t>
                      </a:r>
                      <a:endParaRPr lang="en-US" dirty="0"/>
                    </a:p>
                  </a:txBody>
                  <a:tcPr/>
                </a:tc>
                <a:tc>
                  <a:txBody>
                    <a:bodyPr/>
                    <a:lstStyle/>
                    <a:p>
                      <a:r>
                        <a:rPr lang="en-US" dirty="0" smtClean="0"/>
                        <a:t>NAME OF</a:t>
                      </a:r>
                      <a:r>
                        <a:rPr lang="en-US" baseline="0" dirty="0" smtClean="0"/>
                        <a:t> AUTHOR</a:t>
                      </a:r>
                      <a:endParaRPr lang="en-US" dirty="0"/>
                    </a:p>
                  </a:txBody>
                  <a:tcPr/>
                </a:tc>
                <a:tc>
                  <a:txBody>
                    <a:bodyPr/>
                    <a:lstStyle/>
                    <a:p>
                      <a:r>
                        <a:rPr lang="en-US" dirty="0" smtClean="0"/>
                        <a:t>REFERENCE DETAILS</a:t>
                      </a:r>
                      <a:endParaRPr lang="en-US" dirty="0"/>
                    </a:p>
                  </a:txBody>
                  <a:tcPr/>
                </a:tc>
                <a:tc>
                  <a:txBody>
                    <a:bodyPr/>
                    <a:lstStyle/>
                    <a:p>
                      <a:r>
                        <a:rPr lang="en-US" dirty="0" smtClean="0"/>
                        <a:t>SAMPLE SIZE</a:t>
                      </a:r>
                      <a:endParaRPr lang="en-US" dirty="0"/>
                    </a:p>
                  </a:txBody>
                  <a:tcPr/>
                </a:tc>
                <a:tc>
                  <a:txBody>
                    <a:bodyPr/>
                    <a:lstStyle/>
                    <a:p>
                      <a:r>
                        <a:rPr lang="en-US" dirty="0" smtClean="0"/>
                        <a:t>RESULT</a:t>
                      </a:r>
                      <a:endParaRPr lang="en-US" dirty="0"/>
                    </a:p>
                  </a:txBody>
                  <a:tcPr/>
                </a:tc>
                <a:tc>
                  <a:txBody>
                    <a:bodyPr/>
                    <a:lstStyle/>
                    <a:p>
                      <a:r>
                        <a:rPr lang="en-US" dirty="0" smtClean="0"/>
                        <a:t>P VALUE</a:t>
                      </a:r>
                      <a:endParaRPr lang="en-US" dirty="0"/>
                    </a:p>
                  </a:txBody>
                  <a:tcPr/>
                </a:tc>
                <a:tc>
                  <a:txBody>
                    <a:bodyPr/>
                    <a:lstStyle/>
                    <a:p>
                      <a:r>
                        <a:rPr lang="en-US" dirty="0" smtClean="0"/>
                        <a:t>CONCLUSION</a:t>
                      </a:r>
                      <a:endParaRPr lang="en-US" dirty="0"/>
                    </a:p>
                  </a:txBody>
                  <a:tcPr/>
                </a:tc>
              </a:tr>
              <a:tr h="1549400">
                <a:tc>
                  <a:txBody>
                    <a:bodyPr/>
                    <a:lstStyle/>
                    <a:p>
                      <a:r>
                        <a:rPr lang="en-US" b="1" dirty="0" smtClean="0"/>
                        <a:t>Complications from planned, </a:t>
                      </a:r>
                      <a:r>
                        <a:rPr lang="en-US" b="1" dirty="0" err="1" smtClean="0"/>
                        <a:t>posttreatment</a:t>
                      </a:r>
                      <a:r>
                        <a:rPr lang="en-US" b="1" dirty="0" smtClean="0"/>
                        <a:t> neck dissections.</a:t>
                      </a:r>
                      <a:endParaRPr lang="en-US" b="0" dirty="0"/>
                    </a:p>
                  </a:txBody>
                  <a:tcPr/>
                </a:tc>
                <a:tc>
                  <a:txBody>
                    <a:bodyPr/>
                    <a:lstStyle/>
                    <a:p>
                      <a:r>
                        <a:rPr lang="en-US" dirty="0" smtClean="0">
                          <a:hlinkClick r:id="rId2" action="ppaction://hlinkfile"/>
                        </a:rPr>
                        <a:t>Davidson BJ</a:t>
                      </a:r>
                      <a:r>
                        <a:rPr lang="en-US" dirty="0" smtClean="0"/>
                        <a:t>, </a:t>
                      </a:r>
                      <a:r>
                        <a:rPr lang="en-US" dirty="0" smtClean="0">
                          <a:hlinkClick r:id="rId3" action="ppaction://hlinkfile"/>
                        </a:rPr>
                        <a:t>Newkirk KA</a:t>
                      </a:r>
                      <a:r>
                        <a:rPr lang="en-US" dirty="0" smtClean="0"/>
                        <a:t>, </a:t>
                      </a:r>
                      <a:r>
                        <a:rPr lang="en-US" dirty="0" smtClean="0">
                          <a:hlinkClick r:id="rId4" action="ppaction://hlinkfile"/>
                        </a:rPr>
                        <a:t>Harter KW</a:t>
                      </a:r>
                      <a:r>
                        <a:rPr lang="en-US" dirty="0" smtClean="0"/>
                        <a:t>, </a:t>
                      </a:r>
                      <a:r>
                        <a:rPr lang="en-US" dirty="0" err="1" smtClean="0">
                          <a:hlinkClick r:id="rId5" action="ppaction://hlinkfile"/>
                        </a:rPr>
                        <a:t>Picken</a:t>
                      </a:r>
                      <a:r>
                        <a:rPr lang="en-US" dirty="0" smtClean="0">
                          <a:hlinkClick r:id="rId5" action="ppaction://hlinkfile"/>
                        </a:rPr>
                        <a:t> CA</a:t>
                      </a:r>
                      <a:r>
                        <a:rPr lang="en-US" dirty="0" smtClean="0"/>
                        <a:t>, </a:t>
                      </a:r>
                      <a:r>
                        <a:rPr lang="en-US" dirty="0" smtClean="0">
                          <a:hlinkClick r:id="rId6" action="ppaction://hlinkfile"/>
                        </a:rPr>
                        <a:t>Cullen KJ</a:t>
                      </a:r>
                      <a:r>
                        <a:rPr lang="en-US" dirty="0" smtClean="0"/>
                        <a:t>, </a:t>
                      </a:r>
                      <a:r>
                        <a:rPr lang="en-US" dirty="0" smtClean="0">
                          <a:hlinkClick r:id="rId7" action="ppaction://hlinkfile"/>
                        </a:rPr>
                        <a:t>Sessions RB</a:t>
                      </a:r>
                      <a:r>
                        <a:rPr lang="en-US" dirty="0" smtClean="0"/>
                        <a:t>.</a:t>
                      </a:r>
                      <a:endParaRPr lang="en-US" u="none" dirty="0"/>
                    </a:p>
                  </a:txBody>
                  <a:tcPr/>
                </a:tc>
                <a:tc>
                  <a:txBody>
                    <a:bodyPr/>
                    <a:lstStyle/>
                    <a:p>
                      <a:r>
                        <a:rPr lang="en-US" dirty="0" smtClean="0">
                          <a:hlinkClick r:id="" action="ppaction://hlinkfile" tooltip="Archives of otolaryngology--head &amp; neck surgery."/>
                        </a:rPr>
                        <a:t>Arch Otolaryngol Head Neck Surg.</a:t>
                      </a:r>
                      <a:r>
                        <a:rPr lang="en-US" dirty="0" smtClean="0"/>
                        <a:t> 1999 Apr;125(4):401-5.</a:t>
                      </a:r>
                      <a:endParaRPr lang="en-US" dirty="0"/>
                    </a:p>
                  </a:txBody>
                  <a:tcPr/>
                </a:tc>
                <a:tc>
                  <a:txBody>
                    <a:bodyPr/>
                    <a:lstStyle/>
                    <a:p>
                      <a:r>
                        <a:rPr lang="en-US" dirty="0" smtClean="0"/>
                        <a:t>34</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Complications were seen in 13 (38%) of 34 patients and 15 (37%) of 41 neck dissections. Wound complications occurred in 9 (22%) of 41 dissections</a:t>
                      </a:r>
                      <a:endParaRPr lang="en-US" dirty="0"/>
                    </a:p>
                  </a:txBody>
                  <a:tcPr/>
                </a:tc>
                <a:tc>
                  <a:txBody>
                    <a:bodyPr/>
                    <a:lstStyle/>
                    <a:p>
                      <a:r>
                        <a:rPr lang="en-US" dirty="0" smtClean="0"/>
                        <a:t>0.005</a:t>
                      </a:r>
                      <a:endParaRPr lang="en-US" dirty="0"/>
                    </a:p>
                  </a:txBody>
                  <a:tcPr/>
                </a:tc>
                <a:tc>
                  <a:txBody>
                    <a:bodyPr/>
                    <a:lstStyle/>
                    <a:p>
                      <a:r>
                        <a:rPr lang="en-US" dirty="0" smtClean="0"/>
                        <a:t>The complication rate associated with planned post treatment neck dissection is similar to that previously reported for neck dissection. Wound complications are more common when higher preoperative radiotherapy doses are used.</a:t>
                      </a:r>
                      <a:endParaRPr lang="en-US"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r>
              <a:rPr lang="en-US" dirty="0" smtClean="0"/>
              <a:t>Q-1 </a:t>
            </a:r>
            <a:r>
              <a:rPr lang="en-US" dirty="0" err="1" smtClean="0"/>
              <a:t>Submandibular</a:t>
            </a:r>
            <a:r>
              <a:rPr lang="en-US" dirty="0" smtClean="0"/>
              <a:t> triangle is bounded by all except</a:t>
            </a:r>
          </a:p>
          <a:p>
            <a:pPr marL="457200" indent="-457200">
              <a:buFont typeface="+mj-lt"/>
              <a:buAutoNum type="alphaLcPeriod"/>
            </a:pPr>
            <a:r>
              <a:rPr lang="en-US" dirty="0" smtClean="0"/>
              <a:t>Body of mandible</a:t>
            </a:r>
          </a:p>
          <a:p>
            <a:pPr marL="457200" indent="-457200">
              <a:buFont typeface="+mj-lt"/>
              <a:buAutoNum type="alphaLcPeriod"/>
            </a:pPr>
            <a:r>
              <a:rPr lang="en-US" dirty="0" smtClean="0"/>
              <a:t>Anterior belly of </a:t>
            </a:r>
            <a:r>
              <a:rPr lang="en-US" dirty="0" err="1" smtClean="0"/>
              <a:t>digastric</a:t>
            </a:r>
            <a:r>
              <a:rPr lang="en-US" dirty="0" smtClean="0"/>
              <a:t> </a:t>
            </a:r>
          </a:p>
          <a:p>
            <a:pPr marL="457200" indent="-457200">
              <a:buFont typeface="+mj-lt"/>
              <a:buAutoNum type="alphaLcPeriod"/>
            </a:pPr>
            <a:r>
              <a:rPr lang="en-US" dirty="0" smtClean="0"/>
              <a:t>Posterior belly of </a:t>
            </a:r>
            <a:r>
              <a:rPr lang="en-US" dirty="0" err="1" smtClean="0"/>
              <a:t>digastric</a:t>
            </a:r>
            <a:endParaRPr lang="en-US" dirty="0" smtClean="0"/>
          </a:p>
          <a:p>
            <a:pPr marL="457200" indent="-457200">
              <a:buFont typeface="+mj-lt"/>
              <a:buAutoNum type="alphaLcPeriod"/>
            </a:pPr>
            <a:r>
              <a:rPr lang="en-US" dirty="0" err="1" smtClean="0"/>
              <a:t>Sternocleidomastoid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Q-2 Level 6 </a:t>
            </a:r>
            <a:r>
              <a:rPr lang="en-US" dirty="0" err="1" smtClean="0"/>
              <a:t>lymphnodes</a:t>
            </a:r>
            <a:r>
              <a:rPr lang="en-US" dirty="0" smtClean="0"/>
              <a:t> lie in</a:t>
            </a:r>
          </a:p>
          <a:p>
            <a:pPr marL="457200" indent="-457200">
              <a:buFont typeface="+mj-lt"/>
              <a:buAutoNum type="alphaLcPeriod"/>
            </a:pPr>
            <a:r>
              <a:rPr lang="en-US" dirty="0" err="1" smtClean="0"/>
              <a:t>Submandibular</a:t>
            </a:r>
            <a:r>
              <a:rPr lang="en-US" dirty="0" smtClean="0"/>
              <a:t> region</a:t>
            </a:r>
          </a:p>
          <a:p>
            <a:pPr marL="457200" indent="-457200">
              <a:buFont typeface="+mj-lt"/>
              <a:buAutoNum type="alphaLcPeriod"/>
            </a:pPr>
            <a:r>
              <a:rPr lang="en-US" dirty="0" err="1" smtClean="0"/>
              <a:t>Pretracheal</a:t>
            </a:r>
            <a:r>
              <a:rPr lang="en-US" dirty="0" smtClean="0"/>
              <a:t> and </a:t>
            </a:r>
            <a:r>
              <a:rPr lang="en-US" dirty="0" err="1" smtClean="0"/>
              <a:t>Paratracheal</a:t>
            </a:r>
            <a:r>
              <a:rPr lang="en-US" dirty="0" smtClean="0"/>
              <a:t> region</a:t>
            </a:r>
          </a:p>
          <a:p>
            <a:pPr marL="457200" indent="-457200">
              <a:buFont typeface="+mj-lt"/>
              <a:buAutoNum type="alphaLcPeriod"/>
            </a:pPr>
            <a:r>
              <a:rPr lang="en-US" dirty="0" smtClean="0"/>
              <a:t>Occipital region</a:t>
            </a:r>
          </a:p>
          <a:p>
            <a:pPr marL="457200" indent="-457200">
              <a:buFont typeface="+mj-lt"/>
              <a:buAutoNum type="alphaLcPeriod"/>
            </a:pPr>
            <a:r>
              <a:rPr lang="en-US" dirty="0" err="1" smtClean="0"/>
              <a:t>Submental</a:t>
            </a:r>
            <a:r>
              <a:rPr lang="en-US" dirty="0" smtClean="0"/>
              <a:t> region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Levels of Evidence</a:t>
            </a:r>
            <a:endParaRPr lang="en-US" dirty="0"/>
          </a:p>
        </p:txBody>
      </p:sp>
      <p:sp>
        <p:nvSpPr>
          <p:cNvPr id="3" name="Content Placeholder 2"/>
          <p:cNvSpPr>
            <a:spLocks noGrp="1"/>
          </p:cNvSpPr>
          <p:nvPr>
            <p:ph idx="1"/>
          </p:nvPr>
        </p:nvSpPr>
        <p:spPr>
          <a:xfrm>
            <a:off x="0" y="1600200"/>
            <a:ext cx="9144000" cy="4525963"/>
          </a:xfrm>
        </p:spPr>
        <p:txBody>
          <a:bodyPr>
            <a:normAutofit lnSpcReduction="10000"/>
          </a:bodyPr>
          <a:lstStyle/>
          <a:p>
            <a:r>
              <a:rPr lang="en-US" sz="3600" dirty="0" smtClean="0"/>
              <a:t>Grade A – Systemic reviews, Meta analyses, RCT</a:t>
            </a:r>
          </a:p>
          <a:p>
            <a:endParaRPr lang="en-US" sz="3600" dirty="0" smtClean="0"/>
          </a:p>
          <a:p>
            <a:r>
              <a:rPr lang="en-US" sz="3600" dirty="0" smtClean="0"/>
              <a:t>Grade B – Non-</a:t>
            </a:r>
            <a:r>
              <a:rPr lang="en-US" sz="3600" dirty="0" err="1" smtClean="0"/>
              <a:t>randomised</a:t>
            </a:r>
            <a:r>
              <a:rPr lang="en-US" sz="3600" dirty="0" smtClean="0"/>
              <a:t> studies</a:t>
            </a:r>
          </a:p>
          <a:p>
            <a:endParaRPr lang="en-US" sz="3600" dirty="0" smtClean="0"/>
          </a:p>
          <a:p>
            <a:r>
              <a:rPr lang="en-US" sz="3600" dirty="0" smtClean="0"/>
              <a:t>Grade C – Observational studies</a:t>
            </a:r>
          </a:p>
          <a:p>
            <a:pPr>
              <a:buNone/>
            </a:pPr>
            <a:endParaRPr lang="en-US" sz="3600" dirty="0" smtClean="0"/>
          </a:p>
          <a:p>
            <a:r>
              <a:rPr lang="en-US" sz="3600" dirty="0" smtClean="0"/>
              <a:t>Grade D – Case Series, Expert opinion</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Q-3 Contents of carotid sheath</a:t>
            </a:r>
          </a:p>
          <a:p>
            <a:pPr marL="457200" indent="-457200">
              <a:buFont typeface="+mj-lt"/>
              <a:buAutoNum type="alphaLcPeriod"/>
            </a:pPr>
            <a:r>
              <a:rPr lang="en-US" dirty="0" smtClean="0"/>
              <a:t>Internal jugular vein</a:t>
            </a:r>
          </a:p>
          <a:p>
            <a:pPr marL="457200" indent="-457200">
              <a:buFont typeface="+mj-lt"/>
              <a:buAutoNum type="alphaLcPeriod"/>
            </a:pPr>
            <a:r>
              <a:rPr lang="en-US" dirty="0" smtClean="0"/>
              <a:t>Common carotid artery</a:t>
            </a:r>
          </a:p>
          <a:p>
            <a:pPr marL="457200" indent="-457200">
              <a:buFont typeface="+mj-lt"/>
              <a:buAutoNum type="alphaLcPeriod"/>
            </a:pPr>
            <a:r>
              <a:rPr lang="en-US" dirty="0" err="1" smtClean="0"/>
              <a:t>Vagus</a:t>
            </a:r>
            <a:r>
              <a:rPr lang="en-US" dirty="0" smtClean="0"/>
              <a:t> nerve</a:t>
            </a:r>
          </a:p>
          <a:p>
            <a:pPr marL="457200" indent="-457200">
              <a:buFont typeface="+mj-lt"/>
              <a:buAutoNum type="alphaLcPeriod"/>
            </a:pPr>
            <a:r>
              <a:rPr lang="en-US" dirty="0" smtClean="0"/>
              <a:t>All of the above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Q-4 Branches of internal carotid artery in neck</a:t>
            </a:r>
          </a:p>
          <a:p>
            <a:pPr marL="457200" indent="-457200">
              <a:buFont typeface="+mj-lt"/>
              <a:buAutoNum type="alphaLcPeriod"/>
            </a:pPr>
            <a:r>
              <a:rPr lang="en-US" dirty="0" smtClean="0"/>
              <a:t>0</a:t>
            </a:r>
          </a:p>
          <a:p>
            <a:pPr marL="457200" indent="-457200">
              <a:buFont typeface="+mj-lt"/>
              <a:buAutoNum type="alphaLcPeriod"/>
            </a:pPr>
            <a:r>
              <a:rPr lang="en-US" dirty="0" smtClean="0"/>
              <a:t>1</a:t>
            </a:r>
          </a:p>
          <a:p>
            <a:pPr marL="457200" indent="-457200">
              <a:buFont typeface="+mj-lt"/>
              <a:buAutoNum type="alphaLcPeriod"/>
            </a:pPr>
            <a:r>
              <a:rPr lang="en-US" dirty="0" smtClean="0"/>
              <a:t>2</a:t>
            </a:r>
          </a:p>
          <a:p>
            <a:pPr marL="457200" indent="-457200">
              <a:buFont typeface="+mj-lt"/>
              <a:buAutoNum type="alphaLcPeriod"/>
            </a:pPr>
            <a:r>
              <a:rPr lang="en-US" dirty="0" smtClean="0"/>
              <a:t>3</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buNone/>
            </a:pPr>
            <a:r>
              <a:rPr lang="en-US" dirty="0" smtClean="0"/>
              <a:t>Q-5 </a:t>
            </a:r>
            <a:r>
              <a:rPr lang="en-US" dirty="0" err="1" smtClean="0"/>
              <a:t>Nasopharynx</a:t>
            </a:r>
            <a:r>
              <a:rPr lang="en-US" dirty="0" smtClean="0"/>
              <a:t> drains into</a:t>
            </a:r>
          </a:p>
          <a:p>
            <a:pPr marL="457200" indent="-457200">
              <a:buFont typeface="+mj-lt"/>
              <a:buAutoNum type="alphaLcPeriod"/>
            </a:pPr>
            <a:r>
              <a:rPr lang="en-US" dirty="0" smtClean="0"/>
              <a:t>Level 1 LN</a:t>
            </a:r>
          </a:p>
          <a:p>
            <a:pPr marL="457200" indent="-457200">
              <a:buFont typeface="+mj-lt"/>
              <a:buAutoNum type="alphaLcPeriod"/>
            </a:pPr>
            <a:r>
              <a:rPr lang="en-US" dirty="0" smtClean="0"/>
              <a:t>Level 3 LN</a:t>
            </a:r>
          </a:p>
          <a:p>
            <a:pPr marL="457200" indent="-457200">
              <a:buFont typeface="+mj-lt"/>
              <a:buAutoNum type="alphaLcPeriod"/>
            </a:pPr>
            <a:r>
              <a:rPr lang="en-US" dirty="0" smtClean="0"/>
              <a:t>Level 4 LN</a:t>
            </a:r>
          </a:p>
          <a:p>
            <a:pPr marL="457200" indent="-457200">
              <a:buFont typeface="+mj-lt"/>
              <a:buAutoNum type="alphaLcPeriod"/>
            </a:pPr>
            <a:r>
              <a:rPr lang="en-US" dirty="0" smtClean="0"/>
              <a:t>Level 5 LN</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ctr">
              <a:buNone/>
            </a:pPr>
            <a:endParaRPr lang="en-US" sz="4800" dirty="0" smtClean="0"/>
          </a:p>
          <a:p>
            <a:pPr algn="ctr">
              <a:buNone/>
            </a:pPr>
            <a:r>
              <a:rPr lang="en-US" sz="4800" dirty="0" smtClean="0"/>
              <a:t>Thank you</a:t>
            </a:r>
            <a:endParaRPr lang="en-US"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solidFill>
                  <a:srgbClr val="FF0000"/>
                </a:solidFill>
              </a:rPr>
              <a:t>Levels of Evidence</a:t>
            </a:r>
            <a:endParaRPr lang="en-US" smtClean="0"/>
          </a:p>
        </p:txBody>
      </p:sp>
      <p:sp>
        <p:nvSpPr>
          <p:cNvPr id="4099" name="Content Placeholder 2"/>
          <p:cNvSpPr>
            <a:spLocks noGrp="1"/>
          </p:cNvSpPr>
          <p:nvPr>
            <p:ph idx="1"/>
          </p:nvPr>
        </p:nvSpPr>
        <p:spPr>
          <a:xfrm>
            <a:off x="928662" y="1857364"/>
            <a:ext cx="8026426" cy="5000636"/>
          </a:xfrm>
        </p:spPr>
        <p:txBody>
          <a:bodyPr/>
          <a:lstStyle/>
          <a:p>
            <a:pPr>
              <a:buFont typeface="Arial" pitchFamily="34" charset="0"/>
              <a:buNone/>
            </a:pPr>
            <a:r>
              <a:rPr lang="en-US" dirty="0" smtClean="0"/>
              <a:t> **** ~ Systematic reviews, meta analysis of randomized control studies</a:t>
            </a:r>
          </a:p>
          <a:p>
            <a:pPr>
              <a:buFont typeface="Arial" pitchFamily="34" charset="0"/>
              <a:buNone/>
            </a:pPr>
            <a:endParaRPr lang="en-US" dirty="0" smtClean="0"/>
          </a:p>
          <a:p>
            <a:pPr>
              <a:buFont typeface="Arial" pitchFamily="34" charset="0"/>
              <a:buNone/>
            </a:pPr>
            <a:r>
              <a:rPr lang="en-US" dirty="0" smtClean="0"/>
              <a:t>*** ~ Non randomised studies</a:t>
            </a:r>
          </a:p>
          <a:p>
            <a:pPr>
              <a:buFont typeface="Arial" pitchFamily="34" charset="0"/>
              <a:buNone/>
            </a:pPr>
            <a:endParaRPr lang="en-US" dirty="0" smtClean="0"/>
          </a:p>
          <a:p>
            <a:pPr>
              <a:buFont typeface="Arial" pitchFamily="34" charset="0"/>
              <a:buNone/>
            </a:pPr>
            <a:r>
              <a:rPr lang="en-US" dirty="0" smtClean="0"/>
              <a:t>** ~ Observational or non experimental studies</a:t>
            </a:r>
          </a:p>
          <a:p>
            <a:pPr>
              <a:buFont typeface="Arial" pitchFamily="34" charset="0"/>
              <a:buNone/>
            </a:pPr>
            <a:endParaRPr lang="en-US" dirty="0" smtClean="0"/>
          </a:p>
          <a:p>
            <a:pPr>
              <a:buFont typeface="Arial" pitchFamily="34" charset="0"/>
              <a:buNone/>
            </a:pPr>
            <a:r>
              <a:rPr lang="en-US" dirty="0" smtClean="0"/>
              <a:t>* ~ Expert opinion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INTRODUCTION</a:t>
            </a:r>
            <a:endParaRPr lang="en-US" dirty="0"/>
          </a:p>
        </p:txBody>
      </p:sp>
      <p:pic>
        <p:nvPicPr>
          <p:cNvPr id="4" name="Content Placeholder 3" descr="TRI.bmp"/>
          <p:cNvPicPr>
            <a:picLocks noGrp="1" noChangeAspect="1"/>
          </p:cNvPicPr>
          <p:nvPr>
            <p:ph sz="quarter" idx="1"/>
          </p:nvPr>
        </p:nvPicPr>
        <p:blipFill>
          <a:blip r:embed="rId2"/>
          <a:stretch>
            <a:fillRect/>
          </a:stretch>
        </p:blipFill>
        <p:spPr>
          <a:xfrm>
            <a:off x="1981200" y="1981200"/>
            <a:ext cx="5105399" cy="41910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5" name="Content Placeholder 4" descr="STER.bmp"/>
          <p:cNvPicPr>
            <a:picLocks noGrp="1" noChangeAspect="1"/>
          </p:cNvPicPr>
          <p:nvPr>
            <p:ph sz="quarter" idx="1"/>
          </p:nvPr>
        </p:nvPicPr>
        <p:blipFill>
          <a:blip r:embed="rId2"/>
          <a:stretch>
            <a:fillRect/>
          </a:stretch>
        </p:blipFill>
        <p:spPr>
          <a:xfrm>
            <a:off x="914400" y="2438400"/>
            <a:ext cx="2552581" cy="276212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
        <p:nvSpPr>
          <p:cNvPr id="7" name="Content Placeholder 6"/>
          <p:cNvSpPr>
            <a:spLocks noGrp="1"/>
          </p:cNvSpPr>
          <p:nvPr>
            <p:ph sz="quarter" idx="2"/>
          </p:nvPr>
        </p:nvSpPr>
        <p:spPr/>
        <p:txBody>
          <a:bodyPr/>
          <a:lstStyle/>
          <a:p>
            <a:r>
              <a:rPr lang="en-US" dirty="0" err="1" smtClean="0"/>
              <a:t>Sternocleidomastoid</a:t>
            </a:r>
            <a:r>
              <a:rPr lang="en-US" dirty="0" smtClean="0"/>
              <a:t> muscle </a:t>
            </a:r>
            <a:r>
              <a:rPr lang="en-US" dirty="0" err="1" smtClean="0"/>
              <a:t>deviding</a:t>
            </a:r>
            <a:r>
              <a:rPr lang="en-US" dirty="0" smtClean="0"/>
              <a:t> neck into:</a:t>
            </a:r>
          </a:p>
          <a:p>
            <a:pPr>
              <a:buNone/>
            </a:pPr>
            <a:endParaRPr lang="en-US" dirty="0" smtClean="0"/>
          </a:p>
          <a:p>
            <a:pPr algn="ctr">
              <a:buFont typeface="Wingdings" pitchFamily="2" charset="2"/>
              <a:buChar char="v"/>
            </a:pPr>
            <a:r>
              <a:rPr lang="en-US" dirty="0" smtClean="0"/>
              <a:t>Anterior triangle</a:t>
            </a:r>
          </a:p>
          <a:p>
            <a:pPr algn="ctr">
              <a:buFont typeface="Wingdings" pitchFamily="2" charset="2"/>
              <a:buChar char="v"/>
            </a:pPr>
            <a:r>
              <a:rPr lang="en-US" dirty="0" smtClean="0"/>
              <a:t>Posterior triangle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SUBDIVISIONS OF ANTERIOR TRIANGLE</a:t>
            </a:r>
            <a:endParaRPr lang="en-US" dirty="0"/>
          </a:p>
        </p:txBody>
      </p:sp>
      <p:pic>
        <p:nvPicPr>
          <p:cNvPr id="9" name="Content Placeholder 8" descr="250px-Copy_of_Musculi_coli_base,_my_edits_for_tringles,_labeled_trianglesanteriorT_svg.png"/>
          <p:cNvPicPr>
            <a:picLocks noGrp="1" noChangeAspect="1"/>
          </p:cNvPicPr>
          <p:nvPr>
            <p:ph sz="quarter" idx="1"/>
          </p:nvPr>
        </p:nvPicPr>
        <p:blipFill>
          <a:blip r:embed="rId2"/>
          <a:stretch>
            <a:fillRect/>
          </a:stretch>
        </p:blipFill>
        <p:spPr>
          <a:xfrm>
            <a:off x="2057400" y="2514600"/>
            <a:ext cx="4495799" cy="2895599"/>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SUBMENTAL TRIANGLE</a:t>
            </a:r>
            <a:endParaRPr lang="en-US" dirty="0"/>
          </a:p>
        </p:txBody>
      </p:sp>
      <p:sp>
        <p:nvSpPr>
          <p:cNvPr id="5" name="Content Placeholder 4"/>
          <p:cNvSpPr>
            <a:spLocks noGrp="1"/>
          </p:cNvSpPr>
          <p:nvPr>
            <p:ph sz="quarter" idx="2"/>
          </p:nvPr>
        </p:nvSpPr>
        <p:spPr/>
        <p:txBody>
          <a:bodyPr/>
          <a:lstStyle/>
          <a:p>
            <a:pPr>
              <a:buNone/>
            </a:pPr>
            <a:r>
              <a:rPr lang="en-US" dirty="0" smtClean="0"/>
              <a:t>Contents :</a:t>
            </a:r>
          </a:p>
          <a:p>
            <a:pPr>
              <a:buNone/>
            </a:pPr>
            <a:endParaRPr lang="en-US" dirty="0" smtClean="0"/>
          </a:p>
          <a:p>
            <a:pPr>
              <a:buFont typeface="Wingdings" pitchFamily="2" charset="2"/>
              <a:buChar char="v"/>
            </a:pPr>
            <a:r>
              <a:rPr lang="en-US" sz="2000" dirty="0" smtClean="0"/>
              <a:t>2-4 </a:t>
            </a:r>
            <a:r>
              <a:rPr lang="en-US" sz="2000" dirty="0" err="1" smtClean="0"/>
              <a:t>submental</a:t>
            </a:r>
            <a:r>
              <a:rPr lang="en-US" sz="2000" dirty="0" smtClean="0"/>
              <a:t> lymph nodes</a:t>
            </a:r>
          </a:p>
          <a:p>
            <a:pPr>
              <a:buFont typeface="Wingdings" pitchFamily="2" charset="2"/>
              <a:buChar char="v"/>
            </a:pPr>
            <a:endParaRPr lang="en-US" sz="2000" dirty="0" smtClean="0"/>
          </a:p>
          <a:p>
            <a:pPr>
              <a:buFont typeface="Wingdings" pitchFamily="2" charset="2"/>
              <a:buChar char="v"/>
            </a:pPr>
            <a:r>
              <a:rPr lang="en-US" sz="2000" dirty="0" err="1" smtClean="0"/>
              <a:t>Submental</a:t>
            </a:r>
            <a:r>
              <a:rPr lang="en-US" sz="2000" dirty="0" smtClean="0"/>
              <a:t> salivary gland</a:t>
            </a:r>
          </a:p>
          <a:p>
            <a:pPr>
              <a:buFont typeface="Wingdings" pitchFamily="2" charset="2"/>
              <a:buChar char="v"/>
            </a:pPr>
            <a:endParaRPr lang="en-US" sz="2000" dirty="0" smtClean="0"/>
          </a:p>
          <a:p>
            <a:pPr>
              <a:buFont typeface="Wingdings" pitchFamily="2" charset="2"/>
              <a:buChar char="v"/>
            </a:pPr>
            <a:r>
              <a:rPr lang="en-US" sz="2000" dirty="0" err="1" smtClean="0"/>
              <a:t>Submental</a:t>
            </a:r>
            <a:r>
              <a:rPr lang="en-US" sz="2000" dirty="0" smtClean="0"/>
              <a:t> veins</a:t>
            </a:r>
            <a:endParaRPr lang="en-US" sz="2000" dirty="0"/>
          </a:p>
        </p:txBody>
      </p:sp>
      <p:pic>
        <p:nvPicPr>
          <p:cNvPr id="8" name="Content Placeholder 7" descr="250px-Musculi_coli_base,_my_edits_for_tringles,_Submental_svg.png"/>
          <p:cNvPicPr>
            <a:picLocks noGrp="1" noChangeAspect="1"/>
          </p:cNvPicPr>
          <p:nvPr>
            <p:ph sz="quarter" idx="1"/>
          </p:nvPr>
        </p:nvPicPr>
        <p:blipFill>
          <a:blip r:embed="rId2"/>
          <a:stretch>
            <a:fillRect/>
          </a:stretch>
        </p:blipFill>
        <p:spPr>
          <a:xfrm>
            <a:off x="533400" y="2133600"/>
            <a:ext cx="3352800" cy="28956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pPr algn="ctr"/>
            <a:r>
              <a:rPr lang="en-US" dirty="0" err="1" smtClean="0"/>
              <a:t>Submandibular</a:t>
            </a:r>
            <a:r>
              <a:rPr lang="en-US" dirty="0" smtClean="0"/>
              <a:t> triangle</a:t>
            </a:r>
            <a:endParaRPr lang="en-US" dirty="0"/>
          </a:p>
        </p:txBody>
      </p:sp>
      <p:pic>
        <p:nvPicPr>
          <p:cNvPr id="9" name="Content Placeholder 8" descr="250px-Musculi_coli_base,_my_edits_for_tringles,_labeled_triangles,_Submandib_svg.png"/>
          <p:cNvPicPr>
            <a:picLocks noGrp="1" noChangeAspect="1"/>
          </p:cNvPicPr>
          <p:nvPr>
            <p:ph sz="quarter" idx="1"/>
          </p:nvPr>
        </p:nvPicPr>
        <p:blipFill>
          <a:blip r:embed="rId2"/>
          <a:stretch>
            <a:fillRect/>
          </a:stretch>
        </p:blipFill>
        <p:spPr>
          <a:xfrm>
            <a:off x="457200" y="2133600"/>
            <a:ext cx="2895600" cy="2890837"/>
          </a:xfrm>
        </p:spPr>
      </p:pic>
      <p:sp>
        <p:nvSpPr>
          <p:cNvPr id="11" name="Content Placeholder 10"/>
          <p:cNvSpPr>
            <a:spLocks noGrp="1"/>
          </p:cNvSpPr>
          <p:nvPr>
            <p:ph sz="quarter" idx="2"/>
          </p:nvPr>
        </p:nvSpPr>
        <p:spPr>
          <a:xfrm>
            <a:off x="4343400" y="1905000"/>
            <a:ext cx="3657600" cy="4572000"/>
          </a:xfrm>
        </p:spPr>
        <p:txBody>
          <a:bodyPr/>
          <a:lstStyle/>
          <a:p>
            <a:r>
              <a:rPr lang="en-US" dirty="0" err="1" smtClean="0"/>
              <a:t>Submandibular</a:t>
            </a:r>
            <a:r>
              <a:rPr lang="en-US" dirty="0" smtClean="0"/>
              <a:t> salivary gland</a:t>
            </a:r>
          </a:p>
          <a:p>
            <a:r>
              <a:rPr lang="en-US" dirty="0" smtClean="0"/>
              <a:t>Deep fascia</a:t>
            </a:r>
          </a:p>
          <a:p>
            <a:r>
              <a:rPr lang="en-US" dirty="0" smtClean="0"/>
              <a:t>Facial artery</a:t>
            </a:r>
          </a:p>
          <a:p>
            <a:r>
              <a:rPr lang="en-US" dirty="0" smtClean="0"/>
              <a:t>Anterior facial vein</a:t>
            </a:r>
          </a:p>
          <a:p>
            <a:r>
              <a:rPr lang="en-US" dirty="0" smtClean="0"/>
              <a:t>Marginal </a:t>
            </a:r>
            <a:r>
              <a:rPr lang="en-US" dirty="0" err="1" smtClean="0"/>
              <a:t>mandibular</a:t>
            </a:r>
            <a:r>
              <a:rPr lang="en-US" dirty="0" smtClean="0"/>
              <a:t> nerve</a:t>
            </a:r>
          </a:p>
          <a:p>
            <a:r>
              <a:rPr lang="en-US" dirty="0" err="1" smtClean="0"/>
              <a:t>Lymphnodes</a:t>
            </a:r>
            <a:r>
              <a:rPr lang="en-US"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Carotid triangle</a:t>
            </a:r>
            <a:endParaRPr lang="en-US" dirty="0"/>
          </a:p>
        </p:txBody>
      </p:sp>
      <p:sp>
        <p:nvSpPr>
          <p:cNvPr id="4" name="Content Placeholder 3"/>
          <p:cNvSpPr>
            <a:spLocks noGrp="1"/>
          </p:cNvSpPr>
          <p:nvPr>
            <p:ph sz="quarter" idx="2"/>
          </p:nvPr>
        </p:nvSpPr>
        <p:spPr>
          <a:xfrm>
            <a:off x="4270248" y="1955800"/>
            <a:ext cx="3657600" cy="4572000"/>
          </a:xfrm>
        </p:spPr>
        <p:txBody>
          <a:bodyPr/>
          <a:lstStyle/>
          <a:p>
            <a:r>
              <a:rPr lang="en-US" dirty="0" smtClean="0"/>
              <a:t>Arteries : </a:t>
            </a:r>
            <a:r>
              <a:rPr lang="en-US" sz="2000" dirty="0" smtClean="0"/>
              <a:t>CCA,ECA,ICA</a:t>
            </a:r>
          </a:p>
          <a:p>
            <a:r>
              <a:rPr lang="en-US" dirty="0" smtClean="0"/>
              <a:t>Veins : </a:t>
            </a:r>
            <a:r>
              <a:rPr lang="en-US" sz="2000" dirty="0" smtClean="0"/>
              <a:t>IJV, common facial, pharyngeal, lingual</a:t>
            </a:r>
          </a:p>
          <a:p>
            <a:r>
              <a:rPr lang="en-US" dirty="0" smtClean="0"/>
              <a:t>Nerves :</a:t>
            </a:r>
            <a:r>
              <a:rPr lang="en-US" sz="2000" dirty="0" err="1" smtClean="0"/>
              <a:t>vagus</a:t>
            </a:r>
            <a:r>
              <a:rPr lang="en-US" sz="2000" dirty="0" smtClean="0"/>
              <a:t>, superior laryngeal, spinal accessory, hypoglossal, sympathetic chain</a:t>
            </a:r>
          </a:p>
          <a:p>
            <a:r>
              <a:rPr lang="en-US" dirty="0" smtClean="0"/>
              <a:t>Carotid sheath</a:t>
            </a:r>
          </a:p>
          <a:p>
            <a:r>
              <a:rPr lang="en-US" dirty="0" smtClean="0"/>
              <a:t>Lymph nodes</a:t>
            </a:r>
          </a:p>
          <a:p>
            <a:pPr>
              <a:buNone/>
            </a:pPr>
            <a:endParaRPr lang="en-US" dirty="0"/>
          </a:p>
        </p:txBody>
      </p:sp>
      <p:pic>
        <p:nvPicPr>
          <p:cNvPr id="7" name="Content Placeholder 6" descr="250px-Musculi_coli_base,_my_edits_for_tringles,_Carotid_T_svg.png"/>
          <p:cNvPicPr>
            <a:picLocks noGrp="1" noChangeAspect="1"/>
          </p:cNvPicPr>
          <p:nvPr>
            <p:ph sz="quarter" idx="1"/>
          </p:nvPr>
        </p:nvPicPr>
        <p:blipFill>
          <a:blip r:embed="rId2"/>
          <a:stretch>
            <a:fillRect/>
          </a:stretch>
        </p:blipFill>
        <p:spPr>
          <a:xfrm>
            <a:off x="457200" y="1981200"/>
            <a:ext cx="3429000" cy="3276600"/>
          </a:xfr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323</TotalTime>
  <Words>366</Words>
  <Application>Microsoft Office PowerPoint</Application>
  <PresentationFormat>On-screen Show (4:3)</PresentationFormat>
  <Paragraphs>95</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Oriel</vt:lpstr>
      <vt:lpstr>ANATOMY OF TRIANGLES OF NECK</vt:lpstr>
      <vt:lpstr>Levels of Evidence</vt:lpstr>
      <vt:lpstr>Levels of Evidence</vt:lpstr>
      <vt:lpstr>INTRODUCTION</vt:lpstr>
      <vt:lpstr>Slide 5</vt:lpstr>
      <vt:lpstr>SUBDIVISIONS OF ANTERIOR TRIANGLE</vt:lpstr>
      <vt:lpstr>SUBMENTAL TRIANGLE</vt:lpstr>
      <vt:lpstr>Submandibular triangle</vt:lpstr>
      <vt:lpstr>Carotid triangle</vt:lpstr>
      <vt:lpstr>Muscular triangle</vt:lpstr>
      <vt:lpstr>Slide 11</vt:lpstr>
      <vt:lpstr>Posterior triangle</vt:lpstr>
      <vt:lpstr>Lateral neck triangle</vt:lpstr>
      <vt:lpstr>Subclavian triangle</vt:lpstr>
      <vt:lpstr>Contents of posterior triangle</vt:lpstr>
      <vt:lpstr>Lymph nodes in neck</vt:lpstr>
      <vt:lpstr>Slide 17</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ANATOMY OF TRIANGLES OF NECK</dc:title>
  <dc:creator>JINESH</dc:creator>
  <cp:lastModifiedBy>sony</cp:lastModifiedBy>
  <cp:revision>53</cp:revision>
  <dcterms:created xsi:type="dcterms:W3CDTF">2013-02-03T13:17:17Z</dcterms:created>
  <dcterms:modified xsi:type="dcterms:W3CDTF">2023-11-16T11:29:24Z</dcterms:modified>
</cp:coreProperties>
</file>