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7103745" cy="1023429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542290" y="397510"/>
            <a:ext cx="11281410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4800" b="1"/>
              <a:t>CEREBROVASCULAR DISEASE</a:t>
            </a:r>
            <a:endParaRPr lang="en-IN" altLang="en-US" sz="4800" b="1"/>
          </a:p>
          <a:p>
            <a:endParaRPr lang="en-IN" altLang="en-US" sz="4800" b="1"/>
          </a:p>
          <a:p>
            <a:endParaRPr lang="en-IN" altLang="en-US" sz="4800" b="1"/>
          </a:p>
          <a:p>
            <a:endParaRPr lang="en-IN" altLang="en-US" sz="4800" b="1"/>
          </a:p>
          <a:p>
            <a:endParaRPr lang="en-IN" altLang="en-US" sz="4800" b="1"/>
          </a:p>
          <a:p>
            <a:r>
              <a:rPr lang="en-IN" altLang="en-US" sz="4800" b="1"/>
              <a:t>                          DR SUNIL KUMAR</a:t>
            </a:r>
            <a:endParaRPr lang="en-IN" altLang="en-US" sz="4800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226060" y="285750"/>
            <a:ext cx="11708765" cy="5692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4000" b="1"/>
              <a:t>                                   SIGN AND TEST</a:t>
            </a:r>
            <a:endParaRPr lang="en-IN" altLang="en-US" sz="4000" b="1"/>
          </a:p>
          <a:p>
            <a:r>
              <a:rPr lang="en-IN" altLang="en-US" sz="3600"/>
              <a:t>-In diagnosing a stroke, knowing how the symptoms developed is important.</a:t>
            </a:r>
            <a:endParaRPr lang="en-IN" altLang="en-US" sz="3600"/>
          </a:p>
          <a:p>
            <a:r>
              <a:rPr lang="en-IN" altLang="en-US" sz="3600"/>
              <a:t>-The symptoms may be severe at the beginning of stroke, or they may progress or fluctuate for the first day or two (stroke in evolution)</a:t>
            </a:r>
            <a:endParaRPr lang="en-IN" altLang="en-US" sz="3600"/>
          </a:p>
          <a:p>
            <a:r>
              <a:rPr lang="en-IN" altLang="en-US" sz="3600"/>
              <a:t>-Once there is no further deterioration, the stroke is considered completed.</a:t>
            </a:r>
            <a:endParaRPr lang="en-IN" altLang="en-US" sz="3600"/>
          </a:p>
          <a:p>
            <a:r>
              <a:rPr lang="en-IN" altLang="en-US" sz="3600"/>
              <a:t>-During clinical examination, doctor will look for specific neurologic, motor, and sensory deficits.</a:t>
            </a:r>
            <a:endParaRPr lang="en-IN" altLang="en-US" sz="3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483235" y="346710"/>
            <a:ext cx="1140587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/>
              <a:t>- An examination may show changes in vision or vision fields, abnormal reflexes, abnormal eye movements, muscle weakness, decreased sensation.</a:t>
            </a:r>
            <a:endParaRPr lang="en-IN" altLang="en-US" sz="3600"/>
          </a:p>
          <a:p>
            <a:r>
              <a:rPr lang="en-IN" altLang="en-US" sz="3600"/>
              <a:t>- Sign of atrial fibrillation may be seen.</a:t>
            </a:r>
            <a:endParaRPr lang="en-IN" altLang="en-US" sz="36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301625" y="316230"/>
            <a:ext cx="11587480" cy="62471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4000" b="1"/>
              <a:t>INVESTIGATIONS</a:t>
            </a:r>
            <a:endParaRPr lang="en-IN" altLang="en-US" sz="4000" b="1"/>
          </a:p>
          <a:p>
            <a:r>
              <a:rPr lang="en-IN" altLang="en-US" sz="3600"/>
              <a:t>a) Head CT or head MRI:-</a:t>
            </a:r>
            <a:endParaRPr lang="en-IN" altLang="en-US" sz="3600"/>
          </a:p>
          <a:p>
            <a:r>
              <a:rPr lang="en-IN" altLang="en-US" sz="3600"/>
              <a:t>- Used to determine if the stroke was caused by bleeding (hemorrhage) or other lesions &amp; to define the location and extent of the stroke.</a:t>
            </a:r>
            <a:endParaRPr lang="en-IN" altLang="en-US" sz="3600"/>
          </a:p>
          <a:p>
            <a:r>
              <a:rPr lang="en-IN" altLang="en-US" sz="3600"/>
              <a:t>b) ECG:-</a:t>
            </a:r>
            <a:endParaRPr lang="en-IN" altLang="en-US" sz="3600"/>
          </a:p>
          <a:p>
            <a:r>
              <a:rPr lang="en-IN" altLang="en-US" sz="3600"/>
              <a:t>- Used to diagnose underlying heart disorders.</a:t>
            </a:r>
            <a:endParaRPr lang="en-IN" altLang="en-US" sz="3600"/>
          </a:p>
          <a:p>
            <a:r>
              <a:rPr lang="en-IN" altLang="en-US" sz="3600"/>
              <a:t>c) ECHOCARDIOGRAM:-</a:t>
            </a:r>
            <a:endParaRPr lang="en-IN" altLang="en-US" sz="3600"/>
          </a:p>
          <a:p>
            <a:r>
              <a:rPr lang="en-IN" altLang="en-US" sz="3600"/>
              <a:t>- If the cause may be an embolus from the heart.</a:t>
            </a:r>
            <a:endParaRPr lang="en-IN" altLang="en-US" sz="3600"/>
          </a:p>
          <a:p>
            <a:r>
              <a:rPr lang="en-IN" altLang="en-US" sz="3600"/>
              <a:t>d) Carotid Dopler:-</a:t>
            </a:r>
            <a:endParaRPr lang="en-IN" altLang="en-US" sz="3600"/>
          </a:p>
          <a:p>
            <a:r>
              <a:rPr lang="en-IN" altLang="en-US" sz="3600"/>
              <a:t>- If the cause may be carotid artery stenosis. </a:t>
            </a:r>
            <a:endParaRPr lang="en-IN" altLang="en-US" sz="3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ext Box 2"/>
          <p:cNvSpPr txBox="1"/>
          <p:nvPr/>
        </p:nvSpPr>
        <p:spPr>
          <a:xfrm>
            <a:off x="280035" y="407035"/>
            <a:ext cx="1163256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/>
              <a:t>e) Heart Monitor:-</a:t>
            </a:r>
            <a:endParaRPr lang="en-IN" altLang="en-US" sz="3600"/>
          </a:p>
          <a:p>
            <a:r>
              <a:rPr lang="en-IN" altLang="en-US" sz="3600"/>
              <a:t>- To determine if a heart arrhythmia (AF) may be responsible for stroke.</a:t>
            </a:r>
            <a:endParaRPr lang="en-IN" altLang="en-US" sz="3600"/>
          </a:p>
          <a:p>
            <a:r>
              <a:rPr lang="en-IN" altLang="en-US" sz="3600"/>
              <a:t>f) Cerebral angiography:-</a:t>
            </a:r>
            <a:endParaRPr lang="en-IN" altLang="en-US" sz="3600"/>
          </a:p>
          <a:p>
            <a:r>
              <a:rPr lang="en-IN" altLang="en-US" sz="3600"/>
              <a:t>- To identify the blood vessel responsible for the stroke.</a:t>
            </a:r>
            <a:endParaRPr lang="en-IN" altLang="en-US" sz="3600"/>
          </a:p>
          <a:p>
            <a:r>
              <a:rPr lang="en-IN" altLang="en-US" sz="3600"/>
              <a:t>g) Blood work:-</a:t>
            </a:r>
            <a:endParaRPr lang="en-IN" altLang="en-US" sz="3600"/>
          </a:p>
          <a:p>
            <a:r>
              <a:rPr lang="en-IN" altLang="en-US" sz="3600"/>
              <a:t>- To exclude immune conditions or abnormal clotting of the blood that can lead to clot formation. </a:t>
            </a:r>
            <a:endParaRPr lang="en-IN" altLang="en-US" sz="3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210820" y="271145"/>
            <a:ext cx="11708765" cy="45847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4000" b="1"/>
              <a:t>                                   TREATMENT</a:t>
            </a:r>
            <a:endParaRPr lang="en-IN" altLang="en-US" sz="4000" b="1"/>
          </a:p>
          <a:p>
            <a:r>
              <a:rPr lang="en-IN" altLang="en-US" sz="3600"/>
              <a:t>- A stroke is a medical emergency.</a:t>
            </a:r>
            <a:endParaRPr lang="en-IN" altLang="en-US" sz="3600"/>
          </a:p>
          <a:p>
            <a:r>
              <a:rPr lang="en-IN" altLang="en-US" sz="3600"/>
              <a:t>- Treatment depend on the severity and cause of stroke.</a:t>
            </a:r>
            <a:endParaRPr lang="en-IN" altLang="en-US" sz="3600"/>
          </a:p>
          <a:p>
            <a:r>
              <a:rPr lang="en-IN" altLang="en-US" sz="3600"/>
              <a:t>- Hospitalisation is required sply in intensive care and life support.</a:t>
            </a:r>
            <a:endParaRPr lang="en-IN" altLang="en-US" sz="3600"/>
          </a:p>
          <a:p>
            <a:r>
              <a:rPr lang="en-IN" altLang="en-US" sz="3600"/>
              <a:t>- Goal is to determine if he or she is having a bleeding or a stroke from a blood clot, &amp; start therapy within 3 hours of when the stroke began. </a:t>
            </a:r>
            <a:endParaRPr lang="en-IN" altLang="en-US" sz="36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392430" y="407035"/>
            <a:ext cx="11557635" cy="62471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4000" b="1"/>
              <a:t>                       IMMEDIATE TREATMENT</a:t>
            </a:r>
            <a:endParaRPr lang="en-IN" altLang="en-US" sz="4000" b="1"/>
          </a:p>
          <a:p>
            <a:r>
              <a:rPr lang="en-IN" altLang="en-US" sz="3600"/>
              <a:t>-Thrombolytic medicine, like tPA, breaks up blood clots and can restore blood flow to damaged area.</a:t>
            </a:r>
            <a:endParaRPr lang="en-IN" altLang="en-US" sz="3600"/>
          </a:p>
          <a:p>
            <a:r>
              <a:rPr lang="en-IN" altLang="en-US" sz="3600"/>
              <a:t>- blood thinner such as heparin and coumadin are used to treat stroke. Aspirin and other antiplatelet agents may be  used as well.</a:t>
            </a:r>
            <a:endParaRPr lang="en-IN" altLang="en-US" sz="3600"/>
          </a:p>
          <a:p>
            <a:r>
              <a:rPr lang="en-IN" altLang="en-US" sz="3600"/>
              <a:t>- Antihypertensive medication needed to control high BP.</a:t>
            </a:r>
            <a:endParaRPr lang="en-IN" altLang="en-US" sz="3600"/>
          </a:p>
          <a:p>
            <a:r>
              <a:rPr lang="en-IN" altLang="en-US" sz="3600"/>
              <a:t>- Analgesic to control severe headache.</a:t>
            </a:r>
            <a:endParaRPr lang="en-IN" altLang="en-US" sz="3600"/>
          </a:p>
          <a:p>
            <a:r>
              <a:rPr lang="en-IN" altLang="en-US" sz="3600"/>
              <a:t>- Nutrients and fluid may be necessary, sply if the person has swallowing difficulties. The nutients &amp; fluids may be given through IV tube of feeding tube.</a:t>
            </a:r>
            <a:endParaRPr lang="en-IN" altLang="en-US" sz="36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437515" y="482600"/>
            <a:ext cx="11572875" cy="50774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/>
              <a:t>- For Hemorrhagic stroke, surgery is often required to remove pooled blood from the brain &amp; to repair damaged blood vessels.</a:t>
            </a:r>
            <a:endParaRPr lang="en-IN" altLang="en-US" sz="3600"/>
          </a:p>
          <a:p>
            <a:r>
              <a:rPr lang="en-IN" altLang="en-US" sz="3600"/>
              <a:t>- Life support &amp; coma treatments are performed as needed.</a:t>
            </a:r>
            <a:endParaRPr lang="en-IN" altLang="en-US" sz="3600"/>
          </a:p>
          <a:p>
            <a:endParaRPr lang="en-IN" altLang="en-US" sz="3600"/>
          </a:p>
          <a:p>
            <a:r>
              <a:rPr lang="en-IN" altLang="en-US" sz="3600"/>
              <a:t>-For long term treatment, depending upon the symptoms, rehabilitation include speech therapy, occupation therapy, and physical therapy required.</a:t>
            </a:r>
            <a:endParaRPr lang="en-IN" altLang="en-US" sz="3600"/>
          </a:p>
          <a:p>
            <a:r>
              <a:rPr lang="en-IN" altLang="en-US" sz="3600"/>
              <a:t>- The recovery time differs from person to person.</a:t>
            </a:r>
            <a:endParaRPr lang="en-IN" altLang="en-US" sz="36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392430" y="346710"/>
            <a:ext cx="11421110" cy="5692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4000" b="1"/>
              <a:t>                               COMPLICATIONS</a:t>
            </a:r>
            <a:endParaRPr lang="en-IN" altLang="en-US" sz="4000" b="1"/>
          </a:p>
          <a:p>
            <a:r>
              <a:rPr lang="en-IN" altLang="en-US" sz="3600"/>
              <a:t>-Problem due to loss of mobility such as joint contracture &amp; pressure sore.</a:t>
            </a:r>
            <a:endParaRPr lang="en-IN" altLang="en-US" sz="3600"/>
          </a:p>
          <a:p>
            <a:r>
              <a:rPr lang="en-IN" altLang="en-US" sz="3600"/>
              <a:t>-Permanent loss of movement or sensation of a part of the body.</a:t>
            </a:r>
            <a:endParaRPr lang="en-IN" altLang="en-US" sz="3600"/>
          </a:p>
          <a:p>
            <a:r>
              <a:rPr lang="en-IN" altLang="en-US" sz="3600"/>
              <a:t>-bone fracture 7 muscle spasticity.</a:t>
            </a:r>
            <a:endParaRPr lang="en-IN" altLang="en-US" sz="3600"/>
          </a:p>
          <a:p>
            <a:r>
              <a:rPr lang="en-IN" altLang="en-US" sz="3600"/>
              <a:t>-Permanent loss of brain functions.</a:t>
            </a:r>
            <a:endParaRPr lang="en-IN" altLang="en-US" sz="3600"/>
          </a:p>
          <a:p>
            <a:r>
              <a:rPr lang="en-IN" altLang="en-US" sz="3600"/>
              <a:t>-Decreased life span.</a:t>
            </a:r>
            <a:endParaRPr lang="en-IN" altLang="en-US" sz="3600"/>
          </a:p>
          <a:p>
            <a:r>
              <a:rPr lang="en-IN" altLang="en-US" sz="3600"/>
              <a:t>-Reduced ability to care for self.</a:t>
            </a:r>
            <a:endParaRPr lang="en-IN" altLang="en-US" sz="3600"/>
          </a:p>
          <a:p>
            <a:r>
              <a:rPr lang="en-IN" altLang="en-US" sz="3600"/>
              <a:t>-Aspiration &amp; malnutrition.</a:t>
            </a:r>
            <a:endParaRPr lang="en-IN" altLang="en-US" sz="36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ext Box 2"/>
          <p:cNvSpPr txBox="1"/>
          <p:nvPr/>
        </p:nvSpPr>
        <p:spPr>
          <a:xfrm>
            <a:off x="437515" y="346710"/>
            <a:ext cx="11602720" cy="51390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4000" b="1"/>
              <a:t>                                     PREVENTION</a:t>
            </a:r>
            <a:endParaRPr lang="en-IN" altLang="en-US" sz="4000" b="1"/>
          </a:p>
          <a:p>
            <a:r>
              <a:rPr lang="en-IN" altLang="en-US" sz="3600"/>
              <a:t>TO HELP PREVENT A STROKE:-</a:t>
            </a:r>
            <a:endParaRPr lang="en-IN" altLang="en-US" sz="3600"/>
          </a:p>
          <a:p>
            <a:r>
              <a:rPr lang="en-IN" altLang="en-US" sz="3600"/>
              <a:t>-Screen blood pressure sply if family H/O of high BP.</a:t>
            </a:r>
            <a:endParaRPr lang="en-IN" altLang="en-US" sz="3600"/>
          </a:p>
          <a:p>
            <a:r>
              <a:rPr lang="en-IN" altLang="en-US" sz="3600"/>
              <a:t>-Treat high BP , diabetes, high cholesterol, &amp; heart disease if present.</a:t>
            </a:r>
            <a:endParaRPr lang="en-IN" altLang="en-US" sz="3600"/>
          </a:p>
          <a:p>
            <a:r>
              <a:rPr lang="en-IN" altLang="en-US" sz="3600"/>
              <a:t>-Quit smoking &amp; avoid excessive alcohol use. </a:t>
            </a:r>
            <a:endParaRPr lang="en-IN" altLang="en-US" sz="3600"/>
          </a:p>
          <a:p>
            <a:r>
              <a:rPr lang="en-IN" altLang="en-US" sz="3600"/>
              <a:t>-Lose weight if overweight.</a:t>
            </a:r>
            <a:endParaRPr lang="en-IN" altLang="en-US" sz="3600"/>
          </a:p>
          <a:p>
            <a:r>
              <a:rPr lang="en-IN" altLang="en-US" sz="3600"/>
              <a:t>-Exercise regularly</a:t>
            </a:r>
            <a:endParaRPr lang="en-IN" altLang="en-US" sz="3600"/>
          </a:p>
          <a:p>
            <a:r>
              <a:rPr lang="en-IN" altLang="en-US" sz="3600"/>
              <a:t>-Follow a low fat diet.</a:t>
            </a:r>
            <a:endParaRPr lang="en-IN" altLang="en-US" sz="36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2628265" y="3244850"/>
            <a:ext cx="929132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4400"/>
              <a:t>                                    THANKS</a:t>
            </a:r>
            <a:endParaRPr lang="en-IN" altLang="en-US" sz="4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ext Box 2"/>
          <p:cNvSpPr txBox="1"/>
          <p:nvPr/>
        </p:nvSpPr>
        <p:spPr>
          <a:xfrm>
            <a:off x="516255" y="461645"/>
            <a:ext cx="11291570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 b="1"/>
              <a:t>Definition:-</a:t>
            </a:r>
            <a:endParaRPr lang="en-IN" altLang="en-US" sz="3600" b="1"/>
          </a:p>
          <a:p>
            <a:endParaRPr lang="en-IN" altLang="en-US" sz="3600"/>
          </a:p>
          <a:p>
            <a:r>
              <a:rPr lang="en-IN" altLang="en-US" sz="3600"/>
              <a:t>-Defined as brain dysfunction caused by an abnormality of the cerebral blood supply.</a:t>
            </a:r>
            <a:endParaRPr lang="en-IN" altLang="en-US" sz="3600"/>
          </a:p>
          <a:p>
            <a:r>
              <a:rPr lang="en-IN" altLang="en-US" sz="3600"/>
              <a:t>- A stroke is an interruption of the blood supply to any part of the brain.</a:t>
            </a:r>
            <a:endParaRPr lang="en-IN" altLang="en-US" sz="3600"/>
          </a:p>
          <a:p>
            <a:r>
              <a:rPr lang="en-IN" altLang="en-US" sz="3600"/>
              <a:t>- Alternative name- Stroke, CVA, Cerebral infarction, Cerebral hemorrhage. </a:t>
            </a:r>
            <a:endParaRPr lang="en-IN" altLang="en-US"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530860" y="490855"/>
            <a:ext cx="11424920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 b="1"/>
              <a:t>Causes, Incidence, &amp; Risk Factors:-</a:t>
            </a:r>
            <a:endParaRPr lang="en-IN" altLang="en-US" sz="3600" b="1"/>
          </a:p>
          <a:p>
            <a:r>
              <a:rPr lang="en-IN" altLang="en-US" sz="3600" b="1"/>
              <a:t>-</a:t>
            </a:r>
            <a:r>
              <a:rPr lang="en-IN" altLang="en-US" sz="3600"/>
              <a:t>A stroke can happen when:</a:t>
            </a:r>
            <a:endParaRPr lang="en-IN" altLang="en-US" sz="3600"/>
          </a:p>
          <a:p>
            <a:r>
              <a:rPr lang="en-IN" altLang="en-US" sz="3600"/>
              <a:t>a) A blood vessel carrying blood to the brain is blocked by a blood clot. this is called an Ischemic stroke.</a:t>
            </a:r>
            <a:endParaRPr lang="en-IN" altLang="en-US" sz="3600"/>
          </a:p>
          <a:p>
            <a:r>
              <a:rPr lang="en-IN" altLang="en-US" sz="3600"/>
              <a:t>b) A blood vessel breaks open, causing blood to leak into the brain. This is called a Hemorrhagic stroke.</a:t>
            </a:r>
            <a:endParaRPr lang="en-IN" altLang="en-US" sz="3600"/>
          </a:p>
          <a:p>
            <a:endParaRPr lang="en-IN" altLang="en-US" sz="3600"/>
          </a:p>
          <a:p>
            <a:r>
              <a:rPr lang="en-IN" altLang="en-US" sz="3600"/>
              <a:t>- If blood flow is stopped for longer than a few seconds, the brain cannot get blood &amp; oxygen, brain cell can dies, causing permanent damage.</a:t>
            </a:r>
            <a:endParaRPr lang="en-IN" altLang="en-US" sz="3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486410" y="387985"/>
            <a:ext cx="11410315" cy="62471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4000" b="1"/>
              <a:t>                             ISCHEMIC STROKE</a:t>
            </a:r>
            <a:endParaRPr lang="en-IN" altLang="en-US" sz="4000" b="1"/>
          </a:p>
          <a:p>
            <a:r>
              <a:rPr lang="en-IN" altLang="en-US" sz="3600"/>
              <a:t>-This is the most common type of stroke.</a:t>
            </a:r>
            <a:endParaRPr lang="en-IN" altLang="en-US" sz="3600"/>
          </a:p>
          <a:p>
            <a:r>
              <a:rPr lang="en-IN" altLang="en-US" sz="3600"/>
              <a:t>-Usually this type of stroke results from clogged arteries, a condition called atherosclerosis.</a:t>
            </a:r>
            <a:endParaRPr lang="en-IN" altLang="en-US" sz="3600"/>
          </a:p>
          <a:p>
            <a:r>
              <a:rPr lang="en-IN" altLang="en-US" sz="3600"/>
              <a:t>-Fatty deposits &amp; blood platelets collect on the wall of arteries, forming a sticky substance called plaque.</a:t>
            </a:r>
            <a:endParaRPr lang="en-IN" altLang="en-US" sz="3600"/>
          </a:p>
          <a:p>
            <a:r>
              <a:rPr lang="en-IN" altLang="en-US" sz="3600"/>
              <a:t>- Over time, the plaque builds up. Often, the plaque causes the blood to flow abnormally, which can cause the blood to clot. there are two types of clots:-</a:t>
            </a:r>
            <a:endParaRPr lang="en-IN" altLang="en-US" sz="3600"/>
          </a:p>
          <a:p>
            <a:r>
              <a:rPr lang="en-IN" altLang="en-US" sz="3600"/>
              <a:t>a) A clot that stays in place in the brain is called cerebral thrombus.</a:t>
            </a:r>
            <a:endParaRPr lang="en-IN" altLang="en-US" sz="3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427990" y="402590"/>
            <a:ext cx="1142428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/>
              <a:t>b) A clot that breaks loose &amp; moves through the blood stream to the brain is called an cerebral embolism.</a:t>
            </a:r>
            <a:endParaRPr lang="en-IN" altLang="en-US" sz="3600"/>
          </a:p>
          <a:p>
            <a:endParaRPr lang="en-IN" altLang="en-US" sz="3600"/>
          </a:p>
          <a:p>
            <a:r>
              <a:rPr lang="en-IN" altLang="en-US" sz="3600"/>
              <a:t>- Another important cause of cerebral embolisms is a type of arrhythmia called atrial fibrillation.</a:t>
            </a:r>
            <a:endParaRPr lang="en-IN" altLang="en-US" sz="3600"/>
          </a:p>
          <a:p>
            <a:r>
              <a:rPr lang="en-IN" altLang="en-US" sz="3600"/>
              <a:t>- Other causes are endocarditis &amp; the use of mechanical heart valve. A clot can form on the artificial valve, breaks off, &amp; travel to brain. </a:t>
            </a:r>
            <a:endParaRPr lang="en-IN" altLang="en-US" sz="3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575310" y="683260"/>
            <a:ext cx="11365230" cy="40925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4000" b="1"/>
              <a:t>                    HEMORRHAGIC STROKE</a:t>
            </a:r>
            <a:endParaRPr lang="en-IN" altLang="en-US" sz="4000" b="1"/>
          </a:p>
          <a:p>
            <a:r>
              <a:rPr lang="en-IN" altLang="en-US" sz="4000" b="1"/>
              <a:t>-</a:t>
            </a:r>
            <a:r>
              <a:rPr lang="en-IN" altLang="en-US" sz="3600"/>
              <a:t> A second major cause of stroke is bleeding in the brain, hemorrhagic stroke.</a:t>
            </a:r>
            <a:endParaRPr lang="en-IN" altLang="en-US" sz="3600"/>
          </a:p>
          <a:p>
            <a:r>
              <a:rPr lang="en-IN" altLang="en-US" sz="3600"/>
              <a:t>- This can occur when small blood vessels in the brain become weak &amp; burst.</a:t>
            </a:r>
            <a:endParaRPr lang="en-IN" altLang="en-US" sz="3600"/>
          </a:p>
          <a:p>
            <a:r>
              <a:rPr lang="en-IN" altLang="en-US" sz="3600"/>
              <a:t>- The flow of blood after the blood vessel ruptures damage brain cells.</a:t>
            </a:r>
            <a:endParaRPr lang="en-IN" altLang="en-US" sz="3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377190" y="482600"/>
            <a:ext cx="11602720" cy="5692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4000" b="1"/>
              <a:t>                                  STROKE RISKS</a:t>
            </a:r>
            <a:endParaRPr lang="en-IN" altLang="en-US" sz="4000" b="1"/>
          </a:p>
          <a:p>
            <a:r>
              <a:rPr lang="en-IN" altLang="en-US" sz="3600"/>
              <a:t>- High Blood pressure is number one reason</a:t>
            </a:r>
            <a:endParaRPr lang="en-IN" altLang="en-US" sz="3600"/>
          </a:p>
          <a:p>
            <a:r>
              <a:rPr lang="en-IN" altLang="en-US" sz="3600"/>
              <a:t>- The risk of stroke is also increased by age, family h/o stroke, smoking, diabetes, high cholesterol, and heart disease.</a:t>
            </a:r>
            <a:endParaRPr lang="en-IN" altLang="en-US" sz="3600"/>
          </a:p>
          <a:p>
            <a:r>
              <a:rPr lang="en-IN" altLang="en-US" sz="3600"/>
              <a:t>- certain medication also increases the chance of clot formation such as oral contraceptive pills sply in women who smoke &amp; who are older than 35 yrs.</a:t>
            </a:r>
            <a:endParaRPr lang="en-IN" altLang="en-US" sz="3600"/>
          </a:p>
          <a:p>
            <a:r>
              <a:rPr lang="en-IN" altLang="en-US" sz="3600"/>
              <a:t>- men are more prone than women to stroke.</a:t>
            </a:r>
            <a:endParaRPr lang="en-IN" altLang="en-US" sz="3600"/>
          </a:p>
          <a:p>
            <a:r>
              <a:rPr lang="en-IN" altLang="en-US" sz="3600"/>
              <a:t>- cocaine use, alcohol abuse, head injury, and bleeding disorders increase the risk of bleeding into the brain. </a:t>
            </a:r>
            <a:endParaRPr lang="en-IN" altLang="en-US" sz="3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ext Box 2"/>
          <p:cNvSpPr txBox="1"/>
          <p:nvPr/>
        </p:nvSpPr>
        <p:spPr>
          <a:xfrm>
            <a:off x="332105" y="316230"/>
            <a:ext cx="11602720" cy="67392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 b="1"/>
              <a:t>SYMPTOMS:-</a:t>
            </a:r>
            <a:endParaRPr lang="en-IN" altLang="en-US" sz="3600"/>
          </a:p>
          <a:p>
            <a:r>
              <a:rPr lang="en-IN" altLang="en-US" sz="3600"/>
              <a:t>-The symptoms of stroke depend on what part of the brain is damaged.</a:t>
            </a:r>
            <a:endParaRPr lang="en-IN" altLang="en-US" sz="3600"/>
          </a:p>
          <a:p>
            <a:endParaRPr lang="en-IN" altLang="en-US" sz="3600"/>
          </a:p>
          <a:p>
            <a:r>
              <a:rPr lang="en-IN" altLang="en-US" sz="3600" b="1"/>
              <a:t>Usually, a SUDDEN development of one or more of the following indicates a stroke:-</a:t>
            </a:r>
            <a:endParaRPr lang="en-IN" altLang="en-US" sz="3600" b="1"/>
          </a:p>
          <a:p>
            <a:r>
              <a:rPr lang="en-IN" altLang="en-US" sz="3600"/>
              <a:t>- weakness or paralysis of an arm, leg, side of the face or any part of the body.</a:t>
            </a:r>
            <a:endParaRPr lang="en-IN" altLang="en-US" sz="3600"/>
          </a:p>
          <a:p>
            <a:r>
              <a:rPr lang="en-IN" altLang="en-US" sz="3600"/>
              <a:t>- Numbness, tingling, decreased sensation.</a:t>
            </a:r>
            <a:endParaRPr lang="en-IN" altLang="en-US" sz="3600"/>
          </a:p>
          <a:p>
            <a:r>
              <a:rPr lang="en-IN" altLang="en-US" sz="3600"/>
              <a:t>- vision changes.</a:t>
            </a:r>
            <a:endParaRPr lang="en-IN" altLang="en-US" sz="3600"/>
          </a:p>
          <a:p>
            <a:r>
              <a:rPr lang="en-IN" altLang="en-US" sz="3600"/>
              <a:t>-slurred speech, inability to speak or understand speech, difficulty reading or writing.</a:t>
            </a:r>
            <a:endParaRPr lang="en-IN" altLang="en-US" sz="3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203835" y="225425"/>
            <a:ext cx="11784330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 sz="3600"/>
              <a:t>-Swallowing difficulties or drooling.</a:t>
            </a:r>
            <a:endParaRPr lang="en-IN" altLang="en-US" sz="3600"/>
          </a:p>
          <a:p>
            <a:r>
              <a:rPr lang="en-IN" altLang="en-US" sz="3600"/>
              <a:t>-loss of memory.</a:t>
            </a:r>
            <a:endParaRPr lang="en-IN" altLang="en-US" sz="3600"/>
          </a:p>
          <a:p>
            <a:r>
              <a:rPr lang="en-IN" altLang="en-US" sz="3600"/>
              <a:t>-vertigo</a:t>
            </a:r>
            <a:endParaRPr lang="en-IN" altLang="en-US" sz="3600"/>
          </a:p>
          <a:p>
            <a:r>
              <a:rPr lang="en-IN" altLang="en-US" sz="3600"/>
              <a:t>-loss of balance or coordination</a:t>
            </a:r>
            <a:endParaRPr lang="en-IN" altLang="en-US" sz="3600"/>
          </a:p>
          <a:p>
            <a:r>
              <a:rPr lang="en-IN" altLang="en-US" sz="3600"/>
              <a:t>-personality changes</a:t>
            </a:r>
            <a:endParaRPr lang="en-IN" altLang="en-US" sz="3600"/>
          </a:p>
          <a:p>
            <a:r>
              <a:rPr lang="en-IN" altLang="en-US" sz="3600"/>
              <a:t>- mood changes (depression, apathy)</a:t>
            </a:r>
            <a:endParaRPr lang="en-IN" altLang="en-US" sz="3600"/>
          </a:p>
          <a:p>
            <a:r>
              <a:rPr lang="en-IN" altLang="en-US" sz="3600"/>
              <a:t>- drowsiness, lethargy, or loss of consciousness.</a:t>
            </a:r>
            <a:endParaRPr lang="en-IN" altLang="en-US" sz="3600"/>
          </a:p>
          <a:p>
            <a:endParaRPr lang="en-IN" altLang="en-US" sz="3600"/>
          </a:p>
          <a:p>
            <a:r>
              <a:rPr lang="en-IN" altLang="en-US" sz="3600" b="1"/>
              <a:t>If one of more of these symptoms is present for less than 24 hrs- it is called TRANSIENT ISCHEMIC ATTACK.</a:t>
            </a:r>
            <a:endParaRPr lang="en-IN" altLang="en-US" sz="36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6244</Words>
  <Application>WPS Presentation</Application>
  <PresentationFormat>Widescreen</PresentationFormat>
  <Paragraphs>128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9" baseType="lpstr">
      <vt:lpstr>Arial</vt:lpstr>
      <vt:lpstr>SimSun</vt:lpstr>
      <vt:lpstr>Wingdings</vt:lpstr>
      <vt:lpstr>Calibri</vt:lpstr>
      <vt:lpstr>Microsoft YaHei</vt:lpstr>
      <vt:lpstr/>
      <vt:lpstr>Arial Unicode MS</vt:lpstr>
      <vt:lpstr>Calibri Light</vt:lpstr>
      <vt:lpstr>Segoe Print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WPP Presentation</dc:title>
  <dc:creator>Shambhu</dc:creator>
  <cp:lastModifiedBy>Shambhu</cp:lastModifiedBy>
  <cp:revision>24</cp:revision>
  <dcterms:created xsi:type="dcterms:W3CDTF">2018-10-25T12:08:00Z</dcterms:created>
  <dcterms:modified xsi:type="dcterms:W3CDTF">2018-10-29T01:18:26Z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1033-10.2.0.6020</vt:lpwstr>
  </property>
</Properties>
</file>