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7" r:id="rId3"/>
    <p:sldId id="298" r:id="rId4"/>
    <p:sldId id="257" r:id="rId5"/>
    <p:sldId id="258" r:id="rId6"/>
    <p:sldId id="259" r:id="rId7"/>
    <p:sldId id="260" r:id="rId8"/>
    <p:sldId id="261" r:id="rId9"/>
    <p:sldId id="284" r:id="rId10"/>
    <p:sldId id="262" r:id="rId11"/>
    <p:sldId id="263" r:id="rId12"/>
    <p:sldId id="285" r:id="rId13"/>
    <p:sldId id="286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6" r:id="rId28"/>
    <p:sldId id="288" r:id="rId29"/>
    <p:sldId id="299" r:id="rId30"/>
    <p:sldId id="287" r:id="rId31"/>
    <p:sldId id="300" r:id="rId32"/>
    <p:sldId id="291" r:id="rId33"/>
    <p:sldId id="292" r:id="rId34"/>
    <p:sldId id="331" r:id="rId35"/>
    <p:sldId id="294" r:id="rId36"/>
    <p:sldId id="296" r:id="rId37"/>
    <p:sldId id="293" r:id="rId38"/>
    <p:sldId id="302" r:id="rId39"/>
    <p:sldId id="303" r:id="rId40"/>
    <p:sldId id="304" r:id="rId41"/>
    <p:sldId id="332" r:id="rId42"/>
    <p:sldId id="305" r:id="rId43"/>
    <p:sldId id="318" r:id="rId44"/>
    <p:sldId id="308" r:id="rId45"/>
    <p:sldId id="314" r:id="rId46"/>
    <p:sldId id="309" r:id="rId47"/>
    <p:sldId id="310" r:id="rId48"/>
    <p:sldId id="311" r:id="rId49"/>
    <p:sldId id="312" r:id="rId50"/>
    <p:sldId id="313" r:id="rId51"/>
    <p:sldId id="315" r:id="rId52"/>
    <p:sldId id="317" r:id="rId53"/>
    <p:sldId id="316" r:id="rId54"/>
    <p:sldId id="319" r:id="rId55"/>
    <p:sldId id="320" r:id="rId56"/>
    <p:sldId id="321" r:id="rId57"/>
    <p:sldId id="322" r:id="rId58"/>
    <p:sldId id="306" r:id="rId59"/>
    <p:sldId id="323" r:id="rId60"/>
    <p:sldId id="325" r:id="rId61"/>
    <p:sldId id="327" r:id="rId62"/>
    <p:sldId id="328" r:id="rId63"/>
    <p:sldId id="329" r:id="rId64"/>
    <p:sldId id="330" r:id="rId65"/>
    <p:sldId id="32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32085-16EA-4A61-AB4C-33534F8E57B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153ECE-D1FD-425E-BE95-E02D8B3E42A0}">
      <dgm:prSet phldrT="[Text]"/>
      <dgm:spPr/>
      <dgm:t>
        <a:bodyPr/>
        <a:lstStyle/>
        <a:p>
          <a:r>
            <a:rPr lang="en-US" dirty="0" smtClean="0"/>
            <a:t>FORMS</a:t>
          </a:r>
          <a:endParaRPr lang="en-US" dirty="0"/>
        </a:p>
      </dgm:t>
    </dgm:pt>
    <dgm:pt modelId="{D69E55BB-4ABE-4947-AF7B-649C83CDE96C}" type="parTrans" cxnId="{370A2B7D-51F2-4694-B3EA-8D371295A485}">
      <dgm:prSet/>
      <dgm:spPr/>
      <dgm:t>
        <a:bodyPr/>
        <a:lstStyle/>
        <a:p>
          <a:endParaRPr lang="en-US"/>
        </a:p>
      </dgm:t>
    </dgm:pt>
    <dgm:pt modelId="{255899AD-71A4-4F5B-ABAA-FE867B91F047}" type="sibTrans" cxnId="{370A2B7D-51F2-4694-B3EA-8D371295A485}">
      <dgm:prSet/>
      <dgm:spPr/>
      <dgm:t>
        <a:bodyPr/>
        <a:lstStyle/>
        <a:p>
          <a:endParaRPr lang="en-US"/>
        </a:p>
      </dgm:t>
    </dgm:pt>
    <dgm:pt modelId="{AB3A2647-19B2-4903-A18D-6EF2A1F08CD7}">
      <dgm:prSet phldrT="[Text]"/>
      <dgm:spPr/>
      <dgm:t>
        <a:bodyPr/>
        <a:lstStyle/>
        <a:p>
          <a:r>
            <a:rPr lang="en-US" dirty="0" smtClean="0"/>
            <a:t>Nodular </a:t>
          </a:r>
          <a:endParaRPr lang="en-US" dirty="0"/>
        </a:p>
      </dgm:t>
    </dgm:pt>
    <dgm:pt modelId="{ED439A20-1017-4700-87BC-7545765ECA1B}" type="parTrans" cxnId="{CD342CE6-EE62-4E57-9C65-451F233E9822}">
      <dgm:prSet/>
      <dgm:spPr/>
      <dgm:t>
        <a:bodyPr/>
        <a:lstStyle/>
        <a:p>
          <a:endParaRPr lang="en-US"/>
        </a:p>
      </dgm:t>
    </dgm:pt>
    <dgm:pt modelId="{38D4E6E2-40F2-4E35-9A16-B0233659A97D}" type="sibTrans" cxnId="{CD342CE6-EE62-4E57-9C65-451F233E9822}">
      <dgm:prSet/>
      <dgm:spPr/>
      <dgm:t>
        <a:bodyPr/>
        <a:lstStyle/>
        <a:p>
          <a:endParaRPr lang="en-US"/>
        </a:p>
      </dgm:t>
    </dgm:pt>
    <dgm:pt modelId="{98349EBF-E494-439C-94DB-104E4BF95479}">
      <dgm:prSet phldrT="[Text]"/>
      <dgm:spPr/>
      <dgm:t>
        <a:bodyPr/>
        <a:lstStyle/>
        <a:p>
          <a:r>
            <a:rPr lang="en-US" dirty="0" smtClean="0"/>
            <a:t>Sinus </a:t>
          </a:r>
          <a:r>
            <a:rPr lang="en-US" dirty="0" err="1" smtClean="0"/>
            <a:t>Granuloma</a:t>
          </a:r>
          <a:endParaRPr lang="en-US" dirty="0"/>
        </a:p>
      </dgm:t>
    </dgm:pt>
    <dgm:pt modelId="{F11F93F8-FA19-41CD-BB6F-26C1E5E6789B}" type="parTrans" cxnId="{018B0CB5-68DE-4D27-ABE9-1CCF86E6033A}">
      <dgm:prSet/>
      <dgm:spPr/>
      <dgm:t>
        <a:bodyPr/>
        <a:lstStyle/>
        <a:p>
          <a:endParaRPr lang="en-US"/>
        </a:p>
      </dgm:t>
    </dgm:pt>
    <dgm:pt modelId="{866BB44E-A1A7-453C-84B9-4B90E1A5CCE2}" type="sibTrans" cxnId="{018B0CB5-68DE-4D27-ABE9-1CCF86E6033A}">
      <dgm:prSet/>
      <dgm:spPr/>
    </dgm:pt>
    <dgm:pt modelId="{C3E077E6-5C1E-4C8A-A649-95E606E3BB7F}">
      <dgm:prSet phldrT="[Text]"/>
      <dgm:spPr/>
      <dgm:t>
        <a:bodyPr/>
        <a:lstStyle/>
        <a:p>
          <a:r>
            <a:rPr lang="en-US" dirty="0" smtClean="0"/>
            <a:t>Ulcerative </a:t>
          </a:r>
          <a:endParaRPr lang="en-US" dirty="0"/>
        </a:p>
      </dgm:t>
    </dgm:pt>
    <dgm:pt modelId="{C860F44B-A232-4CAA-80E8-76D162064608}" type="parTrans" cxnId="{454F9E9D-400B-4A83-8F39-B5F8601BF237}">
      <dgm:prSet/>
      <dgm:spPr/>
      <dgm:t>
        <a:bodyPr/>
        <a:lstStyle/>
        <a:p>
          <a:endParaRPr lang="en-US"/>
        </a:p>
      </dgm:t>
    </dgm:pt>
    <dgm:pt modelId="{9A4AA785-7B83-477C-88C0-BE5609444CEC}" type="sibTrans" cxnId="{454F9E9D-400B-4A83-8F39-B5F8601BF237}">
      <dgm:prSet/>
      <dgm:spPr/>
    </dgm:pt>
    <dgm:pt modelId="{A3EC3B59-1A48-4A92-AF06-0A223AA21953}" type="pres">
      <dgm:prSet presAssocID="{89D32085-16EA-4A61-AB4C-33534F8E57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CB4307-69F9-4AF3-A4C1-815CF42E88C2}" type="pres">
      <dgm:prSet presAssocID="{26153ECE-D1FD-425E-BE95-E02D8B3E42A0}" presName="root1" presStyleCnt="0"/>
      <dgm:spPr/>
    </dgm:pt>
    <dgm:pt modelId="{3CA67C40-DEFE-4904-AB64-8A3FDCF914C6}" type="pres">
      <dgm:prSet presAssocID="{26153ECE-D1FD-425E-BE95-E02D8B3E42A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F326DD-90B5-4EEF-B964-11D055AB6CBA}" type="pres">
      <dgm:prSet presAssocID="{26153ECE-D1FD-425E-BE95-E02D8B3E42A0}" presName="level2hierChild" presStyleCnt="0"/>
      <dgm:spPr/>
    </dgm:pt>
    <dgm:pt modelId="{4DA74D97-1C60-4894-8515-C42DEA38AC3E}" type="pres">
      <dgm:prSet presAssocID="{ED439A20-1017-4700-87BC-7545765ECA1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503ECA8-ADF2-4CA0-BAB2-310CEC63EE44}" type="pres">
      <dgm:prSet presAssocID="{ED439A20-1017-4700-87BC-7545765ECA1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B3D4444-19AA-45BC-B27A-9EB36F67699A}" type="pres">
      <dgm:prSet presAssocID="{AB3A2647-19B2-4903-A18D-6EF2A1F08CD7}" presName="root2" presStyleCnt="0"/>
      <dgm:spPr/>
    </dgm:pt>
    <dgm:pt modelId="{F29620C8-2FC8-4755-8380-B8C0F6358E52}" type="pres">
      <dgm:prSet presAssocID="{AB3A2647-19B2-4903-A18D-6EF2A1F08CD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ABE36-F2AE-415F-88D6-C7D392373F2F}" type="pres">
      <dgm:prSet presAssocID="{AB3A2647-19B2-4903-A18D-6EF2A1F08CD7}" presName="level3hierChild" presStyleCnt="0"/>
      <dgm:spPr/>
    </dgm:pt>
    <dgm:pt modelId="{15526FE9-3F2E-4102-A80C-FF48BD851F75}" type="pres">
      <dgm:prSet presAssocID="{C860F44B-A232-4CAA-80E8-76D16206460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6F9140F-BD85-47D3-A655-5321438533C6}" type="pres">
      <dgm:prSet presAssocID="{C860F44B-A232-4CAA-80E8-76D16206460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D26DC30-E830-4DBC-A5BB-6C0B6F54B21C}" type="pres">
      <dgm:prSet presAssocID="{C3E077E6-5C1E-4C8A-A649-95E606E3BB7F}" presName="root2" presStyleCnt="0"/>
      <dgm:spPr/>
    </dgm:pt>
    <dgm:pt modelId="{603F9994-07CC-413E-A2E0-94415C8D4858}" type="pres">
      <dgm:prSet presAssocID="{C3E077E6-5C1E-4C8A-A649-95E606E3BB7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DA9131-F25C-418D-B82C-8591553B35AF}" type="pres">
      <dgm:prSet presAssocID="{C3E077E6-5C1E-4C8A-A649-95E606E3BB7F}" presName="level3hierChild" presStyleCnt="0"/>
      <dgm:spPr/>
    </dgm:pt>
    <dgm:pt modelId="{43698902-1CB0-4EF0-B998-7FE1731E7A94}" type="pres">
      <dgm:prSet presAssocID="{F11F93F8-FA19-41CD-BB6F-26C1E5E6789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C9274A2-652B-4FE9-9DFE-354693342A3E}" type="pres">
      <dgm:prSet presAssocID="{F11F93F8-FA19-41CD-BB6F-26C1E5E6789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0678DAA-3B10-4C72-95DD-B0D27B73B536}" type="pres">
      <dgm:prSet presAssocID="{98349EBF-E494-439C-94DB-104E4BF95479}" presName="root2" presStyleCnt="0"/>
      <dgm:spPr/>
    </dgm:pt>
    <dgm:pt modelId="{807CFC3F-CC76-48ED-9ABA-E2BC1E2D35FA}" type="pres">
      <dgm:prSet presAssocID="{98349EBF-E494-439C-94DB-104E4BF9547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0134D-5C36-4A9C-8F57-D2B1B4D91973}" type="pres">
      <dgm:prSet presAssocID="{98349EBF-E494-439C-94DB-104E4BF95479}" presName="level3hierChild" presStyleCnt="0"/>
      <dgm:spPr/>
    </dgm:pt>
  </dgm:ptLst>
  <dgm:cxnLst>
    <dgm:cxn modelId="{CD342CE6-EE62-4E57-9C65-451F233E9822}" srcId="{26153ECE-D1FD-425E-BE95-E02D8B3E42A0}" destId="{AB3A2647-19B2-4903-A18D-6EF2A1F08CD7}" srcOrd="0" destOrd="0" parTransId="{ED439A20-1017-4700-87BC-7545765ECA1B}" sibTransId="{38D4E6E2-40F2-4E35-9A16-B0233659A97D}"/>
    <dgm:cxn modelId="{DDD6F3EE-3146-45EE-8130-85A2B4A4BDBF}" type="presOf" srcId="{C860F44B-A232-4CAA-80E8-76D162064608}" destId="{15526FE9-3F2E-4102-A80C-FF48BD851F75}" srcOrd="0" destOrd="0" presId="urn:microsoft.com/office/officeart/2005/8/layout/hierarchy2"/>
    <dgm:cxn modelId="{370A2B7D-51F2-4694-B3EA-8D371295A485}" srcId="{89D32085-16EA-4A61-AB4C-33534F8E57B7}" destId="{26153ECE-D1FD-425E-BE95-E02D8B3E42A0}" srcOrd="0" destOrd="0" parTransId="{D69E55BB-4ABE-4947-AF7B-649C83CDE96C}" sibTransId="{255899AD-71A4-4F5B-ABAA-FE867B91F047}"/>
    <dgm:cxn modelId="{1B79FD7D-8466-4FC7-8BA4-E342F8892579}" type="presOf" srcId="{AB3A2647-19B2-4903-A18D-6EF2A1F08CD7}" destId="{F29620C8-2FC8-4755-8380-B8C0F6358E52}" srcOrd="0" destOrd="0" presId="urn:microsoft.com/office/officeart/2005/8/layout/hierarchy2"/>
    <dgm:cxn modelId="{6A5563BD-AE34-4067-AB59-6909B1AFA804}" type="presOf" srcId="{26153ECE-D1FD-425E-BE95-E02D8B3E42A0}" destId="{3CA67C40-DEFE-4904-AB64-8A3FDCF914C6}" srcOrd="0" destOrd="0" presId="urn:microsoft.com/office/officeart/2005/8/layout/hierarchy2"/>
    <dgm:cxn modelId="{83A5760B-CD4A-4C70-A473-87A0073E889E}" type="presOf" srcId="{C3E077E6-5C1E-4C8A-A649-95E606E3BB7F}" destId="{603F9994-07CC-413E-A2E0-94415C8D4858}" srcOrd="0" destOrd="0" presId="urn:microsoft.com/office/officeart/2005/8/layout/hierarchy2"/>
    <dgm:cxn modelId="{CE676B50-FCD1-4E04-877F-43E673A79424}" type="presOf" srcId="{F11F93F8-FA19-41CD-BB6F-26C1E5E6789B}" destId="{BC9274A2-652B-4FE9-9DFE-354693342A3E}" srcOrd="1" destOrd="0" presId="urn:microsoft.com/office/officeart/2005/8/layout/hierarchy2"/>
    <dgm:cxn modelId="{B581B62B-1C8C-44A9-B626-D158C74BEF64}" type="presOf" srcId="{C860F44B-A232-4CAA-80E8-76D162064608}" destId="{96F9140F-BD85-47D3-A655-5321438533C6}" srcOrd="1" destOrd="0" presId="urn:microsoft.com/office/officeart/2005/8/layout/hierarchy2"/>
    <dgm:cxn modelId="{018B0CB5-68DE-4D27-ABE9-1CCF86E6033A}" srcId="{26153ECE-D1FD-425E-BE95-E02D8B3E42A0}" destId="{98349EBF-E494-439C-94DB-104E4BF95479}" srcOrd="2" destOrd="0" parTransId="{F11F93F8-FA19-41CD-BB6F-26C1E5E6789B}" sibTransId="{866BB44E-A1A7-453C-84B9-4B90E1A5CCE2}"/>
    <dgm:cxn modelId="{A832DB24-23B7-4088-A707-2790E3EF78FB}" type="presOf" srcId="{98349EBF-E494-439C-94DB-104E4BF95479}" destId="{807CFC3F-CC76-48ED-9ABA-E2BC1E2D35FA}" srcOrd="0" destOrd="0" presId="urn:microsoft.com/office/officeart/2005/8/layout/hierarchy2"/>
    <dgm:cxn modelId="{B72DC04B-3803-476D-A2A1-358BDD82FF07}" type="presOf" srcId="{ED439A20-1017-4700-87BC-7545765ECA1B}" destId="{9503ECA8-ADF2-4CA0-BAB2-310CEC63EE44}" srcOrd="1" destOrd="0" presId="urn:microsoft.com/office/officeart/2005/8/layout/hierarchy2"/>
    <dgm:cxn modelId="{9858E36A-10D2-4761-8420-43D604D28293}" type="presOf" srcId="{ED439A20-1017-4700-87BC-7545765ECA1B}" destId="{4DA74D97-1C60-4894-8515-C42DEA38AC3E}" srcOrd="0" destOrd="0" presId="urn:microsoft.com/office/officeart/2005/8/layout/hierarchy2"/>
    <dgm:cxn modelId="{FF334225-C915-4FFF-81AD-EC43D25EA7F3}" type="presOf" srcId="{F11F93F8-FA19-41CD-BB6F-26C1E5E6789B}" destId="{43698902-1CB0-4EF0-B998-7FE1731E7A94}" srcOrd="0" destOrd="0" presId="urn:microsoft.com/office/officeart/2005/8/layout/hierarchy2"/>
    <dgm:cxn modelId="{454F9E9D-400B-4A83-8F39-B5F8601BF237}" srcId="{26153ECE-D1FD-425E-BE95-E02D8B3E42A0}" destId="{C3E077E6-5C1E-4C8A-A649-95E606E3BB7F}" srcOrd="1" destOrd="0" parTransId="{C860F44B-A232-4CAA-80E8-76D162064608}" sibTransId="{9A4AA785-7B83-477C-88C0-BE5609444CEC}"/>
    <dgm:cxn modelId="{DF724BBD-57F4-4BCA-B7B2-D9C2DF3846CE}" type="presOf" srcId="{89D32085-16EA-4A61-AB4C-33534F8E57B7}" destId="{A3EC3B59-1A48-4A92-AF06-0A223AA21953}" srcOrd="0" destOrd="0" presId="urn:microsoft.com/office/officeart/2005/8/layout/hierarchy2"/>
    <dgm:cxn modelId="{75D24D6E-7B22-4913-9853-34C55E2FA272}" type="presParOf" srcId="{A3EC3B59-1A48-4A92-AF06-0A223AA21953}" destId="{86CB4307-69F9-4AF3-A4C1-815CF42E88C2}" srcOrd="0" destOrd="0" presId="urn:microsoft.com/office/officeart/2005/8/layout/hierarchy2"/>
    <dgm:cxn modelId="{45BB9219-0E7B-469E-A760-785E91583F13}" type="presParOf" srcId="{86CB4307-69F9-4AF3-A4C1-815CF42E88C2}" destId="{3CA67C40-DEFE-4904-AB64-8A3FDCF914C6}" srcOrd="0" destOrd="0" presId="urn:microsoft.com/office/officeart/2005/8/layout/hierarchy2"/>
    <dgm:cxn modelId="{EFFAF5B5-BDBB-48B4-91B4-FC29B7120ACB}" type="presParOf" srcId="{86CB4307-69F9-4AF3-A4C1-815CF42E88C2}" destId="{CBF326DD-90B5-4EEF-B964-11D055AB6CBA}" srcOrd="1" destOrd="0" presId="urn:microsoft.com/office/officeart/2005/8/layout/hierarchy2"/>
    <dgm:cxn modelId="{6916FAAD-96DC-4C42-B46C-BEF4EB2CF10A}" type="presParOf" srcId="{CBF326DD-90B5-4EEF-B964-11D055AB6CBA}" destId="{4DA74D97-1C60-4894-8515-C42DEA38AC3E}" srcOrd="0" destOrd="0" presId="urn:microsoft.com/office/officeart/2005/8/layout/hierarchy2"/>
    <dgm:cxn modelId="{F52659FF-90CF-43D8-8CFD-A200AE050C71}" type="presParOf" srcId="{4DA74D97-1C60-4894-8515-C42DEA38AC3E}" destId="{9503ECA8-ADF2-4CA0-BAB2-310CEC63EE44}" srcOrd="0" destOrd="0" presId="urn:microsoft.com/office/officeart/2005/8/layout/hierarchy2"/>
    <dgm:cxn modelId="{278C65C8-3837-42F1-ADA7-0D3F0EFFF057}" type="presParOf" srcId="{CBF326DD-90B5-4EEF-B964-11D055AB6CBA}" destId="{AB3D4444-19AA-45BC-B27A-9EB36F67699A}" srcOrd="1" destOrd="0" presId="urn:microsoft.com/office/officeart/2005/8/layout/hierarchy2"/>
    <dgm:cxn modelId="{AB87C4CA-CEA9-4C0A-ADAE-DDF2136E237B}" type="presParOf" srcId="{AB3D4444-19AA-45BC-B27A-9EB36F67699A}" destId="{F29620C8-2FC8-4755-8380-B8C0F6358E52}" srcOrd="0" destOrd="0" presId="urn:microsoft.com/office/officeart/2005/8/layout/hierarchy2"/>
    <dgm:cxn modelId="{C11DD824-0882-44DC-97ED-62B1FA603BF6}" type="presParOf" srcId="{AB3D4444-19AA-45BC-B27A-9EB36F67699A}" destId="{961ABE36-F2AE-415F-88D6-C7D392373F2F}" srcOrd="1" destOrd="0" presId="urn:microsoft.com/office/officeart/2005/8/layout/hierarchy2"/>
    <dgm:cxn modelId="{175D50CE-18A9-4052-B565-91B55AB47D86}" type="presParOf" srcId="{CBF326DD-90B5-4EEF-B964-11D055AB6CBA}" destId="{15526FE9-3F2E-4102-A80C-FF48BD851F75}" srcOrd="2" destOrd="0" presId="urn:microsoft.com/office/officeart/2005/8/layout/hierarchy2"/>
    <dgm:cxn modelId="{076ACB71-A0AF-4258-A857-10104E0245BD}" type="presParOf" srcId="{15526FE9-3F2E-4102-A80C-FF48BD851F75}" destId="{96F9140F-BD85-47D3-A655-5321438533C6}" srcOrd="0" destOrd="0" presId="urn:microsoft.com/office/officeart/2005/8/layout/hierarchy2"/>
    <dgm:cxn modelId="{3C3C39F5-FBE0-46EC-AFBA-F5F5CDABD25A}" type="presParOf" srcId="{CBF326DD-90B5-4EEF-B964-11D055AB6CBA}" destId="{DD26DC30-E830-4DBC-A5BB-6C0B6F54B21C}" srcOrd="3" destOrd="0" presId="urn:microsoft.com/office/officeart/2005/8/layout/hierarchy2"/>
    <dgm:cxn modelId="{15FB31BD-6C8F-4166-9040-9BC197548260}" type="presParOf" srcId="{DD26DC30-E830-4DBC-A5BB-6C0B6F54B21C}" destId="{603F9994-07CC-413E-A2E0-94415C8D4858}" srcOrd="0" destOrd="0" presId="urn:microsoft.com/office/officeart/2005/8/layout/hierarchy2"/>
    <dgm:cxn modelId="{D9B03157-F197-4198-A97D-9ED60F964C58}" type="presParOf" srcId="{DD26DC30-E830-4DBC-A5BB-6C0B6F54B21C}" destId="{F2DA9131-F25C-418D-B82C-8591553B35AF}" srcOrd="1" destOrd="0" presId="urn:microsoft.com/office/officeart/2005/8/layout/hierarchy2"/>
    <dgm:cxn modelId="{3E9D18F7-0B40-414D-9478-6F7014CC8CE9}" type="presParOf" srcId="{CBF326DD-90B5-4EEF-B964-11D055AB6CBA}" destId="{43698902-1CB0-4EF0-B998-7FE1731E7A94}" srcOrd="4" destOrd="0" presId="urn:microsoft.com/office/officeart/2005/8/layout/hierarchy2"/>
    <dgm:cxn modelId="{AF866F28-A250-4859-A407-0B0019A0464B}" type="presParOf" srcId="{43698902-1CB0-4EF0-B998-7FE1731E7A94}" destId="{BC9274A2-652B-4FE9-9DFE-354693342A3E}" srcOrd="0" destOrd="0" presId="urn:microsoft.com/office/officeart/2005/8/layout/hierarchy2"/>
    <dgm:cxn modelId="{ABD5C1E7-F436-4A52-BE0E-D05106E251EC}" type="presParOf" srcId="{CBF326DD-90B5-4EEF-B964-11D055AB6CBA}" destId="{60678DAA-3B10-4C72-95DD-B0D27B73B536}" srcOrd="5" destOrd="0" presId="urn:microsoft.com/office/officeart/2005/8/layout/hierarchy2"/>
    <dgm:cxn modelId="{AED05915-D6BA-4449-BAE2-20E5FD0644BD}" type="presParOf" srcId="{60678DAA-3B10-4C72-95DD-B0D27B73B536}" destId="{807CFC3F-CC76-48ED-9ABA-E2BC1E2D35FA}" srcOrd="0" destOrd="0" presId="urn:microsoft.com/office/officeart/2005/8/layout/hierarchy2"/>
    <dgm:cxn modelId="{81F4A1B3-B6EB-4BD1-B206-1F0DFDB1C81D}" type="presParOf" srcId="{60678DAA-3B10-4C72-95DD-B0D27B73B536}" destId="{52D0134D-5C36-4A9C-8F57-D2B1B4D91973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C7D6D-021D-40CE-85C0-F53E3706B1A8}" type="doc">
      <dgm:prSet loTypeId="urn:microsoft.com/office/officeart/2005/8/layout/arrow6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6E2AF2DA-8C2B-4277-A81A-62F5C0F2AC21}">
      <dgm:prSet phldrT="[Text]"/>
      <dgm:spPr/>
      <dgm:t>
        <a:bodyPr/>
        <a:lstStyle/>
        <a:p>
          <a:r>
            <a:rPr lang="en-US" dirty="0" err="1" smtClean="0"/>
            <a:t>Tuberculoid</a:t>
          </a:r>
          <a:r>
            <a:rPr lang="en-US" dirty="0" smtClean="0"/>
            <a:t>	</a:t>
          </a:r>
          <a:endParaRPr lang="en-US" dirty="0"/>
        </a:p>
      </dgm:t>
    </dgm:pt>
    <dgm:pt modelId="{2937CB5F-A687-4F81-B8E6-F5902351E3A4}" type="parTrans" cxnId="{B17F8A48-3D4E-464C-A612-53B28772B09B}">
      <dgm:prSet/>
      <dgm:spPr/>
      <dgm:t>
        <a:bodyPr/>
        <a:lstStyle/>
        <a:p>
          <a:endParaRPr lang="en-US"/>
        </a:p>
      </dgm:t>
    </dgm:pt>
    <dgm:pt modelId="{2A448CEA-18CD-464E-8A97-BFDB8E39054F}" type="sibTrans" cxnId="{B17F8A48-3D4E-464C-A612-53B28772B09B}">
      <dgm:prSet/>
      <dgm:spPr/>
      <dgm:t>
        <a:bodyPr/>
        <a:lstStyle/>
        <a:p>
          <a:endParaRPr lang="en-US"/>
        </a:p>
      </dgm:t>
    </dgm:pt>
    <dgm:pt modelId="{30B7FF14-9DF1-48B3-AC95-2AB008C9A904}">
      <dgm:prSet phldrT="[Text]"/>
      <dgm:spPr/>
      <dgm:t>
        <a:bodyPr/>
        <a:lstStyle/>
        <a:p>
          <a:r>
            <a:rPr lang="en-US" dirty="0" err="1" smtClean="0"/>
            <a:t>Lapromatous</a:t>
          </a:r>
          <a:r>
            <a:rPr lang="en-US" dirty="0" smtClean="0"/>
            <a:t> </a:t>
          </a:r>
          <a:endParaRPr lang="en-US" dirty="0"/>
        </a:p>
      </dgm:t>
    </dgm:pt>
    <dgm:pt modelId="{0FFC53F1-7EB2-45BA-B4DF-D2A52DDFA693}" type="parTrans" cxnId="{16833C72-EFA9-4661-9812-B1F2DA534284}">
      <dgm:prSet/>
      <dgm:spPr/>
      <dgm:t>
        <a:bodyPr/>
        <a:lstStyle/>
        <a:p>
          <a:endParaRPr lang="en-US"/>
        </a:p>
      </dgm:t>
    </dgm:pt>
    <dgm:pt modelId="{88988437-2F6B-4710-81BA-0F1C4460E529}" type="sibTrans" cxnId="{16833C72-EFA9-4661-9812-B1F2DA534284}">
      <dgm:prSet/>
      <dgm:spPr/>
      <dgm:t>
        <a:bodyPr/>
        <a:lstStyle/>
        <a:p>
          <a:endParaRPr lang="en-US"/>
        </a:p>
      </dgm:t>
    </dgm:pt>
    <dgm:pt modelId="{DC31F0D3-45D5-40B9-B12E-9B3D06C28A96}" type="pres">
      <dgm:prSet presAssocID="{BB3C7D6D-021D-40CE-85C0-F53E3706B1A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549E23-E06E-42D5-853E-3CA5CC30D35F}" type="pres">
      <dgm:prSet presAssocID="{BB3C7D6D-021D-40CE-85C0-F53E3706B1A8}" presName="ribbon" presStyleLbl="node1" presStyleIdx="0" presStyleCnt="1"/>
      <dgm:spPr/>
    </dgm:pt>
    <dgm:pt modelId="{328B457A-AEED-437E-99C6-347D4F2F6863}" type="pres">
      <dgm:prSet presAssocID="{BB3C7D6D-021D-40CE-85C0-F53E3706B1A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DD183-C60A-4C23-96EF-AE34128F3100}" type="pres">
      <dgm:prSet presAssocID="{BB3C7D6D-021D-40CE-85C0-F53E3706B1A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1F4DD-3624-41E8-9F45-7B5B428623BE}" type="presOf" srcId="{6E2AF2DA-8C2B-4277-A81A-62F5C0F2AC21}" destId="{328B457A-AEED-437E-99C6-347D4F2F6863}" srcOrd="0" destOrd="0" presId="urn:microsoft.com/office/officeart/2005/8/layout/arrow6"/>
    <dgm:cxn modelId="{B17F8A48-3D4E-464C-A612-53B28772B09B}" srcId="{BB3C7D6D-021D-40CE-85C0-F53E3706B1A8}" destId="{6E2AF2DA-8C2B-4277-A81A-62F5C0F2AC21}" srcOrd="0" destOrd="0" parTransId="{2937CB5F-A687-4F81-B8E6-F5902351E3A4}" sibTransId="{2A448CEA-18CD-464E-8A97-BFDB8E39054F}"/>
    <dgm:cxn modelId="{F598CE13-AF53-47FE-9C82-575AD88A1354}" type="presOf" srcId="{BB3C7D6D-021D-40CE-85C0-F53E3706B1A8}" destId="{DC31F0D3-45D5-40B9-B12E-9B3D06C28A96}" srcOrd="0" destOrd="0" presId="urn:microsoft.com/office/officeart/2005/8/layout/arrow6"/>
    <dgm:cxn modelId="{16833C72-EFA9-4661-9812-B1F2DA534284}" srcId="{BB3C7D6D-021D-40CE-85C0-F53E3706B1A8}" destId="{30B7FF14-9DF1-48B3-AC95-2AB008C9A904}" srcOrd="1" destOrd="0" parTransId="{0FFC53F1-7EB2-45BA-B4DF-D2A52DDFA693}" sibTransId="{88988437-2F6B-4710-81BA-0F1C4460E529}"/>
    <dgm:cxn modelId="{77ACD478-F675-4694-B6CF-70B69B61A973}" type="presOf" srcId="{30B7FF14-9DF1-48B3-AC95-2AB008C9A904}" destId="{309DD183-C60A-4C23-96EF-AE34128F3100}" srcOrd="0" destOrd="0" presId="urn:microsoft.com/office/officeart/2005/8/layout/arrow6"/>
    <dgm:cxn modelId="{1AD319AB-3217-4ACE-8E80-F7D0BCB69E1E}" type="presParOf" srcId="{DC31F0D3-45D5-40B9-B12E-9B3D06C28A96}" destId="{78549E23-E06E-42D5-853E-3CA5CC30D35F}" srcOrd="0" destOrd="0" presId="urn:microsoft.com/office/officeart/2005/8/layout/arrow6"/>
    <dgm:cxn modelId="{53C9B8BB-06B4-43D0-9917-E4FF3482AC0A}" type="presParOf" srcId="{DC31F0D3-45D5-40B9-B12E-9B3D06C28A96}" destId="{328B457A-AEED-437E-99C6-347D4F2F6863}" srcOrd="1" destOrd="0" presId="urn:microsoft.com/office/officeart/2005/8/layout/arrow6"/>
    <dgm:cxn modelId="{5EA21A0A-5945-47EA-8FD0-85A035C3E1AF}" type="presParOf" srcId="{DC31F0D3-45D5-40B9-B12E-9B3D06C28A96}" destId="{309DD183-C60A-4C23-96EF-AE34128F3100}" srcOrd="2" destOrd="0" presId="urn:microsoft.com/office/officeart/2005/8/layout/arrow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955DC4-D3EB-4387-97E9-EC4E9C92A1C3}" type="doc">
      <dgm:prSet loTypeId="urn:microsoft.com/office/officeart/2005/8/layout/hierarchy1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IN"/>
        </a:p>
      </dgm:t>
    </dgm:pt>
    <dgm:pt modelId="{6C9E6F42-73EB-4869-A77B-60105CD5B14D}">
      <dgm:prSet phldrT="[Text]"/>
      <dgm:spPr/>
      <dgm:t>
        <a:bodyPr/>
        <a:lstStyle/>
        <a:p>
          <a:r>
            <a:rPr lang="en-IN" dirty="0" smtClean="0"/>
            <a:t>Atrophic rhinitis</a:t>
          </a:r>
          <a:endParaRPr lang="en-IN" dirty="0"/>
        </a:p>
      </dgm:t>
    </dgm:pt>
    <dgm:pt modelId="{4F5D5591-722F-458F-BF76-9916420336CA}" type="parTrans" cxnId="{736194C0-8EBF-4DD1-A584-09FA371AF75F}">
      <dgm:prSet/>
      <dgm:spPr/>
      <dgm:t>
        <a:bodyPr/>
        <a:lstStyle/>
        <a:p>
          <a:endParaRPr lang="en-IN"/>
        </a:p>
      </dgm:t>
    </dgm:pt>
    <dgm:pt modelId="{627BA2D7-C548-464E-BE1E-33B875292B88}" type="sibTrans" cxnId="{736194C0-8EBF-4DD1-A584-09FA371AF75F}">
      <dgm:prSet/>
      <dgm:spPr/>
      <dgm:t>
        <a:bodyPr/>
        <a:lstStyle/>
        <a:p>
          <a:endParaRPr lang="en-IN"/>
        </a:p>
      </dgm:t>
    </dgm:pt>
    <dgm:pt modelId="{8ECBDB68-0368-4D9A-9DED-17FDC0C0AC51}">
      <dgm:prSet phldrT="[Text]"/>
      <dgm:spPr/>
      <dgm:t>
        <a:bodyPr/>
        <a:lstStyle/>
        <a:p>
          <a:r>
            <a:rPr lang="en-IN" dirty="0" smtClean="0"/>
            <a:t>primary</a:t>
          </a:r>
          <a:endParaRPr lang="en-IN" dirty="0"/>
        </a:p>
      </dgm:t>
    </dgm:pt>
    <dgm:pt modelId="{AC476E60-88F9-49D6-AEC2-64D8594EC633}" type="parTrans" cxnId="{D9946939-5B65-4FA0-9DBC-32B3EFA9A1A2}">
      <dgm:prSet/>
      <dgm:spPr/>
      <dgm:t>
        <a:bodyPr/>
        <a:lstStyle/>
        <a:p>
          <a:endParaRPr lang="en-IN"/>
        </a:p>
      </dgm:t>
    </dgm:pt>
    <dgm:pt modelId="{F642ACA4-F9A2-49A9-86C6-2FF35FE2AC40}" type="sibTrans" cxnId="{D9946939-5B65-4FA0-9DBC-32B3EFA9A1A2}">
      <dgm:prSet/>
      <dgm:spPr/>
      <dgm:t>
        <a:bodyPr/>
        <a:lstStyle/>
        <a:p>
          <a:endParaRPr lang="en-IN"/>
        </a:p>
      </dgm:t>
    </dgm:pt>
    <dgm:pt modelId="{B3BC5599-D82B-42BE-BCC8-095A7D46BF08}">
      <dgm:prSet phldrT="[Text]"/>
      <dgm:spPr/>
      <dgm:t>
        <a:bodyPr/>
        <a:lstStyle/>
        <a:p>
          <a:r>
            <a:rPr lang="en-IN" dirty="0" smtClean="0"/>
            <a:t>secondary</a:t>
          </a:r>
          <a:endParaRPr lang="en-IN" dirty="0"/>
        </a:p>
      </dgm:t>
    </dgm:pt>
    <dgm:pt modelId="{8F9198EB-537E-42D2-B8ED-20C4EF1F9E91}" type="parTrans" cxnId="{087AC249-0F33-45F1-93A6-4DA3CC70DA3D}">
      <dgm:prSet/>
      <dgm:spPr/>
      <dgm:t>
        <a:bodyPr/>
        <a:lstStyle/>
        <a:p>
          <a:endParaRPr lang="en-IN"/>
        </a:p>
      </dgm:t>
    </dgm:pt>
    <dgm:pt modelId="{B62B1DE9-79A2-423A-BE05-B42FA71E73E5}" type="sibTrans" cxnId="{087AC249-0F33-45F1-93A6-4DA3CC70DA3D}">
      <dgm:prSet/>
      <dgm:spPr/>
      <dgm:t>
        <a:bodyPr/>
        <a:lstStyle/>
        <a:p>
          <a:endParaRPr lang="en-IN"/>
        </a:p>
      </dgm:t>
    </dgm:pt>
    <dgm:pt modelId="{794BF8E3-DBDB-4A40-97FA-FA2E298A2ADA}" type="pres">
      <dgm:prSet presAssocID="{00955DC4-D3EB-4387-97E9-EC4E9C92A1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64FCA33F-9E6D-4B30-BDFC-EF73332BF03A}" type="pres">
      <dgm:prSet presAssocID="{6C9E6F42-73EB-4869-A77B-60105CD5B14D}" presName="hierRoot1" presStyleCnt="0"/>
      <dgm:spPr/>
    </dgm:pt>
    <dgm:pt modelId="{E59EF4A6-2F8C-4F30-A1A8-1192D7B1BCBC}" type="pres">
      <dgm:prSet presAssocID="{6C9E6F42-73EB-4869-A77B-60105CD5B14D}" presName="composite" presStyleCnt="0"/>
      <dgm:spPr/>
    </dgm:pt>
    <dgm:pt modelId="{22F38190-1B57-4659-A051-911E4B8DA35E}" type="pres">
      <dgm:prSet presAssocID="{6C9E6F42-73EB-4869-A77B-60105CD5B14D}" presName="background" presStyleLbl="node0" presStyleIdx="0" presStyleCnt="1"/>
      <dgm:spPr/>
    </dgm:pt>
    <dgm:pt modelId="{C5EA0928-C23A-4668-AA8C-25927D671AD8}" type="pres">
      <dgm:prSet presAssocID="{6C9E6F42-73EB-4869-A77B-60105CD5B1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5518F72-1011-41DF-AB9B-7F7FA6D19326}" type="pres">
      <dgm:prSet presAssocID="{6C9E6F42-73EB-4869-A77B-60105CD5B14D}" presName="hierChild2" presStyleCnt="0"/>
      <dgm:spPr/>
    </dgm:pt>
    <dgm:pt modelId="{ED392725-58C1-4A4C-BA03-4205410583C5}" type="pres">
      <dgm:prSet presAssocID="{AC476E60-88F9-49D6-AEC2-64D8594EC633}" presName="Name10" presStyleLbl="parChTrans1D2" presStyleIdx="0" presStyleCnt="2"/>
      <dgm:spPr/>
      <dgm:t>
        <a:bodyPr/>
        <a:lstStyle/>
        <a:p>
          <a:endParaRPr lang="en-IN"/>
        </a:p>
      </dgm:t>
    </dgm:pt>
    <dgm:pt modelId="{3C0A9942-417D-42EA-8BE2-71B0E5694133}" type="pres">
      <dgm:prSet presAssocID="{8ECBDB68-0368-4D9A-9DED-17FDC0C0AC51}" presName="hierRoot2" presStyleCnt="0"/>
      <dgm:spPr/>
    </dgm:pt>
    <dgm:pt modelId="{386E1CBE-8FE7-4F72-BDAF-615070E6C399}" type="pres">
      <dgm:prSet presAssocID="{8ECBDB68-0368-4D9A-9DED-17FDC0C0AC51}" presName="composite2" presStyleCnt="0"/>
      <dgm:spPr/>
    </dgm:pt>
    <dgm:pt modelId="{B2947832-E77E-4740-A1EC-CD8180C3B438}" type="pres">
      <dgm:prSet presAssocID="{8ECBDB68-0368-4D9A-9DED-17FDC0C0AC51}" presName="background2" presStyleLbl="node2" presStyleIdx="0" presStyleCnt="2"/>
      <dgm:spPr/>
    </dgm:pt>
    <dgm:pt modelId="{444672FE-7AB5-465A-81B3-48CE96CEF93E}" type="pres">
      <dgm:prSet presAssocID="{8ECBDB68-0368-4D9A-9DED-17FDC0C0AC5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45CC345-1313-4043-95DC-D7541469D04F}" type="pres">
      <dgm:prSet presAssocID="{8ECBDB68-0368-4D9A-9DED-17FDC0C0AC51}" presName="hierChild3" presStyleCnt="0"/>
      <dgm:spPr/>
    </dgm:pt>
    <dgm:pt modelId="{DA414C2A-0232-49D5-8BF0-458D3EE11096}" type="pres">
      <dgm:prSet presAssocID="{8F9198EB-537E-42D2-B8ED-20C4EF1F9E91}" presName="Name10" presStyleLbl="parChTrans1D2" presStyleIdx="1" presStyleCnt="2"/>
      <dgm:spPr/>
      <dgm:t>
        <a:bodyPr/>
        <a:lstStyle/>
        <a:p>
          <a:endParaRPr lang="en-IN"/>
        </a:p>
      </dgm:t>
    </dgm:pt>
    <dgm:pt modelId="{6EDCC23C-D3BE-4BB8-B993-B79E8CAEA5CF}" type="pres">
      <dgm:prSet presAssocID="{B3BC5599-D82B-42BE-BCC8-095A7D46BF08}" presName="hierRoot2" presStyleCnt="0"/>
      <dgm:spPr/>
    </dgm:pt>
    <dgm:pt modelId="{4B694399-4691-4691-A765-F6A4B993C3B9}" type="pres">
      <dgm:prSet presAssocID="{B3BC5599-D82B-42BE-BCC8-095A7D46BF08}" presName="composite2" presStyleCnt="0"/>
      <dgm:spPr/>
    </dgm:pt>
    <dgm:pt modelId="{40FE6084-4C9A-4DF8-8364-15B732E72F22}" type="pres">
      <dgm:prSet presAssocID="{B3BC5599-D82B-42BE-BCC8-095A7D46BF08}" presName="background2" presStyleLbl="node2" presStyleIdx="1" presStyleCnt="2"/>
      <dgm:spPr/>
    </dgm:pt>
    <dgm:pt modelId="{A4F44D7D-3739-41B2-A038-44054241F7F7}" type="pres">
      <dgm:prSet presAssocID="{B3BC5599-D82B-42BE-BCC8-095A7D46BF0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17A0AAE-2F94-47A9-8146-B93D493EC3E6}" type="pres">
      <dgm:prSet presAssocID="{B3BC5599-D82B-42BE-BCC8-095A7D46BF08}" presName="hierChild3" presStyleCnt="0"/>
      <dgm:spPr/>
    </dgm:pt>
  </dgm:ptLst>
  <dgm:cxnLst>
    <dgm:cxn modelId="{34F98EE6-6731-4CE9-96C0-7BA01225F015}" type="presOf" srcId="{00955DC4-D3EB-4387-97E9-EC4E9C92A1C3}" destId="{794BF8E3-DBDB-4A40-97FA-FA2E298A2ADA}" srcOrd="0" destOrd="0" presId="urn:microsoft.com/office/officeart/2005/8/layout/hierarchy1"/>
    <dgm:cxn modelId="{0F9C764D-36A2-4761-B82B-E1B7279FF089}" type="presOf" srcId="{8ECBDB68-0368-4D9A-9DED-17FDC0C0AC51}" destId="{444672FE-7AB5-465A-81B3-48CE96CEF93E}" srcOrd="0" destOrd="0" presId="urn:microsoft.com/office/officeart/2005/8/layout/hierarchy1"/>
    <dgm:cxn modelId="{736194C0-8EBF-4DD1-A584-09FA371AF75F}" srcId="{00955DC4-D3EB-4387-97E9-EC4E9C92A1C3}" destId="{6C9E6F42-73EB-4869-A77B-60105CD5B14D}" srcOrd="0" destOrd="0" parTransId="{4F5D5591-722F-458F-BF76-9916420336CA}" sibTransId="{627BA2D7-C548-464E-BE1E-33B875292B88}"/>
    <dgm:cxn modelId="{051D0F4F-FEAC-4515-8F9D-3EF0AD26DC53}" type="presOf" srcId="{6C9E6F42-73EB-4869-A77B-60105CD5B14D}" destId="{C5EA0928-C23A-4668-AA8C-25927D671AD8}" srcOrd="0" destOrd="0" presId="urn:microsoft.com/office/officeart/2005/8/layout/hierarchy1"/>
    <dgm:cxn modelId="{087AC249-0F33-45F1-93A6-4DA3CC70DA3D}" srcId="{6C9E6F42-73EB-4869-A77B-60105CD5B14D}" destId="{B3BC5599-D82B-42BE-BCC8-095A7D46BF08}" srcOrd="1" destOrd="0" parTransId="{8F9198EB-537E-42D2-B8ED-20C4EF1F9E91}" sibTransId="{B62B1DE9-79A2-423A-BE05-B42FA71E73E5}"/>
    <dgm:cxn modelId="{C1C003DC-93F4-4E60-B581-11B4941EF64F}" type="presOf" srcId="{8F9198EB-537E-42D2-B8ED-20C4EF1F9E91}" destId="{DA414C2A-0232-49D5-8BF0-458D3EE11096}" srcOrd="0" destOrd="0" presId="urn:microsoft.com/office/officeart/2005/8/layout/hierarchy1"/>
    <dgm:cxn modelId="{6DC7348C-85B0-4E53-9F81-5124DC503367}" type="presOf" srcId="{AC476E60-88F9-49D6-AEC2-64D8594EC633}" destId="{ED392725-58C1-4A4C-BA03-4205410583C5}" srcOrd="0" destOrd="0" presId="urn:microsoft.com/office/officeart/2005/8/layout/hierarchy1"/>
    <dgm:cxn modelId="{D9946939-5B65-4FA0-9DBC-32B3EFA9A1A2}" srcId="{6C9E6F42-73EB-4869-A77B-60105CD5B14D}" destId="{8ECBDB68-0368-4D9A-9DED-17FDC0C0AC51}" srcOrd="0" destOrd="0" parTransId="{AC476E60-88F9-49D6-AEC2-64D8594EC633}" sibTransId="{F642ACA4-F9A2-49A9-86C6-2FF35FE2AC40}"/>
    <dgm:cxn modelId="{22D9351B-3597-4922-BEE1-D5C8BAB3465A}" type="presOf" srcId="{B3BC5599-D82B-42BE-BCC8-095A7D46BF08}" destId="{A4F44D7D-3739-41B2-A038-44054241F7F7}" srcOrd="0" destOrd="0" presId="urn:microsoft.com/office/officeart/2005/8/layout/hierarchy1"/>
    <dgm:cxn modelId="{4602833A-2514-4DFC-B86C-96CD0FB4308C}" type="presParOf" srcId="{794BF8E3-DBDB-4A40-97FA-FA2E298A2ADA}" destId="{64FCA33F-9E6D-4B30-BDFC-EF73332BF03A}" srcOrd="0" destOrd="0" presId="urn:microsoft.com/office/officeart/2005/8/layout/hierarchy1"/>
    <dgm:cxn modelId="{FE0C8AF0-4469-483C-8AF8-A5484D31666B}" type="presParOf" srcId="{64FCA33F-9E6D-4B30-BDFC-EF73332BF03A}" destId="{E59EF4A6-2F8C-4F30-A1A8-1192D7B1BCBC}" srcOrd="0" destOrd="0" presId="urn:microsoft.com/office/officeart/2005/8/layout/hierarchy1"/>
    <dgm:cxn modelId="{DA571893-6281-4D66-8A2D-52E56D3BC8C0}" type="presParOf" srcId="{E59EF4A6-2F8C-4F30-A1A8-1192D7B1BCBC}" destId="{22F38190-1B57-4659-A051-911E4B8DA35E}" srcOrd="0" destOrd="0" presId="urn:microsoft.com/office/officeart/2005/8/layout/hierarchy1"/>
    <dgm:cxn modelId="{BC5A61CE-B6C3-4F23-8D9A-06C2CA982457}" type="presParOf" srcId="{E59EF4A6-2F8C-4F30-A1A8-1192D7B1BCBC}" destId="{C5EA0928-C23A-4668-AA8C-25927D671AD8}" srcOrd="1" destOrd="0" presId="urn:microsoft.com/office/officeart/2005/8/layout/hierarchy1"/>
    <dgm:cxn modelId="{4A2E35A6-404C-4850-8ED1-749565544F35}" type="presParOf" srcId="{64FCA33F-9E6D-4B30-BDFC-EF73332BF03A}" destId="{25518F72-1011-41DF-AB9B-7F7FA6D19326}" srcOrd="1" destOrd="0" presId="urn:microsoft.com/office/officeart/2005/8/layout/hierarchy1"/>
    <dgm:cxn modelId="{E68290D2-26FC-47D1-BEB1-B21FD6BF9945}" type="presParOf" srcId="{25518F72-1011-41DF-AB9B-7F7FA6D19326}" destId="{ED392725-58C1-4A4C-BA03-4205410583C5}" srcOrd="0" destOrd="0" presId="urn:microsoft.com/office/officeart/2005/8/layout/hierarchy1"/>
    <dgm:cxn modelId="{B8FAC6B4-D825-4025-BBC9-5311D2B771E1}" type="presParOf" srcId="{25518F72-1011-41DF-AB9B-7F7FA6D19326}" destId="{3C0A9942-417D-42EA-8BE2-71B0E5694133}" srcOrd="1" destOrd="0" presId="urn:microsoft.com/office/officeart/2005/8/layout/hierarchy1"/>
    <dgm:cxn modelId="{22FC2BAB-84B1-437B-9E08-DC9B66A1C246}" type="presParOf" srcId="{3C0A9942-417D-42EA-8BE2-71B0E5694133}" destId="{386E1CBE-8FE7-4F72-BDAF-615070E6C399}" srcOrd="0" destOrd="0" presId="urn:microsoft.com/office/officeart/2005/8/layout/hierarchy1"/>
    <dgm:cxn modelId="{D5AFE17F-93A5-474C-9DD5-DC802455AC77}" type="presParOf" srcId="{386E1CBE-8FE7-4F72-BDAF-615070E6C399}" destId="{B2947832-E77E-4740-A1EC-CD8180C3B438}" srcOrd="0" destOrd="0" presId="urn:microsoft.com/office/officeart/2005/8/layout/hierarchy1"/>
    <dgm:cxn modelId="{D7A99723-2485-4C6E-8DDD-DB93962CF868}" type="presParOf" srcId="{386E1CBE-8FE7-4F72-BDAF-615070E6C399}" destId="{444672FE-7AB5-465A-81B3-48CE96CEF93E}" srcOrd="1" destOrd="0" presId="urn:microsoft.com/office/officeart/2005/8/layout/hierarchy1"/>
    <dgm:cxn modelId="{34C2F40A-D7EA-4D09-B762-B8DE2F0174DE}" type="presParOf" srcId="{3C0A9942-417D-42EA-8BE2-71B0E5694133}" destId="{245CC345-1313-4043-95DC-D7541469D04F}" srcOrd="1" destOrd="0" presId="urn:microsoft.com/office/officeart/2005/8/layout/hierarchy1"/>
    <dgm:cxn modelId="{82263C86-ABEC-432C-8ACD-E46806D6119D}" type="presParOf" srcId="{25518F72-1011-41DF-AB9B-7F7FA6D19326}" destId="{DA414C2A-0232-49D5-8BF0-458D3EE11096}" srcOrd="2" destOrd="0" presId="urn:microsoft.com/office/officeart/2005/8/layout/hierarchy1"/>
    <dgm:cxn modelId="{4DC3E5E1-A2E2-457D-888D-80F2036F2A7F}" type="presParOf" srcId="{25518F72-1011-41DF-AB9B-7F7FA6D19326}" destId="{6EDCC23C-D3BE-4BB8-B993-B79E8CAEA5CF}" srcOrd="3" destOrd="0" presId="urn:microsoft.com/office/officeart/2005/8/layout/hierarchy1"/>
    <dgm:cxn modelId="{C3FA84AF-EDB3-454C-9D59-DAFAA9B2E49F}" type="presParOf" srcId="{6EDCC23C-D3BE-4BB8-B993-B79E8CAEA5CF}" destId="{4B694399-4691-4691-A765-F6A4B993C3B9}" srcOrd="0" destOrd="0" presId="urn:microsoft.com/office/officeart/2005/8/layout/hierarchy1"/>
    <dgm:cxn modelId="{0A8031B4-55E3-49ED-806A-4B300F9CD274}" type="presParOf" srcId="{4B694399-4691-4691-A765-F6A4B993C3B9}" destId="{40FE6084-4C9A-4DF8-8364-15B732E72F22}" srcOrd="0" destOrd="0" presId="urn:microsoft.com/office/officeart/2005/8/layout/hierarchy1"/>
    <dgm:cxn modelId="{1E619D3D-1C96-498F-8CC8-7B34752D82A9}" type="presParOf" srcId="{4B694399-4691-4691-A765-F6A4B993C3B9}" destId="{A4F44D7D-3739-41B2-A038-44054241F7F7}" srcOrd="1" destOrd="0" presId="urn:microsoft.com/office/officeart/2005/8/layout/hierarchy1"/>
    <dgm:cxn modelId="{8C5B75C8-6080-48CA-9838-686731C79585}" type="presParOf" srcId="{6EDCC23C-D3BE-4BB8-B993-B79E8CAEA5CF}" destId="{617A0AAE-2F94-47A9-8146-B93D493EC3E6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5611D27-0D3F-45E8-BD26-8B2479036D3A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100475C-7E71-4B10-B1EA-C2F4232AE55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4680520"/>
          </a:xfrm>
        </p:spPr>
        <p:txBody>
          <a:bodyPr/>
          <a:lstStyle/>
          <a:p>
            <a:r>
              <a:rPr lang="en-US" sz="7200" dirty="0" smtClean="0"/>
              <a:t>Chronic granulomatous conditions of nose</a:t>
            </a:r>
            <a:endParaRPr lang="en-IN" sz="72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32774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315200" cy="745767"/>
          </a:xfrm>
        </p:spPr>
        <p:txBody>
          <a:bodyPr/>
          <a:lstStyle/>
          <a:p>
            <a:r>
              <a:rPr lang="en-IN" dirty="0" smtClean="0"/>
              <a:t>Possible </a:t>
            </a:r>
            <a:r>
              <a:rPr lang="en-IN" dirty="0"/>
              <a:t>history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344"/>
            <a:ext cx="7315200" cy="5544656"/>
          </a:xfrm>
        </p:spPr>
        <p:txBody>
          <a:bodyPr>
            <a:normAutofit/>
          </a:bodyPr>
          <a:lstStyle/>
          <a:p>
            <a:r>
              <a:rPr lang="en-IN" sz="2400" dirty="0"/>
              <a:t>Nasal obstruction (most common complaint)</a:t>
            </a:r>
          </a:p>
          <a:p>
            <a:r>
              <a:rPr lang="en-IN" sz="2400" dirty="0" err="1"/>
              <a:t>Rhinorrhea</a:t>
            </a:r>
            <a:endParaRPr lang="en-IN" sz="2400" dirty="0"/>
          </a:p>
          <a:p>
            <a:r>
              <a:rPr lang="en-IN" sz="2400" dirty="0"/>
              <a:t>Epistaxis</a:t>
            </a:r>
          </a:p>
          <a:p>
            <a:r>
              <a:rPr lang="en-IN" sz="2400" dirty="0"/>
              <a:t>Dysphagia</a:t>
            </a:r>
          </a:p>
          <a:p>
            <a:r>
              <a:rPr lang="en-IN" sz="2400" dirty="0"/>
              <a:t>Nasal deformity</a:t>
            </a:r>
          </a:p>
          <a:p>
            <a:r>
              <a:rPr lang="en-IN" sz="2400" dirty="0" smtClean="0"/>
              <a:t>Anaesthesia </a:t>
            </a:r>
            <a:r>
              <a:rPr lang="en-IN" sz="2400" dirty="0"/>
              <a:t>of the soft palate</a:t>
            </a:r>
          </a:p>
          <a:p>
            <a:r>
              <a:rPr lang="en-IN" sz="2400" dirty="0"/>
              <a:t>Difficulty breathing that progresses to stridor</a:t>
            </a:r>
          </a:p>
          <a:p>
            <a:r>
              <a:rPr lang="en-IN" sz="2400" dirty="0"/>
              <a:t>Dysphonia</a:t>
            </a:r>
          </a:p>
          <a:p>
            <a:r>
              <a:rPr lang="en-IN" sz="2400" dirty="0"/>
              <a:t>Anosmia</a:t>
            </a:r>
          </a:p>
        </p:txBody>
      </p:sp>
    </p:spTree>
    <p:extLst>
      <p:ext uri="{BB962C8B-B14F-4D97-AF65-F5344CB8AC3E}">
        <p14:creationId xmlns:p14="http://schemas.microsoft.com/office/powerpoint/2010/main" xmlns="" val="29933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1154097"/>
          </a:xfrm>
        </p:spPr>
        <p:txBody>
          <a:bodyPr/>
          <a:lstStyle/>
          <a:p>
            <a:r>
              <a:rPr lang="en-US" dirty="0" smtClean="0"/>
              <a:t>Pathology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</p:spPr>
        <p:txBody>
          <a:bodyPr>
            <a:normAutofit fontScale="92500"/>
          </a:bodyPr>
          <a:lstStyle/>
          <a:p>
            <a:r>
              <a:rPr lang="en-IN" sz="3200" dirty="0" err="1" smtClean="0"/>
              <a:t>Mikulicz</a:t>
            </a:r>
            <a:r>
              <a:rPr lang="en-IN" sz="3200" dirty="0" smtClean="0"/>
              <a:t> cell : </a:t>
            </a:r>
          </a:p>
          <a:p>
            <a:pPr>
              <a:buNone/>
            </a:pPr>
            <a:r>
              <a:rPr lang="en-IN" sz="3200" dirty="0" smtClean="0"/>
              <a:t>		its  transformed macrophage which is a large foam cell has central nucleus &amp; a vacuolated cytoplasm containing bacilli.</a:t>
            </a:r>
          </a:p>
          <a:p>
            <a:pPr>
              <a:buFont typeface="Wingdings" pitchFamily="2" charset="2"/>
              <a:buChar char="§"/>
            </a:pPr>
            <a:endParaRPr lang="en-IN" sz="3200" dirty="0" smtClean="0"/>
          </a:p>
          <a:p>
            <a:pPr>
              <a:buFont typeface="Wingdings" pitchFamily="2" charset="2"/>
              <a:buChar char="§"/>
            </a:pPr>
            <a:r>
              <a:rPr lang="en-IN" sz="3200" dirty="0" err="1" smtClean="0"/>
              <a:t>Russel</a:t>
            </a:r>
            <a:r>
              <a:rPr lang="en-IN" sz="3200" dirty="0" smtClean="0"/>
              <a:t> bodies: </a:t>
            </a:r>
          </a:p>
          <a:p>
            <a:pPr>
              <a:buNone/>
            </a:pPr>
            <a:r>
              <a:rPr lang="en-IN" sz="3200" dirty="0" smtClean="0"/>
              <a:t>		its plasma cell with an eccentric nucleus &amp; deep eosin staining cytoplasm</a:t>
            </a:r>
          </a:p>
          <a:p>
            <a:pPr>
              <a:buNone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35503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315200" cy="1154097"/>
          </a:xfrm>
        </p:spPr>
        <p:txBody>
          <a:bodyPr/>
          <a:lstStyle/>
          <a:p>
            <a:r>
              <a:rPr lang="en-US" dirty="0" smtClean="0"/>
              <a:t>DD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315200" cy="3539527"/>
          </a:xfrm>
        </p:spPr>
        <p:txBody>
          <a:bodyPr>
            <a:noAutofit/>
          </a:bodyPr>
          <a:lstStyle/>
          <a:p>
            <a:r>
              <a:rPr lang="en-US" sz="3200" dirty="0" smtClean="0"/>
              <a:t>Atrophic rhinitis</a:t>
            </a:r>
          </a:p>
          <a:p>
            <a:r>
              <a:rPr lang="en-US" sz="3200" dirty="0" smtClean="0"/>
              <a:t>Tertiary syphilis</a:t>
            </a:r>
          </a:p>
          <a:p>
            <a:r>
              <a:rPr lang="en-US" sz="3200" dirty="0" smtClean="0"/>
              <a:t>Lupus</a:t>
            </a:r>
          </a:p>
          <a:p>
            <a:r>
              <a:rPr lang="en-US" sz="3200" dirty="0" smtClean="0"/>
              <a:t>Leprosy</a:t>
            </a:r>
          </a:p>
          <a:p>
            <a:r>
              <a:rPr lang="en-US" sz="3200" dirty="0" smtClean="0"/>
              <a:t>Cancer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30316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15200" cy="1154097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1"/>
            <a:ext cx="7315200" cy="4680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Streptomycin</a:t>
            </a:r>
          </a:p>
          <a:p>
            <a:r>
              <a:rPr lang="en-US" sz="2800" dirty="0" err="1" smtClean="0"/>
              <a:t>Tetracyclines</a:t>
            </a:r>
            <a:endParaRPr lang="en-US" sz="2800" dirty="0" smtClean="0"/>
          </a:p>
          <a:p>
            <a:r>
              <a:rPr lang="en-US" sz="2800" dirty="0" err="1" smtClean="0"/>
              <a:t>Chlorophenicol</a:t>
            </a:r>
            <a:endParaRPr lang="en-US" sz="2800" dirty="0" smtClean="0"/>
          </a:p>
          <a:p>
            <a:r>
              <a:rPr lang="en-US" sz="2800" dirty="0" smtClean="0"/>
              <a:t>2% </a:t>
            </a:r>
            <a:r>
              <a:rPr lang="en-US" sz="2800" dirty="0" err="1" smtClean="0"/>
              <a:t>acriflavin</a:t>
            </a:r>
            <a:r>
              <a:rPr lang="en-US" sz="2800" dirty="0" smtClean="0"/>
              <a:t> – 8 weeks</a:t>
            </a:r>
          </a:p>
          <a:p>
            <a:r>
              <a:rPr lang="en-US" sz="2800" dirty="0" smtClean="0"/>
              <a:t>Steroids</a:t>
            </a:r>
          </a:p>
          <a:p>
            <a:pPr lvl="1">
              <a:buNone/>
            </a:pPr>
            <a:r>
              <a:rPr lang="en-US" sz="2800" dirty="0" smtClean="0"/>
              <a:t>Locally</a:t>
            </a:r>
          </a:p>
          <a:p>
            <a:pPr lvl="1">
              <a:buNone/>
            </a:pPr>
            <a:r>
              <a:rPr lang="en-US" sz="2800" dirty="0" smtClean="0"/>
              <a:t>Systemically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Irradiation – 3000-3500Gy – 3weeks</a:t>
            </a:r>
          </a:p>
        </p:txBody>
      </p:sp>
    </p:spTree>
    <p:extLst>
      <p:ext uri="{BB962C8B-B14F-4D97-AF65-F5344CB8AC3E}">
        <p14:creationId xmlns:p14="http://schemas.microsoft.com/office/powerpoint/2010/main" xmlns="" val="21202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7315200" cy="2160240"/>
          </a:xfrm>
        </p:spPr>
        <p:txBody>
          <a:bodyPr>
            <a:noAutofit/>
          </a:bodyPr>
          <a:lstStyle/>
          <a:p>
            <a:r>
              <a:rPr lang="en-US" sz="8000" dirty="0" smtClean="0"/>
              <a:t>Wegner’s </a:t>
            </a:r>
            <a:r>
              <a:rPr lang="en-US" sz="8000" dirty="0" err="1" smtClean="0"/>
              <a:t>Granulomatosis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xmlns="" val="24133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6221288" cy="605556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A condition characterized by granulomatous inflammation involving the respiratory tract;  necrotizing vasculitis affecting small to medium sized vessels.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 pathological hallmark is the co-existence of vasculitis and granulomas and classically  involves a triad of airway, lungs and renal disease.</a:t>
            </a:r>
            <a:endParaRPr lang="en-IN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545" y="3109912"/>
            <a:ext cx="2415103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03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r>
              <a:rPr lang="en-US" dirty="0" smtClean="0"/>
              <a:t>Age and Sex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Significant number of patients below 25 years of age.</a:t>
            </a:r>
          </a:p>
          <a:p>
            <a:pPr algn="just"/>
            <a:r>
              <a:rPr lang="en-US" sz="3200" dirty="0" smtClean="0"/>
              <a:t>Younger patients present with a generalized form.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16381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1"/>
            <a:ext cx="7315200" cy="936104"/>
          </a:xfrm>
        </p:spPr>
        <p:txBody>
          <a:bodyPr/>
          <a:lstStyle/>
          <a:p>
            <a:r>
              <a:rPr lang="en-US" dirty="0" err="1" smtClean="0"/>
              <a:t>Aetiology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6753"/>
            <a:ext cx="7315200" cy="5112608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Aetiology</a:t>
            </a:r>
            <a:r>
              <a:rPr lang="en-US" sz="2800" dirty="0" smtClean="0"/>
              <a:t> remains unknown.</a:t>
            </a:r>
          </a:p>
          <a:p>
            <a:pPr algn="just"/>
            <a:r>
              <a:rPr lang="en-US" sz="2800" dirty="0" smtClean="0"/>
              <a:t>Its inflammatory nature and resemblance to </a:t>
            </a:r>
            <a:r>
              <a:rPr lang="en-US" sz="2800" dirty="0" err="1" smtClean="0"/>
              <a:t>polyarteritis</a:t>
            </a:r>
            <a:r>
              <a:rPr lang="en-US" sz="2800" dirty="0" smtClean="0"/>
              <a:t> </a:t>
            </a:r>
            <a:r>
              <a:rPr lang="en-US" sz="2800" dirty="0" err="1" smtClean="0"/>
              <a:t>nodosa</a:t>
            </a:r>
            <a:r>
              <a:rPr lang="en-US" sz="2800" dirty="0" smtClean="0"/>
              <a:t> suggests that it represents some form of </a:t>
            </a:r>
            <a:r>
              <a:rPr lang="en-US" sz="2800" b="1" dirty="0" smtClean="0"/>
              <a:t>hypersensitivity</a:t>
            </a:r>
            <a:r>
              <a:rPr lang="en-US" sz="2800" dirty="0" smtClean="0"/>
              <a:t> reaction.</a:t>
            </a:r>
          </a:p>
          <a:p>
            <a:pPr algn="just"/>
            <a:r>
              <a:rPr lang="en-US" sz="2800" dirty="0" smtClean="0"/>
              <a:t>It might be related to inhaled bacteria.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6049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0057"/>
            <a:ext cx="7315200" cy="806655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6713"/>
            <a:ext cx="7315200" cy="5472648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Most patients start with minor ENT symptoms</a:t>
            </a:r>
          </a:p>
          <a:p>
            <a:pPr lvl="1" algn="just"/>
            <a:r>
              <a:rPr lang="en-US" sz="2800" dirty="0" smtClean="0"/>
              <a:t>Variable degree of epistaxis</a:t>
            </a:r>
          </a:p>
          <a:p>
            <a:pPr lvl="1" algn="just"/>
            <a:r>
              <a:rPr lang="en-US" sz="2800" dirty="0" smtClean="0"/>
              <a:t>Nasal Obstruction</a:t>
            </a:r>
          </a:p>
          <a:p>
            <a:pPr lvl="1" algn="just"/>
            <a:r>
              <a:rPr lang="en-US" sz="2800" dirty="0" smtClean="0"/>
              <a:t>Bloody crusts</a:t>
            </a:r>
          </a:p>
          <a:p>
            <a:pPr lvl="1" algn="just"/>
            <a:endParaRPr lang="en-US" sz="2800" dirty="0" smtClean="0"/>
          </a:p>
          <a:p>
            <a:pPr algn="just"/>
            <a:r>
              <a:rPr lang="en-US" sz="2800" dirty="0" smtClean="0"/>
              <a:t>Destruction of intranasal structures including septum may follow leading eventually to nasal collapse.</a:t>
            </a:r>
          </a:p>
          <a:p>
            <a:pPr algn="just"/>
            <a:r>
              <a:rPr lang="en-US" sz="2800" dirty="0" smtClean="0"/>
              <a:t>Patients may complain of significant facial pain.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42479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315200" cy="660149"/>
          </a:xfrm>
        </p:spPr>
        <p:txBody>
          <a:bodyPr>
            <a:normAutofit fontScale="90000"/>
          </a:bodyPr>
          <a:lstStyle/>
          <a:p>
            <a:r>
              <a:rPr lang="en-IN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315200" cy="604867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Patients frequently complain of progressive malaise, pyrexia, weight loss and feel very unwell.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Nose and </a:t>
            </a:r>
            <a:r>
              <a:rPr lang="en-US" sz="2800" dirty="0" err="1" smtClean="0"/>
              <a:t>paranasal</a:t>
            </a:r>
            <a:r>
              <a:rPr lang="en-US" sz="2800" dirty="0" smtClean="0"/>
              <a:t> sinuses are involved in 80% patients.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Intranasal destruction of cartilage and bone leads to septal perforation.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32423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77" y="378389"/>
            <a:ext cx="7315200" cy="1154097"/>
          </a:xfrm>
        </p:spPr>
        <p:txBody>
          <a:bodyPr/>
          <a:lstStyle/>
          <a:p>
            <a:r>
              <a:rPr lang="en-US" dirty="0" smtClean="0"/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" y="2346649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Grade A – Systemic reviews, Meta analyses, RCT</a:t>
            </a:r>
          </a:p>
          <a:p>
            <a:endParaRPr lang="en-US" sz="3600" dirty="0" smtClean="0"/>
          </a:p>
          <a:p>
            <a:r>
              <a:rPr lang="en-US" sz="3600" dirty="0" smtClean="0"/>
              <a:t>Grade B – Non-</a:t>
            </a:r>
            <a:r>
              <a:rPr lang="en-US" sz="3600" dirty="0" err="1" smtClean="0"/>
              <a:t>randomised</a:t>
            </a:r>
            <a:r>
              <a:rPr lang="en-US" sz="3600" dirty="0" smtClean="0"/>
              <a:t> studies</a:t>
            </a:r>
          </a:p>
          <a:p>
            <a:endParaRPr lang="en-US" sz="3600" dirty="0" smtClean="0"/>
          </a:p>
          <a:p>
            <a:r>
              <a:rPr lang="en-US" sz="3600" dirty="0" smtClean="0"/>
              <a:t>Grade C – Observational studies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/>
          <a:lstStyle/>
          <a:p>
            <a:r>
              <a:rPr lang="en-US" dirty="0" smtClean="0"/>
              <a:t>Pulmonary symptoms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934" y="1929413"/>
            <a:ext cx="7315200" cy="504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Cough</a:t>
            </a:r>
          </a:p>
          <a:p>
            <a:r>
              <a:rPr lang="en-US" sz="2800" dirty="0" err="1" smtClean="0"/>
              <a:t>Haemoptysis</a:t>
            </a:r>
            <a:endParaRPr lang="en-US" sz="2800" dirty="0" smtClean="0"/>
          </a:p>
          <a:p>
            <a:r>
              <a:rPr lang="en-US" sz="2800" dirty="0" err="1" smtClean="0"/>
              <a:t>Pleuritic</a:t>
            </a:r>
            <a:r>
              <a:rPr lang="en-US" sz="2800" dirty="0" smtClean="0"/>
              <a:t> pain</a:t>
            </a:r>
          </a:p>
          <a:p>
            <a:r>
              <a:rPr lang="en-US" sz="2800" dirty="0" smtClean="0"/>
              <a:t>Cavitation</a:t>
            </a:r>
          </a:p>
          <a:p>
            <a:r>
              <a:rPr lang="en-US" sz="2800" dirty="0" smtClean="0"/>
              <a:t>Encapsulated lung abscess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11732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2792"/>
            <a:ext cx="7315200" cy="1154097"/>
          </a:xfrm>
        </p:spPr>
        <p:txBody>
          <a:bodyPr/>
          <a:lstStyle/>
          <a:p>
            <a:r>
              <a:rPr lang="en-US" dirty="0" smtClean="0"/>
              <a:t>Renal Symptoms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15200" cy="504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Between 30% to 90% patients develop renal symptoms.</a:t>
            </a:r>
          </a:p>
          <a:p>
            <a:r>
              <a:rPr lang="en-US" sz="2800" dirty="0" smtClean="0"/>
              <a:t>Microscopic </a:t>
            </a:r>
            <a:r>
              <a:rPr lang="en-US" sz="2800" dirty="0" err="1" smtClean="0"/>
              <a:t>haematuria</a:t>
            </a:r>
            <a:endParaRPr lang="en-US" sz="2800" dirty="0" smtClean="0"/>
          </a:p>
          <a:p>
            <a:r>
              <a:rPr lang="en-US" sz="2800" dirty="0" smtClean="0"/>
              <a:t>Segmental or diffuse glomerulonephritis.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22125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15200" cy="1154097"/>
          </a:xfrm>
        </p:spPr>
        <p:txBody>
          <a:bodyPr/>
          <a:lstStyle/>
          <a:p>
            <a:r>
              <a:rPr lang="en-US" dirty="0" smtClean="0"/>
              <a:t>Ocular manifestations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889" y="1783666"/>
            <a:ext cx="7315200" cy="50406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Conjuctiviitis</a:t>
            </a:r>
            <a:endParaRPr lang="en-US" sz="2800" dirty="0" smtClean="0"/>
          </a:p>
          <a:p>
            <a:r>
              <a:rPr lang="en-US" sz="2800" dirty="0" err="1" smtClean="0"/>
              <a:t>Dacrocystitis</a:t>
            </a:r>
            <a:endParaRPr lang="en-US" sz="2800" dirty="0" smtClean="0"/>
          </a:p>
          <a:p>
            <a:r>
              <a:rPr lang="en-US" sz="2800" dirty="0" smtClean="0"/>
              <a:t>Corneal ulceration</a:t>
            </a:r>
          </a:p>
          <a:p>
            <a:r>
              <a:rPr lang="en-US" sz="2800" dirty="0" smtClean="0"/>
              <a:t>Optic neuritis and retinal artery occlusion.</a:t>
            </a:r>
          </a:p>
          <a:p>
            <a:r>
              <a:rPr lang="en-US" sz="2800" dirty="0" smtClean="0"/>
              <a:t>Blindness unilateral or bilateral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41733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3"/>
            <a:ext cx="7315200" cy="936104"/>
          </a:xfrm>
        </p:spPr>
        <p:txBody>
          <a:bodyPr/>
          <a:lstStyle/>
          <a:p>
            <a:r>
              <a:rPr lang="en-US" dirty="0" err="1" smtClean="0"/>
              <a:t>Otologic</a:t>
            </a:r>
            <a:r>
              <a:rPr lang="en-US" dirty="0" smtClean="0"/>
              <a:t> </a:t>
            </a:r>
            <a:r>
              <a:rPr lang="en-US" dirty="0" err="1" smtClean="0"/>
              <a:t>sympoms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602" y="1692915"/>
            <a:ext cx="7315200" cy="51846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Acute otitis media</a:t>
            </a:r>
          </a:p>
          <a:p>
            <a:r>
              <a:rPr lang="en-US" sz="2800" dirty="0" smtClean="0"/>
              <a:t>Otitis media with effusion</a:t>
            </a:r>
          </a:p>
          <a:p>
            <a:r>
              <a:rPr lang="en-US" sz="2800" dirty="0" smtClean="0"/>
              <a:t>Deafness</a:t>
            </a:r>
          </a:p>
          <a:p>
            <a:r>
              <a:rPr lang="en-US" sz="2800" dirty="0" err="1" smtClean="0"/>
              <a:t>Otalgia</a:t>
            </a:r>
            <a:endParaRPr lang="en-US" sz="2800" dirty="0" smtClean="0"/>
          </a:p>
          <a:p>
            <a:r>
              <a:rPr lang="en-US" sz="2800" dirty="0" smtClean="0"/>
              <a:t>Both conductive and sensorineural hearing loss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40553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15200" cy="1154097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33" y="1751316"/>
            <a:ext cx="7315200" cy="496859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cANCA</a:t>
            </a:r>
            <a:r>
              <a:rPr lang="en-US" sz="2800" dirty="0" smtClean="0"/>
              <a:t> test is positive in 95% of patients.</a:t>
            </a:r>
          </a:p>
          <a:p>
            <a:r>
              <a:rPr lang="en-US" sz="2800" dirty="0" smtClean="0"/>
              <a:t>A full blood count</a:t>
            </a:r>
          </a:p>
          <a:p>
            <a:r>
              <a:rPr lang="en-US" sz="2800" dirty="0" smtClean="0"/>
              <a:t>ESR</a:t>
            </a:r>
          </a:p>
          <a:p>
            <a:r>
              <a:rPr lang="en-US" sz="2800" dirty="0" smtClean="0"/>
              <a:t>Renal Profile</a:t>
            </a:r>
          </a:p>
          <a:p>
            <a:r>
              <a:rPr lang="en-US" sz="2800" dirty="0" smtClean="0"/>
              <a:t>Urine analysis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37992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Biopsy from septum or </a:t>
            </a:r>
            <a:r>
              <a:rPr lang="en-US" dirty="0" err="1" smtClean="0"/>
              <a:t>turbinates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Vasculitis</a:t>
            </a:r>
          </a:p>
          <a:p>
            <a:r>
              <a:rPr lang="en-US" sz="2800" dirty="0" smtClean="0"/>
              <a:t>Granulomas of epithelial cell type</a:t>
            </a:r>
          </a:p>
          <a:p>
            <a:r>
              <a:rPr lang="en-US" sz="2800" dirty="0" smtClean="0"/>
              <a:t>Multinucleated giant cells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24486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5400"/>
            <a:ext cx="38100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Mucosal thickening</a:t>
            </a:r>
          </a:p>
          <a:p>
            <a:endParaRPr lang="en-US" sz="3200" dirty="0" smtClean="0"/>
          </a:p>
          <a:p>
            <a:r>
              <a:rPr lang="en-US" sz="3200" dirty="0" smtClean="0"/>
              <a:t>Bone destruction</a:t>
            </a:r>
          </a:p>
          <a:p>
            <a:endParaRPr lang="en-US" sz="3200" dirty="0" smtClean="0"/>
          </a:p>
          <a:p>
            <a:r>
              <a:rPr lang="en-US" sz="3200" dirty="0" smtClean="0"/>
              <a:t>New bone formation</a:t>
            </a:r>
            <a:endParaRPr lang="en-IN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4754" y="0"/>
            <a:ext cx="4350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66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2792"/>
            <a:ext cx="7315200" cy="1154097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315200" cy="497968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Steroids and a variety of cytotoxic drugs improve short term prognosis by 90%.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Nasal symptoms managed by topical preparations.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Augmentation </a:t>
            </a:r>
            <a:r>
              <a:rPr lang="en-US" sz="2800" b="1" dirty="0" err="1" smtClean="0"/>
              <a:t>rhinoplasty</a:t>
            </a:r>
            <a:endParaRPr lang="en-US" sz="2800" b="1" dirty="0" smtClean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13919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Tuberculosis </a:t>
            </a:r>
            <a:endParaRPr lang="en-US" sz="5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Photo\211212-1641784-230802-2127574t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457200" y="2057400"/>
            <a:ext cx="3048000" cy="3505200"/>
          </a:xfrm>
          <a:prstGeom prst="rect">
            <a:avLst/>
          </a:prstGeom>
          <a:noFill/>
        </p:spPr>
      </p:pic>
      <p:pic>
        <p:nvPicPr>
          <p:cNvPr id="4099" name="Picture 3" descr="G:\Photo\211212-1641784-230802-230894t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57400"/>
            <a:ext cx="3047999" cy="3581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55780" y="966217"/>
            <a:ext cx="7315200" cy="115409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Levels of Evidence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26426" cy="5000636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Mycobacterium tuberculosis</a:t>
            </a:r>
          </a:p>
          <a:p>
            <a:r>
              <a:rPr lang="en-US" sz="2800" dirty="0" smtClean="0"/>
              <a:t>Atypical </a:t>
            </a:r>
            <a:r>
              <a:rPr lang="en-US" sz="2800" dirty="0" err="1" smtClean="0"/>
              <a:t>mycobacteria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Air borne or </a:t>
            </a:r>
            <a:r>
              <a:rPr lang="en-US" sz="2800" dirty="0" err="1" smtClean="0"/>
              <a:t>hematogenous</a:t>
            </a:r>
            <a:r>
              <a:rPr lang="en-US" sz="2800" dirty="0" smtClean="0"/>
              <a:t> spread or direct inoculation</a:t>
            </a:r>
          </a:p>
          <a:p>
            <a:endParaRPr lang="en-US" sz="2800" dirty="0" smtClean="0"/>
          </a:p>
          <a:p>
            <a:r>
              <a:rPr lang="en-US" sz="2800" dirty="0" smtClean="0"/>
              <a:t>Primary or secondary to pulmonary or </a:t>
            </a:r>
            <a:r>
              <a:rPr lang="en-US" sz="2800" dirty="0" err="1" smtClean="0"/>
              <a:t>milliary</a:t>
            </a:r>
            <a:r>
              <a:rPr lang="en-US" sz="2800" dirty="0" smtClean="0"/>
              <a:t> TB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FEATURES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315200" cy="353952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LUPUS VULGARIS (nodular form)</a:t>
            </a:r>
          </a:p>
          <a:p>
            <a:endParaRPr lang="en-US" sz="2400" b="1" dirty="0" smtClean="0"/>
          </a:p>
          <a:p>
            <a:r>
              <a:rPr lang="en-US" sz="2400" dirty="0" smtClean="0"/>
              <a:t> Most common</a:t>
            </a:r>
          </a:p>
          <a:p>
            <a:r>
              <a:rPr lang="en-US" sz="2400" dirty="0" smtClean="0"/>
              <a:t> It is a post primary form of tuberculosis</a:t>
            </a:r>
          </a:p>
          <a:p>
            <a:r>
              <a:rPr lang="en-US" sz="2400" dirty="0" smtClean="0"/>
              <a:t> Arises in individuals with moderate type of immunity</a:t>
            </a:r>
          </a:p>
          <a:p>
            <a:r>
              <a:rPr lang="en-US" sz="2400" dirty="0" smtClean="0"/>
              <a:t> Infection arises from direct inoculation into dermis</a:t>
            </a:r>
          </a:p>
          <a:p>
            <a:r>
              <a:rPr lang="en-US" sz="2400" dirty="0" smtClean="0"/>
              <a:t>It begins in vestibule</a:t>
            </a:r>
          </a:p>
          <a:p>
            <a:r>
              <a:rPr lang="en-US" sz="2400" dirty="0" smtClean="0"/>
              <a:t> Extends to adjoining skin and mucosa</a:t>
            </a:r>
          </a:p>
          <a:p>
            <a:r>
              <a:rPr lang="en-US" sz="2400" dirty="0" smtClean="0"/>
              <a:t> Presents as solitary, soft ,tiny, reddish brown gelatinous plaque known as </a:t>
            </a:r>
            <a:r>
              <a:rPr lang="en-US" sz="2400" b="1" i="1" u="sng" dirty="0" smtClean="0"/>
              <a:t>apple jelly nodules</a:t>
            </a:r>
            <a:r>
              <a:rPr lang="en-US" sz="2400" i="1" dirty="0" smtClean="0"/>
              <a:t>.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522" y="491412"/>
            <a:ext cx="7315200" cy="3539527"/>
          </a:xfrm>
        </p:spPr>
        <p:txBody>
          <a:bodyPr>
            <a:noAutofit/>
          </a:bodyPr>
          <a:lstStyle/>
          <a:p>
            <a:r>
              <a:rPr lang="en-US" sz="2800" dirty="0" smtClean="0"/>
              <a:t>  Blanching maneuvers make them more prominent.</a:t>
            </a:r>
          </a:p>
          <a:p>
            <a:r>
              <a:rPr lang="en-US" sz="2800" dirty="0" smtClean="0"/>
              <a:t> Usually painless </a:t>
            </a:r>
          </a:p>
          <a:p>
            <a:r>
              <a:rPr lang="en-US" sz="2800" dirty="0" smtClean="0"/>
              <a:t>Nodules may coalesce and breakdown to form characteristic ulcers.</a:t>
            </a:r>
          </a:p>
          <a:p>
            <a:r>
              <a:rPr lang="en-US" sz="2800" dirty="0" smtClean="0"/>
              <a:t> It follows a chronic course and can lead to scarring, contractures and tissues destruction</a:t>
            </a:r>
          </a:p>
          <a:p>
            <a:endParaRPr lang="en-US" sz="2800" i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LUPUS VULGARIS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F:\Scott-Brown’s Otorhinolaryngology, Head and Neck Surgery\Part 13 The nose and paranasal sinuses\115 Specific chronic infections\115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3429000" cy="4562856"/>
          </a:xfrm>
          <a:prstGeom prst="rect">
            <a:avLst/>
          </a:prstGeom>
          <a:noFill/>
        </p:spPr>
      </p:pic>
      <p:pic>
        <p:nvPicPr>
          <p:cNvPr id="1027" name="Picture 3" descr="F:\Scott-Brown’s Otorhinolaryngology, Head and Neck Surgery\Part 13 The nose and paranasal sinuses\115 Specific chronic infections\115.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8984" y="1600200"/>
            <a:ext cx="349821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239000" cy="4377727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ULCERATIVE FORM</a:t>
            </a:r>
          </a:p>
          <a:p>
            <a:endParaRPr lang="en-US" sz="2800" dirty="0" smtClean="0"/>
          </a:p>
          <a:p>
            <a:r>
              <a:rPr lang="en-US" sz="2800" dirty="0" smtClean="0"/>
              <a:t> It involves </a:t>
            </a:r>
            <a:r>
              <a:rPr lang="en-US" sz="2800" dirty="0" err="1" smtClean="0"/>
              <a:t>cartilagenous</a:t>
            </a:r>
            <a:r>
              <a:rPr lang="en-US" sz="2800" dirty="0" smtClean="0"/>
              <a:t> part of nasal septum or inferior turbinate.</a:t>
            </a:r>
          </a:p>
          <a:p>
            <a:r>
              <a:rPr lang="en-US" sz="2800" dirty="0" smtClean="0"/>
              <a:t> Unilateral or bilateral</a:t>
            </a:r>
          </a:p>
          <a:p>
            <a:r>
              <a:rPr lang="en-US" sz="2800" dirty="0" smtClean="0"/>
              <a:t> Presents with nasal obstruction, crusting, discharge and epistaxis.</a:t>
            </a:r>
          </a:p>
          <a:p>
            <a:r>
              <a:rPr lang="en-US" sz="2800" dirty="0" smtClean="0"/>
              <a:t> Progress to septal perforation(</a:t>
            </a:r>
            <a:r>
              <a:rPr lang="en-US" sz="2800" dirty="0" err="1" smtClean="0"/>
              <a:t>cartilegenous</a:t>
            </a:r>
            <a:r>
              <a:rPr lang="en-US" sz="2800" dirty="0" smtClean="0"/>
              <a:t> part).</a:t>
            </a:r>
          </a:p>
          <a:p>
            <a:r>
              <a:rPr lang="en-US" sz="2800" dirty="0" smtClean="0"/>
              <a:t>Bony septum is not involved.</a:t>
            </a:r>
          </a:p>
          <a:p>
            <a:r>
              <a:rPr lang="en-US" sz="2800" dirty="0" smtClean="0"/>
              <a:t>Clinically, confused with malignancy &amp; </a:t>
            </a:r>
            <a:r>
              <a:rPr lang="en-US" sz="2800" dirty="0" err="1" smtClean="0"/>
              <a:t>wegener</a:t>
            </a:r>
            <a:r>
              <a:rPr lang="en-US" sz="2800" dirty="0" smtClean="0"/>
              <a:t> </a:t>
            </a:r>
            <a:r>
              <a:rPr lang="en-US" sz="2800" dirty="0" err="1" smtClean="0"/>
              <a:t>granulomatosis</a:t>
            </a:r>
            <a:r>
              <a:rPr lang="en-US" sz="2800" dirty="0" smtClean="0"/>
              <a:t>. [**]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2390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SINUS GRANULOMA</a:t>
            </a:r>
          </a:p>
          <a:p>
            <a:endParaRPr lang="en-US" sz="2800" dirty="0" smtClean="0"/>
          </a:p>
          <a:p>
            <a:r>
              <a:rPr lang="en-US" sz="2800" dirty="0" smtClean="0"/>
              <a:t> Involves </a:t>
            </a:r>
            <a:r>
              <a:rPr lang="en-US" sz="2800" dirty="0" err="1" smtClean="0"/>
              <a:t>paranasal</a:t>
            </a:r>
            <a:r>
              <a:rPr lang="en-US" sz="2800" dirty="0" smtClean="0"/>
              <a:t> sinuses</a:t>
            </a:r>
          </a:p>
          <a:p>
            <a:r>
              <a:rPr lang="en-US" sz="2800" dirty="0" smtClean="0"/>
              <a:t> Presents with diffuse soft tissue swelling</a:t>
            </a:r>
          </a:p>
          <a:p>
            <a:pPr>
              <a:buNone/>
            </a:pPr>
            <a:r>
              <a:rPr lang="en-US" sz="2800" dirty="0" smtClean="0"/>
              <a:t>      and multiple discharging sinuses</a:t>
            </a:r>
          </a:p>
          <a:p>
            <a:r>
              <a:rPr lang="en-US" sz="2800" dirty="0" smtClean="0"/>
              <a:t> CT and MRI show soft tissue mass.</a:t>
            </a:r>
          </a:p>
          <a:p>
            <a:r>
              <a:rPr lang="en-US" sz="2800" dirty="0" smtClean="0"/>
              <a:t> Diagnosis - external or endoscopic biopsy. [**]</a:t>
            </a:r>
          </a:p>
          <a:p>
            <a:r>
              <a:rPr lang="en-US" sz="2800" dirty="0" smtClean="0"/>
              <a:t> Treatment is anti tubercular therapy.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600200"/>
            <a:ext cx="7417837" cy="478193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INVESTIGATIONS</a:t>
            </a:r>
          </a:p>
          <a:p>
            <a:r>
              <a:rPr lang="en-US" sz="2800" dirty="0" smtClean="0"/>
              <a:t> Biopsy of edge/ nodules around non healing ulcer.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Microbiological diagnosis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BACTEC  </a:t>
            </a:r>
            <a:r>
              <a:rPr lang="en-US" sz="2800" baseline="30000" dirty="0" smtClean="0"/>
              <a:t>(1) [***/**]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err="1" smtClean="0"/>
              <a:t>Manteaux</a:t>
            </a:r>
            <a:r>
              <a:rPr lang="en-US" sz="2800" dirty="0" smtClean="0"/>
              <a:t> Test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Chest x-ray </a:t>
            </a:r>
            <a:r>
              <a:rPr lang="en-US" sz="2800" baseline="30000" dirty="0" smtClean="0"/>
              <a:t>[***]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TREATMENT</a:t>
            </a:r>
          </a:p>
          <a:p>
            <a:r>
              <a:rPr lang="en-US" sz="2800" dirty="0" smtClean="0"/>
              <a:t> ATT</a:t>
            </a:r>
          </a:p>
          <a:p>
            <a:r>
              <a:rPr lang="en-US" sz="2800" dirty="0" smtClean="0"/>
              <a:t> Surgical : </a:t>
            </a:r>
            <a:r>
              <a:rPr lang="en-US" sz="2800" dirty="0" err="1" smtClean="0"/>
              <a:t>silastic</a:t>
            </a:r>
            <a:r>
              <a:rPr lang="en-US" sz="2800" dirty="0" smtClean="0"/>
              <a:t> buttons</a:t>
            </a:r>
          </a:p>
          <a:p>
            <a:r>
              <a:rPr lang="en-US" sz="2800" dirty="0" smtClean="0"/>
              <a:t>skin grafting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LEPROSY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Hansen disease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Goal </a:t>
            </a:r>
            <a:r>
              <a:rPr lang="en-US" dirty="0" smtClean="0"/>
              <a:t>of WHO: to reduce rate of new cases with grade 2 disability by 35%.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pathophysiology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315200" cy="1293592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Rhinoscleroma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xmlns="" val="759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Clinical </a:t>
            </a:r>
            <a:r>
              <a:rPr lang="en-US" dirty="0" err="1" smtClean="0"/>
              <a:t>Feauters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086600" cy="493776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Tuberculoid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	solitary lesions causing anesthetic cutaneous patches 		with nerve involvement with muscle paralysis</a:t>
            </a:r>
          </a:p>
          <a:p>
            <a:pPr>
              <a:buNone/>
            </a:pPr>
            <a:r>
              <a:rPr lang="en-US" dirty="0" smtClean="0"/>
              <a:t>		isolated CN (V &amp; VII) paralysis</a:t>
            </a:r>
          </a:p>
          <a:p>
            <a:pPr>
              <a:buNone/>
            </a:pPr>
            <a:r>
              <a:rPr lang="en-US" dirty="0" smtClean="0"/>
              <a:t>		no mucosal involvement</a:t>
            </a:r>
          </a:p>
          <a:p>
            <a:pPr>
              <a:buNone/>
            </a:pPr>
            <a:r>
              <a:rPr lang="en-US" dirty="0" smtClean="0"/>
              <a:t>		may involve skin of vestibule</a:t>
            </a:r>
          </a:p>
          <a:p>
            <a:endParaRPr lang="en-US" dirty="0" smtClean="0"/>
          </a:p>
          <a:p>
            <a:r>
              <a:rPr lang="en-US" dirty="0" err="1" smtClean="0"/>
              <a:t>Lepromatous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	diffuse infiltration of skin, nerve &amp; mucosal surfaces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Nasal obstruction, Crust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formation,Blood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stained 	discharge,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Hyposmia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(2)</a:t>
            </a:r>
            <a:endParaRPr lang="en-US" baseline="30000" dirty="0" smtClean="0"/>
          </a:p>
          <a:p>
            <a:pPr lvl="3">
              <a:buNone/>
            </a:pPr>
            <a:r>
              <a:rPr lang="en-US" dirty="0" smtClean="0"/>
              <a:t>	Atrophic Rhinitis</a:t>
            </a:r>
          </a:p>
          <a:p>
            <a:pPr lvl="3">
              <a:buNone/>
            </a:pPr>
            <a:r>
              <a:rPr lang="en-US" dirty="0" smtClean="0"/>
              <a:t>	Septal perforation</a:t>
            </a:r>
          </a:p>
          <a:p>
            <a:pPr lvl="3">
              <a:buNone/>
            </a:pPr>
            <a:r>
              <a:rPr lang="en-US" dirty="0" smtClean="0"/>
              <a:t>	Saddle nose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clinical finding of anaesthesia of skin, thickened peripheral nerves &amp; skin lesion (</a:t>
            </a:r>
            <a:r>
              <a:rPr lang="en-US" dirty="0" err="1" smtClean="0"/>
              <a:t>hypopigmented</a:t>
            </a:r>
            <a:r>
              <a:rPr lang="en-US" dirty="0" smtClean="0"/>
              <a:t> or reddish)</a:t>
            </a:r>
          </a:p>
          <a:p>
            <a:r>
              <a:rPr lang="en-US" dirty="0" smtClean="0"/>
              <a:t>Bacteriological examination</a:t>
            </a:r>
          </a:p>
          <a:p>
            <a:r>
              <a:rPr lang="en-US" smtClean="0"/>
              <a:t>Nasal smear</a:t>
            </a:r>
            <a:endParaRPr lang="en-US" dirty="0" smtClean="0"/>
          </a:p>
          <a:p>
            <a:r>
              <a:rPr lang="en-US" dirty="0" smtClean="0"/>
              <a:t>Biopsy (nasal mucosa/skin)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Daily, Self administered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Monthly Supervised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Months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Paucibacillary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Dapsone</a:t>
                      </a:r>
                      <a:r>
                        <a:rPr lang="en-US" dirty="0" smtClean="0"/>
                        <a:t> 100mg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Rifampicin</a:t>
                      </a:r>
                      <a:r>
                        <a:rPr lang="en-US" baseline="0" dirty="0" smtClean="0"/>
                        <a:t> 600mg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6-12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Multibacillary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Dapsone</a:t>
                      </a:r>
                      <a:r>
                        <a:rPr lang="en-US" dirty="0" smtClean="0"/>
                        <a:t> 100mg,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Clofazimine</a:t>
                      </a:r>
                      <a:r>
                        <a:rPr lang="en-US" dirty="0" smtClean="0"/>
                        <a:t> 50mg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Rifampicin</a:t>
                      </a:r>
                      <a:r>
                        <a:rPr lang="en-US" dirty="0" smtClean="0"/>
                        <a:t> 600mg,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Clofazimine</a:t>
                      </a:r>
                      <a:r>
                        <a:rPr lang="en-US" dirty="0" smtClean="0"/>
                        <a:t> 300mg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95400"/>
          <a:ext cx="8991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1251857"/>
                <a:gridCol w="1251857"/>
                <a:gridCol w="587829"/>
                <a:gridCol w="1981200"/>
                <a:gridCol w="914400"/>
                <a:gridCol w="1752600"/>
              </a:tblGrid>
              <a:tr h="121920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15494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Nasal mucosa study of leprosy contacts with positive serology for the </a:t>
                      </a:r>
                      <a:r>
                        <a:rPr lang="en-US" b="0" dirty="0" err="1" smtClean="0"/>
                        <a:t>phenolic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glycolipid</a:t>
                      </a:r>
                      <a:r>
                        <a:rPr lang="en-US" b="0" dirty="0" smtClean="0"/>
                        <a:t> 1 antigen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hlinkClick r:id="" action="ppaction://hlinkfile"/>
                        </a:rPr>
                        <a:t>Martins AC</a:t>
                      </a:r>
                      <a:r>
                        <a:rPr lang="pt-BR" baseline="30000" dirty="0" smtClean="0"/>
                        <a:t>1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smtClean="0">
                          <a:hlinkClick r:id="" action="ppaction://hlinkfile"/>
                        </a:rPr>
                        <a:t>Miranda A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smtClean="0">
                          <a:hlinkClick r:id="" action="ppaction://hlinkfile"/>
                        </a:rPr>
                        <a:t>Oliveira ML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smtClean="0">
                          <a:hlinkClick r:id="" action="ppaction://hlinkfile"/>
                        </a:rPr>
                        <a:t>Bührer-Sékula S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smtClean="0">
                          <a:hlinkClick r:id="" action="ppaction://hlinkfile"/>
                        </a:rPr>
                        <a:t>Martinez A</a:t>
                      </a:r>
                      <a:r>
                        <a:rPr lang="pt-BR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hlinkClick r:id="" action="ppaction://hlinkfile"/>
                        </a:rPr>
                        <a:t>Braz</a:t>
                      </a:r>
                      <a:r>
                        <a:rPr lang="en-US" dirty="0" smtClean="0">
                          <a:hlinkClick r:id="" action="ppaction://hlinkfile"/>
                        </a:rPr>
                        <a:t> J </a:t>
                      </a:r>
                      <a:r>
                        <a:rPr lang="en-US" dirty="0" err="1" smtClean="0">
                          <a:hlinkClick r:id="" action="ppaction://hlinkfile"/>
                        </a:rPr>
                        <a:t>Otorhinolaryngol</a:t>
                      </a:r>
                      <a:r>
                        <a:rPr lang="en-US" dirty="0" smtClean="0">
                          <a:hlinkClick r:id="" action="ppaction://hlinkfile"/>
                        </a:rPr>
                        <a:t>.</a:t>
                      </a:r>
                      <a:r>
                        <a:rPr lang="en-US" dirty="0" smtClean="0"/>
                        <a:t> 2010 Sep-Oct;76(5):579-87.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 </a:t>
                      </a:r>
                      <a:r>
                        <a:rPr lang="en-US" dirty="0" err="1" smtClean="0"/>
                        <a:t>seropositive</a:t>
                      </a:r>
                      <a:r>
                        <a:rPr lang="en-US" dirty="0" smtClean="0"/>
                        <a:t> contacts, real-time PCR was positive for M. </a:t>
                      </a:r>
                      <a:r>
                        <a:rPr lang="en-US" dirty="0" err="1" smtClean="0"/>
                        <a:t>leprae</a:t>
                      </a:r>
                      <a:r>
                        <a:rPr lang="en-US" dirty="0" smtClean="0"/>
                        <a:t> DNA in 06 (19.35%) of them and the higher number of genome copies were found in contacts who became sick.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Through the combination of various methods, tests on the contacts can help identify subclinical infection and monitor the contacts that could be responsible for spreading the disease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1154097"/>
          </a:xfrm>
        </p:spPr>
        <p:txBody>
          <a:bodyPr/>
          <a:lstStyle/>
          <a:p>
            <a:r>
              <a:rPr lang="en-IN" dirty="0" smtClean="0"/>
              <a:t>ATROPHIC RHINITIS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2514600"/>
            <a:ext cx="40386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It is a chronic inflammation of nose </a:t>
            </a:r>
            <a:r>
              <a:rPr lang="en-US" dirty="0" smtClean="0"/>
              <a:t>characterized </a:t>
            </a:r>
            <a:r>
              <a:rPr lang="en-US" dirty="0"/>
              <a:t>by atrophy of nasal mucosa and </a:t>
            </a:r>
            <a:r>
              <a:rPr lang="en-US" dirty="0" smtClean="0"/>
              <a:t>turbinate </a:t>
            </a:r>
            <a:r>
              <a:rPr lang="en-US" dirty="0"/>
              <a:t>bones</a:t>
            </a:r>
          </a:p>
          <a:p>
            <a:r>
              <a:rPr lang="en-US" dirty="0"/>
              <a:t>The nasal cavities are roomy and full of foul smelling crusts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828" y="1600200"/>
            <a:ext cx="37153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964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Microbiology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i="1" dirty="0" err="1" smtClean="0"/>
              <a:t>Klebsiella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ozenae</a:t>
            </a:r>
            <a:endParaRPr lang="en-US" sz="2400" b="1" i="1" dirty="0" smtClean="0"/>
          </a:p>
          <a:p>
            <a:pPr lvl="1">
              <a:defRPr/>
            </a:pPr>
            <a:r>
              <a:rPr lang="en-US" sz="2400" b="1" dirty="0" smtClean="0"/>
              <a:t>May be found in almost 100% of primary AR</a:t>
            </a:r>
          </a:p>
          <a:p>
            <a:pPr lvl="1">
              <a:defRPr/>
            </a:pPr>
            <a:r>
              <a:rPr lang="en-US" sz="2400" b="1" dirty="0" smtClean="0"/>
              <a:t>No predominance in secondary AR</a:t>
            </a:r>
          </a:p>
          <a:p>
            <a:pPr>
              <a:defRPr/>
            </a:pPr>
            <a:r>
              <a:rPr lang="en-US" sz="2400" b="1" i="1" dirty="0" smtClean="0"/>
              <a:t>Staphylococcus </a:t>
            </a:r>
            <a:r>
              <a:rPr lang="en-US" sz="2400" b="1" i="1" dirty="0" err="1" smtClean="0"/>
              <a:t>aureus</a:t>
            </a:r>
            <a:endParaRPr lang="en-US" sz="2400" b="1" i="1" dirty="0" smtClean="0"/>
          </a:p>
          <a:p>
            <a:pPr>
              <a:defRPr/>
            </a:pPr>
            <a:r>
              <a:rPr lang="en-US" sz="2400" b="1" i="1" dirty="0" smtClean="0"/>
              <a:t>Proteus mirabilis</a:t>
            </a:r>
          </a:p>
          <a:p>
            <a:pPr>
              <a:defRPr/>
            </a:pPr>
            <a:r>
              <a:rPr lang="en-US" sz="2400" b="1" i="1" dirty="0" smtClean="0"/>
              <a:t>Escherichia coli</a:t>
            </a:r>
          </a:p>
          <a:p>
            <a:pPr>
              <a:defRPr/>
            </a:pPr>
            <a:r>
              <a:rPr lang="en-US" sz="2400" b="1" i="1" dirty="0" err="1" smtClean="0"/>
              <a:t>Corynebacterium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diphtheriae</a:t>
            </a:r>
            <a:endParaRPr lang="en-US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838349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675783714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07743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315200" cy="1154097"/>
          </a:xfrm>
        </p:spPr>
        <p:txBody>
          <a:bodyPr/>
          <a:lstStyle/>
          <a:p>
            <a:r>
              <a:rPr lang="en-IN" dirty="0" smtClean="0"/>
              <a:t>PRIMARY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/>
              <a:t>Aetiology</a:t>
            </a:r>
            <a:r>
              <a:rPr lang="en-US" dirty="0"/>
              <a:t>:</a:t>
            </a:r>
          </a:p>
          <a:p>
            <a:pPr marL="514350" indent="-514350"/>
            <a:r>
              <a:rPr lang="en-US" dirty="0" smtClean="0"/>
              <a:t>Hereditary </a:t>
            </a:r>
            <a:r>
              <a:rPr lang="en-US" dirty="0"/>
              <a:t>factors</a:t>
            </a:r>
          </a:p>
          <a:p>
            <a:pPr marL="514350" indent="-514350"/>
            <a:r>
              <a:rPr lang="en-US" dirty="0"/>
              <a:t>Endocrinal disturbance</a:t>
            </a:r>
          </a:p>
          <a:p>
            <a:pPr marL="514350" indent="-514350"/>
            <a:r>
              <a:rPr lang="en-US" dirty="0"/>
              <a:t>Racial factors </a:t>
            </a:r>
          </a:p>
          <a:p>
            <a:pPr marL="514350" indent="-514350"/>
            <a:r>
              <a:rPr lang="en-US" dirty="0"/>
              <a:t>Nutritional deficiencies</a:t>
            </a:r>
          </a:p>
          <a:p>
            <a:pPr marL="514350" indent="-514350"/>
            <a:r>
              <a:rPr lang="en-US" dirty="0"/>
              <a:t>Infective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73968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AR: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Complication of sinus surgery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Complication of radiation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Following nasal </a:t>
            </a:r>
            <a:r>
              <a:rPr lang="en-US" dirty="0" smtClean="0"/>
              <a:t>trauma</a:t>
            </a:r>
            <a:endParaRPr lang="en-US" dirty="0"/>
          </a:p>
          <a:p>
            <a:pPr lvl="1" algn="just">
              <a:buBlip>
                <a:blip r:embed="rId2"/>
              </a:buBlip>
              <a:defRPr/>
            </a:pPr>
            <a:r>
              <a:rPr lang="en-US" dirty="0" err="1"/>
              <a:t>Sequela</a:t>
            </a:r>
            <a:r>
              <a:rPr lang="en-US" dirty="0"/>
              <a:t> of granulomatous diseases </a:t>
            </a:r>
            <a:r>
              <a:rPr lang="en-US" dirty="0" smtClean="0"/>
              <a:t> </a:t>
            </a:r>
            <a:r>
              <a:rPr lang="en-US" dirty="0"/>
              <a:t>and other infections : TB, </a:t>
            </a:r>
            <a:r>
              <a:rPr lang="en-US" dirty="0" err="1"/>
              <a:t>Sarcoidosis</a:t>
            </a:r>
            <a:r>
              <a:rPr lang="en-US" dirty="0"/>
              <a:t>, Leprosy, </a:t>
            </a:r>
            <a:r>
              <a:rPr lang="en-US" dirty="0" err="1"/>
              <a:t>Rhinoscleroma</a:t>
            </a:r>
            <a:r>
              <a:rPr lang="en-US" dirty="0"/>
              <a:t>, Syphilis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17563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315200" cy="1154097"/>
          </a:xfrm>
        </p:spPr>
        <p:txBody>
          <a:bodyPr/>
          <a:lstStyle/>
          <a:p>
            <a:r>
              <a:rPr lang="en-IN" dirty="0" smtClean="0"/>
              <a:t>PATHOLOGY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en-US" sz="3000" dirty="0" smtClean="0">
                <a:solidFill>
                  <a:prstClr val="black"/>
                </a:solidFill>
                <a:latin typeface="Gill Sans MT"/>
              </a:rPr>
              <a:t> </a:t>
            </a:r>
            <a:endParaRPr lang="en-US" sz="3000" dirty="0">
              <a:solidFill>
                <a:prstClr val="black"/>
              </a:solidFill>
              <a:latin typeface="Gill Sans MT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Ciliated columnar epithelium is lost and is replaced by stratified squamous type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There is atrophy of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seromucinous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glands, venous blood sinusoids and nerve elements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Arteries in the mucosa,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periostium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and bones show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obliterative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endarteritis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The bone of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turbinates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under goes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resorption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causing widening of nasal chamber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2359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4665"/>
            <a:ext cx="7315200" cy="5904696"/>
          </a:xfrm>
        </p:spPr>
        <p:txBody>
          <a:bodyPr>
            <a:normAutofit/>
          </a:bodyPr>
          <a:lstStyle/>
          <a:p>
            <a:pPr algn="just"/>
            <a:r>
              <a:rPr lang="en-IN" sz="3200" dirty="0" err="1"/>
              <a:t>Rhinoscleroma</a:t>
            </a:r>
            <a:r>
              <a:rPr lang="en-IN" sz="3200" dirty="0"/>
              <a:t> is a chronic granulomatous condition of the nose and other structures of the upper respiratory tract. </a:t>
            </a:r>
            <a:endParaRPr lang="en-IN" sz="3200" dirty="0" smtClean="0"/>
          </a:p>
          <a:p>
            <a:pPr algn="just"/>
            <a:endParaRPr lang="en-IN" sz="3200" dirty="0" smtClean="0"/>
          </a:p>
          <a:p>
            <a:pPr algn="just"/>
            <a:endParaRPr lang="en-IN" sz="3200" dirty="0" smtClean="0"/>
          </a:p>
          <a:p>
            <a:pPr algn="just"/>
            <a:r>
              <a:rPr lang="en-IN" sz="3200" dirty="0" smtClean="0"/>
              <a:t>It </a:t>
            </a:r>
            <a:r>
              <a:rPr lang="en-IN" sz="3200" dirty="0"/>
              <a:t>is a result of infection by the bacterium </a:t>
            </a:r>
            <a:r>
              <a:rPr lang="en-IN" sz="3200" dirty="0" err="1"/>
              <a:t>Klebsiella</a:t>
            </a:r>
            <a:r>
              <a:rPr lang="en-IN" sz="3200" dirty="0"/>
              <a:t> </a:t>
            </a:r>
            <a:r>
              <a:rPr lang="en-IN" sz="3200" dirty="0" err="1" smtClean="0"/>
              <a:t>rhinoscleromatis</a:t>
            </a:r>
            <a:r>
              <a:rPr lang="en-IN" sz="3200" dirty="0" smtClean="0"/>
              <a:t> also known as Frisch bacillus.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30885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dirty="0" smtClean="0"/>
              <a:t>Anosmia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Ozena</a:t>
            </a:r>
            <a:r>
              <a:rPr lang="en-US" dirty="0"/>
              <a:t>, i.e. foul odor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Extensive nasal crusting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Subjective nasal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Enlargement of the nasal cavity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Resorption</a:t>
            </a:r>
            <a:r>
              <a:rPr lang="en-US" dirty="0"/>
              <a:t> or absence of </a:t>
            </a:r>
            <a:r>
              <a:rPr lang="en-US" dirty="0" err="1"/>
              <a:t>turbinates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Squamous metaplasia of nasal mucosa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Depression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01549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Current Therapies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Goals of therapy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Restore nasal hydration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Minimize crusting and debris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Therapy options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Topical therapy (glucose in </a:t>
            </a:r>
            <a:r>
              <a:rPr lang="en-US" sz="2400" dirty="0" err="1" smtClean="0"/>
              <a:t>glycirine</a:t>
            </a:r>
            <a:r>
              <a:rPr lang="en-US" sz="2400" dirty="0" smtClean="0"/>
              <a:t>, alkaline douching, lid. paraffin)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Saline irrigations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Antibiotic irrigations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Systemic antibiotics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Implants to fill nasal volume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Closure of the nostrils(young /modified young)</a:t>
            </a:r>
          </a:p>
        </p:txBody>
      </p:sp>
    </p:spTree>
    <p:extLst>
      <p:ext uri="{BB962C8B-B14F-4D97-AF65-F5344CB8AC3E}">
        <p14:creationId xmlns:p14="http://schemas.microsoft.com/office/powerpoint/2010/main" xmlns="" val="34379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7272765"/>
              </p:ext>
            </p:extLst>
          </p:nvPr>
        </p:nvGraphicFramePr>
        <p:xfrm>
          <a:off x="457200" y="304800"/>
          <a:ext cx="8440998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469571"/>
                <a:gridCol w="740229"/>
                <a:gridCol w="1524000"/>
                <a:gridCol w="2421198"/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 DETAILS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SAMPLE SIZE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402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Modification of modified young's operation in the management of primary atrophic rhinitis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Sangeet. JagaKumar Poddar, M.V</a:t>
                      </a:r>
                      <a:r>
                        <a:rPr lang="sv-SE" sz="1800" baseline="0" dirty="0" smtClean="0"/>
                        <a:t> jagade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Indian Journal </a:t>
                      </a:r>
                      <a:r>
                        <a:rPr lang="en-IN" sz="1800" dirty="0" err="1" smtClean="0"/>
                        <a:t>qf</a:t>
                      </a:r>
                      <a:r>
                        <a:rPr lang="en-IN" sz="1800" dirty="0" smtClean="0"/>
                        <a:t>' </a:t>
                      </a:r>
                      <a:r>
                        <a:rPr lang="en-IN" sz="1800" dirty="0" err="1" smtClean="0"/>
                        <a:t>Otolarygology</a:t>
                      </a:r>
                      <a:r>
                        <a:rPr lang="en-IN" sz="1800" dirty="0" smtClean="0"/>
                        <a:t> and Head and Neck Surgery Vol. 53 No. 3, July - September 2001 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a.complete</a:t>
                      </a:r>
                      <a:r>
                        <a:rPr lang="en-IN" dirty="0" smtClean="0"/>
                        <a:t> recovery 50% </a:t>
                      </a:r>
                    </a:p>
                    <a:p>
                      <a:r>
                        <a:rPr lang="en-IN" dirty="0" err="1" smtClean="0"/>
                        <a:t>b.Partial</a:t>
                      </a:r>
                      <a:r>
                        <a:rPr lang="en-IN" dirty="0" smtClean="0"/>
                        <a:t> recovery 40% </a:t>
                      </a:r>
                    </a:p>
                    <a:p>
                      <a:r>
                        <a:rPr lang="en-IN" dirty="0" err="1" smtClean="0"/>
                        <a:t>c.No</a:t>
                      </a:r>
                      <a:r>
                        <a:rPr lang="en-IN" dirty="0" smtClean="0"/>
                        <a:t> recovery 10% 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procedure is advantageous over the pre-existing surgical </a:t>
                      </a:r>
                    </a:p>
                    <a:p>
                      <a:r>
                        <a:rPr lang="en-IN" sz="1600" dirty="0" smtClean="0"/>
                        <a:t>procedures as - </a:t>
                      </a:r>
                    </a:p>
                    <a:p>
                      <a:r>
                        <a:rPr lang="en-IN" sz="1600" dirty="0" smtClean="0"/>
                        <a:t>a. Breathing difficulty to the patient is minimized. </a:t>
                      </a:r>
                    </a:p>
                    <a:p>
                      <a:r>
                        <a:rPr lang="en-IN" sz="1600" dirty="0" smtClean="0"/>
                        <a:t>b. Regular examination and cleaning of the nasal cavity </a:t>
                      </a:r>
                    </a:p>
                    <a:p>
                      <a:r>
                        <a:rPr lang="en-IN" sz="1600" dirty="0" smtClean="0"/>
                        <a:t>can be done even postoperatively. </a:t>
                      </a:r>
                    </a:p>
                    <a:p>
                      <a:r>
                        <a:rPr lang="en-IN" sz="1600" dirty="0" smtClean="0"/>
                        <a:t>c. This procedure can be done on both nostrils </a:t>
                      </a:r>
                    </a:p>
                    <a:p>
                      <a:r>
                        <a:rPr lang="en-IN" sz="1600" dirty="0" smtClean="0"/>
                        <a:t>simultaneously. </a:t>
                      </a:r>
                    </a:p>
                    <a:p>
                      <a:r>
                        <a:rPr lang="en-IN" sz="1600" dirty="0" smtClean="0"/>
                        <a:t>d. It is a technically easier procedure compared to the </a:t>
                      </a:r>
                    </a:p>
                    <a:p>
                      <a:r>
                        <a:rPr lang="en-IN" sz="1600" dirty="0" smtClean="0"/>
                        <a:t>pre-existing techniques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2729" y="5595907"/>
            <a:ext cx="2246489" cy="301227"/>
          </a:xfrm>
        </p:spPr>
        <p:txBody>
          <a:bodyPr/>
          <a:lstStyle/>
          <a:p>
            <a:r>
              <a:rPr lang="en-IN" sz="2000" b="1" i="1" u="sng" dirty="0" smtClean="0">
                <a:solidFill>
                  <a:schemeClr val="bg1"/>
                </a:solidFill>
              </a:rPr>
              <a:t>Case series</a:t>
            </a:r>
            <a:endParaRPr lang="en-IN" sz="20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944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Rhinitis </a:t>
            </a:r>
            <a:r>
              <a:rPr lang="en-IN" dirty="0" err="1" smtClean="0"/>
              <a:t>sicca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Mild form of atrophic rhinitis.</a:t>
            </a:r>
          </a:p>
          <a:p>
            <a:r>
              <a:rPr lang="en-IN" dirty="0" smtClean="0"/>
              <a:t>Seen in hot, dry, dusty places (bakers, goldsmiths)</a:t>
            </a:r>
          </a:p>
          <a:p>
            <a:r>
              <a:rPr lang="en-IN" dirty="0" smtClean="0"/>
              <a:t>Crusting present only anteriorly</a:t>
            </a:r>
          </a:p>
          <a:p>
            <a:r>
              <a:rPr lang="en-IN" dirty="0" smtClean="0"/>
              <a:t>Bone atrophy and foetor are absent.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t/t :  nasal douching and changing surrounding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75258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Syphilis 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8416" y="1640829"/>
            <a:ext cx="7315200" cy="3539527"/>
          </a:xfrm>
        </p:spPr>
        <p:txBody>
          <a:bodyPr/>
          <a:lstStyle/>
          <a:p>
            <a:r>
              <a:rPr lang="en-US" dirty="0" smtClean="0"/>
              <a:t>Any age, neonate to old age</a:t>
            </a:r>
          </a:p>
          <a:p>
            <a:r>
              <a:rPr lang="en-US" dirty="0" smtClean="0"/>
              <a:t>Caused by spirochetes, </a:t>
            </a:r>
            <a:r>
              <a:rPr lang="en-US" dirty="0" err="1" smtClean="0"/>
              <a:t>Treponema</a:t>
            </a:r>
            <a:r>
              <a:rPr lang="en-US" dirty="0" smtClean="0"/>
              <a:t> </a:t>
            </a:r>
            <a:r>
              <a:rPr lang="en-US" dirty="0" err="1" smtClean="0"/>
              <a:t>pallidum</a:t>
            </a:r>
            <a:endParaRPr lang="en-US" dirty="0" smtClean="0"/>
          </a:p>
          <a:p>
            <a:r>
              <a:rPr lang="en-US" dirty="0" smtClean="0"/>
              <a:t>STD &amp; moderate risk of transmission with infected partner. [****/***]</a:t>
            </a:r>
          </a:p>
          <a:p>
            <a:r>
              <a:rPr lang="en-US" dirty="0" smtClean="0"/>
              <a:t>Organism resides in </a:t>
            </a:r>
            <a:r>
              <a:rPr lang="en-US" dirty="0" err="1" smtClean="0"/>
              <a:t>perivascular</a:t>
            </a:r>
            <a:r>
              <a:rPr lang="en-US" dirty="0" smtClean="0"/>
              <a:t> </a:t>
            </a:r>
            <a:r>
              <a:rPr lang="en-US" dirty="0" err="1" smtClean="0"/>
              <a:t>lymphatics</a:t>
            </a:r>
            <a:r>
              <a:rPr lang="en-US" dirty="0" smtClean="0"/>
              <a:t> of the blood vessels wall &amp; leads to endarteritis.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38443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Primary syphilis: </a:t>
            </a:r>
          </a:p>
          <a:p>
            <a:pPr>
              <a:buNone/>
            </a:pPr>
            <a:r>
              <a:rPr lang="en-US" dirty="0" smtClean="0"/>
              <a:t>Sore/chancre (10-19 days) &amp; </a:t>
            </a:r>
            <a:r>
              <a:rPr lang="en-US" dirty="0" err="1" smtClean="0"/>
              <a:t>LNpathy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Lesion may spontaneously disappear in 6 wks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Secondary syphilis:</a:t>
            </a:r>
          </a:p>
          <a:p>
            <a:pPr>
              <a:buNone/>
            </a:pPr>
            <a:r>
              <a:rPr lang="en-US" dirty="0" smtClean="0"/>
              <a:t>Most infectious stage, 6-10 wks after inoculation</a:t>
            </a:r>
          </a:p>
          <a:p>
            <a:pPr>
              <a:buNone/>
            </a:pPr>
            <a:r>
              <a:rPr lang="en-US" dirty="0" smtClean="0"/>
              <a:t>Catarrhal rhinitis, crusting &amp; fissuring of the vestibule [**]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Tertiary syphilis:</a:t>
            </a:r>
          </a:p>
          <a:p>
            <a:pPr>
              <a:buNone/>
            </a:pPr>
            <a:r>
              <a:rPr lang="en-US" dirty="0" smtClean="0"/>
              <a:t>2 years after inoculation, commonly involve bony portion of septum </a:t>
            </a:r>
          </a:p>
          <a:p>
            <a:pPr>
              <a:buNone/>
            </a:pPr>
            <a:r>
              <a:rPr lang="en-US" dirty="0" smtClean="0"/>
              <a:t>Pathological lesion is GUMMA, which begin with </a:t>
            </a:r>
            <a:r>
              <a:rPr lang="en-US" dirty="0" err="1" smtClean="0"/>
              <a:t>subcuteneous</a:t>
            </a:r>
            <a:r>
              <a:rPr lang="en-US" dirty="0" smtClean="0"/>
              <a:t> nodule, involve overlying skin &amp; break down to punched out destructive ulcer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err="1" smtClean="0"/>
              <a:t>Invetsigations</a:t>
            </a:r>
            <a:r>
              <a:rPr lang="en-US" sz="3200" dirty="0" smtClean="0"/>
              <a:t> </a:t>
            </a:r>
          </a:p>
          <a:p>
            <a:r>
              <a:rPr lang="en-US" dirty="0" smtClean="0"/>
              <a:t>VDRL</a:t>
            </a:r>
          </a:p>
          <a:p>
            <a:r>
              <a:rPr lang="en-US" dirty="0" smtClean="0"/>
              <a:t>TPHA</a:t>
            </a:r>
          </a:p>
          <a:p>
            <a:r>
              <a:rPr lang="en-US" dirty="0" smtClean="0"/>
              <a:t>FTA-ABS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dirty="0" smtClean="0"/>
              <a:t>Treatment:</a:t>
            </a:r>
          </a:p>
          <a:p>
            <a:r>
              <a:rPr lang="en-US" dirty="0" err="1" smtClean="0"/>
              <a:t>Parenteral</a:t>
            </a:r>
            <a:r>
              <a:rPr lang="en-US" dirty="0" smtClean="0"/>
              <a:t> penicillin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Williams RG, Jones TD. Mycobacterium marches back. Journal of laryngology and Otology.1995;109:5-13.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Barton RPE. Ear nose and Throat involvement in leprosy. In: Hastings RC. Leprosy. Edinburgh: Churchill Livingstone,1985:243-52.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expert committee on leprosy. Seventh Report, WHO, Technical report series no.874,1998;24.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Sangeet Kumar Poddar ~, M.V. Jagade.</a:t>
            </a:r>
            <a:r>
              <a:rPr lang="en-IN" dirty="0" smtClean="0"/>
              <a:t>modification of modified young's operation in the management of primary atrophic rhinitis , Indian Journal q[' </a:t>
            </a:r>
            <a:r>
              <a:rPr lang="en-IN" dirty="0" err="1" smtClean="0"/>
              <a:t>Otolarygology</a:t>
            </a:r>
            <a:r>
              <a:rPr lang="en-IN" dirty="0" smtClean="0"/>
              <a:t> and Head and Neck Surgery Vol. 53 No. 3, July - September 2001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2656"/>
            <a:ext cx="7315200" cy="6192687"/>
          </a:xfrm>
        </p:spPr>
        <p:txBody>
          <a:bodyPr>
            <a:normAutofit/>
          </a:bodyPr>
          <a:lstStyle/>
          <a:p>
            <a:pPr algn="just"/>
            <a:r>
              <a:rPr lang="en-IN" sz="3200" dirty="0" err="1"/>
              <a:t>Rhinoscleroma</a:t>
            </a:r>
            <a:r>
              <a:rPr lang="en-IN" sz="3200" dirty="0"/>
              <a:t> is contracted by means of the direct inhalation of droplets or contaminated material</a:t>
            </a:r>
            <a:r>
              <a:rPr lang="en-IN" sz="3200" dirty="0" smtClean="0"/>
              <a:t>.</a:t>
            </a:r>
          </a:p>
          <a:p>
            <a:pPr algn="just"/>
            <a:endParaRPr lang="en-IN" sz="3200" dirty="0" smtClean="0"/>
          </a:p>
          <a:p>
            <a:pPr algn="just"/>
            <a:endParaRPr lang="en-IN" sz="3200" dirty="0" smtClean="0"/>
          </a:p>
          <a:p>
            <a:pPr algn="just"/>
            <a:r>
              <a:rPr lang="en-IN" sz="3200" dirty="0" smtClean="0"/>
              <a:t>The </a:t>
            </a:r>
            <a:r>
              <a:rPr lang="en-IN" sz="3200" dirty="0"/>
              <a:t>disease probably begins in areas of epithelial transition such as the vestibule of the nose, the subglottic area of the larynx, or the area between the </a:t>
            </a:r>
            <a:r>
              <a:rPr lang="en-IN" sz="3200" dirty="0" err="1"/>
              <a:t>nasopharynx</a:t>
            </a:r>
            <a:r>
              <a:rPr lang="en-IN" sz="3200" dirty="0"/>
              <a:t> and oropharynx.</a:t>
            </a:r>
          </a:p>
        </p:txBody>
      </p:sp>
    </p:spTree>
    <p:extLst>
      <p:ext uri="{BB962C8B-B14F-4D97-AF65-F5344CB8AC3E}">
        <p14:creationId xmlns:p14="http://schemas.microsoft.com/office/powerpoint/2010/main" xmlns="" val="12463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Q-1Drugs used to treat Leprosy are all except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Dapsone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Isoniazide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Rifampicin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Clofazimine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Apple jelly nodule is seen in ________.</a:t>
            </a:r>
          </a:p>
          <a:p>
            <a:pPr>
              <a:buNone/>
            </a:pP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Tuberculosis</a:t>
            </a:r>
          </a:p>
          <a:p>
            <a:pPr marL="502920" indent="-457200">
              <a:buAutoNum type="alphaUcPeriod"/>
            </a:pPr>
            <a:r>
              <a:rPr lang="en-US" dirty="0" smtClean="0"/>
              <a:t>Leprosy</a:t>
            </a:r>
          </a:p>
          <a:p>
            <a:pPr marL="502920" indent="-457200">
              <a:buAutoNum type="alphaUcPeriod"/>
            </a:pPr>
            <a:r>
              <a:rPr lang="en-US" dirty="0" err="1" smtClean="0"/>
              <a:t>Rhinoscleroma</a:t>
            </a: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Syphilis 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Miculicz</a:t>
            </a:r>
            <a:r>
              <a:rPr lang="en-US" dirty="0" smtClean="0"/>
              <a:t> cell is seen in ________.</a:t>
            </a:r>
          </a:p>
          <a:p>
            <a:pPr>
              <a:buNone/>
            </a:pP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 Tuberculosis</a:t>
            </a:r>
          </a:p>
          <a:p>
            <a:pPr marL="502920" indent="-457200">
              <a:buAutoNum type="alphaUcPeriod"/>
            </a:pPr>
            <a:r>
              <a:rPr lang="en-US" dirty="0" smtClean="0"/>
              <a:t>Leprosy</a:t>
            </a:r>
          </a:p>
          <a:p>
            <a:pPr marL="502920" indent="-457200">
              <a:buAutoNum type="alphaUcPeriod"/>
            </a:pPr>
            <a:r>
              <a:rPr lang="en-US" dirty="0" err="1" smtClean="0"/>
              <a:t>Rhinoscleroma</a:t>
            </a: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Syphilis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Frisch bacilli is 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i="1" dirty="0" smtClean="0"/>
          </a:p>
          <a:p>
            <a:pPr>
              <a:defRPr/>
            </a:pPr>
            <a:endParaRPr lang="en-US" sz="2000" i="1" dirty="0" smtClean="0"/>
          </a:p>
          <a:p>
            <a:pPr>
              <a:defRPr/>
            </a:pPr>
            <a:endParaRPr lang="en-US" sz="2000" i="1" dirty="0" smtClean="0"/>
          </a:p>
          <a:p>
            <a:pPr>
              <a:defRPr/>
            </a:pPr>
            <a:endParaRPr lang="en-US" sz="2000" i="1" dirty="0" smtClean="0"/>
          </a:p>
          <a:p>
            <a:pPr marL="457200" indent="-457200">
              <a:buAutoNum type="alphaUcPeriod"/>
              <a:defRPr/>
            </a:pPr>
            <a:r>
              <a:rPr lang="en-US" sz="2000" i="1" dirty="0" err="1" smtClean="0"/>
              <a:t>Klebsiella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ozenae</a:t>
            </a:r>
            <a:endParaRPr lang="en-US" sz="2000" i="1" dirty="0" smtClean="0"/>
          </a:p>
          <a:p>
            <a:pPr marL="457200" indent="-457200">
              <a:buAutoNum type="alphaUcPeriod" startAt="2"/>
              <a:defRPr/>
            </a:pPr>
            <a:r>
              <a:rPr lang="en-US" sz="2000" i="1" dirty="0" smtClean="0"/>
              <a:t>Staphylococcus </a:t>
            </a:r>
            <a:r>
              <a:rPr lang="en-US" sz="2000" i="1" dirty="0" err="1" smtClean="0"/>
              <a:t>aureus</a:t>
            </a:r>
            <a:endParaRPr lang="en-US" sz="2000" i="1" dirty="0" smtClean="0"/>
          </a:p>
          <a:p>
            <a:pPr>
              <a:buNone/>
              <a:defRPr/>
            </a:pPr>
            <a:r>
              <a:rPr lang="en-US" sz="2000" i="1" dirty="0" smtClean="0"/>
              <a:t>C.   Escherichia coli</a:t>
            </a:r>
          </a:p>
          <a:p>
            <a:pPr>
              <a:buNone/>
              <a:defRPr/>
            </a:pPr>
            <a:r>
              <a:rPr lang="en-US" sz="2000" i="1" dirty="0" smtClean="0"/>
              <a:t>D.  </a:t>
            </a:r>
            <a:r>
              <a:rPr lang="en-US" sz="2000" i="1" dirty="0" err="1" smtClean="0"/>
              <a:t>Klebsiella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rhinosceromatis</a:t>
            </a:r>
            <a:endParaRPr lang="en-US" sz="2000" i="1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Bony cartilage is most commonly involved in ________.</a:t>
            </a:r>
          </a:p>
          <a:p>
            <a:pPr>
              <a:buNone/>
            </a:pP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Tuberculosis</a:t>
            </a:r>
          </a:p>
          <a:p>
            <a:pPr marL="502920" indent="-457200">
              <a:buAutoNum type="alphaUcPeriod"/>
            </a:pPr>
            <a:r>
              <a:rPr lang="en-US" dirty="0" smtClean="0"/>
              <a:t>Leprosy</a:t>
            </a:r>
          </a:p>
          <a:p>
            <a:pPr marL="502920" indent="-457200">
              <a:buAutoNum type="alphaUcPeriod"/>
            </a:pPr>
            <a:r>
              <a:rPr lang="en-US" dirty="0" err="1" smtClean="0"/>
              <a:t>Rhinoscleroma</a:t>
            </a:r>
            <a:endParaRPr lang="en-US" dirty="0" smtClean="0"/>
          </a:p>
          <a:p>
            <a:pPr marL="502920" indent="-457200">
              <a:buAutoNum type="alphaUcPeriod"/>
            </a:pPr>
            <a:r>
              <a:rPr lang="en-US" dirty="0" smtClean="0"/>
              <a:t>Syphilis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02920" indent="-457200">
              <a:buFont typeface="+mj-lt"/>
              <a:buAutoNum type="arabicPeriod"/>
            </a:pPr>
            <a:r>
              <a:rPr lang="en-US" smtClean="0"/>
              <a:t>D 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2657"/>
            <a:ext cx="7315200" cy="5976704"/>
          </a:xfrm>
        </p:spPr>
        <p:txBody>
          <a:bodyPr>
            <a:normAutofit/>
          </a:bodyPr>
          <a:lstStyle/>
          <a:p>
            <a:pPr algn="just"/>
            <a:r>
              <a:rPr lang="en-IN" sz="3200" dirty="0" err="1"/>
              <a:t>Rhinoscleroma</a:t>
            </a:r>
            <a:r>
              <a:rPr lang="en-IN" sz="3200" dirty="0"/>
              <a:t> usually affects the nasal cavity, but lesions </a:t>
            </a:r>
            <a:r>
              <a:rPr lang="en-IN" sz="3200" dirty="0" smtClean="0"/>
              <a:t>may also </a:t>
            </a:r>
            <a:r>
              <a:rPr lang="en-IN" sz="3200" dirty="0"/>
              <a:t>affect the larynx; nasopharynx; oral cavity; </a:t>
            </a:r>
            <a:r>
              <a:rPr lang="en-IN" sz="3200" dirty="0" err="1"/>
              <a:t>paranasal</a:t>
            </a:r>
            <a:r>
              <a:rPr lang="en-IN" sz="3200" dirty="0"/>
              <a:t> sinuses; or soft tissues of the lips, nose, trachea, and bronchi.</a:t>
            </a:r>
          </a:p>
        </p:txBody>
      </p:sp>
    </p:spTree>
    <p:extLst>
      <p:ext uri="{BB962C8B-B14F-4D97-AF65-F5344CB8AC3E}">
        <p14:creationId xmlns:p14="http://schemas.microsoft.com/office/powerpoint/2010/main" xmlns="" val="240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1"/>
            <a:ext cx="7315200" cy="1008112"/>
          </a:xfrm>
        </p:spPr>
        <p:txBody>
          <a:bodyPr/>
          <a:lstStyle/>
          <a:p>
            <a:r>
              <a:rPr lang="en-IN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6955"/>
            <a:ext cx="7837714" cy="5300398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3200" dirty="0"/>
              <a:t>It is endemic to regions of Africa (Egypt, tropical areas), Southeast Asia, Mexico, Central and South America, and Central and Eastern </a:t>
            </a:r>
            <a:r>
              <a:rPr lang="en-IN" sz="3200" dirty="0" smtClean="0"/>
              <a:t>Europe [**].</a:t>
            </a:r>
          </a:p>
          <a:p>
            <a:pPr algn="just"/>
            <a:endParaRPr lang="en-IN" sz="3200" dirty="0" smtClean="0"/>
          </a:p>
          <a:p>
            <a:pPr algn="just"/>
            <a:r>
              <a:rPr lang="en-IN" sz="3200" dirty="0" err="1"/>
              <a:t>Rhinoscleroma</a:t>
            </a:r>
            <a:r>
              <a:rPr lang="en-IN" sz="3200" dirty="0"/>
              <a:t> tends to affect females somewhat more often than it does </a:t>
            </a:r>
            <a:r>
              <a:rPr lang="en-IN" sz="3200" dirty="0" smtClean="0"/>
              <a:t>males.</a:t>
            </a:r>
          </a:p>
          <a:p>
            <a:pPr algn="just"/>
            <a:endParaRPr lang="en-IN" sz="3200" dirty="0" smtClean="0"/>
          </a:p>
          <a:p>
            <a:pPr algn="just"/>
            <a:r>
              <a:rPr lang="en-IN" sz="3200" dirty="0"/>
              <a:t>Typically, </a:t>
            </a:r>
            <a:r>
              <a:rPr lang="en-IN" sz="3200" dirty="0" err="1"/>
              <a:t>rhinoscleroma</a:t>
            </a:r>
            <a:r>
              <a:rPr lang="en-IN" sz="3200" dirty="0"/>
              <a:t> appears in patients aged 10-30 years.</a:t>
            </a:r>
          </a:p>
        </p:txBody>
      </p:sp>
    </p:spTree>
    <p:extLst>
      <p:ext uri="{BB962C8B-B14F-4D97-AF65-F5344CB8AC3E}">
        <p14:creationId xmlns:p14="http://schemas.microsoft.com/office/powerpoint/2010/main" xmlns="" val="12363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097"/>
          </a:xfrm>
        </p:spPr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1"/>
            <a:ext cx="7315200" cy="432816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Atrophic stage:</a:t>
            </a:r>
          </a:p>
          <a:p>
            <a:pPr>
              <a:buNone/>
            </a:pPr>
            <a:r>
              <a:rPr lang="en-US" sz="3200" dirty="0" smtClean="0"/>
              <a:t>      Crusting  &amp; foul smelling</a:t>
            </a:r>
          </a:p>
          <a:p>
            <a:pPr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err="1" smtClean="0"/>
              <a:t>Granulomatous</a:t>
            </a:r>
            <a:r>
              <a:rPr lang="en-US" sz="3200" dirty="0" smtClean="0"/>
              <a:t>/</a:t>
            </a:r>
            <a:r>
              <a:rPr lang="en-US" sz="3200" dirty="0" err="1" smtClean="0"/>
              <a:t>proliferativr</a:t>
            </a:r>
            <a:r>
              <a:rPr lang="en-US" sz="3200" dirty="0" smtClean="0"/>
              <a:t>/nodular:</a:t>
            </a:r>
          </a:p>
          <a:p>
            <a:pPr>
              <a:buNone/>
            </a:pPr>
            <a:r>
              <a:rPr lang="en-US" sz="3200" dirty="0" smtClean="0"/>
              <a:t>     Disease may start as a single nodule      	or in groups in nasal cavity &amp; do not 	suppurate</a:t>
            </a:r>
            <a:r>
              <a:rPr lang="en-IN" sz="3200" dirty="0" smtClean="0"/>
              <a:t> or ulcerate</a:t>
            </a:r>
          </a:p>
          <a:p>
            <a:endParaRPr lang="en-IN" sz="3200" dirty="0" smtClean="0"/>
          </a:p>
          <a:p>
            <a:r>
              <a:rPr lang="en-US" sz="3200" dirty="0" err="1" smtClean="0"/>
              <a:t>Cicatrization</a:t>
            </a:r>
            <a:r>
              <a:rPr lang="en-US" sz="3200" dirty="0" smtClean="0"/>
              <a:t>: </a:t>
            </a:r>
          </a:p>
          <a:p>
            <a:pPr>
              <a:buNone/>
            </a:pPr>
            <a:r>
              <a:rPr lang="en-US" sz="3200" dirty="0" smtClean="0"/>
              <a:t>	adhesions &amp; </a:t>
            </a:r>
            <a:r>
              <a:rPr lang="en-US" sz="3200" dirty="0" err="1" smtClean="0"/>
              <a:t>stenosis</a:t>
            </a:r>
            <a:r>
              <a:rPr lang="en-US" sz="3200" dirty="0" smtClean="0"/>
              <a:t> distort normal anatomy</a:t>
            </a:r>
          </a:p>
          <a:p>
            <a:pPr>
              <a:buNone/>
            </a:pPr>
            <a:r>
              <a:rPr lang="en-US" sz="3200" dirty="0" smtClean="0"/>
              <a:t>	almost cartilage like hardness</a:t>
            </a:r>
          </a:p>
          <a:p>
            <a:pPr>
              <a:buNone/>
            </a:pPr>
            <a:r>
              <a:rPr lang="en-US" sz="3200" dirty="0" smtClean="0"/>
              <a:t>	malignant changes has been reported.[**]</a:t>
            </a:r>
          </a:p>
        </p:txBody>
      </p:sp>
    </p:spTree>
    <p:extLst>
      <p:ext uri="{BB962C8B-B14F-4D97-AF65-F5344CB8AC3E}">
        <p14:creationId xmlns:p14="http://schemas.microsoft.com/office/powerpoint/2010/main" xmlns="" val="11293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1782</Words>
  <Application>Microsoft Office PowerPoint</Application>
  <PresentationFormat>On-screen Show (4:3)</PresentationFormat>
  <Paragraphs>406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Perspective</vt:lpstr>
      <vt:lpstr>Chronic granulomatous conditions of nose</vt:lpstr>
      <vt:lpstr>Levels of Evidence</vt:lpstr>
      <vt:lpstr>Levels of Evidence</vt:lpstr>
      <vt:lpstr>Rhinoscleroma</vt:lpstr>
      <vt:lpstr>Slide 5</vt:lpstr>
      <vt:lpstr>Slide 6</vt:lpstr>
      <vt:lpstr>Slide 7</vt:lpstr>
      <vt:lpstr>Epidemiology</vt:lpstr>
      <vt:lpstr>Clinical features </vt:lpstr>
      <vt:lpstr>Possible history findings</vt:lpstr>
      <vt:lpstr>Pathology</vt:lpstr>
      <vt:lpstr>DD</vt:lpstr>
      <vt:lpstr>Treatment</vt:lpstr>
      <vt:lpstr>Wegner’s Granulomatosis</vt:lpstr>
      <vt:lpstr>Slide 15</vt:lpstr>
      <vt:lpstr>Age and Sex</vt:lpstr>
      <vt:lpstr>Aetiology</vt:lpstr>
      <vt:lpstr>Clinical Features</vt:lpstr>
      <vt:lpstr>Clinical Features</vt:lpstr>
      <vt:lpstr>Pulmonary symptoms</vt:lpstr>
      <vt:lpstr>Renal Symptoms</vt:lpstr>
      <vt:lpstr>Ocular manifestations</vt:lpstr>
      <vt:lpstr>Otologic sympoms</vt:lpstr>
      <vt:lpstr>Diagnosis</vt:lpstr>
      <vt:lpstr>Biopsy from septum or turbinates</vt:lpstr>
      <vt:lpstr>Slide 26</vt:lpstr>
      <vt:lpstr>Treatment</vt:lpstr>
      <vt:lpstr>Tuberculosis </vt:lpstr>
      <vt:lpstr>Slide 29</vt:lpstr>
      <vt:lpstr>Slide 30</vt:lpstr>
      <vt:lpstr>CLINICAL FEATURES</vt:lpstr>
      <vt:lpstr>Slide 32</vt:lpstr>
      <vt:lpstr>Slide 33</vt:lpstr>
      <vt:lpstr>LUPUS VULGARIS</vt:lpstr>
      <vt:lpstr>Slide 35</vt:lpstr>
      <vt:lpstr>Slide 36</vt:lpstr>
      <vt:lpstr>Slide 37</vt:lpstr>
      <vt:lpstr>LEPROSY</vt:lpstr>
      <vt:lpstr>pathophysiology</vt:lpstr>
      <vt:lpstr>Clinical Feauters</vt:lpstr>
      <vt:lpstr>Diagnosis </vt:lpstr>
      <vt:lpstr>Treatment </vt:lpstr>
      <vt:lpstr>Slide 43</vt:lpstr>
      <vt:lpstr>ATROPHIC RHINITIS</vt:lpstr>
      <vt:lpstr>Slide 45</vt:lpstr>
      <vt:lpstr>Slide 46</vt:lpstr>
      <vt:lpstr>PRIMARY</vt:lpstr>
      <vt:lpstr>Slide 48</vt:lpstr>
      <vt:lpstr>PATHOLOGY</vt:lpstr>
      <vt:lpstr>CLINICAL FEATURES</vt:lpstr>
      <vt:lpstr>Slide 51</vt:lpstr>
      <vt:lpstr>Slide 52</vt:lpstr>
      <vt:lpstr>Rhinitis sicca</vt:lpstr>
      <vt:lpstr>Syphilis </vt:lpstr>
      <vt:lpstr>Slide 55</vt:lpstr>
      <vt:lpstr>Clinical features </vt:lpstr>
      <vt:lpstr>Slide 57</vt:lpstr>
      <vt:lpstr>references</vt:lpstr>
      <vt:lpstr>MCQ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granulomatous conditions of nose</dc:title>
  <dc:creator>DK</dc:creator>
  <cp:lastModifiedBy>sony</cp:lastModifiedBy>
  <cp:revision>55</cp:revision>
  <dcterms:created xsi:type="dcterms:W3CDTF">2014-04-22T14:44:17Z</dcterms:created>
  <dcterms:modified xsi:type="dcterms:W3CDTF">2023-11-16T11:27:23Z</dcterms:modified>
</cp:coreProperties>
</file>