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2024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634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8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362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96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084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200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811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861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311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227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CAA9-BAE9-4B78-84F9-21FCFF48F804}" type="datetimeFigureOut">
              <a:rPr lang="en-IN" smtClean="0"/>
              <a:t>29-11-2019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DB672-8656-4B5C-B9D8-066ABF1615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049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-1" y="383822"/>
            <a:ext cx="11921067" cy="4873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7200" b="1" dirty="0" smtClean="0"/>
              <a:t>   COPD</a:t>
            </a:r>
            <a:r>
              <a:rPr lang="en-IN" dirty="0" smtClean="0"/>
              <a:t>                     </a:t>
            </a:r>
          </a:p>
          <a:p>
            <a:pPr marL="0" indent="0">
              <a:buNone/>
            </a:pPr>
            <a:endParaRPr lang="en-IN" sz="4000" b="1" dirty="0" smtClean="0"/>
          </a:p>
          <a:p>
            <a:pPr marL="0" indent="0">
              <a:buNone/>
            </a:pPr>
            <a:endParaRPr lang="en-IN" sz="4000" b="1" dirty="0"/>
          </a:p>
          <a:p>
            <a:pPr marL="0" indent="0">
              <a:buNone/>
            </a:pPr>
            <a:endParaRPr lang="en-IN" sz="4000" b="1" dirty="0" smtClean="0"/>
          </a:p>
          <a:p>
            <a:pPr marL="0" indent="0">
              <a:buNone/>
            </a:pPr>
            <a:endParaRPr lang="en-IN" sz="4000" b="1" dirty="0"/>
          </a:p>
          <a:p>
            <a:pPr marL="0" indent="0">
              <a:buNone/>
            </a:pPr>
            <a:r>
              <a:rPr lang="en-IN" sz="4000" b="1" dirty="0" smtClean="0"/>
              <a:t>                                                  DR SUNIL KUMAR</a:t>
            </a:r>
            <a:endParaRPr lang="en-IN" sz="4000" b="1" dirty="0"/>
          </a:p>
        </p:txBody>
      </p:sp>
    </p:spTree>
    <p:extLst>
      <p:ext uri="{BB962C8B-B14F-4D97-AF65-F5344CB8AC3E}">
        <p14:creationId xmlns:p14="http://schemas.microsoft.com/office/powerpoint/2010/main" val="3887724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9022"/>
            <a:ext cx="12056533" cy="677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dirty="0" smtClean="0"/>
              <a:t>Physical signs:</a:t>
            </a:r>
          </a:p>
          <a:p>
            <a:pPr marL="0" indent="0">
              <a:buNone/>
            </a:pPr>
            <a:r>
              <a:rPr lang="en-IN" sz="3200" dirty="0" smtClean="0"/>
              <a:t>*Inspection</a:t>
            </a:r>
          </a:p>
          <a:p>
            <a:pPr marL="0" indent="0">
              <a:buNone/>
            </a:pPr>
            <a:r>
              <a:rPr lang="en-IN" sz="3200" dirty="0" smtClean="0"/>
              <a:t>a)Barrel shaped chest</a:t>
            </a:r>
          </a:p>
          <a:p>
            <a:pPr marL="0" indent="0">
              <a:buNone/>
            </a:pPr>
            <a:r>
              <a:rPr lang="en-IN" sz="3200" dirty="0" smtClean="0"/>
              <a:t>b)Accessory respiratory muscles participate</a:t>
            </a:r>
          </a:p>
          <a:p>
            <a:pPr marL="0" indent="0">
              <a:buNone/>
            </a:pPr>
            <a:r>
              <a:rPr lang="en-IN" sz="3200" dirty="0" smtClean="0"/>
              <a:t>c)Prolonged expiration during quiet breathing</a:t>
            </a:r>
          </a:p>
          <a:p>
            <a:pPr marL="0" indent="0">
              <a:buNone/>
            </a:pPr>
            <a:r>
              <a:rPr lang="en-IN" sz="3200" dirty="0" smtClean="0"/>
              <a:t>d)Expiration through pursed lips</a:t>
            </a:r>
          </a:p>
          <a:p>
            <a:pPr marL="0" indent="0">
              <a:buNone/>
            </a:pPr>
            <a:r>
              <a:rPr lang="en-IN" sz="3200" dirty="0" smtClean="0"/>
              <a:t>e)Paradoxical retraction of the lower interspaces during inspiration(</a:t>
            </a:r>
            <a:r>
              <a:rPr lang="en-IN" sz="3200" dirty="0" err="1" smtClean="0"/>
              <a:t>ie</a:t>
            </a:r>
            <a:r>
              <a:rPr lang="en-IN" sz="3200" dirty="0" smtClean="0"/>
              <a:t> </a:t>
            </a:r>
            <a:r>
              <a:rPr lang="en-IN" sz="3200" dirty="0" err="1" smtClean="0"/>
              <a:t>hoover’s</a:t>
            </a:r>
            <a:r>
              <a:rPr lang="en-IN" sz="3200" dirty="0" smtClean="0"/>
              <a:t> sign)</a:t>
            </a:r>
          </a:p>
          <a:p>
            <a:pPr marL="0" indent="0">
              <a:buNone/>
            </a:pPr>
            <a:r>
              <a:rPr lang="en-IN" sz="3200" dirty="0" smtClean="0"/>
              <a:t>f)Tripod position (Patients with end stage COPD may adopt position that relieve </a:t>
            </a:r>
            <a:r>
              <a:rPr lang="en-IN" sz="3200" dirty="0" err="1" smtClean="0"/>
              <a:t>dyspnea</a:t>
            </a:r>
            <a:r>
              <a:rPr lang="en-IN" sz="3200" smtClean="0"/>
              <a:t>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990142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200" dirty="0" smtClean="0"/>
              <a:t>*Palpation</a:t>
            </a:r>
          </a:p>
          <a:p>
            <a:pPr marL="0" indent="0">
              <a:buNone/>
            </a:pPr>
            <a:r>
              <a:rPr lang="en-IN" sz="3200" dirty="0" smtClean="0"/>
              <a:t>-Decreased vocal fremitus</a:t>
            </a:r>
          </a:p>
          <a:p>
            <a:pPr marL="0" indent="0">
              <a:buNone/>
            </a:pPr>
            <a:r>
              <a:rPr lang="en-IN" sz="3200" dirty="0" smtClean="0"/>
              <a:t>*Percussion</a:t>
            </a:r>
          </a:p>
          <a:p>
            <a:pPr marL="0" indent="0">
              <a:buNone/>
            </a:pPr>
            <a:r>
              <a:rPr lang="en-IN" sz="3200" dirty="0" smtClean="0"/>
              <a:t>-</a:t>
            </a:r>
            <a:r>
              <a:rPr lang="en-IN" sz="3200" dirty="0" smtClean="0"/>
              <a:t>Hyper resonant</a:t>
            </a:r>
            <a:endParaRPr lang="en-IN" sz="3200" dirty="0" smtClean="0"/>
          </a:p>
          <a:p>
            <a:pPr marL="0" indent="0">
              <a:buNone/>
            </a:pPr>
            <a:r>
              <a:rPr lang="en-IN" sz="3200" dirty="0" smtClean="0"/>
              <a:t>-Depressed diaphragm</a:t>
            </a:r>
          </a:p>
          <a:p>
            <a:pPr marL="0" indent="0">
              <a:buNone/>
            </a:pPr>
            <a:r>
              <a:rPr lang="en-IN" sz="3200" dirty="0" smtClean="0"/>
              <a:t>-</a:t>
            </a:r>
            <a:r>
              <a:rPr lang="en-IN" sz="3200" dirty="0" smtClean="0"/>
              <a:t>Diminution </a:t>
            </a:r>
            <a:r>
              <a:rPr lang="en-IN" sz="3200" dirty="0" smtClean="0"/>
              <a:t>of the area of absolute cardiac dullness</a:t>
            </a:r>
          </a:p>
          <a:p>
            <a:pPr marL="0" indent="0">
              <a:buNone/>
            </a:pPr>
            <a:r>
              <a:rPr lang="en-IN" sz="3200" dirty="0" smtClean="0"/>
              <a:t>*Auscultation</a:t>
            </a:r>
          </a:p>
          <a:p>
            <a:pPr marL="0" indent="0">
              <a:buNone/>
            </a:pPr>
            <a:r>
              <a:rPr lang="en-IN" sz="3200" dirty="0" smtClean="0"/>
              <a:t>-Prolonged expiration</a:t>
            </a:r>
          </a:p>
          <a:p>
            <a:pPr marL="0" indent="0">
              <a:buNone/>
            </a:pPr>
            <a:r>
              <a:rPr lang="en-IN" sz="3200" dirty="0" smtClean="0"/>
              <a:t>-Reduced breath sound</a:t>
            </a:r>
          </a:p>
          <a:p>
            <a:pPr marL="0" indent="0">
              <a:buNone/>
            </a:pPr>
            <a:r>
              <a:rPr lang="en-IN" sz="3200" dirty="0" smtClean="0"/>
              <a:t>-The presence of wheezing during quiet breathing</a:t>
            </a:r>
          </a:p>
          <a:p>
            <a:pPr marL="0" indent="0">
              <a:buNone/>
            </a:pPr>
            <a:r>
              <a:rPr lang="en-IN" sz="3200" dirty="0" smtClean="0"/>
              <a:t>-Crackle can be heard if infection exist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9836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dirty="0" smtClean="0"/>
              <a:t>Diagnosis of COPD:</a:t>
            </a:r>
          </a:p>
          <a:p>
            <a:pPr marL="0" indent="0">
              <a:buNone/>
            </a:pPr>
            <a:r>
              <a:rPr lang="en-IN" sz="3200" dirty="0" smtClean="0"/>
              <a:t>a)By symptoms:-</a:t>
            </a:r>
          </a:p>
          <a:p>
            <a:pPr marL="0" indent="0">
              <a:buNone/>
            </a:pPr>
            <a:r>
              <a:rPr lang="en-IN" sz="3200" dirty="0" smtClean="0"/>
              <a:t>-Shortness of breath</a:t>
            </a:r>
          </a:p>
          <a:p>
            <a:pPr marL="0" indent="0">
              <a:buNone/>
            </a:pPr>
            <a:r>
              <a:rPr lang="en-IN" sz="3200" dirty="0" smtClean="0"/>
              <a:t>-Chronic cough</a:t>
            </a:r>
          </a:p>
          <a:p>
            <a:pPr marL="0" indent="0">
              <a:buNone/>
            </a:pPr>
            <a:r>
              <a:rPr lang="en-IN" sz="3200" dirty="0" smtClean="0"/>
              <a:t>-Sputum</a:t>
            </a:r>
          </a:p>
          <a:p>
            <a:pPr marL="0" indent="0">
              <a:buNone/>
            </a:pPr>
            <a:r>
              <a:rPr lang="en-IN" sz="3200" dirty="0" smtClean="0"/>
              <a:t>b)Exposure to risk factors:-</a:t>
            </a:r>
          </a:p>
          <a:p>
            <a:pPr marL="0" indent="0">
              <a:buNone/>
            </a:pPr>
            <a:r>
              <a:rPr lang="en-IN" sz="3200" dirty="0" smtClean="0"/>
              <a:t>-Tobacco</a:t>
            </a:r>
          </a:p>
          <a:p>
            <a:pPr marL="0" indent="0">
              <a:buNone/>
            </a:pPr>
            <a:r>
              <a:rPr lang="en-IN" sz="3200" dirty="0" smtClean="0"/>
              <a:t>-Occupation</a:t>
            </a:r>
          </a:p>
          <a:p>
            <a:pPr marL="0" indent="0">
              <a:buNone/>
            </a:pPr>
            <a:r>
              <a:rPr lang="en-IN" sz="3200" dirty="0" smtClean="0"/>
              <a:t>-Indoor and outdoor pollution</a:t>
            </a:r>
          </a:p>
          <a:p>
            <a:pPr marL="0" indent="0">
              <a:buNone/>
            </a:pPr>
            <a:r>
              <a:rPr lang="en-IN" sz="3200" dirty="0" smtClean="0"/>
              <a:t>c) By </a:t>
            </a:r>
            <a:r>
              <a:rPr lang="en-IN" sz="3200" dirty="0" err="1" smtClean="0"/>
              <a:t>Spirometry</a:t>
            </a:r>
            <a:r>
              <a:rPr lang="en-IN" sz="3200" dirty="0" smtClean="0"/>
              <a:t>:-</a:t>
            </a:r>
          </a:p>
          <a:p>
            <a:pPr marL="0" indent="0">
              <a:buNone/>
            </a:pPr>
            <a:r>
              <a:rPr lang="en-IN" sz="3200" dirty="0" smtClean="0"/>
              <a:t>The presence of post bronchodilator FEV1/FVC&lt; .70 confirm the presence of persistent airflow limitation and thus of COPD.</a:t>
            </a:r>
          </a:p>
        </p:txBody>
      </p:sp>
    </p:spTree>
    <p:extLst>
      <p:ext uri="{BB962C8B-B14F-4D97-AF65-F5344CB8AC3E}">
        <p14:creationId xmlns:p14="http://schemas.microsoft.com/office/powerpoint/2010/main" val="1954405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Classification of severity of airflow limitation in COPD</a:t>
            </a:r>
          </a:p>
          <a:p>
            <a:pPr marL="0" indent="0">
              <a:buNone/>
            </a:pPr>
            <a:r>
              <a:rPr lang="en-IN" sz="3200" dirty="0" smtClean="0"/>
              <a:t>In patients with FEV1/FVC&lt; .70</a:t>
            </a:r>
          </a:p>
          <a:p>
            <a:pPr marL="0" indent="0">
              <a:buNone/>
            </a:pPr>
            <a:r>
              <a:rPr lang="en-IN" sz="3200" dirty="0" smtClean="0"/>
              <a:t>GOLD 1: Mild  FEV1&gt;/80% predicted</a:t>
            </a:r>
          </a:p>
          <a:p>
            <a:pPr marL="0" indent="0">
              <a:buNone/>
            </a:pPr>
            <a:r>
              <a:rPr lang="en-IN" sz="3200" dirty="0" smtClean="0"/>
              <a:t>GOLD 2: moderate  50%&lt;/FEV1&lt;80% predicted</a:t>
            </a:r>
          </a:p>
          <a:p>
            <a:pPr marL="0" indent="0">
              <a:buNone/>
            </a:pPr>
            <a:r>
              <a:rPr lang="en-IN" sz="3200" dirty="0" smtClean="0"/>
              <a:t>GOLD 3: severe 30%&lt;/FEV1&lt;50% predicted</a:t>
            </a:r>
          </a:p>
          <a:p>
            <a:pPr marL="0" indent="0">
              <a:buNone/>
            </a:pPr>
            <a:r>
              <a:rPr lang="en-IN" sz="3200" dirty="0" smtClean="0"/>
              <a:t>GOLD 4: very severe &lt;30% </a:t>
            </a:r>
            <a:r>
              <a:rPr lang="en-IN" sz="3200" dirty="0" smtClean="0"/>
              <a:t>predicted</a:t>
            </a:r>
          </a:p>
          <a:p>
            <a:pPr marL="0" indent="0">
              <a:buNone/>
            </a:pPr>
            <a:endParaRPr lang="en-IN" sz="3200" dirty="0"/>
          </a:p>
          <a:p>
            <a:pPr marL="0" indent="0">
              <a:buNone/>
            </a:pPr>
            <a:r>
              <a:rPr lang="en-IN" sz="3200" dirty="0" smtClean="0"/>
              <a:t>Based on post-Bronchodilator FEV1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397455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                                        Chest x-ray</a:t>
            </a:r>
          </a:p>
          <a:p>
            <a:pPr marL="0" indent="0">
              <a:buNone/>
            </a:pPr>
            <a:r>
              <a:rPr lang="en-IN" sz="3200" b="1" dirty="0" smtClean="0"/>
              <a:t>Chronic Bronchitis</a:t>
            </a:r>
          </a:p>
          <a:p>
            <a:pPr marL="0" indent="0">
              <a:buNone/>
            </a:pPr>
            <a:r>
              <a:rPr lang="en-IN" dirty="0" smtClean="0"/>
              <a:t>-No apparent abnormalities</a:t>
            </a:r>
          </a:p>
          <a:p>
            <a:pPr marL="0" indent="0">
              <a:buNone/>
            </a:pPr>
            <a:r>
              <a:rPr lang="en-IN" dirty="0" smtClean="0"/>
              <a:t>-Or thickened and increased lung marking are noted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sz="3200" b="1" dirty="0" smtClean="0"/>
              <a:t>Emphysema</a:t>
            </a:r>
          </a:p>
          <a:p>
            <a:pPr marL="0" indent="0">
              <a:buNone/>
            </a:pPr>
            <a:r>
              <a:rPr lang="en-IN" dirty="0" smtClean="0"/>
              <a:t>-Marked over inflation is noted with flattened and low diaphragm</a:t>
            </a:r>
          </a:p>
          <a:p>
            <a:pPr marL="0" indent="0">
              <a:buNone/>
            </a:pPr>
            <a:r>
              <a:rPr lang="en-IN" dirty="0" smtClean="0"/>
              <a:t>-Intercostal space become widen</a:t>
            </a:r>
          </a:p>
          <a:p>
            <a:pPr marL="0" indent="0">
              <a:buNone/>
            </a:pPr>
            <a:r>
              <a:rPr lang="en-IN" dirty="0" smtClean="0"/>
              <a:t>-A horizontal pattern of ribs</a:t>
            </a:r>
          </a:p>
          <a:p>
            <a:pPr marL="0" indent="0">
              <a:buNone/>
            </a:pPr>
            <a:r>
              <a:rPr lang="en-IN" dirty="0" smtClean="0"/>
              <a:t>-A long thin heart shadow</a:t>
            </a:r>
          </a:p>
          <a:p>
            <a:pPr marL="0" indent="0">
              <a:buNone/>
            </a:pPr>
            <a:r>
              <a:rPr lang="en-IN" dirty="0" smtClean="0"/>
              <a:t>-Decreased marking of the lung peripheral vessels</a:t>
            </a:r>
          </a:p>
        </p:txBody>
      </p:sp>
    </p:spTree>
    <p:extLst>
      <p:ext uri="{BB962C8B-B14F-4D97-AF65-F5344CB8AC3E}">
        <p14:creationId xmlns:p14="http://schemas.microsoft.com/office/powerpoint/2010/main" val="3128386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" y="0"/>
            <a:ext cx="12192001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Laboratory Examination</a:t>
            </a:r>
          </a:p>
          <a:p>
            <a:pPr marL="0" indent="0">
              <a:buNone/>
            </a:pPr>
            <a:r>
              <a:rPr lang="en-IN" sz="3200" dirty="0" smtClean="0"/>
              <a:t>In exacerbation or acute infection in airways, leucocytosis may be detected.</a:t>
            </a:r>
          </a:p>
          <a:p>
            <a:pPr marL="0" indent="0">
              <a:buNone/>
            </a:pPr>
            <a:r>
              <a:rPr lang="en-IN" sz="3200" dirty="0"/>
              <a:t> </a:t>
            </a:r>
            <a:r>
              <a:rPr lang="en-IN" sz="3200" dirty="0" smtClean="0"/>
              <a:t>  Sputum examination</a:t>
            </a:r>
          </a:p>
          <a:p>
            <a:pPr marL="0" indent="0">
              <a:buNone/>
            </a:pPr>
            <a:r>
              <a:rPr lang="en-IN" sz="3200" dirty="0"/>
              <a:t> </a:t>
            </a:r>
            <a:r>
              <a:rPr lang="en-IN" sz="3200" dirty="0" smtClean="0"/>
              <a:t>-Streptococcus pneumonia</a:t>
            </a:r>
          </a:p>
          <a:p>
            <a:pPr marL="0" indent="0">
              <a:buNone/>
            </a:pPr>
            <a:r>
              <a:rPr lang="en-IN" sz="3200" dirty="0"/>
              <a:t> </a:t>
            </a:r>
            <a:r>
              <a:rPr lang="en-IN" sz="3200" dirty="0" smtClean="0"/>
              <a:t>-</a:t>
            </a:r>
            <a:r>
              <a:rPr lang="en-IN" sz="3200" dirty="0" err="1" smtClean="0"/>
              <a:t>Haemophilus</a:t>
            </a:r>
            <a:r>
              <a:rPr lang="en-IN" sz="3200" dirty="0" smtClean="0"/>
              <a:t> </a:t>
            </a:r>
            <a:r>
              <a:rPr lang="en-IN" sz="3200" dirty="0" err="1" smtClean="0"/>
              <a:t>Influenzae</a:t>
            </a:r>
            <a:endParaRPr lang="en-IN" sz="3200" dirty="0" smtClean="0"/>
          </a:p>
          <a:p>
            <a:pPr marL="0" indent="0">
              <a:buNone/>
            </a:pPr>
            <a:r>
              <a:rPr lang="en-IN" sz="3200" dirty="0"/>
              <a:t> </a:t>
            </a:r>
            <a:r>
              <a:rPr lang="en-IN" sz="3200" dirty="0" smtClean="0"/>
              <a:t>-Moraxella </a:t>
            </a:r>
            <a:r>
              <a:rPr lang="en-IN" sz="3200" dirty="0" err="1" smtClean="0"/>
              <a:t>catarrhalis</a:t>
            </a:r>
            <a:endParaRPr lang="en-IN" sz="3200" dirty="0" smtClean="0"/>
          </a:p>
          <a:p>
            <a:pPr marL="0" indent="0">
              <a:buNone/>
            </a:pPr>
            <a:r>
              <a:rPr lang="en-IN" sz="3200" dirty="0"/>
              <a:t> </a:t>
            </a:r>
            <a:r>
              <a:rPr lang="en-IN" sz="3200" dirty="0" smtClean="0"/>
              <a:t>-</a:t>
            </a:r>
            <a:r>
              <a:rPr lang="en-IN" sz="3200" dirty="0" err="1" smtClean="0"/>
              <a:t>Klebsiella</a:t>
            </a:r>
            <a:r>
              <a:rPr lang="en-IN" sz="3200" dirty="0" smtClean="0"/>
              <a:t> pneumonia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9700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Management</a:t>
            </a:r>
          </a:p>
          <a:p>
            <a:pPr marL="514350" indent="-514350">
              <a:buAutoNum type="arabicParenR"/>
            </a:pPr>
            <a:r>
              <a:rPr lang="en-IN" dirty="0" smtClean="0"/>
              <a:t>Bronchodilators</a:t>
            </a:r>
          </a:p>
          <a:p>
            <a:pPr marL="0" indent="0">
              <a:buNone/>
            </a:pPr>
            <a:r>
              <a:rPr lang="en-IN" dirty="0" smtClean="0"/>
              <a:t>-These are the central to the symptomatic management of COPD.</a:t>
            </a:r>
          </a:p>
          <a:p>
            <a:pPr marL="0" indent="0">
              <a:buNone/>
            </a:pPr>
            <a:r>
              <a:rPr lang="en-IN" dirty="0" smtClean="0"/>
              <a:t>-Improve </a:t>
            </a:r>
            <a:r>
              <a:rPr lang="en-IN" dirty="0" err="1" smtClean="0"/>
              <a:t>empying</a:t>
            </a:r>
            <a:r>
              <a:rPr lang="en-IN" dirty="0" smtClean="0"/>
              <a:t> of the lungs</a:t>
            </a:r>
          </a:p>
          <a:p>
            <a:pPr marL="0" indent="0">
              <a:buNone/>
            </a:pPr>
            <a:r>
              <a:rPr lang="en-IN" dirty="0" smtClean="0"/>
              <a:t>-Reduce dynamic hyperinflation </a:t>
            </a:r>
          </a:p>
          <a:p>
            <a:pPr marL="0" indent="0">
              <a:buNone/>
            </a:pPr>
            <a:r>
              <a:rPr lang="en-IN" dirty="0" smtClean="0"/>
              <a:t>-Improve exercise performance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Three major classes of Bronchodilators</a:t>
            </a:r>
          </a:p>
          <a:p>
            <a:pPr marL="0" indent="0">
              <a:buNone/>
            </a:pPr>
            <a:r>
              <a:rPr lang="en-IN" dirty="0" smtClean="0"/>
              <a:t>a)B2-agonist</a:t>
            </a:r>
          </a:p>
          <a:p>
            <a:pPr marL="0" indent="0">
              <a:buNone/>
            </a:pPr>
            <a:r>
              <a:rPr lang="en-IN" dirty="0" smtClean="0"/>
              <a:t>-Short acting: Salbutamol &amp; </a:t>
            </a:r>
            <a:r>
              <a:rPr lang="en-IN" dirty="0" err="1"/>
              <a:t>T</a:t>
            </a:r>
            <a:r>
              <a:rPr lang="en-IN" dirty="0" err="1" smtClean="0"/>
              <a:t>erbutaline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-Long acting: </a:t>
            </a:r>
            <a:r>
              <a:rPr lang="en-IN" dirty="0" err="1" smtClean="0"/>
              <a:t>Salmeterol</a:t>
            </a:r>
            <a:r>
              <a:rPr lang="en-IN" dirty="0" smtClean="0"/>
              <a:t> &amp; </a:t>
            </a:r>
            <a:r>
              <a:rPr lang="en-IN" dirty="0" err="1" smtClean="0"/>
              <a:t>Formoterol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b)Anticholinergic </a:t>
            </a:r>
          </a:p>
          <a:p>
            <a:pPr marL="0" indent="0">
              <a:buNone/>
            </a:pPr>
            <a:r>
              <a:rPr lang="en-IN" dirty="0" smtClean="0"/>
              <a:t>-Ipratropium  &amp; </a:t>
            </a:r>
            <a:r>
              <a:rPr lang="en-IN" dirty="0" err="1" smtClean="0"/>
              <a:t>Tiotropium</a:t>
            </a:r>
            <a:endParaRPr lang="en-IN" dirty="0" smtClean="0"/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835463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c)</a:t>
            </a:r>
            <a:r>
              <a:rPr lang="en-IN" dirty="0" err="1" smtClean="0"/>
              <a:t>Theophyllin</a:t>
            </a:r>
            <a:r>
              <a:rPr lang="en-IN" dirty="0" smtClean="0"/>
              <a:t>:</a:t>
            </a:r>
          </a:p>
          <a:p>
            <a:pPr marL="0" indent="0">
              <a:buNone/>
            </a:pPr>
            <a:r>
              <a:rPr lang="en-IN" dirty="0" smtClean="0"/>
              <a:t>A weak bronchodilator, which may have some anti-inflammatory properties.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2) Glucocorticoids</a:t>
            </a:r>
          </a:p>
          <a:p>
            <a:pPr marL="0" indent="0">
              <a:buNone/>
            </a:pPr>
            <a:r>
              <a:rPr lang="en-IN" dirty="0" smtClean="0"/>
              <a:t>-Regular treatment with inhaled glucocorticoid is appropriate for symptomatic patients with an FEV1 &lt;50% of the predicted values and repeated exacerbation.</a:t>
            </a:r>
          </a:p>
          <a:p>
            <a:pPr marL="0" indent="0">
              <a:buNone/>
            </a:pPr>
            <a:r>
              <a:rPr lang="en-IN" dirty="0" smtClean="0"/>
              <a:t>-Chronic treatment with systemic glucocorticoids should be avoided because of an unfavourable benefit-to-risk ratio.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3)Combination therapy</a:t>
            </a:r>
          </a:p>
          <a:p>
            <a:pPr marL="0" indent="0">
              <a:buNone/>
            </a:pPr>
            <a:r>
              <a:rPr lang="en-IN" dirty="0" smtClean="0"/>
              <a:t>- Combination therapy of long acting B2 agonists and inhaled corticosteroids shows a significant additional effect on pulmonary function and a reduction in symptoms.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8965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4)Others treatment</a:t>
            </a:r>
          </a:p>
          <a:p>
            <a:r>
              <a:rPr lang="en-IN" dirty="0" smtClean="0"/>
              <a:t>Antioxidant agents</a:t>
            </a:r>
          </a:p>
          <a:p>
            <a:r>
              <a:rPr lang="en-IN" dirty="0" smtClean="0"/>
              <a:t>Mucolytic</a:t>
            </a:r>
          </a:p>
          <a:p>
            <a:r>
              <a:rPr lang="en-IN" dirty="0" smtClean="0"/>
              <a:t>Influenza vaccines can reduce serious illness</a:t>
            </a:r>
          </a:p>
          <a:p>
            <a:r>
              <a:rPr lang="en-IN" dirty="0" smtClean="0"/>
              <a:t>Pneumococcal vaccine is recommended for COPD patients 65 years and older</a:t>
            </a:r>
          </a:p>
          <a:p>
            <a:r>
              <a:rPr lang="en-IN" dirty="0" smtClean="0"/>
              <a:t>Smoking cessation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dirty="0" smtClean="0"/>
              <a:t>Complications</a:t>
            </a:r>
          </a:p>
          <a:p>
            <a:pPr marL="0" indent="0">
              <a:buNone/>
            </a:pPr>
            <a:r>
              <a:rPr lang="en-IN" dirty="0" smtClean="0"/>
              <a:t>-Pneumothorax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Cor-pulmonale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-Exacerbations of </a:t>
            </a:r>
            <a:r>
              <a:rPr lang="en-IN" dirty="0" err="1" smtClean="0"/>
              <a:t>copd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-Respiratory failure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4355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01689" cy="6858000"/>
          </a:xfrm>
        </p:spPr>
        <p:txBody>
          <a:bodyPr/>
          <a:lstStyle/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                              </a:t>
            </a:r>
            <a:r>
              <a:rPr lang="en-IN" sz="6000" b="1" i="1" dirty="0" smtClean="0"/>
              <a:t>THANKS</a:t>
            </a:r>
            <a:endParaRPr lang="en-IN" sz="6000" b="1" i="1" dirty="0"/>
          </a:p>
        </p:txBody>
      </p:sp>
    </p:spTree>
    <p:extLst>
      <p:ext uri="{BB962C8B-B14F-4D97-AF65-F5344CB8AC3E}">
        <p14:creationId xmlns:p14="http://schemas.microsoft.com/office/powerpoint/2010/main" val="315311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" y="135468"/>
            <a:ext cx="12192001" cy="6626576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Definition:-</a:t>
            </a:r>
          </a:p>
          <a:p>
            <a:pPr marL="0" indent="0">
              <a:buNone/>
            </a:pPr>
            <a:r>
              <a:rPr lang="en-IN" sz="3200" dirty="0" smtClean="0"/>
              <a:t>-COPD is a common preventable and treatable disease &amp; is characterised by persistent airflow limitation, that is usually progressive and is associated with an enhanced chronic inflammatory response in the airways and the lung to noxious particles or gases.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sz="3600" b="1" dirty="0" smtClean="0"/>
          </a:p>
          <a:p>
            <a:pPr marL="0" indent="0">
              <a:buNone/>
            </a:pPr>
            <a:r>
              <a:rPr lang="en-IN" sz="3600" b="1" dirty="0" smtClean="0"/>
              <a:t>COPD includes:-</a:t>
            </a:r>
          </a:p>
          <a:p>
            <a:pPr marL="514350" indent="-514350">
              <a:buAutoNum type="alphaLcParenR"/>
            </a:pPr>
            <a:r>
              <a:rPr lang="en-IN" sz="3200" dirty="0" smtClean="0"/>
              <a:t>Chronic Bronchitis</a:t>
            </a:r>
          </a:p>
          <a:p>
            <a:pPr marL="514350" indent="-514350">
              <a:buAutoNum type="alphaLcParenR"/>
            </a:pPr>
            <a:r>
              <a:rPr lang="en-IN" sz="3200" dirty="0" smtClean="0"/>
              <a:t>Chronic Emphysema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292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Chronic Bronchitis</a:t>
            </a:r>
          </a:p>
          <a:p>
            <a:pPr marL="0" indent="0">
              <a:buNone/>
            </a:pPr>
            <a:r>
              <a:rPr lang="en-IN" sz="3200" dirty="0" smtClean="0"/>
              <a:t>-Defined as a chronic productive cough for three months in each of two successive years in a patient in whom other causes of chronic cough have been excluded.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600" b="1" dirty="0" smtClean="0"/>
              <a:t>Chronic Emphysema</a:t>
            </a:r>
          </a:p>
          <a:p>
            <a:pPr marL="0" indent="0">
              <a:buNone/>
            </a:pPr>
            <a:r>
              <a:rPr lang="en-IN" sz="3200" dirty="0" smtClean="0"/>
              <a:t>-Defined as abnormal and permanent enlargement of the airspaces distal to the terminal bronchioles that is accompanied by destruction of the air spaces walls, without obvious fibrosis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94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Pathology:-</a:t>
            </a:r>
          </a:p>
          <a:p>
            <a:pPr marL="0" indent="0">
              <a:buNone/>
            </a:pPr>
            <a:r>
              <a:rPr lang="en-IN" sz="3200" b="1" dirty="0" smtClean="0"/>
              <a:t>1) </a:t>
            </a:r>
            <a:r>
              <a:rPr lang="en-IN" sz="3200" b="1" u="sng" dirty="0" smtClean="0"/>
              <a:t>In Airways:</a:t>
            </a:r>
          </a:p>
          <a:p>
            <a:pPr marL="0" indent="0">
              <a:buNone/>
            </a:pPr>
            <a:r>
              <a:rPr lang="en-IN" sz="3200" dirty="0" smtClean="0"/>
              <a:t>a)Chronic Inflammation</a:t>
            </a:r>
          </a:p>
          <a:p>
            <a:pPr marL="0" indent="0">
              <a:buNone/>
            </a:pPr>
            <a:r>
              <a:rPr lang="en-IN" sz="3200" dirty="0" smtClean="0"/>
              <a:t>b)Increased numbers of goblet cells</a:t>
            </a:r>
          </a:p>
          <a:p>
            <a:pPr marL="0" indent="0">
              <a:buNone/>
            </a:pPr>
            <a:r>
              <a:rPr lang="en-IN" sz="3200" dirty="0" smtClean="0"/>
              <a:t>c)Mucus gland hyperplasia</a:t>
            </a:r>
          </a:p>
          <a:p>
            <a:pPr marL="0" indent="0">
              <a:buNone/>
            </a:pPr>
            <a:r>
              <a:rPr lang="en-IN" sz="3200" dirty="0" smtClean="0"/>
              <a:t>d)Fibrosis</a:t>
            </a:r>
          </a:p>
          <a:p>
            <a:pPr marL="0" indent="0">
              <a:buNone/>
            </a:pPr>
            <a:r>
              <a:rPr lang="en-IN" sz="3200" dirty="0" smtClean="0"/>
              <a:t>e)Narrowing and reduction in the number of small airways</a:t>
            </a:r>
          </a:p>
          <a:p>
            <a:pPr marL="0" indent="0">
              <a:buNone/>
            </a:pPr>
            <a:r>
              <a:rPr lang="en-IN" sz="3200" dirty="0" smtClean="0"/>
              <a:t>f)Airway collapse due to the loss of tethering caused by alveolar wall destruction in emphysema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93767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0310"/>
            <a:ext cx="12101689" cy="6767689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2) Lung Parenchyma</a:t>
            </a:r>
          </a:p>
          <a:p>
            <a:pPr marL="0" indent="0">
              <a:buNone/>
            </a:pPr>
            <a:r>
              <a:rPr lang="en-IN" dirty="0" smtClean="0"/>
              <a:t>-Emphysema affects the structures distal to the terminal bronchiole, consisting of respiratory bronchiole, alveolar ducts, alveolar sacs, and alveoli, known collectively as the </a:t>
            </a:r>
            <a:r>
              <a:rPr lang="en-IN" dirty="0" err="1" smtClean="0"/>
              <a:t>acinus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Sub types of emphysema</a:t>
            </a:r>
          </a:p>
          <a:p>
            <a:pPr marL="0" indent="0">
              <a:buNone/>
            </a:pPr>
            <a:r>
              <a:rPr lang="en-IN" dirty="0" smtClean="0"/>
              <a:t>a) </a:t>
            </a:r>
            <a:r>
              <a:rPr lang="en-IN" dirty="0" err="1" smtClean="0"/>
              <a:t>Centrilobular</a:t>
            </a:r>
            <a:r>
              <a:rPr lang="en-IN" dirty="0" smtClean="0"/>
              <a:t> emphysema (Proximal </a:t>
            </a:r>
            <a:r>
              <a:rPr lang="en-IN" dirty="0" err="1" smtClean="0"/>
              <a:t>acinar</a:t>
            </a:r>
            <a:r>
              <a:rPr lang="en-IN" dirty="0" smtClean="0"/>
              <a:t>)</a:t>
            </a:r>
          </a:p>
          <a:p>
            <a:pPr marL="0" indent="0">
              <a:buNone/>
            </a:pPr>
            <a:r>
              <a:rPr lang="en-IN" dirty="0" smtClean="0"/>
              <a:t>-Abnormal dilation or destruction of the respiratory bronchiole, the central portion of the </a:t>
            </a:r>
            <a:r>
              <a:rPr lang="en-IN" dirty="0" err="1" smtClean="0"/>
              <a:t>acinus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/>
              <a:t>-</a:t>
            </a:r>
            <a:r>
              <a:rPr lang="en-IN" dirty="0" smtClean="0"/>
              <a:t>It is commonly associated with cigarette smoking.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b) </a:t>
            </a:r>
            <a:r>
              <a:rPr lang="en-IN" dirty="0" err="1" smtClean="0"/>
              <a:t>Panacinar</a:t>
            </a:r>
            <a:r>
              <a:rPr lang="en-IN" dirty="0" smtClean="0"/>
              <a:t> emphysema</a:t>
            </a:r>
          </a:p>
          <a:p>
            <a:pPr marL="0" indent="0">
              <a:buNone/>
            </a:pPr>
            <a:r>
              <a:rPr lang="en-IN" dirty="0" smtClean="0"/>
              <a:t>-Enlargement or destruction of all parts of the </a:t>
            </a:r>
            <a:r>
              <a:rPr lang="en-IN" dirty="0" err="1" smtClean="0"/>
              <a:t>acinus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-Seen in alpha-1 antitrypsin deficiency and in smokers.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106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 smtClean="0"/>
              <a:t>C)</a:t>
            </a:r>
            <a:r>
              <a:rPr lang="en-IN" sz="3200" dirty="0" err="1" smtClean="0"/>
              <a:t>Paraseptal</a:t>
            </a:r>
            <a:r>
              <a:rPr lang="en-IN" sz="3200" dirty="0" smtClean="0"/>
              <a:t> emphysema</a:t>
            </a:r>
          </a:p>
          <a:p>
            <a:pPr marL="0" indent="0">
              <a:buNone/>
            </a:pPr>
            <a:r>
              <a:rPr lang="en-IN" sz="3200" dirty="0" smtClean="0"/>
              <a:t>-Distal </a:t>
            </a:r>
            <a:r>
              <a:rPr lang="en-IN" sz="3200" dirty="0" err="1" smtClean="0"/>
              <a:t>acinar</a:t>
            </a:r>
            <a:r>
              <a:rPr lang="en-IN" sz="3200" dirty="0" smtClean="0"/>
              <a:t>, the alveolar ducts are predominantly affected.</a:t>
            </a:r>
          </a:p>
          <a:p>
            <a:pPr marL="0" indent="0">
              <a:buNone/>
            </a:pPr>
            <a:endParaRPr lang="en-IN" sz="3200" dirty="0"/>
          </a:p>
          <a:p>
            <a:pPr marL="0" indent="0">
              <a:buNone/>
            </a:pPr>
            <a:r>
              <a:rPr lang="en-IN" sz="3200" b="1" dirty="0" smtClean="0"/>
              <a:t>3)Pulmonary vasculature</a:t>
            </a:r>
          </a:p>
          <a:p>
            <a:pPr>
              <a:buFontTx/>
              <a:buChar char="-"/>
            </a:pPr>
            <a:r>
              <a:rPr lang="en-IN" sz="3200" dirty="0" smtClean="0"/>
              <a:t>Intimal hyperplasia and smooth muscles hypertrophy or hyperplasia are thought to be due to chronic hypoxic vasoconstriction of the small pulmonary arteries.</a:t>
            </a:r>
          </a:p>
          <a:p>
            <a:pPr>
              <a:buFontTx/>
              <a:buChar char="-"/>
            </a:pPr>
            <a:r>
              <a:rPr lang="en-IN" sz="3200" dirty="0" smtClean="0"/>
              <a:t>Destruction of alveoli due to emphysema can lead to loss of the associated areas of the pulmonary capillary bed and pruning of the distal vasculature.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044897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Risk Factors for COPD</a:t>
            </a:r>
          </a:p>
          <a:p>
            <a:pPr marL="0" indent="0">
              <a:buNone/>
            </a:pPr>
            <a:r>
              <a:rPr lang="en-IN" sz="3200" dirty="0" smtClean="0"/>
              <a:t>a) Cigarette smoking</a:t>
            </a:r>
          </a:p>
          <a:p>
            <a:pPr marL="0" indent="0">
              <a:buNone/>
            </a:pPr>
            <a:r>
              <a:rPr lang="en-IN" sz="3200" dirty="0" smtClean="0"/>
              <a:t>b) Occupational dust and chemicals</a:t>
            </a:r>
          </a:p>
          <a:p>
            <a:pPr marL="0" indent="0">
              <a:buNone/>
            </a:pPr>
            <a:r>
              <a:rPr lang="en-IN" sz="3200" dirty="0" smtClean="0"/>
              <a:t>c) Environmental tobacco smoke</a:t>
            </a:r>
          </a:p>
          <a:p>
            <a:pPr marL="0" indent="0">
              <a:buNone/>
            </a:pPr>
            <a:r>
              <a:rPr lang="en-IN" sz="3200" dirty="0" smtClean="0"/>
              <a:t>d) Indoor and outdoor air pollution</a:t>
            </a:r>
          </a:p>
          <a:p>
            <a:pPr marL="0" indent="0">
              <a:buNone/>
            </a:pPr>
            <a:r>
              <a:rPr lang="en-IN" sz="3200" dirty="0" smtClean="0"/>
              <a:t>e) Genes</a:t>
            </a:r>
          </a:p>
          <a:p>
            <a:pPr marL="0" indent="0">
              <a:buNone/>
            </a:pPr>
            <a:r>
              <a:rPr lang="en-IN" sz="3200" dirty="0" smtClean="0"/>
              <a:t>f) Infections</a:t>
            </a:r>
          </a:p>
          <a:p>
            <a:pPr marL="0" indent="0">
              <a:buNone/>
            </a:pPr>
            <a:r>
              <a:rPr lang="en-IN" sz="3200" dirty="0" smtClean="0"/>
              <a:t>g) Socio-economic status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084692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0311"/>
            <a:ext cx="12192000" cy="6086652"/>
          </a:xfrm>
        </p:spPr>
        <p:txBody>
          <a:bodyPr/>
          <a:lstStyle/>
          <a:p>
            <a:pPr marL="0" indent="0">
              <a:buNone/>
            </a:pPr>
            <a:r>
              <a:rPr lang="en-IN" sz="3600" b="1" dirty="0" smtClean="0"/>
              <a:t>                                     Genetics</a:t>
            </a:r>
          </a:p>
          <a:p>
            <a:pPr marL="0" indent="0">
              <a:buNone/>
            </a:pPr>
            <a:r>
              <a:rPr lang="en-IN" sz="3200" dirty="0" smtClean="0"/>
              <a:t>-Alpha1-antitrypsin deficiency is a genetic condition that is responsible for about 2% of cases of COPD.</a:t>
            </a:r>
          </a:p>
          <a:p>
            <a:pPr marL="0" indent="0">
              <a:buNone/>
            </a:pPr>
            <a:r>
              <a:rPr lang="en-IN" sz="3200" dirty="0" smtClean="0"/>
              <a:t>-In this condition the body does not make enough of a protein, alpha1-antitrypsin.</a:t>
            </a:r>
          </a:p>
          <a:p>
            <a:pPr marL="0" indent="0">
              <a:buNone/>
            </a:pPr>
            <a:r>
              <a:rPr lang="en-IN" sz="3200" dirty="0" smtClean="0"/>
              <a:t>-This protein protects the lungs from damage caused by protease enzymes, such as </a:t>
            </a:r>
            <a:r>
              <a:rPr lang="en-IN" sz="3200" dirty="0" err="1" smtClean="0"/>
              <a:t>elastase</a:t>
            </a:r>
            <a:r>
              <a:rPr lang="en-IN" sz="3200" dirty="0" smtClean="0"/>
              <a:t> and trypsin, that can be released as a result of an inflammatory response to tobacco smoke.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463858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9022"/>
            <a:ext cx="12079111" cy="66152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600" b="1" dirty="0" smtClean="0"/>
              <a:t>Symptoms of COPD</a:t>
            </a:r>
          </a:p>
          <a:p>
            <a:pPr marL="0" indent="0">
              <a:buNone/>
            </a:pPr>
            <a:r>
              <a:rPr lang="en-IN" sz="3200" dirty="0" smtClean="0"/>
              <a:t>-The characteristic symptoms of COPD are chronic and progressive </a:t>
            </a:r>
            <a:r>
              <a:rPr lang="en-IN" sz="3200" dirty="0" err="1" smtClean="0"/>
              <a:t>dyspnea</a:t>
            </a:r>
            <a:r>
              <a:rPr lang="en-IN" sz="3200" dirty="0" smtClean="0"/>
              <a:t>, cough, and sputum production that can be variable from day to day.</a:t>
            </a:r>
          </a:p>
          <a:p>
            <a:pPr marL="0" indent="0">
              <a:buNone/>
            </a:pPr>
            <a:r>
              <a:rPr lang="en-IN" sz="3200" dirty="0" smtClean="0"/>
              <a:t>-</a:t>
            </a:r>
            <a:r>
              <a:rPr lang="en-IN" sz="3200" dirty="0" err="1" smtClean="0"/>
              <a:t>Dyspnea</a:t>
            </a:r>
            <a:r>
              <a:rPr lang="en-IN" sz="3200" dirty="0" smtClean="0"/>
              <a:t> is progressive, persistent, and characteristically worse with exercise.</a:t>
            </a:r>
          </a:p>
          <a:p>
            <a:pPr marL="0" indent="0">
              <a:buNone/>
            </a:pPr>
            <a:r>
              <a:rPr lang="en-IN" sz="3200" dirty="0" smtClean="0"/>
              <a:t>-Chronic cough may be intermittent and may be unproductive.</a:t>
            </a:r>
          </a:p>
          <a:p>
            <a:pPr marL="0" indent="0">
              <a:buNone/>
            </a:pPr>
            <a:endParaRPr lang="en-IN" sz="3200" dirty="0"/>
          </a:p>
          <a:p>
            <a:pPr marL="0" indent="0">
              <a:buNone/>
            </a:pPr>
            <a:r>
              <a:rPr lang="en-IN" sz="3200" dirty="0" smtClean="0"/>
              <a:t>Other clinical features are:-</a:t>
            </a:r>
          </a:p>
          <a:p>
            <a:pPr marL="0" indent="0">
              <a:buNone/>
            </a:pPr>
            <a:r>
              <a:rPr lang="en-IN" sz="3200" dirty="0" smtClean="0"/>
              <a:t>a)Wheezing</a:t>
            </a:r>
          </a:p>
          <a:p>
            <a:pPr marL="0" indent="0">
              <a:buNone/>
            </a:pPr>
            <a:r>
              <a:rPr lang="en-IN" sz="3200" dirty="0" smtClean="0"/>
              <a:t>b)Chest tightness</a:t>
            </a:r>
          </a:p>
          <a:p>
            <a:pPr marL="0" indent="0">
              <a:buNone/>
            </a:pPr>
            <a:r>
              <a:rPr lang="en-IN" sz="3200" dirty="0" smtClean="0"/>
              <a:t>c)Weight loss</a:t>
            </a:r>
          </a:p>
          <a:p>
            <a:pPr marL="0" indent="0">
              <a:buNone/>
            </a:pPr>
            <a:r>
              <a:rPr lang="en-IN" sz="3200" dirty="0" smtClean="0"/>
              <a:t>d)Respiratory infections</a:t>
            </a:r>
          </a:p>
        </p:txBody>
      </p:sp>
    </p:spTree>
    <p:extLst>
      <p:ext uri="{BB962C8B-B14F-4D97-AF65-F5344CB8AC3E}">
        <p14:creationId xmlns:p14="http://schemas.microsoft.com/office/powerpoint/2010/main" val="4204953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967</Words>
  <Application>Microsoft Office PowerPoint</Application>
  <PresentationFormat>Widescreen</PresentationFormat>
  <Paragraphs>163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COPD</dc:title>
  <dc:creator>Admin</dc:creator>
  <cp:lastModifiedBy>Admin</cp:lastModifiedBy>
  <cp:revision>40</cp:revision>
  <dcterms:created xsi:type="dcterms:W3CDTF">2019-11-25T13:19:32Z</dcterms:created>
  <dcterms:modified xsi:type="dcterms:W3CDTF">2019-11-29T14:16:15Z</dcterms:modified>
</cp:coreProperties>
</file>