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7"/>
  </p:notesMasterIdLst>
  <p:sldIdLst>
    <p:sldId id="256" r:id="rId2"/>
    <p:sldId id="257" r:id="rId3"/>
    <p:sldId id="317" r:id="rId4"/>
    <p:sldId id="318" r:id="rId5"/>
    <p:sldId id="319" r:id="rId6"/>
    <p:sldId id="320" r:id="rId7"/>
    <p:sldId id="321" r:id="rId8"/>
    <p:sldId id="273" r:id="rId9"/>
    <p:sldId id="322" r:id="rId10"/>
    <p:sldId id="323" r:id="rId11"/>
    <p:sldId id="324" r:id="rId12"/>
    <p:sldId id="325" r:id="rId13"/>
    <p:sldId id="326" r:id="rId14"/>
    <p:sldId id="327" r:id="rId15"/>
    <p:sldId id="275" r:id="rId16"/>
    <p:sldId id="276" r:id="rId17"/>
    <p:sldId id="277" r:id="rId18"/>
    <p:sldId id="335" r:id="rId19"/>
    <p:sldId id="278" r:id="rId20"/>
    <p:sldId id="279" r:id="rId21"/>
    <p:sldId id="282" r:id="rId22"/>
    <p:sldId id="281" r:id="rId23"/>
    <p:sldId id="274" r:id="rId24"/>
    <p:sldId id="283" r:id="rId25"/>
    <p:sldId id="284" r:id="rId26"/>
    <p:sldId id="285" r:id="rId27"/>
    <p:sldId id="286" r:id="rId28"/>
    <p:sldId id="287" r:id="rId29"/>
    <p:sldId id="288" r:id="rId30"/>
    <p:sldId id="289" r:id="rId31"/>
    <p:sldId id="290" r:id="rId32"/>
    <p:sldId id="291" r:id="rId33"/>
    <p:sldId id="292" r:id="rId34"/>
    <p:sldId id="294" r:id="rId35"/>
    <p:sldId id="293" r:id="rId36"/>
    <p:sldId id="297" r:id="rId37"/>
    <p:sldId id="295" r:id="rId38"/>
    <p:sldId id="296" r:id="rId39"/>
    <p:sldId id="298" r:id="rId40"/>
    <p:sldId id="338" r:id="rId41"/>
    <p:sldId id="339" r:id="rId42"/>
    <p:sldId id="340" r:id="rId43"/>
    <p:sldId id="341" r:id="rId44"/>
    <p:sldId id="342" r:id="rId45"/>
    <p:sldId id="343" r:id="rId46"/>
    <p:sldId id="299" r:id="rId47"/>
    <p:sldId id="300" r:id="rId48"/>
    <p:sldId id="301" r:id="rId49"/>
    <p:sldId id="258" r:id="rId50"/>
    <p:sldId id="262" r:id="rId51"/>
    <p:sldId id="263" r:id="rId52"/>
    <p:sldId id="259" r:id="rId53"/>
    <p:sldId id="260" r:id="rId54"/>
    <p:sldId id="264" r:id="rId55"/>
    <p:sldId id="265" r:id="rId56"/>
    <p:sldId id="266" r:id="rId57"/>
    <p:sldId id="267" r:id="rId58"/>
    <p:sldId id="268" r:id="rId59"/>
    <p:sldId id="269" r:id="rId60"/>
    <p:sldId id="270" r:id="rId61"/>
    <p:sldId id="271" r:id="rId62"/>
    <p:sldId id="272" r:id="rId63"/>
    <p:sldId id="280" r:id="rId64"/>
    <p:sldId id="305" r:id="rId65"/>
    <p:sldId id="304" r:id="rId66"/>
    <p:sldId id="306" r:id="rId67"/>
    <p:sldId id="307" r:id="rId68"/>
    <p:sldId id="308" r:id="rId69"/>
    <p:sldId id="309" r:id="rId70"/>
    <p:sldId id="310" r:id="rId71"/>
    <p:sldId id="333" r:id="rId72"/>
    <p:sldId id="311" r:id="rId73"/>
    <p:sldId id="312" r:id="rId74"/>
    <p:sldId id="313" r:id="rId75"/>
    <p:sldId id="336" r:id="rId76"/>
    <p:sldId id="315" r:id="rId77"/>
    <p:sldId id="314" r:id="rId78"/>
    <p:sldId id="337" r:id="rId79"/>
    <p:sldId id="316" r:id="rId80"/>
    <p:sldId id="328" r:id="rId81"/>
    <p:sldId id="329" r:id="rId82"/>
    <p:sldId id="330" r:id="rId83"/>
    <p:sldId id="331" r:id="rId84"/>
    <p:sldId id="334" r:id="rId85"/>
    <p:sldId id="30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 S" userId="1b26f4d6df856dbe" providerId="LiveId" clId="{6BE21AB1-E88A-41E1-968C-F03EB86401AD}"/>
    <pc:docChg chg="modSld">
      <pc:chgData name="G S" userId="1b26f4d6df856dbe" providerId="LiveId" clId="{6BE21AB1-E88A-41E1-968C-F03EB86401AD}" dt="2023-06-24T03:34:42.883" v="1" actId="20577"/>
      <pc:docMkLst>
        <pc:docMk/>
      </pc:docMkLst>
      <pc:sldChg chg="modSp mod">
        <pc:chgData name="G S" userId="1b26f4d6df856dbe" providerId="LiveId" clId="{6BE21AB1-E88A-41E1-968C-F03EB86401AD}" dt="2023-06-24T03:34:42.883" v="1" actId="20577"/>
        <pc:sldMkLst>
          <pc:docMk/>
          <pc:sldMk cId="1360723848" sldId="295"/>
        </pc:sldMkLst>
        <pc:spChg chg="mod">
          <ac:chgData name="G S" userId="1b26f4d6df856dbe" providerId="LiveId" clId="{6BE21AB1-E88A-41E1-968C-F03EB86401AD}" dt="2023-06-24T03:34:42.883" v="1" actId="20577"/>
          <ac:spMkLst>
            <pc:docMk/>
            <pc:sldMk cId="1360723848" sldId="295"/>
            <ac:spMk id="3" creationId="{00000000-0000-0000-0000-000000000000}"/>
          </ac:spMkLst>
        </pc:spChg>
      </pc:sldChg>
    </pc:docChg>
  </pc:docChgLst>
  <pc:docChgLst>
    <pc:chgData name="G S" userId="1b26f4d6df856dbe" providerId="LiveId" clId="{BE91173A-1A88-4B9F-9D30-FB8B507F8AD3}"/>
    <pc:docChg chg="custSel modSld">
      <pc:chgData name="G S" userId="1b26f4d6df856dbe" providerId="LiveId" clId="{BE91173A-1A88-4B9F-9D30-FB8B507F8AD3}" dt="2023-11-08T05:04:51.102" v="68" actId="478"/>
      <pc:docMkLst>
        <pc:docMk/>
      </pc:docMkLst>
      <pc:sldChg chg="delSp modSp mod">
        <pc:chgData name="G S" userId="1b26f4d6df856dbe" providerId="LiveId" clId="{BE91173A-1A88-4B9F-9D30-FB8B507F8AD3}" dt="2023-11-08T05:04:51.102" v="68" actId="478"/>
        <pc:sldMkLst>
          <pc:docMk/>
          <pc:sldMk cId="4276453839" sldId="256"/>
        </pc:sldMkLst>
        <pc:spChg chg="mod">
          <ac:chgData name="G S" userId="1b26f4d6df856dbe" providerId="LiveId" clId="{BE91173A-1A88-4B9F-9D30-FB8B507F8AD3}" dt="2023-11-08T05:04:46.290" v="67" actId="20577"/>
          <ac:spMkLst>
            <pc:docMk/>
            <pc:sldMk cId="4276453839" sldId="256"/>
            <ac:spMk id="3" creationId="{00000000-0000-0000-0000-000000000000}"/>
          </ac:spMkLst>
        </pc:spChg>
        <pc:spChg chg="del">
          <ac:chgData name="G S" userId="1b26f4d6df856dbe" providerId="LiveId" clId="{BE91173A-1A88-4B9F-9D30-FB8B507F8AD3}" dt="2023-11-08T05:04:51.102" v="68" actId="478"/>
          <ac:spMkLst>
            <pc:docMk/>
            <pc:sldMk cId="4276453839" sldId="256"/>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5DBE4-3B08-4A5E-8558-0C44C1E11F5C}" type="doc">
      <dgm:prSet loTypeId="urn:microsoft.com/office/officeart/2005/8/layout/process1" loCatId="process" qsTypeId="urn:microsoft.com/office/officeart/2005/8/quickstyle/simple1" qsCatId="simple" csTypeId="urn:microsoft.com/office/officeart/2005/8/colors/accent1_2" csCatId="accent1" phldr="1"/>
      <dgm:spPr/>
    </dgm:pt>
    <dgm:pt modelId="{09BDE190-5FBD-4E79-ADBB-CF3A5A1A08E4}">
      <dgm:prSet phldrT="[Text]"/>
      <dgm:spPr/>
      <dgm:t>
        <a:bodyPr/>
        <a:lstStyle/>
        <a:p>
          <a:r>
            <a:rPr lang="en-US" dirty="0"/>
            <a:t>Perception of stressor</a:t>
          </a:r>
        </a:p>
      </dgm:t>
    </dgm:pt>
    <dgm:pt modelId="{744A352C-2A3D-4867-B6E9-40D4D648CFCA}" type="parTrans" cxnId="{EAE54F05-45F1-4F3E-983A-13FB8752F85F}">
      <dgm:prSet/>
      <dgm:spPr/>
      <dgm:t>
        <a:bodyPr/>
        <a:lstStyle/>
        <a:p>
          <a:endParaRPr lang="en-US"/>
        </a:p>
      </dgm:t>
    </dgm:pt>
    <dgm:pt modelId="{0B2AFB09-B0B6-4D3E-8296-594F6C7BB37A}" type="sibTrans" cxnId="{EAE54F05-45F1-4F3E-983A-13FB8752F85F}">
      <dgm:prSet/>
      <dgm:spPr/>
      <dgm:t>
        <a:bodyPr/>
        <a:lstStyle/>
        <a:p>
          <a:endParaRPr lang="en-US"/>
        </a:p>
      </dgm:t>
    </dgm:pt>
    <dgm:pt modelId="{10D66D02-B53A-4D79-BDDB-3E9EBDF4B5EE}">
      <dgm:prSet phldrT="[Text]"/>
      <dgm:spPr/>
      <dgm:t>
        <a:bodyPr/>
        <a:lstStyle/>
        <a:p>
          <a:r>
            <a:rPr lang="en-US" dirty="0"/>
            <a:t>Corticotrophin releasing factor flows from hypothalamus to pituitary</a:t>
          </a:r>
        </a:p>
      </dgm:t>
    </dgm:pt>
    <dgm:pt modelId="{EE3164C4-AD1C-4AEA-8594-1506BE97278E}" type="parTrans" cxnId="{5513E77F-1E36-479F-ACA1-9A94DF41A4B3}">
      <dgm:prSet/>
      <dgm:spPr/>
      <dgm:t>
        <a:bodyPr/>
        <a:lstStyle/>
        <a:p>
          <a:endParaRPr lang="en-US"/>
        </a:p>
      </dgm:t>
    </dgm:pt>
    <dgm:pt modelId="{66060ACF-26EF-45EC-8C63-7654E1800CA8}" type="sibTrans" cxnId="{5513E77F-1E36-479F-ACA1-9A94DF41A4B3}">
      <dgm:prSet/>
      <dgm:spPr/>
      <dgm:t>
        <a:bodyPr/>
        <a:lstStyle/>
        <a:p>
          <a:endParaRPr lang="en-US"/>
        </a:p>
      </dgm:t>
    </dgm:pt>
    <dgm:pt modelId="{39A572CA-960B-4CF0-AFF2-100881794F70}">
      <dgm:prSet phldrT="[Text]"/>
      <dgm:spPr/>
      <dgm:t>
        <a:bodyPr/>
        <a:lstStyle/>
        <a:p>
          <a:r>
            <a:rPr lang="en-US" dirty="0"/>
            <a:t>Anterior Pituitary Gland from where ACTH is released</a:t>
          </a:r>
        </a:p>
      </dgm:t>
    </dgm:pt>
    <dgm:pt modelId="{6D9C30A9-C1DD-4B30-AE89-6379E94FAE3B}" type="parTrans" cxnId="{F0659686-8563-4F23-BFCD-0C44060B65E2}">
      <dgm:prSet/>
      <dgm:spPr/>
      <dgm:t>
        <a:bodyPr/>
        <a:lstStyle/>
        <a:p>
          <a:endParaRPr lang="en-US"/>
        </a:p>
      </dgm:t>
    </dgm:pt>
    <dgm:pt modelId="{3E4B1885-2ACA-400D-81E9-C3BF62F6C7BF}" type="sibTrans" cxnId="{F0659686-8563-4F23-BFCD-0C44060B65E2}">
      <dgm:prSet/>
      <dgm:spPr/>
      <dgm:t>
        <a:bodyPr/>
        <a:lstStyle/>
        <a:p>
          <a:endParaRPr lang="en-US"/>
        </a:p>
      </dgm:t>
    </dgm:pt>
    <dgm:pt modelId="{E5C23D13-AD01-4C18-9A51-A2CCF295338E}">
      <dgm:prSet custT="1"/>
      <dgm:spPr/>
      <dgm:t>
        <a:bodyPr/>
        <a:lstStyle/>
        <a:p>
          <a:r>
            <a:rPr lang="en-US" sz="1600" dirty="0"/>
            <a:t>Signals sent from various parts of the brain to activate hypothalamus</a:t>
          </a:r>
        </a:p>
      </dgm:t>
    </dgm:pt>
    <dgm:pt modelId="{52C05FB6-3322-47CE-B01F-E4EB86A0B41A}" type="parTrans" cxnId="{CEB4C04A-39B8-49E7-B76E-57DAD6297504}">
      <dgm:prSet/>
      <dgm:spPr/>
      <dgm:t>
        <a:bodyPr/>
        <a:lstStyle/>
        <a:p>
          <a:endParaRPr lang="en-US"/>
        </a:p>
      </dgm:t>
    </dgm:pt>
    <dgm:pt modelId="{A1E4C50C-9181-4990-9820-80B56D63D005}" type="sibTrans" cxnId="{CEB4C04A-39B8-49E7-B76E-57DAD6297504}">
      <dgm:prSet/>
      <dgm:spPr/>
      <dgm:t>
        <a:bodyPr/>
        <a:lstStyle/>
        <a:p>
          <a:endParaRPr lang="en-US"/>
        </a:p>
      </dgm:t>
    </dgm:pt>
    <dgm:pt modelId="{7D71C77A-B766-48FC-A038-BFAEA9026EDB}">
      <dgm:prSet/>
      <dgm:spPr/>
      <dgm:t>
        <a:bodyPr/>
        <a:lstStyle/>
        <a:p>
          <a:r>
            <a:rPr lang="en-US" dirty="0"/>
            <a:t>ACTH reaches Adrenal Cortex and Cortisol and other hormones are released</a:t>
          </a:r>
        </a:p>
      </dgm:t>
    </dgm:pt>
    <dgm:pt modelId="{03F21C92-16E3-425E-A270-F400736F30AC}" type="parTrans" cxnId="{C5B858A6-8635-4FBE-B329-39DEB419C80E}">
      <dgm:prSet/>
      <dgm:spPr/>
      <dgm:t>
        <a:bodyPr/>
        <a:lstStyle/>
        <a:p>
          <a:endParaRPr lang="en-US"/>
        </a:p>
      </dgm:t>
    </dgm:pt>
    <dgm:pt modelId="{8CEBE99B-63F7-4AA3-A19C-58368674F197}" type="sibTrans" cxnId="{C5B858A6-8635-4FBE-B329-39DEB419C80E}">
      <dgm:prSet/>
      <dgm:spPr/>
      <dgm:t>
        <a:bodyPr/>
        <a:lstStyle/>
        <a:p>
          <a:endParaRPr lang="en-US"/>
        </a:p>
      </dgm:t>
    </dgm:pt>
    <dgm:pt modelId="{EFC5B359-FF49-4B95-850E-05A6E9719F41}">
      <dgm:prSet/>
      <dgm:spPr/>
      <dgm:t>
        <a:bodyPr/>
        <a:lstStyle/>
        <a:p>
          <a:r>
            <a:rPr lang="en-US" dirty="0"/>
            <a:t>Hormones allow the body to deal adaptively with stressors</a:t>
          </a:r>
        </a:p>
      </dgm:t>
    </dgm:pt>
    <dgm:pt modelId="{BA0A3AFC-EE28-4C7A-BE22-DF3F7C1A7BE0}" type="parTrans" cxnId="{8E01D815-2BE2-4E1D-8731-D6F1EA2115C1}">
      <dgm:prSet/>
      <dgm:spPr/>
      <dgm:t>
        <a:bodyPr/>
        <a:lstStyle/>
        <a:p>
          <a:endParaRPr lang="en-US"/>
        </a:p>
      </dgm:t>
    </dgm:pt>
    <dgm:pt modelId="{EF667F60-1993-4B1D-B21A-A12FEEB3640A}" type="sibTrans" cxnId="{8E01D815-2BE2-4E1D-8731-D6F1EA2115C1}">
      <dgm:prSet/>
      <dgm:spPr/>
      <dgm:t>
        <a:bodyPr/>
        <a:lstStyle/>
        <a:p>
          <a:endParaRPr lang="en-US"/>
        </a:p>
      </dgm:t>
    </dgm:pt>
    <dgm:pt modelId="{8F2395AF-AA17-457D-859A-3B3FFE0C0780}" type="pres">
      <dgm:prSet presAssocID="{0CB5DBE4-3B08-4A5E-8558-0C44C1E11F5C}" presName="Name0" presStyleCnt="0">
        <dgm:presLayoutVars>
          <dgm:dir/>
          <dgm:resizeHandles val="exact"/>
        </dgm:presLayoutVars>
      </dgm:prSet>
      <dgm:spPr/>
    </dgm:pt>
    <dgm:pt modelId="{FF46FEE6-76D9-43D0-942F-E889E0E29928}" type="pres">
      <dgm:prSet presAssocID="{09BDE190-5FBD-4E79-ADBB-CF3A5A1A08E4}" presName="node" presStyleLbl="node1" presStyleIdx="0" presStyleCnt="6">
        <dgm:presLayoutVars>
          <dgm:bulletEnabled val="1"/>
        </dgm:presLayoutVars>
      </dgm:prSet>
      <dgm:spPr/>
    </dgm:pt>
    <dgm:pt modelId="{7FACC0F2-4ADF-46DD-86F1-EAEC5482A01A}" type="pres">
      <dgm:prSet presAssocID="{0B2AFB09-B0B6-4D3E-8296-594F6C7BB37A}" presName="sibTrans" presStyleLbl="sibTrans2D1" presStyleIdx="0" presStyleCnt="5"/>
      <dgm:spPr/>
    </dgm:pt>
    <dgm:pt modelId="{B60FB24A-94E1-4D1B-A3F6-BEBC230D1833}" type="pres">
      <dgm:prSet presAssocID="{0B2AFB09-B0B6-4D3E-8296-594F6C7BB37A}" presName="connectorText" presStyleLbl="sibTrans2D1" presStyleIdx="0" presStyleCnt="5"/>
      <dgm:spPr/>
    </dgm:pt>
    <dgm:pt modelId="{46178E90-3BD7-4150-9259-EA262AB7D841}" type="pres">
      <dgm:prSet presAssocID="{E5C23D13-AD01-4C18-9A51-A2CCF295338E}" presName="node" presStyleLbl="node1" presStyleIdx="1" presStyleCnt="6">
        <dgm:presLayoutVars>
          <dgm:bulletEnabled val="1"/>
        </dgm:presLayoutVars>
      </dgm:prSet>
      <dgm:spPr/>
    </dgm:pt>
    <dgm:pt modelId="{BE799573-5E8C-4BB7-AE40-B562C4FACF80}" type="pres">
      <dgm:prSet presAssocID="{A1E4C50C-9181-4990-9820-80B56D63D005}" presName="sibTrans" presStyleLbl="sibTrans2D1" presStyleIdx="1" presStyleCnt="5"/>
      <dgm:spPr/>
    </dgm:pt>
    <dgm:pt modelId="{9CA1AF0C-ECB8-4404-8F8E-6D17DEFCE188}" type="pres">
      <dgm:prSet presAssocID="{A1E4C50C-9181-4990-9820-80B56D63D005}" presName="connectorText" presStyleLbl="sibTrans2D1" presStyleIdx="1" presStyleCnt="5"/>
      <dgm:spPr/>
    </dgm:pt>
    <dgm:pt modelId="{899ECA81-EE1A-413B-B97C-7B25C7A0ECBB}" type="pres">
      <dgm:prSet presAssocID="{10D66D02-B53A-4D79-BDDB-3E9EBDF4B5EE}" presName="node" presStyleLbl="node1" presStyleIdx="2" presStyleCnt="6">
        <dgm:presLayoutVars>
          <dgm:bulletEnabled val="1"/>
        </dgm:presLayoutVars>
      </dgm:prSet>
      <dgm:spPr/>
    </dgm:pt>
    <dgm:pt modelId="{65CC1457-ED91-4A19-A4C2-70FD83DBB93F}" type="pres">
      <dgm:prSet presAssocID="{66060ACF-26EF-45EC-8C63-7654E1800CA8}" presName="sibTrans" presStyleLbl="sibTrans2D1" presStyleIdx="2" presStyleCnt="5"/>
      <dgm:spPr/>
    </dgm:pt>
    <dgm:pt modelId="{611D38C4-1BBE-4803-AD8E-DB028255F074}" type="pres">
      <dgm:prSet presAssocID="{66060ACF-26EF-45EC-8C63-7654E1800CA8}" presName="connectorText" presStyleLbl="sibTrans2D1" presStyleIdx="2" presStyleCnt="5"/>
      <dgm:spPr/>
    </dgm:pt>
    <dgm:pt modelId="{ED478C80-689C-4E4C-BEB8-6B08C8E6AE06}" type="pres">
      <dgm:prSet presAssocID="{39A572CA-960B-4CF0-AFF2-100881794F70}" presName="node" presStyleLbl="node1" presStyleIdx="3" presStyleCnt="6">
        <dgm:presLayoutVars>
          <dgm:bulletEnabled val="1"/>
        </dgm:presLayoutVars>
      </dgm:prSet>
      <dgm:spPr/>
    </dgm:pt>
    <dgm:pt modelId="{BDCF74F4-AF9E-4466-8AA4-D536F93BCD41}" type="pres">
      <dgm:prSet presAssocID="{3E4B1885-2ACA-400D-81E9-C3BF62F6C7BF}" presName="sibTrans" presStyleLbl="sibTrans2D1" presStyleIdx="3" presStyleCnt="5"/>
      <dgm:spPr/>
    </dgm:pt>
    <dgm:pt modelId="{78EBFC05-D155-49AD-B012-C32814E72FFB}" type="pres">
      <dgm:prSet presAssocID="{3E4B1885-2ACA-400D-81E9-C3BF62F6C7BF}" presName="connectorText" presStyleLbl="sibTrans2D1" presStyleIdx="3" presStyleCnt="5"/>
      <dgm:spPr/>
    </dgm:pt>
    <dgm:pt modelId="{B4060B05-49F8-4330-9DE9-26E0B8F90972}" type="pres">
      <dgm:prSet presAssocID="{7D71C77A-B766-48FC-A038-BFAEA9026EDB}" presName="node" presStyleLbl="node1" presStyleIdx="4" presStyleCnt="6">
        <dgm:presLayoutVars>
          <dgm:bulletEnabled val="1"/>
        </dgm:presLayoutVars>
      </dgm:prSet>
      <dgm:spPr/>
    </dgm:pt>
    <dgm:pt modelId="{AB643866-090B-4968-B244-0A80333454B4}" type="pres">
      <dgm:prSet presAssocID="{8CEBE99B-63F7-4AA3-A19C-58368674F197}" presName="sibTrans" presStyleLbl="sibTrans2D1" presStyleIdx="4" presStyleCnt="5"/>
      <dgm:spPr/>
    </dgm:pt>
    <dgm:pt modelId="{E520B470-01D7-4C6C-B67F-8EDEC5C975BB}" type="pres">
      <dgm:prSet presAssocID="{8CEBE99B-63F7-4AA3-A19C-58368674F197}" presName="connectorText" presStyleLbl="sibTrans2D1" presStyleIdx="4" presStyleCnt="5"/>
      <dgm:spPr/>
    </dgm:pt>
    <dgm:pt modelId="{4696026A-F0E5-4EAC-B85B-531BFAFE6614}" type="pres">
      <dgm:prSet presAssocID="{EFC5B359-FF49-4B95-850E-05A6E9719F41}" presName="node" presStyleLbl="node1" presStyleIdx="5" presStyleCnt="6">
        <dgm:presLayoutVars>
          <dgm:bulletEnabled val="1"/>
        </dgm:presLayoutVars>
      </dgm:prSet>
      <dgm:spPr/>
    </dgm:pt>
  </dgm:ptLst>
  <dgm:cxnLst>
    <dgm:cxn modelId="{EAE54F05-45F1-4F3E-983A-13FB8752F85F}" srcId="{0CB5DBE4-3B08-4A5E-8558-0C44C1E11F5C}" destId="{09BDE190-5FBD-4E79-ADBB-CF3A5A1A08E4}" srcOrd="0" destOrd="0" parTransId="{744A352C-2A3D-4867-B6E9-40D4D648CFCA}" sibTransId="{0B2AFB09-B0B6-4D3E-8296-594F6C7BB37A}"/>
    <dgm:cxn modelId="{CD63D90C-5667-41FA-A333-199EE481B289}" type="presOf" srcId="{A1E4C50C-9181-4990-9820-80B56D63D005}" destId="{9CA1AF0C-ECB8-4404-8F8E-6D17DEFCE188}" srcOrd="1" destOrd="0" presId="urn:microsoft.com/office/officeart/2005/8/layout/process1"/>
    <dgm:cxn modelId="{65A4100F-22E3-4EC0-8B07-DCCA5F8AED9C}" type="presOf" srcId="{3E4B1885-2ACA-400D-81E9-C3BF62F6C7BF}" destId="{78EBFC05-D155-49AD-B012-C32814E72FFB}" srcOrd="1" destOrd="0" presId="urn:microsoft.com/office/officeart/2005/8/layout/process1"/>
    <dgm:cxn modelId="{8E01D815-2BE2-4E1D-8731-D6F1EA2115C1}" srcId="{0CB5DBE4-3B08-4A5E-8558-0C44C1E11F5C}" destId="{EFC5B359-FF49-4B95-850E-05A6E9719F41}" srcOrd="5" destOrd="0" parTransId="{BA0A3AFC-EE28-4C7A-BE22-DF3F7C1A7BE0}" sibTransId="{EF667F60-1993-4B1D-B21A-A12FEEB3640A}"/>
    <dgm:cxn modelId="{85B10C32-72E3-4D0B-825A-C5FCE74186BE}" type="presOf" srcId="{66060ACF-26EF-45EC-8C63-7654E1800CA8}" destId="{611D38C4-1BBE-4803-AD8E-DB028255F074}" srcOrd="1" destOrd="0" presId="urn:microsoft.com/office/officeart/2005/8/layout/process1"/>
    <dgm:cxn modelId="{BFA1C35B-A34B-4085-897B-AA4E018C7520}" type="presOf" srcId="{0B2AFB09-B0B6-4D3E-8296-594F6C7BB37A}" destId="{B60FB24A-94E1-4D1B-A3F6-BEBC230D1833}" srcOrd="1" destOrd="0" presId="urn:microsoft.com/office/officeart/2005/8/layout/process1"/>
    <dgm:cxn modelId="{CEB4C04A-39B8-49E7-B76E-57DAD6297504}" srcId="{0CB5DBE4-3B08-4A5E-8558-0C44C1E11F5C}" destId="{E5C23D13-AD01-4C18-9A51-A2CCF295338E}" srcOrd="1" destOrd="0" parTransId="{52C05FB6-3322-47CE-B01F-E4EB86A0B41A}" sibTransId="{A1E4C50C-9181-4990-9820-80B56D63D005}"/>
    <dgm:cxn modelId="{4D458773-D957-4B27-8CF8-BBDF8FB4C85D}" type="presOf" srcId="{0CB5DBE4-3B08-4A5E-8558-0C44C1E11F5C}" destId="{8F2395AF-AA17-457D-859A-3B3FFE0C0780}" srcOrd="0" destOrd="0" presId="urn:microsoft.com/office/officeart/2005/8/layout/process1"/>
    <dgm:cxn modelId="{5513E77F-1E36-479F-ACA1-9A94DF41A4B3}" srcId="{0CB5DBE4-3B08-4A5E-8558-0C44C1E11F5C}" destId="{10D66D02-B53A-4D79-BDDB-3E9EBDF4B5EE}" srcOrd="2" destOrd="0" parTransId="{EE3164C4-AD1C-4AEA-8594-1506BE97278E}" sibTransId="{66060ACF-26EF-45EC-8C63-7654E1800CA8}"/>
    <dgm:cxn modelId="{F0659686-8563-4F23-BFCD-0C44060B65E2}" srcId="{0CB5DBE4-3B08-4A5E-8558-0C44C1E11F5C}" destId="{39A572CA-960B-4CF0-AFF2-100881794F70}" srcOrd="3" destOrd="0" parTransId="{6D9C30A9-C1DD-4B30-AE89-6379E94FAE3B}" sibTransId="{3E4B1885-2ACA-400D-81E9-C3BF62F6C7BF}"/>
    <dgm:cxn modelId="{21D2788A-5ABC-4474-BCAD-D22BD104175C}" type="presOf" srcId="{E5C23D13-AD01-4C18-9A51-A2CCF295338E}" destId="{46178E90-3BD7-4150-9259-EA262AB7D841}" srcOrd="0" destOrd="0" presId="urn:microsoft.com/office/officeart/2005/8/layout/process1"/>
    <dgm:cxn modelId="{AE58388B-E1D0-477B-BFC0-DE342484413C}" type="presOf" srcId="{8CEBE99B-63F7-4AA3-A19C-58368674F197}" destId="{E520B470-01D7-4C6C-B67F-8EDEC5C975BB}" srcOrd="1" destOrd="0" presId="urn:microsoft.com/office/officeart/2005/8/layout/process1"/>
    <dgm:cxn modelId="{0D9E748F-C4A4-4B82-8AB7-89DAB16DC6F2}" type="presOf" srcId="{EFC5B359-FF49-4B95-850E-05A6E9719F41}" destId="{4696026A-F0E5-4EAC-B85B-531BFAFE6614}" srcOrd="0" destOrd="0" presId="urn:microsoft.com/office/officeart/2005/8/layout/process1"/>
    <dgm:cxn modelId="{C5B858A6-8635-4FBE-B329-39DEB419C80E}" srcId="{0CB5DBE4-3B08-4A5E-8558-0C44C1E11F5C}" destId="{7D71C77A-B766-48FC-A038-BFAEA9026EDB}" srcOrd="4" destOrd="0" parTransId="{03F21C92-16E3-425E-A270-F400736F30AC}" sibTransId="{8CEBE99B-63F7-4AA3-A19C-58368674F197}"/>
    <dgm:cxn modelId="{E4E883BC-47DD-4817-92DE-456279CA4415}" type="presOf" srcId="{7D71C77A-B766-48FC-A038-BFAEA9026EDB}" destId="{B4060B05-49F8-4330-9DE9-26E0B8F90972}" srcOrd="0" destOrd="0" presId="urn:microsoft.com/office/officeart/2005/8/layout/process1"/>
    <dgm:cxn modelId="{D415F4C5-3CFD-47E7-82F0-F7DE0ABB3FF3}" type="presOf" srcId="{A1E4C50C-9181-4990-9820-80B56D63D005}" destId="{BE799573-5E8C-4BB7-AE40-B562C4FACF80}" srcOrd="0" destOrd="0" presId="urn:microsoft.com/office/officeart/2005/8/layout/process1"/>
    <dgm:cxn modelId="{E77CC4CE-A453-4A9A-A85F-AEB7B63F373D}" type="presOf" srcId="{39A572CA-960B-4CF0-AFF2-100881794F70}" destId="{ED478C80-689C-4E4C-BEB8-6B08C8E6AE06}" srcOrd="0" destOrd="0" presId="urn:microsoft.com/office/officeart/2005/8/layout/process1"/>
    <dgm:cxn modelId="{A83AC0D0-C38C-4A2C-8985-D45D6F7D7280}" type="presOf" srcId="{8CEBE99B-63F7-4AA3-A19C-58368674F197}" destId="{AB643866-090B-4968-B244-0A80333454B4}" srcOrd="0" destOrd="0" presId="urn:microsoft.com/office/officeart/2005/8/layout/process1"/>
    <dgm:cxn modelId="{C007E7D0-6EFA-467C-B148-A3CD3378229C}" type="presOf" srcId="{10D66D02-B53A-4D79-BDDB-3E9EBDF4B5EE}" destId="{899ECA81-EE1A-413B-B97C-7B25C7A0ECBB}" srcOrd="0" destOrd="0" presId="urn:microsoft.com/office/officeart/2005/8/layout/process1"/>
    <dgm:cxn modelId="{FC9041D3-B63E-444A-BB11-590DE7FAF1B6}" type="presOf" srcId="{3E4B1885-2ACA-400D-81E9-C3BF62F6C7BF}" destId="{BDCF74F4-AF9E-4466-8AA4-D536F93BCD41}" srcOrd="0" destOrd="0" presId="urn:microsoft.com/office/officeart/2005/8/layout/process1"/>
    <dgm:cxn modelId="{63D864EB-FE48-4691-9A76-C9E3306CD2E8}" type="presOf" srcId="{09BDE190-5FBD-4E79-ADBB-CF3A5A1A08E4}" destId="{FF46FEE6-76D9-43D0-942F-E889E0E29928}" srcOrd="0" destOrd="0" presId="urn:microsoft.com/office/officeart/2005/8/layout/process1"/>
    <dgm:cxn modelId="{E9D396EB-D380-4BBD-B106-0EA6F78ECB22}" type="presOf" srcId="{0B2AFB09-B0B6-4D3E-8296-594F6C7BB37A}" destId="{7FACC0F2-4ADF-46DD-86F1-EAEC5482A01A}" srcOrd="0" destOrd="0" presId="urn:microsoft.com/office/officeart/2005/8/layout/process1"/>
    <dgm:cxn modelId="{B1BC8CFE-490B-437A-A125-6A1EC3926803}" type="presOf" srcId="{66060ACF-26EF-45EC-8C63-7654E1800CA8}" destId="{65CC1457-ED91-4A19-A4C2-70FD83DBB93F}" srcOrd="0" destOrd="0" presId="urn:microsoft.com/office/officeart/2005/8/layout/process1"/>
    <dgm:cxn modelId="{A0033516-F548-4BA9-8743-884369003507}" type="presParOf" srcId="{8F2395AF-AA17-457D-859A-3B3FFE0C0780}" destId="{FF46FEE6-76D9-43D0-942F-E889E0E29928}" srcOrd="0" destOrd="0" presId="urn:microsoft.com/office/officeart/2005/8/layout/process1"/>
    <dgm:cxn modelId="{72600428-FC6B-408F-90A5-2C23F5C9DDF6}" type="presParOf" srcId="{8F2395AF-AA17-457D-859A-3B3FFE0C0780}" destId="{7FACC0F2-4ADF-46DD-86F1-EAEC5482A01A}" srcOrd="1" destOrd="0" presId="urn:microsoft.com/office/officeart/2005/8/layout/process1"/>
    <dgm:cxn modelId="{669D5C5D-4180-4DF7-8095-FFBEECF86950}" type="presParOf" srcId="{7FACC0F2-4ADF-46DD-86F1-EAEC5482A01A}" destId="{B60FB24A-94E1-4D1B-A3F6-BEBC230D1833}" srcOrd="0" destOrd="0" presId="urn:microsoft.com/office/officeart/2005/8/layout/process1"/>
    <dgm:cxn modelId="{B1B84349-BD0D-4EF3-B035-C5573EDDD4D0}" type="presParOf" srcId="{8F2395AF-AA17-457D-859A-3B3FFE0C0780}" destId="{46178E90-3BD7-4150-9259-EA262AB7D841}" srcOrd="2" destOrd="0" presId="urn:microsoft.com/office/officeart/2005/8/layout/process1"/>
    <dgm:cxn modelId="{04DE297D-4782-4C72-AB62-617DFFB8163E}" type="presParOf" srcId="{8F2395AF-AA17-457D-859A-3B3FFE0C0780}" destId="{BE799573-5E8C-4BB7-AE40-B562C4FACF80}" srcOrd="3" destOrd="0" presId="urn:microsoft.com/office/officeart/2005/8/layout/process1"/>
    <dgm:cxn modelId="{440BE704-FB74-46A5-87A9-7C7E48FC091E}" type="presParOf" srcId="{BE799573-5E8C-4BB7-AE40-B562C4FACF80}" destId="{9CA1AF0C-ECB8-4404-8F8E-6D17DEFCE188}" srcOrd="0" destOrd="0" presId="urn:microsoft.com/office/officeart/2005/8/layout/process1"/>
    <dgm:cxn modelId="{1F415E02-880D-4825-B375-330F234DC7C5}" type="presParOf" srcId="{8F2395AF-AA17-457D-859A-3B3FFE0C0780}" destId="{899ECA81-EE1A-413B-B97C-7B25C7A0ECBB}" srcOrd="4" destOrd="0" presId="urn:microsoft.com/office/officeart/2005/8/layout/process1"/>
    <dgm:cxn modelId="{178BFA69-E3B1-4762-B6FD-8BFD2467DFEF}" type="presParOf" srcId="{8F2395AF-AA17-457D-859A-3B3FFE0C0780}" destId="{65CC1457-ED91-4A19-A4C2-70FD83DBB93F}" srcOrd="5" destOrd="0" presId="urn:microsoft.com/office/officeart/2005/8/layout/process1"/>
    <dgm:cxn modelId="{D1B86F2A-B480-44B9-9B83-F6D3B6988F44}" type="presParOf" srcId="{65CC1457-ED91-4A19-A4C2-70FD83DBB93F}" destId="{611D38C4-1BBE-4803-AD8E-DB028255F074}" srcOrd="0" destOrd="0" presId="urn:microsoft.com/office/officeart/2005/8/layout/process1"/>
    <dgm:cxn modelId="{253E6A9B-3032-4831-B976-A1AC2B80B446}" type="presParOf" srcId="{8F2395AF-AA17-457D-859A-3B3FFE0C0780}" destId="{ED478C80-689C-4E4C-BEB8-6B08C8E6AE06}" srcOrd="6" destOrd="0" presId="urn:microsoft.com/office/officeart/2005/8/layout/process1"/>
    <dgm:cxn modelId="{D2815908-1597-41B8-B34D-9578D888B29D}" type="presParOf" srcId="{8F2395AF-AA17-457D-859A-3B3FFE0C0780}" destId="{BDCF74F4-AF9E-4466-8AA4-D536F93BCD41}" srcOrd="7" destOrd="0" presId="urn:microsoft.com/office/officeart/2005/8/layout/process1"/>
    <dgm:cxn modelId="{EAEBA16C-414F-4F1E-AF72-4E9BEE7E3EEA}" type="presParOf" srcId="{BDCF74F4-AF9E-4466-8AA4-D536F93BCD41}" destId="{78EBFC05-D155-49AD-B012-C32814E72FFB}" srcOrd="0" destOrd="0" presId="urn:microsoft.com/office/officeart/2005/8/layout/process1"/>
    <dgm:cxn modelId="{C2C4FD5E-B1B5-4842-BAD8-AE8F34A8E70C}" type="presParOf" srcId="{8F2395AF-AA17-457D-859A-3B3FFE0C0780}" destId="{B4060B05-49F8-4330-9DE9-26E0B8F90972}" srcOrd="8" destOrd="0" presId="urn:microsoft.com/office/officeart/2005/8/layout/process1"/>
    <dgm:cxn modelId="{97E3B4CA-0E53-450A-AEBE-5277D9D8F895}" type="presParOf" srcId="{8F2395AF-AA17-457D-859A-3B3FFE0C0780}" destId="{AB643866-090B-4968-B244-0A80333454B4}" srcOrd="9" destOrd="0" presId="urn:microsoft.com/office/officeart/2005/8/layout/process1"/>
    <dgm:cxn modelId="{7E050355-15A7-4468-8683-4CA7850826E8}" type="presParOf" srcId="{AB643866-090B-4968-B244-0A80333454B4}" destId="{E520B470-01D7-4C6C-B67F-8EDEC5C975BB}" srcOrd="0" destOrd="0" presId="urn:microsoft.com/office/officeart/2005/8/layout/process1"/>
    <dgm:cxn modelId="{03F49931-72AA-4D62-ACA0-925572591988}" type="presParOf" srcId="{8F2395AF-AA17-457D-859A-3B3FFE0C0780}" destId="{4696026A-F0E5-4EAC-B85B-531BFAFE6614}"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6FEE6-76D9-43D0-942F-E889E0E29928}">
      <dsp:nvSpPr>
        <dsp:cNvPr id="0" name=""/>
        <dsp:cNvSpPr/>
      </dsp:nvSpPr>
      <dsp:spPr>
        <a:xfrm>
          <a:off x="4977" y="1826130"/>
          <a:ext cx="1273085" cy="1766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Perception of stressor</a:t>
          </a:r>
        </a:p>
      </dsp:txBody>
      <dsp:txXfrm>
        <a:off x="42264" y="1863417"/>
        <a:ext cx="1198511" cy="1691831"/>
      </dsp:txXfrm>
    </dsp:sp>
    <dsp:sp modelId="{7FACC0F2-4ADF-46DD-86F1-EAEC5482A01A}">
      <dsp:nvSpPr>
        <dsp:cNvPr id="0" name=""/>
        <dsp:cNvSpPr/>
      </dsp:nvSpPr>
      <dsp:spPr>
        <a:xfrm>
          <a:off x="1405371" y="2551470"/>
          <a:ext cx="269894" cy="315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405371" y="2614615"/>
        <a:ext cx="188926" cy="189435"/>
      </dsp:txXfrm>
    </dsp:sp>
    <dsp:sp modelId="{46178E90-3BD7-4150-9259-EA262AB7D841}">
      <dsp:nvSpPr>
        <dsp:cNvPr id="0" name=""/>
        <dsp:cNvSpPr/>
      </dsp:nvSpPr>
      <dsp:spPr>
        <a:xfrm>
          <a:off x="1787297" y="1826130"/>
          <a:ext cx="1273085" cy="1766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Signals sent from various parts of the brain to activate hypothalamus</a:t>
          </a:r>
        </a:p>
      </dsp:txBody>
      <dsp:txXfrm>
        <a:off x="1824584" y="1863417"/>
        <a:ext cx="1198511" cy="1691831"/>
      </dsp:txXfrm>
    </dsp:sp>
    <dsp:sp modelId="{BE799573-5E8C-4BB7-AE40-B562C4FACF80}">
      <dsp:nvSpPr>
        <dsp:cNvPr id="0" name=""/>
        <dsp:cNvSpPr/>
      </dsp:nvSpPr>
      <dsp:spPr>
        <a:xfrm>
          <a:off x="3187690" y="2551470"/>
          <a:ext cx="269894" cy="315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87690" y="2614615"/>
        <a:ext cx="188926" cy="189435"/>
      </dsp:txXfrm>
    </dsp:sp>
    <dsp:sp modelId="{899ECA81-EE1A-413B-B97C-7B25C7A0ECBB}">
      <dsp:nvSpPr>
        <dsp:cNvPr id="0" name=""/>
        <dsp:cNvSpPr/>
      </dsp:nvSpPr>
      <dsp:spPr>
        <a:xfrm>
          <a:off x="3569616" y="1826130"/>
          <a:ext cx="1273085" cy="1766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Corticotrophin releasing factor flows from hypothalamus to pituitary</a:t>
          </a:r>
        </a:p>
      </dsp:txBody>
      <dsp:txXfrm>
        <a:off x="3606903" y="1863417"/>
        <a:ext cx="1198511" cy="1691831"/>
      </dsp:txXfrm>
    </dsp:sp>
    <dsp:sp modelId="{65CC1457-ED91-4A19-A4C2-70FD83DBB93F}">
      <dsp:nvSpPr>
        <dsp:cNvPr id="0" name=""/>
        <dsp:cNvSpPr/>
      </dsp:nvSpPr>
      <dsp:spPr>
        <a:xfrm>
          <a:off x="4970009" y="2551470"/>
          <a:ext cx="269894" cy="315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970009" y="2614615"/>
        <a:ext cx="188926" cy="189435"/>
      </dsp:txXfrm>
    </dsp:sp>
    <dsp:sp modelId="{ED478C80-689C-4E4C-BEB8-6B08C8E6AE06}">
      <dsp:nvSpPr>
        <dsp:cNvPr id="0" name=""/>
        <dsp:cNvSpPr/>
      </dsp:nvSpPr>
      <dsp:spPr>
        <a:xfrm>
          <a:off x="5351935" y="1826130"/>
          <a:ext cx="1273085" cy="1766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Anterior Pituitary Gland from where ACTH is released</a:t>
          </a:r>
        </a:p>
      </dsp:txBody>
      <dsp:txXfrm>
        <a:off x="5389222" y="1863417"/>
        <a:ext cx="1198511" cy="1691831"/>
      </dsp:txXfrm>
    </dsp:sp>
    <dsp:sp modelId="{BDCF74F4-AF9E-4466-8AA4-D536F93BCD41}">
      <dsp:nvSpPr>
        <dsp:cNvPr id="0" name=""/>
        <dsp:cNvSpPr/>
      </dsp:nvSpPr>
      <dsp:spPr>
        <a:xfrm>
          <a:off x="6752329" y="2551470"/>
          <a:ext cx="269894" cy="315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752329" y="2614615"/>
        <a:ext cx="188926" cy="189435"/>
      </dsp:txXfrm>
    </dsp:sp>
    <dsp:sp modelId="{B4060B05-49F8-4330-9DE9-26E0B8F90972}">
      <dsp:nvSpPr>
        <dsp:cNvPr id="0" name=""/>
        <dsp:cNvSpPr/>
      </dsp:nvSpPr>
      <dsp:spPr>
        <a:xfrm>
          <a:off x="7134254" y="1826130"/>
          <a:ext cx="1273085" cy="1766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ACTH reaches Adrenal Cortex and Cortisol and other hormones are released</a:t>
          </a:r>
        </a:p>
      </dsp:txBody>
      <dsp:txXfrm>
        <a:off x="7171541" y="1863417"/>
        <a:ext cx="1198511" cy="1691831"/>
      </dsp:txXfrm>
    </dsp:sp>
    <dsp:sp modelId="{AB643866-090B-4968-B244-0A80333454B4}">
      <dsp:nvSpPr>
        <dsp:cNvPr id="0" name=""/>
        <dsp:cNvSpPr/>
      </dsp:nvSpPr>
      <dsp:spPr>
        <a:xfrm>
          <a:off x="8534648" y="2551470"/>
          <a:ext cx="269894" cy="315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534648" y="2614615"/>
        <a:ext cx="188926" cy="189435"/>
      </dsp:txXfrm>
    </dsp:sp>
    <dsp:sp modelId="{4696026A-F0E5-4EAC-B85B-531BFAFE6614}">
      <dsp:nvSpPr>
        <dsp:cNvPr id="0" name=""/>
        <dsp:cNvSpPr/>
      </dsp:nvSpPr>
      <dsp:spPr>
        <a:xfrm>
          <a:off x="8916573" y="1826130"/>
          <a:ext cx="1273085" cy="1766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Hormones allow the body to deal adaptively with stressors</a:t>
          </a:r>
        </a:p>
      </dsp:txBody>
      <dsp:txXfrm>
        <a:off x="8953860" y="1863417"/>
        <a:ext cx="1198511" cy="16918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BEC8F-8F09-4A64-B881-C2C18E4BB59D}" type="datetimeFigureOut">
              <a:rPr lang="en-IN" smtClean="0"/>
              <a:t>08-11-2023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06A0E-0963-4823-8338-D9612C433A4C}" type="slidenum">
              <a:rPr lang="en-IN" smtClean="0"/>
              <a:t>‹#›</a:t>
            </a:fld>
            <a:endParaRPr lang="en-IN"/>
          </a:p>
        </p:txBody>
      </p:sp>
    </p:spTree>
    <p:extLst>
      <p:ext uri="{BB962C8B-B14F-4D97-AF65-F5344CB8AC3E}">
        <p14:creationId xmlns:p14="http://schemas.microsoft.com/office/powerpoint/2010/main" val="182706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An innocent person who knows</a:t>
            </a:r>
            <a:r>
              <a:rPr lang="en-IN" baseline="0" dirty="0"/>
              <a:t> </a:t>
            </a:r>
            <a:r>
              <a:rPr lang="en-IN" dirty="0"/>
              <a:t>nothing of the details of the crime should give larger response to control questions</a:t>
            </a:r>
            <a:r>
              <a:rPr lang="en-IN" baseline="0" dirty="0"/>
              <a:t> where as the suspect with the guilty knowledge will also give a larger response to specific questions id addition to the general questions. </a:t>
            </a:r>
          </a:p>
          <a:p>
            <a:r>
              <a:rPr lang="en-IN" baseline="0" dirty="0"/>
              <a:t>For employment, the poly graph is not used to assess the truthfulness of responses as to provide an occasion to trap applicants into making admissions of past activities which might cast doubt on their </a:t>
            </a:r>
            <a:r>
              <a:rPr lang="en-IN" baseline="0" dirty="0" err="1"/>
              <a:t>suitabilty</a:t>
            </a:r>
            <a:r>
              <a:rPr lang="en-IN" baseline="0" dirty="0"/>
              <a:t> for employment.</a:t>
            </a:r>
            <a:endParaRPr lang="en-IN" dirty="0"/>
          </a:p>
        </p:txBody>
      </p:sp>
      <p:sp>
        <p:nvSpPr>
          <p:cNvPr id="4" name="Slide Number Placeholder 3"/>
          <p:cNvSpPr>
            <a:spLocks noGrp="1"/>
          </p:cNvSpPr>
          <p:nvPr>
            <p:ph type="sldNum" sz="quarter" idx="10"/>
          </p:nvPr>
        </p:nvSpPr>
        <p:spPr/>
        <p:txBody>
          <a:bodyPr/>
          <a:lstStyle/>
          <a:p>
            <a:fld id="{4D206A0E-0963-4823-8338-D9612C433A4C}" type="slidenum">
              <a:rPr lang="en-IN" smtClean="0"/>
              <a:t>22</a:t>
            </a:fld>
            <a:endParaRPr lang="en-IN"/>
          </a:p>
        </p:txBody>
      </p:sp>
    </p:spTree>
    <p:extLst>
      <p:ext uri="{BB962C8B-B14F-4D97-AF65-F5344CB8AC3E}">
        <p14:creationId xmlns:p14="http://schemas.microsoft.com/office/powerpoint/2010/main" val="3652225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Adrenal medulla is stimulated during Alarm reaction to stimulate E and NE release.</a:t>
            </a:r>
          </a:p>
          <a:p>
            <a:r>
              <a:rPr lang="en-IN" dirty="0"/>
              <a:t>Maintained</a:t>
            </a:r>
            <a:r>
              <a:rPr lang="en-IN" baseline="0" dirty="0"/>
              <a:t> high levels of cortisol and other hormones can be harmful – </a:t>
            </a:r>
            <a:r>
              <a:rPr lang="en-IN" baseline="0" dirty="0" err="1"/>
              <a:t>eg</a:t>
            </a:r>
            <a:r>
              <a:rPr lang="en-IN" baseline="0" dirty="0"/>
              <a:t> cortisol leads to formation of glucose by breaking down fats and proteins. In short run, it is adaptive but in the long run it can become serious as proteins are needed in the manufacturing of new cells (WBC’s) and it inhibits the formation of antibodies. Prolonged cortisol elevation can also lead to increased BP.  </a:t>
            </a:r>
            <a:endParaRPr lang="en-IN" dirty="0"/>
          </a:p>
        </p:txBody>
      </p:sp>
      <p:sp>
        <p:nvSpPr>
          <p:cNvPr id="4" name="Slide Number Placeholder 3"/>
          <p:cNvSpPr>
            <a:spLocks noGrp="1"/>
          </p:cNvSpPr>
          <p:nvPr>
            <p:ph type="sldNum" sz="quarter" idx="10"/>
          </p:nvPr>
        </p:nvSpPr>
        <p:spPr/>
        <p:txBody>
          <a:bodyPr/>
          <a:lstStyle/>
          <a:p>
            <a:fld id="{4D206A0E-0963-4823-8338-D9612C433A4C}" type="slidenum">
              <a:rPr lang="en-IN" smtClean="0"/>
              <a:t>30</a:t>
            </a:fld>
            <a:endParaRPr lang="en-IN"/>
          </a:p>
        </p:txBody>
      </p:sp>
    </p:spTree>
    <p:extLst>
      <p:ext uri="{BB962C8B-B14F-4D97-AF65-F5344CB8AC3E}">
        <p14:creationId xmlns:p14="http://schemas.microsoft.com/office/powerpoint/2010/main" val="212444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Rat experiment with electric shocks and stomach ulcers</a:t>
            </a:r>
          </a:p>
        </p:txBody>
      </p:sp>
      <p:sp>
        <p:nvSpPr>
          <p:cNvPr id="4" name="Slide Number Placeholder 3"/>
          <p:cNvSpPr>
            <a:spLocks noGrp="1"/>
          </p:cNvSpPr>
          <p:nvPr>
            <p:ph type="sldNum" sz="quarter" idx="10"/>
          </p:nvPr>
        </p:nvSpPr>
        <p:spPr/>
        <p:txBody>
          <a:bodyPr/>
          <a:lstStyle/>
          <a:p>
            <a:fld id="{4D206A0E-0963-4823-8338-D9612C433A4C}" type="slidenum">
              <a:rPr lang="en-IN" smtClean="0"/>
              <a:t>32</a:t>
            </a:fld>
            <a:endParaRPr lang="en-IN"/>
          </a:p>
        </p:txBody>
      </p:sp>
    </p:spTree>
    <p:extLst>
      <p:ext uri="{BB962C8B-B14F-4D97-AF65-F5344CB8AC3E}">
        <p14:creationId xmlns:p14="http://schemas.microsoft.com/office/powerpoint/2010/main" val="13349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Subjects were given an injection of epinephrine (adrenalin), but told that the injection contained "Suproxin" --a fictitious vitamin which produced an aroused physiological state. Subjects in some groups were accurately informed that the injection would ,result in a state of physiological arousal who were expected to attribute their feelings of arousal to the injection itself. To a degree, the results were consistent with the experimenters' expectations. When put in a situation designed to be a happy one, ignorant subjects indicated more happiness (euphoria) than did informed subjects. And ignorant subjects tended to feel angrier in an anger-arousing situation than did informed subjects. Thus, consistent with the theory, different emotions-euphoria or anger-were experienced with the same state of physiological arousal.</a:t>
            </a:r>
          </a:p>
        </p:txBody>
      </p:sp>
      <p:sp>
        <p:nvSpPr>
          <p:cNvPr id="4" name="Slide Number Placeholder 3"/>
          <p:cNvSpPr>
            <a:spLocks noGrp="1"/>
          </p:cNvSpPr>
          <p:nvPr>
            <p:ph type="sldNum" sz="quarter" idx="10"/>
          </p:nvPr>
        </p:nvSpPr>
        <p:spPr/>
        <p:txBody>
          <a:bodyPr/>
          <a:lstStyle/>
          <a:p>
            <a:fld id="{4D206A0E-0963-4823-8338-D9612C433A4C}" type="slidenum">
              <a:rPr lang="en-IN" smtClean="0"/>
              <a:t>37</a:t>
            </a:fld>
            <a:endParaRPr lang="en-IN"/>
          </a:p>
        </p:txBody>
      </p:sp>
    </p:spTree>
    <p:extLst>
      <p:ext uri="{BB962C8B-B14F-4D97-AF65-F5344CB8AC3E}">
        <p14:creationId xmlns:p14="http://schemas.microsoft.com/office/powerpoint/2010/main" val="171136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Relationship between felt emotion and appraisal of environmental situation. Emotion producing movie showing circumcision rites of</a:t>
            </a:r>
            <a:r>
              <a:rPr lang="en-IN" baseline="0" dirty="0"/>
              <a:t> Australian aborigines. One group was given a trauma track, another a denial track, another intellectual sound track and last </a:t>
            </a:r>
            <a:r>
              <a:rPr lang="en-IN" baseline="0" dirty="0" err="1"/>
              <a:t>grouphad</a:t>
            </a:r>
            <a:r>
              <a:rPr lang="en-IN" baseline="0" dirty="0"/>
              <a:t> no sound track. It was found that stress reactions (HR and GSR) was max in trauma f/b silent and lowest in denial and intellectual tracks. </a:t>
            </a:r>
            <a:endParaRPr lang="en-IN" dirty="0"/>
          </a:p>
        </p:txBody>
      </p:sp>
      <p:sp>
        <p:nvSpPr>
          <p:cNvPr id="4" name="Slide Number Placeholder 3"/>
          <p:cNvSpPr>
            <a:spLocks noGrp="1"/>
          </p:cNvSpPr>
          <p:nvPr>
            <p:ph type="sldNum" sz="quarter" idx="10"/>
          </p:nvPr>
        </p:nvSpPr>
        <p:spPr/>
        <p:txBody>
          <a:bodyPr/>
          <a:lstStyle/>
          <a:p>
            <a:fld id="{4D206A0E-0963-4823-8338-D9612C433A4C}" type="slidenum">
              <a:rPr lang="en-IN" smtClean="0"/>
              <a:t>38</a:t>
            </a:fld>
            <a:endParaRPr lang="en-IN"/>
          </a:p>
        </p:txBody>
      </p:sp>
    </p:spTree>
    <p:extLst>
      <p:ext uri="{BB962C8B-B14F-4D97-AF65-F5344CB8AC3E}">
        <p14:creationId xmlns:p14="http://schemas.microsoft.com/office/powerpoint/2010/main" val="316270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a:t>Eg</a:t>
            </a:r>
            <a:r>
              <a:rPr lang="en-IN" dirty="0"/>
              <a:t> woman</a:t>
            </a:r>
            <a:r>
              <a:rPr lang="en-IN" baseline="0" dirty="0"/>
              <a:t> with lump in office</a:t>
            </a:r>
          </a:p>
          <a:p>
            <a:r>
              <a:rPr lang="en-IN" baseline="0" dirty="0" err="1"/>
              <a:t>Eg</a:t>
            </a:r>
            <a:r>
              <a:rPr lang="en-IN" baseline="0" dirty="0"/>
              <a:t> person using heroin for the first time</a:t>
            </a:r>
            <a:endParaRPr lang="en-IN" dirty="0"/>
          </a:p>
        </p:txBody>
      </p:sp>
      <p:sp>
        <p:nvSpPr>
          <p:cNvPr id="4" name="Slide Number Placeholder 3"/>
          <p:cNvSpPr>
            <a:spLocks noGrp="1"/>
          </p:cNvSpPr>
          <p:nvPr>
            <p:ph type="sldNum" sz="quarter" idx="10"/>
          </p:nvPr>
        </p:nvSpPr>
        <p:spPr/>
        <p:txBody>
          <a:bodyPr/>
          <a:lstStyle/>
          <a:p>
            <a:fld id="{4D206A0E-0963-4823-8338-D9612C433A4C}" type="slidenum">
              <a:rPr lang="en-IN" smtClean="0"/>
              <a:t>48</a:t>
            </a:fld>
            <a:endParaRPr lang="en-IN"/>
          </a:p>
        </p:txBody>
      </p:sp>
    </p:spTree>
    <p:extLst>
      <p:ext uri="{BB962C8B-B14F-4D97-AF65-F5344CB8AC3E}">
        <p14:creationId xmlns:p14="http://schemas.microsoft.com/office/powerpoint/2010/main" val="153972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Anterior Cingulate Gyrus – monitors errors, detects responses/completeness and reappraisal of negative emotional stimuli.</a:t>
            </a:r>
          </a:p>
        </p:txBody>
      </p:sp>
      <p:sp>
        <p:nvSpPr>
          <p:cNvPr id="4" name="Slide Number Placeholder 3"/>
          <p:cNvSpPr>
            <a:spLocks noGrp="1"/>
          </p:cNvSpPr>
          <p:nvPr>
            <p:ph type="sldNum" sz="quarter" idx="10"/>
          </p:nvPr>
        </p:nvSpPr>
        <p:spPr/>
        <p:txBody>
          <a:bodyPr/>
          <a:lstStyle/>
          <a:p>
            <a:fld id="{4D206A0E-0963-4823-8338-D9612C433A4C}" type="slidenum">
              <a:rPr lang="en-IN" smtClean="0"/>
              <a:t>67</a:t>
            </a:fld>
            <a:endParaRPr lang="en-IN"/>
          </a:p>
        </p:txBody>
      </p:sp>
    </p:spTree>
    <p:extLst>
      <p:ext uri="{BB962C8B-B14F-4D97-AF65-F5344CB8AC3E}">
        <p14:creationId xmlns:p14="http://schemas.microsoft.com/office/powerpoint/2010/main" val="28507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29B62A8-D7A6-44AC-B143-B125F604EC9C}" type="datetime1">
              <a:rPr lang="en-IN" smtClean="0"/>
              <a:t>08-11-2023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801C1D-0B94-42FC-B24A-EE5C0CF5B00C}" type="slidenum">
              <a:rPr lang="en-IN" smtClean="0"/>
              <a:t>‹#›</a:t>
            </a:fld>
            <a:endParaRPr lang="en-IN"/>
          </a:p>
        </p:txBody>
      </p:sp>
    </p:spTree>
    <p:extLst>
      <p:ext uri="{BB962C8B-B14F-4D97-AF65-F5344CB8AC3E}">
        <p14:creationId xmlns:p14="http://schemas.microsoft.com/office/powerpoint/2010/main" val="241508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A0D387-C2FC-4E7E-A8DF-F0F3EB19D991}" type="datetime1">
              <a:rPr lang="en-IN" smtClean="0"/>
              <a:t>08-11-2023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801C1D-0B94-42FC-B24A-EE5C0CF5B00C}" type="slidenum">
              <a:rPr lang="en-IN" smtClean="0"/>
              <a:t>‹#›</a:t>
            </a:fld>
            <a:endParaRPr lang="en-IN"/>
          </a:p>
        </p:txBody>
      </p:sp>
    </p:spTree>
    <p:extLst>
      <p:ext uri="{BB962C8B-B14F-4D97-AF65-F5344CB8AC3E}">
        <p14:creationId xmlns:p14="http://schemas.microsoft.com/office/powerpoint/2010/main" val="275014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6A046E3-C7FB-40ED-A0E8-2B975184E85B}" type="datetime1">
              <a:rPr lang="en-IN" smtClean="0"/>
              <a:t>08-11-2023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801C1D-0B94-42FC-B24A-EE5C0CF5B00C}" type="slidenum">
              <a:rPr lang="en-IN" smtClean="0"/>
              <a:t>‹#›</a:t>
            </a:fld>
            <a:endParaRPr lang="en-IN"/>
          </a:p>
        </p:txBody>
      </p:sp>
    </p:spTree>
    <p:extLst>
      <p:ext uri="{BB962C8B-B14F-4D97-AF65-F5344CB8AC3E}">
        <p14:creationId xmlns:p14="http://schemas.microsoft.com/office/powerpoint/2010/main" val="25530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0FA65AB-EE83-4DB8-BB9B-F4589A1CF7EA}" type="datetime1">
              <a:rPr lang="en-IN" smtClean="0"/>
              <a:t>08-11-2023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801C1D-0B94-42FC-B24A-EE5C0CF5B00C}" type="slidenum">
              <a:rPr lang="en-IN" smtClean="0"/>
              <a:t>‹#›</a:t>
            </a:fld>
            <a:endParaRPr lang="en-IN"/>
          </a:p>
        </p:txBody>
      </p:sp>
    </p:spTree>
    <p:extLst>
      <p:ext uri="{BB962C8B-B14F-4D97-AF65-F5344CB8AC3E}">
        <p14:creationId xmlns:p14="http://schemas.microsoft.com/office/powerpoint/2010/main" val="304591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ED2AF4-B9F4-40E5-86D8-EC3EC3F5D408}" type="datetime1">
              <a:rPr lang="en-IN" smtClean="0"/>
              <a:t>08-11-2023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801C1D-0B94-42FC-B24A-EE5C0CF5B00C}" type="slidenum">
              <a:rPr lang="en-IN" smtClean="0"/>
              <a:t>‹#›</a:t>
            </a:fld>
            <a:endParaRPr lang="en-IN"/>
          </a:p>
        </p:txBody>
      </p:sp>
    </p:spTree>
    <p:extLst>
      <p:ext uri="{BB962C8B-B14F-4D97-AF65-F5344CB8AC3E}">
        <p14:creationId xmlns:p14="http://schemas.microsoft.com/office/powerpoint/2010/main" val="62965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761FEB7-27E7-438F-9BF7-2824E3BD7D43}" type="datetime1">
              <a:rPr lang="en-IN" smtClean="0"/>
              <a:t>08-11-2023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801C1D-0B94-42FC-B24A-EE5C0CF5B00C}" type="slidenum">
              <a:rPr lang="en-IN" smtClean="0"/>
              <a:t>‹#›</a:t>
            </a:fld>
            <a:endParaRPr lang="en-IN"/>
          </a:p>
        </p:txBody>
      </p:sp>
    </p:spTree>
    <p:extLst>
      <p:ext uri="{BB962C8B-B14F-4D97-AF65-F5344CB8AC3E}">
        <p14:creationId xmlns:p14="http://schemas.microsoft.com/office/powerpoint/2010/main" val="11972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851A03B-3B6A-4619-9725-163C691659C2}" type="datetime1">
              <a:rPr lang="en-IN" smtClean="0"/>
              <a:t>08-11-2023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4801C1D-0B94-42FC-B24A-EE5C0CF5B00C}" type="slidenum">
              <a:rPr lang="en-IN" smtClean="0"/>
              <a:t>‹#›</a:t>
            </a:fld>
            <a:endParaRPr lang="en-IN"/>
          </a:p>
        </p:txBody>
      </p:sp>
    </p:spTree>
    <p:extLst>
      <p:ext uri="{BB962C8B-B14F-4D97-AF65-F5344CB8AC3E}">
        <p14:creationId xmlns:p14="http://schemas.microsoft.com/office/powerpoint/2010/main" val="312518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90D221B-8ED2-4585-99CC-E60DD4C88E60}" type="datetime1">
              <a:rPr lang="en-IN" smtClean="0"/>
              <a:t>08-11-2023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4801C1D-0B94-42FC-B24A-EE5C0CF5B00C}" type="slidenum">
              <a:rPr lang="en-IN" smtClean="0"/>
              <a:t>‹#›</a:t>
            </a:fld>
            <a:endParaRPr lang="en-IN"/>
          </a:p>
        </p:txBody>
      </p:sp>
    </p:spTree>
    <p:extLst>
      <p:ext uri="{BB962C8B-B14F-4D97-AF65-F5344CB8AC3E}">
        <p14:creationId xmlns:p14="http://schemas.microsoft.com/office/powerpoint/2010/main" val="259771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4CB0E-1328-44F3-B06B-14BD3868B911}" type="datetime1">
              <a:rPr lang="en-IN" smtClean="0"/>
              <a:t>08-11-2023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4801C1D-0B94-42FC-B24A-EE5C0CF5B00C}" type="slidenum">
              <a:rPr lang="en-IN" smtClean="0"/>
              <a:t>‹#›</a:t>
            </a:fld>
            <a:endParaRPr lang="en-IN"/>
          </a:p>
        </p:txBody>
      </p:sp>
    </p:spTree>
    <p:extLst>
      <p:ext uri="{BB962C8B-B14F-4D97-AF65-F5344CB8AC3E}">
        <p14:creationId xmlns:p14="http://schemas.microsoft.com/office/powerpoint/2010/main" val="111135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95957D-7DE4-43F4-9C49-469C59EBED25}" type="datetime1">
              <a:rPr lang="en-IN" smtClean="0"/>
              <a:t>08-11-2023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801C1D-0B94-42FC-B24A-EE5C0CF5B00C}" type="slidenum">
              <a:rPr lang="en-IN" smtClean="0"/>
              <a:t>‹#›</a:t>
            </a:fld>
            <a:endParaRPr lang="en-IN"/>
          </a:p>
        </p:txBody>
      </p:sp>
    </p:spTree>
    <p:extLst>
      <p:ext uri="{BB962C8B-B14F-4D97-AF65-F5344CB8AC3E}">
        <p14:creationId xmlns:p14="http://schemas.microsoft.com/office/powerpoint/2010/main" val="106807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347E34-AFB8-40A6-892B-D20267B3B244}" type="datetime1">
              <a:rPr lang="en-IN" smtClean="0"/>
              <a:t>08-11-2023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801C1D-0B94-42FC-B24A-EE5C0CF5B00C}" type="slidenum">
              <a:rPr lang="en-IN" smtClean="0"/>
              <a:t>‹#›</a:t>
            </a:fld>
            <a:endParaRPr lang="en-IN"/>
          </a:p>
        </p:txBody>
      </p:sp>
    </p:spTree>
    <p:extLst>
      <p:ext uri="{BB962C8B-B14F-4D97-AF65-F5344CB8AC3E}">
        <p14:creationId xmlns:p14="http://schemas.microsoft.com/office/powerpoint/2010/main" val="43669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0C454-4338-4570-94B8-897563127C70}" type="datetime1">
              <a:rPr lang="en-IN" smtClean="0"/>
              <a:t>08-11-2023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01C1D-0B94-42FC-B24A-EE5C0CF5B00C}" type="slidenum">
              <a:rPr lang="en-IN" smtClean="0"/>
              <a:t>‹#›</a:t>
            </a:fld>
            <a:endParaRPr lang="en-IN"/>
          </a:p>
        </p:txBody>
      </p:sp>
    </p:spTree>
    <p:extLst>
      <p:ext uri="{BB962C8B-B14F-4D97-AF65-F5344CB8AC3E}">
        <p14:creationId xmlns:p14="http://schemas.microsoft.com/office/powerpoint/2010/main" val="237716406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8000" b="1" dirty="0"/>
              <a:t>EMOTION</a:t>
            </a:r>
          </a:p>
        </p:txBody>
      </p:sp>
      <p:sp>
        <p:nvSpPr>
          <p:cNvPr id="3" name="Subtitle 2"/>
          <p:cNvSpPr>
            <a:spLocks noGrp="1"/>
          </p:cNvSpPr>
          <p:nvPr>
            <p:ph type="subTitle" idx="1"/>
          </p:nvPr>
        </p:nvSpPr>
        <p:spPr/>
        <p:txBody>
          <a:bodyPr>
            <a:normAutofit/>
          </a:bodyPr>
          <a:lstStyle/>
          <a:p>
            <a:pPr algn="r"/>
            <a:r>
              <a:rPr lang="en-IN" dirty="0" err="1"/>
              <a:t>Dr.</a:t>
            </a:r>
            <a:r>
              <a:rPr lang="en-IN" dirty="0"/>
              <a:t> Lakhan </a:t>
            </a:r>
            <a:r>
              <a:rPr lang="en-IN" dirty="0" err="1"/>
              <a:t>Kataria</a:t>
            </a:r>
            <a:endParaRPr lang="en-IN" dirty="0"/>
          </a:p>
          <a:p>
            <a:pPr algn="r"/>
            <a:r>
              <a:rPr lang="en-IN" dirty="0"/>
              <a:t>Professor and Head</a:t>
            </a:r>
          </a:p>
          <a:p>
            <a:pPr algn="r"/>
            <a:r>
              <a:rPr lang="en-IN" dirty="0"/>
              <a:t>Department of Psychiatry</a:t>
            </a:r>
          </a:p>
        </p:txBody>
      </p:sp>
    </p:spTree>
    <p:extLst>
      <p:ext uri="{BB962C8B-B14F-4D97-AF65-F5344CB8AC3E}">
        <p14:creationId xmlns:p14="http://schemas.microsoft.com/office/powerpoint/2010/main" val="42764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964911"/>
          </a:xfrm>
        </p:spPr>
        <p:txBody>
          <a:bodyPr/>
          <a:lstStyle/>
          <a:p>
            <a:r>
              <a:rPr lang="en-IN" dirty="0"/>
              <a:t>Factors Affecting Emotions </a:t>
            </a:r>
          </a:p>
        </p:txBody>
      </p:sp>
      <p:sp>
        <p:nvSpPr>
          <p:cNvPr id="7" name="Content Placeholder 6"/>
          <p:cNvSpPr>
            <a:spLocks noGrp="1"/>
          </p:cNvSpPr>
          <p:nvPr>
            <p:ph idx="1"/>
          </p:nvPr>
        </p:nvSpPr>
        <p:spPr>
          <a:xfrm>
            <a:off x="838200" y="1330036"/>
            <a:ext cx="10515600" cy="4846927"/>
          </a:xfrm>
        </p:spPr>
        <p:txBody>
          <a:bodyPr/>
          <a:lstStyle/>
          <a:p>
            <a:r>
              <a:rPr lang="en-IN" b="1" dirty="0"/>
              <a:t>Personality</a:t>
            </a:r>
            <a:r>
              <a:rPr lang="en-IN" dirty="0"/>
              <a:t>- Personality features are associated with individual differences in daily emotional life, such as negative and positive affect, affect variability and affect reactivity. </a:t>
            </a:r>
          </a:p>
          <a:p>
            <a:r>
              <a:rPr lang="en-IN" b="1" dirty="0"/>
              <a:t>Culture</a:t>
            </a:r>
            <a:r>
              <a:rPr lang="en-IN" dirty="0"/>
              <a:t> – Culture provides structure, guidelines, expectations and rules to help people understand and interpret behaviours. </a:t>
            </a:r>
          </a:p>
          <a:p>
            <a:r>
              <a:rPr lang="en-IN" b="1" dirty="0"/>
              <a:t>Weather</a:t>
            </a:r>
            <a:r>
              <a:rPr lang="en-IN" dirty="0"/>
              <a:t> – Higher temperatures raise a person with low mood up, while wind or not enough sun made a low person feel even lower. </a:t>
            </a:r>
            <a:r>
              <a:rPr lang="en-IN" dirty="0" err="1"/>
              <a:t>Eg</a:t>
            </a:r>
            <a:r>
              <a:rPr lang="en-IN" dirty="0"/>
              <a:t> Seasonal affective disorder. </a:t>
            </a:r>
          </a:p>
          <a:p>
            <a:r>
              <a:rPr lang="en-IN" b="1" dirty="0"/>
              <a:t>Stress</a:t>
            </a:r>
            <a:r>
              <a:rPr lang="en-IN" dirty="0"/>
              <a:t> – It can negatively affect patients with BMD-1. It involves dramatic shifts in mood and energy level. </a:t>
            </a:r>
          </a:p>
          <a:p>
            <a:pPr marL="0" indent="0">
              <a:buNone/>
            </a:pPr>
            <a:endParaRPr lang="en-IN" dirty="0"/>
          </a:p>
        </p:txBody>
      </p:sp>
      <p:sp>
        <p:nvSpPr>
          <p:cNvPr id="5" name="Footer Placeholder 4"/>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89613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108364"/>
            <a:ext cx="10515600" cy="5068599"/>
          </a:xfrm>
        </p:spPr>
        <p:txBody>
          <a:bodyPr/>
          <a:lstStyle/>
          <a:p>
            <a:r>
              <a:rPr lang="en-IN" b="1" dirty="0"/>
              <a:t>Age</a:t>
            </a:r>
            <a:r>
              <a:rPr lang="en-IN" dirty="0"/>
              <a:t> -  Older adults have more emotional stability than the younger ones and focus more on the good than the bad. When they experience a negative emotion, they recover more quickly. </a:t>
            </a:r>
          </a:p>
          <a:p>
            <a:r>
              <a:rPr lang="en-IN" b="1" dirty="0"/>
              <a:t>Gender</a:t>
            </a:r>
            <a:r>
              <a:rPr lang="en-IN" dirty="0"/>
              <a:t> – Women are more emotional than men, although it depends on the emotional development at childhood as how to express emotions. </a:t>
            </a:r>
          </a:p>
          <a:p>
            <a:r>
              <a:rPr lang="en-IN" b="1" dirty="0"/>
              <a:t>Environment</a:t>
            </a:r>
            <a:r>
              <a:rPr lang="en-IN" dirty="0"/>
              <a:t> – Our environment has an affect on how we feel. Living in a tidy and clean room, wearing a clean dress, enjoying natural beauty, makes emotional changes in human. </a:t>
            </a:r>
          </a:p>
        </p:txBody>
      </p:sp>
      <p:sp>
        <p:nvSpPr>
          <p:cNvPr id="5" name="Footer Placeholder 4"/>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83912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427017"/>
            <a:ext cx="10515600" cy="4749945"/>
          </a:xfrm>
        </p:spPr>
        <p:txBody>
          <a:bodyPr/>
          <a:lstStyle/>
          <a:p>
            <a:r>
              <a:rPr lang="en-IN" b="1" dirty="0"/>
              <a:t>Marital Status </a:t>
            </a:r>
            <a:r>
              <a:rPr lang="en-IN" dirty="0"/>
              <a:t>– It explains life style challenges, accepting different preferences, sexual life </a:t>
            </a:r>
            <a:r>
              <a:rPr lang="en-IN" dirty="0" err="1"/>
              <a:t>etc</a:t>
            </a:r>
            <a:r>
              <a:rPr lang="en-IN" dirty="0"/>
              <a:t> </a:t>
            </a:r>
          </a:p>
          <a:p>
            <a:r>
              <a:rPr lang="en-IN" b="1" dirty="0"/>
              <a:t>Organizational </a:t>
            </a:r>
            <a:r>
              <a:rPr lang="en-IN" dirty="0"/>
              <a:t>– Work load, Colleagues, Job satisfaction also play an important role. </a:t>
            </a:r>
          </a:p>
          <a:p>
            <a:r>
              <a:rPr lang="en-IN" b="1" dirty="0"/>
              <a:t>Social</a:t>
            </a:r>
            <a:r>
              <a:rPr lang="en-IN" dirty="0"/>
              <a:t> – Traditions, Religion, Culture and Norms play a vital role. </a:t>
            </a:r>
          </a:p>
          <a:p>
            <a:endParaRPr lang="en-IN" dirty="0"/>
          </a:p>
        </p:txBody>
      </p:sp>
      <p:sp>
        <p:nvSpPr>
          <p:cNvPr id="5" name="Footer Placeholder 4"/>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4175650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Emotional Intelligence</a:t>
            </a:r>
          </a:p>
        </p:txBody>
      </p:sp>
      <p:sp>
        <p:nvSpPr>
          <p:cNvPr id="3" name="Content Placeholder 2"/>
          <p:cNvSpPr>
            <a:spLocks noGrp="1"/>
          </p:cNvSpPr>
          <p:nvPr>
            <p:ph sz="half" idx="1"/>
          </p:nvPr>
        </p:nvSpPr>
        <p:spPr/>
        <p:txBody>
          <a:bodyPr/>
          <a:lstStyle/>
          <a:p>
            <a:r>
              <a:rPr lang="en-IN" dirty="0"/>
              <a:t>Emotional intelligence (otherwise known as emotional quotient or EQ) is the ability to understand, use, and manage your own emotions in positive ways to relieve stress, communicate effectively, empathize with others, overcome challenges and defuse conflict. </a:t>
            </a:r>
          </a:p>
          <a:p>
            <a:endParaRPr lang="en-IN" dirty="0"/>
          </a:p>
        </p:txBody>
      </p:sp>
      <p:pic>
        <p:nvPicPr>
          <p:cNvPr id="6" name="Content Placeholder 5"/>
          <p:cNvPicPr>
            <a:picLocks noGrp="1" noChangeAspect="1"/>
          </p:cNvPicPr>
          <p:nvPr>
            <p:ph sz="half" idx="2"/>
          </p:nvPr>
        </p:nvPicPr>
        <p:blipFill>
          <a:blip r:embed="rId2"/>
          <a:stretch>
            <a:fillRect/>
          </a:stretch>
        </p:blipFill>
        <p:spPr>
          <a:xfrm>
            <a:off x="6172200" y="2115192"/>
            <a:ext cx="5181600" cy="3772204"/>
          </a:xfrm>
          <a:prstGeom prst="rect">
            <a:avLst/>
          </a:prstGeom>
        </p:spPr>
      </p:pic>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1795183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5345" y="512618"/>
            <a:ext cx="9116291" cy="5527964"/>
          </a:xfrm>
        </p:spPr>
      </p:pic>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276974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202"/>
          </a:xfrm>
        </p:spPr>
        <p:txBody>
          <a:bodyPr/>
          <a:lstStyle/>
          <a:p>
            <a:r>
              <a:rPr lang="en-IN" dirty="0"/>
              <a:t>Expression and Perception of Emotion</a:t>
            </a:r>
          </a:p>
        </p:txBody>
      </p:sp>
      <p:sp>
        <p:nvSpPr>
          <p:cNvPr id="3" name="Content Placeholder 2"/>
          <p:cNvSpPr>
            <a:spLocks noGrp="1"/>
          </p:cNvSpPr>
          <p:nvPr>
            <p:ph idx="1"/>
          </p:nvPr>
        </p:nvSpPr>
        <p:spPr>
          <a:xfrm>
            <a:off x="838200" y="1302328"/>
            <a:ext cx="10515600" cy="4874635"/>
          </a:xfrm>
        </p:spPr>
        <p:txBody>
          <a:bodyPr/>
          <a:lstStyle/>
          <a:p>
            <a:r>
              <a:rPr lang="en-IN" dirty="0"/>
              <a:t>When we perceive the emotional responses of other people, we respond in appropriate ways, with an emotional expression of our own. We also form our ideas of their personality based on their emotional expression. </a:t>
            </a:r>
          </a:p>
          <a:p>
            <a:r>
              <a:rPr lang="en-IN" dirty="0"/>
              <a:t>The </a:t>
            </a:r>
            <a:r>
              <a:rPr lang="en-IN" i="1" dirty="0"/>
              <a:t>voice </a:t>
            </a:r>
            <a:r>
              <a:rPr lang="en-IN" dirty="0"/>
              <a:t>is one channel of emotional expression and so what is said and the way in which it is said are major factors in perception of emotion, non verbal bodily cues (also known as </a:t>
            </a:r>
            <a:r>
              <a:rPr lang="en-IN" b="1" dirty="0"/>
              <a:t>body language</a:t>
            </a:r>
            <a:r>
              <a:rPr lang="en-IN" dirty="0"/>
              <a:t>)are also used to interpret emotions. It consists of gestures, eye movements, head movements, shifts in posture, and movements of the arms, hands and legs.</a:t>
            </a:r>
            <a:endParaRPr lang="en-IN" b="1" dirty="0"/>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p:txBody>
      </p:sp>
    </p:spTree>
    <p:extLst>
      <p:ext uri="{BB962C8B-B14F-4D97-AF65-F5344CB8AC3E}">
        <p14:creationId xmlns:p14="http://schemas.microsoft.com/office/powerpoint/2010/main" val="214548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2618"/>
            <a:ext cx="10515600" cy="5664345"/>
          </a:xfrm>
        </p:spPr>
        <p:txBody>
          <a:bodyPr>
            <a:normAutofit fontScale="92500"/>
          </a:bodyPr>
          <a:lstStyle/>
          <a:p>
            <a:r>
              <a:rPr lang="en-IN" dirty="0"/>
              <a:t>Amongst these, one of the most important cue is </a:t>
            </a:r>
            <a:r>
              <a:rPr lang="en-IN" b="1" dirty="0"/>
              <a:t>facial expressions. </a:t>
            </a:r>
            <a:endParaRPr lang="en-IN" dirty="0"/>
          </a:p>
          <a:p>
            <a:r>
              <a:rPr lang="en-IN" b="1" dirty="0"/>
              <a:t>Charles Darwin</a:t>
            </a:r>
            <a:r>
              <a:rPr lang="en-IN" dirty="0"/>
              <a:t> said that there is an innate or inborn basis for the facial expression of certain emotions. </a:t>
            </a:r>
          </a:p>
          <a:p>
            <a:r>
              <a:rPr lang="en-IN" dirty="0"/>
              <a:t>Although face is the most expressive part of our body, it is also the most easily controlled when trying to deceive someone. Not so easy to control are gestures of the hands, feet and legs.</a:t>
            </a:r>
          </a:p>
          <a:p>
            <a:r>
              <a:rPr lang="en-IN" b="1" dirty="0"/>
              <a:t>Context</a:t>
            </a:r>
            <a:r>
              <a:rPr lang="en-IN" dirty="0"/>
              <a:t>- the situation in which an emotion occurs - gives us information for judging what emotion is being expressed. Of course, people are most accurate in their judgements when the facial expression and the context are both present and convey complementary information. </a:t>
            </a:r>
          </a:p>
          <a:p>
            <a:r>
              <a:rPr lang="en-IN" b="1" dirty="0"/>
              <a:t>Learning</a:t>
            </a:r>
            <a:r>
              <a:rPr lang="en-IN" dirty="0"/>
              <a:t> plays a large role in expression of more subtle emotions like awe or jealousy. A factor complicating the perception of emotion is that a person often expresses several emotions at one time and this blend is hard to judge.</a:t>
            </a:r>
          </a:p>
          <a:p>
            <a:endParaRPr lang="en-IN" dirty="0"/>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368231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lstStyle/>
          <a:p>
            <a:r>
              <a:rPr lang="en-IN" dirty="0"/>
              <a:t>Physiology of Emotion</a:t>
            </a:r>
          </a:p>
        </p:txBody>
      </p:sp>
      <p:sp>
        <p:nvSpPr>
          <p:cNvPr id="3" name="Content Placeholder 2"/>
          <p:cNvSpPr>
            <a:spLocks noGrp="1"/>
          </p:cNvSpPr>
          <p:nvPr>
            <p:ph idx="1"/>
          </p:nvPr>
        </p:nvSpPr>
        <p:spPr>
          <a:xfrm>
            <a:off x="838200" y="1454727"/>
            <a:ext cx="10515600" cy="4722236"/>
          </a:xfrm>
        </p:spPr>
        <p:txBody>
          <a:bodyPr/>
          <a:lstStyle/>
          <a:p>
            <a:r>
              <a:rPr lang="en-IN" dirty="0"/>
              <a:t>The bodily changes in emotion are produced by the activity of the </a:t>
            </a:r>
            <a:r>
              <a:rPr lang="en-IN" i="1" dirty="0"/>
              <a:t>Autonomic Nervous System </a:t>
            </a:r>
            <a:r>
              <a:rPr lang="en-IN" dirty="0"/>
              <a:t>which consists of 2 parts – </a:t>
            </a:r>
          </a:p>
          <a:p>
            <a:pPr marL="514350" indent="-514350">
              <a:buAutoNum type="alphaLcParenR"/>
            </a:pPr>
            <a:r>
              <a:rPr lang="en-IN" i="1" dirty="0"/>
              <a:t>Sympathetic - </a:t>
            </a:r>
            <a:r>
              <a:rPr lang="en-IN" dirty="0"/>
              <a:t> releases E and NE and increases HR, BP, Blood Sugar and is active during the aroused states and during strong emotions like fear and anger. (</a:t>
            </a:r>
            <a:r>
              <a:rPr lang="en-IN" i="1" dirty="0"/>
              <a:t>Flight or fight response/Emergency Reaction</a:t>
            </a:r>
            <a:r>
              <a:rPr lang="en-IN" dirty="0"/>
              <a:t>)</a:t>
            </a:r>
          </a:p>
          <a:p>
            <a:pPr marL="514350" indent="-514350">
              <a:buAutoNum type="alphaLcParenR"/>
            </a:pPr>
            <a:r>
              <a:rPr lang="en-IN" i="1" dirty="0"/>
              <a:t>Parasympathetic – </a:t>
            </a:r>
            <a:r>
              <a:rPr lang="en-IN" dirty="0"/>
              <a:t>decreases HR, BP and diverts blood to GIT and is active when we are calm and relaxed. (</a:t>
            </a:r>
            <a:r>
              <a:rPr lang="en-IN" i="1" dirty="0"/>
              <a:t>Relaxation response</a:t>
            </a:r>
            <a:r>
              <a:rPr lang="en-IN" dirty="0"/>
              <a:t>)</a:t>
            </a:r>
          </a:p>
          <a:p>
            <a:r>
              <a:rPr lang="en-IN" dirty="0"/>
              <a:t>The bodily activity in emotion is a blend of both sympathetic and parasympathetic systems along with the </a:t>
            </a:r>
            <a:r>
              <a:rPr lang="en-IN" i="1" dirty="0"/>
              <a:t>somatic parts </a:t>
            </a:r>
            <a:r>
              <a:rPr lang="en-IN" dirty="0"/>
              <a:t>of the peripheral nervous system and </a:t>
            </a:r>
            <a:r>
              <a:rPr lang="en-IN" i="1" dirty="0"/>
              <a:t>hormonal system</a:t>
            </a:r>
            <a:r>
              <a:rPr lang="en-IN" dirty="0"/>
              <a:t>. </a:t>
            </a:r>
            <a:r>
              <a:rPr lang="en-IN" dirty="0" err="1"/>
              <a:t>Eg</a:t>
            </a:r>
            <a:r>
              <a:rPr lang="en-IN" dirty="0"/>
              <a:t>. In anger, HR and GI activity both increases.</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4072036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lstStyle/>
          <a:p>
            <a:r>
              <a:rPr lang="en-IN" dirty="0"/>
              <a:t>Autonomic Nervous System</a:t>
            </a:r>
          </a:p>
        </p:txBody>
      </p:sp>
      <p:pic>
        <p:nvPicPr>
          <p:cNvPr id="5" name="Content Placeholder 4"/>
          <p:cNvPicPr>
            <a:picLocks noGrp="1" noChangeAspect="1"/>
          </p:cNvPicPr>
          <p:nvPr>
            <p:ph idx="1"/>
          </p:nvPr>
        </p:nvPicPr>
        <p:blipFill>
          <a:blip r:embed="rId2"/>
          <a:stretch>
            <a:fillRect/>
          </a:stretch>
        </p:blipFill>
        <p:spPr>
          <a:xfrm>
            <a:off x="1544781" y="1191490"/>
            <a:ext cx="9102437" cy="5306291"/>
          </a:xfrm>
          <a:prstGeom prst="rect">
            <a:avLst/>
          </a:prstGeom>
        </p:spPr>
      </p:pic>
    </p:spTree>
    <p:extLst>
      <p:ext uri="{BB962C8B-B14F-4D97-AF65-F5344CB8AC3E}">
        <p14:creationId xmlns:p14="http://schemas.microsoft.com/office/powerpoint/2010/main" val="1078673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9379"/>
          </a:xfrm>
        </p:spPr>
        <p:txBody>
          <a:bodyPr/>
          <a:lstStyle/>
          <a:p>
            <a:r>
              <a:rPr lang="en-IN" dirty="0"/>
              <a:t>Patterns of Bodily Response in Emotion</a:t>
            </a:r>
          </a:p>
        </p:txBody>
      </p:sp>
      <p:sp>
        <p:nvSpPr>
          <p:cNvPr id="3" name="Content Placeholder 2"/>
          <p:cNvSpPr>
            <a:spLocks noGrp="1"/>
          </p:cNvSpPr>
          <p:nvPr>
            <p:ph idx="1"/>
          </p:nvPr>
        </p:nvSpPr>
        <p:spPr>
          <a:xfrm>
            <a:off x="838200" y="1343892"/>
            <a:ext cx="10515600" cy="4833071"/>
          </a:xfrm>
        </p:spPr>
        <p:txBody>
          <a:bodyPr>
            <a:normAutofit lnSpcReduction="10000"/>
          </a:bodyPr>
          <a:lstStyle/>
          <a:p>
            <a:r>
              <a:rPr lang="en-IN" dirty="0"/>
              <a:t>It seems that different bodily response patterns may be present in a number of emotions and  that these patterns are related to the facial expressions of emotions. </a:t>
            </a:r>
          </a:p>
          <a:p>
            <a:r>
              <a:rPr lang="en-IN" dirty="0"/>
              <a:t>A study was done in which actors were asked to mimic the innate facial expressions characteristic of basic emotions and hold for 10sec during which HR, skin temp of hands, skin resistance and forearm muscle tension was measured.                                     </a:t>
            </a:r>
            <a:r>
              <a:rPr lang="en-IN" sz="2400" dirty="0"/>
              <a:t>High - Anger</a:t>
            </a:r>
            <a:endParaRPr lang="en-IN" dirty="0"/>
          </a:p>
          <a:p>
            <a:pPr marL="0" indent="0">
              <a:buNone/>
            </a:pPr>
            <a:r>
              <a:rPr lang="en-IN" dirty="0"/>
              <a:t>                                             High            Skin Temp</a:t>
            </a:r>
          </a:p>
          <a:p>
            <a:pPr marL="0" indent="0">
              <a:buNone/>
            </a:pPr>
            <a:r>
              <a:rPr lang="en-IN" dirty="0"/>
              <a:t>                   Heart Rate                                                          </a:t>
            </a:r>
            <a:r>
              <a:rPr lang="en-IN" sz="2400" dirty="0"/>
              <a:t>Low- Fear, Sadness</a:t>
            </a:r>
          </a:p>
          <a:p>
            <a:pPr marL="0" indent="0">
              <a:buNone/>
            </a:pPr>
            <a:r>
              <a:rPr lang="en-IN" sz="2400" dirty="0"/>
              <a:t>                                                      Low – Happiness, Disgust</a:t>
            </a:r>
          </a:p>
          <a:p>
            <a:pPr marL="0" indent="0">
              <a:buNone/>
            </a:pPr>
            <a:r>
              <a:rPr lang="en-IN" sz="2400" dirty="0"/>
              <a:t>                                                                   Surprise</a:t>
            </a:r>
            <a:endParaRPr lang="en-IN" dirty="0"/>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cxnSp>
        <p:nvCxnSpPr>
          <p:cNvPr id="17" name="Straight Connector 16"/>
          <p:cNvCxnSpPr/>
          <p:nvPr/>
        </p:nvCxnSpPr>
        <p:spPr>
          <a:xfrm flipV="1">
            <a:off x="4038600" y="4253345"/>
            <a:ext cx="505691" cy="332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38600" y="4821382"/>
            <a:ext cx="505691" cy="221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855527" y="3760427"/>
            <a:ext cx="609600" cy="292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883236" y="4419600"/>
            <a:ext cx="637309" cy="166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5417127" y="4052815"/>
            <a:ext cx="581891" cy="20053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0373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fontScale="92500" lnSpcReduction="20000"/>
          </a:bodyPr>
          <a:lstStyle/>
          <a:p>
            <a:r>
              <a:rPr lang="en-IN" b="1" i="1" u="sng" dirty="0"/>
              <a:t>Emotion</a:t>
            </a:r>
            <a:r>
              <a:rPr lang="en-IN" dirty="0"/>
              <a:t> is a complex feeling state with psychic, somatic, and behavioural components. It is a stirred-up state caused by physiological changes occurring as a response to some event and which tends to maintain or abolish the causative event.</a:t>
            </a:r>
          </a:p>
          <a:p>
            <a:r>
              <a:rPr lang="en-IN" b="1" i="1" u="sng" dirty="0"/>
              <a:t>Feeling</a:t>
            </a:r>
            <a:r>
              <a:rPr lang="en-IN" dirty="0"/>
              <a:t> can be defined as a positive or negative reaction to some experience or event and is the subjective or experiential aspect of emotion.</a:t>
            </a:r>
          </a:p>
          <a:p>
            <a:r>
              <a:rPr lang="en-IN" b="1" i="1" u="sng" dirty="0"/>
              <a:t>Mood</a:t>
            </a:r>
            <a:r>
              <a:rPr lang="en-IN" dirty="0"/>
              <a:t> is a pervasive and sustained feeling tone that is experienced internally and that, in the extreme, can markedly influence virtually all aspects of a person's behaviour and perception of the world. Descriptions of mood should include intensity, duration and fluctuations, as well as adjectival descriptions of the type. </a:t>
            </a:r>
          </a:p>
          <a:p>
            <a:r>
              <a:rPr lang="en-IN" b="1" i="1" u="sng" dirty="0"/>
              <a:t>Affect</a:t>
            </a:r>
            <a:r>
              <a:rPr lang="en-IN" dirty="0"/>
              <a:t> is the subjective and immediate experience of emotion attached to ideas or mental representations of objects. Affect has outward manifestations that may be classified as restricted, blunted, flattened, broad, labile, appropriate, or inappropriate. It is what the doctor infers from the patient’s body language including facial expression and it may or may not be congruent with mood. </a:t>
            </a:r>
          </a:p>
        </p:txBody>
      </p:sp>
      <p:sp>
        <p:nvSpPr>
          <p:cNvPr id="2" name="Footer Placeholder 1"/>
          <p:cNvSpPr>
            <a:spLocks noGrp="1"/>
          </p:cNvSpPr>
          <p:nvPr>
            <p:ph type="ftr" sz="quarter" idx="11"/>
          </p:nvPr>
        </p:nvSpPr>
        <p:spPr/>
        <p:txBody>
          <a:bodyPr/>
          <a:lstStyle/>
          <a:p>
            <a:r>
              <a:rPr lang="en-IN" dirty="0"/>
              <a:t>Kaplan and </a:t>
            </a:r>
            <a:r>
              <a:rPr lang="en-IN" dirty="0" err="1"/>
              <a:t>Sadock’s</a:t>
            </a:r>
            <a:r>
              <a:rPr lang="en-IN" dirty="0"/>
              <a:t> Synopsis of Psychiatry 11</a:t>
            </a:r>
            <a:r>
              <a:rPr lang="en-IN" baseline="30000" dirty="0"/>
              <a:t>th</a:t>
            </a:r>
            <a:r>
              <a:rPr lang="en-IN" dirty="0"/>
              <a:t> edition Pages 1407-1419</a:t>
            </a:r>
          </a:p>
        </p:txBody>
      </p:sp>
    </p:spTree>
    <p:extLst>
      <p:ext uri="{BB962C8B-B14F-4D97-AF65-F5344CB8AC3E}">
        <p14:creationId xmlns:p14="http://schemas.microsoft.com/office/powerpoint/2010/main" val="379200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8255"/>
            <a:ext cx="10515600" cy="5248708"/>
          </a:xfrm>
        </p:spPr>
        <p:txBody>
          <a:bodyPr/>
          <a:lstStyle/>
          <a:p>
            <a:r>
              <a:rPr lang="en-IN" dirty="0"/>
              <a:t>The experiments indicated that – </a:t>
            </a:r>
          </a:p>
          <a:p>
            <a:pPr marL="514350" indent="-514350">
              <a:buAutoNum type="alphaUcParenR"/>
            </a:pPr>
            <a:r>
              <a:rPr lang="en-IN" dirty="0"/>
              <a:t>Specific emotions can result in specific bodily changes.</a:t>
            </a:r>
          </a:p>
          <a:p>
            <a:pPr marL="514350" indent="-514350">
              <a:buAutoNum type="alphaUcParenR"/>
            </a:pPr>
            <a:r>
              <a:rPr lang="en-IN" dirty="0"/>
              <a:t>Facial Muscle movements are closely related to the body’s internal adaptive response in emotion. </a:t>
            </a:r>
          </a:p>
          <a:p>
            <a:pPr marL="0" indent="0">
              <a:buNone/>
            </a:pPr>
            <a:endParaRPr lang="en-IN" dirty="0"/>
          </a:p>
          <a:p>
            <a:pPr marL="0" indent="0">
              <a:buNone/>
            </a:pPr>
            <a:r>
              <a:rPr lang="en-IN" dirty="0"/>
              <a:t>Thus, the outward and the inward manifestations of emotional states go hand in hand.</a:t>
            </a:r>
          </a:p>
          <a:p>
            <a:endParaRPr lang="en-IN" dirty="0"/>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325964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802"/>
          </a:xfrm>
        </p:spPr>
        <p:txBody>
          <a:bodyPr/>
          <a:lstStyle/>
          <a:p>
            <a:r>
              <a:rPr lang="en-IN" dirty="0"/>
              <a:t>Arousal</a:t>
            </a:r>
          </a:p>
        </p:txBody>
      </p:sp>
      <p:sp>
        <p:nvSpPr>
          <p:cNvPr id="3" name="Content Placeholder 2"/>
          <p:cNvSpPr>
            <a:spLocks noGrp="1"/>
          </p:cNvSpPr>
          <p:nvPr>
            <p:ph idx="1"/>
          </p:nvPr>
        </p:nvSpPr>
        <p:spPr>
          <a:xfrm>
            <a:off x="838200" y="1149928"/>
            <a:ext cx="10515600" cy="5027035"/>
          </a:xfrm>
        </p:spPr>
        <p:txBody>
          <a:bodyPr>
            <a:normAutofit fontScale="92500" lnSpcReduction="10000"/>
          </a:bodyPr>
          <a:lstStyle/>
          <a:p>
            <a:r>
              <a:rPr lang="en-IN" dirty="0"/>
              <a:t>The degree of arousal is an important part of emotionality. </a:t>
            </a:r>
          </a:p>
          <a:p>
            <a:r>
              <a:rPr lang="en-IN" dirty="0"/>
              <a:t>The </a:t>
            </a:r>
            <a:r>
              <a:rPr lang="en-IN" b="1" i="1" dirty="0"/>
              <a:t>EEG </a:t>
            </a:r>
            <a:r>
              <a:rPr lang="en-IN" dirty="0"/>
              <a:t>is a record of changing electrical activity of millions of nerve cells, all functioning at the same time. The waves of EEG are very small voltage changes. The number of alternations of voltage aka frequency of electrical changes varies from 1-2 alternations/sec in deep sleep to &gt; 50 in highly aroused states. </a:t>
            </a:r>
          </a:p>
          <a:p>
            <a:r>
              <a:rPr lang="en-IN" dirty="0"/>
              <a:t>When a person is aroused or excited, the EEG consists of high frequency low voltage waves and as person becomes more relaxed, the frequency of the EEG decreases while the amplitude increases. </a:t>
            </a:r>
          </a:p>
          <a:p>
            <a:r>
              <a:rPr lang="en-IN" dirty="0"/>
              <a:t>Another indicator of arousal in both humans and lower animals is the </a:t>
            </a:r>
            <a:r>
              <a:rPr lang="en-IN" b="1" i="1" dirty="0"/>
              <a:t>Orienting Reaction</a:t>
            </a:r>
            <a:r>
              <a:rPr lang="en-IN" b="1" dirty="0"/>
              <a:t> </a:t>
            </a:r>
            <a:r>
              <a:rPr lang="en-IN" dirty="0"/>
              <a:t>– an organism’s orientation to a new stimulus or to a stimulus change. It consists of tensing muscles and changing the position of the body and the head. The exact nature depends on the stimulus, the species, its age, its present state of arousal and other factors.</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3528240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7309"/>
            <a:ext cx="10515600" cy="5539654"/>
          </a:xfrm>
        </p:spPr>
        <p:txBody>
          <a:bodyPr>
            <a:normAutofit/>
          </a:bodyPr>
          <a:lstStyle/>
          <a:p>
            <a:r>
              <a:rPr lang="en-IN" sz="2400" dirty="0"/>
              <a:t>To make finer distinctions among degrees of arousal, HR, BP, breathing rate and depth, pupil size and skin conductance are also used. </a:t>
            </a:r>
          </a:p>
          <a:p>
            <a:r>
              <a:rPr lang="en-IN" sz="2400" dirty="0"/>
              <a:t>If a small amount of electricity (so small that it cannot be felt) is passed across an area of skin, the resistance to the flow decreases (conductance increases) as a person becomes more aroused and alert. This is called the </a:t>
            </a:r>
            <a:r>
              <a:rPr lang="en-IN" sz="2400" b="1" i="1" dirty="0"/>
              <a:t>Galvanic Skin Response (GSR).</a:t>
            </a:r>
          </a:p>
          <a:p>
            <a:r>
              <a:rPr lang="en-IN" sz="2400" dirty="0"/>
              <a:t>HR, BP, Breathing patterns and GSR are used in lie detector tests (polygraphs). Control Question Technique is often used in which neutral and general questions designed to evoke an emotional response from almost everyone and specific questions designed to evoke responses only from those with guilty knowledge are used. The false positive problem and the questionable validity of polygraphs has been recognised by courts. </a:t>
            </a:r>
          </a:p>
          <a:p>
            <a:r>
              <a:rPr lang="en-IN" sz="2400" dirty="0"/>
              <a:t>In addition to their use in trying to discover guilt, polygraphs can also be used by the police in an attempt to force confessions from suspects. Business and government agencies use lie-detector tests to screen applicants for employment.</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2749857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Arousal and Performance</a:t>
            </a:r>
          </a:p>
        </p:txBody>
      </p:sp>
      <p:sp>
        <p:nvSpPr>
          <p:cNvPr id="5" name="Content Placeholder 4"/>
          <p:cNvSpPr>
            <a:spLocks noGrp="1"/>
          </p:cNvSpPr>
          <p:nvPr>
            <p:ph sz="half" idx="1"/>
          </p:nvPr>
        </p:nvSpPr>
        <p:spPr>
          <a:xfrm>
            <a:off x="838200" y="1454727"/>
            <a:ext cx="5181600" cy="4722236"/>
          </a:xfrm>
        </p:spPr>
        <p:txBody>
          <a:bodyPr>
            <a:noAutofit/>
          </a:bodyPr>
          <a:lstStyle/>
          <a:p>
            <a:r>
              <a:rPr lang="en-IN" sz="2400" dirty="0"/>
              <a:t>Since arousal energizes behaviour, we  think that more aroused a person, the better will be their performance for all tasks. However in complicated tasks, very intense arousal may impair performance. </a:t>
            </a:r>
          </a:p>
          <a:p>
            <a:r>
              <a:rPr lang="en-IN" sz="2400" dirty="0"/>
              <a:t>Performance is an inverted U shaped function of level of arousal when cues must be discriminated. </a:t>
            </a:r>
          </a:p>
          <a:p>
            <a:r>
              <a:rPr lang="en-IN" sz="2400" dirty="0"/>
              <a:t>Highly aroused or anxious people are not so likely to perform well on complex tasks as are people with lower level of arousal that is more nearly optimum.</a:t>
            </a:r>
          </a:p>
        </p:txBody>
      </p:sp>
      <p:pic>
        <p:nvPicPr>
          <p:cNvPr id="9" name="Content Placeholder 8"/>
          <p:cNvPicPr>
            <a:picLocks noGrp="1" noChangeAspect="1"/>
          </p:cNvPicPr>
          <p:nvPr>
            <p:ph sz="half" idx="2"/>
          </p:nvPr>
        </p:nvPicPr>
        <p:blipFill rotWithShape="1">
          <a:blip r:embed="rId2"/>
          <a:srcRect t="10936" b="5598"/>
          <a:stretch/>
        </p:blipFill>
        <p:spPr>
          <a:xfrm>
            <a:off x="6373090" y="2133600"/>
            <a:ext cx="5223165" cy="3380509"/>
          </a:xfrm>
          <a:prstGeom prst="rect">
            <a:avLst/>
          </a:prstGeom>
        </p:spPr>
      </p:pic>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
        <p:nvSpPr>
          <p:cNvPr id="3" name="TextBox 2"/>
          <p:cNvSpPr txBox="1"/>
          <p:nvPr/>
        </p:nvSpPr>
        <p:spPr>
          <a:xfrm>
            <a:off x="8153399" y="1690688"/>
            <a:ext cx="3442855" cy="369332"/>
          </a:xfrm>
          <a:prstGeom prst="rect">
            <a:avLst/>
          </a:prstGeom>
          <a:noFill/>
        </p:spPr>
        <p:txBody>
          <a:bodyPr wrap="square" rtlCol="0">
            <a:spAutoFit/>
          </a:bodyPr>
          <a:lstStyle/>
          <a:p>
            <a:r>
              <a:rPr lang="en-IN" dirty="0"/>
              <a:t>Yerkes – Dodson Curve</a:t>
            </a:r>
          </a:p>
        </p:txBody>
      </p:sp>
    </p:spTree>
    <p:extLst>
      <p:ext uri="{BB962C8B-B14F-4D97-AF65-F5344CB8AC3E}">
        <p14:creationId xmlns:p14="http://schemas.microsoft.com/office/powerpoint/2010/main" val="871431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202"/>
          </a:xfrm>
        </p:spPr>
        <p:txBody>
          <a:bodyPr/>
          <a:lstStyle/>
          <a:p>
            <a:r>
              <a:rPr lang="en-IN" dirty="0"/>
              <a:t>Stress</a:t>
            </a:r>
          </a:p>
        </p:txBody>
      </p:sp>
      <p:sp>
        <p:nvSpPr>
          <p:cNvPr id="3" name="Content Placeholder 2"/>
          <p:cNvSpPr>
            <a:spLocks noGrp="1"/>
          </p:cNvSpPr>
          <p:nvPr>
            <p:ph idx="1"/>
          </p:nvPr>
        </p:nvSpPr>
        <p:spPr>
          <a:xfrm>
            <a:off x="838200" y="1302328"/>
            <a:ext cx="10515600" cy="4874635"/>
          </a:xfrm>
        </p:spPr>
        <p:txBody>
          <a:bodyPr>
            <a:normAutofit fontScale="92500"/>
          </a:bodyPr>
          <a:lstStyle/>
          <a:p>
            <a:r>
              <a:rPr lang="en-IN" b="1" i="1" dirty="0"/>
              <a:t>Stress</a:t>
            </a:r>
            <a:r>
              <a:rPr lang="en-IN" dirty="0"/>
              <a:t> is an internal state which can be caused by physical demands of the body or by environmental and social situations which are evaluated as potentially harmful, uncontrollable or exceeding our resources for coping. </a:t>
            </a:r>
          </a:p>
          <a:p>
            <a:r>
              <a:rPr lang="en-IN" dirty="0"/>
              <a:t>The physical, environmental and social causes of the stress state are termed </a:t>
            </a:r>
            <a:r>
              <a:rPr lang="en-IN" i="1" dirty="0"/>
              <a:t>stressors</a:t>
            </a:r>
            <a:r>
              <a:rPr lang="en-IN" dirty="0"/>
              <a:t>.</a:t>
            </a:r>
          </a:p>
          <a:p>
            <a:r>
              <a:rPr lang="en-IN" dirty="0"/>
              <a:t>On one hand, stress can result in a number of physical, bodily responses while on the other it can cause psychological responses such as anxiety, hopelessness, depression, irritability and a general feeling of not being able to cope with the world. </a:t>
            </a:r>
          </a:p>
          <a:p>
            <a:r>
              <a:rPr lang="en-IN" dirty="0"/>
              <a:t>Stress is often a factor in heart disease and cancer – 2 of the leading causes of death. Stress is also involved in much of our unhappiness, irritability and dissatisfaction. </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302301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5639"/>
          </a:xfrm>
        </p:spPr>
        <p:txBody>
          <a:bodyPr/>
          <a:lstStyle/>
          <a:p>
            <a:r>
              <a:rPr lang="en-IN" dirty="0"/>
              <a:t>Stressors</a:t>
            </a:r>
          </a:p>
        </p:txBody>
      </p:sp>
      <p:sp>
        <p:nvSpPr>
          <p:cNvPr id="3" name="Content Placeholder 2"/>
          <p:cNvSpPr>
            <a:spLocks noGrp="1"/>
          </p:cNvSpPr>
          <p:nvPr>
            <p:ph idx="1"/>
          </p:nvPr>
        </p:nvSpPr>
        <p:spPr>
          <a:xfrm>
            <a:off x="838200" y="1371600"/>
            <a:ext cx="10515600" cy="4805363"/>
          </a:xfrm>
        </p:spPr>
        <p:txBody>
          <a:bodyPr>
            <a:normAutofit fontScale="92500" lnSpcReduction="10000"/>
          </a:bodyPr>
          <a:lstStyle/>
          <a:p>
            <a:r>
              <a:rPr lang="en-IN" dirty="0"/>
              <a:t>Any change in the environment, even a pleasant one demands some coping and a little stress is useful in helping us adapt. But beyond a point, stress becomes distress and some distressful events are injuries or infections of the body, annoying or dangerous events in our environment, major changes or transitions in life and anticipated or actual threats to our self-esteem. </a:t>
            </a:r>
          </a:p>
          <a:p>
            <a:r>
              <a:rPr lang="en-IN" dirty="0"/>
              <a:t>Changes in one’s life are important stressors and can be measured in </a:t>
            </a:r>
            <a:r>
              <a:rPr lang="en-IN" i="1" dirty="0"/>
              <a:t>Life Change Units </a:t>
            </a:r>
            <a:r>
              <a:rPr lang="en-IN" dirty="0"/>
              <a:t>with the help of </a:t>
            </a:r>
            <a:r>
              <a:rPr lang="en-IN" b="1" dirty="0"/>
              <a:t>The Holmes- </a:t>
            </a:r>
            <a:r>
              <a:rPr lang="en-IN" b="1" dirty="0" err="1"/>
              <a:t>Rahe</a:t>
            </a:r>
            <a:r>
              <a:rPr lang="en-IN" b="1" dirty="0"/>
              <a:t> Life Stress Inventory (The Social Readjustment Rating Scale). </a:t>
            </a:r>
            <a:r>
              <a:rPr lang="en-IN" dirty="0"/>
              <a:t>By adding the life change units in a year, a life crisis score can be obtained. </a:t>
            </a:r>
          </a:p>
          <a:p>
            <a:pPr marL="514350" indent="-514350">
              <a:buAutoNum type="alphaUcParenR"/>
            </a:pPr>
            <a:r>
              <a:rPr lang="en-IN" b="1" dirty="0"/>
              <a:t>Mild – </a:t>
            </a:r>
            <a:r>
              <a:rPr lang="en-IN" dirty="0"/>
              <a:t>150-199 life change units</a:t>
            </a:r>
            <a:endParaRPr lang="en-IN" b="1" dirty="0"/>
          </a:p>
          <a:p>
            <a:pPr marL="514350" indent="-514350">
              <a:buAutoNum type="alphaUcParenR"/>
            </a:pPr>
            <a:r>
              <a:rPr lang="en-IN" b="1" dirty="0"/>
              <a:t>Moderate – </a:t>
            </a:r>
            <a:r>
              <a:rPr lang="en-IN" dirty="0"/>
              <a:t>200-299 life change units</a:t>
            </a:r>
            <a:endParaRPr lang="en-IN" b="1" dirty="0"/>
          </a:p>
          <a:p>
            <a:pPr marL="514350" indent="-514350">
              <a:buAutoNum type="alphaUcParenR"/>
            </a:pPr>
            <a:r>
              <a:rPr lang="en-IN" b="1" dirty="0"/>
              <a:t>Severe - </a:t>
            </a:r>
            <a:r>
              <a:rPr lang="en-IN" dirty="0"/>
              <a:t>≥ 300 life change units</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494380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175164" y="166255"/>
            <a:ext cx="7730835" cy="6010708"/>
          </a:xfrm>
          <a:prstGeom prst="rect">
            <a:avLst/>
          </a:prstGeom>
        </p:spPr>
      </p:pic>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1242295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202"/>
          </a:xfrm>
        </p:spPr>
        <p:txBody>
          <a:bodyPr/>
          <a:lstStyle/>
          <a:p>
            <a:r>
              <a:rPr lang="en-IN" dirty="0"/>
              <a:t>Stress Cycles </a:t>
            </a:r>
          </a:p>
        </p:txBody>
      </p:sp>
      <p:sp>
        <p:nvSpPr>
          <p:cNvPr id="3" name="Content Placeholder 2"/>
          <p:cNvSpPr>
            <a:spLocks noGrp="1"/>
          </p:cNvSpPr>
          <p:nvPr>
            <p:ph idx="1"/>
          </p:nvPr>
        </p:nvSpPr>
        <p:spPr>
          <a:xfrm>
            <a:off x="838200" y="1302328"/>
            <a:ext cx="10515600" cy="4874635"/>
          </a:xfrm>
        </p:spPr>
        <p:txBody>
          <a:bodyPr/>
          <a:lstStyle/>
          <a:p>
            <a:r>
              <a:rPr lang="en-IN" dirty="0"/>
              <a:t>Stress has a number of immediate effects and, if the stressors are maintained, long-term behavioural, physiological, emotional, and cognitive (thinking) effects occur. If these effects hinder adaptation to the environment or create discomfort and distress, they themselves become stressors. (Distress Cycle)</a:t>
            </a:r>
          </a:p>
          <a:p>
            <a:r>
              <a:rPr lang="en-IN" dirty="0"/>
              <a:t>Many people have developed ways of coping with stressors so that they are able to respond adaptively. (Wellness Cycle) </a:t>
            </a:r>
          </a:p>
          <a:p>
            <a:r>
              <a:rPr lang="en-IN" dirty="0"/>
              <a:t>Teaching people adaptive ways of handling stress so as to promote the wellness cycle is an important part of the newly emerging field of behavioural sciences. </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589983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978766"/>
          </a:xfrm>
        </p:spPr>
        <p:txBody>
          <a:bodyPr/>
          <a:lstStyle/>
          <a:p>
            <a:r>
              <a:rPr lang="en-IN" dirty="0"/>
              <a:t>Distress Cycle                       Wellness Cycle</a:t>
            </a:r>
          </a:p>
        </p:txBody>
      </p:sp>
      <p:pic>
        <p:nvPicPr>
          <p:cNvPr id="8" name="Content Placeholder 7"/>
          <p:cNvPicPr>
            <a:picLocks noGrp="1" noChangeAspect="1"/>
          </p:cNvPicPr>
          <p:nvPr>
            <p:ph sz="half" idx="1"/>
          </p:nvPr>
        </p:nvPicPr>
        <p:blipFill>
          <a:blip r:embed="rId2"/>
          <a:stretch>
            <a:fillRect/>
          </a:stretch>
        </p:blipFill>
        <p:spPr>
          <a:xfrm>
            <a:off x="651164" y="1523279"/>
            <a:ext cx="5368636" cy="4421115"/>
          </a:xfrm>
          <a:prstGeom prst="rect">
            <a:avLst/>
          </a:prstGeom>
        </p:spPr>
      </p:pic>
      <p:pic>
        <p:nvPicPr>
          <p:cNvPr id="9" name="Content Placeholder 8"/>
          <p:cNvPicPr>
            <a:picLocks noGrp="1" noChangeAspect="1"/>
          </p:cNvPicPr>
          <p:nvPr>
            <p:ph sz="half" idx="2"/>
          </p:nvPr>
        </p:nvPicPr>
        <p:blipFill>
          <a:blip r:embed="rId3"/>
          <a:stretch>
            <a:fillRect/>
          </a:stretch>
        </p:blipFill>
        <p:spPr>
          <a:xfrm>
            <a:off x="6172200" y="1523279"/>
            <a:ext cx="5181600" cy="4421115"/>
          </a:xfrm>
          <a:prstGeom prst="rect">
            <a:avLst/>
          </a:prstGeom>
        </p:spPr>
      </p:pic>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106525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Effect of Stressors on the body</a:t>
            </a:r>
          </a:p>
        </p:txBody>
      </p:sp>
      <p:sp>
        <p:nvSpPr>
          <p:cNvPr id="5" name="Content Placeholder 4"/>
          <p:cNvSpPr>
            <a:spLocks noGrp="1"/>
          </p:cNvSpPr>
          <p:nvPr>
            <p:ph sz="half" idx="1"/>
          </p:nvPr>
        </p:nvSpPr>
        <p:spPr/>
        <p:txBody>
          <a:bodyPr/>
          <a:lstStyle/>
          <a:p>
            <a:r>
              <a:rPr lang="en-IN" dirty="0"/>
              <a:t>Hans </a:t>
            </a:r>
            <a:r>
              <a:rPr lang="en-IN" dirty="0" err="1"/>
              <a:t>Selye</a:t>
            </a:r>
            <a:r>
              <a:rPr lang="en-IN" dirty="0"/>
              <a:t> (1956,1976) termed the body’s response to stressors as the </a:t>
            </a:r>
            <a:r>
              <a:rPr lang="en-IN" b="1" i="1" dirty="0"/>
              <a:t>General Adaptation Syndrome </a:t>
            </a:r>
            <a:r>
              <a:rPr lang="en-IN" dirty="0"/>
              <a:t>which comprises of 3 stages – </a:t>
            </a:r>
          </a:p>
          <a:p>
            <a:pPr marL="514350" indent="-514350">
              <a:buAutoNum type="alphaUcParenR"/>
            </a:pPr>
            <a:r>
              <a:rPr lang="en-IN" b="1" i="1" dirty="0"/>
              <a:t>Alarm Reaction</a:t>
            </a:r>
          </a:p>
          <a:p>
            <a:pPr marL="514350" indent="-514350">
              <a:buAutoNum type="alphaUcParenR"/>
            </a:pPr>
            <a:r>
              <a:rPr lang="en-IN" b="1" i="1" dirty="0"/>
              <a:t>Stage of Resistance</a:t>
            </a:r>
          </a:p>
          <a:p>
            <a:pPr marL="514350" indent="-514350">
              <a:buAutoNum type="alphaUcParenR"/>
            </a:pPr>
            <a:r>
              <a:rPr lang="en-IN" b="1" i="1" dirty="0"/>
              <a:t>Stage of Exhaustion</a:t>
            </a:r>
          </a:p>
        </p:txBody>
      </p:sp>
      <p:pic>
        <p:nvPicPr>
          <p:cNvPr id="7" name="Content Placeholder 6"/>
          <p:cNvPicPr>
            <a:picLocks noGrp="1" noChangeAspect="1"/>
          </p:cNvPicPr>
          <p:nvPr>
            <p:ph sz="half" idx="2"/>
          </p:nvPr>
        </p:nvPicPr>
        <p:blipFill>
          <a:blip r:embed="rId2"/>
          <a:stretch>
            <a:fillRect/>
          </a:stretch>
        </p:blipFill>
        <p:spPr>
          <a:xfrm>
            <a:off x="6534150" y="2872581"/>
            <a:ext cx="4457700" cy="2257425"/>
          </a:xfrm>
          <a:prstGeom prst="rect">
            <a:avLst/>
          </a:prstGeom>
        </p:spPr>
      </p:pic>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20508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161"/>
            <a:ext cx="10515600" cy="1325563"/>
          </a:xfrm>
        </p:spPr>
        <p:txBody>
          <a:bodyPr/>
          <a:lstStyle/>
          <a:p>
            <a:r>
              <a:rPr lang="en-IN" dirty="0"/>
              <a:t>Components of Emotion</a:t>
            </a:r>
          </a:p>
        </p:txBody>
      </p:sp>
      <p:pic>
        <p:nvPicPr>
          <p:cNvPr id="5" name="Content Placeholder 4"/>
          <p:cNvPicPr>
            <a:picLocks noGrp="1" noChangeAspect="1"/>
          </p:cNvPicPr>
          <p:nvPr>
            <p:ph idx="1"/>
          </p:nvPr>
        </p:nvPicPr>
        <p:blipFill>
          <a:blip r:embed="rId2"/>
          <a:stretch>
            <a:fillRect/>
          </a:stretch>
        </p:blipFill>
        <p:spPr>
          <a:xfrm>
            <a:off x="1634836" y="1316182"/>
            <a:ext cx="8368146" cy="5389418"/>
          </a:xfrm>
          <a:prstGeom prst="rect">
            <a:avLst/>
          </a:prstGeom>
        </p:spPr>
      </p:pic>
    </p:spTree>
    <p:extLst>
      <p:ext uri="{BB962C8B-B14F-4D97-AF65-F5344CB8AC3E}">
        <p14:creationId xmlns:p14="http://schemas.microsoft.com/office/powerpoint/2010/main" val="3401176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lstStyle/>
          <a:p>
            <a:r>
              <a:rPr lang="en-IN" b="1" u="sng" dirty="0"/>
              <a:t>ALARM REACTION </a:t>
            </a:r>
            <a:r>
              <a:rPr lang="en-IN" dirty="0"/>
              <a:t>– It is essentially the emergency response of the body mediated by the sympathetic nervous system which will prepare us to cope with the stressor here and now. </a:t>
            </a:r>
          </a:p>
          <a:p>
            <a:r>
              <a:rPr lang="en-IN" b="1" u="sng" dirty="0"/>
              <a:t>STAGE OF RESISTANCE </a:t>
            </a:r>
            <a:r>
              <a:rPr lang="en-IN" dirty="0"/>
              <a:t>– If stressor continues to be present, this stage begins wherein the body resists the effects of the continuous stressor. However, resistance to new stressor is impaired. During this stage , certain hormonal responses of the body are an important line of defence in resisting the effect of the stressor – ACTH axis.</a:t>
            </a:r>
          </a:p>
          <a:p>
            <a:endParaRPr lang="en-IN" dirty="0"/>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graphicFrame>
        <p:nvGraphicFramePr>
          <p:cNvPr id="6" name="Diagram 5"/>
          <p:cNvGraphicFramePr/>
          <p:nvPr>
            <p:extLst>
              <p:ext uri="{D42A27DB-BD31-4B8C-83A1-F6EECF244321}">
                <p14:modId xmlns:p14="http://schemas.microsoft.com/office/powerpoint/2010/main" val="1634355939"/>
              </p:ext>
            </p:extLst>
          </p:nvPr>
        </p:nvGraphicFramePr>
        <p:xfrm>
          <a:off x="1159163" y="2146685"/>
          <a:ext cx="1019463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092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8764"/>
            <a:ext cx="10515600" cy="5678199"/>
          </a:xfrm>
        </p:spPr>
        <p:txBody>
          <a:bodyPr/>
          <a:lstStyle/>
          <a:p>
            <a:r>
              <a:rPr lang="en-IN" b="1" u="sng" dirty="0"/>
              <a:t>STAGE OF EXHAUSTION </a:t>
            </a:r>
            <a:r>
              <a:rPr lang="en-IN" dirty="0"/>
              <a:t>– In this stage, the body’s capacity to respond to both continuous and new stressor has been seriously compromised. For </a:t>
            </a:r>
            <a:r>
              <a:rPr lang="en-IN" dirty="0" err="1"/>
              <a:t>eg</a:t>
            </a:r>
            <a:r>
              <a:rPr lang="en-IN" dirty="0"/>
              <a:t>, due to actions of cortisol, a person can longer ward off infections and may also become sick and perhaps die. </a:t>
            </a:r>
          </a:p>
          <a:p>
            <a:r>
              <a:rPr lang="en-IN" dirty="0"/>
              <a:t>Or due to other stressor-induced hormonal effects, stomach ulcers, diabetes, skin disorders, asthma, high BP, increased susceptibility to cancer may occur later in this stage,</a:t>
            </a:r>
          </a:p>
          <a:p>
            <a:r>
              <a:rPr lang="en-IN" dirty="0"/>
              <a:t>The term </a:t>
            </a:r>
            <a:r>
              <a:rPr lang="en-IN" i="1" dirty="0"/>
              <a:t>Psychosomatic (mind-body) disorders </a:t>
            </a:r>
            <a:r>
              <a:rPr lang="en-IN" dirty="0"/>
              <a:t>is used when perceived stressors/mental events increase the susceptibility of the body to disease. </a:t>
            </a:r>
            <a:r>
              <a:rPr lang="en-IN" i="1" dirty="0"/>
              <a:t> </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1312340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1057"/>
          </a:xfrm>
        </p:spPr>
        <p:txBody>
          <a:bodyPr/>
          <a:lstStyle/>
          <a:p>
            <a:r>
              <a:rPr lang="en-IN" dirty="0"/>
              <a:t>Coping with Stressors</a:t>
            </a:r>
          </a:p>
        </p:txBody>
      </p:sp>
      <p:sp>
        <p:nvSpPr>
          <p:cNvPr id="3" name="Content Placeholder 2"/>
          <p:cNvSpPr>
            <a:spLocks noGrp="1"/>
          </p:cNvSpPr>
          <p:nvPr>
            <p:ph idx="1"/>
          </p:nvPr>
        </p:nvSpPr>
        <p:spPr>
          <a:xfrm>
            <a:off x="838200" y="1316182"/>
            <a:ext cx="10515600" cy="4860781"/>
          </a:xfrm>
        </p:spPr>
        <p:txBody>
          <a:bodyPr/>
          <a:lstStyle/>
          <a:p>
            <a:r>
              <a:rPr lang="en-IN" dirty="0"/>
              <a:t>The methods to cope with stress are – </a:t>
            </a:r>
          </a:p>
          <a:p>
            <a:r>
              <a:rPr lang="en-IN" dirty="0"/>
              <a:t>Relaxation techniques</a:t>
            </a:r>
          </a:p>
          <a:p>
            <a:r>
              <a:rPr lang="en-IN" dirty="0"/>
              <a:t>Hypnosis</a:t>
            </a:r>
          </a:p>
          <a:p>
            <a:r>
              <a:rPr lang="en-IN" dirty="0"/>
              <a:t>Biofeedback</a:t>
            </a:r>
          </a:p>
          <a:p>
            <a:r>
              <a:rPr lang="en-IN" dirty="0"/>
              <a:t>Systematic desensitization</a:t>
            </a:r>
          </a:p>
          <a:p>
            <a:endParaRPr lang="en-IN" dirty="0"/>
          </a:p>
          <a:p>
            <a:r>
              <a:rPr lang="en-IN" dirty="0"/>
              <a:t>The impact of a stressor can sometimes be reduced if a person has control over the stressor.</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1336846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5018"/>
            <a:ext cx="10515600" cy="5511945"/>
          </a:xfrm>
        </p:spPr>
        <p:txBody>
          <a:bodyPr/>
          <a:lstStyle/>
          <a:p>
            <a:r>
              <a:rPr lang="en-IN" dirty="0"/>
              <a:t>More successful copers have the following characteristics – </a:t>
            </a:r>
          </a:p>
          <a:p>
            <a:pPr marL="0" indent="0">
              <a:buNone/>
            </a:pPr>
            <a:r>
              <a:rPr lang="en-IN" dirty="0"/>
              <a:t>A) They seek information about how to deal with the problem and what their alternatives are. </a:t>
            </a:r>
          </a:p>
          <a:p>
            <a:pPr marL="0" indent="0">
              <a:buNone/>
            </a:pPr>
            <a:r>
              <a:rPr lang="en-IN" dirty="0"/>
              <a:t>B) They are prone to take direct action in trying to reduce stressor impact.</a:t>
            </a:r>
          </a:p>
          <a:p>
            <a:pPr marL="0" indent="0">
              <a:buNone/>
            </a:pPr>
            <a:r>
              <a:rPr lang="en-IN" dirty="0"/>
              <a:t>C) They are flexible in trying to cope, first trying one thing and then another.</a:t>
            </a:r>
          </a:p>
          <a:p>
            <a:pPr marL="0" indent="0">
              <a:buNone/>
            </a:pPr>
            <a:r>
              <a:rPr lang="en-IN" dirty="0"/>
              <a:t>D) They try not to deal with stressor through impulsive actions.</a:t>
            </a:r>
          </a:p>
          <a:p>
            <a:pPr marL="0" indent="0">
              <a:buNone/>
            </a:pPr>
            <a:r>
              <a:rPr lang="en-IN" dirty="0"/>
              <a:t>E) They use cognitive, or thinking, mechanisms such as reappraisal of the situation to deal with the stressor.</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a:p>
            <a:endParaRPr lang="en-IN" dirty="0"/>
          </a:p>
        </p:txBody>
      </p:sp>
    </p:spTree>
    <p:extLst>
      <p:ext uri="{BB962C8B-B14F-4D97-AF65-F5344CB8AC3E}">
        <p14:creationId xmlns:p14="http://schemas.microsoft.com/office/powerpoint/2010/main" val="528599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n-IN" dirty="0"/>
              <a:t>Theories of Emotion</a:t>
            </a:r>
          </a:p>
        </p:txBody>
      </p:sp>
      <p:pic>
        <p:nvPicPr>
          <p:cNvPr id="5" name="Content Placeholder 4"/>
          <p:cNvPicPr>
            <a:picLocks noGrp="1" noChangeAspect="1"/>
          </p:cNvPicPr>
          <p:nvPr>
            <p:ph idx="1"/>
          </p:nvPr>
        </p:nvPicPr>
        <p:blipFill>
          <a:blip r:embed="rId2"/>
          <a:stretch>
            <a:fillRect/>
          </a:stretch>
        </p:blipFill>
        <p:spPr>
          <a:xfrm>
            <a:off x="540327" y="1219200"/>
            <a:ext cx="10251889" cy="4738255"/>
          </a:xfrm>
          <a:prstGeom prst="rect">
            <a:avLst/>
          </a:prstGeom>
        </p:spPr>
      </p:pic>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a:p>
            <a:endParaRPr lang="en-IN" dirty="0"/>
          </a:p>
        </p:txBody>
      </p:sp>
    </p:spTree>
    <p:extLst>
      <p:ext uri="{BB962C8B-B14F-4D97-AF65-F5344CB8AC3E}">
        <p14:creationId xmlns:p14="http://schemas.microsoft.com/office/powerpoint/2010/main" val="1169740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8873"/>
            <a:ext cx="10515600" cy="5498090"/>
          </a:xfrm>
        </p:spPr>
        <p:txBody>
          <a:bodyPr>
            <a:normAutofit fontScale="92500" lnSpcReduction="10000"/>
          </a:bodyPr>
          <a:lstStyle/>
          <a:p>
            <a:r>
              <a:rPr lang="en-IN" b="1" dirty="0"/>
              <a:t>James – Lange Theory </a:t>
            </a:r>
            <a:r>
              <a:rPr lang="en-IN" dirty="0"/>
              <a:t>: Felt Emotion is the Perception of Bodily Changes</a:t>
            </a:r>
          </a:p>
          <a:p>
            <a:pPr marL="0" indent="0">
              <a:buNone/>
            </a:pPr>
            <a:r>
              <a:rPr lang="en-IN" dirty="0"/>
              <a:t>For this theory to work, there must be a different set of internal and external bodily changes for each emotion, and the individual must be able to perceive them. </a:t>
            </a:r>
          </a:p>
          <a:p>
            <a:r>
              <a:rPr lang="en-IN" b="1" dirty="0"/>
              <a:t>Cannon – Bard Theory : </a:t>
            </a:r>
            <a:r>
              <a:rPr lang="en-IN" dirty="0"/>
              <a:t>Felt Emotion and Bodily responses are independent events and both are triggered simultaneously.</a:t>
            </a:r>
          </a:p>
          <a:p>
            <a:pPr marL="0" indent="0">
              <a:buNone/>
            </a:pPr>
            <a:r>
              <a:rPr lang="en-IN" dirty="0"/>
              <a:t>in the sense that bodily reactions are not the basis of the felt emotion. </a:t>
            </a:r>
          </a:p>
          <a:p>
            <a:r>
              <a:rPr lang="en-IN" b="1" dirty="0" err="1"/>
              <a:t>Schachter</a:t>
            </a:r>
            <a:r>
              <a:rPr lang="en-IN" b="1" dirty="0"/>
              <a:t> – Singer Theory : </a:t>
            </a:r>
            <a:r>
              <a:rPr lang="en-IN" dirty="0"/>
              <a:t>The Interpretation of Bodily Arousal </a:t>
            </a:r>
          </a:p>
          <a:p>
            <a:pPr marL="0" indent="0">
              <a:buNone/>
            </a:pPr>
            <a:r>
              <a:rPr lang="en-IN" dirty="0"/>
              <a:t>This states that the emotion we feel is due to our interpretation of an aroused or stirred up bodily state. They stated that the bodily state of emotional arousal is much the same for most of the emotions we feel and that even if there are physiological differences in the body’s patterns of responses, people cannot perceive them. Given a state of arousal, we experience the emotion that seems appropriate to the situation in which we find ourselves.</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a:p>
            <a:endParaRPr lang="en-IN" dirty="0"/>
          </a:p>
        </p:txBody>
      </p:sp>
    </p:spTree>
    <p:extLst>
      <p:ext uri="{BB962C8B-B14F-4D97-AF65-F5344CB8AC3E}">
        <p14:creationId xmlns:p14="http://schemas.microsoft.com/office/powerpoint/2010/main" val="1247034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a:off x="838200" y="623455"/>
            <a:ext cx="5181600" cy="5553508"/>
          </a:xfrm>
          <a:prstGeom prst="rect">
            <a:avLst/>
          </a:prstGeom>
        </p:spPr>
      </p:pic>
      <p:pic>
        <p:nvPicPr>
          <p:cNvPr id="7" name="Content Placeholder 6"/>
          <p:cNvPicPr>
            <a:picLocks noGrp="1" noChangeAspect="1"/>
          </p:cNvPicPr>
          <p:nvPr>
            <p:ph sz="half" idx="2"/>
          </p:nvPr>
        </p:nvPicPr>
        <p:blipFill>
          <a:blip r:embed="rId3"/>
          <a:stretch>
            <a:fillRect/>
          </a:stretch>
        </p:blipFill>
        <p:spPr>
          <a:xfrm>
            <a:off x="6227783" y="623888"/>
            <a:ext cx="5070434" cy="5553075"/>
          </a:xfrm>
          <a:prstGeom prst="rect">
            <a:avLst/>
          </a:prstGeom>
        </p:spPr>
      </p:pic>
    </p:spTree>
    <p:extLst>
      <p:ext uri="{BB962C8B-B14F-4D97-AF65-F5344CB8AC3E}">
        <p14:creationId xmlns:p14="http://schemas.microsoft.com/office/powerpoint/2010/main" val="3008281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036"/>
            <a:ext cx="10515600" cy="5608927"/>
          </a:xfrm>
        </p:spPr>
        <p:txBody>
          <a:bodyPr>
            <a:normAutofit fontScale="92500" lnSpcReduction="20000"/>
          </a:bodyPr>
          <a:lstStyle/>
          <a:p>
            <a:r>
              <a:rPr lang="en-IN" dirty="0"/>
              <a:t>Subjects were given an injection of epinephrine (adrenalin), but told that it contained "Suproxin" --a fictitious vitamin which produced an aroused physiological state. Subjects in some groups were accurately informed that the injection would, result in a state of physiological arousal who attributed their feelings of arousal to the injection itself. When put in a situation designed to be a happy one, ignorant subjects indicated more happiness (euphoria) than did informed subjects. And ignorant subjects tended to feel angrier in an anger-arousing situation than did informed subjects. Thus, consistent with the theory, different emotions-euphoria or anger-were experienced with the same state of physiological arousal. </a:t>
            </a:r>
          </a:p>
          <a:p>
            <a:r>
              <a:rPr lang="en-IN" dirty="0"/>
              <a:t>In experiments in which bodily arousal has been induced in other ways – for </a:t>
            </a:r>
            <a:r>
              <a:rPr lang="en-IN" dirty="0" err="1"/>
              <a:t>eg</a:t>
            </a:r>
            <a:r>
              <a:rPr lang="en-IN" dirty="0"/>
              <a:t> by physical exercise, results consistent with the </a:t>
            </a:r>
            <a:r>
              <a:rPr lang="en-IN" dirty="0" err="1"/>
              <a:t>Schachter</a:t>
            </a:r>
            <a:r>
              <a:rPr lang="en-IN" dirty="0"/>
              <a:t>-Singer theory have been obtained (Cantor et al., 1975 ).  For example, one recent experiment found that aroused subjects who were ignorant, or uninformed, about the cause of their arousal- reported the aroused state as unpleasant even when they were in a "happiness-producing" situation (</a:t>
            </a:r>
            <a:r>
              <a:rPr lang="en-IN" dirty="0" err="1"/>
              <a:t>Maslach</a:t>
            </a:r>
            <a:r>
              <a:rPr lang="en-IN" dirty="0"/>
              <a:t>, 1979). In another experiment, subjects who were aroused with epinephrine but misinformed about the effects of the drug did not differ in their emotions from control subjects when placed in a "happy" situation. </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a:p>
            <a:endParaRPr lang="en-IN" dirty="0"/>
          </a:p>
        </p:txBody>
      </p:sp>
    </p:spTree>
    <p:extLst>
      <p:ext uri="{BB962C8B-B14F-4D97-AF65-F5344CB8AC3E}">
        <p14:creationId xmlns:p14="http://schemas.microsoft.com/office/powerpoint/2010/main" val="1360723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7088"/>
          </a:xfrm>
        </p:spPr>
        <p:txBody>
          <a:bodyPr/>
          <a:lstStyle/>
          <a:p>
            <a:r>
              <a:rPr lang="en-IN" dirty="0"/>
              <a:t>A Cognitive Appraisal Theory of Emotion</a:t>
            </a:r>
          </a:p>
        </p:txBody>
      </p:sp>
      <p:sp>
        <p:nvSpPr>
          <p:cNvPr id="3" name="Content Placeholder 2"/>
          <p:cNvSpPr>
            <a:spLocks noGrp="1"/>
          </p:cNvSpPr>
          <p:nvPr>
            <p:ph idx="1"/>
          </p:nvPr>
        </p:nvSpPr>
        <p:spPr>
          <a:xfrm>
            <a:off x="838200" y="1192214"/>
            <a:ext cx="10515600" cy="4984749"/>
          </a:xfrm>
        </p:spPr>
        <p:txBody>
          <a:bodyPr>
            <a:normAutofit fontScale="92500"/>
          </a:bodyPr>
          <a:lstStyle/>
          <a:p>
            <a:r>
              <a:rPr lang="en-IN" dirty="0"/>
              <a:t>The </a:t>
            </a:r>
            <a:r>
              <a:rPr lang="en-IN" dirty="0" err="1"/>
              <a:t>Schachter</a:t>
            </a:r>
            <a:r>
              <a:rPr lang="en-IN" dirty="0"/>
              <a:t>-Singer theory is often called a cognitive theory because it involves thoughts about the cause of the perceived state of arousal. </a:t>
            </a:r>
          </a:p>
          <a:p>
            <a:r>
              <a:rPr lang="en-IN" dirty="0"/>
              <a:t>Another theory was given by </a:t>
            </a:r>
            <a:r>
              <a:rPr lang="en-IN" b="1" dirty="0"/>
              <a:t>Richard Lazarus </a:t>
            </a:r>
            <a:r>
              <a:rPr lang="en-IN" dirty="0"/>
              <a:t>and colleagues and this theory emphasizes the appraisal of information from several sources. </a:t>
            </a:r>
          </a:p>
          <a:p>
            <a:r>
              <a:rPr lang="en-IN" dirty="0"/>
              <a:t>Since appraisal involves cognition, or the processing of information from the environment, the body, and memory, this theory is a cognitive one. The theory says that the emotions we feel result from appraisals, or evaluations, of information coming from the environmental situation and from within the body. In addition, memories of past encounters with similar situations, dispositions to respond in certain ways, and consideration of the consequences of actions that might result from the emotional state enter into the appraisal. The outcome of the complex appraisal of all this information is the emotion as it is felt. </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a:p>
            <a:endParaRPr lang="en-IN" dirty="0"/>
          </a:p>
        </p:txBody>
      </p:sp>
    </p:spTree>
    <p:extLst>
      <p:ext uri="{BB962C8B-B14F-4D97-AF65-F5344CB8AC3E}">
        <p14:creationId xmlns:p14="http://schemas.microsoft.com/office/powerpoint/2010/main" val="3468456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9491"/>
            <a:ext cx="10515600" cy="5747472"/>
          </a:xfrm>
        </p:spPr>
        <p:txBody>
          <a:bodyPr/>
          <a:lstStyle/>
          <a:p>
            <a:r>
              <a:rPr lang="en-IN" dirty="0"/>
              <a:t>Reappraisal of potentially emotion-producing situations is an important part of this cognitive theory. Reappraisal is also a way of coping with stressful situations. </a:t>
            </a:r>
          </a:p>
          <a:p>
            <a:pPr marL="0" indent="0">
              <a:buNone/>
            </a:pPr>
            <a:endParaRPr lang="en-IN" dirty="0"/>
          </a:p>
          <a:p>
            <a:r>
              <a:rPr lang="en-IN" dirty="0"/>
              <a:t>People who reappraise emotion producing situations with denial, intellectualization, reaction formation or other normal defence mechanisms may find that they are able to reduce the intensity of the disturbing emotional feelings which accompany stressful situations. </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106281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6366"/>
          </a:xfrm>
        </p:spPr>
        <p:txBody>
          <a:bodyPr/>
          <a:lstStyle/>
          <a:p>
            <a:r>
              <a:rPr lang="en-IN" dirty="0"/>
              <a:t>Feeling Component</a:t>
            </a:r>
          </a:p>
        </p:txBody>
      </p:sp>
      <p:sp>
        <p:nvSpPr>
          <p:cNvPr id="3" name="Content Placeholder 2"/>
          <p:cNvSpPr>
            <a:spLocks noGrp="1"/>
          </p:cNvSpPr>
          <p:nvPr>
            <p:ph idx="1"/>
          </p:nvPr>
        </p:nvSpPr>
        <p:spPr>
          <a:xfrm>
            <a:off x="838200" y="1509424"/>
            <a:ext cx="10515600" cy="3852286"/>
          </a:xfrm>
        </p:spPr>
        <p:txBody>
          <a:bodyPr/>
          <a:lstStyle/>
          <a:p>
            <a:r>
              <a:rPr lang="en-IN" dirty="0"/>
              <a:t>Emotions are a subjective feeling. </a:t>
            </a:r>
          </a:p>
          <a:p>
            <a:r>
              <a:rPr lang="en-IN" dirty="0"/>
              <a:t>Makes us feel in a particular way.</a:t>
            </a:r>
          </a:p>
          <a:p>
            <a:r>
              <a:rPr lang="en-IN" dirty="0"/>
              <a:t>Meaning and personal significance.</a:t>
            </a:r>
          </a:p>
          <a:p>
            <a:r>
              <a:rPr lang="en-IN" dirty="0"/>
              <a:t>Varies in intensity and quality. </a:t>
            </a:r>
          </a:p>
          <a:p>
            <a:r>
              <a:rPr lang="en-IN" dirty="0"/>
              <a:t>Rooted in mental processing (</a:t>
            </a:r>
            <a:r>
              <a:rPr lang="en-IN" dirty="0" err="1"/>
              <a:t>Labeling</a:t>
            </a:r>
            <a:r>
              <a:rPr lang="en-IN" dirty="0"/>
              <a:t>). </a:t>
            </a:r>
          </a:p>
          <a:p>
            <a:pPr marL="0" indent="0">
              <a:buNone/>
            </a:pPr>
            <a:endParaRPr lang="en-IN" dirty="0"/>
          </a:p>
        </p:txBody>
      </p:sp>
      <p:sp>
        <p:nvSpPr>
          <p:cNvPr id="4" name="Footer Placeholder 3"/>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66990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202"/>
          </a:xfrm>
        </p:spPr>
        <p:txBody>
          <a:bodyPr/>
          <a:lstStyle/>
          <a:p>
            <a:r>
              <a:rPr lang="en-IN" dirty="0"/>
              <a:t>Modal Model of Emotion</a:t>
            </a:r>
          </a:p>
        </p:txBody>
      </p:sp>
      <p:sp>
        <p:nvSpPr>
          <p:cNvPr id="3" name="Content Placeholder 2"/>
          <p:cNvSpPr>
            <a:spLocks noGrp="1"/>
          </p:cNvSpPr>
          <p:nvPr>
            <p:ph idx="1"/>
          </p:nvPr>
        </p:nvSpPr>
        <p:spPr>
          <a:xfrm>
            <a:off x="838200" y="1392022"/>
            <a:ext cx="10515600" cy="4874635"/>
          </a:xfrm>
        </p:spPr>
        <p:txBody>
          <a:bodyPr/>
          <a:lstStyle/>
          <a:p>
            <a:r>
              <a:rPr lang="en-IN" dirty="0"/>
              <a:t>This model is a modification of the Lazarus theory which has 3 elements – </a:t>
            </a:r>
          </a:p>
          <a:p>
            <a:pPr marL="514350" indent="-514350">
              <a:buAutoNum type="arabicParenBoth"/>
            </a:pPr>
            <a:r>
              <a:rPr lang="en-IN" dirty="0"/>
              <a:t>emotions arise when an individual attends to a situation and sees it relevant to their goals</a:t>
            </a:r>
          </a:p>
          <a:p>
            <a:pPr marL="514350" indent="-514350">
              <a:buAutoNum type="arabicParenBoth"/>
            </a:pPr>
            <a:r>
              <a:rPr lang="en-IN" dirty="0"/>
              <a:t> emotions result in changes in subjective experience, behaviour and central and peripheral physiology</a:t>
            </a:r>
          </a:p>
          <a:p>
            <a:pPr marL="514350" indent="-514350">
              <a:buAutoNum type="arabicParenBoth"/>
            </a:pPr>
            <a:r>
              <a:rPr lang="en-IN" dirty="0"/>
              <a:t> a response that may be modulated. </a:t>
            </a:r>
          </a:p>
          <a:p>
            <a:pPr marL="0" indent="0">
              <a:buNone/>
            </a:pPr>
            <a:endParaRPr lang="en-IN" dirty="0"/>
          </a:p>
          <a:p>
            <a:pPr marL="0" indent="0">
              <a:buNone/>
            </a:pPr>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a:p>
            <a:endParaRPr lang="en-IN" dirty="0"/>
          </a:p>
        </p:txBody>
      </p:sp>
    </p:spTree>
    <p:extLst>
      <p:ext uri="{BB962C8B-B14F-4D97-AF65-F5344CB8AC3E}">
        <p14:creationId xmlns:p14="http://schemas.microsoft.com/office/powerpoint/2010/main" val="2721577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1"/>
            <a:ext cx="10515600" cy="5595072"/>
          </a:xfrm>
        </p:spPr>
        <p:txBody>
          <a:bodyPr/>
          <a:lstStyle/>
          <a:p>
            <a:r>
              <a:rPr lang="en-IN" dirty="0"/>
              <a:t>Five families of processes regulate emotions. </a:t>
            </a:r>
          </a:p>
          <a:p>
            <a:pPr marL="0" indent="0">
              <a:buNone/>
            </a:pPr>
            <a:endParaRPr lang="en-IN" dirty="0"/>
          </a:p>
          <a:p>
            <a:pPr marL="0" indent="0">
              <a:buNone/>
            </a:pPr>
            <a:r>
              <a:rPr lang="en-IN" dirty="0"/>
              <a:t> </a:t>
            </a:r>
          </a:p>
          <a:p>
            <a:pPr marL="0" indent="0">
              <a:buNone/>
            </a:pPr>
            <a:endParaRPr lang="en-IN" dirty="0"/>
          </a:p>
          <a:p>
            <a:pPr marL="0" indent="0">
              <a:buNone/>
            </a:pPr>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pic>
        <p:nvPicPr>
          <p:cNvPr id="6" name="Picture 5"/>
          <p:cNvPicPr>
            <a:picLocks noChangeAspect="1"/>
          </p:cNvPicPr>
          <p:nvPr/>
        </p:nvPicPr>
        <p:blipFill>
          <a:blip r:embed="rId2"/>
          <a:stretch>
            <a:fillRect/>
          </a:stretch>
        </p:blipFill>
        <p:spPr>
          <a:xfrm>
            <a:off x="1073727" y="1867493"/>
            <a:ext cx="10044546" cy="3286397"/>
          </a:xfrm>
          <a:prstGeom prst="rect">
            <a:avLst/>
          </a:prstGeom>
        </p:spPr>
      </p:pic>
    </p:spTree>
    <p:extLst>
      <p:ext uri="{BB962C8B-B14F-4D97-AF65-F5344CB8AC3E}">
        <p14:creationId xmlns:p14="http://schemas.microsoft.com/office/powerpoint/2010/main" val="773467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202"/>
          </a:xfrm>
        </p:spPr>
        <p:txBody>
          <a:bodyPr/>
          <a:lstStyle/>
          <a:p>
            <a:r>
              <a:rPr lang="en-IN" dirty="0" err="1"/>
              <a:t>Bioinformational</a:t>
            </a:r>
            <a:r>
              <a:rPr lang="en-IN" dirty="0"/>
              <a:t> Approach</a:t>
            </a:r>
          </a:p>
        </p:txBody>
      </p:sp>
      <p:sp>
        <p:nvSpPr>
          <p:cNvPr id="3" name="Content Placeholder 2"/>
          <p:cNvSpPr>
            <a:spLocks noGrp="1"/>
          </p:cNvSpPr>
          <p:nvPr>
            <p:ph idx="1"/>
          </p:nvPr>
        </p:nvSpPr>
        <p:spPr>
          <a:xfrm>
            <a:off x="838200" y="1454727"/>
            <a:ext cx="10515600" cy="4722236"/>
          </a:xfrm>
        </p:spPr>
        <p:txBody>
          <a:bodyPr/>
          <a:lstStyle/>
          <a:p>
            <a:r>
              <a:rPr lang="en-IN" dirty="0"/>
              <a:t>Given by </a:t>
            </a:r>
            <a:r>
              <a:rPr lang="en-IN" b="1" dirty="0"/>
              <a:t>Lang</a:t>
            </a:r>
            <a:r>
              <a:rPr lang="en-IN" dirty="0"/>
              <a:t>. </a:t>
            </a:r>
          </a:p>
          <a:p>
            <a:r>
              <a:rPr lang="en-IN" dirty="0"/>
              <a:t>Emotion involves processing and accessing information stored in memory. Information on both the stimulus and the response is stored in memory.</a:t>
            </a:r>
          </a:p>
          <a:p>
            <a:r>
              <a:rPr lang="en-IN" dirty="0"/>
              <a:t> This information is then interpreted on the basis of the significance of the event, allowing expression of the appropriate emotion in intensity consistent with the stimulus.</a:t>
            </a:r>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2356477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493"/>
          </a:xfrm>
        </p:spPr>
        <p:txBody>
          <a:bodyPr/>
          <a:lstStyle/>
          <a:p>
            <a:r>
              <a:rPr lang="en-IN" dirty="0"/>
              <a:t>Dimensional Models </a:t>
            </a:r>
          </a:p>
        </p:txBody>
      </p:sp>
      <p:sp>
        <p:nvSpPr>
          <p:cNvPr id="3" name="Content Placeholder 2"/>
          <p:cNvSpPr>
            <a:spLocks noGrp="1"/>
          </p:cNvSpPr>
          <p:nvPr>
            <p:ph idx="1"/>
          </p:nvPr>
        </p:nvSpPr>
        <p:spPr>
          <a:xfrm>
            <a:off x="838200" y="1274618"/>
            <a:ext cx="10515600" cy="4902345"/>
          </a:xfrm>
        </p:spPr>
        <p:txBody>
          <a:bodyPr>
            <a:normAutofit lnSpcReduction="10000"/>
          </a:bodyPr>
          <a:lstStyle/>
          <a:p>
            <a:r>
              <a:rPr lang="en-IN" dirty="0"/>
              <a:t>Dimensional models describe emotions in only </a:t>
            </a:r>
            <a:r>
              <a:rPr lang="en-IN" b="1" dirty="0"/>
              <a:t>two or three bidirectional dimensions</a:t>
            </a:r>
            <a:r>
              <a:rPr lang="en-IN" dirty="0"/>
              <a:t>, such as Eysenck’s (1967) two-factor model. One axis is called </a:t>
            </a:r>
            <a:r>
              <a:rPr lang="en-IN" b="1" dirty="0"/>
              <a:t>introversion–extroversion</a:t>
            </a:r>
            <a:r>
              <a:rPr lang="en-IN" dirty="0"/>
              <a:t>, and the other </a:t>
            </a:r>
            <a:r>
              <a:rPr lang="en-IN" b="1" dirty="0"/>
              <a:t>neuroticism–stability</a:t>
            </a:r>
            <a:r>
              <a:rPr lang="en-IN" dirty="0"/>
              <a:t>. </a:t>
            </a:r>
          </a:p>
          <a:p>
            <a:r>
              <a:rPr lang="en-IN" dirty="0"/>
              <a:t>In Eysenck’s biological theory, emotions are associated with an individual’s level of arousal that is set either too high or too low by the RAS. Extroverts seek out greater stimulation because of low levels of arousal, whereas introverts, who have high levels of arousal, need less stimulation. </a:t>
            </a:r>
          </a:p>
          <a:p>
            <a:r>
              <a:rPr lang="en-IN" dirty="0"/>
              <a:t>Neurotic individuals have increased reactivity in the autonomic nervous system. Emotion results from the interaction of these two axes and the limbic system.</a:t>
            </a:r>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2206318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4184"/>
          </a:xfrm>
        </p:spPr>
        <p:txBody>
          <a:bodyPr/>
          <a:lstStyle/>
          <a:p>
            <a:r>
              <a:rPr lang="en-IN" dirty="0" err="1"/>
              <a:t>Circumplex</a:t>
            </a:r>
            <a:r>
              <a:rPr lang="en-IN" dirty="0"/>
              <a:t> Model</a:t>
            </a:r>
          </a:p>
        </p:txBody>
      </p:sp>
      <p:sp>
        <p:nvSpPr>
          <p:cNvPr id="3" name="Content Placeholder 2"/>
          <p:cNvSpPr>
            <a:spLocks noGrp="1"/>
          </p:cNvSpPr>
          <p:nvPr>
            <p:ph idx="1"/>
          </p:nvPr>
        </p:nvSpPr>
        <p:spPr>
          <a:xfrm>
            <a:off x="838200" y="1399310"/>
            <a:ext cx="10515600" cy="4777653"/>
          </a:xfrm>
        </p:spPr>
        <p:txBody>
          <a:bodyPr>
            <a:normAutofit fontScale="92500" lnSpcReduction="20000"/>
          </a:bodyPr>
          <a:lstStyle/>
          <a:p>
            <a:r>
              <a:rPr lang="en-IN" dirty="0"/>
              <a:t>This is an alternative to the dimensional model given by </a:t>
            </a:r>
            <a:r>
              <a:rPr lang="en-IN" b="1" dirty="0" err="1"/>
              <a:t>Tellegen</a:t>
            </a:r>
            <a:r>
              <a:rPr lang="en-IN" dirty="0"/>
              <a:t>.</a:t>
            </a:r>
          </a:p>
          <a:p>
            <a:r>
              <a:rPr lang="en-IN" dirty="0"/>
              <a:t>In this emotions are placed in a circular order reflecting their relationship to other emotions. The opposite emotion is on the other side of the circle.</a:t>
            </a:r>
          </a:p>
          <a:p>
            <a:r>
              <a:rPr lang="en-IN" dirty="0"/>
              <a:t>The model is divided into </a:t>
            </a:r>
            <a:r>
              <a:rPr lang="en-IN" b="1" dirty="0"/>
              <a:t>eight</a:t>
            </a:r>
            <a:r>
              <a:rPr lang="en-IN" dirty="0"/>
              <a:t> sections - strong engagement, high negative affect, unpleasantness, low positive affect, disengagement, low negative affect, pleasantness, and high positive affect.</a:t>
            </a:r>
          </a:p>
          <a:p>
            <a:r>
              <a:rPr lang="en-IN" dirty="0" err="1"/>
              <a:t>Eg</a:t>
            </a:r>
            <a:r>
              <a:rPr lang="en-IN" dirty="0"/>
              <a:t> - An </a:t>
            </a:r>
            <a:r>
              <a:rPr lang="en-IN" b="1" i="1" dirty="0"/>
              <a:t>anxious</a:t>
            </a:r>
            <a:r>
              <a:rPr lang="en-IN" dirty="0"/>
              <a:t> mood is considered to be a high negative affect, with descriptors such as distressed, fearful, hostile, jittery, nervous, and scornful. </a:t>
            </a:r>
          </a:p>
          <a:p>
            <a:r>
              <a:rPr lang="en-IN" dirty="0"/>
              <a:t>A </a:t>
            </a:r>
            <a:r>
              <a:rPr lang="en-IN" b="1" i="1" dirty="0"/>
              <a:t>depressed</a:t>
            </a:r>
            <a:r>
              <a:rPr lang="en-IN" dirty="0"/>
              <a:t> mood in the would be a low positive affect, including descriptors such as being drowsy, dull, sleepy, and sluggish. </a:t>
            </a:r>
          </a:p>
          <a:p>
            <a:r>
              <a:rPr lang="en-IN" dirty="0"/>
              <a:t>A </a:t>
            </a:r>
            <a:r>
              <a:rPr lang="en-IN" b="1" i="1" dirty="0"/>
              <a:t>manic</a:t>
            </a:r>
            <a:r>
              <a:rPr lang="en-IN" dirty="0"/>
              <a:t> affect would be captured by terms in the high positive affect dimension: active, elated, enthusiastic, excited, peppy, and strong. </a:t>
            </a:r>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2212325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133600" y="263236"/>
            <a:ext cx="7813963" cy="5913727"/>
          </a:xfrm>
          <a:prstGeom prst="rect">
            <a:avLst/>
          </a:prstGeom>
        </p:spPr>
      </p:pic>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2518777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1057"/>
          </a:xfrm>
        </p:spPr>
        <p:txBody>
          <a:bodyPr/>
          <a:lstStyle/>
          <a:p>
            <a:r>
              <a:rPr lang="en-IN" dirty="0"/>
              <a:t>Theory of Relationships Among Emotions</a:t>
            </a:r>
          </a:p>
        </p:txBody>
      </p:sp>
      <p:sp>
        <p:nvSpPr>
          <p:cNvPr id="5" name="Content Placeholder 4"/>
          <p:cNvSpPr>
            <a:spLocks noGrp="1"/>
          </p:cNvSpPr>
          <p:nvPr>
            <p:ph sz="half" idx="1"/>
          </p:nvPr>
        </p:nvSpPr>
        <p:spPr>
          <a:xfrm>
            <a:off x="838200" y="1316182"/>
            <a:ext cx="5181600" cy="4860781"/>
          </a:xfrm>
        </p:spPr>
        <p:txBody>
          <a:bodyPr>
            <a:normAutofit lnSpcReduction="10000"/>
          </a:bodyPr>
          <a:lstStyle/>
          <a:p>
            <a:r>
              <a:rPr lang="en-IN" b="1" dirty="0"/>
              <a:t>Robert </a:t>
            </a:r>
            <a:r>
              <a:rPr lang="en-IN" b="1" dirty="0" err="1"/>
              <a:t>Plutchik</a:t>
            </a:r>
            <a:r>
              <a:rPr lang="en-IN" b="1" dirty="0"/>
              <a:t> </a:t>
            </a:r>
            <a:r>
              <a:rPr lang="en-IN" dirty="0"/>
              <a:t>has proposed a descriptive theory that is concerned with what are called primary or basic emotions and the ways that they can be mixed together.</a:t>
            </a:r>
          </a:p>
          <a:p>
            <a:r>
              <a:rPr lang="en-IN" dirty="0"/>
              <a:t>He assumes that emotions differ in 3 ways – intensity, similarity to one another and polarity or oppositeness. He used these to draw a spatial model representing the relationships among the emotions. </a:t>
            </a:r>
          </a:p>
        </p:txBody>
      </p:sp>
      <p:pic>
        <p:nvPicPr>
          <p:cNvPr id="7" name="Content Placeholder 6"/>
          <p:cNvPicPr>
            <a:picLocks noGrp="1" noChangeAspect="1"/>
          </p:cNvPicPr>
          <p:nvPr>
            <p:ph sz="half" idx="2"/>
          </p:nvPr>
        </p:nvPicPr>
        <p:blipFill>
          <a:blip r:embed="rId2"/>
          <a:stretch>
            <a:fillRect/>
          </a:stretch>
        </p:blipFill>
        <p:spPr>
          <a:xfrm>
            <a:off x="6172200" y="1316182"/>
            <a:ext cx="5181600" cy="4860781"/>
          </a:xfrm>
          <a:prstGeom prst="rect">
            <a:avLst/>
          </a:prstGeom>
        </p:spPr>
      </p:pic>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564342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493"/>
          </a:xfrm>
        </p:spPr>
        <p:txBody>
          <a:bodyPr/>
          <a:lstStyle/>
          <a:p>
            <a:r>
              <a:rPr lang="en-IN" dirty="0"/>
              <a:t>Theories about Emotion and Motivation</a:t>
            </a:r>
          </a:p>
        </p:txBody>
      </p:sp>
      <p:sp>
        <p:nvSpPr>
          <p:cNvPr id="3" name="Content Placeholder 2"/>
          <p:cNvSpPr>
            <a:spLocks noGrp="1"/>
          </p:cNvSpPr>
          <p:nvPr>
            <p:ph idx="1"/>
          </p:nvPr>
        </p:nvSpPr>
        <p:spPr>
          <a:xfrm>
            <a:off x="838200" y="1440873"/>
            <a:ext cx="10515600" cy="4736090"/>
          </a:xfrm>
        </p:spPr>
        <p:txBody>
          <a:bodyPr/>
          <a:lstStyle/>
          <a:p>
            <a:r>
              <a:rPr lang="en-IN" b="1" dirty="0" err="1"/>
              <a:t>Leeper</a:t>
            </a:r>
            <a:r>
              <a:rPr lang="en-IN" dirty="0"/>
              <a:t> (1970) says that almost all our sustained and goal-directed behaviour is emotionally toned and that it is the emotional tone which provides the motivation for long sequences of behaviour. </a:t>
            </a:r>
          </a:p>
          <a:p>
            <a:r>
              <a:rPr lang="en-IN" dirty="0"/>
              <a:t>Another theory by </a:t>
            </a:r>
            <a:r>
              <a:rPr lang="en-IN" b="1" dirty="0"/>
              <a:t>Tomkins</a:t>
            </a:r>
            <a:r>
              <a:rPr lang="en-IN" dirty="0"/>
              <a:t> (1970,1981) states that emotions provide the energy for motives. He said that motives or drives give information about some need or condition of the body. Accompanying them are emotions or affects which provide the energy for the drives; they amplify the drives to give them strong motivational power. </a:t>
            </a:r>
          </a:p>
          <a:p>
            <a:pPr marL="0" indent="0">
              <a:buNone/>
            </a:pPr>
            <a:endParaRPr lang="en-IN" dirty="0"/>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2354594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909"/>
            <a:ext cx="10515600" cy="5692054"/>
          </a:xfrm>
        </p:spPr>
        <p:txBody>
          <a:bodyPr>
            <a:normAutofit/>
          </a:bodyPr>
          <a:lstStyle/>
          <a:p>
            <a:r>
              <a:rPr lang="en-IN" b="1" dirty="0"/>
              <a:t>Incentive Theory of Motivation </a:t>
            </a:r>
            <a:r>
              <a:rPr lang="en-IN" dirty="0"/>
              <a:t>- Thus the stimulus characteristics of the goal can sometimes start a train of motivated behaviour. This is the basic idea behind theories of </a:t>
            </a:r>
            <a:r>
              <a:rPr lang="en-IN" i="1" dirty="0"/>
              <a:t>incentive motivation</a:t>
            </a:r>
            <a:r>
              <a:rPr lang="en-IN" dirty="0"/>
              <a:t>. Thus in contrast with the push of drive theories, incentive theories are “pull theories" of motivation; because of certain characteristics they have the goal objects pull behaviour toward them. The goal objects which motivate behaviour are known as </a:t>
            </a:r>
            <a:r>
              <a:rPr lang="en-IN" i="1" dirty="0"/>
              <a:t>incentives</a:t>
            </a:r>
            <a:r>
              <a:rPr lang="en-IN" dirty="0"/>
              <a:t>. Individuals expect pleasure from the attainment of what are called positive incentives and from the avoidance of what are known as negative incentives. </a:t>
            </a:r>
          </a:p>
          <a:p>
            <a:r>
              <a:rPr lang="en-IN" b="1" dirty="0"/>
              <a:t>Opponent Process Theory –</a:t>
            </a:r>
            <a:r>
              <a:rPr lang="en-IN" dirty="0"/>
              <a:t> It takes a hedonistic view of motivation. Basic to this theory is the observation that many emotional-motivating states are followed by opposing, or opposite states. Thus, as in feelings of pleasure and happiness follow feelings of fear and dread. </a:t>
            </a:r>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2990903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4184"/>
          </a:xfrm>
        </p:spPr>
        <p:txBody>
          <a:bodyPr/>
          <a:lstStyle/>
          <a:p>
            <a:r>
              <a:rPr lang="en-IN" dirty="0"/>
              <a:t>Emotional Reaction </a:t>
            </a:r>
          </a:p>
        </p:txBody>
      </p:sp>
      <p:sp>
        <p:nvSpPr>
          <p:cNvPr id="3" name="Content Placeholder 2"/>
          <p:cNvSpPr>
            <a:spLocks noGrp="1"/>
          </p:cNvSpPr>
          <p:nvPr>
            <p:ph idx="1"/>
          </p:nvPr>
        </p:nvSpPr>
        <p:spPr>
          <a:xfrm>
            <a:off x="838200" y="1399310"/>
            <a:ext cx="10515600" cy="4777653"/>
          </a:xfrm>
        </p:spPr>
        <p:txBody>
          <a:bodyPr/>
          <a:lstStyle/>
          <a:p>
            <a:r>
              <a:rPr lang="en-IN" b="1" u="sng" dirty="0"/>
              <a:t>Normal Emotional Reaction </a:t>
            </a:r>
            <a:r>
              <a:rPr lang="en-IN" dirty="0"/>
              <a:t>- </a:t>
            </a:r>
            <a:r>
              <a:rPr lang="en-US" dirty="0">
                <a:cs typeface="Arial" panose="020B0604020202020204" pitchFamily="34" charset="0"/>
              </a:rPr>
              <a:t>Some emotional reactions are normal responses to events or to primary morbid psychological experiences. An example of this is the grief reaction that follows the death of a loved one or the response of a previously healthy person to a life-threatening diagnosis. </a:t>
            </a:r>
          </a:p>
          <a:p>
            <a:pPr marL="0" indent="0">
              <a:buNone/>
            </a:pPr>
            <a:endParaRPr lang="en-US" dirty="0">
              <a:cs typeface="Arial" panose="020B0604020202020204" pitchFamily="34" charset="0"/>
            </a:endParaRPr>
          </a:p>
          <a:p>
            <a:r>
              <a:rPr lang="en-US" b="1" u="sng" dirty="0">
                <a:cs typeface="Arial" panose="020B0604020202020204" pitchFamily="34" charset="0"/>
              </a:rPr>
              <a:t>Abnormal emotional reaction </a:t>
            </a:r>
            <a:r>
              <a:rPr lang="en-US" dirty="0">
                <a:cs typeface="Arial" panose="020B0604020202020204" pitchFamily="34" charset="0"/>
              </a:rPr>
              <a:t>- These are states that are understandable in the context of stressful events but are associated with more prolonged impairment in functioning.</a:t>
            </a:r>
            <a:endParaRPr lang="en-IN" dirty="0">
              <a:cs typeface="Arial" panose="020B0604020202020204" pitchFamily="34" charset="0"/>
            </a:endParaRPr>
          </a:p>
          <a:p>
            <a:endParaRPr lang="en-US" dirty="0">
              <a:cs typeface="Arial" panose="020B0604020202020204" pitchFamily="34" charset="0"/>
            </a:endParaRPr>
          </a:p>
          <a:p>
            <a:endParaRPr lang="en-IN" dirty="0"/>
          </a:p>
        </p:txBody>
      </p:sp>
      <p:sp>
        <p:nvSpPr>
          <p:cNvPr id="4" name="Footer Placeholder 3"/>
          <p:cNvSpPr>
            <a:spLocks noGrp="1"/>
          </p:cNvSpPr>
          <p:nvPr>
            <p:ph type="ftr" sz="quarter" idx="11"/>
          </p:nvPr>
        </p:nvSpPr>
        <p:spPr>
          <a:xfrm>
            <a:off x="4038600" y="6325178"/>
            <a:ext cx="4114800" cy="544512"/>
          </a:xfrm>
        </p:spPr>
        <p:txBody>
          <a:bodyPr/>
          <a:lstStyle/>
          <a:p>
            <a:r>
              <a:rPr lang="en-IN" dirty="0"/>
              <a:t>Fish’s Clinical Psychopathology, 4</a:t>
            </a:r>
            <a:r>
              <a:rPr lang="en-IN" baseline="30000" dirty="0"/>
              <a:t>th</a:t>
            </a:r>
            <a:r>
              <a:rPr lang="en-IN" dirty="0"/>
              <a:t> edition, Chapter Five, Page 72-80.</a:t>
            </a:r>
          </a:p>
          <a:p>
            <a:endParaRPr lang="en-IN" dirty="0"/>
          </a:p>
        </p:txBody>
      </p:sp>
    </p:spTree>
    <p:extLst>
      <p:ext uri="{BB962C8B-B14F-4D97-AF65-F5344CB8AC3E}">
        <p14:creationId xmlns:p14="http://schemas.microsoft.com/office/powerpoint/2010/main" val="428091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4911"/>
          </a:xfrm>
        </p:spPr>
        <p:txBody>
          <a:bodyPr/>
          <a:lstStyle/>
          <a:p>
            <a:r>
              <a:rPr lang="en-IN" dirty="0"/>
              <a:t>Bodily Arousal</a:t>
            </a:r>
          </a:p>
        </p:txBody>
      </p:sp>
      <p:sp>
        <p:nvSpPr>
          <p:cNvPr id="3" name="Content Placeholder 2"/>
          <p:cNvSpPr>
            <a:spLocks noGrp="1"/>
          </p:cNvSpPr>
          <p:nvPr>
            <p:ph idx="1"/>
          </p:nvPr>
        </p:nvSpPr>
        <p:spPr>
          <a:xfrm>
            <a:off x="838200" y="1662545"/>
            <a:ext cx="10515600" cy="4514418"/>
          </a:xfrm>
        </p:spPr>
        <p:txBody>
          <a:bodyPr/>
          <a:lstStyle/>
          <a:p>
            <a:r>
              <a:rPr lang="en-IN" dirty="0"/>
              <a:t> Biological activation. </a:t>
            </a:r>
          </a:p>
          <a:p>
            <a:r>
              <a:rPr lang="en-IN" dirty="0"/>
              <a:t> Autonomic and hormonal systems. </a:t>
            </a:r>
          </a:p>
          <a:p>
            <a:r>
              <a:rPr lang="en-IN" dirty="0"/>
              <a:t> Prepare and activate adaptive coping behaviour during emotion. </a:t>
            </a:r>
          </a:p>
          <a:p>
            <a:r>
              <a:rPr lang="en-IN" dirty="0"/>
              <a:t> Body prepared for action. </a:t>
            </a:r>
          </a:p>
          <a:p>
            <a:r>
              <a:rPr lang="en-IN" dirty="0"/>
              <a:t> Alert posture, clenched fists. </a:t>
            </a:r>
          </a:p>
        </p:txBody>
      </p:sp>
      <p:sp>
        <p:nvSpPr>
          <p:cNvPr id="4" name="Footer Placeholder 3"/>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3514434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8766"/>
          </a:xfrm>
        </p:spPr>
        <p:txBody>
          <a:bodyPr/>
          <a:lstStyle/>
          <a:p>
            <a:r>
              <a:rPr lang="en-IN" dirty="0"/>
              <a:t>Abnormal Emotional Reaction</a:t>
            </a:r>
          </a:p>
        </p:txBody>
      </p:sp>
      <p:sp>
        <p:nvSpPr>
          <p:cNvPr id="3" name="Content Placeholder 2"/>
          <p:cNvSpPr>
            <a:spLocks noGrp="1"/>
          </p:cNvSpPr>
          <p:nvPr>
            <p:ph idx="1"/>
          </p:nvPr>
        </p:nvSpPr>
        <p:spPr>
          <a:xfrm>
            <a:off x="838200" y="1343892"/>
            <a:ext cx="10515600" cy="4833071"/>
          </a:xfrm>
        </p:spPr>
        <p:txBody>
          <a:bodyPr>
            <a:normAutofit lnSpcReduction="10000"/>
          </a:bodyPr>
          <a:lstStyle/>
          <a:p>
            <a:r>
              <a:rPr lang="en-IN" dirty="0"/>
              <a:t>The </a:t>
            </a:r>
            <a:r>
              <a:rPr lang="en-IN" b="1" dirty="0"/>
              <a:t>Yerkes–Dodson curve </a:t>
            </a:r>
            <a:r>
              <a:rPr lang="en-IN" dirty="0"/>
              <a:t>which distinguishes between normal and abnormal emotional states shows that up to a certain level of stress there is no impairment but beyond a certain point functioning deteriorates. The point at which this happens is determined by individual attributes such as </a:t>
            </a:r>
            <a:r>
              <a:rPr lang="en-IN" b="1" dirty="0"/>
              <a:t>genetic</a:t>
            </a:r>
            <a:r>
              <a:rPr lang="en-IN" dirty="0"/>
              <a:t> and </a:t>
            </a:r>
            <a:r>
              <a:rPr lang="en-IN" b="1" dirty="0"/>
              <a:t>personality</a:t>
            </a:r>
            <a:r>
              <a:rPr lang="en-IN" dirty="0"/>
              <a:t> predisposition, and by external factors including </a:t>
            </a:r>
            <a:r>
              <a:rPr lang="en-IN" b="1" dirty="0"/>
              <a:t>social support </a:t>
            </a:r>
            <a:r>
              <a:rPr lang="en-IN" dirty="0"/>
              <a:t>and the </a:t>
            </a:r>
            <a:r>
              <a:rPr lang="en-IN" b="1" dirty="0"/>
              <a:t>duration</a:t>
            </a:r>
            <a:r>
              <a:rPr lang="en-IN" dirty="0"/>
              <a:t> and </a:t>
            </a:r>
            <a:r>
              <a:rPr lang="en-IN" b="1" dirty="0"/>
              <a:t>severity</a:t>
            </a:r>
            <a:r>
              <a:rPr lang="en-IN" dirty="0"/>
              <a:t> of the </a:t>
            </a:r>
            <a:r>
              <a:rPr lang="en-IN" b="1" dirty="0"/>
              <a:t>stressors.</a:t>
            </a:r>
          </a:p>
          <a:p>
            <a:endParaRPr lang="en-IN" b="1" dirty="0"/>
          </a:p>
          <a:p>
            <a:r>
              <a:rPr lang="en-IN" dirty="0"/>
              <a:t>Diagnostically, both the ICD-10 Classification of Mental and Behavioural Disorders and the Diagnostic and Statistical Manual of Mental Disorders define these abnormal emotional reactions as </a:t>
            </a:r>
            <a:r>
              <a:rPr lang="en-IN" b="1" dirty="0"/>
              <a:t>adjustment disorders </a:t>
            </a:r>
            <a:r>
              <a:rPr lang="en-IN" dirty="0"/>
              <a:t>with disturbance of mood. </a:t>
            </a:r>
            <a:endParaRPr lang="en-IN" b="1" dirty="0"/>
          </a:p>
          <a:p>
            <a:endParaRPr lang="en-IN" dirty="0"/>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a:p>
            <a:endParaRPr lang="en-IN" dirty="0"/>
          </a:p>
        </p:txBody>
      </p:sp>
    </p:spTree>
    <p:extLst>
      <p:ext uri="{BB962C8B-B14F-4D97-AF65-F5344CB8AC3E}">
        <p14:creationId xmlns:p14="http://schemas.microsoft.com/office/powerpoint/2010/main" val="476488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10515600" cy="5872163"/>
          </a:xfrm>
        </p:spPr>
        <p:txBody>
          <a:bodyPr>
            <a:normAutofit/>
          </a:bodyPr>
          <a:lstStyle/>
          <a:p>
            <a:r>
              <a:rPr lang="en-IN" b="1" u="sng" dirty="0"/>
              <a:t>Anxiety</a:t>
            </a:r>
            <a:r>
              <a:rPr lang="en-IN" dirty="0"/>
              <a:t> is an unpleasant affective state and a simple definition is ‘fear for no adequate reason’. It is accompanied by physical symptoms such as palpitations, sweating, difficulty breathing, dizziness, etc.</a:t>
            </a:r>
          </a:p>
          <a:p>
            <a:r>
              <a:rPr lang="en-IN" dirty="0"/>
              <a:t> If the physical symptoms occur suddenly, and in combination, the result is overwhelming fear, and the term </a:t>
            </a:r>
            <a:r>
              <a:rPr lang="en-IN" b="1" u="sng" dirty="0"/>
              <a:t>panic attack </a:t>
            </a:r>
            <a:r>
              <a:rPr lang="en-IN" dirty="0"/>
              <a:t>is used. </a:t>
            </a:r>
          </a:p>
          <a:p>
            <a:r>
              <a:rPr lang="en-IN" dirty="0"/>
              <a:t>Overwhelming panic may lead to inactivity (being ‘paralysed with fear’) or ill-directed, chaotic </a:t>
            </a:r>
            <a:r>
              <a:rPr lang="en-IN" dirty="0" err="1"/>
              <a:t>overactivity</a:t>
            </a:r>
            <a:r>
              <a:rPr lang="en-IN" dirty="0"/>
              <a:t>.</a:t>
            </a:r>
          </a:p>
          <a:p>
            <a:r>
              <a:rPr lang="en-IN" dirty="0"/>
              <a:t>Anxiety may be associated with </a:t>
            </a:r>
            <a:r>
              <a:rPr lang="en-IN" b="1" u="sng" dirty="0"/>
              <a:t>anxious foreboding</a:t>
            </a:r>
            <a:r>
              <a:rPr lang="en-IN" dirty="0"/>
              <a:t>, i.e., a sense that something terrible will happen but without the knowledge of what this will be. Anxious foreboding is present in several disorders, such as generalised anxiety, depressive illness and panic disorder.</a:t>
            </a:r>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p:txBody>
      </p:sp>
    </p:spTree>
    <p:extLst>
      <p:ext uri="{BB962C8B-B14F-4D97-AF65-F5344CB8AC3E}">
        <p14:creationId xmlns:p14="http://schemas.microsoft.com/office/powerpoint/2010/main" val="4292387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8764"/>
            <a:ext cx="10515600" cy="5678199"/>
          </a:xfrm>
        </p:spPr>
        <p:txBody>
          <a:bodyPr/>
          <a:lstStyle/>
          <a:p>
            <a:r>
              <a:rPr lang="en-IN" dirty="0"/>
              <a:t>When the fear is restricted to one object, situation or idea, the term </a:t>
            </a:r>
            <a:r>
              <a:rPr lang="en-IN" b="1" u="sng" dirty="0"/>
              <a:t>phobia</a:t>
            </a:r>
            <a:r>
              <a:rPr lang="en-IN" dirty="0"/>
              <a:t> is used. Phobias are associated with physical symptoms of anxiety and with avoidance. Most fears are learned responses. Some phobias are secondary to morbid states, most commonly depressive illness, and others, such as fear of contamination, are regarded as obsessional symptoms. </a:t>
            </a:r>
          </a:p>
          <a:p>
            <a:pPr marL="0" indent="0">
              <a:buNone/>
            </a:pPr>
            <a:endParaRPr lang="en-IN" dirty="0"/>
          </a:p>
          <a:p>
            <a:r>
              <a:rPr lang="en-IN" b="1" u="sng" dirty="0"/>
              <a:t>Depressed mood </a:t>
            </a:r>
            <a:r>
              <a:rPr lang="en-IN" dirty="0"/>
              <a:t>is one of the commonly experienced abnormal reactions. Depression can be a symptom secondary to another morbid process, an understandable reaction or an illness in itself. </a:t>
            </a:r>
          </a:p>
          <a:p>
            <a:endParaRPr lang="en-IN" dirty="0"/>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p:txBody>
      </p:sp>
    </p:spTree>
    <p:extLst>
      <p:ext uri="{BB962C8B-B14F-4D97-AF65-F5344CB8AC3E}">
        <p14:creationId xmlns:p14="http://schemas.microsoft.com/office/powerpoint/2010/main" val="40449428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909"/>
            <a:ext cx="10515600" cy="5692054"/>
          </a:xfrm>
        </p:spPr>
        <p:txBody>
          <a:bodyPr/>
          <a:lstStyle/>
          <a:p>
            <a:r>
              <a:rPr lang="en-IN" b="1" u="sng" dirty="0"/>
              <a:t>Demoralization</a:t>
            </a:r>
            <a:r>
              <a:rPr lang="en-IN" dirty="0"/>
              <a:t> - It is characterised by feelings of isolation, despair, discouragement and helplessness. The individual feels trapped and unable to plan or initiate action towards a specific goal. It has been shown that such an extreme state can impact negatively on their wellbeing and functioning. </a:t>
            </a:r>
          </a:p>
          <a:p>
            <a:r>
              <a:rPr lang="en-IN" dirty="0"/>
              <a:t>It is common in those with cancer and other serious physical or psychiatric illnesses.</a:t>
            </a:r>
          </a:p>
          <a:p>
            <a:r>
              <a:rPr lang="en-IN" dirty="0"/>
              <a:t>The feeling differs from the low mood of the depressed person since its source is seen to be external and anhedonia is absent, but uncertainty about one’s future direction is prominent and motivation remains intact. Guilt is absent.</a:t>
            </a:r>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p:txBody>
      </p:sp>
    </p:spTree>
    <p:extLst>
      <p:ext uri="{BB962C8B-B14F-4D97-AF65-F5344CB8AC3E}">
        <p14:creationId xmlns:p14="http://schemas.microsoft.com/office/powerpoint/2010/main" val="322161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lstStyle/>
          <a:p>
            <a:r>
              <a:rPr lang="en-IN" dirty="0"/>
              <a:t>Abnormal Expressions of Emotion</a:t>
            </a:r>
          </a:p>
        </p:txBody>
      </p:sp>
      <p:sp>
        <p:nvSpPr>
          <p:cNvPr id="3" name="Content Placeholder 2"/>
          <p:cNvSpPr>
            <a:spLocks noGrp="1"/>
          </p:cNvSpPr>
          <p:nvPr>
            <p:ph idx="1"/>
          </p:nvPr>
        </p:nvSpPr>
        <p:spPr>
          <a:xfrm>
            <a:off x="838200" y="1288473"/>
            <a:ext cx="10515600" cy="4888490"/>
          </a:xfrm>
        </p:spPr>
        <p:txBody>
          <a:bodyPr>
            <a:normAutofit lnSpcReduction="10000"/>
          </a:bodyPr>
          <a:lstStyle/>
          <a:p>
            <a:r>
              <a:rPr lang="en-IN" dirty="0"/>
              <a:t>These refer to emotional expressions that are very different from the average normal reaction. Those with abnormal expressions of emotion are generally aware of the abnormality and it may actually be the result of learning and of different cultural norms. </a:t>
            </a:r>
          </a:p>
          <a:p>
            <a:r>
              <a:rPr lang="en-IN" dirty="0"/>
              <a:t>Lack of emotional response - Some depressed people fail to exhibit any emotion where some would be expected, this is termed </a:t>
            </a:r>
            <a:r>
              <a:rPr lang="en-IN" b="1" dirty="0"/>
              <a:t>‘dissociation of affect’ </a:t>
            </a:r>
            <a:r>
              <a:rPr lang="en-IN" dirty="0"/>
              <a:t>and is said to be an unconscious defence against the impact of overwhelming stress which is described as a feeling of numbness. </a:t>
            </a:r>
            <a:r>
              <a:rPr lang="en-IN" u="sng" dirty="0"/>
              <a:t>Derealisation and depersonalisation</a:t>
            </a:r>
            <a:r>
              <a:rPr lang="en-IN" dirty="0"/>
              <a:t>, although not primarily disorders of emotion but disorders of the experience of self, are associated with a feeling of being cut off. In both of these conditions the accompanying feeling of being unresponsive is the most common example of dissociation of affect. </a:t>
            </a:r>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p:txBody>
      </p:sp>
    </p:spTree>
    <p:extLst>
      <p:ext uri="{BB962C8B-B14F-4D97-AF65-F5344CB8AC3E}">
        <p14:creationId xmlns:p14="http://schemas.microsoft.com/office/powerpoint/2010/main" val="2818371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8764"/>
            <a:ext cx="10515600" cy="5678199"/>
          </a:xfrm>
        </p:spPr>
        <p:txBody>
          <a:bodyPr>
            <a:normAutofit fontScale="92500" lnSpcReduction="20000"/>
          </a:bodyPr>
          <a:lstStyle/>
          <a:p>
            <a:r>
              <a:rPr lang="en-IN" dirty="0"/>
              <a:t>Another variant of dissociation of affect is the </a:t>
            </a:r>
            <a:r>
              <a:rPr lang="en-IN" b="1" dirty="0"/>
              <a:t>belle </a:t>
            </a:r>
            <a:r>
              <a:rPr lang="en-IN" b="1" dirty="0" err="1"/>
              <a:t>indifférence</a:t>
            </a:r>
            <a:r>
              <a:rPr lang="en-IN" b="1" dirty="0"/>
              <a:t> </a:t>
            </a:r>
            <a:r>
              <a:rPr lang="en-IN" dirty="0"/>
              <a:t>that is seen in conversion disorder. </a:t>
            </a:r>
          </a:p>
          <a:p>
            <a:r>
              <a:rPr lang="en-IN" dirty="0"/>
              <a:t>A defence that may manifest as lack of emotion is </a:t>
            </a:r>
            <a:r>
              <a:rPr lang="en-IN" b="1" dirty="0"/>
              <a:t>denial</a:t>
            </a:r>
            <a:r>
              <a:rPr lang="en-IN" dirty="0"/>
              <a:t>.</a:t>
            </a:r>
          </a:p>
          <a:p>
            <a:r>
              <a:rPr lang="en-IN" dirty="0"/>
              <a:t>An unusual but significant abnormality in the expression of emotion is that seen in the ‘</a:t>
            </a:r>
            <a:r>
              <a:rPr lang="en-IN" b="1" dirty="0"/>
              <a:t>smiling depressive</a:t>
            </a:r>
            <a:r>
              <a:rPr lang="en-IN" dirty="0"/>
              <a:t>’ who retains the communicatory smile but loses the emotional element. So although able to visibly smile, their eyes remain unchanged and display a tension in the surrounding muscles. This is a feature of severe depression and can underestimate the depth of the depression. </a:t>
            </a:r>
          </a:p>
          <a:p>
            <a:r>
              <a:rPr lang="en-IN" b="1" dirty="0"/>
              <a:t>Apathy</a:t>
            </a:r>
            <a:r>
              <a:rPr lang="en-IN" dirty="0"/>
              <a:t> may be erroneously confused with dissociation of affect. It means emotional indifference, often with a sense of futility. It may manifest itself as a lack of motivation and is found in those in prisons, in socially deprived areas and in disorders such as schizophrenia and the </a:t>
            </a:r>
            <a:r>
              <a:rPr lang="en-IN" dirty="0" err="1"/>
              <a:t>amotivational</a:t>
            </a:r>
            <a:r>
              <a:rPr lang="en-IN" dirty="0"/>
              <a:t> syndrome associated with cannabis misuse. </a:t>
            </a:r>
          </a:p>
          <a:p>
            <a:r>
              <a:rPr lang="en-IN" b="1" dirty="0"/>
              <a:t>Perplexity</a:t>
            </a:r>
            <a:r>
              <a:rPr lang="en-IN" dirty="0"/>
              <a:t> is a tentative or bewildered, slightly puzzled state that occurs in anxiety, mild clouding of consciousness and emerging schizophrenia, as new psychotic experiences are occurring.</a:t>
            </a:r>
          </a:p>
          <a:p>
            <a:endParaRPr lang="en-IN" dirty="0"/>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p:txBody>
      </p:sp>
    </p:spTree>
    <p:extLst>
      <p:ext uri="{BB962C8B-B14F-4D97-AF65-F5344CB8AC3E}">
        <p14:creationId xmlns:p14="http://schemas.microsoft.com/office/powerpoint/2010/main" val="1298735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Morbid Expressions of Emotion</a:t>
            </a:r>
          </a:p>
        </p:txBody>
      </p:sp>
      <p:sp>
        <p:nvSpPr>
          <p:cNvPr id="3" name="Content Placeholder 2"/>
          <p:cNvSpPr>
            <a:spLocks noGrp="1"/>
          </p:cNvSpPr>
          <p:nvPr>
            <p:ph idx="1"/>
          </p:nvPr>
        </p:nvSpPr>
        <p:spPr/>
        <p:txBody>
          <a:bodyPr/>
          <a:lstStyle/>
          <a:p>
            <a:r>
              <a:rPr lang="en-IN" dirty="0"/>
              <a:t>This is different from abnormal expression of emotion in that the patient is unaware of the morbidity in emotional expression even though it is apparent to observers. </a:t>
            </a:r>
          </a:p>
          <a:p>
            <a:r>
              <a:rPr lang="en-IN" dirty="0"/>
              <a:t>In some patients with schizophrenia, there seems to be a complete loss of all emotional life such that the patient is indifferent to their own and others’ wellbeing. It shows itself as insensitivity to the subtleties of social intercourse and is known as </a:t>
            </a:r>
            <a:r>
              <a:rPr lang="en-IN" b="1" dirty="0"/>
              <a:t>inadequacy or blunting of affect. </a:t>
            </a:r>
            <a:r>
              <a:rPr lang="en-IN" dirty="0"/>
              <a:t>It was called as </a:t>
            </a:r>
            <a:r>
              <a:rPr lang="en-IN" b="1" dirty="0" err="1"/>
              <a:t>Parathymia</a:t>
            </a:r>
            <a:r>
              <a:rPr lang="en-IN" dirty="0"/>
              <a:t> by </a:t>
            </a:r>
            <a:r>
              <a:rPr lang="en-IN" dirty="0" err="1"/>
              <a:t>Bleuler</a:t>
            </a:r>
            <a:r>
              <a:rPr lang="en-IN" dirty="0"/>
              <a:t> and it manifests itself as social awkwardness and inappropriateness. </a:t>
            </a:r>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p:txBody>
      </p:sp>
    </p:spTree>
    <p:extLst>
      <p:ext uri="{BB962C8B-B14F-4D97-AF65-F5344CB8AC3E}">
        <p14:creationId xmlns:p14="http://schemas.microsoft.com/office/powerpoint/2010/main" val="559914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5636"/>
            <a:ext cx="10515600" cy="5761327"/>
          </a:xfrm>
        </p:spPr>
        <p:txBody>
          <a:bodyPr/>
          <a:lstStyle/>
          <a:p>
            <a:r>
              <a:rPr lang="en-IN" dirty="0"/>
              <a:t>In others there seems to be a misdirection of emotions, known as </a:t>
            </a:r>
            <a:r>
              <a:rPr lang="en-IN" b="1" dirty="0"/>
              <a:t>incongruity</a:t>
            </a:r>
            <a:r>
              <a:rPr lang="en-IN" dirty="0"/>
              <a:t>, so that an indifferent event may produce a severe emotional outburst, while an event that objectively seems to be emotionally charged has no effect on the patient’s emotional response. Some argue that this may not necessarily be a primary disorder of affect but a congruous response to the distorted environment associated with delusions and other psychotic phenomena. </a:t>
            </a:r>
          </a:p>
          <a:p>
            <a:r>
              <a:rPr lang="en-IN" dirty="0"/>
              <a:t>Finally, </a:t>
            </a:r>
            <a:r>
              <a:rPr lang="en-IN" b="1" dirty="0"/>
              <a:t>emotional constriction </a:t>
            </a:r>
            <a:r>
              <a:rPr lang="en-IN" dirty="0"/>
              <a:t>and its more severe form, </a:t>
            </a:r>
            <a:r>
              <a:rPr lang="en-IN" b="1" dirty="0"/>
              <a:t>flattening</a:t>
            </a:r>
            <a:r>
              <a:rPr lang="en-IN" dirty="0"/>
              <a:t>, are evident by a limitation in the usual range of emotional responses, so that that the patient displays little emotional response in any direction. </a:t>
            </a:r>
            <a:r>
              <a:rPr lang="en-IN" b="1" dirty="0"/>
              <a:t>Stiffening of affect </a:t>
            </a:r>
            <a:r>
              <a:rPr lang="en-IN" dirty="0"/>
              <a:t>may also be seen in some patients with schizophrenia when their emotional response is at first congruent but does not alter as the situation changes.</a:t>
            </a:r>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p:txBody>
      </p:sp>
    </p:spTree>
    <p:extLst>
      <p:ext uri="{BB962C8B-B14F-4D97-AF65-F5344CB8AC3E}">
        <p14:creationId xmlns:p14="http://schemas.microsoft.com/office/powerpoint/2010/main" val="1608817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7927"/>
            <a:ext cx="10515600" cy="5789036"/>
          </a:xfrm>
        </p:spPr>
        <p:txBody>
          <a:bodyPr/>
          <a:lstStyle/>
          <a:p>
            <a:r>
              <a:rPr lang="en-IN" b="1" dirty="0"/>
              <a:t>Lability of affect </a:t>
            </a:r>
            <a:r>
              <a:rPr lang="en-IN" dirty="0"/>
              <a:t>is defined as rapid and abrupt changes in emotion largely unrelated to external stimuli. These shifts occur without warning. Those with borderline personality disorder may also exhibit lability of affect. However, lability is most common in mixed affective states (dysphoric mania) and in mania, where short bursts of weeping are present. It may also be a feature in organic brain disease following damage to the frontal lobe, or after cerebrovascular accidents. </a:t>
            </a:r>
          </a:p>
          <a:p>
            <a:r>
              <a:rPr lang="en-IN" dirty="0"/>
              <a:t>In </a:t>
            </a:r>
            <a:r>
              <a:rPr lang="en-IN" b="1" dirty="0"/>
              <a:t>affective incontinence </a:t>
            </a:r>
            <a:r>
              <a:rPr lang="en-IN" dirty="0"/>
              <a:t>there is total loss of control; this is particularly common in cerebral atherosclerosis and in multiple sclerosis, where spontaneous outbursts of laughter or crying occurs.</a:t>
            </a:r>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a:p>
            <a:endParaRPr lang="en-IN" dirty="0"/>
          </a:p>
        </p:txBody>
      </p:sp>
    </p:spTree>
    <p:extLst>
      <p:ext uri="{BB962C8B-B14F-4D97-AF65-F5344CB8AC3E}">
        <p14:creationId xmlns:p14="http://schemas.microsoft.com/office/powerpoint/2010/main" val="1511988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Morbid Disorders of Emotion </a:t>
            </a:r>
          </a:p>
        </p:txBody>
      </p:sp>
      <p:sp>
        <p:nvSpPr>
          <p:cNvPr id="3" name="Content Placeholder 2"/>
          <p:cNvSpPr>
            <a:spLocks noGrp="1"/>
          </p:cNvSpPr>
          <p:nvPr>
            <p:ph idx="1"/>
          </p:nvPr>
        </p:nvSpPr>
        <p:spPr>
          <a:xfrm>
            <a:off x="838200" y="2005012"/>
            <a:ext cx="10515600" cy="4351338"/>
          </a:xfrm>
        </p:spPr>
        <p:txBody>
          <a:bodyPr/>
          <a:lstStyle/>
          <a:p>
            <a:r>
              <a:rPr lang="en-IN" dirty="0"/>
              <a:t>These are regarded as pathological states that, although sometimes triggered by stressful events, do not spontaneously resolve with removal of the stressor and therefore have their own independent momentum. These also include those states that arise without any precipitant. </a:t>
            </a:r>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a:p>
            <a:endParaRPr lang="en-IN" dirty="0"/>
          </a:p>
        </p:txBody>
      </p:sp>
    </p:spTree>
    <p:extLst>
      <p:ext uri="{BB962C8B-B14F-4D97-AF65-F5344CB8AC3E}">
        <p14:creationId xmlns:p14="http://schemas.microsoft.com/office/powerpoint/2010/main" val="420914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7930"/>
          </a:xfrm>
        </p:spPr>
        <p:txBody>
          <a:bodyPr/>
          <a:lstStyle/>
          <a:p>
            <a:r>
              <a:rPr lang="en-IN" dirty="0"/>
              <a:t>Purposive Component</a:t>
            </a:r>
          </a:p>
        </p:txBody>
      </p:sp>
      <p:sp>
        <p:nvSpPr>
          <p:cNvPr id="3" name="Content Placeholder 2"/>
          <p:cNvSpPr>
            <a:spLocks noGrp="1"/>
          </p:cNvSpPr>
          <p:nvPr>
            <p:ph idx="1"/>
          </p:nvPr>
        </p:nvSpPr>
        <p:spPr>
          <a:xfrm>
            <a:off x="838200" y="1825625"/>
            <a:ext cx="10515600" cy="3536084"/>
          </a:xfrm>
        </p:spPr>
        <p:txBody>
          <a:bodyPr/>
          <a:lstStyle/>
          <a:p>
            <a:r>
              <a:rPr lang="en-IN" dirty="0"/>
              <a:t> Give emotion its goal-directed force. </a:t>
            </a:r>
          </a:p>
          <a:p>
            <a:r>
              <a:rPr lang="en-IN" dirty="0"/>
              <a:t> Motivation to take action. </a:t>
            </a:r>
          </a:p>
          <a:p>
            <a:r>
              <a:rPr lang="en-IN" dirty="0"/>
              <a:t> Cope with emotion-causing circumstances.</a:t>
            </a:r>
          </a:p>
          <a:p>
            <a:r>
              <a:rPr lang="en-IN" dirty="0"/>
              <a:t> Why people benefit from emotions. </a:t>
            </a:r>
          </a:p>
          <a:p>
            <a:r>
              <a:rPr lang="en-IN" dirty="0"/>
              <a:t> Social and evolutionary advantage. </a:t>
            </a:r>
          </a:p>
        </p:txBody>
      </p:sp>
      <p:sp>
        <p:nvSpPr>
          <p:cNvPr id="4" name="Footer Placeholder 3"/>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29928765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909"/>
            <a:ext cx="10515600" cy="5692054"/>
          </a:xfrm>
        </p:spPr>
        <p:txBody>
          <a:bodyPr>
            <a:normAutofit lnSpcReduction="10000"/>
          </a:bodyPr>
          <a:lstStyle/>
          <a:p>
            <a:r>
              <a:rPr lang="en-IN" b="1" dirty="0"/>
              <a:t>Depressive illness </a:t>
            </a:r>
            <a:r>
              <a:rPr lang="en-IN" dirty="0"/>
              <a:t>is the most common and patients use terms such as ‘a weight’ or ‘a darkness’ to attempt to capture the exact emotional feeling. The morbid sadness in this illness may be associated with morbid thinking that may reach delusional intensity.</a:t>
            </a:r>
          </a:p>
          <a:p>
            <a:r>
              <a:rPr lang="en-IN" dirty="0"/>
              <a:t>Often there is inhibition of thinking, loss of drive, decreased voluntary activity and psychomotor retardation. There may be difficulty making decisions due either to poor concentration or to obsessional doubting. Inner unrest, loss of energy, libido and confidence, anxiety, anorexia, anhedonia and early morning awakening are prominent. </a:t>
            </a:r>
          </a:p>
          <a:p>
            <a:r>
              <a:rPr lang="en-IN" dirty="0"/>
              <a:t>If depression is severe and psychomotor retardation is marked, depressive stupor may occur. The apparent indifference of the person with severe depression must be differentiated from the apathy and lack of concern of the person with schizophrenia. </a:t>
            </a:r>
          </a:p>
          <a:p>
            <a:r>
              <a:rPr lang="en-IN" dirty="0"/>
              <a:t>Morbid depression is found in depressive illness, bipolar disorder, schizophrenia and in acute and chronic organic states.</a:t>
            </a:r>
          </a:p>
          <a:p>
            <a:endParaRPr lang="en-IN" dirty="0"/>
          </a:p>
        </p:txBody>
      </p:sp>
      <p:sp>
        <p:nvSpPr>
          <p:cNvPr id="4" name="Footer Placeholder 3"/>
          <p:cNvSpPr>
            <a:spLocks noGrp="1"/>
          </p:cNvSpPr>
          <p:nvPr>
            <p:ph type="ftr" sz="quarter" idx="11"/>
          </p:nvPr>
        </p:nvSpPr>
        <p:spPr>
          <a:xfrm>
            <a:off x="4038600" y="6525491"/>
            <a:ext cx="4114800" cy="195984"/>
          </a:xfrm>
        </p:spPr>
        <p:txBody>
          <a:bodyPr/>
          <a:lstStyle/>
          <a:p>
            <a:r>
              <a:rPr lang="en-IN" dirty="0"/>
              <a:t>Fish’s Clinical Psychopathology, 4</a:t>
            </a:r>
            <a:r>
              <a:rPr lang="en-IN" baseline="30000" dirty="0"/>
              <a:t>th</a:t>
            </a:r>
            <a:r>
              <a:rPr lang="en-IN" dirty="0"/>
              <a:t> edition, Chapter Five, Page 72-80.</a:t>
            </a:r>
          </a:p>
          <a:p>
            <a:endParaRPr lang="en-IN" dirty="0"/>
          </a:p>
          <a:p>
            <a:endParaRPr lang="en-IN" dirty="0"/>
          </a:p>
          <a:p>
            <a:endParaRPr lang="en-IN" dirty="0"/>
          </a:p>
        </p:txBody>
      </p:sp>
    </p:spTree>
    <p:extLst>
      <p:ext uri="{BB962C8B-B14F-4D97-AF65-F5344CB8AC3E}">
        <p14:creationId xmlns:p14="http://schemas.microsoft.com/office/powerpoint/2010/main" val="3822111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7927"/>
            <a:ext cx="10515600" cy="5789036"/>
          </a:xfrm>
        </p:spPr>
        <p:txBody>
          <a:bodyPr/>
          <a:lstStyle/>
          <a:p>
            <a:r>
              <a:rPr lang="en-IN" b="1" dirty="0"/>
              <a:t>Morbid anxiety </a:t>
            </a:r>
            <a:r>
              <a:rPr lang="en-IN" dirty="0"/>
              <a:t>frequently occurs in association with morbid depression. In severe form it can present a picture of agitation. It is also found in organic states and may sometimes be secondary to terrifying visual hallucinations. </a:t>
            </a:r>
          </a:p>
          <a:p>
            <a:pPr marL="0" indent="0">
              <a:buNone/>
            </a:pPr>
            <a:endParaRPr lang="en-IN" dirty="0"/>
          </a:p>
          <a:p>
            <a:r>
              <a:rPr lang="en-IN" b="1" dirty="0"/>
              <a:t>Irritability</a:t>
            </a:r>
            <a:r>
              <a:rPr lang="en-IN" dirty="0"/>
              <a:t> may be seen in depressive illness, schizophrenia, dysphoric mania and in patients having a temporal lobe foci. </a:t>
            </a:r>
          </a:p>
          <a:p>
            <a:pPr marL="0" indent="0">
              <a:buNone/>
            </a:pPr>
            <a:endParaRPr lang="en-IN" dirty="0"/>
          </a:p>
          <a:p>
            <a:r>
              <a:rPr lang="en-IN" b="1" dirty="0"/>
              <a:t>Extreme apathy </a:t>
            </a:r>
            <a:r>
              <a:rPr lang="en-IN" dirty="0"/>
              <a:t>may be a feature of severe depression, schizophrenia or damage to the frontal lobe. This may result in self-neglect, inability to engage on day-to-day activities and social disengagement. </a:t>
            </a:r>
          </a:p>
          <a:p>
            <a:endParaRPr lang="en-IN" dirty="0"/>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a:p>
            <a:endParaRPr lang="en-IN" dirty="0"/>
          </a:p>
          <a:p>
            <a:endParaRPr lang="en-IN" dirty="0"/>
          </a:p>
        </p:txBody>
      </p:sp>
    </p:spTree>
    <p:extLst>
      <p:ext uri="{BB962C8B-B14F-4D97-AF65-F5344CB8AC3E}">
        <p14:creationId xmlns:p14="http://schemas.microsoft.com/office/powerpoint/2010/main" val="710618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3345"/>
            <a:ext cx="10515600" cy="5733618"/>
          </a:xfrm>
        </p:spPr>
        <p:txBody>
          <a:bodyPr>
            <a:normAutofit lnSpcReduction="10000"/>
          </a:bodyPr>
          <a:lstStyle/>
          <a:p>
            <a:r>
              <a:rPr lang="en-IN" b="1" dirty="0"/>
              <a:t>Morbid euphoria and elation </a:t>
            </a:r>
            <a:r>
              <a:rPr lang="en-IN" dirty="0"/>
              <a:t>classically occur in mania and hypomania but can also be seen in organic states and in hebephrenic schizophrenia. In mania and hypomania, there is an increased pressure of speech with prolixity, and flight of ideas or a subjective awareness of racing thoughts. Superficial bustling activity, disinhibition, distractibility, sometimes </a:t>
            </a:r>
            <a:r>
              <a:rPr lang="en-IN" dirty="0" err="1"/>
              <a:t>hypersexuality</a:t>
            </a:r>
            <a:r>
              <a:rPr lang="en-IN" dirty="0"/>
              <a:t> are also present. </a:t>
            </a:r>
          </a:p>
          <a:p>
            <a:r>
              <a:rPr lang="en-IN" dirty="0"/>
              <a:t>Lesions of the hypothalamus may produce a clinical picture resembling mania with flight of ideas. Euphoria also occurs in multiple sclerosis, amnestic syndrome and in lesions of the frontal lobe. Frontal lobe damage with euphoria, often presenting as silliness, lack of foresight and indifference, is known as </a:t>
            </a:r>
            <a:r>
              <a:rPr lang="en-IN" b="1" dirty="0" err="1"/>
              <a:t>moria</a:t>
            </a:r>
            <a:r>
              <a:rPr lang="en-IN" dirty="0"/>
              <a:t> or </a:t>
            </a:r>
            <a:r>
              <a:rPr lang="en-IN" b="1" i="1" dirty="0" err="1"/>
              <a:t>Witzelsucht</a:t>
            </a:r>
            <a:r>
              <a:rPr lang="en-IN" b="1" i="1" dirty="0"/>
              <a:t>. </a:t>
            </a:r>
          </a:p>
          <a:p>
            <a:r>
              <a:rPr lang="en-IN" dirty="0"/>
              <a:t>Ecstatic states may occur in schizophrenia, in those who misuse lysergic acid diethylamide, in epilepsy and in mass hysteria associated with religious services.</a:t>
            </a:r>
            <a:endParaRPr lang="en-IN" b="1" i="1" dirty="0"/>
          </a:p>
          <a:p>
            <a:endParaRPr lang="en-IN" dirty="0"/>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a:p>
            <a:endParaRPr lang="en-IN" dirty="0"/>
          </a:p>
          <a:p>
            <a:endParaRPr lang="en-IN" dirty="0"/>
          </a:p>
        </p:txBody>
      </p:sp>
    </p:spTree>
    <p:extLst>
      <p:ext uri="{BB962C8B-B14F-4D97-AF65-F5344CB8AC3E}">
        <p14:creationId xmlns:p14="http://schemas.microsoft.com/office/powerpoint/2010/main" val="26699826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0330"/>
          </a:xfrm>
        </p:spPr>
        <p:txBody>
          <a:bodyPr/>
          <a:lstStyle/>
          <a:p>
            <a:r>
              <a:rPr lang="en-IN" dirty="0"/>
              <a:t>The Brain and Emotion</a:t>
            </a:r>
          </a:p>
        </p:txBody>
      </p:sp>
      <p:sp>
        <p:nvSpPr>
          <p:cNvPr id="3" name="Content Placeholder 2"/>
          <p:cNvSpPr>
            <a:spLocks noGrp="1"/>
          </p:cNvSpPr>
          <p:nvPr>
            <p:ph idx="1"/>
          </p:nvPr>
        </p:nvSpPr>
        <p:spPr>
          <a:xfrm>
            <a:off x="838200" y="1385456"/>
            <a:ext cx="10515600" cy="4791507"/>
          </a:xfrm>
        </p:spPr>
        <p:txBody>
          <a:bodyPr>
            <a:normAutofit fontScale="92500" lnSpcReduction="10000"/>
          </a:bodyPr>
          <a:lstStyle/>
          <a:p>
            <a:r>
              <a:rPr lang="en-IN" dirty="0"/>
              <a:t>The brain is involved in the perception and evaluation of situations that give rise to emotion and it also controls the physiologic expression of emotion. </a:t>
            </a:r>
          </a:p>
          <a:p>
            <a:r>
              <a:rPr lang="en-IN" b="1" dirty="0"/>
              <a:t>Hypothalamus </a:t>
            </a:r>
            <a:r>
              <a:rPr lang="en-IN" dirty="0"/>
              <a:t>and </a:t>
            </a:r>
            <a:r>
              <a:rPr lang="en-IN" b="1" dirty="0"/>
              <a:t>Limbic system </a:t>
            </a:r>
            <a:r>
              <a:rPr lang="en-IN" dirty="0"/>
              <a:t>are directly involved in regulating emotions. Damage to some structures in the limbic system produces great changes in the emotional behaviour of animals. Electrical stimulation to certain portions of limbic system and hypothalamus is rewarding to animals and pleasurable for humans. </a:t>
            </a:r>
          </a:p>
          <a:p>
            <a:r>
              <a:rPr lang="en-IN" dirty="0"/>
              <a:t>The aroused state that is a part of many emotions is due to increased activation of brain cells in the </a:t>
            </a:r>
            <a:r>
              <a:rPr lang="en-IN" b="1" dirty="0"/>
              <a:t>cerebral cortex, limbic system and hypothalamus.</a:t>
            </a:r>
            <a:r>
              <a:rPr lang="en-IN" dirty="0"/>
              <a:t> Activity of cells in these brain areas is itself directly or indirectly influenced by </a:t>
            </a:r>
            <a:r>
              <a:rPr lang="en-IN" b="1" i="1" dirty="0"/>
              <a:t>Ascending Reticular Activating System(ARAS) </a:t>
            </a:r>
            <a:r>
              <a:rPr lang="en-IN" dirty="0"/>
              <a:t>which</a:t>
            </a:r>
            <a:r>
              <a:rPr lang="en-IN" i="1" dirty="0"/>
              <a:t> </a:t>
            </a:r>
            <a:r>
              <a:rPr lang="en-IN" dirty="0"/>
              <a:t>is fundamentally involved in keeping us awake, alert and conscious. </a:t>
            </a:r>
            <a:endParaRPr lang="en-IN" i="1" dirty="0"/>
          </a:p>
          <a:p>
            <a:endParaRPr lang="en-IN" dirty="0"/>
          </a:p>
        </p:txBody>
      </p:sp>
      <p:sp>
        <p:nvSpPr>
          <p:cNvPr id="4" name="Footer Placeholder 3"/>
          <p:cNvSpPr>
            <a:spLocks noGrp="1"/>
          </p:cNvSpPr>
          <p:nvPr>
            <p:ph type="ftr" sz="quarter" idx="11"/>
          </p:nvPr>
        </p:nvSpPr>
        <p:spPr/>
        <p:txBody>
          <a:bodyPr/>
          <a:lstStyle/>
          <a:p>
            <a:r>
              <a:rPr lang="en-IN" dirty="0"/>
              <a:t>Morgan and King, Introduction to Psychology, 7</a:t>
            </a:r>
            <a:r>
              <a:rPr lang="en-IN" baseline="30000" dirty="0"/>
              <a:t>th</a:t>
            </a:r>
            <a:r>
              <a:rPr lang="en-IN" dirty="0"/>
              <a:t> edition, Chapter 8, Pages 307-338</a:t>
            </a:r>
          </a:p>
          <a:p>
            <a:endParaRPr lang="en-IN" dirty="0"/>
          </a:p>
        </p:txBody>
      </p:sp>
    </p:spTree>
    <p:extLst>
      <p:ext uri="{BB962C8B-B14F-4D97-AF65-F5344CB8AC3E}">
        <p14:creationId xmlns:p14="http://schemas.microsoft.com/office/powerpoint/2010/main" val="2649323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Neurobiology of Emotions </a:t>
            </a:r>
          </a:p>
        </p:txBody>
      </p:sp>
      <p:sp>
        <p:nvSpPr>
          <p:cNvPr id="3" name="Content Placeholder 2"/>
          <p:cNvSpPr>
            <a:spLocks noGrp="1"/>
          </p:cNvSpPr>
          <p:nvPr>
            <p:ph idx="1"/>
          </p:nvPr>
        </p:nvSpPr>
        <p:spPr/>
        <p:txBody>
          <a:bodyPr/>
          <a:lstStyle/>
          <a:p>
            <a:r>
              <a:rPr lang="en-US" dirty="0">
                <a:cs typeface="Arial" panose="020B0604020202020204" pitchFamily="34" charset="0"/>
              </a:rPr>
              <a:t>The brain is involved in perception and evaluation of situations that give rise to emotions.</a:t>
            </a:r>
          </a:p>
          <a:p>
            <a:r>
              <a:rPr lang="en-US" dirty="0">
                <a:cs typeface="Arial" panose="020B0604020202020204" pitchFamily="34" charset="0"/>
              </a:rPr>
              <a:t>The core parts involved are</a:t>
            </a:r>
          </a:p>
          <a:p>
            <a:pPr marL="0" indent="0">
              <a:buNone/>
            </a:pPr>
            <a:r>
              <a:rPr lang="en-US" dirty="0">
                <a:cs typeface="Arial" panose="020B0604020202020204" pitchFamily="34" charset="0"/>
              </a:rPr>
              <a:t>1.Cerebral cortex</a:t>
            </a:r>
          </a:p>
          <a:p>
            <a:pPr marL="0" indent="0">
              <a:buNone/>
            </a:pPr>
            <a:r>
              <a:rPr lang="en-US" dirty="0">
                <a:cs typeface="Arial" panose="020B0604020202020204" pitchFamily="34" charset="0"/>
              </a:rPr>
              <a:t>2.Limbic System – (Hypothalamus, septum, hippocampus, amygdala, cingulum)</a:t>
            </a:r>
          </a:p>
          <a:p>
            <a:pPr marL="0" indent="0">
              <a:buNone/>
            </a:pPr>
            <a:r>
              <a:rPr lang="en-US" dirty="0">
                <a:cs typeface="Arial" panose="020B0604020202020204" pitchFamily="34" charset="0"/>
              </a:rPr>
              <a:t>3.Neurotransmitters</a:t>
            </a:r>
            <a:endParaRPr lang="en-IN" dirty="0">
              <a:cs typeface="Arial" panose="020B0604020202020204" pitchFamily="34" charset="0"/>
            </a:endParaRPr>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391167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787236" y="748145"/>
            <a:ext cx="8617528" cy="5324259"/>
          </a:xfrm>
          <a:prstGeom prst="rect">
            <a:avLst/>
          </a:prstGeom>
        </p:spPr>
      </p:pic>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28619086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1785"/>
          </a:xfrm>
        </p:spPr>
        <p:txBody>
          <a:bodyPr/>
          <a:lstStyle/>
          <a:p>
            <a:r>
              <a:rPr lang="en-IN" dirty="0"/>
              <a:t>The </a:t>
            </a:r>
            <a:r>
              <a:rPr lang="en-IN" dirty="0" err="1"/>
              <a:t>Papez</a:t>
            </a:r>
            <a:r>
              <a:rPr lang="en-IN" dirty="0"/>
              <a:t> Circuit</a:t>
            </a:r>
          </a:p>
        </p:txBody>
      </p:sp>
      <p:sp>
        <p:nvSpPr>
          <p:cNvPr id="3" name="Content Placeholder 2"/>
          <p:cNvSpPr>
            <a:spLocks noGrp="1"/>
          </p:cNvSpPr>
          <p:nvPr>
            <p:ph idx="1"/>
          </p:nvPr>
        </p:nvSpPr>
        <p:spPr>
          <a:xfrm>
            <a:off x="838200" y="1440873"/>
            <a:ext cx="10515600" cy="4738254"/>
          </a:xfrm>
        </p:spPr>
        <p:txBody>
          <a:bodyPr/>
          <a:lstStyle/>
          <a:p>
            <a:r>
              <a:rPr lang="en-US" dirty="0">
                <a:cs typeface="Arial" panose="020B0604020202020204" pitchFamily="34" charset="0"/>
              </a:rPr>
              <a:t>The </a:t>
            </a:r>
            <a:r>
              <a:rPr lang="en-US" dirty="0" err="1">
                <a:cs typeface="Arial" panose="020B0604020202020204" pitchFamily="34" charset="0"/>
              </a:rPr>
              <a:t>Papez</a:t>
            </a:r>
            <a:r>
              <a:rPr lang="en-US" dirty="0">
                <a:cs typeface="Arial" panose="020B0604020202020204" pitchFamily="34" charset="0"/>
              </a:rPr>
              <a:t> circuit of the brain is one of the major pathways of limbic system and is involved in the cortical control of emotion.</a:t>
            </a:r>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pic>
        <p:nvPicPr>
          <p:cNvPr id="5" name="Picture 4">
            <a:extLst>
              <a:ext uri="{FF2B5EF4-FFF2-40B4-BE49-F238E27FC236}">
                <a16:creationId xmlns:a16="http://schemas.microsoft.com/office/drawing/2014/main" id="{1D97BC8D-4312-604E-9752-0A1090C3544E}"/>
              </a:ext>
            </a:extLst>
          </p:cNvPr>
          <p:cNvPicPr>
            <a:picLocks noChangeAspect="1"/>
          </p:cNvPicPr>
          <p:nvPr/>
        </p:nvPicPr>
        <p:blipFill>
          <a:blip r:embed="rId2"/>
          <a:stretch>
            <a:fillRect/>
          </a:stretch>
        </p:blipFill>
        <p:spPr>
          <a:xfrm>
            <a:off x="838200" y="2535382"/>
            <a:ext cx="10142414" cy="3449782"/>
          </a:xfrm>
          <a:prstGeom prst="rect">
            <a:avLst/>
          </a:prstGeom>
        </p:spPr>
      </p:pic>
    </p:spTree>
    <p:extLst>
      <p:ext uri="{BB962C8B-B14F-4D97-AF65-F5344CB8AC3E}">
        <p14:creationId xmlns:p14="http://schemas.microsoft.com/office/powerpoint/2010/main" val="3077988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6473"/>
            <a:ext cx="10515600" cy="5650490"/>
          </a:xfrm>
        </p:spPr>
        <p:txBody>
          <a:bodyPr>
            <a:normAutofit fontScale="92500" lnSpcReduction="10000"/>
          </a:bodyPr>
          <a:lstStyle/>
          <a:p>
            <a:r>
              <a:rPr lang="en-US" dirty="0"/>
              <a:t>H</a:t>
            </a:r>
            <a:r>
              <a:rPr lang="en-US" dirty="0">
                <a:cs typeface="Arial" panose="020B0604020202020204" pitchFamily="34" charset="0"/>
              </a:rPr>
              <a:t>ippocampu</a:t>
            </a:r>
            <a:r>
              <a:rPr lang="en-US" dirty="0"/>
              <a:t>s-m</a:t>
            </a:r>
            <a:r>
              <a:rPr lang="en-US" dirty="0">
                <a:cs typeface="Arial" panose="020B0604020202020204" pitchFamily="34" charset="0"/>
              </a:rPr>
              <a:t>ediates the behavioral expression of emotion. Furious rabies results in signs of hyperactivity, excitable behavior</a:t>
            </a:r>
            <a:r>
              <a:rPr lang="en-US" dirty="0"/>
              <a:t>, hydrophobia (fear of water) and sometimes aerophobia (fear of drafts or of fresh air) due to involvement of hippocampus. </a:t>
            </a:r>
          </a:p>
          <a:p>
            <a:pPr marL="0" indent="0">
              <a:buNone/>
            </a:pPr>
            <a:r>
              <a:rPr lang="en-US" dirty="0"/>
              <a:t>If it is damaged, conscious memories cannot be formed. Learning not involving conscious memories remains intact. </a:t>
            </a:r>
          </a:p>
          <a:p>
            <a:pPr marL="0" indent="0">
              <a:buNone/>
            </a:pPr>
            <a:r>
              <a:rPr lang="en-US" dirty="0"/>
              <a:t>Intense stress can alter its functioning in a normal person which due to which there is failure of formation of conscious memories of trauma but unconscious emotional memories will still be formed.</a:t>
            </a:r>
          </a:p>
          <a:p>
            <a:r>
              <a:rPr lang="en-US" dirty="0"/>
              <a:t>Anterior nucleus of Thalamus-plays a role in emotional control with its connection to the orbitofrontal cortex and the anterior cingulate cortex. Lesions lead to spontaneous laughing and crying.</a:t>
            </a:r>
          </a:p>
          <a:p>
            <a:r>
              <a:rPr lang="en-US" dirty="0"/>
              <a:t>Anterior Cingulate Gyrus- helps regulate emotions and pain. It is also involved in predicting and avoiding negative consequences. It is also the target for deep brain stimulation.</a:t>
            </a:r>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3403389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1273"/>
            <a:ext cx="10515600" cy="5345690"/>
          </a:xfrm>
        </p:spPr>
        <p:txBody>
          <a:bodyPr/>
          <a:lstStyle/>
          <a:p>
            <a:r>
              <a:rPr lang="en-IN" b="1" dirty="0">
                <a:cs typeface="Arial" panose="020B0604020202020204" pitchFamily="34" charset="0"/>
              </a:rPr>
              <a:t>Hypothalamus</a:t>
            </a:r>
            <a:r>
              <a:rPr lang="en-IN" dirty="0"/>
              <a:t>-</a:t>
            </a:r>
            <a:r>
              <a:rPr lang="en-US" dirty="0">
                <a:solidFill>
                  <a:srgbClr val="202124"/>
                </a:solidFill>
              </a:rPr>
              <a:t>The hypothalamus also plays an important role in expression of emotion. Lateral parts of the hypothalamus are involved in emotions such as pleasure and rage, while the median part is associated with aversion, displeasure, and a tendency of uncontrollable and loud laughing.</a:t>
            </a:r>
          </a:p>
          <a:p>
            <a:r>
              <a:rPr lang="en-US" b="1" dirty="0">
                <a:solidFill>
                  <a:srgbClr val="202122"/>
                </a:solidFill>
              </a:rPr>
              <a:t>Sham rage</a:t>
            </a:r>
            <a:r>
              <a:rPr lang="en-US" dirty="0">
                <a:solidFill>
                  <a:srgbClr val="202122"/>
                </a:solidFill>
              </a:rPr>
              <a:t> is behavior such as biting, clawing, hissing, arching the back and "violent alternating limb movements" produced in animal experiments by removing the </a:t>
            </a:r>
            <a:r>
              <a:rPr lang="en-US" i="1" dirty="0"/>
              <a:t>cerebral cortex</a:t>
            </a:r>
            <a:r>
              <a:rPr lang="en-US" i="1" dirty="0">
                <a:solidFill>
                  <a:srgbClr val="202122"/>
                </a:solidFill>
              </a:rPr>
              <a:t>, but not hypothalamus</a:t>
            </a:r>
            <a:r>
              <a:rPr lang="en-US" dirty="0">
                <a:solidFill>
                  <a:srgbClr val="202122"/>
                </a:solidFill>
              </a:rPr>
              <a:t>. These behavioral changes are reversed with small lesions in hypothalamus.</a:t>
            </a:r>
            <a:endParaRPr lang="en-IN" dirty="0"/>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3192318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Amygdala</a:t>
            </a:r>
          </a:p>
        </p:txBody>
      </p:sp>
      <p:sp>
        <p:nvSpPr>
          <p:cNvPr id="3" name="Content Placeholder 2"/>
          <p:cNvSpPr>
            <a:spLocks noGrp="1"/>
          </p:cNvSpPr>
          <p:nvPr>
            <p:ph idx="1"/>
          </p:nvPr>
        </p:nvSpPr>
        <p:spPr/>
        <p:txBody>
          <a:bodyPr>
            <a:normAutofit/>
          </a:bodyPr>
          <a:lstStyle/>
          <a:p>
            <a:r>
              <a:rPr lang="en-US" dirty="0"/>
              <a:t>The Amygdala is one of two almond-shaped clusters of nuclei located deep and medially within the temporal lobes of the brain’s cerebrum. </a:t>
            </a:r>
          </a:p>
          <a:p>
            <a:pPr marL="0" indent="0">
              <a:buNone/>
            </a:pPr>
            <a:endParaRPr lang="en-US" dirty="0"/>
          </a:p>
          <a:p>
            <a:r>
              <a:rPr lang="en-US" dirty="0"/>
              <a:t>Primary role in the processing of </a:t>
            </a:r>
            <a:r>
              <a:rPr lang="en-US" b="1" dirty="0"/>
              <a:t>memory, decision making, and emotional responses </a:t>
            </a:r>
            <a:r>
              <a:rPr lang="en-US" dirty="0"/>
              <a:t>(including fear, anxiety, and aggression), the amygdalae are considered part of the limbic system.</a:t>
            </a:r>
          </a:p>
          <a:p>
            <a:pPr marL="0" indent="0">
              <a:buNone/>
            </a:pPr>
            <a:endParaRPr lang="en-US" dirty="0"/>
          </a:p>
          <a:p>
            <a:endParaRPr lang="en-US" dirty="0"/>
          </a:p>
          <a:p>
            <a:pPr marL="0" indent="0">
              <a:buNone/>
            </a:pPr>
            <a:r>
              <a:rPr lang="en-US" dirty="0"/>
              <a:t> </a:t>
            </a:r>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3065242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893"/>
          </a:xfrm>
        </p:spPr>
        <p:txBody>
          <a:bodyPr/>
          <a:lstStyle/>
          <a:p>
            <a:r>
              <a:rPr lang="en-IN" dirty="0"/>
              <a:t>Social - Expressive Component</a:t>
            </a:r>
          </a:p>
        </p:txBody>
      </p:sp>
      <p:sp>
        <p:nvSpPr>
          <p:cNvPr id="3" name="Content Placeholder 2"/>
          <p:cNvSpPr>
            <a:spLocks noGrp="1"/>
          </p:cNvSpPr>
          <p:nvPr>
            <p:ph idx="1"/>
          </p:nvPr>
        </p:nvSpPr>
        <p:spPr>
          <a:xfrm>
            <a:off x="838200" y="1825625"/>
            <a:ext cx="10515600" cy="3979430"/>
          </a:xfrm>
        </p:spPr>
        <p:txBody>
          <a:bodyPr/>
          <a:lstStyle/>
          <a:p>
            <a:r>
              <a:rPr lang="en-IN" dirty="0"/>
              <a:t> Emotion’s communicative aspect. </a:t>
            </a:r>
          </a:p>
          <a:p>
            <a:r>
              <a:rPr lang="en-IN" dirty="0"/>
              <a:t> Postures, gestures, vocalizations, facial expressions make our emotions public. </a:t>
            </a:r>
          </a:p>
          <a:p>
            <a:r>
              <a:rPr lang="en-IN" dirty="0"/>
              <a:t> Verbal and nonverbal communication. </a:t>
            </a:r>
          </a:p>
          <a:p>
            <a:r>
              <a:rPr lang="en-IN" dirty="0"/>
              <a:t> Helps us interpret the situation. </a:t>
            </a:r>
          </a:p>
          <a:p>
            <a:r>
              <a:rPr lang="en-IN" dirty="0"/>
              <a:t> How person reacts to event. </a:t>
            </a:r>
          </a:p>
        </p:txBody>
      </p:sp>
      <p:sp>
        <p:nvSpPr>
          <p:cNvPr id="4" name="Footer Placeholder 3"/>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2520955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5855"/>
            <a:ext cx="10515600" cy="5401108"/>
          </a:xfrm>
        </p:spPr>
        <p:txBody>
          <a:bodyPr/>
          <a:lstStyle/>
          <a:p>
            <a:r>
              <a:rPr lang="en-US" dirty="0"/>
              <a:t>The amygdalae perform primary roles in the formation and storage of memories associated with emotional events. </a:t>
            </a:r>
          </a:p>
          <a:p>
            <a:r>
              <a:rPr lang="en-US" b="1" dirty="0"/>
              <a:t>The left amygdala is involved in Reward System </a:t>
            </a:r>
            <a:r>
              <a:rPr lang="en-US" dirty="0"/>
              <a:t>while the </a:t>
            </a:r>
            <a:r>
              <a:rPr lang="en-US" b="1" dirty="0"/>
              <a:t>right amygdala is involved in Fear Conditioning</a:t>
            </a:r>
            <a:r>
              <a:rPr lang="en-US" dirty="0"/>
              <a:t>.</a:t>
            </a:r>
          </a:p>
          <a:p>
            <a:r>
              <a:rPr lang="en-US" dirty="0"/>
              <a:t>Both right and left have independent memory systems but work together to store, encode and interpret memories and emotions. </a:t>
            </a:r>
          </a:p>
          <a:p>
            <a:r>
              <a:rPr lang="en-US" dirty="0"/>
              <a:t>Unconscious emotional memories are formed here. </a:t>
            </a:r>
          </a:p>
          <a:p>
            <a:r>
              <a:rPr lang="en-US" dirty="0"/>
              <a:t>The central nuclei is also involved in the genesis of fear response such as Defensive behavior (freezing or escape response)</a:t>
            </a:r>
            <a:endParaRPr lang="en-IN" dirty="0"/>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3475973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454727" y="706582"/>
            <a:ext cx="8894617" cy="5389417"/>
          </a:xfrm>
          <a:prstGeom prst="rect">
            <a:avLst/>
          </a:prstGeom>
        </p:spPr>
      </p:pic>
      <p:sp>
        <p:nvSpPr>
          <p:cNvPr id="4" name="Footer Placeholder 3"/>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8330873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6473"/>
            <a:ext cx="10515600" cy="5650490"/>
          </a:xfrm>
        </p:spPr>
        <p:txBody>
          <a:bodyPr>
            <a:normAutofit/>
          </a:bodyPr>
          <a:lstStyle/>
          <a:p>
            <a:r>
              <a:rPr lang="en-IN" b="1" dirty="0"/>
              <a:t>REWARD</a:t>
            </a:r>
            <a:r>
              <a:rPr lang="en-IN" dirty="0"/>
              <a:t>-</a:t>
            </a:r>
          </a:p>
          <a:p>
            <a:pPr marL="0" indent="0" algn="ctr">
              <a:buNone/>
            </a:pPr>
            <a:r>
              <a:rPr lang="en-IN" dirty="0" err="1">
                <a:cs typeface="Arial" panose="020B0604020202020204" pitchFamily="34" charset="0"/>
              </a:rPr>
              <a:t>Glutaminergic</a:t>
            </a:r>
            <a:r>
              <a:rPr lang="en-IN" dirty="0">
                <a:cs typeface="Arial" panose="020B0604020202020204" pitchFamily="34" charset="0"/>
              </a:rPr>
              <a:t> neurons(in basolateral amygdala)</a:t>
            </a:r>
          </a:p>
          <a:p>
            <a:pPr marL="0" indent="0" algn="ctr">
              <a:buNone/>
            </a:pPr>
            <a:r>
              <a:rPr lang="en-IN" dirty="0">
                <a:cs typeface="Arial" panose="020B0604020202020204" pitchFamily="34" charset="0"/>
              </a:rPr>
              <a:t>     </a:t>
            </a:r>
          </a:p>
          <a:p>
            <a:pPr marL="0" indent="0" algn="ctr">
              <a:buNone/>
            </a:pPr>
            <a:r>
              <a:rPr lang="en-IN" dirty="0">
                <a:cs typeface="Arial" panose="020B0604020202020204" pitchFamily="34" charset="0"/>
              </a:rPr>
              <a:t>Nucleus </a:t>
            </a:r>
            <a:r>
              <a:rPr lang="en-IN" dirty="0" err="1">
                <a:cs typeface="Arial" panose="020B0604020202020204" pitchFamily="34" charset="0"/>
              </a:rPr>
              <a:t>Accumbens</a:t>
            </a:r>
            <a:endParaRPr lang="en-IN" dirty="0">
              <a:cs typeface="Arial" panose="020B0604020202020204" pitchFamily="34" charset="0"/>
            </a:endParaRPr>
          </a:p>
          <a:p>
            <a:pPr marL="0" indent="0">
              <a:buNone/>
            </a:pPr>
            <a:r>
              <a:rPr lang="en-IN" dirty="0">
                <a:cs typeface="Arial" panose="020B0604020202020204" pitchFamily="34" charset="0"/>
              </a:rPr>
              <a:t>Activation of these projections drives motivational salience through dopamine D1 receptor.</a:t>
            </a:r>
          </a:p>
          <a:p>
            <a:r>
              <a:rPr lang="en-IN" b="1" dirty="0">
                <a:cs typeface="Arial" panose="020B0604020202020204" pitchFamily="34" charset="0"/>
              </a:rPr>
              <a:t>AGGRESSION - </a:t>
            </a:r>
          </a:p>
          <a:p>
            <a:pPr marL="0" indent="0">
              <a:buNone/>
            </a:pPr>
            <a:r>
              <a:rPr lang="en-US" dirty="0"/>
              <a:t>Stimulating the amygdala - increases both sexual and aggressive behavior. It also increases vigilance/attention. Brain lesions that harm to the amygdala reduces fear and aggression. Thus, it appears that this part of the brain may play a role in the display and modulation of aggression.</a:t>
            </a:r>
            <a:endParaRPr lang="en-IN" dirty="0"/>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
        <p:nvSpPr>
          <p:cNvPr id="5" name="Down Arrow 4"/>
          <p:cNvSpPr/>
          <p:nvPr/>
        </p:nvSpPr>
        <p:spPr>
          <a:xfrm>
            <a:off x="5902036" y="1496291"/>
            <a:ext cx="290946" cy="623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04075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3455"/>
            <a:ext cx="10515600" cy="5553508"/>
          </a:xfrm>
        </p:spPr>
        <p:txBody>
          <a:bodyPr>
            <a:normAutofit/>
          </a:bodyPr>
          <a:lstStyle/>
          <a:p>
            <a:r>
              <a:rPr lang="en-IN" b="1" dirty="0">
                <a:cs typeface="Arial" panose="020B0604020202020204" pitchFamily="34" charset="0"/>
              </a:rPr>
              <a:t>ALCOHOLISM - </a:t>
            </a:r>
          </a:p>
          <a:p>
            <a:pPr marL="0" indent="0">
              <a:buNone/>
            </a:pPr>
            <a:r>
              <a:rPr lang="en-US" b="1" dirty="0">
                <a:cs typeface="Arial" panose="020B0604020202020204" pitchFamily="34" charset="0"/>
              </a:rPr>
              <a:t>Protein kinase C-epsilon</a:t>
            </a:r>
            <a:r>
              <a:rPr lang="en-US" dirty="0">
                <a:cs typeface="Arial" panose="020B0604020202020204" pitchFamily="34" charset="0"/>
              </a:rPr>
              <a:t> in the amygdala is important for regulating behavioral responses to morphine, ethanol, and controlling anxiety-like behavior.</a:t>
            </a:r>
          </a:p>
          <a:p>
            <a:pPr marL="0" indent="0">
              <a:buNone/>
            </a:pPr>
            <a:r>
              <a:rPr lang="en-US" dirty="0">
                <a:cs typeface="Arial" panose="020B0604020202020204" pitchFamily="34" charset="0"/>
              </a:rPr>
              <a:t>When excessive drinking occurs, the amygdala is affected through behavioral changes and reduces the brain's plasticity, it makes it difficult for neurons to make connections to other neurons. </a:t>
            </a:r>
          </a:p>
          <a:p>
            <a:pPr marL="0" indent="0">
              <a:buNone/>
            </a:pPr>
            <a:r>
              <a:rPr lang="en-US" dirty="0">
                <a:cs typeface="Arial" panose="020B0604020202020204" pitchFamily="34" charset="0"/>
              </a:rPr>
              <a:t>Often when binge drinking, or alcoholism occurs, our amygdala is affected and leads to behavior damage. These behavioral damages can be lack of control, inability to conduct oneself in a mature manner, aggressive behavior, loss of conduct, etc.</a:t>
            </a:r>
            <a:endParaRPr lang="en-IN" dirty="0">
              <a:cs typeface="Arial" panose="020B0604020202020204" pitchFamily="34" charset="0"/>
            </a:endParaRPr>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536205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0436"/>
            <a:ext cx="10515600" cy="5456527"/>
          </a:xfrm>
        </p:spPr>
        <p:txBody>
          <a:bodyPr>
            <a:normAutofit/>
          </a:bodyPr>
          <a:lstStyle/>
          <a:p>
            <a:r>
              <a:rPr lang="en-IN" b="1" dirty="0">
                <a:cs typeface="Arial" panose="020B0604020202020204" pitchFamily="34" charset="0"/>
              </a:rPr>
              <a:t>ANXIETY</a:t>
            </a:r>
          </a:p>
          <a:p>
            <a:pPr marL="0" indent="0">
              <a:buNone/>
            </a:pPr>
            <a:r>
              <a:rPr lang="en-US" dirty="0"/>
              <a:t>There is also be a link between the amygdala and anxiety.</a:t>
            </a:r>
          </a:p>
          <a:p>
            <a:pPr marL="0" indent="0">
              <a:buNone/>
            </a:pPr>
            <a:r>
              <a:rPr lang="en-US" dirty="0"/>
              <a:t>In particular, there is a </a:t>
            </a:r>
            <a:r>
              <a:rPr lang="en-US" i="1" dirty="0"/>
              <a:t>higher prevalence of females </a:t>
            </a:r>
            <a:r>
              <a:rPr lang="en-US" dirty="0"/>
              <a:t>that are affected by anxiety disorders as males have larger gray matter areas in amygdala and more serotonin receptors.</a:t>
            </a:r>
          </a:p>
          <a:p>
            <a:pPr marL="0" indent="0">
              <a:buNone/>
            </a:pPr>
            <a:r>
              <a:rPr lang="en-US" dirty="0"/>
              <a:t>The amygdala is the primary structure of the brain responsible for </a:t>
            </a:r>
            <a:r>
              <a:rPr lang="en-US" b="1" dirty="0"/>
              <a:t>fight or flight response</a:t>
            </a:r>
            <a:r>
              <a:rPr lang="en-US" dirty="0"/>
              <a:t>.</a:t>
            </a:r>
          </a:p>
          <a:p>
            <a:pPr marL="0" indent="0">
              <a:buNone/>
            </a:pPr>
            <a:r>
              <a:rPr lang="en-US" dirty="0"/>
              <a:t>The amygdala is directly associated with expression of conditioned fear.  Studies suggest that animals lacking an amygdala have less fear expression and indulge in non-species like  behavior.</a:t>
            </a:r>
            <a:endParaRPr lang="en-IN" dirty="0"/>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24326795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5639"/>
          </a:xfrm>
        </p:spPr>
        <p:txBody>
          <a:bodyPr/>
          <a:lstStyle/>
          <a:p>
            <a:r>
              <a:rPr lang="en-IN" dirty="0"/>
              <a:t>Cerebral Cortex</a:t>
            </a:r>
          </a:p>
        </p:txBody>
      </p:sp>
      <p:sp>
        <p:nvSpPr>
          <p:cNvPr id="3" name="Content Placeholder 2"/>
          <p:cNvSpPr>
            <a:spLocks noGrp="1"/>
          </p:cNvSpPr>
          <p:nvPr>
            <p:ph idx="1"/>
          </p:nvPr>
        </p:nvSpPr>
        <p:spPr>
          <a:xfrm>
            <a:off x="838200" y="1385455"/>
            <a:ext cx="10515600" cy="4791508"/>
          </a:xfrm>
        </p:spPr>
        <p:txBody>
          <a:bodyPr/>
          <a:lstStyle/>
          <a:p>
            <a:r>
              <a:rPr lang="en-IN" dirty="0"/>
              <a:t>The </a:t>
            </a:r>
            <a:r>
              <a:rPr lang="en-IN" b="1" dirty="0"/>
              <a:t>right </a:t>
            </a:r>
            <a:r>
              <a:rPr lang="en-IN" dirty="0"/>
              <a:t>side of the cortex is more involved in </a:t>
            </a:r>
            <a:r>
              <a:rPr lang="en-IN" b="1" dirty="0"/>
              <a:t>unpleasant</a:t>
            </a:r>
            <a:r>
              <a:rPr lang="en-IN" dirty="0"/>
              <a:t> emotions and the left in pleasurable emotions. </a:t>
            </a:r>
            <a:r>
              <a:rPr lang="en-IN" b="1" i="1" dirty="0"/>
              <a:t>Perception and expression </a:t>
            </a:r>
            <a:r>
              <a:rPr lang="en-IN" b="1" dirty="0"/>
              <a:t>of </a:t>
            </a:r>
            <a:r>
              <a:rPr lang="en-IN" b="1" i="1" dirty="0"/>
              <a:t>emotion and emotion related cues </a:t>
            </a:r>
            <a:r>
              <a:rPr lang="en-IN" dirty="0"/>
              <a:t>like facial expression, body posture and prosody may be a </a:t>
            </a:r>
            <a:r>
              <a:rPr lang="en-IN" b="1" i="1" dirty="0"/>
              <a:t>right</a:t>
            </a:r>
            <a:r>
              <a:rPr lang="en-IN" dirty="0"/>
              <a:t> hemisphere function. </a:t>
            </a:r>
          </a:p>
          <a:p>
            <a:r>
              <a:rPr lang="en-IN" b="1" dirty="0"/>
              <a:t>Frontal</a:t>
            </a:r>
            <a:r>
              <a:rPr lang="en-IN" dirty="0"/>
              <a:t> Lobe – Interprets others emotion especially from facial expressions</a:t>
            </a:r>
          </a:p>
          <a:p>
            <a:r>
              <a:rPr lang="en-IN" b="1" dirty="0"/>
              <a:t>Temporal</a:t>
            </a:r>
            <a:r>
              <a:rPr lang="en-IN" dirty="0"/>
              <a:t> Lobe – involved in recall of past experiences </a:t>
            </a:r>
          </a:p>
          <a:p>
            <a:r>
              <a:rPr lang="en-US" dirty="0">
                <a:solidFill>
                  <a:srgbClr val="212121"/>
                </a:solidFill>
                <a:cs typeface="Arial" panose="020B0604020202020204" pitchFamily="34" charset="0"/>
              </a:rPr>
              <a:t>Dysfunction of the cerebral cortex may be associated with disorders of </a:t>
            </a:r>
            <a:r>
              <a:rPr lang="en-US" b="1" dirty="0">
                <a:solidFill>
                  <a:srgbClr val="212121"/>
                </a:solidFill>
                <a:cs typeface="Arial" panose="020B0604020202020204" pitchFamily="34" charset="0"/>
              </a:rPr>
              <a:t>emotional communication</a:t>
            </a:r>
            <a:r>
              <a:rPr lang="en-US" dirty="0">
                <a:solidFill>
                  <a:srgbClr val="212121"/>
                </a:solidFill>
                <a:cs typeface="Arial" panose="020B0604020202020204" pitchFamily="34" charset="0"/>
              </a:rPr>
              <a:t>. </a:t>
            </a:r>
          </a:p>
          <a:p>
            <a:pPr marL="0" indent="0">
              <a:buNone/>
            </a:pPr>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3533228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1164"/>
            <a:ext cx="10515600" cy="5525799"/>
          </a:xfrm>
        </p:spPr>
        <p:txBody>
          <a:bodyPr>
            <a:normAutofit/>
          </a:bodyPr>
          <a:lstStyle/>
          <a:p>
            <a:r>
              <a:rPr lang="en-US" dirty="0">
                <a:solidFill>
                  <a:srgbClr val="212121"/>
                </a:solidFill>
                <a:cs typeface="Arial" panose="020B0604020202020204" pitchFamily="34" charset="0"/>
              </a:rPr>
              <a:t>Whereas deficits of the left hemisphere appear to impair the comprehension and expression of language.</a:t>
            </a:r>
          </a:p>
          <a:p>
            <a:r>
              <a:rPr lang="en-US" dirty="0">
                <a:solidFill>
                  <a:srgbClr val="212121"/>
                </a:solidFill>
                <a:cs typeface="Arial" panose="020B0604020202020204" pitchFamily="34" charset="0"/>
              </a:rPr>
              <a:t>Deficits of the right hemisphere may be associated with an impaired ability to comprehend and express emotional gestures such as facial expression and emotional prosody. Some patients have either prosodic or facial emotional deficits.</a:t>
            </a:r>
          </a:p>
          <a:p>
            <a:r>
              <a:rPr lang="en-US" dirty="0">
                <a:solidFill>
                  <a:srgbClr val="212121"/>
                </a:solidFill>
                <a:cs typeface="Arial" panose="020B0604020202020204" pitchFamily="34" charset="0"/>
              </a:rPr>
              <a:t>The posterior portions of the neocortex appear to be important for comprehension and the anterior for expression of both emotional prosody and faces.</a:t>
            </a:r>
            <a:endParaRPr lang="en-IN" dirty="0">
              <a:cs typeface="Arial" panose="020B0604020202020204" pitchFamily="34" charset="0"/>
            </a:endParaRPr>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31180040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Prefrontal Cortex</a:t>
            </a:r>
          </a:p>
        </p:txBody>
      </p:sp>
      <p:sp>
        <p:nvSpPr>
          <p:cNvPr id="7" name="Content Placeholder 6"/>
          <p:cNvSpPr>
            <a:spLocks noGrp="1"/>
          </p:cNvSpPr>
          <p:nvPr>
            <p:ph sz="half" idx="1"/>
          </p:nvPr>
        </p:nvSpPr>
        <p:spPr/>
        <p:txBody>
          <a:bodyPr/>
          <a:lstStyle/>
          <a:p>
            <a:r>
              <a:rPr lang="en-IN" dirty="0"/>
              <a:t>The PFC comprises of 6 parts – </a:t>
            </a:r>
          </a:p>
          <a:p>
            <a:pPr marL="514350" indent="-514350">
              <a:buAutoNum type="arabicParenR"/>
            </a:pPr>
            <a:r>
              <a:rPr lang="en-IN" dirty="0"/>
              <a:t>Dorsolateral</a:t>
            </a:r>
          </a:p>
          <a:p>
            <a:pPr marL="514350" indent="-514350">
              <a:buAutoNum type="arabicParenR"/>
            </a:pPr>
            <a:r>
              <a:rPr lang="en-IN" dirty="0" err="1"/>
              <a:t>Venterolateral</a:t>
            </a:r>
            <a:r>
              <a:rPr lang="en-IN" dirty="0"/>
              <a:t> </a:t>
            </a:r>
          </a:p>
          <a:p>
            <a:pPr marL="514350" indent="-514350">
              <a:buAutoNum type="arabicParenR"/>
            </a:pPr>
            <a:r>
              <a:rPr lang="en-IN" dirty="0"/>
              <a:t>Orbitofrontal cortex</a:t>
            </a:r>
          </a:p>
          <a:p>
            <a:pPr marL="514350" indent="-514350">
              <a:buAutoNum type="arabicParenR"/>
            </a:pPr>
            <a:r>
              <a:rPr lang="en-IN" dirty="0"/>
              <a:t>Anterior Prefrontal </a:t>
            </a:r>
          </a:p>
          <a:p>
            <a:pPr marL="514350" indent="-514350">
              <a:buAutoNum type="arabicParenR"/>
            </a:pPr>
            <a:r>
              <a:rPr lang="en-IN" dirty="0" err="1"/>
              <a:t>Venteromedial</a:t>
            </a:r>
            <a:r>
              <a:rPr lang="en-IN" dirty="0"/>
              <a:t> </a:t>
            </a:r>
          </a:p>
          <a:p>
            <a:pPr marL="514350" indent="-514350">
              <a:buAutoNum type="arabicParenR"/>
            </a:pPr>
            <a:r>
              <a:rPr lang="en-IN" dirty="0"/>
              <a:t>Dorsomedial</a:t>
            </a:r>
          </a:p>
          <a:p>
            <a:pPr marL="514350" indent="-514350">
              <a:buAutoNum type="arabicParenR"/>
            </a:pPr>
            <a:endParaRPr lang="en-IN" dirty="0"/>
          </a:p>
        </p:txBody>
      </p:sp>
      <p:pic>
        <p:nvPicPr>
          <p:cNvPr id="9" name="Content Placeholder 8"/>
          <p:cNvPicPr>
            <a:picLocks noGrp="1" noChangeAspect="1"/>
          </p:cNvPicPr>
          <p:nvPr>
            <p:ph sz="half" idx="2"/>
          </p:nvPr>
        </p:nvPicPr>
        <p:blipFill>
          <a:blip r:embed="rId2"/>
          <a:stretch>
            <a:fillRect/>
          </a:stretch>
        </p:blipFill>
        <p:spPr>
          <a:xfrm>
            <a:off x="6172200" y="2022764"/>
            <a:ext cx="5181600" cy="3705730"/>
          </a:xfrm>
          <a:prstGeom prst="rect">
            <a:avLst/>
          </a:prstGeom>
        </p:spPr>
      </p:pic>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15511722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5745"/>
            <a:ext cx="10515600" cy="5581218"/>
          </a:xfrm>
        </p:spPr>
        <p:txBody>
          <a:bodyPr>
            <a:normAutofit fontScale="92500" lnSpcReduction="10000"/>
          </a:bodyPr>
          <a:lstStyle/>
          <a:p>
            <a:r>
              <a:rPr lang="en-IN" dirty="0">
                <a:cs typeface="Arial" panose="020B0604020202020204" pitchFamily="34" charset="0"/>
              </a:rPr>
              <a:t>Emotions are also regulated by prefrontal cortex.</a:t>
            </a:r>
          </a:p>
          <a:p>
            <a:r>
              <a:rPr lang="en-IN" dirty="0" err="1"/>
              <a:t>Venterolateral</a:t>
            </a:r>
            <a:r>
              <a:rPr lang="en-IN" dirty="0"/>
              <a:t> PFC and orbitofrontal cortex activation is associated with suppressing and re-appraising negative emotional stimuli.</a:t>
            </a:r>
          </a:p>
          <a:p>
            <a:r>
              <a:rPr lang="en-IN" dirty="0" err="1"/>
              <a:t>Venteromedial</a:t>
            </a:r>
            <a:r>
              <a:rPr lang="en-IN" dirty="0"/>
              <a:t> PFC integrates cognitive affective information and regulates the HPA axis in response to emotional stress. </a:t>
            </a:r>
          </a:p>
          <a:p>
            <a:r>
              <a:rPr lang="en-IN" dirty="0"/>
              <a:t>PFC, Amygdala and hippocampus are involved in regulation of fear.</a:t>
            </a:r>
            <a:endParaRPr lang="en-IN" dirty="0">
              <a:cs typeface="Arial" panose="020B0604020202020204" pitchFamily="34" charset="0"/>
            </a:endParaRPr>
          </a:p>
          <a:p>
            <a:r>
              <a:rPr lang="en-IN" dirty="0">
                <a:cs typeface="Arial" panose="020B0604020202020204" pitchFamily="34" charset="0"/>
              </a:rPr>
              <a:t>LPFC appears to lift the mood while activation of RPFC causes depression.</a:t>
            </a:r>
          </a:p>
          <a:p>
            <a:r>
              <a:rPr lang="en-IN" dirty="0">
                <a:cs typeface="Arial" panose="020B0604020202020204" pitchFamily="34" charset="0"/>
              </a:rPr>
              <a:t>Lesions to the RPFC produces laughter, euphoria and </a:t>
            </a:r>
            <a:r>
              <a:rPr lang="en-IN" dirty="0" err="1">
                <a:cs typeface="Arial" panose="020B0604020202020204" pitchFamily="34" charset="0"/>
              </a:rPr>
              <a:t>Moria</a:t>
            </a:r>
            <a:r>
              <a:rPr lang="en-IN" dirty="0">
                <a:cs typeface="Arial" panose="020B0604020202020204" pitchFamily="34" charset="0"/>
              </a:rPr>
              <a:t> or </a:t>
            </a:r>
            <a:r>
              <a:rPr lang="en-IN" b="1" dirty="0" err="1">
                <a:cs typeface="Arial" panose="020B0604020202020204" pitchFamily="34" charset="0"/>
              </a:rPr>
              <a:t>Witzelsucht</a:t>
            </a:r>
            <a:r>
              <a:rPr lang="en-IN" b="1" dirty="0">
                <a:cs typeface="Arial" panose="020B0604020202020204" pitchFamily="34" charset="0"/>
              </a:rPr>
              <a:t>, </a:t>
            </a:r>
            <a:r>
              <a:rPr lang="en-IN" dirty="0">
                <a:cs typeface="Arial" panose="020B0604020202020204" pitchFamily="34" charset="0"/>
              </a:rPr>
              <a:t>a tendency to make jokes and puns.</a:t>
            </a:r>
          </a:p>
          <a:p>
            <a:r>
              <a:rPr lang="en-IN" dirty="0">
                <a:cs typeface="Arial" panose="020B0604020202020204" pitchFamily="34" charset="0"/>
              </a:rPr>
              <a:t>Increased PFC activity leads to a decrease in amygdala activity.</a:t>
            </a:r>
          </a:p>
          <a:p>
            <a:r>
              <a:rPr lang="en-IN" dirty="0">
                <a:solidFill>
                  <a:srgbClr val="202124"/>
                </a:solidFill>
                <a:cs typeface="Arial" panose="020B0604020202020204" pitchFamily="34" charset="0"/>
              </a:rPr>
              <a:t>Repetitive transcranial magnetic stimulation (</a:t>
            </a:r>
            <a:r>
              <a:rPr lang="en-IN" dirty="0" err="1">
                <a:solidFill>
                  <a:srgbClr val="202124"/>
                </a:solidFill>
                <a:cs typeface="Arial" panose="020B0604020202020204" pitchFamily="34" charset="0"/>
              </a:rPr>
              <a:t>rTMS</a:t>
            </a:r>
            <a:r>
              <a:rPr lang="en-IN" dirty="0">
                <a:solidFill>
                  <a:srgbClr val="202124"/>
                </a:solidFill>
                <a:cs typeface="Arial" panose="020B0604020202020204" pitchFamily="34" charset="0"/>
              </a:rPr>
              <a:t>) targets the left DLPFC. It is readily assessable to magnetic field and is interconnected with limbic system, which plays a dominant role in modulation of emotions.</a:t>
            </a:r>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p:txBody>
      </p:sp>
    </p:spTree>
    <p:extLst>
      <p:ext uri="{BB962C8B-B14F-4D97-AF65-F5344CB8AC3E}">
        <p14:creationId xmlns:p14="http://schemas.microsoft.com/office/powerpoint/2010/main" val="35229542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Neurotransmitters and Emotions </a:t>
            </a:r>
          </a:p>
        </p:txBody>
      </p:sp>
      <p:sp>
        <p:nvSpPr>
          <p:cNvPr id="3" name="Content Placeholder 2"/>
          <p:cNvSpPr>
            <a:spLocks noGrp="1"/>
          </p:cNvSpPr>
          <p:nvPr>
            <p:ph idx="1"/>
          </p:nvPr>
        </p:nvSpPr>
        <p:spPr/>
        <p:txBody>
          <a:bodyPr/>
          <a:lstStyle/>
          <a:p>
            <a:r>
              <a:rPr lang="en-IN" dirty="0">
                <a:cs typeface="Arial" panose="020B0604020202020204" pitchFamily="34" charset="0"/>
              </a:rPr>
              <a:t>Neurotransmitters and their presynaptic and postsynaptic receptors mediate emotion within the central nervous system. </a:t>
            </a:r>
          </a:p>
          <a:p>
            <a:r>
              <a:rPr lang="en-IN" dirty="0">
                <a:cs typeface="Arial" panose="020B0604020202020204" pitchFamily="34" charset="0"/>
              </a:rPr>
              <a:t>The role of </a:t>
            </a:r>
            <a:r>
              <a:rPr lang="en-IN" b="1" dirty="0">
                <a:cs typeface="Arial" panose="020B0604020202020204" pitchFamily="34" charset="0"/>
              </a:rPr>
              <a:t>norepinephrine </a:t>
            </a:r>
            <a:r>
              <a:rPr lang="en-IN" dirty="0">
                <a:cs typeface="Arial" panose="020B0604020202020204" pitchFamily="34" charset="0"/>
              </a:rPr>
              <a:t>in depression has been suggested by the catecholamine deficiency hypothesis. Many antidepressant drugs increase synaptic concentrations of norepinephrine, whereas reserpine, a catecholamine-depleting drug, causes depressive symptoms. </a:t>
            </a:r>
          </a:p>
          <a:p>
            <a:r>
              <a:rPr lang="en-US" dirty="0">
                <a:cs typeface="Arial" panose="020B0604020202020204" pitchFamily="34" charset="0"/>
              </a:rPr>
              <a:t>Monoamines have been hypothesized to be associated with both basic emotions and facial expression of emotions.</a:t>
            </a:r>
            <a:endParaRPr lang="en-IN" dirty="0">
              <a:cs typeface="Arial" panose="020B0604020202020204" pitchFamily="34" charset="0"/>
            </a:endParaRPr>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a:p>
            <a:endParaRPr lang="en-IN" dirty="0"/>
          </a:p>
        </p:txBody>
      </p:sp>
    </p:spTree>
    <p:extLst>
      <p:ext uri="{BB962C8B-B14F-4D97-AF65-F5344CB8AC3E}">
        <p14:creationId xmlns:p14="http://schemas.microsoft.com/office/powerpoint/2010/main" val="428943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5633"/>
          </a:xfrm>
        </p:spPr>
        <p:txBody>
          <a:bodyPr/>
          <a:lstStyle/>
          <a:p>
            <a:r>
              <a:rPr lang="en-IN" dirty="0"/>
              <a:t>Basic Emotions </a:t>
            </a:r>
          </a:p>
        </p:txBody>
      </p:sp>
      <p:sp>
        <p:nvSpPr>
          <p:cNvPr id="3" name="Content Placeholder 2"/>
          <p:cNvSpPr>
            <a:spLocks noGrp="1"/>
          </p:cNvSpPr>
          <p:nvPr>
            <p:ph sz="half" idx="1"/>
          </p:nvPr>
        </p:nvSpPr>
        <p:spPr>
          <a:xfrm>
            <a:off x="838200" y="1510145"/>
            <a:ext cx="5181600" cy="4666818"/>
          </a:xfrm>
        </p:spPr>
        <p:txBody>
          <a:bodyPr>
            <a:normAutofit lnSpcReduction="10000"/>
          </a:bodyPr>
          <a:lstStyle/>
          <a:p>
            <a:pPr marL="0" indent="0">
              <a:buNone/>
            </a:pPr>
            <a:r>
              <a:rPr lang="en-US" dirty="0">
                <a:cs typeface="Arial" panose="020B0604020202020204" pitchFamily="34" charset="0"/>
              </a:rPr>
              <a:t>Ekman and colleagues (Ekman and Friesen, 1971) have shown that there are six basic emotions that are expressed:</a:t>
            </a:r>
          </a:p>
          <a:p>
            <a:r>
              <a:rPr lang="en-US" dirty="0">
                <a:cs typeface="Arial" panose="020B0604020202020204" pitchFamily="34" charset="0"/>
              </a:rPr>
              <a:t>anger</a:t>
            </a:r>
          </a:p>
          <a:p>
            <a:r>
              <a:rPr lang="en-US" dirty="0">
                <a:cs typeface="Arial" panose="020B0604020202020204" pitchFamily="34" charset="0"/>
              </a:rPr>
              <a:t>disgust </a:t>
            </a:r>
          </a:p>
          <a:p>
            <a:r>
              <a:rPr lang="en-US" dirty="0">
                <a:cs typeface="Arial" panose="020B0604020202020204" pitchFamily="34" charset="0"/>
              </a:rPr>
              <a:t>fear</a:t>
            </a:r>
          </a:p>
          <a:p>
            <a:r>
              <a:rPr lang="en-US" dirty="0">
                <a:cs typeface="Arial" panose="020B0604020202020204" pitchFamily="34" charset="0"/>
              </a:rPr>
              <a:t>happiness</a:t>
            </a:r>
          </a:p>
          <a:p>
            <a:r>
              <a:rPr lang="en-US" dirty="0">
                <a:cs typeface="Arial" panose="020B0604020202020204" pitchFamily="34" charset="0"/>
              </a:rPr>
              <a:t>sadness</a:t>
            </a:r>
          </a:p>
          <a:p>
            <a:r>
              <a:rPr lang="en-US" dirty="0">
                <a:cs typeface="Arial" panose="020B0604020202020204" pitchFamily="34" charset="0"/>
              </a:rPr>
              <a:t>surprise</a:t>
            </a:r>
            <a:endParaRPr lang="en-IN" dirty="0">
              <a:cs typeface="Arial" panose="020B0604020202020204" pitchFamily="34" charset="0"/>
            </a:endParaRPr>
          </a:p>
          <a:p>
            <a:pPr marL="0" indent="0">
              <a:buNone/>
            </a:pPr>
            <a:endParaRPr lang="en-IN" dirty="0"/>
          </a:p>
        </p:txBody>
      </p:sp>
      <p:pic>
        <p:nvPicPr>
          <p:cNvPr id="6" name="Content Placeholder 5"/>
          <p:cNvPicPr>
            <a:picLocks noGrp="1" noChangeAspect="1"/>
          </p:cNvPicPr>
          <p:nvPr>
            <p:ph sz="half" idx="2"/>
          </p:nvPr>
        </p:nvPicPr>
        <p:blipFill>
          <a:blip r:embed="rId2"/>
          <a:stretch>
            <a:fillRect/>
          </a:stretch>
        </p:blipFill>
        <p:spPr>
          <a:xfrm>
            <a:off x="6410925" y="1385455"/>
            <a:ext cx="4704149" cy="4791508"/>
          </a:xfrm>
          <a:prstGeom prst="rect">
            <a:avLst/>
          </a:prstGeom>
        </p:spPr>
      </p:pic>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p:txBody>
      </p:sp>
    </p:spTree>
    <p:extLst>
      <p:ext uri="{BB962C8B-B14F-4D97-AF65-F5344CB8AC3E}">
        <p14:creationId xmlns:p14="http://schemas.microsoft.com/office/powerpoint/2010/main" val="25463028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2727"/>
            <a:ext cx="10515600" cy="5484236"/>
          </a:xfrm>
        </p:spPr>
        <p:txBody>
          <a:bodyPr/>
          <a:lstStyle/>
          <a:p>
            <a:r>
              <a:rPr lang="en-IN" dirty="0">
                <a:cs typeface="Arial" panose="020B0604020202020204" pitchFamily="34" charset="0"/>
              </a:rPr>
              <a:t>Norepinephrine(NE) released from Locus </a:t>
            </a:r>
            <a:r>
              <a:rPr lang="en-IN" dirty="0" err="1">
                <a:cs typeface="Arial" panose="020B0604020202020204" pitchFamily="34" charset="0"/>
              </a:rPr>
              <a:t>Coerulus</a:t>
            </a:r>
            <a:r>
              <a:rPr lang="en-IN" dirty="0">
                <a:cs typeface="Arial" panose="020B0604020202020204" pitchFamily="34" charset="0"/>
              </a:rPr>
              <a:t> (LC) which is located in the pons.</a:t>
            </a:r>
          </a:p>
          <a:p>
            <a:r>
              <a:rPr lang="en-IN" dirty="0">
                <a:cs typeface="Arial" panose="020B0604020202020204" pitchFamily="34" charset="0"/>
              </a:rPr>
              <a:t>Exposure to acute stress/fear results in increase in NE in LC, hypothalamus, hippocampus, amygdala, cerebral cortex.</a:t>
            </a:r>
          </a:p>
          <a:p>
            <a:r>
              <a:rPr lang="en-IN" dirty="0">
                <a:cs typeface="Arial" panose="020B0604020202020204" pitchFamily="34" charset="0"/>
              </a:rPr>
              <a:t>Repeated exposure to stress decreases in release of NE in LC.</a:t>
            </a:r>
          </a:p>
          <a:p>
            <a:r>
              <a:rPr lang="en-IN" dirty="0">
                <a:cs typeface="Arial" panose="020B0604020202020204" pitchFamily="34" charset="0"/>
              </a:rPr>
              <a:t>Patients with PTSD and panic disorder show evidence of increased NE activity.</a:t>
            </a:r>
          </a:p>
          <a:p>
            <a:r>
              <a:rPr lang="en-IN" dirty="0">
                <a:cs typeface="Arial" panose="020B0604020202020204" pitchFamily="34" charset="0"/>
              </a:rPr>
              <a:t>Mice lacking Alpha 2 adrenergic receptors have heightened autonomic activation and concomitant anxiety behaviour</a:t>
            </a:r>
            <a:r>
              <a:rPr lang="en-IN" dirty="0"/>
              <a:t>.</a:t>
            </a:r>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a:p>
            <a:endParaRPr lang="en-IN" dirty="0"/>
          </a:p>
        </p:txBody>
      </p:sp>
    </p:spTree>
    <p:extLst>
      <p:ext uri="{BB962C8B-B14F-4D97-AF65-F5344CB8AC3E}">
        <p14:creationId xmlns:p14="http://schemas.microsoft.com/office/powerpoint/2010/main" val="2252666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2836"/>
            <a:ext cx="10515600" cy="5304127"/>
          </a:xfrm>
        </p:spPr>
        <p:txBody>
          <a:bodyPr/>
          <a:lstStyle/>
          <a:p>
            <a:r>
              <a:rPr lang="en-IN" dirty="0">
                <a:cs typeface="Arial" panose="020B0604020202020204" pitchFamily="34" charset="0"/>
              </a:rPr>
              <a:t>5HT 1A receptor knock out mice show a marked elevation of anxiety and fear.</a:t>
            </a:r>
          </a:p>
          <a:p>
            <a:r>
              <a:rPr lang="en-IN" dirty="0">
                <a:cs typeface="Arial" panose="020B0604020202020204" pitchFamily="34" charset="0"/>
              </a:rPr>
              <a:t>Under chronic stress there occurs a </a:t>
            </a:r>
            <a:r>
              <a:rPr lang="en-IN" b="1" dirty="0">
                <a:cs typeface="Arial" panose="020B0604020202020204" pitchFamily="34" charset="0"/>
              </a:rPr>
              <a:t>downregulation of 5HT 1A and upregulation of 5HT 2A.</a:t>
            </a:r>
          </a:p>
          <a:p>
            <a:r>
              <a:rPr lang="en-IN" dirty="0">
                <a:cs typeface="Arial" panose="020B0604020202020204" pitchFamily="34" charset="0"/>
              </a:rPr>
              <a:t>Administration of 5HT 1A receptor partial agonist (</a:t>
            </a:r>
            <a:r>
              <a:rPr lang="en-IN" dirty="0" err="1">
                <a:cs typeface="Arial" panose="020B0604020202020204" pitchFamily="34" charset="0"/>
              </a:rPr>
              <a:t>buspirone</a:t>
            </a:r>
            <a:r>
              <a:rPr lang="en-IN" dirty="0">
                <a:cs typeface="Arial" panose="020B0604020202020204" pitchFamily="34" charset="0"/>
              </a:rPr>
              <a:t>, </a:t>
            </a:r>
            <a:r>
              <a:rPr lang="en-IN" dirty="0" err="1">
                <a:cs typeface="Arial" panose="020B0604020202020204" pitchFamily="34" charset="0"/>
              </a:rPr>
              <a:t>gepirone</a:t>
            </a:r>
            <a:r>
              <a:rPr lang="en-IN" dirty="0">
                <a:cs typeface="Arial" panose="020B0604020202020204" pitchFamily="34" charset="0"/>
              </a:rPr>
              <a:t>)</a:t>
            </a:r>
            <a:r>
              <a:rPr lang="en-IN" b="1" dirty="0">
                <a:cs typeface="Arial" panose="020B0604020202020204" pitchFamily="34" charset="0"/>
              </a:rPr>
              <a:t> </a:t>
            </a:r>
            <a:r>
              <a:rPr lang="en-IN" dirty="0">
                <a:cs typeface="Arial" panose="020B0604020202020204" pitchFamily="34" charset="0"/>
              </a:rPr>
              <a:t>and 5HT2A receptor antagonist exert anxiolytic effect.</a:t>
            </a:r>
          </a:p>
          <a:p>
            <a:r>
              <a:rPr lang="en-IN" dirty="0">
                <a:cs typeface="Arial" panose="020B0604020202020204" pitchFamily="34" charset="0"/>
              </a:rPr>
              <a:t>Depressed patients have reduced concentration of 5 HIAA in CSF</a:t>
            </a:r>
            <a:r>
              <a:rPr lang="en-IN" b="1" dirty="0">
                <a:cs typeface="Arial" panose="020B0604020202020204" pitchFamily="34" charset="0"/>
              </a:rPr>
              <a:t>.</a:t>
            </a:r>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a:p>
            <a:endParaRPr lang="en-IN" dirty="0"/>
          </a:p>
        </p:txBody>
      </p:sp>
    </p:spTree>
    <p:extLst>
      <p:ext uri="{BB962C8B-B14F-4D97-AF65-F5344CB8AC3E}">
        <p14:creationId xmlns:p14="http://schemas.microsoft.com/office/powerpoint/2010/main" val="1195131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1273"/>
            <a:ext cx="10515600" cy="5345690"/>
          </a:xfrm>
        </p:spPr>
        <p:txBody>
          <a:bodyPr/>
          <a:lstStyle/>
          <a:p>
            <a:pPr marL="0" indent="0">
              <a:buNone/>
            </a:pPr>
            <a:r>
              <a:rPr lang="en-IN" b="1" dirty="0" err="1">
                <a:cs typeface="Arial" panose="020B0604020202020204" pitchFamily="34" charset="0"/>
              </a:rPr>
              <a:t>Corticotropin</a:t>
            </a:r>
            <a:r>
              <a:rPr lang="en-IN" b="1" dirty="0">
                <a:cs typeface="Arial" panose="020B0604020202020204" pitchFamily="34" charset="0"/>
              </a:rPr>
              <a:t> releasing Hormone(CRH) – </a:t>
            </a:r>
          </a:p>
          <a:p>
            <a:pPr marL="0" indent="0">
              <a:buNone/>
            </a:pPr>
            <a:endParaRPr lang="en-IN" b="1" dirty="0">
              <a:cs typeface="Arial" panose="020B0604020202020204" pitchFamily="34" charset="0"/>
            </a:endParaRPr>
          </a:p>
          <a:p>
            <a:r>
              <a:rPr lang="en-IN" dirty="0">
                <a:cs typeface="Arial" panose="020B0604020202020204" pitchFamily="34" charset="0"/>
              </a:rPr>
              <a:t>Central nucleus of amygdala contains CRH.</a:t>
            </a:r>
          </a:p>
          <a:p>
            <a:r>
              <a:rPr lang="en-IN" dirty="0">
                <a:cs typeface="Arial" panose="020B0604020202020204" pitchFamily="34" charset="0"/>
              </a:rPr>
              <a:t>Axons of central nucleus cells target locus </a:t>
            </a:r>
            <a:r>
              <a:rPr lang="en-IN" dirty="0" err="1">
                <a:cs typeface="Arial" panose="020B0604020202020204" pitchFamily="34" charset="0"/>
              </a:rPr>
              <a:t>coerulus</a:t>
            </a:r>
            <a:r>
              <a:rPr lang="en-IN" dirty="0">
                <a:cs typeface="Arial" panose="020B0604020202020204" pitchFamily="34" charset="0"/>
              </a:rPr>
              <a:t> neurons which have CRH receptors and contain NE.</a:t>
            </a:r>
          </a:p>
          <a:p>
            <a:r>
              <a:rPr lang="en-IN" dirty="0">
                <a:cs typeface="Arial" panose="020B0604020202020204" pitchFamily="34" charset="0"/>
              </a:rPr>
              <a:t>In administration of CRH in cerebral ventricles induces anxiety responses, including hypervigilance, enhancement of the freezing posture and decreased exploration in unfamiliar situations.</a:t>
            </a:r>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a:p>
            <a:endParaRPr lang="en-IN" dirty="0"/>
          </a:p>
        </p:txBody>
      </p:sp>
    </p:spTree>
    <p:extLst>
      <p:ext uri="{BB962C8B-B14F-4D97-AF65-F5344CB8AC3E}">
        <p14:creationId xmlns:p14="http://schemas.microsoft.com/office/powerpoint/2010/main" val="31779171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4074"/>
            <a:ext cx="10515600" cy="5802890"/>
          </a:xfrm>
        </p:spPr>
        <p:txBody>
          <a:bodyPr>
            <a:normAutofit fontScale="92500" lnSpcReduction="10000"/>
          </a:bodyPr>
          <a:lstStyle/>
          <a:p>
            <a:r>
              <a:rPr lang="en-IN" b="1" dirty="0">
                <a:cs typeface="Arial" panose="020B0604020202020204" pitchFamily="34" charset="0"/>
              </a:rPr>
              <a:t>Gamma amino butyric acid and BZD </a:t>
            </a:r>
            <a:r>
              <a:rPr lang="en-IN" dirty="0">
                <a:cs typeface="Arial" panose="020B0604020202020204" pitchFamily="34" charset="0"/>
              </a:rPr>
              <a:t>receptors role in anxiety is well documented.</a:t>
            </a:r>
          </a:p>
          <a:p>
            <a:r>
              <a:rPr lang="en-IN" dirty="0">
                <a:cs typeface="Arial" panose="020B0604020202020204" pitchFamily="34" charset="0"/>
              </a:rPr>
              <a:t>In Panic disorder, patients have reduced </a:t>
            </a:r>
            <a:r>
              <a:rPr lang="en-IN" b="1" dirty="0">
                <a:cs typeface="Arial" panose="020B0604020202020204" pitchFamily="34" charset="0"/>
              </a:rPr>
              <a:t>GABA-A and BZD </a:t>
            </a:r>
            <a:r>
              <a:rPr lang="en-IN" dirty="0">
                <a:cs typeface="Arial" panose="020B0604020202020204" pitchFamily="34" charset="0"/>
              </a:rPr>
              <a:t>binding in areas such as cortex, hippocampus and insula.</a:t>
            </a:r>
          </a:p>
          <a:p>
            <a:r>
              <a:rPr lang="en-IN" b="1" dirty="0">
                <a:cs typeface="Arial" panose="020B0604020202020204" pitchFamily="34" charset="0"/>
              </a:rPr>
              <a:t>Glutamate</a:t>
            </a:r>
            <a:r>
              <a:rPr lang="en-IN" dirty="0">
                <a:cs typeface="Arial" panose="020B0604020202020204" pitchFamily="34" charset="0"/>
              </a:rPr>
              <a:t> System-NMDA receptors are involved in the conditioning of fear and learning. Blockade of NMDA receptor with antagonists such as AVP can block fear acquisitions and may even block expression. </a:t>
            </a:r>
          </a:p>
          <a:p>
            <a:r>
              <a:rPr lang="en-IN" b="1" dirty="0">
                <a:cs typeface="Arial" panose="020B0604020202020204" pitchFamily="34" charset="0"/>
              </a:rPr>
              <a:t>Dopaminergic</a:t>
            </a:r>
            <a:r>
              <a:rPr lang="en-IN" dirty="0">
                <a:cs typeface="Arial" panose="020B0604020202020204" pitchFamily="34" charset="0"/>
              </a:rPr>
              <a:t> System – Inhibition of DA in Nucleus </a:t>
            </a:r>
            <a:r>
              <a:rPr lang="en-IN" dirty="0" err="1">
                <a:cs typeface="Arial" panose="020B0604020202020204" pitchFamily="34" charset="0"/>
              </a:rPr>
              <a:t>Accumbens</a:t>
            </a:r>
            <a:r>
              <a:rPr lang="en-IN" dirty="0">
                <a:cs typeface="Arial" panose="020B0604020202020204" pitchFamily="34" charset="0"/>
              </a:rPr>
              <a:t> leads to abnormalities in motivation and reward mechanisms.</a:t>
            </a:r>
          </a:p>
          <a:p>
            <a:r>
              <a:rPr lang="en-IN" b="1" dirty="0">
                <a:cs typeface="Arial" panose="020B0604020202020204" pitchFamily="34" charset="0"/>
              </a:rPr>
              <a:t>Neuropeptide Y</a:t>
            </a:r>
            <a:r>
              <a:rPr lang="en-IN" dirty="0">
                <a:cs typeface="Arial" panose="020B0604020202020204" pitchFamily="34" charset="0"/>
              </a:rPr>
              <a:t>- It has anxiolytic effects.</a:t>
            </a:r>
          </a:p>
          <a:p>
            <a:r>
              <a:rPr lang="en-IN" dirty="0">
                <a:cs typeface="Arial" panose="020B0604020202020204" pitchFamily="34" charset="0"/>
              </a:rPr>
              <a:t>It is involved in fear consolidation ,with studies showing administration of NYP impairs retention of traumatic memories and reduces anxiety during stressful tasks.</a:t>
            </a:r>
          </a:p>
          <a:p>
            <a:r>
              <a:rPr lang="en-IN" dirty="0">
                <a:cs typeface="Arial" panose="020B0604020202020204" pitchFamily="34" charset="0"/>
              </a:rPr>
              <a:t>Recently </a:t>
            </a:r>
            <a:r>
              <a:rPr lang="en-IN" b="1" dirty="0">
                <a:cs typeface="Arial" panose="020B0604020202020204" pitchFamily="34" charset="0"/>
              </a:rPr>
              <a:t>cholecystokinin’</a:t>
            </a:r>
            <a:r>
              <a:rPr lang="en-IN" dirty="0">
                <a:cs typeface="Arial" panose="020B0604020202020204" pitchFamily="34" charset="0"/>
              </a:rPr>
              <a:t>s role in panic disorders has been established. Antagonists of CCK B receptor have anxiolytic effects.</a:t>
            </a:r>
          </a:p>
          <a:p>
            <a:endParaRPr lang="en-IN" dirty="0">
              <a:cs typeface="Arial" panose="020B0604020202020204" pitchFamily="34" charset="0"/>
            </a:endParaRPr>
          </a:p>
          <a:p>
            <a:endParaRPr lang="en-IN" dirty="0"/>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a:p>
            <a:endParaRPr lang="en-IN" dirty="0"/>
          </a:p>
        </p:txBody>
      </p:sp>
    </p:spTree>
    <p:extLst>
      <p:ext uri="{BB962C8B-B14F-4D97-AF65-F5344CB8AC3E}">
        <p14:creationId xmlns:p14="http://schemas.microsoft.com/office/powerpoint/2010/main" val="34752267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IN" dirty="0"/>
              <a:t>Emotional Memory</a:t>
            </a:r>
          </a:p>
        </p:txBody>
      </p:sp>
      <p:sp>
        <p:nvSpPr>
          <p:cNvPr id="3" name="Content Placeholder 2"/>
          <p:cNvSpPr>
            <a:spLocks noGrp="1"/>
          </p:cNvSpPr>
          <p:nvPr>
            <p:ph idx="1"/>
          </p:nvPr>
        </p:nvSpPr>
        <p:spPr>
          <a:xfrm>
            <a:off x="838200" y="1371600"/>
            <a:ext cx="10515600" cy="4805363"/>
          </a:xfrm>
        </p:spPr>
        <p:txBody>
          <a:bodyPr/>
          <a:lstStyle/>
          <a:p>
            <a:r>
              <a:rPr lang="en-IN" dirty="0"/>
              <a:t>Emotion has a powerful influence on learning and memory.</a:t>
            </a:r>
          </a:p>
          <a:p>
            <a:r>
              <a:rPr lang="en-IN" b="1" dirty="0"/>
              <a:t>Amygdala</a:t>
            </a:r>
            <a:r>
              <a:rPr lang="en-IN" dirty="0"/>
              <a:t> along with </a:t>
            </a:r>
            <a:r>
              <a:rPr lang="en-IN" b="1" dirty="0"/>
              <a:t>prefrontal cortex </a:t>
            </a:r>
            <a:r>
              <a:rPr lang="en-IN" dirty="0"/>
              <a:t>and </a:t>
            </a:r>
            <a:r>
              <a:rPr lang="en-IN" b="1" dirty="0"/>
              <a:t>medial temporal lobe </a:t>
            </a:r>
            <a:r>
              <a:rPr lang="en-IN" dirty="0"/>
              <a:t>is involved in consolidation and retrieval of emotional memories. </a:t>
            </a:r>
          </a:p>
          <a:p>
            <a:r>
              <a:rPr lang="en-IN" b="1" dirty="0"/>
              <a:t>Amygdala</a:t>
            </a:r>
            <a:r>
              <a:rPr lang="en-IN" dirty="0"/>
              <a:t>, </a:t>
            </a:r>
            <a:r>
              <a:rPr lang="en-IN" b="1" dirty="0"/>
              <a:t>hippocampus</a:t>
            </a:r>
            <a:r>
              <a:rPr lang="en-IN" dirty="0"/>
              <a:t> and </a:t>
            </a:r>
            <a:r>
              <a:rPr lang="en-IN" b="1" dirty="0"/>
              <a:t>prefrontal cortex </a:t>
            </a:r>
            <a:r>
              <a:rPr lang="en-IN" dirty="0"/>
              <a:t>are also involved in acquisition, extinction and recovery of fears to cues and contexts. </a:t>
            </a:r>
          </a:p>
          <a:p>
            <a:r>
              <a:rPr lang="en-IN" b="1" dirty="0"/>
              <a:t>Hippocampus </a:t>
            </a:r>
            <a:r>
              <a:rPr lang="en-IN" dirty="0"/>
              <a:t>is critical for long term, declarative memory storage. </a:t>
            </a:r>
          </a:p>
          <a:p>
            <a:r>
              <a:rPr lang="en-IN" dirty="0"/>
              <a:t>Propranolol impairs memory for emotionally provocative story but not for emotionally neutral story. </a:t>
            </a:r>
          </a:p>
        </p:txBody>
      </p:sp>
      <p:sp>
        <p:nvSpPr>
          <p:cNvPr id="4" name="Footer Placeholder 3"/>
          <p:cNvSpPr>
            <a:spLocks noGrp="1"/>
          </p:cNvSpPr>
          <p:nvPr>
            <p:ph type="ftr" sz="quarter" idx="11"/>
          </p:nvPr>
        </p:nvSpPr>
        <p:spPr/>
        <p:txBody>
          <a:bodyPr/>
          <a:lstStyle/>
          <a:p>
            <a:r>
              <a:rPr lang="en-IN" dirty="0"/>
              <a:t>Wiley Blackwell, Psychiatry, Fourth Edition, Chapter 34,page 548 to 566</a:t>
            </a:r>
          </a:p>
          <a:p>
            <a:endParaRPr lang="en-IN" dirty="0"/>
          </a:p>
          <a:p>
            <a:endParaRPr lang="en-IN" dirty="0"/>
          </a:p>
          <a:p>
            <a:endParaRPr lang="en-IN" dirty="0"/>
          </a:p>
        </p:txBody>
      </p:sp>
    </p:spTree>
    <p:extLst>
      <p:ext uri="{BB962C8B-B14F-4D97-AF65-F5344CB8AC3E}">
        <p14:creationId xmlns:p14="http://schemas.microsoft.com/office/powerpoint/2010/main" val="39360923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0070"/>
            <a:ext cx="10515600" cy="1325563"/>
          </a:xfrm>
        </p:spPr>
        <p:txBody>
          <a:bodyPr/>
          <a:lstStyle/>
          <a:p>
            <a:pPr algn="ctr"/>
            <a:r>
              <a:rPr lang="en-IN" dirty="0"/>
              <a:t>THANK YOU</a:t>
            </a:r>
          </a:p>
        </p:txBody>
      </p:sp>
      <p:sp>
        <p:nvSpPr>
          <p:cNvPr id="4" name="Footer Placeholder 3"/>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308659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5639"/>
          </a:xfrm>
        </p:spPr>
        <p:txBody>
          <a:bodyPr/>
          <a:lstStyle/>
          <a:p>
            <a:r>
              <a:rPr lang="en-IN" dirty="0"/>
              <a:t>Variety of Emotions</a:t>
            </a:r>
          </a:p>
        </p:txBody>
      </p:sp>
      <p:sp>
        <p:nvSpPr>
          <p:cNvPr id="5" name="Content Placeholder 4"/>
          <p:cNvSpPr>
            <a:spLocks noGrp="1"/>
          </p:cNvSpPr>
          <p:nvPr>
            <p:ph sz="half" idx="1"/>
          </p:nvPr>
        </p:nvSpPr>
        <p:spPr>
          <a:xfrm>
            <a:off x="838200" y="1440151"/>
            <a:ext cx="5181600" cy="4736812"/>
          </a:xfrm>
        </p:spPr>
        <p:txBody>
          <a:bodyPr>
            <a:normAutofit fontScale="92500" lnSpcReduction="20000"/>
          </a:bodyPr>
          <a:lstStyle/>
          <a:p>
            <a:r>
              <a:rPr lang="en-IN" b="1" dirty="0"/>
              <a:t>Positive Emotions -  </a:t>
            </a:r>
            <a:r>
              <a:rPr lang="en-IN" dirty="0"/>
              <a:t>The emotions that lead one to feel good about one’s self which will lead to an emotionally happy individual.  </a:t>
            </a:r>
          </a:p>
          <a:p>
            <a:r>
              <a:rPr lang="en-IN" b="1" dirty="0"/>
              <a:t>Joy/Euphoria/Happiness</a:t>
            </a:r>
          </a:p>
          <a:p>
            <a:r>
              <a:rPr lang="en-IN" b="1" dirty="0"/>
              <a:t>Confidence</a:t>
            </a:r>
          </a:p>
          <a:p>
            <a:r>
              <a:rPr lang="en-IN" b="1" dirty="0"/>
              <a:t>Peace</a:t>
            </a:r>
          </a:p>
          <a:p>
            <a:r>
              <a:rPr lang="en-IN" b="1" dirty="0"/>
              <a:t>Desire</a:t>
            </a:r>
          </a:p>
          <a:p>
            <a:r>
              <a:rPr lang="en-IN" b="1" dirty="0"/>
              <a:t>Pride</a:t>
            </a:r>
          </a:p>
          <a:p>
            <a:r>
              <a:rPr lang="en-IN" b="1" dirty="0"/>
              <a:t>Hope</a:t>
            </a:r>
          </a:p>
          <a:p>
            <a:r>
              <a:rPr lang="en-IN" b="1" dirty="0"/>
              <a:t>Empathy</a:t>
            </a:r>
          </a:p>
          <a:p>
            <a:r>
              <a:rPr lang="en-IN" b="1" dirty="0"/>
              <a:t>Gratitude</a:t>
            </a:r>
          </a:p>
        </p:txBody>
      </p:sp>
      <p:sp>
        <p:nvSpPr>
          <p:cNvPr id="6" name="Content Placeholder 5"/>
          <p:cNvSpPr>
            <a:spLocks noGrp="1"/>
          </p:cNvSpPr>
          <p:nvPr>
            <p:ph sz="half" idx="2"/>
          </p:nvPr>
        </p:nvSpPr>
        <p:spPr>
          <a:xfrm>
            <a:off x="6172200" y="1440151"/>
            <a:ext cx="5181600" cy="4736812"/>
          </a:xfrm>
        </p:spPr>
        <p:txBody>
          <a:bodyPr>
            <a:normAutofit fontScale="92500" lnSpcReduction="20000"/>
          </a:bodyPr>
          <a:lstStyle/>
          <a:p>
            <a:r>
              <a:rPr lang="en-IN" b="1" dirty="0"/>
              <a:t>Negative Emotions – </a:t>
            </a:r>
            <a:r>
              <a:rPr lang="en-IN" dirty="0"/>
              <a:t>They decrease your energy and undermine your effectiveness. In negative emotional state, you find the lack of desire to do anything. </a:t>
            </a:r>
          </a:p>
          <a:p>
            <a:r>
              <a:rPr lang="en-IN" b="1" dirty="0"/>
              <a:t>Sadness/Depression</a:t>
            </a:r>
          </a:p>
          <a:p>
            <a:r>
              <a:rPr lang="en-IN" b="1" dirty="0"/>
              <a:t>Doubt</a:t>
            </a:r>
          </a:p>
          <a:p>
            <a:r>
              <a:rPr lang="en-IN" b="1" dirty="0"/>
              <a:t>Jealousy</a:t>
            </a:r>
          </a:p>
          <a:p>
            <a:r>
              <a:rPr lang="en-IN" b="1" dirty="0"/>
              <a:t>Frustration</a:t>
            </a:r>
          </a:p>
          <a:p>
            <a:r>
              <a:rPr lang="en-IN" b="1" dirty="0"/>
              <a:t>Shame</a:t>
            </a:r>
          </a:p>
          <a:p>
            <a:r>
              <a:rPr lang="en-IN" b="1" dirty="0"/>
              <a:t>Fear</a:t>
            </a:r>
          </a:p>
          <a:p>
            <a:r>
              <a:rPr lang="en-IN" b="1" dirty="0"/>
              <a:t>Grief</a:t>
            </a:r>
          </a:p>
          <a:p>
            <a:r>
              <a:rPr lang="en-IN" b="1"/>
              <a:t>Guilt</a:t>
            </a:r>
            <a:endParaRPr lang="en-IN" b="1" dirty="0"/>
          </a:p>
        </p:txBody>
      </p:sp>
      <p:sp>
        <p:nvSpPr>
          <p:cNvPr id="4" name="Footer Placeholder 3"/>
          <p:cNvSpPr>
            <a:spLocks noGrp="1"/>
          </p:cNvSpPr>
          <p:nvPr>
            <p:ph type="ftr" sz="quarter" idx="11"/>
          </p:nvPr>
        </p:nvSpPr>
        <p:spPr/>
        <p:txBody>
          <a:bodyPr/>
          <a:lstStyle/>
          <a:p>
            <a:r>
              <a:rPr lang="en-IN" dirty="0"/>
              <a:t>Fish’s Clinical Psychopathology, 4</a:t>
            </a:r>
            <a:r>
              <a:rPr lang="en-IN" baseline="30000" dirty="0"/>
              <a:t>th</a:t>
            </a:r>
            <a:r>
              <a:rPr lang="en-IN" dirty="0"/>
              <a:t> edition, Chapter Five, Page 72-80.</a:t>
            </a:r>
          </a:p>
          <a:p>
            <a:endParaRPr lang="en-IN" dirty="0"/>
          </a:p>
        </p:txBody>
      </p:sp>
    </p:spTree>
    <p:extLst>
      <p:ext uri="{BB962C8B-B14F-4D97-AF65-F5344CB8AC3E}">
        <p14:creationId xmlns:p14="http://schemas.microsoft.com/office/powerpoint/2010/main" val="1365369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3888</TotalTime>
  <Words>8723</Words>
  <Application>Microsoft Office PowerPoint</Application>
  <PresentationFormat>Widescreen</PresentationFormat>
  <Paragraphs>452</Paragraphs>
  <Slides>85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Calibri Light</vt:lpstr>
      <vt:lpstr>Office Theme</vt:lpstr>
      <vt:lpstr>EMOTION</vt:lpstr>
      <vt:lpstr>PowerPoint Presentation</vt:lpstr>
      <vt:lpstr>Components of Emotion</vt:lpstr>
      <vt:lpstr>Feeling Component</vt:lpstr>
      <vt:lpstr>Bodily Arousal</vt:lpstr>
      <vt:lpstr>Purposive Component</vt:lpstr>
      <vt:lpstr>Social - Expressive Component</vt:lpstr>
      <vt:lpstr>Basic Emotions </vt:lpstr>
      <vt:lpstr>Variety of Emotions</vt:lpstr>
      <vt:lpstr>Factors Affecting Emotions </vt:lpstr>
      <vt:lpstr>PowerPoint Presentation</vt:lpstr>
      <vt:lpstr>PowerPoint Presentation</vt:lpstr>
      <vt:lpstr>Emotional Intelligence</vt:lpstr>
      <vt:lpstr>PowerPoint Presentation</vt:lpstr>
      <vt:lpstr>Expression and Perception of Emotion</vt:lpstr>
      <vt:lpstr>PowerPoint Presentation</vt:lpstr>
      <vt:lpstr>Physiology of Emotion</vt:lpstr>
      <vt:lpstr>Autonomic Nervous System</vt:lpstr>
      <vt:lpstr>Patterns of Bodily Response in Emotion</vt:lpstr>
      <vt:lpstr>PowerPoint Presentation</vt:lpstr>
      <vt:lpstr>Arousal</vt:lpstr>
      <vt:lpstr>PowerPoint Presentation</vt:lpstr>
      <vt:lpstr>Arousal and Performance</vt:lpstr>
      <vt:lpstr>Stress</vt:lpstr>
      <vt:lpstr>Stressors</vt:lpstr>
      <vt:lpstr>PowerPoint Presentation</vt:lpstr>
      <vt:lpstr>Stress Cycles </vt:lpstr>
      <vt:lpstr>Distress Cycle                       Wellness Cycle</vt:lpstr>
      <vt:lpstr>Effect of Stressors on the body</vt:lpstr>
      <vt:lpstr>PowerPoint Presentation</vt:lpstr>
      <vt:lpstr>PowerPoint Presentation</vt:lpstr>
      <vt:lpstr>Coping with Stressors</vt:lpstr>
      <vt:lpstr>PowerPoint Presentation</vt:lpstr>
      <vt:lpstr>Theories of Emotion</vt:lpstr>
      <vt:lpstr>PowerPoint Presentation</vt:lpstr>
      <vt:lpstr>PowerPoint Presentation</vt:lpstr>
      <vt:lpstr>PowerPoint Presentation</vt:lpstr>
      <vt:lpstr>A Cognitive Appraisal Theory of Emotion</vt:lpstr>
      <vt:lpstr>PowerPoint Presentation</vt:lpstr>
      <vt:lpstr>Modal Model of Emotion</vt:lpstr>
      <vt:lpstr>PowerPoint Presentation</vt:lpstr>
      <vt:lpstr>Bioinformational Approach</vt:lpstr>
      <vt:lpstr>Dimensional Models </vt:lpstr>
      <vt:lpstr>Circumplex Model</vt:lpstr>
      <vt:lpstr>PowerPoint Presentation</vt:lpstr>
      <vt:lpstr>Theory of Relationships Among Emotions</vt:lpstr>
      <vt:lpstr>Theories about Emotion and Motivation</vt:lpstr>
      <vt:lpstr>PowerPoint Presentation</vt:lpstr>
      <vt:lpstr>Emotional Reaction </vt:lpstr>
      <vt:lpstr>Abnormal Emotional Reaction</vt:lpstr>
      <vt:lpstr>PowerPoint Presentation</vt:lpstr>
      <vt:lpstr>PowerPoint Presentation</vt:lpstr>
      <vt:lpstr>PowerPoint Presentation</vt:lpstr>
      <vt:lpstr>Abnormal Expressions of Emotion</vt:lpstr>
      <vt:lpstr>PowerPoint Presentation</vt:lpstr>
      <vt:lpstr>Morbid Expressions of Emotion</vt:lpstr>
      <vt:lpstr>PowerPoint Presentation</vt:lpstr>
      <vt:lpstr>PowerPoint Presentation</vt:lpstr>
      <vt:lpstr>Morbid Disorders of Emotion </vt:lpstr>
      <vt:lpstr>PowerPoint Presentation</vt:lpstr>
      <vt:lpstr>PowerPoint Presentation</vt:lpstr>
      <vt:lpstr>PowerPoint Presentation</vt:lpstr>
      <vt:lpstr>The Brain and Emotion</vt:lpstr>
      <vt:lpstr>Neurobiology of Emotions </vt:lpstr>
      <vt:lpstr>PowerPoint Presentation</vt:lpstr>
      <vt:lpstr>The Papez Circuit</vt:lpstr>
      <vt:lpstr>PowerPoint Presentation</vt:lpstr>
      <vt:lpstr>PowerPoint Presentation</vt:lpstr>
      <vt:lpstr>Amygdala</vt:lpstr>
      <vt:lpstr>PowerPoint Presentation</vt:lpstr>
      <vt:lpstr>PowerPoint Presentation</vt:lpstr>
      <vt:lpstr>PowerPoint Presentation</vt:lpstr>
      <vt:lpstr>PowerPoint Presentation</vt:lpstr>
      <vt:lpstr>PowerPoint Presentation</vt:lpstr>
      <vt:lpstr>Cerebral Cortex</vt:lpstr>
      <vt:lpstr>PowerPoint Presentation</vt:lpstr>
      <vt:lpstr>Prefrontal Cortex</vt:lpstr>
      <vt:lpstr>PowerPoint Presentation</vt:lpstr>
      <vt:lpstr>Neurotransmitters and Emotions </vt:lpstr>
      <vt:lpstr>PowerPoint Presentation</vt:lpstr>
      <vt:lpstr>PowerPoint Presentation</vt:lpstr>
      <vt:lpstr>PowerPoint Presentation</vt:lpstr>
      <vt:lpstr>PowerPoint Presentation</vt:lpstr>
      <vt:lpstr>Emotional Memory</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dc:title>
  <dc:creator>Ashish Yadav</dc:creator>
  <cp:lastModifiedBy>G S</cp:lastModifiedBy>
  <cp:revision>142</cp:revision>
  <dcterms:created xsi:type="dcterms:W3CDTF">2022-11-25T06:47:20Z</dcterms:created>
  <dcterms:modified xsi:type="dcterms:W3CDTF">2023-11-08T05:04:54Z</dcterms:modified>
</cp:coreProperties>
</file>