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1750695" y="669290"/>
            <a:ext cx="7380605" cy="1480820"/>
          </a:xfrm>
        </p:spPr>
        <p:txBody>
          <a:bodyPr>
            <a:normAutofit/>
          </a:bodyPr>
          <a:p>
            <a:r>
              <a:rPr lang="en-IN" altLang="en-US" b="1">
                <a:solidFill>
                  <a:srgbClr val="FF0000"/>
                </a:solidFill>
                <a:sym typeface="+mn-ea"/>
              </a:rPr>
              <a:t>EPILEPSY</a:t>
            </a:r>
            <a:endParaRPr lang="en-IN" altLang="en-US" b="1">
              <a:solidFill>
                <a:srgbClr val="FF0000"/>
              </a:solidFill>
              <a:sym typeface="+mn-ea"/>
            </a:endParaRPr>
          </a:p>
        </p:txBody>
      </p:sp>
      <p:sp>
        <p:nvSpPr>
          <p:cNvPr id="3" name="Subtitle 2"/>
          <p:cNvSpPr>
            <a:spLocks noGrp="1"/>
          </p:cNvSpPr>
          <p:nvPr>
            <p:ph type="subTitle" idx="1"/>
          </p:nvPr>
        </p:nvSpPr>
        <p:spPr>
          <a:xfrm>
            <a:off x="7296785" y="5252720"/>
            <a:ext cx="4479290" cy="949960"/>
          </a:xfrm>
        </p:spPr>
        <p:txBody>
          <a:bodyPr>
            <a:normAutofit/>
          </a:bodyPr>
          <a:p>
            <a:r>
              <a:rPr lang="en-IN" altLang="en-US"/>
              <a:t>                                                                                             </a:t>
            </a:r>
            <a:r>
              <a:rPr lang="en-IN" altLang="en-US" sz="3600"/>
              <a:t>Dr Sunil Kumar</a:t>
            </a:r>
            <a:endParaRPr lang="en-IN" altLang="en-US" sz="3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flipH="1" flipV="1">
            <a:off x="186690" y="236855"/>
            <a:ext cx="11759565" cy="368300"/>
          </a:xfrm>
          <a:prstGeom prst="rect">
            <a:avLst/>
          </a:prstGeom>
          <a:noFill/>
        </p:spPr>
        <p:txBody>
          <a:bodyPr wrap="square" rtlCol="0">
            <a:spAutoFit/>
          </a:bodyPr>
          <a:p>
            <a:r>
              <a:rPr lang="en-IN" altLang="en-US"/>
              <a:t>--- O</a:t>
            </a:r>
            <a:endParaRPr lang="en-IN" altLang="en-US"/>
          </a:p>
        </p:txBody>
      </p:sp>
      <p:sp>
        <p:nvSpPr>
          <p:cNvPr id="4" name="Text Box 3"/>
          <p:cNvSpPr txBox="1"/>
          <p:nvPr/>
        </p:nvSpPr>
        <p:spPr>
          <a:xfrm>
            <a:off x="503555" y="304165"/>
            <a:ext cx="11443970" cy="6185535"/>
          </a:xfrm>
          <a:prstGeom prst="rect">
            <a:avLst/>
          </a:prstGeom>
          <a:noFill/>
        </p:spPr>
        <p:txBody>
          <a:bodyPr wrap="square" rtlCol="0">
            <a:spAutoFit/>
          </a:bodyPr>
          <a:p>
            <a:r>
              <a:rPr lang="en-IN" altLang="en-US" sz="3600"/>
              <a:t>- Onset &amp; termination of attack are abrupt</a:t>
            </a:r>
            <a:endParaRPr lang="en-IN" altLang="en-US" sz="3600"/>
          </a:p>
          <a:p>
            <a:r>
              <a:rPr lang="en-IN" altLang="en-US" sz="3600"/>
              <a:t>- If attack occur during conversation ,the patient may miss a few word or break off in mid sentence for a few seconds.</a:t>
            </a:r>
            <a:endParaRPr lang="en-IN" altLang="en-US" sz="3600"/>
          </a:p>
          <a:p>
            <a:r>
              <a:rPr lang="en-IN" altLang="en-US" sz="3600"/>
              <a:t>- Absence seizure always begin in childhood &amp; frequently cease by the age of 20 yrs or replaced by other form of generalised seizure.</a:t>
            </a:r>
            <a:endParaRPr lang="en-IN" altLang="en-US" sz="3600"/>
          </a:p>
          <a:p>
            <a:r>
              <a:rPr lang="en-IN" altLang="en-US" sz="3600"/>
              <a:t>- EEG shows Burst of B/L synchronous &amp; symmetric 3-Hz spike and waves activity.</a:t>
            </a:r>
            <a:endParaRPr lang="en-IN" altLang="en-US" sz="3600"/>
          </a:p>
          <a:p>
            <a:endParaRPr lang="en-IN" altLang="en-US" sz="3600"/>
          </a:p>
          <a:p>
            <a:r>
              <a:rPr lang="en-IN" altLang="en-US" sz="3600"/>
              <a:t>2) Myoclonic seizure:-</a:t>
            </a:r>
            <a:endParaRPr lang="en-IN" altLang="en-US" sz="3600"/>
          </a:p>
          <a:p>
            <a:r>
              <a:rPr lang="en-IN" altLang="en-US" sz="3600"/>
              <a:t>- consist of single or multiple myoclonic jerk. </a:t>
            </a:r>
            <a:endParaRPr lang="en-IN" altLang="en-US" sz="3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06375" y="296545"/>
            <a:ext cx="11779885" cy="4523105"/>
          </a:xfrm>
          <a:prstGeom prst="rect">
            <a:avLst/>
          </a:prstGeom>
          <a:noFill/>
        </p:spPr>
        <p:txBody>
          <a:bodyPr wrap="square" rtlCol="0">
            <a:spAutoFit/>
          </a:bodyPr>
          <a:p>
            <a:r>
              <a:rPr lang="en-IN" altLang="en-US" sz="3600"/>
              <a:t>3)Tonic Clonic Seizure:-</a:t>
            </a:r>
            <a:endParaRPr lang="en-IN" altLang="en-US" sz="3600"/>
          </a:p>
          <a:p>
            <a:r>
              <a:rPr lang="en-IN" altLang="en-US" sz="3600"/>
              <a:t>- Characterised by sudden loss of consiousness, the patient become rigid &amp; fall to the ground &amp; respiration is arrested.</a:t>
            </a:r>
            <a:endParaRPr lang="en-IN" altLang="en-US" sz="3600"/>
          </a:p>
          <a:p>
            <a:r>
              <a:rPr lang="en-IN" altLang="en-US" sz="3600"/>
              <a:t>- This tonic phase , which usually last for under 1 min is f/b clonic phase, in which there is jerking of the body musculature that may last for 2-3 mins &amp;is then f/b a stage of flaccid coma.</a:t>
            </a:r>
            <a:endParaRPr lang="en-IN" altLang="en-US" sz="3600"/>
          </a:p>
          <a:p>
            <a:r>
              <a:rPr lang="en-IN" altLang="en-US" sz="3600"/>
              <a:t>- During seizure, tongue or lips may be bitten, urinary or fecal incontinence may occur &amp; the patients may be injured.</a:t>
            </a:r>
            <a:endParaRPr lang="en-IN" altLang="en-US" sz="3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412115" y="647700"/>
            <a:ext cx="11015345" cy="922020"/>
          </a:xfrm>
          <a:prstGeom prst="rect">
            <a:avLst/>
          </a:prstGeom>
          <a:noFill/>
        </p:spPr>
        <p:txBody>
          <a:bodyPr wrap="square" rtlCol="0">
            <a:spAutoFit/>
          </a:bodyPr>
          <a:p>
            <a:r>
              <a:rPr lang="en-IN" altLang="en-US" sz="5400" i="1"/>
              <a:t>.    .    . to be continued in next class</a:t>
            </a:r>
            <a:endParaRPr lang="en-IN" altLang="en-US" sz="5400" i="1"/>
          </a:p>
        </p:txBody>
      </p:sp>
      <p:sp>
        <p:nvSpPr>
          <p:cNvPr id="4" name="Text Box 3"/>
          <p:cNvSpPr txBox="1"/>
          <p:nvPr/>
        </p:nvSpPr>
        <p:spPr>
          <a:xfrm>
            <a:off x="641350" y="2007235"/>
            <a:ext cx="10969625" cy="4154170"/>
          </a:xfrm>
          <a:prstGeom prst="rect">
            <a:avLst/>
          </a:prstGeom>
          <a:noFill/>
        </p:spPr>
        <p:txBody>
          <a:bodyPr wrap="square" rtlCol="0">
            <a:spAutoFit/>
          </a:bodyPr>
          <a:p>
            <a:r>
              <a:rPr lang="en-IN" altLang="en-US" sz="6600"/>
              <a:t>                       </a:t>
            </a:r>
            <a:endParaRPr lang="en-IN" altLang="en-US" sz="6600"/>
          </a:p>
          <a:p>
            <a:endParaRPr lang="en-IN" altLang="en-US" sz="6600"/>
          </a:p>
          <a:p>
            <a:r>
              <a:rPr lang="en-IN" altLang="en-US" sz="6600"/>
              <a:t>                                         </a:t>
            </a:r>
            <a:r>
              <a:rPr lang="en-IN" altLang="en-US" sz="6600" i="1"/>
              <a:t> Thanks</a:t>
            </a:r>
            <a:endParaRPr lang="en-IN" altLang="en-US" sz="6600" i="1"/>
          </a:p>
          <a:p>
            <a:endParaRPr lang="en-IN" altLang="en-US" sz="6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759460" y="563245"/>
            <a:ext cx="11266805" cy="6739255"/>
          </a:xfrm>
          <a:prstGeom prst="rect">
            <a:avLst/>
          </a:prstGeom>
          <a:noFill/>
        </p:spPr>
        <p:txBody>
          <a:bodyPr wrap="square" rtlCol="0">
            <a:spAutoFit/>
          </a:bodyPr>
          <a:p>
            <a:pPr marL="457200" indent="-457200">
              <a:buFont typeface="Arial" panose="020B0604020202020204" pitchFamily="34" charset="0"/>
              <a:buChar char="•"/>
            </a:pPr>
            <a:r>
              <a:rPr lang="en-IN" altLang="en-US" sz="3600"/>
              <a:t>Epilepsy is defined as any disorder characterised by recurrent unprovoked seizure.</a:t>
            </a:r>
            <a:endParaRPr lang="en-IN" altLang="en-US" sz="3600"/>
          </a:p>
          <a:p>
            <a:pPr marL="457200" indent="-457200">
              <a:buFont typeface="Arial" panose="020B0604020202020204" pitchFamily="34" charset="0"/>
              <a:buChar char="•"/>
            </a:pPr>
            <a:r>
              <a:rPr lang="en-IN" altLang="en-US" sz="3600"/>
              <a:t>A seizure is a transient disturbance of cerebral function due to an abnormal paroxysmal neuronal discharge in the brain.</a:t>
            </a:r>
            <a:endParaRPr lang="en-IN" altLang="en-US" sz="3600"/>
          </a:p>
          <a:p>
            <a:pPr marL="457200" indent="-457200">
              <a:buFont typeface="Arial" panose="020B0604020202020204" pitchFamily="34" charset="0"/>
              <a:buChar char="•"/>
            </a:pPr>
            <a:r>
              <a:rPr lang="en-IN" altLang="en-US" sz="3600"/>
              <a:t>Patient with recurrent seizures  provoked by readily reversible cause such as withdrawl from alcohol or drugs, hypogycemia,hyperglycemia or uremia re not considered to have epilepsy.</a:t>
            </a:r>
            <a:endParaRPr lang="en-IN" altLang="en-US" sz="3600"/>
          </a:p>
          <a:p>
            <a:pPr marL="457200" indent="-457200">
              <a:buFont typeface="Arial" panose="020B0604020202020204" pitchFamily="34" charset="0"/>
              <a:buChar char="•"/>
            </a:pPr>
            <a:endParaRPr lang="en-IN" altLang="en-US" sz="3600"/>
          </a:p>
          <a:p>
            <a:pPr marL="457200" indent="-457200">
              <a:buFont typeface="Arial" panose="020B0604020202020204" pitchFamily="34" charset="0"/>
              <a:buChar char="•"/>
            </a:pPr>
            <a:endParaRPr lang="en-IN" altLang="en-US" sz="3600"/>
          </a:p>
          <a:p>
            <a:pPr marL="457200" indent="-457200">
              <a:buFont typeface="Arial" panose="020B0604020202020204" pitchFamily="34" charset="0"/>
              <a:buChar char="•"/>
            </a:pPr>
            <a:endParaRPr lang="en-IN" altLang="en-US" sz="3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67970" y="324485"/>
            <a:ext cx="11057255" cy="922020"/>
          </a:xfrm>
          <a:prstGeom prst="rect">
            <a:avLst/>
          </a:prstGeom>
          <a:noFill/>
        </p:spPr>
        <p:txBody>
          <a:bodyPr wrap="square" rtlCol="0">
            <a:spAutoFit/>
          </a:bodyPr>
          <a:p>
            <a:r>
              <a:rPr lang="en-IN" altLang="en-US" sz="5400"/>
              <a:t>                          Etiology</a:t>
            </a:r>
            <a:endParaRPr lang="en-IN" altLang="en-US" sz="5400"/>
          </a:p>
        </p:txBody>
      </p:sp>
      <p:sp>
        <p:nvSpPr>
          <p:cNvPr id="6" name="Text Box 5"/>
          <p:cNvSpPr txBox="1"/>
          <p:nvPr/>
        </p:nvSpPr>
        <p:spPr>
          <a:xfrm>
            <a:off x="745490" y="1309370"/>
            <a:ext cx="11207115" cy="5077460"/>
          </a:xfrm>
          <a:prstGeom prst="rect">
            <a:avLst/>
          </a:prstGeom>
          <a:noFill/>
        </p:spPr>
        <p:txBody>
          <a:bodyPr wrap="square" rtlCol="0">
            <a:spAutoFit/>
          </a:bodyPr>
          <a:p>
            <a:r>
              <a:rPr lang="en-IN" altLang="en-US" sz="3600"/>
              <a:t>A)   Genetic Epilepsy</a:t>
            </a:r>
            <a:endParaRPr lang="en-IN" altLang="en-US" sz="3600"/>
          </a:p>
          <a:p>
            <a:r>
              <a:rPr lang="en-IN" altLang="en-US"/>
              <a:t>        </a:t>
            </a:r>
            <a:r>
              <a:rPr lang="en-IN" altLang="en-US" sz="3600"/>
              <a:t>Age at onset ranges from the neonatal period to   adolescence or even later in life.</a:t>
            </a:r>
            <a:endParaRPr lang="en-IN" altLang="en-US" sz="3600"/>
          </a:p>
          <a:p>
            <a:r>
              <a:rPr lang="en-IN" altLang="en-US" sz="3600"/>
              <a:t>     Responsible gene often encodes a neuronal ion channel</a:t>
            </a:r>
            <a:endParaRPr lang="en-IN" altLang="en-US" sz="3600"/>
          </a:p>
          <a:p>
            <a:endParaRPr lang="en-IN" altLang="en-US" sz="3600"/>
          </a:p>
          <a:p>
            <a:r>
              <a:rPr lang="en-IN" altLang="en-US" sz="3600"/>
              <a:t>B) Structural/Metabolic Epilepsy</a:t>
            </a:r>
            <a:endParaRPr lang="en-IN" altLang="en-US" sz="3600"/>
          </a:p>
          <a:p>
            <a:r>
              <a:rPr lang="en-IN" altLang="en-US" sz="3600"/>
              <a:t>  1)pediatric age group </a:t>
            </a:r>
            <a:endParaRPr lang="en-IN" altLang="en-US" sz="3600"/>
          </a:p>
          <a:p>
            <a:r>
              <a:rPr lang="en-IN" altLang="en-US" sz="3600"/>
              <a:t>     Congenital abnormalities &amp; perinatal injuries may result in seizure, presenting in infancy or childhood.</a:t>
            </a:r>
            <a:endParaRPr lang="en-IN" altLang="en-US" sz="3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42900" y="518160"/>
            <a:ext cx="11595100" cy="6185535"/>
          </a:xfrm>
          <a:prstGeom prst="rect">
            <a:avLst/>
          </a:prstGeom>
          <a:noFill/>
        </p:spPr>
        <p:txBody>
          <a:bodyPr wrap="square" rtlCol="0">
            <a:spAutoFit/>
          </a:bodyPr>
          <a:p>
            <a:r>
              <a:rPr lang="en-IN" altLang="en-US" sz="3600"/>
              <a:t>2) Metabolic disorder:-</a:t>
            </a:r>
            <a:endParaRPr lang="en-IN" altLang="en-US" sz="3600"/>
          </a:p>
          <a:p>
            <a:r>
              <a:rPr lang="en-IN" altLang="en-US" sz="3600"/>
              <a:t> -Inborn error of metabolism &amp; other inherited condition (such as pyridoxine deficiency , mitochondrial disease) -may causes epilepsy.</a:t>
            </a:r>
            <a:endParaRPr lang="en-IN" altLang="en-US" sz="3600"/>
          </a:p>
          <a:p>
            <a:r>
              <a:rPr lang="en-IN" altLang="en-US" sz="3600"/>
              <a:t> -Present during childhood.</a:t>
            </a:r>
            <a:endParaRPr lang="en-IN" altLang="en-US" sz="3600"/>
          </a:p>
          <a:p>
            <a:r>
              <a:rPr lang="en-IN" altLang="en-US" sz="3600"/>
              <a:t>3) Trauma:-</a:t>
            </a:r>
            <a:endParaRPr lang="en-IN" altLang="en-US" sz="3600"/>
          </a:p>
          <a:p>
            <a:r>
              <a:rPr lang="en-IN" altLang="en-US" sz="3600"/>
              <a:t> -Important cause of seizure at any age but sply in young adult.</a:t>
            </a:r>
            <a:endParaRPr lang="en-IN" altLang="en-US" sz="3600"/>
          </a:p>
          <a:p>
            <a:r>
              <a:rPr lang="en-IN" altLang="en-US" sz="3600"/>
              <a:t> - Usually occur within 2 yrs following injuries.</a:t>
            </a:r>
            <a:endParaRPr lang="en-IN" altLang="en-US" sz="3600"/>
          </a:p>
          <a:p>
            <a:r>
              <a:rPr lang="en-IN" altLang="en-US" sz="3600"/>
              <a:t>4) Tumour &amp; other space occupying lesion:-</a:t>
            </a:r>
            <a:endParaRPr lang="en-IN" altLang="en-US" sz="3600"/>
          </a:p>
          <a:p>
            <a:r>
              <a:rPr lang="en-IN" altLang="en-US" sz="3600"/>
              <a:t> - Lead to seizure at any age but are important cause in</a:t>
            </a:r>
            <a:endParaRPr lang="en-IN" altLang="en-US"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506730" y="577850"/>
            <a:ext cx="11385550" cy="6185535"/>
          </a:xfrm>
          <a:prstGeom prst="rect">
            <a:avLst/>
          </a:prstGeom>
          <a:noFill/>
        </p:spPr>
        <p:txBody>
          <a:bodyPr wrap="square" rtlCol="0">
            <a:spAutoFit/>
          </a:bodyPr>
          <a:p>
            <a:r>
              <a:rPr lang="en-IN" altLang="en-US" sz="3600"/>
              <a:t>middle &amp; later life.</a:t>
            </a:r>
            <a:endParaRPr lang="en-IN" altLang="en-US" sz="3600"/>
          </a:p>
          <a:p>
            <a:r>
              <a:rPr lang="en-IN" altLang="en-US" sz="3600"/>
              <a:t>- Usually Focal Seizure occur</a:t>
            </a:r>
            <a:endParaRPr lang="en-IN" altLang="en-US" sz="3600"/>
          </a:p>
          <a:p>
            <a:r>
              <a:rPr lang="en-IN" altLang="en-US" sz="3600"/>
              <a:t>-They are most likely to occur with structural lesion involving the frontal, parietal or temporal region.</a:t>
            </a:r>
            <a:endParaRPr lang="en-IN" altLang="en-US" sz="3600"/>
          </a:p>
          <a:p>
            <a:r>
              <a:rPr lang="en-IN" altLang="en-US" sz="3600"/>
              <a:t>- MRI brain should be done when seizure occur after age of 20.</a:t>
            </a:r>
            <a:endParaRPr lang="en-IN" altLang="en-US" sz="3600"/>
          </a:p>
          <a:p>
            <a:r>
              <a:rPr lang="en-IN" altLang="en-US" sz="3600"/>
              <a:t>5) Vascular disease:-</a:t>
            </a:r>
            <a:endParaRPr lang="en-IN" altLang="en-US" sz="3600"/>
          </a:p>
          <a:p>
            <a:r>
              <a:rPr lang="en-IN" altLang="en-US" sz="3600"/>
              <a:t>- Stroke , a frequent cause of seizure with advancing age.</a:t>
            </a:r>
            <a:endParaRPr lang="en-IN" altLang="en-US" sz="3600"/>
          </a:p>
          <a:p>
            <a:r>
              <a:rPr lang="en-IN" altLang="en-US" sz="3600"/>
              <a:t>6) Degenerative disorder:-</a:t>
            </a:r>
            <a:endParaRPr lang="en-IN" altLang="en-US" sz="3600"/>
          </a:p>
          <a:p>
            <a:r>
              <a:rPr lang="en-IN" altLang="en-US" sz="3600"/>
              <a:t>- Alzheimer disorder &amp; other degenerative disorder cause seizure later in life.</a:t>
            </a:r>
            <a:r>
              <a:rPr lang="en-IN" altLang="en-US"/>
              <a:t>  </a:t>
            </a:r>
            <a:endParaRPr lang="en-I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580390" y="433705"/>
            <a:ext cx="11367135" cy="5077460"/>
          </a:xfrm>
          <a:prstGeom prst="rect">
            <a:avLst/>
          </a:prstGeom>
          <a:noFill/>
        </p:spPr>
        <p:txBody>
          <a:bodyPr wrap="square" rtlCol="0">
            <a:spAutoFit/>
          </a:bodyPr>
          <a:p>
            <a:r>
              <a:rPr lang="en-IN" altLang="en-US" sz="3600"/>
              <a:t> 7) Infectious disease:-</a:t>
            </a:r>
            <a:endParaRPr lang="en-IN" altLang="en-US" sz="3600"/>
          </a:p>
          <a:p>
            <a:r>
              <a:rPr lang="en-IN" altLang="en-US" sz="3600"/>
              <a:t>- Seizure occur at any age group.</a:t>
            </a:r>
            <a:endParaRPr lang="en-IN" altLang="en-US" sz="3600"/>
          </a:p>
          <a:p>
            <a:r>
              <a:rPr lang="en-IN" altLang="en-US" sz="3600"/>
              <a:t>- Bacterial meningitis, Herpes Encephalitis, Neurosyphilis, cerebral cysticercosis.</a:t>
            </a:r>
            <a:endParaRPr lang="en-IN" altLang="en-US" sz="3600"/>
          </a:p>
          <a:p>
            <a:r>
              <a:rPr lang="en-IN" altLang="en-US" sz="3600"/>
              <a:t>- In AIDS, Seizures occur due to CNS toxoplasmosis, cryptococcal meningitis.</a:t>
            </a:r>
            <a:endParaRPr lang="en-IN" altLang="en-US" sz="3600"/>
          </a:p>
          <a:p>
            <a:endParaRPr lang="en-IN" altLang="en-US" sz="3600"/>
          </a:p>
          <a:p>
            <a:r>
              <a:rPr lang="en-IN" altLang="en-US" sz="3600"/>
              <a:t>C) Unknown:-</a:t>
            </a:r>
            <a:endParaRPr lang="en-IN" altLang="en-US" sz="3600"/>
          </a:p>
          <a:p>
            <a:r>
              <a:rPr lang="en-IN" altLang="en-US" sz="3600"/>
              <a:t>- In many cases, causes of epilepsy can't be determined.</a:t>
            </a:r>
            <a:endParaRPr lang="en-IN" altLang="en-US" sz="3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442595" y="464185"/>
            <a:ext cx="11581130" cy="5262245"/>
          </a:xfrm>
          <a:prstGeom prst="rect">
            <a:avLst/>
          </a:prstGeom>
          <a:noFill/>
        </p:spPr>
        <p:txBody>
          <a:bodyPr wrap="square" rtlCol="0">
            <a:spAutoFit/>
          </a:bodyPr>
          <a:p>
            <a:r>
              <a:rPr lang="en-IN" altLang="en-US" sz="3600"/>
              <a:t>                     </a:t>
            </a:r>
            <a:r>
              <a:rPr lang="en-IN" altLang="en-US" sz="4800"/>
              <a:t>   Classification of Seizure</a:t>
            </a:r>
            <a:endParaRPr lang="en-IN" altLang="en-US" sz="4800"/>
          </a:p>
          <a:p>
            <a:r>
              <a:rPr lang="en-IN" altLang="en-US" sz="3600"/>
              <a:t>A) Focal Seizure</a:t>
            </a:r>
            <a:endParaRPr lang="en-IN" altLang="en-US" sz="3600"/>
          </a:p>
          <a:p>
            <a:r>
              <a:rPr lang="en-IN" altLang="en-US" sz="3600"/>
              <a:t>- Only a restricted part of one cerebral hemisphere is activated.</a:t>
            </a:r>
            <a:endParaRPr lang="en-IN" altLang="en-US" sz="3600"/>
          </a:p>
          <a:p>
            <a:r>
              <a:rPr lang="en-IN" altLang="en-US" sz="3600"/>
              <a:t>- The ictal manifestation depend on the area of the brain involved.</a:t>
            </a:r>
            <a:endParaRPr lang="en-IN" altLang="en-US" sz="3600"/>
          </a:p>
          <a:p>
            <a:r>
              <a:rPr lang="en-IN" altLang="en-US" sz="3600"/>
              <a:t>- Focal seizue, sometimes involve impairement of consiousness &amp; may evolve to convulsive seizure called secondary generalisation.</a:t>
            </a:r>
            <a:endParaRPr lang="en-IN" altLang="en-US" sz="3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66395" y="372745"/>
            <a:ext cx="11550015" cy="6185535"/>
          </a:xfrm>
          <a:prstGeom prst="rect">
            <a:avLst/>
          </a:prstGeom>
          <a:noFill/>
        </p:spPr>
        <p:txBody>
          <a:bodyPr wrap="square" rtlCol="0">
            <a:spAutoFit/>
          </a:bodyPr>
          <a:p>
            <a:r>
              <a:rPr lang="en-IN" altLang="en-US" sz="3600"/>
              <a:t> 2 types</a:t>
            </a:r>
            <a:endParaRPr lang="en-IN" altLang="en-US" sz="3600"/>
          </a:p>
          <a:p>
            <a:r>
              <a:rPr lang="en-IN" altLang="en-US" sz="3600"/>
              <a:t>1) Without impairement of consiosness:-</a:t>
            </a:r>
            <a:endParaRPr lang="en-IN" altLang="en-US" sz="3600"/>
          </a:p>
          <a:p>
            <a:r>
              <a:rPr lang="en-IN" altLang="en-US" sz="3600"/>
              <a:t>- seizure may be manifested by focal motor symptoms (convulsive jerking) or somato sensory symptoms (paresthesias or tingling) that spread to different part of limb or body depending on their cortical representation.</a:t>
            </a:r>
            <a:endParaRPr lang="en-IN" altLang="en-US" sz="3600"/>
          </a:p>
          <a:p>
            <a:r>
              <a:rPr lang="en-IN" altLang="en-US" sz="3600"/>
              <a:t>- such seizure were previously called as “SIMPLE PARTIAL SEIZURE.”.</a:t>
            </a:r>
            <a:endParaRPr lang="en-IN" altLang="en-US" sz="3600"/>
          </a:p>
          <a:p>
            <a:r>
              <a:rPr lang="en-IN" altLang="en-US" sz="3600"/>
              <a:t>- special sensory symptom such as light flashes or buzzing indicate involvement of visual, auditory, or gustatory region of brain.</a:t>
            </a:r>
            <a:endParaRPr lang="en-IN" altLang="en-US" sz="3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366395" y="387985"/>
            <a:ext cx="11519535" cy="6185535"/>
          </a:xfrm>
          <a:prstGeom prst="rect">
            <a:avLst/>
          </a:prstGeom>
          <a:noFill/>
        </p:spPr>
        <p:txBody>
          <a:bodyPr wrap="square" rtlCol="0">
            <a:spAutoFit/>
          </a:bodyPr>
          <a:p>
            <a:r>
              <a:rPr lang="en-IN" altLang="en-US" sz="3600"/>
              <a:t>2)With impairment of consiousness:-</a:t>
            </a:r>
            <a:endParaRPr lang="en-IN" altLang="en-US" sz="3600"/>
          </a:p>
          <a:p>
            <a:r>
              <a:rPr lang="en-IN" altLang="en-US" sz="3600"/>
              <a:t>- Impaired consiousness may be preceded, accompanied or followed by various symptoms.</a:t>
            </a:r>
            <a:endParaRPr lang="en-IN" altLang="en-US" sz="3600"/>
          </a:p>
          <a:p>
            <a:r>
              <a:rPr lang="en-IN" altLang="en-US" sz="3600"/>
              <a:t>- Also called “COMPLEX PARTIAL SEIZURE”</a:t>
            </a:r>
            <a:endParaRPr lang="en-IN" altLang="en-US" sz="3600"/>
          </a:p>
          <a:p>
            <a:endParaRPr lang="en-IN" altLang="en-US" sz="3600"/>
          </a:p>
          <a:p>
            <a:r>
              <a:rPr lang="en-IN" altLang="en-US" sz="3600"/>
              <a:t>B) Generalised Seizure:-</a:t>
            </a:r>
            <a:endParaRPr lang="en-IN" altLang="en-US" sz="3600"/>
          </a:p>
          <a:p>
            <a:r>
              <a:rPr lang="en-IN" altLang="en-US" sz="3600"/>
              <a:t>  Various type</a:t>
            </a:r>
            <a:endParaRPr lang="en-IN" altLang="en-US" sz="3600"/>
          </a:p>
          <a:p>
            <a:r>
              <a:rPr lang="en-IN" altLang="en-US" sz="3600"/>
              <a:t>1) Absence Seizure:-</a:t>
            </a:r>
            <a:endParaRPr lang="en-IN" altLang="en-US" sz="3600"/>
          </a:p>
          <a:p>
            <a:r>
              <a:rPr lang="en-IN" altLang="en-US" sz="3600"/>
              <a:t>- Characterised by impairment of consiousness, sometimes with mild clonic, tonic or atonic component (i.e reduction or loss of postural tone), autonomic component(enuresis).</a:t>
            </a:r>
            <a:r>
              <a:rPr lang="en-IN" altLang="en-US"/>
              <a:t> </a:t>
            </a:r>
            <a:endParaRPr lang="en-IN"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4150</Words>
  <Application>WPS Presentation</Application>
  <PresentationFormat>Widescreen</PresentationFormat>
  <Paragraphs>90</Paragraphs>
  <Slides>12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vt:i4>
      </vt:variant>
    </vt:vector>
  </HeadingPairs>
  <TitlesOfParts>
    <vt:vector size="22" baseType="lpstr">
      <vt:lpstr>Arial</vt:lpstr>
      <vt:lpstr>SimSun</vt:lpstr>
      <vt:lpstr>Wingdings</vt:lpstr>
      <vt:lpstr>Calibri Light</vt:lpstr>
      <vt:lpstr>Calibri</vt:lpstr>
      <vt:lpstr>Microsoft YaHei</vt:lpstr>
      <vt:lpstr/>
      <vt:lpstr>Arial Unicode MS</vt:lpstr>
      <vt:lpstr>Segoe Print</vt:lpstr>
      <vt:lpstr>Office Theme</vt:lpstr>
      <vt:lpstr>EPILEPSY</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EPILEPSY</dc:title>
  <dc:creator>Shambhu</dc:creator>
  <cp:lastModifiedBy>Shambhu</cp:lastModifiedBy>
  <cp:revision>18</cp:revision>
  <dcterms:created xsi:type="dcterms:W3CDTF">2018-10-07T08:28:00Z</dcterms:created>
  <dcterms:modified xsi:type="dcterms:W3CDTF">2018-10-07T13:43:51Z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1033-10.2.0.6020</vt:lpwstr>
  </property>
</Properties>
</file>