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6"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 S" userId="1b26f4d6df856dbe" providerId="LiveId" clId="{17E178CF-42AF-46C1-B40C-368CAED9A137}"/>
    <pc:docChg chg="modSld">
      <pc:chgData name="G S" userId="1b26f4d6df856dbe" providerId="LiveId" clId="{17E178CF-42AF-46C1-B40C-368CAED9A137}" dt="2023-07-29T16:29:57.525" v="0" actId="1036"/>
      <pc:docMkLst>
        <pc:docMk/>
      </pc:docMkLst>
      <pc:sldChg chg="modSp mod">
        <pc:chgData name="G S" userId="1b26f4d6df856dbe" providerId="LiveId" clId="{17E178CF-42AF-46C1-B40C-368CAED9A137}" dt="2023-07-29T16:29:57.525" v="0" actId="1036"/>
        <pc:sldMkLst>
          <pc:docMk/>
          <pc:sldMk cId="0" sldId="263"/>
        </pc:sldMkLst>
        <pc:picChg chg="mod">
          <ac:chgData name="G S" userId="1b26f4d6df856dbe" providerId="LiveId" clId="{17E178CF-42AF-46C1-B40C-368CAED9A137}" dt="2023-07-29T16:29:57.525" v="0" actId="1036"/>
          <ac:picMkLst>
            <pc:docMk/>
            <pc:sldMk cId="0" sldId="263"/>
            <ac:picMk id="136" creationId="{00000000-0000-0000-0000-000000000000}"/>
          </ac:picMkLst>
        </pc:picChg>
      </pc:sldChg>
    </pc:docChg>
  </pc:docChgLst>
  <pc:docChgLst>
    <pc:chgData name="G S" userId="1b26f4d6df856dbe" providerId="LiveId" clId="{185D2F24-A8C7-45F9-9972-B417D49A0C03}"/>
    <pc:docChg chg="custSel modSld">
      <pc:chgData name="G S" userId="1b26f4d6df856dbe" providerId="LiveId" clId="{185D2F24-A8C7-45F9-9972-B417D49A0C03}" dt="2023-11-08T05:05:54.741" v="47" actId="20577"/>
      <pc:docMkLst>
        <pc:docMk/>
      </pc:docMkLst>
      <pc:sldChg chg="modSp mod">
        <pc:chgData name="G S" userId="1b26f4d6df856dbe" providerId="LiveId" clId="{185D2F24-A8C7-45F9-9972-B417D49A0C03}" dt="2023-11-08T05:05:54.741" v="47" actId="20577"/>
        <pc:sldMkLst>
          <pc:docMk/>
          <pc:sldMk cId="0" sldId="256"/>
        </pc:sldMkLst>
        <pc:spChg chg="mod">
          <ac:chgData name="G S" userId="1b26f4d6df856dbe" providerId="LiveId" clId="{185D2F24-A8C7-45F9-9972-B417D49A0C03}" dt="2023-11-08T05:05:54.741" v="47" actId="20577"/>
          <ac:spMkLst>
            <pc:docMk/>
            <pc:sldMk cId="0" sldId="256"/>
            <ac:spMk id="1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panose="020F0502020204030204"/>
      </a:defRPr>
    </a:lvl1pPr>
    <a:lvl2pPr indent="228600" latinLnBrk="0">
      <a:defRPr sz="1200">
        <a:latin typeface="+mn-lt"/>
        <a:ea typeface="+mn-ea"/>
        <a:cs typeface="+mn-cs"/>
        <a:sym typeface="Calibri" panose="020F0502020204030204"/>
      </a:defRPr>
    </a:lvl2pPr>
    <a:lvl3pPr indent="457200" latinLnBrk="0">
      <a:defRPr sz="1200">
        <a:latin typeface="+mn-lt"/>
        <a:ea typeface="+mn-ea"/>
        <a:cs typeface="+mn-cs"/>
        <a:sym typeface="Calibri" panose="020F0502020204030204"/>
      </a:defRPr>
    </a:lvl3pPr>
    <a:lvl4pPr indent="685800" latinLnBrk="0">
      <a:defRPr sz="1200">
        <a:latin typeface="+mn-lt"/>
        <a:ea typeface="+mn-ea"/>
        <a:cs typeface="+mn-cs"/>
        <a:sym typeface="Calibri" panose="020F0502020204030204"/>
      </a:defRPr>
    </a:lvl4pPr>
    <a:lvl5pPr indent="914400" latinLnBrk="0">
      <a:defRPr sz="1200">
        <a:latin typeface="+mn-lt"/>
        <a:ea typeface="+mn-ea"/>
        <a:cs typeface="+mn-cs"/>
        <a:sym typeface="Calibri" panose="020F0502020204030204"/>
      </a:defRPr>
    </a:lvl5pPr>
    <a:lvl6pPr indent="1143000" latinLnBrk="0">
      <a:defRPr sz="1200">
        <a:latin typeface="+mn-lt"/>
        <a:ea typeface="+mn-ea"/>
        <a:cs typeface="+mn-cs"/>
        <a:sym typeface="Calibri" panose="020F0502020204030204"/>
      </a:defRPr>
    </a:lvl6pPr>
    <a:lvl7pPr indent="1371600" latinLnBrk="0">
      <a:defRPr sz="1200">
        <a:latin typeface="+mn-lt"/>
        <a:ea typeface="+mn-ea"/>
        <a:cs typeface="+mn-cs"/>
        <a:sym typeface="Calibri" panose="020F0502020204030204"/>
      </a:defRPr>
    </a:lvl7pPr>
    <a:lvl8pPr indent="1600200" latinLnBrk="0">
      <a:defRPr sz="1200">
        <a:latin typeface="+mn-lt"/>
        <a:ea typeface="+mn-ea"/>
        <a:cs typeface="+mn-cs"/>
        <a:sym typeface="Calibri" panose="020F0502020204030204"/>
      </a:defRPr>
    </a:lvl8pPr>
    <a:lvl9pPr indent="1828800" latinLnBrk="0">
      <a:defRPr sz="1200">
        <a:latin typeface="+mn-lt"/>
        <a:ea typeface="+mn-ea"/>
        <a:cs typeface="+mn-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r>
              <a:rPr dirty="0"/>
              <a:t>Injectable  (not  yet  formally  approved  for  use  in  India):  </a:t>
            </a:r>
            <a:r>
              <a:rPr b="1" dirty="0"/>
              <a:t>190  mg  and  380  mg/month  </a:t>
            </a:r>
            <a:r>
              <a:rPr dirty="0"/>
              <a:t>in people with  </a:t>
            </a:r>
            <a:r>
              <a:rPr b="1" dirty="0"/>
              <a:t>poor adherence</a:t>
            </a:r>
            <a:r>
              <a:rPr lang="en-US" b="1" dirty="0"/>
              <a:t>,(LA)</a:t>
            </a: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xfrm>
            <a:off x="381000" y="685800"/>
            <a:ext cx="6096000" cy="3429000"/>
          </a:xfrm>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r>
              <a:rPr dirty="0"/>
              <a:t>Injectable  (not  yet  formally  approved  for  use  in  India):  190  mg  and  380  mg/month  in people with  poor adherence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381000" y="685800"/>
            <a:ext cx="6096000" cy="3429000"/>
          </a:xfrm>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r>
              <a:rPr dirty="0"/>
              <a:t>Injectable  (not  yet  formally  approved  for  use  in  India):  190  mg  and  380  mg/month  in people with  poor adherence </a:t>
            </a:r>
            <a:endParaRPr lang="en-IN" dirty="0"/>
          </a:p>
          <a:p>
            <a:pPr marL="0" marR="0" lvl="0" indent="0" defTabSz="914400" eaLnBrk="1" fontAlgn="auto" latinLnBrk="0" hangingPunct="1">
              <a:lnSpc>
                <a:spcPct val="100000"/>
              </a:lnSpc>
              <a:spcBef>
                <a:spcPts val="0"/>
              </a:spcBef>
              <a:spcAft>
                <a:spcPts val="0"/>
              </a:spcAft>
              <a:buClrTx/>
              <a:buSzTx/>
              <a:buFontTx/>
              <a:buNone/>
              <a:defRPr/>
            </a:pPr>
            <a:r>
              <a:rPr lang="en-IN" dirty="0"/>
              <a:t>Injectable  (not  yet  formally  approved  for  use  in  India):  190  mg  and  380  mg/month  in people with  poor adherence </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dirty="0"/>
              <a:t>Injectable  (not  yet  formally  approved  for  use  in  India):  190  mg  and  380  mg/month  in people with  poor adherence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81000" y="685800"/>
            <a:ext cx="60960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rPr dirty="0"/>
              <a:t>The goal is to </a:t>
            </a:r>
            <a:r>
              <a:rPr b="1" dirty="0"/>
              <a:t>use the principles of motivational interviewing </a:t>
            </a:r>
            <a:r>
              <a:rPr dirty="0"/>
              <a:t>and brief interventions </a:t>
            </a:r>
            <a:r>
              <a:rPr b="1" dirty="0"/>
              <a:t>to help patients recognize the adverse consequences likely to occur if they do not stop drinking.</a:t>
            </a:r>
          </a:p>
          <a:p>
            <a:endParaRPr dirty="0"/>
          </a:p>
          <a:p>
            <a:r>
              <a:rPr b="1" dirty="0"/>
              <a:t>presenting complaint </a:t>
            </a:r>
            <a:r>
              <a:rPr dirty="0"/>
              <a:t>(e.g., insomnia or depression) is a useful </a:t>
            </a:r>
            <a:r>
              <a:rPr b="1" dirty="0"/>
              <a:t>way to both show empathy and enhance motivation for change</a:t>
            </a:r>
            <a:r>
              <a:rPr dirty="0"/>
              <a:t>.</a:t>
            </a:r>
          </a:p>
          <a:p>
            <a:endParaRPr dirty="0"/>
          </a:p>
          <a:p>
            <a:r>
              <a:rPr b="1" dirty="0"/>
              <a:t>alcohol either created or contributed to these problems and reassuring the patient that abstinence can be achieved.</a:t>
            </a:r>
          </a:p>
          <a:p>
            <a:endParaRPr dirty="0"/>
          </a:p>
          <a:p>
            <a:r>
              <a:rPr dirty="0"/>
              <a:t>If the person </a:t>
            </a:r>
            <a:r>
              <a:rPr b="1" dirty="0"/>
              <a:t>does not respond </a:t>
            </a:r>
            <a:r>
              <a:rPr dirty="0"/>
              <a:t>to the first brief intervention or motivational interview, the </a:t>
            </a:r>
            <a:r>
              <a:rPr b="1" dirty="0"/>
              <a:t>same nonjudgmental but persistent approach</a:t>
            </a:r>
            <a:r>
              <a:rPr dirty="0"/>
              <a:t> can be used each time an alcohol related problem is identified.</a:t>
            </a:r>
          </a:p>
          <a:p>
            <a:endParaRPr dirty="0"/>
          </a:p>
          <a:p>
            <a:r>
              <a:rPr dirty="0"/>
              <a:t>intervention often begins with a “brief intervention,” a cost-effective approach.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90068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2" name="Section Title"/>
          <p:cNvSpPr txBox="1">
            <a:spLocks noGrp="1"/>
          </p:cNvSpPr>
          <p:nvPr>
            <p:ph type="title" hasCustomPrompt="1"/>
          </p:nvPr>
        </p:nvSpPr>
        <p:spPr>
          <a:xfrm>
            <a:off x="609600" y="1621135"/>
            <a:ext cx="10972800" cy="3302001"/>
          </a:xfrm>
          <a:prstGeom prst="rect">
            <a:avLst/>
          </a:prstGeom>
        </p:spPr>
        <p:txBody>
          <a:bodyPr lIns="25400" tIns="25400" rIns="25400" bIns="25400"/>
          <a:lstStyle>
            <a:lvl1pPr algn="ctr" defTabSz="1219200">
              <a:lnSpc>
                <a:spcPct val="80000"/>
              </a:lnSpc>
              <a:defRPr sz="6400">
                <a:latin typeface="Canela Bold"/>
                <a:ea typeface="Canela Bold"/>
                <a:cs typeface="Canela Bold"/>
                <a:sym typeface="Canela Bold"/>
              </a:defRPr>
            </a:lvl1pPr>
          </a:lstStyle>
          <a:p>
            <a:r>
              <a:t>Section Title</a:t>
            </a:r>
          </a:p>
        </p:txBody>
      </p:sp>
      <p:sp>
        <p:nvSpPr>
          <p:cNvPr id="93" name="Slide Number"/>
          <p:cNvSpPr txBox="1">
            <a:spLocks noGrp="1"/>
          </p:cNvSpPr>
          <p:nvPr>
            <p:ph type="sldNum" sz="quarter" idx="2"/>
          </p:nvPr>
        </p:nvSpPr>
        <p:spPr>
          <a:xfrm>
            <a:off x="5997574" y="6350000"/>
            <a:ext cx="200661" cy="214631"/>
          </a:xfrm>
          <a:prstGeom prst="rect">
            <a:avLst/>
          </a:prstGeom>
        </p:spPr>
        <p:txBody>
          <a:bodyPr lIns="25400" tIns="25400" rIns="25400" bIns="25400" anchor="b"/>
          <a:lstStyle>
            <a:lvl1pPr algn="ctr" defTabSz="292100">
              <a:defRPr sz="1000">
                <a:solidFill>
                  <a:srgbClr val="5E5E5E"/>
                </a:solidFill>
                <a:latin typeface="Graphik"/>
                <a:ea typeface="Graphik"/>
                <a:cs typeface="Graphik"/>
                <a:sym typeface="Graphik"/>
              </a:defRPr>
            </a:lvl1p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00" name="Author and Date"/>
          <p:cNvSpPr txBox="1">
            <a:spLocks noGrp="1"/>
          </p:cNvSpPr>
          <p:nvPr>
            <p:ph type="body" sz="quarter" idx="21" hasCustomPrompt="1"/>
          </p:nvPr>
        </p:nvSpPr>
        <p:spPr>
          <a:xfrm>
            <a:off x="609600" y="5993081"/>
            <a:ext cx="10972800" cy="302896"/>
          </a:xfrm>
          <a:prstGeom prst="rect">
            <a:avLst/>
          </a:prstGeom>
          <a:ln w="3175"/>
        </p:spPr>
        <p:txBody>
          <a:bodyPr lIns="25400" tIns="25400" rIns="25400" bIns="25400"/>
          <a:lstStyle>
            <a:lvl1pPr marL="0" indent="0" algn="ctr" defTabSz="412750">
              <a:lnSpc>
                <a:spcPct val="100000"/>
              </a:lnSpc>
              <a:spcBef>
                <a:spcPts val="0"/>
              </a:spcBef>
              <a:buSzTx/>
              <a:buFontTx/>
              <a:buNone/>
              <a:defRPr sz="1400" spc="-14">
                <a:latin typeface="Graphik Medium"/>
                <a:ea typeface="Graphik Medium"/>
                <a:cs typeface="Graphik Medium"/>
                <a:sym typeface="Graphik Medium"/>
              </a:defRPr>
            </a:lvl1pPr>
          </a:lstStyle>
          <a:p>
            <a:r>
              <a:t>Author and Date</a:t>
            </a:r>
          </a:p>
        </p:txBody>
      </p:sp>
      <p:sp>
        <p:nvSpPr>
          <p:cNvPr id="101" name="Presentation Title"/>
          <p:cNvSpPr txBox="1">
            <a:spLocks noGrp="1"/>
          </p:cNvSpPr>
          <p:nvPr>
            <p:ph type="title" hasCustomPrompt="1"/>
          </p:nvPr>
        </p:nvSpPr>
        <p:spPr>
          <a:xfrm>
            <a:off x="609600" y="1771650"/>
            <a:ext cx="10972800" cy="2133600"/>
          </a:xfrm>
          <a:prstGeom prst="rect">
            <a:avLst/>
          </a:prstGeom>
        </p:spPr>
        <p:txBody>
          <a:bodyPr lIns="25400" tIns="25400" rIns="25400" bIns="25400" anchor="b"/>
          <a:lstStyle>
            <a:lvl1pPr algn="ctr" defTabSz="1219200">
              <a:lnSpc>
                <a:spcPct val="80000"/>
              </a:lnSpc>
              <a:defRPr sz="6400" spc="-64">
                <a:latin typeface="Canela Bold"/>
                <a:ea typeface="Canela Bold"/>
                <a:cs typeface="Canela Bold"/>
                <a:sym typeface="Canela Bold"/>
              </a:defRPr>
            </a:lvl1pPr>
          </a:lstStyle>
          <a:p>
            <a:r>
              <a:t>Presentation Title</a:t>
            </a:r>
          </a:p>
        </p:txBody>
      </p:sp>
      <p:sp>
        <p:nvSpPr>
          <p:cNvPr id="102" name="Body Level One…"/>
          <p:cNvSpPr txBox="1">
            <a:spLocks noGrp="1"/>
          </p:cNvSpPr>
          <p:nvPr>
            <p:ph type="body" sz="quarter" idx="1" hasCustomPrompt="1"/>
          </p:nvPr>
        </p:nvSpPr>
        <p:spPr>
          <a:xfrm>
            <a:off x="609600" y="3783789"/>
            <a:ext cx="10972800" cy="1125297"/>
          </a:xfrm>
          <a:prstGeom prst="rect">
            <a:avLst/>
          </a:prstGeom>
        </p:spPr>
        <p:txBody>
          <a:bodyPr lIns="25400" tIns="25400" rIns="25400" bIns="25400"/>
          <a:lstStyle>
            <a:lvl1pPr marL="0" indent="0" algn="ctr" defTabSz="412750">
              <a:lnSpc>
                <a:spcPct val="100000"/>
              </a:lnSpc>
              <a:spcBef>
                <a:spcPts val="0"/>
              </a:spcBef>
              <a:buSzTx/>
              <a:buFontTx/>
              <a:buNone/>
              <a:defRPr sz="3000" spc="-29">
                <a:latin typeface="Graphik Semibold"/>
                <a:ea typeface="Graphik Semibold"/>
                <a:cs typeface="Graphik Semibold"/>
                <a:sym typeface="Graphik Semibold"/>
              </a:defRPr>
            </a:lvl1pPr>
            <a:lvl2pPr marL="0" indent="457200" algn="ctr" defTabSz="412750">
              <a:lnSpc>
                <a:spcPct val="100000"/>
              </a:lnSpc>
              <a:spcBef>
                <a:spcPts val="0"/>
              </a:spcBef>
              <a:buSzTx/>
              <a:buFontTx/>
              <a:buNone/>
              <a:defRPr sz="3000" spc="-29">
                <a:latin typeface="Graphik Semibold"/>
                <a:ea typeface="Graphik Semibold"/>
                <a:cs typeface="Graphik Semibold"/>
                <a:sym typeface="Graphik Semibold"/>
              </a:defRPr>
            </a:lvl2pPr>
            <a:lvl3pPr marL="0" indent="914400" algn="ctr" defTabSz="412750">
              <a:lnSpc>
                <a:spcPct val="100000"/>
              </a:lnSpc>
              <a:spcBef>
                <a:spcPts val="0"/>
              </a:spcBef>
              <a:buSzTx/>
              <a:buFontTx/>
              <a:buNone/>
              <a:defRPr sz="3000" spc="-29">
                <a:latin typeface="Graphik Semibold"/>
                <a:ea typeface="Graphik Semibold"/>
                <a:cs typeface="Graphik Semibold"/>
                <a:sym typeface="Graphik Semibold"/>
              </a:defRPr>
            </a:lvl3pPr>
            <a:lvl4pPr marL="0" indent="1371600" algn="ctr" defTabSz="412750">
              <a:lnSpc>
                <a:spcPct val="100000"/>
              </a:lnSpc>
              <a:spcBef>
                <a:spcPts val="0"/>
              </a:spcBef>
              <a:buSzTx/>
              <a:buFontTx/>
              <a:buNone/>
              <a:defRPr sz="3000" spc="-29">
                <a:latin typeface="Graphik Semibold"/>
                <a:ea typeface="Graphik Semibold"/>
                <a:cs typeface="Graphik Semibold"/>
                <a:sym typeface="Graphik Semibold"/>
              </a:defRPr>
            </a:lvl4pPr>
            <a:lvl5pPr marL="0" indent="1828800" algn="ctr" defTabSz="412750">
              <a:lnSpc>
                <a:spcPct val="100000"/>
              </a:lnSpc>
              <a:spcBef>
                <a:spcPts val="0"/>
              </a:spcBef>
              <a:buSzTx/>
              <a:buFontTx/>
              <a:buNone/>
              <a:defRPr sz="3000" spc="-2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03" name="Slide Number"/>
          <p:cNvSpPr txBox="1">
            <a:spLocks noGrp="1"/>
          </p:cNvSpPr>
          <p:nvPr>
            <p:ph type="sldNum" sz="quarter" idx="2"/>
          </p:nvPr>
        </p:nvSpPr>
        <p:spPr>
          <a:xfrm>
            <a:off x="5997574" y="6350000"/>
            <a:ext cx="200661" cy="214631"/>
          </a:xfrm>
          <a:prstGeom prst="rect">
            <a:avLst/>
          </a:prstGeom>
        </p:spPr>
        <p:txBody>
          <a:bodyPr lIns="25400" tIns="25400" rIns="25400" bIns="25400" anchor="b"/>
          <a:lstStyle>
            <a:lvl1pPr algn="ctr" defTabSz="292100">
              <a:defRPr sz="1000">
                <a:solidFill>
                  <a:srgbClr val="5E5E5E"/>
                </a:solidFill>
                <a:latin typeface="Graphik"/>
                <a:ea typeface="Graphik"/>
                <a:cs typeface="Graphik"/>
                <a:sym typeface="Graphik"/>
              </a:defRPr>
            </a:lvl1p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prstGeom prst="rect">
            <a:avLst/>
          </a:prstGeom>
        </p:spPr>
        <p:txBody>
          <a:bodyPr/>
          <a:lstStyle/>
          <a:p>
            <a:r>
              <a:t>Title Text</a:t>
            </a:r>
          </a:p>
        </p:txBody>
      </p:sp>
      <p:sp>
        <p:nvSpPr>
          <p:cNvPr id="21" name="Body Level One…"/>
          <p:cNvSpPr txBox="1">
            <a:spLocks noGrp="1"/>
          </p:cNvSpPr>
          <p:nvPr>
            <p:ph type="body" idx="1" hasCustomPrompt="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hasCustomPrompt="1"/>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hasCustomPrompt="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hasCustomPrompt="1"/>
          </p:nvPr>
        </p:nvSpPr>
        <p:spPr>
          <a:prstGeom prst="rect">
            <a:avLst/>
          </a:prstGeom>
        </p:spPr>
        <p:txBody>
          <a:bodyPr/>
          <a:lstStyle/>
          <a:p>
            <a:r>
              <a:t>Title Text</a:t>
            </a:r>
          </a:p>
        </p:txBody>
      </p:sp>
      <p:sp>
        <p:nvSpPr>
          <p:cNvPr id="39" name="Body Level One…"/>
          <p:cNvSpPr txBox="1">
            <a:spLocks noGrp="1"/>
          </p:cNvSpPr>
          <p:nvPr>
            <p:ph type="body" sz="half" idx="1" hasCustomPrompt="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hasCustomPrompt="1"/>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hasCustomPrompt="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hasCustomPrompt="1"/>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hasCustomPrompt="1"/>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hasCustomPrompt="1"/>
          </p:nvPr>
        </p:nvSpPr>
        <p:spPr>
          <a:xfrm>
            <a:off x="5183187" y="987425"/>
            <a:ext cx="6172201"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hasCustomPrompt="1"/>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hasCustomPrompt="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Calibri Light" panose="020F0302020204030204"/>
          <a:ea typeface="Calibri Light" panose="020F0302020204030204"/>
          <a:cs typeface="Calibri Light" panose="020F0302020204030204"/>
          <a:sym typeface="Calibri Light" panose="020F030202020403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Management of…"/>
          <p:cNvSpPr txBox="1">
            <a:spLocks noGrp="1"/>
          </p:cNvSpPr>
          <p:nvPr>
            <p:ph type="title"/>
          </p:nvPr>
        </p:nvSpPr>
        <p:spPr>
          <a:xfrm>
            <a:off x="609600" y="715489"/>
            <a:ext cx="10972800" cy="3302001"/>
          </a:xfrm>
          <a:prstGeom prst="rect">
            <a:avLst/>
          </a:prstGeom>
        </p:spPr>
        <p:txBody>
          <a:bodyPr/>
          <a:lstStyle/>
          <a:p>
            <a:pPr>
              <a:defRPr b="1">
                <a:latin typeface="+mn-lt"/>
                <a:ea typeface="+mn-ea"/>
                <a:cs typeface="+mn-cs"/>
                <a:sym typeface="Calibri" panose="020F0502020204030204"/>
              </a:defRPr>
            </a:pPr>
            <a:r>
              <a:rPr dirty="0"/>
              <a:t>Management of </a:t>
            </a:r>
          </a:p>
          <a:p>
            <a:pPr>
              <a:defRPr b="1">
                <a:latin typeface="+mn-lt"/>
                <a:ea typeface="+mn-ea"/>
                <a:cs typeface="+mn-cs"/>
                <a:sym typeface="Calibri" panose="020F0502020204030204"/>
              </a:defRPr>
            </a:pPr>
            <a:r>
              <a:t>Alcohol use Disorder and </a:t>
            </a:r>
          </a:p>
          <a:p>
            <a:pPr>
              <a:defRPr b="1">
                <a:latin typeface="+mn-lt"/>
                <a:ea typeface="+mn-ea"/>
                <a:cs typeface="+mn-cs"/>
                <a:sym typeface="Calibri" panose="020F0502020204030204"/>
              </a:defRPr>
            </a:pPr>
            <a:r>
              <a:t>related conditions </a:t>
            </a:r>
          </a:p>
        </p:txBody>
      </p:sp>
      <p:sp>
        <p:nvSpPr>
          <p:cNvPr id="113" name="By:…"/>
          <p:cNvSpPr txBox="1">
            <a:spLocks noGrp="1"/>
          </p:cNvSpPr>
          <p:nvPr>
            <p:ph type="body" sz="quarter" idx="4294967295"/>
          </p:nvPr>
        </p:nvSpPr>
        <p:spPr>
          <a:xfrm>
            <a:off x="609600" y="4603182"/>
            <a:ext cx="10972800" cy="1491868"/>
          </a:xfrm>
          <a:prstGeom prst="rect">
            <a:avLst/>
          </a:prstGeom>
        </p:spPr>
        <p:txBody>
          <a:bodyPr lIns="25400" tIns="25400" rIns="25400" bIns="25400">
            <a:normAutofit fontScale="92500" lnSpcReduction="10000"/>
          </a:bodyPr>
          <a:lstStyle/>
          <a:p>
            <a:pPr marL="0" indent="0" defTabSz="292735">
              <a:lnSpc>
                <a:spcPct val="100000"/>
              </a:lnSpc>
              <a:spcBef>
                <a:spcPts val="0"/>
              </a:spcBef>
              <a:buSzTx/>
              <a:buFontTx/>
              <a:buNone/>
              <a:defRPr sz="2130" spc="-21">
                <a:latin typeface="Graphik Semibold"/>
                <a:ea typeface="Graphik Semibold"/>
                <a:cs typeface="Graphik Semibold"/>
                <a:sym typeface="Graphik Semibold"/>
              </a:defRPr>
            </a:pPr>
            <a:r>
              <a:rPr dirty="0"/>
              <a:t>By:</a:t>
            </a:r>
          </a:p>
          <a:p>
            <a:pPr marL="0" indent="0" defTabSz="292735">
              <a:lnSpc>
                <a:spcPct val="100000"/>
              </a:lnSpc>
              <a:spcBef>
                <a:spcPts val="0"/>
              </a:spcBef>
              <a:buSzTx/>
              <a:buFontTx/>
              <a:buNone/>
              <a:defRPr sz="2130" spc="-21">
                <a:latin typeface="Graphik Semibold"/>
                <a:ea typeface="Graphik Semibold"/>
                <a:cs typeface="Graphik Semibold"/>
                <a:sym typeface="Graphik Semibold"/>
              </a:defRPr>
            </a:pPr>
            <a:r>
              <a:rPr dirty="0" err="1"/>
              <a:t>Dr.</a:t>
            </a:r>
            <a:r>
              <a:rPr lang="en-US" dirty="0" err="1"/>
              <a:t>Lakhan</a:t>
            </a:r>
            <a:r>
              <a:rPr lang="en-US" dirty="0"/>
              <a:t> </a:t>
            </a:r>
            <a:r>
              <a:rPr lang="en-US" dirty="0" err="1"/>
              <a:t>Kataria</a:t>
            </a:r>
            <a:endParaRPr lang="en-US" dirty="0"/>
          </a:p>
          <a:p>
            <a:pPr marL="0" indent="0" defTabSz="292735">
              <a:lnSpc>
                <a:spcPct val="100000"/>
              </a:lnSpc>
              <a:spcBef>
                <a:spcPts val="0"/>
              </a:spcBef>
              <a:buSzTx/>
              <a:buFontTx/>
              <a:buNone/>
              <a:defRPr sz="2130" spc="-21">
                <a:latin typeface="Graphik Semibold"/>
                <a:ea typeface="Graphik Semibold"/>
                <a:cs typeface="Graphik Semibold"/>
                <a:sym typeface="Graphik Semibold"/>
              </a:defRPr>
            </a:pPr>
            <a:r>
              <a:rPr lang="en-US" dirty="0"/>
              <a:t>Professor and Head</a:t>
            </a:r>
            <a:endParaRPr dirty="0"/>
          </a:p>
          <a:p>
            <a:pPr marL="0" indent="0" defTabSz="292735">
              <a:lnSpc>
                <a:spcPct val="100000"/>
              </a:lnSpc>
              <a:spcBef>
                <a:spcPts val="0"/>
              </a:spcBef>
              <a:buSzTx/>
              <a:buFontTx/>
              <a:buNone/>
              <a:defRPr sz="2130" spc="-21">
                <a:latin typeface="Graphik Semibold"/>
                <a:ea typeface="Graphik Semibold"/>
                <a:cs typeface="Graphik Semibold"/>
                <a:sym typeface="Graphik Semibold"/>
              </a:defRPr>
            </a:pPr>
            <a:r>
              <a:rPr dirty="0"/>
              <a:t>Department of Psychiatry </a:t>
            </a:r>
          </a:p>
          <a:p>
            <a:pPr marL="0" indent="0" defTabSz="292735">
              <a:lnSpc>
                <a:spcPct val="100000"/>
              </a:lnSpc>
              <a:spcBef>
                <a:spcPts val="0"/>
              </a:spcBef>
              <a:buSzTx/>
              <a:buFontTx/>
              <a:buNone/>
              <a:defRPr sz="2130" spc="-21">
                <a:latin typeface="Graphik Semibold"/>
                <a:ea typeface="Graphik Semibold"/>
                <a:cs typeface="Graphik Semibold"/>
                <a:sym typeface="Graphik Semibold"/>
              </a:defRPr>
            </a:pPr>
            <a:r>
              <a:rPr dirty="0"/>
              <a:t>SBKS MI &amp; RC</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6" descr="Picture 6"/>
          <p:cNvPicPr>
            <a:picLocks noChangeAspect="1"/>
          </p:cNvPicPr>
          <p:nvPr/>
        </p:nvPicPr>
        <p:blipFill>
          <a:blip r:embed="rId2"/>
          <a:stretch>
            <a:fillRect/>
          </a:stretch>
        </p:blipFill>
        <p:spPr>
          <a:xfrm>
            <a:off x="1194880" y="69648"/>
            <a:ext cx="9018048" cy="6859424"/>
          </a:xfrm>
          <a:prstGeom prst="rect">
            <a:avLst/>
          </a:prstGeom>
          <a:ln w="12700">
            <a:miter lim="400000"/>
            <a:headEnd/>
            <a:tailEnd/>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le 1"/>
          <p:cNvSpPr txBox="1">
            <a:spLocks noGrp="1"/>
          </p:cNvSpPr>
          <p:nvPr>
            <p:ph type="title"/>
          </p:nvPr>
        </p:nvSpPr>
        <p:spPr>
          <a:xfrm>
            <a:off x="334881" y="1313252"/>
            <a:ext cx="10515601" cy="599610"/>
          </a:xfrm>
          <a:prstGeom prst="rect">
            <a:avLst/>
          </a:prstGeom>
        </p:spPr>
        <p:txBody>
          <a:bodyPr/>
          <a:lstStyle/>
          <a:p>
            <a:pPr>
              <a:lnSpc>
                <a:spcPct val="81000"/>
              </a:lnSpc>
              <a:spcBef>
                <a:spcPts val="1000"/>
              </a:spcBef>
              <a:defRPr sz="2800" b="1" u="sng">
                <a:latin typeface="+mn-lt"/>
                <a:ea typeface="+mn-ea"/>
                <a:cs typeface="+mn-cs"/>
                <a:sym typeface="Calibri" panose="020F0502020204030204"/>
              </a:defRPr>
            </a:pPr>
            <a:r>
              <a:t>Signs of Alcohol intoxication</a:t>
            </a:r>
            <a:r>
              <a:rPr u="none"/>
              <a:t>: -</a:t>
            </a:r>
          </a:p>
        </p:txBody>
      </p:sp>
      <p:sp>
        <p:nvSpPr>
          <p:cNvPr id="149" name="Content Placeholder 2"/>
          <p:cNvSpPr txBox="1">
            <a:spLocks noGrp="1"/>
          </p:cNvSpPr>
          <p:nvPr>
            <p:ph type="body" idx="1"/>
          </p:nvPr>
        </p:nvSpPr>
        <p:spPr>
          <a:xfrm>
            <a:off x="334881" y="1895175"/>
            <a:ext cx="10515601" cy="4745153"/>
          </a:xfrm>
          <a:prstGeom prst="rect">
            <a:avLst/>
          </a:prstGeom>
        </p:spPr>
        <p:txBody>
          <a:bodyPr/>
          <a:lstStyle/>
          <a:p>
            <a:pPr marL="0" indent="0">
              <a:lnSpc>
                <a:spcPct val="81000"/>
              </a:lnSpc>
              <a:buSzTx/>
              <a:buNone/>
              <a:defRPr sz="2500"/>
            </a:pPr>
            <a:r>
              <a:t> 1. Slurred speech </a:t>
            </a:r>
          </a:p>
          <a:p>
            <a:pPr marL="0" indent="0">
              <a:lnSpc>
                <a:spcPct val="81000"/>
              </a:lnSpc>
              <a:buSzTx/>
              <a:buNone/>
              <a:defRPr sz="2500"/>
            </a:pPr>
            <a:r>
              <a:t>2. Dizziness </a:t>
            </a:r>
          </a:p>
          <a:p>
            <a:pPr marL="0" indent="0">
              <a:lnSpc>
                <a:spcPct val="81000"/>
              </a:lnSpc>
              <a:buSzTx/>
              <a:buNone/>
              <a:defRPr sz="2500"/>
            </a:pPr>
            <a:r>
              <a:t>3. Incoordination </a:t>
            </a:r>
          </a:p>
          <a:p>
            <a:pPr marL="0" indent="0">
              <a:lnSpc>
                <a:spcPct val="81000"/>
              </a:lnSpc>
              <a:buSzTx/>
              <a:buNone/>
              <a:defRPr sz="2500"/>
            </a:pPr>
            <a:r>
              <a:t>4. Unsteady gait </a:t>
            </a:r>
          </a:p>
          <a:p>
            <a:pPr marL="0" indent="0">
              <a:lnSpc>
                <a:spcPct val="81000"/>
              </a:lnSpc>
              <a:buSzTx/>
              <a:buNone/>
              <a:defRPr sz="2500"/>
            </a:pPr>
            <a:r>
              <a:t>5. Nystagmus</a:t>
            </a:r>
          </a:p>
          <a:p>
            <a:pPr marL="0" indent="0">
              <a:lnSpc>
                <a:spcPct val="81000"/>
              </a:lnSpc>
              <a:buSzTx/>
              <a:buNone/>
              <a:defRPr sz="2500"/>
            </a:pPr>
            <a:r>
              <a:t>6. Impairment in attention or memory </a:t>
            </a:r>
          </a:p>
          <a:p>
            <a:pPr marL="0" indent="0">
              <a:lnSpc>
                <a:spcPct val="81000"/>
              </a:lnSpc>
              <a:buSzTx/>
              <a:buNone/>
              <a:defRPr sz="2500"/>
            </a:pPr>
            <a:r>
              <a:t>7. Stupor or coma </a:t>
            </a:r>
          </a:p>
          <a:p>
            <a:pPr marL="0" indent="0">
              <a:lnSpc>
                <a:spcPct val="81000"/>
              </a:lnSpc>
              <a:buSzTx/>
              <a:buNone/>
              <a:defRPr sz="2500"/>
            </a:pPr>
            <a:r>
              <a:t>8. Double vision</a:t>
            </a:r>
          </a:p>
          <a:p>
            <a:pPr marL="0" indent="0">
              <a:lnSpc>
                <a:spcPct val="81000"/>
              </a:lnSpc>
              <a:buSzTx/>
              <a:buNone/>
              <a:defRPr sz="2500"/>
            </a:pPr>
            <a:endParaRPr/>
          </a:p>
          <a:p>
            <a:pPr marL="0" indent="0" algn="r">
              <a:lnSpc>
                <a:spcPct val="81000"/>
              </a:lnSpc>
              <a:buSzTx/>
              <a:buNone/>
              <a:defRPr sz="2000"/>
            </a:pPr>
            <a:r>
              <a:t>Sadock BJ, Sadock VA, Ruiz P, Kaplan &amp; Sadock’s Synopsis of Psychiatry, Eleventh Edition, Chapter – 20.2, Pg. no. 624 – 638.</a:t>
            </a:r>
          </a:p>
        </p:txBody>
      </p:sp>
      <p:pic>
        <p:nvPicPr>
          <p:cNvPr id="150" name="IMG_0073.jpeg" descr="IMG_0073.jpeg"/>
          <p:cNvPicPr>
            <a:picLocks noChangeAspect="1"/>
          </p:cNvPicPr>
          <p:nvPr/>
        </p:nvPicPr>
        <p:blipFill>
          <a:blip r:embed="rId2"/>
          <a:srcRect t="1223" b="78963"/>
          <a:stretch>
            <a:fillRect/>
          </a:stretch>
        </p:blipFill>
        <p:spPr>
          <a:xfrm>
            <a:off x="764579" y="-65245"/>
            <a:ext cx="10662700" cy="1358781"/>
          </a:xfrm>
          <a:prstGeom prst="rect">
            <a:avLst/>
          </a:prstGeom>
          <a:ln w="12700">
            <a:miter lim="400000"/>
            <a:headEnd/>
            <a:tailEnd/>
          </a:ln>
        </p:spPr>
      </p:pic>
      <p:pic>
        <p:nvPicPr>
          <p:cNvPr id="151" name="IMG_0073.jpeg" descr="IMG_0073.jpeg"/>
          <p:cNvPicPr>
            <a:picLocks noChangeAspect="1"/>
          </p:cNvPicPr>
          <p:nvPr/>
        </p:nvPicPr>
        <p:blipFill>
          <a:blip r:embed="rId2"/>
          <a:srcRect l="58480" t="20114" r="2535" b="32074"/>
          <a:stretch>
            <a:fillRect/>
          </a:stretch>
        </p:blipFill>
        <p:spPr>
          <a:xfrm>
            <a:off x="7261185" y="1379465"/>
            <a:ext cx="4156844" cy="3278848"/>
          </a:xfrm>
          <a:prstGeom prst="rect">
            <a:avLst/>
          </a:prstGeom>
          <a:ln w="12700">
            <a:miter lim="400000"/>
            <a:headEnd/>
            <a:tailEnd/>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Content Placeholder 5" descr="Content Placeholder 5"/>
          <p:cNvPicPr>
            <a:picLocks noChangeAspect="1"/>
          </p:cNvPicPr>
          <p:nvPr/>
        </p:nvPicPr>
        <p:blipFill>
          <a:blip r:embed="rId2"/>
          <a:srcRect t="7447"/>
          <a:stretch>
            <a:fillRect/>
          </a:stretch>
        </p:blipFill>
        <p:spPr>
          <a:xfrm>
            <a:off x="1124743" y="359568"/>
            <a:ext cx="9942418" cy="6138962"/>
          </a:xfrm>
          <a:prstGeom prst="rect">
            <a:avLst/>
          </a:prstGeom>
          <a:ln w="12700">
            <a:miter lim="400000"/>
            <a:headEnd/>
            <a:tailEnd/>
          </a:ln>
        </p:spPr>
      </p:pic>
      <p:grpSp>
        <p:nvGrpSpPr>
          <p:cNvPr id="166" name="Drawing"/>
          <p:cNvGrpSpPr/>
          <p:nvPr/>
        </p:nvGrpSpPr>
        <p:grpSpPr>
          <a:xfrm>
            <a:off x="4262283" y="2489327"/>
            <a:ext cx="6052013" cy="3857379"/>
            <a:chOff x="0" y="0"/>
            <a:chExt cx="6052011" cy="3857378"/>
          </a:xfrm>
        </p:grpSpPr>
        <p:sp>
          <p:nvSpPr>
            <p:cNvPr id="154" name="Line"/>
            <p:cNvSpPr/>
            <p:nvPr/>
          </p:nvSpPr>
          <p:spPr>
            <a:xfrm>
              <a:off x="0" y="4791"/>
              <a:ext cx="7188" cy="1"/>
            </a:xfrm>
            <a:prstGeom prst="ellipse">
              <a:avLst/>
            </a:pr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55" name="Line"/>
            <p:cNvSpPr/>
            <p:nvPr/>
          </p:nvSpPr>
          <p:spPr>
            <a:xfrm>
              <a:off x="0" y="0"/>
              <a:ext cx="3534404" cy="47918"/>
            </a:xfrm>
            <a:custGeom>
              <a:avLst/>
              <a:gdLst/>
              <a:ahLst/>
              <a:cxnLst>
                <a:cxn ang="0">
                  <a:pos x="wd2" y="hd2"/>
                </a:cxn>
                <a:cxn ang="5400000">
                  <a:pos x="wd2" y="hd2"/>
                </a:cxn>
                <a:cxn ang="10800000">
                  <a:pos x="wd2" y="hd2"/>
                </a:cxn>
                <a:cxn ang="16200000">
                  <a:pos x="wd2" y="hd2"/>
                </a:cxn>
              </a:cxnLst>
              <a:rect l="0" t="0" r="r" b="b"/>
              <a:pathLst>
                <a:path w="21588" h="21600" extrusionOk="0">
                  <a:moveTo>
                    <a:pt x="0" y="2160"/>
                  </a:moveTo>
                  <a:cubicBezTo>
                    <a:pt x="351" y="6480"/>
                    <a:pt x="702" y="10800"/>
                    <a:pt x="1105" y="12960"/>
                  </a:cubicBezTo>
                  <a:cubicBezTo>
                    <a:pt x="1507" y="15120"/>
                    <a:pt x="1961" y="15120"/>
                    <a:pt x="2378" y="14580"/>
                  </a:cubicBezTo>
                  <a:cubicBezTo>
                    <a:pt x="2795" y="14040"/>
                    <a:pt x="3176" y="12960"/>
                    <a:pt x="3651" y="12420"/>
                  </a:cubicBezTo>
                  <a:cubicBezTo>
                    <a:pt x="4127" y="11880"/>
                    <a:pt x="4698" y="11880"/>
                    <a:pt x="5180" y="11340"/>
                  </a:cubicBezTo>
                  <a:cubicBezTo>
                    <a:pt x="5663" y="10800"/>
                    <a:pt x="6059" y="9720"/>
                    <a:pt x="6512" y="9180"/>
                  </a:cubicBezTo>
                  <a:cubicBezTo>
                    <a:pt x="6966" y="8640"/>
                    <a:pt x="7478" y="8640"/>
                    <a:pt x="7946" y="8100"/>
                  </a:cubicBezTo>
                  <a:cubicBezTo>
                    <a:pt x="8415" y="7560"/>
                    <a:pt x="8839" y="6480"/>
                    <a:pt x="9241" y="5400"/>
                  </a:cubicBezTo>
                  <a:cubicBezTo>
                    <a:pt x="9644" y="4320"/>
                    <a:pt x="10024" y="3240"/>
                    <a:pt x="10522" y="2700"/>
                  </a:cubicBezTo>
                  <a:cubicBezTo>
                    <a:pt x="11020" y="2160"/>
                    <a:pt x="11634" y="2160"/>
                    <a:pt x="12183" y="1620"/>
                  </a:cubicBezTo>
                  <a:cubicBezTo>
                    <a:pt x="12732" y="1080"/>
                    <a:pt x="13215" y="0"/>
                    <a:pt x="13698" y="0"/>
                  </a:cubicBezTo>
                  <a:cubicBezTo>
                    <a:pt x="14180" y="0"/>
                    <a:pt x="14663" y="1080"/>
                    <a:pt x="15183" y="1620"/>
                  </a:cubicBezTo>
                  <a:cubicBezTo>
                    <a:pt x="15702" y="2160"/>
                    <a:pt x="16259" y="2160"/>
                    <a:pt x="16771" y="3240"/>
                  </a:cubicBezTo>
                  <a:cubicBezTo>
                    <a:pt x="17283" y="4320"/>
                    <a:pt x="17751" y="6480"/>
                    <a:pt x="18183" y="8640"/>
                  </a:cubicBezTo>
                  <a:cubicBezTo>
                    <a:pt x="18615" y="10800"/>
                    <a:pt x="19010" y="12960"/>
                    <a:pt x="19427" y="14040"/>
                  </a:cubicBezTo>
                  <a:cubicBezTo>
                    <a:pt x="19844" y="15120"/>
                    <a:pt x="20283" y="15120"/>
                    <a:pt x="20620" y="15120"/>
                  </a:cubicBezTo>
                  <a:cubicBezTo>
                    <a:pt x="20956" y="15120"/>
                    <a:pt x="21190" y="15120"/>
                    <a:pt x="21344" y="15660"/>
                  </a:cubicBezTo>
                  <a:cubicBezTo>
                    <a:pt x="21498" y="16200"/>
                    <a:pt x="21571" y="17280"/>
                    <a:pt x="21585" y="18360"/>
                  </a:cubicBezTo>
                  <a:cubicBezTo>
                    <a:pt x="21600" y="19440"/>
                    <a:pt x="21556" y="20520"/>
                    <a:pt x="21512" y="2160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56" name="Line"/>
            <p:cNvSpPr/>
            <p:nvPr/>
          </p:nvSpPr>
          <p:spPr>
            <a:xfrm>
              <a:off x="1760977" y="831372"/>
              <a:ext cx="4210045" cy="50315"/>
            </a:xfrm>
            <a:custGeom>
              <a:avLst/>
              <a:gdLst/>
              <a:ahLst/>
              <a:cxnLst>
                <a:cxn ang="0">
                  <a:pos x="wd2" y="hd2"/>
                </a:cxn>
                <a:cxn ang="5400000">
                  <a:pos x="wd2" y="hd2"/>
                </a:cxn>
                <a:cxn ang="10800000">
                  <a:pos x="wd2" y="hd2"/>
                </a:cxn>
                <a:cxn ang="16200000">
                  <a:pos x="wd2" y="hd2"/>
                </a:cxn>
              </a:cxnLst>
              <a:rect l="0" t="0" r="r" b="b"/>
              <a:pathLst>
                <a:path w="21590" h="21600" extrusionOk="0">
                  <a:moveTo>
                    <a:pt x="0" y="18514"/>
                  </a:moveTo>
                  <a:cubicBezTo>
                    <a:pt x="184" y="16457"/>
                    <a:pt x="369" y="14400"/>
                    <a:pt x="688" y="13371"/>
                  </a:cubicBezTo>
                  <a:cubicBezTo>
                    <a:pt x="1008" y="12343"/>
                    <a:pt x="1462" y="12343"/>
                    <a:pt x="1843" y="11829"/>
                  </a:cubicBezTo>
                  <a:cubicBezTo>
                    <a:pt x="2224" y="11314"/>
                    <a:pt x="2531" y="10286"/>
                    <a:pt x="2863" y="8743"/>
                  </a:cubicBezTo>
                  <a:cubicBezTo>
                    <a:pt x="3195" y="7200"/>
                    <a:pt x="3551" y="5143"/>
                    <a:pt x="3864" y="3600"/>
                  </a:cubicBezTo>
                  <a:cubicBezTo>
                    <a:pt x="4177" y="2057"/>
                    <a:pt x="4448" y="1029"/>
                    <a:pt x="4816" y="514"/>
                  </a:cubicBezTo>
                  <a:cubicBezTo>
                    <a:pt x="5185" y="0"/>
                    <a:pt x="5652" y="0"/>
                    <a:pt x="6149" y="0"/>
                  </a:cubicBezTo>
                  <a:cubicBezTo>
                    <a:pt x="6647" y="0"/>
                    <a:pt x="7175" y="0"/>
                    <a:pt x="7618" y="514"/>
                  </a:cubicBezTo>
                  <a:cubicBezTo>
                    <a:pt x="8060" y="1029"/>
                    <a:pt x="8416" y="2057"/>
                    <a:pt x="8785" y="2571"/>
                  </a:cubicBezTo>
                  <a:cubicBezTo>
                    <a:pt x="9154" y="3086"/>
                    <a:pt x="9534" y="3086"/>
                    <a:pt x="9878" y="3600"/>
                  </a:cubicBezTo>
                  <a:cubicBezTo>
                    <a:pt x="10223" y="4114"/>
                    <a:pt x="10530" y="5143"/>
                    <a:pt x="10831" y="6686"/>
                  </a:cubicBezTo>
                  <a:cubicBezTo>
                    <a:pt x="11132" y="8229"/>
                    <a:pt x="11427" y="10286"/>
                    <a:pt x="11758" y="11314"/>
                  </a:cubicBezTo>
                  <a:cubicBezTo>
                    <a:pt x="12090" y="12343"/>
                    <a:pt x="12459" y="12343"/>
                    <a:pt x="12772" y="13371"/>
                  </a:cubicBezTo>
                  <a:cubicBezTo>
                    <a:pt x="13085" y="14400"/>
                    <a:pt x="13343" y="16457"/>
                    <a:pt x="13663" y="17486"/>
                  </a:cubicBezTo>
                  <a:cubicBezTo>
                    <a:pt x="13982" y="18514"/>
                    <a:pt x="14363" y="18514"/>
                    <a:pt x="14738" y="19028"/>
                  </a:cubicBezTo>
                  <a:cubicBezTo>
                    <a:pt x="15113" y="19543"/>
                    <a:pt x="15481" y="20571"/>
                    <a:pt x="15942" y="21086"/>
                  </a:cubicBezTo>
                  <a:cubicBezTo>
                    <a:pt x="16403" y="21600"/>
                    <a:pt x="16956" y="21600"/>
                    <a:pt x="17459" y="21600"/>
                  </a:cubicBezTo>
                  <a:cubicBezTo>
                    <a:pt x="17963" y="21600"/>
                    <a:pt x="18418" y="21600"/>
                    <a:pt x="18823" y="20571"/>
                  </a:cubicBezTo>
                  <a:cubicBezTo>
                    <a:pt x="19229" y="19543"/>
                    <a:pt x="19585" y="17486"/>
                    <a:pt x="19984" y="15429"/>
                  </a:cubicBezTo>
                  <a:cubicBezTo>
                    <a:pt x="20384" y="13371"/>
                    <a:pt x="20826" y="11314"/>
                    <a:pt x="21078" y="9771"/>
                  </a:cubicBezTo>
                  <a:cubicBezTo>
                    <a:pt x="21330" y="8229"/>
                    <a:pt x="21391" y="7200"/>
                    <a:pt x="21453" y="6686"/>
                  </a:cubicBezTo>
                  <a:cubicBezTo>
                    <a:pt x="21514" y="6171"/>
                    <a:pt x="21575" y="6171"/>
                    <a:pt x="21588" y="6686"/>
                  </a:cubicBezTo>
                  <a:cubicBezTo>
                    <a:pt x="21600" y="7200"/>
                    <a:pt x="21563" y="8229"/>
                    <a:pt x="21526" y="9257"/>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57" name="Line"/>
            <p:cNvSpPr/>
            <p:nvPr/>
          </p:nvSpPr>
          <p:spPr>
            <a:xfrm>
              <a:off x="1775352" y="1327321"/>
              <a:ext cx="4276660" cy="718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0" y="0"/>
                    <a:pt x="581" y="0"/>
                    <a:pt x="865" y="720"/>
                  </a:cubicBezTo>
                  <a:cubicBezTo>
                    <a:pt x="1150" y="1440"/>
                    <a:pt x="1428" y="2880"/>
                    <a:pt x="1736" y="4320"/>
                  </a:cubicBezTo>
                  <a:cubicBezTo>
                    <a:pt x="2045" y="5760"/>
                    <a:pt x="2384" y="7200"/>
                    <a:pt x="2705" y="8280"/>
                  </a:cubicBezTo>
                  <a:cubicBezTo>
                    <a:pt x="3025" y="9360"/>
                    <a:pt x="3328" y="10080"/>
                    <a:pt x="3715" y="10440"/>
                  </a:cubicBezTo>
                  <a:cubicBezTo>
                    <a:pt x="4102" y="10800"/>
                    <a:pt x="4574" y="10800"/>
                    <a:pt x="4986" y="11160"/>
                  </a:cubicBezTo>
                  <a:cubicBezTo>
                    <a:pt x="5397" y="11520"/>
                    <a:pt x="5748" y="12240"/>
                    <a:pt x="6117" y="12960"/>
                  </a:cubicBezTo>
                  <a:cubicBezTo>
                    <a:pt x="6486" y="13680"/>
                    <a:pt x="6873" y="14400"/>
                    <a:pt x="7230" y="15120"/>
                  </a:cubicBezTo>
                  <a:cubicBezTo>
                    <a:pt x="7587" y="15840"/>
                    <a:pt x="7914" y="16560"/>
                    <a:pt x="8337" y="16920"/>
                  </a:cubicBezTo>
                  <a:cubicBezTo>
                    <a:pt x="8761" y="17280"/>
                    <a:pt x="9281" y="17280"/>
                    <a:pt x="9747" y="17640"/>
                  </a:cubicBezTo>
                  <a:cubicBezTo>
                    <a:pt x="10213" y="18000"/>
                    <a:pt x="10625" y="18720"/>
                    <a:pt x="11066" y="19080"/>
                  </a:cubicBezTo>
                  <a:cubicBezTo>
                    <a:pt x="11508" y="19440"/>
                    <a:pt x="11980" y="19440"/>
                    <a:pt x="12470" y="19440"/>
                  </a:cubicBezTo>
                  <a:cubicBezTo>
                    <a:pt x="12960" y="19440"/>
                    <a:pt x="13468" y="19440"/>
                    <a:pt x="13910" y="19440"/>
                  </a:cubicBezTo>
                  <a:cubicBezTo>
                    <a:pt x="14352" y="19440"/>
                    <a:pt x="14727" y="19440"/>
                    <a:pt x="15120" y="19800"/>
                  </a:cubicBezTo>
                  <a:cubicBezTo>
                    <a:pt x="15513" y="20160"/>
                    <a:pt x="15925" y="20880"/>
                    <a:pt x="16372" y="21240"/>
                  </a:cubicBezTo>
                  <a:cubicBezTo>
                    <a:pt x="16820" y="21600"/>
                    <a:pt x="17304" y="21600"/>
                    <a:pt x="17794" y="21600"/>
                  </a:cubicBezTo>
                  <a:cubicBezTo>
                    <a:pt x="18284" y="21600"/>
                    <a:pt x="18781" y="21600"/>
                    <a:pt x="19246" y="21240"/>
                  </a:cubicBezTo>
                  <a:cubicBezTo>
                    <a:pt x="19712" y="20880"/>
                    <a:pt x="20148" y="20160"/>
                    <a:pt x="20535" y="19800"/>
                  </a:cubicBezTo>
                  <a:cubicBezTo>
                    <a:pt x="20922" y="19440"/>
                    <a:pt x="21261" y="19440"/>
                    <a:pt x="21600" y="1944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58" name="Line"/>
            <p:cNvSpPr/>
            <p:nvPr/>
          </p:nvSpPr>
          <p:spPr>
            <a:xfrm>
              <a:off x="79064" y="2146715"/>
              <a:ext cx="1746603" cy="287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07" y="1800"/>
                    <a:pt x="2015" y="3600"/>
                    <a:pt x="3111" y="4500"/>
                  </a:cubicBezTo>
                  <a:cubicBezTo>
                    <a:pt x="4207" y="5400"/>
                    <a:pt x="5393" y="5400"/>
                    <a:pt x="6459" y="6300"/>
                  </a:cubicBezTo>
                  <a:cubicBezTo>
                    <a:pt x="7526" y="7200"/>
                    <a:pt x="8474" y="9000"/>
                    <a:pt x="9452" y="11700"/>
                  </a:cubicBezTo>
                  <a:cubicBezTo>
                    <a:pt x="10430" y="14400"/>
                    <a:pt x="11437" y="18000"/>
                    <a:pt x="12504" y="19800"/>
                  </a:cubicBezTo>
                  <a:cubicBezTo>
                    <a:pt x="13570" y="21600"/>
                    <a:pt x="14696" y="21600"/>
                    <a:pt x="15896" y="21600"/>
                  </a:cubicBezTo>
                  <a:cubicBezTo>
                    <a:pt x="17096" y="21600"/>
                    <a:pt x="18370" y="21600"/>
                    <a:pt x="19333" y="20700"/>
                  </a:cubicBezTo>
                  <a:cubicBezTo>
                    <a:pt x="20296" y="19800"/>
                    <a:pt x="20948" y="18000"/>
                    <a:pt x="21600" y="1620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59" name="Line"/>
            <p:cNvSpPr/>
            <p:nvPr/>
          </p:nvSpPr>
          <p:spPr>
            <a:xfrm>
              <a:off x="84971" y="2606725"/>
              <a:ext cx="3537611" cy="43127"/>
            </a:xfrm>
            <a:custGeom>
              <a:avLst/>
              <a:gdLst/>
              <a:ahLst/>
              <a:cxnLst>
                <a:cxn ang="0">
                  <a:pos x="wd2" y="hd2"/>
                </a:cxn>
                <a:cxn ang="5400000">
                  <a:pos x="wd2" y="hd2"/>
                </a:cxn>
                <a:cxn ang="10800000">
                  <a:pos x="wd2" y="hd2"/>
                </a:cxn>
                <a:cxn ang="16200000">
                  <a:pos x="wd2" y="hd2"/>
                </a:cxn>
              </a:cxnLst>
              <a:rect l="0" t="0" r="r" b="b"/>
              <a:pathLst>
                <a:path w="21593" h="21600" extrusionOk="0">
                  <a:moveTo>
                    <a:pt x="139" y="10800"/>
                  </a:moveTo>
                  <a:cubicBezTo>
                    <a:pt x="66" y="10800"/>
                    <a:pt x="-7" y="10800"/>
                    <a:pt x="0" y="11400"/>
                  </a:cubicBezTo>
                  <a:cubicBezTo>
                    <a:pt x="8" y="12000"/>
                    <a:pt x="95" y="13200"/>
                    <a:pt x="366" y="15000"/>
                  </a:cubicBezTo>
                  <a:cubicBezTo>
                    <a:pt x="636" y="16800"/>
                    <a:pt x="1090" y="19200"/>
                    <a:pt x="1616" y="20400"/>
                  </a:cubicBezTo>
                  <a:cubicBezTo>
                    <a:pt x="2143" y="21600"/>
                    <a:pt x="2742" y="21600"/>
                    <a:pt x="3349" y="21600"/>
                  </a:cubicBezTo>
                  <a:cubicBezTo>
                    <a:pt x="3956" y="21600"/>
                    <a:pt x="4570" y="21600"/>
                    <a:pt x="5148" y="21000"/>
                  </a:cubicBezTo>
                  <a:cubicBezTo>
                    <a:pt x="5726" y="20400"/>
                    <a:pt x="6267" y="19200"/>
                    <a:pt x="6837" y="18600"/>
                  </a:cubicBezTo>
                  <a:cubicBezTo>
                    <a:pt x="7407" y="18000"/>
                    <a:pt x="8007" y="18000"/>
                    <a:pt x="8607" y="17400"/>
                  </a:cubicBezTo>
                  <a:cubicBezTo>
                    <a:pt x="9206" y="16800"/>
                    <a:pt x="9806" y="15600"/>
                    <a:pt x="10398" y="13800"/>
                  </a:cubicBezTo>
                  <a:cubicBezTo>
                    <a:pt x="10990" y="12000"/>
                    <a:pt x="11575" y="9600"/>
                    <a:pt x="12175" y="8400"/>
                  </a:cubicBezTo>
                  <a:cubicBezTo>
                    <a:pt x="12775" y="7200"/>
                    <a:pt x="13389" y="7200"/>
                    <a:pt x="13959" y="6600"/>
                  </a:cubicBezTo>
                  <a:cubicBezTo>
                    <a:pt x="14529" y="6000"/>
                    <a:pt x="15056" y="4800"/>
                    <a:pt x="15612" y="4200"/>
                  </a:cubicBezTo>
                  <a:cubicBezTo>
                    <a:pt x="16167" y="3600"/>
                    <a:pt x="16752" y="3600"/>
                    <a:pt x="17301" y="3600"/>
                  </a:cubicBezTo>
                  <a:cubicBezTo>
                    <a:pt x="17849" y="3600"/>
                    <a:pt x="18361" y="3600"/>
                    <a:pt x="18858" y="3000"/>
                  </a:cubicBezTo>
                  <a:cubicBezTo>
                    <a:pt x="19355" y="2400"/>
                    <a:pt x="19838" y="1200"/>
                    <a:pt x="20291" y="600"/>
                  </a:cubicBezTo>
                  <a:cubicBezTo>
                    <a:pt x="20745" y="0"/>
                    <a:pt x="21169" y="0"/>
                    <a:pt x="21593"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60" name="Line"/>
            <p:cNvSpPr/>
            <p:nvPr/>
          </p:nvSpPr>
          <p:spPr>
            <a:xfrm>
              <a:off x="7187" y="3016422"/>
              <a:ext cx="1351282" cy="143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226" y="18000"/>
                    <a:pt x="2451" y="14400"/>
                    <a:pt x="3811" y="14400"/>
                  </a:cubicBezTo>
                  <a:cubicBezTo>
                    <a:pt x="5170" y="14400"/>
                    <a:pt x="6664" y="18000"/>
                    <a:pt x="8215" y="19800"/>
                  </a:cubicBezTo>
                  <a:cubicBezTo>
                    <a:pt x="9766" y="21600"/>
                    <a:pt x="11374" y="21600"/>
                    <a:pt x="12983" y="21600"/>
                  </a:cubicBezTo>
                  <a:cubicBezTo>
                    <a:pt x="14591" y="21600"/>
                    <a:pt x="16200" y="21600"/>
                    <a:pt x="17636" y="18000"/>
                  </a:cubicBezTo>
                  <a:cubicBezTo>
                    <a:pt x="19072" y="14400"/>
                    <a:pt x="20336" y="720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61" name="Line"/>
            <p:cNvSpPr/>
            <p:nvPr/>
          </p:nvSpPr>
          <p:spPr>
            <a:xfrm>
              <a:off x="1940668" y="3059548"/>
              <a:ext cx="1947858" cy="13965"/>
            </a:xfrm>
            <a:custGeom>
              <a:avLst/>
              <a:gdLst/>
              <a:ahLst/>
              <a:cxnLst>
                <a:cxn ang="0">
                  <a:pos x="wd2" y="hd2"/>
                </a:cxn>
                <a:cxn ang="5400000">
                  <a:pos x="wd2" y="hd2"/>
                </a:cxn>
                <a:cxn ang="10800000">
                  <a:pos x="wd2" y="hd2"/>
                </a:cxn>
                <a:cxn ang="16200000">
                  <a:pos x="wd2" y="hd2"/>
                </a:cxn>
              </a:cxnLst>
              <a:rect l="0" t="0" r="r" b="b"/>
              <a:pathLst>
                <a:path w="21600" h="20982" extrusionOk="0">
                  <a:moveTo>
                    <a:pt x="0" y="0"/>
                  </a:moveTo>
                  <a:cubicBezTo>
                    <a:pt x="956" y="3600"/>
                    <a:pt x="1913" y="7200"/>
                    <a:pt x="2976" y="9000"/>
                  </a:cubicBezTo>
                  <a:cubicBezTo>
                    <a:pt x="4038" y="10800"/>
                    <a:pt x="5207" y="10800"/>
                    <a:pt x="6297" y="10800"/>
                  </a:cubicBezTo>
                  <a:cubicBezTo>
                    <a:pt x="7386" y="10800"/>
                    <a:pt x="8396" y="10800"/>
                    <a:pt x="9472" y="10800"/>
                  </a:cubicBezTo>
                  <a:cubicBezTo>
                    <a:pt x="10548" y="10800"/>
                    <a:pt x="11690" y="10800"/>
                    <a:pt x="12753" y="12600"/>
                  </a:cubicBezTo>
                  <a:cubicBezTo>
                    <a:pt x="13816" y="14400"/>
                    <a:pt x="14799" y="18000"/>
                    <a:pt x="15835" y="19800"/>
                  </a:cubicBezTo>
                  <a:cubicBezTo>
                    <a:pt x="16871" y="21600"/>
                    <a:pt x="17960" y="21600"/>
                    <a:pt x="18930" y="18000"/>
                  </a:cubicBezTo>
                  <a:cubicBezTo>
                    <a:pt x="19900" y="14400"/>
                    <a:pt x="20750" y="720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62" name="Line"/>
            <p:cNvSpPr/>
            <p:nvPr/>
          </p:nvSpPr>
          <p:spPr>
            <a:xfrm>
              <a:off x="1689100" y="3404555"/>
              <a:ext cx="1300968" cy="143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54" y="21600"/>
                    <a:pt x="2307" y="21600"/>
                    <a:pt x="3699" y="21600"/>
                  </a:cubicBezTo>
                  <a:cubicBezTo>
                    <a:pt x="5092" y="21600"/>
                    <a:pt x="6723" y="21600"/>
                    <a:pt x="8413" y="21600"/>
                  </a:cubicBezTo>
                  <a:cubicBezTo>
                    <a:pt x="10104" y="21600"/>
                    <a:pt x="11854" y="21600"/>
                    <a:pt x="13545" y="21600"/>
                  </a:cubicBezTo>
                  <a:cubicBezTo>
                    <a:pt x="15235" y="21600"/>
                    <a:pt x="16866" y="21600"/>
                    <a:pt x="18199" y="18000"/>
                  </a:cubicBezTo>
                  <a:cubicBezTo>
                    <a:pt x="19531" y="14400"/>
                    <a:pt x="20566" y="720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63" name="Line"/>
            <p:cNvSpPr/>
            <p:nvPr/>
          </p:nvSpPr>
          <p:spPr>
            <a:xfrm>
              <a:off x="28750" y="3821440"/>
              <a:ext cx="805019" cy="287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379" y="19800"/>
                    <a:pt x="4757" y="18000"/>
                    <a:pt x="6975" y="16200"/>
                  </a:cubicBezTo>
                  <a:cubicBezTo>
                    <a:pt x="9193" y="14400"/>
                    <a:pt x="11250" y="12600"/>
                    <a:pt x="13243" y="9900"/>
                  </a:cubicBezTo>
                  <a:cubicBezTo>
                    <a:pt x="15236" y="7200"/>
                    <a:pt x="17164" y="3600"/>
                    <a:pt x="18546" y="1800"/>
                  </a:cubicBezTo>
                  <a:cubicBezTo>
                    <a:pt x="19929" y="0"/>
                    <a:pt x="20764" y="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64" name="Line"/>
            <p:cNvSpPr/>
            <p:nvPr/>
          </p:nvSpPr>
          <p:spPr>
            <a:xfrm>
              <a:off x="1408781" y="3828628"/>
              <a:ext cx="970336" cy="21564"/>
            </a:xfrm>
            <a:custGeom>
              <a:avLst/>
              <a:gdLst/>
              <a:ahLst/>
              <a:cxnLst>
                <a:cxn ang="0">
                  <a:pos x="wd2" y="hd2"/>
                </a:cxn>
                <a:cxn ang="5400000">
                  <a:pos x="wd2" y="hd2"/>
                </a:cxn>
                <a:cxn ang="10800000">
                  <a:pos x="wd2" y="hd2"/>
                </a:cxn>
                <a:cxn ang="16200000">
                  <a:pos x="wd2" y="hd2"/>
                </a:cxn>
              </a:cxnLst>
              <a:rect l="0" t="0" r="r" b="b"/>
              <a:pathLst>
                <a:path w="21600" h="21600" extrusionOk="0">
                  <a:moveTo>
                    <a:pt x="640" y="21600"/>
                  </a:moveTo>
                  <a:cubicBezTo>
                    <a:pt x="320" y="19200"/>
                    <a:pt x="0" y="16800"/>
                    <a:pt x="0" y="15600"/>
                  </a:cubicBezTo>
                  <a:cubicBezTo>
                    <a:pt x="0" y="14400"/>
                    <a:pt x="320" y="14400"/>
                    <a:pt x="1547" y="14400"/>
                  </a:cubicBezTo>
                  <a:cubicBezTo>
                    <a:pt x="2773" y="14400"/>
                    <a:pt x="4907" y="14400"/>
                    <a:pt x="7013" y="14400"/>
                  </a:cubicBezTo>
                  <a:cubicBezTo>
                    <a:pt x="9120" y="14400"/>
                    <a:pt x="11200" y="14400"/>
                    <a:pt x="13227" y="14400"/>
                  </a:cubicBezTo>
                  <a:cubicBezTo>
                    <a:pt x="15253" y="14400"/>
                    <a:pt x="17227" y="14400"/>
                    <a:pt x="18613" y="12000"/>
                  </a:cubicBezTo>
                  <a:cubicBezTo>
                    <a:pt x="20000" y="9600"/>
                    <a:pt x="20800" y="480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65" name="Line"/>
            <p:cNvSpPr/>
            <p:nvPr/>
          </p:nvSpPr>
          <p:spPr>
            <a:xfrm>
              <a:off x="3651332" y="3850191"/>
              <a:ext cx="1523785" cy="71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79" y="0"/>
                    <a:pt x="1358" y="0"/>
                    <a:pt x="2326" y="0"/>
                  </a:cubicBezTo>
                  <a:cubicBezTo>
                    <a:pt x="3294" y="0"/>
                    <a:pt x="4551" y="0"/>
                    <a:pt x="5825" y="3600"/>
                  </a:cubicBezTo>
                  <a:cubicBezTo>
                    <a:pt x="7098" y="7200"/>
                    <a:pt x="8389" y="14400"/>
                    <a:pt x="9696" y="18000"/>
                  </a:cubicBezTo>
                  <a:cubicBezTo>
                    <a:pt x="11004" y="21600"/>
                    <a:pt x="12328" y="21600"/>
                    <a:pt x="13636" y="21600"/>
                  </a:cubicBezTo>
                  <a:cubicBezTo>
                    <a:pt x="14943" y="21600"/>
                    <a:pt x="16234" y="21600"/>
                    <a:pt x="17558" y="18000"/>
                  </a:cubicBezTo>
                  <a:cubicBezTo>
                    <a:pt x="18883" y="14400"/>
                    <a:pt x="20242" y="720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G_0074.jpeg" descr="IMG_0074.jpeg"/>
          <p:cNvPicPr>
            <a:picLocks noChangeAspect="1"/>
          </p:cNvPicPr>
          <p:nvPr/>
        </p:nvPicPr>
        <p:blipFill>
          <a:blip r:embed="rId2"/>
          <a:stretch>
            <a:fillRect/>
          </a:stretch>
        </p:blipFill>
        <p:spPr>
          <a:xfrm>
            <a:off x="835068" y="0"/>
            <a:ext cx="10521864" cy="6858000"/>
          </a:xfrm>
          <a:prstGeom prst="rect">
            <a:avLst/>
          </a:prstGeom>
          <a:ln w="12700">
            <a:miter lim="400000"/>
            <a:headEnd/>
            <a:tailEnd/>
          </a:ln>
        </p:spPr>
      </p:pic>
      <p:grpSp>
        <p:nvGrpSpPr>
          <p:cNvPr id="184" name="Drawing"/>
          <p:cNvGrpSpPr/>
          <p:nvPr/>
        </p:nvGrpSpPr>
        <p:grpSpPr>
          <a:xfrm>
            <a:off x="2168277" y="970633"/>
            <a:ext cx="8670718" cy="5023877"/>
            <a:chOff x="0" y="0"/>
            <a:chExt cx="8670716" cy="5023876"/>
          </a:xfrm>
        </p:grpSpPr>
        <p:sp>
          <p:nvSpPr>
            <p:cNvPr id="169" name="Line"/>
            <p:cNvSpPr/>
            <p:nvPr/>
          </p:nvSpPr>
          <p:spPr>
            <a:xfrm>
              <a:off x="0" y="682827"/>
              <a:ext cx="1353677" cy="14077"/>
            </a:xfrm>
            <a:custGeom>
              <a:avLst/>
              <a:gdLst/>
              <a:ahLst/>
              <a:cxnLst>
                <a:cxn ang="0">
                  <a:pos x="wd2" y="hd2"/>
                </a:cxn>
                <a:cxn ang="5400000">
                  <a:pos x="wd2" y="hd2"/>
                </a:cxn>
                <a:cxn ang="10800000">
                  <a:pos x="wd2" y="hd2"/>
                </a:cxn>
                <a:cxn ang="16200000">
                  <a:pos x="wd2" y="hd2"/>
                </a:cxn>
              </a:cxnLst>
              <a:rect l="0" t="0" r="r" b="b"/>
              <a:pathLst>
                <a:path w="21600" h="21150" extrusionOk="0">
                  <a:moveTo>
                    <a:pt x="382" y="21150"/>
                  </a:moveTo>
                  <a:cubicBezTo>
                    <a:pt x="191" y="21150"/>
                    <a:pt x="0" y="21150"/>
                    <a:pt x="0" y="17550"/>
                  </a:cubicBezTo>
                  <a:cubicBezTo>
                    <a:pt x="0" y="13950"/>
                    <a:pt x="191" y="6750"/>
                    <a:pt x="688" y="3150"/>
                  </a:cubicBezTo>
                  <a:cubicBezTo>
                    <a:pt x="1185" y="-450"/>
                    <a:pt x="1988" y="-450"/>
                    <a:pt x="2982" y="1350"/>
                  </a:cubicBezTo>
                  <a:cubicBezTo>
                    <a:pt x="3976" y="3150"/>
                    <a:pt x="5161" y="6750"/>
                    <a:pt x="6499" y="8550"/>
                  </a:cubicBezTo>
                  <a:cubicBezTo>
                    <a:pt x="7837" y="10350"/>
                    <a:pt x="9328" y="10350"/>
                    <a:pt x="10685" y="8550"/>
                  </a:cubicBezTo>
                  <a:cubicBezTo>
                    <a:pt x="12042" y="6750"/>
                    <a:pt x="13266" y="3150"/>
                    <a:pt x="14699" y="1350"/>
                  </a:cubicBezTo>
                  <a:cubicBezTo>
                    <a:pt x="16133" y="-450"/>
                    <a:pt x="17777" y="-450"/>
                    <a:pt x="18962" y="1350"/>
                  </a:cubicBezTo>
                  <a:cubicBezTo>
                    <a:pt x="20147" y="3150"/>
                    <a:pt x="20874" y="6750"/>
                    <a:pt x="21600" y="1035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70" name="Line"/>
            <p:cNvSpPr/>
            <p:nvPr/>
          </p:nvSpPr>
          <p:spPr>
            <a:xfrm>
              <a:off x="2823492" y="660965"/>
              <a:ext cx="708046" cy="14376"/>
            </a:xfrm>
            <a:custGeom>
              <a:avLst/>
              <a:gdLst/>
              <a:ahLst/>
              <a:cxnLst>
                <a:cxn ang="0">
                  <a:pos x="wd2" y="hd2"/>
                </a:cxn>
                <a:cxn ang="5400000">
                  <a:pos x="wd2" y="hd2"/>
                </a:cxn>
                <a:cxn ang="10800000">
                  <a:pos x="wd2" y="hd2"/>
                </a:cxn>
                <a:cxn ang="16200000">
                  <a:pos x="wd2" y="hd2"/>
                </a:cxn>
              </a:cxnLst>
              <a:rect l="0" t="0" r="r" b="b"/>
              <a:pathLst>
                <a:path w="21565" h="21600" extrusionOk="0">
                  <a:moveTo>
                    <a:pt x="987" y="10800"/>
                  </a:moveTo>
                  <a:cubicBezTo>
                    <a:pt x="476" y="7200"/>
                    <a:pt x="-35" y="3600"/>
                    <a:pt x="1" y="1800"/>
                  </a:cubicBezTo>
                  <a:cubicBezTo>
                    <a:pt x="38" y="0"/>
                    <a:pt x="622" y="0"/>
                    <a:pt x="2337" y="0"/>
                  </a:cubicBezTo>
                  <a:cubicBezTo>
                    <a:pt x="4051" y="0"/>
                    <a:pt x="6897" y="0"/>
                    <a:pt x="9780" y="0"/>
                  </a:cubicBezTo>
                  <a:cubicBezTo>
                    <a:pt x="12662" y="0"/>
                    <a:pt x="15581" y="0"/>
                    <a:pt x="17551" y="3600"/>
                  </a:cubicBezTo>
                  <a:cubicBezTo>
                    <a:pt x="19522" y="7200"/>
                    <a:pt x="20543" y="14400"/>
                    <a:pt x="21565" y="2160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71" name="Line"/>
            <p:cNvSpPr/>
            <p:nvPr/>
          </p:nvSpPr>
          <p:spPr>
            <a:xfrm>
              <a:off x="45521" y="1667238"/>
              <a:ext cx="3141010" cy="21564"/>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cubicBezTo>
                    <a:pt x="445" y="16800"/>
                    <a:pt x="890" y="19200"/>
                    <a:pt x="1450" y="20400"/>
                  </a:cubicBezTo>
                  <a:cubicBezTo>
                    <a:pt x="2010" y="21600"/>
                    <a:pt x="2686" y="21600"/>
                    <a:pt x="3336" y="21600"/>
                  </a:cubicBezTo>
                  <a:cubicBezTo>
                    <a:pt x="3987" y="21600"/>
                    <a:pt x="4613" y="21600"/>
                    <a:pt x="5215" y="20400"/>
                  </a:cubicBezTo>
                  <a:cubicBezTo>
                    <a:pt x="5816" y="19200"/>
                    <a:pt x="6393" y="16800"/>
                    <a:pt x="7011" y="15600"/>
                  </a:cubicBezTo>
                  <a:cubicBezTo>
                    <a:pt x="7628" y="14400"/>
                    <a:pt x="8287" y="14400"/>
                    <a:pt x="8955" y="14400"/>
                  </a:cubicBezTo>
                  <a:cubicBezTo>
                    <a:pt x="9622" y="14400"/>
                    <a:pt x="10297" y="14400"/>
                    <a:pt x="10981" y="14400"/>
                  </a:cubicBezTo>
                  <a:cubicBezTo>
                    <a:pt x="11665" y="14400"/>
                    <a:pt x="12357" y="14400"/>
                    <a:pt x="13032" y="14400"/>
                  </a:cubicBezTo>
                  <a:cubicBezTo>
                    <a:pt x="13708" y="14400"/>
                    <a:pt x="14367" y="14400"/>
                    <a:pt x="15034" y="14400"/>
                  </a:cubicBezTo>
                  <a:cubicBezTo>
                    <a:pt x="15702" y="14400"/>
                    <a:pt x="16377" y="14400"/>
                    <a:pt x="17020" y="13200"/>
                  </a:cubicBezTo>
                  <a:cubicBezTo>
                    <a:pt x="17662" y="12000"/>
                    <a:pt x="18272" y="9600"/>
                    <a:pt x="18890" y="7200"/>
                  </a:cubicBezTo>
                  <a:cubicBezTo>
                    <a:pt x="19508" y="4800"/>
                    <a:pt x="20134" y="2400"/>
                    <a:pt x="20587" y="1200"/>
                  </a:cubicBezTo>
                  <a:cubicBezTo>
                    <a:pt x="21040" y="0"/>
                    <a:pt x="21320" y="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72" name="Line"/>
            <p:cNvSpPr/>
            <p:nvPr/>
          </p:nvSpPr>
          <p:spPr>
            <a:xfrm>
              <a:off x="67084" y="1983495"/>
              <a:ext cx="869708" cy="287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083" y="19800"/>
                    <a:pt x="4165" y="18000"/>
                    <a:pt x="6426" y="16200"/>
                  </a:cubicBezTo>
                  <a:cubicBezTo>
                    <a:pt x="8688" y="14400"/>
                    <a:pt x="11127" y="12600"/>
                    <a:pt x="13448" y="10800"/>
                  </a:cubicBezTo>
                  <a:cubicBezTo>
                    <a:pt x="15769" y="9000"/>
                    <a:pt x="17970" y="7200"/>
                    <a:pt x="19309" y="5400"/>
                  </a:cubicBezTo>
                  <a:cubicBezTo>
                    <a:pt x="20648" y="3600"/>
                    <a:pt x="21124" y="180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73" name="Line"/>
            <p:cNvSpPr/>
            <p:nvPr/>
          </p:nvSpPr>
          <p:spPr>
            <a:xfrm>
              <a:off x="1871188" y="2012245"/>
              <a:ext cx="2105986" cy="143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1" y="7200"/>
                    <a:pt x="1622" y="14400"/>
                    <a:pt x="2506" y="18000"/>
                  </a:cubicBezTo>
                  <a:cubicBezTo>
                    <a:pt x="3391" y="21600"/>
                    <a:pt x="4349" y="21600"/>
                    <a:pt x="5320" y="21600"/>
                  </a:cubicBezTo>
                  <a:cubicBezTo>
                    <a:pt x="6291" y="21600"/>
                    <a:pt x="7274" y="21600"/>
                    <a:pt x="8306" y="21600"/>
                  </a:cubicBezTo>
                  <a:cubicBezTo>
                    <a:pt x="9338" y="21600"/>
                    <a:pt x="10419" y="21600"/>
                    <a:pt x="11451" y="21600"/>
                  </a:cubicBezTo>
                  <a:cubicBezTo>
                    <a:pt x="12483" y="21600"/>
                    <a:pt x="13466" y="21600"/>
                    <a:pt x="14339" y="21600"/>
                  </a:cubicBezTo>
                  <a:cubicBezTo>
                    <a:pt x="15211" y="21600"/>
                    <a:pt x="15973" y="21600"/>
                    <a:pt x="16943" y="21600"/>
                  </a:cubicBezTo>
                  <a:cubicBezTo>
                    <a:pt x="17914" y="21600"/>
                    <a:pt x="19094" y="21600"/>
                    <a:pt x="19904" y="18000"/>
                  </a:cubicBezTo>
                  <a:cubicBezTo>
                    <a:pt x="20715" y="14400"/>
                    <a:pt x="21158" y="720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74" name="Line"/>
            <p:cNvSpPr/>
            <p:nvPr/>
          </p:nvSpPr>
          <p:spPr>
            <a:xfrm>
              <a:off x="59897" y="2680698"/>
              <a:ext cx="1926294" cy="28452"/>
            </a:xfrm>
            <a:custGeom>
              <a:avLst/>
              <a:gdLst/>
              <a:ahLst/>
              <a:cxnLst>
                <a:cxn ang="0">
                  <a:pos x="wd2" y="hd2"/>
                </a:cxn>
                <a:cxn ang="5400000">
                  <a:pos x="wd2" y="hd2"/>
                </a:cxn>
                <a:cxn ang="10800000">
                  <a:pos x="wd2" y="hd2"/>
                </a:cxn>
                <a:cxn ang="16200000">
                  <a:pos x="wd2" y="hd2"/>
                </a:cxn>
              </a:cxnLst>
              <a:rect l="0" t="0" r="r" b="b"/>
              <a:pathLst>
                <a:path w="21600" h="21375" extrusionOk="0">
                  <a:moveTo>
                    <a:pt x="0" y="16200"/>
                  </a:moveTo>
                  <a:cubicBezTo>
                    <a:pt x="967" y="18000"/>
                    <a:pt x="1934" y="19800"/>
                    <a:pt x="3022" y="20700"/>
                  </a:cubicBezTo>
                  <a:cubicBezTo>
                    <a:pt x="4110" y="21600"/>
                    <a:pt x="5319" y="21600"/>
                    <a:pt x="6434" y="20700"/>
                  </a:cubicBezTo>
                  <a:cubicBezTo>
                    <a:pt x="7549" y="19800"/>
                    <a:pt x="8570" y="18000"/>
                    <a:pt x="9672" y="17100"/>
                  </a:cubicBezTo>
                  <a:cubicBezTo>
                    <a:pt x="10773" y="16200"/>
                    <a:pt x="11955" y="16200"/>
                    <a:pt x="13070" y="15300"/>
                  </a:cubicBezTo>
                  <a:cubicBezTo>
                    <a:pt x="14185" y="14400"/>
                    <a:pt x="15233" y="12600"/>
                    <a:pt x="16294" y="11700"/>
                  </a:cubicBezTo>
                  <a:cubicBezTo>
                    <a:pt x="17355" y="10800"/>
                    <a:pt x="18430" y="10800"/>
                    <a:pt x="19316" y="9000"/>
                  </a:cubicBezTo>
                  <a:cubicBezTo>
                    <a:pt x="20203" y="7200"/>
                    <a:pt x="20901" y="360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75" name="Line"/>
            <p:cNvSpPr/>
            <p:nvPr/>
          </p:nvSpPr>
          <p:spPr>
            <a:xfrm>
              <a:off x="2920586" y="2659135"/>
              <a:ext cx="1135652" cy="11980"/>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cubicBezTo>
                    <a:pt x="1367" y="17280"/>
                    <a:pt x="2734" y="21600"/>
                    <a:pt x="4238" y="21600"/>
                  </a:cubicBezTo>
                  <a:cubicBezTo>
                    <a:pt x="5742" y="21600"/>
                    <a:pt x="7382" y="17280"/>
                    <a:pt x="9046" y="12960"/>
                  </a:cubicBezTo>
                  <a:cubicBezTo>
                    <a:pt x="10709" y="8640"/>
                    <a:pt x="12395" y="4320"/>
                    <a:pt x="14172" y="2160"/>
                  </a:cubicBezTo>
                  <a:cubicBezTo>
                    <a:pt x="15949" y="0"/>
                    <a:pt x="17818" y="0"/>
                    <a:pt x="19071" y="0"/>
                  </a:cubicBezTo>
                  <a:cubicBezTo>
                    <a:pt x="20324" y="0"/>
                    <a:pt x="20962" y="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76" name="Line"/>
            <p:cNvSpPr/>
            <p:nvPr/>
          </p:nvSpPr>
          <p:spPr>
            <a:xfrm>
              <a:off x="570221" y="3032893"/>
              <a:ext cx="3694459" cy="28341"/>
            </a:xfrm>
            <a:custGeom>
              <a:avLst/>
              <a:gdLst/>
              <a:ahLst/>
              <a:cxnLst>
                <a:cxn ang="0">
                  <a:pos x="wd2" y="hd2"/>
                </a:cxn>
                <a:cxn ang="5400000">
                  <a:pos x="wd2" y="hd2"/>
                </a:cxn>
                <a:cxn ang="10800000">
                  <a:pos x="wd2" y="hd2"/>
                </a:cxn>
                <a:cxn ang="16200000">
                  <a:pos x="wd2" y="hd2"/>
                </a:cxn>
              </a:cxnLst>
              <a:rect l="0" t="0" r="r" b="b"/>
              <a:pathLst>
                <a:path w="21600" h="21291" extrusionOk="0">
                  <a:moveTo>
                    <a:pt x="0" y="10800"/>
                  </a:moveTo>
                  <a:cubicBezTo>
                    <a:pt x="308" y="14400"/>
                    <a:pt x="616" y="18000"/>
                    <a:pt x="1058" y="19800"/>
                  </a:cubicBezTo>
                  <a:cubicBezTo>
                    <a:pt x="1499" y="21600"/>
                    <a:pt x="2073" y="21600"/>
                    <a:pt x="2619" y="20700"/>
                  </a:cubicBezTo>
                  <a:cubicBezTo>
                    <a:pt x="3166" y="19800"/>
                    <a:pt x="3684" y="18000"/>
                    <a:pt x="4181" y="17100"/>
                  </a:cubicBezTo>
                  <a:cubicBezTo>
                    <a:pt x="4679" y="16200"/>
                    <a:pt x="5155" y="16200"/>
                    <a:pt x="5673" y="16200"/>
                  </a:cubicBezTo>
                  <a:cubicBezTo>
                    <a:pt x="6191" y="16200"/>
                    <a:pt x="6752" y="16200"/>
                    <a:pt x="7340" y="16200"/>
                  </a:cubicBezTo>
                  <a:cubicBezTo>
                    <a:pt x="7928" y="16200"/>
                    <a:pt x="8545" y="16200"/>
                    <a:pt x="9119" y="15300"/>
                  </a:cubicBezTo>
                  <a:cubicBezTo>
                    <a:pt x="9693" y="14400"/>
                    <a:pt x="10226" y="12600"/>
                    <a:pt x="10793" y="11700"/>
                  </a:cubicBezTo>
                  <a:cubicBezTo>
                    <a:pt x="11360" y="10800"/>
                    <a:pt x="11963" y="10800"/>
                    <a:pt x="12530" y="9900"/>
                  </a:cubicBezTo>
                  <a:cubicBezTo>
                    <a:pt x="13097" y="9000"/>
                    <a:pt x="13630" y="7200"/>
                    <a:pt x="14211" y="6300"/>
                  </a:cubicBezTo>
                  <a:cubicBezTo>
                    <a:pt x="14792" y="5400"/>
                    <a:pt x="15423" y="5400"/>
                    <a:pt x="16025" y="4500"/>
                  </a:cubicBezTo>
                  <a:cubicBezTo>
                    <a:pt x="16627" y="3600"/>
                    <a:pt x="17202" y="1800"/>
                    <a:pt x="17741" y="900"/>
                  </a:cubicBezTo>
                  <a:cubicBezTo>
                    <a:pt x="18280" y="0"/>
                    <a:pt x="18784" y="0"/>
                    <a:pt x="19338" y="0"/>
                  </a:cubicBezTo>
                  <a:cubicBezTo>
                    <a:pt x="19891" y="0"/>
                    <a:pt x="20493" y="0"/>
                    <a:pt x="20879" y="0"/>
                  </a:cubicBezTo>
                  <a:cubicBezTo>
                    <a:pt x="21264" y="0"/>
                    <a:pt x="21432" y="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77" name="Line"/>
            <p:cNvSpPr/>
            <p:nvPr/>
          </p:nvSpPr>
          <p:spPr>
            <a:xfrm>
              <a:off x="81460" y="3298837"/>
              <a:ext cx="1408783" cy="28452"/>
            </a:xfrm>
            <a:custGeom>
              <a:avLst/>
              <a:gdLst/>
              <a:ahLst/>
              <a:cxnLst>
                <a:cxn ang="0">
                  <a:pos x="wd2" y="hd2"/>
                </a:cxn>
                <a:cxn ang="5400000">
                  <a:pos x="wd2" y="hd2"/>
                </a:cxn>
                <a:cxn ang="10800000">
                  <a:pos x="wd2" y="hd2"/>
                </a:cxn>
                <a:cxn ang="16200000">
                  <a:pos x="wd2" y="hd2"/>
                </a:cxn>
              </a:cxnLst>
              <a:rect l="0" t="0" r="r" b="b"/>
              <a:pathLst>
                <a:path w="21600" h="21375" extrusionOk="0">
                  <a:moveTo>
                    <a:pt x="0" y="16200"/>
                  </a:moveTo>
                  <a:cubicBezTo>
                    <a:pt x="1139" y="18000"/>
                    <a:pt x="2278" y="19800"/>
                    <a:pt x="3582" y="20700"/>
                  </a:cubicBezTo>
                  <a:cubicBezTo>
                    <a:pt x="4886" y="21600"/>
                    <a:pt x="6355" y="21600"/>
                    <a:pt x="7806" y="20700"/>
                  </a:cubicBezTo>
                  <a:cubicBezTo>
                    <a:pt x="9257" y="19800"/>
                    <a:pt x="10690" y="18000"/>
                    <a:pt x="12122" y="17100"/>
                  </a:cubicBezTo>
                  <a:cubicBezTo>
                    <a:pt x="13555" y="16200"/>
                    <a:pt x="14988" y="16200"/>
                    <a:pt x="16402" y="15300"/>
                  </a:cubicBezTo>
                  <a:cubicBezTo>
                    <a:pt x="17816" y="14400"/>
                    <a:pt x="19212" y="12600"/>
                    <a:pt x="20076" y="9900"/>
                  </a:cubicBezTo>
                  <a:cubicBezTo>
                    <a:pt x="20939" y="7200"/>
                    <a:pt x="21269" y="360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78" name="Line"/>
            <p:cNvSpPr/>
            <p:nvPr/>
          </p:nvSpPr>
          <p:spPr>
            <a:xfrm>
              <a:off x="1339301" y="4343444"/>
              <a:ext cx="1990983" cy="19168"/>
            </a:xfrm>
            <a:custGeom>
              <a:avLst/>
              <a:gdLst/>
              <a:ahLst/>
              <a:cxnLst>
                <a:cxn ang="0">
                  <a:pos x="wd2" y="hd2"/>
                </a:cxn>
                <a:cxn ang="5400000">
                  <a:pos x="wd2" y="hd2"/>
                </a:cxn>
                <a:cxn ang="10800000">
                  <a:pos x="wd2" y="hd2"/>
                </a:cxn>
                <a:cxn ang="16200000">
                  <a:pos x="wd2" y="hd2"/>
                </a:cxn>
              </a:cxnLst>
              <a:rect l="0" t="0" r="r" b="b"/>
              <a:pathLst>
                <a:path w="21600" h="21600" extrusionOk="0">
                  <a:moveTo>
                    <a:pt x="312" y="13500"/>
                  </a:moveTo>
                  <a:cubicBezTo>
                    <a:pt x="156" y="13500"/>
                    <a:pt x="0" y="13500"/>
                    <a:pt x="0" y="14850"/>
                  </a:cubicBezTo>
                  <a:cubicBezTo>
                    <a:pt x="0" y="16200"/>
                    <a:pt x="156" y="18900"/>
                    <a:pt x="715" y="20250"/>
                  </a:cubicBezTo>
                  <a:cubicBezTo>
                    <a:pt x="1274" y="21600"/>
                    <a:pt x="2235" y="21600"/>
                    <a:pt x="3236" y="21600"/>
                  </a:cubicBezTo>
                  <a:cubicBezTo>
                    <a:pt x="4237" y="21600"/>
                    <a:pt x="5277" y="21600"/>
                    <a:pt x="6329" y="21600"/>
                  </a:cubicBezTo>
                  <a:cubicBezTo>
                    <a:pt x="7382" y="21600"/>
                    <a:pt x="8448" y="21600"/>
                    <a:pt x="9448" y="20250"/>
                  </a:cubicBezTo>
                  <a:cubicBezTo>
                    <a:pt x="10449" y="18900"/>
                    <a:pt x="11385" y="16200"/>
                    <a:pt x="12308" y="13500"/>
                  </a:cubicBezTo>
                  <a:cubicBezTo>
                    <a:pt x="13230" y="10800"/>
                    <a:pt x="14140" y="8100"/>
                    <a:pt x="15076" y="5400"/>
                  </a:cubicBezTo>
                  <a:cubicBezTo>
                    <a:pt x="16012" y="2700"/>
                    <a:pt x="16973" y="0"/>
                    <a:pt x="17909" y="0"/>
                  </a:cubicBezTo>
                  <a:cubicBezTo>
                    <a:pt x="18845" y="0"/>
                    <a:pt x="19755" y="2700"/>
                    <a:pt x="20365" y="6750"/>
                  </a:cubicBezTo>
                  <a:cubicBezTo>
                    <a:pt x="20976" y="10800"/>
                    <a:pt x="21288" y="16200"/>
                    <a:pt x="21600" y="2160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79" name="Line"/>
            <p:cNvSpPr/>
            <p:nvPr/>
          </p:nvSpPr>
          <p:spPr>
            <a:xfrm>
              <a:off x="59897" y="4621367"/>
              <a:ext cx="999086" cy="287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76" y="19800"/>
                    <a:pt x="4351" y="18000"/>
                    <a:pt x="6501" y="17100"/>
                  </a:cubicBezTo>
                  <a:cubicBezTo>
                    <a:pt x="8650" y="16200"/>
                    <a:pt x="10774" y="16200"/>
                    <a:pt x="12898" y="15300"/>
                  </a:cubicBezTo>
                  <a:cubicBezTo>
                    <a:pt x="15022" y="14400"/>
                    <a:pt x="17145" y="12600"/>
                    <a:pt x="18596" y="9900"/>
                  </a:cubicBezTo>
                  <a:cubicBezTo>
                    <a:pt x="20046" y="7200"/>
                    <a:pt x="20823" y="3600"/>
                    <a:pt x="21600" y="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80" name="Line"/>
            <p:cNvSpPr/>
            <p:nvPr/>
          </p:nvSpPr>
          <p:spPr>
            <a:xfrm>
              <a:off x="110210" y="5002313"/>
              <a:ext cx="2903817" cy="215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92" y="4800"/>
                    <a:pt x="784" y="9600"/>
                    <a:pt x="1372" y="12000"/>
                  </a:cubicBezTo>
                  <a:cubicBezTo>
                    <a:pt x="1960" y="14400"/>
                    <a:pt x="2745" y="14400"/>
                    <a:pt x="3484" y="14400"/>
                  </a:cubicBezTo>
                  <a:cubicBezTo>
                    <a:pt x="4224" y="14400"/>
                    <a:pt x="4919" y="14400"/>
                    <a:pt x="5614" y="14400"/>
                  </a:cubicBezTo>
                  <a:cubicBezTo>
                    <a:pt x="6309" y="14400"/>
                    <a:pt x="7004" y="14400"/>
                    <a:pt x="7735" y="14400"/>
                  </a:cubicBezTo>
                  <a:cubicBezTo>
                    <a:pt x="8465" y="14400"/>
                    <a:pt x="9232" y="14400"/>
                    <a:pt x="9953" y="14400"/>
                  </a:cubicBezTo>
                  <a:cubicBezTo>
                    <a:pt x="10675" y="14400"/>
                    <a:pt x="11352" y="14400"/>
                    <a:pt x="12048" y="14400"/>
                  </a:cubicBezTo>
                  <a:cubicBezTo>
                    <a:pt x="12743" y="14400"/>
                    <a:pt x="13455" y="14400"/>
                    <a:pt x="14142" y="15600"/>
                  </a:cubicBezTo>
                  <a:cubicBezTo>
                    <a:pt x="14828" y="16800"/>
                    <a:pt x="15487" y="19200"/>
                    <a:pt x="16200" y="20400"/>
                  </a:cubicBezTo>
                  <a:cubicBezTo>
                    <a:pt x="16913" y="21600"/>
                    <a:pt x="17679" y="21600"/>
                    <a:pt x="18419" y="21600"/>
                  </a:cubicBezTo>
                  <a:cubicBezTo>
                    <a:pt x="19158" y="21600"/>
                    <a:pt x="19871" y="21600"/>
                    <a:pt x="20397" y="20400"/>
                  </a:cubicBezTo>
                  <a:cubicBezTo>
                    <a:pt x="20923" y="19200"/>
                    <a:pt x="21261" y="16800"/>
                    <a:pt x="21600" y="1440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81" name="Line"/>
            <p:cNvSpPr/>
            <p:nvPr/>
          </p:nvSpPr>
          <p:spPr>
            <a:xfrm>
              <a:off x="4803754" y="0"/>
              <a:ext cx="1480660" cy="21264"/>
            </a:xfrm>
            <a:custGeom>
              <a:avLst/>
              <a:gdLst/>
              <a:ahLst/>
              <a:cxnLst>
                <a:cxn ang="0">
                  <a:pos x="wd2" y="hd2"/>
                </a:cxn>
                <a:cxn ang="5400000">
                  <a:pos x="wd2" y="hd2"/>
                </a:cxn>
                <a:cxn ang="10800000">
                  <a:pos x="wd2" y="hd2"/>
                </a:cxn>
                <a:cxn ang="16200000">
                  <a:pos x="wd2" y="hd2"/>
                </a:cxn>
              </a:cxnLst>
              <a:rect l="0" t="0" r="r" b="b"/>
              <a:pathLst>
                <a:path w="21600" h="21300" extrusionOk="0">
                  <a:moveTo>
                    <a:pt x="0" y="21300"/>
                  </a:moveTo>
                  <a:cubicBezTo>
                    <a:pt x="1118" y="18900"/>
                    <a:pt x="2237" y="16500"/>
                    <a:pt x="3495" y="15300"/>
                  </a:cubicBezTo>
                  <a:cubicBezTo>
                    <a:pt x="4753" y="14100"/>
                    <a:pt x="6151" y="14100"/>
                    <a:pt x="7515" y="12900"/>
                  </a:cubicBezTo>
                  <a:cubicBezTo>
                    <a:pt x="8878" y="11700"/>
                    <a:pt x="10206" y="9300"/>
                    <a:pt x="11551" y="6900"/>
                  </a:cubicBezTo>
                  <a:cubicBezTo>
                    <a:pt x="12897" y="4500"/>
                    <a:pt x="14260" y="2100"/>
                    <a:pt x="15658" y="900"/>
                  </a:cubicBezTo>
                  <a:cubicBezTo>
                    <a:pt x="17056" y="-300"/>
                    <a:pt x="18489" y="-300"/>
                    <a:pt x="19485" y="900"/>
                  </a:cubicBezTo>
                  <a:cubicBezTo>
                    <a:pt x="20482" y="2100"/>
                    <a:pt x="21041" y="4500"/>
                    <a:pt x="21600" y="690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82" name="Line"/>
            <p:cNvSpPr/>
            <p:nvPr/>
          </p:nvSpPr>
          <p:spPr>
            <a:xfrm>
              <a:off x="5314078" y="339916"/>
              <a:ext cx="3356639" cy="55106"/>
            </a:xfrm>
            <a:custGeom>
              <a:avLst/>
              <a:gdLst/>
              <a:ahLst/>
              <a:cxnLst>
                <a:cxn ang="0">
                  <a:pos x="wd2" y="hd2"/>
                </a:cxn>
                <a:cxn ang="5400000">
                  <a:pos x="wd2" y="hd2"/>
                </a:cxn>
                <a:cxn ang="10800000">
                  <a:pos x="wd2" y="hd2"/>
                </a:cxn>
                <a:cxn ang="16200000">
                  <a:pos x="wd2" y="hd2"/>
                </a:cxn>
              </a:cxnLst>
              <a:rect l="0" t="0" r="r" b="b"/>
              <a:pathLst>
                <a:path w="21600" h="21600" extrusionOk="0">
                  <a:moveTo>
                    <a:pt x="0" y="1878"/>
                  </a:moveTo>
                  <a:cubicBezTo>
                    <a:pt x="524" y="939"/>
                    <a:pt x="1048" y="0"/>
                    <a:pt x="1573" y="0"/>
                  </a:cubicBezTo>
                  <a:cubicBezTo>
                    <a:pt x="2097" y="0"/>
                    <a:pt x="2621" y="939"/>
                    <a:pt x="3176" y="1878"/>
                  </a:cubicBezTo>
                  <a:cubicBezTo>
                    <a:pt x="3731" y="2817"/>
                    <a:pt x="4317" y="3757"/>
                    <a:pt x="4903" y="4696"/>
                  </a:cubicBezTo>
                  <a:cubicBezTo>
                    <a:pt x="5489" y="5635"/>
                    <a:pt x="6075" y="6574"/>
                    <a:pt x="6691" y="7513"/>
                  </a:cubicBezTo>
                  <a:cubicBezTo>
                    <a:pt x="7308" y="8452"/>
                    <a:pt x="7955" y="9391"/>
                    <a:pt x="8557" y="10330"/>
                  </a:cubicBezTo>
                  <a:cubicBezTo>
                    <a:pt x="9158" y="11270"/>
                    <a:pt x="9713" y="12209"/>
                    <a:pt x="10307" y="13617"/>
                  </a:cubicBezTo>
                  <a:cubicBezTo>
                    <a:pt x="10900" y="15026"/>
                    <a:pt x="11532" y="16904"/>
                    <a:pt x="12157" y="17843"/>
                  </a:cubicBezTo>
                  <a:cubicBezTo>
                    <a:pt x="12781" y="18783"/>
                    <a:pt x="13398" y="18783"/>
                    <a:pt x="14045" y="18783"/>
                  </a:cubicBezTo>
                  <a:cubicBezTo>
                    <a:pt x="14693" y="18783"/>
                    <a:pt x="15371" y="18783"/>
                    <a:pt x="15988" y="18783"/>
                  </a:cubicBezTo>
                  <a:cubicBezTo>
                    <a:pt x="16605" y="18783"/>
                    <a:pt x="17160" y="18783"/>
                    <a:pt x="17746" y="19252"/>
                  </a:cubicBezTo>
                  <a:cubicBezTo>
                    <a:pt x="18331" y="19722"/>
                    <a:pt x="18948" y="20661"/>
                    <a:pt x="19596" y="21130"/>
                  </a:cubicBezTo>
                  <a:cubicBezTo>
                    <a:pt x="20243" y="21600"/>
                    <a:pt x="20922" y="21600"/>
                    <a:pt x="21600" y="2160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sp>
          <p:nvSpPr>
            <p:cNvPr id="183" name="Line"/>
            <p:cNvSpPr/>
            <p:nvPr/>
          </p:nvSpPr>
          <p:spPr>
            <a:xfrm>
              <a:off x="4969070" y="660965"/>
              <a:ext cx="1272217" cy="3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668" y="1440"/>
                    <a:pt x="3336" y="2880"/>
                    <a:pt x="5044" y="3600"/>
                  </a:cubicBezTo>
                  <a:cubicBezTo>
                    <a:pt x="6753" y="4320"/>
                    <a:pt x="8502" y="4320"/>
                    <a:pt x="10251" y="4320"/>
                  </a:cubicBezTo>
                  <a:cubicBezTo>
                    <a:pt x="12000" y="4320"/>
                    <a:pt x="13749" y="4320"/>
                    <a:pt x="15315" y="5040"/>
                  </a:cubicBezTo>
                  <a:cubicBezTo>
                    <a:pt x="16881" y="5760"/>
                    <a:pt x="18264" y="7200"/>
                    <a:pt x="19281" y="10080"/>
                  </a:cubicBezTo>
                  <a:cubicBezTo>
                    <a:pt x="20298" y="12960"/>
                    <a:pt x="20949" y="17280"/>
                    <a:pt x="21600" y="21600"/>
                  </a:cubicBezTo>
                </a:path>
              </a:pathLst>
            </a:custGeom>
            <a:noFill/>
            <a:ln w="88900" cap="rnd">
              <a:solidFill>
                <a:srgbClr val="F93343"/>
              </a:solidFill>
              <a:prstDash val="solid"/>
              <a:round/>
            </a:ln>
            <a:effectLst/>
          </p:spPr>
          <p:txBody>
            <a:bodyPr wrap="square" lIns="45719" tIns="45719" rIns="45719" bIns="45719" numCol="1" anchor="t">
              <a:noAutofit/>
            </a:bodyPr>
            <a:lstStyle/>
            <a:p>
              <a:endParaRP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ontent Placeholder 2"/>
          <p:cNvSpPr txBox="1">
            <a:spLocks noGrp="1"/>
          </p:cNvSpPr>
          <p:nvPr>
            <p:ph type="body" idx="1"/>
          </p:nvPr>
        </p:nvSpPr>
        <p:spPr>
          <a:xfrm>
            <a:off x="381343" y="97601"/>
            <a:ext cx="10918110" cy="6662798"/>
          </a:xfrm>
          <a:prstGeom prst="rect">
            <a:avLst/>
          </a:prstGeom>
        </p:spPr>
        <p:txBody>
          <a:bodyPr/>
          <a:lstStyle/>
          <a:p>
            <a:pPr marL="0" indent="0" defTabSz="713105">
              <a:spcBef>
                <a:spcPts val="700"/>
              </a:spcBef>
              <a:buSzTx/>
              <a:buFontTx/>
              <a:buNone/>
              <a:defRPr sz="2965" b="1" u="sng"/>
            </a:pPr>
            <a:r>
              <a:t>Signs of Alcohol withdrawal</a:t>
            </a:r>
            <a:r>
              <a:rPr u="none"/>
              <a:t>: </a:t>
            </a:r>
          </a:p>
          <a:p>
            <a:pPr marL="0" indent="0" defTabSz="713105">
              <a:spcBef>
                <a:spcPts val="700"/>
              </a:spcBef>
              <a:buSzTx/>
              <a:buFontTx/>
              <a:buNone/>
              <a:defRPr sz="2965" b="1" u="sng"/>
            </a:pPr>
            <a:endParaRPr u="none"/>
          </a:p>
          <a:p>
            <a:pPr marL="257810" indent="-257810" defTabSz="713105">
              <a:spcBef>
                <a:spcPts val="700"/>
              </a:spcBef>
              <a:buFontTx/>
              <a:defRPr sz="2575" b="1"/>
            </a:pPr>
            <a:r>
              <a:rPr b="0"/>
              <a:t>Tremulousness ("shakes","jitters") 6 to 8 hours after the cessation of drinking</a:t>
            </a:r>
          </a:p>
          <a:p>
            <a:pPr marL="257810" indent="-257810" defTabSz="713105">
              <a:spcBef>
                <a:spcPts val="700"/>
              </a:spcBef>
              <a:buFontTx/>
              <a:defRPr sz="2575" b="1"/>
            </a:pPr>
            <a:r>
              <a:rPr b="0"/>
              <a:t>Psychotic and perceptual symptoms begin in 8 to 12 hours</a:t>
            </a:r>
          </a:p>
          <a:p>
            <a:pPr marL="257810" indent="-257810" defTabSz="713105">
              <a:spcBef>
                <a:spcPts val="700"/>
              </a:spcBef>
              <a:buFontTx/>
              <a:defRPr sz="2575" b="1"/>
            </a:pPr>
            <a:r>
              <a:rPr b="0"/>
              <a:t>Seizures in 12 to 24 hours</a:t>
            </a:r>
          </a:p>
          <a:p>
            <a:pPr marL="257810" indent="-257810" defTabSz="713105">
              <a:spcBef>
                <a:spcPts val="700"/>
              </a:spcBef>
              <a:buFontTx/>
              <a:defRPr sz="2575" b="1"/>
            </a:pPr>
            <a:r>
              <a:rPr b="0"/>
              <a:t>Delirium tremens anytime in first 72 hours.</a:t>
            </a:r>
          </a:p>
          <a:p>
            <a:pPr marL="257810" indent="-257810" defTabSz="713105">
              <a:spcBef>
                <a:spcPts val="700"/>
              </a:spcBef>
              <a:buFontTx/>
              <a:defRPr sz="2575" b="1"/>
            </a:pPr>
            <a:endParaRPr b="0"/>
          </a:p>
          <a:p>
            <a:pPr marL="257810" indent="-257810" defTabSz="713105">
              <a:spcBef>
                <a:spcPts val="700"/>
              </a:spcBef>
              <a:buFontTx/>
              <a:defRPr sz="2575" b="1"/>
            </a:pPr>
            <a:r>
              <a:rPr b="0"/>
              <a:t>Other signs: </a:t>
            </a:r>
          </a:p>
          <a:p>
            <a:pPr marL="554990" lvl="1" indent="-257810" defTabSz="713105">
              <a:spcBef>
                <a:spcPts val="700"/>
              </a:spcBef>
              <a:buFontTx/>
              <a:defRPr sz="2575" b="1"/>
            </a:pPr>
            <a:r>
              <a:rPr b="0"/>
              <a:t>general irritability, </a:t>
            </a:r>
          </a:p>
          <a:p>
            <a:pPr marL="554990" lvl="1" indent="-257810" defTabSz="713105">
              <a:spcBef>
                <a:spcPts val="700"/>
              </a:spcBef>
              <a:buFontTx/>
              <a:defRPr sz="2575" b="1"/>
            </a:pPr>
            <a:r>
              <a:rPr b="0"/>
              <a:t>gastrointestinal symptoms (e.g., nausea and vomiting), and </a:t>
            </a:r>
          </a:p>
          <a:p>
            <a:pPr marL="554990" lvl="1" indent="-257810" defTabSz="713105">
              <a:spcBef>
                <a:spcPts val="700"/>
              </a:spcBef>
              <a:buFontTx/>
              <a:defRPr sz="2575" b="1"/>
            </a:pPr>
            <a:r>
              <a:rPr b="0"/>
              <a:t>sympathetic autonomic hyperactivity:</a:t>
            </a:r>
          </a:p>
          <a:p>
            <a:pPr marL="852170" lvl="2" indent="-257810" defTabSz="713105">
              <a:spcBef>
                <a:spcPts val="700"/>
              </a:spcBef>
              <a:buFontTx/>
              <a:defRPr sz="2575" b="1"/>
            </a:pPr>
            <a:r>
              <a:rPr b="0"/>
              <a:t>anxiety, arousal, sweating, facial flushing, mydriasis, tachycardia, and mild hypertension</a:t>
            </a:r>
          </a:p>
          <a:p>
            <a:pPr marL="0" indent="0" algn="r" defTabSz="713105">
              <a:spcBef>
                <a:spcPts val="700"/>
              </a:spcBef>
              <a:buSzTx/>
              <a:buNone/>
              <a:defRPr sz="1715"/>
            </a:pPr>
            <a:endParaRPr b="0"/>
          </a:p>
          <a:p>
            <a:pPr marL="0" indent="0" algn="r" defTabSz="713105">
              <a:spcBef>
                <a:spcPts val="700"/>
              </a:spcBef>
              <a:buSzTx/>
              <a:buNone/>
              <a:defRPr sz="1715"/>
            </a:pPr>
            <a:r>
              <a:t>Sadock BJ, Sadock VA, Ruiz P, Kaplan &amp; Sadock’s Synopsis of Psychiatry, Eleventh Edition, Chapter – 20.2, Pg. no. 624 – 638.</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Content Placeholder 3" descr="Content Placeholder 3"/>
          <p:cNvPicPr>
            <a:picLocks noChangeAspect="1"/>
          </p:cNvPicPr>
          <p:nvPr/>
        </p:nvPicPr>
        <p:blipFill>
          <a:blip r:embed="rId2"/>
          <a:srcRect t="9348" b="3067"/>
          <a:stretch>
            <a:fillRect/>
          </a:stretch>
        </p:blipFill>
        <p:spPr>
          <a:xfrm>
            <a:off x="132954" y="1083678"/>
            <a:ext cx="11926035" cy="4690574"/>
          </a:xfrm>
          <a:prstGeom prst="rect">
            <a:avLst/>
          </a:prstGeom>
          <a:ln w="12700">
            <a:miter lim="400000"/>
            <a:headEnd/>
            <a:tailE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imple withdrawal"/>
          <p:cNvSpPr txBox="1">
            <a:spLocks noGrp="1"/>
          </p:cNvSpPr>
          <p:nvPr>
            <p:ph type="title"/>
          </p:nvPr>
        </p:nvSpPr>
        <p:spPr>
          <a:xfrm>
            <a:off x="838200" y="365125"/>
            <a:ext cx="5181600" cy="1325563"/>
          </a:xfrm>
          <a:prstGeom prst="rect">
            <a:avLst/>
          </a:prstGeom>
        </p:spPr>
        <p:txBody>
          <a:bodyPr/>
          <a:lstStyle>
            <a:lvl1pPr>
              <a:defRPr sz="4000"/>
            </a:lvl1pPr>
          </a:lstStyle>
          <a:p>
            <a:r>
              <a:t>Simple withdrawal </a:t>
            </a:r>
          </a:p>
        </p:txBody>
      </p:sp>
      <p:sp>
        <p:nvSpPr>
          <p:cNvPr id="193" name="Starts  after 6-48 hrs after cessation or reduction in alcohol use…"/>
          <p:cNvSpPr txBox="1">
            <a:spLocks noGrp="1"/>
          </p:cNvSpPr>
          <p:nvPr>
            <p:ph type="body" sz="half" idx="1"/>
          </p:nvPr>
        </p:nvSpPr>
        <p:spPr>
          <a:prstGeom prst="rect">
            <a:avLst/>
          </a:prstGeom>
        </p:spPr>
        <p:txBody>
          <a:bodyPr/>
          <a:lstStyle/>
          <a:p>
            <a:pPr marL="214630" indent="-214630" defTabSz="859790">
              <a:spcBef>
                <a:spcPts val="900"/>
              </a:spcBef>
              <a:defRPr sz="2630"/>
            </a:pPr>
            <a:r>
              <a:t>Starts  after 6-48 hrs after cessation or reduction in alcohol use  </a:t>
            </a:r>
          </a:p>
          <a:p>
            <a:pPr marL="214630" indent="-214630" defTabSz="859790">
              <a:spcBef>
                <a:spcPts val="900"/>
              </a:spcBef>
              <a:defRPr sz="2630"/>
            </a:pPr>
            <a:r>
              <a:t>Symptoms suggestive of GI distress,  anxiety, irritability, elevated blood pressure, tachycardia and autonomic hyperactivity </a:t>
            </a:r>
          </a:p>
          <a:p>
            <a:pPr marL="214630" indent="-214630" defTabSz="859790">
              <a:spcBef>
                <a:spcPts val="900"/>
              </a:spcBef>
              <a:defRPr sz="2630"/>
            </a:pPr>
            <a:r>
              <a:t>Symptoms intensify in initial period and diminish over 24-48 hrs </a:t>
            </a:r>
          </a:p>
          <a:p>
            <a:pPr marL="214630" indent="-214630" defTabSz="859790">
              <a:spcBef>
                <a:spcPts val="900"/>
              </a:spcBef>
              <a:defRPr sz="2630"/>
            </a:pPr>
            <a:r>
              <a:t>Symptoms would be normally abating over duration of 5-7 days.</a:t>
            </a:r>
          </a:p>
        </p:txBody>
      </p:sp>
      <p:sp>
        <p:nvSpPr>
          <p:cNvPr id="194" name="WITHDRAWAL SEIZURES (RUM FITS)…"/>
          <p:cNvSpPr txBox="1"/>
          <p:nvPr/>
        </p:nvSpPr>
        <p:spPr>
          <a:xfrm>
            <a:off x="6154206" y="1825625"/>
            <a:ext cx="5181601" cy="4351338"/>
          </a:xfrm>
          <a:prstGeom prst="rect">
            <a:avLst/>
          </a:prstGeom>
          <a:ln w="12700">
            <a:miter lim="400000"/>
          </a:ln>
        </p:spPr>
        <p:txBody>
          <a:bodyPr lIns="45719" rIns="45719">
            <a:normAutofit/>
          </a:bodyPr>
          <a:lstStyle/>
          <a:p>
            <a:pPr defTabSz="841375">
              <a:lnSpc>
                <a:spcPct val="90000"/>
              </a:lnSpc>
              <a:spcBef>
                <a:spcPts val="900"/>
              </a:spcBef>
              <a:defRPr sz="2575" b="1"/>
            </a:pPr>
            <a:r>
              <a:t>WITHDRAWAL SEIZURES (RUM FITS) </a:t>
            </a:r>
          </a:p>
          <a:p>
            <a:pPr marL="210185" indent="-210185" defTabSz="841375">
              <a:lnSpc>
                <a:spcPct val="90000"/>
              </a:lnSpc>
              <a:spcBef>
                <a:spcPts val="900"/>
              </a:spcBef>
              <a:buSzPct val="100000"/>
              <a:buFont typeface="Arial" panose="020B0604020202020204"/>
              <a:buChar char="•"/>
              <a:defRPr sz="2575"/>
            </a:pPr>
            <a:r>
              <a:t>Starts within 12-72 hrs of cessation of  prolonged ingestion of alcohol  </a:t>
            </a:r>
          </a:p>
          <a:p>
            <a:pPr marL="210185" indent="-210185" defTabSz="841375">
              <a:lnSpc>
                <a:spcPct val="90000"/>
              </a:lnSpc>
              <a:spcBef>
                <a:spcPts val="900"/>
              </a:spcBef>
              <a:buSzPct val="100000"/>
              <a:buFont typeface="Arial" panose="020B0604020202020204"/>
              <a:buChar char="•"/>
              <a:defRPr sz="2575"/>
            </a:pPr>
            <a:r>
              <a:t>mostly  generalized tonic clonic seizure </a:t>
            </a:r>
          </a:p>
          <a:p>
            <a:pPr marL="210185" indent="-210185" defTabSz="841375">
              <a:lnSpc>
                <a:spcPct val="90000"/>
              </a:lnSpc>
              <a:spcBef>
                <a:spcPts val="900"/>
              </a:spcBef>
              <a:buSzPct val="100000"/>
              <a:buFont typeface="Arial" panose="020B0604020202020204"/>
              <a:buChar char="•"/>
              <a:defRPr sz="2575"/>
            </a:pPr>
            <a:r>
              <a:t>majority (60%) have multiple seizure but only 3% progress to status epilepticus </a:t>
            </a:r>
          </a:p>
          <a:p>
            <a:pPr marL="210185" indent="-210185" defTabSz="841375">
              <a:lnSpc>
                <a:spcPct val="90000"/>
              </a:lnSpc>
              <a:spcBef>
                <a:spcPts val="900"/>
              </a:spcBef>
              <a:buSzPct val="100000"/>
              <a:buFont typeface="Arial" panose="020B0604020202020204"/>
              <a:buChar char="•"/>
              <a:defRPr sz="2575"/>
            </a:pPr>
            <a:r>
              <a:t>Around 30-40% progress to </a:t>
            </a:r>
            <a:r>
              <a:rPr b="1"/>
              <a:t>DELIRIUM TREMENS</a:t>
            </a:r>
          </a:p>
        </p:txBody>
      </p:sp>
      <p:sp>
        <p:nvSpPr>
          <p:cNvPr id="195" name="Complicated withdrawal"/>
          <p:cNvSpPr txBox="1"/>
          <p:nvPr/>
        </p:nvSpPr>
        <p:spPr>
          <a:xfrm>
            <a:off x="6154206" y="365125"/>
            <a:ext cx="5181601" cy="1325563"/>
          </a:xfrm>
          <a:prstGeom prst="rect">
            <a:avLst/>
          </a:prstGeom>
          <a:ln w="12700">
            <a:miter lim="400000"/>
          </a:ln>
        </p:spPr>
        <p:txBody>
          <a:bodyPr lIns="45719" rIns="45719" anchor="ctr">
            <a:normAutofit/>
          </a:bodyPr>
          <a:lstStyle>
            <a:lvl1pPr>
              <a:lnSpc>
                <a:spcPct val="90000"/>
              </a:lnSpc>
              <a:defRPr sz="4000">
                <a:latin typeface="Calibri Light" panose="020F0302020204030204"/>
                <a:ea typeface="Calibri Light" panose="020F0302020204030204"/>
                <a:cs typeface="Calibri Light" panose="020F0302020204030204"/>
                <a:sym typeface="Calibri Light" panose="020F0302020204030204"/>
              </a:defRPr>
            </a:lvl1pPr>
          </a:lstStyle>
          <a:p>
            <a:r>
              <a:t>Complicated withdrawal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ntent Placeholder 2"/>
          <p:cNvSpPr txBox="1">
            <a:spLocks noGrp="1"/>
          </p:cNvSpPr>
          <p:nvPr>
            <p:ph type="body" idx="1"/>
          </p:nvPr>
        </p:nvSpPr>
        <p:spPr>
          <a:xfrm>
            <a:off x="721359" y="373214"/>
            <a:ext cx="10749282" cy="6111572"/>
          </a:xfrm>
          <a:prstGeom prst="rect">
            <a:avLst/>
          </a:prstGeom>
        </p:spPr>
        <p:txBody>
          <a:bodyPr/>
          <a:lstStyle/>
          <a:p>
            <a:pPr marL="0" indent="0">
              <a:buSzTx/>
              <a:buNone/>
              <a:defRPr b="1" u="sng"/>
            </a:pPr>
            <a:r>
              <a:t>Alcohol withdrawal seizures</a:t>
            </a:r>
            <a:r>
              <a:rPr u="none"/>
              <a:t> – </a:t>
            </a:r>
          </a:p>
          <a:p>
            <a:r>
              <a:t>GTCS in character. </a:t>
            </a:r>
          </a:p>
          <a:p>
            <a:r>
              <a:t>more than one seizure occurs 3 to 6 hours after the first seizure.</a:t>
            </a:r>
          </a:p>
          <a:p>
            <a:r>
              <a:t>Status epilepticus is rare (&lt; 3% pts.)</a:t>
            </a:r>
          </a:p>
          <a:p>
            <a:r>
              <a:t>Seizure activity in Alcoholics includes other causative factors             (head injuries, CNS infections &amp; neoplasms, &amp; cerebrovascular diseases)</a:t>
            </a:r>
          </a:p>
          <a:p>
            <a:endParaRPr/>
          </a:p>
          <a:p>
            <a:r>
              <a:t>Long-term severe alcohol abuse can result in :</a:t>
            </a:r>
          </a:p>
          <a:p>
            <a:pPr marL="685800" lvl="1" indent="-228600"/>
            <a:r>
              <a:t>hypoglycaemia, hyponatremia, and hypomagnesemia, </a:t>
            </a:r>
          </a:p>
          <a:p>
            <a:pPr marL="685800" lvl="1" indent="-228600"/>
            <a:r>
              <a:t>all of which can also be associated with seizures.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ontent Placeholder 2"/>
          <p:cNvSpPr txBox="1">
            <a:spLocks noGrp="1"/>
          </p:cNvSpPr>
          <p:nvPr>
            <p:ph type="body" idx="1"/>
          </p:nvPr>
        </p:nvSpPr>
        <p:spPr>
          <a:xfrm>
            <a:off x="598699" y="13768"/>
            <a:ext cx="10994602" cy="6830464"/>
          </a:xfrm>
          <a:prstGeom prst="rect">
            <a:avLst/>
          </a:prstGeom>
        </p:spPr>
        <p:txBody>
          <a:bodyPr/>
          <a:lstStyle/>
          <a:p>
            <a:pPr marL="0" indent="0" defTabSz="768350">
              <a:spcBef>
                <a:spcPts val="800"/>
              </a:spcBef>
              <a:buSzTx/>
              <a:buNone/>
              <a:defRPr sz="2350" b="1" u="sng"/>
            </a:pPr>
            <a:r>
              <a:rPr dirty="0"/>
              <a:t>Alcohol withdrawal delirium</a:t>
            </a:r>
            <a:r>
              <a:rPr u="none" dirty="0"/>
              <a:t> –  </a:t>
            </a:r>
          </a:p>
          <a:p>
            <a:pPr marL="191770" indent="-191770" defTabSz="768350">
              <a:spcBef>
                <a:spcPts val="800"/>
              </a:spcBef>
              <a:defRPr sz="2350"/>
            </a:pPr>
            <a:r>
              <a:rPr dirty="0"/>
              <a:t>It is a medical emergency </a:t>
            </a:r>
          </a:p>
          <a:p>
            <a:pPr marL="191770" indent="-191770" defTabSz="768350">
              <a:spcBef>
                <a:spcPts val="800"/>
              </a:spcBef>
              <a:defRPr sz="2350"/>
            </a:pPr>
            <a:r>
              <a:rPr dirty="0"/>
              <a:t>Begins  after  2-5  days  of  sudden  reduction  or  stoppage  of  alcohol </a:t>
            </a:r>
          </a:p>
          <a:p>
            <a:pPr marL="191770" indent="-191770" defTabSz="768350">
              <a:spcBef>
                <a:spcPts val="800"/>
              </a:spcBef>
              <a:defRPr sz="2350"/>
            </a:pPr>
            <a:r>
              <a:rPr dirty="0"/>
              <a:t>begin in a patient's 30s or 40s, after 5 to 15 years of heavy drinking, typically binge type.</a:t>
            </a:r>
          </a:p>
          <a:p>
            <a:pPr marL="191770" indent="-191770" defTabSz="768350">
              <a:spcBef>
                <a:spcPts val="800"/>
              </a:spcBef>
              <a:defRPr sz="2350"/>
            </a:pPr>
            <a:r>
              <a:rPr dirty="0"/>
              <a:t>Physical illness (e.g., hepatitis or pancreatitis) predisposes to the syndrome. </a:t>
            </a:r>
          </a:p>
          <a:p>
            <a:pPr marL="191770" indent="-191770" defTabSz="768350">
              <a:spcBef>
                <a:spcPts val="800"/>
              </a:spcBef>
              <a:defRPr sz="2350"/>
            </a:pPr>
            <a:r>
              <a:rPr dirty="0"/>
              <a:t>Features include: Usual  withdrawal  symptoms PLUS </a:t>
            </a:r>
          </a:p>
          <a:p>
            <a:pPr marL="741045" lvl="1" indent="-314325" defTabSz="768350">
              <a:spcBef>
                <a:spcPts val="800"/>
              </a:spcBef>
              <a:buFontTx/>
              <a:buAutoNum type="arabicPeriod"/>
              <a:defRPr sz="2350"/>
            </a:pPr>
            <a:r>
              <a:rPr dirty="0"/>
              <a:t>Coarse tremors of  the  limbs  and  whole  body </a:t>
            </a:r>
          </a:p>
          <a:p>
            <a:pPr marL="741045" lvl="1" indent="-314325" defTabSz="768350">
              <a:spcBef>
                <a:spcPts val="800"/>
              </a:spcBef>
              <a:buFontTx/>
              <a:buAutoNum type="arabicPeriod"/>
              <a:defRPr sz="2350"/>
            </a:pPr>
            <a:r>
              <a:rPr dirty="0"/>
              <a:t>Reduced  level  of  consciousness,  disorientation,  impaired  recent  memory, disruption  in  sleep  wake  cycle,  transient  hallucinations  or  delusions,  with  severe agitation </a:t>
            </a:r>
          </a:p>
          <a:p>
            <a:pPr marL="741045" lvl="1" indent="-314325" defTabSz="768350">
              <a:spcBef>
                <a:spcPts val="800"/>
              </a:spcBef>
              <a:buFontTx/>
              <a:buAutoNum type="arabicPeriod"/>
              <a:defRPr sz="2350"/>
            </a:pPr>
            <a:r>
              <a:rPr dirty="0"/>
              <a:t>Fluctuation  and  evening worsening of symptoms </a:t>
            </a:r>
          </a:p>
          <a:p>
            <a:pPr marL="741045" lvl="1" indent="-314325" defTabSz="768350">
              <a:spcBef>
                <a:spcPts val="800"/>
              </a:spcBef>
              <a:buFontTx/>
              <a:buAutoNum type="arabicPeriod"/>
              <a:defRPr sz="2350"/>
            </a:pPr>
            <a:r>
              <a:rPr dirty="0"/>
              <a:t>In  addition:  ataxia,  mild  pyrexia,  autonomic  disturbance </a:t>
            </a:r>
          </a:p>
          <a:p>
            <a:pPr marL="191770" indent="-191770" defTabSz="768350">
              <a:spcBef>
                <a:spcPts val="800"/>
              </a:spcBef>
              <a:defRPr sz="2350"/>
            </a:pPr>
            <a:r>
              <a:rPr dirty="0"/>
              <a:t>5</a:t>
            </a:r>
            <a:r>
              <a:rPr lang="en-US" dirty="0"/>
              <a:t> </a:t>
            </a:r>
            <a:r>
              <a:rPr dirty="0"/>
              <a:t>% of pts. with AUDs who are </a:t>
            </a:r>
            <a:r>
              <a:rPr dirty="0" err="1"/>
              <a:t>hospitalised</a:t>
            </a:r>
            <a:r>
              <a:rPr dirty="0"/>
              <a:t> have DTs.</a:t>
            </a:r>
          </a:p>
          <a:p>
            <a:pPr marL="191770" indent="-191770" defTabSz="768350">
              <a:spcBef>
                <a:spcPts val="800"/>
              </a:spcBef>
              <a:defRPr sz="2350"/>
            </a:pPr>
            <a:r>
              <a:rPr dirty="0"/>
              <a:t>Mortality:  20-50% without treatment and 5-10% with treatment </a:t>
            </a:r>
          </a:p>
          <a:p>
            <a:pPr marL="191770" indent="-191770" defTabSz="768350">
              <a:spcBef>
                <a:spcPts val="800"/>
              </a:spcBef>
              <a:defRPr sz="2350"/>
            </a:pPr>
            <a:r>
              <a:rPr dirty="0"/>
              <a:t>Complications  </a:t>
            </a:r>
            <a:r>
              <a:rPr b="1" dirty="0"/>
              <a:t>include  dehydration</a:t>
            </a:r>
            <a:r>
              <a:rPr dirty="0"/>
              <a:t>,  </a:t>
            </a:r>
            <a:r>
              <a:rPr b="1" dirty="0"/>
              <a:t>arrhythmias,  hypotension</a:t>
            </a:r>
            <a:r>
              <a:rPr dirty="0"/>
              <a:t>,  </a:t>
            </a:r>
            <a:r>
              <a:rPr b="1" dirty="0"/>
              <a:t>renal  failure</a:t>
            </a:r>
            <a:r>
              <a:rPr dirty="0"/>
              <a:t>  and pneumonia</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MANAGEMENT OF ALCOHOL WITHDRAWAL AND DETOXIFICATION WITHDRAWAL STATE"/>
          <p:cNvSpPr txBox="1">
            <a:spLocks noGrp="1"/>
          </p:cNvSpPr>
          <p:nvPr>
            <p:ph type="title"/>
          </p:nvPr>
        </p:nvSpPr>
        <p:spPr>
          <a:prstGeom prst="rect">
            <a:avLst/>
          </a:prstGeom>
        </p:spPr>
        <p:txBody>
          <a:bodyPr/>
          <a:lstStyle/>
          <a:p>
            <a:r>
              <a:t>MANAGEMENT OF ALCOHOL WITHDRAWAL AND DETOXIFICATION WITHDRAWAL STATE</a:t>
            </a:r>
          </a:p>
        </p:txBody>
      </p:sp>
      <p:sp>
        <p:nvSpPr>
          <p:cNvPr id="202" name="The factors which predict the severity of a withdrawal syndrome…"/>
          <p:cNvSpPr txBox="1">
            <a:spLocks noGrp="1"/>
          </p:cNvSpPr>
          <p:nvPr>
            <p:ph type="body" idx="1"/>
          </p:nvPr>
        </p:nvSpPr>
        <p:spPr>
          <a:prstGeom prst="rect">
            <a:avLst/>
          </a:prstGeom>
        </p:spPr>
        <p:txBody>
          <a:bodyPr/>
          <a:lstStyle/>
          <a:p>
            <a:r>
              <a:t>The factors which predict the severity of a withdrawal syndrome</a:t>
            </a:r>
          </a:p>
          <a:p>
            <a:r>
              <a:rPr b="1" u="sng"/>
              <a:t>ASSESSMENT</a:t>
            </a:r>
            <a:r>
              <a:t>: particular  emphasis placed on </a:t>
            </a:r>
          </a:p>
          <a:p>
            <a:pPr marL="685800" lvl="1" indent="-228600"/>
            <a:r>
              <a:t>Time elapsed since last use</a:t>
            </a:r>
          </a:p>
          <a:p>
            <a:pPr marL="685800" lvl="1" indent="-228600"/>
            <a:r>
              <a:t>Concomitant use of other substance use </a:t>
            </a:r>
          </a:p>
          <a:p>
            <a:pPr marL="685800" lvl="1" indent="-228600"/>
            <a:r>
              <a:t>Present concurrent history of general medical or psychiatric disorders</a:t>
            </a:r>
          </a:p>
          <a:p>
            <a:pPr marL="685800" lvl="1" indent="-228600"/>
            <a:r>
              <a:t>Past complicated withdrawal syndromes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ENERAL ISSUES FACED IN MANAGEMENT"/>
          <p:cNvSpPr txBox="1">
            <a:spLocks noGrp="1"/>
          </p:cNvSpPr>
          <p:nvPr>
            <p:ph type="title"/>
          </p:nvPr>
        </p:nvSpPr>
        <p:spPr>
          <a:xfrm>
            <a:off x="838200" y="365125"/>
            <a:ext cx="10515600" cy="1045245"/>
          </a:xfrm>
          <a:prstGeom prst="rect">
            <a:avLst/>
          </a:prstGeom>
        </p:spPr>
        <p:txBody>
          <a:bodyPr/>
          <a:lstStyle>
            <a:lvl1pPr>
              <a:spcBef>
                <a:spcPts val="1000"/>
              </a:spcBef>
              <a:defRPr sz="2800" b="1">
                <a:latin typeface="+mn-lt"/>
                <a:ea typeface="+mn-ea"/>
                <a:cs typeface="+mn-cs"/>
                <a:sym typeface="Calibri" panose="020F0502020204030204"/>
              </a:defRPr>
            </a:lvl1pPr>
          </a:lstStyle>
          <a:p>
            <a:r>
              <a:rPr dirty="0"/>
              <a:t>GENERAL ISSUES FACED IN MANAGEMENT</a:t>
            </a:r>
          </a:p>
        </p:txBody>
      </p:sp>
      <p:sp>
        <p:nvSpPr>
          <p:cNvPr id="116" name="chronic  relapsing  and  recurring condition…"/>
          <p:cNvSpPr txBox="1">
            <a:spLocks noGrp="1"/>
          </p:cNvSpPr>
          <p:nvPr>
            <p:ph type="body" idx="1"/>
          </p:nvPr>
        </p:nvSpPr>
        <p:spPr>
          <a:xfrm>
            <a:off x="838200" y="1387177"/>
            <a:ext cx="10515600" cy="4789786"/>
          </a:xfrm>
          <a:prstGeom prst="rect">
            <a:avLst/>
          </a:prstGeom>
        </p:spPr>
        <p:txBody>
          <a:bodyPr/>
          <a:lstStyle/>
          <a:p>
            <a:r>
              <a:rPr dirty="0"/>
              <a:t>chronic  relapsing  and  recurring condition  </a:t>
            </a:r>
          </a:p>
          <a:p>
            <a:r>
              <a:rPr dirty="0"/>
              <a:t>continuous  and  prolonged care over long  period  of  time. </a:t>
            </a:r>
          </a:p>
          <a:p>
            <a:r>
              <a:rPr dirty="0"/>
              <a:t>An active collaboration with the family for treatment is required. </a:t>
            </a:r>
          </a:p>
          <a:p>
            <a:r>
              <a:rPr dirty="0"/>
              <a:t>Management should  be  sensitive  to  the  needs  and  modified  to  the patient's  response  and  progress.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REATMENT SETTINGS"/>
          <p:cNvSpPr txBox="1">
            <a:spLocks noGrp="1"/>
          </p:cNvSpPr>
          <p:nvPr>
            <p:ph type="title"/>
          </p:nvPr>
        </p:nvSpPr>
        <p:spPr>
          <a:xfrm>
            <a:off x="838200" y="250122"/>
            <a:ext cx="10515600" cy="1325564"/>
          </a:xfrm>
          <a:prstGeom prst="rect">
            <a:avLst/>
          </a:prstGeom>
        </p:spPr>
        <p:txBody>
          <a:bodyPr/>
          <a:lstStyle/>
          <a:p>
            <a:r>
              <a:t>TREATMENT SETTINGS</a:t>
            </a:r>
          </a:p>
        </p:txBody>
      </p:sp>
      <p:sp>
        <p:nvSpPr>
          <p:cNvPr id="205" name="Majority  in  outpatient  settings…"/>
          <p:cNvSpPr txBox="1">
            <a:spLocks noGrp="1"/>
          </p:cNvSpPr>
          <p:nvPr>
            <p:ph type="body" sz="half" idx="1"/>
          </p:nvPr>
        </p:nvSpPr>
        <p:spPr>
          <a:prstGeom prst="rect">
            <a:avLst/>
          </a:prstGeom>
        </p:spPr>
        <p:txBody>
          <a:bodyPr/>
          <a:lstStyle/>
          <a:p>
            <a:pPr marL="217170" indent="-217170" defTabSz="868680">
              <a:spcBef>
                <a:spcPts val="900"/>
              </a:spcBef>
              <a:defRPr sz="2660"/>
            </a:pPr>
            <a:r>
              <a:rPr dirty="0"/>
              <a:t>Majority  in  outpatient  settings </a:t>
            </a:r>
          </a:p>
          <a:p>
            <a:pPr marL="217170" indent="-217170" defTabSz="868680">
              <a:spcBef>
                <a:spcPts val="900"/>
              </a:spcBef>
              <a:defRPr sz="2660"/>
            </a:pPr>
            <a:r>
              <a:rPr dirty="0"/>
              <a:t>Inpatient  care  is  needed  in:</a:t>
            </a:r>
          </a:p>
          <a:p>
            <a:pPr marL="0" lvl="1" indent="217170" defTabSz="868680">
              <a:spcBef>
                <a:spcPts val="900"/>
              </a:spcBef>
              <a:buSzTx/>
              <a:buFontTx/>
              <a:buNone/>
              <a:defRPr sz="2660"/>
            </a:pPr>
            <a:r>
              <a:rPr dirty="0"/>
              <a:t>1. </a:t>
            </a:r>
            <a:r>
              <a:rPr b="1" dirty="0"/>
              <a:t>Confusion or has hallucination </a:t>
            </a:r>
          </a:p>
          <a:p>
            <a:pPr marL="0" lvl="1" indent="217170" defTabSz="868680">
              <a:spcBef>
                <a:spcPts val="900"/>
              </a:spcBef>
              <a:buSzTx/>
              <a:buFontTx/>
              <a:buNone/>
              <a:defRPr sz="2660"/>
            </a:pPr>
            <a:r>
              <a:rPr dirty="0"/>
              <a:t>2. Previous </a:t>
            </a:r>
            <a:r>
              <a:rPr b="1" dirty="0"/>
              <a:t>H/O complicated withdrawal </a:t>
            </a:r>
          </a:p>
          <a:p>
            <a:pPr marL="0" lvl="1" indent="217170" defTabSz="868680">
              <a:spcBef>
                <a:spcPts val="900"/>
              </a:spcBef>
              <a:buSzTx/>
              <a:buFontTx/>
              <a:buNone/>
              <a:defRPr sz="2660"/>
            </a:pPr>
            <a:r>
              <a:rPr dirty="0"/>
              <a:t>3. </a:t>
            </a:r>
            <a:r>
              <a:rPr b="1" dirty="0"/>
              <a:t>Epilepsy/ H/o fits</a:t>
            </a:r>
          </a:p>
          <a:p>
            <a:pPr marL="0" lvl="1" indent="217170" defTabSz="868680">
              <a:spcBef>
                <a:spcPts val="900"/>
              </a:spcBef>
              <a:buSzTx/>
              <a:buFontTx/>
              <a:buNone/>
              <a:defRPr sz="2660"/>
            </a:pPr>
            <a:r>
              <a:rPr dirty="0"/>
              <a:t>4. Malnourished </a:t>
            </a:r>
          </a:p>
          <a:p>
            <a:pPr marL="0" lvl="1" indent="217170" defTabSz="868680">
              <a:spcBef>
                <a:spcPts val="900"/>
              </a:spcBef>
              <a:buSzTx/>
              <a:buFontTx/>
              <a:buNone/>
              <a:defRPr sz="2660"/>
            </a:pPr>
            <a:r>
              <a:rPr dirty="0"/>
              <a:t>5. </a:t>
            </a:r>
            <a:r>
              <a:rPr b="1" dirty="0"/>
              <a:t>Severe vomiting/ </a:t>
            </a:r>
            <a:r>
              <a:rPr b="1" dirty="0" err="1"/>
              <a:t>diarrhoea</a:t>
            </a:r>
            <a:r>
              <a:rPr b="1" dirty="0"/>
              <a:t> </a:t>
            </a:r>
          </a:p>
          <a:p>
            <a:pPr marL="0" lvl="1" indent="217170" defTabSz="868680">
              <a:spcBef>
                <a:spcPts val="900"/>
              </a:spcBef>
              <a:buSzTx/>
              <a:buFontTx/>
              <a:buNone/>
              <a:defRPr sz="2660"/>
            </a:pPr>
            <a:r>
              <a:rPr dirty="0"/>
              <a:t>6. Suicidal risk</a:t>
            </a:r>
          </a:p>
        </p:txBody>
      </p:sp>
      <p:sp>
        <p:nvSpPr>
          <p:cNvPr id="206" name="7. Severe dependence coupled with unwillingness to be seen daily…"/>
          <p:cNvSpPr txBox="1"/>
          <p:nvPr/>
        </p:nvSpPr>
        <p:spPr>
          <a:xfrm>
            <a:off x="5802011" y="2314386"/>
            <a:ext cx="5181601" cy="4351338"/>
          </a:xfrm>
          <a:prstGeom prst="rect">
            <a:avLst/>
          </a:prstGeom>
          <a:ln w="12700">
            <a:miter lim="400000"/>
          </a:ln>
        </p:spPr>
        <p:txBody>
          <a:bodyPr lIns="45719" rIns="45719">
            <a:normAutofit/>
          </a:bodyPr>
          <a:lstStyle/>
          <a:p>
            <a:pPr lvl="1" indent="219710" defTabSz="877570">
              <a:lnSpc>
                <a:spcPct val="90000"/>
              </a:lnSpc>
              <a:spcBef>
                <a:spcPts val="900"/>
              </a:spcBef>
              <a:defRPr sz="2690"/>
            </a:pPr>
            <a:r>
              <a:rPr dirty="0"/>
              <a:t>7. Severe dependence coupled with </a:t>
            </a:r>
            <a:r>
              <a:rPr b="1" dirty="0"/>
              <a:t>unwillingness to be seen daily </a:t>
            </a:r>
          </a:p>
          <a:p>
            <a:pPr lvl="1" indent="219710" defTabSz="877570">
              <a:lnSpc>
                <a:spcPct val="90000"/>
              </a:lnSpc>
              <a:spcBef>
                <a:spcPts val="900"/>
              </a:spcBef>
              <a:defRPr sz="2690"/>
            </a:pPr>
            <a:r>
              <a:rPr dirty="0"/>
              <a:t>8. </a:t>
            </a:r>
            <a:r>
              <a:rPr b="1" dirty="0"/>
              <a:t>Previous failed home assisted withdrawal </a:t>
            </a:r>
          </a:p>
          <a:p>
            <a:pPr lvl="1" indent="219710" defTabSz="877570">
              <a:lnSpc>
                <a:spcPct val="90000"/>
              </a:lnSpc>
              <a:spcBef>
                <a:spcPts val="900"/>
              </a:spcBef>
              <a:defRPr sz="2690"/>
            </a:pPr>
            <a:r>
              <a:rPr dirty="0"/>
              <a:t>9. Has acute </a:t>
            </a:r>
            <a:r>
              <a:rPr b="1" dirty="0"/>
              <a:t>physical or psychiatric illness </a:t>
            </a:r>
          </a:p>
          <a:p>
            <a:pPr lvl="1" indent="219710" defTabSz="877570">
              <a:lnSpc>
                <a:spcPct val="90000"/>
              </a:lnSpc>
              <a:spcBef>
                <a:spcPts val="900"/>
              </a:spcBef>
              <a:defRPr sz="2690"/>
            </a:pPr>
            <a:r>
              <a:rPr dirty="0"/>
              <a:t>10. Has </a:t>
            </a:r>
            <a:r>
              <a:rPr b="1" dirty="0"/>
              <a:t>multiple substance misuse </a:t>
            </a:r>
          </a:p>
          <a:p>
            <a:pPr lvl="1" indent="219710" defTabSz="877570">
              <a:lnSpc>
                <a:spcPct val="90000"/>
              </a:lnSpc>
              <a:spcBef>
                <a:spcPts val="900"/>
              </a:spcBef>
              <a:defRPr sz="2690"/>
            </a:pPr>
            <a:r>
              <a:rPr dirty="0"/>
              <a:t>11. </a:t>
            </a:r>
            <a:r>
              <a:rPr b="1" dirty="0"/>
              <a:t>Unsupportive home environment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REATMENT GOALS FOR WITHDRAWAL STATE"/>
          <p:cNvSpPr txBox="1">
            <a:spLocks noGrp="1"/>
          </p:cNvSpPr>
          <p:nvPr>
            <p:ph type="title"/>
          </p:nvPr>
        </p:nvSpPr>
        <p:spPr>
          <a:xfrm>
            <a:off x="838200" y="365125"/>
            <a:ext cx="10515600" cy="573149"/>
          </a:xfrm>
          <a:prstGeom prst="rect">
            <a:avLst/>
          </a:prstGeom>
        </p:spPr>
        <p:txBody>
          <a:bodyPr/>
          <a:lstStyle>
            <a:lvl1pPr>
              <a:spcBef>
                <a:spcPts val="1000"/>
              </a:spcBef>
              <a:defRPr sz="2800" b="1">
                <a:latin typeface="+mn-lt"/>
                <a:ea typeface="+mn-ea"/>
                <a:cs typeface="+mn-cs"/>
                <a:sym typeface="Calibri" panose="020F0502020204030204"/>
              </a:defRPr>
            </a:lvl1pPr>
          </a:lstStyle>
          <a:p>
            <a:r>
              <a:t>TREATMENT GOALS FOR WITHDRAWAL STATE</a:t>
            </a:r>
          </a:p>
        </p:txBody>
      </p:sp>
      <p:sp>
        <p:nvSpPr>
          <p:cNvPr id="209" name="relieve discomfort,…"/>
          <p:cNvSpPr txBox="1">
            <a:spLocks noGrp="1"/>
          </p:cNvSpPr>
          <p:nvPr>
            <p:ph type="body" sz="half" idx="1"/>
          </p:nvPr>
        </p:nvSpPr>
        <p:spPr>
          <a:xfrm>
            <a:off x="838200" y="948730"/>
            <a:ext cx="10515600" cy="1957847"/>
          </a:xfrm>
          <a:prstGeom prst="rect">
            <a:avLst/>
          </a:prstGeom>
        </p:spPr>
        <p:txBody>
          <a:bodyPr/>
          <a:lstStyle/>
          <a:p>
            <a:r>
              <a:rPr b="1" dirty="0"/>
              <a:t>relieve discomfort</a:t>
            </a:r>
            <a:r>
              <a:rPr dirty="0"/>
              <a:t>,  </a:t>
            </a:r>
          </a:p>
          <a:p>
            <a:r>
              <a:rPr b="1" dirty="0"/>
              <a:t>prevent</a:t>
            </a:r>
            <a:r>
              <a:rPr dirty="0"/>
              <a:t>  the  occurrence  of  </a:t>
            </a:r>
            <a:r>
              <a:rPr b="1" dirty="0"/>
              <a:t>more  serious  symptoms</a:t>
            </a:r>
          </a:p>
          <a:p>
            <a:r>
              <a:rPr dirty="0"/>
              <a:t> to  </a:t>
            </a:r>
            <a:r>
              <a:rPr b="1" dirty="0"/>
              <a:t>engage</a:t>
            </a:r>
            <a:r>
              <a:rPr dirty="0"/>
              <a:t>  patients  </a:t>
            </a:r>
            <a:r>
              <a:rPr b="1" dirty="0"/>
              <a:t>in  long-term management</a:t>
            </a:r>
            <a:r>
              <a:rPr dirty="0"/>
              <a:t>.</a:t>
            </a:r>
          </a:p>
        </p:txBody>
      </p:sp>
      <p:sp>
        <p:nvSpPr>
          <p:cNvPr id="210" name="TREATMENT FOR ALCOHOL WITHDRAWAL…"/>
          <p:cNvSpPr txBox="1"/>
          <p:nvPr/>
        </p:nvSpPr>
        <p:spPr>
          <a:xfrm>
            <a:off x="838200" y="2961131"/>
            <a:ext cx="10515600" cy="3826639"/>
          </a:xfrm>
          <a:prstGeom prst="rect">
            <a:avLst/>
          </a:prstGeom>
          <a:ln w="12700">
            <a:miter lim="400000"/>
          </a:ln>
        </p:spPr>
        <p:txBody>
          <a:bodyPr lIns="45719" rIns="45719">
            <a:normAutofit/>
          </a:bodyPr>
          <a:lstStyle/>
          <a:p>
            <a:pPr defTabSz="814070">
              <a:lnSpc>
                <a:spcPct val="90000"/>
              </a:lnSpc>
              <a:spcBef>
                <a:spcPts val="800"/>
              </a:spcBef>
              <a:defRPr sz="2850" b="1"/>
            </a:pPr>
            <a:r>
              <a:rPr dirty="0"/>
              <a:t>TREATMENT FOR ALCOHOL WITHDRAWAL </a:t>
            </a:r>
          </a:p>
          <a:p>
            <a:pPr marL="203200" indent="-203200" defTabSz="814070">
              <a:lnSpc>
                <a:spcPct val="90000"/>
              </a:lnSpc>
              <a:spcBef>
                <a:spcPts val="800"/>
              </a:spcBef>
              <a:buSzPct val="100000"/>
              <a:buFont typeface="Arial" panose="020B0604020202020204"/>
              <a:buChar char="•"/>
              <a:defRPr sz="2490"/>
            </a:pPr>
            <a:r>
              <a:rPr b="1" dirty="0"/>
              <a:t>Pharmacological agents </a:t>
            </a:r>
            <a:r>
              <a:rPr dirty="0"/>
              <a:t>are treatment of  choice </a:t>
            </a:r>
          </a:p>
          <a:p>
            <a:pPr marL="203200" indent="-203200" defTabSz="814070">
              <a:lnSpc>
                <a:spcPct val="90000"/>
              </a:lnSpc>
              <a:spcBef>
                <a:spcPts val="800"/>
              </a:spcBef>
              <a:buSzPct val="100000"/>
              <a:buFont typeface="Arial" panose="020B0604020202020204"/>
              <a:buChar char="•"/>
              <a:defRPr sz="2490"/>
            </a:pPr>
            <a:r>
              <a:rPr dirty="0"/>
              <a:t> they </a:t>
            </a:r>
            <a:r>
              <a:rPr b="1" dirty="0"/>
              <a:t>reduce CNS  hyper  excitability  and restore  homeostasis </a:t>
            </a:r>
          </a:p>
          <a:p>
            <a:pPr marL="203200" indent="-203200" defTabSz="814070">
              <a:lnSpc>
                <a:spcPct val="90000"/>
              </a:lnSpc>
              <a:spcBef>
                <a:spcPts val="800"/>
              </a:spcBef>
              <a:buSzPct val="100000"/>
              <a:buFont typeface="Arial" panose="020B0604020202020204"/>
              <a:buChar char="•"/>
              <a:defRPr sz="2490"/>
            </a:pPr>
            <a:r>
              <a:rPr dirty="0"/>
              <a:t>The  ideal  pharmacological  agent:</a:t>
            </a:r>
          </a:p>
          <a:p>
            <a:pPr marL="610235" lvl="1" indent="-203200" defTabSz="814070">
              <a:lnSpc>
                <a:spcPct val="90000"/>
              </a:lnSpc>
              <a:spcBef>
                <a:spcPts val="800"/>
              </a:spcBef>
              <a:buSzPct val="100000"/>
              <a:buFont typeface="Arial" panose="020B0604020202020204"/>
              <a:buChar char="•"/>
              <a:defRPr sz="2490"/>
            </a:pPr>
            <a:r>
              <a:rPr dirty="0"/>
              <a:t>effective  in  relieving  the  symptoms  of alcohol  withdrawal  and  also  should  prevent  alcohol  withdrawal  seizures  and delirium </a:t>
            </a:r>
          </a:p>
          <a:p>
            <a:pPr marL="610235" lvl="1" indent="-203200" defTabSz="814070">
              <a:lnSpc>
                <a:spcPct val="90000"/>
              </a:lnSpc>
              <a:spcBef>
                <a:spcPts val="800"/>
              </a:spcBef>
              <a:buSzPct val="100000"/>
              <a:buFont typeface="Arial" panose="020B0604020202020204"/>
              <a:buChar char="•"/>
              <a:defRPr sz="2490"/>
            </a:pPr>
            <a:r>
              <a:rPr dirty="0"/>
              <a:t>It  should  be  safe  in  overdose  with  benign  side  effect  profile,  less  drug-drug interaction,  tolerability  and  suppress  drinking  during  and  after  alcohol  withdrawal</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Mx of Simple Withdrawal"/>
          <p:cNvSpPr txBox="1">
            <a:spLocks noGrp="1"/>
          </p:cNvSpPr>
          <p:nvPr>
            <p:ph type="title"/>
          </p:nvPr>
        </p:nvSpPr>
        <p:spPr>
          <a:xfrm>
            <a:off x="838200" y="-209888"/>
            <a:ext cx="10515600" cy="1325564"/>
          </a:xfrm>
          <a:prstGeom prst="rect">
            <a:avLst/>
          </a:prstGeom>
        </p:spPr>
        <p:txBody>
          <a:bodyPr/>
          <a:lstStyle/>
          <a:p>
            <a:r>
              <a:t>Mx of Simple Withdrawal</a:t>
            </a:r>
          </a:p>
        </p:txBody>
      </p:sp>
      <p:sp>
        <p:nvSpPr>
          <p:cNvPr id="213" name="BENZODIAZEPINES (BZD):…"/>
          <p:cNvSpPr txBox="1">
            <a:spLocks noGrp="1"/>
          </p:cNvSpPr>
          <p:nvPr>
            <p:ph type="body" idx="1"/>
          </p:nvPr>
        </p:nvSpPr>
        <p:spPr>
          <a:xfrm>
            <a:off x="97870" y="790601"/>
            <a:ext cx="11996260" cy="5889499"/>
          </a:xfrm>
          <a:prstGeom prst="rect">
            <a:avLst/>
          </a:prstGeom>
        </p:spPr>
        <p:txBody>
          <a:bodyPr/>
          <a:lstStyle/>
          <a:p>
            <a:pPr marL="210185" indent="-210185" defTabSz="841375">
              <a:spcBef>
                <a:spcPts val="900"/>
              </a:spcBef>
              <a:defRPr sz="2575"/>
            </a:pPr>
            <a:r>
              <a:rPr b="1" u="sng" dirty="0"/>
              <a:t>BENZODIAZEPINES (BZD)</a:t>
            </a:r>
            <a:r>
              <a:rPr b="1" dirty="0"/>
              <a:t>: </a:t>
            </a:r>
          </a:p>
          <a:p>
            <a:pPr marL="631190" lvl="1" indent="-210185" defTabSz="841375">
              <a:spcBef>
                <a:spcPts val="900"/>
              </a:spcBef>
              <a:defRPr sz="2575"/>
            </a:pPr>
            <a:r>
              <a:rPr dirty="0"/>
              <a:t>Used due to </a:t>
            </a:r>
            <a:r>
              <a:rPr b="1" dirty="0"/>
              <a:t>cross tolerance with alcohol </a:t>
            </a:r>
          </a:p>
          <a:p>
            <a:pPr marL="631190" lvl="1" indent="-210185" defTabSz="841375">
              <a:spcBef>
                <a:spcPts val="900"/>
              </a:spcBef>
              <a:defRPr sz="2575"/>
            </a:pPr>
            <a:r>
              <a:rPr dirty="0"/>
              <a:t> reduces the  severity  of  withdrawal,  prevents delirium and  withdrawal  seizures </a:t>
            </a:r>
          </a:p>
          <a:p>
            <a:pPr marL="631190" lvl="1" indent="-210185" defTabSz="841375">
              <a:spcBef>
                <a:spcPts val="900"/>
              </a:spcBef>
              <a:defRPr sz="2575"/>
            </a:pPr>
            <a:r>
              <a:rPr b="1" dirty="0"/>
              <a:t>All BZD (short and long acting</a:t>
            </a:r>
            <a:r>
              <a:rPr dirty="0"/>
              <a:t>) are </a:t>
            </a:r>
            <a:r>
              <a:rPr b="1" dirty="0"/>
              <a:t>equally effective </a:t>
            </a:r>
            <a:r>
              <a:rPr dirty="0"/>
              <a:t>in management of the </a:t>
            </a:r>
            <a:r>
              <a:rPr b="1" dirty="0"/>
              <a:t>simple alcohol  withdrawal state </a:t>
            </a:r>
            <a:r>
              <a:rPr dirty="0"/>
              <a:t>&amp; in  primary  and secondary seizure prevention </a:t>
            </a:r>
          </a:p>
          <a:p>
            <a:pPr marL="631190" lvl="1" indent="-210185" defTabSz="841375">
              <a:spcBef>
                <a:spcPts val="900"/>
              </a:spcBef>
              <a:defRPr sz="2575"/>
            </a:pPr>
            <a:r>
              <a:rPr b="1" dirty="0"/>
              <a:t>Long acting  BZD </a:t>
            </a:r>
            <a:r>
              <a:rPr dirty="0"/>
              <a:t>are </a:t>
            </a:r>
            <a:r>
              <a:rPr b="1" dirty="0"/>
              <a:t>better</a:t>
            </a:r>
            <a:r>
              <a:rPr dirty="0"/>
              <a:t>  in  </a:t>
            </a:r>
            <a:r>
              <a:rPr b="1" dirty="0"/>
              <a:t>prevention  of  seizures  and  delirium  tremens </a:t>
            </a:r>
          </a:p>
          <a:p>
            <a:pPr marL="631190" lvl="1" indent="-210185" defTabSz="841375">
              <a:spcBef>
                <a:spcPts val="900"/>
              </a:spcBef>
              <a:defRPr sz="2575"/>
            </a:pPr>
            <a:r>
              <a:rPr b="1" dirty="0"/>
              <a:t>Short  acting  BZD  </a:t>
            </a:r>
            <a:r>
              <a:rPr dirty="0"/>
              <a:t>(</a:t>
            </a:r>
            <a:r>
              <a:rPr dirty="0" err="1"/>
              <a:t>Oxazepam</a:t>
            </a:r>
            <a:r>
              <a:rPr dirty="0"/>
              <a:t>  and  </a:t>
            </a:r>
            <a:r>
              <a:rPr b="1" dirty="0"/>
              <a:t>Lorazepam</a:t>
            </a:r>
            <a:r>
              <a:rPr dirty="0"/>
              <a:t>)  are  preferred  in  </a:t>
            </a:r>
            <a:r>
              <a:rPr b="1" dirty="0"/>
              <a:t>liver  damage</a:t>
            </a:r>
            <a:r>
              <a:rPr dirty="0"/>
              <a:t>,  </a:t>
            </a:r>
            <a:r>
              <a:rPr b="1" dirty="0"/>
              <a:t>elderly</a:t>
            </a:r>
            <a:r>
              <a:rPr dirty="0"/>
              <a:t> and  in  cognitive  impairment Dosing  pattern</a:t>
            </a:r>
          </a:p>
          <a:p>
            <a:pPr marL="631190" lvl="1" indent="-210185" defTabSz="841375">
              <a:spcBef>
                <a:spcPts val="900"/>
              </a:spcBef>
              <a:defRPr sz="2575"/>
            </a:pPr>
            <a:r>
              <a:rPr dirty="0"/>
              <a:t>Administration of </a:t>
            </a:r>
            <a:r>
              <a:rPr b="1" dirty="0"/>
              <a:t>25 mg of </a:t>
            </a:r>
            <a:r>
              <a:rPr b="1" dirty="0" err="1"/>
              <a:t>chlordiazepoxide</a:t>
            </a:r>
            <a:r>
              <a:rPr b="1" dirty="0"/>
              <a:t> </a:t>
            </a:r>
            <a:r>
              <a:rPr dirty="0"/>
              <a:t>by mouth </a:t>
            </a:r>
            <a:r>
              <a:rPr b="1" dirty="0"/>
              <a:t>3 – 4 times a day </a:t>
            </a:r>
            <a:r>
              <a:rPr dirty="0"/>
              <a:t>on the </a:t>
            </a:r>
            <a:r>
              <a:rPr b="1" dirty="0"/>
              <a:t>first day</a:t>
            </a:r>
            <a:r>
              <a:rPr dirty="0"/>
              <a:t>, (skip a dose if the patient is asleep or feeling sleepy). </a:t>
            </a:r>
          </a:p>
          <a:p>
            <a:pPr marL="631190" lvl="1" indent="-210185" defTabSz="841375">
              <a:spcBef>
                <a:spcPts val="900"/>
              </a:spcBef>
              <a:defRPr sz="2575"/>
            </a:pPr>
            <a:r>
              <a:rPr b="1" dirty="0"/>
              <a:t>An additional one or two 25-mg doses </a:t>
            </a:r>
            <a:r>
              <a:rPr dirty="0"/>
              <a:t>can be given during </a:t>
            </a:r>
            <a:r>
              <a:rPr b="1" dirty="0"/>
              <a:t>the first 24 hours </a:t>
            </a:r>
            <a:r>
              <a:rPr dirty="0"/>
              <a:t>if the patient is </a:t>
            </a:r>
            <a:r>
              <a:rPr b="1" dirty="0"/>
              <a:t>jittery or shows signs of increasing tremor </a:t>
            </a:r>
            <a:r>
              <a:rPr dirty="0"/>
              <a:t>or autonomic dysfunction. </a:t>
            </a:r>
            <a:endParaRPr sz="2025" dirty="0"/>
          </a:p>
          <a:p>
            <a:pPr marL="631190" lvl="1" indent="-210185" defTabSz="841375">
              <a:spcBef>
                <a:spcPts val="900"/>
              </a:spcBef>
              <a:defRPr sz="2575"/>
            </a:pPr>
            <a:r>
              <a:rPr dirty="0"/>
              <a:t>The </a:t>
            </a:r>
            <a:r>
              <a:rPr b="1" dirty="0"/>
              <a:t>first day’s dose can be decreased by about 20 percent each subsequent day</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ANTICONVULSANTS:…"/>
          <p:cNvSpPr txBox="1">
            <a:spLocks noGrp="1"/>
          </p:cNvSpPr>
          <p:nvPr>
            <p:ph type="body" idx="1"/>
          </p:nvPr>
        </p:nvSpPr>
        <p:spPr>
          <a:xfrm>
            <a:off x="838200" y="1138328"/>
            <a:ext cx="10515600" cy="5192295"/>
          </a:xfrm>
          <a:prstGeom prst="rect">
            <a:avLst/>
          </a:prstGeom>
        </p:spPr>
        <p:txBody>
          <a:bodyPr/>
          <a:lstStyle/>
          <a:p>
            <a:pPr marL="210185" indent="-210185" defTabSz="841375">
              <a:spcBef>
                <a:spcPts val="900"/>
              </a:spcBef>
              <a:defRPr sz="2575"/>
            </a:pPr>
            <a:r>
              <a:rPr b="1" u="sng" dirty="0"/>
              <a:t>ANTICONVULSANTS:</a:t>
            </a:r>
          </a:p>
          <a:p>
            <a:pPr marL="631190" lvl="1" indent="-210185" defTabSz="841375">
              <a:spcBef>
                <a:spcPts val="900"/>
              </a:spcBef>
              <a:defRPr sz="2575"/>
            </a:pPr>
            <a:r>
              <a:rPr dirty="0"/>
              <a:t>they </a:t>
            </a:r>
            <a:r>
              <a:rPr b="1" dirty="0"/>
              <a:t>reduce glutamate overactivity  </a:t>
            </a:r>
            <a:r>
              <a:rPr dirty="0"/>
              <a:t>and risk  of  brain  toxicity </a:t>
            </a:r>
          </a:p>
          <a:p>
            <a:pPr marL="631190" lvl="1" indent="-210185" defTabSz="841375">
              <a:spcBef>
                <a:spcPts val="900"/>
              </a:spcBef>
              <a:defRPr sz="2575"/>
            </a:pPr>
            <a:r>
              <a:rPr b="1" dirty="0"/>
              <a:t>Prophylactic use is  not  recommended  except</a:t>
            </a:r>
            <a:r>
              <a:rPr dirty="0"/>
              <a:t>  in  cases  of  cooccurring  seizure  disorder  and  alcohol  use</a:t>
            </a:r>
          </a:p>
          <a:p>
            <a:pPr marL="210185" indent="-210185" defTabSz="841375">
              <a:spcBef>
                <a:spcPts val="900"/>
              </a:spcBef>
              <a:defRPr sz="2575"/>
            </a:pPr>
            <a:r>
              <a:rPr b="1" u="sng" dirty="0"/>
              <a:t>BACLOFEN</a:t>
            </a:r>
            <a:r>
              <a:rPr dirty="0"/>
              <a:t>: </a:t>
            </a:r>
          </a:p>
          <a:p>
            <a:pPr marL="631190" lvl="1" indent="-210185" defTabSz="841375">
              <a:spcBef>
                <a:spcPts val="900"/>
              </a:spcBef>
              <a:defRPr sz="2575"/>
            </a:pPr>
            <a:r>
              <a:rPr b="1" dirty="0"/>
              <a:t>Selective  GABA-B agonist</a:t>
            </a:r>
          </a:p>
          <a:p>
            <a:pPr marL="210185" indent="-210185" defTabSz="841375">
              <a:spcBef>
                <a:spcPts val="900"/>
              </a:spcBef>
              <a:defRPr sz="2575"/>
            </a:pPr>
            <a:r>
              <a:rPr b="1" u="sng" dirty="0"/>
              <a:t>ACAMPROSATE:</a:t>
            </a:r>
            <a:r>
              <a:rPr dirty="0"/>
              <a:t> </a:t>
            </a:r>
          </a:p>
          <a:p>
            <a:pPr marL="631190" lvl="1" indent="-210185" defTabSz="841375">
              <a:spcBef>
                <a:spcPts val="900"/>
              </a:spcBef>
              <a:defRPr sz="2575"/>
            </a:pPr>
            <a:r>
              <a:rPr b="1" dirty="0"/>
              <a:t>NMDA antagonist </a:t>
            </a:r>
            <a:r>
              <a:rPr dirty="0"/>
              <a:t>and </a:t>
            </a:r>
            <a:r>
              <a:rPr b="1" dirty="0"/>
              <a:t>GABA-A agonist</a:t>
            </a:r>
          </a:p>
          <a:p>
            <a:pPr marL="631190" lvl="1" indent="-210185" defTabSz="841375">
              <a:spcBef>
                <a:spcPts val="900"/>
              </a:spcBef>
              <a:defRPr sz="2575"/>
            </a:pPr>
            <a:endParaRPr dirty="0"/>
          </a:p>
          <a:p>
            <a:pPr marL="210185" indent="-210185" defTabSz="841375">
              <a:spcBef>
                <a:spcPts val="900"/>
              </a:spcBef>
              <a:defRPr sz="2575"/>
            </a:pPr>
            <a:r>
              <a:rPr dirty="0"/>
              <a:t>Beta-adrenergic receptor antagonists (e.g., propranolol) or alpha-adrenergic receptor agonists (e.g., clonidine ) are also recommended</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LCOHOL WITHDRAWAL SEIZURES:…"/>
          <p:cNvSpPr txBox="1">
            <a:spLocks noGrp="1"/>
          </p:cNvSpPr>
          <p:nvPr>
            <p:ph type="body" idx="1"/>
          </p:nvPr>
        </p:nvSpPr>
        <p:spPr>
          <a:xfrm>
            <a:off x="327876" y="891228"/>
            <a:ext cx="11536248" cy="5470218"/>
          </a:xfrm>
          <a:prstGeom prst="rect">
            <a:avLst/>
          </a:prstGeom>
        </p:spPr>
        <p:txBody>
          <a:bodyPr/>
          <a:lstStyle/>
          <a:p>
            <a:pPr marL="198755" indent="-198755" defTabSz="795655">
              <a:spcBef>
                <a:spcPts val="800"/>
              </a:spcBef>
              <a:defRPr sz="2435" b="1" u="sng"/>
            </a:pPr>
            <a:r>
              <a:rPr dirty="0"/>
              <a:t>ALCOHOL WITHDRAWAL SEIZURES: </a:t>
            </a:r>
          </a:p>
          <a:p>
            <a:pPr marL="198755" indent="-198755" defTabSz="795655">
              <a:lnSpc>
                <a:spcPct val="81000"/>
              </a:lnSpc>
              <a:spcBef>
                <a:spcPts val="800"/>
              </a:spcBef>
              <a:defRPr sz="2175"/>
            </a:pPr>
            <a:r>
              <a:rPr dirty="0"/>
              <a:t>Those with alcoholic withdrawal delirium, or DTs, no optimal treatment has yet been developed.</a:t>
            </a:r>
          </a:p>
          <a:p>
            <a:pPr marL="198755" indent="-198755" defTabSz="795655">
              <a:lnSpc>
                <a:spcPct val="81000"/>
              </a:lnSpc>
              <a:spcBef>
                <a:spcPts val="800"/>
              </a:spcBef>
              <a:defRPr sz="2175"/>
            </a:pPr>
            <a:r>
              <a:rPr dirty="0"/>
              <a:t>Use of either </a:t>
            </a:r>
            <a:r>
              <a:rPr b="1" dirty="0"/>
              <a:t>benzodiazepines</a:t>
            </a:r>
            <a:r>
              <a:rPr dirty="0"/>
              <a:t> (high doses are sometimes required) or antipsychotic agents, such as haloperidol. </a:t>
            </a:r>
          </a:p>
          <a:p>
            <a:pPr marL="198755" indent="-198755" defTabSz="795655">
              <a:lnSpc>
                <a:spcPct val="81000"/>
              </a:lnSpc>
              <a:spcBef>
                <a:spcPts val="800"/>
              </a:spcBef>
              <a:defRPr sz="2175"/>
            </a:pPr>
            <a:r>
              <a:rPr dirty="0"/>
              <a:t>On the first or second day, doses are used to control behavior, and the patient can be weaned off the medication by about the fifth day</a:t>
            </a:r>
          </a:p>
          <a:p>
            <a:pPr marL="198755" indent="-198755" defTabSz="795655">
              <a:spcBef>
                <a:spcPts val="800"/>
              </a:spcBef>
              <a:defRPr sz="2435"/>
            </a:pPr>
            <a:r>
              <a:rPr b="1" dirty="0"/>
              <a:t>Benzodiazepines  reduce  withdrawal  severity  </a:t>
            </a:r>
            <a:r>
              <a:rPr dirty="0"/>
              <a:t>and  the  </a:t>
            </a:r>
            <a:r>
              <a:rPr b="1" dirty="0"/>
              <a:t>incidence  of  seizures  and delirium</a:t>
            </a:r>
          </a:p>
          <a:p>
            <a:pPr marL="198755" indent="-198755" defTabSz="795655">
              <a:spcBef>
                <a:spcPts val="800"/>
              </a:spcBef>
              <a:defRPr sz="2435"/>
            </a:pPr>
            <a:r>
              <a:rPr dirty="0"/>
              <a:t>Both  short  acting  (Lorazepam)  and  Long  acting  Benzodiazepines  (Diazepam). </a:t>
            </a:r>
          </a:p>
          <a:p>
            <a:pPr marL="198755" indent="-198755" defTabSz="795655">
              <a:spcBef>
                <a:spcPts val="800"/>
              </a:spcBef>
              <a:defRPr sz="2435"/>
            </a:pPr>
            <a:r>
              <a:rPr b="1" dirty="0"/>
              <a:t>Long acting  </a:t>
            </a:r>
            <a:r>
              <a:rPr dirty="0"/>
              <a:t>Benzodiazepines  are  </a:t>
            </a:r>
            <a:r>
              <a:rPr b="1" dirty="0"/>
              <a:t>effective</a:t>
            </a:r>
          </a:p>
          <a:p>
            <a:pPr marL="198755" indent="-198755" defTabSz="795655">
              <a:spcBef>
                <a:spcPts val="800"/>
              </a:spcBef>
              <a:defRPr sz="2435"/>
            </a:pPr>
            <a:r>
              <a:rPr b="1" dirty="0"/>
              <a:t>1 % of patients may have a single grand mal convulsion</a:t>
            </a:r>
            <a:r>
              <a:rPr dirty="0"/>
              <a:t>; with </a:t>
            </a:r>
            <a:r>
              <a:rPr b="1" dirty="0"/>
              <a:t>the peak incidence </a:t>
            </a:r>
            <a:r>
              <a:rPr dirty="0"/>
              <a:t>on the </a:t>
            </a:r>
            <a:r>
              <a:rPr b="1" dirty="0"/>
              <a:t>second day of withdrawal</a:t>
            </a:r>
            <a:r>
              <a:rPr dirty="0"/>
              <a:t>. but in the absence of evidence of a seizure disorder, they do </a:t>
            </a:r>
            <a:r>
              <a:rPr b="1" dirty="0"/>
              <a:t>not benefit from anticonvulsant drugs. </a:t>
            </a:r>
          </a:p>
          <a:p>
            <a:pPr marL="198755" indent="-198755" defTabSz="795655">
              <a:spcBef>
                <a:spcPts val="800"/>
              </a:spcBef>
              <a:defRPr sz="2435"/>
            </a:pPr>
            <a:r>
              <a:rPr dirty="0"/>
              <a:t>For Carbamazepine use evidence is insufficient </a:t>
            </a:r>
          </a:p>
        </p:txBody>
      </p:sp>
      <p:sp>
        <p:nvSpPr>
          <p:cNvPr id="218" name="Mx of Complicated Withdrawal"/>
          <p:cNvSpPr txBox="1">
            <a:spLocks noGrp="1"/>
          </p:cNvSpPr>
          <p:nvPr>
            <p:ph type="title"/>
          </p:nvPr>
        </p:nvSpPr>
        <p:spPr>
          <a:xfrm>
            <a:off x="838200" y="-209888"/>
            <a:ext cx="10515600" cy="1325564"/>
          </a:xfrm>
          <a:prstGeom prst="rect">
            <a:avLst/>
          </a:prstGeom>
        </p:spPr>
        <p:txBody>
          <a:bodyPr/>
          <a:lstStyle/>
          <a:p>
            <a:r>
              <a:t>Mx of Complicated Withdrawal</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MANAGEMENT OF DELIRIUM TREMENS"/>
          <p:cNvSpPr txBox="1">
            <a:spLocks noGrp="1"/>
          </p:cNvSpPr>
          <p:nvPr>
            <p:ph type="title"/>
          </p:nvPr>
        </p:nvSpPr>
        <p:spPr>
          <a:xfrm>
            <a:off x="838200" y="-138012"/>
            <a:ext cx="10515600" cy="1325564"/>
          </a:xfrm>
          <a:prstGeom prst="rect">
            <a:avLst/>
          </a:prstGeom>
        </p:spPr>
        <p:txBody>
          <a:bodyPr/>
          <a:lstStyle/>
          <a:p>
            <a:r>
              <a:t>MANAGEMENT OF DELIRIUM TREMENS</a:t>
            </a:r>
          </a:p>
        </p:txBody>
      </p:sp>
      <p:sp>
        <p:nvSpPr>
          <p:cNvPr id="221" name="GENERAL MEASURES:…"/>
          <p:cNvSpPr txBox="1">
            <a:spLocks noGrp="1"/>
          </p:cNvSpPr>
          <p:nvPr>
            <p:ph type="body" sz="half" idx="1"/>
          </p:nvPr>
        </p:nvSpPr>
        <p:spPr>
          <a:xfrm>
            <a:off x="291937" y="1092483"/>
            <a:ext cx="5850809" cy="5084480"/>
          </a:xfrm>
          <a:prstGeom prst="rect">
            <a:avLst/>
          </a:prstGeom>
        </p:spPr>
        <p:txBody>
          <a:bodyPr/>
          <a:lstStyle/>
          <a:p>
            <a:pPr>
              <a:defRPr b="1" u="sng"/>
            </a:pPr>
            <a:r>
              <a:rPr dirty="0"/>
              <a:t>GENERAL MEASURES: </a:t>
            </a:r>
          </a:p>
          <a:p>
            <a:pPr marL="685800" lvl="1" indent="-228600"/>
            <a:r>
              <a:rPr b="1" dirty="0"/>
              <a:t>In  patient  care  for  all  patients </a:t>
            </a:r>
          </a:p>
          <a:p>
            <a:pPr marL="685800" lvl="1" indent="-228600"/>
            <a:r>
              <a:rPr dirty="0"/>
              <a:t>Maintain </a:t>
            </a:r>
            <a:r>
              <a:rPr b="1" dirty="0"/>
              <a:t>water and electrolyte  balance </a:t>
            </a:r>
          </a:p>
          <a:p>
            <a:pPr marL="685800" lvl="1" indent="-228600"/>
            <a:r>
              <a:rPr dirty="0"/>
              <a:t>Correct  </a:t>
            </a:r>
            <a:r>
              <a:rPr b="1" dirty="0"/>
              <a:t>metabolic disturbance</a:t>
            </a:r>
            <a:r>
              <a:rPr dirty="0"/>
              <a:t>,  </a:t>
            </a:r>
          </a:p>
          <a:p>
            <a:pPr marL="685800" lvl="1" indent="-228600"/>
            <a:r>
              <a:rPr b="1" dirty="0"/>
              <a:t>nutritional  supplement </a:t>
            </a:r>
          </a:p>
          <a:p>
            <a:pPr marL="685800" lvl="1" indent="-228600"/>
            <a:r>
              <a:rPr b="1" dirty="0"/>
              <a:t>Close  supervision </a:t>
            </a:r>
          </a:p>
          <a:p>
            <a:pPr marL="685800" lvl="1" indent="-228600"/>
            <a:r>
              <a:rPr dirty="0"/>
              <a:t>Appropriate medications </a:t>
            </a:r>
          </a:p>
          <a:p>
            <a:pPr marL="685800" lvl="1" indent="-228600"/>
            <a:r>
              <a:rPr b="1" dirty="0"/>
              <a:t>Safe  and  protective  environment</a:t>
            </a:r>
            <a:r>
              <a:rPr dirty="0"/>
              <a:t> </a:t>
            </a:r>
          </a:p>
        </p:txBody>
      </p:sp>
      <p:sp>
        <p:nvSpPr>
          <p:cNvPr id="222" name="SPECIFIC MEASURES:…"/>
          <p:cNvSpPr txBox="1"/>
          <p:nvPr/>
        </p:nvSpPr>
        <p:spPr>
          <a:xfrm>
            <a:off x="6121484" y="1092483"/>
            <a:ext cx="5613616" cy="5084480"/>
          </a:xfrm>
          <a:prstGeom prst="rect">
            <a:avLst/>
          </a:prstGeom>
          <a:ln w="12700">
            <a:miter lim="400000"/>
          </a:ln>
        </p:spPr>
        <p:txBody>
          <a:bodyPr lIns="45719" rIns="45719">
            <a:normAutofit/>
          </a:bodyPr>
          <a:lstStyle/>
          <a:p>
            <a:pPr marL="228600" indent="-228600">
              <a:lnSpc>
                <a:spcPct val="90000"/>
              </a:lnSpc>
              <a:spcBef>
                <a:spcPts val="1000"/>
              </a:spcBef>
              <a:buSzPct val="100000"/>
              <a:buFont typeface="Arial" panose="020B0604020202020204"/>
              <a:buChar char="•"/>
              <a:defRPr sz="2800" b="1" u="sng"/>
            </a:pPr>
            <a:r>
              <a:rPr dirty="0"/>
              <a:t>SPECIFIC MEASURES:</a:t>
            </a:r>
          </a:p>
          <a:p>
            <a:pPr marL="685800" lvl="1" indent="-228600">
              <a:lnSpc>
                <a:spcPct val="90000"/>
              </a:lnSpc>
              <a:spcBef>
                <a:spcPts val="1000"/>
              </a:spcBef>
              <a:buSzPct val="100000"/>
              <a:buFont typeface="Arial" panose="020B0604020202020204"/>
              <a:buChar char="•"/>
              <a:defRPr sz="2800"/>
            </a:pPr>
            <a:r>
              <a:rPr b="1" dirty="0"/>
              <a:t>Benzodiazepines</a:t>
            </a:r>
            <a:r>
              <a:rPr dirty="0"/>
              <a:t>  are  more  effective  than  neuroleptics  in  reducing  mortality  in alcohol  withdrawal delirium</a:t>
            </a:r>
          </a:p>
          <a:p>
            <a:pPr marL="685800" lvl="1" indent="-228600">
              <a:lnSpc>
                <a:spcPct val="90000"/>
              </a:lnSpc>
              <a:spcBef>
                <a:spcPts val="1000"/>
              </a:spcBef>
              <a:buSzPct val="100000"/>
              <a:buFont typeface="Arial" panose="020B0604020202020204"/>
              <a:buChar char="•"/>
              <a:defRPr sz="2800"/>
            </a:pPr>
            <a:r>
              <a:rPr b="1" dirty="0"/>
              <a:t>Heavy doses </a:t>
            </a:r>
            <a:r>
              <a:rPr dirty="0"/>
              <a:t>of benzodiazepines are required </a:t>
            </a:r>
          </a:p>
          <a:p>
            <a:pPr marL="685800" lvl="1" indent="-228600">
              <a:lnSpc>
                <a:spcPct val="90000"/>
              </a:lnSpc>
              <a:spcBef>
                <a:spcPts val="1000"/>
              </a:spcBef>
              <a:buSzPct val="100000"/>
              <a:buFont typeface="Arial" panose="020B0604020202020204"/>
              <a:buChar char="•"/>
              <a:defRPr sz="2800"/>
            </a:pPr>
            <a:r>
              <a:rPr dirty="0"/>
              <a:t>Insufficient  evidence  -  for  use  of  Baclofen,  Ethyl  alcohol,  Lamotrigine  and magnesium </a:t>
            </a:r>
          </a:p>
        </p:txBody>
      </p:sp>
      <p:cxnSp>
        <p:nvCxnSpPr>
          <p:cNvPr id="3" name="Straight Arrow Connector 2">
            <a:extLst>
              <a:ext uri="{FF2B5EF4-FFF2-40B4-BE49-F238E27FC236}">
                <a16:creationId xmlns:a16="http://schemas.microsoft.com/office/drawing/2014/main" id="{BDB63CCD-F68F-0A42-D8E4-0766D59713A2}"/>
              </a:ext>
            </a:extLst>
          </p:cNvPr>
          <p:cNvCxnSpPr>
            <a:cxnSpLocks/>
          </p:cNvCxnSpPr>
          <p:nvPr/>
        </p:nvCxnSpPr>
        <p:spPr>
          <a:xfrm>
            <a:off x="2673927" y="1884218"/>
            <a:ext cx="0" cy="415636"/>
          </a:xfrm>
          <a:prstGeom prst="straightConnector1">
            <a:avLst/>
          </a:prstGeom>
          <a:noFill/>
          <a:ln w="12700" cap="flat">
            <a:solidFill>
              <a:schemeClr val="accent1"/>
            </a:solidFill>
            <a:prstDash val="solid"/>
            <a:miter lim="800000"/>
            <a:tailEnd type="triangle"/>
          </a:ln>
        </p:spPr>
        <p:style>
          <a:lnRef idx="0">
            <a:scrgbClr r="0" g="0" b="0"/>
          </a:lnRef>
          <a:fillRef idx="0">
            <a:scrgbClr r="0" g="0" b="0"/>
          </a:fillRef>
          <a:effectRef idx="0">
            <a:scrgbClr r="0" g="0" b="0"/>
          </a:effectRef>
          <a:fontRef idx="none"/>
        </p:style>
      </p:cxn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6" descr="Picture 6"/>
          <p:cNvPicPr>
            <a:picLocks noChangeAspect="1"/>
          </p:cNvPicPr>
          <p:nvPr/>
        </p:nvPicPr>
        <p:blipFill>
          <a:blip r:embed="rId2"/>
          <a:stretch>
            <a:fillRect/>
          </a:stretch>
        </p:blipFill>
        <p:spPr>
          <a:xfrm>
            <a:off x="229446" y="1794249"/>
            <a:ext cx="11733108" cy="3269502"/>
          </a:xfrm>
          <a:prstGeom prst="rect">
            <a:avLst/>
          </a:prstGeom>
          <a:ln w="12700">
            <a:miter lim="400000"/>
            <a:headEnd/>
            <a:tailEnd/>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ontent Placeholder 2"/>
          <p:cNvSpPr txBox="1">
            <a:spLocks noGrp="1"/>
          </p:cNvSpPr>
          <p:nvPr>
            <p:ph type="body" idx="1"/>
          </p:nvPr>
        </p:nvSpPr>
        <p:spPr>
          <a:xfrm>
            <a:off x="523239" y="311784"/>
            <a:ext cx="11394442" cy="6546216"/>
          </a:xfrm>
          <a:prstGeom prst="rect">
            <a:avLst/>
          </a:prstGeom>
        </p:spPr>
        <p:txBody>
          <a:bodyPr/>
          <a:lstStyle/>
          <a:p>
            <a:pPr marL="0" indent="0">
              <a:buSzTx/>
              <a:buNone/>
              <a:defRPr b="1"/>
            </a:pPr>
            <a:r>
              <a:rPr dirty="0"/>
              <a:t> </a:t>
            </a:r>
            <a:r>
              <a:rPr u="sng" dirty="0"/>
              <a:t>Protracted withdrawal</a:t>
            </a:r>
            <a:r>
              <a:rPr dirty="0"/>
              <a:t> – </a:t>
            </a:r>
          </a:p>
          <a:p>
            <a:r>
              <a:rPr b="1" dirty="0"/>
              <a:t>Symptoms of anxiety, insomnia, and mild autonomic over activity are likely to continue for 2 to 6 months after the acute withdrawal has disappeared</a:t>
            </a:r>
            <a:r>
              <a:rPr dirty="0"/>
              <a:t>.</a:t>
            </a:r>
          </a:p>
          <a:p>
            <a:r>
              <a:rPr b="1" dirty="0"/>
              <a:t>Acamprosate</a:t>
            </a:r>
            <a:r>
              <a:rPr dirty="0"/>
              <a:t> (</a:t>
            </a:r>
            <a:r>
              <a:rPr b="1" dirty="0"/>
              <a:t>2000 mg/day</a:t>
            </a:r>
            <a:r>
              <a:rPr dirty="0"/>
              <a:t>) may work by diminishing some of these symptoms.</a:t>
            </a:r>
          </a:p>
          <a:p>
            <a:r>
              <a:rPr dirty="0"/>
              <a:t>It is important that the clinician warn the patient that some level of sleep problems or feelings of nervousness might remain after acute withdrawal and discuss cognitive and behavioral approaches that might be appropriate to helping the patient feel more comfortable.</a:t>
            </a:r>
          </a:p>
          <a:p>
            <a:r>
              <a:rPr dirty="0"/>
              <a:t>Protracted withdrawal symptoms may </a:t>
            </a:r>
            <a:r>
              <a:rPr b="1" dirty="0"/>
              <a:t>enhance the probability of relapse</a:t>
            </a:r>
            <a:r>
              <a:rPr dirty="0"/>
              <a:t>.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ontent Placeholder 2"/>
          <p:cNvSpPr txBox="1">
            <a:spLocks noGrp="1"/>
          </p:cNvSpPr>
          <p:nvPr>
            <p:ph type="body" idx="1"/>
          </p:nvPr>
        </p:nvSpPr>
        <p:spPr>
          <a:xfrm>
            <a:off x="660399" y="1224063"/>
            <a:ext cx="11318242" cy="5030173"/>
          </a:xfrm>
          <a:prstGeom prst="rect">
            <a:avLst/>
          </a:prstGeom>
        </p:spPr>
        <p:txBody>
          <a:bodyPr/>
          <a:lstStyle/>
          <a:p>
            <a:pPr marL="264160" indent="-264160" defTabSz="859790">
              <a:spcBef>
                <a:spcPts val="900"/>
              </a:spcBef>
              <a:buFontTx/>
              <a:defRPr sz="2630" b="1" u="sng"/>
            </a:pPr>
            <a:r>
              <a:rPr dirty="0"/>
              <a:t>Alcohol induced persisting dementia</a:t>
            </a:r>
            <a:r>
              <a:rPr u="none" dirty="0"/>
              <a:t> – </a:t>
            </a:r>
          </a:p>
          <a:p>
            <a:pPr marL="644525" lvl="1" indent="-214630" defTabSz="859790">
              <a:spcBef>
                <a:spcPts val="900"/>
              </a:spcBef>
              <a:defRPr sz="2630"/>
            </a:pPr>
            <a:r>
              <a:rPr dirty="0"/>
              <a:t>Global </a:t>
            </a:r>
            <a:r>
              <a:rPr b="1" dirty="0"/>
              <a:t>decreases in intellectual functioning</a:t>
            </a:r>
            <a:r>
              <a:rPr dirty="0"/>
              <a:t>, </a:t>
            </a:r>
            <a:r>
              <a:rPr b="1" dirty="0"/>
              <a:t>cognitive abilities </a:t>
            </a:r>
            <a:r>
              <a:rPr dirty="0"/>
              <a:t>&amp; </a:t>
            </a:r>
            <a:r>
              <a:rPr b="1" dirty="0"/>
              <a:t>memory</a:t>
            </a:r>
          </a:p>
          <a:p>
            <a:pPr marL="644525" lvl="1" indent="-214630" defTabSz="859790">
              <a:spcBef>
                <a:spcPts val="900"/>
              </a:spcBef>
              <a:defRPr sz="2630"/>
            </a:pPr>
            <a:r>
              <a:rPr dirty="0"/>
              <a:t>recent memory difficulties</a:t>
            </a:r>
          </a:p>
          <a:p>
            <a:pPr marL="644525" lvl="1" indent="-214630" defTabSz="859790">
              <a:spcBef>
                <a:spcPts val="900"/>
              </a:spcBef>
              <a:defRPr sz="2630"/>
            </a:pPr>
            <a:r>
              <a:rPr b="1" dirty="0"/>
              <a:t>Brain functioning tends to improve with abstinence</a:t>
            </a:r>
          </a:p>
          <a:p>
            <a:pPr marL="644525" lvl="1" indent="-214630" defTabSz="859790">
              <a:spcBef>
                <a:spcPts val="900"/>
              </a:spcBef>
              <a:defRPr sz="2630"/>
            </a:pPr>
            <a:r>
              <a:rPr dirty="0"/>
              <a:t>but perhaps </a:t>
            </a:r>
            <a:r>
              <a:rPr b="1" dirty="0"/>
              <a:t>50%</a:t>
            </a:r>
            <a:r>
              <a:rPr dirty="0"/>
              <a:t> </a:t>
            </a:r>
            <a:r>
              <a:rPr b="1" dirty="0"/>
              <a:t>of all </a:t>
            </a:r>
            <a:r>
              <a:rPr dirty="0"/>
              <a:t>affected patients have </a:t>
            </a:r>
            <a:r>
              <a:rPr b="1" dirty="0"/>
              <a:t>long-term and even permanent disabilities</a:t>
            </a:r>
            <a:r>
              <a:rPr dirty="0"/>
              <a:t> in memory and thinking.</a:t>
            </a:r>
          </a:p>
          <a:p>
            <a:pPr marL="214630" indent="-214630" defTabSz="859790">
              <a:spcBef>
                <a:spcPts val="900"/>
              </a:spcBef>
              <a:defRPr sz="2630"/>
            </a:pPr>
            <a:endParaRPr dirty="0"/>
          </a:p>
          <a:p>
            <a:pPr marL="264160" indent="-264160" defTabSz="859790">
              <a:spcBef>
                <a:spcPts val="900"/>
              </a:spcBef>
              <a:buFontTx/>
              <a:defRPr sz="2630" b="1" u="sng"/>
            </a:pPr>
            <a:r>
              <a:rPr dirty="0"/>
              <a:t>Alcohol induced persistent amnestic disorder</a:t>
            </a:r>
            <a:r>
              <a:rPr u="none" dirty="0"/>
              <a:t> – </a:t>
            </a:r>
          </a:p>
          <a:p>
            <a:pPr marL="644525" lvl="1" indent="-214630" defTabSz="859790">
              <a:spcBef>
                <a:spcPts val="900"/>
              </a:spcBef>
              <a:defRPr sz="2630"/>
            </a:pPr>
            <a:r>
              <a:rPr dirty="0"/>
              <a:t>Disturbance in </a:t>
            </a:r>
            <a:r>
              <a:rPr b="1" dirty="0"/>
              <a:t>short-term memory </a:t>
            </a:r>
            <a:r>
              <a:rPr dirty="0"/>
              <a:t>caused by </a:t>
            </a:r>
            <a:r>
              <a:rPr b="1" dirty="0"/>
              <a:t>prolonged heavy use of alcohol</a:t>
            </a:r>
            <a:r>
              <a:rPr dirty="0"/>
              <a:t>. </a:t>
            </a:r>
          </a:p>
          <a:p>
            <a:pPr marL="644525" lvl="1" indent="-214630" defTabSz="859790">
              <a:spcBef>
                <a:spcPts val="900"/>
              </a:spcBef>
              <a:defRPr sz="2630"/>
            </a:pPr>
            <a:r>
              <a:rPr dirty="0"/>
              <a:t>It is </a:t>
            </a:r>
            <a:r>
              <a:rPr b="1" dirty="0"/>
              <a:t>rare in persons younger than 35 years of age</a:t>
            </a:r>
            <a:r>
              <a:rPr dirty="0"/>
              <a:t>.</a:t>
            </a:r>
          </a:p>
        </p:txBody>
      </p:sp>
      <p:sp>
        <p:nvSpPr>
          <p:cNvPr id="229" name="ALCOHOL RELATED BRAIN DISORDERS"/>
          <p:cNvSpPr txBox="1">
            <a:spLocks noGrp="1"/>
          </p:cNvSpPr>
          <p:nvPr>
            <p:ph type="title"/>
          </p:nvPr>
        </p:nvSpPr>
        <p:spPr>
          <a:xfrm>
            <a:off x="838200" y="-138012"/>
            <a:ext cx="10515600" cy="1325564"/>
          </a:xfrm>
          <a:prstGeom prst="rect">
            <a:avLst/>
          </a:prstGeom>
        </p:spPr>
        <p:txBody>
          <a:bodyPr/>
          <a:lstStyle/>
          <a:p>
            <a:r>
              <a:t>ALCOHOL RELATED BRAIN DISORDERS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WERNICKE'S ENCEPHALOPATHY (WE)-…"/>
          <p:cNvSpPr txBox="1">
            <a:spLocks noGrp="1"/>
          </p:cNvSpPr>
          <p:nvPr>
            <p:ph type="body" idx="1"/>
          </p:nvPr>
        </p:nvSpPr>
        <p:spPr>
          <a:xfrm>
            <a:off x="838200" y="136992"/>
            <a:ext cx="10515600" cy="6584016"/>
          </a:xfrm>
          <a:prstGeom prst="rect">
            <a:avLst/>
          </a:prstGeom>
        </p:spPr>
        <p:txBody>
          <a:bodyPr/>
          <a:lstStyle/>
          <a:p>
            <a:pPr marL="171450" indent="-171450" defTabSz="685800">
              <a:spcBef>
                <a:spcPts val="700"/>
              </a:spcBef>
              <a:defRPr sz="2100" b="1" u="sng"/>
            </a:pPr>
            <a:r>
              <a:t>WERNICKE'S ENCEPHALOPATHY (WE)-</a:t>
            </a:r>
          </a:p>
          <a:p>
            <a:pPr marL="514350" lvl="1" indent="-171450" defTabSz="685800">
              <a:spcBef>
                <a:spcPts val="700"/>
              </a:spcBef>
              <a:defRPr sz="2100"/>
            </a:pPr>
            <a:r>
              <a:t>Acute  neuropsychiatric  condition  due to  insufficient  supply  of  Thiamine  to the  brain </a:t>
            </a:r>
          </a:p>
          <a:p>
            <a:pPr marL="514350" lvl="1" indent="-171450" defTabSz="685800">
              <a:spcBef>
                <a:spcPts val="700"/>
              </a:spcBef>
              <a:defRPr sz="2100"/>
            </a:pPr>
            <a:r>
              <a:rPr b="1"/>
              <a:t>Diagnosis</a:t>
            </a:r>
            <a:r>
              <a:t>  -  dietary  deficiency  +  2  of the  classic  triad  (Ophthalmoplegia, Ataxia,  &amp;  Confusion) </a:t>
            </a:r>
          </a:p>
          <a:p>
            <a:pPr marL="514350" lvl="1" indent="-171450" defTabSz="685800">
              <a:spcBef>
                <a:spcPts val="700"/>
              </a:spcBef>
              <a:defRPr sz="2100"/>
            </a:pPr>
            <a:r>
              <a:rPr b="1"/>
              <a:t>Presumptive  diagnosis</a:t>
            </a:r>
            <a:r>
              <a:t>  -  if    ophthalmoplegia,  ataxia,  acute  confusion, memory  disturbance,  unexplained hypotension,  hypothermia,  coma,  or unconsciousness in ADS </a:t>
            </a:r>
          </a:p>
          <a:p>
            <a:pPr marL="514350" lvl="1" indent="-171450" defTabSz="685800">
              <a:spcBef>
                <a:spcPts val="700"/>
              </a:spcBef>
              <a:defRPr sz="2100"/>
            </a:pPr>
            <a:r>
              <a:rPr b="1"/>
              <a:t>High  risk  cases </a:t>
            </a:r>
            <a:r>
              <a:t> (suspicion  needed)  - using    &gt;  15  units  /day  for  a  month  or more,  evidence  of  recent  weight  loss/ vomiting  /  diarrhoea  /  malnutrition  / peripheral  neuropathy/chronic  ill health </a:t>
            </a:r>
          </a:p>
          <a:p>
            <a:pPr marL="514350" lvl="1" indent="-171450" defTabSz="685800">
              <a:spcBef>
                <a:spcPts val="700"/>
              </a:spcBef>
              <a:defRPr sz="2100"/>
            </a:pPr>
            <a:r>
              <a:rPr b="1" u="sng"/>
              <a:t>MANAGEMENT</a:t>
            </a:r>
            <a:r>
              <a:rPr b="1"/>
              <a:t>:</a:t>
            </a:r>
            <a:r>
              <a:t> </a:t>
            </a:r>
          </a:p>
          <a:p>
            <a:pPr marL="857250" lvl="2" indent="-171450" defTabSz="685800">
              <a:spcBef>
                <a:spcPts val="700"/>
              </a:spcBef>
              <a:defRPr sz="2100"/>
            </a:pPr>
            <a:r>
              <a:t>Medical emergency </a:t>
            </a:r>
          </a:p>
          <a:p>
            <a:pPr marL="857250" lvl="2" indent="-171450" defTabSz="685800">
              <a:spcBef>
                <a:spcPts val="700"/>
              </a:spcBef>
              <a:defRPr sz="2100"/>
            </a:pPr>
            <a:r>
              <a:t>For  all  suspected  and  high  risk individuals  –  </a:t>
            </a:r>
            <a:r>
              <a:rPr b="1"/>
              <a:t>parental  thiamine  100 mg  i.m  or  oral  thiamine  before glucose</a:t>
            </a:r>
            <a:r>
              <a:t>. </a:t>
            </a:r>
          </a:p>
          <a:p>
            <a:pPr marL="857250" lvl="2" indent="-171450" defTabSz="685800">
              <a:spcBef>
                <a:spcPts val="700"/>
              </a:spcBef>
              <a:defRPr sz="2100"/>
            </a:pPr>
            <a:r>
              <a:t>In  India  –</a:t>
            </a:r>
          </a:p>
          <a:p>
            <a:pPr marL="1200150" lvl="3" indent="-171450" defTabSz="685800">
              <a:spcBef>
                <a:spcPts val="700"/>
              </a:spcBef>
              <a:defRPr sz="2100"/>
            </a:pPr>
            <a:r>
              <a:t> All  suspected  and  high  risk  cases parental  thiamine  to  be  given  for  2 weeks  +  oral  thiamine  of  100-200 mg  /day  for  a  minimum  period  of  3 months </a:t>
            </a:r>
          </a:p>
          <a:p>
            <a:pPr marL="1200150" lvl="3" indent="-171450" defTabSz="685800">
              <a:spcBef>
                <a:spcPts val="700"/>
              </a:spcBef>
              <a:defRPr sz="2100"/>
            </a:pPr>
            <a:r>
              <a:t>All  cases  of  ADS  it  is  recommended to  start  oral  thiamine  for  minimum of  three  months.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REATMENT AIMS/GOALS"/>
          <p:cNvSpPr txBox="1">
            <a:spLocks noGrp="1"/>
          </p:cNvSpPr>
          <p:nvPr>
            <p:ph type="title"/>
          </p:nvPr>
        </p:nvSpPr>
        <p:spPr>
          <a:prstGeom prst="rect">
            <a:avLst/>
          </a:prstGeom>
        </p:spPr>
        <p:txBody>
          <a:bodyPr/>
          <a:lstStyle>
            <a:lvl1pPr>
              <a:defRPr b="1">
                <a:latin typeface="Carlito"/>
                <a:ea typeface="Carlito"/>
                <a:cs typeface="Carlito"/>
                <a:sym typeface="Carlito"/>
              </a:defRPr>
            </a:lvl1pPr>
          </a:lstStyle>
          <a:p>
            <a:r>
              <a:t>TREATMENT AIMS/GOALS</a:t>
            </a:r>
          </a:p>
        </p:txBody>
      </p:sp>
      <p:sp>
        <p:nvSpPr>
          <p:cNvPr id="119" name="vary  according  to  time  frame.…"/>
          <p:cNvSpPr txBox="1">
            <a:spLocks noGrp="1"/>
          </p:cNvSpPr>
          <p:nvPr>
            <p:ph type="body" idx="1"/>
          </p:nvPr>
        </p:nvSpPr>
        <p:spPr>
          <a:xfrm>
            <a:off x="977564" y="1860466"/>
            <a:ext cx="10515601" cy="4351339"/>
          </a:xfrm>
          <a:prstGeom prst="rect">
            <a:avLst/>
          </a:prstGeom>
        </p:spPr>
        <p:txBody>
          <a:bodyPr/>
          <a:lstStyle/>
          <a:p>
            <a:r>
              <a:t>vary  according  to  time  frame.</a:t>
            </a:r>
          </a:p>
          <a:p>
            <a:r>
              <a:t>Main  goal  </a:t>
            </a:r>
          </a:p>
          <a:p>
            <a:pPr marL="685800" lvl="1" indent="-228600"/>
            <a:r>
              <a:t>maintain  </a:t>
            </a:r>
            <a:r>
              <a:rPr b="1"/>
              <a:t>abstinence</a:t>
            </a:r>
            <a:r>
              <a:t>  and  if  not possible  decrease  the  frequency  and  severity  of  relapses  and  maximise  functioning  in between.</a:t>
            </a:r>
          </a:p>
        </p:txBody>
      </p:sp>
      <p:pic>
        <p:nvPicPr>
          <p:cNvPr id="120" name="IMG_0069.jpeg" descr="IMG_0069.jpeg"/>
          <p:cNvPicPr>
            <a:picLocks noChangeAspect="1"/>
          </p:cNvPicPr>
          <p:nvPr/>
        </p:nvPicPr>
        <p:blipFill>
          <a:blip r:embed="rId2"/>
          <a:stretch>
            <a:fillRect/>
          </a:stretch>
        </p:blipFill>
        <p:spPr>
          <a:xfrm>
            <a:off x="532610" y="3995420"/>
            <a:ext cx="10815572" cy="2695106"/>
          </a:xfrm>
          <a:prstGeom prst="rect">
            <a:avLst/>
          </a:prstGeom>
          <a:ln w="12700">
            <a:miter lim="400000"/>
            <a:headEnd/>
            <a:tailEnd/>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KORSAKOFF'S SYNDROME -…"/>
          <p:cNvSpPr txBox="1">
            <a:spLocks noGrp="1"/>
          </p:cNvSpPr>
          <p:nvPr>
            <p:ph type="body" idx="1"/>
          </p:nvPr>
        </p:nvSpPr>
        <p:spPr>
          <a:xfrm>
            <a:off x="838200" y="184453"/>
            <a:ext cx="10515600" cy="6489094"/>
          </a:xfrm>
          <a:prstGeom prst="rect">
            <a:avLst/>
          </a:prstGeom>
        </p:spPr>
        <p:txBody>
          <a:bodyPr/>
          <a:lstStyle/>
          <a:p>
            <a:pPr marL="212725" indent="-212725" defTabSz="850265">
              <a:spcBef>
                <a:spcPts val="900"/>
              </a:spcBef>
              <a:defRPr sz="2605" b="1" u="sng"/>
            </a:pPr>
            <a:r>
              <a:t>KORSAKOFF'S SYNDROME -</a:t>
            </a:r>
          </a:p>
          <a:p>
            <a:pPr marL="637540" lvl="1" indent="-212725" defTabSz="850265">
              <a:spcBef>
                <a:spcPts val="900"/>
              </a:spcBef>
              <a:defRPr sz="2605"/>
            </a:pPr>
            <a:r>
              <a:t>Undiagnosed  or  inadequately  treated Wernicke's  Encephalopathy  proceed to  Korsakoff's  syndrome </a:t>
            </a:r>
          </a:p>
          <a:p>
            <a:pPr marL="637540" lvl="1" indent="-212725" defTabSz="850265">
              <a:spcBef>
                <a:spcPts val="900"/>
              </a:spcBef>
              <a:defRPr sz="2605"/>
            </a:pPr>
            <a:r>
              <a:t>Diagnosis  -  Severe  anterograde amnesia,  retrograde  amnesia  and cognitive  deficits </a:t>
            </a:r>
          </a:p>
          <a:p>
            <a:pPr marL="637540" lvl="1" indent="-212725" defTabSz="850265">
              <a:spcBef>
                <a:spcPts val="900"/>
              </a:spcBef>
              <a:defRPr sz="2605"/>
            </a:pPr>
            <a:r>
              <a:t>The patient may or may not have the symptom of confabulation</a:t>
            </a:r>
          </a:p>
          <a:p>
            <a:pPr marL="637540" lvl="1" indent="-212725" defTabSz="850265">
              <a:spcBef>
                <a:spcPts val="900"/>
              </a:spcBef>
              <a:defRPr sz="2605"/>
            </a:pPr>
            <a:r>
              <a:rPr b="1"/>
              <a:t>MANAGEMENT:</a:t>
            </a:r>
          </a:p>
          <a:p>
            <a:pPr marL="1062990" lvl="2" indent="-212725" defTabSz="850265">
              <a:spcBef>
                <a:spcPts val="900"/>
              </a:spcBef>
              <a:defRPr sz="2605"/>
            </a:pPr>
            <a:r>
              <a:t>Best  treatment  is  timely  recognition  of WE  &amp;  appropriate  intervention  and treatment </a:t>
            </a:r>
          </a:p>
          <a:p>
            <a:pPr marL="1062990" lvl="2" indent="-212725" defTabSz="850265">
              <a:spcBef>
                <a:spcPts val="900"/>
              </a:spcBef>
              <a:defRPr sz="2605"/>
            </a:pPr>
            <a:r>
              <a:t>200  mg  thrice  daily  thiamine  before carbohydrate in  high  risk  cases </a:t>
            </a:r>
          </a:p>
          <a:p>
            <a:pPr marL="1062990" lvl="2" indent="-212725" defTabSz="850265">
              <a:spcBef>
                <a:spcPts val="900"/>
              </a:spcBef>
              <a:defRPr sz="2605"/>
            </a:pPr>
            <a:r>
              <a:t>Once  cognitive  impairment  or Korsakoff's  syndrome  is  evident  (after thiamine  replacement)  -   No additional  pharmacotherapy  to ameliorate  cognitive  impairment  has been shown to be effective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ontent Placeholder 2"/>
          <p:cNvSpPr txBox="1">
            <a:spLocks noGrp="1"/>
          </p:cNvSpPr>
          <p:nvPr>
            <p:ph type="body" idx="1"/>
          </p:nvPr>
        </p:nvSpPr>
        <p:spPr>
          <a:xfrm>
            <a:off x="447040" y="233680"/>
            <a:ext cx="10906760" cy="6624319"/>
          </a:xfrm>
          <a:prstGeom prst="rect">
            <a:avLst/>
          </a:prstGeom>
        </p:spPr>
        <p:txBody>
          <a:bodyPr/>
          <a:lstStyle/>
          <a:p>
            <a:pPr marL="250825" indent="-250825">
              <a:lnSpc>
                <a:spcPct val="81000"/>
              </a:lnSpc>
              <a:buFontTx/>
              <a:defRPr sz="2500" b="1" u="sng"/>
            </a:pPr>
            <a:r>
              <a:rPr dirty="0"/>
              <a:t>Alcohol induced mood disorder</a:t>
            </a:r>
            <a:r>
              <a:rPr u="none" dirty="0"/>
              <a:t> – </a:t>
            </a:r>
          </a:p>
          <a:p>
            <a:pPr marL="685800" lvl="1" indent="-228600">
              <a:lnSpc>
                <a:spcPct val="81000"/>
              </a:lnSpc>
              <a:defRPr sz="2500"/>
            </a:pPr>
            <a:r>
              <a:rPr dirty="0"/>
              <a:t>Results in </a:t>
            </a:r>
            <a:r>
              <a:rPr b="1" dirty="0"/>
              <a:t>major depressive disorder</a:t>
            </a:r>
            <a:r>
              <a:rPr dirty="0"/>
              <a:t>, but the intense sadness markedly </a:t>
            </a:r>
            <a:r>
              <a:rPr b="1" dirty="0"/>
              <a:t>improves within several days to 1 month of abstinence</a:t>
            </a:r>
            <a:r>
              <a:rPr dirty="0"/>
              <a:t>.</a:t>
            </a:r>
          </a:p>
          <a:p>
            <a:pPr marL="685800" lvl="1" indent="-228600">
              <a:lnSpc>
                <a:spcPct val="81000"/>
              </a:lnSpc>
              <a:defRPr sz="2500"/>
            </a:pPr>
            <a:r>
              <a:rPr dirty="0"/>
              <a:t>80 % of people with alcoholism report histories of intense depression</a:t>
            </a:r>
          </a:p>
          <a:p>
            <a:pPr marL="685800" lvl="1" indent="-228600">
              <a:lnSpc>
                <a:spcPct val="81000"/>
              </a:lnSpc>
              <a:defRPr sz="2500"/>
            </a:pPr>
            <a:r>
              <a:rPr b="1" dirty="0"/>
              <a:t>Mx</a:t>
            </a:r>
            <a:r>
              <a:rPr dirty="0"/>
              <a:t>: </a:t>
            </a:r>
            <a:r>
              <a:rPr b="1" dirty="0"/>
              <a:t>Psycho education</a:t>
            </a:r>
            <a:r>
              <a:rPr dirty="0"/>
              <a:t> and </a:t>
            </a:r>
            <a:r>
              <a:rPr b="1" dirty="0"/>
              <a:t>cognitive-</a:t>
            </a:r>
            <a:r>
              <a:rPr b="1" dirty="0" err="1"/>
              <a:t>behavioural</a:t>
            </a:r>
            <a:r>
              <a:rPr b="1" dirty="0"/>
              <a:t> treatment</a:t>
            </a:r>
            <a:r>
              <a:rPr dirty="0"/>
              <a:t>, </a:t>
            </a:r>
            <a:r>
              <a:rPr b="1" dirty="0"/>
              <a:t>wait &amp; watch</a:t>
            </a:r>
            <a:r>
              <a:rPr dirty="0"/>
              <a:t> at least </a:t>
            </a:r>
            <a:r>
              <a:rPr b="1" dirty="0"/>
              <a:t>2 to 4 weeks </a:t>
            </a:r>
            <a:r>
              <a:rPr dirty="0"/>
              <a:t>before starting antidepressant medications.</a:t>
            </a:r>
          </a:p>
          <a:p>
            <a:pPr marL="0" lvl="1" indent="228600">
              <a:lnSpc>
                <a:spcPct val="81000"/>
              </a:lnSpc>
              <a:buSzTx/>
              <a:buFontTx/>
              <a:buNone/>
              <a:defRPr sz="2500"/>
            </a:pPr>
            <a:endParaRPr dirty="0"/>
          </a:p>
          <a:p>
            <a:pPr marL="250825" indent="-250825">
              <a:lnSpc>
                <a:spcPct val="81000"/>
              </a:lnSpc>
              <a:buFontTx/>
              <a:defRPr sz="2500" b="1" u="sng"/>
            </a:pPr>
            <a:r>
              <a:rPr dirty="0"/>
              <a:t>Alcohol induced anxiety disorder</a:t>
            </a:r>
            <a:r>
              <a:rPr u="none" dirty="0"/>
              <a:t> – </a:t>
            </a:r>
          </a:p>
          <a:p>
            <a:pPr marL="685800" lvl="1" indent="-228600">
              <a:lnSpc>
                <a:spcPct val="81000"/>
              </a:lnSpc>
              <a:defRPr sz="2500"/>
            </a:pPr>
            <a:r>
              <a:rPr dirty="0"/>
              <a:t>80 % of alcoholic persons report </a:t>
            </a:r>
            <a:r>
              <a:rPr b="1" dirty="0"/>
              <a:t>panic attacks </a:t>
            </a:r>
            <a:r>
              <a:rPr dirty="0"/>
              <a:t>during at least one acute withdrawal episode.</a:t>
            </a:r>
          </a:p>
          <a:p>
            <a:pPr marL="685800" lvl="1" indent="-228600">
              <a:lnSpc>
                <a:spcPct val="81000"/>
              </a:lnSpc>
              <a:defRPr sz="2500"/>
            </a:pPr>
            <a:r>
              <a:rPr dirty="0"/>
              <a:t>During the first 4 weeks of abstinence, people with severe alcohol problems are likely to avoid some social situations for fear of being overwhelmed by anxiety (i.e. symptoms resembling </a:t>
            </a:r>
            <a:r>
              <a:rPr b="1" dirty="0"/>
              <a:t>social phobia &amp; agoraphobia</a:t>
            </a:r>
            <a:r>
              <a:rPr dirty="0"/>
              <a:t>)</a:t>
            </a:r>
          </a:p>
          <a:p>
            <a:pPr marL="685800" lvl="1" indent="-228600">
              <a:lnSpc>
                <a:spcPct val="81000"/>
              </a:lnSpc>
              <a:defRPr sz="2500"/>
            </a:pPr>
            <a:r>
              <a:rPr b="1" dirty="0"/>
              <a:t>Mx</a:t>
            </a:r>
            <a:r>
              <a:rPr dirty="0"/>
              <a:t>: </a:t>
            </a:r>
            <a:r>
              <a:rPr b="1" dirty="0"/>
              <a:t>Reassurance</a:t>
            </a:r>
            <a:r>
              <a:rPr dirty="0"/>
              <a:t>, The symptoms are likely to diminish and subsequently disappear with time.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ontent Placeholder 2"/>
          <p:cNvSpPr txBox="1">
            <a:spLocks noGrp="1"/>
          </p:cNvSpPr>
          <p:nvPr>
            <p:ph type="body" idx="1"/>
          </p:nvPr>
        </p:nvSpPr>
        <p:spPr>
          <a:xfrm>
            <a:off x="392294" y="203200"/>
            <a:ext cx="11177406" cy="6451600"/>
          </a:xfrm>
          <a:prstGeom prst="rect">
            <a:avLst/>
          </a:prstGeom>
        </p:spPr>
        <p:txBody>
          <a:bodyPr/>
          <a:lstStyle/>
          <a:p>
            <a:pPr marL="0" indent="0">
              <a:lnSpc>
                <a:spcPct val="81000"/>
              </a:lnSpc>
              <a:buSzTx/>
              <a:buNone/>
              <a:defRPr b="1" u="sng"/>
            </a:pPr>
            <a:r>
              <a:rPr dirty="0"/>
              <a:t>Other alcohol related neurological disorders</a:t>
            </a:r>
            <a:r>
              <a:rPr u="none" dirty="0"/>
              <a:t> – </a:t>
            </a:r>
          </a:p>
          <a:p>
            <a:pPr marL="0" indent="0">
              <a:lnSpc>
                <a:spcPct val="81000"/>
              </a:lnSpc>
              <a:buSzTx/>
              <a:buNone/>
              <a:defRPr b="1" u="sng"/>
            </a:pPr>
            <a:endParaRPr u="none" dirty="0"/>
          </a:p>
          <a:p>
            <a:pPr marL="661670" lvl="1" indent="-280670">
              <a:lnSpc>
                <a:spcPct val="81000"/>
              </a:lnSpc>
              <a:buFontTx/>
              <a:defRPr b="1" u="sng"/>
            </a:pPr>
            <a:r>
              <a:rPr dirty="0"/>
              <a:t>Fetal Alcohol Syndrome</a:t>
            </a:r>
            <a:r>
              <a:rPr u="none" dirty="0"/>
              <a:t>: </a:t>
            </a:r>
          </a:p>
          <a:p>
            <a:pPr marL="1143000" lvl="2" indent="-228600">
              <a:lnSpc>
                <a:spcPct val="81000"/>
              </a:lnSpc>
            </a:pPr>
            <a:r>
              <a:rPr dirty="0"/>
              <a:t>It is the leading cause of </a:t>
            </a:r>
            <a:r>
              <a:rPr b="1" dirty="0"/>
              <a:t>intellectual disability </a:t>
            </a:r>
            <a:r>
              <a:rPr dirty="0"/>
              <a:t>occurring, when mothers who drink alcohol expose fetuses to alcohol in utero.</a:t>
            </a:r>
          </a:p>
          <a:p>
            <a:pPr marL="1143000" lvl="2" indent="-228600">
              <a:lnSpc>
                <a:spcPct val="81000"/>
              </a:lnSpc>
            </a:pPr>
            <a:r>
              <a:rPr dirty="0"/>
              <a:t>Alcohol </a:t>
            </a:r>
            <a:r>
              <a:rPr b="1" dirty="0"/>
              <a:t>inhibits intrauterine growth and postnatal development</a:t>
            </a:r>
          </a:p>
          <a:p>
            <a:pPr marL="1143000" lvl="2" indent="-228600">
              <a:lnSpc>
                <a:spcPct val="81000"/>
              </a:lnSpc>
            </a:pPr>
            <a:r>
              <a:rPr dirty="0"/>
              <a:t> leading to </a:t>
            </a:r>
            <a:r>
              <a:rPr b="1" dirty="0"/>
              <a:t>microcephaly</a:t>
            </a:r>
            <a:r>
              <a:rPr dirty="0"/>
              <a:t>, </a:t>
            </a:r>
            <a:r>
              <a:rPr b="1" dirty="0"/>
              <a:t>craniofacial malformations</a:t>
            </a:r>
            <a:r>
              <a:rPr dirty="0"/>
              <a:t>, </a:t>
            </a:r>
            <a:r>
              <a:rPr b="1" dirty="0"/>
              <a:t>limb and heart defects</a:t>
            </a:r>
            <a:r>
              <a:rPr dirty="0"/>
              <a:t>, </a:t>
            </a:r>
            <a:r>
              <a:rPr b="1" dirty="0"/>
              <a:t>short adult stature </a:t>
            </a:r>
            <a:r>
              <a:rPr dirty="0"/>
              <a:t>and development of a range of </a:t>
            </a:r>
            <a:r>
              <a:rPr b="1" dirty="0"/>
              <a:t>adult maladaptive behaviors</a:t>
            </a:r>
            <a:r>
              <a:rPr dirty="0"/>
              <a:t>. </a:t>
            </a:r>
          </a:p>
          <a:p>
            <a:pPr marL="1143000" lvl="2" indent="-228600">
              <a:lnSpc>
                <a:spcPct val="81000"/>
              </a:lnSpc>
            </a:pPr>
            <a:r>
              <a:rPr dirty="0"/>
              <a:t>Women with alcohol-related disorders have a </a:t>
            </a:r>
            <a:r>
              <a:rPr b="1" dirty="0"/>
              <a:t>35 % risk </a:t>
            </a:r>
            <a:r>
              <a:rPr dirty="0"/>
              <a:t>of having a </a:t>
            </a:r>
            <a:r>
              <a:rPr b="1" dirty="0"/>
              <a:t>child with defects</a:t>
            </a:r>
            <a:r>
              <a:rPr dirty="0"/>
              <a:t>.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MANAGEMENT OF ALCOHOL DEPENDENCE"/>
          <p:cNvSpPr txBox="1">
            <a:spLocks noGrp="1"/>
          </p:cNvSpPr>
          <p:nvPr>
            <p:ph type="title"/>
          </p:nvPr>
        </p:nvSpPr>
        <p:spPr>
          <a:xfrm>
            <a:off x="838200" y="-37385"/>
            <a:ext cx="10515600" cy="1325564"/>
          </a:xfrm>
          <a:prstGeom prst="rect">
            <a:avLst/>
          </a:prstGeom>
        </p:spPr>
        <p:txBody>
          <a:bodyPr/>
          <a:lstStyle/>
          <a:p>
            <a:r>
              <a:t>MANAGEMENT OF ALCOHOL DEPENDENCE</a:t>
            </a:r>
          </a:p>
        </p:txBody>
      </p:sp>
      <p:sp>
        <p:nvSpPr>
          <p:cNvPr id="240" name="PHARMACOLOGICAL MANAGEMENT…"/>
          <p:cNvSpPr txBox="1">
            <a:spLocks noGrp="1"/>
          </p:cNvSpPr>
          <p:nvPr>
            <p:ph type="body" idx="1"/>
          </p:nvPr>
        </p:nvSpPr>
        <p:spPr>
          <a:xfrm>
            <a:off x="838200" y="1253331"/>
            <a:ext cx="10515600" cy="4351338"/>
          </a:xfrm>
          <a:prstGeom prst="rect">
            <a:avLst/>
          </a:prstGeom>
        </p:spPr>
        <p:txBody>
          <a:bodyPr/>
          <a:lstStyle/>
          <a:p>
            <a:pPr marL="0" indent="0">
              <a:buSzTx/>
              <a:buFontTx/>
              <a:buNone/>
              <a:defRPr b="1" u="sng"/>
            </a:pPr>
            <a:r>
              <a:rPr dirty="0"/>
              <a:t>PHARMACOLOGICAL MANAGEMENT </a:t>
            </a:r>
          </a:p>
          <a:p>
            <a:r>
              <a:rPr b="1" dirty="0"/>
              <a:t>GOALS</a:t>
            </a:r>
            <a:r>
              <a:rPr dirty="0"/>
              <a:t> :</a:t>
            </a:r>
          </a:p>
          <a:p>
            <a:pPr marL="685800" lvl="1" indent="-228600"/>
            <a:r>
              <a:rPr dirty="0"/>
              <a:t>Maintain &amp; motivate for </a:t>
            </a:r>
            <a:r>
              <a:rPr b="1" dirty="0"/>
              <a:t>complete abstinence </a:t>
            </a:r>
          </a:p>
          <a:p>
            <a:pPr marL="685800" lvl="1" indent="-228600"/>
            <a:r>
              <a:rPr b="1" dirty="0"/>
              <a:t>If not possible</a:t>
            </a:r>
            <a:r>
              <a:rPr dirty="0"/>
              <a:t>: </a:t>
            </a:r>
          </a:p>
          <a:p>
            <a:pPr marL="1143000" lvl="2" indent="-228600"/>
            <a:r>
              <a:rPr b="1" dirty="0"/>
              <a:t>Decrease the frequency </a:t>
            </a:r>
            <a:r>
              <a:rPr dirty="0"/>
              <a:t>and </a:t>
            </a:r>
            <a:r>
              <a:rPr b="1" dirty="0"/>
              <a:t>severity of relapses </a:t>
            </a:r>
          </a:p>
          <a:p>
            <a:pPr marL="1143000" lvl="2" indent="-228600"/>
            <a:r>
              <a:rPr b="1" dirty="0" err="1"/>
              <a:t>Maximise</a:t>
            </a:r>
            <a:r>
              <a:rPr b="1" dirty="0"/>
              <a:t> functioning </a:t>
            </a:r>
            <a:r>
              <a:rPr dirty="0"/>
              <a:t>in between  </a:t>
            </a:r>
          </a:p>
          <a:p>
            <a:pPr marL="1143000" lvl="2" indent="-228600"/>
            <a:r>
              <a:rPr b="1" dirty="0"/>
              <a:t>Improve the quality of life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DISULFIRAM…"/>
          <p:cNvSpPr txBox="1">
            <a:spLocks noGrp="1"/>
          </p:cNvSpPr>
          <p:nvPr>
            <p:ph type="body" idx="1"/>
          </p:nvPr>
        </p:nvSpPr>
        <p:spPr>
          <a:xfrm>
            <a:off x="838200" y="316215"/>
            <a:ext cx="10515600" cy="5860748"/>
          </a:xfrm>
          <a:prstGeom prst="rect">
            <a:avLst/>
          </a:prstGeom>
        </p:spPr>
        <p:txBody>
          <a:bodyPr/>
          <a:lstStyle/>
          <a:p>
            <a:pPr marL="203200" indent="-203200" defTabSz="814070">
              <a:spcBef>
                <a:spcPts val="800"/>
              </a:spcBef>
              <a:defRPr sz="2490"/>
            </a:pPr>
            <a:r>
              <a:rPr b="1" u="sng" dirty="0"/>
              <a:t>DISULFIRAM</a:t>
            </a:r>
            <a:r>
              <a:rPr dirty="0"/>
              <a:t> </a:t>
            </a:r>
          </a:p>
          <a:p>
            <a:pPr marL="610235" lvl="1" indent="-203200" defTabSz="814070">
              <a:spcBef>
                <a:spcPts val="800"/>
              </a:spcBef>
              <a:defRPr sz="2490"/>
            </a:pPr>
            <a:r>
              <a:rPr b="1" dirty="0"/>
              <a:t>Aversive agent</a:t>
            </a:r>
            <a:r>
              <a:rPr dirty="0"/>
              <a:t>. </a:t>
            </a:r>
          </a:p>
          <a:p>
            <a:pPr marL="610235" lvl="1" indent="-203200" defTabSz="814070">
              <a:spcBef>
                <a:spcPts val="800"/>
              </a:spcBef>
              <a:defRPr sz="2490"/>
            </a:pPr>
            <a:r>
              <a:rPr b="1" dirty="0"/>
              <a:t>Irreversible inhibitor of Aldehyde </a:t>
            </a:r>
            <a:r>
              <a:rPr b="1" dirty="0" err="1"/>
              <a:t>dehydogenase</a:t>
            </a:r>
            <a:r>
              <a:rPr b="1" dirty="0"/>
              <a:t> </a:t>
            </a:r>
            <a:r>
              <a:rPr dirty="0"/>
              <a:t>causes </a:t>
            </a:r>
            <a:r>
              <a:rPr b="1" dirty="0"/>
              <a:t>increase in the level of acetaldehyde </a:t>
            </a:r>
          </a:p>
          <a:p>
            <a:pPr marL="610235" lvl="1" indent="-203200" defTabSz="814070">
              <a:spcBef>
                <a:spcPts val="800"/>
              </a:spcBef>
              <a:defRPr sz="2490"/>
            </a:pPr>
            <a:r>
              <a:rPr dirty="0"/>
              <a:t>if alcohol is consumed resulting in </a:t>
            </a:r>
            <a:r>
              <a:rPr b="1" dirty="0"/>
              <a:t>nausea</a:t>
            </a:r>
            <a:r>
              <a:rPr dirty="0"/>
              <a:t>, </a:t>
            </a:r>
            <a:r>
              <a:rPr b="1" dirty="0"/>
              <a:t>sensation of heat in head </a:t>
            </a:r>
            <a:r>
              <a:rPr dirty="0"/>
              <a:t>and neck, </a:t>
            </a:r>
            <a:r>
              <a:rPr b="1" dirty="0"/>
              <a:t>hypotension</a:t>
            </a:r>
            <a:r>
              <a:rPr dirty="0"/>
              <a:t>, </a:t>
            </a:r>
            <a:r>
              <a:rPr b="1" dirty="0"/>
              <a:t>flushing</a:t>
            </a:r>
            <a:r>
              <a:rPr dirty="0"/>
              <a:t> and </a:t>
            </a:r>
            <a:r>
              <a:rPr b="1" dirty="0"/>
              <a:t>palpitations</a:t>
            </a:r>
            <a:r>
              <a:rPr dirty="0"/>
              <a:t>. </a:t>
            </a:r>
          </a:p>
          <a:p>
            <a:pPr marL="610235" lvl="1" indent="-203200" defTabSz="814070">
              <a:spcBef>
                <a:spcPts val="800"/>
              </a:spcBef>
              <a:defRPr sz="2490"/>
            </a:pPr>
            <a:r>
              <a:rPr dirty="0"/>
              <a:t>This deters people from drinking along with disulfiram Causes increase in the level of dopamine and decrease in the level of nor adrenaline in brain by blocking dopamine  hydroxylase </a:t>
            </a:r>
          </a:p>
          <a:p>
            <a:pPr marL="610235" lvl="1" indent="-203200" defTabSz="814070">
              <a:spcBef>
                <a:spcPts val="800"/>
              </a:spcBef>
              <a:defRPr sz="2490"/>
            </a:pPr>
            <a:r>
              <a:rPr dirty="0"/>
              <a:t>Dose: </a:t>
            </a:r>
            <a:r>
              <a:rPr b="1" dirty="0"/>
              <a:t>250 mg/day </a:t>
            </a:r>
            <a:r>
              <a:rPr dirty="0"/>
              <a:t>for </a:t>
            </a:r>
            <a:r>
              <a:rPr b="1" dirty="0"/>
              <a:t>1 year</a:t>
            </a:r>
            <a:r>
              <a:rPr dirty="0"/>
              <a:t>. </a:t>
            </a:r>
          </a:p>
          <a:p>
            <a:pPr marL="610235" lvl="1" indent="-203200" defTabSz="814070">
              <a:spcBef>
                <a:spcPts val="800"/>
              </a:spcBef>
              <a:defRPr sz="2490"/>
            </a:pPr>
            <a:r>
              <a:rPr b="1" dirty="0"/>
              <a:t>Started when the body is alcohol free for at least 24 </a:t>
            </a:r>
            <a:r>
              <a:rPr b="1" dirty="0" err="1"/>
              <a:t>hrs</a:t>
            </a:r>
            <a:r>
              <a:rPr b="1" dirty="0"/>
              <a:t> </a:t>
            </a:r>
          </a:p>
          <a:p>
            <a:pPr marL="610235" lvl="1" indent="-203200" defTabSz="814070">
              <a:spcBef>
                <a:spcPts val="800"/>
              </a:spcBef>
              <a:defRPr sz="2490"/>
            </a:pPr>
            <a:r>
              <a:rPr dirty="0"/>
              <a:t>Common side effects are </a:t>
            </a:r>
            <a:r>
              <a:rPr b="1" dirty="0"/>
              <a:t>drowsiness</a:t>
            </a:r>
            <a:r>
              <a:rPr dirty="0"/>
              <a:t> and </a:t>
            </a:r>
            <a:r>
              <a:rPr b="1" dirty="0"/>
              <a:t>gastric irritation </a:t>
            </a:r>
          </a:p>
          <a:p>
            <a:pPr marL="610235" lvl="1" indent="-203200" defTabSz="814070">
              <a:spcBef>
                <a:spcPts val="800"/>
              </a:spcBef>
              <a:defRPr sz="2490"/>
            </a:pPr>
            <a:r>
              <a:rPr dirty="0"/>
              <a:t>Guiding principle to </a:t>
            </a:r>
            <a:r>
              <a:rPr b="1" dirty="0"/>
              <a:t>stop disulfiram </a:t>
            </a:r>
            <a:r>
              <a:rPr dirty="0"/>
              <a:t>is when </a:t>
            </a:r>
            <a:r>
              <a:rPr b="1" dirty="0"/>
              <a:t>patient and therapist </a:t>
            </a:r>
            <a:r>
              <a:rPr dirty="0"/>
              <a:t>mutually </a:t>
            </a:r>
            <a:r>
              <a:rPr b="1" dirty="0"/>
              <a:t>agree</a:t>
            </a:r>
            <a:r>
              <a:rPr dirty="0"/>
              <a:t> and </a:t>
            </a:r>
            <a:r>
              <a:rPr b="1" dirty="0"/>
              <a:t>patient is confident of remaining abstinence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NALTREXONE…"/>
          <p:cNvSpPr txBox="1">
            <a:spLocks noGrp="1"/>
          </p:cNvSpPr>
          <p:nvPr>
            <p:ph type="body" idx="1"/>
          </p:nvPr>
        </p:nvSpPr>
        <p:spPr>
          <a:xfrm>
            <a:off x="83495" y="625285"/>
            <a:ext cx="11924883" cy="5916500"/>
          </a:xfrm>
          <a:prstGeom prst="rect">
            <a:avLst/>
          </a:prstGeom>
        </p:spPr>
        <p:txBody>
          <a:bodyPr/>
          <a:lstStyle/>
          <a:p>
            <a:pPr marL="178435" indent="-178435" defTabSz="713105">
              <a:spcBef>
                <a:spcPts val="700"/>
              </a:spcBef>
              <a:defRPr sz="2185"/>
            </a:pPr>
            <a:r>
              <a:rPr b="1" u="sng" dirty="0"/>
              <a:t>NALTREXONE</a:t>
            </a:r>
            <a:r>
              <a:rPr dirty="0"/>
              <a:t> </a:t>
            </a:r>
          </a:p>
          <a:p>
            <a:pPr marL="534670" lvl="1" indent="-178435" defTabSz="713105">
              <a:spcBef>
                <a:spcPts val="700"/>
              </a:spcBef>
              <a:defRPr sz="2185"/>
            </a:pPr>
            <a:r>
              <a:rPr dirty="0"/>
              <a:t>strong efficacy base </a:t>
            </a:r>
          </a:p>
          <a:p>
            <a:pPr marL="534670" lvl="1" indent="-178435" defTabSz="713105">
              <a:spcBef>
                <a:spcPts val="700"/>
              </a:spcBef>
              <a:defRPr sz="2185"/>
            </a:pPr>
            <a:r>
              <a:rPr b="1" dirty="0"/>
              <a:t>Opiate receptor antagonist </a:t>
            </a:r>
            <a:r>
              <a:rPr dirty="0"/>
              <a:t>-</a:t>
            </a:r>
            <a:r>
              <a:rPr b="1" dirty="0"/>
              <a:t> decrease </a:t>
            </a:r>
            <a:r>
              <a:rPr dirty="0"/>
              <a:t>in </a:t>
            </a:r>
            <a:r>
              <a:rPr b="1" dirty="0"/>
              <a:t>euphoric</a:t>
            </a:r>
            <a:r>
              <a:rPr dirty="0"/>
              <a:t> and rewarding effects of alcohol,</a:t>
            </a:r>
          </a:p>
          <a:p>
            <a:pPr marL="534670" lvl="1" indent="-178435" defTabSz="713105">
              <a:spcBef>
                <a:spcPts val="700"/>
              </a:spcBef>
              <a:defRPr sz="2185"/>
            </a:pPr>
            <a:r>
              <a:rPr dirty="0"/>
              <a:t> </a:t>
            </a:r>
            <a:r>
              <a:rPr b="1" dirty="0"/>
              <a:t>decrease in alcohol induced dopamine release</a:t>
            </a:r>
            <a:r>
              <a:rPr dirty="0"/>
              <a:t> which causes </a:t>
            </a:r>
            <a:r>
              <a:rPr b="1" dirty="0"/>
              <a:t>reduction in rewarding </a:t>
            </a:r>
            <a:r>
              <a:rPr dirty="0"/>
              <a:t>and decrease in craving</a:t>
            </a:r>
          </a:p>
          <a:p>
            <a:pPr marL="534670" lvl="1" indent="-178435" defTabSz="713105">
              <a:spcBef>
                <a:spcPts val="700"/>
              </a:spcBef>
              <a:defRPr sz="2185"/>
            </a:pPr>
            <a:r>
              <a:rPr dirty="0"/>
              <a:t>Reduces  return  to  heavy  drinking  by  </a:t>
            </a:r>
            <a:r>
              <a:rPr b="1" dirty="0"/>
              <a:t>reducing  lapse  to  relapse</a:t>
            </a:r>
            <a:r>
              <a:rPr dirty="0"/>
              <a:t>,  but  </a:t>
            </a:r>
            <a:r>
              <a:rPr b="1" dirty="0"/>
              <a:t>does  not  improve the  abstinence  rate</a:t>
            </a:r>
            <a:r>
              <a:rPr dirty="0"/>
              <a:t>.  </a:t>
            </a:r>
          </a:p>
          <a:p>
            <a:pPr marL="534670" lvl="1" indent="-178435" defTabSz="713105">
              <a:spcBef>
                <a:spcPts val="700"/>
              </a:spcBef>
              <a:defRPr sz="2185"/>
            </a:pPr>
            <a:r>
              <a:rPr dirty="0"/>
              <a:t>Long  acting  Injectable  form  of  Naltrexone  has  been  used  to overcome poor adherence. </a:t>
            </a:r>
          </a:p>
          <a:p>
            <a:pPr marL="534670" lvl="1" indent="-178435" defTabSz="713105">
              <a:spcBef>
                <a:spcPts val="700"/>
              </a:spcBef>
              <a:defRPr sz="2185"/>
            </a:pPr>
            <a:r>
              <a:rPr dirty="0"/>
              <a:t>Oral  dose:  </a:t>
            </a:r>
            <a:r>
              <a:rPr b="1" dirty="0"/>
              <a:t>50  mg/day </a:t>
            </a:r>
            <a:r>
              <a:rPr dirty="0"/>
              <a:t>(  can  be  given  also  while  using  alcohol) </a:t>
            </a:r>
          </a:p>
          <a:p>
            <a:pPr marL="534670" lvl="1" indent="-178435" defTabSz="713105">
              <a:spcBef>
                <a:spcPts val="700"/>
              </a:spcBef>
              <a:defRPr sz="2185"/>
            </a:pPr>
            <a:r>
              <a:rPr dirty="0"/>
              <a:t>Mild  and transient  side  effects</a:t>
            </a:r>
          </a:p>
          <a:p>
            <a:pPr marL="891540" lvl="2" indent="-178435" defTabSz="713105">
              <a:spcBef>
                <a:spcPts val="700"/>
              </a:spcBef>
              <a:defRPr sz="2185"/>
            </a:pPr>
            <a:r>
              <a:rPr b="1" dirty="0"/>
              <a:t>Most common </a:t>
            </a:r>
            <a:r>
              <a:rPr dirty="0"/>
              <a:t>adverse effect is </a:t>
            </a:r>
            <a:r>
              <a:rPr b="1" dirty="0"/>
              <a:t>nausea</a:t>
            </a:r>
            <a:r>
              <a:rPr dirty="0"/>
              <a:t> and </a:t>
            </a:r>
            <a:r>
              <a:rPr b="1" dirty="0"/>
              <a:t>sedation</a:t>
            </a:r>
            <a:r>
              <a:rPr dirty="0"/>
              <a:t> </a:t>
            </a:r>
          </a:p>
          <a:p>
            <a:pPr marL="891540" lvl="2" indent="-178435" defTabSz="713105">
              <a:spcBef>
                <a:spcPts val="700"/>
              </a:spcBef>
              <a:defRPr sz="2185"/>
            </a:pPr>
            <a:r>
              <a:rPr dirty="0"/>
              <a:t>CNS: </a:t>
            </a:r>
            <a:r>
              <a:rPr b="1" dirty="0"/>
              <a:t>headache</a:t>
            </a:r>
            <a:r>
              <a:rPr dirty="0"/>
              <a:t>, dysphoria, </a:t>
            </a:r>
            <a:r>
              <a:rPr b="1" dirty="0"/>
              <a:t>fatigue</a:t>
            </a:r>
            <a:r>
              <a:rPr dirty="0"/>
              <a:t> </a:t>
            </a:r>
          </a:p>
          <a:p>
            <a:pPr marL="891540" lvl="2" indent="-178435" defTabSz="713105">
              <a:spcBef>
                <a:spcPts val="700"/>
              </a:spcBef>
              <a:defRPr sz="2185"/>
            </a:pPr>
            <a:r>
              <a:rPr dirty="0"/>
              <a:t>GI:  </a:t>
            </a:r>
            <a:r>
              <a:rPr b="1" dirty="0"/>
              <a:t>nausea,  abdominal pain, vomiting</a:t>
            </a:r>
            <a:r>
              <a:rPr dirty="0"/>
              <a:t>, and </a:t>
            </a:r>
            <a:r>
              <a:rPr b="1" dirty="0"/>
              <a:t>liver  toxicity </a:t>
            </a:r>
          </a:p>
          <a:p>
            <a:pPr marL="534670" lvl="1" indent="-178435" defTabSz="713105">
              <a:spcBef>
                <a:spcPts val="700"/>
              </a:spcBef>
              <a:defRPr sz="2185"/>
            </a:pPr>
            <a:r>
              <a:rPr dirty="0"/>
              <a:t>Longer  duration  of  use  (6  months)  had  better  outcomes  compared  to  shorter  duration (3  months)  -  benefits   also  observed  to  last  for  3-12  months  after  stopping</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ACAMPROSATE (calcium acetyl homotaurinate)…"/>
          <p:cNvSpPr txBox="1">
            <a:spLocks noGrp="1"/>
          </p:cNvSpPr>
          <p:nvPr>
            <p:ph type="body" idx="1"/>
          </p:nvPr>
        </p:nvSpPr>
        <p:spPr>
          <a:xfrm>
            <a:off x="838200" y="316215"/>
            <a:ext cx="10515600" cy="5860748"/>
          </a:xfrm>
          <a:prstGeom prst="rect">
            <a:avLst/>
          </a:prstGeom>
        </p:spPr>
        <p:txBody>
          <a:bodyPr/>
          <a:lstStyle/>
          <a:p>
            <a:pPr marL="221615" indent="-221615" defTabSz="887095">
              <a:spcBef>
                <a:spcPts val="900"/>
              </a:spcBef>
              <a:defRPr sz="2715" b="1" u="sng"/>
            </a:pPr>
            <a:r>
              <a:rPr dirty="0"/>
              <a:t>ACAMPROSATE (calcium acetyl </a:t>
            </a:r>
            <a:r>
              <a:rPr dirty="0" err="1"/>
              <a:t>homotaurinate</a:t>
            </a:r>
            <a:r>
              <a:rPr dirty="0"/>
              <a:t>) </a:t>
            </a:r>
          </a:p>
          <a:p>
            <a:pPr marL="665480" lvl="1" indent="-221615" defTabSz="887095">
              <a:spcBef>
                <a:spcPts val="900"/>
              </a:spcBef>
              <a:defRPr sz="2715"/>
            </a:pPr>
            <a:r>
              <a:rPr dirty="0"/>
              <a:t>Synthetic  molecule  which  is  hypothesized  as  a  functional  glutaminergic  </a:t>
            </a:r>
            <a:r>
              <a:rPr b="1" dirty="0"/>
              <a:t>NMDA antagonist  </a:t>
            </a:r>
            <a:r>
              <a:rPr dirty="0"/>
              <a:t>and  </a:t>
            </a:r>
            <a:r>
              <a:rPr b="1" dirty="0"/>
              <a:t>reduces </a:t>
            </a:r>
            <a:r>
              <a:rPr b="1" dirty="0" err="1"/>
              <a:t>hyperglutamatergic</a:t>
            </a:r>
            <a:r>
              <a:rPr b="1" dirty="0"/>
              <a:t> state </a:t>
            </a:r>
            <a:r>
              <a:rPr dirty="0"/>
              <a:t>and reestablishes  the  homeostasis. </a:t>
            </a:r>
          </a:p>
          <a:p>
            <a:pPr marL="665480" lvl="1" indent="-221615" defTabSz="887095">
              <a:spcBef>
                <a:spcPts val="900"/>
              </a:spcBef>
              <a:defRPr sz="2715"/>
            </a:pPr>
            <a:r>
              <a:rPr dirty="0"/>
              <a:t>Acamprosate  </a:t>
            </a:r>
            <a:r>
              <a:rPr b="1" dirty="0"/>
              <a:t>better  than  placebo  </a:t>
            </a:r>
            <a:r>
              <a:rPr dirty="0"/>
              <a:t>in  </a:t>
            </a:r>
            <a:r>
              <a:rPr b="1" dirty="0"/>
              <a:t>maintaining  abstinence</a:t>
            </a:r>
            <a:r>
              <a:rPr dirty="0"/>
              <a:t>  and  in  preventing relapse </a:t>
            </a:r>
          </a:p>
          <a:p>
            <a:pPr marL="665480" lvl="1" indent="-221615" defTabSz="887095">
              <a:spcBef>
                <a:spcPts val="900"/>
              </a:spcBef>
              <a:defRPr sz="2715"/>
            </a:pPr>
            <a:r>
              <a:rPr dirty="0"/>
              <a:t>Dosage:  (</a:t>
            </a:r>
            <a:r>
              <a:rPr b="1" dirty="0"/>
              <a:t>333  mg  pill</a:t>
            </a:r>
            <a:r>
              <a:rPr dirty="0"/>
              <a:t>)  </a:t>
            </a:r>
            <a:r>
              <a:rPr b="1" dirty="0"/>
              <a:t>999  mg  to  1998  mg/day  </a:t>
            </a:r>
            <a:r>
              <a:rPr dirty="0"/>
              <a:t>based  of  </a:t>
            </a:r>
            <a:r>
              <a:rPr b="1" dirty="0"/>
              <a:t>weight</a:t>
            </a:r>
            <a:r>
              <a:rPr dirty="0"/>
              <a:t> of  the  patient </a:t>
            </a:r>
          </a:p>
          <a:p>
            <a:pPr marL="665480" lvl="1" indent="-221615" defTabSz="887095">
              <a:spcBef>
                <a:spcPts val="900"/>
              </a:spcBef>
              <a:defRPr sz="2715"/>
            </a:pPr>
            <a:r>
              <a:rPr dirty="0"/>
              <a:t>Adverse effects:  </a:t>
            </a:r>
            <a:r>
              <a:rPr b="1" dirty="0"/>
              <a:t>GI  disturbance  </a:t>
            </a:r>
            <a:r>
              <a:rPr dirty="0"/>
              <a:t>most  common </a:t>
            </a:r>
          </a:p>
          <a:p>
            <a:pPr marL="665480" lvl="1" indent="-221615" defTabSz="887095">
              <a:spcBef>
                <a:spcPts val="900"/>
              </a:spcBef>
              <a:defRPr sz="2715"/>
            </a:pPr>
            <a:r>
              <a:rPr dirty="0"/>
              <a:t>Not  </a:t>
            </a:r>
            <a:r>
              <a:rPr dirty="0" err="1"/>
              <a:t>metabolised</a:t>
            </a:r>
            <a:r>
              <a:rPr dirty="0"/>
              <a:t>    in  the  liver  and  </a:t>
            </a:r>
            <a:r>
              <a:rPr b="1" dirty="0"/>
              <a:t>excreted  unchanged  in  kidney contraindicated  in </a:t>
            </a:r>
            <a:r>
              <a:rPr dirty="0"/>
              <a:t>severe  liver  and  </a:t>
            </a:r>
            <a:r>
              <a:rPr b="1" dirty="0"/>
              <a:t>renal  impairment </a:t>
            </a:r>
          </a:p>
          <a:p>
            <a:pPr marL="665480" lvl="1" indent="-221615" defTabSz="887095">
              <a:spcBef>
                <a:spcPts val="900"/>
              </a:spcBef>
              <a:defRPr sz="2715"/>
            </a:pPr>
            <a:r>
              <a:rPr b="1" dirty="0"/>
              <a:t>To  be  used  for  a  year  </a:t>
            </a:r>
            <a:r>
              <a:rPr dirty="0"/>
              <a:t>-  </a:t>
            </a:r>
            <a:r>
              <a:rPr b="1" dirty="0"/>
              <a:t>benefits</a:t>
            </a:r>
            <a:r>
              <a:rPr dirty="0"/>
              <a:t>   also  observed  to  last  for  </a:t>
            </a:r>
            <a:r>
              <a:rPr b="1" dirty="0"/>
              <a:t>3-12  months  after  stopping</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BACLOFEN…"/>
          <p:cNvSpPr txBox="1">
            <a:spLocks noGrp="1"/>
          </p:cNvSpPr>
          <p:nvPr>
            <p:ph type="body" idx="1"/>
          </p:nvPr>
        </p:nvSpPr>
        <p:spPr>
          <a:xfrm>
            <a:off x="838200" y="316215"/>
            <a:ext cx="10515600" cy="5860748"/>
          </a:xfrm>
          <a:prstGeom prst="rect">
            <a:avLst/>
          </a:prstGeom>
        </p:spPr>
        <p:txBody>
          <a:bodyPr>
            <a:normAutofit fontScale="77500" lnSpcReduction="20000"/>
          </a:bodyPr>
          <a:lstStyle/>
          <a:p>
            <a:pPr>
              <a:defRPr b="1" u="sng"/>
            </a:pPr>
            <a:r>
              <a:rPr dirty="0"/>
              <a:t>BACLOFEN</a:t>
            </a:r>
          </a:p>
          <a:p>
            <a:pPr marL="685800" lvl="1" indent="-228600"/>
            <a:r>
              <a:rPr dirty="0"/>
              <a:t>Stereo  selective  </a:t>
            </a:r>
            <a:r>
              <a:rPr b="1" dirty="0"/>
              <a:t>GABA B  receptor agonist  </a:t>
            </a:r>
            <a:r>
              <a:rPr dirty="0"/>
              <a:t>-  </a:t>
            </a:r>
            <a:r>
              <a:rPr b="1" dirty="0"/>
              <a:t>inhibit</a:t>
            </a:r>
            <a:r>
              <a:rPr dirty="0"/>
              <a:t>  the </a:t>
            </a:r>
            <a:r>
              <a:rPr b="1" dirty="0"/>
              <a:t>release</a:t>
            </a:r>
            <a:r>
              <a:rPr dirty="0"/>
              <a:t>  of  neurotransmitters  such  as   </a:t>
            </a:r>
            <a:r>
              <a:rPr b="1" dirty="0"/>
              <a:t>Dopamine</a:t>
            </a:r>
            <a:r>
              <a:rPr dirty="0"/>
              <a:t>,  5HT, </a:t>
            </a:r>
            <a:r>
              <a:rPr b="1" dirty="0"/>
              <a:t>NA</a:t>
            </a:r>
            <a:r>
              <a:rPr dirty="0"/>
              <a:t>, </a:t>
            </a:r>
            <a:r>
              <a:rPr b="1" dirty="0"/>
              <a:t>Glutamate</a:t>
            </a:r>
            <a:r>
              <a:rPr dirty="0"/>
              <a:t> </a:t>
            </a:r>
          </a:p>
          <a:p>
            <a:pPr marL="685800" lvl="1" indent="-228600"/>
            <a:r>
              <a:rPr dirty="0"/>
              <a:t>Baclofen  has  a  higher  rate  of  </a:t>
            </a:r>
            <a:r>
              <a:rPr b="1" dirty="0"/>
              <a:t>abstinence</a:t>
            </a:r>
            <a:r>
              <a:rPr dirty="0"/>
              <a:t>  and  decreases  anxiety.  </a:t>
            </a:r>
          </a:p>
          <a:p>
            <a:pPr marL="685800" lvl="1" indent="-228600"/>
            <a:r>
              <a:rPr dirty="0"/>
              <a:t>Baclofen  holds promise  and  should  be  first  line  of  management  in  patients  with  moderate  to  severe cirrhotic  liver  disease. </a:t>
            </a:r>
          </a:p>
          <a:p>
            <a:pPr marL="685800" lvl="1" indent="-228600"/>
            <a:r>
              <a:rPr dirty="0"/>
              <a:t>Dose:  </a:t>
            </a:r>
            <a:r>
              <a:rPr b="1" dirty="0"/>
              <a:t>30-60 mg/day </a:t>
            </a:r>
          </a:p>
          <a:p>
            <a:pPr marL="685800" lvl="1" indent="-228600"/>
            <a:r>
              <a:rPr b="1" dirty="0"/>
              <a:t>First  line  of  management  </a:t>
            </a:r>
            <a:r>
              <a:rPr dirty="0"/>
              <a:t>in  the  presence  of  </a:t>
            </a:r>
            <a:r>
              <a:rPr b="1" dirty="0"/>
              <a:t>moderate  to  severe  cirrhosis</a:t>
            </a:r>
            <a:endParaRPr lang="en-IN" b="1" dirty="0"/>
          </a:p>
          <a:p>
            <a:pPr marL="685800" lvl="1" indent="-228600"/>
            <a:endParaRPr lang="en-IN" dirty="0"/>
          </a:p>
          <a:p>
            <a:r>
              <a:rPr lang="en-IN" b="1" u="sng" dirty="0"/>
              <a:t>TOPIRAMATE</a:t>
            </a:r>
            <a:r>
              <a:rPr lang="en-IN" dirty="0"/>
              <a:t> </a:t>
            </a:r>
          </a:p>
          <a:p>
            <a:pPr marL="685800" lvl="1" indent="-228600"/>
            <a:r>
              <a:rPr lang="en-IN" dirty="0"/>
              <a:t>Reduces  mesolimbic  activity  of  dopamine  by  Facilitates  GABA  transmission, decrease in  AMPA (Glutamate excitation) </a:t>
            </a:r>
          </a:p>
          <a:p>
            <a:pPr marL="685800" lvl="1" indent="-228600"/>
            <a:r>
              <a:rPr lang="en-IN" dirty="0"/>
              <a:t>Reduces  the  percentage  of  heavy  drinking  days,  maintain  abstinence,  harmful drinking  consequences, physical health and quality of  life.  </a:t>
            </a:r>
          </a:p>
          <a:p>
            <a:pPr marL="685800" lvl="1" indent="-228600"/>
            <a:r>
              <a:rPr lang="en-IN" dirty="0"/>
              <a:t>Dose:  150-300 mg/day </a:t>
            </a:r>
          </a:p>
          <a:p>
            <a:pPr marL="685800" lvl="1" indent="-228600"/>
            <a:r>
              <a:rPr lang="en-IN" dirty="0"/>
              <a:t>Adverse effects:  Paraesthesia,  Anorexia,  Insomnia,  difficulty  in  concentration</a:t>
            </a:r>
            <a:endParaRPr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ELECTIVE SEROTONIN REUPTAKE INHIBITOR (SSRI)…"/>
          <p:cNvSpPr txBox="1">
            <a:spLocks noGrp="1"/>
          </p:cNvSpPr>
          <p:nvPr>
            <p:ph type="body" idx="1"/>
          </p:nvPr>
        </p:nvSpPr>
        <p:spPr>
          <a:xfrm>
            <a:off x="838200" y="316215"/>
            <a:ext cx="10515600" cy="6422210"/>
          </a:xfrm>
          <a:prstGeom prst="rect">
            <a:avLst/>
          </a:prstGeom>
        </p:spPr>
        <p:txBody>
          <a:bodyPr>
            <a:normAutofit fontScale="85000" lnSpcReduction="20000"/>
          </a:bodyPr>
          <a:lstStyle/>
          <a:p>
            <a:pPr marL="226060" indent="-226060" defTabSz="905510">
              <a:spcBef>
                <a:spcPts val="900"/>
              </a:spcBef>
              <a:defRPr sz="2770" b="1" u="sng"/>
            </a:pPr>
            <a:r>
              <a:rPr dirty="0"/>
              <a:t>SELECTIVE SEROTONIN REUPTAKE INHIBITOR (SSRI) </a:t>
            </a:r>
          </a:p>
          <a:p>
            <a:pPr marL="678815" lvl="1" indent="-226060" defTabSz="905510">
              <a:spcBef>
                <a:spcPts val="900"/>
              </a:spcBef>
              <a:defRPr sz="2770"/>
            </a:pPr>
            <a:r>
              <a:rPr dirty="0"/>
              <a:t>SSRIs  are  generally  used  for  patients  with  </a:t>
            </a:r>
            <a:r>
              <a:rPr b="1" dirty="0"/>
              <a:t>comorbid  depression</a:t>
            </a:r>
            <a:r>
              <a:rPr dirty="0"/>
              <a:t>,  effectiveness  is  less consistent  in  non  depressed  patients </a:t>
            </a:r>
          </a:p>
          <a:p>
            <a:pPr marL="678815" lvl="1" indent="-226060" defTabSz="905510">
              <a:spcBef>
                <a:spcPts val="900"/>
              </a:spcBef>
              <a:defRPr sz="2770"/>
            </a:pPr>
            <a:r>
              <a:rPr dirty="0"/>
              <a:t>SSRIs  worsen outcome in early onset,  family  history  of  alcoholism </a:t>
            </a:r>
          </a:p>
          <a:p>
            <a:pPr marL="226060" indent="-226060" defTabSz="905510">
              <a:spcBef>
                <a:spcPts val="900"/>
              </a:spcBef>
              <a:defRPr sz="2770" b="1" u="sng"/>
            </a:pPr>
            <a:r>
              <a:rPr dirty="0"/>
              <a:t>GAMMA HYDROXYBUTYRIC ACID (GHB) </a:t>
            </a:r>
          </a:p>
          <a:p>
            <a:pPr marL="678815" lvl="1" indent="-226060" defTabSz="905510">
              <a:spcBef>
                <a:spcPts val="900"/>
              </a:spcBef>
              <a:defRPr sz="2770"/>
            </a:pPr>
            <a:r>
              <a:rPr dirty="0"/>
              <a:t>GABA-B agonist </a:t>
            </a:r>
          </a:p>
          <a:p>
            <a:pPr marL="678815" lvl="1" indent="-226060" defTabSz="905510">
              <a:spcBef>
                <a:spcPts val="900"/>
              </a:spcBef>
              <a:defRPr sz="2770"/>
            </a:pPr>
            <a:r>
              <a:rPr dirty="0"/>
              <a:t>To  prevent  relapse  and  decrease in  craving  in  patients  during  3  months  follow  up </a:t>
            </a:r>
          </a:p>
          <a:p>
            <a:pPr marL="678815" lvl="1" indent="-226060" defTabSz="905510">
              <a:spcBef>
                <a:spcPts val="900"/>
              </a:spcBef>
              <a:defRPr sz="2770"/>
            </a:pPr>
            <a:r>
              <a:rPr dirty="0"/>
              <a:t>Because  of  the  risk  of  addiction  drug  should  be  used  only  under  strict  medical surveillance </a:t>
            </a:r>
            <a:endParaRPr lang="en-IN" dirty="0"/>
          </a:p>
          <a:p>
            <a:r>
              <a:rPr lang="en-IN" b="1" u="sng" dirty="0"/>
              <a:t>ONDANSETRON</a:t>
            </a:r>
            <a:r>
              <a:rPr lang="en-IN" dirty="0"/>
              <a:t> </a:t>
            </a:r>
          </a:p>
          <a:p>
            <a:pPr marL="685800" lvl="1" indent="-228600"/>
            <a:r>
              <a:rPr lang="en-IN" b="1" dirty="0"/>
              <a:t>5-HT3 antagonist </a:t>
            </a:r>
          </a:p>
          <a:p>
            <a:pPr marL="685800" lvl="1" indent="-228600"/>
            <a:r>
              <a:rPr lang="en-IN" dirty="0"/>
              <a:t>May be effective  in  </a:t>
            </a:r>
            <a:r>
              <a:rPr lang="en-IN" b="1" dirty="0"/>
              <a:t>early  onset  users </a:t>
            </a:r>
          </a:p>
          <a:p>
            <a:r>
              <a:rPr lang="en-IN" b="1" u="sng" dirty="0"/>
              <a:t>ANTIPSYCHOTICS</a:t>
            </a:r>
            <a:r>
              <a:rPr lang="en-IN" dirty="0"/>
              <a:t> </a:t>
            </a:r>
          </a:p>
          <a:p>
            <a:pPr marL="685800" lvl="1" indent="-228600"/>
            <a:r>
              <a:rPr lang="en-IN" dirty="0"/>
              <a:t>Aripiprazole,  Quetiapine,  </a:t>
            </a:r>
            <a:r>
              <a:rPr lang="en-IN" dirty="0" err="1"/>
              <a:t>Olananzapine</a:t>
            </a:r>
            <a:r>
              <a:rPr lang="en-IN" dirty="0"/>
              <a:t>,  </a:t>
            </a:r>
            <a:r>
              <a:rPr lang="en-IN" dirty="0" err="1"/>
              <a:t>Amisulpride</a:t>
            </a:r>
            <a:r>
              <a:rPr lang="en-IN" dirty="0"/>
              <a:t>,  </a:t>
            </a:r>
            <a:r>
              <a:rPr lang="en-IN" dirty="0" err="1"/>
              <a:t>Flupenthixol</a:t>
            </a:r>
            <a:r>
              <a:rPr lang="en-IN" dirty="0"/>
              <a:t>,  Haloperidol and  Clozapine </a:t>
            </a:r>
            <a:r>
              <a:rPr lang="en-IN" b="1" dirty="0"/>
              <a:t>– only case reports  </a:t>
            </a:r>
            <a:r>
              <a:rPr lang="en-IN" dirty="0"/>
              <a:t>which state  that  they  </a:t>
            </a:r>
            <a:r>
              <a:rPr lang="en-IN" b="1" dirty="0"/>
              <a:t>improve  drinking  outcome </a:t>
            </a:r>
          </a:p>
          <a:p>
            <a:pPr marL="685800" lvl="1" indent="-228600"/>
            <a:r>
              <a:rPr lang="en-IN" b="1" dirty="0"/>
              <a:t>Not  recommended for general use</a:t>
            </a:r>
          </a:p>
          <a:p>
            <a:pPr marL="678815" lvl="1" indent="-226060" defTabSz="905510">
              <a:spcBef>
                <a:spcPts val="900"/>
              </a:spcBef>
              <a:defRPr sz="2770"/>
            </a:pPr>
            <a:endParaRPr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p:nvPr/>
        </p:nvSpPr>
        <p:spPr>
          <a:xfrm>
            <a:off x="260001" y="435670"/>
            <a:ext cx="11011598" cy="590931"/>
          </a:xfrm>
          <a:prstGeom prst="rect">
            <a:avLst/>
          </a:prstGeom>
          <a:ln w="12700">
            <a:miter lim="400000"/>
          </a:ln>
        </p:spPr>
        <p:txBody>
          <a:bodyPr lIns="45719" rIns="45719" anchor="ctr">
            <a:spAutoFit/>
          </a:bodyPr>
          <a:lstStyle>
            <a:lvl1pPr>
              <a:lnSpc>
                <a:spcPct val="90000"/>
              </a:lnSpc>
              <a:defRPr sz="3600" u="sng">
                <a:latin typeface="Calibri Light" panose="020F0302020204030204"/>
                <a:ea typeface="Calibri Light" panose="020F0302020204030204"/>
                <a:cs typeface="Calibri Light" panose="020F0302020204030204"/>
                <a:sym typeface="Calibri Light" panose="020F0302020204030204"/>
              </a:defRPr>
            </a:lvl1pPr>
          </a:lstStyle>
          <a:p>
            <a:r>
              <a:rPr dirty="0"/>
              <a:t>Treatment of </a:t>
            </a:r>
            <a:r>
              <a:rPr b="1" dirty="0"/>
              <a:t>Independent Psychiatric Disorders</a:t>
            </a:r>
          </a:p>
        </p:txBody>
      </p:sp>
      <p:sp>
        <p:nvSpPr>
          <p:cNvPr id="269" name="Content Placeholder 2"/>
          <p:cNvSpPr txBox="1"/>
          <p:nvPr/>
        </p:nvSpPr>
        <p:spPr>
          <a:xfrm>
            <a:off x="502919" y="1600200"/>
            <a:ext cx="10525761" cy="4525963"/>
          </a:xfrm>
          <a:prstGeom prst="rect">
            <a:avLst/>
          </a:prstGeom>
          <a:ln w="12700">
            <a:miter lim="400000"/>
          </a:ln>
        </p:spPr>
        <p:txBody>
          <a:bodyPr lIns="45719" rIns="45719">
            <a:normAutofit/>
          </a:bodyPr>
          <a:lstStyle/>
          <a:p>
            <a:pPr marL="228600" indent="-228600">
              <a:lnSpc>
                <a:spcPct val="90000"/>
              </a:lnSpc>
              <a:spcBef>
                <a:spcPts val="1000"/>
              </a:spcBef>
              <a:buSzPct val="100000"/>
              <a:buFont typeface="Arial" panose="020B0604020202020204"/>
              <a:buChar char="•"/>
              <a:defRPr sz="2800"/>
            </a:pPr>
            <a:r>
              <a:rPr dirty="0"/>
              <a:t>patient with </a:t>
            </a:r>
            <a:r>
              <a:rPr b="1" dirty="0"/>
              <a:t>bipolar I disorder </a:t>
            </a:r>
            <a:r>
              <a:rPr dirty="0"/>
              <a:t>who has an associated AUD with appropriate psychotherapy and </a:t>
            </a:r>
            <a:r>
              <a:rPr b="1" dirty="0"/>
              <a:t>lithium or valproic acid</a:t>
            </a:r>
            <a:r>
              <a:rPr dirty="0"/>
              <a:t>.</a:t>
            </a:r>
          </a:p>
          <a:p>
            <a:pPr marL="228600" indent="-228600">
              <a:lnSpc>
                <a:spcPct val="90000"/>
              </a:lnSpc>
              <a:spcBef>
                <a:spcPts val="1000"/>
              </a:spcBef>
              <a:defRPr sz="2800"/>
            </a:pPr>
            <a:endParaRPr dirty="0"/>
          </a:p>
          <a:p>
            <a:pPr marL="228600" indent="-228600">
              <a:lnSpc>
                <a:spcPct val="90000"/>
              </a:lnSpc>
              <a:spcBef>
                <a:spcPts val="1000"/>
              </a:spcBef>
              <a:buSzPct val="100000"/>
              <a:buFont typeface="Arial" panose="020B0604020202020204"/>
              <a:buChar char="•"/>
              <a:defRPr sz="2800"/>
            </a:pPr>
            <a:r>
              <a:rPr b="1" dirty="0"/>
              <a:t>long-term antipsychotic medications </a:t>
            </a:r>
            <a:r>
              <a:rPr dirty="0"/>
              <a:t>to the patient with </a:t>
            </a:r>
            <a:r>
              <a:rPr b="1" dirty="0"/>
              <a:t>schizophrenia</a:t>
            </a:r>
            <a:r>
              <a:rPr dirty="0"/>
              <a:t>.</a:t>
            </a:r>
          </a:p>
          <a:p>
            <a:pPr marL="228600" indent="-228600">
              <a:lnSpc>
                <a:spcPct val="90000"/>
              </a:lnSpc>
              <a:spcBef>
                <a:spcPts val="1000"/>
              </a:spcBef>
              <a:defRPr sz="2800"/>
            </a:pPr>
            <a:endParaRPr dirty="0"/>
          </a:p>
          <a:p>
            <a:pPr marL="228600" indent="-228600">
              <a:lnSpc>
                <a:spcPct val="90000"/>
              </a:lnSpc>
              <a:spcBef>
                <a:spcPts val="1000"/>
              </a:spcBef>
              <a:buSzPct val="100000"/>
              <a:buFont typeface="Arial" panose="020B0604020202020204"/>
              <a:buChar char="•"/>
              <a:defRPr sz="2800"/>
            </a:pPr>
            <a:r>
              <a:rPr dirty="0"/>
              <a:t>The </a:t>
            </a:r>
            <a:r>
              <a:rPr b="1" dirty="0"/>
              <a:t>goal</a:t>
            </a:r>
            <a:r>
              <a:rPr dirty="0"/>
              <a:t> is to </a:t>
            </a:r>
            <a:r>
              <a:rPr b="1" dirty="0"/>
              <a:t>minimize</a:t>
            </a:r>
            <a:r>
              <a:rPr dirty="0"/>
              <a:t> the symptoms of the </a:t>
            </a:r>
            <a:r>
              <a:rPr b="1" dirty="0"/>
              <a:t>independent psychiatric disorder</a:t>
            </a:r>
            <a:r>
              <a:rPr dirty="0"/>
              <a:t> in the hope that a greater level of life stability will be associated with a </a:t>
            </a:r>
            <a:r>
              <a:rPr b="1" dirty="0"/>
              <a:t>better prognosis </a:t>
            </a:r>
            <a:r>
              <a:rPr dirty="0"/>
              <a:t>for the patient’s </a:t>
            </a:r>
            <a:r>
              <a:rPr b="1" dirty="0"/>
              <a:t>alcohol problems</a:t>
            </a:r>
            <a:r>
              <a:rPr dirty="0"/>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ASSESSMENT OF ALCOHOL USE DISORDERS"/>
          <p:cNvSpPr txBox="1">
            <a:spLocks noGrp="1"/>
          </p:cNvSpPr>
          <p:nvPr>
            <p:ph type="title"/>
          </p:nvPr>
        </p:nvSpPr>
        <p:spPr>
          <a:prstGeom prst="rect">
            <a:avLst/>
          </a:prstGeom>
        </p:spPr>
        <p:txBody>
          <a:bodyPr/>
          <a:lstStyle/>
          <a:p>
            <a:r>
              <a:t>ASSESSMENT OF ALCOHOL USE DISORDERS</a:t>
            </a:r>
          </a:p>
        </p:txBody>
      </p:sp>
      <p:sp>
        <p:nvSpPr>
          <p:cNvPr id="123" name="The  goal  of  assessment  also  varies  in  different  phases  of  the  treatment.…"/>
          <p:cNvSpPr txBox="1">
            <a:spLocks noGrp="1"/>
          </p:cNvSpPr>
          <p:nvPr>
            <p:ph type="body" idx="1"/>
          </p:nvPr>
        </p:nvSpPr>
        <p:spPr>
          <a:prstGeom prst="rect">
            <a:avLst/>
          </a:prstGeom>
        </p:spPr>
        <p:txBody>
          <a:bodyPr/>
          <a:lstStyle/>
          <a:p>
            <a:r>
              <a:t>The  goal  of  assessment  also  varies  in  different  phases  of  the  treatment.</a:t>
            </a:r>
          </a:p>
          <a:p>
            <a:endParaRPr/>
          </a:p>
          <a:p>
            <a:pPr marL="685800" lvl="1" indent="-228600"/>
            <a:r>
              <a:t>Establish:  rapport,  diagnosis  and  plan  of management </a:t>
            </a:r>
          </a:p>
          <a:p>
            <a:pPr marL="685800" lvl="1" indent="-228600"/>
            <a:r>
              <a:t>During intervention, monitoring  the  progress  and  assessing  abstinence.</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MANAGEMENT OF ALCOHOL DEPENDENCE"/>
          <p:cNvSpPr txBox="1">
            <a:spLocks noGrp="1"/>
          </p:cNvSpPr>
          <p:nvPr>
            <p:ph type="title"/>
          </p:nvPr>
        </p:nvSpPr>
        <p:spPr>
          <a:xfrm>
            <a:off x="838200" y="-37385"/>
            <a:ext cx="10515600" cy="1325564"/>
          </a:xfrm>
          <a:prstGeom prst="rect">
            <a:avLst/>
          </a:prstGeom>
        </p:spPr>
        <p:txBody>
          <a:bodyPr/>
          <a:lstStyle/>
          <a:p>
            <a:r>
              <a:t>MANAGEMENT OF ALCOHOL DEPENDENCE</a:t>
            </a:r>
          </a:p>
        </p:txBody>
      </p:sp>
      <p:sp>
        <p:nvSpPr>
          <p:cNvPr id="272" name="PSYCHOSOCIAL INTERVENTIONS…"/>
          <p:cNvSpPr txBox="1">
            <a:spLocks noGrp="1"/>
          </p:cNvSpPr>
          <p:nvPr>
            <p:ph type="body" idx="1"/>
          </p:nvPr>
        </p:nvSpPr>
        <p:spPr>
          <a:xfrm>
            <a:off x="838200" y="1253331"/>
            <a:ext cx="10515600" cy="4351338"/>
          </a:xfrm>
          <a:prstGeom prst="rect">
            <a:avLst/>
          </a:prstGeom>
        </p:spPr>
        <p:txBody>
          <a:bodyPr>
            <a:normAutofit lnSpcReduction="10000"/>
          </a:bodyPr>
          <a:lstStyle/>
          <a:p>
            <a:pPr marL="0" indent="0" defTabSz="713105">
              <a:spcBef>
                <a:spcPts val="700"/>
              </a:spcBef>
              <a:buSzTx/>
              <a:buFontTx/>
              <a:buNone/>
              <a:defRPr sz="2185" b="1" u="sng"/>
            </a:pPr>
            <a:r>
              <a:rPr dirty="0"/>
              <a:t>PSYCHOSOCIAL INTERVENTIONS </a:t>
            </a:r>
          </a:p>
          <a:p>
            <a:pPr marL="516255" lvl="1" indent="-219075" defTabSz="713105">
              <a:spcBef>
                <a:spcPts val="700"/>
              </a:spcBef>
              <a:buFontTx/>
              <a:defRPr sz="2185"/>
            </a:pPr>
            <a:r>
              <a:rPr dirty="0"/>
              <a:t>Psychosocial  therapies  </a:t>
            </a:r>
            <a:r>
              <a:rPr b="1" dirty="0"/>
              <a:t>differing  widely  in  concept</a:t>
            </a:r>
            <a:r>
              <a:rPr dirty="0"/>
              <a:t>ual  framework,  </a:t>
            </a:r>
            <a:r>
              <a:rPr b="1" dirty="0"/>
              <a:t>intensity</a:t>
            </a:r>
            <a:r>
              <a:rPr dirty="0"/>
              <a:t>, </a:t>
            </a:r>
            <a:r>
              <a:rPr b="1" dirty="0"/>
              <a:t>duration</a:t>
            </a:r>
            <a:r>
              <a:rPr dirty="0"/>
              <a:t>,  and  location </a:t>
            </a:r>
          </a:p>
          <a:p>
            <a:pPr marL="516255" lvl="1" indent="-219075" defTabSz="713105">
              <a:spcBef>
                <a:spcPts val="700"/>
              </a:spcBef>
              <a:buFontTx/>
              <a:defRPr sz="2185"/>
            </a:pPr>
            <a:r>
              <a:rPr b="1" dirty="0"/>
              <a:t>Structured</a:t>
            </a:r>
            <a:r>
              <a:rPr dirty="0"/>
              <a:t>  specific  </a:t>
            </a:r>
            <a:r>
              <a:rPr b="1" dirty="0"/>
              <a:t>therapies</a:t>
            </a:r>
            <a:r>
              <a:rPr dirty="0"/>
              <a:t>  have  </a:t>
            </a:r>
            <a:r>
              <a:rPr b="1" dirty="0"/>
              <a:t>better  outcome</a:t>
            </a:r>
            <a:r>
              <a:rPr dirty="0"/>
              <a:t>  </a:t>
            </a:r>
            <a:r>
              <a:rPr b="1" dirty="0"/>
              <a:t>compared  to  less </a:t>
            </a:r>
            <a:r>
              <a:rPr lang="en-US" b="1" dirty="0"/>
              <a:t>structured </a:t>
            </a:r>
            <a:r>
              <a:rPr dirty="0"/>
              <a:t>supportive  </a:t>
            </a:r>
            <a:r>
              <a:rPr b="1" dirty="0"/>
              <a:t>counselling</a:t>
            </a:r>
            <a:r>
              <a:rPr dirty="0"/>
              <a:t> </a:t>
            </a:r>
          </a:p>
          <a:p>
            <a:pPr marL="516255" lvl="1" indent="-219075" defTabSz="713105">
              <a:spcBef>
                <a:spcPts val="700"/>
              </a:spcBef>
              <a:buFontTx/>
              <a:defRPr sz="2185"/>
            </a:pPr>
            <a:r>
              <a:rPr b="1" dirty="0"/>
              <a:t>No</a:t>
            </a:r>
            <a:r>
              <a:rPr dirty="0"/>
              <a:t> particular  psychotherapy has been found consistently to be </a:t>
            </a:r>
            <a:r>
              <a:rPr b="1" dirty="0"/>
              <a:t>better  than  others </a:t>
            </a:r>
          </a:p>
          <a:p>
            <a:pPr marL="0" indent="0" defTabSz="713105">
              <a:spcBef>
                <a:spcPts val="700"/>
              </a:spcBef>
              <a:buSzTx/>
              <a:buFontTx/>
              <a:buNone/>
              <a:defRPr sz="2185"/>
            </a:pPr>
            <a:r>
              <a:rPr b="1" u="sng" dirty="0"/>
              <a:t>GOALS</a:t>
            </a:r>
            <a:r>
              <a:rPr b="1" dirty="0"/>
              <a:t>: </a:t>
            </a:r>
          </a:p>
          <a:p>
            <a:pPr marL="516255" lvl="1" indent="-219075" defTabSz="713105">
              <a:spcBef>
                <a:spcPts val="700"/>
              </a:spcBef>
              <a:buFontTx/>
              <a:defRPr sz="2185"/>
            </a:pPr>
            <a:r>
              <a:rPr b="1" dirty="0"/>
              <a:t>Enhance efficacy of  Pharmacotherapy </a:t>
            </a:r>
          </a:p>
          <a:p>
            <a:pPr marL="516255" lvl="1" indent="-219075" defTabSz="713105">
              <a:spcBef>
                <a:spcPts val="700"/>
              </a:spcBef>
              <a:buFontTx/>
              <a:defRPr sz="2185"/>
            </a:pPr>
            <a:r>
              <a:rPr b="1" dirty="0"/>
              <a:t>Achieving sustained drug free status </a:t>
            </a:r>
          </a:p>
          <a:p>
            <a:pPr marL="516255" lvl="1" indent="-219075" defTabSz="713105">
              <a:spcBef>
                <a:spcPts val="700"/>
              </a:spcBef>
              <a:buFontTx/>
              <a:defRPr sz="2185"/>
            </a:pPr>
            <a:endParaRPr lang="en-US" dirty="0"/>
          </a:p>
          <a:p>
            <a:pPr marL="516255" lvl="1" indent="-219075" defTabSz="713105">
              <a:spcBef>
                <a:spcPts val="700"/>
              </a:spcBef>
              <a:buFontTx/>
              <a:defRPr sz="2185"/>
            </a:pPr>
            <a:r>
              <a:rPr dirty="0"/>
              <a:t>Change in </a:t>
            </a:r>
            <a:r>
              <a:rPr b="1" dirty="0"/>
              <a:t>life  style  </a:t>
            </a:r>
            <a:r>
              <a:rPr dirty="0"/>
              <a:t>and </a:t>
            </a:r>
          </a:p>
          <a:p>
            <a:pPr marL="516255" lvl="1" indent="-219075" defTabSz="713105">
              <a:spcBef>
                <a:spcPts val="700"/>
              </a:spcBef>
              <a:buFontTx/>
              <a:defRPr sz="2185"/>
            </a:pPr>
            <a:r>
              <a:rPr dirty="0"/>
              <a:t>Improve </a:t>
            </a:r>
            <a:r>
              <a:rPr b="1" dirty="0"/>
              <a:t>quality  of  life</a:t>
            </a:r>
          </a:p>
        </p:txBody>
      </p:sp>
      <p:cxnSp>
        <p:nvCxnSpPr>
          <p:cNvPr id="3" name="Straight Arrow Connector 2">
            <a:extLst>
              <a:ext uri="{FF2B5EF4-FFF2-40B4-BE49-F238E27FC236}">
                <a16:creationId xmlns:a16="http://schemas.microsoft.com/office/drawing/2014/main" id="{9DEE5666-7C96-55DF-73AF-56B7A50F45D0}"/>
              </a:ext>
            </a:extLst>
          </p:cNvPr>
          <p:cNvCxnSpPr/>
          <p:nvPr/>
        </p:nvCxnSpPr>
        <p:spPr>
          <a:xfrm>
            <a:off x="2838994" y="3805646"/>
            <a:ext cx="0" cy="226423"/>
          </a:xfrm>
          <a:prstGeom prst="straightConnector1">
            <a:avLst/>
          </a:prstGeom>
          <a:noFill/>
          <a:ln w="12700" cap="flat">
            <a:solidFill>
              <a:schemeClr val="accent1"/>
            </a:solidFill>
            <a:prstDash val="solid"/>
            <a:miter lim="800000"/>
            <a:tailEnd type="triangle"/>
          </a:ln>
        </p:spPr>
        <p:style>
          <a:lnRef idx="0">
            <a:scrgbClr r="0" g="0" b="0"/>
          </a:lnRef>
          <a:fillRef idx="0">
            <a:scrgbClr r="0" g="0" b="0"/>
          </a:fillRef>
          <a:effectRef idx="0">
            <a:scrgbClr r="0" g="0" b="0"/>
          </a:effectRef>
          <a:fontRef idx="none"/>
        </p:style>
      </p:cxn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MOTIVATION ENHANCEMENT THERAPY…"/>
          <p:cNvSpPr txBox="1">
            <a:spLocks noGrp="1"/>
          </p:cNvSpPr>
          <p:nvPr>
            <p:ph type="body" idx="1"/>
          </p:nvPr>
        </p:nvSpPr>
        <p:spPr>
          <a:xfrm>
            <a:off x="838200" y="199534"/>
            <a:ext cx="10515600" cy="6458932"/>
          </a:xfrm>
          <a:prstGeom prst="rect">
            <a:avLst/>
          </a:prstGeom>
        </p:spPr>
        <p:txBody>
          <a:bodyPr/>
          <a:lstStyle/>
          <a:p>
            <a:pPr marL="198755" indent="-198755" defTabSz="795655">
              <a:spcBef>
                <a:spcPts val="800"/>
              </a:spcBef>
              <a:defRPr sz="2435" b="1" u="sng"/>
            </a:pPr>
            <a:r>
              <a:rPr dirty="0"/>
              <a:t>MOTIVATION ENHANCEMENT THERAPY </a:t>
            </a:r>
          </a:p>
          <a:p>
            <a:pPr marL="596900" lvl="1" indent="-198755" defTabSz="795655">
              <a:spcBef>
                <a:spcPts val="800"/>
              </a:spcBef>
              <a:defRPr sz="2435"/>
            </a:pPr>
            <a:r>
              <a:rPr b="1" dirty="0" err="1"/>
              <a:t>Maximise</a:t>
            </a:r>
            <a:r>
              <a:rPr dirty="0"/>
              <a:t>  patient's  </a:t>
            </a:r>
            <a:r>
              <a:rPr b="1" dirty="0"/>
              <a:t>intrinsic  desire  to  change</a:t>
            </a:r>
            <a:r>
              <a:rPr dirty="0"/>
              <a:t>  substance  use  </a:t>
            </a:r>
            <a:r>
              <a:rPr b="1" dirty="0"/>
              <a:t>using  motivational interviewing  techniques </a:t>
            </a:r>
          </a:p>
          <a:p>
            <a:pPr marL="596900" lvl="1" indent="-198755" defTabSz="795655">
              <a:spcBef>
                <a:spcPts val="800"/>
              </a:spcBef>
              <a:defRPr sz="2435"/>
            </a:pPr>
            <a:r>
              <a:rPr dirty="0"/>
              <a:t>Empathic,  </a:t>
            </a:r>
            <a:r>
              <a:rPr dirty="0" err="1"/>
              <a:t>non-judgemental</a:t>
            </a:r>
            <a:r>
              <a:rPr dirty="0"/>
              <a:t>  and  supportive  approach  to  examine  patient's ambivalence about changing substance use </a:t>
            </a:r>
            <a:r>
              <a:rPr dirty="0" err="1"/>
              <a:t>behaviours</a:t>
            </a:r>
            <a:r>
              <a:rPr dirty="0"/>
              <a:t> </a:t>
            </a:r>
          </a:p>
          <a:p>
            <a:pPr marL="596900" lvl="1" indent="-198755" defTabSz="795655">
              <a:spcBef>
                <a:spcPts val="800"/>
              </a:spcBef>
              <a:defRPr sz="2435"/>
            </a:pPr>
            <a:endParaRPr dirty="0"/>
          </a:p>
          <a:p>
            <a:pPr marL="198755" indent="-198755" defTabSz="795655">
              <a:spcBef>
                <a:spcPts val="800"/>
              </a:spcBef>
              <a:defRPr sz="2435" b="1" u="sng"/>
            </a:pPr>
            <a:r>
              <a:rPr dirty="0"/>
              <a:t>BRIEF INTERVENTIONS </a:t>
            </a:r>
          </a:p>
          <a:p>
            <a:pPr marL="596900" lvl="1" indent="-198755" defTabSz="795655">
              <a:spcBef>
                <a:spcPts val="800"/>
              </a:spcBef>
              <a:defRPr sz="2435"/>
            </a:pPr>
            <a:r>
              <a:rPr dirty="0"/>
              <a:t>Also  used  for  motivation  enhancement </a:t>
            </a:r>
          </a:p>
          <a:p>
            <a:pPr marL="596900" lvl="1" indent="-198755" defTabSz="795655">
              <a:spcBef>
                <a:spcPts val="800"/>
              </a:spcBef>
              <a:defRPr sz="2435"/>
            </a:pPr>
            <a:r>
              <a:rPr dirty="0"/>
              <a:t>Consists  of  </a:t>
            </a:r>
            <a:r>
              <a:rPr b="1" dirty="0"/>
              <a:t>FRAMES</a:t>
            </a:r>
            <a:r>
              <a:rPr dirty="0"/>
              <a:t>:  </a:t>
            </a:r>
            <a:r>
              <a:rPr b="1" dirty="0"/>
              <a:t>F</a:t>
            </a:r>
            <a:r>
              <a:rPr dirty="0"/>
              <a:t>eedback,  Personal  </a:t>
            </a:r>
            <a:r>
              <a:rPr b="1" dirty="0"/>
              <a:t>R</a:t>
            </a:r>
            <a:r>
              <a:rPr dirty="0"/>
              <a:t>esponsibility,  </a:t>
            </a:r>
            <a:r>
              <a:rPr b="1" dirty="0"/>
              <a:t>A</a:t>
            </a:r>
            <a:r>
              <a:rPr dirty="0"/>
              <a:t>dvice,  </a:t>
            </a:r>
            <a:r>
              <a:rPr b="1" dirty="0"/>
              <a:t>M</a:t>
            </a:r>
            <a:r>
              <a:rPr dirty="0"/>
              <a:t>enu,  </a:t>
            </a:r>
            <a:r>
              <a:rPr b="1" dirty="0"/>
              <a:t>E</a:t>
            </a:r>
            <a:r>
              <a:rPr dirty="0"/>
              <a:t>mpathy and  </a:t>
            </a:r>
            <a:r>
              <a:rPr b="1" dirty="0"/>
              <a:t>S</a:t>
            </a:r>
            <a:r>
              <a:rPr dirty="0"/>
              <a:t>elf  efficacy </a:t>
            </a:r>
          </a:p>
          <a:p>
            <a:pPr marL="596900" lvl="1" indent="-198755" defTabSz="795655">
              <a:spcBef>
                <a:spcPts val="800"/>
              </a:spcBef>
              <a:defRPr sz="2435"/>
            </a:pPr>
            <a:r>
              <a:rPr b="1" dirty="0"/>
              <a:t>Lesser  time  </a:t>
            </a:r>
            <a:r>
              <a:rPr dirty="0"/>
              <a:t>and  carried  out  in  </a:t>
            </a:r>
            <a:r>
              <a:rPr b="1" dirty="0"/>
              <a:t>primary  health  care  setting,  cost  effective </a:t>
            </a:r>
          </a:p>
          <a:p>
            <a:pPr marL="596900" lvl="1" indent="-198755" defTabSz="795655">
              <a:spcBef>
                <a:spcPts val="800"/>
              </a:spcBef>
              <a:defRPr sz="2435"/>
            </a:pPr>
            <a:r>
              <a:rPr dirty="0"/>
              <a:t>Motivation  Enhancement  Therapy  (MET)  /  Motivation  Interviewing  and  Brief intervention  (BI)  have  been  found  to  be  effective  -  They  can  be  given  in  different setup  by  different  professionals.  </a:t>
            </a:r>
          </a:p>
          <a:p>
            <a:pPr marL="596900" lvl="1" indent="-198755" defTabSz="795655">
              <a:spcBef>
                <a:spcPts val="800"/>
              </a:spcBef>
              <a:defRPr sz="2435"/>
            </a:pPr>
            <a:r>
              <a:rPr dirty="0"/>
              <a:t>A  brief  </a:t>
            </a:r>
            <a:r>
              <a:rPr b="1" dirty="0"/>
              <a:t>MET  of  4  sessions  </a:t>
            </a:r>
            <a:r>
              <a:rPr dirty="0"/>
              <a:t>has  been  found  to  be  as effective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ontent Placeholder 2"/>
          <p:cNvSpPr txBox="1">
            <a:spLocks noGrp="1"/>
          </p:cNvSpPr>
          <p:nvPr>
            <p:ph type="body" idx="1"/>
          </p:nvPr>
        </p:nvSpPr>
        <p:spPr>
          <a:xfrm>
            <a:off x="838200" y="294639"/>
            <a:ext cx="10515600" cy="5882325"/>
          </a:xfrm>
          <a:prstGeom prst="rect">
            <a:avLst/>
          </a:prstGeom>
        </p:spPr>
        <p:txBody>
          <a:bodyPr/>
          <a:lstStyle/>
          <a:p>
            <a:pPr>
              <a:lnSpc>
                <a:spcPct val="81000"/>
              </a:lnSpc>
              <a:buSzTx/>
              <a:buNone/>
            </a:pPr>
            <a:endParaRPr dirty="0"/>
          </a:p>
          <a:p>
            <a:pPr>
              <a:lnSpc>
                <a:spcPct val="81000"/>
              </a:lnSpc>
            </a:pPr>
            <a:r>
              <a:rPr dirty="0"/>
              <a:t>The </a:t>
            </a:r>
            <a:r>
              <a:rPr b="1" dirty="0"/>
              <a:t>goal </a:t>
            </a:r>
            <a:r>
              <a:rPr dirty="0"/>
              <a:t>is to establish an </a:t>
            </a:r>
            <a:r>
              <a:rPr b="1" dirty="0"/>
              <a:t>alliance</a:t>
            </a:r>
            <a:r>
              <a:rPr dirty="0"/>
              <a:t> with patients by demonstrating an </a:t>
            </a:r>
            <a:r>
              <a:rPr b="1" dirty="0"/>
              <a:t>understanding of their viewpoint </a:t>
            </a:r>
            <a:r>
              <a:rPr dirty="0"/>
              <a:t>while </a:t>
            </a:r>
            <a:r>
              <a:rPr b="1" dirty="0"/>
              <a:t>encouraging them to think </a:t>
            </a:r>
            <a:r>
              <a:rPr dirty="0"/>
              <a:t>through </a:t>
            </a:r>
            <a:r>
              <a:rPr b="1" dirty="0"/>
              <a:t>consequences associated with alcohol</a:t>
            </a:r>
            <a:r>
              <a:rPr dirty="0"/>
              <a:t>.</a:t>
            </a:r>
          </a:p>
          <a:p>
            <a:pPr>
              <a:lnSpc>
                <a:spcPct val="81000"/>
              </a:lnSpc>
              <a:buSzTx/>
              <a:buNone/>
            </a:pPr>
            <a:endParaRPr dirty="0"/>
          </a:p>
          <a:p>
            <a:pPr>
              <a:lnSpc>
                <a:spcPct val="81000"/>
              </a:lnSpc>
            </a:pPr>
            <a:r>
              <a:rPr dirty="0"/>
              <a:t>Between </a:t>
            </a:r>
            <a:r>
              <a:rPr b="1" dirty="0"/>
              <a:t>two visits separated by about 1 month</a:t>
            </a:r>
            <a:r>
              <a:rPr dirty="0"/>
              <a:t>, patients </a:t>
            </a:r>
            <a:r>
              <a:rPr b="1" dirty="0"/>
              <a:t>keep notes of their drinking patterns</a:t>
            </a:r>
            <a:r>
              <a:rPr dirty="0"/>
              <a:t>. </a:t>
            </a:r>
          </a:p>
          <a:p>
            <a:pPr>
              <a:lnSpc>
                <a:spcPct val="81000"/>
              </a:lnSpc>
              <a:buSzTx/>
              <a:buNone/>
            </a:pPr>
            <a:endParaRPr dirty="0"/>
          </a:p>
          <a:p>
            <a:pPr>
              <a:lnSpc>
                <a:spcPct val="81000"/>
              </a:lnSpc>
            </a:pPr>
            <a:r>
              <a:rPr dirty="0"/>
              <a:t>The </a:t>
            </a:r>
            <a:r>
              <a:rPr b="1" dirty="0"/>
              <a:t>second session reviews the same issues </a:t>
            </a:r>
            <a:r>
              <a:rPr dirty="0"/>
              <a:t>and is </a:t>
            </a:r>
            <a:r>
              <a:rPr b="1" dirty="0"/>
              <a:t>followed by several short telephone interviews.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OGNITIVE BEHAVIOUR THERAPY…"/>
          <p:cNvSpPr txBox="1">
            <a:spLocks noGrp="1"/>
          </p:cNvSpPr>
          <p:nvPr>
            <p:ph type="body" idx="1"/>
          </p:nvPr>
        </p:nvSpPr>
        <p:spPr>
          <a:xfrm>
            <a:off x="838200" y="199534"/>
            <a:ext cx="10515600" cy="6458932"/>
          </a:xfrm>
          <a:prstGeom prst="rect">
            <a:avLst/>
          </a:prstGeom>
        </p:spPr>
        <p:txBody>
          <a:bodyPr/>
          <a:lstStyle/>
          <a:p>
            <a:pPr marL="210185" indent="-210185" defTabSz="841375">
              <a:spcBef>
                <a:spcPts val="900"/>
              </a:spcBef>
              <a:defRPr sz="2575" b="1" u="sng"/>
            </a:pPr>
            <a:r>
              <a:rPr dirty="0"/>
              <a:t>COGNITIVE BEHAVIOUR THERAPY </a:t>
            </a:r>
          </a:p>
          <a:p>
            <a:pPr marL="631190" lvl="1" indent="-210185" defTabSz="841375">
              <a:spcBef>
                <a:spcPts val="900"/>
              </a:spcBef>
              <a:defRPr sz="2575"/>
            </a:pPr>
            <a:r>
              <a:rPr dirty="0"/>
              <a:t>Based on social  learning  theories  </a:t>
            </a:r>
            <a:r>
              <a:rPr b="1" dirty="0"/>
              <a:t>aimed  at  improving  self  control  </a:t>
            </a:r>
            <a:r>
              <a:rPr dirty="0"/>
              <a:t>and  </a:t>
            </a:r>
            <a:r>
              <a:rPr b="1" dirty="0"/>
              <a:t>social  skills </a:t>
            </a:r>
          </a:p>
          <a:p>
            <a:pPr marL="631190" lvl="1" indent="-210185" defTabSz="841375">
              <a:spcBef>
                <a:spcPts val="900"/>
              </a:spcBef>
              <a:defRPr sz="2575"/>
            </a:pPr>
            <a:r>
              <a:rPr b="1" dirty="0"/>
              <a:t>Along  with  medications  </a:t>
            </a:r>
            <a:r>
              <a:rPr dirty="0"/>
              <a:t>they  have  found  to  be  effective  in  relapse  prevention  &amp; decrease in  alcohol  use </a:t>
            </a:r>
          </a:p>
          <a:p>
            <a:pPr marL="210185" indent="-210185" defTabSz="841375">
              <a:spcBef>
                <a:spcPts val="900"/>
              </a:spcBef>
              <a:defRPr sz="2575" b="1" u="sng"/>
            </a:pPr>
            <a:r>
              <a:rPr dirty="0"/>
              <a:t>RELAPSE PREVENTION COUNSELLING</a:t>
            </a:r>
          </a:p>
          <a:p>
            <a:pPr marL="631190" lvl="1" indent="-210185" defTabSz="841375">
              <a:spcBef>
                <a:spcPts val="900"/>
              </a:spcBef>
              <a:defRPr sz="2575"/>
            </a:pPr>
            <a:r>
              <a:rPr b="1" dirty="0"/>
              <a:t>Uses  CBT  techniques  </a:t>
            </a:r>
            <a:r>
              <a:rPr dirty="0"/>
              <a:t>to  </a:t>
            </a:r>
            <a:r>
              <a:rPr b="1" dirty="0"/>
              <a:t>develop  greater  self  control  over  alcohol  </a:t>
            </a:r>
            <a:r>
              <a:rPr dirty="0"/>
              <a:t>use  </a:t>
            </a:r>
            <a:r>
              <a:rPr dirty="0" err="1"/>
              <a:t>behaviours</a:t>
            </a:r>
            <a:r>
              <a:rPr dirty="0"/>
              <a:t>  to   avoid  relapse </a:t>
            </a:r>
          </a:p>
          <a:p>
            <a:pPr marL="631190" lvl="1" indent="-210185" defTabSz="841375">
              <a:spcBef>
                <a:spcPts val="900"/>
              </a:spcBef>
              <a:defRPr sz="2575"/>
            </a:pPr>
            <a:r>
              <a:rPr dirty="0"/>
              <a:t>People  who  have  </a:t>
            </a:r>
            <a:r>
              <a:rPr b="1" dirty="0"/>
              <a:t>better  coping  strategy  </a:t>
            </a:r>
            <a:r>
              <a:rPr dirty="0"/>
              <a:t>for  internal  and  external  stressors,  </a:t>
            </a:r>
            <a:r>
              <a:rPr b="1" dirty="0"/>
              <a:t>learn  from previous  lapses  </a:t>
            </a:r>
            <a:r>
              <a:rPr dirty="0"/>
              <a:t>and  have </a:t>
            </a:r>
            <a:r>
              <a:rPr b="1" dirty="0"/>
              <a:t>mastery over self  control  measures </a:t>
            </a:r>
            <a:r>
              <a:rPr dirty="0"/>
              <a:t> have </a:t>
            </a:r>
            <a:r>
              <a:rPr b="1" dirty="0"/>
              <a:t>better  outcome </a:t>
            </a:r>
          </a:p>
          <a:p>
            <a:pPr marL="210185" indent="-210185" defTabSz="841375">
              <a:spcBef>
                <a:spcPts val="900"/>
              </a:spcBef>
              <a:defRPr sz="2575" b="1" u="sng"/>
            </a:pPr>
            <a:r>
              <a:rPr dirty="0"/>
              <a:t>BEHAVIOURAL THERAPIES </a:t>
            </a:r>
          </a:p>
          <a:p>
            <a:pPr marL="631190" lvl="1" indent="-210185" defTabSz="841375">
              <a:spcBef>
                <a:spcPts val="900"/>
              </a:spcBef>
              <a:defRPr sz="2575"/>
            </a:pPr>
            <a:r>
              <a:rPr b="1" dirty="0"/>
              <a:t>Based on learning  theories  </a:t>
            </a:r>
            <a:r>
              <a:rPr dirty="0"/>
              <a:t>and  </a:t>
            </a:r>
            <a:r>
              <a:rPr b="1" dirty="0"/>
              <a:t>positive  reinforcements  </a:t>
            </a:r>
            <a:r>
              <a:rPr dirty="0"/>
              <a:t>for  target  </a:t>
            </a:r>
            <a:r>
              <a:rPr dirty="0" err="1"/>
              <a:t>behaviours</a:t>
            </a:r>
            <a:r>
              <a:rPr dirty="0"/>
              <a:t> </a:t>
            </a:r>
          </a:p>
          <a:p>
            <a:pPr marL="631190" lvl="1" indent="-210185" defTabSz="841375">
              <a:spcBef>
                <a:spcPts val="900"/>
              </a:spcBef>
              <a:defRPr sz="2575"/>
            </a:pPr>
            <a:r>
              <a:rPr b="1" dirty="0"/>
              <a:t>Community reinforcement </a:t>
            </a:r>
            <a:r>
              <a:rPr dirty="0"/>
              <a:t>approach is effective</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txBox="1"/>
          <p:nvPr/>
        </p:nvSpPr>
        <p:spPr>
          <a:xfrm>
            <a:off x="685800" y="274320"/>
            <a:ext cx="8138160" cy="785794"/>
          </a:xfrm>
          <a:prstGeom prst="rect">
            <a:avLst/>
          </a:prstGeom>
          <a:ln w="12700">
            <a:miter lim="400000"/>
          </a:ln>
        </p:spPr>
        <p:txBody>
          <a:bodyPr lIns="45719" rIns="45719" anchor="ctr">
            <a:normAutofit/>
          </a:bodyPr>
          <a:lstStyle>
            <a:lvl1pPr>
              <a:lnSpc>
                <a:spcPct val="90000"/>
              </a:lnSpc>
              <a:defRPr sz="4000" u="sng">
                <a:latin typeface="Calibri Light" panose="020F0302020204030204"/>
                <a:ea typeface="Calibri Light" panose="020F0302020204030204"/>
                <a:cs typeface="Calibri Light" panose="020F0302020204030204"/>
                <a:sym typeface="Calibri Light" panose="020F0302020204030204"/>
              </a:defRPr>
            </a:lvl1pPr>
          </a:lstStyle>
          <a:p>
            <a:r>
              <a:t>Counseling</a:t>
            </a:r>
          </a:p>
        </p:txBody>
      </p:sp>
      <p:sp>
        <p:nvSpPr>
          <p:cNvPr id="283" name="Content Placeholder 2"/>
          <p:cNvSpPr txBox="1"/>
          <p:nvPr/>
        </p:nvSpPr>
        <p:spPr>
          <a:xfrm>
            <a:off x="685799" y="1198880"/>
            <a:ext cx="11054082" cy="5659121"/>
          </a:xfrm>
          <a:prstGeom prst="rect">
            <a:avLst/>
          </a:prstGeom>
          <a:ln w="12700">
            <a:miter lim="400000"/>
          </a:ln>
        </p:spPr>
        <p:txBody>
          <a:bodyPr lIns="45719" rIns="45719">
            <a:normAutofit/>
          </a:bodyPr>
          <a:lstStyle/>
          <a:p>
            <a:pPr marL="228600" indent="-228600">
              <a:lnSpc>
                <a:spcPct val="72000"/>
              </a:lnSpc>
              <a:spcBef>
                <a:spcPts val="1000"/>
              </a:spcBef>
              <a:buSzPct val="100000"/>
              <a:buFont typeface="Arial" panose="020B0604020202020204"/>
              <a:buChar char="•"/>
              <a:defRPr sz="2300"/>
            </a:pPr>
            <a:r>
              <a:rPr dirty="0"/>
              <a:t>Counseling in the first several weeks to months of recovery focuses on day-to-day life issues to </a:t>
            </a:r>
            <a:r>
              <a:rPr b="1" dirty="0"/>
              <a:t>help</a:t>
            </a:r>
            <a:r>
              <a:rPr dirty="0"/>
              <a:t> patients </a:t>
            </a:r>
            <a:r>
              <a:rPr b="1" dirty="0"/>
              <a:t>maintain a high level of motivation for abstinence </a:t>
            </a:r>
            <a:r>
              <a:rPr dirty="0"/>
              <a:t>and to enhance their functioning.</a:t>
            </a:r>
          </a:p>
          <a:p>
            <a:pPr marL="228600" indent="-228600">
              <a:lnSpc>
                <a:spcPct val="72000"/>
              </a:lnSpc>
              <a:spcBef>
                <a:spcPts val="1000"/>
              </a:spcBef>
              <a:buSzPct val="100000"/>
              <a:buFont typeface="Arial" panose="020B0604020202020204"/>
              <a:buChar char="•"/>
              <a:defRPr sz="2300"/>
            </a:pPr>
            <a:r>
              <a:rPr dirty="0"/>
              <a:t>Psychotherapy techniques that provoke anxiety or that require deep insights may not be beneficial during the early phases of treatment.</a:t>
            </a:r>
          </a:p>
          <a:p>
            <a:pPr marL="228600" indent="-228600">
              <a:lnSpc>
                <a:spcPct val="72000"/>
              </a:lnSpc>
              <a:spcBef>
                <a:spcPts val="1000"/>
              </a:spcBef>
              <a:defRPr sz="2300"/>
            </a:pPr>
            <a:endParaRPr dirty="0"/>
          </a:p>
          <a:p>
            <a:pPr marL="228600" indent="-228600">
              <a:lnSpc>
                <a:spcPct val="72000"/>
              </a:lnSpc>
              <a:spcBef>
                <a:spcPts val="1000"/>
              </a:spcBef>
              <a:buSzPct val="100000"/>
              <a:buFont typeface="Arial" panose="020B0604020202020204"/>
              <a:buChar char="•"/>
              <a:defRPr sz="2300"/>
            </a:pPr>
            <a:r>
              <a:rPr dirty="0"/>
              <a:t>treatment sessions </a:t>
            </a:r>
            <a:r>
              <a:rPr b="1" dirty="0"/>
              <a:t>explore the consequences of drinking</a:t>
            </a:r>
            <a:r>
              <a:rPr dirty="0"/>
              <a:t>, the </a:t>
            </a:r>
            <a:r>
              <a:rPr b="1" dirty="0"/>
              <a:t>likely future course of alcohol-related life problems</a:t>
            </a:r>
            <a:r>
              <a:rPr dirty="0"/>
              <a:t>, and the </a:t>
            </a:r>
            <a:r>
              <a:rPr b="1" dirty="0"/>
              <a:t>improvement that can be expected with abstinence.</a:t>
            </a:r>
          </a:p>
          <a:p>
            <a:pPr marL="228600" indent="-228600">
              <a:lnSpc>
                <a:spcPct val="72000"/>
              </a:lnSpc>
              <a:spcBef>
                <a:spcPts val="1000"/>
              </a:spcBef>
              <a:buSzPct val="100000"/>
              <a:buFont typeface="Arial" panose="020B0604020202020204"/>
              <a:buChar char="•"/>
              <a:defRPr sz="2300"/>
            </a:pPr>
            <a:r>
              <a:rPr dirty="0"/>
              <a:t>Counseling also deals with </a:t>
            </a:r>
            <a:r>
              <a:rPr b="1" dirty="0"/>
              <a:t>how to build a lifestyle free of alcohol</a:t>
            </a:r>
            <a:r>
              <a:rPr dirty="0"/>
              <a:t>.</a:t>
            </a:r>
          </a:p>
          <a:p>
            <a:pPr marL="228600" indent="-228600">
              <a:lnSpc>
                <a:spcPct val="72000"/>
              </a:lnSpc>
              <a:spcBef>
                <a:spcPts val="1000"/>
              </a:spcBef>
              <a:buSzPct val="100000"/>
              <a:buFont typeface="Arial" panose="020B0604020202020204"/>
              <a:buChar char="•"/>
              <a:defRPr sz="2300"/>
            </a:pPr>
            <a:endParaRPr dirty="0"/>
          </a:p>
          <a:p>
            <a:pPr marL="228600" indent="-228600">
              <a:lnSpc>
                <a:spcPct val="72000"/>
              </a:lnSpc>
              <a:spcBef>
                <a:spcPts val="1000"/>
              </a:spcBef>
              <a:buSzPct val="100000"/>
              <a:buFont typeface="Arial" panose="020B0604020202020204"/>
              <a:buChar char="•"/>
              <a:defRPr sz="2300"/>
            </a:pPr>
            <a:r>
              <a:rPr dirty="0"/>
              <a:t>Whether in an inpatient or an outpatient setting, individual or group counseling is usually offered </a:t>
            </a:r>
            <a:r>
              <a:rPr b="1" dirty="0"/>
              <a:t>about three times a week</a:t>
            </a:r>
            <a:r>
              <a:rPr dirty="0"/>
              <a:t> for the </a:t>
            </a:r>
            <a:r>
              <a:rPr b="1" dirty="0"/>
              <a:t>first 2 to 4 weeks </a:t>
            </a:r>
            <a:r>
              <a:rPr dirty="0"/>
              <a:t>followed by less intense efforts, perhaps </a:t>
            </a:r>
            <a:r>
              <a:rPr b="1" dirty="0"/>
              <a:t>once a week</a:t>
            </a:r>
            <a:r>
              <a:rPr dirty="0"/>
              <a:t>, for </a:t>
            </a:r>
            <a:r>
              <a:rPr b="1" dirty="0"/>
              <a:t>the subsequent 3 to 6 months</a:t>
            </a:r>
            <a:r>
              <a:rPr dirty="0"/>
              <a:t>.</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GROUP THERAPIES…"/>
          <p:cNvSpPr txBox="1">
            <a:spLocks noGrp="1"/>
          </p:cNvSpPr>
          <p:nvPr>
            <p:ph type="body" idx="1"/>
          </p:nvPr>
        </p:nvSpPr>
        <p:spPr>
          <a:xfrm>
            <a:off x="838200" y="199534"/>
            <a:ext cx="10515600" cy="6458932"/>
          </a:xfrm>
          <a:prstGeom prst="rect">
            <a:avLst/>
          </a:prstGeom>
        </p:spPr>
        <p:txBody>
          <a:bodyPr/>
          <a:lstStyle/>
          <a:p>
            <a:pPr>
              <a:defRPr b="1" u="sng"/>
            </a:pPr>
            <a:r>
              <a:rPr dirty="0"/>
              <a:t>GROUP THERAPIES</a:t>
            </a:r>
          </a:p>
          <a:p>
            <a:pPr marL="685800" lvl="1" indent="-228600"/>
            <a:r>
              <a:rPr dirty="0"/>
              <a:t>Helps  in  making </a:t>
            </a:r>
            <a:r>
              <a:rPr b="1" dirty="0"/>
              <a:t>efficient  use  of  therapist  time </a:t>
            </a:r>
          </a:p>
          <a:p>
            <a:pPr marL="685800" lvl="1" indent="-228600"/>
            <a:r>
              <a:rPr dirty="0"/>
              <a:t>Encourage </a:t>
            </a:r>
            <a:r>
              <a:rPr b="1" dirty="0"/>
              <a:t>people</a:t>
            </a:r>
            <a:r>
              <a:rPr dirty="0"/>
              <a:t> to </a:t>
            </a:r>
            <a:r>
              <a:rPr b="1" dirty="0"/>
              <a:t>discuss problems </a:t>
            </a:r>
            <a:r>
              <a:rPr dirty="0"/>
              <a:t>and reduction in stigma </a:t>
            </a:r>
          </a:p>
          <a:p>
            <a:pPr marL="685800" lvl="1" indent="-228600"/>
            <a:r>
              <a:rPr dirty="0"/>
              <a:t>Group  therapies  involving  assertive  techniques,  social  skill  training,  family  </a:t>
            </a:r>
            <a:r>
              <a:rPr dirty="0" err="1"/>
              <a:t>focussed</a:t>
            </a:r>
            <a:r>
              <a:rPr dirty="0"/>
              <a:t> therapy  and  motivation enhancement has been shown to be effective </a:t>
            </a:r>
          </a:p>
          <a:p>
            <a:pPr>
              <a:defRPr b="1" u="sng"/>
            </a:pPr>
            <a:r>
              <a:rPr dirty="0"/>
              <a:t>FAMILY THERAPY</a:t>
            </a:r>
          </a:p>
          <a:p>
            <a:pPr marL="685800" lvl="1" indent="-228600"/>
            <a:r>
              <a:rPr dirty="0"/>
              <a:t> To  </a:t>
            </a:r>
            <a:r>
              <a:rPr b="1" dirty="0"/>
              <a:t>address</a:t>
            </a:r>
            <a:r>
              <a:rPr dirty="0"/>
              <a:t>  </a:t>
            </a:r>
            <a:r>
              <a:rPr b="1" dirty="0"/>
              <a:t>dysfunctional  families  </a:t>
            </a:r>
            <a:r>
              <a:rPr dirty="0"/>
              <a:t>and  </a:t>
            </a:r>
            <a:r>
              <a:rPr b="1" dirty="0"/>
              <a:t>those  with  high  expressed  emotions  </a:t>
            </a:r>
            <a:r>
              <a:rPr dirty="0"/>
              <a:t>that  leads to  substance  abuse  and plays  an  important  role  in  Indian  context </a:t>
            </a:r>
          </a:p>
          <a:p>
            <a:pPr marL="685800" lvl="1" indent="-228600"/>
            <a:r>
              <a:rPr dirty="0"/>
              <a:t>Family  therapies  along  with  medication  have  found  to  be  better  in  reduction  of alcohol,  relapses  and  this  has  also  been  found  </a:t>
            </a:r>
            <a:r>
              <a:rPr b="1" dirty="0"/>
              <a:t>effective  in  Indian  setup</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itle 1"/>
          <p:cNvSpPr txBox="1"/>
          <p:nvPr/>
        </p:nvSpPr>
        <p:spPr>
          <a:xfrm>
            <a:off x="540100" y="487456"/>
            <a:ext cx="11111800" cy="877838"/>
          </a:xfrm>
          <a:prstGeom prst="rect">
            <a:avLst/>
          </a:prstGeom>
          <a:ln w="12700">
            <a:miter lim="400000"/>
          </a:ln>
        </p:spPr>
        <p:txBody>
          <a:bodyPr lIns="45719" rIns="45719" anchor="ctr">
            <a:normAutofit/>
          </a:bodyPr>
          <a:lstStyle>
            <a:lvl1pPr>
              <a:lnSpc>
                <a:spcPct val="90000"/>
              </a:lnSpc>
              <a:defRPr sz="3900" u="sng">
                <a:latin typeface="Calibri Light" panose="020F0302020204030204"/>
                <a:ea typeface="Calibri Light" panose="020F0302020204030204"/>
                <a:cs typeface="Calibri Light" panose="020F0302020204030204"/>
                <a:sym typeface="Calibri Light" panose="020F0302020204030204"/>
              </a:defRPr>
            </a:lvl1pPr>
          </a:lstStyle>
          <a:p>
            <a:r>
              <a:t>Importance of the Family</a:t>
            </a:r>
          </a:p>
        </p:txBody>
      </p:sp>
      <p:sp>
        <p:nvSpPr>
          <p:cNvPr id="288" name="Content Placeholder 2"/>
          <p:cNvSpPr txBox="1"/>
          <p:nvPr/>
        </p:nvSpPr>
        <p:spPr>
          <a:xfrm>
            <a:off x="417910" y="1337641"/>
            <a:ext cx="11356180" cy="4182718"/>
          </a:xfrm>
          <a:prstGeom prst="rect">
            <a:avLst/>
          </a:prstGeom>
          <a:ln w="12700">
            <a:miter lim="400000"/>
          </a:ln>
        </p:spPr>
        <p:txBody>
          <a:bodyPr lIns="45719" rIns="45719">
            <a:normAutofit/>
          </a:bodyPr>
          <a:lstStyle/>
          <a:p>
            <a:pPr marL="228600" indent="-228600">
              <a:lnSpc>
                <a:spcPct val="90000"/>
              </a:lnSpc>
              <a:spcBef>
                <a:spcPts val="1000"/>
              </a:spcBef>
              <a:buSzPct val="100000"/>
              <a:buFont typeface="Arial" panose="020B0604020202020204"/>
              <a:buChar char="•"/>
              <a:defRPr sz="2800"/>
            </a:pPr>
            <a:r>
              <a:t>AUDs affect many people in the patient’s life.</a:t>
            </a:r>
          </a:p>
          <a:p>
            <a:pPr marL="228600" indent="-228600">
              <a:lnSpc>
                <a:spcPct val="90000"/>
              </a:lnSpc>
              <a:spcBef>
                <a:spcPts val="1000"/>
              </a:spcBef>
              <a:buSzPct val="100000"/>
              <a:buFont typeface="Arial" panose="020B0604020202020204"/>
              <a:buChar char="•"/>
              <a:defRPr sz="2800"/>
            </a:pPr>
            <a:endParaRPr/>
          </a:p>
          <a:p>
            <a:pPr marL="228600" indent="-228600">
              <a:lnSpc>
                <a:spcPct val="90000"/>
              </a:lnSpc>
              <a:spcBef>
                <a:spcPts val="1000"/>
              </a:spcBef>
              <a:buSzPct val="100000"/>
              <a:buFont typeface="Arial" panose="020B0604020202020204"/>
              <a:buChar char="•"/>
              <a:defRPr sz="2800"/>
            </a:pPr>
            <a:r>
              <a:t>Counselling and support for spouses, offspring, and friends can help them work to rebuild key relationships.</a:t>
            </a:r>
          </a:p>
          <a:p>
            <a:pPr marL="228600" indent="-228600">
              <a:lnSpc>
                <a:spcPct val="90000"/>
              </a:lnSpc>
              <a:spcBef>
                <a:spcPts val="1000"/>
              </a:spcBef>
              <a:defRPr sz="2800"/>
            </a:pPr>
            <a:endParaRPr/>
          </a:p>
          <a:p>
            <a:pPr marL="228600" indent="-228600">
              <a:lnSpc>
                <a:spcPct val="90000"/>
              </a:lnSpc>
              <a:spcBef>
                <a:spcPts val="1000"/>
              </a:spcBef>
              <a:buSzPct val="100000"/>
              <a:buFont typeface="Arial" panose="020B0604020202020204"/>
              <a:buChar char="•"/>
              <a:defRPr sz="2800"/>
            </a:pPr>
            <a:r>
              <a:t>learn how to avoid protecting the patient from the consequences of drinking.</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ontent Placeholder 2"/>
          <p:cNvSpPr txBox="1">
            <a:spLocks noGrp="1"/>
          </p:cNvSpPr>
          <p:nvPr>
            <p:ph type="body" idx="1"/>
          </p:nvPr>
        </p:nvSpPr>
        <p:spPr>
          <a:xfrm>
            <a:off x="277561" y="441311"/>
            <a:ext cx="11782360" cy="6416689"/>
          </a:xfrm>
          <a:prstGeom prst="rect">
            <a:avLst/>
          </a:prstGeom>
        </p:spPr>
        <p:txBody>
          <a:bodyPr/>
          <a:lstStyle/>
          <a:p>
            <a:pPr>
              <a:defRPr b="1" u="sng"/>
            </a:pPr>
            <a:r>
              <a:rPr dirty="0"/>
              <a:t>SELF  HELP GROUP APPROACH AND 12 STEP ORIENTED PROGRAMME </a:t>
            </a:r>
          </a:p>
          <a:p>
            <a:pPr>
              <a:defRPr b="1" u="sng"/>
            </a:pPr>
            <a:r>
              <a:rPr dirty="0"/>
              <a:t>Alcoholics Anonymous (AA)</a:t>
            </a:r>
            <a:r>
              <a:rPr u="none" dirty="0"/>
              <a:t> –</a:t>
            </a:r>
          </a:p>
          <a:p>
            <a:pPr marL="685800" lvl="1" indent="-228600">
              <a:spcBef>
                <a:spcPts val="500"/>
              </a:spcBef>
              <a:defRPr sz="2400"/>
            </a:pPr>
            <a:r>
              <a:rPr dirty="0"/>
              <a:t>“</a:t>
            </a:r>
            <a:r>
              <a:rPr b="1" dirty="0"/>
              <a:t>12-step-based</a:t>
            </a:r>
            <a:r>
              <a:rPr dirty="0"/>
              <a:t>”</a:t>
            </a:r>
          </a:p>
          <a:p>
            <a:pPr marL="685800" lvl="1" indent="-228600">
              <a:spcBef>
                <a:spcPts val="500"/>
              </a:spcBef>
              <a:defRPr sz="2400"/>
            </a:pPr>
            <a:r>
              <a:rPr dirty="0"/>
              <a:t>Offers  emotional  support  and  a  model  of  abstinence  for  people  recovering  from alcohol  dependence </a:t>
            </a:r>
            <a:endParaRPr b="1" dirty="0"/>
          </a:p>
          <a:p>
            <a:pPr marL="685800" lvl="1" indent="-228600">
              <a:spcBef>
                <a:spcPts val="500"/>
              </a:spcBef>
              <a:defRPr sz="2400"/>
            </a:pPr>
            <a:r>
              <a:rPr dirty="0"/>
              <a:t>Members of AA have </a:t>
            </a:r>
            <a:r>
              <a:rPr b="1" dirty="0"/>
              <a:t>help available 24 hours a day</a:t>
            </a:r>
            <a:r>
              <a:rPr dirty="0"/>
              <a:t>, </a:t>
            </a:r>
            <a:r>
              <a:rPr b="1" dirty="0"/>
              <a:t>associate with a sober peer group</a:t>
            </a:r>
            <a:r>
              <a:rPr dirty="0"/>
              <a:t>, </a:t>
            </a:r>
            <a:r>
              <a:rPr b="1" dirty="0"/>
              <a:t>learn that it is possible to participate in social functions without drinking</a:t>
            </a:r>
            <a:r>
              <a:rPr dirty="0"/>
              <a:t>, and are given a model of recovery by </a:t>
            </a:r>
            <a:r>
              <a:rPr b="1" dirty="0"/>
              <a:t>observing the accomplishments of sober members of the group</a:t>
            </a:r>
            <a:r>
              <a:rPr dirty="0"/>
              <a:t>.</a:t>
            </a:r>
          </a:p>
          <a:p>
            <a:pPr marL="685800" lvl="1" indent="-228600">
              <a:spcBef>
                <a:spcPts val="500"/>
              </a:spcBef>
              <a:defRPr sz="2400"/>
            </a:pPr>
            <a:r>
              <a:rPr dirty="0"/>
              <a:t>Learning about AA usually begins during inpatient or outpatient rehabilitation.</a:t>
            </a:r>
          </a:p>
          <a:p>
            <a:pPr marL="685800" lvl="1" indent="-228600">
              <a:spcBef>
                <a:spcPts val="500"/>
              </a:spcBef>
              <a:defRPr sz="2400"/>
            </a:pPr>
            <a:r>
              <a:rPr dirty="0"/>
              <a:t>The clinician can play a major role in helping patients understand the differences between specific groups.</a:t>
            </a:r>
          </a:p>
          <a:p>
            <a:pPr marL="685800" lvl="1" indent="-228600">
              <a:spcBef>
                <a:spcPts val="500"/>
              </a:spcBef>
              <a:defRPr sz="2400"/>
            </a:pPr>
            <a:r>
              <a:rPr b="1" dirty="0"/>
              <a:t>Some meetings are composed mostly of blue collar men and women</a:t>
            </a:r>
            <a:r>
              <a:rPr dirty="0"/>
              <a:t>, whereas others are mostly for professionals.</a:t>
            </a:r>
          </a:p>
          <a:p>
            <a:pPr marL="685800" lvl="1" indent="-228600">
              <a:spcBef>
                <a:spcPts val="500"/>
              </a:spcBef>
              <a:defRPr sz="2400"/>
            </a:pPr>
            <a:r>
              <a:rPr dirty="0"/>
              <a:t>Studies indicate that it is associated with improved outcomes, and incorporation into treatment programs saves money.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OMPARISON OF DIFFERENT THERAPIES…"/>
          <p:cNvSpPr txBox="1">
            <a:spLocks noGrp="1"/>
          </p:cNvSpPr>
          <p:nvPr>
            <p:ph type="body" idx="1"/>
          </p:nvPr>
        </p:nvSpPr>
        <p:spPr>
          <a:xfrm>
            <a:off x="838200" y="1378310"/>
            <a:ext cx="10515600" cy="4101380"/>
          </a:xfrm>
          <a:prstGeom prst="rect">
            <a:avLst/>
          </a:prstGeom>
        </p:spPr>
        <p:txBody>
          <a:bodyPr/>
          <a:lstStyle/>
          <a:p>
            <a:pPr>
              <a:defRPr b="1" u="sng"/>
            </a:pPr>
            <a:r>
              <a:t>COMPARISON OF DIFFERENT THERAPIES </a:t>
            </a:r>
          </a:p>
          <a:p>
            <a:pPr marL="685800" lvl="1" indent="-228600"/>
            <a:r>
              <a:t>Equivalent  outcomes  with  both  brief,  non-intensive  treatments    and  intensive treatments  for  moderately  severe  alcohol  dependence</a:t>
            </a:r>
          </a:p>
          <a:p>
            <a:endParaRPr/>
          </a:p>
          <a:p>
            <a:r>
              <a:rPr b="1" u="sng"/>
              <a:t>COMBINED PHARMACOLOGICAL AND NON PHARMACOLOGICAL APPROACH HAS BETTER EFFECTIVENESS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itle 1"/>
          <p:cNvSpPr txBox="1"/>
          <p:nvPr/>
        </p:nvSpPr>
        <p:spPr>
          <a:xfrm>
            <a:off x="574039" y="285728"/>
            <a:ext cx="8138161" cy="785794"/>
          </a:xfrm>
          <a:prstGeom prst="rect">
            <a:avLst/>
          </a:prstGeom>
          <a:ln w="12700">
            <a:miter lim="400000"/>
          </a:ln>
        </p:spPr>
        <p:txBody>
          <a:bodyPr lIns="45719" rIns="45719" anchor="ctr">
            <a:normAutofit/>
          </a:bodyPr>
          <a:lstStyle>
            <a:lvl1pPr>
              <a:lnSpc>
                <a:spcPct val="90000"/>
              </a:lnSpc>
              <a:defRPr sz="4000" u="sng">
                <a:latin typeface="Calibri Light" panose="020F0302020204030204"/>
                <a:ea typeface="Calibri Light" panose="020F0302020204030204"/>
                <a:cs typeface="Calibri Light" panose="020F0302020204030204"/>
                <a:sym typeface="Calibri Light" panose="020F0302020204030204"/>
              </a:defRPr>
            </a:lvl1pPr>
          </a:lstStyle>
          <a:p>
            <a:r>
              <a:t>Rehabilitation</a:t>
            </a:r>
          </a:p>
        </p:txBody>
      </p:sp>
      <p:sp>
        <p:nvSpPr>
          <p:cNvPr id="295" name="Content Placeholder 2"/>
          <p:cNvSpPr txBox="1"/>
          <p:nvPr/>
        </p:nvSpPr>
        <p:spPr>
          <a:xfrm>
            <a:off x="756920" y="1341119"/>
            <a:ext cx="10942320" cy="5231153"/>
          </a:xfrm>
          <a:prstGeom prst="rect">
            <a:avLst/>
          </a:prstGeom>
          <a:ln w="12700">
            <a:miter lim="400000"/>
          </a:ln>
        </p:spPr>
        <p:txBody>
          <a:bodyPr lIns="45719" rIns="45719">
            <a:normAutofit/>
          </a:bodyPr>
          <a:lstStyle/>
          <a:p>
            <a:pPr marL="228600" indent="-228600">
              <a:lnSpc>
                <a:spcPct val="90000"/>
              </a:lnSpc>
              <a:spcBef>
                <a:spcPts val="1000"/>
              </a:spcBef>
              <a:buSzPct val="100000"/>
              <a:buFont typeface="Arial" panose="020B0604020202020204"/>
              <a:buChar char="•"/>
              <a:defRPr sz="2400"/>
            </a:pPr>
            <a:r>
              <a:t>increasing and maintaining high levels of motivation for change</a:t>
            </a:r>
            <a:endParaRPr sz="2800"/>
          </a:p>
          <a:p>
            <a:pPr marL="228600" indent="-228600">
              <a:lnSpc>
                <a:spcPct val="90000"/>
              </a:lnSpc>
              <a:spcBef>
                <a:spcPts val="1000"/>
              </a:spcBef>
              <a:buSzPct val="100000"/>
              <a:buFont typeface="Arial" panose="020B0604020202020204"/>
              <a:buChar char="•"/>
              <a:defRPr sz="2400"/>
            </a:pPr>
            <a:r>
              <a:t> helping patients readjust to a lifestyle that maximizes functioning and decreases the risk for drinking</a:t>
            </a:r>
            <a:endParaRPr sz="2800"/>
          </a:p>
          <a:p>
            <a:pPr marL="228600" indent="-228600">
              <a:lnSpc>
                <a:spcPct val="90000"/>
              </a:lnSpc>
              <a:spcBef>
                <a:spcPts val="1000"/>
              </a:spcBef>
              <a:buSzPct val="100000"/>
              <a:buFont typeface="Arial" panose="020B0604020202020204"/>
              <a:buChar char="•"/>
              <a:defRPr sz="2400"/>
            </a:pPr>
            <a:r>
              <a:t> relapse prevention.</a:t>
            </a:r>
            <a:endParaRPr sz="2800"/>
          </a:p>
          <a:p>
            <a:pPr marL="228600" indent="-228600">
              <a:lnSpc>
                <a:spcPct val="90000"/>
              </a:lnSpc>
              <a:spcBef>
                <a:spcPts val="1000"/>
              </a:spcBef>
              <a:buSzPct val="100000"/>
              <a:buFont typeface="Arial" panose="020B0604020202020204"/>
              <a:buChar char="•"/>
              <a:defRPr sz="2400"/>
            </a:pPr>
            <a:r>
              <a:t>These steps often begin in the context of acute and protracted withdrawal syndromes and life crises.</a:t>
            </a:r>
            <a:endParaRPr sz="2800"/>
          </a:p>
          <a:p>
            <a:pPr marL="228600" indent="-228600">
              <a:lnSpc>
                <a:spcPct val="90000"/>
              </a:lnSpc>
              <a:spcBef>
                <a:spcPts val="1000"/>
              </a:spcBef>
              <a:buSzPct val="100000"/>
              <a:buFont typeface="Arial" panose="020B0604020202020204"/>
              <a:buChar char="•"/>
              <a:defRPr sz="2400"/>
            </a:pPr>
            <a:r>
              <a:t>The same general treatment approach is used in inpatient and outpatient settings.</a:t>
            </a:r>
            <a:endParaRPr sz="2800"/>
          </a:p>
          <a:p>
            <a:pPr marL="228600" indent="-228600">
              <a:lnSpc>
                <a:spcPct val="90000"/>
              </a:lnSpc>
              <a:spcBef>
                <a:spcPts val="1000"/>
              </a:spcBef>
              <a:buSzPct val="100000"/>
              <a:buFont typeface="Arial" panose="020B0604020202020204"/>
              <a:buChar char="•"/>
              <a:defRPr sz="2400"/>
            </a:pPr>
            <a:r>
              <a:t>The treatment process in either setting involves 2 to 4 weeks of care as an intensive period of help, followed by at least 3 to 6 months of less frequent outpatient care.</a:t>
            </a:r>
            <a:endParaRPr sz="2800"/>
          </a:p>
          <a:p>
            <a:pPr marL="228600" indent="-228600">
              <a:lnSpc>
                <a:spcPct val="90000"/>
              </a:lnSpc>
              <a:spcBef>
                <a:spcPts val="1000"/>
              </a:spcBef>
              <a:buSzPct val="100000"/>
              <a:buFont typeface="Arial" panose="020B0604020202020204"/>
              <a:buChar char="•"/>
              <a:defRPr sz="2400"/>
            </a:pPr>
            <a:r>
              <a:t>inpatient mode often depends on evidence of additional severe medical or psychiatric syndromes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253242" y="194544"/>
            <a:ext cx="11938758" cy="1325564"/>
          </a:xfrm>
          <a:prstGeom prst="rect">
            <a:avLst/>
          </a:prstGeom>
        </p:spPr>
        <p:txBody>
          <a:bodyPr/>
          <a:lstStyle>
            <a:lvl1pPr>
              <a:defRPr sz="3800" b="1" u="sng">
                <a:latin typeface="+mn-lt"/>
                <a:ea typeface="+mn-ea"/>
                <a:cs typeface="+mn-cs"/>
                <a:sym typeface="Calibri" panose="020F0502020204030204"/>
              </a:defRPr>
            </a:lvl1pPr>
          </a:lstStyle>
          <a:p>
            <a:r>
              <a:rPr dirty="0"/>
              <a:t>Identification in clinical setting and related laboratory tests</a:t>
            </a:r>
          </a:p>
        </p:txBody>
      </p:sp>
      <p:sp>
        <p:nvSpPr>
          <p:cNvPr id="126" name="Content Placeholder 2"/>
          <p:cNvSpPr txBox="1">
            <a:spLocks noGrp="1"/>
          </p:cNvSpPr>
          <p:nvPr>
            <p:ph type="body" idx="1"/>
          </p:nvPr>
        </p:nvSpPr>
        <p:spPr>
          <a:xfrm>
            <a:off x="158796" y="1547446"/>
            <a:ext cx="7196978" cy="4998753"/>
          </a:xfrm>
          <a:prstGeom prst="rect">
            <a:avLst/>
          </a:prstGeom>
        </p:spPr>
        <p:txBody>
          <a:bodyPr/>
          <a:lstStyle/>
          <a:p>
            <a:r>
              <a:rPr dirty="0"/>
              <a:t>To establish an AUD diagnosis, </a:t>
            </a:r>
          </a:p>
          <a:p>
            <a:r>
              <a:rPr dirty="0"/>
              <a:t>History of alcohol-related life problems. From patient and other reliable informant </a:t>
            </a:r>
          </a:p>
          <a:p>
            <a:r>
              <a:rPr dirty="0"/>
              <a:t>screen for histories of alcohol-related accidents, interpersonal difficulties, problems at work, and encounters with the law.</a:t>
            </a:r>
          </a:p>
          <a:p>
            <a:endParaRPr dirty="0"/>
          </a:p>
          <a:p>
            <a:r>
              <a:rPr dirty="0"/>
              <a:t>If an AUD is probable, the diagnostic criteria and drinking history should be reviewed with the patient.</a:t>
            </a:r>
          </a:p>
        </p:txBody>
      </p:sp>
      <p:pic>
        <p:nvPicPr>
          <p:cNvPr id="127" name="IMG_0071.jpeg" descr="IMG_0071.jpeg"/>
          <p:cNvPicPr>
            <a:picLocks noChangeAspect="1"/>
          </p:cNvPicPr>
          <p:nvPr/>
        </p:nvPicPr>
        <p:blipFill>
          <a:blip r:embed="rId2"/>
          <a:srcRect r="42024"/>
          <a:stretch>
            <a:fillRect/>
          </a:stretch>
        </p:blipFill>
        <p:spPr>
          <a:xfrm>
            <a:off x="7304646" y="990097"/>
            <a:ext cx="4728558" cy="5867903"/>
          </a:xfrm>
          <a:prstGeom prst="rect">
            <a:avLst/>
          </a:prstGeom>
          <a:ln w="12700">
            <a:miter lim="400000"/>
            <a:headEnd/>
            <a:tailEnd/>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ontent Placeholder 2"/>
          <p:cNvSpPr txBox="1">
            <a:spLocks noGrp="1"/>
          </p:cNvSpPr>
          <p:nvPr>
            <p:ph type="body" idx="1"/>
          </p:nvPr>
        </p:nvSpPr>
        <p:spPr>
          <a:xfrm>
            <a:off x="838200" y="142239"/>
            <a:ext cx="10515600" cy="6715761"/>
          </a:xfrm>
          <a:prstGeom prst="rect">
            <a:avLst/>
          </a:prstGeom>
        </p:spPr>
        <p:txBody>
          <a:bodyPr/>
          <a:lstStyle/>
          <a:p>
            <a:pPr marL="0" indent="0">
              <a:buSzTx/>
              <a:buNone/>
              <a:defRPr b="1" u="sng"/>
            </a:pPr>
            <a:r>
              <a:t>Rehabilitation</a:t>
            </a:r>
            <a:r>
              <a:rPr u="none"/>
              <a:t>: - </a:t>
            </a:r>
            <a:r>
              <a:rPr b="0" u="none"/>
              <a:t>includes three major components: </a:t>
            </a:r>
          </a:p>
          <a:p>
            <a:pPr marL="0" indent="0">
              <a:buSzTx/>
              <a:buNone/>
              <a:defRPr b="1"/>
            </a:pPr>
            <a:r>
              <a:t>A&gt; </a:t>
            </a:r>
            <a:r>
              <a:rPr u="sng"/>
              <a:t>Continued efforts to increase and maintain high levels of motivation for abstinence</a:t>
            </a:r>
            <a:r>
              <a:t> </a:t>
            </a:r>
            <a:r>
              <a:rPr b="0"/>
              <a:t>– through application of motivational interviewing. It includes 5 principles:</a:t>
            </a:r>
          </a:p>
          <a:p>
            <a:pPr marL="0" indent="0">
              <a:buSzTx/>
              <a:buNone/>
            </a:pPr>
            <a:r>
              <a:t>i&gt; </a:t>
            </a:r>
            <a:r>
              <a:rPr b="1"/>
              <a:t>express empathy </a:t>
            </a:r>
            <a:r>
              <a:t>through reflective listening</a:t>
            </a:r>
          </a:p>
          <a:p>
            <a:pPr marL="0" indent="0">
              <a:buSzTx/>
              <a:buNone/>
            </a:pPr>
            <a:r>
              <a:t>ii&gt; </a:t>
            </a:r>
            <a:r>
              <a:rPr b="1"/>
              <a:t>develop discrepancy </a:t>
            </a:r>
            <a:r>
              <a:t>between clients’ goals or values and their current behavior</a:t>
            </a:r>
          </a:p>
          <a:p>
            <a:pPr marL="0" indent="0">
              <a:buSzTx/>
              <a:buNone/>
            </a:pPr>
            <a:r>
              <a:t>iii&gt; </a:t>
            </a:r>
            <a:r>
              <a:rPr b="1"/>
              <a:t>avoid argument </a:t>
            </a:r>
            <a:r>
              <a:t>and direct confrontation</a:t>
            </a:r>
          </a:p>
          <a:p>
            <a:pPr marL="0" indent="0">
              <a:buSzTx/>
              <a:buNone/>
            </a:pPr>
            <a:r>
              <a:t>iv&gt; </a:t>
            </a:r>
            <a:r>
              <a:rPr b="1"/>
              <a:t>adjust to client resistance </a:t>
            </a:r>
            <a:r>
              <a:t>rather than opposing it directly</a:t>
            </a:r>
          </a:p>
          <a:p>
            <a:pPr marL="0" indent="0">
              <a:buSzTx/>
              <a:buNone/>
            </a:pPr>
            <a:r>
              <a:t>v&gt; </a:t>
            </a:r>
            <a:r>
              <a:rPr b="1"/>
              <a:t>support self – efficacy </a:t>
            </a:r>
            <a:r>
              <a:t>and optimism</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ontent Placeholder 2"/>
          <p:cNvSpPr txBox="1">
            <a:spLocks noGrp="1"/>
          </p:cNvSpPr>
          <p:nvPr>
            <p:ph type="body" idx="1"/>
          </p:nvPr>
        </p:nvSpPr>
        <p:spPr>
          <a:xfrm>
            <a:off x="838200" y="106679"/>
            <a:ext cx="10515600" cy="6644642"/>
          </a:xfrm>
          <a:prstGeom prst="rect">
            <a:avLst/>
          </a:prstGeom>
        </p:spPr>
        <p:txBody>
          <a:bodyPr/>
          <a:lstStyle/>
          <a:p>
            <a:pPr marL="0" indent="0">
              <a:buSzTx/>
              <a:buNone/>
              <a:defRPr b="1"/>
            </a:pPr>
            <a:r>
              <a:t>B&gt; </a:t>
            </a:r>
            <a:r>
              <a:rPr u="sng"/>
              <a:t>Work to help the patient readjust to a lifestyle free of alcohol</a:t>
            </a:r>
            <a:r>
              <a:t>: -</a:t>
            </a:r>
          </a:p>
          <a:p>
            <a:r>
              <a:t>The need for a sober peer group.</a:t>
            </a:r>
          </a:p>
          <a:p>
            <a:r>
              <a:t>A plan for social and recreational events without drinking.</a:t>
            </a:r>
          </a:p>
          <a:p>
            <a:r>
              <a:t>Approaches for reestablishing communication with family members and friends.</a:t>
            </a:r>
          </a:p>
          <a:p>
            <a:pPr marL="0" indent="0">
              <a:buSzTx/>
              <a:buNone/>
              <a:defRPr b="1"/>
            </a:pPr>
            <a:r>
              <a:t>C&gt; </a:t>
            </a:r>
            <a:r>
              <a:rPr u="sng"/>
              <a:t>Relapse prevention</a:t>
            </a:r>
            <a:r>
              <a:t>: - </a:t>
            </a:r>
          </a:p>
          <a:p>
            <a:r>
              <a:t>First to identify situations in which the risk for relapse is high, and help patients develop modes of coping to be used when the craving for alcohol increases or when any event or emotional state makes a return to drinking likely. </a:t>
            </a:r>
          </a:p>
          <a:p>
            <a:r>
              <a:t>Reminding the patient about the appropriate attitude toward slips. Slips help to identify high-risk situations and to develop more appropriate coping techniques.</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MANAGEMENT OF ALCOHOL DEPENDENCE IN SPECIAL POPULATIONS"/>
          <p:cNvSpPr txBox="1">
            <a:spLocks noGrp="1"/>
          </p:cNvSpPr>
          <p:nvPr>
            <p:ph type="title"/>
          </p:nvPr>
        </p:nvSpPr>
        <p:spPr>
          <a:prstGeom prst="rect">
            <a:avLst/>
          </a:prstGeom>
        </p:spPr>
        <p:txBody>
          <a:bodyPr/>
          <a:lstStyle/>
          <a:p>
            <a:r>
              <a:t>MANAGEMENT OF ALCOHOL DEPENDENCE IN SPECIAL POPULATIONS</a:t>
            </a:r>
          </a:p>
        </p:txBody>
      </p:sp>
      <p:sp>
        <p:nvSpPr>
          <p:cNvPr id="302" name="PREGNANCY AND LACTATION…"/>
          <p:cNvSpPr txBox="1">
            <a:spLocks noGrp="1"/>
          </p:cNvSpPr>
          <p:nvPr>
            <p:ph type="body" idx="1"/>
          </p:nvPr>
        </p:nvSpPr>
        <p:spPr>
          <a:prstGeom prst="rect">
            <a:avLst/>
          </a:prstGeom>
        </p:spPr>
        <p:txBody>
          <a:bodyPr/>
          <a:lstStyle/>
          <a:p>
            <a:pPr marL="178435" indent="-178435" defTabSz="713105">
              <a:spcBef>
                <a:spcPts val="700"/>
              </a:spcBef>
              <a:defRPr sz="2185" b="1" u="sng"/>
            </a:pPr>
            <a:r>
              <a:rPr dirty="0"/>
              <a:t>PREGNANCY AND LACTATION </a:t>
            </a:r>
          </a:p>
          <a:p>
            <a:pPr marL="534670" lvl="1" indent="-178435" defTabSz="713105">
              <a:spcBef>
                <a:spcPts val="700"/>
              </a:spcBef>
              <a:defRPr sz="2185"/>
            </a:pPr>
            <a:r>
              <a:rPr b="1" dirty="0"/>
              <a:t>Adverse effect  on  mother,  baby and course of  pregnancy </a:t>
            </a:r>
          </a:p>
          <a:p>
            <a:pPr marL="534670" lvl="1" indent="-178435" defTabSz="713105">
              <a:spcBef>
                <a:spcPts val="700"/>
              </a:spcBef>
              <a:defRPr sz="2185"/>
            </a:pPr>
            <a:r>
              <a:rPr dirty="0"/>
              <a:t>Fetal  alcohol  spectrum  disorder </a:t>
            </a:r>
          </a:p>
          <a:p>
            <a:pPr marL="534670" lvl="1" indent="-178435" defTabSz="713105">
              <a:spcBef>
                <a:spcPts val="700"/>
              </a:spcBef>
              <a:defRPr sz="2185"/>
            </a:pPr>
            <a:r>
              <a:rPr dirty="0"/>
              <a:t>Typical  facies,  growth  and  mental  retardation </a:t>
            </a:r>
          </a:p>
          <a:p>
            <a:pPr marL="534670" lvl="1" indent="-178435" defTabSz="713105">
              <a:spcBef>
                <a:spcPts val="700"/>
              </a:spcBef>
              <a:defRPr sz="2185" b="1"/>
            </a:pPr>
            <a:r>
              <a:rPr dirty="0"/>
              <a:t>MANAGEMENT </a:t>
            </a:r>
          </a:p>
          <a:p>
            <a:pPr marL="891540" lvl="2" indent="-178435" defTabSz="713105">
              <a:spcBef>
                <a:spcPts val="700"/>
              </a:spcBef>
              <a:defRPr sz="2185"/>
            </a:pPr>
            <a:r>
              <a:rPr b="1" dirty="0"/>
              <a:t>Stop  alcohol  use </a:t>
            </a:r>
          </a:p>
          <a:p>
            <a:pPr marL="891540" lvl="2" indent="-178435" defTabSz="713105">
              <a:spcBef>
                <a:spcPts val="700"/>
              </a:spcBef>
              <a:defRPr sz="2185"/>
            </a:pPr>
            <a:r>
              <a:rPr dirty="0"/>
              <a:t>Treat  medical  and  psychological co-morbidities </a:t>
            </a:r>
          </a:p>
          <a:p>
            <a:pPr marL="891540" lvl="2" indent="-178435" defTabSz="713105">
              <a:spcBef>
                <a:spcPts val="700"/>
              </a:spcBef>
              <a:defRPr sz="2185"/>
            </a:pPr>
            <a:r>
              <a:rPr b="1" dirty="0"/>
              <a:t>Monitor pregnancy closel</a:t>
            </a:r>
            <a:r>
              <a:rPr dirty="0"/>
              <a:t>y</a:t>
            </a:r>
          </a:p>
          <a:p>
            <a:pPr marL="891540" lvl="2" indent="-178435" defTabSz="713105">
              <a:spcBef>
                <a:spcPts val="700"/>
              </a:spcBef>
              <a:defRPr sz="2185"/>
            </a:pPr>
            <a:r>
              <a:rPr b="1" dirty="0"/>
              <a:t>Non-pharmacological treatments </a:t>
            </a:r>
            <a:r>
              <a:rPr dirty="0"/>
              <a:t>should be </a:t>
            </a:r>
            <a:r>
              <a:rPr b="1" dirty="0"/>
              <a:t>treatment of choice </a:t>
            </a:r>
          </a:p>
          <a:p>
            <a:pPr marL="891540" lvl="2" indent="-178435" defTabSz="713105">
              <a:spcBef>
                <a:spcPts val="700"/>
              </a:spcBef>
              <a:defRPr sz="2185"/>
            </a:pPr>
            <a:r>
              <a:rPr dirty="0"/>
              <a:t>When  needed  </a:t>
            </a:r>
            <a:r>
              <a:rPr b="1" dirty="0"/>
              <a:t>drugs</a:t>
            </a:r>
            <a:r>
              <a:rPr dirty="0"/>
              <a:t>  can  be  used  after  discussing  about  pros  and  cons  and  taking  an </a:t>
            </a:r>
            <a:r>
              <a:rPr b="1" dirty="0"/>
              <a:t>informed decisions </a:t>
            </a:r>
            <a:r>
              <a:rPr dirty="0"/>
              <a:t>and </a:t>
            </a:r>
            <a:r>
              <a:rPr b="1" dirty="0"/>
              <a:t>close monitoring </a:t>
            </a:r>
            <a:r>
              <a:rPr dirty="0"/>
              <a:t>of the  pregnancy</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MANAGEMENT OF ALCOHOL DEPENDENCE IN SPECIAL POPULATIONS"/>
          <p:cNvSpPr txBox="1">
            <a:spLocks noGrp="1"/>
          </p:cNvSpPr>
          <p:nvPr>
            <p:ph type="title"/>
          </p:nvPr>
        </p:nvSpPr>
        <p:spPr>
          <a:prstGeom prst="rect">
            <a:avLst/>
          </a:prstGeom>
        </p:spPr>
        <p:txBody>
          <a:bodyPr/>
          <a:lstStyle/>
          <a:p>
            <a:r>
              <a:t>MANAGEMENT OF ALCOHOL DEPENDENCE IN SPECIAL POPULATIONS</a:t>
            </a:r>
          </a:p>
        </p:txBody>
      </p:sp>
      <p:sp>
        <p:nvSpPr>
          <p:cNvPr id="305" name="YOUNG AGE GROUPS…"/>
          <p:cNvSpPr txBox="1">
            <a:spLocks noGrp="1"/>
          </p:cNvSpPr>
          <p:nvPr>
            <p:ph type="body" idx="1"/>
          </p:nvPr>
        </p:nvSpPr>
        <p:spPr>
          <a:prstGeom prst="rect">
            <a:avLst/>
          </a:prstGeom>
        </p:spPr>
        <p:txBody>
          <a:bodyPr/>
          <a:lstStyle/>
          <a:p>
            <a:pPr marL="201295" indent="-201295" defTabSz="804545">
              <a:spcBef>
                <a:spcPts val="800"/>
              </a:spcBef>
              <a:defRPr sz="2465" b="1" u="sng"/>
            </a:pPr>
            <a:r>
              <a:rPr dirty="0"/>
              <a:t>YOUNG AGE GROUPS </a:t>
            </a:r>
          </a:p>
          <a:p>
            <a:pPr marL="603250" lvl="1" indent="-201295" defTabSz="804545">
              <a:spcBef>
                <a:spcPts val="800"/>
              </a:spcBef>
              <a:defRPr sz="2465"/>
            </a:pPr>
            <a:r>
              <a:rPr b="1" dirty="0"/>
              <a:t>Associated</a:t>
            </a:r>
            <a:r>
              <a:rPr dirty="0"/>
              <a:t>  disorder</a:t>
            </a:r>
            <a:r>
              <a:rPr b="1" dirty="0"/>
              <a:t>:  Conduct  disorder,  ADHD,  Major  Depression,  Anxiety/  Bipolar disorder </a:t>
            </a:r>
          </a:p>
          <a:p>
            <a:pPr marL="603250" lvl="1" indent="-201295" defTabSz="804545">
              <a:spcBef>
                <a:spcPts val="800"/>
              </a:spcBef>
              <a:defRPr sz="2465"/>
            </a:pPr>
            <a:endParaRPr dirty="0"/>
          </a:p>
          <a:p>
            <a:pPr marL="603250" lvl="1" indent="-201295" defTabSz="804545">
              <a:spcBef>
                <a:spcPts val="800"/>
              </a:spcBef>
              <a:defRPr sz="2465" b="1"/>
            </a:pPr>
            <a:r>
              <a:rPr dirty="0"/>
              <a:t>MANAGEMENT </a:t>
            </a:r>
          </a:p>
          <a:p>
            <a:pPr marL="1005840" lvl="2" indent="-201295" defTabSz="804545">
              <a:spcBef>
                <a:spcPts val="800"/>
              </a:spcBef>
              <a:defRPr sz="2465"/>
            </a:pPr>
            <a:r>
              <a:rPr dirty="0"/>
              <a:t>Young  people  with  problems  of  alcohol  use  have  shown  that  </a:t>
            </a:r>
            <a:r>
              <a:rPr b="1" dirty="0"/>
              <a:t>school  based interventions</a:t>
            </a:r>
            <a:r>
              <a:rPr dirty="0"/>
              <a:t>,  </a:t>
            </a:r>
            <a:r>
              <a:rPr b="1" dirty="0"/>
              <a:t>family  based  interventions  </a:t>
            </a:r>
            <a:r>
              <a:rPr dirty="0"/>
              <a:t>and  multipronged  interventions  have found  to  effective  in  medium  and long  term </a:t>
            </a:r>
          </a:p>
          <a:p>
            <a:pPr marL="1005840" lvl="2" indent="-201295" defTabSz="804545">
              <a:spcBef>
                <a:spcPts val="800"/>
              </a:spcBef>
              <a:defRPr sz="2465"/>
            </a:pPr>
            <a:r>
              <a:rPr dirty="0"/>
              <a:t>Young  children  should  also  be  assessed  for  </a:t>
            </a:r>
            <a:r>
              <a:rPr b="1" dirty="0"/>
              <a:t>psychiatric  comorbidity  </a:t>
            </a:r>
            <a:r>
              <a:rPr dirty="0"/>
              <a:t>and  </a:t>
            </a:r>
            <a:r>
              <a:rPr b="1" dirty="0"/>
              <a:t>managed</a:t>
            </a:r>
            <a:r>
              <a:rPr dirty="0"/>
              <a:t> accordingly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MANAGEMENT OF ALCOHOL DEPENDENCE IN SPECIAL POPULATIONS"/>
          <p:cNvSpPr txBox="1">
            <a:spLocks noGrp="1"/>
          </p:cNvSpPr>
          <p:nvPr>
            <p:ph type="title"/>
          </p:nvPr>
        </p:nvSpPr>
        <p:spPr>
          <a:xfrm>
            <a:off x="327876" y="5741"/>
            <a:ext cx="11536248" cy="836803"/>
          </a:xfrm>
          <a:prstGeom prst="rect">
            <a:avLst/>
          </a:prstGeom>
        </p:spPr>
        <p:txBody>
          <a:bodyPr/>
          <a:lstStyle>
            <a:lvl1pPr>
              <a:defRPr sz="3200"/>
            </a:lvl1pPr>
          </a:lstStyle>
          <a:p>
            <a:r>
              <a:t>MANAGEMENT OF ALCOHOL DEPENDENCE IN SPECIAL POPULATIONS</a:t>
            </a:r>
          </a:p>
        </p:txBody>
      </p:sp>
      <p:sp>
        <p:nvSpPr>
          <p:cNvPr id="308" name="PROBLEMATIC ALCOHOL USER…"/>
          <p:cNvSpPr txBox="1">
            <a:spLocks noGrp="1"/>
          </p:cNvSpPr>
          <p:nvPr>
            <p:ph type="body" idx="1"/>
          </p:nvPr>
        </p:nvSpPr>
        <p:spPr>
          <a:xfrm>
            <a:off x="406940" y="725912"/>
            <a:ext cx="11378120" cy="5939812"/>
          </a:xfrm>
          <a:prstGeom prst="rect">
            <a:avLst/>
          </a:prstGeom>
        </p:spPr>
        <p:txBody>
          <a:bodyPr/>
          <a:lstStyle/>
          <a:p>
            <a:pPr marL="185420" indent="-185420" defTabSz="740410">
              <a:spcBef>
                <a:spcPts val="800"/>
              </a:spcBef>
              <a:defRPr sz="2270" b="1" u="sng"/>
            </a:pPr>
            <a:r>
              <a:t>PROBLEMATIC ALCOHOL USER </a:t>
            </a:r>
          </a:p>
          <a:p>
            <a:pPr marL="555625" lvl="1" indent="-185420" defTabSz="740410">
              <a:spcBef>
                <a:spcPts val="800"/>
              </a:spcBef>
              <a:defRPr sz="2270"/>
            </a:pPr>
            <a:r>
              <a:t>Refers  to  any  user  who  has  problem  with  alcohol  use  which  may  be  physical, psychological,  social  consequences etc. </a:t>
            </a:r>
          </a:p>
          <a:p>
            <a:pPr marL="555625" lvl="1" indent="-185420" defTabSz="740410">
              <a:spcBef>
                <a:spcPts val="800"/>
              </a:spcBef>
              <a:defRPr sz="2270"/>
            </a:pPr>
            <a:r>
              <a:t>Includes  hazardous use of  alcohol,  harmful  use  of  alcohol  and  alcohol  dependence </a:t>
            </a:r>
          </a:p>
          <a:p>
            <a:pPr marL="555625" lvl="1" indent="-185420" defTabSz="740410">
              <a:spcBef>
                <a:spcPts val="800"/>
              </a:spcBef>
              <a:defRPr sz="2270"/>
            </a:pPr>
            <a:r>
              <a:rPr u="sng"/>
              <a:t>Hazardous  use</a:t>
            </a:r>
            <a:r>
              <a:t>:  term  given  by  WHO  to  pattern  of  substance  use  which  carries  with  it a  risk  of  harmful  consequences  (physical/mental/social)  to  the  substance  users  or others </a:t>
            </a:r>
          </a:p>
          <a:p>
            <a:pPr marL="555625" lvl="1" indent="-185420" defTabSz="740410">
              <a:spcBef>
                <a:spcPts val="800"/>
              </a:spcBef>
              <a:defRPr sz="2270"/>
            </a:pPr>
            <a:r>
              <a:t>Harmful  use  of  alcohol  as  per  ICD-10  refers  to  use  of  alcohol  leading  to  physical  and psychological harm to the  individual </a:t>
            </a:r>
          </a:p>
          <a:p>
            <a:pPr marL="555625" lvl="1" indent="-185420" defTabSz="740410">
              <a:spcBef>
                <a:spcPts val="800"/>
              </a:spcBef>
              <a:defRPr sz="2270"/>
            </a:pPr>
            <a:r>
              <a:t>50% of Indian regular  users  contribute  to  the  category  of  hazardous  drinking </a:t>
            </a:r>
          </a:p>
          <a:p>
            <a:pPr marL="555625" lvl="1" indent="-185420" defTabSz="740410">
              <a:spcBef>
                <a:spcPts val="800"/>
              </a:spcBef>
              <a:defRPr sz="2270" b="1"/>
            </a:pPr>
            <a:r>
              <a:t>MANAGEMENT </a:t>
            </a:r>
          </a:p>
          <a:p>
            <a:pPr marL="925830" lvl="2" indent="-185420" defTabSz="740410">
              <a:spcBef>
                <a:spcPts val="800"/>
              </a:spcBef>
              <a:defRPr sz="2270"/>
            </a:pPr>
            <a:r>
              <a:t>Screening  for  alcohol  use  and  Brief  Intervention  decrease  considerable  morbidity and  mortality. </a:t>
            </a:r>
          </a:p>
          <a:p>
            <a:pPr marL="925830" lvl="2" indent="-185420" defTabSz="740410">
              <a:spcBef>
                <a:spcPts val="800"/>
              </a:spcBef>
              <a:defRPr sz="2270"/>
            </a:pPr>
            <a:r>
              <a:t>Screening  for  alcohol  use  and  Brief  intervention  (BI)  has  been  found  to  decrease alcohol  use  in  different  settings  and  with  different  person  providing  intervention</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1"/>
          <p:cNvSpPr txBox="1">
            <a:spLocks noGrp="1"/>
          </p:cNvSpPr>
          <p:nvPr>
            <p:ph type="title"/>
          </p:nvPr>
        </p:nvSpPr>
        <p:spPr>
          <a:xfrm>
            <a:off x="378189" y="336374"/>
            <a:ext cx="11212804" cy="843991"/>
          </a:xfrm>
          <a:prstGeom prst="rect">
            <a:avLst/>
          </a:prstGeom>
        </p:spPr>
        <p:txBody>
          <a:bodyPr/>
          <a:lstStyle>
            <a:lvl1pPr>
              <a:defRPr b="1" u="sng">
                <a:latin typeface="+mn-lt"/>
                <a:ea typeface="+mn-ea"/>
                <a:cs typeface="+mn-cs"/>
                <a:sym typeface="Calibri" panose="020F0502020204030204"/>
              </a:defRPr>
            </a:lvl1pPr>
          </a:lstStyle>
          <a:p>
            <a:r>
              <a:t>Course and prognosis</a:t>
            </a:r>
          </a:p>
        </p:txBody>
      </p:sp>
      <p:sp>
        <p:nvSpPr>
          <p:cNvPr id="311" name="Content Placeholder 2"/>
          <p:cNvSpPr txBox="1">
            <a:spLocks noGrp="1"/>
          </p:cNvSpPr>
          <p:nvPr>
            <p:ph type="body" idx="1"/>
          </p:nvPr>
        </p:nvSpPr>
        <p:spPr>
          <a:xfrm>
            <a:off x="371001" y="1264986"/>
            <a:ext cx="11449998" cy="5032376"/>
          </a:xfrm>
          <a:prstGeom prst="rect">
            <a:avLst/>
          </a:prstGeom>
        </p:spPr>
        <p:txBody>
          <a:bodyPr/>
          <a:lstStyle/>
          <a:p>
            <a:r>
              <a:t>Women have higher rates of independent depressive episodes and are less likely to be violent, have a full time job, or have less police records compared to men. </a:t>
            </a:r>
          </a:p>
          <a:p>
            <a:r>
              <a:t>Older individuals are more likely to have medical problems, take multiple medications, and have fewer extensive social support systems compared to younger individuals.</a:t>
            </a:r>
          </a:p>
          <a:p>
            <a:r>
              <a:t>Fewer than half of people with AUDs ever receive treatment for their disorder. </a:t>
            </a:r>
          </a:p>
          <a:p>
            <a:r>
              <a:t>Once they complete a program, a majority do well and develop long-term, often permanent, abstinence.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p:cNvSpPr txBox="1">
            <a:spLocks noGrp="1"/>
          </p:cNvSpPr>
          <p:nvPr>
            <p:ph type="body" idx="1"/>
          </p:nvPr>
        </p:nvSpPr>
        <p:spPr>
          <a:xfrm>
            <a:off x="662939" y="1111328"/>
            <a:ext cx="10866122" cy="4635344"/>
          </a:xfrm>
          <a:prstGeom prst="rect">
            <a:avLst/>
          </a:prstGeom>
        </p:spPr>
        <p:txBody>
          <a:bodyPr/>
          <a:lstStyle/>
          <a:p>
            <a:r>
              <a:rPr b="1" dirty="0"/>
              <a:t>CAGE</a:t>
            </a:r>
            <a:r>
              <a:rPr dirty="0"/>
              <a:t> used to screen Alcohol use problem</a:t>
            </a:r>
          </a:p>
          <a:p>
            <a:pPr marL="0" lvl="2" indent="457200">
              <a:buSzTx/>
              <a:buFontTx/>
              <a:buNone/>
            </a:pPr>
            <a:r>
              <a:rPr dirty="0"/>
              <a:t>([need to] </a:t>
            </a:r>
            <a:r>
              <a:rPr b="1" dirty="0"/>
              <a:t>Cut down </a:t>
            </a:r>
            <a:r>
              <a:rPr dirty="0"/>
              <a:t>[on drinking], </a:t>
            </a:r>
            <a:r>
              <a:rPr b="1" dirty="0"/>
              <a:t>Annoyance</a:t>
            </a:r>
            <a:r>
              <a:rPr dirty="0"/>
              <a:t> when asked about drinking, </a:t>
            </a:r>
            <a:r>
              <a:rPr b="1" dirty="0"/>
              <a:t>Guilt</a:t>
            </a:r>
            <a:r>
              <a:rPr dirty="0"/>
              <a:t> [about drinking], [need for]</a:t>
            </a:r>
            <a:r>
              <a:rPr b="1" dirty="0"/>
              <a:t> Eye-openers </a:t>
            </a:r>
            <a:r>
              <a:rPr dirty="0"/>
              <a:t>the morning after heavy drinking), are also used.</a:t>
            </a:r>
          </a:p>
          <a:p>
            <a:pPr marL="0" lvl="2" indent="457200">
              <a:buSzTx/>
              <a:buFontTx/>
              <a:buNone/>
            </a:pPr>
            <a:endParaRPr dirty="0"/>
          </a:p>
          <a:p>
            <a:r>
              <a:rPr b="1" dirty="0"/>
              <a:t>The Alcohol Use Disorders Identification Test (AUDIT)</a:t>
            </a:r>
            <a:r>
              <a:rPr dirty="0"/>
              <a:t> uses ten items to review the pattern of life problems related to alcohol.</a:t>
            </a:r>
          </a:p>
          <a:p>
            <a:pPr marL="685800" lvl="1" indent="-228600"/>
            <a:r>
              <a:rPr dirty="0"/>
              <a:t>it does not diagnose an AUD, but screens those who need a more detailed clinical interview.</a:t>
            </a:r>
          </a:p>
        </p:txBody>
      </p:sp>
      <p:sp>
        <p:nvSpPr>
          <p:cNvPr id="130" name="Screening Tools"/>
          <p:cNvSpPr txBox="1">
            <a:spLocks noGrp="1"/>
          </p:cNvSpPr>
          <p:nvPr>
            <p:ph type="title"/>
          </p:nvPr>
        </p:nvSpPr>
        <p:spPr>
          <a:xfrm>
            <a:off x="126621" y="222356"/>
            <a:ext cx="11938758" cy="843990"/>
          </a:xfrm>
          <a:prstGeom prst="rect">
            <a:avLst/>
          </a:prstGeom>
        </p:spPr>
        <p:txBody>
          <a:bodyPr/>
          <a:lstStyle>
            <a:lvl1pPr>
              <a:defRPr sz="3800" b="1" u="sng">
                <a:latin typeface="+mn-lt"/>
                <a:ea typeface="+mn-ea"/>
                <a:cs typeface="+mn-cs"/>
                <a:sym typeface="Calibri" panose="020F0502020204030204"/>
              </a:defRPr>
            </a:lvl1pPr>
          </a:lstStyle>
          <a:p>
            <a:r>
              <a:rPr dirty="0"/>
              <a:t>Screening Tools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Content Placeholder 3" descr="Content Placeholder 3"/>
          <p:cNvPicPr>
            <a:picLocks noChangeAspect="1"/>
          </p:cNvPicPr>
          <p:nvPr/>
        </p:nvPicPr>
        <p:blipFill>
          <a:blip r:embed="rId2"/>
          <a:srcRect t="5552"/>
          <a:stretch>
            <a:fillRect/>
          </a:stretch>
        </p:blipFill>
        <p:spPr>
          <a:xfrm>
            <a:off x="2607270" y="347658"/>
            <a:ext cx="6977534" cy="3805740"/>
          </a:xfrm>
          <a:prstGeom prst="rect">
            <a:avLst/>
          </a:prstGeom>
          <a:ln w="12700">
            <a:miter lim="400000"/>
            <a:headEnd/>
            <a:tailEnd/>
          </a:ln>
        </p:spPr>
      </p:pic>
      <p:pic>
        <p:nvPicPr>
          <p:cNvPr id="133" name="Content Placeholder 3" descr="Content Placeholder 3"/>
          <p:cNvPicPr>
            <a:picLocks noChangeAspect="1"/>
          </p:cNvPicPr>
          <p:nvPr/>
        </p:nvPicPr>
        <p:blipFill>
          <a:blip r:embed="rId3"/>
          <a:srcRect t="12446"/>
          <a:stretch>
            <a:fillRect/>
          </a:stretch>
        </p:blipFill>
        <p:spPr>
          <a:xfrm>
            <a:off x="2614967" y="4023019"/>
            <a:ext cx="6604956" cy="2755170"/>
          </a:xfrm>
          <a:prstGeom prst="rect">
            <a:avLst/>
          </a:prstGeom>
          <a:ln w="12700">
            <a:miter lim="4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G_0109.jpeg" descr="IMG_0109.jpeg"/>
          <p:cNvPicPr>
            <a:picLocks noChangeAspect="1"/>
          </p:cNvPicPr>
          <p:nvPr/>
        </p:nvPicPr>
        <p:blipFill>
          <a:blip r:embed="rId2"/>
          <a:stretch>
            <a:fillRect/>
          </a:stretch>
        </p:blipFill>
        <p:spPr>
          <a:xfrm>
            <a:off x="-318475" y="267830"/>
            <a:ext cx="6992568" cy="1925080"/>
          </a:xfrm>
          <a:prstGeom prst="rect">
            <a:avLst/>
          </a:prstGeom>
          <a:ln w="12700">
            <a:miter lim="400000"/>
            <a:headEnd/>
            <a:tailEnd/>
          </a:ln>
        </p:spPr>
      </p:pic>
      <p:pic>
        <p:nvPicPr>
          <p:cNvPr id="136" name="IMG_0108.jpeg" descr="IMG_0108.jpeg"/>
          <p:cNvPicPr>
            <a:picLocks noChangeAspect="1"/>
          </p:cNvPicPr>
          <p:nvPr/>
        </p:nvPicPr>
        <p:blipFill>
          <a:blip r:embed="rId3"/>
          <a:srcRect r="7651" b="28168"/>
          <a:stretch>
            <a:fillRect/>
          </a:stretch>
        </p:blipFill>
        <p:spPr>
          <a:xfrm>
            <a:off x="-280655" y="2137812"/>
            <a:ext cx="6383777" cy="4356015"/>
          </a:xfrm>
          <a:prstGeom prst="rect">
            <a:avLst/>
          </a:prstGeom>
          <a:ln w="12700">
            <a:miter lim="400000"/>
            <a:headEnd/>
            <a:tailEnd/>
          </a:ln>
        </p:spPr>
      </p:pic>
      <p:pic>
        <p:nvPicPr>
          <p:cNvPr id="137" name="IMG_0110.jpeg" descr="IMG_0110.jpeg"/>
          <p:cNvPicPr>
            <a:picLocks noChangeAspect="1"/>
          </p:cNvPicPr>
          <p:nvPr/>
        </p:nvPicPr>
        <p:blipFill>
          <a:blip r:embed="rId4"/>
          <a:srcRect l="5295"/>
          <a:stretch>
            <a:fillRect/>
          </a:stretch>
        </p:blipFill>
        <p:spPr>
          <a:xfrm>
            <a:off x="6302041" y="2710720"/>
            <a:ext cx="6170580" cy="3644534"/>
          </a:xfrm>
          <a:prstGeom prst="rect">
            <a:avLst/>
          </a:prstGeom>
          <a:ln w="12700">
            <a:miter lim="400000"/>
            <a:headEnd/>
            <a:tailEnd/>
          </a:ln>
        </p:spPr>
      </p:pic>
      <p:pic>
        <p:nvPicPr>
          <p:cNvPr id="138" name="IMG_0111.jpeg" descr="IMG_0111.jpeg"/>
          <p:cNvPicPr>
            <a:picLocks noChangeAspect="1"/>
          </p:cNvPicPr>
          <p:nvPr/>
        </p:nvPicPr>
        <p:blipFill>
          <a:blip r:embed="rId5"/>
          <a:stretch>
            <a:fillRect/>
          </a:stretch>
        </p:blipFill>
        <p:spPr>
          <a:xfrm>
            <a:off x="6174957" y="795060"/>
            <a:ext cx="6390046" cy="1715120"/>
          </a:xfrm>
          <a:prstGeom prst="rect">
            <a:avLst/>
          </a:prstGeom>
          <a:ln w="12700">
            <a:miter lim="4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ontent Placeholder 3" descr="Content Placeholder 3"/>
          <p:cNvPicPr>
            <a:picLocks noChangeAspect="1"/>
          </p:cNvPicPr>
          <p:nvPr/>
        </p:nvPicPr>
        <p:blipFill>
          <a:blip r:embed="rId2"/>
          <a:srcRect t="10818"/>
          <a:stretch>
            <a:fillRect/>
          </a:stretch>
        </p:blipFill>
        <p:spPr>
          <a:xfrm>
            <a:off x="2267704" y="2892783"/>
            <a:ext cx="10017535" cy="3596257"/>
          </a:xfrm>
          <a:prstGeom prst="rect">
            <a:avLst/>
          </a:prstGeom>
          <a:ln w="12700">
            <a:miter lim="400000"/>
            <a:headEnd/>
            <a:tailEnd/>
          </a:ln>
        </p:spPr>
      </p:pic>
      <p:sp>
        <p:nvSpPr>
          <p:cNvPr id="141" name="Identifying heavier drinkers vulnerable to AUDs is facilitated by several blood tests.…"/>
          <p:cNvSpPr txBox="1"/>
          <p:nvPr/>
        </p:nvSpPr>
        <p:spPr>
          <a:xfrm>
            <a:off x="2267704" y="818216"/>
            <a:ext cx="9657579" cy="1761164"/>
          </a:xfrm>
          <a:prstGeom prst="rect">
            <a:avLst/>
          </a:prstGeom>
          <a:ln w="12700">
            <a:miter lim="400000"/>
          </a:ln>
        </p:spPr>
        <p:txBody>
          <a:bodyPr lIns="45719" rIns="45719">
            <a:spAutoFit/>
          </a:bodyPr>
          <a:lstStyle/>
          <a:p>
            <a:pPr marL="228600" indent="-228600">
              <a:lnSpc>
                <a:spcPct val="90000"/>
              </a:lnSpc>
              <a:spcBef>
                <a:spcPts val="1000"/>
              </a:spcBef>
              <a:buSzPct val="100000"/>
              <a:buFont typeface="Arial" panose="020B0604020202020204"/>
              <a:buChar char="•"/>
              <a:defRPr sz="2800"/>
            </a:pPr>
            <a:r>
              <a:t>Identifying heavier drinkers vulnerable to AUDs is facilitated by several blood tests. </a:t>
            </a:r>
          </a:p>
          <a:p>
            <a:pPr marL="228600" indent="-228600">
              <a:lnSpc>
                <a:spcPct val="90000"/>
              </a:lnSpc>
              <a:spcBef>
                <a:spcPts val="1000"/>
              </a:spcBef>
              <a:buSzPct val="100000"/>
              <a:buFont typeface="Arial" panose="020B0604020202020204"/>
              <a:buChar char="•"/>
              <a:defRPr sz="2800"/>
            </a:pPr>
            <a:r>
              <a:t>They reflect physiological alterations likely to be occur after ingesting about five or more drinks a day over several weeks.</a:t>
            </a:r>
          </a:p>
        </p:txBody>
      </p:sp>
      <p:pic>
        <p:nvPicPr>
          <p:cNvPr id="142" name="IMG_0071.jpeg" descr="IMG_0071.jpeg"/>
          <p:cNvPicPr>
            <a:picLocks noChangeAspect="1"/>
          </p:cNvPicPr>
          <p:nvPr/>
        </p:nvPicPr>
        <p:blipFill>
          <a:blip r:embed="rId3"/>
          <a:srcRect l="76263" t="2776" r="1292" b="40833"/>
          <a:stretch>
            <a:fillRect/>
          </a:stretch>
        </p:blipFill>
        <p:spPr>
          <a:xfrm>
            <a:off x="-25572" y="-56008"/>
            <a:ext cx="2139461" cy="3867222"/>
          </a:xfrm>
          <a:prstGeom prst="rect">
            <a:avLst/>
          </a:prstGeom>
          <a:ln w="12700">
            <a:miter lim="400000"/>
            <a:headEnd/>
            <a:tailEnd/>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4561</Words>
  <Application>Microsoft Office PowerPoint</Application>
  <PresentationFormat>Widescreen</PresentationFormat>
  <Paragraphs>423</Paragraphs>
  <Slides>55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Calibri</vt:lpstr>
      <vt:lpstr>Calibri Light</vt:lpstr>
      <vt:lpstr>Canela Bold</vt:lpstr>
      <vt:lpstr>Carlito</vt:lpstr>
      <vt:lpstr>Graphik</vt:lpstr>
      <vt:lpstr>Graphik Medium</vt:lpstr>
      <vt:lpstr>Graphik Semibold</vt:lpstr>
      <vt:lpstr>Office Theme</vt:lpstr>
      <vt:lpstr>Management of  Alcohol use Disorder and  related conditions </vt:lpstr>
      <vt:lpstr>GENERAL ISSUES FACED IN MANAGEMENT</vt:lpstr>
      <vt:lpstr>TREATMENT AIMS/GOALS</vt:lpstr>
      <vt:lpstr>ASSESSMENT OF ALCOHOL USE DISORDERS</vt:lpstr>
      <vt:lpstr>Identification in clinical setting and related laboratory tests</vt:lpstr>
      <vt:lpstr>Screening Tools</vt:lpstr>
      <vt:lpstr>PowerPoint Presentation</vt:lpstr>
      <vt:lpstr>PowerPoint Presentation</vt:lpstr>
      <vt:lpstr>PowerPoint Presentation</vt:lpstr>
      <vt:lpstr>PowerPoint Presentation</vt:lpstr>
      <vt:lpstr>Signs of Alcohol intoxication: -</vt:lpstr>
      <vt:lpstr>PowerPoint Presentation</vt:lpstr>
      <vt:lpstr>PowerPoint Presentation</vt:lpstr>
      <vt:lpstr>PowerPoint Presentation</vt:lpstr>
      <vt:lpstr>PowerPoint Presentation</vt:lpstr>
      <vt:lpstr>Simple withdrawal </vt:lpstr>
      <vt:lpstr>PowerPoint Presentation</vt:lpstr>
      <vt:lpstr>PowerPoint Presentation</vt:lpstr>
      <vt:lpstr>MANAGEMENT OF ALCOHOL WITHDRAWAL AND DETOXIFICATION WITHDRAWAL STATE</vt:lpstr>
      <vt:lpstr>TREATMENT SETTINGS</vt:lpstr>
      <vt:lpstr>TREATMENT GOALS FOR WITHDRAWAL STATE</vt:lpstr>
      <vt:lpstr>Mx of Simple Withdrawal</vt:lpstr>
      <vt:lpstr>PowerPoint Presentation</vt:lpstr>
      <vt:lpstr>Mx of Complicated Withdrawal</vt:lpstr>
      <vt:lpstr>MANAGEMENT OF DELIRIUM TREMENS</vt:lpstr>
      <vt:lpstr>PowerPoint Presentation</vt:lpstr>
      <vt:lpstr>PowerPoint Presentation</vt:lpstr>
      <vt:lpstr>ALCOHOL RELATED BRAIN DISORDERS</vt:lpstr>
      <vt:lpstr>PowerPoint Presentation</vt:lpstr>
      <vt:lpstr>PowerPoint Presentation</vt:lpstr>
      <vt:lpstr>PowerPoint Presentation</vt:lpstr>
      <vt:lpstr>PowerPoint Presentation</vt:lpstr>
      <vt:lpstr>MANAGEMENT OF ALCOHOL DEPENDENCE</vt:lpstr>
      <vt:lpstr>PowerPoint Presentation</vt:lpstr>
      <vt:lpstr>PowerPoint Presentation</vt:lpstr>
      <vt:lpstr>PowerPoint Presentation</vt:lpstr>
      <vt:lpstr>PowerPoint Presentation</vt:lpstr>
      <vt:lpstr>PowerPoint Presentation</vt:lpstr>
      <vt:lpstr>PowerPoint Presentation</vt:lpstr>
      <vt:lpstr>MANAGEMENT OF ALCOHOL DEPENDENCE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OF ALCOHOL DEPENDENCE IN SPECIAL POPULATIONS</vt:lpstr>
      <vt:lpstr>MANAGEMENT OF ALCOHOL DEPENDENCE IN SPECIAL POPULATIONS</vt:lpstr>
      <vt:lpstr>MANAGEMENT OF ALCOHOL DEPENDENCE IN SPECIAL POPULATIONS</vt:lpstr>
      <vt:lpstr>Course and prognosis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Alcohol use Disorder and  related conditions </dc:title>
  <dc:creator/>
  <cp:lastModifiedBy>G S</cp:lastModifiedBy>
  <cp:revision>19</cp:revision>
  <dcterms:created xsi:type="dcterms:W3CDTF">2023-05-03T07:12:39Z</dcterms:created>
  <dcterms:modified xsi:type="dcterms:W3CDTF">2023-11-08T05:05:58Z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BEB057DE7FCC49B5AA1F11B79F43E894</vt:lpwstr>
  </property>
  <property fmtid="{D5CDD505-2E9C-101B-9397-08002B2CF9AE}" pid="3" name="KSOProductBuildVer">
    <vt:lpwstr>1033-11.2.0.11486</vt:lpwstr>
  </property>
</Properties>
</file>