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71"/>
  </p:notesMasterIdLst>
  <p:sldIdLst>
    <p:sldId id="256" r:id="rId2"/>
    <p:sldId id="385" r:id="rId3"/>
    <p:sldId id="386" r:id="rId4"/>
    <p:sldId id="387" r:id="rId5"/>
    <p:sldId id="389" r:id="rId6"/>
    <p:sldId id="390" r:id="rId7"/>
    <p:sldId id="391" r:id="rId8"/>
    <p:sldId id="392" r:id="rId9"/>
    <p:sldId id="393" r:id="rId10"/>
    <p:sldId id="394" r:id="rId11"/>
    <p:sldId id="395" r:id="rId12"/>
    <p:sldId id="396" r:id="rId13"/>
    <p:sldId id="397" r:id="rId14"/>
    <p:sldId id="267" r:id="rId15"/>
    <p:sldId id="388" r:id="rId16"/>
    <p:sldId id="400" r:id="rId17"/>
    <p:sldId id="401" r:id="rId18"/>
    <p:sldId id="403" r:id="rId19"/>
    <p:sldId id="404" r:id="rId20"/>
    <p:sldId id="405" r:id="rId21"/>
    <p:sldId id="406" r:id="rId22"/>
    <p:sldId id="407" r:id="rId23"/>
    <p:sldId id="408" r:id="rId24"/>
    <p:sldId id="409" r:id="rId25"/>
    <p:sldId id="410" r:id="rId26"/>
    <p:sldId id="307" r:id="rId27"/>
    <p:sldId id="308" r:id="rId28"/>
    <p:sldId id="419" r:id="rId29"/>
    <p:sldId id="420" r:id="rId30"/>
    <p:sldId id="310" r:id="rId31"/>
    <p:sldId id="421" r:id="rId32"/>
    <p:sldId id="311" r:id="rId33"/>
    <p:sldId id="312" r:id="rId34"/>
    <p:sldId id="313" r:id="rId35"/>
    <p:sldId id="412" r:id="rId36"/>
    <p:sldId id="414" r:id="rId37"/>
    <p:sldId id="315" r:id="rId38"/>
    <p:sldId id="317" r:id="rId39"/>
    <p:sldId id="422" r:id="rId40"/>
    <p:sldId id="321" r:id="rId41"/>
    <p:sldId id="415" r:id="rId42"/>
    <p:sldId id="399" r:id="rId43"/>
    <p:sldId id="324" r:id="rId44"/>
    <p:sldId id="416" r:id="rId45"/>
    <p:sldId id="325" r:id="rId46"/>
    <p:sldId id="329" r:id="rId47"/>
    <p:sldId id="331" r:id="rId48"/>
    <p:sldId id="417" r:id="rId49"/>
    <p:sldId id="337" r:id="rId50"/>
    <p:sldId id="411" r:id="rId51"/>
    <p:sldId id="342" r:id="rId52"/>
    <p:sldId id="344" r:id="rId53"/>
    <p:sldId id="348" r:id="rId54"/>
    <p:sldId id="278" r:id="rId55"/>
    <p:sldId id="384" r:id="rId56"/>
    <p:sldId id="376" r:id="rId57"/>
    <p:sldId id="259" r:id="rId58"/>
    <p:sldId id="260" r:id="rId59"/>
    <p:sldId id="280" r:id="rId60"/>
    <p:sldId id="282" r:id="rId61"/>
    <p:sldId id="380" r:id="rId62"/>
    <p:sldId id="268" r:id="rId63"/>
    <p:sldId id="269" r:id="rId64"/>
    <p:sldId id="382" r:id="rId65"/>
    <p:sldId id="378" r:id="rId66"/>
    <p:sldId id="379" r:id="rId67"/>
    <p:sldId id="279" r:id="rId68"/>
    <p:sldId id="271" r:id="rId69"/>
    <p:sldId id="356"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924" autoAdjust="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 S" userId="1b26f4d6df856dbe" providerId="LiveId" clId="{809113C3-8EFE-42C9-B8B3-F911765E3A2F}"/>
    <pc:docChg chg="modSld">
      <pc:chgData name="G S" userId="1b26f4d6df856dbe" providerId="LiveId" clId="{809113C3-8EFE-42C9-B8B3-F911765E3A2F}" dt="2023-06-21T17:16:27.839" v="15" actId="14100"/>
      <pc:docMkLst>
        <pc:docMk/>
      </pc:docMkLst>
      <pc:sldChg chg="modSp mod">
        <pc:chgData name="G S" userId="1b26f4d6df856dbe" providerId="LiveId" clId="{809113C3-8EFE-42C9-B8B3-F911765E3A2F}" dt="2023-06-21T17:11:04.780" v="5" actId="113"/>
        <pc:sldMkLst>
          <pc:docMk/>
          <pc:sldMk cId="2762299436" sldId="401"/>
        </pc:sldMkLst>
        <pc:spChg chg="mod">
          <ac:chgData name="G S" userId="1b26f4d6df856dbe" providerId="LiveId" clId="{809113C3-8EFE-42C9-B8B3-F911765E3A2F}" dt="2023-06-21T17:11:04.780" v="5" actId="113"/>
          <ac:spMkLst>
            <pc:docMk/>
            <pc:sldMk cId="2762299436" sldId="401"/>
            <ac:spMk id="3" creationId="{3BC5E809-4E18-43F9-BAA8-AA562F209B5A}"/>
          </ac:spMkLst>
        </pc:spChg>
      </pc:sldChg>
      <pc:sldChg chg="modSp mod">
        <pc:chgData name="G S" userId="1b26f4d6df856dbe" providerId="LiveId" clId="{809113C3-8EFE-42C9-B8B3-F911765E3A2F}" dt="2023-06-21T17:14:06.652" v="9" actId="113"/>
        <pc:sldMkLst>
          <pc:docMk/>
          <pc:sldMk cId="3681261031" sldId="403"/>
        </pc:sldMkLst>
        <pc:spChg chg="mod">
          <ac:chgData name="G S" userId="1b26f4d6df856dbe" providerId="LiveId" clId="{809113C3-8EFE-42C9-B8B3-F911765E3A2F}" dt="2023-06-21T17:14:06.652" v="9" actId="113"/>
          <ac:spMkLst>
            <pc:docMk/>
            <pc:sldMk cId="3681261031" sldId="403"/>
            <ac:spMk id="3" creationId="{FF7163C6-2D5F-479F-963C-3E22C33A530D}"/>
          </ac:spMkLst>
        </pc:spChg>
      </pc:sldChg>
      <pc:sldChg chg="modSp mod">
        <pc:chgData name="G S" userId="1b26f4d6df856dbe" providerId="LiveId" clId="{809113C3-8EFE-42C9-B8B3-F911765E3A2F}" dt="2023-06-21T17:16:27.839" v="15" actId="14100"/>
        <pc:sldMkLst>
          <pc:docMk/>
          <pc:sldMk cId="3352877532" sldId="405"/>
        </pc:sldMkLst>
        <pc:spChg chg="mod">
          <ac:chgData name="G S" userId="1b26f4d6df856dbe" providerId="LiveId" clId="{809113C3-8EFE-42C9-B8B3-F911765E3A2F}" dt="2023-06-21T17:16:27.839" v="15" actId="14100"/>
          <ac:spMkLst>
            <pc:docMk/>
            <pc:sldMk cId="3352877532" sldId="405"/>
            <ac:spMk id="3" creationId="{DCC60542-D8C6-4326-817F-7B830BDB3A4C}"/>
          </ac:spMkLst>
        </pc:spChg>
      </pc:sldChg>
    </pc:docChg>
  </pc:docChgLst>
  <pc:docChgLst>
    <pc:chgData name="G S" userId="1b26f4d6df856dbe" providerId="LiveId" clId="{4A071AD0-A3AF-4D48-90C1-9C76D7913FA1}"/>
    <pc:docChg chg="modSld">
      <pc:chgData name="G S" userId="1b26f4d6df856dbe" providerId="LiveId" clId="{4A071AD0-A3AF-4D48-90C1-9C76D7913FA1}" dt="2023-11-08T05:07:35.728" v="65" actId="20577"/>
      <pc:docMkLst>
        <pc:docMk/>
      </pc:docMkLst>
      <pc:sldChg chg="modSp mod">
        <pc:chgData name="G S" userId="1b26f4d6df856dbe" providerId="LiveId" clId="{4A071AD0-A3AF-4D48-90C1-9C76D7913FA1}" dt="2023-11-08T05:07:35.728" v="65" actId="20577"/>
        <pc:sldMkLst>
          <pc:docMk/>
          <pc:sldMk cId="2496937476" sldId="256"/>
        </pc:sldMkLst>
        <pc:spChg chg="mod">
          <ac:chgData name="G S" userId="1b26f4d6df856dbe" providerId="LiveId" clId="{4A071AD0-A3AF-4D48-90C1-9C76D7913FA1}" dt="2023-11-08T05:07:35.728" v="65" actId="20577"/>
          <ac:spMkLst>
            <pc:docMk/>
            <pc:sldMk cId="2496937476" sldId="256"/>
            <ac:spMk id="3" creationId="{01E6E172-6D27-43C9-9111-41E5688DC32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9A011C-9369-47E5-B945-C39B59DB4A7B}" type="datetimeFigureOut">
              <a:rPr lang="en-IN" smtClean="0"/>
              <a:t>08-11-2023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E53FB6-1789-49E9-B94D-8AD62BECDA0E}" type="slidenum">
              <a:rPr lang="en-IN" smtClean="0"/>
              <a:t>‹#›</a:t>
            </a:fld>
            <a:endParaRPr lang="en-IN"/>
          </a:p>
        </p:txBody>
      </p:sp>
    </p:spTree>
    <p:extLst>
      <p:ext uri="{BB962C8B-B14F-4D97-AF65-F5344CB8AC3E}">
        <p14:creationId xmlns:p14="http://schemas.microsoft.com/office/powerpoint/2010/main" val="110057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Substance use disorders are </a:t>
            </a:r>
            <a:r>
              <a:rPr lang="en-IN" b="1" dirty="0"/>
              <a:t>complicated psychiatric conditions </a:t>
            </a:r>
            <a:r>
              <a:rPr lang="en-IN" dirty="0"/>
              <a:t>and like other psychiatric disorders, </a:t>
            </a:r>
          </a:p>
          <a:p>
            <a:r>
              <a:rPr lang="en-IN" dirty="0"/>
              <a:t>biological factors and environmental circumstances are etiologically significant. </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1</a:t>
            </a:fld>
            <a:endParaRPr lang="en-IN"/>
          </a:p>
        </p:txBody>
      </p:sp>
    </p:spTree>
    <p:extLst>
      <p:ext uri="{BB962C8B-B14F-4D97-AF65-F5344CB8AC3E}">
        <p14:creationId xmlns:p14="http://schemas.microsoft.com/office/powerpoint/2010/main" val="160196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30</a:t>
            </a:fld>
            <a:endParaRPr lang="en-IN"/>
          </a:p>
        </p:txBody>
      </p:sp>
    </p:spTree>
    <p:extLst>
      <p:ext uri="{BB962C8B-B14F-4D97-AF65-F5344CB8AC3E}">
        <p14:creationId xmlns:p14="http://schemas.microsoft.com/office/powerpoint/2010/main" val="141558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initial drug abuse is motivated by the positive reinforcement obtained from the drug’s rewarding effects, </a:t>
            </a:r>
          </a:p>
          <a:p>
            <a:r>
              <a:rPr lang="en-IN" dirty="0"/>
              <a:t>chronic drug abuse is motivated by the negative reinforcement resulting from the recruitment of stress-related systems and emergence of negative hedonic states.</a:t>
            </a:r>
          </a:p>
        </p:txBody>
      </p:sp>
      <p:sp>
        <p:nvSpPr>
          <p:cNvPr id="4" name="Slide Number Placeholder 3"/>
          <p:cNvSpPr>
            <a:spLocks noGrp="1"/>
          </p:cNvSpPr>
          <p:nvPr>
            <p:ph type="sldNum" sz="quarter" idx="5"/>
          </p:nvPr>
        </p:nvSpPr>
        <p:spPr/>
        <p:txBody>
          <a:bodyPr/>
          <a:lstStyle/>
          <a:p>
            <a:fld id="{77E53FB6-1789-49E9-B94D-8AD62BECDA0E}" type="slidenum">
              <a:rPr lang="en-IN" smtClean="0"/>
              <a:t>33</a:t>
            </a:fld>
            <a:endParaRPr lang="en-IN"/>
          </a:p>
        </p:txBody>
      </p:sp>
    </p:spTree>
    <p:extLst>
      <p:ext uri="{BB962C8B-B14F-4D97-AF65-F5344CB8AC3E}">
        <p14:creationId xmlns:p14="http://schemas.microsoft.com/office/powerpoint/2010/main" val="845930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34</a:t>
            </a:fld>
            <a:endParaRPr lang="en-IN"/>
          </a:p>
        </p:txBody>
      </p:sp>
    </p:spTree>
    <p:extLst>
      <p:ext uri="{BB962C8B-B14F-4D97-AF65-F5344CB8AC3E}">
        <p14:creationId xmlns:p14="http://schemas.microsoft.com/office/powerpoint/2010/main" val="3858089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37</a:t>
            </a:fld>
            <a:endParaRPr lang="en-IN"/>
          </a:p>
        </p:txBody>
      </p:sp>
    </p:spTree>
    <p:extLst>
      <p:ext uri="{BB962C8B-B14F-4D97-AF65-F5344CB8AC3E}">
        <p14:creationId xmlns:p14="http://schemas.microsoft.com/office/powerpoint/2010/main" val="37506306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most sensitive site—defined by the lowest stimulation thresholds—</a:t>
            </a:r>
          </a:p>
        </p:txBody>
      </p:sp>
      <p:sp>
        <p:nvSpPr>
          <p:cNvPr id="4" name="Slide Number Placeholder 3"/>
          <p:cNvSpPr>
            <a:spLocks noGrp="1"/>
          </p:cNvSpPr>
          <p:nvPr>
            <p:ph type="sldNum" sz="quarter" idx="5"/>
          </p:nvPr>
        </p:nvSpPr>
        <p:spPr/>
        <p:txBody>
          <a:bodyPr/>
          <a:lstStyle/>
          <a:p>
            <a:fld id="{77E53FB6-1789-49E9-B94D-8AD62BECDA0E}" type="slidenum">
              <a:rPr lang="en-IN" smtClean="0"/>
              <a:t>38</a:t>
            </a:fld>
            <a:endParaRPr lang="en-IN"/>
          </a:p>
        </p:txBody>
      </p:sp>
    </p:spTree>
    <p:extLst>
      <p:ext uri="{BB962C8B-B14F-4D97-AF65-F5344CB8AC3E}">
        <p14:creationId xmlns:p14="http://schemas.microsoft.com/office/powerpoint/2010/main" val="4057449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Phencyclidine (PCP) may act by inhibiting postsynaptic NMDA glutamate receptors in the </a:t>
            </a:r>
            <a:r>
              <a:rPr lang="en-IN" dirty="0" err="1"/>
              <a:t>NAc</a:t>
            </a:r>
            <a:r>
              <a:rPr lang="en-IN" dirty="0"/>
              <a:t>.</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39</a:t>
            </a:fld>
            <a:endParaRPr lang="en-IN"/>
          </a:p>
        </p:txBody>
      </p:sp>
    </p:spTree>
    <p:extLst>
      <p:ext uri="{BB962C8B-B14F-4D97-AF65-F5344CB8AC3E}">
        <p14:creationId xmlns:p14="http://schemas.microsoft.com/office/powerpoint/2010/main" val="4056738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Tolerance is defined as a reduced sensitivity to the effects of the drug (e.g., euphoria) such that a higher dose of the drug is required to achieve the same level of response achieved initially.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Opponent process theory has been used: immediate rewarding effects of a drug of abuse are followed by delayed aversive effects that are due to drug-dependent recruitment of opponent processes.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43</a:t>
            </a:fld>
            <a:endParaRPr lang="en-IN"/>
          </a:p>
        </p:txBody>
      </p:sp>
    </p:spTree>
    <p:extLst>
      <p:ext uri="{BB962C8B-B14F-4D97-AF65-F5344CB8AC3E}">
        <p14:creationId xmlns:p14="http://schemas.microsoft.com/office/powerpoint/2010/main" val="832847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Consistent with hypofunction of </a:t>
            </a:r>
            <a:r>
              <a:rPr lang="en-IN" dirty="0" err="1"/>
              <a:t>mesocorticolimbic</a:t>
            </a:r>
            <a:r>
              <a:rPr lang="en-IN" dirty="0"/>
              <a:t> dopamine systems, psychostimulant withdrawal in humans is associated with fatigue, depressed mood, and </a:t>
            </a:r>
            <a:r>
              <a:rPr lang="en-IN" dirty="0" err="1"/>
              <a:t>sluggishnessExtended</a:t>
            </a:r>
            <a:r>
              <a:rPr lang="en-IN" dirty="0"/>
              <a:t> amygdala, which is composed of the central nucleus of the amygdala, BNST, and a medial portion of the nucleus </a:t>
            </a:r>
            <a:r>
              <a:rPr lang="en-IN" dirty="0" err="1"/>
              <a:t>accumbens</a:t>
            </a:r>
            <a:r>
              <a:rPr lang="en-IN" dirty="0"/>
              <a:t> shell,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Withdrawal from drugs of abuse can be conceptualized as a stressor that causes a dysphoric state encoded by CRF and dynorphin release. </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45</a:t>
            </a:fld>
            <a:endParaRPr lang="en-IN"/>
          </a:p>
        </p:txBody>
      </p:sp>
    </p:spTree>
    <p:extLst>
      <p:ext uri="{BB962C8B-B14F-4D97-AF65-F5344CB8AC3E}">
        <p14:creationId xmlns:p14="http://schemas.microsoft.com/office/powerpoint/2010/main" val="2280355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Once motor habits are established, whether or not a drug continues to be perceived as rewarding becomes irrelevant. VENTRAL STRIATUM NACs that contribute to the development of SUDs</a:t>
            </a:r>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in heroin self administration studies that information in ventral medial cortical to ventral and dorsal striatal circuits may be processed in parallel rather than in a </a:t>
            </a:r>
            <a:r>
              <a:rPr lang="en-IN" dirty="0" err="1"/>
              <a:t>spiraling</a:t>
            </a:r>
            <a:r>
              <a:rPr lang="en-IN" dirty="0"/>
              <a:t>, feed-forward series.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46</a:t>
            </a:fld>
            <a:endParaRPr lang="en-IN"/>
          </a:p>
        </p:txBody>
      </p:sp>
    </p:spTree>
    <p:extLst>
      <p:ext uri="{BB962C8B-B14F-4D97-AF65-F5344CB8AC3E}">
        <p14:creationId xmlns:p14="http://schemas.microsoft.com/office/powerpoint/2010/main" val="521010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Craving can be defined as an acquired desire characterized by wanting to use drug in that moment. </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47</a:t>
            </a:fld>
            <a:endParaRPr lang="en-IN"/>
          </a:p>
        </p:txBody>
      </p:sp>
    </p:spTree>
    <p:extLst>
      <p:ext uri="{BB962C8B-B14F-4D97-AF65-F5344CB8AC3E}">
        <p14:creationId xmlns:p14="http://schemas.microsoft.com/office/powerpoint/2010/main" val="2831189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Tx/>
              <a:buChar char="-"/>
            </a:pPr>
            <a:r>
              <a:rPr lang="en-US" sz="2800" spc="-10" dirty="0">
                <a:cs typeface="Arial"/>
              </a:rPr>
              <a:t>For </a:t>
            </a:r>
            <a:r>
              <a:rPr lang="en-US" sz="2800" spc="-5" dirty="0">
                <a:cs typeface="Arial"/>
              </a:rPr>
              <a:t>example, </a:t>
            </a:r>
          </a:p>
          <a:p>
            <a:pPr lvl="2"/>
            <a:r>
              <a:rPr lang="en-US" sz="2400" spc="-5" dirty="0">
                <a:cs typeface="Arial"/>
              </a:rPr>
              <a:t>specific alleles for the genes encode  alcohol</a:t>
            </a:r>
            <a:r>
              <a:rPr lang="en-US" sz="2400" dirty="0">
                <a:cs typeface="Arial"/>
              </a:rPr>
              <a:t> </a:t>
            </a:r>
            <a:r>
              <a:rPr lang="en-US" sz="2400" spc="-5" dirty="0">
                <a:cs typeface="Arial"/>
              </a:rPr>
              <a:t>dehydrogenase </a:t>
            </a:r>
            <a:r>
              <a:rPr lang="en-US" sz="2400" b="1" spc="-10" dirty="0">
                <a:cs typeface="Arial"/>
              </a:rPr>
              <a:t>ADH1B</a:t>
            </a:r>
            <a:r>
              <a:rPr lang="en-US" sz="2400" spc="-10" dirty="0">
                <a:cs typeface="Arial"/>
              </a:rPr>
              <a:t> </a:t>
            </a:r>
            <a:r>
              <a:rPr lang="en-US" sz="2400" spc="-5" dirty="0">
                <a:cs typeface="Arial"/>
              </a:rPr>
              <a:t>and acetaldehyde  dehydrogenase </a:t>
            </a:r>
            <a:r>
              <a:rPr lang="en-US" sz="2400" b="1" spc="-5" dirty="0">
                <a:cs typeface="Arial"/>
              </a:rPr>
              <a:t>ALDH </a:t>
            </a:r>
            <a:r>
              <a:rPr lang="en-US" sz="2400" b="1" dirty="0">
                <a:cs typeface="Arial"/>
              </a:rPr>
              <a:t>2</a:t>
            </a:r>
            <a:r>
              <a:rPr lang="en-US" sz="2400" dirty="0">
                <a:cs typeface="Arial"/>
              </a:rPr>
              <a:t> </a:t>
            </a:r>
            <a:r>
              <a:rPr lang="en-US" sz="2400" spc="-5" dirty="0">
                <a:cs typeface="Arial"/>
              </a:rPr>
              <a:t>(enzymes involved in  metabolism of </a:t>
            </a:r>
            <a:r>
              <a:rPr lang="en-US" sz="2400" dirty="0">
                <a:cs typeface="Arial"/>
              </a:rPr>
              <a:t>alcohol) are </a:t>
            </a:r>
            <a:r>
              <a:rPr lang="en-US" sz="2400" spc="-5" dirty="0">
                <a:cs typeface="Arial"/>
              </a:rPr>
              <a:t>reportedly </a:t>
            </a:r>
            <a:r>
              <a:rPr lang="en-US" sz="2400" u="sng" spc="-5" dirty="0">
                <a:cs typeface="Arial"/>
              </a:rPr>
              <a:t>protective  against alcoholism</a:t>
            </a:r>
            <a:r>
              <a:rPr lang="en-US" sz="2400" spc="-5" dirty="0">
                <a:cs typeface="Arial"/>
              </a:rPr>
              <a:t>.</a:t>
            </a:r>
          </a:p>
          <a:p>
            <a:pPr lvl="2"/>
            <a:r>
              <a:rPr lang="en-US" sz="2400" dirty="0">
                <a:cs typeface="Arial"/>
              </a:rPr>
              <a:t>A </a:t>
            </a:r>
            <a:r>
              <a:rPr lang="en-US" sz="2400" spc="-5" dirty="0">
                <a:cs typeface="Arial"/>
              </a:rPr>
              <a:t>single nucleotide polymorphism in the gene encoding </a:t>
            </a:r>
            <a:r>
              <a:rPr lang="en-US" sz="2400" b="1" spc="-5" dirty="0">
                <a:cs typeface="Arial"/>
              </a:rPr>
              <a:t>fatty acid amide hydrolase</a:t>
            </a:r>
            <a:r>
              <a:rPr lang="en-US" sz="2400" spc="-5" dirty="0">
                <a:cs typeface="Arial"/>
              </a:rPr>
              <a:t> has been associated with </a:t>
            </a:r>
            <a:r>
              <a:rPr lang="en-US" sz="2400" u="sng" spc="-5" dirty="0">
                <a:cs typeface="Arial"/>
              </a:rPr>
              <a:t>increased use of drugs or</a:t>
            </a:r>
            <a:r>
              <a:rPr lang="en-US" sz="2400" u="sng" spc="5" dirty="0">
                <a:cs typeface="Arial"/>
              </a:rPr>
              <a:t> </a:t>
            </a:r>
            <a:r>
              <a:rPr lang="en-US" sz="2400" u="sng" spc="-5" dirty="0">
                <a:cs typeface="Arial"/>
              </a:rPr>
              <a:t>alcohol</a:t>
            </a:r>
            <a:r>
              <a:rPr lang="en-US" sz="2400" spc="-5" dirty="0">
                <a:cs typeface="Arial"/>
              </a:rPr>
              <a:t>.</a:t>
            </a:r>
          </a:p>
          <a:p>
            <a:pPr lvl="2"/>
            <a:r>
              <a:rPr lang="en-US" sz="2400" dirty="0">
                <a:cs typeface="Arial"/>
              </a:rPr>
              <a:t>A </a:t>
            </a:r>
            <a:r>
              <a:rPr lang="en-US" sz="2400" b="1" spc="-5" dirty="0">
                <a:cs typeface="Arial"/>
              </a:rPr>
              <a:t>Leu7Pro</a:t>
            </a:r>
            <a:r>
              <a:rPr lang="en-US" sz="2400" spc="-5" dirty="0">
                <a:cs typeface="Arial"/>
              </a:rPr>
              <a:t> polymorphism of the </a:t>
            </a:r>
            <a:r>
              <a:rPr lang="en-US" sz="2400" b="1" spc="-5" dirty="0">
                <a:uFill>
                  <a:solidFill>
                    <a:srgbClr val="FFFFFF"/>
                  </a:solidFill>
                </a:uFill>
                <a:cs typeface="Arial"/>
              </a:rPr>
              <a:t>neuropeptide </a:t>
            </a:r>
            <a:r>
              <a:rPr lang="en-US" sz="2400" b="1" dirty="0">
                <a:uFill>
                  <a:solidFill>
                    <a:srgbClr val="FFFFFF"/>
                  </a:solidFill>
                </a:uFill>
                <a:cs typeface="Arial"/>
              </a:rPr>
              <a:t>Y </a:t>
            </a:r>
            <a:r>
              <a:rPr lang="en-US" sz="2400" b="1" spc="-5" dirty="0">
                <a:uFill>
                  <a:solidFill>
                    <a:srgbClr val="FFFFFF"/>
                  </a:solidFill>
                </a:uFill>
                <a:cs typeface="Arial"/>
              </a:rPr>
              <a:t>gene</a:t>
            </a:r>
            <a:r>
              <a:rPr lang="en-US" sz="2400" spc="-5" dirty="0">
                <a:uFill>
                  <a:solidFill>
                    <a:srgbClr val="FFFFFF"/>
                  </a:solidFill>
                </a:uFill>
                <a:cs typeface="Arial"/>
              </a:rPr>
              <a:t> </a:t>
            </a:r>
            <a:r>
              <a:rPr lang="en-US" sz="2400" spc="-5" dirty="0">
                <a:cs typeface="Arial"/>
              </a:rPr>
              <a:t>has been correlated with </a:t>
            </a:r>
            <a:r>
              <a:rPr lang="en-US" sz="2400" u="sng" dirty="0">
                <a:cs typeface="Arial"/>
              </a:rPr>
              <a:t>increased </a:t>
            </a:r>
            <a:r>
              <a:rPr lang="en-US" sz="2400" u="sng" spc="-5" dirty="0">
                <a:cs typeface="Arial"/>
              </a:rPr>
              <a:t>alcohol consumption</a:t>
            </a:r>
          </a:p>
          <a:p>
            <a:pPr lvl="2"/>
            <a:r>
              <a:rPr lang="en-US" sz="2400" b="1" spc="-5" dirty="0">
                <a:cs typeface="Arial"/>
              </a:rPr>
              <a:t>Single nucleotide polymorphisms </a:t>
            </a:r>
            <a:r>
              <a:rPr lang="en-US" sz="2400" spc="-5" dirty="0">
                <a:cs typeface="Arial"/>
              </a:rPr>
              <a:t>of the </a:t>
            </a:r>
            <a:r>
              <a:rPr lang="en-US" sz="2400" spc="-5" dirty="0">
                <a:uFill>
                  <a:solidFill>
                    <a:srgbClr val="FFFFFF"/>
                  </a:solidFill>
                </a:uFill>
                <a:cs typeface="Arial"/>
              </a:rPr>
              <a:t>gene encoding the </a:t>
            </a:r>
            <a:r>
              <a:rPr lang="en-US" sz="2400" b="1" spc="-5" dirty="0">
                <a:uFill>
                  <a:solidFill>
                    <a:srgbClr val="FFFFFF"/>
                  </a:solidFill>
                </a:uFill>
                <a:cs typeface="Arial"/>
              </a:rPr>
              <a:t>mu-opioid receptor</a:t>
            </a:r>
            <a:r>
              <a:rPr lang="en-US" sz="2400" spc="-5" dirty="0">
                <a:cs typeface="Arial"/>
              </a:rPr>
              <a:t> correlates with an  </a:t>
            </a:r>
            <a:r>
              <a:rPr lang="en-US" sz="2400" u="sng" spc="-5" dirty="0">
                <a:cs typeface="Arial"/>
              </a:rPr>
              <a:t>increased likelihood of </a:t>
            </a:r>
            <a:r>
              <a:rPr lang="en-US" sz="2400" u="sng" spc="-5" dirty="0">
                <a:uFill>
                  <a:solidFill>
                    <a:srgbClr val="FFFFFF"/>
                  </a:solidFill>
                </a:uFill>
                <a:cs typeface="Arial"/>
              </a:rPr>
              <a:t>heroin</a:t>
            </a:r>
            <a:r>
              <a:rPr lang="en-US" sz="2400" u="sng" spc="70" dirty="0">
                <a:cs typeface="Arial"/>
              </a:rPr>
              <a:t> </a:t>
            </a:r>
            <a:r>
              <a:rPr lang="en-US" sz="2400" u="sng" spc="-5" dirty="0">
                <a:cs typeface="Arial"/>
              </a:rPr>
              <a:t>abuse</a:t>
            </a:r>
            <a:r>
              <a:rPr lang="en-US" sz="2400" spc="-5" dirty="0">
                <a:cs typeface="Arial"/>
              </a:rPr>
              <a:t>.</a:t>
            </a:r>
          </a:p>
          <a:p>
            <a:pPr lvl="2"/>
            <a:r>
              <a:rPr lang="en-US" sz="2400" dirty="0">
                <a:cs typeface="Arial"/>
              </a:rPr>
              <a:t>The </a:t>
            </a:r>
            <a:r>
              <a:rPr lang="en-US" sz="2400" b="1" spc="-5" dirty="0">
                <a:cs typeface="Arial"/>
              </a:rPr>
              <a:t>A1 </a:t>
            </a:r>
            <a:r>
              <a:rPr lang="en-US" sz="2400" b="1" spc="-10" dirty="0">
                <a:cs typeface="Arial"/>
              </a:rPr>
              <a:t>allele </a:t>
            </a:r>
            <a:r>
              <a:rPr lang="en-US" sz="2400" b="1" spc="-5" dirty="0">
                <a:cs typeface="Arial"/>
              </a:rPr>
              <a:t>of </a:t>
            </a:r>
            <a:r>
              <a:rPr lang="en-US" sz="2400" b="1" dirty="0">
                <a:cs typeface="Arial"/>
              </a:rPr>
              <a:t>the </a:t>
            </a:r>
            <a:r>
              <a:rPr lang="en-US" sz="2400" b="1" i="1" spc="-5" dirty="0" err="1">
                <a:cs typeface="Arial"/>
              </a:rPr>
              <a:t>Taq</a:t>
            </a:r>
            <a:r>
              <a:rPr lang="en-US" sz="2400" b="1" spc="-5" dirty="0" err="1">
                <a:cs typeface="Arial"/>
              </a:rPr>
              <a:t>IA</a:t>
            </a:r>
            <a:r>
              <a:rPr lang="en-US" sz="2400" b="1" spc="-5" dirty="0">
                <a:cs typeface="Arial"/>
              </a:rPr>
              <a:t> D2 dopamine receptor gene  </a:t>
            </a:r>
            <a:r>
              <a:rPr lang="en-US" sz="2400" spc="-10" dirty="0">
                <a:cs typeface="Arial"/>
              </a:rPr>
              <a:t>has </a:t>
            </a:r>
            <a:r>
              <a:rPr lang="en-US" sz="2400" spc="-5" dirty="0">
                <a:cs typeface="Arial"/>
              </a:rPr>
              <a:t>been linked </a:t>
            </a:r>
            <a:r>
              <a:rPr lang="en-US" sz="2400" dirty="0">
                <a:cs typeface="Arial"/>
              </a:rPr>
              <a:t>to </a:t>
            </a:r>
            <a:r>
              <a:rPr lang="en-US" sz="2400" u="sng" spc="-5" dirty="0">
                <a:cs typeface="Arial"/>
              </a:rPr>
              <a:t>severe alcoholism </a:t>
            </a:r>
            <a:r>
              <a:rPr lang="en-US" sz="2400" u="sng" spc="-10" dirty="0">
                <a:cs typeface="Arial"/>
              </a:rPr>
              <a:t>and </a:t>
            </a:r>
            <a:r>
              <a:rPr lang="en-US" sz="2400" u="sng" spc="-5" dirty="0">
                <a:cs typeface="Arial"/>
              </a:rPr>
              <a:t>polysubstance </a:t>
            </a:r>
            <a:r>
              <a:rPr lang="en-US" sz="2400" u="sng" spc="-10" dirty="0">
                <a:cs typeface="Arial"/>
              </a:rPr>
              <a:t>dependence</a:t>
            </a:r>
            <a:r>
              <a:rPr lang="en-US" sz="2400" spc="-10" dirty="0">
                <a:cs typeface="Arial"/>
              </a:rPr>
              <a:t>.</a:t>
            </a:r>
            <a:endParaRPr lang="en-US" sz="2400" dirty="0">
              <a:cs typeface="Arial"/>
            </a:endParaRP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13</a:t>
            </a:fld>
            <a:endParaRPr lang="en-IN"/>
          </a:p>
        </p:txBody>
      </p:sp>
    </p:spTree>
    <p:extLst>
      <p:ext uri="{BB962C8B-B14F-4D97-AF65-F5344CB8AC3E}">
        <p14:creationId xmlns:p14="http://schemas.microsoft.com/office/powerpoint/2010/main" val="2261627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drugs of abuse increase extracellular dopamine levels in the nucleus </a:t>
            </a:r>
            <a:r>
              <a:rPr lang="en-IN" dirty="0" err="1"/>
              <a:t>accumbens</a:t>
            </a:r>
            <a:r>
              <a:rPr lang="en-IN" dirty="0"/>
              <a:t> which binds to and activates D1- or D2-like G-protein coupled dopamine receptors, which leads to either stimulation or inhibition, respectively, of adenylate cyclase and cAMP production. </a:t>
            </a:r>
          </a:p>
          <a:p>
            <a:r>
              <a:rPr lang="en-IN" dirty="0"/>
              <a:t>As a molecular second messenger, cAMP has multiple intracellular effects, including activation of cAMP dependent PKA and subsequent phosphorylation of an activating site on response element binding protein (CREB), a transcription factor.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err="1"/>
              <a:t>mesocorticolimbic</a:t>
            </a:r>
            <a:r>
              <a:rPr lang="en-IN" dirty="0"/>
              <a:t> system (VTA, nucleus </a:t>
            </a:r>
            <a:r>
              <a:rPr lang="en-IN" dirty="0" err="1"/>
              <a:t>accumbens</a:t>
            </a:r>
            <a:r>
              <a:rPr lang="en-IN" dirty="0"/>
              <a:t>, prefrontal cortex) and the consequences of altered dopamine </a:t>
            </a:r>
            <a:r>
              <a:rPr lang="en-IN" dirty="0" err="1"/>
              <a:t>signaling</a:t>
            </a:r>
            <a:r>
              <a:rPr lang="en-IN" dirty="0"/>
              <a:t>. </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49</a:t>
            </a:fld>
            <a:endParaRPr lang="en-IN"/>
          </a:p>
        </p:txBody>
      </p:sp>
    </p:spTree>
    <p:extLst>
      <p:ext uri="{BB962C8B-B14F-4D97-AF65-F5344CB8AC3E}">
        <p14:creationId xmlns:p14="http://schemas.microsoft.com/office/powerpoint/2010/main" val="987420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Morphine binds to inhibitory μ-opioid receptors and inhibits CREB phosphorylation in the locus coeruleus, a brain region important for opiate physical dependence and withdrawal. </a:t>
            </a:r>
          </a:p>
          <a:p>
            <a:pPr lvl="1"/>
            <a:r>
              <a:rPr lang="en-IN" dirty="0"/>
              <a:t>inhibition undergoes tolerance with chronic morphine exposure due to compensatory upregulation of adenylate cyclase–mediated cAMP production and activation of PKA. </a:t>
            </a:r>
          </a:p>
          <a:p>
            <a:pPr lvl="1"/>
            <a:r>
              <a:rPr lang="en-IN" dirty="0"/>
              <a:t>Upon morphine withdrawal, this upregulated cAMP/PKA pathway results in a spike in CREB activation, which is thought to contribute to withdrawal signs. </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50</a:t>
            </a:fld>
            <a:endParaRPr lang="en-IN"/>
          </a:p>
        </p:txBody>
      </p:sp>
    </p:spTree>
    <p:extLst>
      <p:ext uri="{BB962C8B-B14F-4D97-AF65-F5344CB8AC3E}">
        <p14:creationId xmlns:p14="http://schemas.microsoft.com/office/powerpoint/2010/main" val="25908852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DNA is organized into chromatin, and the fundamental unit of chromatin is the nucleosome, which consists of DNA wrapped around a core group of histones. </a:t>
            </a:r>
          </a:p>
          <a:p>
            <a:r>
              <a:rPr lang="en-IN" u="sng" dirty="0"/>
              <a:t>Epigenetics :</a:t>
            </a:r>
          </a:p>
          <a:p>
            <a:pPr>
              <a:buFontTx/>
              <a:buChar char="-"/>
            </a:pPr>
            <a:r>
              <a:rPr lang="en-IN" dirty="0"/>
              <a:t>Defined as a series of biochemical processes through which changes in gene expression are achieved throughout the life of an animal without a change in DNA sequence. </a:t>
            </a:r>
          </a:p>
          <a:p>
            <a:pPr>
              <a:buFontTx/>
              <a:buChar char="-"/>
            </a:pPr>
            <a:r>
              <a:rPr lang="en-IN" dirty="0"/>
              <a:t>Epigenetics is a means through which environment and genes can interact to produce enduring structural and functional changes underlying experience-dependent neuronal development and plasticity, as well as addiction-related </a:t>
            </a:r>
            <a:r>
              <a:rPr lang="en-IN" dirty="0" err="1"/>
              <a:t>behaviors</a:t>
            </a:r>
            <a:r>
              <a:rPr lang="en-IN" dirty="0"/>
              <a:t>. </a:t>
            </a:r>
          </a:p>
          <a:p>
            <a:pPr>
              <a:buFontTx/>
              <a:buChar char="-"/>
            </a:pPr>
            <a:r>
              <a:rPr lang="en-IN" dirty="0"/>
              <a:t>Epigenetic mechanisms control inter-nucleosome spacing and the degree to which they are condensed, which is a determinant of gene activity.</a:t>
            </a:r>
          </a:p>
          <a:p>
            <a:pPr>
              <a:buFontTx/>
              <a:buChar char="-"/>
            </a:pPr>
            <a:r>
              <a:rPr lang="en-IN" dirty="0"/>
              <a:t>Heterochromatin refers to the condensed, inactivated state, which does not allow gene transcription, and euchromatin refers to the activated, open state, which allows individual genes to be transcribed.</a:t>
            </a:r>
          </a:p>
          <a:p>
            <a:r>
              <a:rPr lang="en-IN" dirty="0"/>
              <a:t>Three major types of epigenetic regulation: </a:t>
            </a:r>
          </a:p>
          <a:p>
            <a:pPr lvl="1"/>
            <a:r>
              <a:rPr lang="en-IN" dirty="0"/>
              <a:t>histone modifications (e.g., acetylation and methylation), </a:t>
            </a:r>
          </a:p>
          <a:p>
            <a:pPr lvl="1"/>
            <a:r>
              <a:rPr lang="en-IN" dirty="0"/>
              <a:t>DNA methylation, and </a:t>
            </a:r>
          </a:p>
          <a:p>
            <a:pPr lvl="1"/>
            <a:r>
              <a:rPr lang="en-IN" dirty="0"/>
              <a:t>regulatory noncoding RNAs.  </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52</a:t>
            </a:fld>
            <a:endParaRPr lang="en-IN"/>
          </a:p>
        </p:txBody>
      </p:sp>
    </p:spTree>
    <p:extLst>
      <p:ext uri="{BB962C8B-B14F-4D97-AF65-F5344CB8AC3E}">
        <p14:creationId xmlns:p14="http://schemas.microsoft.com/office/powerpoint/2010/main" val="8397201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53</a:t>
            </a:fld>
            <a:endParaRPr lang="en-IN"/>
          </a:p>
        </p:txBody>
      </p:sp>
    </p:spTree>
    <p:extLst>
      <p:ext uri="{BB962C8B-B14F-4D97-AF65-F5344CB8AC3E}">
        <p14:creationId xmlns:p14="http://schemas.microsoft.com/office/powerpoint/2010/main" val="21021489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Comorbidity is the occurrence of two or more psychiatric disorders in a single patient at the same time.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Although opioid, cocaine, and alcohol abusers with current psychiatric problems are more likely to seek treatment, those who do not seek treatment are not necessarily free of comorbid psychiatric problems; such persons may have social supports that enable them to deny the impact that drug use is having on their lives.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Range is even higher when investigators include persons who meet all the antisocial personality disorder diagnostic criteria, except the requirement that the symptoms started at an early 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About 15 % of persons with alcohol abuse or alcohol dependence have been reported to commit suicide. This frequency of suicide is second only to the frequency in patients with major depressive disorder.</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54</a:t>
            </a:fld>
            <a:endParaRPr lang="en-IN"/>
          </a:p>
        </p:txBody>
      </p:sp>
    </p:spTree>
    <p:extLst>
      <p:ext uri="{BB962C8B-B14F-4D97-AF65-F5344CB8AC3E}">
        <p14:creationId xmlns:p14="http://schemas.microsoft.com/office/powerpoint/2010/main" val="4242417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By age 65, only about 1 percent of persons have used an illicit substance within the past year, which lends credence to the clinical observation that addicts tend to "burn out" as they age.</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14</a:t>
            </a:fld>
            <a:endParaRPr lang="en-IN"/>
          </a:p>
        </p:txBody>
      </p:sp>
    </p:spTree>
    <p:extLst>
      <p:ext uri="{BB962C8B-B14F-4D97-AF65-F5344CB8AC3E}">
        <p14:creationId xmlns:p14="http://schemas.microsoft.com/office/powerpoint/2010/main" val="2363006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Extended AMG: Central medial AMG, </a:t>
            </a:r>
            <a:r>
              <a:rPr lang="en-IN" dirty="0" err="1"/>
              <a:t>NAc</a:t>
            </a:r>
            <a:r>
              <a:rPr lang="en-IN" dirty="0"/>
              <a:t> shell, BNST</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16</a:t>
            </a:fld>
            <a:endParaRPr lang="en-IN"/>
          </a:p>
        </p:txBody>
      </p:sp>
    </p:spTree>
    <p:extLst>
      <p:ext uri="{BB962C8B-B14F-4D97-AF65-F5344CB8AC3E}">
        <p14:creationId xmlns:p14="http://schemas.microsoft.com/office/powerpoint/2010/main" val="961091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Extended AMG: Central medial AMG, </a:t>
            </a:r>
            <a:r>
              <a:rPr lang="en-IN" dirty="0" err="1"/>
              <a:t>NAc</a:t>
            </a:r>
            <a:r>
              <a:rPr lang="en-IN" dirty="0"/>
              <a:t> shell, BNST</a:t>
            </a:r>
          </a:p>
        </p:txBody>
      </p:sp>
      <p:sp>
        <p:nvSpPr>
          <p:cNvPr id="4" name="Slide Number Placeholder 3"/>
          <p:cNvSpPr>
            <a:spLocks noGrp="1"/>
          </p:cNvSpPr>
          <p:nvPr>
            <p:ph type="sldNum" sz="quarter" idx="5"/>
          </p:nvPr>
        </p:nvSpPr>
        <p:spPr/>
        <p:txBody>
          <a:bodyPr/>
          <a:lstStyle/>
          <a:p>
            <a:fld id="{77E53FB6-1789-49E9-B94D-8AD62BECDA0E}" type="slidenum">
              <a:rPr lang="en-IN" smtClean="0"/>
              <a:t>17</a:t>
            </a:fld>
            <a:endParaRPr lang="en-IN"/>
          </a:p>
        </p:txBody>
      </p:sp>
    </p:spTree>
    <p:extLst>
      <p:ext uri="{BB962C8B-B14F-4D97-AF65-F5344CB8AC3E}">
        <p14:creationId xmlns:p14="http://schemas.microsoft.com/office/powerpoint/2010/main" val="3395724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18</a:t>
            </a:fld>
            <a:endParaRPr lang="en-IN"/>
          </a:p>
        </p:txBody>
      </p:sp>
    </p:spTree>
    <p:extLst>
      <p:ext uri="{BB962C8B-B14F-4D97-AF65-F5344CB8AC3E}">
        <p14:creationId xmlns:p14="http://schemas.microsoft.com/office/powerpoint/2010/main" val="1873741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Motivation is defined as the biological, emotional, social, and cognitive forces that activate </a:t>
            </a:r>
            <a:r>
              <a:rPr lang="en-IN" dirty="0" err="1"/>
              <a:t>behavior</a:t>
            </a:r>
            <a:r>
              <a:rPr lang="en-IN" dirty="0"/>
              <a:t>, and it can be modulated by drug-induced changes in hedonic and affective states that occur with the transition from substance use to SUD. This has been conceptualized in the opponent process theory of motivation (Fig. 1.24–2). According to Solomon and </a:t>
            </a:r>
            <a:r>
              <a:rPr lang="en-IN" dirty="0" err="1"/>
              <a:t>Corbit</a:t>
            </a:r>
            <a:r>
              <a:rPr lang="en-IN" dirty="0"/>
              <a:t> (1974), “hedonic, affective, or emotional states are automatically opposed by CNS mechanisms which reduce the intensity of hedonic feelings, both pleasant and aversive.”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24</a:t>
            </a:fld>
            <a:endParaRPr lang="en-IN"/>
          </a:p>
        </p:txBody>
      </p:sp>
    </p:spTree>
    <p:extLst>
      <p:ext uri="{BB962C8B-B14F-4D97-AF65-F5344CB8AC3E}">
        <p14:creationId xmlns:p14="http://schemas.microsoft.com/office/powerpoint/2010/main" val="2080695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Craving can be defined as an acquired desire characterized by wanting/anticipating drug use. </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25</a:t>
            </a:fld>
            <a:endParaRPr lang="en-IN"/>
          </a:p>
        </p:txBody>
      </p:sp>
    </p:spTree>
    <p:extLst>
      <p:ext uri="{BB962C8B-B14F-4D97-AF65-F5344CB8AC3E}">
        <p14:creationId xmlns:p14="http://schemas.microsoft.com/office/powerpoint/2010/main" val="900879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IN" dirty="0"/>
              <a:t>Drugs are hypothesized to hijack neural systems (e.g., </a:t>
            </a:r>
            <a:r>
              <a:rPr lang="en-IN" dirty="0" err="1"/>
              <a:t>mesocorticolimbic</a:t>
            </a:r>
            <a:r>
              <a:rPr lang="en-IN" dirty="0"/>
              <a:t> dopamine system) that motivate animals to approach stimuli with salience (importance) for preservation of the species. </a:t>
            </a:r>
          </a:p>
          <a:p>
            <a:pPr>
              <a:buFontTx/>
              <a:buChar char="-"/>
            </a:pPr>
            <a:r>
              <a:rPr lang="en-IN" dirty="0"/>
              <a:t>Contexts, cues, and other stimuli—including drugs of abuse—that activate these neural systems become tagged with incentive salience (motivational importance, “wanting”). </a:t>
            </a:r>
          </a:p>
          <a:p>
            <a:endParaRPr lang="en-IN" dirty="0"/>
          </a:p>
        </p:txBody>
      </p:sp>
      <p:sp>
        <p:nvSpPr>
          <p:cNvPr id="4" name="Slide Number Placeholder 3"/>
          <p:cNvSpPr>
            <a:spLocks noGrp="1"/>
          </p:cNvSpPr>
          <p:nvPr>
            <p:ph type="sldNum" sz="quarter" idx="5"/>
          </p:nvPr>
        </p:nvSpPr>
        <p:spPr/>
        <p:txBody>
          <a:bodyPr/>
          <a:lstStyle/>
          <a:p>
            <a:fld id="{77E53FB6-1789-49E9-B94D-8AD62BECDA0E}" type="slidenum">
              <a:rPr lang="en-IN" smtClean="0"/>
              <a:t>28</a:t>
            </a:fld>
            <a:endParaRPr lang="en-IN"/>
          </a:p>
        </p:txBody>
      </p:sp>
    </p:spTree>
    <p:extLst>
      <p:ext uri="{BB962C8B-B14F-4D97-AF65-F5344CB8AC3E}">
        <p14:creationId xmlns:p14="http://schemas.microsoft.com/office/powerpoint/2010/main" val="3776216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3218C-CFDC-4250-A6D9-C757DD9279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37E677E-D9C4-4CFC-95F4-38FF536CA4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9FBA87C-F69D-4BFB-B651-B5D7D427D3B9}"/>
              </a:ext>
            </a:extLst>
          </p:cNvPr>
          <p:cNvSpPr>
            <a:spLocks noGrp="1"/>
          </p:cNvSpPr>
          <p:nvPr>
            <p:ph type="dt" sz="half" idx="10"/>
          </p:nvPr>
        </p:nvSpPr>
        <p:spPr/>
        <p:txBody>
          <a:bodyPr/>
          <a:lstStyle/>
          <a:p>
            <a:fld id="{30B44E8E-92A7-4614-BEA8-BC4F7E0DD23C}" type="datetime1">
              <a:rPr lang="en-IN" smtClean="0"/>
              <a:t>08-11-2023</a:t>
            </a:fld>
            <a:endParaRPr lang="en-IN"/>
          </a:p>
        </p:txBody>
      </p:sp>
      <p:sp>
        <p:nvSpPr>
          <p:cNvPr id="5" name="Footer Placeholder 4">
            <a:extLst>
              <a:ext uri="{FF2B5EF4-FFF2-40B4-BE49-F238E27FC236}">
                <a16:creationId xmlns:a16="http://schemas.microsoft.com/office/drawing/2014/main" id="{7C06EED9-3676-496A-8FA1-3455B5AC6AF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4C014D7-7151-4702-9FDF-4FCEFBBC485B}"/>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421485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7E46E-BB3E-4445-AF3B-EA5D28E25DE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628DB11-F5E4-47B2-904B-B145B84F33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4C0DB2-DE93-450C-9275-D076E0BC7A69}"/>
              </a:ext>
            </a:extLst>
          </p:cNvPr>
          <p:cNvSpPr>
            <a:spLocks noGrp="1"/>
          </p:cNvSpPr>
          <p:nvPr>
            <p:ph type="dt" sz="half" idx="10"/>
          </p:nvPr>
        </p:nvSpPr>
        <p:spPr/>
        <p:txBody>
          <a:bodyPr/>
          <a:lstStyle/>
          <a:p>
            <a:fld id="{3E82A5F4-26EF-4064-9C26-88049D8735A0}" type="datetime1">
              <a:rPr lang="en-IN" smtClean="0"/>
              <a:t>08-11-2023</a:t>
            </a:fld>
            <a:endParaRPr lang="en-IN"/>
          </a:p>
        </p:txBody>
      </p:sp>
      <p:sp>
        <p:nvSpPr>
          <p:cNvPr id="5" name="Footer Placeholder 4">
            <a:extLst>
              <a:ext uri="{FF2B5EF4-FFF2-40B4-BE49-F238E27FC236}">
                <a16:creationId xmlns:a16="http://schemas.microsoft.com/office/drawing/2014/main" id="{A83946A5-6DD2-4D87-B5D4-24413C5788F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D2C835A-17F4-41F2-B202-02D52D6B8C9C}"/>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3092647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1F94A8-CCDE-4B4E-A060-EE852EDBAA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EE82D12-32EA-42C6-8D8D-F64D11431F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158954B-7EDB-42E0-A965-6745FF21C5B1}"/>
              </a:ext>
            </a:extLst>
          </p:cNvPr>
          <p:cNvSpPr>
            <a:spLocks noGrp="1"/>
          </p:cNvSpPr>
          <p:nvPr>
            <p:ph type="dt" sz="half" idx="10"/>
          </p:nvPr>
        </p:nvSpPr>
        <p:spPr/>
        <p:txBody>
          <a:bodyPr/>
          <a:lstStyle/>
          <a:p>
            <a:fld id="{83FD2ABB-74D7-4393-8877-CCC86C659199}" type="datetime1">
              <a:rPr lang="en-IN" smtClean="0"/>
              <a:t>08-11-2023</a:t>
            </a:fld>
            <a:endParaRPr lang="en-IN"/>
          </a:p>
        </p:txBody>
      </p:sp>
      <p:sp>
        <p:nvSpPr>
          <p:cNvPr id="5" name="Footer Placeholder 4">
            <a:extLst>
              <a:ext uri="{FF2B5EF4-FFF2-40B4-BE49-F238E27FC236}">
                <a16:creationId xmlns:a16="http://schemas.microsoft.com/office/drawing/2014/main" id="{E7EF0286-0798-48B9-84B7-7BAE186332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2BD7ECB-4251-40A1-AC67-6EED33CDEED1}"/>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12431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F9A4B-22EC-40F0-86F7-A1710323F1A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331D737-86F5-4CCA-AA24-014F47F1DF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3ED823B-A812-4ECA-83A2-FEE1E31610EA}"/>
              </a:ext>
            </a:extLst>
          </p:cNvPr>
          <p:cNvSpPr>
            <a:spLocks noGrp="1"/>
          </p:cNvSpPr>
          <p:nvPr>
            <p:ph type="dt" sz="half" idx="10"/>
          </p:nvPr>
        </p:nvSpPr>
        <p:spPr/>
        <p:txBody>
          <a:bodyPr/>
          <a:lstStyle/>
          <a:p>
            <a:fld id="{F574FE94-4047-401C-9877-40E2EDC46D72}" type="datetime1">
              <a:rPr lang="en-IN" smtClean="0"/>
              <a:t>08-11-2023</a:t>
            </a:fld>
            <a:endParaRPr lang="en-IN"/>
          </a:p>
        </p:txBody>
      </p:sp>
      <p:sp>
        <p:nvSpPr>
          <p:cNvPr id="5" name="Footer Placeholder 4">
            <a:extLst>
              <a:ext uri="{FF2B5EF4-FFF2-40B4-BE49-F238E27FC236}">
                <a16:creationId xmlns:a16="http://schemas.microsoft.com/office/drawing/2014/main" id="{1FC7A12B-74BD-4088-8D5C-A1A0CDE0B69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9911689-9DDD-4F4F-9EB2-73751F12C188}"/>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2569111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5303-A68F-4506-B22A-6FE62C7546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8EE4396-A669-4817-9783-4AF92914C4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9AC01D-3672-43BE-994E-4A1B25AB18D6}"/>
              </a:ext>
            </a:extLst>
          </p:cNvPr>
          <p:cNvSpPr>
            <a:spLocks noGrp="1"/>
          </p:cNvSpPr>
          <p:nvPr>
            <p:ph type="dt" sz="half" idx="10"/>
          </p:nvPr>
        </p:nvSpPr>
        <p:spPr/>
        <p:txBody>
          <a:bodyPr/>
          <a:lstStyle/>
          <a:p>
            <a:fld id="{1E281736-E339-4E07-9671-854023ECB3AB}" type="datetime1">
              <a:rPr lang="en-IN" smtClean="0"/>
              <a:t>08-11-2023</a:t>
            </a:fld>
            <a:endParaRPr lang="en-IN"/>
          </a:p>
        </p:txBody>
      </p:sp>
      <p:sp>
        <p:nvSpPr>
          <p:cNvPr id="5" name="Footer Placeholder 4">
            <a:extLst>
              <a:ext uri="{FF2B5EF4-FFF2-40B4-BE49-F238E27FC236}">
                <a16:creationId xmlns:a16="http://schemas.microsoft.com/office/drawing/2014/main" id="{7BD77284-C194-489A-8245-A30403F9A4D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4149A7E-B422-4DBC-BF72-D6DC1DC283D1}"/>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32538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833B6-BA89-4AF1-B057-4510580A8E1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82BB2D8-8782-4E72-B7EE-9F5C86FF09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A12A61E-0C7E-4E56-ADD4-A20E25151B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2D00D9C-AC4D-4CF5-B029-EAE0D8CE266D}"/>
              </a:ext>
            </a:extLst>
          </p:cNvPr>
          <p:cNvSpPr>
            <a:spLocks noGrp="1"/>
          </p:cNvSpPr>
          <p:nvPr>
            <p:ph type="dt" sz="half" idx="10"/>
          </p:nvPr>
        </p:nvSpPr>
        <p:spPr/>
        <p:txBody>
          <a:bodyPr/>
          <a:lstStyle/>
          <a:p>
            <a:fld id="{F2E6F711-5C0C-4061-905F-64C698FAC974}" type="datetime1">
              <a:rPr lang="en-IN" smtClean="0"/>
              <a:t>08-11-2023</a:t>
            </a:fld>
            <a:endParaRPr lang="en-IN"/>
          </a:p>
        </p:txBody>
      </p:sp>
      <p:sp>
        <p:nvSpPr>
          <p:cNvPr id="6" name="Footer Placeholder 5">
            <a:extLst>
              <a:ext uri="{FF2B5EF4-FFF2-40B4-BE49-F238E27FC236}">
                <a16:creationId xmlns:a16="http://schemas.microsoft.com/office/drawing/2014/main" id="{B3AAD937-1B85-48FD-BA43-8118611387D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8BC5503-7DF9-4C2F-8B0F-B47D4537D23E}"/>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355649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92FB3-4E75-4F65-96D0-2F4383CC07C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CC9D73C-6266-41CB-9FC6-D4BEEA2757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62804B-E4C8-4854-8C00-6E245EEB25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7D30A43-75D7-4BEB-9769-9A37C487AB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367C79-BBC6-4606-B6FE-65754A6320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2793E5D-E5C4-4A08-8EE9-517D4468F73D}"/>
              </a:ext>
            </a:extLst>
          </p:cNvPr>
          <p:cNvSpPr>
            <a:spLocks noGrp="1"/>
          </p:cNvSpPr>
          <p:nvPr>
            <p:ph type="dt" sz="half" idx="10"/>
          </p:nvPr>
        </p:nvSpPr>
        <p:spPr/>
        <p:txBody>
          <a:bodyPr/>
          <a:lstStyle/>
          <a:p>
            <a:fld id="{F2A517DC-4830-4586-B02F-B4BFAF5F314F}" type="datetime1">
              <a:rPr lang="en-IN" smtClean="0"/>
              <a:t>08-11-2023</a:t>
            </a:fld>
            <a:endParaRPr lang="en-IN"/>
          </a:p>
        </p:txBody>
      </p:sp>
      <p:sp>
        <p:nvSpPr>
          <p:cNvPr id="8" name="Footer Placeholder 7">
            <a:extLst>
              <a:ext uri="{FF2B5EF4-FFF2-40B4-BE49-F238E27FC236}">
                <a16:creationId xmlns:a16="http://schemas.microsoft.com/office/drawing/2014/main" id="{C166C88C-A5C4-49DD-BF07-5BEE673A509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A66978A-A655-4AF5-B5F2-6CC7CF9DF617}"/>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131410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7F051-E2B0-43FC-B48E-38CE77F8793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BC5C1E3-B796-4580-8EC4-646367235C45}"/>
              </a:ext>
            </a:extLst>
          </p:cNvPr>
          <p:cNvSpPr>
            <a:spLocks noGrp="1"/>
          </p:cNvSpPr>
          <p:nvPr>
            <p:ph type="dt" sz="half" idx="10"/>
          </p:nvPr>
        </p:nvSpPr>
        <p:spPr/>
        <p:txBody>
          <a:bodyPr/>
          <a:lstStyle/>
          <a:p>
            <a:fld id="{6C8EA406-5F9D-44A2-979F-6C56C34F6AF4}" type="datetime1">
              <a:rPr lang="en-IN" smtClean="0"/>
              <a:t>08-11-2023</a:t>
            </a:fld>
            <a:endParaRPr lang="en-IN"/>
          </a:p>
        </p:txBody>
      </p:sp>
      <p:sp>
        <p:nvSpPr>
          <p:cNvPr id="4" name="Footer Placeholder 3">
            <a:extLst>
              <a:ext uri="{FF2B5EF4-FFF2-40B4-BE49-F238E27FC236}">
                <a16:creationId xmlns:a16="http://schemas.microsoft.com/office/drawing/2014/main" id="{253D332F-C3B6-4B01-A98D-835917B9153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547EF99-6EC3-45DD-9365-5A3B0855EF1C}"/>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3017177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601A14-3D35-4D31-9C73-90873B391FE7}"/>
              </a:ext>
            </a:extLst>
          </p:cNvPr>
          <p:cNvSpPr>
            <a:spLocks noGrp="1"/>
          </p:cNvSpPr>
          <p:nvPr>
            <p:ph type="dt" sz="half" idx="10"/>
          </p:nvPr>
        </p:nvSpPr>
        <p:spPr/>
        <p:txBody>
          <a:bodyPr/>
          <a:lstStyle/>
          <a:p>
            <a:fld id="{0AD760E8-9AEE-4F0E-8376-69469CDE4CB7}" type="datetime1">
              <a:rPr lang="en-IN" smtClean="0"/>
              <a:t>08-11-2023</a:t>
            </a:fld>
            <a:endParaRPr lang="en-IN"/>
          </a:p>
        </p:txBody>
      </p:sp>
      <p:sp>
        <p:nvSpPr>
          <p:cNvPr id="3" name="Footer Placeholder 2">
            <a:extLst>
              <a:ext uri="{FF2B5EF4-FFF2-40B4-BE49-F238E27FC236}">
                <a16:creationId xmlns:a16="http://schemas.microsoft.com/office/drawing/2014/main" id="{750870D5-E1EA-414F-9003-C06556E8B89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30FBFFB-F588-45E5-8E7B-7F182856EB37}"/>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4049801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1C533-FC2B-40CA-88C4-E34797AD12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F27C29F-6A01-4C90-A486-22CB87ED62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C52B01E-A86D-4EF1-B4C8-1338DFB90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BC1B4E-6ED1-4CA2-8936-0EC3FAE1E590}"/>
              </a:ext>
            </a:extLst>
          </p:cNvPr>
          <p:cNvSpPr>
            <a:spLocks noGrp="1"/>
          </p:cNvSpPr>
          <p:nvPr>
            <p:ph type="dt" sz="half" idx="10"/>
          </p:nvPr>
        </p:nvSpPr>
        <p:spPr/>
        <p:txBody>
          <a:bodyPr/>
          <a:lstStyle/>
          <a:p>
            <a:fld id="{FCDE2B83-C9EC-47D4-95E9-B5A75F6FE5FD}" type="datetime1">
              <a:rPr lang="en-IN" smtClean="0"/>
              <a:t>08-11-2023</a:t>
            </a:fld>
            <a:endParaRPr lang="en-IN"/>
          </a:p>
        </p:txBody>
      </p:sp>
      <p:sp>
        <p:nvSpPr>
          <p:cNvPr id="6" name="Footer Placeholder 5">
            <a:extLst>
              <a:ext uri="{FF2B5EF4-FFF2-40B4-BE49-F238E27FC236}">
                <a16:creationId xmlns:a16="http://schemas.microsoft.com/office/drawing/2014/main" id="{3C4E113C-6B25-4CE4-B8A8-E74B2CB1EEB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691C926-28FD-4F3E-BAA9-BFEED9F6790E}"/>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925923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D78D-008D-4D50-90B1-06DE593CD2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C4A47D-A7A0-4E95-B0A8-17AFF288F1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55C0185-B8FC-45A9-B406-A511CD01F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3EEF6A-8CE7-4C62-B44E-1C972EE943DF}"/>
              </a:ext>
            </a:extLst>
          </p:cNvPr>
          <p:cNvSpPr>
            <a:spLocks noGrp="1"/>
          </p:cNvSpPr>
          <p:nvPr>
            <p:ph type="dt" sz="half" idx="10"/>
          </p:nvPr>
        </p:nvSpPr>
        <p:spPr/>
        <p:txBody>
          <a:bodyPr/>
          <a:lstStyle/>
          <a:p>
            <a:fld id="{C984C44B-30A4-47BC-92CE-ABF518E3C348}" type="datetime1">
              <a:rPr lang="en-IN" smtClean="0"/>
              <a:t>08-11-2023</a:t>
            </a:fld>
            <a:endParaRPr lang="en-IN"/>
          </a:p>
        </p:txBody>
      </p:sp>
      <p:sp>
        <p:nvSpPr>
          <p:cNvPr id="6" name="Footer Placeholder 5">
            <a:extLst>
              <a:ext uri="{FF2B5EF4-FFF2-40B4-BE49-F238E27FC236}">
                <a16:creationId xmlns:a16="http://schemas.microsoft.com/office/drawing/2014/main" id="{F834EB9E-98E7-4B39-954B-8FEADEF2C0A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AB60B61-550B-498F-AAB0-6A1B33329FC2}"/>
              </a:ext>
            </a:extLst>
          </p:cNvPr>
          <p:cNvSpPr>
            <a:spLocks noGrp="1"/>
          </p:cNvSpPr>
          <p:nvPr>
            <p:ph type="sldNum" sz="quarter" idx="12"/>
          </p:nvPr>
        </p:nvSpPr>
        <p:spPr/>
        <p:txBody>
          <a:bodyPr/>
          <a:lstStyle/>
          <a:p>
            <a:fld id="{B6EDADAE-E4F1-4F9F-A649-5634B3583352}" type="slidenum">
              <a:rPr lang="en-IN" smtClean="0"/>
              <a:t>‹#›</a:t>
            </a:fld>
            <a:endParaRPr lang="en-IN"/>
          </a:p>
        </p:txBody>
      </p:sp>
    </p:spTree>
    <p:extLst>
      <p:ext uri="{BB962C8B-B14F-4D97-AF65-F5344CB8AC3E}">
        <p14:creationId xmlns:p14="http://schemas.microsoft.com/office/powerpoint/2010/main" val="228262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175BC9-1740-42C4-9A65-E59BFD3178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C60AB04-23AE-4C79-BAD5-DB3655D784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8B893F-382E-4BA9-9C6E-B65916526E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5D73CF-A5C0-42F3-8C35-64DF04C53222}" type="datetime1">
              <a:rPr lang="en-IN" smtClean="0"/>
              <a:t>08-11-2023</a:t>
            </a:fld>
            <a:endParaRPr lang="en-IN"/>
          </a:p>
        </p:txBody>
      </p:sp>
      <p:sp>
        <p:nvSpPr>
          <p:cNvPr id="5" name="Footer Placeholder 4">
            <a:extLst>
              <a:ext uri="{FF2B5EF4-FFF2-40B4-BE49-F238E27FC236}">
                <a16:creationId xmlns:a16="http://schemas.microsoft.com/office/drawing/2014/main" id="{FB310FC7-EBBC-41DD-BA48-770E4DE0C0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C1734C0-0890-43F3-887C-96A390C7AC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DADAE-E4F1-4F9F-A649-5634B3583352}" type="slidenum">
              <a:rPr lang="en-IN" smtClean="0"/>
              <a:t>‹#›</a:t>
            </a:fld>
            <a:endParaRPr lang="en-IN"/>
          </a:p>
        </p:txBody>
      </p:sp>
    </p:spTree>
    <p:extLst>
      <p:ext uri="{BB962C8B-B14F-4D97-AF65-F5344CB8AC3E}">
        <p14:creationId xmlns:p14="http://schemas.microsoft.com/office/powerpoint/2010/main" val="218070858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C6FC6-8BB5-4292-B1FA-CEB4EB6B71FF}"/>
              </a:ext>
            </a:extLst>
          </p:cNvPr>
          <p:cNvSpPr>
            <a:spLocks noGrp="1"/>
          </p:cNvSpPr>
          <p:nvPr>
            <p:ph type="ctrTitle"/>
          </p:nvPr>
        </p:nvSpPr>
        <p:spPr/>
        <p:txBody>
          <a:bodyPr>
            <a:normAutofit fontScale="90000"/>
          </a:bodyPr>
          <a:lstStyle/>
          <a:p>
            <a:r>
              <a:rPr lang="en-IN" dirty="0"/>
              <a:t>Neurobiology Of Addiction &amp; </a:t>
            </a:r>
            <a:r>
              <a:rPr lang="en-IN"/>
              <a:t>Common Principle </a:t>
            </a:r>
            <a:r>
              <a:rPr lang="en-IN" dirty="0"/>
              <a:t>Of Management</a:t>
            </a:r>
          </a:p>
        </p:txBody>
      </p:sp>
      <p:sp>
        <p:nvSpPr>
          <p:cNvPr id="3" name="Subtitle 2">
            <a:extLst>
              <a:ext uri="{FF2B5EF4-FFF2-40B4-BE49-F238E27FC236}">
                <a16:creationId xmlns:a16="http://schemas.microsoft.com/office/drawing/2014/main" id="{01E6E172-6D27-43C9-9111-41E5688DC324}"/>
              </a:ext>
            </a:extLst>
          </p:cNvPr>
          <p:cNvSpPr>
            <a:spLocks noGrp="1"/>
          </p:cNvSpPr>
          <p:nvPr>
            <p:ph type="subTitle" idx="1"/>
          </p:nvPr>
        </p:nvSpPr>
        <p:spPr>
          <a:xfrm>
            <a:off x="618067" y="4618038"/>
            <a:ext cx="10955866" cy="1655762"/>
          </a:xfrm>
        </p:spPr>
        <p:txBody>
          <a:bodyPr>
            <a:normAutofit lnSpcReduction="10000"/>
          </a:bodyPr>
          <a:lstStyle/>
          <a:p>
            <a:pPr algn="r"/>
            <a:r>
              <a:rPr lang="en-IN" dirty="0" err="1"/>
              <a:t>Dr.</a:t>
            </a:r>
            <a:r>
              <a:rPr lang="en-IN" dirty="0"/>
              <a:t> Himanshu Chauhan</a:t>
            </a:r>
          </a:p>
          <a:p>
            <a:pPr algn="r"/>
            <a:r>
              <a:rPr lang="en-IN"/>
              <a:t>Associate Professor</a:t>
            </a:r>
            <a:endParaRPr lang="en-IN" dirty="0"/>
          </a:p>
          <a:p>
            <a:pPr algn="r"/>
            <a:r>
              <a:rPr lang="en-IN" dirty="0"/>
              <a:t>Department Of Psychiatry</a:t>
            </a:r>
          </a:p>
          <a:p>
            <a:pPr algn="r"/>
            <a:r>
              <a:rPr lang="en-IN" dirty="0"/>
              <a:t>SBKS MI &amp; RC</a:t>
            </a:r>
          </a:p>
          <a:p>
            <a:endParaRPr lang="en-IN" dirty="0"/>
          </a:p>
        </p:txBody>
      </p:sp>
      <p:sp>
        <p:nvSpPr>
          <p:cNvPr id="4" name="Footer Placeholder 3">
            <a:extLst>
              <a:ext uri="{FF2B5EF4-FFF2-40B4-BE49-F238E27FC236}">
                <a16:creationId xmlns:a16="http://schemas.microsoft.com/office/drawing/2014/main" id="{70291322-D5C9-4B93-A781-90439CF821F3}"/>
              </a:ext>
            </a:extLst>
          </p:cNvPr>
          <p:cNvSpPr>
            <a:spLocks noGrp="1"/>
          </p:cNvSpPr>
          <p:nvPr>
            <p:ph type="ftr" sz="quarter" idx="11"/>
          </p:nvPr>
        </p:nvSpPr>
        <p:spPr>
          <a:xfrm>
            <a:off x="4038600" y="6371590"/>
            <a:ext cx="4114800" cy="365125"/>
          </a:xfrm>
        </p:spPr>
        <p:txBody>
          <a:bodyPr/>
          <a:lstStyle/>
          <a:p>
            <a:endParaRPr lang="en-IN"/>
          </a:p>
        </p:txBody>
      </p:sp>
    </p:spTree>
    <p:extLst>
      <p:ext uri="{BB962C8B-B14F-4D97-AF65-F5344CB8AC3E}">
        <p14:creationId xmlns:p14="http://schemas.microsoft.com/office/powerpoint/2010/main" val="249693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E3163-5947-4D75-87F8-DDE1B763C78E}"/>
              </a:ext>
            </a:extLst>
          </p:cNvPr>
          <p:cNvSpPr>
            <a:spLocks noGrp="1"/>
          </p:cNvSpPr>
          <p:nvPr>
            <p:ph type="title"/>
          </p:nvPr>
        </p:nvSpPr>
        <p:spPr/>
        <p:txBody>
          <a:bodyPr/>
          <a:lstStyle/>
          <a:p>
            <a:pPr algn="ctr"/>
            <a:r>
              <a:rPr lang="en-IN" sz="4400" b="1" u="sng" dirty="0"/>
              <a:t>ETIOLOGY</a:t>
            </a:r>
            <a:endParaRPr lang="en-IN" dirty="0"/>
          </a:p>
        </p:txBody>
      </p:sp>
      <p:sp>
        <p:nvSpPr>
          <p:cNvPr id="3" name="Content Placeholder 2">
            <a:extLst>
              <a:ext uri="{FF2B5EF4-FFF2-40B4-BE49-F238E27FC236}">
                <a16:creationId xmlns:a16="http://schemas.microsoft.com/office/drawing/2014/main" id="{B27A6E77-34F0-498E-BD6E-1F6829A1DA02}"/>
              </a:ext>
            </a:extLst>
          </p:cNvPr>
          <p:cNvSpPr>
            <a:spLocks noGrp="1"/>
          </p:cNvSpPr>
          <p:nvPr>
            <p:ph idx="1"/>
          </p:nvPr>
        </p:nvSpPr>
        <p:spPr/>
        <p:txBody>
          <a:bodyPr>
            <a:normAutofit lnSpcReduction="10000"/>
          </a:bodyPr>
          <a:lstStyle/>
          <a:p>
            <a:r>
              <a:rPr lang="en-US" sz="3200" b="1" u="sng" dirty="0">
                <a:latin typeface="+mn-lt"/>
                <a:cs typeface="Times New Roman"/>
              </a:rPr>
              <a:t>Environmental</a:t>
            </a:r>
            <a:r>
              <a:rPr lang="en-US" sz="3200" b="1" u="sng" spc="-65" dirty="0">
                <a:latin typeface="+mn-lt"/>
                <a:cs typeface="Times New Roman"/>
              </a:rPr>
              <a:t> </a:t>
            </a:r>
            <a:r>
              <a:rPr lang="en-US" sz="3200" b="1" u="sng" spc="-5" dirty="0">
                <a:latin typeface="+mn-lt"/>
                <a:cs typeface="Times New Roman"/>
              </a:rPr>
              <a:t>factors:</a:t>
            </a:r>
          </a:p>
          <a:p>
            <a:pPr marL="0" indent="0">
              <a:buNone/>
            </a:pPr>
            <a:endParaRPr lang="en-US" sz="2800" b="1" u="sng" spc="-5" dirty="0">
              <a:latin typeface="+mn-lt"/>
              <a:cs typeface="Times New Roman"/>
            </a:endParaRPr>
          </a:p>
          <a:p>
            <a:pPr lvl="1">
              <a:lnSpc>
                <a:spcPct val="100000"/>
              </a:lnSpc>
              <a:spcBef>
                <a:spcPts val="360"/>
              </a:spcBef>
              <a:buFontTx/>
              <a:buChar char="-"/>
            </a:pPr>
            <a:r>
              <a:rPr lang="en-US" sz="2800" b="1" spc="10" dirty="0">
                <a:cs typeface="Arial"/>
              </a:rPr>
              <a:t>Structural </a:t>
            </a:r>
            <a:r>
              <a:rPr lang="en-US" sz="2800" b="1" dirty="0">
                <a:cs typeface="Arial"/>
              </a:rPr>
              <a:t>factors</a:t>
            </a:r>
            <a:r>
              <a:rPr lang="en-US" sz="2800" dirty="0">
                <a:cs typeface="Arial"/>
              </a:rPr>
              <a:t>:- low </a:t>
            </a:r>
            <a:r>
              <a:rPr lang="en-US" sz="2800" spc="-5" dirty="0">
                <a:cs typeface="Arial"/>
              </a:rPr>
              <a:t>socioeconomic</a:t>
            </a:r>
            <a:r>
              <a:rPr lang="en-US" sz="2800" spc="-15" dirty="0">
                <a:cs typeface="Arial"/>
              </a:rPr>
              <a:t> </a:t>
            </a:r>
            <a:r>
              <a:rPr lang="en-US" sz="2800" dirty="0">
                <a:cs typeface="Arial"/>
              </a:rPr>
              <a:t>status</a:t>
            </a:r>
          </a:p>
          <a:p>
            <a:pPr lvl="1">
              <a:lnSpc>
                <a:spcPct val="100000"/>
              </a:lnSpc>
              <a:spcBef>
                <a:spcPts val="360"/>
              </a:spcBef>
              <a:buFontTx/>
              <a:buChar char="-"/>
            </a:pPr>
            <a:r>
              <a:rPr lang="en-US" sz="2800" b="1" spc="15" dirty="0">
                <a:cs typeface="Arial"/>
              </a:rPr>
              <a:t>Proximal </a:t>
            </a:r>
            <a:r>
              <a:rPr lang="en-US" sz="2800" b="1" spc="-5" dirty="0">
                <a:cs typeface="Arial"/>
              </a:rPr>
              <a:t>factors</a:t>
            </a:r>
            <a:r>
              <a:rPr lang="en-US" sz="2800" spc="-5" dirty="0">
                <a:cs typeface="Arial"/>
              </a:rPr>
              <a:t>:- </a:t>
            </a:r>
            <a:r>
              <a:rPr lang="en-US" sz="2800" dirty="0">
                <a:cs typeface="Arial"/>
              </a:rPr>
              <a:t> </a:t>
            </a:r>
            <a:r>
              <a:rPr lang="en-US" sz="2800" spc="-10" dirty="0">
                <a:cs typeface="Arial"/>
              </a:rPr>
              <a:t>parental </a:t>
            </a:r>
            <a:r>
              <a:rPr lang="en-US" sz="2800" spc="-5" dirty="0">
                <a:cs typeface="Arial"/>
              </a:rPr>
              <a:t>drug use and </a:t>
            </a:r>
            <a:r>
              <a:rPr lang="en-US" sz="2800" spc="-10" dirty="0">
                <a:cs typeface="Arial"/>
              </a:rPr>
              <a:t>dependence,</a:t>
            </a:r>
            <a:r>
              <a:rPr lang="en-US" sz="2800" spc="10" dirty="0">
                <a:cs typeface="Arial"/>
              </a:rPr>
              <a:t> </a:t>
            </a:r>
            <a:r>
              <a:rPr lang="en-US" sz="2800" spc="-5" dirty="0">
                <a:cs typeface="Arial"/>
              </a:rPr>
              <a:t>poor quality of </a:t>
            </a:r>
            <a:r>
              <a:rPr lang="en-US" sz="2800" spc="-10" dirty="0">
                <a:cs typeface="Arial"/>
              </a:rPr>
              <a:t>parenting, parental </a:t>
            </a:r>
            <a:r>
              <a:rPr lang="en-US" sz="2800" spc="-5" dirty="0">
                <a:cs typeface="Arial"/>
              </a:rPr>
              <a:t>depression, sibling and </a:t>
            </a:r>
            <a:r>
              <a:rPr lang="en-US" sz="2800" spc="-10" dirty="0">
                <a:cs typeface="Arial"/>
              </a:rPr>
              <a:t>peer </a:t>
            </a:r>
            <a:r>
              <a:rPr lang="en-US" sz="2800" spc="-5" dirty="0">
                <a:cs typeface="Arial"/>
              </a:rPr>
              <a:t>influence</a:t>
            </a:r>
          </a:p>
          <a:p>
            <a:pPr lvl="1">
              <a:lnSpc>
                <a:spcPct val="100000"/>
              </a:lnSpc>
              <a:spcBef>
                <a:spcPts val="360"/>
              </a:spcBef>
              <a:buFontTx/>
              <a:buChar char="-"/>
            </a:pPr>
            <a:r>
              <a:rPr lang="en-US" sz="2800" b="1" spc="20" dirty="0">
                <a:cs typeface="Arial"/>
              </a:rPr>
              <a:t>Distal </a:t>
            </a:r>
            <a:r>
              <a:rPr lang="en-US" sz="2800" b="1" dirty="0">
                <a:cs typeface="Arial"/>
              </a:rPr>
              <a:t>factors</a:t>
            </a:r>
            <a:r>
              <a:rPr lang="en-US" sz="2800" dirty="0">
                <a:cs typeface="Arial"/>
              </a:rPr>
              <a:t>:-drug </a:t>
            </a:r>
            <a:r>
              <a:rPr lang="en-US" sz="2800" spc="-10" dirty="0">
                <a:cs typeface="Arial"/>
              </a:rPr>
              <a:t>availability, neighborhood </a:t>
            </a:r>
            <a:r>
              <a:rPr lang="en-US" sz="2800" spc="-5" dirty="0">
                <a:cs typeface="Arial"/>
              </a:rPr>
              <a:t>characteristics, advertising </a:t>
            </a:r>
            <a:r>
              <a:rPr lang="en-US" sz="2800" spc="-10" dirty="0">
                <a:cs typeface="Arial"/>
              </a:rPr>
              <a:t>and </a:t>
            </a:r>
            <a:r>
              <a:rPr lang="en-US" sz="2800" spc="-5" dirty="0">
                <a:cs typeface="Arial"/>
              </a:rPr>
              <a:t>the</a:t>
            </a:r>
            <a:r>
              <a:rPr lang="en-US" sz="2800" spc="20" dirty="0">
                <a:cs typeface="Arial"/>
              </a:rPr>
              <a:t> </a:t>
            </a:r>
            <a:r>
              <a:rPr lang="en-US" sz="2800" spc="-5" dirty="0">
                <a:cs typeface="Arial"/>
              </a:rPr>
              <a:t>media.</a:t>
            </a:r>
          </a:p>
          <a:p>
            <a:pPr lvl="1">
              <a:lnSpc>
                <a:spcPct val="100000"/>
              </a:lnSpc>
              <a:spcBef>
                <a:spcPts val="360"/>
              </a:spcBef>
              <a:buFontTx/>
              <a:buChar char="-"/>
            </a:pPr>
            <a:r>
              <a:rPr lang="en-US" sz="2800" b="1" spc="20" dirty="0">
                <a:cs typeface="Arial"/>
              </a:rPr>
              <a:t>Stress </a:t>
            </a:r>
            <a:r>
              <a:rPr lang="en-US" sz="2800" dirty="0">
                <a:cs typeface="Arial"/>
              </a:rPr>
              <a:t>might </a:t>
            </a:r>
            <a:r>
              <a:rPr lang="en-US" sz="2800" spc="-5" dirty="0">
                <a:cs typeface="Arial"/>
              </a:rPr>
              <a:t>be </a:t>
            </a:r>
            <a:r>
              <a:rPr lang="en-US" sz="2800" dirty="0">
                <a:cs typeface="Arial"/>
              </a:rPr>
              <a:t>a </a:t>
            </a:r>
            <a:r>
              <a:rPr lang="en-US" sz="2800" spc="5" dirty="0">
                <a:cs typeface="Arial"/>
              </a:rPr>
              <a:t>common </a:t>
            </a:r>
            <a:r>
              <a:rPr lang="en-US" sz="2800" spc="-5" dirty="0">
                <a:cs typeface="Arial"/>
              </a:rPr>
              <a:t>feature in </a:t>
            </a:r>
            <a:r>
              <a:rPr lang="en-US" sz="2800" dirty="0">
                <a:cs typeface="Arial"/>
              </a:rPr>
              <a:t>a </a:t>
            </a:r>
            <a:r>
              <a:rPr lang="en-US" sz="2800" spc="-5" dirty="0">
                <a:cs typeface="Arial"/>
              </a:rPr>
              <a:t>wide variety of  environmental factors that increase the risk for drug</a:t>
            </a:r>
            <a:r>
              <a:rPr lang="en-US" sz="2800" spc="40" dirty="0">
                <a:cs typeface="Arial"/>
              </a:rPr>
              <a:t> </a:t>
            </a:r>
            <a:r>
              <a:rPr lang="en-US" sz="2800" spc="-5" dirty="0">
                <a:cs typeface="Arial"/>
              </a:rPr>
              <a:t>abuse.</a:t>
            </a:r>
            <a:endParaRPr lang="en-US" sz="2800" dirty="0">
              <a:cs typeface="Arial"/>
            </a:endParaRPr>
          </a:p>
          <a:p>
            <a:endParaRPr lang="en-IN" dirty="0"/>
          </a:p>
        </p:txBody>
      </p:sp>
      <p:sp>
        <p:nvSpPr>
          <p:cNvPr id="4" name="Footer Placeholder 3">
            <a:extLst>
              <a:ext uri="{FF2B5EF4-FFF2-40B4-BE49-F238E27FC236}">
                <a16:creationId xmlns:a16="http://schemas.microsoft.com/office/drawing/2014/main" id="{0E36F0AC-99C2-4A42-BDD2-6EEEAE0FAC49}"/>
              </a:ext>
            </a:extLst>
          </p:cNvPr>
          <p:cNvSpPr>
            <a:spLocks noGrp="1"/>
          </p:cNvSpPr>
          <p:nvPr>
            <p:ph type="ftr" sz="quarter" idx="11"/>
          </p:nvPr>
        </p:nvSpPr>
        <p:spPr>
          <a:xfrm>
            <a:off x="4038599" y="6356350"/>
            <a:ext cx="5819775" cy="365125"/>
          </a:xfrm>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4253794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298EA7-8C80-48C8-909F-77D44A08024B}"/>
              </a:ext>
            </a:extLst>
          </p:cNvPr>
          <p:cNvSpPr>
            <a:spLocks noGrp="1"/>
          </p:cNvSpPr>
          <p:nvPr>
            <p:ph idx="1"/>
          </p:nvPr>
        </p:nvSpPr>
        <p:spPr>
          <a:xfrm>
            <a:off x="731520" y="990599"/>
            <a:ext cx="10622280" cy="5172075"/>
          </a:xfrm>
        </p:spPr>
        <p:txBody>
          <a:bodyPr>
            <a:normAutofit fontScale="85000" lnSpcReduction="10000"/>
          </a:bodyPr>
          <a:lstStyle/>
          <a:p>
            <a:r>
              <a:rPr lang="en-US" sz="3800" b="1" u="sng" spc="-5" dirty="0">
                <a:latin typeface="+mn-lt"/>
                <a:cs typeface="Times New Roman"/>
              </a:rPr>
              <a:t>Sociocultural</a:t>
            </a:r>
            <a:r>
              <a:rPr lang="en-US" sz="3800" b="1" u="sng" spc="-65" dirty="0">
                <a:latin typeface="+mn-lt"/>
                <a:cs typeface="Times New Roman"/>
              </a:rPr>
              <a:t> </a:t>
            </a:r>
            <a:r>
              <a:rPr lang="en-US" sz="3800" b="1" u="sng" spc="-5" dirty="0">
                <a:latin typeface="+mn-lt"/>
                <a:cs typeface="Times New Roman"/>
              </a:rPr>
              <a:t>factors:</a:t>
            </a:r>
          </a:p>
          <a:p>
            <a:pPr lvl="1">
              <a:buFontTx/>
              <a:buChar char="-"/>
            </a:pPr>
            <a:endParaRPr lang="en-US" sz="3100" b="1" u="sng" spc="-5" dirty="0">
              <a:cs typeface="Arial"/>
            </a:endParaRPr>
          </a:p>
          <a:p>
            <a:pPr lvl="1">
              <a:buFontTx/>
              <a:buChar char="-"/>
            </a:pPr>
            <a:r>
              <a:rPr lang="en-US" sz="3100" b="1" spc="-5" dirty="0">
                <a:cs typeface="Arial"/>
              </a:rPr>
              <a:t>Culture </a:t>
            </a:r>
            <a:r>
              <a:rPr lang="en-US" sz="3100" b="1" spc="-10" dirty="0">
                <a:cs typeface="Arial"/>
              </a:rPr>
              <a:t>and </a:t>
            </a:r>
            <a:r>
              <a:rPr lang="en-US" sz="3100" b="1" spc="-5" dirty="0">
                <a:cs typeface="Arial"/>
              </a:rPr>
              <a:t>Ethnic Background </a:t>
            </a:r>
          </a:p>
          <a:p>
            <a:pPr lvl="2"/>
            <a:r>
              <a:rPr lang="en-US" sz="2700" spc="-10" dirty="0">
                <a:cs typeface="Arial"/>
              </a:rPr>
              <a:t>religious beliefs: </a:t>
            </a:r>
            <a:r>
              <a:rPr lang="en-US" sz="2700" spc="-5" dirty="0">
                <a:cs typeface="Arial"/>
              </a:rPr>
              <a:t>that </a:t>
            </a:r>
            <a:r>
              <a:rPr lang="en-US" sz="2700" spc="-10" dirty="0">
                <a:cs typeface="Arial"/>
              </a:rPr>
              <a:t>govern </a:t>
            </a:r>
            <a:r>
              <a:rPr lang="en-US" sz="2700" spc="-5" dirty="0">
                <a:cs typeface="Arial"/>
              </a:rPr>
              <a:t>the use of alcohol </a:t>
            </a:r>
            <a:r>
              <a:rPr lang="en-US" sz="2700" spc="-10" dirty="0">
                <a:cs typeface="Arial"/>
              </a:rPr>
              <a:t>and </a:t>
            </a:r>
            <a:r>
              <a:rPr lang="en-US" sz="2700" spc="-5" dirty="0">
                <a:cs typeface="Arial"/>
              </a:rPr>
              <a:t>drugs </a:t>
            </a:r>
          </a:p>
          <a:p>
            <a:pPr lvl="2"/>
            <a:r>
              <a:rPr lang="en-US" sz="2700" spc="-5" dirty="0">
                <a:cs typeface="Arial"/>
              </a:rPr>
              <a:t>ethnic </a:t>
            </a:r>
            <a:r>
              <a:rPr lang="en-US" sz="2700" spc="-10" dirty="0">
                <a:cs typeface="Arial"/>
              </a:rPr>
              <a:t>variations: body’s </a:t>
            </a:r>
            <a:r>
              <a:rPr lang="en-US" sz="2700" spc="-5" dirty="0">
                <a:cs typeface="Arial"/>
              </a:rPr>
              <a:t>rate and efficiency of metabolizing drugs </a:t>
            </a:r>
            <a:r>
              <a:rPr lang="en-US" sz="2700" spc="-10" dirty="0">
                <a:cs typeface="Arial"/>
              </a:rPr>
              <a:t>and  alcohol.</a:t>
            </a:r>
          </a:p>
          <a:p>
            <a:pPr lvl="1">
              <a:buFontTx/>
              <a:buChar char="-"/>
            </a:pPr>
            <a:r>
              <a:rPr lang="en-US" sz="3100" b="1" spc="-5" dirty="0">
                <a:cs typeface="Arial"/>
              </a:rPr>
              <a:t>Media/Advertising </a:t>
            </a:r>
          </a:p>
          <a:p>
            <a:pPr lvl="2"/>
            <a:r>
              <a:rPr lang="en-US" sz="2700" spc="-5" dirty="0">
                <a:cs typeface="Arial"/>
              </a:rPr>
              <a:t>Societal emphasis on </a:t>
            </a:r>
            <a:r>
              <a:rPr lang="en-US" sz="2700" dirty="0">
                <a:cs typeface="Arial"/>
              </a:rPr>
              <a:t>immediate  </a:t>
            </a:r>
            <a:r>
              <a:rPr lang="en-US" sz="2700" spc="-5" dirty="0">
                <a:cs typeface="Arial"/>
              </a:rPr>
              <a:t>gratification </a:t>
            </a:r>
            <a:r>
              <a:rPr lang="en-US" sz="2700" spc="-10" dirty="0">
                <a:cs typeface="Arial"/>
              </a:rPr>
              <a:t>and </a:t>
            </a:r>
            <a:r>
              <a:rPr lang="en-US" sz="2700" spc="-5" dirty="0">
                <a:cs typeface="Arial"/>
              </a:rPr>
              <a:t>glorification </a:t>
            </a:r>
            <a:r>
              <a:rPr lang="en-US" sz="2700" dirty="0">
                <a:cs typeface="Arial"/>
              </a:rPr>
              <a:t>of </a:t>
            </a:r>
            <a:r>
              <a:rPr lang="en-US" sz="2700" spc="-5" dirty="0">
                <a:cs typeface="Arial"/>
              </a:rPr>
              <a:t>the effects of </a:t>
            </a:r>
            <a:r>
              <a:rPr lang="en-US" sz="2700" spc="-10" dirty="0">
                <a:cs typeface="Arial"/>
              </a:rPr>
              <a:t>alcohol </a:t>
            </a:r>
            <a:r>
              <a:rPr lang="en-US" sz="2700" spc="-5" dirty="0">
                <a:cs typeface="Arial"/>
              </a:rPr>
              <a:t>and drug  use.</a:t>
            </a:r>
          </a:p>
          <a:p>
            <a:pPr lvl="1">
              <a:buFontTx/>
              <a:buChar char="-"/>
            </a:pPr>
            <a:r>
              <a:rPr lang="en-US" sz="3100" b="1" spc="-5" dirty="0">
                <a:cs typeface="Arial"/>
              </a:rPr>
              <a:t>Childhood Trauma (violent,</a:t>
            </a:r>
            <a:r>
              <a:rPr lang="en-US" sz="3100" b="1" spc="-10" dirty="0">
                <a:cs typeface="Arial"/>
              </a:rPr>
              <a:t> </a:t>
            </a:r>
            <a:r>
              <a:rPr lang="en-US" sz="3100" b="1" spc="-5" dirty="0">
                <a:cs typeface="Arial"/>
              </a:rPr>
              <a:t>sexual)</a:t>
            </a:r>
          </a:p>
          <a:p>
            <a:pPr lvl="1">
              <a:buFontTx/>
              <a:buChar char="-"/>
            </a:pPr>
            <a:r>
              <a:rPr lang="en-US" sz="3100" b="1" spc="-5" dirty="0">
                <a:cs typeface="Arial"/>
              </a:rPr>
              <a:t>Learning Disorders </a:t>
            </a:r>
            <a:r>
              <a:rPr lang="en-US" sz="3100" b="1" dirty="0">
                <a:cs typeface="Arial"/>
              </a:rPr>
              <a:t>&amp;</a:t>
            </a:r>
            <a:r>
              <a:rPr lang="en-US" sz="3100" b="1" spc="10" dirty="0">
                <a:cs typeface="Arial"/>
              </a:rPr>
              <a:t> </a:t>
            </a:r>
            <a:r>
              <a:rPr lang="en-US" sz="3100" b="1" spc="-10" dirty="0">
                <a:cs typeface="Arial"/>
              </a:rPr>
              <a:t>ADD/ADHD</a:t>
            </a:r>
          </a:p>
          <a:p>
            <a:pPr lvl="1">
              <a:buFontTx/>
              <a:buChar char="-"/>
            </a:pPr>
            <a:r>
              <a:rPr lang="en-US" sz="3100" b="1" spc="-5" dirty="0">
                <a:cs typeface="Arial"/>
              </a:rPr>
              <a:t>Mental</a:t>
            </a:r>
            <a:r>
              <a:rPr lang="en-US" sz="3100" b="1" spc="-10" dirty="0">
                <a:cs typeface="Arial"/>
              </a:rPr>
              <a:t> </a:t>
            </a:r>
            <a:r>
              <a:rPr lang="en-US" sz="3100" b="1" spc="-5" dirty="0">
                <a:cs typeface="Arial"/>
              </a:rPr>
              <a:t>Illness</a:t>
            </a:r>
            <a:endParaRPr lang="en-US" sz="3100" b="1" dirty="0">
              <a:cs typeface="Arial"/>
            </a:endParaRPr>
          </a:p>
          <a:p>
            <a:pPr marL="1638300" lvl="3">
              <a:spcBef>
                <a:spcPts val="280"/>
              </a:spcBef>
              <a:buSzPct val="79545"/>
              <a:buFont typeface="Wingdings" pitchFamily="2" charset="2"/>
              <a:buChar char="§"/>
              <a:tabLst>
                <a:tab pos="781050" algn="l"/>
              </a:tabLst>
            </a:pPr>
            <a:r>
              <a:rPr lang="en-US" sz="3100" spc="-5" dirty="0">
                <a:cs typeface="Arial"/>
              </a:rPr>
              <a:t>Depression</a:t>
            </a:r>
            <a:endParaRPr lang="en-US" sz="3100" dirty="0">
              <a:cs typeface="Arial"/>
            </a:endParaRPr>
          </a:p>
          <a:p>
            <a:pPr marL="1638300" lvl="3">
              <a:spcBef>
                <a:spcPts val="280"/>
              </a:spcBef>
              <a:buSzPct val="79545"/>
              <a:buFont typeface="Wingdings" pitchFamily="2" charset="2"/>
              <a:buChar char="§"/>
              <a:tabLst>
                <a:tab pos="781050" algn="l"/>
              </a:tabLst>
            </a:pPr>
            <a:r>
              <a:rPr lang="en-US" sz="3100" spc="-5" dirty="0">
                <a:cs typeface="Arial"/>
              </a:rPr>
              <a:t>Bipolar</a:t>
            </a:r>
            <a:r>
              <a:rPr lang="en-US" sz="3100" spc="-15" dirty="0">
                <a:cs typeface="Arial"/>
              </a:rPr>
              <a:t> </a:t>
            </a:r>
            <a:r>
              <a:rPr lang="en-US" sz="3100" spc="-5" dirty="0">
                <a:cs typeface="Arial"/>
              </a:rPr>
              <a:t>Disorder</a:t>
            </a:r>
            <a:endParaRPr lang="en-US" sz="3100" dirty="0">
              <a:cs typeface="Arial"/>
            </a:endParaRPr>
          </a:p>
          <a:p>
            <a:pPr marL="1638300" lvl="3">
              <a:spcBef>
                <a:spcPts val="290"/>
              </a:spcBef>
              <a:buSzPct val="79545"/>
              <a:buFont typeface="Wingdings" pitchFamily="2" charset="2"/>
              <a:buChar char="§"/>
              <a:tabLst>
                <a:tab pos="781050" algn="l"/>
              </a:tabLst>
            </a:pPr>
            <a:r>
              <a:rPr lang="en-US" sz="3100" spc="-10" dirty="0">
                <a:cs typeface="Arial"/>
              </a:rPr>
              <a:t>Psychosis</a:t>
            </a:r>
            <a:endParaRPr lang="en-US" sz="3100" dirty="0">
              <a:cs typeface="Arial"/>
            </a:endParaRPr>
          </a:p>
          <a:p>
            <a:pPr marL="1409700" lvl="3" indent="0">
              <a:spcBef>
                <a:spcPts val="280"/>
              </a:spcBef>
              <a:buSzPct val="79545"/>
              <a:buNone/>
              <a:tabLst>
                <a:tab pos="781050" algn="l"/>
              </a:tabLst>
            </a:pPr>
            <a:endParaRPr lang="en-US" sz="3100" dirty="0">
              <a:cs typeface="Arial"/>
            </a:endParaRPr>
          </a:p>
          <a:p>
            <a:endParaRPr lang="en-IN" dirty="0"/>
          </a:p>
        </p:txBody>
      </p:sp>
      <p:sp>
        <p:nvSpPr>
          <p:cNvPr id="4" name="Footer Placeholder 3">
            <a:extLst>
              <a:ext uri="{FF2B5EF4-FFF2-40B4-BE49-F238E27FC236}">
                <a16:creationId xmlns:a16="http://schemas.microsoft.com/office/drawing/2014/main" id="{BE83FD64-FF7B-4B5B-913E-D75E27E9E3F2}"/>
              </a:ext>
            </a:extLst>
          </p:cNvPr>
          <p:cNvSpPr>
            <a:spLocks noGrp="1"/>
          </p:cNvSpPr>
          <p:nvPr>
            <p:ph type="ftr" sz="quarter" idx="11"/>
          </p:nvPr>
        </p:nvSpPr>
        <p:spPr>
          <a:xfrm>
            <a:off x="4038599" y="6356350"/>
            <a:ext cx="5305425" cy="365125"/>
          </a:xfrm>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1427056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B6BE0E-73F0-43C6-8598-8234E3EE268E}"/>
              </a:ext>
            </a:extLst>
          </p:cNvPr>
          <p:cNvSpPr>
            <a:spLocks noGrp="1"/>
          </p:cNvSpPr>
          <p:nvPr>
            <p:ph idx="1"/>
          </p:nvPr>
        </p:nvSpPr>
        <p:spPr>
          <a:xfrm>
            <a:off x="624840" y="899160"/>
            <a:ext cx="11048048" cy="5277803"/>
          </a:xfrm>
        </p:spPr>
        <p:txBody>
          <a:bodyPr>
            <a:normAutofit/>
          </a:bodyPr>
          <a:lstStyle/>
          <a:p>
            <a:r>
              <a:rPr lang="en-US" sz="3200" b="1" u="sng" dirty="0">
                <a:latin typeface="+mn-lt"/>
                <a:cs typeface="Times New Roman"/>
              </a:rPr>
              <a:t>Developmental</a:t>
            </a:r>
            <a:r>
              <a:rPr lang="en-US" sz="3200" b="1" u="sng" spc="-95" dirty="0">
                <a:latin typeface="+mn-lt"/>
                <a:cs typeface="Times New Roman"/>
              </a:rPr>
              <a:t> </a:t>
            </a:r>
            <a:r>
              <a:rPr lang="en-US" sz="3200" b="1" u="sng" dirty="0">
                <a:latin typeface="+mn-lt"/>
                <a:cs typeface="Times New Roman"/>
              </a:rPr>
              <a:t>factors:</a:t>
            </a:r>
          </a:p>
          <a:p>
            <a:endParaRPr lang="en-US" sz="2800" b="1" u="sng" dirty="0">
              <a:latin typeface="+mn-lt"/>
              <a:cs typeface="Times New Roman"/>
            </a:endParaRPr>
          </a:p>
          <a:p>
            <a:pPr lvl="1">
              <a:buFontTx/>
              <a:buChar char="-"/>
            </a:pPr>
            <a:r>
              <a:rPr lang="en-US" sz="2800" spc="-10" dirty="0">
                <a:cs typeface="Arial"/>
              </a:rPr>
              <a:t>Higher </a:t>
            </a:r>
            <a:r>
              <a:rPr lang="en-US" sz="2800" spc="-5" dirty="0">
                <a:cs typeface="Arial"/>
              </a:rPr>
              <a:t>risk for drug use in certain life stages.</a:t>
            </a:r>
          </a:p>
          <a:p>
            <a:pPr lvl="1">
              <a:buFontTx/>
              <a:buChar char="-"/>
            </a:pPr>
            <a:endParaRPr lang="en-US" sz="2800" spc="-5" dirty="0">
              <a:cs typeface="Arial"/>
            </a:endParaRPr>
          </a:p>
          <a:p>
            <a:pPr lvl="1">
              <a:buFontTx/>
              <a:buChar char="-"/>
            </a:pPr>
            <a:r>
              <a:rPr lang="en-US" sz="2800" spc="-5" dirty="0">
                <a:cs typeface="Arial"/>
              </a:rPr>
              <a:t>Initial drug exposure </a:t>
            </a:r>
            <a:r>
              <a:rPr lang="en-US" sz="2800" spc="-10" dirty="0">
                <a:cs typeface="Arial"/>
              </a:rPr>
              <a:t>during </a:t>
            </a:r>
            <a:r>
              <a:rPr lang="en-US" sz="2800" b="1" spc="-5" dirty="0">
                <a:cs typeface="Arial"/>
              </a:rPr>
              <a:t>adolescence</a:t>
            </a:r>
            <a:r>
              <a:rPr lang="en-US" sz="2800" spc="-5" dirty="0">
                <a:cs typeface="Arial"/>
              </a:rPr>
              <a:t> is associated with  </a:t>
            </a:r>
            <a:r>
              <a:rPr lang="en-US" sz="2800" dirty="0">
                <a:cs typeface="Arial"/>
              </a:rPr>
              <a:t>more </a:t>
            </a:r>
            <a:r>
              <a:rPr lang="en-US" sz="2800" spc="-5" dirty="0">
                <a:cs typeface="Arial"/>
              </a:rPr>
              <a:t>chronic use, </a:t>
            </a:r>
            <a:r>
              <a:rPr lang="en-US" sz="2800" spc="5" dirty="0">
                <a:cs typeface="Arial"/>
              </a:rPr>
              <a:t>more </a:t>
            </a:r>
            <a:r>
              <a:rPr lang="en-US" sz="2800" spc="-10" dirty="0">
                <a:cs typeface="Arial"/>
              </a:rPr>
              <a:t>intensive </a:t>
            </a:r>
            <a:r>
              <a:rPr lang="en-US" sz="2800" spc="-5" dirty="0">
                <a:cs typeface="Arial"/>
              </a:rPr>
              <a:t>use, and greater risk of  substance use disorder </a:t>
            </a:r>
            <a:r>
              <a:rPr lang="en-US" sz="2800" dirty="0">
                <a:cs typeface="Arial"/>
              </a:rPr>
              <a:t>compared </a:t>
            </a:r>
            <a:r>
              <a:rPr lang="en-US" sz="2800" spc="-5" dirty="0">
                <a:cs typeface="Arial"/>
              </a:rPr>
              <a:t>with initiation at older</a:t>
            </a:r>
            <a:r>
              <a:rPr lang="en-US" sz="2800" spc="-50" dirty="0">
                <a:cs typeface="Arial"/>
              </a:rPr>
              <a:t> </a:t>
            </a:r>
            <a:r>
              <a:rPr lang="en-US" sz="2800" spc="-5" dirty="0">
                <a:cs typeface="Arial"/>
              </a:rPr>
              <a:t>age.</a:t>
            </a:r>
          </a:p>
          <a:p>
            <a:pPr lvl="1">
              <a:buFontTx/>
              <a:buChar char="-"/>
            </a:pPr>
            <a:endParaRPr lang="en-US" sz="2800" spc="-5" dirty="0">
              <a:cs typeface="Arial"/>
            </a:endParaRPr>
          </a:p>
          <a:p>
            <a:pPr lvl="1">
              <a:buFontTx/>
              <a:buChar char="-"/>
            </a:pPr>
            <a:r>
              <a:rPr lang="en-US" sz="2800" dirty="0">
                <a:cs typeface="Arial"/>
              </a:rPr>
              <a:t>Normal </a:t>
            </a:r>
            <a:r>
              <a:rPr lang="en-US" sz="2800" spc="-5" dirty="0">
                <a:cs typeface="Arial"/>
              </a:rPr>
              <a:t>adolescent specific </a:t>
            </a:r>
            <a:r>
              <a:rPr lang="en-US" sz="2800" spc="-10" dirty="0">
                <a:cs typeface="Arial"/>
              </a:rPr>
              <a:t>behaviors </a:t>
            </a:r>
            <a:r>
              <a:rPr lang="en-US" sz="2800" dirty="0">
                <a:cs typeface="Arial"/>
              </a:rPr>
              <a:t>( </a:t>
            </a:r>
            <a:r>
              <a:rPr lang="en-US" sz="2800" spc="-5" dirty="0">
                <a:cs typeface="Arial"/>
              </a:rPr>
              <a:t>such </a:t>
            </a:r>
            <a:r>
              <a:rPr lang="en-US" sz="2800" dirty="0">
                <a:cs typeface="Arial"/>
              </a:rPr>
              <a:t>as </a:t>
            </a:r>
            <a:r>
              <a:rPr lang="en-US" sz="2800" spc="-5" dirty="0">
                <a:cs typeface="Arial"/>
              </a:rPr>
              <a:t>risk taking, </a:t>
            </a:r>
            <a:r>
              <a:rPr lang="en-US" sz="2800" spc="-10" dirty="0">
                <a:cs typeface="Arial"/>
              </a:rPr>
              <a:t>novelty </a:t>
            </a:r>
            <a:r>
              <a:rPr lang="en-US" sz="2800" spc="-5" dirty="0">
                <a:cs typeface="Arial"/>
              </a:rPr>
              <a:t>seeking, </a:t>
            </a:r>
            <a:r>
              <a:rPr lang="en-US" sz="2800" spc="-10" dirty="0">
                <a:cs typeface="Arial"/>
              </a:rPr>
              <a:t>high </a:t>
            </a:r>
            <a:r>
              <a:rPr lang="en-US" sz="2800" spc="-5" dirty="0">
                <a:cs typeface="Arial"/>
              </a:rPr>
              <a:t>sensitivity </a:t>
            </a:r>
            <a:r>
              <a:rPr lang="en-US" sz="2800" spc="5" dirty="0">
                <a:cs typeface="Arial"/>
              </a:rPr>
              <a:t>to </a:t>
            </a:r>
            <a:r>
              <a:rPr lang="en-US" sz="2800" spc="-10" dirty="0">
                <a:cs typeface="Arial"/>
              </a:rPr>
              <a:t>peer </a:t>
            </a:r>
            <a:r>
              <a:rPr lang="en-US" sz="2800" spc="-5" dirty="0">
                <a:cs typeface="Arial"/>
              </a:rPr>
              <a:t>pressure) experimenting  with legal </a:t>
            </a:r>
            <a:r>
              <a:rPr lang="en-US" sz="2800" spc="-10" dirty="0">
                <a:cs typeface="Arial"/>
              </a:rPr>
              <a:t>and </a:t>
            </a:r>
            <a:r>
              <a:rPr lang="en-US" sz="2800" spc="-5" dirty="0">
                <a:cs typeface="Arial"/>
              </a:rPr>
              <a:t>illegal drugs, which </a:t>
            </a:r>
            <a:r>
              <a:rPr lang="en-US" sz="2800" dirty="0">
                <a:cs typeface="Arial"/>
              </a:rPr>
              <a:t>might </a:t>
            </a:r>
            <a:r>
              <a:rPr lang="en-US" sz="2800" spc="-5" dirty="0">
                <a:cs typeface="Arial"/>
              </a:rPr>
              <a:t>reflect incomplete</a:t>
            </a:r>
            <a:r>
              <a:rPr lang="en-US" sz="2800" spc="25" dirty="0">
                <a:cs typeface="Arial"/>
              </a:rPr>
              <a:t> </a:t>
            </a:r>
            <a:r>
              <a:rPr lang="en-US" sz="2800" spc="-10" dirty="0">
                <a:cs typeface="Arial"/>
              </a:rPr>
              <a:t>development </a:t>
            </a:r>
            <a:r>
              <a:rPr lang="en-US" sz="2800" spc="-5" dirty="0">
                <a:cs typeface="Arial"/>
              </a:rPr>
              <a:t>of brain regions </a:t>
            </a:r>
            <a:r>
              <a:rPr lang="en-US" sz="2800" spc="-10" dirty="0">
                <a:cs typeface="Arial"/>
              </a:rPr>
              <a:t>involved </a:t>
            </a:r>
            <a:r>
              <a:rPr lang="en-US" sz="2800" spc="-5" dirty="0">
                <a:cs typeface="Arial"/>
              </a:rPr>
              <a:t>in </a:t>
            </a:r>
            <a:r>
              <a:rPr lang="en-US" sz="2800" spc="-10" dirty="0">
                <a:cs typeface="Arial"/>
              </a:rPr>
              <a:t>executive </a:t>
            </a:r>
            <a:r>
              <a:rPr lang="en-US" sz="2800" spc="-5" dirty="0">
                <a:cs typeface="Arial"/>
              </a:rPr>
              <a:t>control </a:t>
            </a:r>
            <a:r>
              <a:rPr lang="en-US" sz="2800" spc="-10" dirty="0">
                <a:cs typeface="Arial"/>
              </a:rPr>
              <a:t>and </a:t>
            </a:r>
            <a:r>
              <a:rPr lang="en-US" sz="2800" spc="-5" dirty="0">
                <a:cs typeface="Arial"/>
              </a:rPr>
              <a:t>motivation</a:t>
            </a:r>
            <a:r>
              <a:rPr lang="en-US" sz="2800" spc="15" dirty="0">
                <a:cs typeface="Arial"/>
              </a:rPr>
              <a:t> </a:t>
            </a:r>
            <a:r>
              <a:rPr lang="en-US" sz="2800" spc="-5" dirty="0">
                <a:cs typeface="Arial"/>
              </a:rPr>
              <a:t>processes.</a:t>
            </a:r>
          </a:p>
          <a:p>
            <a:endParaRPr lang="en-IN" dirty="0"/>
          </a:p>
        </p:txBody>
      </p:sp>
      <p:sp>
        <p:nvSpPr>
          <p:cNvPr id="4" name="Footer Placeholder 3">
            <a:extLst>
              <a:ext uri="{FF2B5EF4-FFF2-40B4-BE49-F238E27FC236}">
                <a16:creationId xmlns:a16="http://schemas.microsoft.com/office/drawing/2014/main" id="{FE01EF3D-F74B-47FF-A72A-15AB2E331174}"/>
              </a:ext>
            </a:extLst>
          </p:cNvPr>
          <p:cNvSpPr>
            <a:spLocks noGrp="1"/>
          </p:cNvSpPr>
          <p:nvPr>
            <p:ph type="ftr" sz="quarter" idx="11"/>
          </p:nvPr>
        </p:nvSpPr>
        <p:spPr>
          <a:xfrm>
            <a:off x="4038599" y="6356350"/>
            <a:ext cx="5019675" cy="365125"/>
          </a:xfrm>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351356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1E192E-1291-4577-8A25-387E1CA9277A}"/>
              </a:ext>
            </a:extLst>
          </p:cNvPr>
          <p:cNvSpPr>
            <a:spLocks noGrp="1"/>
          </p:cNvSpPr>
          <p:nvPr>
            <p:ph idx="1"/>
          </p:nvPr>
        </p:nvSpPr>
        <p:spPr>
          <a:xfrm>
            <a:off x="563880" y="1036320"/>
            <a:ext cx="10789920" cy="5140643"/>
          </a:xfrm>
        </p:spPr>
        <p:txBody>
          <a:bodyPr>
            <a:normAutofit fontScale="92500" lnSpcReduction="20000"/>
          </a:bodyPr>
          <a:lstStyle/>
          <a:p>
            <a:r>
              <a:rPr lang="en-US" sz="3200" b="1" u="sng" spc="-5" dirty="0">
                <a:latin typeface="+mn-lt"/>
                <a:cs typeface="Verdana"/>
              </a:rPr>
              <a:t>Genetic Factors:</a:t>
            </a:r>
          </a:p>
          <a:p>
            <a:endParaRPr lang="en-US" sz="2800" b="1" u="sng" spc="-5" dirty="0">
              <a:latin typeface="+mn-lt"/>
              <a:cs typeface="Verdana"/>
            </a:endParaRPr>
          </a:p>
          <a:p>
            <a:pPr lvl="1">
              <a:buFontTx/>
              <a:buChar char="-"/>
            </a:pPr>
            <a:r>
              <a:rPr lang="en-US" sz="2800" spc="-5" dirty="0">
                <a:cs typeface="Arial"/>
              </a:rPr>
              <a:t>Inheritability has been found </a:t>
            </a:r>
            <a:r>
              <a:rPr lang="en-US" sz="2800" dirty="0">
                <a:cs typeface="Arial"/>
              </a:rPr>
              <a:t>to </a:t>
            </a:r>
            <a:r>
              <a:rPr lang="en-US" sz="2800" spc="-5" dirty="0">
                <a:cs typeface="Arial"/>
              </a:rPr>
              <a:t>range </a:t>
            </a:r>
            <a:r>
              <a:rPr lang="en-US" sz="2800" dirty="0">
                <a:cs typeface="Arial"/>
              </a:rPr>
              <a:t>from </a:t>
            </a:r>
            <a:r>
              <a:rPr lang="en-US" sz="2800" spc="-5" dirty="0">
                <a:cs typeface="Arial"/>
              </a:rPr>
              <a:t>40- </a:t>
            </a:r>
            <a:r>
              <a:rPr lang="en-US" sz="2800" dirty="0">
                <a:cs typeface="Arial"/>
              </a:rPr>
              <a:t>60%.</a:t>
            </a:r>
          </a:p>
          <a:p>
            <a:pPr lvl="1">
              <a:buFontTx/>
              <a:buChar char="-"/>
            </a:pPr>
            <a:r>
              <a:rPr lang="en-US" sz="2800" spc="-5" dirty="0">
                <a:cs typeface="Arial"/>
              </a:rPr>
              <a:t>4-fold increased </a:t>
            </a:r>
            <a:r>
              <a:rPr lang="en-US" sz="2800" dirty="0">
                <a:cs typeface="Arial"/>
              </a:rPr>
              <a:t>risk in </a:t>
            </a:r>
            <a:r>
              <a:rPr lang="en-US" sz="2800" spc="-5" dirty="0">
                <a:cs typeface="Arial"/>
              </a:rPr>
              <a:t>1st degree relatives</a:t>
            </a:r>
          </a:p>
          <a:p>
            <a:pPr lvl="1">
              <a:buFontTx/>
              <a:buChar char="-"/>
            </a:pPr>
            <a:endParaRPr lang="en-US" sz="2800" spc="-5" dirty="0">
              <a:cs typeface="Arial"/>
            </a:endParaRPr>
          </a:p>
          <a:p>
            <a:pPr lvl="1">
              <a:buFontTx/>
              <a:buChar char="-"/>
            </a:pPr>
            <a:r>
              <a:rPr lang="en-US" sz="2800" spc="-5" dirty="0">
                <a:cs typeface="Arial"/>
              </a:rPr>
              <a:t>Monozygotic twins have higher concordance  of addiction than dizygotic </a:t>
            </a:r>
            <a:r>
              <a:rPr lang="en-US" sz="2800" spc="-10" dirty="0">
                <a:cs typeface="Arial"/>
              </a:rPr>
              <a:t>twins </a:t>
            </a:r>
            <a:r>
              <a:rPr lang="en-US" sz="2800" dirty="0">
                <a:cs typeface="Arial"/>
              </a:rPr>
              <a:t>(the more  </a:t>
            </a:r>
            <a:r>
              <a:rPr lang="en-US" sz="2800" spc="-5" dirty="0">
                <a:cs typeface="Arial"/>
              </a:rPr>
              <a:t>genes </a:t>
            </a:r>
            <a:r>
              <a:rPr lang="en-US" sz="2800" spc="-10" dirty="0">
                <a:cs typeface="Arial"/>
              </a:rPr>
              <a:t>you </a:t>
            </a:r>
            <a:r>
              <a:rPr lang="en-US" sz="2800" spc="-5" dirty="0">
                <a:cs typeface="Arial"/>
              </a:rPr>
              <a:t>share, the </a:t>
            </a:r>
            <a:r>
              <a:rPr lang="en-US" sz="2800" dirty="0">
                <a:cs typeface="Arial"/>
              </a:rPr>
              <a:t>more similar your  </a:t>
            </a:r>
            <a:r>
              <a:rPr lang="en-US" sz="2800" spc="-5" dirty="0">
                <a:cs typeface="Arial"/>
              </a:rPr>
              <a:t>addiction</a:t>
            </a:r>
            <a:r>
              <a:rPr lang="en-US" sz="2800" spc="-10" dirty="0">
                <a:cs typeface="Arial"/>
              </a:rPr>
              <a:t> </a:t>
            </a:r>
            <a:r>
              <a:rPr lang="en-US" sz="2800" spc="-5" dirty="0">
                <a:cs typeface="Arial"/>
              </a:rPr>
              <a:t>propensity)</a:t>
            </a:r>
          </a:p>
          <a:p>
            <a:pPr lvl="1">
              <a:buFontTx/>
              <a:buChar char="-"/>
            </a:pPr>
            <a:endParaRPr lang="en-US" sz="2800" spc="-5" dirty="0">
              <a:cs typeface="Arial"/>
            </a:endParaRPr>
          </a:p>
          <a:p>
            <a:pPr lvl="1">
              <a:buFontTx/>
              <a:buChar char="-"/>
            </a:pPr>
            <a:r>
              <a:rPr lang="en-US" sz="2800" spc="-5" dirty="0">
                <a:cs typeface="Arial"/>
              </a:rPr>
              <a:t>Men </a:t>
            </a:r>
            <a:r>
              <a:rPr lang="en-US" sz="2800" spc="-10" dirty="0">
                <a:cs typeface="Arial"/>
              </a:rPr>
              <a:t>whose </a:t>
            </a:r>
            <a:r>
              <a:rPr lang="en-US" sz="2800" spc="-5" dirty="0">
                <a:cs typeface="Arial"/>
              </a:rPr>
              <a:t>parents </a:t>
            </a:r>
            <a:r>
              <a:rPr lang="en-US" sz="2800" spc="-10" dirty="0">
                <a:cs typeface="Arial"/>
              </a:rPr>
              <a:t>were </a:t>
            </a:r>
            <a:r>
              <a:rPr lang="en-US" sz="2800" dirty="0">
                <a:cs typeface="Arial"/>
              </a:rPr>
              <a:t>alcoholics </a:t>
            </a:r>
            <a:r>
              <a:rPr lang="en-US" sz="2800" spc="-5" dirty="0">
                <a:cs typeface="Arial"/>
              </a:rPr>
              <a:t>have an increased likelihood </a:t>
            </a:r>
            <a:r>
              <a:rPr lang="en-US" sz="2800" spc="5" dirty="0">
                <a:cs typeface="Arial"/>
              </a:rPr>
              <a:t>of </a:t>
            </a:r>
            <a:r>
              <a:rPr lang="en-US" sz="2800" spc="-5" dirty="0">
                <a:cs typeface="Arial"/>
              </a:rPr>
              <a:t>alcoholism.</a:t>
            </a:r>
          </a:p>
          <a:p>
            <a:pPr lvl="1">
              <a:buFontTx/>
              <a:buChar char="-"/>
            </a:pPr>
            <a:endParaRPr lang="en-US" sz="2800" spc="-5" dirty="0">
              <a:cs typeface="Arial"/>
            </a:endParaRPr>
          </a:p>
          <a:p>
            <a:pPr lvl="1">
              <a:buFontTx/>
              <a:buChar char="-"/>
            </a:pPr>
            <a:r>
              <a:rPr lang="en-US" sz="2800" dirty="0">
                <a:cs typeface="Arial"/>
              </a:rPr>
              <a:t>In </a:t>
            </a:r>
            <a:r>
              <a:rPr lang="en-US" sz="2800" spc="-5" dirty="0">
                <a:cs typeface="Arial"/>
              </a:rPr>
              <a:t>humans, several </a:t>
            </a:r>
            <a:r>
              <a:rPr lang="en-US" sz="2800" dirty="0">
                <a:cs typeface="Arial"/>
              </a:rPr>
              <a:t>chromosomal </a:t>
            </a:r>
            <a:r>
              <a:rPr lang="en-US" sz="2800" spc="-5" dirty="0">
                <a:cs typeface="Arial"/>
              </a:rPr>
              <a:t>regions have been linked </a:t>
            </a:r>
            <a:r>
              <a:rPr lang="en-US" sz="2800" dirty="0">
                <a:cs typeface="Arial"/>
              </a:rPr>
              <a:t>to </a:t>
            </a:r>
            <a:r>
              <a:rPr lang="en-US" sz="2800" spc="-5" dirty="0">
                <a:cs typeface="Arial"/>
              </a:rPr>
              <a:t>substance </a:t>
            </a:r>
            <a:r>
              <a:rPr lang="en-US" sz="2800" dirty="0">
                <a:cs typeface="Arial"/>
              </a:rPr>
              <a:t>use </a:t>
            </a:r>
            <a:r>
              <a:rPr lang="en-US" sz="2800" spc="-5" dirty="0">
                <a:cs typeface="Arial"/>
              </a:rPr>
              <a:t>disorders. Some of these </a:t>
            </a:r>
            <a:r>
              <a:rPr lang="en-US" sz="2800" dirty="0">
                <a:cs typeface="Arial"/>
              </a:rPr>
              <a:t>are </a:t>
            </a:r>
            <a:r>
              <a:rPr lang="en-US" sz="2800" spc="-5" dirty="0">
                <a:cs typeface="Arial"/>
              </a:rPr>
              <a:t>polymorphism </a:t>
            </a:r>
            <a:r>
              <a:rPr lang="en-US" sz="2800" dirty="0">
                <a:cs typeface="Arial"/>
              </a:rPr>
              <a:t>that </a:t>
            </a:r>
            <a:r>
              <a:rPr lang="en-US" sz="2800" spc="-5" dirty="0">
                <a:cs typeface="Arial"/>
              </a:rPr>
              <a:t>interfere with drug</a:t>
            </a:r>
            <a:r>
              <a:rPr lang="en-US" sz="2800" spc="-10" dirty="0">
                <a:cs typeface="Arial"/>
              </a:rPr>
              <a:t> </a:t>
            </a:r>
            <a:r>
              <a:rPr lang="en-US" sz="2800" dirty="0">
                <a:cs typeface="Arial"/>
              </a:rPr>
              <a:t>metabolism.</a:t>
            </a:r>
          </a:p>
          <a:p>
            <a:pPr lvl="1">
              <a:buFontTx/>
              <a:buChar char="-"/>
            </a:pPr>
            <a:endParaRPr lang="en-US" sz="2800" dirty="0">
              <a:cs typeface="Arial"/>
            </a:endParaRPr>
          </a:p>
          <a:p>
            <a:pPr lvl="1">
              <a:buFontTx/>
              <a:buChar char="-"/>
            </a:pPr>
            <a:endParaRPr lang="en-US" sz="2800" spc="-5" dirty="0">
              <a:cs typeface="Arial"/>
            </a:endParaRPr>
          </a:p>
          <a:p>
            <a:endParaRPr lang="en-IN" dirty="0"/>
          </a:p>
        </p:txBody>
      </p:sp>
      <p:sp>
        <p:nvSpPr>
          <p:cNvPr id="4" name="Footer Placeholder 3">
            <a:extLst>
              <a:ext uri="{FF2B5EF4-FFF2-40B4-BE49-F238E27FC236}">
                <a16:creationId xmlns:a16="http://schemas.microsoft.com/office/drawing/2014/main" id="{753FB1B5-1577-4166-A048-0C33CDC338B3}"/>
              </a:ext>
            </a:extLst>
          </p:cNvPr>
          <p:cNvSpPr>
            <a:spLocks noGrp="1"/>
          </p:cNvSpPr>
          <p:nvPr>
            <p:ph type="ftr" sz="quarter" idx="11"/>
          </p:nvPr>
        </p:nvSpPr>
        <p:spPr>
          <a:xfrm>
            <a:off x="4310063" y="6215062"/>
            <a:ext cx="5562600" cy="365125"/>
          </a:xfrm>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225322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F740E-C783-47AA-AD5D-2EAD56B75920}"/>
              </a:ext>
            </a:extLst>
          </p:cNvPr>
          <p:cNvSpPr>
            <a:spLocks noGrp="1"/>
          </p:cNvSpPr>
          <p:nvPr>
            <p:ph type="title"/>
          </p:nvPr>
        </p:nvSpPr>
        <p:spPr/>
        <p:txBody>
          <a:bodyPr/>
          <a:lstStyle/>
          <a:p>
            <a:pPr algn="ctr"/>
            <a:r>
              <a:rPr lang="en-IN" b="1" u="sng" dirty="0"/>
              <a:t>EPIDEMIOLOGY</a:t>
            </a:r>
            <a:r>
              <a:rPr lang="en-IN" dirty="0"/>
              <a:t> </a:t>
            </a:r>
          </a:p>
        </p:txBody>
      </p:sp>
      <p:sp>
        <p:nvSpPr>
          <p:cNvPr id="3" name="Content Placeholder 2">
            <a:extLst>
              <a:ext uri="{FF2B5EF4-FFF2-40B4-BE49-F238E27FC236}">
                <a16:creationId xmlns:a16="http://schemas.microsoft.com/office/drawing/2014/main" id="{82953FC3-A653-4FAF-B1BD-A3EEC36534F4}"/>
              </a:ext>
            </a:extLst>
          </p:cNvPr>
          <p:cNvSpPr>
            <a:spLocks noGrp="1"/>
          </p:cNvSpPr>
          <p:nvPr>
            <p:ph idx="1"/>
          </p:nvPr>
        </p:nvSpPr>
        <p:spPr>
          <a:xfrm>
            <a:off x="243840" y="1493520"/>
            <a:ext cx="11734800" cy="4683443"/>
          </a:xfrm>
        </p:spPr>
        <p:txBody>
          <a:bodyPr>
            <a:normAutofit/>
          </a:bodyPr>
          <a:lstStyle/>
          <a:p>
            <a:r>
              <a:rPr lang="en-IN" sz="2600" b="1" dirty="0"/>
              <a:t>Prevalence in India</a:t>
            </a:r>
            <a:r>
              <a:rPr lang="en-IN" sz="2600" dirty="0"/>
              <a:t>:</a:t>
            </a:r>
          </a:p>
          <a:p>
            <a:pPr lvl="1"/>
            <a:r>
              <a:rPr lang="en-IN" sz="2600" dirty="0"/>
              <a:t>Alcohol use : 14.6%</a:t>
            </a:r>
          </a:p>
          <a:p>
            <a:pPr lvl="2"/>
            <a:r>
              <a:rPr lang="en-IN" sz="2600" dirty="0"/>
              <a:t>In male : 27.3 %</a:t>
            </a:r>
          </a:p>
          <a:p>
            <a:pPr lvl="2"/>
            <a:r>
              <a:rPr lang="en-IN" sz="2600" dirty="0"/>
              <a:t>In female : 1.6 %</a:t>
            </a:r>
          </a:p>
          <a:p>
            <a:pPr lvl="1"/>
            <a:r>
              <a:rPr lang="en-IN" sz="2600" dirty="0"/>
              <a:t>Cannabis use : 1.2 %</a:t>
            </a:r>
          </a:p>
          <a:p>
            <a:pPr lvl="1"/>
            <a:r>
              <a:rPr lang="en-IN" sz="2600" dirty="0"/>
              <a:t>Opioid use :2.06 %</a:t>
            </a:r>
          </a:p>
          <a:p>
            <a:pPr lvl="1"/>
            <a:r>
              <a:rPr lang="en-IN" sz="2600" dirty="0"/>
              <a:t>Cocaine use :0.11 %</a:t>
            </a:r>
          </a:p>
          <a:p>
            <a:pPr marL="457200" lvl="1" indent="0">
              <a:buNone/>
            </a:pPr>
            <a:endParaRPr lang="en-IN" sz="2600" dirty="0"/>
          </a:p>
          <a:p>
            <a:r>
              <a:rPr lang="en-IN" sz="2600" b="1" dirty="0"/>
              <a:t>Gender</a:t>
            </a:r>
            <a:r>
              <a:rPr lang="en-IN" sz="2600" dirty="0"/>
              <a:t>: More </a:t>
            </a:r>
            <a:r>
              <a:rPr lang="en-IN" sz="2600" b="1" dirty="0"/>
              <a:t>men</a:t>
            </a:r>
            <a:r>
              <a:rPr lang="en-IN" sz="2600" dirty="0"/>
              <a:t> than women use drugs</a:t>
            </a:r>
          </a:p>
          <a:p>
            <a:endParaRPr lang="en-IN" dirty="0"/>
          </a:p>
          <a:p>
            <a:endParaRPr lang="en-IN" dirty="0"/>
          </a:p>
          <a:p>
            <a:endParaRPr lang="en-IN" dirty="0"/>
          </a:p>
        </p:txBody>
      </p:sp>
      <p:sp>
        <p:nvSpPr>
          <p:cNvPr id="4" name="Footer Placeholder 3">
            <a:extLst>
              <a:ext uri="{FF2B5EF4-FFF2-40B4-BE49-F238E27FC236}">
                <a16:creationId xmlns:a16="http://schemas.microsoft.com/office/drawing/2014/main" id="{4C9BB7CE-911D-417D-BEE8-6AB14374D67C}"/>
              </a:ext>
            </a:extLst>
          </p:cNvPr>
          <p:cNvSpPr>
            <a:spLocks noGrp="1"/>
          </p:cNvSpPr>
          <p:nvPr>
            <p:ph type="ftr" sz="quarter" idx="11"/>
          </p:nvPr>
        </p:nvSpPr>
        <p:spPr/>
        <p:txBody>
          <a:bodyPr/>
          <a:lstStyle/>
          <a:p>
            <a:r>
              <a:rPr lang="en-IN" dirty="0"/>
              <a:t>Magnitude of Substance use in INDIA 2019 </a:t>
            </a:r>
          </a:p>
        </p:txBody>
      </p:sp>
    </p:spTree>
    <p:extLst>
      <p:ext uri="{BB962C8B-B14F-4D97-AF65-F5344CB8AC3E}">
        <p14:creationId xmlns:p14="http://schemas.microsoft.com/office/powerpoint/2010/main" val="2974267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26E71-584F-4B40-A75C-65ED673BEC5D}"/>
              </a:ext>
            </a:extLst>
          </p:cNvPr>
          <p:cNvSpPr>
            <a:spLocks noGrp="1"/>
          </p:cNvSpPr>
          <p:nvPr>
            <p:ph type="title"/>
          </p:nvPr>
        </p:nvSpPr>
        <p:spPr/>
        <p:txBody>
          <a:bodyPr/>
          <a:lstStyle/>
          <a:p>
            <a:pPr algn="ctr"/>
            <a:r>
              <a:rPr lang="en-IN" b="1" u="sng" dirty="0"/>
              <a:t>ADDICTION</a:t>
            </a:r>
          </a:p>
        </p:txBody>
      </p:sp>
      <p:sp>
        <p:nvSpPr>
          <p:cNvPr id="3" name="Content Placeholder 2">
            <a:extLst>
              <a:ext uri="{FF2B5EF4-FFF2-40B4-BE49-F238E27FC236}">
                <a16:creationId xmlns:a16="http://schemas.microsoft.com/office/drawing/2014/main" id="{16752744-E210-4844-A099-9A4049154181}"/>
              </a:ext>
            </a:extLst>
          </p:cNvPr>
          <p:cNvSpPr>
            <a:spLocks noGrp="1"/>
          </p:cNvSpPr>
          <p:nvPr>
            <p:ph idx="1"/>
          </p:nvPr>
        </p:nvSpPr>
        <p:spPr/>
        <p:txBody>
          <a:bodyPr/>
          <a:lstStyle/>
          <a:p>
            <a:pPr marL="0" indent="0" algn="ctr">
              <a:buNone/>
            </a:pPr>
            <a:endParaRPr lang="en-IN" sz="3200" dirty="0"/>
          </a:p>
          <a:p>
            <a:pPr marL="0" indent="0" algn="ctr">
              <a:buNone/>
            </a:pPr>
            <a:r>
              <a:rPr lang="en-IN" sz="3200" dirty="0"/>
              <a:t>Repeated and increased use of a substance, </a:t>
            </a:r>
          </a:p>
          <a:p>
            <a:pPr marL="0" indent="0" algn="ctr">
              <a:buNone/>
            </a:pPr>
            <a:r>
              <a:rPr lang="en-IN" sz="3200" dirty="0"/>
              <a:t>the deprivation of which gives rise to symptoms of distress and an irresistible urge to use the agent again and </a:t>
            </a:r>
          </a:p>
          <a:p>
            <a:pPr marL="0" indent="0" algn="ctr">
              <a:buNone/>
            </a:pPr>
            <a:r>
              <a:rPr lang="en-IN" sz="3200" dirty="0"/>
              <a:t>which leads also to physical and mental deterioration. </a:t>
            </a:r>
          </a:p>
          <a:p>
            <a:endParaRPr lang="en-IN" dirty="0"/>
          </a:p>
        </p:txBody>
      </p:sp>
      <p:sp>
        <p:nvSpPr>
          <p:cNvPr id="4" name="Footer Placeholder 3">
            <a:extLst>
              <a:ext uri="{FF2B5EF4-FFF2-40B4-BE49-F238E27FC236}">
                <a16:creationId xmlns:a16="http://schemas.microsoft.com/office/drawing/2014/main" id="{29FCCD13-9224-4B83-AEC1-4DDB2EDABF8E}"/>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p:txBody>
      </p:sp>
    </p:spTree>
    <p:extLst>
      <p:ext uri="{BB962C8B-B14F-4D97-AF65-F5344CB8AC3E}">
        <p14:creationId xmlns:p14="http://schemas.microsoft.com/office/powerpoint/2010/main" val="4047211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7BE17-B378-4EC9-B229-DE4F96B3E1D3}"/>
              </a:ext>
            </a:extLst>
          </p:cNvPr>
          <p:cNvSpPr>
            <a:spLocks noGrp="1"/>
          </p:cNvSpPr>
          <p:nvPr>
            <p:ph type="title"/>
          </p:nvPr>
        </p:nvSpPr>
        <p:spPr>
          <a:xfrm>
            <a:off x="414338" y="365125"/>
            <a:ext cx="10939462" cy="1325563"/>
          </a:xfrm>
        </p:spPr>
        <p:txBody>
          <a:bodyPr/>
          <a:lstStyle/>
          <a:p>
            <a:r>
              <a:rPr lang="en-US" b="1" u="sng" dirty="0">
                <a:latin typeface="+mn-lt"/>
              </a:rPr>
              <a:t>Areas of the Human Brain that Are Important in Addiction</a:t>
            </a:r>
            <a:endParaRPr lang="en-IN" dirty="0"/>
          </a:p>
        </p:txBody>
      </p:sp>
      <p:sp>
        <p:nvSpPr>
          <p:cNvPr id="4" name="Footer Placeholder 3">
            <a:extLst>
              <a:ext uri="{FF2B5EF4-FFF2-40B4-BE49-F238E27FC236}">
                <a16:creationId xmlns:a16="http://schemas.microsoft.com/office/drawing/2014/main" id="{08326BA8-6AE7-4010-AA97-0D0AAD280DDB}"/>
              </a:ext>
            </a:extLst>
          </p:cNvPr>
          <p:cNvSpPr>
            <a:spLocks noGrp="1"/>
          </p:cNvSpPr>
          <p:nvPr>
            <p:ph type="ftr" sz="quarter" idx="11"/>
          </p:nvPr>
        </p:nvSpPr>
        <p:spPr/>
        <p:txBody>
          <a:bodyPr/>
          <a:lstStyle/>
          <a:p>
            <a:endParaRPr lang="en-IN"/>
          </a:p>
        </p:txBody>
      </p:sp>
      <p:pic>
        <p:nvPicPr>
          <p:cNvPr id="5" name="Picture 2">
            <a:extLst>
              <a:ext uri="{FF2B5EF4-FFF2-40B4-BE49-F238E27FC236}">
                <a16:creationId xmlns:a16="http://schemas.microsoft.com/office/drawing/2014/main" id="{BEF6D003-1B92-4C17-8DB8-E0EC54BD1FFC}"/>
              </a:ext>
            </a:extLst>
          </p:cNvPr>
          <p:cNvPicPr>
            <a:picLocks noGrp="1" noChangeAspect="1" noChangeArrowheads="1"/>
          </p:cNvPicPr>
          <p:nvPr>
            <p:ph idx="1"/>
          </p:nvPr>
        </p:nvPicPr>
        <p:blipFill>
          <a:blip r:embed="rId3"/>
          <a:srcRect l="26040" t="10417" r="16278" b="5927"/>
          <a:stretch>
            <a:fillRect/>
          </a:stretch>
        </p:blipFill>
        <p:spPr bwMode="auto">
          <a:xfrm>
            <a:off x="3215825" y="1847850"/>
            <a:ext cx="5336487" cy="4351338"/>
          </a:xfrm>
          <a:prstGeom prst="rect">
            <a:avLst/>
          </a:prstGeom>
          <a:noFill/>
          <a:ln w="9525">
            <a:noFill/>
            <a:miter lim="800000"/>
            <a:headEnd/>
            <a:tailEnd/>
          </a:ln>
          <a:effectLst/>
        </p:spPr>
      </p:pic>
    </p:spTree>
    <p:extLst>
      <p:ext uri="{BB962C8B-B14F-4D97-AF65-F5344CB8AC3E}">
        <p14:creationId xmlns:p14="http://schemas.microsoft.com/office/powerpoint/2010/main" val="1742779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C5E809-4E18-43F9-BAA8-AA562F209B5A}"/>
              </a:ext>
            </a:extLst>
          </p:cNvPr>
          <p:cNvSpPr>
            <a:spLocks noGrp="1"/>
          </p:cNvSpPr>
          <p:nvPr>
            <p:ph idx="1"/>
          </p:nvPr>
        </p:nvSpPr>
        <p:spPr>
          <a:xfrm>
            <a:off x="655320" y="944880"/>
            <a:ext cx="10698480" cy="5232083"/>
          </a:xfrm>
        </p:spPr>
        <p:txBody>
          <a:bodyPr>
            <a:normAutofit fontScale="92500" lnSpcReduction="10000"/>
          </a:bodyPr>
          <a:lstStyle/>
          <a:p>
            <a:pPr marL="0" indent="0">
              <a:buNone/>
            </a:pPr>
            <a:r>
              <a:rPr lang="en-US" b="1" u="sng" dirty="0"/>
              <a:t>Basal Ganglia:</a:t>
            </a:r>
          </a:p>
          <a:p>
            <a:r>
              <a:rPr lang="en-US" dirty="0"/>
              <a:t>Play an important role in</a:t>
            </a:r>
          </a:p>
          <a:p>
            <a:pPr lvl="1"/>
            <a:r>
              <a:rPr lang="en-US" dirty="0"/>
              <a:t> learning routine behaviors </a:t>
            </a:r>
          </a:p>
          <a:p>
            <a:pPr lvl="1"/>
            <a:r>
              <a:rPr lang="en-US" dirty="0"/>
              <a:t> forming habits.</a:t>
            </a:r>
          </a:p>
          <a:p>
            <a:r>
              <a:rPr lang="en-US" dirty="0"/>
              <a:t>Nucleus </a:t>
            </a:r>
            <a:r>
              <a:rPr lang="en-US" dirty="0" err="1"/>
              <a:t>accumbens</a:t>
            </a:r>
            <a:r>
              <a:rPr lang="en-US" dirty="0"/>
              <a:t> - motivation and the </a:t>
            </a:r>
            <a:r>
              <a:rPr lang="en-US" b="1" dirty="0"/>
              <a:t>experience of reward</a:t>
            </a:r>
          </a:p>
          <a:p>
            <a:r>
              <a:rPr lang="en-US" dirty="0"/>
              <a:t>Dorsal striatum - </a:t>
            </a:r>
            <a:r>
              <a:rPr lang="en-US" b="1" dirty="0"/>
              <a:t>forming habits and other routine behaviors</a:t>
            </a:r>
            <a:r>
              <a:rPr lang="en-US" dirty="0"/>
              <a:t>.</a:t>
            </a:r>
          </a:p>
          <a:p>
            <a:endParaRPr lang="en-US" dirty="0"/>
          </a:p>
          <a:p>
            <a:pPr marL="0" indent="0">
              <a:buNone/>
            </a:pPr>
            <a:r>
              <a:rPr lang="en-US" b="1" u="sng" dirty="0">
                <a:latin typeface="+mn-lt"/>
              </a:rPr>
              <a:t>Extended Amygdala</a:t>
            </a:r>
          </a:p>
          <a:p>
            <a:r>
              <a:rPr lang="en-US" sz="2800" b="1" dirty="0"/>
              <a:t>Regulate</a:t>
            </a:r>
            <a:r>
              <a:rPr lang="en-US" sz="2800" dirty="0"/>
              <a:t> the </a:t>
            </a:r>
            <a:r>
              <a:rPr lang="en-US" sz="2800" b="1" dirty="0"/>
              <a:t>brain's reactions to stress</a:t>
            </a:r>
            <a:r>
              <a:rPr lang="en-US" sz="2800" dirty="0"/>
              <a:t>-including behavioral responses like “fight or flight” and negative emotions .</a:t>
            </a:r>
          </a:p>
          <a:p>
            <a:r>
              <a:rPr lang="en-US" sz="2800" b="1" dirty="0"/>
              <a:t>Interacts with the hypothalamus</a:t>
            </a:r>
            <a:r>
              <a:rPr lang="en-US" sz="2800" dirty="0"/>
              <a:t>, an </a:t>
            </a:r>
            <a:r>
              <a:rPr lang="en-US" sz="2800" b="1" dirty="0"/>
              <a:t>area of the brain that controls activity of multiple hormone-producing glands</a:t>
            </a:r>
            <a:r>
              <a:rPr lang="en-US" dirty="0"/>
              <a:t>, which</a:t>
            </a:r>
            <a:r>
              <a:rPr lang="en-US" sz="2800" dirty="0"/>
              <a:t> in turn, control reactions to stress and regulate many other bodily processes.</a:t>
            </a:r>
            <a:endParaRPr lang="en-IN" dirty="0"/>
          </a:p>
          <a:p>
            <a:endParaRPr lang="en-US" dirty="0"/>
          </a:p>
          <a:p>
            <a:pPr algn="r">
              <a:buNone/>
            </a:pPr>
            <a:endParaRPr lang="en-US" sz="1200" dirty="0"/>
          </a:p>
          <a:p>
            <a:endParaRPr lang="en-IN" dirty="0"/>
          </a:p>
        </p:txBody>
      </p:sp>
      <p:sp>
        <p:nvSpPr>
          <p:cNvPr id="4" name="Footer Placeholder 3">
            <a:extLst>
              <a:ext uri="{FF2B5EF4-FFF2-40B4-BE49-F238E27FC236}">
                <a16:creationId xmlns:a16="http://schemas.microsoft.com/office/drawing/2014/main" id="{FAB54408-5D70-432F-93FF-C220C02C5339}"/>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2762299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7163C6-2D5F-479F-963C-3E22C33A530D}"/>
              </a:ext>
            </a:extLst>
          </p:cNvPr>
          <p:cNvSpPr>
            <a:spLocks noGrp="1"/>
          </p:cNvSpPr>
          <p:nvPr>
            <p:ph idx="1"/>
          </p:nvPr>
        </p:nvSpPr>
        <p:spPr>
          <a:xfrm>
            <a:off x="784860" y="1002029"/>
            <a:ext cx="10622280" cy="5155883"/>
          </a:xfrm>
        </p:spPr>
        <p:txBody>
          <a:bodyPr>
            <a:normAutofit lnSpcReduction="10000"/>
          </a:bodyPr>
          <a:lstStyle/>
          <a:p>
            <a:pPr marL="0" indent="0">
              <a:buNone/>
            </a:pPr>
            <a:r>
              <a:rPr lang="en-US" b="1" u="sng" dirty="0">
                <a:latin typeface="+mn-lt"/>
              </a:rPr>
              <a:t>Prefrontal Cortex</a:t>
            </a:r>
          </a:p>
          <a:p>
            <a:r>
              <a:rPr lang="en-US" dirty="0"/>
              <a:t>R</a:t>
            </a:r>
            <a:r>
              <a:rPr lang="en-US" sz="2800" dirty="0"/>
              <a:t>esponsible for “</a:t>
            </a:r>
            <a:r>
              <a:rPr lang="en-US" sz="2800" b="1" dirty="0"/>
              <a:t>executive function</a:t>
            </a:r>
            <a:r>
              <a:rPr lang="en-US" sz="2800" dirty="0"/>
              <a:t>.”</a:t>
            </a:r>
          </a:p>
          <a:p>
            <a:r>
              <a:rPr lang="en-US" sz="2800" dirty="0"/>
              <a:t>Executive function is the ability to organize thoughts and activities,  regulate one's actions, emotions, and impulses</a:t>
            </a:r>
          </a:p>
          <a:p>
            <a:endParaRPr lang="en-US" dirty="0"/>
          </a:p>
          <a:p>
            <a:pPr marL="0" indent="0">
              <a:buNone/>
            </a:pPr>
            <a:r>
              <a:rPr lang="en-IN" sz="2800" b="1" u="sng" dirty="0">
                <a:latin typeface="+mn-lt"/>
              </a:rPr>
              <a:t>Other Areas :</a:t>
            </a:r>
          </a:p>
          <a:p>
            <a:r>
              <a:rPr lang="en-IN" sz="2800" dirty="0"/>
              <a:t>Two other areas of prime importance to the development of the addiction process: </a:t>
            </a:r>
          </a:p>
          <a:p>
            <a:pPr lvl="1"/>
            <a:r>
              <a:rPr lang="en-IN" b="1" u="sng" dirty="0"/>
              <a:t>Insula</a:t>
            </a:r>
            <a:r>
              <a:rPr lang="en-IN" dirty="0"/>
              <a:t>: Has been recognised as having an essential role in the </a:t>
            </a:r>
            <a:r>
              <a:rPr lang="en-IN" b="1" dirty="0"/>
              <a:t>detection of interoceptive cues</a:t>
            </a:r>
            <a:r>
              <a:rPr lang="en-IN" dirty="0"/>
              <a:t>. These cues can also </a:t>
            </a:r>
            <a:r>
              <a:rPr lang="en-IN" b="1" dirty="0"/>
              <a:t>provoke powerful cravings for drugs </a:t>
            </a:r>
            <a:r>
              <a:rPr lang="en-IN" dirty="0"/>
              <a:t>and are a key component in the addiction process.</a:t>
            </a:r>
          </a:p>
          <a:p>
            <a:pPr lvl="1"/>
            <a:r>
              <a:rPr lang="en-IN" b="1" u="sng" dirty="0"/>
              <a:t>Habenula</a:t>
            </a:r>
            <a:r>
              <a:rPr lang="en-IN" dirty="0"/>
              <a:t>: Plays a role in </a:t>
            </a:r>
            <a:r>
              <a:rPr lang="en-IN" b="1" dirty="0"/>
              <a:t>learning from past disappointments</a:t>
            </a:r>
            <a:r>
              <a:rPr lang="en-IN" dirty="0"/>
              <a:t>.</a:t>
            </a:r>
          </a:p>
          <a:p>
            <a:endParaRPr lang="en-US" sz="2800" dirty="0"/>
          </a:p>
          <a:p>
            <a:endParaRPr lang="en-IN" dirty="0"/>
          </a:p>
        </p:txBody>
      </p:sp>
      <p:sp>
        <p:nvSpPr>
          <p:cNvPr id="4" name="Footer Placeholder 3">
            <a:extLst>
              <a:ext uri="{FF2B5EF4-FFF2-40B4-BE49-F238E27FC236}">
                <a16:creationId xmlns:a16="http://schemas.microsoft.com/office/drawing/2014/main" id="{E78B8FBD-CD06-409D-87D0-4949D509C82D}"/>
              </a:ext>
            </a:extLst>
          </p:cNvPr>
          <p:cNvSpPr>
            <a:spLocks noGrp="1"/>
          </p:cNvSpPr>
          <p:nvPr>
            <p:ph type="ftr" sz="quarter" idx="11"/>
          </p:nvPr>
        </p:nvSpPr>
        <p:spPr/>
        <p:txBody>
          <a:bodyPr/>
          <a:lstStyle/>
          <a:p>
            <a:pPr algn="r"/>
            <a:r>
              <a:rPr lang="en-US" dirty="0"/>
              <a:t>N </a:t>
            </a:r>
            <a:r>
              <a:rPr lang="en-US" dirty="0" err="1"/>
              <a:t>Engl</a:t>
            </a:r>
            <a:r>
              <a:rPr lang="en-US" dirty="0"/>
              <a:t> J Med 2016;374:363-7</a:t>
            </a:r>
          </a:p>
          <a:p>
            <a:pPr algn="r">
              <a:buNone/>
            </a:pPr>
            <a:endParaRPr lang="en-US" dirty="0"/>
          </a:p>
        </p:txBody>
      </p:sp>
    </p:spTree>
    <p:extLst>
      <p:ext uri="{BB962C8B-B14F-4D97-AF65-F5344CB8AC3E}">
        <p14:creationId xmlns:p14="http://schemas.microsoft.com/office/powerpoint/2010/main" val="3681261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7915A-BFFF-434D-BBDA-556D42CECFD3}"/>
              </a:ext>
            </a:extLst>
          </p:cNvPr>
          <p:cNvSpPr>
            <a:spLocks noGrp="1"/>
          </p:cNvSpPr>
          <p:nvPr>
            <p:ph type="title"/>
          </p:nvPr>
        </p:nvSpPr>
        <p:spPr/>
        <p:txBody>
          <a:bodyPr/>
          <a:lstStyle/>
          <a:p>
            <a:pPr algn="ctr"/>
            <a:r>
              <a:rPr lang="en-US" sz="4400" b="1" u="sng" dirty="0">
                <a:latin typeface="+mn-lt"/>
              </a:rPr>
              <a:t>PHASES OF THE ADDICTION PROCESS</a:t>
            </a:r>
            <a:endParaRPr lang="en-IN" b="1" u="sng" dirty="0"/>
          </a:p>
        </p:txBody>
      </p:sp>
      <p:sp>
        <p:nvSpPr>
          <p:cNvPr id="3" name="Content Placeholder 2">
            <a:extLst>
              <a:ext uri="{FF2B5EF4-FFF2-40B4-BE49-F238E27FC236}">
                <a16:creationId xmlns:a16="http://schemas.microsoft.com/office/drawing/2014/main" id="{38A61B7B-AA2F-4BB3-B7E9-A85AE5F51878}"/>
              </a:ext>
            </a:extLst>
          </p:cNvPr>
          <p:cNvSpPr>
            <a:spLocks noGrp="1"/>
          </p:cNvSpPr>
          <p:nvPr>
            <p:ph idx="1"/>
          </p:nvPr>
        </p:nvSpPr>
        <p:spPr/>
        <p:txBody>
          <a:bodyPr/>
          <a:lstStyle/>
          <a:p>
            <a:r>
              <a:rPr lang="en-US" sz="2800" b="1" u="sng" dirty="0"/>
              <a:t>Drug use </a:t>
            </a:r>
            <a:r>
              <a:rPr lang="en-US" sz="2800" dirty="0"/>
              <a:t>-  legal use of substances such as caffeine, nicotine, and alcohol as well as medically prescribed use of drugs such as benzodiazepines, opioid painkillers.</a:t>
            </a:r>
          </a:p>
          <a:p>
            <a:pPr>
              <a:buNone/>
            </a:pPr>
            <a:endParaRPr lang="en-US" sz="2800" dirty="0"/>
          </a:p>
          <a:p>
            <a:r>
              <a:rPr lang="en-US" sz="2800" b="1" u="sng" dirty="0"/>
              <a:t>Drug abuse </a:t>
            </a:r>
            <a:r>
              <a:rPr lang="en-US" sz="2800" dirty="0"/>
              <a:t>-  illicit drug use or when a psychoactive drug is taken for a nonmedical use.</a:t>
            </a:r>
          </a:p>
          <a:p>
            <a:pPr>
              <a:buNone/>
            </a:pPr>
            <a:endParaRPr lang="en-US" sz="2800" dirty="0"/>
          </a:p>
          <a:p>
            <a:r>
              <a:rPr lang="en-US" sz="2800" b="1" u="sng" dirty="0"/>
              <a:t>Substance use disorder</a:t>
            </a:r>
            <a:r>
              <a:rPr lang="en-US" sz="2800" dirty="0"/>
              <a:t>- increasing levels of drug consumption leads to compulsive drug use despite adverse consequences</a:t>
            </a:r>
          </a:p>
          <a:p>
            <a:endParaRPr lang="en-IN" dirty="0"/>
          </a:p>
        </p:txBody>
      </p:sp>
      <p:sp>
        <p:nvSpPr>
          <p:cNvPr id="4" name="Footer Placeholder 3">
            <a:extLst>
              <a:ext uri="{FF2B5EF4-FFF2-40B4-BE49-F238E27FC236}">
                <a16:creationId xmlns:a16="http://schemas.microsoft.com/office/drawing/2014/main" id="{A51E4A7E-3C82-414A-B3E0-FCAF58E29F92}"/>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cxnSp>
        <p:nvCxnSpPr>
          <p:cNvPr id="6" name="Straight Arrow Connector 5">
            <a:extLst>
              <a:ext uri="{FF2B5EF4-FFF2-40B4-BE49-F238E27FC236}">
                <a16:creationId xmlns:a16="http://schemas.microsoft.com/office/drawing/2014/main" id="{E2E2D646-25D2-4407-9586-8C41D9E4DE48}"/>
              </a:ext>
            </a:extLst>
          </p:cNvPr>
          <p:cNvCxnSpPr/>
          <p:nvPr/>
        </p:nvCxnSpPr>
        <p:spPr>
          <a:xfrm>
            <a:off x="4972050" y="3128963"/>
            <a:ext cx="0" cy="4286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825C7288-A6C5-488E-89AB-7074E8E844C1}"/>
              </a:ext>
            </a:extLst>
          </p:cNvPr>
          <p:cNvCxnSpPr/>
          <p:nvPr/>
        </p:nvCxnSpPr>
        <p:spPr>
          <a:xfrm>
            <a:off x="4957763" y="4271963"/>
            <a:ext cx="0" cy="64293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69492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94133-579B-40E1-8CB5-D56C1AD95D87}"/>
              </a:ext>
            </a:extLst>
          </p:cNvPr>
          <p:cNvSpPr>
            <a:spLocks noGrp="1"/>
          </p:cNvSpPr>
          <p:nvPr>
            <p:ph type="title"/>
          </p:nvPr>
        </p:nvSpPr>
        <p:spPr>
          <a:xfrm>
            <a:off x="314325" y="366713"/>
            <a:ext cx="10515600" cy="1325563"/>
          </a:xfrm>
        </p:spPr>
        <p:txBody>
          <a:bodyPr/>
          <a:lstStyle/>
          <a:p>
            <a:r>
              <a:rPr lang="en-IN" dirty="0"/>
              <a:t>Terms Used in Substance-Related Disorders</a:t>
            </a:r>
          </a:p>
        </p:txBody>
      </p:sp>
      <p:sp>
        <p:nvSpPr>
          <p:cNvPr id="3" name="Content Placeholder 2">
            <a:extLst>
              <a:ext uri="{FF2B5EF4-FFF2-40B4-BE49-F238E27FC236}">
                <a16:creationId xmlns:a16="http://schemas.microsoft.com/office/drawing/2014/main" id="{52E91159-9025-4BDD-BA45-0AC177CB81EF}"/>
              </a:ext>
            </a:extLst>
          </p:cNvPr>
          <p:cNvSpPr>
            <a:spLocks noGrp="1"/>
          </p:cNvSpPr>
          <p:nvPr>
            <p:ph idx="1"/>
          </p:nvPr>
        </p:nvSpPr>
        <p:spPr>
          <a:xfrm>
            <a:off x="314325" y="1692276"/>
            <a:ext cx="11530013" cy="4484687"/>
          </a:xfrm>
        </p:spPr>
        <p:txBody>
          <a:bodyPr>
            <a:normAutofit lnSpcReduction="10000"/>
          </a:bodyPr>
          <a:lstStyle/>
          <a:p>
            <a:r>
              <a:rPr lang="en-IN" dirty="0"/>
              <a:t>Abuse: </a:t>
            </a:r>
          </a:p>
          <a:p>
            <a:pPr marL="457200" lvl="1" indent="0">
              <a:buNone/>
            </a:pPr>
            <a:r>
              <a:rPr lang="en-IN" dirty="0"/>
              <a:t>Use of any drug, usually by self-administration, in a manner that deviates from approved social or medical patterns. </a:t>
            </a:r>
          </a:p>
          <a:p>
            <a:pPr marL="457200" lvl="1" indent="0">
              <a:buNone/>
            </a:pPr>
            <a:endParaRPr lang="en-IN" dirty="0"/>
          </a:p>
          <a:p>
            <a:r>
              <a:rPr lang="en-IN" dirty="0"/>
              <a:t>Misuse:</a:t>
            </a:r>
          </a:p>
          <a:p>
            <a:pPr marL="457200" lvl="1" indent="0">
              <a:buNone/>
            </a:pPr>
            <a:r>
              <a:rPr lang="en-IN" dirty="0"/>
              <a:t>Similar to abuse, but usually applies to drugs prescribed by physicians that are not used properly.</a:t>
            </a:r>
          </a:p>
          <a:p>
            <a:pPr marL="457200" lvl="1" indent="0">
              <a:buNone/>
            </a:pPr>
            <a:endParaRPr lang="en-IN" dirty="0"/>
          </a:p>
          <a:p>
            <a:r>
              <a:rPr lang="en-IN" dirty="0"/>
              <a:t>Dependence: </a:t>
            </a:r>
          </a:p>
          <a:p>
            <a:pPr marL="457200" lvl="1" indent="0">
              <a:buNone/>
            </a:pPr>
            <a:r>
              <a:rPr lang="en-IN" dirty="0"/>
              <a:t>Repeated use of a drug or chemical substance, with or without physical dependence. Physical dependence indicates an altered physiologic state caused by repeated administration of a drug, the cessation of which results in a specific syndrome. </a:t>
            </a:r>
          </a:p>
          <a:p>
            <a:pPr marL="457200" lvl="1" indent="0">
              <a:buNone/>
            </a:pPr>
            <a:endParaRPr lang="en-IN" dirty="0"/>
          </a:p>
        </p:txBody>
      </p:sp>
      <p:sp>
        <p:nvSpPr>
          <p:cNvPr id="4" name="Footer Placeholder 3">
            <a:extLst>
              <a:ext uri="{FF2B5EF4-FFF2-40B4-BE49-F238E27FC236}">
                <a16:creationId xmlns:a16="http://schemas.microsoft.com/office/drawing/2014/main" id="{9429555B-2281-41DD-80F5-72E8647B8C2D}"/>
              </a:ext>
            </a:extLst>
          </p:cNvPr>
          <p:cNvSpPr>
            <a:spLocks noGrp="1"/>
          </p:cNvSpPr>
          <p:nvPr>
            <p:ph type="ftr" sz="quarter" idx="11"/>
          </p:nvPr>
        </p:nvSpPr>
        <p:spPr/>
        <p:txBody>
          <a:bodyPr/>
          <a:lstStyle/>
          <a:p>
            <a:r>
              <a:rPr lang="en-IN" dirty="0"/>
              <a:t>Kaplan &amp; </a:t>
            </a:r>
            <a:r>
              <a:rPr lang="en-IN" dirty="0" err="1"/>
              <a:t>Sadocks</a:t>
            </a:r>
            <a:r>
              <a:rPr lang="en-IN" dirty="0"/>
              <a:t> Synopsis Of Psychiatry, 11th Edition, Chapter 20.1 616-624</a:t>
            </a:r>
          </a:p>
          <a:p>
            <a:endParaRPr lang="en-IN" dirty="0"/>
          </a:p>
        </p:txBody>
      </p:sp>
    </p:spTree>
    <p:extLst>
      <p:ext uri="{BB962C8B-B14F-4D97-AF65-F5344CB8AC3E}">
        <p14:creationId xmlns:p14="http://schemas.microsoft.com/office/powerpoint/2010/main" val="99013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C60542-D8C6-4326-817F-7B830BDB3A4C}"/>
              </a:ext>
            </a:extLst>
          </p:cNvPr>
          <p:cNvSpPr>
            <a:spLocks noGrp="1"/>
          </p:cNvSpPr>
          <p:nvPr>
            <p:ph idx="1"/>
          </p:nvPr>
        </p:nvSpPr>
        <p:spPr>
          <a:xfrm>
            <a:off x="441960" y="792480"/>
            <a:ext cx="11308080" cy="5384482"/>
          </a:xfrm>
        </p:spPr>
        <p:txBody>
          <a:bodyPr>
            <a:normAutofit/>
          </a:bodyPr>
          <a:lstStyle/>
          <a:p>
            <a:r>
              <a:rPr lang="en-IN" b="1" dirty="0"/>
              <a:t>Transition from casual drug use to SUD </a:t>
            </a:r>
            <a:r>
              <a:rPr lang="en-IN" dirty="0"/>
              <a:t>involves </a:t>
            </a:r>
            <a:r>
              <a:rPr lang="en-IN" b="1" dirty="0"/>
              <a:t>pathological neuroplasticity at each stage within neural circuits </a:t>
            </a:r>
            <a:r>
              <a:rPr lang="en-IN" dirty="0"/>
              <a:t>that regulate</a:t>
            </a:r>
          </a:p>
          <a:p>
            <a:pPr lvl="1">
              <a:buFontTx/>
              <a:buChar char="-"/>
            </a:pPr>
            <a:r>
              <a:rPr lang="en-IN" dirty="0"/>
              <a:t>Affective state, </a:t>
            </a:r>
          </a:p>
          <a:p>
            <a:pPr lvl="1">
              <a:buFontTx/>
              <a:buChar char="-"/>
            </a:pPr>
            <a:r>
              <a:rPr lang="en-IN" dirty="0"/>
              <a:t>Motor patterns, and </a:t>
            </a:r>
          </a:p>
          <a:p>
            <a:pPr lvl="1">
              <a:buFontTx/>
              <a:buChar char="-"/>
            </a:pPr>
            <a:r>
              <a:rPr lang="en-IN" dirty="0"/>
              <a:t>Cognition</a:t>
            </a:r>
          </a:p>
          <a:p>
            <a:pPr lvl="1">
              <a:buFontTx/>
              <a:buChar char="-"/>
            </a:pPr>
            <a:endParaRPr lang="en-IN" dirty="0"/>
          </a:p>
          <a:p>
            <a:r>
              <a:rPr lang="en-IN" b="1" dirty="0"/>
              <a:t>Transition from casual drug use to SUD</a:t>
            </a:r>
          </a:p>
          <a:p>
            <a:pPr lvl="1">
              <a:buFontTx/>
              <a:buChar char="-"/>
            </a:pPr>
            <a:r>
              <a:rPr lang="en-US" sz="2800" b="1" dirty="0"/>
              <a:t>Impulsive to compulsive use</a:t>
            </a:r>
          </a:p>
          <a:p>
            <a:pPr lvl="1">
              <a:buFontTx/>
              <a:buChar char="-"/>
            </a:pPr>
            <a:r>
              <a:rPr lang="en-US" sz="2800" b="1" dirty="0"/>
              <a:t>Positive to negative reinforcement mechanisms</a:t>
            </a:r>
          </a:p>
          <a:p>
            <a:pPr marL="457200" lvl="1" indent="0">
              <a:buNone/>
            </a:pPr>
            <a:r>
              <a:rPr lang="en-US" b="1" dirty="0"/>
              <a:t>Positive reinforcement </a:t>
            </a:r>
            <a:r>
              <a:rPr lang="en-US" dirty="0"/>
              <a:t>-  which is associated with </a:t>
            </a:r>
            <a:r>
              <a:rPr lang="en-US" b="1" dirty="0"/>
              <a:t>euphoria (</a:t>
            </a:r>
            <a:r>
              <a:rPr lang="en-US" dirty="0"/>
              <a:t>e.g., initial drug “high”) </a:t>
            </a:r>
          </a:p>
          <a:p>
            <a:pPr marL="457200" lvl="1" indent="0">
              <a:buNone/>
            </a:pPr>
            <a:r>
              <a:rPr lang="en-US" b="1" dirty="0"/>
              <a:t>Negative reinforcement </a:t>
            </a:r>
            <a:r>
              <a:rPr lang="en-US" dirty="0"/>
              <a:t>- which is associated with </a:t>
            </a:r>
            <a:r>
              <a:rPr lang="en-US" b="1" dirty="0"/>
              <a:t>cessation of an aversive state (e.g., drug withdrawal).</a:t>
            </a:r>
          </a:p>
          <a:p>
            <a:pPr lvl="1">
              <a:buFontTx/>
              <a:buChar char="-"/>
            </a:pPr>
            <a:endParaRPr lang="en-US" sz="2800" b="1" dirty="0"/>
          </a:p>
          <a:p>
            <a:endParaRPr lang="en-IN" dirty="0"/>
          </a:p>
          <a:p>
            <a:endParaRPr lang="en-IN" dirty="0"/>
          </a:p>
        </p:txBody>
      </p:sp>
      <p:sp>
        <p:nvSpPr>
          <p:cNvPr id="4" name="Footer Placeholder 3">
            <a:extLst>
              <a:ext uri="{FF2B5EF4-FFF2-40B4-BE49-F238E27FC236}">
                <a16:creationId xmlns:a16="http://schemas.microsoft.com/office/drawing/2014/main" id="{0F34656F-FA85-4B16-8A37-B3BFF4EAE811}"/>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352877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973286-00D1-4B0D-990C-02DDA84649FD}"/>
              </a:ext>
            </a:extLst>
          </p:cNvPr>
          <p:cNvSpPr>
            <a:spLocks noGrp="1"/>
          </p:cNvSpPr>
          <p:nvPr>
            <p:ph idx="1"/>
          </p:nvPr>
        </p:nvSpPr>
        <p:spPr>
          <a:xfrm>
            <a:off x="333375" y="726281"/>
            <a:ext cx="7410450" cy="5405438"/>
          </a:xfrm>
        </p:spPr>
        <p:txBody>
          <a:bodyPr>
            <a:normAutofit/>
          </a:bodyPr>
          <a:lstStyle/>
          <a:p>
            <a:r>
              <a:rPr lang="en-US" b="1" dirty="0"/>
              <a:t>who develop SUD </a:t>
            </a:r>
            <a:r>
              <a:rPr lang="en-US" dirty="0"/>
              <a:t>display characteristic of</a:t>
            </a:r>
          </a:p>
          <a:p>
            <a:pPr marL="0" indent="0">
              <a:buNone/>
            </a:pPr>
            <a:endParaRPr lang="en-US" sz="2400" dirty="0"/>
          </a:p>
          <a:p>
            <a:pPr lvl="1"/>
            <a:r>
              <a:rPr lang="en-US" b="1" u="sng" dirty="0"/>
              <a:t>Impulse control disorders </a:t>
            </a:r>
          </a:p>
          <a:p>
            <a:pPr lvl="2"/>
            <a:r>
              <a:rPr lang="en-US" sz="2400" dirty="0"/>
              <a:t>Increasing sense of tension or arousal before the impulsive act followed by a sense of relief or pleasure when the act is committed. </a:t>
            </a:r>
          </a:p>
          <a:p>
            <a:pPr lvl="2"/>
            <a:r>
              <a:rPr lang="en-US" sz="2400" dirty="0"/>
              <a:t>positive reinforcement mechanisms</a:t>
            </a:r>
          </a:p>
          <a:p>
            <a:pPr lvl="2"/>
            <a:endParaRPr lang="en-US" sz="2400" dirty="0"/>
          </a:p>
          <a:p>
            <a:pPr lvl="1"/>
            <a:r>
              <a:rPr lang="en-US" b="1" u="sng" dirty="0"/>
              <a:t>Compulsive disorders </a:t>
            </a:r>
          </a:p>
          <a:p>
            <a:pPr lvl="2"/>
            <a:r>
              <a:rPr lang="en-US" sz="2400" dirty="0"/>
              <a:t>feelings of anxiety and stress before engaging in a compulsive and repetitive behavior followed by relief from stress</a:t>
            </a:r>
          </a:p>
          <a:p>
            <a:pPr lvl="2"/>
            <a:r>
              <a:rPr lang="en-US" sz="2400" dirty="0"/>
              <a:t>negative reinforcement </a:t>
            </a:r>
            <a:r>
              <a:rPr lang="en-IN" sz="2400" dirty="0"/>
              <a:t>mechanisms and habitual, automatic </a:t>
            </a:r>
            <a:r>
              <a:rPr lang="en-IN" sz="2400" dirty="0" err="1"/>
              <a:t>behaviors</a:t>
            </a:r>
            <a:r>
              <a:rPr lang="en-IN" sz="2400" dirty="0"/>
              <a:t>. </a:t>
            </a:r>
            <a:endParaRPr lang="en-US" sz="2400" dirty="0"/>
          </a:p>
          <a:p>
            <a:pPr lvl="2"/>
            <a:endParaRPr lang="en-US" sz="2400" b="1" u="sng" dirty="0"/>
          </a:p>
          <a:p>
            <a:endParaRPr lang="en-IN" dirty="0"/>
          </a:p>
        </p:txBody>
      </p:sp>
      <p:sp>
        <p:nvSpPr>
          <p:cNvPr id="4" name="Footer Placeholder 3">
            <a:extLst>
              <a:ext uri="{FF2B5EF4-FFF2-40B4-BE49-F238E27FC236}">
                <a16:creationId xmlns:a16="http://schemas.microsoft.com/office/drawing/2014/main" id="{D8075D21-BAA1-48D8-AF23-942D5C99991B}"/>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b="1" dirty="0"/>
          </a:p>
        </p:txBody>
      </p:sp>
      <p:pic>
        <p:nvPicPr>
          <p:cNvPr id="6" name="Picture 5">
            <a:extLst>
              <a:ext uri="{FF2B5EF4-FFF2-40B4-BE49-F238E27FC236}">
                <a16:creationId xmlns:a16="http://schemas.microsoft.com/office/drawing/2014/main" id="{442BB4CB-2A77-4A36-AD3D-4494B6A0B0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8059" y="2171114"/>
            <a:ext cx="3219450" cy="1428750"/>
          </a:xfrm>
          <a:prstGeom prst="rect">
            <a:avLst/>
          </a:prstGeom>
        </p:spPr>
      </p:pic>
      <p:pic>
        <p:nvPicPr>
          <p:cNvPr id="8" name="Picture 7">
            <a:extLst>
              <a:ext uri="{FF2B5EF4-FFF2-40B4-BE49-F238E27FC236}">
                <a16:creationId xmlns:a16="http://schemas.microsoft.com/office/drawing/2014/main" id="{42408890-B99C-40FA-9241-A430605ED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8059" y="4206240"/>
            <a:ext cx="3197176" cy="1603864"/>
          </a:xfrm>
          <a:prstGeom prst="rect">
            <a:avLst/>
          </a:prstGeom>
        </p:spPr>
      </p:pic>
    </p:spTree>
    <p:extLst>
      <p:ext uri="{BB962C8B-B14F-4D97-AF65-F5344CB8AC3E}">
        <p14:creationId xmlns:p14="http://schemas.microsoft.com/office/powerpoint/2010/main" val="492263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CC9BD9-5117-4945-A0CC-FF711EDCE63D}"/>
              </a:ext>
            </a:extLst>
          </p:cNvPr>
          <p:cNvSpPr>
            <a:spLocks noGrp="1"/>
          </p:cNvSpPr>
          <p:nvPr>
            <p:ph idx="1"/>
          </p:nvPr>
        </p:nvSpPr>
        <p:spPr>
          <a:xfrm>
            <a:off x="472441" y="655320"/>
            <a:ext cx="11245948" cy="5701030"/>
          </a:xfrm>
        </p:spPr>
        <p:txBody>
          <a:bodyPr/>
          <a:lstStyle/>
          <a:p>
            <a:r>
              <a:rPr lang="en-IN" dirty="0"/>
              <a:t>Development of SUD can be described as a three-stage cycle: </a:t>
            </a:r>
          </a:p>
          <a:p>
            <a:pPr marL="914400" lvl="1" indent="-457200">
              <a:buAutoNum type="arabicParenBoth"/>
            </a:pPr>
            <a:r>
              <a:rPr lang="en-IN" dirty="0"/>
              <a:t>Binge/intoxication, </a:t>
            </a:r>
          </a:p>
          <a:p>
            <a:pPr marL="914400" lvl="1" indent="-457200">
              <a:buAutoNum type="arabicParenBoth"/>
            </a:pPr>
            <a:r>
              <a:rPr lang="en-IN" dirty="0"/>
              <a:t>Withdrawal/negative affect, and </a:t>
            </a:r>
          </a:p>
          <a:p>
            <a:pPr marL="914400" lvl="1" indent="-457200">
              <a:buAutoNum type="arabicParenBoth"/>
            </a:pPr>
            <a:r>
              <a:rPr lang="en-IN" dirty="0"/>
              <a:t>Preoccupation/anticipation </a:t>
            </a:r>
          </a:p>
          <a:p>
            <a:endParaRPr lang="en-IN" dirty="0"/>
          </a:p>
        </p:txBody>
      </p:sp>
      <p:sp>
        <p:nvSpPr>
          <p:cNvPr id="4" name="Footer Placeholder 3">
            <a:extLst>
              <a:ext uri="{FF2B5EF4-FFF2-40B4-BE49-F238E27FC236}">
                <a16:creationId xmlns:a16="http://schemas.microsoft.com/office/drawing/2014/main" id="{FD8E1A4A-ADEE-4E17-A9F9-9D7387D35186}"/>
              </a:ext>
            </a:extLst>
          </p:cNvPr>
          <p:cNvSpPr>
            <a:spLocks noGrp="1"/>
          </p:cNvSpPr>
          <p:nvPr>
            <p:ph type="ftr" sz="quarter" idx="11"/>
          </p:nvPr>
        </p:nvSpPr>
        <p:spPr>
          <a:xfrm>
            <a:off x="1" y="5974080"/>
            <a:ext cx="3764279" cy="747395"/>
          </a:xfrm>
        </p:spPr>
        <p:txBody>
          <a:bodyPr/>
          <a:lstStyle/>
          <a:p>
            <a:r>
              <a:rPr lang="en-IN" dirty="0"/>
              <a:t>Kaplan and Sadock’s Comprehensive Textbook Of Psychiatry, Ch 1.24, </a:t>
            </a:r>
            <a:r>
              <a:rPr lang="en-IN" dirty="0" err="1"/>
              <a:t>Pg</a:t>
            </a:r>
            <a:r>
              <a:rPr lang="en-IN" dirty="0"/>
              <a:t> no. 369-385</a:t>
            </a:r>
          </a:p>
          <a:p>
            <a:endParaRPr lang="en-IN" dirty="0"/>
          </a:p>
        </p:txBody>
      </p:sp>
      <p:pic>
        <p:nvPicPr>
          <p:cNvPr id="5" name="Content Placeholder 5">
            <a:extLst>
              <a:ext uri="{FF2B5EF4-FFF2-40B4-BE49-F238E27FC236}">
                <a16:creationId xmlns:a16="http://schemas.microsoft.com/office/drawing/2014/main" id="{050F1457-96BB-4845-845B-3D6CF107C8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2488" y="2232134"/>
            <a:ext cx="5307133" cy="4489341"/>
          </a:xfrm>
          <a:prstGeom prst="rect">
            <a:avLst/>
          </a:prstGeom>
        </p:spPr>
      </p:pic>
      <p:sp>
        <p:nvSpPr>
          <p:cNvPr id="8" name="Rectangle 7">
            <a:extLst>
              <a:ext uri="{FF2B5EF4-FFF2-40B4-BE49-F238E27FC236}">
                <a16:creationId xmlns:a16="http://schemas.microsoft.com/office/drawing/2014/main" id="{C57C5C84-319D-4906-B4F0-FD5D0E01592B}"/>
              </a:ext>
            </a:extLst>
          </p:cNvPr>
          <p:cNvSpPr/>
          <p:nvPr/>
        </p:nvSpPr>
        <p:spPr>
          <a:xfrm>
            <a:off x="8899621" y="4610343"/>
            <a:ext cx="1854931" cy="56466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(3) PFC, OFC, Hippo, and Insula </a:t>
            </a:r>
          </a:p>
        </p:txBody>
      </p:sp>
      <p:sp>
        <p:nvSpPr>
          <p:cNvPr id="10" name="Rectangle 9">
            <a:extLst>
              <a:ext uri="{FF2B5EF4-FFF2-40B4-BE49-F238E27FC236}">
                <a16:creationId xmlns:a16="http://schemas.microsoft.com/office/drawing/2014/main" id="{6F461A5F-3099-4F45-ABB8-E62CCF1D9CAA}"/>
              </a:ext>
            </a:extLst>
          </p:cNvPr>
          <p:cNvSpPr/>
          <p:nvPr/>
        </p:nvSpPr>
        <p:spPr>
          <a:xfrm>
            <a:off x="2242720" y="2404549"/>
            <a:ext cx="2061994" cy="113948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(1) basal ganglia including </a:t>
            </a:r>
            <a:r>
              <a:rPr lang="en-IN" dirty="0" err="1"/>
              <a:t>NAc</a:t>
            </a:r>
            <a:r>
              <a:rPr lang="en-IN" dirty="0"/>
              <a:t>, DS, GP, and </a:t>
            </a:r>
            <a:r>
              <a:rPr lang="en-IN" dirty="0" err="1"/>
              <a:t>Thal</a:t>
            </a:r>
            <a:r>
              <a:rPr lang="en-IN" dirty="0"/>
              <a:t> </a:t>
            </a:r>
          </a:p>
        </p:txBody>
      </p:sp>
      <p:sp>
        <p:nvSpPr>
          <p:cNvPr id="11" name="Rectangle 10">
            <a:extLst>
              <a:ext uri="{FF2B5EF4-FFF2-40B4-BE49-F238E27FC236}">
                <a16:creationId xmlns:a16="http://schemas.microsoft.com/office/drawing/2014/main" id="{489E6FFD-BF01-41B7-B512-C1536C58A276}"/>
              </a:ext>
            </a:extLst>
          </p:cNvPr>
          <p:cNvSpPr/>
          <p:nvPr/>
        </p:nvSpPr>
        <p:spPr>
          <a:xfrm>
            <a:off x="8092440" y="1833780"/>
            <a:ext cx="2905073" cy="15952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solidFill>
                  <a:schemeClr val="tx1"/>
                </a:solidFill>
              </a:rPr>
              <a:t>(2) extended amygdala including the central nucleus of AMG, BNST, and a transition area in the shell of </a:t>
            </a:r>
            <a:r>
              <a:rPr lang="en-IN" dirty="0" err="1">
                <a:solidFill>
                  <a:schemeClr val="tx1"/>
                </a:solidFill>
              </a:rPr>
              <a:t>NAc</a:t>
            </a:r>
            <a:endParaRPr lang="en-IN" dirty="0">
              <a:solidFill>
                <a:schemeClr val="tx1"/>
              </a:solidFill>
            </a:endParaRPr>
          </a:p>
        </p:txBody>
      </p:sp>
    </p:spTree>
    <p:extLst>
      <p:ext uri="{BB962C8B-B14F-4D97-AF65-F5344CB8AC3E}">
        <p14:creationId xmlns:p14="http://schemas.microsoft.com/office/powerpoint/2010/main" val="734208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DDA27-189A-476B-9798-4241581A84D7}"/>
              </a:ext>
            </a:extLst>
          </p:cNvPr>
          <p:cNvSpPr>
            <a:spLocks noGrp="1"/>
          </p:cNvSpPr>
          <p:nvPr>
            <p:ph type="title"/>
          </p:nvPr>
        </p:nvSpPr>
        <p:spPr>
          <a:xfrm>
            <a:off x="211015" y="136525"/>
            <a:ext cx="10515600" cy="1325563"/>
          </a:xfrm>
        </p:spPr>
        <p:txBody>
          <a:bodyPr/>
          <a:lstStyle/>
          <a:p>
            <a:r>
              <a:rPr lang="en-IN" b="1" dirty="0"/>
              <a:t>(1) Binge/Intoxication:</a:t>
            </a:r>
          </a:p>
        </p:txBody>
      </p:sp>
      <p:sp>
        <p:nvSpPr>
          <p:cNvPr id="3" name="Content Placeholder 2">
            <a:extLst>
              <a:ext uri="{FF2B5EF4-FFF2-40B4-BE49-F238E27FC236}">
                <a16:creationId xmlns:a16="http://schemas.microsoft.com/office/drawing/2014/main" id="{9F01BAB5-E98C-41AD-AC1B-1FDD0E90A2CD}"/>
              </a:ext>
            </a:extLst>
          </p:cNvPr>
          <p:cNvSpPr>
            <a:spLocks noGrp="1"/>
          </p:cNvSpPr>
          <p:nvPr>
            <p:ph idx="1"/>
          </p:nvPr>
        </p:nvSpPr>
        <p:spPr>
          <a:xfrm>
            <a:off x="407963" y="1280159"/>
            <a:ext cx="11493305" cy="5302409"/>
          </a:xfrm>
        </p:spPr>
        <p:txBody>
          <a:bodyPr>
            <a:normAutofit fontScale="85000" lnSpcReduction="20000"/>
          </a:bodyPr>
          <a:lstStyle/>
          <a:p>
            <a:pPr>
              <a:buFontTx/>
              <a:buChar char="-"/>
            </a:pPr>
            <a:r>
              <a:rPr lang="en-IN" dirty="0"/>
              <a:t>Initial drug use may begin in </a:t>
            </a:r>
            <a:r>
              <a:rPr lang="en-IN" b="1" dirty="0"/>
              <a:t>vulnerable individuals</a:t>
            </a:r>
            <a:r>
              <a:rPr lang="en-IN" dirty="0"/>
              <a:t>. </a:t>
            </a:r>
          </a:p>
          <a:p>
            <a:pPr marL="0" indent="0">
              <a:buNone/>
            </a:pPr>
            <a:r>
              <a:rPr lang="en-IN" dirty="0"/>
              <a:t>Vulnerability and reasons for initiating drug use can vary from person to person and culture to culture. </a:t>
            </a:r>
          </a:p>
          <a:p>
            <a:pPr>
              <a:buFontTx/>
              <a:buChar char="-"/>
            </a:pPr>
            <a:endParaRPr lang="en-IN" dirty="0"/>
          </a:p>
          <a:p>
            <a:pPr>
              <a:buFontTx/>
              <a:buChar char="-"/>
            </a:pPr>
            <a:r>
              <a:rPr lang="en-US" dirty="0"/>
              <a:t>There is no underlying pathology in the majority of people who experiment with drugs use.</a:t>
            </a:r>
          </a:p>
          <a:p>
            <a:pPr>
              <a:buFontTx/>
              <a:buChar char="-"/>
            </a:pPr>
            <a:endParaRPr lang="en-US" dirty="0"/>
          </a:p>
          <a:p>
            <a:r>
              <a:rPr lang="en-IN" b="1" u="sng" dirty="0"/>
              <a:t>Influencing factors</a:t>
            </a:r>
          </a:p>
          <a:p>
            <a:pPr lvl="1"/>
            <a:r>
              <a:rPr lang="en-US" dirty="0"/>
              <a:t>Impulsivity</a:t>
            </a:r>
          </a:p>
          <a:p>
            <a:pPr lvl="1"/>
            <a:r>
              <a:rPr lang="en-US" dirty="0"/>
              <a:t>Sensitivity</a:t>
            </a:r>
          </a:p>
          <a:p>
            <a:pPr lvl="1"/>
            <a:r>
              <a:rPr lang="en-US" dirty="0"/>
              <a:t>Anxiety</a:t>
            </a:r>
          </a:p>
          <a:p>
            <a:pPr lvl="1"/>
            <a:r>
              <a:rPr lang="en-US" dirty="0"/>
              <a:t>Risk-taking behavior</a:t>
            </a:r>
          </a:p>
          <a:p>
            <a:pPr lvl="1"/>
            <a:r>
              <a:rPr lang="en-US" dirty="0"/>
              <a:t>Biological and Environmental influences such as socioeconomic status, education, exposure to trauma and abuse</a:t>
            </a:r>
          </a:p>
          <a:p>
            <a:pPr lvl="1"/>
            <a:r>
              <a:rPr lang="en-US" dirty="0"/>
              <a:t>Peer pressure</a:t>
            </a:r>
          </a:p>
          <a:p>
            <a:pPr lvl="1"/>
            <a:r>
              <a:rPr lang="en-US" dirty="0"/>
              <a:t>Drug availability</a:t>
            </a:r>
          </a:p>
          <a:p>
            <a:pPr lvl="1"/>
            <a:r>
              <a:rPr lang="en-US" dirty="0"/>
              <a:t>Family drug use</a:t>
            </a:r>
          </a:p>
          <a:p>
            <a:pPr>
              <a:buFontTx/>
              <a:buChar char="-"/>
            </a:pPr>
            <a:endParaRPr lang="en-IN" dirty="0"/>
          </a:p>
        </p:txBody>
      </p:sp>
      <p:sp>
        <p:nvSpPr>
          <p:cNvPr id="4" name="Footer Placeholder 3">
            <a:extLst>
              <a:ext uri="{FF2B5EF4-FFF2-40B4-BE49-F238E27FC236}">
                <a16:creationId xmlns:a16="http://schemas.microsoft.com/office/drawing/2014/main" id="{1FD55301-C5E7-4E15-9E98-242C6C158B84}"/>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421837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49A9B-1AA2-473E-B71A-50400C06BA54}"/>
              </a:ext>
            </a:extLst>
          </p:cNvPr>
          <p:cNvSpPr>
            <a:spLocks noGrp="1"/>
          </p:cNvSpPr>
          <p:nvPr>
            <p:ph type="title"/>
          </p:nvPr>
        </p:nvSpPr>
        <p:spPr>
          <a:xfrm>
            <a:off x="310243" y="273050"/>
            <a:ext cx="10515600" cy="1325563"/>
          </a:xfrm>
        </p:spPr>
        <p:txBody>
          <a:bodyPr/>
          <a:lstStyle/>
          <a:p>
            <a:r>
              <a:rPr lang="en-IN" dirty="0"/>
              <a:t>(2) Withdrawal/Negative Affect</a:t>
            </a:r>
          </a:p>
        </p:txBody>
      </p:sp>
      <p:sp>
        <p:nvSpPr>
          <p:cNvPr id="3" name="Content Placeholder 2">
            <a:extLst>
              <a:ext uri="{FF2B5EF4-FFF2-40B4-BE49-F238E27FC236}">
                <a16:creationId xmlns:a16="http://schemas.microsoft.com/office/drawing/2014/main" id="{F9BFD47B-FEB4-4CE7-A5E1-420514F01AE0}"/>
              </a:ext>
            </a:extLst>
          </p:cNvPr>
          <p:cNvSpPr>
            <a:spLocks noGrp="1"/>
          </p:cNvSpPr>
          <p:nvPr>
            <p:ph idx="1"/>
          </p:nvPr>
        </p:nvSpPr>
        <p:spPr>
          <a:xfrm>
            <a:off x="310243" y="1598613"/>
            <a:ext cx="11723914" cy="4757738"/>
          </a:xfrm>
        </p:spPr>
        <p:txBody>
          <a:bodyPr>
            <a:normAutofit/>
          </a:bodyPr>
          <a:lstStyle/>
          <a:p>
            <a:pPr marL="0" indent="0">
              <a:buNone/>
            </a:pPr>
            <a:r>
              <a:rPr lang="en-IN" dirty="0"/>
              <a:t>- </a:t>
            </a:r>
            <a:r>
              <a:rPr lang="en-IN" sz="2400" dirty="0"/>
              <a:t>Drugs are used compulsive in nature, neuroadaptations start to develop </a:t>
            </a:r>
          </a:p>
          <a:p>
            <a:pPr marL="457200" lvl="1" indent="0">
              <a:buNone/>
            </a:pPr>
            <a:r>
              <a:rPr lang="en-IN" sz="2000" dirty="0"/>
              <a:t>result in decreased cognitive control and increased motivation for drugs that outweigh the motivation for natural rewards. </a:t>
            </a:r>
          </a:p>
          <a:p>
            <a:pPr marL="457200" lvl="1" indent="0">
              <a:buNone/>
            </a:pPr>
            <a:endParaRPr lang="en-IN" sz="2000" dirty="0"/>
          </a:p>
          <a:p>
            <a:pPr>
              <a:buFontTx/>
              <a:buChar char="-"/>
            </a:pPr>
            <a:r>
              <a:rPr lang="en-IN" sz="2400" dirty="0"/>
              <a:t>Positive hedonic responses to drug use (i.e., euphoria, reward) occur shortly after taking the drug. </a:t>
            </a:r>
          </a:p>
          <a:p>
            <a:pPr>
              <a:buFontTx/>
              <a:buChar char="-"/>
            </a:pPr>
            <a:r>
              <a:rPr lang="en-IN" sz="2400" dirty="0"/>
              <a:t>Upon drug withdrawal, negative affective states are unmasked</a:t>
            </a:r>
          </a:p>
          <a:p>
            <a:pPr>
              <a:buFontTx/>
              <a:buChar char="-"/>
            </a:pPr>
            <a:endParaRPr lang="en-IN" sz="2400" dirty="0"/>
          </a:p>
          <a:p>
            <a:pPr>
              <a:buFontTx/>
              <a:buChar char="-"/>
            </a:pPr>
            <a:r>
              <a:rPr lang="en-IN" sz="2400" dirty="0"/>
              <a:t>Opponent processes begin early in drug taking and reflect compensatory changes in the neural circuitry that controls reward and stress responses.</a:t>
            </a:r>
          </a:p>
          <a:p>
            <a:pPr marL="457200" lvl="1" indent="0">
              <a:lnSpc>
                <a:spcPct val="100000"/>
              </a:lnSpc>
              <a:spcBef>
                <a:spcPts val="0"/>
              </a:spcBef>
              <a:buNone/>
              <a:defRPr/>
            </a:pPr>
            <a:r>
              <a:rPr lang="en-IN" sz="2000" dirty="0"/>
              <a:t>According to Solomon and </a:t>
            </a:r>
            <a:r>
              <a:rPr lang="en-IN" sz="2000" dirty="0" err="1"/>
              <a:t>Corbit</a:t>
            </a:r>
            <a:r>
              <a:rPr lang="en-IN" sz="2000" dirty="0"/>
              <a:t> (1974), “hedonic, affective, or emotional states are automatically opposed by CNS mechanisms which reduce the intensity of hedonic feelings, both pleasant and aversive.” </a:t>
            </a:r>
          </a:p>
        </p:txBody>
      </p:sp>
      <p:sp>
        <p:nvSpPr>
          <p:cNvPr id="4" name="Footer Placeholder 3">
            <a:extLst>
              <a:ext uri="{FF2B5EF4-FFF2-40B4-BE49-F238E27FC236}">
                <a16:creationId xmlns:a16="http://schemas.microsoft.com/office/drawing/2014/main" id="{8AF43493-9CB4-47D1-B545-F7C09A2BBB6D}"/>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88667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E03A8-76A1-4D70-A90E-8C48D3721CCB}"/>
              </a:ext>
            </a:extLst>
          </p:cNvPr>
          <p:cNvSpPr>
            <a:spLocks noGrp="1"/>
          </p:cNvSpPr>
          <p:nvPr>
            <p:ph type="title"/>
          </p:nvPr>
        </p:nvSpPr>
        <p:spPr>
          <a:xfrm>
            <a:off x="381000" y="320675"/>
            <a:ext cx="10515600" cy="1325563"/>
          </a:xfrm>
        </p:spPr>
        <p:txBody>
          <a:bodyPr/>
          <a:lstStyle/>
          <a:p>
            <a:r>
              <a:rPr lang="en-IN" dirty="0"/>
              <a:t>(3) Preoccupation/Anticipation </a:t>
            </a:r>
          </a:p>
        </p:txBody>
      </p:sp>
      <p:sp>
        <p:nvSpPr>
          <p:cNvPr id="3" name="Content Placeholder 2">
            <a:extLst>
              <a:ext uri="{FF2B5EF4-FFF2-40B4-BE49-F238E27FC236}">
                <a16:creationId xmlns:a16="http://schemas.microsoft.com/office/drawing/2014/main" id="{A3870FFC-397F-40C1-A9E9-9D7A0DD3BDA8}"/>
              </a:ext>
            </a:extLst>
          </p:cNvPr>
          <p:cNvSpPr>
            <a:spLocks noGrp="1"/>
          </p:cNvSpPr>
          <p:nvPr>
            <p:ph idx="1"/>
          </p:nvPr>
        </p:nvSpPr>
        <p:spPr>
          <a:xfrm>
            <a:off x="381000" y="1646238"/>
            <a:ext cx="11430000" cy="4710112"/>
          </a:xfrm>
        </p:spPr>
        <p:txBody>
          <a:bodyPr>
            <a:normAutofit lnSpcReduction="10000"/>
          </a:bodyPr>
          <a:lstStyle/>
          <a:p>
            <a:pPr>
              <a:buFontTx/>
              <a:buChar char="-"/>
            </a:pPr>
            <a:r>
              <a:rPr lang="en-IN" sz="2400" dirty="0"/>
              <a:t>Craving can be defined as an acquired desire characterized by wanting/anticipating drug use. </a:t>
            </a:r>
          </a:p>
          <a:p>
            <a:pPr>
              <a:buFontTx/>
              <a:buChar char="-"/>
            </a:pPr>
            <a:endParaRPr lang="en-IN" sz="2400" dirty="0"/>
          </a:p>
          <a:p>
            <a:pPr>
              <a:buFontTx/>
              <a:buChar char="-"/>
            </a:pPr>
            <a:r>
              <a:rPr lang="en-IN" sz="2400" dirty="0"/>
              <a:t>Drug withdrawal are followed by instances of craving and relapse, whereby various triggers such as stress, exposure to the drug itself or to previously drug-paired environmental cues reinstate drug seeking and drug taking.</a:t>
            </a:r>
          </a:p>
          <a:p>
            <a:pPr marL="0" indent="0">
              <a:buNone/>
            </a:pPr>
            <a:r>
              <a:rPr lang="en-IN" sz="2400" dirty="0"/>
              <a:t> </a:t>
            </a:r>
          </a:p>
          <a:p>
            <a:pPr>
              <a:buFontTx/>
              <a:buChar char="-"/>
            </a:pPr>
            <a:r>
              <a:rPr lang="en-IN" sz="2400" dirty="0"/>
              <a:t>Subjective experience of craving frequently precedes relapse. </a:t>
            </a:r>
          </a:p>
          <a:p>
            <a:pPr>
              <a:buFontTx/>
              <a:buChar char="-"/>
            </a:pPr>
            <a:endParaRPr lang="en-IN" sz="2400" dirty="0"/>
          </a:p>
          <a:p>
            <a:pPr>
              <a:buFontTx/>
              <a:buChar char="-"/>
            </a:pPr>
            <a:r>
              <a:rPr lang="en-IN" sz="2400" dirty="0"/>
              <a:t>Increasing levels of craving have been associated with increasing levels of anxiety, irritability, restlessness, increases in heart rate, nausea, and other symptoms that overlap with stress-related arousal and that are transiently relieved with drug use.</a:t>
            </a:r>
          </a:p>
        </p:txBody>
      </p:sp>
      <p:sp>
        <p:nvSpPr>
          <p:cNvPr id="4" name="Footer Placeholder 3">
            <a:extLst>
              <a:ext uri="{FF2B5EF4-FFF2-40B4-BE49-F238E27FC236}">
                <a16:creationId xmlns:a16="http://schemas.microsoft.com/office/drawing/2014/main" id="{A82CC105-ACF6-4541-AAD3-24AA0D45C031}"/>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1037201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B9CDB-8781-436D-B20A-2973116CC4B3}"/>
              </a:ext>
            </a:extLst>
          </p:cNvPr>
          <p:cNvSpPr>
            <a:spLocks noGrp="1"/>
          </p:cNvSpPr>
          <p:nvPr>
            <p:ph type="title"/>
          </p:nvPr>
        </p:nvSpPr>
        <p:spPr/>
        <p:txBody>
          <a:bodyPr/>
          <a:lstStyle/>
          <a:p>
            <a:pPr algn="ctr"/>
            <a:r>
              <a:rPr lang="en-IN" b="1" u="sng" dirty="0"/>
              <a:t>THEORIES OF ADDICTION</a:t>
            </a:r>
          </a:p>
        </p:txBody>
      </p:sp>
      <p:sp>
        <p:nvSpPr>
          <p:cNvPr id="3" name="Content Placeholder 2">
            <a:extLst>
              <a:ext uri="{FF2B5EF4-FFF2-40B4-BE49-F238E27FC236}">
                <a16:creationId xmlns:a16="http://schemas.microsoft.com/office/drawing/2014/main" id="{8B240A16-67B8-4C79-B5AD-D489911F9EFC}"/>
              </a:ext>
            </a:extLst>
          </p:cNvPr>
          <p:cNvSpPr>
            <a:spLocks noGrp="1"/>
          </p:cNvSpPr>
          <p:nvPr>
            <p:ph idx="1"/>
          </p:nvPr>
        </p:nvSpPr>
        <p:spPr/>
        <p:txBody>
          <a:bodyPr/>
          <a:lstStyle/>
          <a:p>
            <a:r>
              <a:rPr lang="en-IN" dirty="0"/>
              <a:t>Theories are not mutually exclusive but tend to emphasize particular aspects of the SUD cycle. </a:t>
            </a:r>
          </a:p>
          <a:p>
            <a:endParaRPr lang="en-IN" dirty="0"/>
          </a:p>
          <a:p>
            <a:r>
              <a:rPr lang="en-IN" dirty="0"/>
              <a:t>Positive reinforcement kicks off the cycle and leads to the initial repetition of drug taking that eventually becomes habitual and compulsive. </a:t>
            </a:r>
          </a:p>
        </p:txBody>
      </p:sp>
      <p:sp>
        <p:nvSpPr>
          <p:cNvPr id="4" name="Footer Placeholder 3">
            <a:extLst>
              <a:ext uri="{FF2B5EF4-FFF2-40B4-BE49-F238E27FC236}">
                <a16:creationId xmlns:a16="http://schemas.microsoft.com/office/drawing/2014/main" id="{D35FC60A-CF28-49E0-9FA5-F47B7BEA7159}"/>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1863865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360A6F-5C5A-445F-844F-94845341BD9E}"/>
              </a:ext>
            </a:extLst>
          </p:cNvPr>
          <p:cNvSpPr>
            <a:spLocks noGrp="1"/>
          </p:cNvSpPr>
          <p:nvPr>
            <p:ph idx="1"/>
          </p:nvPr>
        </p:nvSpPr>
        <p:spPr>
          <a:xfrm>
            <a:off x="449451" y="495946"/>
            <a:ext cx="11437749" cy="5681017"/>
          </a:xfrm>
        </p:spPr>
        <p:txBody>
          <a:bodyPr>
            <a:normAutofit fontScale="85000" lnSpcReduction="20000"/>
          </a:bodyPr>
          <a:lstStyle/>
          <a:p>
            <a:pPr marL="0" indent="0">
              <a:buNone/>
            </a:pPr>
            <a:r>
              <a:rPr lang="en-IN" sz="3500" u="sng" dirty="0"/>
              <a:t>Psychomotor stimulant theory: </a:t>
            </a:r>
          </a:p>
          <a:p>
            <a:pPr marL="0" indent="0">
              <a:buNone/>
            </a:pPr>
            <a:endParaRPr lang="en-IN" sz="3500" dirty="0"/>
          </a:p>
          <a:p>
            <a:pPr>
              <a:buFontTx/>
              <a:buChar char="-"/>
            </a:pPr>
            <a:r>
              <a:rPr lang="en-IN" dirty="0"/>
              <a:t>Addictive drugs share common features cause:</a:t>
            </a:r>
          </a:p>
          <a:p>
            <a:pPr marL="457200" lvl="1" indent="0">
              <a:buNone/>
            </a:pPr>
            <a:r>
              <a:rPr lang="en-IN" dirty="0"/>
              <a:t>Psychomotor activation,</a:t>
            </a:r>
          </a:p>
          <a:p>
            <a:pPr marL="457200" lvl="1" indent="0">
              <a:buNone/>
            </a:pPr>
            <a:r>
              <a:rPr lang="en-IN" dirty="0"/>
              <a:t>Reinforcement, and </a:t>
            </a:r>
          </a:p>
          <a:p>
            <a:pPr marL="457200" lvl="1" indent="0">
              <a:buNone/>
            </a:pPr>
            <a:r>
              <a:rPr lang="en-IN" dirty="0"/>
              <a:t>Elicit approach </a:t>
            </a:r>
            <a:r>
              <a:rPr lang="en-IN" dirty="0" err="1"/>
              <a:t>behaviors</a:t>
            </a:r>
            <a:r>
              <a:rPr lang="en-IN" dirty="0"/>
              <a:t>. </a:t>
            </a:r>
          </a:p>
          <a:p>
            <a:pPr marL="457200" lvl="1" indent="0">
              <a:buNone/>
            </a:pPr>
            <a:endParaRPr lang="en-IN" dirty="0"/>
          </a:p>
          <a:p>
            <a:pPr>
              <a:buFontTx/>
              <a:buChar char="-"/>
            </a:pPr>
            <a:r>
              <a:rPr lang="en-IN" dirty="0" err="1"/>
              <a:t>Mesocorticolimbic</a:t>
            </a:r>
            <a:r>
              <a:rPr lang="en-IN" dirty="0"/>
              <a:t> dopamine system is a major neural substrate of the natural approach system. </a:t>
            </a:r>
          </a:p>
          <a:p>
            <a:pPr marL="0" indent="0">
              <a:buNone/>
            </a:pPr>
            <a:endParaRPr lang="en-IN" dirty="0"/>
          </a:p>
          <a:p>
            <a:pPr>
              <a:buFontTx/>
              <a:buChar char="-"/>
            </a:pPr>
            <a:r>
              <a:rPr lang="en-IN" dirty="0"/>
              <a:t>In this theory, people initiate and maintain drug-taking </a:t>
            </a:r>
            <a:r>
              <a:rPr lang="en-IN" dirty="0" err="1"/>
              <a:t>behavior</a:t>
            </a:r>
            <a:r>
              <a:rPr lang="en-IN" dirty="0"/>
              <a:t> because drug-induced dopamine release has reinforcing effects and activates motor systems that result in </a:t>
            </a:r>
            <a:r>
              <a:rPr lang="en-IN" i="1" dirty="0"/>
              <a:t>repetitive drug approaches.</a:t>
            </a:r>
          </a:p>
          <a:p>
            <a:pPr marL="0" indent="0">
              <a:buNone/>
            </a:pPr>
            <a:endParaRPr lang="en-IN" dirty="0"/>
          </a:p>
          <a:p>
            <a:pPr>
              <a:buFontTx/>
              <a:buChar char="-"/>
            </a:pPr>
            <a:r>
              <a:rPr lang="en-IN" dirty="0"/>
              <a:t>Proponents of this theory argue that drug withdrawal symptoms do not play a major part in compulsive drug use. </a:t>
            </a:r>
          </a:p>
        </p:txBody>
      </p:sp>
      <p:sp>
        <p:nvSpPr>
          <p:cNvPr id="4" name="Footer Placeholder 3">
            <a:extLst>
              <a:ext uri="{FF2B5EF4-FFF2-40B4-BE49-F238E27FC236}">
                <a16:creationId xmlns:a16="http://schemas.microsoft.com/office/drawing/2014/main" id="{51CB9696-5E2B-449E-8B02-4BA4B2E88D10}"/>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834778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FE3D92-BC10-46DF-938F-2E20A93C0535}"/>
              </a:ext>
            </a:extLst>
          </p:cNvPr>
          <p:cNvSpPr>
            <a:spLocks noGrp="1"/>
          </p:cNvSpPr>
          <p:nvPr>
            <p:ph idx="1"/>
          </p:nvPr>
        </p:nvSpPr>
        <p:spPr>
          <a:xfrm>
            <a:off x="325464" y="511444"/>
            <a:ext cx="11453248" cy="5665519"/>
          </a:xfrm>
        </p:spPr>
        <p:txBody>
          <a:bodyPr>
            <a:normAutofit/>
          </a:bodyPr>
          <a:lstStyle/>
          <a:p>
            <a:pPr marL="0" indent="0">
              <a:buNone/>
            </a:pPr>
            <a:r>
              <a:rPr lang="en-IN" sz="3800" u="sng" dirty="0"/>
              <a:t>Incentive sensitization theory: </a:t>
            </a:r>
          </a:p>
          <a:p>
            <a:pPr marL="0" indent="0">
              <a:buNone/>
            </a:pPr>
            <a:endParaRPr lang="en-IN" sz="3800" b="1" dirty="0"/>
          </a:p>
          <a:p>
            <a:pPr>
              <a:buFontTx/>
              <a:buChar char="-"/>
            </a:pPr>
            <a:r>
              <a:rPr lang="en-IN" dirty="0"/>
              <a:t>Theory builds upon the psychomotor stimulant theory of addiction </a:t>
            </a:r>
          </a:p>
          <a:p>
            <a:pPr>
              <a:buFontTx/>
              <a:buChar char="-"/>
            </a:pPr>
            <a:endParaRPr lang="en-IN" dirty="0"/>
          </a:p>
          <a:p>
            <a:pPr>
              <a:buFontTx/>
              <a:buChar char="-"/>
            </a:pPr>
            <a:endParaRPr lang="en-IN" dirty="0"/>
          </a:p>
          <a:p>
            <a:pPr>
              <a:buFontTx/>
              <a:buChar char="-"/>
            </a:pPr>
            <a:endParaRPr lang="en-IN" dirty="0"/>
          </a:p>
          <a:p>
            <a:pPr>
              <a:buFontTx/>
              <a:buChar char="-"/>
            </a:pPr>
            <a:endParaRPr lang="en-IN" dirty="0"/>
          </a:p>
        </p:txBody>
      </p:sp>
      <p:sp>
        <p:nvSpPr>
          <p:cNvPr id="4" name="Footer Placeholder 3">
            <a:extLst>
              <a:ext uri="{FF2B5EF4-FFF2-40B4-BE49-F238E27FC236}">
                <a16:creationId xmlns:a16="http://schemas.microsoft.com/office/drawing/2014/main" id="{BED31556-F1F8-41CE-904F-9E0A31BAB949}"/>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
        <p:nvSpPr>
          <p:cNvPr id="5" name="Rectangle 4">
            <a:extLst>
              <a:ext uri="{FF2B5EF4-FFF2-40B4-BE49-F238E27FC236}">
                <a16:creationId xmlns:a16="http://schemas.microsoft.com/office/drawing/2014/main" id="{EA70391C-F10E-4CEE-933F-EE18A107550B}"/>
              </a:ext>
            </a:extLst>
          </p:cNvPr>
          <p:cNvSpPr/>
          <p:nvPr/>
        </p:nvSpPr>
        <p:spPr>
          <a:xfrm>
            <a:off x="4189902" y="2657421"/>
            <a:ext cx="3233076" cy="45524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solidFill>
                  <a:schemeClr val="tx1"/>
                </a:solidFill>
              </a:rPr>
              <a:t>repeated exposure to drugs of abuse</a:t>
            </a:r>
          </a:p>
        </p:txBody>
      </p:sp>
      <p:sp>
        <p:nvSpPr>
          <p:cNvPr id="6" name="Rectangle 5">
            <a:extLst>
              <a:ext uri="{FF2B5EF4-FFF2-40B4-BE49-F238E27FC236}">
                <a16:creationId xmlns:a16="http://schemas.microsoft.com/office/drawing/2014/main" id="{E2E72E24-AF61-41ED-A6E8-F7DBFB4A2CA6}"/>
              </a:ext>
            </a:extLst>
          </p:cNvPr>
          <p:cNvSpPr/>
          <p:nvPr/>
        </p:nvSpPr>
        <p:spPr>
          <a:xfrm>
            <a:off x="3754465" y="3894124"/>
            <a:ext cx="4398935" cy="6248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t>neural adaptations </a:t>
            </a:r>
            <a:r>
              <a:rPr lang="en-IN" sz="2000" i="1" dirty="0"/>
              <a:t>in </a:t>
            </a:r>
            <a:r>
              <a:rPr lang="en-IN" sz="2000" i="1" dirty="0" err="1"/>
              <a:t>mesocorticolimbic</a:t>
            </a:r>
            <a:r>
              <a:rPr lang="en-IN" sz="2000" i="1" dirty="0"/>
              <a:t> dopamine system</a:t>
            </a:r>
            <a:endParaRPr lang="en-IN" sz="2000" dirty="0"/>
          </a:p>
        </p:txBody>
      </p:sp>
      <p:sp>
        <p:nvSpPr>
          <p:cNvPr id="7" name="Rectangle 6">
            <a:extLst>
              <a:ext uri="{FF2B5EF4-FFF2-40B4-BE49-F238E27FC236}">
                <a16:creationId xmlns:a16="http://schemas.microsoft.com/office/drawing/2014/main" id="{01C5E66E-FEF1-4DCF-A76E-152699F8CAF8}"/>
              </a:ext>
            </a:extLst>
          </p:cNvPr>
          <p:cNvSpPr/>
          <p:nvPr/>
        </p:nvSpPr>
        <p:spPr>
          <a:xfrm>
            <a:off x="3137244" y="5146517"/>
            <a:ext cx="5564796" cy="74676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dirty="0"/>
              <a:t>hypersensitive to drugs and to any cues that have become associated with the drug</a:t>
            </a:r>
          </a:p>
        </p:txBody>
      </p:sp>
      <p:cxnSp>
        <p:nvCxnSpPr>
          <p:cNvPr id="9" name="Straight Arrow Connector 8">
            <a:extLst>
              <a:ext uri="{FF2B5EF4-FFF2-40B4-BE49-F238E27FC236}">
                <a16:creationId xmlns:a16="http://schemas.microsoft.com/office/drawing/2014/main" id="{514C762F-EFD1-4E7E-8CB3-B549723AEB73}"/>
              </a:ext>
            </a:extLst>
          </p:cNvPr>
          <p:cNvCxnSpPr/>
          <p:nvPr/>
        </p:nvCxnSpPr>
        <p:spPr>
          <a:xfrm>
            <a:off x="5806440" y="3292054"/>
            <a:ext cx="0" cy="599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0285BB1-72BF-4AAF-8602-85D6677EE06B}"/>
              </a:ext>
            </a:extLst>
          </p:cNvPr>
          <p:cNvCxnSpPr>
            <a:cxnSpLocks/>
          </p:cNvCxnSpPr>
          <p:nvPr/>
        </p:nvCxnSpPr>
        <p:spPr>
          <a:xfrm>
            <a:off x="5806440" y="4518964"/>
            <a:ext cx="0" cy="630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6276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F734CF-CE1D-4D41-9974-0F529D11284F}"/>
              </a:ext>
            </a:extLst>
          </p:cNvPr>
          <p:cNvSpPr>
            <a:spLocks noGrp="1"/>
          </p:cNvSpPr>
          <p:nvPr>
            <p:ph idx="1"/>
          </p:nvPr>
        </p:nvSpPr>
        <p:spPr>
          <a:xfrm>
            <a:off x="731520" y="1143000"/>
            <a:ext cx="10759440" cy="5074920"/>
          </a:xfrm>
        </p:spPr>
        <p:txBody>
          <a:bodyPr>
            <a:normAutofit/>
          </a:bodyPr>
          <a:lstStyle/>
          <a:p>
            <a:pPr>
              <a:buFontTx/>
              <a:buChar char="-"/>
            </a:pPr>
            <a:r>
              <a:rPr lang="en-IN" sz="2400" dirty="0"/>
              <a:t>Person’s motivational focus narrows to drug seeking at the expense of natural reward seeking. </a:t>
            </a:r>
          </a:p>
          <a:p>
            <a:pPr>
              <a:buFontTx/>
              <a:buChar char="-"/>
            </a:pPr>
            <a:endParaRPr lang="en-IN" sz="2400" dirty="0"/>
          </a:p>
          <a:p>
            <a:pPr>
              <a:buFontTx/>
              <a:buChar char="-"/>
            </a:pPr>
            <a:r>
              <a:rPr lang="en-IN" sz="2400" dirty="0"/>
              <a:t>Sensitization of neural systems that control incentive salience (drug “wanting”) is independent of changes in neural systems that control reward (drug “liking”). </a:t>
            </a:r>
          </a:p>
          <a:p>
            <a:pPr>
              <a:buFontTx/>
              <a:buChar char="-"/>
            </a:pPr>
            <a:endParaRPr lang="en-IN" sz="2400" dirty="0"/>
          </a:p>
          <a:p>
            <a:pPr>
              <a:buFontTx/>
              <a:buChar char="-"/>
            </a:pPr>
            <a:r>
              <a:rPr lang="en-IN" sz="2400" dirty="0"/>
              <a:t>Proponents of this theory argue that the systems that mediate incentive salience are distinct from those controlling drug withdrawal-induced negative hedonic states.</a:t>
            </a:r>
          </a:p>
          <a:p>
            <a:endParaRPr lang="en-IN" dirty="0"/>
          </a:p>
        </p:txBody>
      </p:sp>
      <p:sp>
        <p:nvSpPr>
          <p:cNvPr id="4" name="Footer Placeholder 3">
            <a:extLst>
              <a:ext uri="{FF2B5EF4-FFF2-40B4-BE49-F238E27FC236}">
                <a16:creationId xmlns:a16="http://schemas.microsoft.com/office/drawing/2014/main" id="{04910C09-2125-480F-B274-D55698527D25}"/>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2944727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852EDE-6D75-43B9-9134-F21ECB899B3C}"/>
              </a:ext>
            </a:extLst>
          </p:cNvPr>
          <p:cNvSpPr>
            <a:spLocks noGrp="1"/>
          </p:cNvSpPr>
          <p:nvPr>
            <p:ph idx="1"/>
          </p:nvPr>
        </p:nvSpPr>
        <p:spPr>
          <a:xfrm>
            <a:off x="533401" y="792480"/>
            <a:ext cx="11182350" cy="5384482"/>
          </a:xfrm>
        </p:spPr>
        <p:txBody>
          <a:bodyPr>
            <a:normAutofit/>
          </a:bodyPr>
          <a:lstStyle/>
          <a:p>
            <a:r>
              <a:rPr lang="en-IN" dirty="0"/>
              <a:t>Intoxication: </a:t>
            </a:r>
          </a:p>
          <a:p>
            <a:pPr marL="457200" lvl="1" indent="0">
              <a:buNone/>
            </a:pPr>
            <a:r>
              <a:rPr lang="en-IN" dirty="0"/>
              <a:t>A reversible syndrome caused by a specific substance (e.g., alcohol) that affects one or more of the following mental functions: </a:t>
            </a:r>
          </a:p>
          <a:p>
            <a:pPr lvl="1">
              <a:buFontTx/>
              <a:buChar char="-"/>
            </a:pPr>
            <a:r>
              <a:rPr lang="en-IN" dirty="0"/>
              <a:t>Memory, </a:t>
            </a:r>
          </a:p>
          <a:p>
            <a:pPr lvl="1">
              <a:buFontTx/>
              <a:buChar char="-"/>
            </a:pPr>
            <a:r>
              <a:rPr lang="en-IN" dirty="0"/>
              <a:t>Orientation, </a:t>
            </a:r>
          </a:p>
          <a:p>
            <a:pPr lvl="1">
              <a:buFontTx/>
              <a:buChar char="-"/>
            </a:pPr>
            <a:r>
              <a:rPr lang="en-IN" dirty="0"/>
              <a:t>Mood, </a:t>
            </a:r>
          </a:p>
          <a:p>
            <a:pPr lvl="1">
              <a:buFontTx/>
              <a:buChar char="-"/>
            </a:pPr>
            <a:r>
              <a:rPr lang="en-IN" dirty="0"/>
              <a:t>Judgment, and </a:t>
            </a:r>
          </a:p>
          <a:p>
            <a:pPr lvl="1">
              <a:buFontTx/>
              <a:buChar char="-"/>
            </a:pPr>
            <a:r>
              <a:rPr lang="en-IN" dirty="0" err="1"/>
              <a:t>Behavioral</a:t>
            </a:r>
            <a:r>
              <a:rPr lang="en-IN" dirty="0"/>
              <a:t>, Social, or Occupational functioning. </a:t>
            </a:r>
          </a:p>
          <a:p>
            <a:pPr marL="457200" lvl="1" indent="0">
              <a:buNone/>
            </a:pPr>
            <a:endParaRPr lang="en-IN" dirty="0"/>
          </a:p>
          <a:p>
            <a:r>
              <a:rPr lang="en-IN" dirty="0"/>
              <a:t>Withdrawal: </a:t>
            </a:r>
          </a:p>
          <a:p>
            <a:pPr marL="457200" lvl="1" indent="0">
              <a:buNone/>
            </a:pPr>
            <a:r>
              <a:rPr lang="en-IN" dirty="0"/>
              <a:t>A substance-specific syndrome that occurs after stopping or reducing the amount of the drug or substance that has been used regularly over a prolonged period. </a:t>
            </a:r>
          </a:p>
        </p:txBody>
      </p:sp>
      <p:sp>
        <p:nvSpPr>
          <p:cNvPr id="4" name="Footer Placeholder 3">
            <a:extLst>
              <a:ext uri="{FF2B5EF4-FFF2-40B4-BE49-F238E27FC236}">
                <a16:creationId xmlns:a16="http://schemas.microsoft.com/office/drawing/2014/main" id="{968ADFA6-1C8E-41F2-8F2D-F2F19BBF1846}"/>
              </a:ext>
            </a:extLst>
          </p:cNvPr>
          <p:cNvSpPr>
            <a:spLocks noGrp="1"/>
          </p:cNvSpPr>
          <p:nvPr>
            <p:ph type="ftr" sz="quarter" idx="11"/>
          </p:nvPr>
        </p:nvSpPr>
        <p:spPr/>
        <p:txBody>
          <a:bodyPr/>
          <a:lstStyle/>
          <a:p>
            <a:r>
              <a:rPr lang="en-IN" dirty="0"/>
              <a:t>Kaplan &amp; </a:t>
            </a:r>
            <a:r>
              <a:rPr lang="en-IN" dirty="0" err="1"/>
              <a:t>Sadocks</a:t>
            </a:r>
            <a:r>
              <a:rPr lang="en-IN" dirty="0"/>
              <a:t> Synopsis Of Psychiatry, 11th Edition, Chapter 20.1 616-624</a:t>
            </a:r>
          </a:p>
          <a:p>
            <a:endParaRPr lang="en-IN" dirty="0"/>
          </a:p>
        </p:txBody>
      </p:sp>
    </p:spTree>
    <p:extLst>
      <p:ext uri="{BB962C8B-B14F-4D97-AF65-F5344CB8AC3E}">
        <p14:creationId xmlns:p14="http://schemas.microsoft.com/office/powerpoint/2010/main" val="253693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98FDA-344E-4844-85F7-78FFBAE61A21}"/>
              </a:ext>
            </a:extLst>
          </p:cNvPr>
          <p:cNvSpPr>
            <a:spLocks noGrp="1"/>
          </p:cNvSpPr>
          <p:nvPr>
            <p:ph idx="1"/>
          </p:nvPr>
        </p:nvSpPr>
        <p:spPr>
          <a:xfrm>
            <a:off x="356461" y="309966"/>
            <a:ext cx="11422251" cy="6046384"/>
          </a:xfrm>
        </p:spPr>
        <p:txBody>
          <a:bodyPr>
            <a:normAutofit fontScale="92500" lnSpcReduction="20000"/>
          </a:bodyPr>
          <a:lstStyle/>
          <a:p>
            <a:pPr marL="0" indent="0">
              <a:buNone/>
            </a:pPr>
            <a:r>
              <a:rPr lang="en-IN" sz="3200" u="sng" dirty="0"/>
              <a:t>Aberrant learning theory: </a:t>
            </a:r>
          </a:p>
          <a:p>
            <a:pPr marL="0" indent="0">
              <a:buNone/>
            </a:pPr>
            <a:endParaRPr lang="en-IN" sz="3200" dirty="0"/>
          </a:p>
          <a:p>
            <a:pPr>
              <a:buFontTx/>
              <a:buChar char="-"/>
            </a:pPr>
            <a:r>
              <a:rPr lang="en-IN" dirty="0"/>
              <a:t>Incentive salience theory is explained in the context of aberrant learning. </a:t>
            </a:r>
          </a:p>
          <a:p>
            <a:pPr>
              <a:buFontTx/>
              <a:buChar char="-"/>
            </a:pPr>
            <a:endParaRPr lang="en-IN" dirty="0"/>
          </a:p>
          <a:p>
            <a:pPr marL="0" indent="0" algn="ctr">
              <a:buNone/>
            </a:pPr>
            <a:r>
              <a:rPr lang="en-IN" dirty="0"/>
              <a:t>Repeated exposure to drugs </a:t>
            </a:r>
          </a:p>
          <a:p>
            <a:pPr marL="0" indent="0" algn="ctr">
              <a:buNone/>
            </a:pPr>
            <a:endParaRPr lang="en-IN" dirty="0"/>
          </a:p>
          <a:p>
            <a:pPr marL="0" indent="0" algn="ctr">
              <a:buNone/>
            </a:pPr>
            <a:r>
              <a:rPr lang="en-IN" dirty="0"/>
              <a:t>changes in associative brain structures</a:t>
            </a:r>
          </a:p>
          <a:p>
            <a:pPr marL="0" indent="0" algn="ctr">
              <a:buNone/>
            </a:pPr>
            <a:endParaRPr lang="en-IN" dirty="0"/>
          </a:p>
          <a:p>
            <a:pPr marL="0" indent="0" algn="ctr">
              <a:buNone/>
            </a:pPr>
            <a:r>
              <a:rPr lang="en-IN" dirty="0"/>
              <a:t>modulating neural systems that control normal responses to nondrug associated cues</a:t>
            </a:r>
          </a:p>
          <a:p>
            <a:pPr marL="0" indent="0" algn="ctr">
              <a:buNone/>
            </a:pPr>
            <a:endParaRPr lang="en-IN" dirty="0"/>
          </a:p>
          <a:p>
            <a:pPr marL="0" indent="0" algn="ctr">
              <a:buNone/>
            </a:pPr>
            <a:r>
              <a:rPr lang="en-IN" i="1" dirty="0"/>
              <a:t>heightens responsiveness </a:t>
            </a:r>
            <a:r>
              <a:rPr lang="en-IN" dirty="0"/>
              <a:t>to drug-associated cues </a:t>
            </a:r>
          </a:p>
          <a:p>
            <a:pPr marL="0" indent="0" algn="ctr">
              <a:buNone/>
            </a:pPr>
            <a:endParaRPr lang="en-IN" dirty="0"/>
          </a:p>
          <a:p>
            <a:pPr marL="0" indent="0" algn="ctr">
              <a:buNone/>
            </a:pPr>
            <a:r>
              <a:rPr lang="en-IN" dirty="0"/>
              <a:t>drug seeking and taking becomes automatic or habitual. </a:t>
            </a:r>
          </a:p>
          <a:p>
            <a:pPr>
              <a:buFontTx/>
              <a:buChar char="-"/>
            </a:pPr>
            <a:endParaRPr lang="en-IN" dirty="0"/>
          </a:p>
        </p:txBody>
      </p:sp>
      <p:sp>
        <p:nvSpPr>
          <p:cNvPr id="4" name="Footer Placeholder 3">
            <a:extLst>
              <a:ext uri="{FF2B5EF4-FFF2-40B4-BE49-F238E27FC236}">
                <a16:creationId xmlns:a16="http://schemas.microsoft.com/office/drawing/2014/main" id="{D0874F8B-3E7C-4D11-95E5-10E8F85527F2}"/>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cxnSp>
        <p:nvCxnSpPr>
          <p:cNvPr id="5" name="Straight Arrow Connector 4">
            <a:extLst>
              <a:ext uri="{FF2B5EF4-FFF2-40B4-BE49-F238E27FC236}">
                <a16:creationId xmlns:a16="http://schemas.microsoft.com/office/drawing/2014/main" id="{AD5011B3-C954-49BC-9CD7-F247C8FD63A8}"/>
              </a:ext>
            </a:extLst>
          </p:cNvPr>
          <p:cNvCxnSpPr/>
          <p:nvPr/>
        </p:nvCxnSpPr>
        <p:spPr>
          <a:xfrm>
            <a:off x="6096000" y="2346960"/>
            <a:ext cx="0" cy="457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0AF8A22F-EA3D-4DB2-8852-A9D55559792D}"/>
              </a:ext>
            </a:extLst>
          </p:cNvPr>
          <p:cNvCxnSpPr/>
          <p:nvPr/>
        </p:nvCxnSpPr>
        <p:spPr>
          <a:xfrm>
            <a:off x="6096000" y="3169920"/>
            <a:ext cx="0" cy="4267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7650C305-3F6A-44A1-A398-2777D5B397A3}"/>
              </a:ext>
            </a:extLst>
          </p:cNvPr>
          <p:cNvCxnSpPr/>
          <p:nvPr/>
        </p:nvCxnSpPr>
        <p:spPr>
          <a:xfrm>
            <a:off x="6096000" y="4221480"/>
            <a:ext cx="0" cy="4267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0EB947A6-3B32-4439-8539-4019ECACAC58}"/>
              </a:ext>
            </a:extLst>
          </p:cNvPr>
          <p:cNvCxnSpPr/>
          <p:nvPr/>
        </p:nvCxnSpPr>
        <p:spPr>
          <a:xfrm>
            <a:off x="6096000" y="5059680"/>
            <a:ext cx="0" cy="3962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961932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0214B4-6610-4D58-B6EF-0C8D6A33D0E7}"/>
              </a:ext>
            </a:extLst>
          </p:cNvPr>
          <p:cNvSpPr>
            <a:spLocks noGrp="1"/>
          </p:cNvSpPr>
          <p:nvPr>
            <p:ph idx="1"/>
          </p:nvPr>
        </p:nvSpPr>
        <p:spPr>
          <a:xfrm>
            <a:off x="594360" y="1082040"/>
            <a:ext cx="11247120" cy="5094923"/>
          </a:xfrm>
        </p:spPr>
        <p:txBody>
          <a:bodyPr/>
          <a:lstStyle/>
          <a:p>
            <a:pPr>
              <a:buFontTx/>
              <a:buChar char="-"/>
            </a:pPr>
            <a:r>
              <a:rPr lang="en-IN" sz="2600" dirty="0"/>
              <a:t>This is mediated by a gradual shift from ventral to dorsal striatal mechanisms. </a:t>
            </a:r>
          </a:p>
          <a:p>
            <a:pPr>
              <a:buFontTx/>
              <a:buChar char="-"/>
            </a:pPr>
            <a:endParaRPr lang="en-IN" sz="2600" dirty="0"/>
          </a:p>
          <a:p>
            <a:pPr>
              <a:buFontTx/>
              <a:buChar char="-"/>
            </a:pPr>
            <a:r>
              <a:rPr lang="en-IN" sz="2600" i="1" dirty="0"/>
              <a:t>Sensitized responsiveness </a:t>
            </a:r>
            <a:r>
              <a:rPr lang="en-IN" sz="2600" dirty="0"/>
              <a:t>to drugs and drug cues is immune to punishment, resulting in a </a:t>
            </a:r>
            <a:r>
              <a:rPr lang="en-IN" sz="2600" b="1" i="1" dirty="0"/>
              <a:t>core symptom </a:t>
            </a:r>
            <a:r>
              <a:rPr lang="en-IN" sz="2600" b="1" dirty="0"/>
              <a:t>of SUDs: continued drug use despite adverse consequences.</a:t>
            </a:r>
          </a:p>
          <a:p>
            <a:endParaRPr lang="en-IN" dirty="0"/>
          </a:p>
        </p:txBody>
      </p:sp>
      <p:sp>
        <p:nvSpPr>
          <p:cNvPr id="4" name="Footer Placeholder 3">
            <a:extLst>
              <a:ext uri="{FF2B5EF4-FFF2-40B4-BE49-F238E27FC236}">
                <a16:creationId xmlns:a16="http://schemas.microsoft.com/office/drawing/2014/main" id="{CAF6F8C8-285F-4244-A6EE-883FF04B7112}"/>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200039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29EA0B-D00B-444A-B524-EC28E9EED9BB}"/>
              </a:ext>
            </a:extLst>
          </p:cNvPr>
          <p:cNvSpPr>
            <a:spLocks noGrp="1"/>
          </p:cNvSpPr>
          <p:nvPr>
            <p:ph idx="1"/>
          </p:nvPr>
        </p:nvSpPr>
        <p:spPr>
          <a:xfrm>
            <a:off x="385763" y="557212"/>
            <a:ext cx="11516935" cy="5799137"/>
          </a:xfrm>
        </p:spPr>
        <p:txBody>
          <a:bodyPr>
            <a:normAutofit fontScale="92500" lnSpcReduction="10000"/>
          </a:bodyPr>
          <a:lstStyle/>
          <a:p>
            <a:pPr marL="0" indent="0">
              <a:buNone/>
            </a:pPr>
            <a:r>
              <a:rPr lang="en-IN" sz="3200" u="sng" dirty="0" err="1"/>
              <a:t>Frontostriatal</a:t>
            </a:r>
            <a:r>
              <a:rPr lang="en-IN" sz="3200" u="sng" dirty="0"/>
              <a:t>-dysfunction theory: </a:t>
            </a:r>
          </a:p>
          <a:p>
            <a:pPr marL="0" indent="0">
              <a:buNone/>
            </a:pPr>
            <a:endParaRPr lang="en-IN" dirty="0"/>
          </a:p>
          <a:p>
            <a:pPr>
              <a:buFontTx/>
              <a:buChar char="-"/>
            </a:pPr>
            <a:r>
              <a:rPr lang="en-IN" dirty="0"/>
              <a:t>People with SUD have poor impulse control – </a:t>
            </a:r>
          </a:p>
          <a:p>
            <a:pPr>
              <a:buFontTx/>
              <a:buChar char="-"/>
            </a:pPr>
            <a:endParaRPr lang="en-IN" dirty="0"/>
          </a:p>
          <a:p>
            <a:pPr marL="0" indent="0" algn="ctr">
              <a:buNone/>
            </a:pPr>
            <a:r>
              <a:rPr lang="en-IN" dirty="0"/>
              <a:t>repeated drug exposure </a:t>
            </a:r>
          </a:p>
          <a:p>
            <a:pPr marL="0" indent="0" algn="ctr">
              <a:buNone/>
            </a:pPr>
            <a:endParaRPr lang="en-IN" dirty="0"/>
          </a:p>
          <a:p>
            <a:pPr marL="0" indent="0" algn="ctr">
              <a:buNone/>
            </a:pPr>
            <a:r>
              <a:rPr lang="en-IN" dirty="0"/>
              <a:t>leads to alterations in cortical and limbic circuits </a:t>
            </a:r>
          </a:p>
          <a:p>
            <a:pPr marL="0" indent="0" algn="ctr">
              <a:buNone/>
            </a:pPr>
            <a:endParaRPr lang="en-IN" dirty="0"/>
          </a:p>
          <a:p>
            <a:pPr marL="0" indent="0" algn="ctr">
              <a:buNone/>
            </a:pPr>
            <a:r>
              <a:rPr lang="en-IN" i="1" dirty="0"/>
              <a:t>pathological responses to drugs and drug cues</a:t>
            </a:r>
            <a:r>
              <a:rPr lang="en-IN" dirty="0"/>
              <a:t> while simultaneously displaying impaired inhibitory </a:t>
            </a:r>
            <a:r>
              <a:rPr lang="en-IN" i="1" dirty="0"/>
              <a:t>executive control </a:t>
            </a:r>
            <a:r>
              <a:rPr lang="en-IN" dirty="0"/>
              <a:t>over drug-taking </a:t>
            </a:r>
            <a:r>
              <a:rPr lang="en-IN" dirty="0" err="1"/>
              <a:t>behavior</a:t>
            </a:r>
            <a:r>
              <a:rPr lang="en-IN" dirty="0"/>
              <a:t>. </a:t>
            </a:r>
          </a:p>
          <a:p>
            <a:pPr marL="0" indent="0" algn="ctr">
              <a:buNone/>
            </a:pPr>
            <a:endParaRPr lang="en-IN" dirty="0"/>
          </a:p>
          <a:p>
            <a:pPr marL="0" indent="0" algn="ctr">
              <a:buNone/>
            </a:pPr>
            <a:r>
              <a:rPr lang="en-IN" dirty="0"/>
              <a:t>loss of impulse control, poor decision-making, heightened responsiveness to drug-associated cues, and compulsive drug use.</a:t>
            </a:r>
          </a:p>
        </p:txBody>
      </p:sp>
      <p:sp>
        <p:nvSpPr>
          <p:cNvPr id="4" name="Footer Placeholder 3">
            <a:extLst>
              <a:ext uri="{FF2B5EF4-FFF2-40B4-BE49-F238E27FC236}">
                <a16:creationId xmlns:a16="http://schemas.microsoft.com/office/drawing/2014/main" id="{BBDFF3C0-90B3-4287-B067-8269765C3AC5}"/>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cxnSp>
        <p:nvCxnSpPr>
          <p:cNvPr id="5" name="Straight Arrow Connector 4">
            <a:extLst>
              <a:ext uri="{FF2B5EF4-FFF2-40B4-BE49-F238E27FC236}">
                <a16:creationId xmlns:a16="http://schemas.microsoft.com/office/drawing/2014/main" id="{72AA76B0-7195-4953-B995-0618FB69AE32}"/>
              </a:ext>
            </a:extLst>
          </p:cNvPr>
          <p:cNvCxnSpPr/>
          <p:nvPr/>
        </p:nvCxnSpPr>
        <p:spPr>
          <a:xfrm>
            <a:off x="5971309" y="2757055"/>
            <a:ext cx="0" cy="4849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E495E95-A61C-41ED-9D2A-BF0E3093A97B}"/>
              </a:ext>
            </a:extLst>
          </p:cNvPr>
          <p:cNvCxnSpPr>
            <a:cxnSpLocks/>
          </p:cNvCxnSpPr>
          <p:nvPr/>
        </p:nvCxnSpPr>
        <p:spPr>
          <a:xfrm>
            <a:off x="5957455" y="3685309"/>
            <a:ext cx="0" cy="4433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674EC3E6-761C-4CA8-9922-B7C03F8266EA}"/>
              </a:ext>
            </a:extLst>
          </p:cNvPr>
          <p:cNvCxnSpPr/>
          <p:nvPr/>
        </p:nvCxnSpPr>
        <p:spPr>
          <a:xfrm>
            <a:off x="5943600" y="4904509"/>
            <a:ext cx="0" cy="4710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7655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ACD3AE-6990-4EF6-96AE-C96134846663}"/>
              </a:ext>
            </a:extLst>
          </p:cNvPr>
          <p:cNvSpPr>
            <a:spLocks noGrp="1"/>
          </p:cNvSpPr>
          <p:nvPr>
            <p:ph idx="1"/>
          </p:nvPr>
        </p:nvSpPr>
        <p:spPr>
          <a:xfrm>
            <a:off x="418453" y="418454"/>
            <a:ext cx="11422251" cy="5758509"/>
          </a:xfrm>
        </p:spPr>
        <p:txBody>
          <a:bodyPr>
            <a:normAutofit/>
          </a:bodyPr>
          <a:lstStyle/>
          <a:p>
            <a:pPr marL="0" indent="0">
              <a:buNone/>
            </a:pPr>
            <a:r>
              <a:rPr lang="en-IN" sz="3200" u="sng" dirty="0"/>
              <a:t>Hedonic-allostasis theory: </a:t>
            </a:r>
          </a:p>
          <a:p>
            <a:pPr marL="0" indent="0">
              <a:buNone/>
            </a:pPr>
            <a:endParaRPr lang="en-IN" dirty="0"/>
          </a:p>
          <a:p>
            <a:pPr>
              <a:buFontTx/>
              <a:buChar char="-"/>
            </a:pPr>
            <a:r>
              <a:rPr lang="en-IN" dirty="0"/>
              <a:t>Postulates that </a:t>
            </a:r>
          </a:p>
          <a:p>
            <a:pPr marL="457200" lvl="1" indent="0">
              <a:buNone/>
            </a:pPr>
            <a:r>
              <a:rPr lang="en-IN" dirty="0"/>
              <a:t>initial drug abuse is motivated by the positive reinforcement</a:t>
            </a:r>
          </a:p>
          <a:p>
            <a:pPr marL="457200" lvl="1" indent="0">
              <a:buNone/>
            </a:pPr>
            <a:r>
              <a:rPr lang="en-IN" dirty="0"/>
              <a:t>chronic drug abuse is motivated by the negative reinforcement. </a:t>
            </a:r>
          </a:p>
          <a:p>
            <a:pPr marL="457200" lvl="1" indent="0">
              <a:buNone/>
            </a:pPr>
            <a:endParaRPr lang="en-IN" dirty="0"/>
          </a:p>
          <a:p>
            <a:pPr>
              <a:buFontTx/>
              <a:buChar char="-"/>
            </a:pPr>
            <a:r>
              <a:rPr lang="en-IN" dirty="0"/>
              <a:t>Chronic drug-induced negative emotional state, termed the “hedonic allostatic” state, reflects a persistent change in the normal reward set point. </a:t>
            </a:r>
          </a:p>
          <a:p>
            <a:pPr>
              <a:buFontTx/>
              <a:buChar char="-"/>
            </a:pPr>
            <a:endParaRPr lang="en-IN" dirty="0"/>
          </a:p>
          <a:p>
            <a:pPr>
              <a:buFontTx/>
              <a:buChar char="-"/>
            </a:pPr>
            <a:r>
              <a:rPr lang="en-IN" dirty="0"/>
              <a:t>Hedonic allostasis contributes to compulsive drug taking through </a:t>
            </a:r>
            <a:r>
              <a:rPr lang="en-IN" i="1" dirty="0"/>
              <a:t>negative reinforcement</a:t>
            </a:r>
            <a:r>
              <a:rPr lang="en-IN" dirty="0"/>
              <a:t> mechanisms that involve circuits connecting cortical, striatal, and thalamic regions</a:t>
            </a:r>
          </a:p>
        </p:txBody>
      </p:sp>
      <p:sp>
        <p:nvSpPr>
          <p:cNvPr id="4" name="Footer Placeholder 3">
            <a:extLst>
              <a:ext uri="{FF2B5EF4-FFF2-40B4-BE49-F238E27FC236}">
                <a16:creationId xmlns:a16="http://schemas.microsoft.com/office/drawing/2014/main" id="{D1446B15-80E7-44EE-8D42-9EB3F36E246A}"/>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2908371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C00DB-E128-43F8-BB37-B956ED960DD0}"/>
              </a:ext>
            </a:extLst>
          </p:cNvPr>
          <p:cNvSpPr>
            <a:spLocks noGrp="1"/>
          </p:cNvSpPr>
          <p:nvPr>
            <p:ph type="title"/>
          </p:nvPr>
        </p:nvSpPr>
        <p:spPr>
          <a:xfrm>
            <a:off x="140776" y="72580"/>
            <a:ext cx="10515600" cy="1325563"/>
          </a:xfrm>
        </p:spPr>
        <p:txBody>
          <a:bodyPr/>
          <a:lstStyle/>
          <a:p>
            <a:r>
              <a:rPr lang="en-IN" dirty="0"/>
              <a:t>Brain pathways in addiction</a:t>
            </a:r>
          </a:p>
        </p:txBody>
      </p:sp>
      <p:sp>
        <p:nvSpPr>
          <p:cNvPr id="3" name="Content Placeholder 2">
            <a:extLst>
              <a:ext uri="{FF2B5EF4-FFF2-40B4-BE49-F238E27FC236}">
                <a16:creationId xmlns:a16="http://schemas.microsoft.com/office/drawing/2014/main" id="{B68CF11C-B8C3-48EE-B3FB-1BA291BABB25}"/>
              </a:ext>
            </a:extLst>
          </p:cNvPr>
          <p:cNvSpPr>
            <a:spLocks noGrp="1"/>
          </p:cNvSpPr>
          <p:nvPr>
            <p:ph idx="1"/>
          </p:nvPr>
        </p:nvSpPr>
        <p:spPr>
          <a:xfrm>
            <a:off x="325463" y="1487837"/>
            <a:ext cx="11701221" cy="4868513"/>
          </a:xfrm>
        </p:spPr>
        <p:txBody>
          <a:bodyPr>
            <a:normAutofit/>
          </a:bodyPr>
          <a:lstStyle/>
          <a:p>
            <a:r>
              <a:rPr lang="en-IN" dirty="0"/>
              <a:t>All drugs of abuse converge on a common circuitry in the brain’s limbic system.</a:t>
            </a:r>
          </a:p>
          <a:p>
            <a:endParaRPr lang="en-IN" dirty="0"/>
          </a:p>
          <a:p>
            <a:r>
              <a:rPr lang="en-IN" dirty="0"/>
              <a:t>Three primary circuits upon which chronic exposure to all drugs of abuse act.</a:t>
            </a:r>
          </a:p>
          <a:p>
            <a:endParaRPr lang="en-IN" dirty="0"/>
          </a:p>
          <a:p>
            <a:pPr marL="514350" indent="-514350">
              <a:buAutoNum type="arabicParenBoth"/>
            </a:pPr>
            <a:r>
              <a:rPr lang="en-IN" dirty="0"/>
              <a:t>Homeostatic impairment of the dopamine system</a:t>
            </a:r>
          </a:p>
          <a:p>
            <a:pPr marL="514350" indent="-514350">
              <a:buAutoNum type="arabicParenBoth"/>
            </a:pPr>
            <a:r>
              <a:rPr lang="en-IN" dirty="0"/>
              <a:t>Extrahypothalamic actions of CRF</a:t>
            </a:r>
          </a:p>
          <a:p>
            <a:pPr marL="514350" indent="-514350">
              <a:buAutoNum type="arabicParenBoth"/>
            </a:pPr>
            <a:r>
              <a:rPr lang="en-IN" dirty="0"/>
              <a:t>Cortical “</a:t>
            </a:r>
            <a:r>
              <a:rPr lang="en-IN" dirty="0" err="1"/>
              <a:t>hypofrontality</a:t>
            </a:r>
            <a:r>
              <a:rPr lang="en-IN" dirty="0"/>
              <a:t>,”</a:t>
            </a:r>
          </a:p>
          <a:p>
            <a:endParaRPr lang="en-IN" b="1" dirty="0"/>
          </a:p>
          <a:p>
            <a:endParaRPr lang="en-IN" dirty="0"/>
          </a:p>
          <a:p>
            <a:endParaRPr lang="en-IN" dirty="0"/>
          </a:p>
          <a:p>
            <a:pPr marL="0" indent="0">
              <a:buNone/>
            </a:pPr>
            <a:endParaRPr lang="en-IN" dirty="0"/>
          </a:p>
        </p:txBody>
      </p:sp>
      <p:sp>
        <p:nvSpPr>
          <p:cNvPr id="4" name="Footer Placeholder 3">
            <a:extLst>
              <a:ext uri="{FF2B5EF4-FFF2-40B4-BE49-F238E27FC236}">
                <a16:creationId xmlns:a16="http://schemas.microsoft.com/office/drawing/2014/main" id="{25FD2F36-093A-4550-9E07-3E2264D829A9}"/>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480355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1299B5-DFE6-44CB-83B0-6BEC3ECBA08C}"/>
              </a:ext>
            </a:extLst>
          </p:cNvPr>
          <p:cNvSpPr>
            <a:spLocks noGrp="1"/>
          </p:cNvSpPr>
          <p:nvPr>
            <p:ph idx="1"/>
          </p:nvPr>
        </p:nvSpPr>
        <p:spPr>
          <a:xfrm>
            <a:off x="695459" y="682580"/>
            <a:ext cx="10658341" cy="5494383"/>
          </a:xfrm>
        </p:spPr>
        <p:txBody>
          <a:bodyPr/>
          <a:lstStyle/>
          <a:p>
            <a:pPr marL="514350" indent="-514350">
              <a:buAutoNum type="arabicParenBoth"/>
            </a:pPr>
            <a:r>
              <a:rPr lang="en-IN" u="sng" dirty="0"/>
              <a:t>Homeostatic impairment of the dopamine system</a:t>
            </a:r>
          </a:p>
          <a:p>
            <a:pPr marL="0" indent="0">
              <a:buNone/>
            </a:pPr>
            <a:endParaRPr lang="en-IN" dirty="0"/>
          </a:p>
          <a:p>
            <a:r>
              <a:rPr lang="en-IN" dirty="0"/>
              <a:t>Chronic exposure to addictive drugs causes a homeostatic impairment of the dopamine system, </a:t>
            </a:r>
          </a:p>
          <a:p>
            <a:pPr marL="457200" lvl="1" indent="0">
              <a:buNone/>
            </a:pPr>
            <a:r>
              <a:rPr lang="en-IN" dirty="0"/>
              <a:t>in which natural rewards become less effective at increasing dopamine release in a typical fashion</a:t>
            </a:r>
          </a:p>
          <a:p>
            <a:endParaRPr lang="en-IN" dirty="0"/>
          </a:p>
          <a:p>
            <a:r>
              <a:rPr lang="en-IN" dirty="0"/>
              <a:t>Chronic, intermittent drug exposure can sensitize the dopamine system, such that exposure to the drug or drug-associated stimuli elicits </a:t>
            </a:r>
            <a:r>
              <a:rPr lang="en-IN" i="1" dirty="0"/>
              <a:t>greater increases in dopaminergic transmission. </a:t>
            </a:r>
          </a:p>
          <a:p>
            <a:pPr marL="457200" lvl="1" indent="0">
              <a:buNone/>
            </a:pPr>
            <a:r>
              <a:rPr lang="en-IN" dirty="0"/>
              <a:t>This sensitization of dopamine responses can persist long after drug taking ceases and may relate to drug craving and relapse. </a:t>
            </a:r>
          </a:p>
          <a:p>
            <a:endParaRPr lang="en-IN" dirty="0"/>
          </a:p>
        </p:txBody>
      </p:sp>
      <p:sp>
        <p:nvSpPr>
          <p:cNvPr id="4" name="Footer Placeholder 3">
            <a:extLst>
              <a:ext uri="{FF2B5EF4-FFF2-40B4-BE49-F238E27FC236}">
                <a16:creationId xmlns:a16="http://schemas.microsoft.com/office/drawing/2014/main" id="{11CE5DA8-E77F-45D3-BCA6-3E0B545C0B57}"/>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907501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6D12C9-9AF0-455D-A33F-EFECDA2A50C5}"/>
              </a:ext>
            </a:extLst>
          </p:cNvPr>
          <p:cNvSpPr>
            <a:spLocks noGrp="1"/>
          </p:cNvSpPr>
          <p:nvPr>
            <p:ph idx="1"/>
          </p:nvPr>
        </p:nvSpPr>
        <p:spPr>
          <a:xfrm>
            <a:off x="708338" y="811369"/>
            <a:ext cx="10645462" cy="5365594"/>
          </a:xfrm>
        </p:spPr>
        <p:txBody>
          <a:bodyPr/>
          <a:lstStyle/>
          <a:p>
            <a:pPr marL="0" indent="0">
              <a:buNone/>
            </a:pPr>
            <a:r>
              <a:rPr lang="en-IN" dirty="0"/>
              <a:t>(2) </a:t>
            </a:r>
            <a:r>
              <a:rPr lang="en-IN" u="sng" dirty="0"/>
              <a:t>Extrahypothalamic actions of CRF(Corticotrophin releasing factors)</a:t>
            </a:r>
          </a:p>
          <a:p>
            <a:endParaRPr lang="en-IN" dirty="0"/>
          </a:p>
          <a:p>
            <a:endParaRPr lang="en-IN" dirty="0"/>
          </a:p>
        </p:txBody>
      </p:sp>
      <p:sp>
        <p:nvSpPr>
          <p:cNvPr id="4" name="Footer Placeholder 3">
            <a:extLst>
              <a:ext uri="{FF2B5EF4-FFF2-40B4-BE49-F238E27FC236}">
                <a16:creationId xmlns:a16="http://schemas.microsoft.com/office/drawing/2014/main" id="{288E78F1-94FD-453B-9409-8C7ED2B7034D}"/>
              </a:ext>
            </a:extLst>
          </p:cNvPr>
          <p:cNvSpPr>
            <a:spLocks noGrp="1"/>
          </p:cNvSpPr>
          <p:nvPr>
            <p:ph type="ftr" sz="quarter" idx="11"/>
          </p:nvPr>
        </p:nvSpPr>
        <p:spPr>
          <a:xfrm>
            <a:off x="3000778" y="6249181"/>
            <a:ext cx="5139744" cy="348993"/>
          </a:xfrm>
        </p:spPr>
        <p:txBody>
          <a:bodyPr/>
          <a:lstStyle/>
          <a:p>
            <a:r>
              <a:rPr lang="en-IN" dirty="0"/>
              <a:t>Kaplan and Sadock’s Comprehensive Textbook Of Psychiatry, Ch 1.24, </a:t>
            </a:r>
            <a:r>
              <a:rPr lang="en-IN" dirty="0" err="1"/>
              <a:t>Pg</a:t>
            </a:r>
            <a:r>
              <a:rPr lang="en-IN" dirty="0"/>
              <a:t> no. 369-385</a:t>
            </a:r>
          </a:p>
          <a:p>
            <a:endParaRPr lang="en-IN" dirty="0"/>
          </a:p>
        </p:txBody>
      </p:sp>
      <p:sp>
        <p:nvSpPr>
          <p:cNvPr id="2" name="Rectangle 1">
            <a:extLst>
              <a:ext uri="{FF2B5EF4-FFF2-40B4-BE49-F238E27FC236}">
                <a16:creationId xmlns:a16="http://schemas.microsoft.com/office/drawing/2014/main" id="{B9E9249F-18F7-4A83-8023-29E59D0C775F}"/>
              </a:ext>
            </a:extLst>
          </p:cNvPr>
          <p:cNvSpPr/>
          <p:nvPr/>
        </p:nvSpPr>
        <p:spPr>
          <a:xfrm>
            <a:off x="3702676" y="2646610"/>
            <a:ext cx="3232598" cy="9160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tx1"/>
                </a:solidFill>
              </a:rPr>
              <a:t>Activate CRF containing neurons in the amygdala</a:t>
            </a:r>
          </a:p>
        </p:txBody>
      </p:sp>
      <p:sp>
        <p:nvSpPr>
          <p:cNvPr id="5" name="Rectangle 4">
            <a:extLst>
              <a:ext uri="{FF2B5EF4-FFF2-40B4-BE49-F238E27FC236}">
                <a16:creationId xmlns:a16="http://schemas.microsoft.com/office/drawing/2014/main" id="{E2323C92-B6F4-45B9-B995-F42BB5C992A2}"/>
              </a:ext>
            </a:extLst>
          </p:cNvPr>
          <p:cNvSpPr/>
          <p:nvPr/>
        </p:nvSpPr>
        <p:spPr>
          <a:xfrm>
            <a:off x="3947374" y="1579273"/>
            <a:ext cx="3103809" cy="5409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tx1"/>
                </a:solidFill>
              </a:rPr>
              <a:t>Acute drug withdrawal</a:t>
            </a:r>
          </a:p>
        </p:txBody>
      </p:sp>
      <p:sp>
        <p:nvSpPr>
          <p:cNvPr id="6" name="Rectangle 5">
            <a:extLst>
              <a:ext uri="{FF2B5EF4-FFF2-40B4-BE49-F238E27FC236}">
                <a16:creationId xmlns:a16="http://schemas.microsoft.com/office/drawing/2014/main" id="{5E95C0F2-5EED-444E-BB76-5E609C73B362}"/>
              </a:ext>
            </a:extLst>
          </p:cNvPr>
          <p:cNvSpPr/>
          <p:nvPr/>
        </p:nvSpPr>
        <p:spPr>
          <a:xfrm>
            <a:off x="4011768" y="4066505"/>
            <a:ext cx="2846231" cy="3847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tx1"/>
                </a:solidFill>
              </a:rPr>
              <a:t>Stress-like effects</a:t>
            </a:r>
          </a:p>
        </p:txBody>
      </p:sp>
      <p:sp>
        <p:nvSpPr>
          <p:cNvPr id="7" name="Rectangle 6">
            <a:extLst>
              <a:ext uri="{FF2B5EF4-FFF2-40B4-BE49-F238E27FC236}">
                <a16:creationId xmlns:a16="http://schemas.microsoft.com/office/drawing/2014/main" id="{C07CE5D0-F0A0-4CD0-A298-BF62960C9FF9}"/>
              </a:ext>
            </a:extLst>
          </p:cNvPr>
          <p:cNvSpPr/>
          <p:nvPr/>
        </p:nvSpPr>
        <p:spPr>
          <a:xfrm>
            <a:off x="3331870" y="5063666"/>
            <a:ext cx="4334815" cy="5731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solidFill>
                  <a:schemeClr val="tx1"/>
                </a:solidFill>
              </a:rPr>
              <a:t>Negative affective and somatic symptoms of drug withdrawal</a:t>
            </a:r>
          </a:p>
        </p:txBody>
      </p:sp>
      <p:cxnSp>
        <p:nvCxnSpPr>
          <p:cNvPr id="9" name="Straight Arrow Connector 8">
            <a:extLst>
              <a:ext uri="{FF2B5EF4-FFF2-40B4-BE49-F238E27FC236}">
                <a16:creationId xmlns:a16="http://schemas.microsoft.com/office/drawing/2014/main" id="{609291AC-71F1-4749-8402-A5915C258213}"/>
              </a:ext>
            </a:extLst>
          </p:cNvPr>
          <p:cNvCxnSpPr/>
          <p:nvPr/>
        </p:nvCxnSpPr>
        <p:spPr>
          <a:xfrm>
            <a:off x="5318975" y="2120185"/>
            <a:ext cx="0" cy="450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E7806F9-8DA5-4CC6-9A68-0E77BBC03530}"/>
              </a:ext>
            </a:extLst>
          </p:cNvPr>
          <p:cNvCxnSpPr>
            <a:cxnSpLocks/>
          </p:cNvCxnSpPr>
          <p:nvPr/>
        </p:nvCxnSpPr>
        <p:spPr>
          <a:xfrm>
            <a:off x="5318975" y="3494166"/>
            <a:ext cx="0" cy="4813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CB00330-7F42-4B15-A0F3-110A8F4FE355}"/>
              </a:ext>
            </a:extLst>
          </p:cNvPr>
          <p:cNvCxnSpPr/>
          <p:nvPr/>
        </p:nvCxnSpPr>
        <p:spPr>
          <a:xfrm>
            <a:off x="5318975" y="4473799"/>
            <a:ext cx="0" cy="4459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5671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C4A39-A448-40DE-BE07-0D72AEC28CC8}"/>
              </a:ext>
            </a:extLst>
          </p:cNvPr>
          <p:cNvSpPr>
            <a:spLocks noGrp="1"/>
          </p:cNvSpPr>
          <p:nvPr>
            <p:ph idx="1"/>
          </p:nvPr>
        </p:nvSpPr>
        <p:spPr>
          <a:xfrm>
            <a:off x="511443" y="387458"/>
            <a:ext cx="11329261" cy="6227656"/>
          </a:xfrm>
        </p:spPr>
        <p:txBody>
          <a:bodyPr>
            <a:normAutofit/>
          </a:bodyPr>
          <a:lstStyle/>
          <a:p>
            <a:pPr marL="0" indent="0">
              <a:buNone/>
            </a:pPr>
            <a:endParaRPr lang="en-IN" dirty="0"/>
          </a:p>
          <a:p>
            <a:pPr marL="0" indent="0">
              <a:buNone/>
            </a:pPr>
            <a:r>
              <a:rPr lang="en-IN" dirty="0"/>
              <a:t>(3) </a:t>
            </a:r>
            <a:r>
              <a:rPr lang="en-IN" u="sng" dirty="0"/>
              <a:t>Cortical “</a:t>
            </a:r>
            <a:r>
              <a:rPr lang="en-IN" u="sng" dirty="0" err="1"/>
              <a:t>hypofrontality</a:t>
            </a:r>
            <a:r>
              <a:rPr lang="en-IN" u="sng" dirty="0"/>
              <a:t>”</a:t>
            </a:r>
          </a:p>
          <a:p>
            <a:pPr marL="0" indent="0">
              <a:buNone/>
            </a:pPr>
            <a:endParaRPr lang="en-IN" u="sng" dirty="0"/>
          </a:p>
          <a:p>
            <a:r>
              <a:rPr lang="en-IN" sz="2400" dirty="0"/>
              <a:t>Final adaptation common to chronic exposure of most classes of abused drugs</a:t>
            </a:r>
          </a:p>
          <a:p>
            <a:endParaRPr lang="en-IN" sz="2400" dirty="0"/>
          </a:p>
          <a:p>
            <a:r>
              <a:rPr lang="en-IN" sz="2400" dirty="0"/>
              <a:t>Reduced basal activity of cortical neurons and decreased ability of natural rewards to activate certain cortical regions such as </a:t>
            </a:r>
          </a:p>
          <a:p>
            <a:pPr marL="457200" lvl="1" indent="0">
              <a:buNone/>
            </a:pPr>
            <a:r>
              <a:rPr lang="en-IN" sz="2000" dirty="0"/>
              <a:t>PFC,  ACC , and OFC. </a:t>
            </a:r>
          </a:p>
          <a:p>
            <a:pPr marL="457200" lvl="1" indent="0">
              <a:buNone/>
            </a:pPr>
            <a:r>
              <a:rPr lang="en-IN" sz="2000" dirty="0"/>
              <a:t>Which control executive function, working memory, attention, and </a:t>
            </a:r>
            <a:r>
              <a:rPr lang="en-IN" sz="2000" dirty="0" err="1"/>
              <a:t>behavioral</a:t>
            </a:r>
            <a:r>
              <a:rPr lang="en-IN" sz="2000" dirty="0"/>
              <a:t> inhibition through glutamatergic projections to the nucleus </a:t>
            </a:r>
            <a:r>
              <a:rPr lang="en-IN" sz="2000" dirty="0" err="1"/>
              <a:t>accumbens</a:t>
            </a:r>
            <a:r>
              <a:rPr lang="en-IN" sz="2000" dirty="0"/>
              <a:t> and VTA. </a:t>
            </a:r>
          </a:p>
          <a:p>
            <a:pPr marL="457200" lvl="1" indent="0">
              <a:buNone/>
            </a:pPr>
            <a:endParaRPr lang="en-IN" sz="2000" dirty="0"/>
          </a:p>
          <a:p>
            <a:r>
              <a:rPr lang="en-IN" sz="2400" dirty="0"/>
              <a:t>Contribute to both impulsive and compulsive aspects of SUD.</a:t>
            </a:r>
          </a:p>
        </p:txBody>
      </p:sp>
      <p:sp>
        <p:nvSpPr>
          <p:cNvPr id="4" name="Footer Placeholder 3">
            <a:extLst>
              <a:ext uri="{FF2B5EF4-FFF2-40B4-BE49-F238E27FC236}">
                <a16:creationId xmlns:a16="http://schemas.microsoft.com/office/drawing/2014/main" id="{8125EA19-66F5-4F30-BC20-F2F5A8ACD885}"/>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42005307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CD883-2EB7-4BBD-A83E-DDE9C450C419}"/>
              </a:ext>
            </a:extLst>
          </p:cNvPr>
          <p:cNvSpPr>
            <a:spLocks noGrp="1"/>
          </p:cNvSpPr>
          <p:nvPr>
            <p:ph type="title"/>
          </p:nvPr>
        </p:nvSpPr>
        <p:spPr>
          <a:xfrm>
            <a:off x="278970" y="320675"/>
            <a:ext cx="10515600" cy="1325563"/>
          </a:xfrm>
        </p:spPr>
        <p:txBody>
          <a:bodyPr>
            <a:normAutofit/>
          </a:bodyPr>
          <a:lstStyle/>
          <a:p>
            <a:r>
              <a:rPr lang="en-IN" dirty="0"/>
              <a:t>Neural Pathways Underlying </a:t>
            </a:r>
            <a:r>
              <a:rPr lang="en-IN" u="sng" dirty="0"/>
              <a:t>Acute Drug Reward</a:t>
            </a:r>
          </a:p>
        </p:txBody>
      </p:sp>
      <p:sp>
        <p:nvSpPr>
          <p:cNvPr id="3" name="Content Placeholder 2">
            <a:extLst>
              <a:ext uri="{FF2B5EF4-FFF2-40B4-BE49-F238E27FC236}">
                <a16:creationId xmlns:a16="http://schemas.microsoft.com/office/drawing/2014/main" id="{788B2CC2-7C19-4A4D-B2F2-71F6A6E1777A}"/>
              </a:ext>
            </a:extLst>
          </p:cNvPr>
          <p:cNvSpPr>
            <a:spLocks noGrp="1"/>
          </p:cNvSpPr>
          <p:nvPr>
            <p:ph idx="1"/>
          </p:nvPr>
        </p:nvSpPr>
        <p:spPr>
          <a:xfrm>
            <a:off x="533400" y="1935480"/>
            <a:ext cx="11140440" cy="4293870"/>
          </a:xfrm>
        </p:spPr>
        <p:txBody>
          <a:bodyPr>
            <a:normAutofit/>
          </a:bodyPr>
          <a:lstStyle/>
          <a:p>
            <a:r>
              <a:rPr lang="en-IN" sz="2400" dirty="0"/>
              <a:t>Brain stimulation reward involves multiple brain regions</a:t>
            </a:r>
          </a:p>
          <a:p>
            <a:pPr marL="0" indent="0">
              <a:buNone/>
            </a:pPr>
            <a:endParaRPr lang="en-IN" sz="2400" dirty="0"/>
          </a:p>
          <a:p>
            <a:r>
              <a:rPr lang="en-IN" sz="2400" dirty="0"/>
              <a:t>Most sensitive site is within the medial forebrain bundle at the level of the lateral hypothalamus. </a:t>
            </a:r>
          </a:p>
          <a:p>
            <a:pPr marL="457200" lvl="1" indent="0">
              <a:buNone/>
            </a:pPr>
            <a:r>
              <a:rPr lang="en-IN" sz="2000" b="1" dirty="0"/>
              <a:t>Medial forebrain bundle </a:t>
            </a:r>
            <a:r>
              <a:rPr lang="en-IN" sz="2000" i="1" dirty="0"/>
              <a:t>connects the VTA to the basal forebrain </a:t>
            </a:r>
            <a:r>
              <a:rPr lang="en-IN" sz="2000" dirty="0"/>
              <a:t>and carries ascending norepinephrine and dopamine monoaminergic </a:t>
            </a:r>
            <a:r>
              <a:rPr lang="en-IN" sz="2000" dirty="0" err="1"/>
              <a:t>fibers</a:t>
            </a:r>
            <a:r>
              <a:rPr lang="en-IN" sz="2000" dirty="0"/>
              <a:t>.</a:t>
            </a:r>
          </a:p>
          <a:p>
            <a:pPr marL="457200" lvl="1" indent="0">
              <a:buNone/>
            </a:pPr>
            <a:r>
              <a:rPr lang="en-IN" sz="2000" dirty="0"/>
              <a:t>Which is a critical substrate of the reinforcing effects of drugs of abuse.</a:t>
            </a:r>
          </a:p>
          <a:p>
            <a:endParaRPr lang="en-IN" sz="2400" dirty="0"/>
          </a:p>
          <a:p>
            <a:r>
              <a:rPr lang="en-IN" sz="2400" i="1" dirty="0"/>
              <a:t>Acute administration </a:t>
            </a:r>
            <a:r>
              <a:rPr lang="en-IN" sz="2400" dirty="0"/>
              <a:t>of most drugs of abuse decreases brain stimulation reward thresholds (i.e., increase reward) whereas </a:t>
            </a:r>
            <a:r>
              <a:rPr lang="en-IN" sz="2400" i="1" dirty="0"/>
              <a:t>chronic administration </a:t>
            </a:r>
            <a:r>
              <a:rPr lang="en-IN" sz="2400" dirty="0"/>
              <a:t>increases reward thresholds during withdrawal (i.e., decrease reward). </a:t>
            </a:r>
          </a:p>
          <a:p>
            <a:endParaRPr lang="en-IN" dirty="0"/>
          </a:p>
          <a:p>
            <a:endParaRPr lang="en-IN" dirty="0"/>
          </a:p>
        </p:txBody>
      </p:sp>
      <p:sp>
        <p:nvSpPr>
          <p:cNvPr id="4" name="Footer Placeholder 3">
            <a:extLst>
              <a:ext uri="{FF2B5EF4-FFF2-40B4-BE49-F238E27FC236}">
                <a16:creationId xmlns:a16="http://schemas.microsoft.com/office/drawing/2014/main" id="{A6A0E5FB-23C8-4BE6-A555-CBC434DD0CEA}"/>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42048528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8125449-44F2-4180-95B5-447D1B61551B}"/>
              </a:ext>
            </a:extLst>
          </p:cNvPr>
          <p:cNvSpPr>
            <a:spLocks noGrp="1"/>
          </p:cNvSpPr>
          <p:nvPr>
            <p:ph type="ftr" sz="quarter" idx="11"/>
          </p:nvPr>
        </p:nvSpPr>
        <p:spPr/>
        <p:txBody>
          <a:bodyPr/>
          <a:lstStyle/>
          <a:p>
            <a:endParaRPr lang="en-IN"/>
          </a:p>
        </p:txBody>
      </p:sp>
      <p:sp>
        <p:nvSpPr>
          <p:cNvPr id="5" name="Oval 4">
            <a:extLst>
              <a:ext uri="{FF2B5EF4-FFF2-40B4-BE49-F238E27FC236}">
                <a16:creationId xmlns:a16="http://schemas.microsoft.com/office/drawing/2014/main" id="{4CA76FFA-203D-44EA-870F-9ECB71B9AE73}"/>
              </a:ext>
            </a:extLst>
          </p:cNvPr>
          <p:cNvSpPr/>
          <p:nvPr/>
        </p:nvSpPr>
        <p:spPr>
          <a:xfrm>
            <a:off x="2926780" y="309740"/>
            <a:ext cx="1964224" cy="62651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Cannabinoid</a:t>
            </a:r>
          </a:p>
        </p:txBody>
      </p:sp>
      <p:sp>
        <p:nvSpPr>
          <p:cNvPr id="6" name="Rectangle: Rounded Corners 5">
            <a:extLst>
              <a:ext uri="{FF2B5EF4-FFF2-40B4-BE49-F238E27FC236}">
                <a16:creationId xmlns:a16="http://schemas.microsoft.com/office/drawing/2014/main" id="{B487B3B5-5A24-42CA-BF94-B7BACC2A8DFC}"/>
              </a:ext>
            </a:extLst>
          </p:cNvPr>
          <p:cNvSpPr/>
          <p:nvPr/>
        </p:nvSpPr>
        <p:spPr>
          <a:xfrm>
            <a:off x="3022846" y="1450330"/>
            <a:ext cx="1704811" cy="41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activation of CB1 receptors</a:t>
            </a:r>
          </a:p>
        </p:txBody>
      </p:sp>
      <p:sp>
        <p:nvSpPr>
          <p:cNvPr id="7" name="Rectangle: Rounded Corners 6">
            <a:extLst>
              <a:ext uri="{FF2B5EF4-FFF2-40B4-BE49-F238E27FC236}">
                <a16:creationId xmlns:a16="http://schemas.microsoft.com/office/drawing/2014/main" id="{03EFEE4A-5918-4715-A00A-D1061F7A47F5}"/>
              </a:ext>
            </a:extLst>
          </p:cNvPr>
          <p:cNvSpPr/>
          <p:nvPr/>
        </p:nvSpPr>
        <p:spPr>
          <a:xfrm>
            <a:off x="3022846" y="2420930"/>
            <a:ext cx="1926370" cy="76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inhibit glutamatergic terminals that innervate </a:t>
            </a:r>
            <a:r>
              <a:rPr lang="en-IN" sz="1200" dirty="0" err="1"/>
              <a:t>NAc</a:t>
            </a:r>
            <a:r>
              <a:rPr lang="en-IN" sz="1200" dirty="0"/>
              <a:t> neurons</a:t>
            </a:r>
          </a:p>
        </p:txBody>
      </p:sp>
      <p:sp>
        <p:nvSpPr>
          <p:cNvPr id="8" name="Oval 7">
            <a:extLst>
              <a:ext uri="{FF2B5EF4-FFF2-40B4-BE49-F238E27FC236}">
                <a16:creationId xmlns:a16="http://schemas.microsoft.com/office/drawing/2014/main" id="{A95D9A79-4706-4D50-8165-7E055496E459}"/>
              </a:ext>
            </a:extLst>
          </p:cNvPr>
          <p:cNvSpPr/>
          <p:nvPr/>
        </p:nvSpPr>
        <p:spPr>
          <a:xfrm>
            <a:off x="589544" y="441469"/>
            <a:ext cx="1964223" cy="49478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Opiates</a:t>
            </a:r>
          </a:p>
        </p:txBody>
      </p:sp>
      <p:sp>
        <p:nvSpPr>
          <p:cNvPr id="9" name="Rectangle: Rounded Corners 8">
            <a:extLst>
              <a:ext uri="{FF2B5EF4-FFF2-40B4-BE49-F238E27FC236}">
                <a16:creationId xmlns:a16="http://schemas.microsoft.com/office/drawing/2014/main" id="{2B9C3B28-F58D-4810-A848-D6FDF8119C40}"/>
              </a:ext>
            </a:extLst>
          </p:cNvPr>
          <p:cNvSpPr/>
          <p:nvPr/>
        </p:nvSpPr>
        <p:spPr>
          <a:xfrm>
            <a:off x="719249" y="2919312"/>
            <a:ext cx="1704811" cy="9298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μ-</a:t>
            </a:r>
            <a:r>
              <a:rPr lang="en-IN" dirty="0"/>
              <a:t>opioid receptors on </a:t>
            </a:r>
            <a:r>
              <a:rPr lang="en-IN" dirty="0" err="1"/>
              <a:t>NAc</a:t>
            </a:r>
            <a:r>
              <a:rPr lang="en-IN" dirty="0"/>
              <a:t> neurons </a:t>
            </a:r>
          </a:p>
        </p:txBody>
      </p:sp>
      <p:cxnSp>
        <p:nvCxnSpPr>
          <p:cNvPr id="11" name="Straight Arrow Connector 10">
            <a:extLst>
              <a:ext uri="{FF2B5EF4-FFF2-40B4-BE49-F238E27FC236}">
                <a16:creationId xmlns:a16="http://schemas.microsoft.com/office/drawing/2014/main" id="{8EC7514B-36BB-457C-AA16-32DE10406A80}"/>
              </a:ext>
            </a:extLst>
          </p:cNvPr>
          <p:cNvCxnSpPr>
            <a:cxnSpLocks/>
          </p:cNvCxnSpPr>
          <p:nvPr/>
        </p:nvCxnSpPr>
        <p:spPr>
          <a:xfrm>
            <a:off x="1417320" y="1173480"/>
            <a:ext cx="0" cy="1524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FC2DA62-D4C3-483E-8787-7D2A29F6FC12}"/>
              </a:ext>
            </a:extLst>
          </p:cNvPr>
          <p:cNvCxnSpPr/>
          <p:nvPr/>
        </p:nvCxnSpPr>
        <p:spPr>
          <a:xfrm>
            <a:off x="3870960" y="1903202"/>
            <a:ext cx="0" cy="5177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CA34D55-460E-4956-93DE-74B7AF16ED5F}"/>
              </a:ext>
            </a:extLst>
          </p:cNvPr>
          <p:cNvCxnSpPr/>
          <p:nvPr/>
        </p:nvCxnSpPr>
        <p:spPr>
          <a:xfrm>
            <a:off x="3870960" y="967740"/>
            <a:ext cx="0" cy="411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B0217B62-2E6F-4411-BF03-85F85BBBE9CD}"/>
              </a:ext>
            </a:extLst>
          </p:cNvPr>
          <p:cNvSpPr/>
          <p:nvPr/>
        </p:nvSpPr>
        <p:spPr>
          <a:xfrm>
            <a:off x="5637030" y="180708"/>
            <a:ext cx="1883039" cy="88458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Alcohol</a:t>
            </a:r>
          </a:p>
        </p:txBody>
      </p:sp>
      <p:sp>
        <p:nvSpPr>
          <p:cNvPr id="17" name="Rectangle: Rounded Corners 16">
            <a:extLst>
              <a:ext uri="{FF2B5EF4-FFF2-40B4-BE49-F238E27FC236}">
                <a16:creationId xmlns:a16="http://schemas.microsoft.com/office/drawing/2014/main" id="{8643DB48-AF30-4674-8A0F-6D3BB2B40665}"/>
              </a:ext>
            </a:extLst>
          </p:cNvPr>
          <p:cNvSpPr/>
          <p:nvPr/>
        </p:nvSpPr>
        <p:spPr>
          <a:xfrm>
            <a:off x="5624532" y="3076965"/>
            <a:ext cx="2228023" cy="728025"/>
          </a:xfrm>
          <a:prstGeom prst="roundRect">
            <a:avLst>
              <a:gd name="adj" fmla="val 224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dirty="0"/>
              <a:t>Inhibit GABAergic interneurons in the VTA</a:t>
            </a:r>
          </a:p>
        </p:txBody>
      </p:sp>
      <p:sp>
        <p:nvSpPr>
          <p:cNvPr id="18" name="Rectangle: Rounded Corners 17">
            <a:extLst>
              <a:ext uri="{FF2B5EF4-FFF2-40B4-BE49-F238E27FC236}">
                <a16:creationId xmlns:a16="http://schemas.microsoft.com/office/drawing/2014/main" id="{D2423C7D-5CF2-48FA-8749-212BF24DCEE6}"/>
              </a:ext>
            </a:extLst>
          </p:cNvPr>
          <p:cNvSpPr/>
          <p:nvPr/>
        </p:nvSpPr>
        <p:spPr>
          <a:xfrm>
            <a:off x="5410841" y="4294069"/>
            <a:ext cx="6369676" cy="6485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t>Disinhibits/ Stimulate VTA dopamine (DA) neurons</a:t>
            </a:r>
            <a:r>
              <a:rPr lang="en-IN" sz="2400" b="1" dirty="0"/>
              <a:t>.</a:t>
            </a:r>
          </a:p>
        </p:txBody>
      </p:sp>
      <p:cxnSp>
        <p:nvCxnSpPr>
          <p:cNvPr id="20" name="Straight Arrow Connector 19">
            <a:extLst>
              <a:ext uri="{FF2B5EF4-FFF2-40B4-BE49-F238E27FC236}">
                <a16:creationId xmlns:a16="http://schemas.microsoft.com/office/drawing/2014/main" id="{F8065C0A-7BDA-4DC9-93A9-1F392AD2797E}"/>
              </a:ext>
            </a:extLst>
          </p:cNvPr>
          <p:cNvCxnSpPr>
            <a:cxnSpLocks/>
          </p:cNvCxnSpPr>
          <p:nvPr/>
        </p:nvCxnSpPr>
        <p:spPr>
          <a:xfrm>
            <a:off x="6553530" y="1173480"/>
            <a:ext cx="25019" cy="1745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F0C596F-E2C1-4E51-9D23-BC3ADE54F299}"/>
              </a:ext>
            </a:extLst>
          </p:cNvPr>
          <p:cNvCxnSpPr/>
          <p:nvPr/>
        </p:nvCxnSpPr>
        <p:spPr>
          <a:xfrm>
            <a:off x="6553530" y="3849211"/>
            <a:ext cx="0" cy="3720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4C6F0979-A73D-45CB-9CF2-FB2108B22D72}"/>
              </a:ext>
            </a:extLst>
          </p:cNvPr>
          <p:cNvSpPr/>
          <p:nvPr/>
        </p:nvSpPr>
        <p:spPr>
          <a:xfrm>
            <a:off x="849504" y="5659193"/>
            <a:ext cx="10595736" cy="10180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a:solidFill>
                  <a:schemeClr val="tx1"/>
                </a:solidFill>
              </a:rPr>
              <a:t>Increase dopaminergic transmission in </a:t>
            </a:r>
            <a:r>
              <a:rPr lang="en-IN" sz="3200" b="1" dirty="0" err="1">
                <a:solidFill>
                  <a:schemeClr val="tx1"/>
                </a:solidFill>
              </a:rPr>
              <a:t>NAc</a:t>
            </a:r>
            <a:endParaRPr lang="en-IN" sz="3200" b="1" dirty="0">
              <a:solidFill>
                <a:schemeClr val="tx1"/>
              </a:solidFill>
            </a:endParaRPr>
          </a:p>
        </p:txBody>
      </p:sp>
      <p:cxnSp>
        <p:nvCxnSpPr>
          <p:cNvPr id="26" name="Straight Arrow Connector 25">
            <a:extLst>
              <a:ext uri="{FF2B5EF4-FFF2-40B4-BE49-F238E27FC236}">
                <a16:creationId xmlns:a16="http://schemas.microsoft.com/office/drawing/2014/main" id="{CFF68DBC-225A-49B3-9F1C-EECBEC7A94D5}"/>
              </a:ext>
            </a:extLst>
          </p:cNvPr>
          <p:cNvCxnSpPr>
            <a:cxnSpLocks/>
          </p:cNvCxnSpPr>
          <p:nvPr/>
        </p:nvCxnSpPr>
        <p:spPr>
          <a:xfrm>
            <a:off x="1571654" y="4027688"/>
            <a:ext cx="0" cy="1523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7481041D-FE72-4144-8A0C-28C0705DDAC7}"/>
              </a:ext>
            </a:extLst>
          </p:cNvPr>
          <p:cNvCxnSpPr/>
          <p:nvPr/>
        </p:nvCxnSpPr>
        <p:spPr>
          <a:xfrm>
            <a:off x="2553767" y="3535281"/>
            <a:ext cx="29942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1CFA680E-4A82-4443-B64B-090F6709541E}"/>
              </a:ext>
            </a:extLst>
          </p:cNvPr>
          <p:cNvCxnSpPr>
            <a:cxnSpLocks/>
          </p:cNvCxnSpPr>
          <p:nvPr/>
        </p:nvCxnSpPr>
        <p:spPr>
          <a:xfrm>
            <a:off x="6578549" y="5074920"/>
            <a:ext cx="0" cy="4766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2B1FCEF-90D2-4D3A-A781-CEB56C13D022}"/>
              </a:ext>
            </a:extLst>
          </p:cNvPr>
          <p:cNvCxnSpPr/>
          <p:nvPr/>
        </p:nvCxnSpPr>
        <p:spPr>
          <a:xfrm>
            <a:off x="5059680" y="2697480"/>
            <a:ext cx="488322" cy="491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3A72A005-BD62-43EA-8789-89756A11EEB0}"/>
              </a:ext>
            </a:extLst>
          </p:cNvPr>
          <p:cNvCxnSpPr/>
          <p:nvPr/>
        </p:nvCxnSpPr>
        <p:spPr>
          <a:xfrm flipH="1">
            <a:off x="5059680" y="1065290"/>
            <a:ext cx="822960" cy="1355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9213C982-6C57-4CD5-8300-0E818017E301}"/>
              </a:ext>
            </a:extLst>
          </p:cNvPr>
          <p:cNvSpPr/>
          <p:nvPr/>
        </p:nvSpPr>
        <p:spPr>
          <a:xfrm>
            <a:off x="9244734" y="1211809"/>
            <a:ext cx="1648691" cy="95128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Nicotine</a:t>
            </a:r>
          </a:p>
        </p:txBody>
      </p:sp>
      <p:sp>
        <p:nvSpPr>
          <p:cNvPr id="40" name="Rectangle: Rounded Corners 39">
            <a:extLst>
              <a:ext uri="{FF2B5EF4-FFF2-40B4-BE49-F238E27FC236}">
                <a16:creationId xmlns:a16="http://schemas.microsoft.com/office/drawing/2014/main" id="{8D03342E-C26A-44BC-A5A1-58FF0D3EB91D}"/>
              </a:ext>
            </a:extLst>
          </p:cNvPr>
          <p:cNvSpPr/>
          <p:nvPr/>
        </p:nvSpPr>
        <p:spPr>
          <a:xfrm>
            <a:off x="8026424" y="3093126"/>
            <a:ext cx="2011311" cy="648509"/>
          </a:xfrm>
          <a:prstGeom prst="roundRect">
            <a:avLst>
              <a:gd name="adj" fmla="val 143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Stimulation of nicotinic receptors on glutamatergic nerve terminals</a:t>
            </a:r>
          </a:p>
        </p:txBody>
      </p:sp>
      <p:cxnSp>
        <p:nvCxnSpPr>
          <p:cNvPr id="42" name="Straight Arrow Connector 41">
            <a:extLst>
              <a:ext uri="{FF2B5EF4-FFF2-40B4-BE49-F238E27FC236}">
                <a16:creationId xmlns:a16="http://schemas.microsoft.com/office/drawing/2014/main" id="{0E0C39F6-D6FD-4DDE-A74C-D0BC0453A293}"/>
              </a:ext>
            </a:extLst>
          </p:cNvPr>
          <p:cNvCxnSpPr>
            <a:cxnSpLocks/>
          </p:cNvCxnSpPr>
          <p:nvPr/>
        </p:nvCxnSpPr>
        <p:spPr>
          <a:xfrm>
            <a:off x="8869680" y="3849211"/>
            <a:ext cx="0" cy="4066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ectangle: Rounded Corners 42">
            <a:extLst>
              <a:ext uri="{FF2B5EF4-FFF2-40B4-BE49-F238E27FC236}">
                <a16:creationId xmlns:a16="http://schemas.microsoft.com/office/drawing/2014/main" id="{FE29264F-C567-4CB9-8EE6-902D248D91A2}"/>
              </a:ext>
            </a:extLst>
          </p:cNvPr>
          <p:cNvSpPr/>
          <p:nvPr/>
        </p:nvSpPr>
        <p:spPr>
          <a:xfrm>
            <a:off x="10261399" y="3126043"/>
            <a:ext cx="1583255" cy="590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Stimulation of nicotinic cholinergic receptors</a:t>
            </a:r>
          </a:p>
        </p:txBody>
      </p:sp>
      <p:cxnSp>
        <p:nvCxnSpPr>
          <p:cNvPr id="45" name="Straight Arrow Connector 44">
            <a:extLst>
              <a:ext uri="{FF2B5EF4-FFF2-40B4-BE49-F238E27FC236}">
                <a16:creationId xmlns:a16="http://schemas.microsoft.com/office/drawing/2014/main" id="{109FC4FF-EC16-4A91-9A2F-925B7F5CE728}"/>
              </a:ext>
            </a:extLst>
          </p:cNvPr>
          <p:cNvCxnSpPr>
            <a:cxnSpLocks/>
          </p:cNvCxnSpPr>
          <p:nvPr/>
        </p:nvCxnSpPr>
        <p:spPr>
          <a:xfrm>
            <a:off x="11014129" y="3849211"/>
            <a:ext cx="0" cy="3653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A4DA93D4-1F41-4262-B3DA-43AF0A65497A}"/>
              </a:ext>
            </a:extLst>
          </p:cNvPr>
          <p:cNvCxnSpPr>
            <a:cxnSpLocks/>
          </p:cNvCxnSpPr>
          <p:nvPr/>
        </p:nvCxnSpPr>
        <p:spPr>
          <a:xfrm flipH="1">
            <a:off x="9061342" y="2149266"/>
            <a:ext cx="393231" cy="7700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BCE77527-52AD-474B-9B5C-FED480FC0EF5}"/>
              </a:ext>
            </a:extLst>
          </p:cNvPr>
          <p:cNvCxnSpPr>
            <a:cxnSpLocks/>
          </p:cNvCxnSpPr>
          <p:nvPr/>
        </p:nvCxnSpPr>
        <p:spPr>
          <a:xfrm>
            <a:off x="10684211" y="2341191"/>
            <a:ext cx="270708" cy="5105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5729456-4534-47F1-94CB-AAF99EFE7DFE}"/>
              </a:ext>
            </a:extLst>
          </p:cNvPr>
          <p:cNvSpPr txBox="1"/>
          <p:nvPr/>
        </p:nvSpPr>
        <p:spPr>
          <a:xfrm>
            <a:off x="8127899" y="410632"/>
            <a:ext cx="3766552" cy="707886"/>
          </a:xfrm>
          <a:prstGeom prst="rect">
            <a:avLst/>
          </a:prstGeom>
          <a:noFill/>
        </p:spPr>
        <p:txBody>
          <a:bodyPr wrap="square">
            <a:spAutoFit/>
          </a:bodyPr>
          <a:lstStyle/>
          <a:p>
            <a:pPr algn="ctr"/>
            <a:r>
              <a:rPr lang="en-IN" sz="2000" b="1" u="sng" dirty="0">
                <a:solidFill>
                  <a:schemeClr val="tx1"/>
                </a:solidFill>
              </a:rPr>
              <a:t>Acute actions of drugs of abuse on the VTA–</a:t>
            </a:r>
            <a:r>
              <a:rPr lang="en-IN" sz="2000" b="1" u="sng" dirty="0" err="1">
                <a:solidFill>
                  <a:schemeClr val="tx1"/>
                </a:solidFill>
              </a:rPr>
              <a:t>NAc</a:t>
            </a:r>
            <a:r>
              <a:rPr lang="en-IN" sz="2000" b="1" u="sng" dirty="0">
                <a:solidFill>
                  <a:schemeClr val="tx1"/>
                </a:solidFill>
              </a:rPr>
              <a:t> pathway</a:t>
            </a:r>
          </a:p>
        </p:txBody>
      </p:sp>
    </p:spTree>
    <p:extLst>
      <p:ext uri="{BB962C8B-B14F-4D97-AF65-F5344CB8AC3E}">
        <p14:creationId xmlns:p14="http://schemas.microsoft.com/office/powerpoint/2010/main" val="2550156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01D354-8842-4AD0-9E5E-1B2E3DB308E9}"/>
              </a:ext>
            </a:extLst>
          </p:cNvPr>
          <p:cNvSpPr>
            <a:spLocks noGrp="1"/>
          </p:cNvSpPr>
          <p:nvPr>
            <p:ph idx="1"/>
          </p:nvPr>
        </p:nvSpPr>
        <p:spPr>
          <a:xfrm>
            <a:off x="628650" y="514351"/>
            <a:ext cx="11001376" cy="5986462"/>
          </a:xfrm>
        </p:spPr>
        <p:txBody>
          <a:bodyPr>
            <a:normAutofit fontScale="92500" lnSpcReduction="20000"/>
          </a:bodyPr>
          <a:lstStyle/>
          <a:p>
            <a:r>
              <a:rPr lang="en-IN" dirty="0"/>
              <a:t>Tolerance: </a:t>
            </a:r>
          </a:p>
          <a:p>
            <a:pPr marL="457200" lvl="1" indent="0">
              <a:buNone/>
            </a:pPr>
            <a:r>
              <a:rPr lang="en-IN" dirty="0"/>
              <a:t>Phenomenon in which, after repeated administration, a given dose of drug produces a decreased effect or increasingly larger doses must be administered to obtain the effect observed with the original dose. </a:t>
            </a:r>
          </a:p>
          <a:p>
            <a:pPr marL="457200" lvl="1" indent="0">
              <a:buNone/>
            </a:pPr>
            <a:endParaRPr lang="en-IN" dirty="0"/>
          </a:p>
          <a:p>
            <a:r>
              <a:rPr lang="en-IN" dirty="0"/>
              <a:t>Cross-tolerance:</a:t>
            </a:r>
          </a:p>
          <a:p>
            <a:pPr marL="457200" lvl="1" indent="0">
              <a:buNone/>
            </a:pPr>
            <a:r>
              <a:rPr lang="en-IN" dirty="0"/>
              <a:t>Refers to the ability of one drug to be substituted for another, each usually producing the same physiological and psychological effect </a:t>
            </a:r>
          </a:p>
          <a:p>
            <a:pPr marL="457200" lvl="1" indent="0">
              <a:buNone/>
            </a:pPr>
            <a:endParaRPr lang="en-IN" dirty="0"/>
          </a:p>
          <a:p>
            <a:r>
              <a:rPr lang="en-IN" dirty="0" err="1"/>
              <a:t>Codependence</a:t>
            </a:r>
            <a:r>
              <a:rPr lang="en-IN" dirty="0"/>
              <a:t>: </a:t>
            </a:r>
          </a:p>
          <a:p>
            <a:pPr marL="457200" lvl="1" indent="0">
              <a:buNone/>
            </a:pPr>
            <a:r>
              <a:rPr lang="en-IN" dirty="0"/>
              <a:t>Term used to refer to family members affected by or influencing the </a:t>
            </a:r>
            <a:r>
              <a:rPr lang="en-IN" dirty="0" err="1"/>
              <a:t>behavior</a:t>
            </a:r>
            <a:r>
              <a:rPr lang="en-IN" dirty="0"/>
              <a:t> of the substance abuser. </a:t>
            </a:r>
          </a:p>
          <a:p>
            <a:pPr marL="457200" lvl="1" indent="0">
              <a:buNone/>
            </a:pPr>
            <a:endParaRPr lang="en-IN" dirty="0"/>
          </a:p>
          <a:p>
            <a:r>
              <a:rPr lang="en-IN" dirty="0"/>
              <a:t>Enabling:</a:t>
            </a:r>
          </a:p>
          <a:p>
            <a:pPr marL="457200" lvl="1" indent="0">
              <a:buNone/>
            </a:pPr>
            <a:r>
              <a:rPr lang="en-IN" dirty="0"/>
              <a:t>enabler, which is a person who facilitates the abuser's addictive </a:t>
            </a:r>
            <a:r>
              <a:rPr lang="en-IN" dirty="0" err="1"/>
              <a:t>behavior</a:t>
            </a:r>
            <a:r>
              <a:rPr lang="en-IN" dirty="0"/>
              <a:t> (e.g., providing drugs directly or money to buy drugs). </a:t>
            </a:r>
          </a:p>
          <a:p>
            <a:pPr marL="457200" lvl="1" indent="0">
              <a:buNone/>
            </a:pPr>
            <a:r>
              <a:rPr lang="en-IN" dirty="0"/>
              <a:t>Enabling also includes the unwillingness of a family member to accept addiction as a medical-psychiatric disorder or to deny that person is abusing a substance.</a:t>
            </a:r>
          </a:p>
          <a:p>
            <a:pPr marL="457200" lvl="1" indent="0">
              <a:buNone/>
            </a:pPr>
            <a:endParaRPr lang="en-IN" dirty="0"/>
          </a:p>
          <a:p>
            <a:pPr marL="457200" lvl="1" indent="0">
              <a:buNone/>
            </a:pPr>
            <a:endParaRPr lang="en-IN" dirty="0"/>
          </a:p>
          <a:p>
            <a:pPr marL="457200" lvl="1" indent="0">
              <a:buNone/>
            </a:pPr>
            <a:endParaRPr lang="en-IN" dirty="0"/>
          </a:p>
        </p:txBody>
      </p:sp>
      <p:sp>
        <p:nvSpPr>
          <p:cNvPr id="4" name="Footer Placeholder 3">
            <a:extLst>
              <a:ext uri="{FF2B5EF4-FFF2-40B4-BE49-F238E27FC236}">
                <a16:creationId xmlns:a16="http://schemas.microsoft.com/office/drawing/2014/main" id="{879D3D4E-98B8-4347-B802-D3041F1879B5}"/>
              </a:ext>
            </a:extLst>
          </p:cNvPr>
          <p:cNvSpPr>
            <a:spLocks noGrp="1"/>
          </p:cNvSpPr>
          <p:nvPr>
            <p:ph type="ftr" sz="quarter" idx="11"/>
          </p:nvPr>
        </p:nvSpPr>
        <p:spPr/>
        <p:txBody>
          <a:bodyPr/>
          <a:lstStyle/>
          <a:p>
            <a:r>
              <a:rPr lang="en-IN" dirty="0"/>
              <a:t>Kaplan &amp; </a:t>
            </a:r>
            <a:r>
              <a:rPr lang="en-IN" dirty="0" err="1"/>
              <a:t>Sadocks</a:t>
            </a:r>
            <a:r>
              <a:rPr lang="en-IN" dirty="0"/>
              <a:t> Synopsis Of Psychiatry, 11th Edition, Chapter 20.1 616-624</a:t>
            </a:r>
          </a:p>
          <a:p>
            <a:endParaRPr lang="en-IN" dirty="0"/>
          </a:p>
        </p:txBody>
      </p:sp>
    </p:spTree>
    <p:extLst>
      <p:ext uri="{BB962C8B-B14F-4D97-AF65-F5344CB8AC3E}">
        <p14:creationId xmlns:p14="http://schemas.microsoft.com/office/powerpoint/2010/main" val="3489936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8434EF-7F95-41F7-AC7E-8A475A83322C}"/>
              </a:ext>
            </a:extLst>
          </p:cNvPr>
          <p:cNvSpPr>
            <a:spLocks noGrp="1"/>
          </p:cNvSpPr>
          <p:nvPr>
            <p:ph idx="1"/>
          </p:nvPr>
        </p:nvSpPr>
        <p:spPr>
          <a:xfrm>
            <a:off x="480447" y="526942"/>
            <a:ext cx="11112285" cy="5645258"/>
          </a:xfrm>
        </p:spPr>
        <p:txBody>
          <a:bodyPr>
            <a:normAutofit lnSpcReduction="10000"/>
          </a:bodyPr>
          <a:lstStyle/>
          <a:p>
            <a:pPr marL="0" indent="0">
              <a:buNone/>
            </a:pPr>
            <a:r>
              <a:rPr lang="en-IN" sz="3600" u="sng" dirty="0" err="1"/>
              <a:t>Mesocorticolimbic</a:t>
            </a:r>
            <a:r>
              <a:rPr lang="en-IN" sz="3600" u="sng" dirty="0"/>
              <a:t> dopamine pathway </a:t>
            </a:r>
          </a:p>
          <a:p>
            <a:pPr marL="0" indent="0">
              <a:buNone/>
            </a:pPr>
            <a:endParaRPr lang="en-IN" sz="3600" u="sng" dirty="0"/>
          </a:p>
          <a:p>
            <a:pPr lvl="1"/>
            <a:r>
              <a:rPr lang="en-IN" sz="3000" dirty="0"/>
              <a:t>common neural substrate of all drugs of abuse. </a:t>
            </a:r>
          </a:p>
          <a:p>
            <a:pPr lvl="1"/>
            <a:endParaRPr lang="en-IN" sz="3000" dirty="0"/>
          </a:p>
          <a:p>
            <a:pPr lvl="1"/>
            <a:r>
              <a:rPr lang="en-IN" sz="3000" dirty="0"/>
              <a:t>Majority of dopamine cells resides in the ventral mesencephalon, particularly the VTA, and projects to forebrain regions including the </a:t>
            </a:r>
            <a:r>
              <a:rPr lang="en-IN" sz="3000" dirty="0" err="1"/>
              <a:t>NAc</a:t>
            </a:r>
            <a:r>
              <a:rPr lang="en-IN" sz="3000" dirty="0"/>
              <a:t>, PFC, and AMG.</a:t>
            </a:r>
          </a:p>
          <a:p>
            <a:pPr marL="457200" lvl="1" indent="0">
              <a:buNone/>
            </a:pPr>
            <a:endParaRPr lang="en-IN" sz="3000" dirty="0"/>
          </a:p>
          <a:p>
            <a:pPr lvl="1"/>
            <a:r>
              <a:rPr lang="en-IN" sz="3000" dirty="0"/>
              <a:t>Pathway involved in acute drug reward</a:t>
            </a:r>
          </a:p>
          <a:p>
            <a:pPr lvl="1"/>
            <a:endParaRPr lang="en-IN" sz="3000" dirty="0"/>
          </a:p>
          <a:p>
            <a:pPr lvl="1"/>
            <a:r>
              <a:rPr lang="en-IN" sz="3000" dirty="0"/>
              <a:t>Studies shows that lesioning the VTA or </a:t>
            </a:r>
            <a:r>
              <a:rPr lang="en-IN" sz="3000" dirty="0" err="1"/>
              <a:t>Nac</a:t>
            </a:r>
            <a:r>
              <a:rPr lang="en-IN" sz="3000" dirty="0"/>
              <a:t> prevents self-administration drugs. </a:t>
            </a:r>
          </a:p>
          <a:p>
            <a:endParaRPr lang="en-IN" dirty="0"/>
          </a:p>
        </p:txBody>
      </p:sp>
      <p:sp>
        <p:nvSpPr>
          <p:cNvPr id="4" name="Footer Placeholder 3">
            <a:extLst>
              <a:ext uri="{FF2B5EF4-FFF2-40B4-BE49-F238E27FC236}">
                <a16:creationId xmlns:a16="http://schemas.microsoft.com/office/drawing/2014/main" id="{66F131FF-7D53-40AE-AA22-89646BE82DF6}"/>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060444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275BB2-A6C1-467F-8012-EA89CB9BC7E8}"/>
              </a:ext>
            </a:extLst>
          </p:cNvPr>
          <p:cNvSpPr>
            <a:spLocks noGrp="1"/>
          </p:cNvSpPr>
          <p:nvPr>
            <p:ph idx="1"/>
          </p:nvPr>
        </p:nvSpPr>
        <p:spPr>
          <a:xfrm>
            <a:off x="670560" y="533400"/>
            <a:ext cx="10683240" cy="5643563"/>
          </a:xfrm>
        </p:spPr>
        <p:txBody>
          <a:bodyPr>
            <a:normAutofit fontScale="92500"/>
          </a:bodyPr>
          <a:lstStyle/>
          <a:p>
            <a:r>
              <a:rPr lang="en-IN" sz="3200" u="sng" dirty="0"/>
              <a:t>Nucleus </a:t>
            </a:r>
            <a:r>
              <a:rPr lang="en-IN" sz="3200" u="sng" dirty="0" err="1"/>
              <a:t>accumbens</a:t>
            </a:r>
            <a:r>
              <a:rPr lang="en-IN" sz="3200" u="sng" dirty="0"/>
              <a:t>:</a:t>
            </a:r>
          </a:p>
          <a:p>
            <a:endParaRPr lang="en-IN" sz="3200" u="sng" dirty="0"/>
          </a:p>
          <a:p>
            <a:pPr lvl="1">
              <a:buFontTx/>
              <a:buChar char="-"/>
            </a:pPr>
            <a:r>
              <a:rPr lang="en-IN" sz="2800" dirty="0"/>
              <a:t>Small subcomponent of the ventral striatum </a:t>
            </a:r>
          </a:p>
          <a:p>
            <a:pPr lvl="1">
              <a:buFontTx/>
              <a:buChar char="-"/>
            </a:pPr>
            <a:endParaRPr lang="en-IN" sz="2800" dirty="0"/>
          </a:p>
          <a:p>
            <a:pPr lvl="1">
              <a:buFontTx/>
              <a:buChar char="-"/>
            </a:pPr>
            <a:r>
              <a:rPr lang="en-IN" sz="2800" dirty="0"/>
              <a:t>Dopamine-dependent and dopamine independent drug reinforcement. </a:t>
            </a:r>
          </a:p>
          <a:p>
            <a:pPr lvl="1">
              <a:buFontTx/>
              <a:buChar char="-"/>
            </a:pPr>
            <a:endParaRPr lang="en-IN" sz="2800" dirty="0"/>
          </a:p>
          <a:p>
            <a:pPr lvl="1">
              <a:buFontTx/>
              <a:buChar char="-"/>
            </a:pPr>
            <a:r>
              <a:rPr lang="en-IN" sz="2800" dirty="0"/>
              <a:t>Receives information related to hedonic states from glutamatergic afferents originating in the amygdala, frontal cortex, and hippocampus </a:t>
            </a:r>
          </a:p>
          <a:p>
            <a:pPr lvl="1">
              <a:buFontTx/>
              <a:buChar char="-"/>
            </a:pPr>
            <a:r>
              <a:rPr lang="en-IN" sz="2800" dirty="0"/>
              <a:t>converts it to motivational action via connections with the extrapyramidal motor system. </a:t>
            </a:r>
          </a:p>
          <a:p>
            <a:pPr lvl="1">
              <a:buFontTx/>
              <a:buChar char="-"/>
            </a:pPr>
            <a:endParaRPr lang="en-IN" sz="2800" dirty="0"/>
          </a:p>
          <a:p>
            <a:pPr lvl="1">
              <a:buFontTx/>
              <a:buChar char="-"/>
            </a:pPr>
            <a:r>
              <a:rPr lang="en-IN" sz="2800" dirty="0"/>
              <a:t>Nucleus </a:t>
            </a:r>
            <a:r>
              <a:rPr lang="en-IN" sz="2800" dirty="0" err="1"/>
              <a:t>accumbens</a:t>
            </a:r>
            <a:r>
              <a:rPr lang="en-IN" sz="2800" dirty="0"/>
              <a:t> ---- functional integration of motivation to movement. </a:t>
            </a:r>
          </a:p>
          <a:p>
            <a:endParaRPr lang="en-IN" dirty="0"/>
          </a:p>
        </p:txBody>
      </p:sp>
      <p:sp>
        <p:nvSpPr>
          <p:cNvPr id="4" name="Footer Placeholder 3">
            <a:extLst>
              <a:ext uri="{FF2B5EF4-FFF2-40B4-BE49-F238E27FC236}">
                <a16:creationId xmlns:a16="http://schemas.microsoft.com/office/drawing/2014/main" id="{FBC3D24C-3E0E-4DC9-9108-D7DA5A252CFF}"/>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a:t>
            </a:r>
            <a:r>
              <a:rPr lang="en-IN"/>
              <a:t>369-385</a:t>
            </a:r>
          </a:p>
          <a:p>
            <a:endParaRPr lang="en-IN"/>
          </a:p>
        </p:txBody>
      </p:sp>
    </p:spTree>
    <p:extLst>
      <p:ext uri="{BB962C8B-B14F-4D97-AF65-F5344CB8AC3E}">
        <p14:creationId xmlns:p14="http://schemas.microsoft.com/office/powerpoint/2010/main" val="17899195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4B3B3-B4BB-4C9F-BDBC-1952743FC6BB}"/>
              </a:ext>
            </a:extLst>
          </p:cNvPr>
          <p:cNvSpPr>
            <a:spLocks noGrp="1"/>
          </p:cNvSpPr>
          <p:nvPr>
            <p:ph type="title"/>
          </p:nvPr>
        </p:nvSpPr>
        <p:spPr/>
        <p:txBody>
          <a:bodyPr/>
          <a:lstStyle/>
          <a:p>
            <a:r>
              <a:rPr lang="en-IN" dirty="0"/>
              <a:t>Reward circuit</a:t>
            </a:r>
          </a:p>
        </p:txBody>
      </p:sp>
      <p:sp>
        <p:nvSpPr>
          <p:cNvPr id="4" name="Footer Placeholder 3">
            <a:extLst>
              <a:ext uri="{FF2B5EF4-FFF2-40B4-BE49-F238E27FC236}">
                <a16:creationId xmlns:a16="http://schemas.microsoft.com/office/drawing/2014/main" id="{47F73BB4-001B-458F-BD03-56EF075DDB49}"/>
              </a:ext>
            </a:extLst>
          </p:cNvPr>
          <p:cNvSpPr>
            <a:spLocks noGrp="1"/>
          </p:cNvSpPr>
          <p:nvPr>
            <p:ph type="ftr" sz="quarter" idx="11"/>
          </p:nvPr>
        </p:nvSpPr>
        <p:spPr/>
        <p:txBody>
          <a:bodyPr/>
          <a:lstStyle/>
          <a:p>
            <a:endParaRPr lang="en-IN"/>
          </a:p>
        </p:txBody>
      </p:sp>
      <p:sp>
        <p:nvSpPr>
          <p:cNvPr id="5" name="Rectangle 4">
            <a:extLst>
              <a:ext uri="{FF2B5EF4-FFF2-40B4-BE49-F238E27FC236}">
                <a16:creationId xmlns:a16="http://schemas.microsoft.com/office/drawing/2014/main" id="{62055D21-CAA1-49BE-9E20-7DA8021AFB0C}"/>
              </a:ext>
            </a:extLst>
          </p:cNvPr>
          <p:cNvSpPr/>
          <p:nvPr/>
        </p:nvSpPr>
        <p:spPr>
          <a:xfrm>
            <a:off x="671513" y="2700337"/>
            <a:ext cx="2414587" cy="6143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Drug/Natural reward</a:t>
            </a:r>
          </a:p>
        </p:txBody>
      </p:sp>
      <p:cxnSp>
        <p:nvCxnSpPr>
          <p:cNvPr id="7" name="Straight Arrow Connector 6">
            <a:extLst>
              <a:ext uri="{FF2B5EF4-FFF2-40B4-BE49-F238E27FC236}">
                <a16:creationId xmlns:a16="http://schemas.microsoft.com/office/drawing/2014/main" id="{B2BDB191-2847-481D-82A6-2018C66802AC}"/>
              </a:ext>
            </a:extLst>
          </p:cNvPr>
          <p:cNvCxnSpPr/>
          <p:nvPr/>
        </p:nvCxnSpPr>
        <p:spPr>
          <a:xfrm>
            <a:off x="3357563" y="3007518"/>
            <a:ext cx="9286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FC5BDC0A-2CFD-4587-A2B3-F64AE25F48DC}"/>
              </a:ext>
            </a:extLst>
          </p:cNvPr>
          <p:cNvSpPr/>
          <p:nvPr/>
        </p:nvSpPr>
        <p:spPr>
          <a:xfrm>
            <a:off x="4500563" y="2700337"/>
            <a:ext cx="2728912" cy="6143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VTA dopamine release</a:t>
            </a:r>
          </a:p>
        </p:txBody>
      </p:sp>
      <p:sp>
        <p:nvSpPr>
          <p:cNvPr id="9" name="TextBox 8">
            <a:extLst>
              <a:ext uri="{FF2B5EF4-FFF2-40B4-BE49-F238E27FC236}">
                <a16:creationId xmlns:a16="http://schemas.microsoft.com/office/drawing/2014/main" id="{05DFE331-19DD-45D5-857E-98130E7AA2D9}"/>
              </a:ext>
            </a:extLst>
          </p:cNvPr>
          <p:cNvSpPr txBox="1"/>
          <p:nvPr/>
        </p:nvSpPr>
        <p:spPr>
          <a:xfrm>
            <a:off x="3357563" y="2700337"/>
            <a:ext cx="1143000" cy="369332"/>
          </a:xfrm>
          <a:prstGeom prst="rect">
            <a:avLst/>
          </a:prstGeom>
          <a:noFill/>
        </p:spPr>
        <p:txBody>
          <a:bodyPr wrap="square" rtlCol="0">
            <a:spAutoFit/>
          </a:bodyPr>
          <a:lstStyle/>
          <a:p>
            <a:r>
              <a:rPr lang="en-IN" dirty="0"/>
              <a:t>activate</a:t>
            </a:r>
          </a:p>
        </p:txBody>
      </p:sp>
      <p:cxnSp>
        <p:nvCxnSpPr>
          <p:cNvPr id="11" name="Straight Arrow Connector 10">
            <a:extLst>
              <a:ext uri="{FF2B5EF4-FFF2-40B4-BE49-F238E27FC236}">
                <a16:creationId xmlns:a16="http://schemas.microsoft.com/office/drawing/2014/main" id="{84EF03B9-1CE6-4190-84E7-36A922170532}"/>
              </a:ext>
            </a:extLst>
          </p:cNvPr>
          <p:cNvCxnSpPr/>
          <p:nvPr/>
        </p:nvCxnSpPr>
        <p:spPr>
          <a:xfrm flipV="1">
            <a:off x="7372350" y="1200150"/>
            <a:ext cx="1300163" cy="15001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52607EAE-F7FC-4829-8150-5E3A3E179764}"/>
              </a:ext>
            </a:extLst>
          </p:cNvPr>
          <p:cNvSpPr/>
          <p:nvPr/>
        </p:nvSpPr>
        <p:spPr>
          <a:xfrm>
            <a:off x="8886825" y="642938"/>
            <a:ext cx="2657475" cy="8286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Amygdala</a:t>
            </a:r>
          </a:p>
          <a:p>
            <a:pPr algn="ctr"/>
            <a:r>
              <a:rPr lang="en-IN" dirty="0">
                <a:solidFill>
                  <a:schemeClr val="tx1"/>
                </a:solidFill>
              </a:rPr>
              <a:t>Experiences “yes good”</a:t>
            </a:r>
          </a:p>
        </p:txBody>
      </p:sp>
      <p:sp>
        <p:nvSpPr>
          <p:cNvPr id="15" name="Rectangle 14">
            <a:extLst>
              <a:ext uri="{FF2B5EF4-FFF2-40B4-BE49-F238E27FC236}">
                <a16:creationId xmlns:a16="http://schemas.microsoft.com/office/drawing/2014/main" id="{5C0C113B-3786-40F5-9A39-7D665DFF09D9}"/>
              </a:ext>
            </a:extLst>
          </p:cNvPr>
          <p:cNvSpPr/>
          <p:nvPr/>
        </p:nvSpPr>
        <p:spPr>
          <a:xfrm>
            <a:off x="9001126" y="2043113"/>
            <a:ext cx="2728912" cy="11144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NACs</a:t>
            </a:r>
          </a:p>
          <a:p>
            <a:pPr algn="ctr"/>
            <a:r>
              <a:rPr lang="en-IN" dirty="0">
                <a:solidFill>
                  <a:schemeClr val="tx1"/>
                </a:solidFill>
              </a:rPr>
              <a:t>Motor function</a:t>
            </a:r>
          </a:p>
          <a:p>
            <a:pPr algn="ctr"/>
            <a:r>
              <a:rPr lang="en-IN" dirty="0">
                <a:solidFill>
                  <a:schemeClr val="tx1"/>
                </a:solidFill>
              </a:rPr>
              <a:t>Motivation to movement</a:t>
            </a:r>
          </a:p>
        </p:txBody>
      </p:sp>
      <p:cxnSp>
        <p:nvCxnSpPr>
          <p:cNvPr id="17" name="Straight Arrow Connector 16">
            <a:extLst>
              <a:ext uri="{FF2B5EF4-FFF2-40B4-BE49-F238E27FC236}">
                <a16:creationId xmlns:a16="http://schemas.microsoft.com/office/drawing/2014/main" id="{08FDDE16-10FC-4154-ADF6-377822729E5D}"/>
              </a:ext>
            </a:extLst>
          </p:cNvPr>
          <p:cNvCxnSpPr/>
          <p:nvPr/>
        </p:nvCxnSpPr>
        <p:spPr>
          <a:xfrm flipV="1">
            <a:off x="7486650" y="2600321"/>
            <a:ext cx="1185863" cy="2846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9F3E87E9-2BF6-4732-AA36-8E1551830722}"/>
              </a:ext>
            </a:extLst>
          </p:cNvPr>
          <p:cNvSpPr/>
          <p:nvPr/>
        </p:nvSpPr>
        <p:spPr>
          <a:xfrm>
            <a:off x="9001126" y="3671888"/>
            <a:ext cx="2728912" cy="11144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PFC</a:t>
            </a:r>
          </a:p>
          <a:p>
            <a:pPr algn="ctr"/>
            <a:r>
              <a:rPr lang="en-IN" dirty="0">
                <a:solidFill>
                  <a:schemeClr val="tx1"/>
                </a:solidFill>
              </a:rPr>
              <a:t>Focus attention on reward system</a:t>
            </a:r>
          </a:p>
        </p:txBody>
      </p:sp>
      <p:cxnSp>
        <p:nvCxnSpPr>
          <p:cNvPr id="20" name="Straight Arrow Connector 19">
            <a:extLst>
              <a:ext uri="{FF2B5EF4-FFF2-40B4-BE49-F238E27FC236}">
                <a16:creationId xmlns:a16="http://schemas.microsoft.com/office/drawing/2014/main" id="{307CEC4F-C459-4AB0-AE1F-E2F4BDBD7B4B}"/>
              </a:ext>
            </a:extLst>
          </p:cNvPr>
          <p:cNvCxnSpPr/>
          <p:nvPr/>
        </p:nvCxnSpPr>
        <p:spPr>
          <a:xfrm>
            <a:off x="7372350" y="3314692"/>
            <a:ext cx="1300163" cy="857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C7B9E2C0-0356-4D48-9856-331FCBD20F24}"/>
              </a:ext>
            </a:extLst>
          </p:cNvPr>
          <p:cNvSpPr/>
          <p:nvPr/>
        </p:nvSpPr>
        <p:spPr>
          <a:xfrm>
            <a:off x="9001126" y="5272088"/>
            <a:ext cx="2728912" cy="10842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Hippocampus</a:t>
            </a:r>
          </a:p>
          <a:p>
            <a:pPr algn="ctr"/>
            <a:r>
              <a:rPr lang="en-IN" dirty="0">
                <a:solidFill>
                  <a:schemeClr val="tx1"/>
                </a:solidFill>
              </a:rPr>
              <a:t>Makes memories</a:t>
            </a:r>
          </a:p>
          <a:p>
            <a:pPr algn="ctr"/>
            <a:r>
              <a:rPr lang="en-IN" dirty="0">
                <a:solidFill>
                  <a:schemeClr val="tx1"/>
                </a:solidFill>
              </a:rPr>
              <a:t>“where I got reward</a:t>
            </a:r>
            <a:r>
              <a:rPr lang="en-IN" dirty="0"/>
              <a:t>”</a:t>
            </a:r>
          </a:p>
        </p:txBody>
      </p:sp>
      <p:cxnSp>
        <p:nvCxnSpPr>
          <p:cNvPr id="23" name="Straight Arrow Connector 22">
            <a:extLst>
              <a:ext uri="{FF2B5EF4-FFF2-40B4-BE49-F238E27FC236}">
                <a16:creationId xmlns:a16="http://schemas.microsoft.com/office/drawing/2014/main" id="{0A301C88-1DB5-468D-A387-52D35BDC0675}"/>
              </a:ext>
            </a:extLst>
          </p:cNvPr>
          <p:cNvCxnSpPr/>
          <p:nvPr/>
        </p:nvCxnSpPr>
        <p:spPr>
          <a:xfrm>
            <a:off x="7229475" y="3671888"/>
            <a:ext cx="1443038" cy="21859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8967E1FC-CE5D-495F-B298-B1846B9EBD13}"/>
              </a:ext>
            </a:extLst>
          </p:cNvPr>
          <p:cNvSpPr txBox="1"/>
          <p:nvPr/>
        </p:nvSpPr>
        <p:spPr>
          <a:xfrm>
            <a:off x="957263" y="4529138"/>
            <a:ext cx="4729162" cy="707886"/>
          </a:xfrm>
          <a:prstGeom prst="rect">
            <a:avLst/>
          </a:prstGeom>
          <a:noFill/>
        </p:spPr>
        <p:txBody>
          <a:bodyPr wrap="square" rtlCol="0">
            <a:spAutoFit/>
          </a:bodyPr>
          <a:lstStyle/>
          <a:p>
            <a:r>
              <a:rPr lang="en-IN" sz="2000" dirty="0"/>
              <a:t>Mesolimbic =&gt; VTA -&gt; Limbic (striatal)</a:t>
            </a:r>
          </a:p>
          <a:p>
            <a:r>
              <a:rPr lang="en-IN" sz="2000" dirty="0" err="1"/>
              <a:t>Mesocortical</a:t>
            </a:r>
            <a:r>
              <a:rPr lang="en-IN" sz="2000" dirty="0"/>
              <a:t> =&gt; VTA -&gt; PFC</a:t>
            </a:r>
          </a:p>
        </p:txBody>
      </p:sp>
    </p:spTree>
    <p:extLst>
      <p:ext uri="{BB962C8B-B14F-4D97-AF65-F5344CB8AC3E}">
        <p14:creationId xmlns:p14="http://schemas.microsoft.com/office/powerpoint/2010/main" val="4060932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983C7-8B6A-4898-8C7C-D1309A97F978}"/>
              </a:ext>
            </a:extLst>
          </p:cNvPr>
          <p:cNvSpPr>
            <a:spLocks noGrp="1"/>
          </p:cNvSpPr>
          <p:nvPr>
            <p:ph type="title"/>
          </p:nvPr>
        </p:nvSpPr>
        <p:spPr>
          <a:xfrm>
            <a:off x="340963" y="365125"/>
            <a:ext cx="11012837" cy="1325563"/>
          </a:xfrm>
        </p:spPr>
        <p:txBody>
          <a:bodyPr/>
          <a:lstStyle/>
          <a:p>
            <a:r>
              <a:rPr lang="en-IN" dirty="0"/>
              <a:t>Neural Pathways Underlying </a:t>
            </a:r>
            <a:r>
              <a:rPr lang="en-IN" u="sng" dirty="0"/>
              <a:t>Tolerance and Withdrawal</a:t>
            </a:r>
          </a:p>
        </p:txBody>
      </p:sp>
      <p:sp>
        <p:nvSpPr>
          <p:cNvPr id="3" name="Content Placeholder 2">
            <a:extLst>
              <a:ext uri="{FF2B5EF4-FFF2-40B4-BE49-F238E27FC236}">
                <a16:creationId xmlns:a16="http://schemas.microsoft.com/office/drawing/2014/main" id="{77F2A248-ECA6-4435-903E-4A8E397E9CDD}"/>
              </a:ext>
            </a:extLst>
          </p:cNvPr>
          <p:cNvSpPr>
            <a:spLocks noGrp="1"/>
          </p:cNvSpPr>
          <p:nvPr>
            <p:ph idx="1"/>
          </p:nvPr>
        </p:nvSpPr>
        <p:spPr>
          <a:xfrm>
            <a:off x="340963" y="1825625"/>
            <a:ext cx="11851037" cy="4667250"/>
          </a:xfrm>
        </p:spPr>
        <p:txBody>
          <a:bodyPr>
            <a:normAutofit/>
          </a:bodyPr>
          <a:lstStyle/>
          <a:p>
            <a:r>
              <a:rPr lang="en-IN" dirty="0"/>
              <a:t>Repeated use lead to tolerance which </a:t>
            </a:r>
            <a:r>
              <a:rPr lang="en-IN" b="1" dirty="0"/>
              <a:t>reinforce</a:t>
            </a:r>
            <a:r>
              <a:rPr lang="en-IN" dirty="0"/>
              <a:t> </a:t>
            </a:r>
            <a:r>
              <a:rPr lang="en-IN" b="1" dirty="0"/>
              <a:t>drug-seeking </a:t>
            </a:r>
            <a:r>
              <a:rPr lang="en-IN" b="1" dirty="0" err="1"/>
              <a:t>behavior</a:t>
            </a:r>
            <a:r>
              <a:rPr lang="en-IN" b="1" dirty="0"/>
              <a:t>.</a:t>
            </a:r>
          </a:p>
          <a:p>
            <a:pPr marL="0" indent="0">
              <a:buNone/>
            </a:pPr>
            <a:r>
              <a:rPr lang="en-IN" b="1" dirty="0"/>
              <a:t> </a:t>
            </a:r>
          </a:p>
          <a:p>
            <a:r>
              <a:rPr lang="en-IN" b="1" dirty="0"/>
              <a:t>Opponent process theory </a:t>
            </a:r>
            <a:r>
              <a:rPr lang="en-IN" dirty="0"/>
              <a:t>has been used: immediate rewarding effects of a drug of abuse are followed by delayed aversive effects that are due to drug-dependent recruitment of opponent processes. </a:t>
            </a:r>
          </a:p>
          <a:p>
            <a:endParaRPr lang="en-IN" dirty="0"/>
          </a:p>
          <a:p>
            <a:r>
              <a:rPr lang="en-IN" dirty="0"/>
              <a:t>Mechanisms underlying tolerance to drugs and opponent processes occur at the molecular, cellular, and circuit levels and can be classified as within- or between-system adaptations.</a:t>
            </a:r>
          </a:p>
          <a:p>
            <a:endParaRPr lang="en-IN" dirty="0"/>
          </a:p>
          <a:p>
            <a:endParaRPr lang="en-IN" dirty="0"/>
          </a:p>
        </p:txBody>
      </p:sp>
      <p:sp>
        <p:nvSpPr>
          <p:cNvPr id="4" name="Footer Placeholder 3">
            <a:extLst>
              <a:ext uri="{FF2B5EF4-FFF2-40B4-BE49-F238E27FC236}">
                <a16:creationId xmlns:a16="http://schemas.microsoft.com/office/drawing/2014/main" id="{BC7AC00B-D195-4299-874F-2BFD1F2B7F2B}"/>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9167297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336882-244E-4B7A-8D95-F136133AB80D}"/>
              </a:ext>
            </a:extLst>
          </p:cNvPr>
          <p:cNvSpPr>
            <a:spLocks noGrp="1"/>
          </p:cNvSpPr>
          <p:nvPr>
            <p:ph idx="1"/>
          </p:nvPr>
        </p:nvSpPr>
        <p:spPr>
          <a:xfrm>
            <a:off x="487680" y="899160"/>
            <a:ext cx="10866120" cy="5277803"/>
          </a:xfrm>
        </p:spPr>
        <p:txBody>
          <a:bodyPr>
            <a:normAutofit fontScale="92500" lnSpcReduction="10000"/>
          </a:bodyPr>
          <a:lstStyle/>
          <a:p>
            <a:r>
              <a:rPr lang="en-IN" dirty="0"/>
              <a:t>“within-system” neural adaptation is hypofunction of the </a:t>
            </a:r>
            <a:r>
              <a:rPr lang="en-IN" dirty="0" err="1"/>
              <a:t>mesocorticolimbic</a:t>
            </a:r>
            <a:r>
              <a:rPr lang="en-IN" dirty="0"/>
              <a:t> dopamine system during withdrawal, </a:t>
            </a:r>
          </a:p>
          <a:p>
            <a:pPr marL="457200" lvl="1" indent="0">
              <a:buNone/>
            </a:pPr>
            <a:r>
              <a:rPr lang="en-IN" dirty="0"/>
              <a:t>leads to decreased motivation for nondrug-related stimuli and increased sensitivity to, and motivation for, the abused drug. </a:t>
            </a:r>
          </a:p>
          <a:p>
            <a:pPr marL="457200" lvl="1" indent="0">
              <a:buNone/>
            </a:pPr>
            <a:endParaRPr lang="en-IN" dirty="0"/>
          </a:p>
          <a:p>
            <a:r>
              <a:rPr lang="en-IN" dirty="0"/>
              <a:t>Primary cause of affective withdrawal signs is -- &gt; dramatic reduction in dopamine neuron firing and dopamine release in efferent targets such as the nucleus </a:t>
            </a:r>
            <a:r>
              <a:rPr lang="en-IN" dirty="0" err="1"/>
              <a:t>accumbens</a:t>
            </a:r>
            <a:r>
              <a:rPr lang="en-IN" dirty="0"/>
              <a:t>.</a:t>
            </a:r>
          </a:p>
          <a:p>
            <a:pPr marL="457200" lvl="1" indent="0">
              <a:buNone/>
            </a:pPr>
            <a:r>
              <a:rPr lang="en-IN" dirty="0"/>
              <a:t>Drugs of abuse provide hyperbolic positive (drug “high”) and negative (drug withdrawal, “crash”) emotional signals to the nucleus </a:t>
            </a:r>
            <a:r>
              <a:rPr lang="en-IN" dirty="0" err="1"/>
              <a:t>accumbens</a:t>
            </a:r>
            <a:r>
              <a:rPr lang="en-IN" dirty="0"/>
              <a:t>.</a:t>
            </a:r>
          </a:p>
          <a:p>
            <a:pPr marL="0" indent="0">
              <a:buNone/>
            </a:pPr>
            <a:endParaRPr lang="en-IN" dirty="0"/>
          </a:p>
          <a:p>
            <a:r>
              <a:rPr lang="en-IN" dirty="0"/>
              <a:t>Extended amygdala</a:t>
            </a:r>
          </a:p>
          <a:p>
            <a:pPr marL="457200" lvl="1" indent="0">
              <a:buNone/>
            </a:pPr>
            <a:r>
              <a:rPr lang="en-IN" dirty="0"/>
              <a:t>integrates stress and reward systems to produce drug withdrawal-induced negative affective states and promote negative reinforcement processes</a:t>
            </a:r>
          </a:p>
          <a:p>
            <a:pPr marL="0" indent="0">
              <a:buNone/>
            </a:pPr>
            <a:endParaRPr lang="en-IN" dirty="0"/>
          </a:p>
          <a:p>
            <a:pPr marL="457200" lvl="1" indent="0">
              <a:buNone/>
            </a:pPr>
            <a:endParaRPr lang="en-IN" dirty="0"/>
          </a:p>
          <a:p>
            <a:pPr marL="457200" lvl="1" indent="0">
              <a:buNone/>
            </a:pPr>
            <a:endParaRPr lang="en-IN" dirty="0"/>
          </a:p>
          <a:p>
            <a:endParaRPr lang="en-IN" dirty="0"/>
          </a:p>
        </p:txBody>
      </p:sp>
      <p:sp>
        <p:nvSpPr>
          <p:cNvPr id="4" name="Footer Placeholder 3">
            <a:extLst>
              <a:ext uri="{FF2B5EF4-FFF2-40B4-BE49-F238E27FC236}">
                <a16:creationId xmlns:a16="http://schemas.microsoft.com/office/drawing/2014/main" id="{69FEE23E-44B4-4764-9653-3F3BD2DF9A80}"/>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p:txBody>
      </p:sp>
    </p:spTree>
    <p:extLst>
      <p:ext uri="{BB962C8B-B14F-4D97-AF65-F5344CB8AC3E}">
        <p14:creationId xmlns:p14="http://schemas.microsoft.com/office/powerpoint/2010/main" val="23102894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704BA1-11EC-4BE5-BDDD-533AEF49A49E}"/>
              </a:ext>
            </a:extLst>
          </p:cNvPr>
          <p:cNvSpPr>
            <a:spLocks noGrp="1"/>
          </p:cNvSpPr>
          <p:nvPr>
            <p:ph idx="1"/>
          </p:nvPr>
        </p:nvSpPr>
        <p:spPr>
          <a:xfrm>
            <a:off x="579120" y="585577"/>
            <a:ext cx="11351991" cy="5686845"/>
          </a:xfrm>
        </p:spPr>
        <p:txBody>
          <a:bodyPr>
            <a:normAutofit lnSpcReduction="10000"/>
          </a:bodyPr>
          <a:lstStyle/>
          <a:p>
            <a:pPr marL="0" indent="0">
              <a:buNone/>
            </a:pPr>
            <a:endParaRPr lang="en-IN" dirty="0"/>
          </a:p>
          <a:p>
            <a:pPr marL="457200" lvl="1" indent="0">
              <a:buNone/>
            </a:pPr>
            <a:endParaRPr lang="en-IN" dirty="0"/>
          </a:p>
          <a:p>
            <a:r>
              <a:rPr lang="en-IN" dirty="0"/>
              <a:t>Norepinephrine, CRF, orexin, dynorphin, substance P, vasopressin, NPY, endocannabinoids, </a:t>
            </a:r>
            <a:r>
              <a:rPr lang="en-IN" dirty="0" err="1"/>
              <a:t>orphanin</a:t>
            </a:r>
            <a:r>
              <a:rPr lang="en-IN" dirty="0"/>
              <a:t>, and many others also play critical roles in somatic and psychological withdrawal syndromes. </a:t>
            </a:r>
          </a:p>
          <a:p>
            <a:endParaRPr lang="en-IN" dirty="0"/>
          </a:p>
          <a:p>
            <a:pPr lvl="1"/>
            <a:r>
              <a:rPr lang="en-IN" dirty="0"/>
              <a:t>Chronic exposure to drugs of abuse increases the activity of CRF and dynorphin systems within </a:t>
            </a:r>
            <a:r>
              <a:rPr lang="en-IN" dirty="0" err="1"/>
              <a:t>mesocorticolimbic</a:t>
            </a:r>
            <a:r>
              <a:rPr lang="en-IN" dirty="0"/>
              <a:t> and extended amygdala circuits. </a:t>
            </a:r>
          </a:p>
          <a:p>
            <a:pPr lvl="1"/>
            <a:endParaRPr lang="en-IN" dirty="0"/>
          </a:p>
          <a:p>
            <a:pPr lvl="1"/>
            <a:r>
              <a:rPr lang="en-IN" dirty="0"/>
              <a:t>CRF mediates stress responses of both the HPA axis and the extended amygdala, and CRF is released during withdrawal. </a:t>
            </a:r>
          </a:p>
          <a:p>
            <a:pPr marL="457200" lvl="1" indent="0">
              <a:buNone/>
            </a:pPr>
            <a:endParaRPr lang="en-IN" dirty="0"/>
          </a:p>
          <a:p>
            <a:pPr lvl="1"/>
            <a:r>
              <a:rPr lang="en-IN" dirty="0"/>
              <a:t>Dynorphin binds to and activates kappa-opioid receptors (KORs) and CRF binds to and activates CRF type 1 and 2 receptors (CRF1-R, CRF2 -R) in the brain -&gt; decreases dopamine transmission</a:t>
            </a:r>
          </a:p>
          <a:p>
            <a:pPr marL="0" indent="0">
              <a:buNone/>
            </a:pPr>
            <a:endParaRPr lang="en-IN" dirty="0"/>
          </a:p>
          <a:p>
            <a:endParaRPr lang="en-IN" dirty="0"/>
          </a:p>
        </p:txBody>
      </p:sp>
      <p:sp>
        <p:nvSpPr>
          <p:cNvPr id="4" name="Footer Placeholder 3">
            <a:extLst>
              <a:ext uri="{FF2B5EF4-FFF2-40B4-BE49-F238E27FC236}">
                <a16:creationId xmlns:a16="http://schemas.microsoft.com/office/drawing/2014/main" id="{DFAC23BA-3C48-4BF8-BDAC-6EB85DB38215}"/>
              </a:ext>
            </a:extLst>
          </p:cNvPr>
          <p:cNvSpPr>
            <a:spLocks noGrp="1"/>
          </p:cNvSpPr>
          <p:nvPr>
            <p:ph type="ftr" sz="quarter" idx="11"/>
          </p:nvPr>
        </p:nvSpPr>
        <p:spPr>
          <a:xfrm>
            <a:off x="3171825" y="6486525"/>
            <a:ext cx="4910137" cy="365125"/>
          </a:xfrm>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6978497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98690-E0F2-4009-8D60-5A3E5E90AB77}"/>
              </a:ext>
            </a:extLst>
          </p:cNvPr>
          <p:cNvSpPr>
            <a:spLocks noGrp="1"/>
          </p:cNvSpPr>
          <p:nvPr>
            <p:ph type="title"/>
          </p:nvPr>
        </p:nvSpPr>
        <p:spPr>
          <a:xfrm>
            <a:off x="257175" y="363537"/>
            <a:ext cx="10515600" cy="1325563"/>
          </a:xfrm>
        </p:spPr>
        <p:txBody>
          <a:bodyPr/>
          <a:lstStyle/>
          <a:p>
            <a:r>
              <a:rPr lang="en-IN" dirty="0"/>
              <a:t>Neural Pathways Underlying </a:t>
            </a:r>
            <a:r>
              <a:rPr lang="en-IN" u="sng" dirty="0"/>
              <a:t>Substance Use Disorder</a:t>
            </a:r>
          </a:p>
        </p:txBody>
      </p:sp>
      <p:sp>
        <p:nvSpPr>
          <p:cNvPr id="3" name="Content Placeholder 2">
            <a:extLst>
              <a:ext uri="{FF2B5EF4-FFF2-40B4-BE49-F238E27FC236}">
                <a16:creationId xmlns:a16="http://schemas.microsoft.com/office/drawing/2014/main" id="{DA564EDD-6300-4F0D-94B7-E36C1F1C44C4}"/>
              </a:ext>
            </a:extLst>
          </p:cNvPr>
          <p:cNvSpPr>
            <a:spLocks noGrp="1"/>
          </p:cNvSpPr>
          <p:nvPr>
            <p:ph idx="1"/>
          </p:nvPr>
        </p:nvSpPr>
        <p:spPr>
          <a:xfrm>
            <a:off x="257175" y="1825625"/>
            <a:ext cx="11744325" cy="4668838"/>
          </a:xfrm>
        </p:spPr>
        <p:txBody>
          <a:bodyPr>
            <a:normAutofit fontScale="92500" lnSpcReduction="20000"/>
          </a:bodyPr>
          <a:lstStyle/>
          <a:p>
            <a:r>
              <a:rPr lang="en-IN" sz="3300" b="1" dirty="0"/>
              <a:t>Impaired Control</a:t>
            </a:r>
            <a:r>
              <a:rPr lang="en-IN" sz="3300" dirty="0"/>
              <a:t>:</a:t>
            </a:r>
          </a:p>
          <a:p>
            <a:endParaRPr lang="en-IN" dirty="0"/>
          </a:p>
          <a:p>
            <a:pPr>
              <a:buFontTx/>
              <a:buChar char="-"/>
            </a:pPr>
            <a:r>
              <a:rPr lang="en-IN" dirty="0"/>
              <a:t>Transition from voluntary (goal-oriented) drug abuse to habitual (not goal oriented) and compulsive drug abuse </a:t>
            </a:r>
          </a:p>
          <a:p>
            <a:pPr>
              <a:buFontTx/>
              <a:buChar char="-"/>
            </a:pPr>
            <a:endParaRPr lang="en-IN" dirty="0"/>
          </a:p>
          <a:p>
            <a:pPr>
              <a:buFontTx/>
              <a:buChar char="-"/>
            </a:pPr>
            <a:r>
              <a:rPr lang="en-IN" dirty="0"/>
              <a:t>drug-dependent transitions </a:t>
            </a:r>
          </a:p>
          <a:p>
            <a:pPr marL="457200" lvl="1" indent="0">
              <a:buNone/>
            </a:pPr>
            <a:r>
              <a:rPr lang="en-IN" dirty="0"/>
              <a:t>from prefrontal cortical to striatal and from ventral to dorsal striatal</a:t>
            </a:r>
          </a:p>
          <a:p>
            <a:pPr marL="457200" lvl="1" indent="0">
              <a:buNone/>
            </a:pPr>
            <a:endParaRPr lang="en-IN" dirty="0"/>
          </a:p>
          <a:p>
            <a:pPr>
              <a:buFontTx/>
              <a:buChar char="-"/>
            </a:pPr>
            <a:r>
              <a:rPr lang="en-IN" dirty="0" err="1"/>
              <a:t>NAc</a:t>
            </a:r>
            <a:r>
              <a:rPr lang="en-IN" dirty="0"/>
              <a:t> </a:t>
            </a:r>
          </a:p>
          <a:p>
            <a:pPr marL="0" indent="0">
              <a:buNone/>
            </a:pPr>
            <a:r>
              <a:rPr lang="en-IN" dirty="0"/>
              <a:t>ventral striatum -- rewarding drug effects that contribute to the dev. of SUDs (associative conditioning ) </a:t>
            </a:r>
          </a:p>
          <a:p>
            <a:pPr marL="0" indent="0">
              <a:buNone/>
            </a:pPr>
            <a:r>
              <a:rPr lang="en-IN" dirty="0"/>
              <a:t>dorsal striatum -- motor habits that maintain SUDs (habit learning)</a:t>
            </a:r>
          </a:p>
          <a:p>
            <a:pPr marL="457200" lvl="1" indent="0">
              <a:buNone/>
            </a:pPr>
            <a:endParaRPr lang="en-IN" dirty="0"/>
          </a:p>
        </p:txBody>
      </p:sp>
      <p:sp>
        <p:nvSpPr>
          <p:cNvPr id="4" name="Footer Placeholder 3">
            <a:extLst>
              <a:ext uri="{FF2B5EF4-FFF2-40B4-BE49-F238E27FC236}">
                <a16:creationId xmlns:a16="http://schemas.microsoft.com/office/drawing/2014/main" id="{3641967A-83CB-472D-8BB4-12DE96EFF84F}"/>
              </a:ext>
            </a:extLst>
          </p:cNvPr>
          <p:cNvSpPr>
            <a:spLocks noGrp="1"/>
          </p:cNvSpPr>
          <p:nvPr>
            <p:ph type="ftr" sz="quarter" idx="11"/>
          </p:nvPr>
        </p:nvSpPr>
        <p:spPr>
          <a:xfrm>
            <a:off x="4038600" y="6496686"/>
            <a:ext cx="6419850" cy="501650"/>
          </a:xfrm>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1797160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B9DB1D-65D8-4C2E-B0A9-8F91DF56A92E}"/>
              </a:ext>
            </a:extLst>
          </p:cNvPr>
          <p:cNvSpPr>
            <a:spLocks noGrp="1"/>
          </p:cNvSpPr>
          <p:nvPr>
            <p:ph idx="1"/>
          </p:nvPr>
        </p:nvSpPr>
        <p:spPr>
          <a:xfrm>
            <a:off x="457200" y="716280"/>
            <a:ext cx="11329988" cy="5855970"/>
          </a:xfrm>
        </p:spPr>
        <p:txBody>
          <a:bodyPr>
            <a:normAutofit/>
          </a:bodyPr>
          <a:lstStyle/>
          <a:p>
            <a:r>
              <a:rPr lang="en-IN" dirty="0"/>
              <a:t>Craving:</a:t>
            </a:r>
          </a:p>
          <a:p>
            <a:pPr marL="0" indent="0">
              <a:buNone/>
            </a:pPr>
            <a:r>
              <a:rPr lang="en-IN" dirty="0"/>
              <a:t>acquired desire characterized by wanting to use drug in that moment. </a:t>
            </a:r>
          </a:p>
          <a:p>
            <a:pPr marL="457200" lvl="1" indent="0">
              <a:buNone/>
            </a:pPr>
            <a:endParaRPr lang="en-IN" dirty="0"/>
          </a:p>
          <a:p>
            <a:pPr>
              <a:buFontTx/>
              <a:buChar char="-"/>
            </a:pPr>
            <a:r>
              <a:rPr lang="en-IN" dirty="0"/>
              <a:t>Evident after chronic drug use along with the associated increased salience of drug and drug cues. </a:t>
            </a:r>
          </a:p>
          <a:p>
            <a:pPr>
              <a:buFontTx/>
              <a:buChar char="-"/>
            </a:pPr>
            <a:endParaRPr lang="en-IN" dirty="0"/>
          </a:p>
          <a:p>
            <a:pPr>
              <a:buFontTx/>
              <a:buChar char="-"/>
            </a:pPr>
            <a:r>
              <a:rPr lang="en-IN" dirty="0"/>
              <a:t>drug-cue and stress</a:t>
            </a:r>
            <a:r>
              <a:rPr lang="en-IN" dirty="0">
                <a:sym typeface="Wingdings" panose="05000000000000000000" pitchFamily="2" charset="2"/>
              </a:rPr>
              <a:t> </a:t>
            </a:r>
            <a:r>
              <a:rPr lang="en-IN" dirty="0"/>
              <a:t>induced craving by activating regions of the prefrontal cortex, amygdala, hippocampus, insula, and the VTA. </a:t>
            </a:r>
          </a:p>
          <a:p>
            <a:pPr>
              <a:buFontTx/>
              <a:buChar char="-"/>
            </a:pPr>
            <a:endParaRPr lang="en-IN" dirty="0"/>
          </a:p>
          <a:p>
            <a:pPr>
              <a:buFontTx/>
              <a:buChar char="-"/>
            </a:pPr>
            <a:r>
              <a:rPr lang="en-IN" dirty="0"/>
              <a:t>Alcohol dependent individuals show a hyperactivity in the ventral striatum and the VMPFC during neutral, relaxed states that is blunted during stress- and drug cue-induced craving. </a:t>
            </a:r>
          </a:p>
          <a:p>
            <a:pPr>
              <a:buFontTx/>
              <a:buChar char="-"/>
            </a:pPr>
            <a:endParaRPr lang="en-IN" dirty="0"/>
          </a:p>
        </p:txBody>
      </p:sp>
      <p:sp>
        <p:nvSpPr>
          <p:cNvPr id="4" name="Footer Placeholder 3">
            <a:extLst>
              <a:ext uri="{FF2B5EF4-FFF2-40B4-BE49-F238E27FC236}">
                <a16:creationId xmlns:a16="http://schemas.microsoft.com/office/drawing/2014/main" id="{4B2EC650-33BD-4671-9784-DDB9017E98C7}"/>
              </a:ext>
            </a:extLst>
          </p:cNvPr>
          <p:cNvSpPr>
            <a:spLocks noGrp="1"/>
          </p:cNvSpPr>
          <p:nvPr>
            <p:ph type="ftr" sz="quarter" idx="11"/>
          </p:nvPr>
        </p:nvSpPr>
        <p:spPr>
          <a:xfrm>
            <a:off x="6610349" y="6492875"/>
            <a:ext cx="5419725" cy="365125"/>
          </a:xfrm>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26062649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F5CB-6AF1-4D1E-AD84-F028B2A450B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D27940E-90EA-49DA-BEF5-D079748761FA}"/>
              </a:ext>
            </a:extLst>
          </p:cNvPr>
          <p:cNvSpPr>
            <a:spLocks noGrp="1"/>
          </p:cNvSpPr>
          <p:nvPr>
            <p:ph idx="1"/>
          </p:nvPr>
        </p:nvSpPr>
        <p:spPr/>
        <p:txBody>
          <a:bodyPr>
            <a:normAutofit/>
          </a:bodyPr>
          <a:lstStyle/>
          <a:p>
            <a:r>
              <a:rPr lang="en-IN" dirty="0"/>
              <a:t>Relapse:</a:t>
            </a:r>
          </a:p>
          <a:p>
            <a:pPr lvl="1">
              <a:buFontTx/>
              <a:buChar char="-"/>
            </a:pPr>
            <a:r>
              <a:rPr lang="en-IN" sz="2800" dirty="0"/>
              <a:t>linked to </a:t>
            </a:r>
          </a:p>
          <a:p>
            <a:pPr lvl="1">
              <a:buFontTx/>
              <a:buChar char="-"/>
            </a:pPr>
            <a:endParaRPr lang="en-IN" sz="2800" dirty="0"/>
          </a:p>
          <a:p>
            <a:pPr marL="914400" lvl="2" indent="0">
              <a:buNone/>
            </a:pPr>
            <a:r>
              <a:rPr lang="en-IN" dirty="0"/>
              <a:t>Glutamatergic projections from the prefrontal cortex to the nucleus </a:t>
            </a:r>
            <a:r>
              <a:rPr lang="en-IN" dirty="0" err="1"/>
              <a:t>accumbens</a:t>
            </a:r>
            <a:r>
              <a:rPr lang="en-IN" dirty="0"/>
              <a:t> core, </a:t>
            </a:r>
          </a:p>
          <a:p>
            <a:pPr marL="914400" lvl="2" indent="0">
              <a:buNone/>
            </a:pPr>
            <a:endParaRPr lang="en-IN" dirty="0"/>
          </a:p>
          <a:p>
            <a:pPr marL="914400" lvl="2" indent="0">
              <a:buNone/>
            </a:pPr>
            <a:r>
              <a:rPr lang="en-IN" dirty="0"/>
              <a:t>Dopamine projections from the VTA to the medial prefrontal cortex, and</a:t>
            </a:r>
          </a:p>
          <a:p>
            <a:pPr marL="914400" lvl="2" indent="0">
              <a:buNone/>
            </a:pPr>
            <a:r>
              <a:rPr lang="en-IN" dirty="0"/>
              <a:t> </a:t>
            </a:r>
          </a:p>
          <a:p>
            <a:pPr marL="914400" lvl="2" indent="0">
              <a:buNone/>
            </a:pPr>
            <a:r>
              <a:rPr lang="en-IN" dirty="0"/>
              <a:t>GABA projections from the nucleus </a:t>
            </a:r>
            <a:r>
              <a:rPr lang="en-IN" dirty="0" err="1"/>
              <a:t>accumbens</a:t>
            </a:r>
            <a:r>
              <a:rPr lang="en-IN" dirty="0"/>
              <a:t> to the ventral pallidum. </a:t>
            </a:r>
          </a:p>
          <a:p>
            <a:endParaRPr lang="en-IN" dirty="0"/>
          </a:p>
        </p:txBody>
      </p:sp>
      <p:sp>
        <p:nvSpPr>
          <p:cNvPr id="4" name="Footer Placeholder 3">
            <a:extLst>
              <a:ext uri="{FF2B5EF4-FFF2-40B4-BE49-F238E27FC236}">
                <a16:creationId xmlns:a16="http://schemas.microsoft.com/office/drawing/2014/main" id="{5ACF25E6-9EBF-46C9-AD41-A419EDE230DC}"/>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17405759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EB9CB-DD83-4083-ABDC-47CAB92C14EF}"/>
              </a:ext>
            </a:extLst>
          </p:cNvPr>
          <p:cNvSpPr>
            <a:spLocks noGrp="1"/>
          </p:cNvSpPr>
          <p:nvPr>
            <p:ph type="title"/>
          </p:nvPr>
        </p:nvSpPr>
        <p:spPr>
          <a:xfrm>
            <a:off x="371475" y="393700"/>
            <a:ext cx="10515600" cy="1325563"/>
          </a:xfrm>
        </p:spPr>
        <p:txBody>
          <a:bodyPr/>
          <a:lstStyle/>
          <a:p>
            <a:pPr algn="ctr"/>
            <a:r>
              <a:rPr lang="en-IN" b="1" u="sng" dirty="0"/>
              <a:t>CELLULAR AND MOLECULAR SUBSTRATES OF ADDICTION </a:t>
            </a:r>
          </a:p>
        </p:txBody>
      </p:sp>
      <p:sp>
        <p:nvSpPr>
          <p:cNvPr id="3" name="Content Placeholder 2">
            <a:extLst>
              <a:ext uri="{FF2B5EF4-FFF2-40B4-BE49-F238E27FC236}">
                <a16:creationId xmlns:a16="http://schemas.microsoft.com/office/drawing/2014/main" id="{96FEC098-B2B9-430B-8E1C-FBAD0D96121C}"/>
              </a:ext>
            </a:extLst>
          </p:cNvPr>
          <p:cNvSpPr>
            <a:spLocks noGrp="1"/>
          </p:cNvSpPr>
          <p:nvPr>
            <p:ph idx="1"/>
          </p:nvPr>
        </p:nvSpPr>
        <p:spPr>
          <a:xfrm>
            <a:off x="371475" y="1825625"/>
            <a:ext cx="11544300" cy="4789488"/>
          </a:xfrm>
        </p:spPr>
        <p:txBody>
          <a:bodyPr>
            <a:normAutofit/>
          </a:bodyPr>
          <a:lstStyle/>
          <a:p>
            <a:r>
              <a:rPr lang="en-IN" dirty="0"/>
              <a:t>Chronic exposure to drugs of abuse produces cellular and molecular adaptations that vary depending on the type and route of administration of the drug.</a:t>
            </a:r>
          </a:p>
          <a:p>
            <a:pPr marL="457200" lvl="1" indent="0">
              <a:buNone/>
            </a:pPr>
            <a:r>
              <a:rPr lang="en-IN" dirty="0"/>
              <a:t>Drugs of abuse </a:t>
            </a:r>
            <a:r>
              <a:rPr lang="en-IN" dirty="0">
                <a:sym typeface="Wingdings" panose="05000000000000000000" pitchFamily="2" charset="2"/>
              </a:rPr>
              <a:t> </a:t>
            </a:r>
          </a:p>
          <a:p>
            <a:pPr marL="457200" lvl="1" indent="0">
              <a:buNone/>
            </a:pPr>
            <a:r>
              <a:rPr lang="en-IN" dirty="0"/>
              <a:t>increase extracellular dopamine levels in the nucleus </a:t>
            </a:r>
            <a:r>
              <a:rPr lang="en-IN" dirty="0" err="1"/>
              <a:t>accumbens</a:t>
            </a:r>
            <a:r>
              <a:rPr lang="en-IN" dirty="0"/>
              <a:t> </a:t>
            </a:r>
            <a:r>
              <a:rPr lang="en-IN" dirty="0">
                <a:sym typeface="Wingdings" panose="05000000000000000000" pitchFamily="2" charset="2"/>
              </a:rPr>
              <a:t></a:t>
            </a:r>
            <a:r>
              <a:rPr lang="en-IN" dirty="0"/>
              <a:t> </a:t>
            </a:r>
          </a:p>
          <a:p>
            <a:pPr marL="457200" lvl="1" indent="0">
              <a:buNone/>
            </a:pPr>
            <a:r>
              <a:rPr lang="en-IN" dirty="0"/>
              <a:t>which binds to D1- or D2-like G-protein coupled dopamine receptors </a:t>
            </a:r>
            <a:r>
              <a:rPr lang="en-IN" dirty="0">
                <a:sym typeface="Wingdings" panose="05000000000000000000" pitchFamily="2" charset="2"/>
              </a:rPr>
              <a:t> </a:t>
            </a:r>
          </a:p>
          <a:p>
            <a:pPr marL="457200" lvl="1" indent="0">
              <a:buNone/>
            </a:pPr>
            <a:r>
              <a:rPr lang="en-IN" dirty="0"/>
              <a:t>either stimulation or inhibition, of adenylate cyclase and cAMP production </a:t>
            </a:r>
            <a:r>
              <a:rPr lang="en-IN" dirty="0">
                <a:sym typeface="Wingdings" panose="05000000000000000000" pitchFamily="2" charset="2"/>
              </a:rPr>
              <a:t> </a:t>
            </a:r>
          </a:p>
          <a:p>
            <a:pPr marL="457200" lvl="1" indent="0">
              <a:buNone/>
            </a:pPr>
            <a:r>
              <a:rPr lang="en-IN" dirty="0"/>
              <a:t>activation of cAMP dependent PKA </a:t>
            </a:r>
            <a:r>
              <a:rPr lang="en-IN" dirty="0">
                <a:sym typeface="Wingdings" panose="05000000000000000000" pitchFamily="2" charset="2"/>
              </a:rPr>
              <a:t></a:t>
            </a:r>
          </a:p>
          <a:p>
            <a:pPr marL="457200" lvl="1" indent="0">
              <a:buNone/>
            </a:pPr>
            <a:r>
              <a:rPr lang="en-IN" dirty="0"/>
              <a:t>phosphorylation of an activating site on response element binding protein (CREB)  </a:t>
            </a:r>
          </a:p>
          <a:p>
            <a:endParaRPr lang="en-IN" dirty="0"/>
          </a:p>
          <a:p>
            <a:pPr>
              <a:buFontTx/>
              <a:buChar char="-"/>
            </a:pPr>
            <a:endParaRPr lang="en-IN" dirty="0"/>
          </a:p>
          <a:p>
            <a:pPr>
              <a:buFontTx/>
              <a:buChar char="-"/>
            </a:pPr>
            <a:endParaRPr lang="en-IN" dirty="0"/>
          </a:p>
          <a:p>
            <a:endParaRPr lang="en-IN" b="1" u="sng" dirty="0"/>
          </a:p>
        </p:txBody>
      </p:sp>
      <p:sp>
        <p:nvSpPr>
          <p:cNvPr id="4" name="Footer Placeholder 3">
            <a:extLst>
              <a:ext uri="{FF2B5EF4-FFF2-40B4-BE49-F238E27FC236}">
                <a16:creationId xmlns:a16="http://schemas.microsoft.com/office/drawing/2014/main" id="{4F39F1B1-51ED-45F8-B312-C9DBE0C834AE}"/>
              </a:ext>
            </a:extLst>
          </p:cNvPr>
          <p:cNvSpPr>
            <a:spLocks noGrp="1"/>
          </p:cNvSpPr>
          <p:nvPr>
            <p:ph type="ftr" sz="quarter" idx="11"/>
          </p:nvPr>
        </p:nvSpPr>
        <p:spPr>
          <a:xfrm>
            <a:off x="4014789" y="6464300"/>
            <a:ext cx="6300786" cy="393700"/>
          </a:xfrm>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1249812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FAD78-7832-46AA-88BC-C829E006A7E5}"/>
              </a:ext>
            </a:extLst>
          </p:cNvPr>
          <p:cNvSpPr>
            <a:spLocks noGrp="1"/>
          </p:cNvSpPr>
          <p:nvPr>
            <p:ph type="title"/>
          </p:nvPr>
        </p:nvSpPr>
        <p:spPr/>
        <p:txBody>
          <a:bodyPr/>
          <a:lstStyle/>
          <a:p>
            <a:pPr algn="ctr"/>
            <a:r>
              <a:rPr lang="en-IN" b="1" dirty="0"/>
              <a:t>Substance Intoxication </a:t>
            </a:r>
          </a:p>
        </p:txBody>
      </p:sp>
      <p:sp>
        <p:nvSpPr>
          <p:cNvPr id="3" name="Content Placeholder 2">
            <a:extLst>
              <a:ext uri="{FF2B5EF4-FFF2-40B4-BE49-F238E27FC236}">
                <a16:creationId xmlns:a16="http://schemas.microsoft.com/office/drawing/2014/main" id="{F3427E0E-8840-4898-97C0-2C9E0B645AF6}"/>
              </a:ext>
            </a:extLst>
          </p:cNvPr>
          <p:cNvSpPr>
            <a:spLocks noGrp="1"/>
          </p:cNvSpPr>
          <p:nvPr>
            <p:ph idx="1"/>
          </p:nvPr>
        </p:nvSpPr>
        <p:spPr/>
        <p:txBody>
          <a:bodyPr>
            <a:normAutofit/>
          </a:bodyPr>
          <a:lstStyle/>
          <a:p>
            <a:r>
              <a:rPr lang="en-IN" dirty="0"/>
              <a:t>Development of a reversible substance-specific syndrome due to recent ingestion of (or exposure to) a substance. </a:t>
            </a:r>
          </a:p>
          <a:p>
            <a:endParaRPr lang="en-IN" dirty="0"/>
          </a:p>
          <a:p>
            <a:r>
              <a:rPr lang="en-IN" dirty="0"/>
              <a:t>Clinically significant maladaptive </a:t>
            </a:r>
            <a:r>
              <a:rPr lang="en-IN" dirty="0" err="1"/>
              <a:t>behavioral</a:t>
            </a:r>
            <a:r>
              <a:rPr lang="en-IN" dirty="0"/>
              <a:t> or psychological changes that are due to the effect of the substance on the central nervous system and develop during or shortly after use of the substance. </a:t>
            </a:r>
          </a:p>
          <a:p>
            <a:endParaRPr lang="en-IN" dirty="0"/>
          </a:p>
          <a:p>
            <a:r>
              <a:rPr lang="en-IN" dirty="0"/>
              <a:t>Symptoms are not due to a general medical condition and are not better accounted for by another mental disorder.</a:t>
            </a:r>
          </a:p>
        </p:txBody>
      </p:sp>
      <p:sp>
        <p:nvSpPr>
          <p:cNvPr id="4" name="Footer Placeholder 3">
            <a:extLst>
              <a:ext uri="{FF2B5EF4-FFF2-40B4-BE49-F238E27FC236}">
                <a16:creationId xmlns:a16="http://schemas.microsoft.com/office/drawing/2014/main" id="{1A2FE146-724A-40DF-8519-85A3DA615A1C}"/>
              </a:ext>
            </a:extLst>
          </p:cNvPr>
          <p:cNvSpPr>
            <a:spLocks noGrp="1"/>
          </p:cNvSpPr>
          <p:nvPr>
            <p:ph type="ftr" sz="quarter" idx="11"/>
          </p:nvPr>
        </p:nvSpPr>
        <p:spPr/>
        <p:txBody>
          <a:bodyPr/>
          <a:lstStyle/>
          <a:p>
            <a:r>
              <a:rPr lang="en-IN" dirty="0"/>
              <a:t>Kaplan &amp; </a:t>
            </a:r>
            <a:r>
              <a:rPr lang="en-IN" dirty="0" err="1"/>
              <a:t>Sadocks</a:t>
            </a:r>
            <a:r>
              <a:rPr lang="en-IN" dirty="0"/>
              <a:t> Synopsis Of Psychiatry, 11th Edition, Chapter 20.1 616-624</a:t>
            </a:r>
          </a:p>
          <a:p>
            <a:endParaRPr lang="en-IN" dirty="0"/>
          </a:p>
        </p:txBody>
      </p:sp>
    </p:spTree>
    <p:extLst>
      <p:ext uri="{BB962C8B-B14F-4D97-AF65-F5344CB8AC3E}">
        <p14:creationId xmlns:p14="http://schemas.microsoft.com/office/powerpoint/2010/main" val="33511615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5529-D9EF-4105-B28D-5A1F63D9C5E7}"/>
              </a:ext>
            </a:extLst>
          </p:cNvPr>
          <p:cNvSpPr>
            <a:spLocks noGrp="1"/>
          </p:cNvSpPr>
          <p:nvPr>
            <p:ph idx="1"/>
          </p:nvPr>
        </p:nvSpPr>
        <p:spPr>
          <a:xfrm>
            <a:off x="548640" y="746760"/>
            <a:ext cx="11018520" cy="5430204"/>
          </a:xfrm>
        </p:spPr>
        <p:txBody>
          <a:bodyPr>
            <a:normAutofit lnSpcReduction="10000"/>
          </a:bodyPr>
          <a:lstStyle/>
          <a:p>
            <a:pPr marL="0" indent="0">
              <a:buNone/>
            </a:pPr>
            <a:r>
              <a:rPr lang="en-IN" b="1" u="sng" dirty="0"/>
              <a:t>Gene Expression:</a:t>
            </a:r>
          </a:p>
          <a:p>
            <a:pPr marL="0" indent="0">
              <a:buNone/>
            </a:pPr>
            <a:endParaRPr lang="en-IN" b="1" u="sng" dirty="0"/>
          </a:p>
          <a:p>
            <a:r>
              <a:rPr lang="en-IN" dirty="0"/>
              <a:t>CREB:</a:t>
            </a:r>
          </a:p>
          <a:p>
            <a:pPr lvl="1">
              <a:buFontTx/>
              <a:buChar char="-"/>
            </a:pPr>
            <a:r>
              <a:rPr lang="en-IN" dirty="0"/>
              <a:t>Acute effect -- Drugs of abuse produces D1 receptor-mediated CREB phosphorylation in the nucleus </a:t>
            </a:r>
            <a:r>
              <a:rPr lang="en-IN" dirty="0" err="1"/>
              <a:t>accumbens</a:t>
            </a:r>
            <a:endParaRPr lang="en-IN" dirty="0"/>
          </a:p>
          <a:p>
            <a:pPr lvl="1">
              <a:buFontTx/>
              <a:buChar char="-"/>
            </a:pPr>
            <a:r>
              <a:rPr lang="en-IN" dirty="0"/>
              <a:t>Chronic administration of drugs of abuse produces compensatory adaptations in cAMP-PKA </a:t>
            </a:r>
            <a:r>
              <a:rPr lang="en-IN" dirty="0" err="1"/>
              <a:t>signaling</a:t>
            </a:r>
            <a:r>
              <a:rPr lang="en-IN" dirty="0"/>
              <a:t> pathways. </a:t>
            </a:r>
          </a:p>
          <a:p>
            <a:pPr lvl="1">
              <a:buFontTx/>
              <a:buChar char="-"/>
            </a:pPr>
            <a:r>
              <a:rPr lang="en-IN" dirty="0"/>
              <a:t>Increased CREB activity in the nucleus </a:t>
            </a:r>
            <a:r>
              <a:rPr lang="en-IN" dirty="0" err="1"/>
              <a:t>accumbens</a:t>
            </a:r>
            <a:r>
              <a:rPr lang="en-IN" dirty="0"/>
              <a:t> decreases </a:t>
            </a:r>
            <a:r>
              <a:rPr lang="en-IN" dirty="0" err="1"/>
              <a:t>behavioral</a:t>
            </a:r>
            <a:r>
              <a:rPr lang="en-IN" dirty="0"/>
              <a:t> responses to cocaine, opiates, and alcohol, whereas decreased CREB activity increases such responses.</a:t>
            </a:r>
          </a:p>
          <a:p>
            <a:pPr lvl="1">
              <a:buFontTx/>
              <a:buChar char="-"/>
            </a:pPr>
            <a:endParaRPr lang="en-IN" dirty="0"/>
          </a:p>
          <a:p>
            <a:r>
              <a:rPr lang="en-IN" dirty="0"/>
              <a:t>Drugs of abuse can activate other transcription factors, including members of the </a:t>
            </a:r>
            <a:r>
              <a:rPr lang="en-IN" dirty="0" err="1"/>
              <a:t>Fos</a:t>
            </a:r>
            <a:r>
              <a:rPr lang="en-IN" dirty="0"/>
              <a:t> protein family (c-</a:t>
            </a:r>
            <a:r>
              <a:rPr lang="en-IN" dirty="0" err="1"/>
              <a:t>fos</a:t>
            </a:r>
            <a:r>
              <a:rPr lang="en-IN" dirty="0"/>
              <a:t>, </a:t>
            </a:r>
            <a:r>
              <a:rPr lang="en-IN" dirty="0" err="1"/>
              <a:t>FosB</a:t>
            </a:r>
            <a:r>
              <a:rPr lang="en-IN" dirty="0"/>
              <a:t>, Fra-1, and Fra-2) and NAC-1 in the nucleus </a:t>
            </a:r>
            <a:r>
              <a:rPr lang="en-IN" dirty="0" err="1"/>
              <a:t>accumbens</a:t>
            </a:r>
            <a:endParaRPr lang="en-IN" dirty="0"/>
          </a:p>
          <a:p>
            <a:pPr lvl="1"/>
            <a:endParaRPr lang="en-IN" dirty="0"/>
          </a:p>
          <a:p>
            <a:pPr>
              <a:buFontTx/>
              <a:buChar char="-"/>
            </a:pPr>
            <a:endParaRPr lang="en-IN" dirty="0"/>
          </a:p>
          <a:p>
            <a:endParaRPr lang="en-IN" dirty="0"/>
          </a:p>
        </p:txBody>
      </p:sp>
      <p:sp>
        <p:nvSpPr>
          <p:cNvPr id="4" name="Footer Placeholder 3">
            <a:extLst>
              <a:ext uri="{FF2B5EF4-FFF2-40B4-BE49-F238E27FC236}">
                <a16:creationId xmlns:a16="http://schemas.microsoft.com/office/drawing/2014/main" id="{AE37E779-8099-43D6-A441-92CDB5C31D5D}"/>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b="1" dirty="0"/>
          </a:p>
        </p:txBody>
      </p:sp>
    </p:spTree>
    <p:extLst>
      <p:ext uri="{BB962C8B-B14F-4D97-AF65-F5344CB8AC3E}">
        <p14:creationId xmlns:p14="http://schemas.microsoft.com/office/powerpoint/2010/main" val="18555892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01E5AA-844D-4CF6-8876-6AA75933060D}"/>
              </a:ext>
            </a:extLst>
          </p:cNvPr>
          <p:cNvSpPr>
            <a:spLocks noGrp="1"/>
          </p:cNvSpPr>
          <p:nvPr>
            <p:ph idx="1"/>
          </p:nvPr>
        </p:nvSpPr>
        <p:spPr>
          <a:xfrm>
            <a:off x="314325" y="514350"/>
            <a:ext cx="11487150" cy="5715000"/>
          </a:xfrm>
        </p:spPr>
        <p:txBody>
          <a:bodyPr>
            <a:normAutofit/>
          </a:bodyPr>
          <a:lstStyle/>
          <a:p>
            <a:r>
              <a:rPr lang="en-IN" b="1" u="sng" dirty="0"/>
              <a:t>Neuronal Morphology and Synaptic Plasticity :</a:t>
            </a:r>
          </a:p>
          <a:p>
            <a:endParaRPr lang="en-IN" b="1" u="sng" dirty="0"/>
          </a:p>
          <a:p>
            <a:pPr lvl="1">
              <a:buFontTx/>
              <a:buChar char="-"/>
            </a:pPr>
            <a:r>
              <a:rPr lang="en-IN" dirty="0"/>
              <a:t>Transition from drug use to addiction involves persistent restructuring of cortical circuitry. </a:t>
            </a:r>
          </a:p>
          <a:p>
            <a:pPr lvl="1">
              <a:buFontTx/>
              <a:buChar char="-"/>
            </a:pPr>
            <a:r>
              <a:rPr lang="en-US" spc="-5" dirty="0">
                <a:cs typeface="Arial"/>
              </a:rPr>
              <a:t>Repeated stimulation of </a:t>
            </a:r>
            <a:r>
              <a:rPr lang="en-US" spc="-150" dirty="0">
                <a:cs typeface="Arial"/>
              </a:rPr>
              <a:t>D</a:t>
            </a:r>
            <a:r>
              <a:rPr lang="en-US" spc="-225" baseline="-23809" dirty="0">
                <a:cs typeface="Arial"/>
              </a:rPr>
              <a:t>1 </a:t>
            </a:r>
            <a:r>
              <a:rPr lang="en-US" spc="-5" dirty="0">
                <a:cs typeface="Arial"/>
              </a:rPr>
              <a:t>receptors  changes in corticofugal glutamatergic input </a:t>
            </a:r>
            <a:r>
              <a:rPr lang="en-US" dirty="0">
                <a:cs typeface="Arial"/>
              </a:rPr>
              <a:t>to </a:t>
            </a:r>
            <a:r>
              <a:rPr lang="en-US" spc="-5" dirty="0">
                <a:cs typeface="Arial"/>
              </a:rPr>
              <a:t>the</a:t>
            </a:r>
            <a:r>
              <a:rPr lang="en-US" spc="20" dirty="0">
                <a:cs typeface="Arial"/>
              </a:rPr>
              <a:t> </a:t>
            </a:r>
            <a:r>
              <a:rPr lang="en-US" spc="-5" dirty="0">
                <a:cs typeface="Arial"/>
              </a:rPr>
              <a:t>striatum</a:t>
            </a:r>
            <a:endParaRPr lang="en-IN" dirty="0"/>
          </a:p>
          <a:p>
            <a:pPr lvl="1">
              <a:buFontTx/>
              <a:buChar char="-"/>
            </a:pPr>
            <a:r>
              <a:rPr lang="en-IN" dirty="0"/>
              <a:t>Includes changes in the size of cell bodies and changes in dendritic arborizations or spine morphology. </a:t>
            </a:r>
          </a:p>
          <a:p>
            <a:pPr lvl="1">
              <a:buFontTx/>
              <a:buChar char="-"/>
            </a:pPr>
            <a:r>
              <a:rPr lang="en-IN" dirty="0"/>
              <a:t>Most consistent and recognizable cellular adaptations observed are morphological changes in dendritic spine density. </a:t>
            </a:r>
          </a:p>
          <a:p>
            <a:pPr lvl="1">
              <a:buFontTx/>
              <a:buChar char="-"/>
            </a:pPr>
            <a:r>
              <a:rPr lang="en-IN" dirty="0"/>
              <a:t>Changes are most likely due to drug-induced regulation of genes that encode cytoskeleton regulatory proteins, including decreased levels of Homer 1 and postsynaptic density 95 (PSD95), both of which are scaffolding proteins associated with the postsynaptic actin cytoskeleton</a:t>
            </a:r>
          </a:p>
          <a:p>
            <a:pPr lvl="1">
              <a:buFontTx/>
              <a:buChar char="-"/>
            </a:pPr>
            <a:r>
              <a:rPr lang="en-US" spc="-5" dirty="0">
                <a:cs typeface="Arial"/>
              </a:rPr>
              <a:t>Repeated drug administration changes </a:t>
            </a:r>
            <a:r>
              <a:rPr lang="en-US" spc="-505" dirty="0">
                <a:cs typeface="Arial"/>
              </a:rPr>
              <a:t> </a:t>
            </a:r>
            <a:r>
              <a:rPr lang="en-US" dirty="0">
                <a:cs typeface="Arial"/>
              </a:rPr>
              <a:t>the </a:t>
            </a:r>
            <a:r>
              <a:rPr lang="en-US" spc="-5" dirty="0">
                <a:cs typeface="Arial"/>
              </a:rPr>
              <a:t>synaptic</a:t>
            </a:r>
            <a:r>
              <a:rPr lang="en-US" spc="-25" dirty="0">
                <a:cs typeface="Arial"/>
              </a:rPr>
              <a:t> </a:t>
            </a:r>
            <a:r>
              <a:rPr lang="en-US" spc="-5" dirty="0">
                <a:cs typeface="Arial"/>
              </a:rPr>
              <a:t>plasticity.</a:t>
            </a:r>
            <a:endParaRPr lang="en-US" dirty="0">
              <a:cs typeface="Arial"/>
            </a:endParaRPr>
          </a:p>
          <a:p>
            <a:pPr marL="76200">
              <a:lnSpc>
                <a:spcPct val="100000"/>
              </a:lnSpc>
            </a:pPr>
            <a:endParaRPr lang="en-IN" dirty="0"/>
          </a:p>
        </p:txBody>
      </p:sp>
      <p:sp>
        <p:nvSpPr>
          <p:cNvPr id="4" name="Footer Placeholder 3">
            <a:extLst>
              <a:ext uri="{FF2B5EF4-FFF2-40B4-BE49-F238E27FC236}">
                <a16:creationId xmlns:a16="http://schemas.microsoft.com/office/drawing/2014/main" id="{B5BE2866-9EFF-4560-B8A9-FAA4ED816C86}"/>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0278537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B877B6-AA3A-4CE6-BA20-6A10EA4620D0}"/>
              </a:ext>
            </a:extLst>
          </p:cNvPr>
          <p:cNvSpPr>
            <a:spLocks noGrp="1"/>
          </p:cNvSpPr>
          <p:nvPr>
            <p:ph idx="1"/>
          </p:nvPr>
        </p:nvSpPr>
        <p:spPr>
          <a:xfrm>
            <a:off x="320040" y="701040"/>
            <a:ext cx="7833360" cy="5775959"/>
          </a:xfrm>
        </p:spPr>
        <p:txBody>
          <a:bodyPr>
            <a:normAutofit fontScale="92500" lnSpcReduction="10000"/>
          </a:bodyPr>
          <a:lstStyle/>
          <a:p>
            <a:r>
              <a:rPr lang="en-IN" u="sng" dirty="0"/>
              <a:t>Epigenetics :</a:t>
            </a:r>
          </a:p>
          <a:p>
            <a:pPr>
              <a:buFontTx/>
              <a:buChar char="-"/>
            </a:pPr>
            <a:r>
              <a:rPr lang="en-IN" dirty="0"/>
              <a:t>Defined as a series of biochemical processes through which changes in gene expression are achieved throughout the life of an animal without a change in DNA sequence. </a:t>
            </a:r>
          </a:p>
          <a:p>
            <a:pPr>
              <a:buFontTx/>
              <a:buChar char="-"/>
            </a:pPr>
            <a:r>
              <a:rPr lang="en-IN" dirty="0"/>
              <a:t>Repeated exposure to drugs of abuse or other environmental insults can engage epigenetic processes in early life (or adulthood). </a:t>
            </a:r>
          </a:p>
          <a:p>
            <a:pPr>
              <a:buFontTx/>
              <a:buChar char="-"/>
            </a:pPr>
            <a:r>
              <a:rPr lang="en-IN" dirty="0"/>
              <a:t>Act at specific genes or sets of genes resulting in stable changes in gene expression or changes in the inducibility of other genes that can lead to addiction in vulnerable individuals </a:t>
            </a:r>
          </a:p>
          <a:p>
            <a:pPr>
              <a:buFontTx/>
              <a:buChar char="-"/>
            </a:pPr>
            <a:r>
              <a:rPr lang="en-IN" dirty="0"/>
              <a:t>Drugs or other environmental insults produce epigenetic changes in gametes, which can be passed on to offspring and increase their vulnerability to SUDs. </a:t>
            </a:r>
          </a:p>
          <a:p>
            <a:pPr marL="457200" lvl="1" indent="0">
              <a:buNone/>
            </a:pPr>
            <a:r>
              <a:rPr lang="en-IN" dirty="0"/>
              <a:t> </a:t>
            </a:r>
          </a:p>
        </p:txBody>
      </p:sp>
      <p:sp>
        <p:nvSpPr>
          <p:cNvPr id="4" name="Footer Placeholder 3">
            <a:extLst>
              <a:ext uri="{FF2B5EF4-FFF2-40B4-BE49-F238E27FC236}">
                <a16:creationId xmlns:a16="http://schemas.microsoft.com/office/drawing/2014/main" id="{8C5FEB7D-A8AD-4122-A6B3-335A1FD11E87}"/>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pic>
        <p:nvPicPr>
          <p:cNvPr id="5" name="Picture 4">
            <a:extLst>
              <a:ext uri="{FF2B5EF4-FFF2-40B4-BE49-F238E27FC236}">
                <a16:creationId xmlns:a16="http://schemas.microsoft.com/office/drawing/2014/main" id="{E5688EBC-289F-4290-9EDD-444BBD5151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40040" y="1499870"/>
            <a:ext cx="4201119" cy="3057525"/>
          </a:xfrm>
          <a:prstGeom prst="rect">
            <a:avLst/>
          </a:prstGeom>
        </p:spPr>
      </p:pic>
    </p:spTree>
    <p:extLst>
      <p:ext uri="{BB962C8B-B14F-4D97-AF65-F5344CB8AC3E}">
        <p14:creationId xmlns:p14="http://schemas.microsoft.com/office/powerpoint/2010/main" val="17152185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F219C-6952-45DE-BB60-5BEAAD718850}"/>
              </a:ext>
            </a:extLst>
          </p:cNvPr>
          <p:cNvSpPr>
            <a:spLocks noGrp="1"/>
          </p:cNvSpPr>
          <p:nvPr>
            <p:ph type="title"/>
          </p:nvPr>
        </p:nvSpPr>
        <p:spPr>
          <a:xfrm>
            <a:off x="444305" y="365125"/>
            <a:ext cx="10515600" cy="1325563"/>
          </a:xfrm>
        </p:spPr>
        <p:txBody>
          <a:bodyPr/>
          <a:lstStyle/>
          <a:p>
            <a:pPr algn="ctr"/>
            <a:r>
              <a:rPr lang="en-IN" b="1" dirty="0"/>
              <a:t>Sex differences in substance use disorders</a:t>
            </a:r>
          </a:p>
        </p:txBody>
      </p:sp>
      <p:sp>
        <p:nvSpPr>
          <p:cNvPr id="3" name="Content Placeholder 2">
            <a:extLst>
              <a:ext uri="{FF2B5EF4-FFF2-40B4-BE49-F238E27FC236}">
                <a16:creationId xmlns:a16="http://schemas.microsoft.com/office/drawing/2014/main" id="{E08AEC4A-437A-4BC5-B9F8-AC05653CF24E}"/>
              </a:ext>
            </a:extLst>
          </p:cNvPr>
          <p:cNvSpPr>
            <a:spLocks noGrp="1"/>
          </p:cNvSpPr>
          <p:nvPr>
            <p:ph idx="1"/>
          </p:nvPr>
        </p:nvSpPr>
        <p:spPr>
          <a:xfrm>
            <a:off x="444305" y="1528764"/>
            <a:ext cx="11400033" cy="4827586"/>
          </a:xfrm>
        </p:spPr>
        <p:txBody>
          <a:bodyPr>
            <a:normAutofit/>
          </a:bodyPr>
          <a:lstStyle/>
          <a:p>
            <a:r>
              <a:rPr lang="en-IN" dirty="0"/>
              <a:t>Telescoping :</a:t>
            </a:r>
          </a:p>
          <a:p>
            <a:pPr marL="457200" lvl="1" indent="0">
              <a:buNone/>
            </a:pPr>
            <a:r>
              <a:rPr lang="en-IN" dirty="0"/>
              <a:t>Evidence suggests that women progress from substance use to SUD faster than men.</a:t>
            </a:r>
          </a:p>
          <a:p>
            <a:endParaRPr lang="en-IN" dirty="0"/>
          </a:p>
          <a:p>
            <a:r>
              <a:rPr lang="en-IN" dirty="0" err="1"/>
              <a:t>Activational</a:t>
            </a:r>
            <a:r>
              <a:rPr lang="en-IN" dirty="0"/>
              <a:t> Effects of Gonadal Hormones: </a:t>
            </a:r>
          </a:p>
          <a:p>
            <a:pPr marL="457200" lvl="1" indent="0">
              <a:buNone/>
            </a:pPr>
            <a:r>
              <a:rPr lang="en-IN" dirty="0" err="1"/>
              <a:t>Estrogen</a:t>
            </a:r>
            <a:r>
              <a:rPr lang="en-IN" dirty="0"/>
              <a:t> potentiate effects of psychostimulant, </a:t>
            </a:r>
          </a:p>
          <a:p>
            <a:pPr marL="457200" lvl="1" indent="0">
              <a:buNone/>
            </a:pPr>
            <a:r>
              <a:rPr lang="en-IN" dirty="0"/>
              <a:t>Progesterone negatively correlated with the subjective effects of psychostimulants. </a:t>
            </a:r>
          </a:p>
          <a:p>
            <a:pPr lvl="1"/>
            <a:endParaRPr lang="en-IN" dirty="0"/>
          </a:p>
          <a:p>
            <a:r>
              <a:rPr lang="en-IN" dirty="0"/>
              <a:t>Sex Differences in Dopamine </a:t>
            </a:r>
            <a:r>
              <a:rPr lang="en-IN" dirty="0" err="1"/>
              <a:t>Signaling</a:t>
            </a:r>
            <a:r>
              <a:rPr lang="en-IN" dirty="0"/>
              <a:t>:</a:t>
            </a:r>
          </a:p>
          <a:p>
            <a:pPr marL="457200" lvl="1" indent="0">
              <a:buNone/>
            </a:pPr>
            <a:r>
              <a:rPr lang="en-IN" dirty="0"/>
              <a:t>Women have been reported to have a greater capacity for dopamine synthesis and reuptake through the DAT relative to men. </a:t>
            </a:r>
          </a:p>
        </p:txBody>
      </p:sp>
      <p:sp>
        <p:nvSpPr>
          <p:cNvPr id="4" name="Footer Placeholder 3">
            <a:extLst>
              <a:ext uri="{FF2B5EF4-FFF2-40B4-BE49-F238E27FC236}">
                <a16:creationId xmlns:a16="http://schemas.microsoft.com/office/drawing/2014/main" id="{DF74DB75-9DFA-4D6D-9FD8-F66573EB2F04}"/>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39799778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B879-FB73-427D-8ECF-32DA6F605ABE}"/>
              </a:ext>
            </a:extLst>
          </p:cNvPr>
          <p:cNvSpPr>
            <a:spLocks noGrp="1"/>
          </p:cNvSpPr>
          <p:nvPr>
            <p:ph type="title"/>
          </p:nvPr>
        </p:nvSpPr>
        <p:spPr>
          <a:xfrm>
            <a:off x="266700" y="52388"/>
            <a:ext cx="10515600" cy="1325563"/>
          </a:xfrm>
        </p:spPr>
        <p:txBody>
          <a:bodyPr/>
          <a:lstStyle/>
          <a:p>
            <a:pPr algn="ctr"/>
            <a:r>
              <a:rPr lang="en-IN" b="1" u="sng" dirty="0"/>
              <a:t>COMORBIDITIES</a:t>
            </a:r>
          </a:p>
        </p:txBody>
      </p:sp>
      <p:sp>
        <p:nvSpPr>
          <p:cNvPr id="3" name="Content Placeholder 2">
            <a:extLst>
              <a:ext uri="{FF2B5EF4-FFF2-40B4-BE49-F238E27FC236}">
                <a16:creationId xmlns:a16="http://schemas.microsoft.com/office/drawing/2014/main" id="{4FE19E73-FD81-4F37-B1BA-161F0622D0E4}"/>
              </a:ext>
            </a:extLst>
          </p:cNvPr>
          <p:cNvSpPr>
            <a:spLocks noGrp="1"/>
          </p:cNvSpPr>
          <p:nvPr>
            <p:ph idx="1"/>
          </p:nvPr>
        </p:nvSpPr>
        <p:spPr>
          <a:xfrm>
            <a:off x="266700" y="1377950"/>
            <a:ext cx="11658600" cy="4978399"/>
          </a:xfrm>
        </p:spPr>
        <p:txBody>
          <a:bodyPr>
            <a:normAutofit/>
          </a:bodyPr>
          <a:lstStyle/>
          <a:p>
            <a:endParaRPr lang="en-IN" dirty="0"/>
          </a:p>
          <a:p>
            <a:r>
              <a:rPr lang="en-IN" dirty="0"/>
              <a:t>Antisocial personality disorder:</a:t>
            </a:r>
          </a:p>
          <a:p>
            <a:pPr lvl="1"/>
            <a:r>
              <a:rPr lang="en-IN" dirty="0"/>
              <a:t>Use more illegal substances; </a:t>
            </a:r>
          </a:p>
          <a:p>
            <a:pPr lvl="1"/>
            <a:r>
              <a:rPr lang="en-IN" dirty="0"/>
              <a:t>Have more psychopathology; </a:t>
            </a:r>
          </a:p>
          <a:p>
            <a:pPr lvl="1"/>
            <a:r>
              <a:rPr lang="en-IN" dirty="0"/>
              <a:t>To be less satisfied with their lives; and </a:t>
            </a:r>
          </a:p>
          <a:p>
            <a:pPr lvl="1"/>
            <a:r>
              <a:rPr lang="en-IN" dirty="0"/>
              <a:t>To be more impulsive, isolated, and depressed than patients with antisocial personality disorders alone.</a:t>
            </a:r>
          </a:p>
          <a:p>
            <a:pPr lvl="1"/>
            <a:endParaRPr lang="en-IN" dirty="0"/>
          </a:p>
          <a:p>
            <a:r>
              <a:rPr lang="en-IN" dirty="0"/>
              <a:t>Depression and Suicide</a:t>
            </a:r>
          </a:p>
          <a:p>
            <a:endParaRPr lang="en-IN" dirty="0"/>
          </a:p>
          <a:p>
            <a:endParaRPr lang="en-IN" dirty="0"/>
          </a:p>
        </p:txBody>
      </p:sp>
      <p:sp>
        <p:nvSpPr>
          <p:cNvPr id="4" name="Footer Placeholder 3">
            <a:extLst>
              <a:ext uri="{FF2B5EF4-FFF2-40B4-BE49-F238E27FC236}">
                <a16:creationId xmlns:a16="http://schemas.microsoft.com/office/drawing/2014/main" id="{4850B49E-1B0D-49E9-B4BE-900AEFF5C2D7}"/>
              </a:ext>
            </a:extLst>
          </p:cNvPr>
          <p:cNvSpPr>
            <a:spLocks noGrp="1"/>
          </p:cNvSpPr>
          <p:nvPr>
            <p:ph type="ftr" sz="quarter" idx="11"/>
          </p:nvPr>
        </p:nvSpPr>
        <p:spPr/>
        <p:txBody>
          <a:bodyPr/>
          <a:lstStyle/>
          <a:p>
            <a:r>
              <a:rPr lang="en-IN" dirty="0"/>
              <a:t>Kaplan and Sadock’s Comprehensive Textbook Of Psychiatry, Ch 1.24, </a:t>
            </a:r>
            <a:r>
              <a:rPr lang="en-IN" dirty="0" err="1"/>
              <a:t>Pg</a:t>
            </a:r>
            <a:r>
              <a:rPr lang="en-IN" dirty="0"/>
              <a:t> no. 369-385</a:t>
            </a:r>
          </a:p>
          <a:p>
            <a:endParaRPr lang="en-IN" dirty="0"/>
          </a:p>
        </p:txBody>
      </p:sp>
    </p:spTree>
    <p:extLst>
      <p:ext uri="{BB962C8B-B14F-4D97-AF65-F5344CB8AC3E}">
        <p14:creationId xmlns:p14="http://schemas.microsoft.com/office/powerpoint/2010/main" val="22252764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57B76-8F3B-4DBC-926B-B08AABD26888}"/>
              </a:ext>
            </a:extLst>
          </p:cNvPr>
          <p:cNvSpPr>
            <a:spLocks noGrp="1"/>
          </p:cNvSpPr>
          <p:nvPr>
            <p:ph type="title"/>
          </p:nvPr>
        </p:nvSpPr>
        <p:spPr>
          <a:xfrm>
            <a:off x="838200" y="365125"/>
            <a:ext cx="10515600" cy="1641474"/>
          </a:xfrm>
        </p:spPr>
        <p:txBody>
          <a:bodyPr>
            <a:normAutofit/>
          </a:bodyPr>
          <a:lstStyle/>
          <a:p>
            <a:pPr algn="ctr"/>
            <a:r>
              <a:rPr lang="en-IN" b="1" u="sng" dirty="0"/>
              <a:t>COMMON PRINCIPAL OF MANAGEMENT OF ADDICTION</a:t>
            </a:r>
          </a:p>
        </p:txBody>
      </p:sp>
      <p:sp>
        <p:nvSpPr>
          <p:cNvPr id="3" name="Content Placeholder 2">
            <a:extLst>
              <a:ext uri="{FF2B5EF4-FFF2-40B4-BE49-F238E27FC236}">
                <a16:creationId xmlns:a16="http://schemas.microsoft.com/office/drawing/2014/main" id="{4C398FEF-B855-4AFE-AF23-5C651908C505}"/>
              </a:ext>
            </a:extLst>
          </p:cNvPr>
          <p:cNvSpPr>
            <a:spLocks noGrp="1"/>
          </p:cNvSpPr>
          <p:nvPr>
            <p:ph idx="1"/>
          </p:nvPr>
        </p:nvSpPr>
        <p:spPr>
          <a:xfrm>
            <a:off x="926306" y="2547937"/>
            <a:ext cx="10339387" cy="3990975"/>
          </a:xfrm>
        </p:spPr>
        <p:txBody>
          <a:bodyPr/>
          <a:lstStyle/>
          <a:p>
            <a:r>
              <a:rPr lang="en-IN" dirty="0"/>
              <a:t>Steps in management of Substance Use Disorders</a:t>
            </a:r>
          </a:p>
          <a:p>
            <a:pPr>
              <a:buNone/>
            </a:pPr>
            <a:endParaRPr lang="en-US" dirty="0"/>
          </a:p>
          <a:p>
            <a:pPr marL="514350" lvl="0" indent="-514350">
              <a:buFont typeface="+mj-lt"/>
              <a:buAutoNum type="arabicPeriod"/>
            </a:pPr>
            <a:r>
              <a:rPr lang="en-IN" dirty="0"/>
              <a:t>Preparing for  Change (Intervention)</a:t>
            </a:r>
            <a:endParaRPr lang="en-US" dirty="0"/>
          </a:p>
          <a:p>
            <a:pPr marL="514350" lvl="0" indent="-514350">
              <a:buFont typeface="+mj-lt"/>
              <a:buAutoNum type="arabicPeriod"/>
            </a:pPr>
            <a:r>
              <a:rPr lang="en-IN" dirty="0"/>
              <a:t>Detoxification</a:t>
            </a:r>
            <a:endParaRPr lang="en-US" dirty="0"/>
          </a:p>
          <a:p>
            <a:pPr marL="514350" lvl="0" indent="-514350">
              <a:buFont typeface="+mj-lt"/>
              <a:buAutoNum type="arabicPeriod"/>
            </a:pPr>
            <a:r>
              <a:rPr lang="en-IN" dirty="0"/>
              <a:t>Relapse prevention</a:t>
            </a:r>
            <a:endParaRPr lang="en-US" dirty="0"/>
          </a:p>
          <a:p>
            <a:pPr marL="514350" lvl="0" indent="-514350">
              <a:buFont typeface="+mj-lt"/>
              <a:buAutoNum type="arabicPeriod"/>
            </a:pPr>
            <a:r>
              <a:rPr lang="en-IN" dirty="0"/>
              <a:t>Rehabilitation</a:t>
            </a:r>
            <a:endParaRPr lang="en-US" dirty="0"/>
          </a:p>
          <a:p>
            <a:endParaRPr lang="en-IN" dirty="0"/>
          </a:p>
        </p:txBody>
      </p:sp>
      <p:sp>
        <p:nvSpPr>
          <p:cNvPr id="4" name="Footer Placeholder 3">
            <a:extLst>
              <a:ext uri="{FF2B5EF4-FFF2-40B4-BE49-F238E27FC236}">
                <a16:creationId xmlns:a16="http://schemas.microsoft.com/office/drawing/2014/main" id="{CD0BCEBC-62C9-424D-B5A5-0E60F146BF44}"/>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18179608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3" y="214291"/>
            <a:ext cx="10910887" cy="1476398"/>
          </a:xfrm>
        </p:spPr>
        <p:txBody>
          <a:bodyPr/>
          <a:lstStyle/>
          <a:p>
            <a:r>
              <a:rPr lang="en-IN" b="1" dirty="0"/>
              <a:t>Goals of Treatment</a:t>
            </a:r>
            <a:endParaRPr lang="en-US" b="1" dirty="0"/>
          </a:p>
        </p:txBody>
      </p:sp>
      <p:sp>
        <p:nvSpPr>
          <p:cNvPr id="3" name="Content Placeholder 2"/>
          <p:cNvSpPr>
            <a:spLocks noGrp="1"/>
          </p:cNvSpPr>
          <p:nvPr>
            <p:ph idx="1"/>
          </p:nvPr>
        </p:nvSpPr>
        <p:spPr>
          <a:xfrm>
            <a:off x="442913" y="1443038"/>
            <a:ext cx="11168061" cy="4686322"/>
          </a:xfrm>
        </p:spPr>
        <p:txBody>
          <a:bodyPr>
            <a:normAutofit fontScale="92500" lnSpcReduction="20000"/>
          </a:bodyPr>
          <a:lstStyle/>
          <a:p>
            <a:pPr>
              <a:buNone/>
            </a:pPr>
            <a:endParaRPr lang="en-US" dirty="0"/>
          </a:p>
          <a:p>
            <a:pPr marL="514350" indent="-514350">
              <a:buFont typeface="+mj-lt"/>
              <a:buAutoNum type="arabicPeriod"/>
            </a:pPr>
            <a:r>
              <a:rPr lang="en-IN" dirty="0"/>
              <a:t>Abstinence from substance., </a:t>
            </a:r>
          </a:p>
          <a:p>
            <a:pPr marL="457200" lvl="1" indent="0">
              <a:buNone/>
            </a:pPr>
            <a:r>
              <a:rPr lang="en-IN" dirty="0"/>
              <a:t>if 100% abstinence is not possible then at least harm reduction should be the goal</a:t>
            </a:r>
          </a:p>
          <a:p>
            <a:pPr marL="514350" indent="-514350">
              <a:buNone/>
            </a:pPr>
            <a:endParaRPr lang="en-US" dirty="0"/>
          </a:p>
          <a:p>
            <a:pPr marL="514350" indent="-514350">
              <a:buNone/>
            </a:pPr>
            <a:r>
              <a:rPr lang="en-IN" dirty="0"/>
              <a:t>2.    Identifying  &amp; managing psychiatric &amp; other medical complications</a:t>
            </a:r>
            <a:endParaRPr lang="en-US" dirty="0"/>
          </a:p>
          <a:p>
            <a:pPr>
              <a:buNone/>
            </a:pPr>
            <a:r>
              <a:rPr lang="en-IN" dirty="0"/>
              <a:t> </a:t>
            </a:r>
            <a:endParaRPr lang="en-US" dirty="0"/>
          </a:p>
          <a:p>
            <a:r>
              <a:rPr lang="en-IN" dirty="0"/>
              <a:t>Goals can be achieved by following strategies of management.</a:t>
            </a:r>
          </a:p>
          <a:p>
            <a:pPr>
              <a:buNone/>
            </a:pPr>
            <a:endParaRPr lang="en-IN" dirty="0"/>
          </a:p>
          <a:p>
            <a:r>
              <a:rPr lang="en-IN" dirty="0"/>
              <a:t>Core treatment of any addiction involves </a:t>
            </a:r>
          </a:p>
          <a:p>
            <a:pPr lvl="1">
              <a:buFontTx/>
              <a:buChar char="-"/>
            </a:pPr>
            <a:r>
              <a:rPr lang="en-IN" dirty="0"/>
              <a:t>Maximizing the motivation for abstinence, </a:t>
            </a:r>
          </a:p>
          <a:p>
            <a:pPr lvl="1">
              <a:buFontTx/>
              <a:buChar char="-"/>
            </a:pPr>
            <a:r>
              <a:rPr lang="en-IN" dirty="0"/>
              <a:t>Helping the person restructure a life without substance, </a:t>
            </a:r>
          </a:p>
          <a:p>
            <a:pPr lvl="1">
              <a:buFontTx/>
              <a:buChar char="-"/>
            </a:pPr>
            <a:r>
              <a:rPr lang="en-IN" dirty="0"/>
              <a:t>Minimizing relapse.</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6D46278C-14CB-40CE-8A60-7338366CB51C}"/>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731836"/>
            <a:ext cx="8229600" cy="582594"/>
          </a:xfrm>
        </p:spPr>
        <p:txBody>
          <a:bodyPr>
            <a:normAutofit fontScale="90000"/>
          </a:bodyPr>
          <a:lstStyle/>
          <a:p>
            <a:pPr lvl="0"/>
            <a:r>
              <a:rPr lang="en-IN" b="1" dirty="0"/>
              <a:t>Preparing for  Change (Intervention)</a:t>
            </a:r>
            <a:br>
              <a:rPr lang="en-US" b="1" dirty="0"/>
            </a:br>
            <a:endParaRPr lang="en-US" b="1" dirty="0"/>
          </a:p>
        </p:txBody>
      </p:sp>
      <p:sp>
        <p:nvSpPr>
          <p:cNvPr id="3" name="Content Placeholder 2"/>
          <p:cNvSpPr>
            <a:spLocks noGrp="1"/>
          </p:cNvSpPr>
          <p:nvPr>
            <p:ph idx="1"/>
          </p:nvPr>
        </p:nvSpPr>
        <p:spPr>
          <a:xfrm>
            <a:off x="471488" y="1371600"/>
            <a:ext cx="11158537" cy="4754564"/>
          </a:xfrm>
        </p:spPr>
        <p:txBody>
          <a:bodyPr>
            <a:normAutofit fontScale="92500" lnSpcReduction="20000"/>
          </a:bodyPr>
          <a:lstStyle/>
          <a:p>
            <a:r>
              <a:rPr lang="en-US" dirty="0"/>
              <a:t>Goal is to use the principles of motivational interviewing and brief interventions to help patients recognize the adverse consequences likely to occur.</a:t>
            </a:r>
          </a:p>
          <a:p>
            <a:pPr>
              <a:buNone/>
            </a:pPr>
            <a:endParaRPr lang="en-US" dirty="0"/>
          </a:p>
          <a:p>
            <a:r>
              <a:rPr lang="en-US" dirty="0"/>
              <a:t>Presenting complaint is a useful way to both show empathy and enhance motivation for change.</a:t>
            </a:r>
          </a:p>
          <a:p>
            <a:pPr>
              <a:buNone/>
            </a:pPr>
            <a:endParaRPr lang="en-US" dirty="0"/>
          </a:p>
          <a:p>
            <a:r>
              <a:rPr lang="en-US" dirty="0"/>
              <a:t>Reassuring the patient that abstinence can be achieved.</a:t>
            </a:r>
          </a:p>
          <a:p>
            <a:endParaRPr lang="en-US" dirty="0"/>
          </a:p>
          <a:p>
            <a:r>
              <a:rPr lang="en-US" dirty="0"/>
              <a:t>If the person does not respond to the first brief intervention or motivational interview, the same nonjudgmental but persistent approach can be used each time.</a:t>
            </a:r>
          </a:p>
          <a:p>
            <a:pPr>
              <a:buNone/>
            </a:pPr>
            <a:endParaRPr lang="en-US" dirty="0"/>
          </a:p>
          <a:p>
            <a:r>
              <a:rPr lang="en-US" dirty="0"/>
              <a:t>Intervention often begins with a “brief intervention,” a cost-effective approach.</a:t>
            </a:r>
          </a:p>
          <a:p>
            <a:endParaRPr lang="en-US" dirty="0"/>
          </a:p>
        </p:txBody>
      </p:sp>
      <p:sp>
        <p:nvSpPr>
          <p:cNvPr id="4" name="Footer Placeholder 3">
            <a:extLst>
              <a:ext uri="{FF2B5EF4-FFF2-40B4-BE49-F238E27FC236}">
                <a16:creationId xmlns:a16="http://schemas.microsoft.com/office/drawing/2014/main" id="{68471B75-B081-4907-A970-667F8889F97F}"/>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428614"/>
            <a:ext cx="11258550" cy="6000772"/>
          </a:xfrm>
        </p:spPr>
        <p:txBody>
          <a:bodyPr>
            <a:normAutofit fontScale="85000" lnSpcReduction="20000"/>
          </a:bodyPr>
          <a:lstStyle/>
          <a:p>
            <a:r>
              <a:rPr lang="en-US" dirty="0"/>
              <a:t>FRAMES:</a:t>
            </a:r>
          </a:p>
          <a:p>
            <a:pPr marL="0" indent="0">
              <a:buNone/>
            </a:pPr>
            <a:endParaRPr lang="en-US" dirty="0"/>
          </a:p>
          <a:p>
            <a:pPr lvl="1"/>
            <a:r>
              <a:rPr lang="en-US" dirty="0"/>
              <a:t>giving FEEDBACK on alcohol risks</a:t>
            </a:r>
          </a:p>
          <a:p>
            <a:pPr lvl="1"/>
            <a:r>
              <a:rPr lang="en-US" dirty="0"/>
              <a:t>emphasizing a person’s RESPONSIBILITY for change</a:t>
            </a:r>
          </a:p>
          <a:p>
            <a:pPr lvl="1"/>
            <a:r>
              <a:rPr lang="en-US" dirty="0"/>
              <a:t>offering ADVICE</a:t>
            </a:r>
          </a:p>
          <a:p>
            <a:pPr lvl="1"/>
            <a:r>
              <a:rPr lang="en-US" dirty="0"/>
              <a:t>giving a MENU OF OPTIONS to consider</a:t>
            </a:r>
          </a:p>
          <a:p>
            <a:pPr lvl="1"/>
            <a:r>
              <a:rPr lang="en-US" dirty="0"/>
              <a:t>employing EMPATHY</a:t>
            </a:r>
          </a:p>
          <a:p>
            <a:pPr lvl="1"/>
            <a:r>
              <a:rPr lang="en-US" dirty="0"/>
              <a:t>emphasizing SELF-EFFICACY, or the ability to change.</a:t>
            </a:r>
          </a:p>
          <a:p>
            <a:pPr marL="457200" lvl="1" indent="0">
              <a:buNone/>
            </a:pPr>
            <a:endParaRPr lang="en-US" dirty="0"/>
          </a:p>
          <a:p>
            <a:r>
              <a:rPr lang="en-US" dirty="0"/>
              <a:t>Goal is to establish an alliance with patients by demonstrating an understanding of their viewpoint while encouraging them to think through consequences associated with substance.</a:t>
            </a:r>
          </a:p>
          <a:p>
            <a:pPr>
              <a:buNone/>
            </a:pPr>
            <a:endParaRPr lang="en-US" dirty="0"/>
          </a:p>
          <a:p>
            <a:r>
              <a:rPr lang="en-US" dirty="0"/>
              <a:t>Between two visits separated by about 1 month, patients keep notes of their drinking patterns. </a:t>
            </a:r>
          </a:p>
          <a:p>
            <a:pPr>
              <a:buNone/>
            </a:pPr>
            <a:endParaRPr lang="en-US" dirty="0"/>
          </a:p>
          <a:p>
            <a:r>
              <a:rPr lang="en-US" dirty="0"/>
              <a:t>The second session reviews the same issues and is followed by several short telephone interviews.</a:t>
            </a:r>
          </a:p>
          <a:p>
            <a:endParaRPr lang="en-US" dirty="0"/>
          </a:p>
          <a:p>
            <a:pPr lvl="1"/>
            <a:endParaRPr lang="en-US" dirty="0"/>
          </a:p>
          <a:p>
            <a:endParaRPr lang="en-US" dirty="0"/>
          </a:p>
        </p:txBody>
      </p:sp>
      <p:sp>
        <p:nvSpPr>
          <p:cNvPr id="2" name="Footer Placeholder 1">
            <a:extLst>
              <a:ext uri="{FF2B5EF4-FFF2-40B4-BE49-F238E27FC236}">
                <a16:creationId xmlns:a16="http://schemas.microsoft.com/office/drawing/2014/main" id="{9544B37C-DC20-4BA5-9B27-DD27F206D6C3}"/>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175" y="248692"/>
            <a:ext cx="8229600" cy="1143000"/>
          </a:xfrm>
        </p:spPr>
        <p:txBody>
          <a:bodyPr/>
          <a:lstStyle/>
          <a:p>
            <a:r>
              <a:rPr lang="en-US" b="1" spc="-10" dirty="0">
                <a:latin typeface="Schoolbook Uralic"/>
                <a:cs typeface="Schoolbook Uralic"/>
              </a:rPr>
              <a:t>Motivational </a:t>
            </a:r>
            <a:r>
              <a:rPr lang="en-US" b="1" spc="-5" dirty="0">
                <a:latin typeface="Schoolbook Uralic"/>
                <a:cs typeface="Schoolbook Uralic"/>
              </a:rPr>
              <a:t>interview</a:t>
            </a:r>
            <a:endParaRPr lang="en-US" dirty="0"/>
          </a:p>
        </p:txBody>
      </p:sp>
      <p:sp>
        <p:nvSpPr>
          <p:cNvPr id="3" name="Content Placeholder 2"/>
          <p:cNvSpPr>
            <a:spLocks noGrp="1"/>
          </p:cNvSpPr>
          <p:nvPr>
            <p:ph idx="1"/>
          </p:nvPr>
        </p:nvSpPr>
        <p:spPr>
          <a:xfrm>
            <a:off x="638175" y="1308646"/>
            <a:ext cx="10915650" cy="5300662"/>
          </a:xfrm>
        </p:spPr>
        <p:txBody>
          <a:bodyPr>
            <a:normAutofit/>
          </a:bodyPr>
          <a:lstStyle/>
          <a:p>
            <a:r>
              <a:rPr lang="en-US" spc="-10" dirty="0">
                <a:cs typeface="Schoolbook Uralic"/>
              </a:rPr>
              <a:t>Motivational </a:t>
            </a:r>
            <a:r>
              <a:rPr lang="en-US" spc="-5" dirty="0">
                <a:cs typeface="Schoolbook Uralic"/>
              </a:rPr>
              <a:t>interviewing is a person-  centered, goal-oriented method of  communication for </a:t>
            </a:r>
            <a:r>
              <a:rPr lang="en-US" spc="-10" dirty="0">
                <a:cs typeface="Schoolbook Uralic"/>
              </a:rPr>
              <a:t>eliciting and  </a:t>
            </a:r>
            <a:r>
              <a:rPr lang="en-US" spc="-5" dirty="0">
                <a:cs typeface="Schoolbook Uralic"/>
              </a:rPr>
              <a:t>strengthening intrinsic </a:t>
            </a:r>
            <a:r>
              <a:rPr lang="en-US" spc="-10" dirty="0">
                <a:cs typeface="Schoolbook Uralic"/>
              </a:rPr>
              <a:t>motivation </a:t>
            </a:r>
            <a:r>
              <a:rPr lang="en-US" spc="-5" dirty="0">
                <a:cs typeface="Schoolbook Uralic"/>
              </a:rPr>
              <a:t>for  positive</a:t>
            </a:r>
            <a:r>
              <a:rPr lang="en-US" spc="-20" dirty="0">
                <a:cs typeface="Schoolbook Uralic"/>
              </a:rPr>
              <a:t> </a:t>
            </a:r>
            <a:r>
              <a:rPr lang="en-US" spc="-5" dirty="0">
                <a:cs typeface="Schoolbook Uralic"/>
              </a:rPr>
              <a:t>change.”</a:t>
            </a:r>
          </a:p>
          <a:p>
            <a:endParaRPr lang="en-US" spc="-5" dirty="0">
              <a:cs typeface="Schoolbook Uralic"/>
            </a:endParaRPr>
          </a:p>
          <a:p>
            <a:pPr>
              <a:buNone/>
            </a:pPr>
            <a:endParaRPr lang="en-US" dirty="0"/>
          </a:p>
        </p:txBody>
      </p:sp>
      <p:pic>
        <p:nvPicPr>
          <p:cNvPr id="4" name="Picture 3">
            <a:extLst>
              <a:ext uri="{FF2B5EF4-FFF2-40B4-BE49-F238E27FC236}">
                <a16:creationId xmlns:a16="http://schemas.microsoft.com/office/drawing/2014/main" id="{890BCAE2-C8CF-470E-9DE1-74F953BE49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7038" y="2914650"/>
            <a:ext cx="5232287" cy="3357561"/>
          </a:xfrm>
          <a:prstGeom prst="rect">
            <a:avLst/>
          </a:prstGeom>
        </p:spPr>
      </p:pic>
      <p:sp>
        <p:nvSpPr>
          <p:cNvPr id="5" name="TextBox 4">
            <a:extLst>
              <a:ext uri="{FF2B5EF4-FFF2-40B4-BE49-F238E27FC236}">
                <a16:creationId xmlns:a16="http://schemas.microsoft.com/office/drawing/2014/main" id="{EB17DEE8-4952-4B90-9A1F-9ADC1F82F53F}"/>
              </a:ext>
            </a:extLst>
          </p:cNvPr>
          <p:cNvSpPr txBox="1"/>
          <p:nvPr/>
        </p:nvSpPr>
        <p:spPr>
          <a:xfrm>
            <a:off x="742950" y="3252786"/>
            <a:ext cx="5929313" cy="2277547"/>
          </a:xfrm>
          <a:prstGeom prst="rect">
            <a:avLst/>
          </a:prstGeom>
          <a:noFill/>
        </p:spPr>
        <p:txBody>
          <a:bodyPr wrap="square" rtlCol="0">
            <a:spAutoFit/>
          </a:bodyPr>
          <a:lstStyle/>
          <a:p>
            <a:pPr marL="285750" indent="-285750">
              <a:buFont typeface="Arial" panose="020B0604020202020204" pitchFamily="34" charset="0"/>
              <a:buChar char="•"/>
            </a:pPr>
            <a:r>
              <a:rPr lang="en-US" sz="2400" b="1" dirty="0"/>
              <a:t>Precontemplation</a:t>
            </a:r>
            <a:r>
              <a:rPr lang="en-US" sz="2400" dirty="0"/>
              <a:t> </a:t>
            </a:r>
          </a:p>
          <a:p>
            <a:pPr marL="800100" lvl="1" indent="-342900">
              <a:buFont typeface="Arial" panose="020B0604020202020204" pitchFamily="34" charset="0"/>
              <a:buChar char="•"/>
            </a:pPr>
            <a:r>
              <a:rPr lang="en-US" sz="2000" dirty="0"/>
              <a:t>stage at which there is no intention to change behavior in the foreseeable future</a:t>
            </a:r>
          </a:p>
          <a:p>
            <a:pPr marL="800100" lvl="1" indent="-342900">
              <a:buFont typeface="Arial" panose="020B0604020202020204" pitchFamily="34" charset="0"/>
              <a:buChar char="•"/>
            </a:pPr>
            <a:r>
              <a:rPr lang="en-US" sz="2000" dirty="0"/>
              <a:t>Many individuals in this stage are unaware or under-aware of their problems." Some people call this phase "denial.“</a:t>
            </a:r>
          </a:p>
          <a:p>
            <a:endParaRPr lang="en-IN" dirty="0"/>
          </a:p>
        </p:txBody>
      </p:sp>
      <p:sp>
        <p:nvSpPr>
          <p:cNvPr id="6" name="Footer Placeholder 5">
            <a:extLst>
              <a:ext uri="{FF2B5EF4-FFF2-40B4-BE49-F238E27FC236}">
                <a16:creationId xmlns:a16="http://schemas.microsoft.com/office/drawing/2014/main" id="{A3453CED-B9FA-45C3-B780-106A59FE3459}"/>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DCED1-6A56-4175-A715-04D5FBDBD921}"/>
              </a:ext>
            </a:extLst>
          </p:cNvPr>
          <p:cNvSpPr>
            <a:spLocks noGrp="1"/>
          </p:cNvSpPr>
          <p:nvPr>
            <p:ph type="title"/>
          </p:nvPr>
        </p:nvSpPr>
        <p:spPr/>
        <p:txBody>
          <a:bodyPr/>
          <a:lstStyle/>
          <a:p>
            <a:pPr algn="ctr"/>
            <a:r>
              <a:rPr lang="en-IN" b="1" dirty="0"/>
              <a:t>Substance Withdrawal</a:t>
            </a:r>
          </a:p>
        </p:txBody>
      </p:sp>
      <p:sp>
        <p:nvSpPr>
          <p:cNvPr id="3" name="Content Placeholder 2">
            <a:extLst>
              <a:ext uri="{FF2B5EF4-FFF2-40B4-BE49-F238E27FC236}">
                <a16:creationId xmlns:a16="http://schemas.microsoft.com/office/drawing/2014/main" id="{B2F68BA9-53FB-483A-BA92-8DDBE02649FE}"/>
              </a:ext>
            </a:extLst>
          </p:cNvPr>
          <p:cNvSpPr>
            <a:spLocks noGrp="1"/>
          </p:cNvSpPr>
          <p:nvPr>
            <p:ph idx="1"/>
          </p:nvPr>
        </p:nvSpPr>
        <p:spPr/>
        <p:txBody>
          <a:bodyPr>
            <a:normAutofit lnSpcReduction="10000"/>
          </a:bodyPr>
          <a:lstStyle/>
          <a:p>
            <a:r>
              <a:rPr lang="en-IN" dirty="0"/>
              <a:t>Development of a substance-specific syndrome due to the cessation of (or reduction in) substance use that has been heavy and prolonged.</a:t>
            </a:r>
          </a:p>
          <a:p>
            <a:pPr marL="0" indent="0">
              <a:buNone/>
            </a:pPr>
            <a:endParaRPr lang="en-IN" dirty="0"/>
          </a:p>
          <a:p>
            <a:r>
              <a:rPr lang="en-IN" dirty="0"/>
              <a:t>Substance-specific syndrome causes clinically significant distress or impairment in social, occupational, or other important areas of functioning. </a:t>
            </a:r>
          </a:p>
          <a:p>
            <a:pPr marL="0" indent="0">
              <a:buNone/>
            </a:pPr>
            <a:endParaRPr lang="en-IN" dirty="0"/>
          </a:p>
          <a:p>
            <a:r>
              <a:rPr lang="en-IN" dirty="0"/>
              <a:t>Symptoms are not due to a general medical condition and are not better accounted for by another mental disorder</a:t>
            </a:r>
          </a:p>
        </p:txBody>
      </p:sp>
      <p:sp>
        <p:nvSpPr>
          <p:cNvPr id="4" name="Footer Placeholder 3">
            <a:extLst>
              <a:ext uri="{FF2B5EF4-FFF2-40B4-BE49-F238E27FC236}">
                <a16:creationId xmlns:a16="http://schemas.microsoft.com/office/drawing/2014/main" id="{65DD85BD-43EB-41CC-AF7D-E7CF376C1919}"/>
              </a:ext>
            </a:extLst>
          </p:cNvPr>
          <p:cNvSpPr>
            <a:spLocks noGrp="1"/>
          </p:cNvSpPr>
          <p:nvPr>
            <p:ph type="ftr" sz="quarter" idx="11"/>
          </p:nvPr>
        </p:nvSpPr>
        <p:spPr/>
        <p:txBody>
          <a:bodyPr/>
          <a:lstStyle/>
          <a:p>
            <a:r>
              <a:rPr lang="en-IN" dirty="0"/>
              <a:t>Kaplan &amp; </a:t>
            </a:r>
            <a:r>
              <a:rPr lang="en-IN" dirty="0" err="1"/>
              <a:t>Sadocks</a:t>
            </a:r>
            <a:r>
              <a:rPr lang="en-IN" dirty="0"/>
              <a:t> Synopsis Of Psychiatry, 11th Edition, Chapter 20.1 616-624</a:t>
            </a:r>
          </a:p>
          <a:p>
            <a:endParaRPr lang="en-IN" dirty="0"/>
          </a:p>
        </p:txBody>
      </p:sp>
    </p:spTree>
    <p:extLst>
      <p:ext uri="{BB962C8B-B14F-4D97-AF65-F5344CB8AC3E}">
        <p14:creationId xmlns:p14="http://schemas.microsoft.com/office/powerpoint/2010/main" val="30169768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337" y="214291"/>
            <a:ext cx="11444287" cy="5911873"/>
          </a:xfrm>
        </p:spPr>
        <p:txBody>
          <a:bodyPr>
            <a:normAutofit fontScale="85000" lnSpcReduction="10000"/>
          </a:bodyPr>
          <a:lstStyle/>
          <a:p>
            <a:pPr>
              <a:buNone/>
            </a:pPr>
            <a:endParaRPr lang="en-US" dirty="0"/>
          </a:p>
          <a:p>
            <a:r>
              <a:rPr lang="en-US" b="1" dirty="0"/>
              <a:t>Contemplation </a:t>
            </a:r>
          </a:p>
          <a:p>
            <a:pPr lvl="1"/>
            <a:r>
              <a:rPr lang="en-US" dirty="0"/>
              <a:t>stage in which people are aware that a problem exists and are seriously thinking about overcoming it but have not yet made a commitment to take action.</a:t>
            </a:r>
          </a:p>
          <a:p>
            <a:pPr lvl="1"/>
            <a:r>
              <a:rPr lang="en-US" dirty="0"/>
              <a:t>Many people in this stage can be described as ambivalent.</a:t>
            </a:r>
            <a:endParaRPr lang="en-US" dirty="0">
              <a:cs typeface="Schoolbook Uralic"/>
            </a:endParaRPr>
          </a:p>
          <a:p>
            <a:endParaRPr lang="en-US" b="1" dirty="0"/>
          </a:p>
          <a:p>
            <a:r>
              <a:rPr lang="en-US" b="1" dirty="0"/>
              <a:t>Preparation stage</a:t>
            </a:r>
          </a:p>
          <a:p>
            <a:pPr lvl="1"/>
            <a:r>
              <a:rPr lang="en-US" dirty="0"/>
              <a:t>considered the information gathering and planning stage.</a:t>
            </a:r>
          </a:p>
          <a:p>
            <a:pPr>
              <a:buNone/>
            </a:pPr>
            <a:endParaRPr lang="en-US" dirty="0"/>
          </a:p>
          <a:p>
            <a:r>
              <a:rPr lang="en-US" b="1" dirty="0"/>
              <a:t>Action</a:t>
            </a:r>
          </a:p>
          <a:p>
            <a:pPr lvl="1"/>
            <a:r>
              <a:rPr lang="en-US" dirty="0"/>
              <a:t>stage in which individuals modify their behavior, experiences, or environment in order to overcome their problems.</a:t>
            </a:r>
          </a:p>
          <a:p>
            <a:pPr lvl="1"/>
            <a:r>
              <a:rPr lang="en-US" dirty="0"/>
              <a:t>Action involves the most overt behavioral changes and requires considerable commitment of time and energy</a:t>
            </a:r>
          </a:p>
          <a:p>
            <a:pPr>
              <a:buNone/>
            </a:pPr>
            <a:endParaRPr lang="en-US" dirty="0"/>
          </a:p>
          <a:p>
            <a:r>
              <a:rPr lang="en-US" b="1" dirty="0"/>
              <a:t>Maintenance</a:t>
            </a:r>
          </a:p>
          <a:p>
            <a:pPr lvl="1"/>
            <a:r>
              <a:rPr lang="en-US" dirty="0"/>
              <a:t>stage in which people work to prevent relapse and consolidate the gains attained during action.</a:t>
            </a:r>
          </a:p>
        </p:txBody>
      </p:sp>
      <p:sp>
        <p:nvSpPr>
          <p:cNvPr id="2" name="Footer Placeholder 1">
            <a:extLst>
              <a:ext uri="{FF2B5EF4-FFF2-40B4-BE49-F238E27FC236}">
                <a16:creationId xmlns:a16="http://schemas.microsoft.com/office/drawing/2014/main" id="{ED2B363A-1E4A-41D6-8A31-A63148A7BF3D}"/>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546101"/>
            <a:ext cx="8229600" cy="725470"/>
          </a:xfrm>
        </p:spPr>
        <p:txBody>
          <a:bodyPr>
            <a:noAutofit/>
          </a:bodyPr>
          <a:lstStyle/>
          <a:p>
            <a:r>
              <a:rPr lang="en-US" sz="3600" b="1" dirty="0"/>
              <a:t>Motivational Enhancement Therapy (MET)</a:t>
            </a:r>
            <a:br>
              <a:rPr lang="en-US" sz="3600" b="1" dirty="0"/>
            </a:br>
            <a:endParaRPr lang="en-US" sz="3600" b="1" dirty="0"/>
          </a:p>
        </p:txBody>
      </p:sp>
      <p:sp>
        <p:nvSpPr>
          <p:cNvPr id="3" name="Content Placeholder 2"/>
          <p:cNvSpPr>
            <a:spLocks noGrp="1"/>
          </p:cNvSpPr>
          <p:nvPr>
            <p:ph idx="1"/>
          </p:nvPr>
        </p:nvSpPr>
        <p:spPr>
          <a:xfrm>
            <a:off x="514350" y="1157288"/>
            <a:ext cx="11329988" cy="5414984"/>
          </a:xfrm>
        </p:spPr>
        <p:txBody>
          <a:bodyPr>
            <a:normAutofit/>
          </a:bodyPr>
          <a:lstStyle/>
          <a:p>
            <a:pPr marL="0" indent="0">
              <a:buNone/>
            </a:pPr>
            <a:endParaRPr lang="en-US" dirty="0"/>
          </a:p>
          <a:p>
            <a:r>
              <a:rPr lang="en-US" dirty="0"/>
              <a:t>The primary goal of MET is to help individuals overcome their ambivalence or resistance to behavior change. </a:t>
            </a:r>
          </a:p>
          <a:p>
            <a:pPr>
              <a:buNone/>
            </a:pPr>
            <a:endParaRPr lang="en-US" dirty="0"/>
          </a:p>
          <a:p>
            <a:r>
              <a:rPr lang="en-US" dirty="0"/>
              <a:t>MET focuses on increasing intrinsic motivation by raising awareness of a problem, adjusting any self-defeating thoughts regarding the problem, and increasing confidence in one's ability to change.</a:t>
            </a:r>
          </a:p>
        </p:txBody>
      </p:sp>
      <p:sp>
        <p:nvSpPr>
          <p:cNvPr id="4" name="Footer Placeholder 3">
            <a:extLst>
              <a:ext uri="{FF2B5EF4-FFF2-40B4-BE49-F238E27FC236}">
                <a16:creationId xmlns:a16="http://schemas.microsoft.com/office/drawing/2014/main" id="{EB925138-6A94-48DA-BBDF-B9D26262CF6B}"/>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733514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60332"/>
            <a:ext cx="9144000" cy="1143008"/>
          </a:xfrm>
        </p:spPr>
        <p:txBody>
          <a:bodyPr>
            <a:noAutofit/>
          </a:bodyPr>
          <a:lstStyle/>
          <a:p>
            <a:r>
              <a:rPr lang="en-US" sz="3600" b="1" dirty="0"/>
              <a:t>MET is based on five motivational principles</a:t>
            </a:r>
          </a:p>
        </p:txBody>
      </p:sp>
      <p:sp>
        <p:nvSpPr>
          <p:cNvPr id="3" name="Content Placeholder 2"/>
          <p:cNvSpPr>
            <a:spLocks noGrp="1"/>
          </p:cNvSpPr>
          <p:nvPr>
            <p:ph idx="1"/>
          </p:nvPr>
        </p:nvSpPr>
        <p:spPr>
          <a:xfrm>
            <a:off x="457201" y="1428750"/>
            <a:ext cx="11229974" cy="4697414"/>
          </a:xfrm>
        </p:spPr>
        <p:txBody>
          <a:bodyPr>
            <a:normAutofit/>
          </a:bodyPr>
          <a:lstStyle/>
          <a:p>
            <a:r>
              <a:rPr lang="en-US" b="1" dirty="0"/>
              <a:t>Express empathy</a:t>
            </a:r>
          </a:p>
          <a:p>
            <a:pPr marL="457200" lvl="1" indent="0">
              <a:buNone/>
            </a:pPr>
            <a:r>
              <a:rPr lang="en-US" dirty="0"/>
              <a:t>Therapists create a supportive environment in order to help an individual feel accepted and respected, and they engage in reflective listening rather than direct confrontation. The therapist will listen to what an individual is saying and then reflect it back</a:t>
            </a:r>
          </a:p>
          <a:p>
            <a:pPr>
              <a:buNone/>
            </a:pPr>
            <a:endParaRPr lang="en-US" dirty="0"/>
          </a:p>
          <a:p>
            <a:r>
              <a:rPr lang="en-US" b="1" dirty="0"/>
              <a:t>Develop discrepancy</a:t>
            </a:r>
          </a:p>
          <a:p>
            <a:pPr marL="457200" lvl="1" indent="0">
              <a:buNone/>
            </a:pPr>
            <a:r>
              <a:rPr lang="en-US" dirty="0"/>
              <a:t>Therapist directs attention toward the discrepancy between an individual's desired state of being and that individual's actual state of being. it can also provide a strong incentive for behavior change.</a:t>
            </a:r>
          </a:p>
          <a:p>
            <a:endParaRPr lang="en-US" dirty="0"/>
          </a:p>
        </p:txBody>
      </p:sp>
      <p:sp>
        <p:nvSpPr>
          <p:cNvPr id="4" name="Footer Placeholder 3">
            <a:extLst>
              <a:ext uri="{FF2B5EF4-FFF2-40B4-BE49-F238E27FC236}">
                <a16:creationId xmlns:a16="http://schemas.microsoft.com/office/drawing/2014/main" id="{9BA8A532-1AAA-43C1-A6B4-04743B6DB775}"/>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31113357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7212" y="342900"/>
            <a:ext cx="11115675" cy="6300810"/>
          </a:xfrm>
        </p:spPr>
        <p:txBody>
          <a:bodyPr>
            <a:normAutofit/>
          </a:bodyPr>
          <a:lstStyle/>
          <a:p>
            <a:r>
              <a:rPr lang="en-US" b="1" dirty="0"/>
              <a:t>Avoid argumentation</a:t>
            </a:r>
          </a:p>
          <a:p>
            <a:pPr marL="457200" lvl="1" indent="0">
              <a:buNone/>
            </a:pPr>
            <a:r>
              <a:rPr lang="en-US" dirty="0"/>
              <a:t>Therapist will avoid attacking an individual or an individual's behavior, as this is thought to result in defensiveness and resistance.</a:t>
            </a:r>
          </a:p>
          <a:p>
            <a:pPr>
              <a:buNone/>
            </a:pPr>
            <a:endParaRPr lang="en-US" dirty="0"/>
          </a:p>
          <a:p>
            <a:r>
              <a:rPr lang="en-US" b="1" dirty="0"/>
              <a:t>Roll with resistance</a:t>
            </a:r>
          </a:p>
          <a:p>
            <a:pPr marL="457200" lvl="1" indent="0">
              <a:buNone/>
            </a:pPr>
            <a:r>
              <a:rPr lang="en-US" dirty="0"/>
              <a:t>Instead of directly confronting any resistance on the part of the individual, the therapist tries to defuse it, often through reflective listening or by simply going along with what an individual is saying.</a:t>
            </a:r>
          </a:p>
          <a:p>
            <a:pPr>
              <a:buNone/>
            </a:pPr>
            <a:endParaRPr lang="en-US" dirty="0"/>
          </a:p>
          <a:p>
            <a:r>
              <a:rPr lang="en-US" b="1" dirty="0"/>
              <a:t>Support self-efficacy</a:t>
            </a:r>
          </a:p>
          <a:p>
            <a:pPr marL="457200" lvl="1" indent="0">
              <a:buNone/>
            </a:pPr>
            <a:r>
              <a:rPr lang="en-US" dirty="0"/>
              <a:t>One's motivation to change typically depends not only on the reasons for modifying behavior but also on the belief that one is able to perform the tasks required for change. </a:t>
            </a:r>
            <a:endParaRPr lang="en-US" b="1" dirty="0"/>
          </a:p>
          <a:p>
            <a:endParaRPr lang="en-US" dirty="0"/>
          </a:p>
        </p:txBody>
      </p:sp>
      <p:sp>
        <p:nvSpPr>
          <p:cNvPr id="2" name="Footer Placeholder 1">
            <a:extLst>
              <a:ext uri="{FF2B5EF4-FFF2-40B4-BE49-F238E27FC236}">
                <a16:creationId xmlns:a16="http://schemas.microsoft.com/office/drawing/2014/main" id="{520C5C24-6AB6-42F3-92E9-3090EC163373}"/>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19029623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14ECE-FB7A-4F37-8309-191385E777AC}"/>
              </a:ext>
            </a:extLst>
          </p:cNvPr>
          <p:cNvSpPr>
            <a:spLocks noGrp="1"/>
          </p:cNvSpPr>
          <p:nvPr>
            <p:ph type="title"/>
          </p:nvPr>
        </p:nvSpPr>
        <p:spPr/>
        <p:txBody>
          <a:bodyPr/>
          <a:lstStyle/>
          <a:p>
            <a:r>
              <a:rPr lang="en-IN" spc="-5" dirty="0"/>
              <a:t>Affirmations</a:t>
            </a:r>
            <a:endParaRPr lang="en-IN" dirty="0"/>
          </a:p>
        </p:txBody>
      </p:sp>
      <p:sp>
        <p:nvSpPr>
          <p:cNvPr id="3" name="Content Placeholder 2">
            <a:extLst>
              <a:ext uri="{FF2B5EF4-FFF2-40B4-BE49-F238E27FC236}">
                <a16:creationId xmlns:a16="http://schemas.microsoft.com/office/drawing/2014/main" id="{963F4146-6E95-4D87-B974-D0E37612BBF2}"/>
              </a:ext>
            </a:extLst>
          </p:cNvPr>
          <p:cNvSpPr>
            <a:spLocks noGrp="1"/>
          </p:cNvSpPr>
          <p:nvPr>
            <p:ph idx="1"/>
          </p:nvPr>
        </p:nvSpPr>
        <p:spPr/>
        <p:txBody>
          <a:bodyPr>
            <a:normAutofit fontScale="92500" lnSpcReduction="10000"/>
          </a:bodyPr>
          <a:lstStyle/>
          <a:p>
            <a:pPr marL="396875">
              <a:spcBef>
                <a:spcPts val="700"/>
              </a:spcBef>
            </a:pPr>
            <a:r>
              <a:rPr lang="en-IN" sz="2800" dirty="0">
                <a:latin typeface="Schoolbook Uralic"/>
                <a:cs typeface="Schoolbook Uralic"/>
              </a:rPr>
              <a:t>Emphasize a strength</a:t>
            </a:r>
          </a:p>
          <a:p>
            <a:pPr marL="854075" lvl="1">
              <a:spcBef>
                <a:spcPts val="700"/>
              </a:spcBef>
            </a:pPr>
            <a:r>
              <a:rPr lang="en-IN" dirty="0">
                <a:latin typeface="Schoolbook Uralic"/>
                <a:cs typeface="Schoolbook Uralic"/>
              </a:rPr>
              <a:t>You’re a strong person, a real survivor</a:t>
            </a:r>
            <a:r>
              <a:rPr lang="en-IN" sz="2800" baseline="15151" dirty="0">
                <a:solidFill>
                  <a:srgbClr val="2CA1BE"/>
                </a:solidFill>
                <a:latin typeface="OpenSymbol"/>
                <a:cs typeface="OpenSymbol"/>
              </a:rPr>
              <a:t> </a:t>
            </a:r>
          </a:p>
          <a:p>
            <a:pPr marL="396875">
              <a:spcBef>
                <a:spcPts val="700"/>
              </a:spcBef>
            </a:pPr>
            <a:r>
              <a:rPr lang="en-IN" sz="2800" dirty="0">
                <a:latin typeface="Schoolbook Uralic"/>
                <a:cs typeface="Schoolbook Uralic"/>
              </a:rPr>
              <a:t>Notice and appreciate a positive action</a:t>
            </a:r>
          </a:p>
          <a:p>
            <a:pPr marL="854075" lvl="1">
              <a:spcBef>
                <a:spcPts val="700"/>
              </a:spcBef>
            </a:pPr>
            <a:r>
              <a:rPr lang="en-IN" dirty="0">
                <a:latin typeface="Schoolbook Uralic"/>
                <a:cs typeface="Schoolbook Uralic"/>
              </a:rPr>
              <a:t>I appreciate your openness and honesty today</a:t>
            </a:r>
          </a:p>
          <a:p>
            <a:pPr marL="854075" lvl="1">
              <a:spcBef>
                <a:spcPts val="700"/>
              </a:spcBef>
            </a:pPr>
            <a:r>
              <a:rPr lang="en-IN" dirty="0">
                <a:latin typeface="Schoolbook Uralic"/>
                <a:cs typeface="Schoolbook Uralic"/>
              </a:rPr>
              <a:t>Thanks for coming in today.</a:t>
            </a:r>
          </a:p>
          <a:p>
            <a:pPr marL="854075" lvl="1">
              <a:spcBef>
                <a:spcPts val="700"/>
              </a:spcBef>
            </a:pPr>
            <a:r>
              <a:rPr lang="en-IN" dirty="0">
                <a:latin typeface="Schoolbook Uralic"/>
                <a:cs typeface="Schoolbook Uralic"/>
              </a:rPr>
              <a:t>I like the way you said that</a:t>
            </a:r>
          </a:p>
          <a:p>
            <a:pPr marL="396875">
              <a:spcBef>
                <a:spcPts val="700"/>
              </a:spcBef>
            </a:pPr>
            <a:r>
              <a:rPr lang="en-IN" sz="2800" dirty="0">
                <a:latin typeface="Schoolbook Uralic"/>
                <a:cs typeface="Schoolbook Uralic"/>
              </a:rPr>
              <a:t>Express positive regard and caring</a:t>
            </a:r>
          </a:p>
          <a:p>
            <a:pPr marL="860425" lvl="1">
              <a:spcBef>
                <a:spcPts val="600"/>
              </a:spcBef>
            </a:pPr>
            <a:r>
              <a:rPr lang="en-IN" dirty="0">
                <a:latin typeface="Schoolbook Uralic"/>
                <a:cs typeface="Schoolbook Uralic"/>
              </a:rPr>
              <a:t>I hope this weekend goes well for you!</a:t>
            </a:r>
          </a:p>
          <a:p>
            <a:pPr marL="403225">
              <a:spcBef>
                <a:spcPts val="600"/>
              </a:spcBef>
            </a:pPr>
            <a:r>
              <a:rPr lang="en-IN" sz="2800" dirty="0">
                <a:latin typeface="Schoolbook Uralic"/>
                <a:cs typeface="Schoolbook Uralic"/>
              </a:rPr>
              <a:t>Should be genuine</a:t>
            </a:r>
          </a:p>
          <a:p>
            <a:pPr marL="403225">
              <a:spcBef>
                <a:spcPts val="600"/>
              </a:spcBef>
            </a:pPr>
            <a:r>
              <a:rPr lang="en-IN" sz="2800" dirty="0">
                <a:latin typeface="Schoolbook Uralic"/>
                <a:cs typeface="Schoolbook Uralic"/>
              </a:rPr>
              <a:t>Differs from praise – not an opinion or judgment</a:t>
            </a:r>
          </a:p>
          <a:p>
            <a:pPr marL="403225">
              <a:spcBef>
                <a:spcPts val="600"/>
              </a:spcBef>
            </a:pPr>
            <a:r>
              <a:rPr lang="en-IN" sz="2800" dirty="0">
                <a:latin typeface="Schoolbook Uralic"/>
                <a:cs typeface="Schoolbook Uralic"/>
              </a:rPr>
              <a:t>Strengthen therapeutic relationship</a:t>
            </a:r>
          </a:p>
          <a:p>
            <a:endParaRPr lang="en-IN" dirty="0"/>
          </a:p>
        </p:txBody>
      </p:sp>
      <p:sp>
        <p:nvSpPr>
          <p:cNvPr id="4" name="Footer Placeholder 3">
            <a:extLst>
              <a:ext uri="{FF2B5EF4-FFF2-40B4-BE49-F238E27FC236}">
                <a16:creationId xmlns:a16="http://schemas.microsoft.com/office/drawing/2014/main" id="{D50EE96E-F3BA-4F2E-BB70-4017309A9E75}"/>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extLst>
      <p:ext uri="{BB962C8B-B14F-4D97-AF65-F5344CB8AC3E}">
        <p14:creationId xmlns:p14="http://schemas.microsoft.com/office/powerpoint/2010/main" val="3922085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42875"/>
            <a:ext cx="8229600" cy="928670"/>
          </a:xfrm>
        </p:spPr>
        <p:txBody>
          <a:bodyPr>
            <a:normAutofit/>
          </a:bodyPr>
          <a:lstStyle/>
          <a:p>
            <a:r>
              <a:rPr lang="en-US" sz="4000" b="1" dirty="0"/>
              <a:t>Detoxification</a:t>
            </a:r>
          </a:p>
        </p:txBody>
      </p:sp>
      <p:sp>
        <p:nvSpPr>
          <p:cNvPr id="3" name="Content Placeholder 2"/>
          <p:cNvSpPr>
            <a:spLocks noGrp="1"/>
          </p:cNvSpPr>
          <p:nvPr>
            <p:ph idx="1"/>
          </p:nvPr>
        </p:nvSpPr>
        <p:spPr>
          <a:xfrm>
            <a:off x="500063" y="1185862"/>
            <a:ext cx="11287125" cy="5672137"/>
          </a:xfrm>
        </p:spPr>
        <p:txBody>
          <a:bodyPr>
            <a:normAutofit/>
          </a:bodyPr>
          <a:lstStyle/>
          <a:p>
            <a:r>
              <a:rPr lang="en-US" sz="2400" dirty="0"/>
              <a:t>If the patient is in relatively good health and has a good social support system, the withdrawal syndrome are mild.</a:t>
            </a:r>
          </a:p>
          <a:p>
            <a:pPr>
              <a:buNone/>
            </a:pPr>
            <a:endParaRPr lang="en-US" sz="2400" dirty="0"/>
          </a:p>
          <a:p>
            <a:r>
              <a:rPr lang="en-US" sz="2400" dirty="0"/>
              <a:t>1</a:t>
            </a:r>
            <a:r>
              <a:rPr lang="en-US" sz="2400" baseline="30000" dirty="0"/>
              <a:t>st</a:t>
            </a:r>
            <a:r>
              <a:rPr lang="en-US" sz="2400" dirty="0"/>
              <a:t> step: The essential first step in detoxification is a thorough physical examination.</a:t>
            </a:r>
          </a:p>
          <a:p>
            <a:r>
              <a:rPr lang="en-US" sz="2400" dirty="0"/>
              <a:t>2</a:t>
            </a:r>
            <a:r>
              <a:rPr lang="en-US" sz="2400" baseline="30000" dirty="0"/>
              <a:t>nd</a:t>
            </a:r>
            <a:r>
              <a:rPr lang="en-US" sz="2400" dirty="0"/>
              <a:t> step: offer rest, nutrition, and oral multiple vitamins</a:t>
            </a:r>
          </a:p>
          <a:p>
            <a:r>
              <a:rPr lang="en-US" sz="2400" dirty="0"/>
              <a:t>drug detoxification only deals with the physical dependency and addiction to drugs, it does not address the psychological aspects of drug addiction.</a:t>
            </a:r>
          </a:p>
          <a:p>
            <a:endParaRPr lang="en-US" sz="2400" dirty="0"/>
          </a:p>
          <a:p>
            <a:r>
              <a:rPr lang="en-IN" b="1" dirty="0"/>
              <a:t>Aim</a:t>
            </a:r>
          </a:p>
          <a:p>
            <a:pPr lvl="1"/>
            <a:r>
              <a:rPr lang="en-IN" dirty="0"/>
              <a:t>Managing withdrawal symptoms</a:t>
            </a:r>
          </a:p>
          <a:p>
            <a:pPr lvl="1"/>
            <a:r>
              <a:rPr lang="en-US" i="1" dirty="0"/>
              <a:t>Detoxification</a:t>
            </a:r>
            <a:r>
              <a:rPr lang="en-US" dirty="0"/>
              <a:t> is a set of interventions aimed at managing acute intoxication and withdrawal</a:t>
            </a:r>
            <a:r>
              <a:rPr lang="en-US" sz="2000" dirty="0"/>
              <a:t>.</a:t>
            </a:r>
          </a:p>
        </p:txBody>
      </p:sp>
      <p:sp>
        <p:nvSpPr>
          <p:cNvPr id="4" name="Footer Placeholder 3">
            <a:extLst>
              <a:ext uri="{FF2B5EF4-FFF2-40B4-BE49-F238E27FC236}">
                <a16:creationId xmlns:a16="http://schemas.microsoft.com/office/drawing/2014/main" id="{57F9B417-7982-488F-8F3C-B65E50E91F7B}"/>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488" y="542925"/>
            <a:ext cx="11415711" cy="5557838"/>
          </a:xfrm>
        </p:spPr>
        <p:txBody>
          <a:bodyPr>
            <a:normAutofit/>
          </a:bodyPr>
          <a:lstStyle/>
          <a:p>
            <a:r>
              <a:rPr lang="en-US" b="1" dirty="0"/>
              <a:t>Steps involved</a:t>
            </a:r>
          </a:p>
          <a:p>
            <a:pPr marL="514350" indent="-514350">
              <a:buAutoNum type="arabicPeriod"/>
            </a:pPr>
            <a:r>
              <a:rPr lang="en-US" b="1" dirty="0"/>
              <a:t>Evaluation</a:t>
            </a:r>
            <a:r>
              <a:rPr lang="en-US" dirty="0"/>
              <a:t>:</a:t>
            </a:r>
          </a:p>
          <a:p>
            <a:pPr marL="914400" lvl="1" indent="-514350"/>
            <a:r>
              <a:rPr lang="en-US" dirty="0"/>
              <a:t>Upon beginning drug detoxification, a patient is first tested to see which specific substances are presently circulating in their bloodstream and the amount.</a:t>
            </a:r>
          </a:p>
          <a:p>
            <a:pPr marL="514350" indent="-514350">
              <a:buFont typeface="+mj-lt"/>
              <a:buAutoNum type="arabicPeriod"/>
            </a:pPr>
            <a:r>
              <a:rPr lang="en-US" b="1" dirty="0"/>
              <a:t>Stabilization</a:t>
            </a:r>
            <a:r>
              <a:rPr lang="en-US" dirty="0"/>
              <a:t>: </a:t>
            </a:r>
          </a:p>
          <a:p>
            <a:pPr lvl="1"/>
            <a:r>
              <a:rPr lang="en-US" dirty="0"/>
              <a:t>the patient is guided through the process of detoxification.</a:t>
            </a:r>
          </a:p>
          <a:p>
            <a:pPr lvl="1"/>
            <a:r>
              <a:rPr lang="en-US" dirty="0"/>
              <a:t>This may be done with or without the use of medications</a:t>
            </a:r>
          </a:p>
          <a:p>
            <a:pPr lvl="1"/>
            <a:r>
              <a:rPr lang="en-US" dirty="0"/>
              <a:t>Also part of stabilization is explaining to the patient what to expect during treatment and the recovery process</a:t>
            </a:r>
            <a:endParaRPr lang="en-IN" dirty="0"/>
          </a:p>
          <a:p>
            <a:pPr marL="514350" indent="-514350">
              <a:buFont typeface="+mj-lt"/>
              <a:buAutoNum type="arabicPeriod"/>
            </a:pPr>
            <a:r>
              <a:rPr lang="en-US" b="1" dirty="0"/>
              <a:t>Guiding Patient into Treatment</a:t>
            </a:r>
            <a:r>
              <a:rPr lang="en-US" dirty="0"/>
              <a:t>: </a:t>
            </a:r>
          </a:p>
          <a:p>
            <a:pPr lvl="1"/>
            <a:r>
              <a:rPr lang="en-US" dirty="0"/>
              <a:t>The last step of the detoxification process is to ready the patient for the actual recovery process</a:t>
            </a:r>
          </a:p>
          <a:p>
            <a:endParaRPr lang="en-US" dirty="0"/>
          </a:p>
        </p:txBody>
      </p:sp>
      <p:sp>
        <p:nvSpPr>
          <p:cNvPr id="2" name="Footer Placeholder 1">
            <a:extLst>
              <a:ext uri="{FF2B5EF4-FFF2-40B4-BE49-F238E27FC236}">
                <a16:creationId xmlns:a16="http://schemas.microsoft.com/office/drawing/2014/main" id="{519453A5-9EEF-4A96-9F4D-5D5E1235B68C}"/>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374658"/>
            <a:ext cx="8229600" cy="714356"/>
          </a:xfrm>
        </p:spPr>
        <p:txBody>
          <a:bodyPr>
            <a:normAutofit/>
          </a:bodyPr>
          <a:lstStyle/>
          <a:p>
            <a:r>
              <a:rPr lang="en-US" sz="4000" b="1" dirty="0"/>
              <a:t>Relapse Prevention</a:t>
            </a:r>
          </a:p>
        </p:txBody>
      </p:sp>
      <p:sp>
        <p:nvSpPr>
          <p:cNvPr id="3" name="Content Placeholder 2"/>
          <p:cNvSpPr>
            <a:spLocks noGrp="1"/>
          </p:cNvSpPr>
          <p:nvPr>
            <p:ph idx="1"/>
          </p:nvPr>
        </p:nvSpPr>
        <p:spPr>
          <a:xfrm>
            <a:off x="471488" y="1314450"/>
            <a:ext cx="11201400" cy="4811714"/>
          </a:xfrm>
        </p:spPr>
        <p:txBody>
          <a:bodyPr>
            <a:normAutofit fontScale="77500" lnSpcReduction="20000"/>
          </a:bodyPr>
          <a:lstStyle/>
          <a:p>
            <a:r>
              <a:rPr lang="en-US" dirty="0"/>
              <a:t>Begins with identifying situations with high risks for relapse.</a:t>
            </a:r>
          </a:p>
          <a:p>
            <a:endParaRPr lang="en-US" dirty="0"/>
          </a:p>
          <a:p>
            <a:r>
              <a:rPr lang="en-US" dirty="0"/>
              <a:t>Counselor helps patients develop ways to identify and cope with craving and with challenging events or emotional state.</a:t>
            </a:r>
          </a:p>
          <a:p>
            <a:endParaRPr lang="en-US" dirty="0"/>
          </a:p>
          <a:p>
            <a:r>
              <a:rPr lang="en-US" dirty="0"/>
              <a:t>Remind patients that short-term relapses are not an excuse for returning to regular habit.</a:t>
            </a:r>
          </a:p>
          <a:p>
            <a:endParaRPr lang="en-US" dirty="0"/>
          </a:p>
          <a:p>
            <a:pPr marL="0" indent="0">
              <a:buNone/>
            </a:pPr>
            <a:r>
              <a:rPr lang="en-IN" b="1" dirty="0"/>
              <a:t>1. Pharmacological</a:t>
            </a:r>
          </a:p>
          <a:p>
            <a:pPr marL="971550" lvl="1" indent="-514350">
              <a:buNone/>
            </a:pPr>
            <a:r>
              <a:rPr lang="en-IN" dirty="0" err="1"/>
              <a:t>Anticraving</a:t>
            </a:r>
            <a:endParaRPr lang="en-IN" dirty="0"/>
          </a:p>
          <a:p>
            <a:pPr marL="971550" lvl="1" indent="-514350">
              <a:buNone/>
            </a:pPr>
            <a:r>
              <a:rPr lang="en-IN" dirty="0"/>
              <a:t>Supportive</a:t>
            </a:r>
          </a:p>
          <a:p>
            <a:pPr marL="971550" lvl="1" indent="-514350">
              <a:buNone/>
            </a:pPr>
            <a:endParaRPr lang="en-IN" dirty="0"/>
          </a:p>
          <a:p>
            <a:pPr marL="514350" indent="-514350">
              <a:buNone/>
            </a:pPr>
            <a:r>
              <a:rPr lang="en-IN" b="1" dirty="0"/>
              <a:t>2. Nonpharmacological</a:t>
            </a:r>
          </a:p>
          <a:p>
            <a:pPr marL="971550" lvl="1" indent="-514350">
              <a:buNone/>
            </a:pPr>
            <a:r>
              <a:rPr lang="en-IN" dirty="0"/>
              <a:t>MET</a:t>
            </a:r>
          </a:p>
          <a:p>
            <a:pPr marL="971550" lvl="1" indent="-514350">
              <a:buNone/>
            </a:pPr>
            <a:r>
              <a:rPr lang="en-IN" dirty="0"/>
              <a:t>Cue related relapse prevention</a:t>
            </a:r>
            <a:endParaRPr lang="en-US" dirty="0"/>
          </a:p>
          <a:p>
            <a:endParaRPr lang="en-US" dirty="0"/>
          </a:p>
        </p:txBody>
      </p:sp>
      <p:sp>
        <p:nvSpPr>
          <p:cNvPr id="4" name="Footer Placeholder 3">
            <a:extLst>
              <a:ext uri="{FF2B5EF4-FFF2-40B4-BE49-F238E27FC236}">
                <a16:creationId xmlns:a16="http://schemas.microsoft.com/office/drawing/2014/main" id="{6822BB5F-FB49-45BD-AB63-BB064479D3A4}"/>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88912"/>
            <a:ext cx="10515600" cy="1325563"/>
          </a:xfrm>
        </p:spPr>
        <p:txBody>
          <a:bodyPr>
            <a:normAutofit/>
          </a:bodyPr>
          <a:lstStyle/>
          <a:p>
            <a:r>
              <a:rPr lang="en-IN" sz="4000" b="1" dirty="0"/>
              <a:t>Rehabilitation</a:t>
            </a:r>
            <a:endParaRPr lang="en-US" sz="4000" b="1" dirty="0"/>
          </a:p>
        </p:txBody>
      </p:sp>
      <p:sp>
        <p:nvSpPr>
          <p:cNvPr id="3" name="Content Placeholder 2"/>
          <p:cNvSpPr>
            <a:spLocks noGrp="1"/>
          </p:cNvSpPr>
          <p:nvPr>
            <p:ph idx="1"/>
          </p:nvPr>
        </p:nvSpPr>
        <p:spPr>
          <a:xfrm>
            <a:off x="428625" y="1514475"/>
            <a:ext cx="11401425" cy="4662488"/>
          </a:xfrm>
        </p:spPr>
        <p:txBody>
          <a:bodyPr>
            <a:normAutofit fontScale="92500" lnSpcReduction="20000"/>
          </a:bodyPr>
          <a:lstStyle/>
          <a:p>
            <a:r>
              <a:rPr lang="en-US" dirty="0"/>
              <a:t>Psychiatric rehabilitation is an aspect of treatment that focuses on helping the person return to an optimal level of functioning and to achieve their life goals.</a:t>
            </a:r>
          </a:p>
          <a:p>
            <a:endParaRPr lang="en-US" dirty="0"/>
          </a:p>
          <a:p>
            <a:r>
              <a:rPr lang="en-US" dirty="0"/>
              <a:t>Brought about by providing medical, psychological and social input.</a:t>
            </a:r>
          </a:p>
          <a:p>
            <a:endParaRPr lang="en-US" dirty="0"/>
          </a:p>
          <a:p>
            <a:r>
              <a:rPr lang="en-US" dirty="0"/>
              <a:t>Rehabilitation process focuses on:</a:t>
            </a:r>
          </a:p>
          <a:p>
            <a:pPr lvl="1"/>
            <a:r>
              <a:rPr lang="en-US" dirty="0"/>
              <a:t>Assessing what the person is capable of (their skills, strengths and abilities)</a:t>
            </a:r>
          </a:p>
          <a:p>
            <a:pPr lvl="1"/>
            <a:r>
              <a:rPr lang="en-US" dirty="0"/>
              <a:t>Accepting the limitations caused by the illness</a:t>
            </a:r>
          </a:p>
          <a:p>
            <a:pPr lvl="1"/>
            <a:r>
              <a:rPr lang="en-US" dirty="0"/>
              <a:t>With a thorough understanding of these aspects, a trained professional is able to identify what support the patient needs in order to get back to a functional life.</a:t>
            </a:r>
          </a:p>
          <a:p>
            <a:pPr lvl="1"/>
            <a:endParaRPr lang="en-US" dirty="0"/>
          </a:p>
          <a:p>
            <a:r>
              <a:rPr lang="en-US" dirty="0"/>
              <a:t>Process of rehabilitation aims to help the patient develop the social and intellectual skills that they will need to integrate with mainstream society.</a:t>
            </a:r>
          </a:p>
          <a:p>
            <a:endParaRPr lang="en-US" dirty="0"/>
          </a:p>
          <a:p>
            <a:endParaRPr lang="en-US" dirty="0"/>
          </a:p>
        </p:txBody>
      </p:sp>
      <p:sp>
        <p:nvSpPr>
          <p:cNvPr id="4" name="Footer Placeholder 3">
            <a:extLst>
              <a:ext uri="{FF2B5EF4-FFF2-40B4-BE49-F238E27FC236}">
                <a16:creationId xmlns:a16="http://schemas.microsoft.com/office/drawing/2014/main" id="{86998B2C-463B-41F0-822D-754F3927AAAC}"/>
              </a:ext>
            </a:extLst>
          </p:cNvPr>
          <p:cNvSpPr>
            <a:spLocks noGrp="1"/>
          </p:cNvSpPr>
          <p:nvPr>
            <p:ph type="ftr" sz="quarter" idx="11"/>
          </p:nvPr>
        </p:nvSpPr>
        <p:spPr/>
        <p:txBody>
          <a:bodyPr/>
          <a:lstStyle/>
          <a:p>
            <a:r>
              <a:rPr lang="en-US" dirty="0"/>
              <a:t>N </a:t>
            </a:r>
            <a:r>
              <a:rPr lang="en-US" dirty="0" err="1"/>
              <a:t>Engl</a:t>
            </a:r>
            <a:r>
              <a:rPr lang="en-US" dirty="0"/>
              <a:t> J Med 2016;374:363-7</a:t>
            </a:r>
          </a:p>
          <a:p>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24DDB7-EB43-47C9-96F6-619393BFA9A3}"/>
              </a:ext>
            </a:extLst>
          </p:cNvPr>
          <p:cNvSpPr>
            <a:spLocks noGrp="1"/>
          </p:cNvSpPr>
          <p:nvPr>
            <p:ph idx="1"/>
          </p:nvPr>
        </p:nvSpPr>
        <p:spPr>
          <a:xfrm>
            <a:off x="914400" y="2164080"/>
            <a:ext cx="10439399" cy="4012883"/>
          </a:xfrm>
        </p:spPr>
        <p:txBody>
          <a:bodyPr>
            <a:normAutofit/>
          </a:bodyPr>
          <a:lstStyle/>
          <a:p>
            <a:pPr marL="0" indent="0">
              <a:buNone/>
            </a:pPr>
            <a:r>
              <a:rPr lang="en-IN" sz="15300" dirty="0">
                <a:latin typeface="Comic Sans MS" panose="030F0702030302020204" pitchFamily="66" charset="0"/>
              </a:rPr>
              <a:t>Thank You</a:t>
            </a:r>
          </a:p>
          <a:p>
            <a:pPr marL="0" indent="0">
              <a:buNone/>
            </a:pPr>
            <a:endParaRPr lang="en-IN" sz="15300" dirty="0">
              <a:latin typeface="Comic Sans MS" panose="030F0702030302020204" pitchFamily="66" charset="0"/>
            </a:endParaRPr>
          </a:p>
        </p:txBody>
      </p:sp>
      <p:sp>
        <p:nvSpPr>
          <p:cNvPr id="2" name="Footer Placeholder 1">
            <a:extLst>
              <a:ext uri="{FF2B5EF4-FFF2-40B4-BE49-F238E27FC236}">
                <a16:creationId xmlns:a16="http://schemas.microsoft.com/office/drawing/2014/main" id="{A91C1B0B-019C-4AF8-AA77-4FF3B1A0D1DE}"/>
              </a:ext>
            </a:extLst>
          </p:cNvPr>
          <p:cNvSpPr>
            <a:spLocks noGrp="1"/>
          </p:cNvSpPr>
          <p:nvPr>
            <p:ph type="ftr" sz="quarter" idx="11"/>
          </p:nvPr>
        </p:nvSpPr>
        <p:spPr/>
        <p:txBody>
          <a:bodyPr/>
          <a:lstStyle/>
          <a:p>
            <a:endParaRPr lang="en-IN"/>
          </a:p>
        </p:txBody>
      </p:sp>
    </p:spTree>
    <p:extLst>
      <p:ext uri="{BB962C8B-B14F-4D97-AF65-F5344CB8AC3E}">
        <p14:creationId xmlns:p14="http://schemas.microsoft.com/office/powerpoint/2010/main" val="335790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C7463-2C55-4A0B-BF1E-D362FBC14BCE}"/>
              </a:ext>
            </a:extLst>
          </p:cNvPr>
          <p:cNvSpPr>
            <a:spLocks noGrp="1"/>
          </p:cNvSpPr>
          <p:nvPr>
            <p:ph type="title"/>
          </p:nvPr>
        </p:nvSpPr>
        <p:spPr/>
        <p:txBody>
          <a:bodyPr/>
          <a:lstStyle/>
          <a:p>
            <a:pPr algn="ctr"/>
            <a:r>
              <a:rPr lang="en-IN" b="1" dirty="0"/>
              <a:t>Substance Use Disorder </a:t>
            </a:r>
          </a:p>
        </p:txBody>
      </p:sp>
      <p:sp>
        <p:nvSpPr>
          <p:cNvPr id="3" name="Content Placeholder 2">
            <a:extLst>
              <a:ext uri="{FF2B5EF4-FFF2-40B4-BE49-F238E27FC236}">
                <a16:creationId xmlns:a16="http://schemas.microsoft.com/office/drawing/2014/main" id="{69002DBB-54EB-417A-97A9-02D4C174BA9B}"/>
              </a:ext>
            </a:extLst>
          </p:cNvPr>
          <p:cNvSpPr>
            <a:spLocks noGrp="1"/>
          </p:cNvSpPr>
          <p:nvPr>
            <p:ph idx="1"/>
          </p:nvPr>
        </p:nvSpPr>
        <p:spPr/>
        <p:txBody>
          <a:bodyPr>
            <a:normAutofit/>
          </a:bodyPr>
          <a:lstStyle/>
          <a:p>
            <a:r>
              <a:rPr lang="en-IN" dirty="0"/>
              <a:t>A maladaptive pattern of substance use leading to clinically significant impairment or distress, as manifested by 2 (or more) of the following, occurring within a 12-month period:</a:t>
            </a:r>
          </a:p>
          <a:p>
            <a:pPr marL="514350" indent="-514350">
              <a:buAutoNum type="arabicPeriod"/>
            </a:pPr>
            <a:r>
              <a:rPr lang="en-IN" dirty="0"/>
              <a:t>Recurrent substance use resulting in a </a:t>
            </a:r>
            <a:r>
              <a:rPr lang="en-IN" u="sng" dirty="0"/>
              <a:t>failure to </a:t>
            </a:r>
            <a:r>
              <a:rPr lang="en-IN" u="sng" dirty="0" err="1"/>
              <a:t>fulfill</a:t>
            </a:r>
            <a:r>
              <a:rPr lang="en-IN" u="sng" dirty="0"/>
              <a:t> major role </a:t>
            </a:r>
            <a:r>
              <a:rPr lang="en-IN" dirty="0"/>
              <a:t>obligations at work, school, or home </a:t>
            </a:r>
          </a:p>
          <a:p>
            <a:pPr marL="514350" indent="-514350">
              <a:buAutoNum type="arabicPeriod"/>
            </a:pPr>
            <a:r>
              <a:rPr lang="en-IN" dirty="0"/>
              <a:t>Recurrent substance use in situations in which it is </a:t>
            </a:r>
            <a:r>
              <a:rPr lang="en-IN" u="sng" dirty="0"/>
              <a:t>physically hazardous </a:t>
            </a:r>
          </a:p>
          <a:p>
            <a:pPr marL="514350" indent="-514350">
              <a:buAutoNum type="arabicPeriod"/>
            </a:pPr>
            <a:r>
              <a:rPr lang="en-IN" u="sng" dirty="0"/>
              <a:t>Continued substance use </a:t>
            </a:r>
            <a:r>
              <a:rPr lang="en-IN" dirty="0"/>
              <a:t>despite having persistent or recurrent social or interpersonal problems caused or exacerbated by the effects of the substance</a:t>
            </a:r>
          </a:p>
        </p:txBody>
      </p:sp>
      <p:sp>
        <p:nvSpPr>
          <p:cNvPr id="4" name="Footer Placeholder 3">
            <a:extLst>
              <a:ext uri="{FF2B5EF4-FFF2-40B4-BE49-F238E27FC236}">
                <a16:creationId xmlns:a16="http://schemas.microsoft.com/office/drawing/2014/main" id="{1480EE2A-30A4-4C51-9D3F-E46398E3BC41}"/>
              </a:ext>
            </a:extLst>
          </p:cNvPr>
          <p:cNvSpPr>
            <a:spLocks noGrp="1"/>
          </p:cNvSpPr>
          <p:nvPr>
            <p:ph type="ftr" sz="quarter" idx="11"/>
          </p:nvPr>
        </p:nvSpPr>
        <p:spPr/>
        <p:txBody>
          <a:bodyPr/>
          <a:lstStyle/>
          <a:p>
            <a:r>
              <a:rPr lang="en-IN" dirty="0"/>
              <a:t>Kaplan &amp; </a:t>
            </a:r>
            <a:r>
              <a:rPr lang="en-IN" dirty="0" err="1"/>
              <a:t>Sadocks</a:t>
            </a:r>
            <a:r>
              <a:rPr lang="en-IN" dirty="0"/>
              <a:t> Synopsis Of Psychiatry, 11th Edition, Chapter 20.1 616-624</a:t>
            </a:r>
          </a:p>
          <a:p>
            <a:endParaRPr lang="en-IN" dirty="0"/>
          </a:p>
        </p:txBody>
      </p:sp>
    </p:spTree>
    <p:extLst>
      <p:ext uri="{BB962C8B-B14F-4D97-AF65-F5344CB8AC3E}">
        <p14:creationId xmlns:p14="http://schemas.microsoft.com/office/powerpoint/2010/main" val="96437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3B43E2-E9A8-4DA7-A3EA-7DE684AC02F6}"/>
              </a:ext>
            </a:extLst>
          </p:cNvPr>
          <p:cNvSpPr>
            <a:spLocks noGrp="1"/>
          </p:cNvSpPr>
          <p:nvPr>
            <p:ph idx="1"/>
          </p:nvPr>
        </p:nvSpPr>
        <p:spPr>
          <a:xfrm>
            <a:off x="701040" y="1158239"/>
            <a:ext cx="10805160" cy="5018723"/>
          </a:xfrm>
        </p:spPr>
        <p:txBody>
          <a:bodyPr>
            <a:normAutofit/>
          </a:bodyPr>
          <a:lstStyle/>
          <a:p>
            <a:pPr marL="0" indent="0">
              <a:buNone/>
            </a:pPr>
            <a:r>
              <a:rPr lang="en-IN" dirty="0"/>
              <a:t>4. </a:t>
            </a:r>
            <a:r>
              <a:rPr lang="en-IN" u="sng" dirty="0"/>
              <a:t>tolerance</a:t>
            </a:r>
            <a:r>
              <a:rPr lang="en-IN" dirty="0"/>
              <a:t>, as defined by either of the following: </a:t>
            </a:r>
          </a:p>
          <a:p>
            <a:pPr lvl="1"/>
            <a:r>
              <a:rPr lang="en-IN" dirty="0"/>
              <a:t>a need for markedly increased amounts of the substance to achieve intoxication or desired effect </a:t>
            </a:r>
          </a:p>
          <a:p>
            <a:pPr lvl="1"/>
            <a:r>
              <a:rPr lang="en-IN" dirty="0"/>
              <a:t>markedly diminished effect with continued use of the same amount of the substance</a:t>
            </a:r>
          </a:p>
          <a:p>
            <a:pPr marL="0" indent="0">
              <a:buNone/>
            </a:pPr>
            <a:r>
              <a:rPr lang="en-IN" dirty="0"/>
              <a:t>5. </a:t>
            </a:r>
            <a:r>
              <a:rPr lang="en-IN" u="sng" dirty="0"/>
              <a:t>withdrawal</a:t>
            </a:r>
            <a:r>
              <a:rPr lang="en-IN" dirty="0"/>
              <a:t>, as manifested by either of the following: </a:t>
            </a:r>
          </a:p>
          <a:p>
            <a:pPr lvl="1"/>
            <a:r>
              <a:rPr lang="en-IN" dirty="0"/>
              <a:t>the characteristic withdrawal syndrome for the substance </a:t>
            </a:r>
          </a:p>
          <a:p>
            <a:pPr lvl="1"/>
            <a:r>
              <a:rPr lang="en-IN" dirty="0"/>
              <a:t>the same (or a closely related) substance is taken to relieve or avoid withdrawal symptoms </a:t>
            </a:r>
          </a:p>
          <a:p>
            <a:pPr marL="0" indent="0">
              <a:buNone/>
            </a:pPr>
            <a:r>
              <a:rPr lang="en-IN" dirty="0"/>
              <a:t>6. substance is often taken in </a:t>
            </a:r>
            <a:r>
              <a:rPr lang="en-IN" u="sng" dirty="0"/>
              <a:t>larger amounts or over a longer period </a:t>
            </a:r>
            <a:r>
              <a:rPr lang="en-IN" dirty="0"/>
              <a:t>than was intended</a:t>
            </a:r>
          </a:p>
        </p:txBody>
      </p:sp>
      <p:sp>
        <p:nvSpPr>
          <p:cNvPr id="4" name="Footer Placeholder 3">
            <a:extLst>
              <a:ext uri="{FF2B5EF4-FFF2-40B4-BE49-F238E27FC236}">
                <a16:creationId xmlns:a16="http://schemas.microsoft.com/office/drawing/2014/main" id="{7065029D-CDE7-40DF-966B-165DD25FEDDA}"/>
              </a:ext>
            </a:extLst>
          </p:cNvPr>
          <p:cNvSpPr>
            <a:spLocks noGrp="1"/>
          </p:cNvSpPr>
          <p:nvPr>
            <p:ph type="ftr" sz="quarter" idx="11"/>
          </p:nvPr>
        </p:nvSpPr>
        <p:spPr/>
        <p:txBody>
          <a:bodyPr/>
          <a:lstStyle/>
          <a:p>
            <a:r>
              <a:rPr lang="en-IN" dirty="0"/>
              <a:t>Kaplan &amp; </a:t>
            </a:r>
            <a:r>
              <a:rPr lang="en-IN" dirty="0" err="1"/>
              <a:t>Sadocks</a:t>
            </a:r>
            <a:r>
              <a:rPr lang="en-IN" dirty="0"/>
              <a:t> Synopsis Of Psychiatry, 11th Edition, Chapter 20.1 616-624</a:t>
            </a:r>
          </a:p>
          <a:p>
            <a:endParaRPr lang="en-IN" dirty="0"/>
          </a:p>
        </p:txBody>
      </p:sp>
    </p:spTree>
    <p:extLst>
      <p:ext uri="{BB962C8B-B14F-4D97-AF65-F5344CB8AC3E}">
        <p14:creationId xmlns:p14="http://schemas.microsoft.com/office/powerpoint/2010/main" val="311020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80FE36-6F4E-41FB-9767-DC420677D382}"/>
              </a:ext>
            </a:extLst>
          </p:cNvPr>
          <p:cNvSpPr>
            <a:spLocks noGrp="1"/>
          </p:cNvSpPr>
          <p:nvPr>
            <p:ph idx="1"/>
          </p:nvPr>
        </p:nvSpPr>
        <p:spPr>
          <a:xfrm>
            <a:off x="624840" y="1173480"/>
            <a:ext cx="11109960" cy="5182869"/>
          </a:xfrm>
        </p:spPr>
        <p:txBody>
          <a:bodyPr>
            <a:normAutofit/>
          </a:bodyPr>
          <a:lstStyle/>
          <a:p>
            <a:pPr marL="0" indent="0">
              <a:buNone/>
            </a:pPr>
            <a:r>
              <a:rPr lang="en-IN" dirty="0"/>
              <a:t>7. persistent </a:t>
            </a:r>
            <a:r>
              <a:rPr lang="en-IN" u="sng" dirty="0"/>
              <a:t>desire or unsuccessful efforts to cut down</a:t>
            </a:r>
            <a:r>
              <a:rPr lang="en-IN" dirty="0"/>
              <a:t> or control substance use </a:t>
            </a:r>
          </a:p>
          <a:p>
            <a:pPr marL="0" indent="0">
              <a:buNone/>
            </a:pPr>
            <a:r>
              <a:rPr lang="en-IN" dirty="0"/>
              <a:t>8. a </a:t>
            </a:r>
            <a:r>
              <a:rPr lang="en-IN" u="sng" dirty="0"/>
              <a:t>great deal of time is spent </a:t>
            </a:r>
            <a:r>
              <a:rPr lang="en-IN" dirty="0"/>
              <a:t>in activities necessary to obtain the substance, use the substance, or recover from its effects </a:t>
            </a:r>
          </a:p>
          <a:p>
            <a:pPr marL="0" indent="0">
              <a:buNone/>
            </a:pPr>
            <a:r>
              <a:rPr lang="en-IN" dirty="0"/>
              <a:t>9. important </a:t>
            </a:r>
            <a:r>
              <a:rPr lang="en-IN" u="sng" dirty="0"/>
              <a:t>social, occupational, or recreational activities </a:t>
            </a:r>
            <a:r>
              <a:rPr lang="en-IN" dirty="0"/>
              <a:t>are given up or reduced because of substance use </a:t>
            </a:r>
          </a:p>
          <a:p>
            <a:pPr marL="0" indent="0">
              <a:buNone/>
            </a:pPr>
            <a:r>
              <a:rPr lang="en-IN" dirty="0"/>
              <a:t>10. substance use is </a:t>
            </a:r>
            <a:r>
              <a:rPr lang="en-IN" u="sng" dirty="0"/>
              <a:t>continued despite knowledge </a:t>
            </a:r>
            <a:r>
              <a:rPr lang="en-IN" dirty="0"/>
              <a:t>of having a persistent or recurrent physical or psychological problem that is likely to have been caused or exacerbated by the substance </a:t>
            </a:r>
          </a:p>
          <a:p>
            <a:pPr marL="0" indent="0">
              <a:buNone/>
            </a:pPr>
            <a:r>
              <a:rPr lang="en-IN" dirty="0"/>
              <a:t>11. </a:t>
            </a:r>
            <a:r>
              <a:rPr lang="en-IN" u="sng" dirty="0"/>
              <a:t>craving</a:t>
            </a:r>
            <a:r>
              <a:rPr lang="en-IN" dirty="0"/>
              <a:t> or a strong desire or urge to use a specific substance.</a:t>
            </a:r>
          </a:p>
        </p:txBody>
      </p:sp>
      <p:sp>
        <p:nvSpPr>
          <p:cNvPr id="4" name="Footer Placeholder 3">
            <a:extLst>
              <a:ext uri="{FF2B5EF4-FFF2-40B4-BE49-F238E27FC236}">
                <a16:creationId xmlns:a16="http://schemas.microsoft.com/office/drawing/2014/main" id="{3AC08F1B-90F1-4806-BC91-87A84CD0DD15}"/>
              </a:ext>
            </a:extLst>
          </p:cNvPr>
          <p:cNvSpPr>
            <a:spLocks noGrp="1"/>
          </p:cNvSpPr>
          <p:nvPr>
            <p:ph type="ftr" sz="quarter" idx="11"/>
          </p:nvPr>
        </p:nvSpPr>
        <p:spPr/>
        <p:txBody>
          <a:bodyPr/>
          <a:lstStyle/>
          <a:p>
            <a:r>
              <a:rPr lang="en-IN" dirty="0"/>
              <a:t>Kaplan &amp; </a:t>
            </a:r>
            <a:r>
              <a:rPr lang="en-IN" dirty="0" err="1"/>
              <a:t>Sadocks</a:t>
            </a:r>
            <a:r>
              <a:rPr lang="en-IN" dirty="0"/>
              <a:t> Synopsis Of Psychiatry, 11th Edition, Chapter 20.1 616-624</a:t>
            </a:r>
          </a:p>
          <a:p>
            <a:endParaRPr lang="en-IN" dirty="0"/>
          </a:p>
        </p:txBody>
      </p:sp>
    </p:spTree>
    <p:extLst>
      <p:ext uri="{BB962C8B-B14F-4D97-AF65-F5344CB8AC3E}">
        <p14:creationId xmlns:p14="http://schemas.microsoft.com/office/powerpoint/2010/main" val="1055143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8554</TotalTime>
  <Words>6934</Words>
  <Application>Microsoft Office PowerPoint</Application>
  <PresentationFormat>Widescreen</PresentationFormat>
  <Paragraphs>737</Paragraphs>
  <Slides>69</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69</vt:i4>
      </vt:variant>
    </vt:vector>
  </HeadingPairs>
  <TitlesOfParts>
    <vt:vector size="77" baseType="lpstr">
      <vt:lpstr>Arial</vt:lpstr>
      <vt:lpstr>Calibri</vt:lpstr>
      <vt:lpstr>Calibri Light</vt:lpstr>
      <vt:lpstr>Comic Sans MS</vt:lpstr>
      <vt:lpstr>OpenSymbol</vt:lpstr>
      <vt:lpstr>Schoolbook Uralic</vt:lpstr>
      <vt:lpstr>Wingdings</vt:lpstr>
      <vt:lpstr>Office Theme</vt:lpstr>
      <vt:lpstr>Neurobiology Of Addiction &amp; Common Principle Of Management</vt:lpstr>
      <vt:lpstr>Terms Used in Substance-Related Disorders</vt:lpstr>
      <vt:lpstr>PowerPoint Presentation</vt:lpstr>
      <vt:lpstr>PowerPoint Presentation</vt:lpstr>
      <vt:lpstr>Substance Intoxication </vt:lpstr>
      <vt:lpstr>Substance Withdrawal</vt:lpstr>
      <vt:lpstr>Substance Use Disorder </vt:lpstr>
      <vt:lpstr>PowerPoint Presentation</vt:lpstr>
      <vt:lpstr>PowerPoint Presentation</vt:lpstr>
      <vt:lpstr>ETIOLOGY</vt:lpstr>
      <vt:lpstr>PowerPoint Presentation</vt:lpstr>
      <vt:lpstr>PowerPoint Presentation</vt:lpstr>
      <vt:lpstr>PowerPoint Presentation</vt:lpstr>
      <vt:lpstr>EPIDEMIOLOGY </vt:lpstr>
      <vt:lpstr>ADDICTION</vt:lpstr>
      <vt:lpstr>Areas of the Human Brain that Are Important in Addiction</vt:lpstr>
      <vt:lpstr>PowerPoint Presentation</vt:lpstr>
      <vt:lpstr>PowerPoint Presentation</vt:lpstr>
      <vt:lpstr>PHASES OF THE ADDICTION PROCESS</vt:lpstr>
      <vt:lpstr>PowerPoint Presentation</vt:lpstr>
      <vt:lpstr>PowerPoint Presentation</vt:lpstr>
      <vt:lpstr>PowerPoint Presentation</vt:lpstr>
      <vt:lpstr>(1) Binge/Intoxication:</vt:lpstr>
      <vt:lpstr>(2) Withdrawal/Negative Affect</vt:lpstr>
      <vt:lpstr>(3) Preoccupation/Anticipation </vt:lpstr>
      <vt:lpstr>THEORIES OF ADDICTION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Brain pathways in addiction</vt:lpstr>
      <vt:lpstr>PowerPoint Presentation</vt:lpstr>
      <vt:lpstr>PowerPoint Presentation</vt:lpstr>
      <vt:lpstr>PowerPoint Presentation</vt:lpstr>
      <vt:lpstr>Neural Pathways Underlying Acute Drug Reward</vt:lpstr>
      <vt:lpstr>PowerPoint Presentation</vt:lpstr>
      <vt:lpstr>PowerPoint Presentation</vt:lpstr>
      <vt:lpstr>PowerPoint Presentation</vt:lpstr>
      <vt:lpstr>Reward circuit</vt:lpstr>
      <vt:lpstr>Neural Pathways Underlying Tolerance and Withdrawal</vt:lpstr>
      <vt:lpstr>PowerPoint Presentation</vt:lpstr>
      <vt:lpstr>PowerPoint Presentation</vt:lpstr>
      <vt:lpstr>Neural Pathways Underlying Substance Use Disorder</vt:lpstr>
      <vt:lpstr>PowerPoint Presentation</vt:lpstr>
      <vt:lpstr>PowerPoint Presentation</vt:lpstr>
      <vt:lpstr>CELLULAR AND MOLECULAR SUBSTRATES OF ADDICTION </vt:lpstr>
      <vt:lpstr>PowerPoint Presentation</vt:lpstr>
      <vt:lpstr>PowerPoint Presentation</vt:lpstr>
      <vt:lpstr>PowerPoint Presentation</vt:lpstr>
      <vt:lpstr>Sex differences in substance use disorders</vt:lpstr>
      <vt:lpstr>COMORBIDITIES</vt:lpstr>
      <vt:lpstr>COMMON PRINCIPAL OF MANAGEMENT OF ADDICTION</vt:lpstr>
      <vt:lpstr>Goals of Treatment</vt:lpstr>
      <vt:lpstr>Preparing for  Change (Intervention) </vt:lpstr>
      <vt:lpstr>PowerPoint Presentation</vt:lpstr>
      <vt:lpstr>Motivational interview</vt:lpstr>
      <vt:lpstr>PowerPoint Presentation</vt:lpstr>
      <vt:lpstr>Motivational Enhancement Therapy (MET) </vt:lpstr>
      <vt:lpstr>MET is based on five motivational principles</vt:lpstr>
      <vt:lpstr>PowerPoint Presentation</vt:lpstr>
      <vt:lpstr>Affirmations</vt:lpstr>
      <vt:lpstr>Detoxification</vt:lpstr>
      <vt:lpstr>PowerPoint Presentation</vt:lpstr>
      <vt:lpstr>Relapse Prevention</vt:lpstr>
      <vt:lpstr>Rehabilitation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Neurobiology Of Addiction &amp; Common Principal Of Management</dc:title>
  <dc:creator>Janu Bhatt</dc:creator>
  <cp:lastModifiedBy>G S</cp:lastModifiedBy>
  <cp:revision>207</cp:revision>
  <dcterms:created xsi:type="dcterms:W3CDTF">2021-09-13T03:17:06Z</dcterms:created>
  <dcterms:modified xsi:type="dcterms:W3CDTF">2023-11-08T05:07:39Z</dcterms:modified>
</cp:coreProperties>
</file>