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2" r:id="rId36"/>
    <p:sldId id="293" r:id="rId37"/>
    <p:sldId id="294" r:id="rId38"/>
    <p:sldId id="295" r:id="rId39"/>
    <p:sldId id="296" r:id="rId40"/>
    <p:sldId id="298" r:id="rId41"/>
    <p:sldId id="297"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842" autoAdjust="0"/>
  </p:normalViewPr>
  <p:slideViewPr>
    <p:cSldViewPr snapToGrid="0">
      <p:cViewPr varScale="1">
        <p:scale>
          <a:sx n="67" d="100"/>
          <a:sy n="67" d="100"/>
        </p:scale>
        <p:origin x="620"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 S" userId="1b26f4d6df856dbe" providerId="LiveId" clId="{DF2C4243-4319-4EFB-B105-1710B75A3468}"/>
    <pc:docChg chg="undo custSel modSld">
      <pc:chgData name="G S" userId="1b26f4d6df856dbe" providerId="LiveId" clId="{DF2C4243-4319-4EFB-B105-1710B75A3468}" dt="2023-06-29T14:22:57.194" v="477" actId="113"/>
      <pc:docMkLst>
        <pc:docMk/>
      </pc:docMkLst>
      <pc:sldChg chg="modSp mod">
        <pc:chgData name="G S" userId="1b26f4d6df856dbe" providerId="LiveId" clId="{DF2C4243-4319-4EFB-B105-1710B75A3468}" dt="2023-06-17T08:58:42.648" v="2" actId="113"/>
        <pc:sldMkLst>
          <pc:docMk/>
          <pc:sldMk cId="180513108" sldId="258"/>
        </pc:sldMkLst>
        <pc:spChg chg="mod">
          <ac:chgData name="G S" userId="1b26f4d6df856dbe" providerId="LiveId" clId="{DF2C4243-4319-4EFB-B105-1710B75A3468}" dt="2023-06-17T08:58:42.648" v="2" actId="113"/>
          <ac:spMkLst>
            <pc:docMk/>
            <pc:sldMk cId="180513108" sldId="258"/>
            <ac:spMk id="3" creationId="{00000000-0000-0000-0000-000000000000}"/>
          </ac:spMkLst>
        </pc:spChg>
      </pc:sldChg>
      <pc:sldChg chg="modSp mod">
        <pc:chgData name="G S" userId="1b26f4d6df856dbe" providerId="LiveId" clId="{DF2C4243-4319-4EFB-B105-1710B75A3468}" dt="2023-06-17T08:59:30.536" v="5" actId="113"/>
        <pc:sldMkLst>
          <pc:docMk/>
          <pc:sldMk cId="3847689885" sldId="259"/>
        </pc:sldMkLst>
        <pc:spChg chg="mod">
          <ac:chgData name="G S" userId="1b26f4d6df856dbe" providerId="LiveId" clId="{DF2C4243-4319-4EFB-B105-1710B75A3468}" dt="2023-06-17T08:59:30.536" v="5" actId="113"/>
          <ac:spMkLst>
            <pc:docMk/>
            <pc:sldMk cId="3847689885" sldId="259"/>
            <ac:spMk id="3" creationId="{00000000-0000-0000-0000-000000000000}"/>
          </ac:spMkLst>
        </pc:spChg>
      </pc:sldChg>
      <pc:sldChg chg="modSp mod">
        <pc:chgData name="G S" userId="1b26f4d6df856dbe" providerId="LiveId" clId="{DF2C4243-4319-4EFB-B105-1710B75A3468}" dt="2023-06-17T09:00:54.705" v="6" actId="113"/>
        <pc:sldMkLst>
          <pc:docMk/>
          <pc:sldMk cId="2901965405" sldId="260"/>
        </pc:sldMkLst>
        <pc:spChg chg="mod">
          <ac:chgData name="G S" userId="1b26f4d6df856dbe" providerId="LiveId" clId="{DF2C4243-4319-4EFB-B105-1710B75A3468}" dt="2023-06-17T09:00:54.705" v="6" actId="113"/>
          <ac:spMkLst>
            <pc:docMk/>
            <pc:sldMk cId="2901965405" sldId="260"/>
            <ac:spMk id="3" creationId="{00000000-0000-0000-0000-000000000000}"/>
          </ac:spMkLst>
        </pc:spChg>
      </pc:sldChg>
      <pc:sldChg chg="modSp mod">
        <pc:chgData name="G S" userId="1b26f4d6df856dbe" providerId="LiveId" clId="{DF2C4243-4319-4EFB-B105-1710B75A3468}" dt="2023-06-17T09:01:17.301" v="9" actId="113"/>
        <pc:sldMkLst>
          <pc:docMk/>
          <pc:sldMk cId="755866666" sldId="261"/>
        </pc:sldMkLst>
        <pc:spChg chg="mod">
          <ac:chgData name="G S" userId="1b26f4d6df856dbe" providerId="LiveId" clId="{DF2C4243-4319-4EFB-B105-1710B75A3468}" dt="2023-06-17T09:01:17.301" v="9" actId="113"/>
          <ac:spMkLst>
            <pc:docMk/>
            <pc:sldMk cId="755866666" sldId="261"/>
            <ac:spMk id="3" creationId="{00000000-0000-0000-0000-000000000000}"/>
          </ac:spMkLst>
        </pc:spChg>
      </pc:sldChg>
      <pc:sldChg chg="modSp mod">
        <pc:chgData name="G S" userId="1b26f4d6df856dbe" providerId="LiveId" clId="{DF2C4243-4319-4EFB-B105-1710B75A3468}" dt="2023-06-17T09:02:43.611" v="27" actId="113"/>
        <pc:sldMkLst>
          <pc:docMk/>
          <pc:sldMk cId="3669084634" sldId="262"/>
        </pc:sldMkLst>
        <pc:spChg chg="mod">
          <ac:chgData name="G S" userId="1b26f4d6df856dbe" providerId="LiveId" clId="{DF2C4243-4319-4EFB-B105-1710B75A3468}" dt="2023-06-17T09:02:11.335" v="23" actId="27636"/>
          <ac:spMkLst>
            <pc:docMk/>
            <pc:sldMk cId="3669084634" sldId="262"/>
            <ac:spMk id="5" creationId="{00000000-0000-0000-0000-000000000000}"/>
          </ac:spMkLst>
        </pc:spChg>
        <pc:spChg chg="mod">
          <ac:chgData name="G S" userId="1b26f4d6df856dbe" providerId="LiveId" clId="{DF2C4243-4319-4EFB-B105-1710B75A3468}" dt="2023-06-17T09:02:43.611" v="27" actId="113"/>
          <ac:spMkLst>
            <pc:docMk/>
            <pc:sldMk cId="3669084634" sldId="262"/>
            <ac:spMk id="6" creationId="{00000000-0000-0000-0000-000000000000}"/>
          </ac:spMkLst>
        </pc:spChg>
      </pc:sldChg>
      <pc:sldChg chg="modSp mod">
        <pc:chgData name="G S" userId="1b26f4d6df856dbe" providerId="LiveId" clId="{DF2C4243-4319-4EFB-B105-1710B75A3468}" dt="2023-06-17T09:03:50.345" v="37" actId="113"/>
        <pc:sldMkLst>
          <pc:docMk/>
          <pc:sldMk cId="1623919511" sldId="263"/>
        </pc:sldMkLst>
        <pc:spChg chg="mod">
          <ac:chgData name="G S" userId="1b26f4d6df856dbe" providerId="LiveId" clId="{DF2C4243-4319-4EFB-B105-1710B75A3468}" dt="2023-06-17T09:03:50.345" v="37" actId="113"/>
          <ac:spMkLst>
            <pc:docMk/>
            <pc:sldMk cId="1623919511" sldId="263"/>
            <ac:spMk id="3" creationId="{00000000-0000-0000-0000-000000000000}"/>
          </ac:spMkLst>
        </pc:spChg>
      </pc:sldChg>
      <pc:sldChg chg="modSp mod">
        <pc:chgData name="G S" userId="1b26f4d6df856dbe" providerId="LiveId" clId="{DF2C4243-4319-4EFB-B105-1710B75A3468}" dt="2023-06-17T09:05:20.874" v="44" actId="113"/>
        <pc:sldMkLst>
          <pc:docMk/>
          <pc:sldMk cId="3120965472" sldId="264"/>
        </pc:sldMkLst>
        <pc:spChg chg="mod">
          <ac:chgData name="G S" userId="1b26f4d6df856dbe" providerId="LiveId" clId="{DF2C4243-4319-4EFB-B105-1710B75A3468}" dt="2023-06-17T09:04:35.533" v="40" actId="113"/>
          <ac:spMkLst>
            <pc:docMk/>
            <pc:sldMk cId="3120965472" sldId="264"/>
            <ac:spMk id="5" creationId="{00000000-0000-0000-0000-000000000000}"/>
          </ac:spMkLst>
        </pc:spChg>
        <pc:spChg chg="mod">
          <ac:chgData name="G S" userId="1b26f4d6df856dbe" providerId="LiveId" clId="{DF2C4243-4319-4EFB-B105-1710B75A3468}" dt="2023-06-17T09:05:20.874" v="44" actId="113"/>
          <ac:spMkLst>
            <pc:docMk/>
            <pc:sldMk cId="3120965472" sldId="264"/>
            <ac:spMk id="6" creationId="{00000000-0000-0000-0000-000000000000}"/>
          </ac:spMkLst>
        </pc:spChg>
      </pc:sldChg>
      <pc:sldChg chg="modSp mod">
        <pc:chgData name="G S" userId="1b26f4d6df856dbe" providerId="LiveId" clId="{DF2C4243-4319-4EFB-B105-1710B75A3468}" dt="2023-06-17T09:07:26.705" v="53" actId="113"/>
        <pc:sldMkLst>
          <pc:docMk/>
          <pc:sldMk cId="1471516028" sldId="265"/>
        </pc:sldMkLst>
        <pc:spChg chg="mod">
          <ac:chgData name="G S" userId="1b26f4d6df856dbe" providerId="LiveId" clId="{DF2C4243-4319-4EFB-B105-1710B75A3468}" dt="2023-06-17T09:07:26.705" v="53" actId="113"/>
          <ac:spMkLst>
            <pc:docMk/>
            <pc:sldMk cId="1471516028" sldId="265"/>
            <ac:spMk id="3" creationId="{00000000-0000-0000-0000-000000000000}"/>
          </ac:spMkLst>
        </pc:spChg>
      </pc:sldChg>
      <pc:sldChg chg="modSp mod">
        <pc:chgData name="G S" userId="1b26f4d6df856dbe" providerId="LiveId" clId="{DF2C4243-4319-4EFB-B105-1710B75A3468}" dt="2023-06-17T09:13:06.918" v="57" actId="113"/>
        <pc:sldMkLst>
          <pc:docMk/>
          <pc:sldMk cId="2934220888" sldId="267"/>
        </pc:sldMkLst>
        <pc:spChg chg="mod">
          <ac:chgData name="G S" userId="1b26f4d6df856dbe" providerId="LiveId" clId="{DF2C4243-4319-4EFB-B105-1710B75A3468}" dt="2023-06-17T09:13:06.918" v="57" actId="113"/>
          <ac:spMkLst>
            <pc:docMk/>
            <pc:sldMk cId="2934220888" sldId="267"/>
            <ac:spMk id="3" creationId="{00000000-0000-0000-0000-000000000000}"/>
          </ac:spMkLst>
        </pc:spChg>
      </pc:sldChg>
      <pc:sldChg chg="modSp mod">
        <pc:chgData name="G S" userId="1b26f4d6df856dbe" providerId="LiveId" clId="{DF2C4243-4319-4EFB-B105-1710B75A3468}" dt="2023-06-17T09:22:04.948" v="63" actId="113"/>
        <pc:sldMkLst>
          <pc:docMk/>
          <pc:sldMk cId="332712531" sldId="268"/>
        </pc:sldMkLst>
        <pc:spChg chg="mod">
          <ac:chgData name="G S" userId="1b26f4d6df856dbe" providerId="LiveId" clId="{DF2C4243-4319-4EFB-B105-1710B75A3468}" dt="2023-06-17T09:22:04.948" v="63" actId="113"/>
          <ac:spMkLst>
            <pc:docMk/>
            <pc:sldMk cId="332712531" sldId="268"/>
            <ac:spMk id="3" creationId="{00000000-0000-0000-0000-000000000000}"/>
          </ac:spMkLst>
        </pc:spChg>
      </pc:sldChg>
      <pc:sldChg chg="modSp mod">
        <pc:chgData name="G S" userId="1b26f4d6df856dbe" providerId="LiveId" clId="{DF2C4243-4319-4EFB-B105-1710B75A3468}" dt="2023-06-29T14:22:57.194" v="477" actId="113"/>
        <pc:sldMkLst>
          <pc:docMk/>
          <pc:sldMk cId="3369481221" sldId="269"/>
        </pc:sldMkLst>
        <pc:spChg chg="mod">
          <ac:chgData name="G S" userId="1b26f4d6df856dbe" providerId="LiveId" clId="{DF2C4243-4319-4EFB-B105-1710B75A3468}" dt="2023-06-29T14:22:57.194" v="477" actId="113"/>
          <ac:spMkLst>
            <pc:docMk/>
            <pc:sldMk cId="3369481221" sldId="269"/>
            <ac:spMk id="3" creationId="{00000000-0000-0000-0000-000000000000}"/>
          </ac:spMkLst>
        </pc:spChg>
      </pc:sldChg>
      <pc:sldChg chg="modSp mod">
        <pc:chgData name="G S" userId="1b26f4d6df856dbe" providerId="LiveId" clId="{DF2C4243-4319-4EFB-B105-1710B75A3468}" dt="2023-06-17T09:24:33.753" v="73" actId="113"/>
        <pc:sldMkLst>
          <pc:docMk/>
          <pc:sldMk cId="2359006734" sldId="270"/>
        </pc:sldMkLst>
        <pc:spChg chg="mod">
          <ac:chgData name="G S" userId="1b26f4d6df856dbe" providerId="LiveId" clId="{DF2C4243-4319-4EFB-B105-1710B75A3468}" dt="2023-06-17T09:24:33.753" v="73" actId="113"/>
          <ac:spMkLst>
            <pc:docMk/>
            <pc:sldMk cId="2359006734" sldId="270"/>
            <ac:spMk id="3" creationId="{00000000-0000-0000-0000-000000000000}"/>
          </ac:spMkLst>
        </pc:spChg>
      </pc:sldChg>
      <pc:sldChg chg="modSp mod">
        <pc:chgData name="G S" userId="1b26f4d6df856dbe" providerId="LiveId" clId="{DF2C4243-4319-4EFB-B105-1710B75A3468}" dt="2023-06-17T09:25:39.446" v="79" actId="113"/>
        <pc:sldMkLst>
          <pc:docMk/>
          <pc:sldMk cId="819467630" sldId="271"/>
        </pc:sldMkLst>
        <pc:spChg chg="mod">
          <ac:chgData name="G S" userId="1b26f4d6df856dbe" providerId="LiveId" clId="{DF2C4243-4319-4EFB-B105-1710B75A3468}" dt="2023-06-17T09:25:39.446" v="79" actId="113"/>
          <ac:spMkLst>
            <pc:docMk/>
            <pc:sldMk cId="819467630" sldId="271"/>
            <ac:spMk id="3" creationId="{00000000-0000-0000-0000-000000000000}"/>
          </ac:spMkLst>
        </pc:spChg>
      </pc:sldChg>
      <pc:sldChg chg="modSp mod">
        <pc:chgData name="G S" userId="1b26f4d6df856dbe" providerId="LiveId" clId="{DF2C4243-4319-4EFB-B105-1710B75A3468}" dt="2023-06-17T09:30:27.168" v="86" actId="113"/>
        <pc:sldMkLst>
          <pc:docMk/>
          <pc:sldMk cId="3895180730" sldId="273"/>
        </pc:sldMkLst>
        <pc:spChg chg="mod">
          <ac:chgData name="G S" userId="1b26f4d6df856dbe" providerId="LiveId" clId="{DF2C4243-4319-4EFB-B105-1710B75A3468}" dt="2023-06-17T09:30:27.168" v="86" actId="113"/>
          <ac:spMkLst>
            <pc:docMk/>
            <pc:sldMk cId="3895180730" sldId="273"/>
            <ac:spMk id="3" creationId="{00000000-0000-0000-0000-000000000000}"/>
          </ac:spMkLst>
        </pc:spChg>
      </pc:sldChg>
      <pc:sldChg chg="modSp mod">
        <pc:chgData name="G S" userId="1b26f4d6df856dbe" providerId="LiveId" clId="{DF2C4243-4319-4EFB-B105-1710B75A3468}" dt="2023-06-17T09:32:48.556" v="91" actId="113"/>
        <pc:sldMkLst>
          <pc:docMk/>
          <pc:sldMk cId="746377468" sldId="274"/>
        </pc:sldMkLst>
        <pc:spChg chg="mod">
          <ac:chgData name="G S" userId="1b26f4d6df856dbe" providerId="LiveId" clId="{DF2C4243-4319-4EFB-B105-1710B75A3468}" dt="2023-06-17T09:32:48.556" v="91" actId="113"/>
          <ac:spMkLst>
            <pc:docMk/>
            <pc:sldMk cId="746377468" sldId="274"/>
            <ac:spMk id="3" creationId="{00000000-0000-0000-0000-000000000000}"/>
          </ac:spMkLst>
        </pc:spChg>
      </pc:sldChg>
      <pc:sldChg chg="modSp mod">
        <pc:chgData name="G S" userId="1b26f4d6df856dbe" providerId="LiveId" clId="{DF2C4243-4319-4EFB-B105-1710B75A3468}" dt="2023-06-17T09:33:42.748" v="96" actId="113"/>
        <pc:sldMkLst>
          <pc:docMk/>
          <pc:sldMk cId="4076560845" sldId="275"/>
        </pc:sldMkLst>
        <pc:spChg chg="mod">
          <ac:chgData name="G S" userId="1b26f4d6df856dbe" providerId="LiveId" clId="{DF2C4243-4319-4EFB-B105-1710B75A3468}" dt="2023-06-17T09:33:42.748" v="96" actId="113"/>
          <ac:spMkLst>
            <pc:docMk/>
            <pc:sldMk cId="4076560845" sldId="275"/>
            <ac:spMk id="3" creationId="{00000000-0000-0000-0000-000000000000}"/>
          </ac:spMkLst>
        </pc:spChg>
      </pc:sldChg>
      <pc:sldChg chg="modSp mod">
        <pc:chgData name="G S" userId="1b26f4d6df856dbe" providerId="LiveId" clId="{DF2C4243-4319-4EFB-B105-1710B75A3468}" dt="2023-06-17T09:36:37.103" v="101" actId="27636"/>
        <pc:sldMkLst>
          <pc:docMk/>
          <pc:sldMk cId="100290372" sldId="276"/>
        </pc:sldMkLst>
        <pc:spChg chg="mod">
          <ac:chgData name="G S" userId="1b26f4d6df856dbe" providerId="LiveId" clId="{DF2C4243-4319-4EFB-B105-1710B75A3468}" dt="2023-06-17T09:36:37.103" v="101" actId="27636"/>
          <ac:spMkLst>
            <pc:docMk/>
            <pc:sldMk cId="100290372" sldId="276"/>
            <ac:spMk id="3" creationId="{00000000-0000-0000-0000-000000000000}"/>
          </ac:spMkLst>
        </pc:spChg>
      </pc:sldChg>
      <pc:sldChg chg="modSp mod modNotesTx">
        <pc:chgData name="G S" userId="1b26f4d6df856dbe" providerId="LiveId" clId="{DF2C4243-4319-4EFB-B105-1710B75A3468}" dt="2023-06-17T09:43:54.294" v="110" actId="113"/>
        <pc:sldMkLst>
          <pc:docMk/>
          <pc:sldMk cId="1072631661" sldId="277"/>
        </pc:sldMkLst>
        <pc:spChg chg="mod">
          <ac:chgData name="G S" userId="1b26f4d6df856dbe" providerId="LiveId" clId="{DF2C4243-4319-4EFB-B105-1710B75A3468}" dt="2023-06-17T09:43:18.969" v="107" actId="113"/>
          <ac:spMkLst>
            <pc:docMk/>
            <pc:sldMk cId="1072631661" sldId="277"/>
            <ac:spMk id="3" creationId="{00000000-0000-0000-0000-000000000000}"/>
          </ac:spMkLst>
        </pc:spChg>
      </pc:sldChg>
      <pc:sldChg chg="modSp mod">
        <pc:chgData name="G S" userId="1b26f4d6df856dbe" providerId="LiveId" clId="{DF2C4243-4319-4EFB-B105-1710B75A3468}" dt="2023-06-17T09:44:53.435" v="111" actId="113"/>
        <pc:sldMkLst>
          <pc:docMk/>
          <pc:sldMk cId="2286086988" sldId="278"/>
        </pc:sldMkLst>
        <pc:spChg chg="mod">
          <ac:chgData name="G S" userId="1b26f4d6df856dbe" providerId="LiveId" clId="{DF2C4243-4319-4EFB-B105-1710B75A3468}" dt="2023-06-17T09:44:53.435" v="111" actId="113"/>
          <ac:spMkLst>
            <pc:docMk/>
            <pc:sldMk cId="2286086988" sldId="278"/>
            <ac:spMk id="3" creationId="{00000000-0000-0000-0000-000000000000}"/>
          </ac:spMkLst>
        </pc:spChg>
      </pc:sldChg>
      <pc:sldChg chg="modSp mod">
        <pc:chgData name="G S" userId="1b26f4d6df856dbe" providerId="LiveId" clId="{DF2C4243-4319-4EFB-B105-1710B75A3468}" dt="2023-06-17T09:50:25.481" v="125" actId="113"/>
        <pc:sldMkLst>
          <pc:docMk/>
          <pc:sldMk cId="446567569" sldId="279"/>
        </pc:sldMkLst>
        <pc:spChg chg="mod">
          <ac:chgData name="G S" userId="1b26f4d6df856dbe" providerId="LiveId" clId="{DF2C4243-4319-4EFB-B105-1710B75A3468}" dt="2023-06-17T09:47:25.769" v="114" actId="1076"/>
          <ac:spMkLst>
            <pc:docMk/>
            <pc:sldMk cId="446567569" sldId="279"/>
            <ac:spMk id="2" creationId="{00000000-0000-0000-0000-000000000000}"/>
          </ac:spMkLst>
        </pc:spChg>
        <pc:spChg chg="mod">
          <ac:chgData name="G S" userId="1b26f4d6df856dbe" providerId="LiveId" clId="{DF2C4243-4319-4EFB-B105-1710B75A3468}" dt="2023-06-17T09:50:25.481" v="125" actId="113"/>
          <ac:spMkLst>
            <pc:docMk/>
            <pc:sldMk cId="446567569" sldId="279"/>
            <ac:spMk id="3" creationId="{00000000-0000-0000-0000-000000000000}"/>
          </ac:spMkLst>
        </pc:spChg>
      </pc:sldChg>
      <pc:sldChg chg="modSp mod">
        <pc:chgData name="G S" userId="1b26f4d6df856dbe" providerId="LiveId" clId="{DF2C4243-4319-4EFB-B105-1710B75A3468}" dt="2023-06-17T09:51:49.921" v="126" actId="113"/>
        <pc:sldMkLst>
          <pc:docMk/>
          <pc:sldMk cId="3026895016" sldId="280"/>
        </pc:sldMkLst>
        <pc:spChg chg="mod">
          <ac:chgData name="G S" userId="1b26f4d6df856dbe" providerId="LiveId" clId="{DF2C4243-4319-4EFB-B105-1710B75A3468}" dt="2023-06-17T09:51:49.921" v="126" actId="113"/>
          <ac:spMkLst>
            <pc:docMk/>
            <pc:sldMk cId="3026895016" sldId="280"/>
            <ac:spMk id="3" creationId="{00000000-0000-0000-0000-000000000000}"/>
          </ac:spMkLst>
        </pc:spChg>
      </pc:sldChg>
      <pc:sldChg chg="modSp mod">
        <pc:chgData name="G S" userId="1b26f4d6df856dbe" providerId="LiveId" clId="{DF2C4243-4319-4EFB-B105-1710B75A3468}" dt="2023-06-17T09:48:23.048" v="123" actId="113"/>
        <pc:sldMkLst>
          <pc:docMk/>
          <pc:sldMk cId="912739980" sldId="281"/>
        </pc:sldMkLst>
        <pc:spChg chg="mod">
          <ac:chgData name="G S" userId="1b26f4d6df856dbe" providerId="LiveId" clId="{DF2C4243-4319-4EFB-B105-1710B75A3468}" dt="2023-06-17T09:48:23.048" v="123" actId="113"/>
          <ac:spMkLst>
            <pc:docMk/>
            <pc:sldMk cId="912739980" sldId="281"/>
            <ac:spMk id="3" creationId="{00000000-0000-0000-0000-000000000000}"/>
          </ac:spMkLst>
        </pc:spChg>
      </pc:sldChg>
      <pc:sldChg chg="modSp mod">
        <pc:chgData name="G S" userId="1b26f4d6df856dbe" providerId="LiveId" clId="{DF2C4243-4319-4EFB-B105-1710B75A3468}" dt="2023-06-17T09:55:53.921" v="203" actId="27636"/>
        <pc:sldMkLst>
          <pc:docMk/>
          <pc:sldMk cId="1492672187" sldId="282"/>
        </pc:sldMkLst>
        <pc:spChg chg="mod">
          <ac:chgData name="G S" userId="1b26f4d6df856dbe" providerId="LiveId" clId="{DF2C4243-4319-4EFB-B105-1710B75A3468}" dt="2023-06-17T09:55:53.921" v="203" actId="27636"/>
          <ac:spMkLst>
            <pc:docMk/>
            <pc:sldMk cId="1492672187" sldId="282"/>
            <ac:spMk id="3" creationId="{00000000-0000-0000-0000-000000000000}"/>
          </ac:spMkLst>
        </pc:spChg>
      </pc:sldChg>
      <pc:sldChg chg="modSp mod">
        <pc:chgData name="G S" userId="1b26f4d6df856dbe" providerId="LiveId" clId="{DF2C4243-4319-4EFB-B105-1710B75A3468}" dt="2023-06-17T09:55:49.624" v="200" actId="20577"/>
        <pc:sldMkLst>
          <pc:docMk/>
          <pc:sldMk cId="2833413887" sldId="283"/>
        </pc:sldMkLst>
        <pc:spChg chg="mod">
          <ac:chgData name="G S" userId="1b26f4d6df856dbe" providerId="LiveId" clId="{DF2C4243-4319-4EFB-B105-1710B75A3468}" dt="2023-06-17T09:55:49.624" v="200" actId="20577"/>
          <ac:spMkLst>
            <pc:docMk/>
            <pc:sldMk cId="2833413887" sldId="283"/>
            <ac:spMk id="3" creationId="{00000000-0000-0000-0000-000000000000}"/>
          </ac:spMkLst>
        </pc:spChg>
      </pc:sldChg>
      <pc:sldChg chg="modSp mod">
        <pc:chgData name="G S" userId="1b26f4d6df856dbe" providerId="LiveId" clId="{DF2C4243-4319-4EFB-B105-1710B75A3468}" dt="2023-06-17T09:56:49.249" v="207" actId="113"/>
        <pc:sldMkLst>
          <pc:docMk/>
          <pc:sldMk cId="4244001502" sldId="284"/>
        </pc:sldMkLst>
        <pc:spChg chg="mod">
          <ac:chgData name="G S" userId="1b26f4d6df856dbe" providerId="LiveId" clId="{DF2C4243-4319-4EFB-B105-1710B75A3468}" dt="2023-06-17T09:56:49.249" v="207" actId="113"/>
          <ac:spMkLst>
            <pc:docMk/>
            <pc:sldMk cId="4244001502" sldId="284"/>
            <ac:spMk id="3" creationId="{00000000-0000-0000-0000-000000000000}"/>
          </ac:spMkLst>
        </pc:spChg>
      </pc:sldChg>
      <pc:sldChg chg="modSp mod">
        <pc:chgData name="G S" userId="1b26f4d6df856dbe" providerId="LiveId" clId="{DF2C4243-4319-4EFB-B105-1710B75A3468}" dt="2023-06-17T09:57:14.389" v="211" actId="113"/>
        <pc:sldMkLst>
          <pc:docMk/>
          <pc:sldMk cId="4290716439" sldId="285"/>
        </pc:sldMkLst>
        <pc:spChg chg="mod">
          <ac:chgData name="G S" userId="1b26f4d6df856dbe" providerId="LiveId" clId="{DF2C4243-4319-4EFB-B105-1710B75A3468}" dt="2023-06-17T09:57:14.389" v="211" actId="113"/>
          <ac:spMkLst>
            <pc:docMk/>
            <pc:sldMk cId="4290716439" sldId="285"/>
            <ac:spMk id="3" creationId="{00000000-0000-0000-0000-000000000000}"/>
          </ac:spMkLst>
        </pc:spChg>
      </pc:sldChg>
      <pc:sldChg chg="modSp mod">
        <pc:chgData name="G S" userId="1b26f4d6df856dbe" providerId="LiveId" clId="{DF2C4243-4319-4EFB-B105-1710B75A3468}" dt="2023-06-17T10:02:20.236" v="272" actId="114"/>
        <pc:sldMkLst>
          <pc:docMk/>
          <pc:sldMk cId="1847457092" sldId="286"/>
        </pc:sldMkLst>
        <pc:spChg chg="mod">
          <ac:chgData name="G S" userId="1b26f4d6df856dbe" providerId="LiveId" clId="{DF2C4243-4319-4EFB-B105-1710B75A3468}" dt="2023-06-17T10:02:20.236" v="272" actId="114"/>
          <ac:spMkLst>
            <pc:docMk/>
            <pc:sldMk cId="1847457092" sldId="286"/>
            <ac:spMk id="3" creationId="{00000000-0000-0000-0000-000000000000}"/>
          </ac:spMkLst>
        </pc:spChg>
      </pc:sldChg>
      <pc:sldChg chg="modSp mod">
        <pc:chgData name="G S" userId="1b26f4d6df856dbe" providerId="LiveId" clId="{DF2C4243-4319-4EFB-B105-1710B75A3468}" dt="2023-06-17T10:07:35.960" v="278" actId="113"/>
        <pc:sldMkLst>
          <pc:docMk/>
          <pc:sldMk cId="1118573671" sldId="287"/>
        </pc:sldMkLst>
        <pc:spChg chg="mod">
          <ac:chgData name="G S" userId="1b26f4d6df856dbe" providerId="LiveId" clId="{DF2C4243-4319-4EFB-B105-1710B75A3468}" dt="2023-06-17T10:07:35.960" v="278" actId="113"/>
          <ac:spMkLst>
            <pc:docMk/>
            <pc:sldMk cId="1118573671" sldId="287"/>
            <ac:spMk id="3" creationId="{00000000-0000-0000-0000-000000000000}"/>
          </ac:spMkLst>
        </pc:spChg>
      </pc:sldChg>
      <pc:sldChg chg="modSp mod">
        <pc:chgData name="G S" userId="1b26f4d6df856dbe" providerId="LiveId" clId="{DF2C4243-4319-4EFB-B105-1710B75A3468}" dt="2023-06-17T10:07:50.990" v="280" actId="113"/>
        <pc:sldMkLst>
          <pc:docMk/>
          <pc:sldMk cId="2365731677" sldId="288"/>
        </pc:sldMkLst>
        <pc:spChg chg="mod">
          <ac:chgData name="G S" userId="1b26f4d6df856dbe" providerId="LiveId" clId="{DF2C4243-4319-4EFB-B105-1710B75A3468}" dt="2023-06-17T10:07:50.990" v="280" actId="113"/>
          <ac:spMkLst>
            <pc:docMk/>
            <pc:sldMk cId="2365731677" sldId="288"/>
            <ac:spMk id="3" creationId="{00000000-0000-0000-0000-000000000000}"/>
          </ac:spMkLst>
        </pc:spChg>
      </pc:sldChg>
      <pc:sldChg chg="modSp mod">
        <pc:chgData name="G S" userId="1b26f4d6df856dbe" providerId="LiveId" clId="{DF2C4243-4319-4EFB-B105-1710B75A3468}" dt="2023-06-17T10:15:31.211" v="287" actId="113"/>
        <pc:sldMkLst>
          <pc:docMk/>
          <pc:sldMk cId="1705525695" sldId="289"/>
        </pc:sldMkLst>
        <pc:spChg chg="mod">
          <ac:chgData name="G S" userId="1b26f4d6df856dbe" providerId="LiveId" clId="{DF2C4243-4319-4EFB-B105-1710B75A3468}" dt="2023-06-17T10:15:31.211" v="287" actId="113"/>
          <ac:spMkLst>
            <pc:docMk/>
            <pc:sldMk cId="1705525695" sldId="289"/>
            <ac:spMk id="3" creationId="{00000000-0000-0000-0000-000000000000}"/>
          </ac:spMkLst>
        </pc:spChg>
      </pc:sldChg>
      <pc:sldChg chg="modSp mod">
        <pc:chgData name="G S" userId="1b26f4d6df856dbe" providerId="LiveId" clId="{DF2C4243-4319-4EFB-B105-1710B75A3468}" dt="2023-06-17T10:17:07.215" v="294" actId="113"/>
        <pc:sldMkLst>
          <pc:docMk/>
          <pc:sldMk cId="1047253445" sldId="290"/>
        </pc:sldMkLst>
        <pc:spChg chg="mod">
          <ac:chgData name="G S" userId="1b26f4d6df856dbe" providerId="LiveId" clId="{DF2C4243-4319-4EFB-B105-1710B75A3468}" dt="2023-06-17T10:17:07.215" v="294" actId="113"/>
          <ac:spMkLst>
            <pc:docMk/>
            <pc:sldMk cId="1047253445" sldId="290"/>
            <ac:spMk id="3" creationId="{00000000-0000-0000-0000-000000000000}"/>
          </ac:spMkLst>
        </pc:spChg>
      </pc:sldChg>
      <pc:sldChg chg="modSp mod">
        <pc:chgData name="G S" userId="1b26f4d6df856dbe" providerId="LiveId" clId="{DF2C4243-4319-4EFB-B105-1710B75A3468}" dt="2023-06-17T11:18:19.835" v="308" actId="27636"/>
        <pc:sldMkLst>
          <pc:docMk/>
          <pc:sldMk cId="1153532476" sldId="292"/>
        </pc:sldMkLst>
        <pc:spChg chg="mod">
          <ac:chgData name="G S" userId="1b26f4d6df856dbe" providerId="LiveId" clId="{DF2C4243-4319-4EFB-B105-1710B75A3468}" dt="2023-06-17T11:18:19.835" v="308" actId="27636"/>
          <ac:spMkLst>
            <pc:docMk/>
            <pc:sldMk cId="1153532476" sldId="292"/>
            <ac:spMk id="3" creationId="{00000000-0000-0000-0000-000000000000}"/>
          </ac:spMkLst>
        </pc:spChg>
      </pc:sldChg>
      <pc:sldChg chg="modSp mod">
        <pc:chgData name="G S" userId="1b26f4d6df856dbe" providerId="LiveId" clId="{DF2C4243-4319-4EFB-B105-1710B75A3468}" dt="2023-06-17T11:18:40.406" v="310" actId="113"/>
        <pc:sldMkLst>
          <pc:docMk/>
          <pc:sldMk cId="603963481" sldId="293"/>
        </pc:sldMkLst>
        <pc:spChg chg="mod">
          <ac:chgData name="G S" userId="1b26f4d6df856dbe" providerId="LiveId" clId="{DF2C4243-4319-4EFB-B105-1710B75A3468}" dt="2023-06-17T11:18:40.406" v="310" actId="113"/>
          <ac:spMkLst>
            <pc:docMk/>
            <pc:sldMk cId="603963481" sldId="293"/>
            <ac:spMk id="3" creationId="{00000000-0000-0000-0000-000000000000}"/>
          </ac:spMkLst>
        </pc:spChg>
      </pc:sldChg>
      <pc:sldChg chg="modSp mod">
        <pc:chgData name="G S" userId="1b26f4d6df856dbe" providerId="LiveId" clId="{DF2C4243-4319-4EFB-B105-1710B75A3468}" dt="2023-06-17T11:20:58.589" v="326" actId="113"/>
        <pc:sldMkLst>
          <pc:docMk/>
          <pc:sldMk cId="488744596" sldId="294"/>
        </pc:sldMkLst>
        <pc:spChg chg="mod">
          <ac:chgData name="G S" userId="1b26f4d6df856dbe" providerId="LiveId" clId="{DF2C4243-4319-4EFB-B105-1710B75A3468}" dt="2023-06-17T11:20:58.589" v="326" actId="113"/>
          <ac:spMkLst>
            <pc:docMk/>
            <pc:sldMk cId="488744596" sldId="294"/>
            <ac:spMk id="3" creationId="{00000000-0000-0000-0000-000000000000}"/>
          </ac:spMkLst>
        </pc:spChg>
      </pc:sldChg>
      <pc:sldChg chg="modSp mod">
        <pc:chgData name="G S" userId="1b26f4d6df856dbe" providerId="LiveId" clId="{DF2C4243-4319-4EFB-B105-1710B75A3468}" dt="2023-06-17T11:19:57.141" v="324" actId="113"/>
        <pc:sldMkLst>
          <pc:docMk/>
          <pc:sldMk cId="2363712261" sldId="295"/>
        </pc:sldMkLst>
        <pc:spChg chg="mod">
          <ac:chgData name="G S" userId="1b26f4d6df856dbe" providerId="LiveId" clId="{DF2C4243-4319-4EFB-B105-1710B75A3468}" dt="2023-06-17T11:19:57.141" v="324" actId="113"/>
          <ac:spMkLst>
            <pc:docMk/>
            <pc:sldMk cId="2363712261" sldId="295"/>
            <ac:spMk id="3" creationId="{00000000-0000-0000-0000-000000000000}"/>
          </ac:spMkLst>
        </pc:spChg>
      </pc:sldChg>
      <pc:sldChg chg="modSp mod">
        <pc:chgData name="G S" userId="1b26f4d6df856dbe" providerId="LiveId" clId="{DF2C4243-4319-4EFB-B105-1710B75A3468}" dt="2023-06-17T11:21:53.052" v="332" actId="113"/>
        <pc:sldMkLst>
          <pc:docMk/>
          <pc:sldMk cId="2340455908" sldId="296"/>
        </pc:sldMkLst>
        <pc:spChg chg="mod">
          <ac:chgData name="G S" userId="1b26f4d6df856dbe" providerId="LiveId" clId="{DF2C4243-4319-4EFB-B105-1710B75A3468}" dt="2023-06-17T11:21:53.052" v="332" actId="113"/>
          <ac:spMkLst>
            <pc:docMk/>
            <pc:sldMk cId="2340455908" sldId="296"/>
            <ac:spMk id="3" creationId="{00000000-0000-0000-0000-000000000000}"/>
          </ac:spMkLst>
        </pc:spChg>
      </pc:sldChg>
      <pc:sldChg chg="modSp mod">
        <pc:chgData name="G S" userId="1b26f4d6df856dbe" providerId="LiveId" clId="{DF2C4243-4319-4EFB-B105-1710B75A3468}" dt="2023-06-17T11:25:13.490" v="476" actId="20577"/>
        <pc:sldMkLst>
          <pc:docMk/>
          <pc:sldMk cId="30067296" sldId="298"/>
        </pc:sldMkLst>
        <pc:spChg chg="mod">
          <ac:chgData name="G S" userId="1b26f4d6df856dbe" providerId="LiveId" clId="{DF2C4243-4319-4EFB-B105-1710B75A3468}" dt="2023-06-17T11:25:13.490" v="476" actId="20577"/>
          <ac:spMkLst>
            <pc:docMk/>
            <pc:sldMk cId="30067296" sldId="298"/>
            <ac:spMk id="3" creationId="{00000000-0000-0000-0000-000000000000}"/>
          </ac:spMkLst>
        </pc:spChg>
      </pc:sldChg>
    </pc:docChg>
  </pc:docChgLst>
  <pc:docChgLst>
    <pc:chgData name="G S" userId="1b26f4d6df856dbe" providerId="LiveId" clId="{A026349F-8238-4A70-A962-7F9B8120256E}"/>
    <pc:docChg chg="modSld">
      <pc:chgData name="G S" userId="1b26f4d6df856dbe" providerId="LiveId" clId="{A026349F-8238-4A70-A962-7F9B8120256E}" dt="2023-11-08T05:08:23.068" v="75" actId="20577"/>
      <pc:docMkLst>
        <pc:docMk/>
      </pc:docMkLst>
      <pc:sldChg chg="modSp mod">
        <pc:chgData name="G S" userId="1b26f4d6df856dbe" providerId="LiveId" clId="{A026349F-8238-4A70-A962-7F9B8120256E}" dt="2023-11-08T05:08:23.068" v="75" actId="20577"/>
        <pc:sldMkLst>
          <pc:docMk/>
          <pc:sldMk cId="2757666269" sldId="256"/>
        </pc:sldMkLst>
        <pc:spChg chg="mod">
          <ac:chgData name="G S" userId="1b26f4d6df856dbe" providerId="LiveId" clId="{A026349F-8238-4A70-A962-7F9B8120256E}" dt="2023-11-08T05:08:23.068" v="75" actId="20577"/>
          <ac:spMkLst>
            <pc:docMk/>
            <pc:sldMk cId="2757666269" sldId="256"/>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A0EFEA-21E5-430A-814E-E883CA0690C4}" type="datetimeFigureOut">
              <a:rPr lang="en-IN" smtClean="0"/>
              <a:t>08-11-2023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D3F892-CE0C-4D8B-8081-C4C3EDA89EBE}" type="slidenum">
              <a:rPr lang="en-IN" smtClean="0"/>
              <a:t>‹#›</a:t>
            </a:fld>
            <a:endParaRPr lang="en-IN"/>
          </a:p>
        </p:txBody>
      </p:sp>
    </p:spTree>
    <p:extLst>
      <p:ext uri="{BB962C8B-B14F-4D97-AF65-F5344CB8AC3E}">
        <p14:creationId xmlns:p14="http://schemas.microsoft.com/office/powerpoint/2010/main" val="38481095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Path and Lab Ix – Medical history, neurological examination, psychiatric interview and neuropsychological assessment </a:t>
            </a:r>
          </a:p>
          <a:p>
            <a:r>
              <a:rPr lang="en-US" dirty="0"/>
              <a:t>Blood – b12, folate, TFT</a:t>
            </a:r>
          </a:p>
          <a:p>
            <a:r>
              <a:rPr lang="en-US" dirty="0"/>
              <a:t>Head CT/MRI/</a:t>
            </a:r>
            <a:r>
              <a:rPr lang="en-US" baseline="0" dirty="0"/>
              <a:t> Cerebral </a:t>
            </a:r>
            <a:r>
              <a:rPr lang="en-US" baseline="0" dirty="0" err="1"/>
              <a:t>Angio</a:t>
            </a:r>
            <a:r>
              <a:rPr lang="en-US" baseline="0" dirty="0"/>
              <a:t> – To rule out treatable forms of dementia caused by tumors, vascular malformations, cerebral hematoma, NPH, infections, endocrine abnormalities, vitamin deficiencies</a:t>
            </a:r>
          </a:p>
          <a:p>
            <a:r>
              <a:rPr lang="en-US" baseline="0" dirty="0"/>
              <a:t>CSF and EEG</a:t>
            </a:r>
            <a:endParaRPr lang="en-IN" dirty="0"/>
          </a:p>
        </p:txBody>
      </p:sp>
      <p:sp>
        <p:nvSpPr>
          <p:cNvPr id="4" name="Slide Number Placeholder 3"/>
          <p:cNvSpPr>
            <a:spLocks noGrp="1"/>
          </p:cNvSpPr>
          <p:nvPr>
            <p:ph type="sldNum" sz="quarter" idx="10"/>
          </p:nvPr>
        </p:nvSpPr>
        <p:spPr/>
        <p:txBody>
          <a:bodyPr/>
          <a:lstStyle/>
          <a:p>
            <a:fld id="{35D3F892-CE0C-4D8B-8081-C4C3EDA89EBE}" type="slidenum">
              <a:rPr lang="en-IN" smtClean="0"/>
              <a:t>15</a:t>
            </a:fld>
            <a:endParaRPr lang="en-IN"/>
          </a:p>
        </p:txBody>
      </p:sp>
    </p:spTree>
    <p:extLst>
      <p:ext uri="{BB962C8B-B14F-4D97-AF65-F5344CB8AC3E}">
        <p14:creationId xmlns:p14="http://schemas.microsoft.com/office/powerpoint/2010/main" val="41353118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medical history of depression or other psychiatric disorder was the most important predictor of PSD. Other predictive factors included medical history of hypertension, angina pectoris, and impaired ability to dress oneself.</a:t>
            </a:r>
            <a:r>
              <a:rPr lang="en-US" baseline="0" dirty="0"/>
              <a:t> </a:t>
            </a:r>
            <a:endParaRPr lang="en-IN" dirty="0"/>
          </a:p>
        </p:txBody>
      </p:sp>
      <p:sp>
        <p:nvSpPr>
          <p:cNvPr id="4" name="Slide Number Placeholder 3"/>
          <p:cNvSpPr>
            <a:spLocks noGrp="1"/>
          </p:cNvSpPr>
          <p:nvPr>
            <p:ph type="sldNum" sz="quarter" idx="10"/>
          </p:nvPr>
        </p:nvSpPr>
        <p:spPr/>
        <p:txBody>
          <a:bodyPr/>
          <a:lstStyle/>
          <a:p>
            <a:fld id="{35D3F892-CE0C-4D8B-8081-C4C3EDA89EBE}" type="slidenum">
              <a:rPr lang="en-IN" smtClean="0"/>
              <a:t>20</a:t>
            </a:fld>
            <a:endParaRPr lang="en-IN"/>
          </a:p>
        </p:txBody>
      </p:sp>
    </p:spTree>
    <p:extLst>
      <p:ext uri="{BB962C8B-B14F-4D97-AF65-F5344CB8AC3E}">
        <p14:creationId xmlns:p14="http://schemas.microsoft.com/office/powerpoint/2010/main" val="381493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Lab</a:t>
            </a:r>
            <a:r>
              <a:rPr lang="en-US" baseline="0" dirty="0"/>
              <a:t> Ix – Endocrine markers – Dexamethasone suppression test – PSD is a/s with </a:t>
            </a:r>
            <a:r>
              <a:rPr lang="en-US" b="1" baseline="0" dirty="0"/>
              <a:t>failure to suppress serum cortisol in response to </a:t>
            </a:r>
            <a:r>
              <a:rPr lang="en-US" b="1" baseline="0" dirty="0" err="1"/>
              <a:t>dexa</a:t>
            </a:r>
            <a:endParaRPr lang="en-US" b="1" baseline="0" dirty="0"/>
          </a:p>
          <a:p>
            <a:r>
              <a:rPr lang="en-US" b="1" dirty="0"/>
              <a:t>GH response to </a:t>
            </a:r>
            <a:r>
              <a:rPr lang="en-US" b="1" dirty="0" err="1"/>
              <a:t>desipramine</a:t>
            </a:r>
            <a:r>
              <a:rPr lang="en-US" b="1" dirty="0"/>
              <a:t> </a:t>
            </a:r>
            <a:r>
              <a:rPr lang="en-US" dirty="0"/>
              <a:t>–</a:t>
            </a:r>
            <a:r>
              <a:rPr lang="en-US" baseline="0" dirty="0"/>
              <a:t> </a:t>
            </a:r>
            <a:r>
              <a:rPr lang="en-US" b="1" baseline="0" dirty="0"/>
              <a:t>GH response was significantly blunted </a:t>
            </a:r>
            <a:r>
              <a:rPr lang="en-US" baseline="0" dirty="0"/>
              <a:t>in PSD </a:t>
            </a:r>
          </a:p>
          <a:p>
            <a:r>
              <a:rPr lang="en-US" baseline="0" dirty="0"/>
              <a:t>Which suggests that alpha-2 receptor function is imp marker for PSD</a:t>
            </a:r>
            <a:endParaRPr lang="en-IN" dirty="0"/>
          </a:p>
        </p:txBody>
      </p:sp>
      <p:sp>
        <p:nvSpPr>
          <p:cNvPr id="4" name="Slide Number Placeholder 3"/>
          <p:cNvSpPr>
            <a:spLocks noGrp="1"/>
          </p:cNvSpPr>
          <p:nvPr>
            <p:ph type="sldNum" sz="quarter" idx="10"/>
          </p:nvPr>
        </p:nvSpPr>
        <p:spPr/>
        <p:txBody>
          <a:bodyPr/>
          <a:lstStyle/>
          <a:p>
            <a:fld id="{35D3F892-CE0C-4D8B-8081-C4C3EDA89EBE}" type="slidenum">
              <a:rPr lang="en-IN" smtClean="0"/>
              <a:t>21</a:t>
            </a:fld>
            <a:endParaRPr lang="en-IN"/>
          </a:p>
        </p:txBody>
      </p:sp>
    </p:spTree>
    <p:extLst>
      <p:ext uri="{BB962C8B-B14F-4D97-AF65-F5344CB8AC3E}">
        <p14:creationId xmlns:p14="http://schemas.microsoft.com/office/powerpoint/2010/main" val="13867710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lesions along the anterior cingulate subcortical circuit (including cingulate </a:t>
            </a:r>
            <a:r>
              <a:rPr lang="en-IN" dirty="0" err="1"/>
              <a:t>gyrus</a:t>
            </a:r>
            <a:r>
              <a:rPr lang="en-IN" dirty="0"/>
              <a:t>, frontal cortex, ventral striatum, ventral </a:t>
            </a:r>
            <a:r>
              <a:rPr lang="en-IN" dirty="0" err="1"/>
              <a:t>pallidum</a:t>
            </a:r>
            <a:r>
              <a:rPr lang="en-IN" dirty="0"/>
              <a:t>, and </a:t>
            </a:r>
            <a:r>
              <a:rPr lang="en-IN" dirty="0" err="1"/>
              <a:t>magnocellular</a:t>
            </a:r>
            <a:r>
              <a:rPr lang="en-IN" dirty="0"/>
              <a:t> </a:t>
            </a:r>
            <a:r>
              <a:rPr lang="en-IN" dirty="0" err="1"/>
              <a:t>dorsomedial</a:t>
            </a:r>
            <a:r>
              <a:rPr lang="en-IN" dirty="0"/>
              <a:t> thalamus) have been frequently associated with the occurrence of apathy and may constitute an anatomical substrate for </a:t>
            </a:r>
            <a:r>
              <a:rPr lang="en-IN" dirty="0" err="1"/>
              <a:t>poststroke</a:t>
            </a:r>
            <a:r>
              <a:rPr lang="en-IN" dirty="0"/>
              <a:t> apathy.</a:t>
            </a:r>
          </a:p>
        </p:txBody>
      </p:sp>
      <p:sp>
        <p:nvSpPr>
          <p:cNvPr id="4" name="Slide Number Placeholder 3"/>
          <p:cNvSpPr>
            <a:spLocks noGrp="1"/>
          </p:cNvSpPr>
          <p:nvPr>
            <p:ph type="sldNum" sz="quarter" idx="10"/>
          </p:nvPr>
        </p:nvSpPr>
        <p:spPr/>
        <p:txBody>
          <a:bodyPr/>
          <a:lstStyle/>
          <a:p>
            <a:fld id="{35D3F892-CE0C-4D8B-8081-C4C3EDA89EBE}" type="slidenum">
              <a:rPr lang="en-IN" smtClean="0"/>
              <a:t>33</a:t>
            </a:fld>
            <a:endParaRPr lang="en-IN"/>
          </a:p>
        </p:txBody>
      </p:sp>
    </p:spTree>
    <p:extLst>
      <p:ext uri="{BB962C8B-B14F-4D97-AF65-F5344CB8AC3E}">
        <p14:creationId xmlns:p14="http://schemas.microsoft.com/office/powerpoint/2010/main" val="3759490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FCA59004-5137-47E2-9403-B8C2FCC1AB7E}" type="datetimeFigureOut">
              <a:rPr lang="en-IN" smtClean="0"/>
              <a:t>08-11-2023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4D07F6B-0848-4834-9B53-F71FF0081CBC}" type="slidenum">
              <a:rPr lang="en-IN" smtClean="0"/>
              <a:t>‹#›</a:t>
            </a:fld>
            <a:endParaRPr lang="en-IN"/>
          </a:p>
        </p:txBody>
      </p:sp>
    </p:spTree>
    <p:extLst>
      <p:ext uri="{BB962C8B-B14F-4D97-AF65-F5344CB8AC3E}">
        <p14:creationId xmlns:p14="http://schemas.microsoft.com/office/powerpoint/2010/main" val="2144833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FCA59004-5137-47E2-9403-B8C2FCC1AB7E}" type="datetimeFigureOut">
              <a:rPr lang="en-IN" smtClean="0"/>
              <a:t>08-11-2023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4D07F6B-0848-4834-9B53-F71FF0081CBC}" type="slidenum">
              <a:rPr lang="en-IN" smtClean="0"/>
              <a:t>‹#›</a:t>
            </a:fld>
            <a:endParaRPr lang="en-IN"/>
          </a:p>
        </p:txBody>
      </p:sp>
    </p:spTree>
    <p:extLst>
      <p:ext uri="{BB962C8B-B14F-4D97-AF65-F5344CB8AC3E}">
        <p14:creationId xmlns:p14="http://schemas.microsoft.com/office/powerpoint/2010/main" val="174436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FCA59004-5137-47E2-9403-B8C2FCC1AB7E}" type="datetimeFigureOut">
              <a:rPr lang="en-IN" smtClean="0"/>
              <a:t>08-11-2023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4D07F6B-0848-4834-9B53-F71FF0081CBC}" type="slidenum">
              <a:rPr lang="en-IN" smtClean="0"/>
              <a:t>‹#›</a:t>
            </a:fld>
            <a:endParaRPr lang="en-IN"/>
          </a:p>
        </p:txBody>
      </p:sp>
    </p:spTree>
    <p:extLst>
      <p:ext uri="{BB962C8B-B14F-4D97-AF65-F5344CB8AC3E}">
        <p14:creationId xmlns:p14="http://schemas.microsoft.com/office/powerpoint/2010/main" val="3799317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FCA59004-5137-47E2-9403-B8C2FCC1AB7E}" type="datetimeFigureOut">
              <a:rPr lang="en-IN" smtClean="0"/>
              <a:t>08-11-2023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4D07F6B-0848-4834-9B53-F71FF0081CBC}" type="slidenum">
              <a:rPr lang="en-IN" smtClean="0"/>
              <a:t>‹#›</a:t>
            </a:fld>
            <a:endParaRPr lang="en-IN"/>
          </a:p>
        </p:txBody>
      </p:sp>
    </p:spTree>
    <p:extLst>
      <p:ext uri="{BB962C8B-B14F-4D97-AF65-F5344CB8AC3E}">
        <p14:creationId xmlns:p14="http://schemas.microsoft.com/office/powerpoint/2010/main" val="4286804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A59004-5137-47E2-9403-B8C2FCC1AB7E}" type="datetimeFigureOut">
              <a:rPr lang="en-IN" smtClean="0"/>
              <a:t>08-11-2023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4D07F6B-0848-4834-9B53-F71FF0081CBC}" type="slidenum">
              <a:rPr lang="en-IN" smtClean="0"/>
              <a:t>‹#›</a:t>
            </a:fld>
            <a:endParaRPr lang="en-IN"/>
          </a:p>
        </p:txBody>
      </p:sp>
    </p:spTree>
    <p:extLst>
      <p:ext uri="{BB962C8B-B14F-4D97-AF65-F5344CB8AC3E}">
        <p14:creationId xmlns:p14="http://schemas.microsoft.com/office/powerpoint/2010/main" val="448154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FCA59004-5137-47E2-9403-B8C2FCC1AB7E}" type="datetimeFigureOut">
              <a:rPr lang="en-IN" smtClean="0"/>
              <a:t>08-11-2023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4D07F6B-0848-4834-9B53-F71FF0081CBC}" type="slidenum">
              <a:rPr lang="en-IN" smtClean="0"/>
              <a:t>‹#›</a:t>
            </a:fld>
            <a:endParaRPr lang="en-IN"/>
          </a:p>
        </p:txBody>
      </p:sp>
    </p:spTree>
    <p:extLst>
      <p:ext uri="{BB962C8B-B14F-4D97-AF65-F5344CB8AC3E}">
        <p14:creationId xmlns:p14="http://schemas.microsoft.com/office/powerpoint/2010/main" val="1121148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FCA59004-5137-47E2-9403-B8C2FCC1AB7E}" type="datetimeFigureOut">
              <a:rPr lang="en-IN" smtClean="0"/>
              <a:t>08-11-2023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4D07F6B-0848-4834-9B53-F71FF0081CBC}" type="slidenum">
              <a:rPr lang="en-IN" smtClean="0"/>
              <a:t>‹#›</a:t>
            </a:fld>
            <a:endParaRPr lang="en-IN"/>
          </a:p>
        </p:txBody>
      </p:sp>
    </p:spTree>
    <p:extLst>
      <p:ext uri="{BB962C8B-B14F-4D97-AF65-F5344CB8AC3E}">
        <p14:creationId xmlns:p14="http://schemas.microsoft.com/office/powerpoint/2010/main" val="1876205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FCA59004-5137-47E2-9403-B8C2FCC1AB7E}" type="datetimeFigureOut">
              <a:rPr lang="en-IN" smtClean="0"/>
              <a:t>08-11-2023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4D07F6B-0848-4834-9B53-F71FF0081CBC}" type="slidenum">
              <a:rPr lang="en-IN" smtClean="0"/>
              <a:t>‹#›</a:t>
            </a:fld>
            <a:endParaRPr lang="en-IN"/>
          </a:p>
        </p:txBody>
      </p:sp>
    </p:spTree>
    <p:extLst>
      <p:ext uri="{BB962C8B-B14F-4D97-AF65-F5344CB8AC3E}">
        <p14:creationId xmlns:p14="http://schemas.microsoft.com/office/powerpoint/2010/main" val="3869758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A59004-5137-47E2-9403-B8C2FCC1AB7E}" type="datetimeFigureOut">
              <a:rPr lang="en-IN" smtClean="0"/>
              <a:t>08-11-2023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4D07F6B-0848-4834-9B53-F71FF0081CBC}" type="slidenum">
              <a:rPr lang="en-IN" smtClean="0"/>
              <a:t>‹#›</a:t>
            </a:fld>
            <a:endParaRPr lang="en-IN"/>
          </a:p>
        </p:txBody>
      </p:sp>
    </p:spTree>
    <p:extLst>
      <p:ext uri="{BB962C8B-B14F-4D97-AF65-F5344CB8AC3E}">
        <p14:creationId xmlns:p14="http://schemas.microsoft.com/office/powerpoint/2010/main" val="458915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CA59004-5137-47E2-9403-B8C2FCC1AB7E}" type="datetimeFigureOut">
              <a:rPr lang="en-IN" smtClean="0"/>
              <a:t>08-11-2023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4D07F6B-0848-4834-9B53-F71FF0081CBC}" type="slidenum">
              <a:rPr lang="en-IN" smtClean="0"/>
              <a:t>‹#›</a:t>
            </a:fld>
            <a:endParaRPr lang="en-IN"/>
          </a:p>
        </p:txBody>
      </p:sp>
    </p:spTree>
    <p:extLst>
      <p:ext uri="{BB962C8B-B14F-4D97-AF65-F5344CB8AC3E}">
        <p14:creationId xmlns:p14="http://schemas.microsoft.com/office/powerpoint/2010/main" val="1133453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CA59004-5137-47E2-9403-B8C2FCC1AB7E}" type="datetimeFigureOut">
              <a:rPr lang="en-IN" smtClean="0"/>
              <a:t>08-11-2023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4D07F6B-0848-4834-9B53-F71FF0081CBC}" type="slidenum">
              <a:rPr lang="en-IN" smtClean="0"/>
              <a:t>‹#›</a:t>
            </a:fld>
            <a:endParaRPr lang="en-IN"/>
          </a:p>
        </p:txBody>
      </p:sp>
    </p:spTree>
    <p:extLst>
      <p:ext uri="{BB962C8B-B14F-4D97-AF65-F5344CB8AC3E}">
        <p14:creationId xmlns:p14="http://schemas.microsoft.com/office/powerpoint/2010/main" val="492028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A59004-5137-47E2-9403-B8C2FCC1AB7E}" type="datetimeFigureOut">
              <a:rPr lang="en-IN" smtClean="0"/>
              <a:t>08-11-2023</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D07F6B-0848-4834-9B53-F71FF0081CBC}" type="slidenum">
              <a:rPr lang="en-IN" smtClean="0"/>
              <a:t>‹#›</a:t>
            </a:fld>
            <a:endParaRPr lang="en-IN"/>
          </a:p>
        </p:txBody>
      </p:sp>
    </p:spTree>
    <p:extLst>
      <p:ext uri="{BB962C8B-B14F-4D97-AF65-F5344CB8AC3E}">
        <p14:creationId xmlns:p14="http://schemas.microsoft.com/office/powerpoint/2010/main" val="4260506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Neuropsychiatric Aspects of Cerebrovascular Accidents</a:t>
            </a:r>
            <a:endParaRPr lang="en-IN" dirty="0"/>
          </a:p>
        </p:txBody>
      </p:sp>
      <p:sp>
        <p:nvSpPr>
          <p:cNvPr id="3" name="Subtitle 2"/>
          <p:cNvSpPr>
            <a:spLocks noGrp="1"/>
          </p:cNvSpPr>
          <p:nvPr>
            <p:ph type="subTitle" idx="1"/>
          </p:nvPr>
        </p:nvSpPr>
        <p:spPr/>
        <p:txBody>
          <a:bodyPr>
            <a:normAutofit lnSpcReduction="10000"/>
          </a:bodyPr>
          <a:lstStyle/>
          <a:p>
            <a:pPr algn="r"/>
            <a:endParaRPr lang="en-US" dirty="0"/>
          </a:p>
          <a:p>
            <a:pPr algn="r"/>
            <a:r>
              <a:rPr lang="en-US" dirty="0" err="1"/>
              <a:t>Dr.Himanshu</a:t>
            </a:r>
            <a:r>
              <a:rPr lang="en-US" dirty="0"/>
              <a:t> Chauhan</a:t>
            </a:r>
          </a:p>
          <a:p>
            <a:pPr algn="r"/>
            <a:r>
              <a:rPr lang="en-US" dirty="0"/>
              <a:t>Associate Professor</a:t>
            </a:r>
          </a:p>
          <a:p>
            <a:pPr algn="r"/>
            <a:r>
              <a:rPr lang="en-US" dirty="0"/>
              <a:t>Department of Psychiatry</a:t>
            </a:r>
            <a:endParaRPr lang="en-IN" dirty="0"/>
          </a:p>
        </p:txBody>
      </p:sp>
    </p:spTree>
    <p:extLst>
      <p:ext uri="{BB962C8B-B14F-4D97-AF65-F5344CB8AC3E}">
        <p14:creationId xmlns:p14="http://schemas.microsoft.com/office/powerpoint/2010/main" val="27576662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pc="-50" dirty="0"/>
              <a:t>TRANSIENT ISCHAEMIC</a:t>
            </a:r>
            <a:r>
              <a:rPr lang="en-IN" spc="-405" dirty="0"/>
              <a:t> </a:t>
            </a:r>
            <a:r>
              <a:rPr lang="en-IN" spc="-110" dirty="0"/>
              <a:t>ATTACKS</a:t>
            </a:r>
            <a:endParaRPr lang="en-IN" dirty="0"/>
          </a:p>
        </p:txBody>
      </p:sp>
      <p:sp>
        <p:nvSpPr>
          <p:cNvPr id="3" name="Content Placeholder 2"/>
          <p:cNvSpPr>
            <a:spLocks noGrp="1"/>
          </p:cNvSpPr>
          <p:nvPr>
            <p:ph idx="1"/>
          </p:nvPr>
        </p:nvSpPr>
        <p:spPr>
          <a:xfrm>
            <a:off x="838200" y="1510145"/>
            <a:ext cx="10515600" cy="4666818"/>
          </a:xfrm>
        </p:spPr>
        <p:txBody>
          <a:bodyPr>
            <a:normAutofit/>
          </a:bodyPr>
          <a:lstStyle/>
          <a:p>
            <a:pPr marL="195580" marR="88900" indent="-182880">
              <a:lnSpc>
                <a:spcPct val="95000"/>
              </a:lnSpc>
              <a:spcBef>
                <a:spcPts val="245"/>
              </a:spcBef>
              <a:buClr>
                <a:srgbClr val="92A199"/>
              </a:buClr>
              <a:buSzPct val="79166"/>
              <a:buFont typeface="Arial"/>
              <a:buChar char="•"/>
              <a:tabLst>
                <a:tab pos="195580" algn="l"/>
              </a:tabLst>
            </a:pPr>
            <a:r>
              <a:rPr lang="en-US" spc="5" dirty="0">
                <a:latin typeface="Century"/>
                <a:cs typeface="Century"/>
              </a:rPr>
              <a:t>‘</a:t>
            </a:r>
            <a:r>
              <a:rPr lang="en-US" spc="5" dirty="0">
                <a:latin typeface="Calibri" panose="020F0502020204030204" pitchFamily="34" charset="0"/>
                <a:cs typeface="Calibri" panose="020F0502020204030204" pitchFamily="34" charset="0"/>
              </a:rPr>
              <a:t>A </a:t>
            </a:r>
            <a:r>
              <a:rPr lang="en-US" b="1" spc="5" dirty="0">
                <a:latin typeface="Calibri" panose="020F0502020204030204" pitchFamily="34" charset="0"/>
                <a:cs typeface="Calibri" panose="020F0502020204030204" pitchFamily="34" charset="0"/>
              </a:rPr>
              <a:t>brief episode </a:t>
            </a:r>
            <a:r>
              <a:rPr lang="en-US" b="1" dirty="0">
                <a:latin typeface="Calibri" panose="020F0502020204030204" pitchFamily="34" charset="0"/>
                <a:cs typeface="Calibri" panose="020F0502020204030204" pitchFamily="34" charset="0"/>
              </a:rPr>
              <a:t>of </a:t>
            </a:r>
            <a:r>
              <a:rPr lang="en-US" b="1" spc="5" dirty="0">
                <a:latin typeface="Calibri" panose="020F0502020204030204" pitchFamily="34" charset="0"/>
                <a:cs typeface="Calibri" panose="020F0502020204030204" pitchFamily="34" charset="0"/>
              </a:rPr>
              <a:t>neurologic dysfunction</a:t>
            </a:r>
            <a:r>
              <a:rPr lang="en-US" spc="5" dirty="0">
                <a:latin typeface="Calibri" panose="020F0502020204030204" pitchFamily="34" charset="0"/>
                <a:cs typeface="Calibri" panose="020F0502020204030204" pitchFamily="34" charset="0"/>
              </a:rPr>
              <a:t> caused </a:t>
            </a:r>
            <a:r>
              <a:rPr lang="en-US" dirty="0">
                <a:latin typeface="Calibri" panose="020F0502020204030204" pitchFamily="34" charset="0"/>
                <a:cs typeface="Calibri" panose="020F0502020204030204" pitchFamily="34" charset="0"/>
              </a:rPr>
              <a:t>by </a:t>
            </a:r>
            <a:r>
              <a:rPr lang="en-US" b="1" spc="5" dirty="0">
                <a:latin typeface="Calibri" panose="020F0502020204030204" pitchFamily="34" charset="0"/>
                <a:cs typeface="Calibri" panose="020F0502020204030204" pitchFamily="34" charset="0"/>
              </a:rPr>
              <a:t>focal </a:t>
            </a:r>
            <a:r>
              <a:rPr lang="en-US" b="1" dirty="0">
                <a:latin typeface="Calibri" panose="020F0502020204030204" pitchFamily="34" charset="0"/>
                <a:cs typeface="Calibri" panose="020F0502020204030204" pitchFamily="34" charset="0"/>
              </a:rPr>
              <a:t>brain</a:t>
            </a:r>
            <a:r>
              <a:rPr lang="en-US" b="1" spc="-245" dirty="0">
                <a:latin typeface="Calibri" panose="020F0502020204030204" pitchFamily="34" charset="0"/>
                <a:cs typeface="Calibri" panose="020F0502020204030204" pitchFamily="34" charset="0"/>
              </a:rPr>
              <a:t> </a:t>
            </a:r>
            <a:r>
              <a:rPr lang="en-US" b="1" dirty="0">
                <a:latin typeface="Calibri" panose="020F0502020204030204" pitchFamily="34" charset="0"/>
                <a:cs typeface="Calibri" panose="020F0502020204030204" pitchFamily="34" charset="0"/>
              </a:rPr>
              <a:t>or  </a:t>
            </a:r>
            <a:r>
              <a:rPr lang="en-US" b="1" spc="5" dirty="0">
                <a:latin typeface="Calibri" panose="020F0502020204030204" pitchFamily="34" charset="0"/>
                <a:cs typeface="Calibri" panose="020F0502020204030204" pitchFamily="34" charset="0"/>
              </a:rPr>
              <a:t>retinal ischemia, with clinical symptoms typically lasting less  than one </a:t>
            </a:r>
            <a:r>
              <a:rPr lang="en-US" b="1" spc="-35" dirty="0">
                <a:latin typeface="Calibri" panose="020F0502020204030204" pitchFamily="34" charset="0"/>
                <a:cs typeface="Calibri" panose="020F0502020204030204" pitchFamily="34" charset="0"/>
              </a:rPr>
              <a:t>hour, </a:t>
            </a:r>
            <a:r>
              <a:rPr lang="en-US" b="1" dirty="0">
                <a:latin typeface="Calibri" panose="020F0502020204030204" pitchFamily="34" charset="0"/>
                <a:cs typeface="Calibri" panose="020F0502020204030204" pitchFamily="34" charset="0"/>
              </a:rPr>
              <a:t>and </a:t>
            </a:r>
            <a:r>
              <a:rPr lang="en-US" b="1" spc="5" dirty="0">
                <a:latin typeface="Calibri" panose="020F0502020204030204" pitchFamily="34" charset="0"/>
                <a:cs typeface="Calibri" panose="020F0502020204030204" pitchFamily="34" charset="0"/>
              </a:rPr>
              <a:t>without evidence </a:t>
            </a:r>
            <a:r>
              <a:rPr lang="en-US" b="1" dirty="0">
                <a:latin typeface="Calibri" panose="020F0502020204030204" pitchFamily="34" charset="0"/>
                <a:cs typeface="Calibri" panose="020F0502020204030204" pitchFamily="34" charset="0"/>
              </a:rPr>
              <a:t>of acute </a:t>
            </a:r>
            <a:r>
              <a:rPr lang="en-US" b="1" spc="5" dirty="0">
                <a:latin typeface="Calibri" panose="020F0502020204030204" pitchFamily="34" charset="0"/>
                <a:cs typeface="Calibri" panose="020F0502020204030204" pitchFamily="34" charset="0"/>
              </a:rPr>
              <a:t>infarction’</a:t>
            </a:r>
            <a:endParaRPr lang="en-US" b="1" dirty="0">
              <a:latin typeface="Calibri" panose="020F0502020204030204" pitchFamily="34" charset="0"/>
              <a:cs typeface="Calibri" panose="020F0502020204030204" pitchFamily="34" charset="0"/>
            </a:endParaRPr>
          </a:p>
          <a:p>
            <a:pPr marL="195580" marR="140335" indent="-182880">
              <a:lnSpc>
                <a:spcPct val="95000"/>
              </a:lnSpc>
              <a:spcBef>
                <a:spcPts val="1595"/>
              </a:spcBef>
              <a:buClr>
                <a:srgbClr val="92A199"/>
              </a:buClr>
              <a:buSzPct val="79166"/>
              <a:buFont typeface="Arial"/>
              <a:buChar char="•"/>
              <a:tabLst>
                <a:tab pos="195580" algn="l"/>
              </a:tabLst>
            </a:pPr>
            <a:r>
              <a:rPr lang="en-US" b="1" spc="5" dirty="0" err="1">
                <a:latin typeface="Calibri" panose="020F0502020204030204" pitchFamily="34" charset="0"/>
                <a:cs typeface="Calibri" panose="020F0502020204030204" pitchFamily="34" charset="0"/>
              </a:rPr>
              <a:t>Atherothromboembolism</a:t>
            </a:r>
            <a:r>
              <a:rPr lang="en-US" spc="5" dirty="0">
                <a:latin typeface="Calibri" panose="020F0502020204030204" pitchFamily="34" charset="0"/>
                <a:cs typeface="Calibri" panose="020F0502020204030204" pitchFamily="34" charset="0"/>
              </a:rPr>
              <a:t>, </a:t>
            </a:r>
            <a:r>
              <a:rPr lang="en-US" b="1" spc="5" dirty="0">
                <a:latin typeface="Calibri" panose="020F0502020204030204" pitchFamily="34" charset="0"/>
                <a:cs typeface="Calibri" panose="020F0502020204030204" pitchFamily="34" charset="0"/>
              </a:rPr>
              <a:t>cardiogenic embolism </a:t>
            </a:r>
            <a:r>
              <a:rPr lang="en-US" dirty="0">
                <a:latin typeface="Calibri" panose="020F0502020204030204" pitchFamily="34" charset="0"/>
                <a:cs typeface="Calibri" panose="020F0502020204030204" pitchFamily="34" charset="0"/>
              </a:rPr>
              <a:t>and </a:t>
            </a:r>
            <a:r>
              <a:rPr lang="en-US" b="1" spc="5" dirty="0">
                <a:latin typeface="Calibri" panose="020F0502020204030204" pitchFamily="34" charset="0"/>
                <a:cs typeface="Calibri" panose="020F0502020204030204" pitchFamily="34" charset="0"/>
              </a:rPr>
              <a:t>intracranial  small vessel disease </a:t>
            </a:r>
            <a:r>
              <a:rPr lang="en-US" spc="5" dirty="0">
                <a:latin typeface="Calibri" panose="020F0502020204030204" pitchFamily="34" charset="0"/>
                <a:cs typeface="Calibri" panose="020F0502020204030204" pitchFamily="34" charset="0"/>
              </a:rPr>
              <a:t>probably accounting for </a:t>
            </a:r>
            <a:r>
              <a:rPr lang="en-US" dirty="0">
                <a:latin typeface="Calibri" panose="020F0502020204030204" pitchFamily="34" charset="0"/>
                <a:cs typeface="Calibri" panose="020F0502020204030204" pitchFamily="34" charset="0"/>
              </a:rPr>
              <a:t>95% </a:t>
            </a:r>
            <a:r>
              <a:rPr lang="en-US" spc="5" dirty="0">
                <a:latin typeface="Calibri" panose="020F0502020204030204" pitchFamily="34" charset="0"/>
                <a:cs typeface="Calibri" panose="020F0502020204030204" pitchFamily="34" charset="0"/>
              </a:rPr>
              <a:t>of cases</a:t>
            </a:r>
            <a:r>
              <a:rPr lang="en-US" dirty="0">
                <a:latin typeface="Calibri" panose="020F0502020204030204" pitchFamily="34" charset="0"/>
                <a:cs typeface="Calibri" panose="020F0502020204030204" pitchFamily="34" charset="0"/>
              </a:rPr>
              <a:t>.</a:t>
            </a:r>
          </a:p>
          <a:p>
            <a:pPr marL="195580" marR="5080" indent="-182880">
              <a:lnSpc>
                <a:spcPts val="2740"/>
              </a:lnSpc>
              <a:spcBef>
                <a:spcPts val="1675"/>
              </a:spcBef>
              <a:buClr>
                <a:srgbClr val="92A199"/>
              </a:buClr>
              <a:buSzPct val="79166"/>
              <a:buFont typeface="Arial"/>
              <a:buChar char="•"/>
              <a:tabLst>
                <a:tab pos="195580" algn="l"/>
              </a:tabLst>
            </a:pPr>
            <a:r>
              <a:rPr lang="en-US" b="1" dirty="0">
                <a:latin typeface="Calibri" panose="020F0502020204030204" pitchFamily="34" charset="0"/>
                <a:cs typeface="Calibri" panose="020F0502020204030204" pitchFamily="34" charset="0"/>
              </a:rPr>
              <a:t>10% of </a:t>
            </a:r>
            <a:r>
              <a:rPr lang="en-US" b="1" spc="5" dirty="0">
                <a:latin typeface="Calibri" panose="020F0502020204030204" pitchFamily="34" charset="0"/>
                <a:cs typeface="Calibri" panose="020F0502020204030204" pitchFamily="34" charset="0"/>
              </a:rPr>
              <a:t>patients </a:t>
            </a:r>
            <a:r>
              <a:rPr lang="en-US" b="1" dirty="0">
                <a:latin typeface="Calibri" panose="020F0502020204030204" pitchFamily="34" charset="0"/>
                <a:cs typeface="Calibri" panose="020F0502020204030204" pitchFamily="34" charset="0"/>
              </a:rPr>
              <a:t>will have a </a:t>
            </a:r>
            <a:r>
              <a:rPr lang="en-US" b="1" spc="5" dirty="0">
                <a:latin typeface="Calibri" panose="020F0502020204030204" pitchFamily="34" charset="0"/>
                <a:cs typeface="Calibri" panose="020F0502020204030204" pitchFamily="34" charset="0"/>
              </a:rPr>
              <a:t>stroke within </a:t>
            </a:r>
            <a:r>
              <a:rPr lang="en-US" b="1" dirty="0">
                <a:latin typeface="Calibri" panose="020F0502020204030204" pitchFamily="34" charset="0"/>
                <a:cs typeface="Calibri" panose="020F0502020204030204" pitchFamily="34" charset="0"/>
              </a:rPr>
              <a:t>90 days </a:t>
            </a:r>
            <a:r>
              <a:rPr lang="en-US" dirty="0">
                <a:latin typeface="Calibri" panose="020F0502020204030204" pitchFamily="34" charset="0"/>
                <a:cs typeface="Calibri" panose="020F0502020204030204" pitchFamily="34" charset="0"/>
              </a:rPr>
              <a:t>and 25% </a:t>
            </a:r>
            <a:r>
              <a:rPr lang="en-US" spc="5" dirty="0">
                <a:latin typeface="Calibri" panose="020F0502020204030204" pitchFamily="34" charset="0"/>
                <a:cs typeface="Calibri" panose="020F0502020204030204" pitchFamily="34" charset="0"/>
              </a:rPr>
              <a:t>within  </a:t>
            </a:r>
            <a:r>
              <a:rPr lang="en-US" dirty="0">
                <a:latin typeface="Calibri" panose="020F0502020204030204" pitchFamily="34" charset="0"/>
                <a:cs typeface="Calibri" panose="020F0502020204030204" pitchFamily="34" charset="0"/>
              </a:rPr>
              <a:t>5 </a:t>
            </a:r>
            <a:r>
              <a:rPr lang="en-US" spc="5" dirty="0">
                <a:latin typeface="Calibri" panose="020F0502020204030204" pitchFamily="34" charset="0"/>
                <a:cs typeface="Calibri" panose="020F0502020204030204" pitchFamily="34" charset="0"/>
              </a:rPr>
              <a:t>years.</a:t>
            </a:r>
            <a:endParaRPr lang="en-US" dirty="0">
              <a:latin typeface="Calibri" panose="020F0502020204030204" pitchFamily="34" charset="0"/>
              <a:cs typeface="Calibri" panose="020F0502020204030204" pitchFamily="34" charset="0"/>
            </a:endParaRPr>
          </a:p>
          <a:p>
            <a:pPr marL="195580" marR="178435" indent="-182880">
              <a:lnSpc>
                <a:spcPts val="2740"/>
              </a:lnSpc>
              <a:spcBef>
                <a:spcPts val="1590"/>
              </a:spcBef>
              <a:buClr>
                <a:srgbClr val="92A199"/>
              </a:buClr>
              <a:buSzPct val="79166"/>
              <a:buFont typeface="Arial"/>
              <a:buChar char="•"/>
              <a:tabLst>
                <a:tab pos="195580" algn="l"/>
              </a:tabLst>
            </a:pPr>
            <a:r>
              <a:rPr lang="en-US" b="1" dirty="0">
                <a:latin typeface="Calibri" panose="020F0502020204030204" pitchFamily="34" charset="0"/>
                <a:cs typeface="Calibri" panose="020F0502020204030204" pitchFamily="34" charset="0"/>
              </a:rPr>
              <a:t>20%</a:t>
            </a:r>
            <a:r>
              <a:rPr lang="en-US" dirty="0">
                <a:latin typeface="Calibri" panose="020F0502020204030204" pitchFamily="34" charset="0"/>
                <a:cs typeface="Calibri" panose="020F0502020204030204" pitchFamily="34" charset="0"/>
              </a:rPr>
              <a:t> </a:t>
            </a:r>
            <a:r>
              <a:rPr lang="en-US" spc="5" dirty="0">
                <a:latin typeface="Calibri" panose="020F0502020204030204" pitchFamily="34" charset="0"/>
                <a:cs typeface="Calibri" panose="020F0502020204030204" pitchFamily="34" charset="0"/>
              </a:rPr>
              <a:t>will </a:t>
            </a:r>
            <a:r>
              <a:rPr lang="en-US" dirty="0">
                <a:latin typeface="Calibri" panose="020F0502020204030204" pitchFamily="34" charset="0"/>
                <a:cs typeface="Calibri" panose="020F0502020204030204" pitchFamily="34" charset="0"/>
              </a:rPr>
              <a:t>have </a:t>
            </a:r>
            <a:r>
              <a:rPr lang="en-US" spc="5" dirty="0">
                <a:latin typeface="Calibri" panose="020F0502020204030204" pitchFamily="34" charset="0"/>
                <a:cs typeface="Calibri" panose="020F0502020204030204" pitchFamily="34" charset="0"/>
              </a:rPr>
              <a:t>had </a:t>
            </a:r>
            <a:r>
              <a:rPr lang="en-US" dirty="0">
                <a:latin typeface="Calibri" panose="020F0502020204030204" pitchFamily="34" charset="0"/>
                <a:cs typeface="Calibri" panose="020F0502020204030204" pitchFamily="34" charset="0"/>
              </a:rPr>
              <a:t>a </a:t>
            </a:r>
            <a:r>
              <a:rPr lang="en-US" spc="5" dirty="0">
                <a:latin typeface="Calibri" panose="020F0502020204030204" pitchFamily="34" charset="0"/>
                <a:cs typeface="Calibri" panose="020F0502020204030204" pitchFamily="34" charset="0"/>
              </a:rPr>
              <a:t>stroke </a:t>
            </a:r>
            <a:r>
              <a:rPr lang="en-US" dirty="0">
                <a:latin typeface="Calibri" panose="020F0502020204030204" pitchFamily="34" charset="0"/>
                <a:cs typeface="Calibri" panose="020F0502020204030204" pitchFamily="34" charset="0"/>
              </a:rPr>
              <a:t>or </a:t>
            </a:r>
            <a:r>
              <a:rPr lang="en-US" spc="5" dirty="0">
                <a:latin typeface="Calibri" panose="020F0502020204030204" pitchFamily="34" charset="0"/>
                <a:cs typeface="Calibri" panose="020F0502020204030204" pitchFamily="34" charset="0"/>
              </a:rPr>
              <a:t>myocardial infarct </a:t>
            </a:r>
            <a:r>
              <a:rPr lang="en-US" dirty="0">
                <a:latin typeface="Calibri" panose="020F0502020204030204" pitchFamily="34" charset="0"/>
                <a:cs typeface="Calibri" panose="020F0502020204030204" pitchFamily="34" charset="0"/>
              </a:rPr>
              <a:t>or </a:t>
            </a:r>
            <a:r>
              <a:rPr lang="en-US" spc="5" dirty="0">
                <a:latin typeface="Calibri" panose="020F0502020204030204" pitchFamily="34" charset="0"/>
                <a:cs typeface="Calibri" panose="020F0502020204030204" pitchFamily="34" charset="0"/>
              </a:rPr>
              <a:t>be </a:t>
            </a:r>
            <a:r>
              <a:rPr lang="en-US" b="1" spc="5" dirty="0">
                <a:latin typeface="Calibri" panose="020F0502020204030204" pitchFamily="34" charset="0"/>
                <a:cs typeface="Calibri" panose="020F0502020204030204" pitchFamily="34" charset="0"/>
              </a:rPr>
              <a:t>dead </a:t>
            </a:r>
            <a:r>
              <a:rPr lang="en-US" b="1" dirty="0">
                <a:latin typeface="Calibri" panose="020F0502020204030204" pitchFamily="34" charset="0"/>
                <a:cs typeface="Calibri" panose="020F0502020204030204" pitchFamily="34" charset="0"/>
              </a:rPr>
              <a:t>by 1  </a:t>
            </a:r>
            <a:r>
              <a:rPr lang="en-US" b="1" spc="-30" dirty="0">
                <a:latin typeface="Calibri" panose="020F0502020204030204" pitchFamily="34" charset="0"/>
                <a:cs typeface="Calibri" panose="020F0502020204030204" pitchFamily="34" charset="0"/>
              </a:rPr>
              <a:t>year.</a:t>
            </a:r>
            <a:endParaRPr lang="en-US"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71516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pc="-85" dirty="0"/>
              <a:t>POST-STROKE</a:t>
            </a:r>
            <a:r>
              <a:rPr lang="en-IN" spc="-150" dirty="0"/>
              <a:t> </a:t>
            </a:r>
            <a:r>
              <a:rPr lang="en-IN" spc="-65" dirty="0"/>
              <a:t>NEUROPSYCHIATRIC </a:t>
            </a:r>
            <a:r>
              <a:rPr lang="en-IN" spc="-50" dirty="0"/>
              <a:t>DISORDERS</a:t>
            </a:r>
            <a:endParaRPr lang="en-IN" dirty="0"/>
          </a:p>
        </p:txBody>
      </p:sp>
      <p:sp>
        <p:nvSpPr>
          <p:cNvPr id="3" name="Content Placeholder 2"/>
          <p:cNvSpPr>
            <a:spLocks noGrp="1"/>
          </p:cNvSpPr>
          <p:nvPr>
            <p:ph idx="1"/>
          </p:nvPr>
        </p:nvSpPr>
        <p:spPr>
          <a:xfrm>
            <a:off x="838200" y="1524000"/>
            <a:ext cx="10515600" cy="5013959"/>
          </a:xfrm>
        </p:spPr>
        <p:txBody>
          <a:bodyPr>
            <a:normAutofit fontScale="85000" lnSpcReduction="20000"/>
          </a:bodyPr>
          <a:lstStyle/>
          <a:p>
            <a:pPr marL="195580" indent="-182880">
              <a:lnSpc>
                <a:spcPct val="100000"/>
              </a:lnSpc>
              <a:spcBef>
                <a:spcPts val="1555"/>
              </a:spcBef>
              <a:buClr>
                <a:srgbClr val="92A199"/>
              </a:buClr>
              <a:buSzPct val="79166"/>
              <a:buFont typeface="Arial"/>
              <a:buChar char="•"/>
              <a:tabLst>
                <a:tab pos="195580" algn="l"/>
              </a:tabLst>
            </a:pPr>
            <a:r>
              <a:rPr lang="en-IN" spc="5" dirty="0">
                <a:latin typeface="Calibri" panose="020F0502020204030204" pitchFamily="34" charset="0"/>
                <a:cs typeface="Calibri" panose="020F0502020204030204" pitchFamily="34" charset="0"/>
              </a:rPr>
              <a:t>Neurocognitive</a:t>
            </a:r>
            <a:r>
              <a:rPr lang="en-IN" spc="-25" dirty="0">
                <a:latin typeface="Calibri" panose="020F0502020204030204" pitchFamily="34" charset="0"/>
                <a:cs typeface="Calibri" panose="020F0502020204030204" pitchFamily="34" charset="0"/>
              </a:rPr>
              <a:t> </a:t>
            </a:r>
            <a:r>
              <a:rPr lang="en-IN" spc="5" dirty="0">
                <a:latin typeface="Calibri" panose="020F0502020204030204" pitchFamily="34" charset="0"/>
                <a:cs typeface="Calibri" panose="020F0502020204030204" pitchFamily="34" charset="0"/>
              </a:rPr>
              <a:t>disorder</a:t>
            </a:r>
            <a:endParaRPr lang="en-IN" dirty="0">
              <a:latin typeface="Calibri" panose="020F0502020204030204" pitchFamily="34" charset="0"/>
              <a:cs typeface="Calibri" panose="020F0502020204030204" pitchFamily="34" charset="0"/>
            </a:endParaRPr>
          </a:p>
          <a:p>
            <a:pPr marL="195580" indent="-182880">
              <a:lnSpc>
                <a:spcPct val="100000"/>
              </a:lnSpc>
              <a:spcBef>
                <a:spcPts val="1455"/>
              </a:spcBef>
              <a:buClr>
                <a:srgbClr val="92A199"/>
              </a:buClr>
              <a:buSzPct val="79166"/>
              <a:buFont typeface="Arial"/>
              <a:buChar char="•"/>
              <a:tabLst>
                <a:tab pos="195580" algn="l"/>
              </a:tabLst>
            </a:pPr>
            <a:r>
              <a:rPr lang="en-IN" spc="5" dirty="0">
                <a:latin typeface="Calibri" panose="020F0502020204030204" pitchFamily="34" charset="0"/>
                <a:cs typeface="Calibri" panose="020F0502020204030204" pitchFamily="34" charset="0"/>
              </a:rPr>
              <a:t>Depression</a:t>
            </a:r>
            <a:endParaRPr lang="en-IN" dirty="0">
              <a:latin typeface="Calibri" panose="020F0502020204030204" pitchFamily="34" charset="0"/>
              <a:cs typeface="Calibri" panose="020F0502020204030204" pitchFamily="34" charset="0"/>
            </a:endParaRPr>
          </a:p>
          <a:p>
            <a:pPr marL="195580" indent="-182880">
              <a:lnSpc>
                <a:spcPct val="100000"/>
              </a:lnSpc>
              <a:spcBef>
                <a:spcPts val="1465"/>
              </a:spcBef>
              <a:buClr>
                <a:srgbClr val="92A199"/>
              </a:buClr>
              <a:buSzPct val="79166"/>
              <a:buFont typeface="Arial"/>
              <a:buChar char="•"/>
              <a:tabLst>
                <a:tab pos="195580" algn="l"/>
              </a:tabLst>
            </a:pPr>
            <a:r>
              <a:rPr lang="en-IN" spc="5" dirty="0">
                <a:latin typeface="Calibri" panose="020F0502020204030204" pitchFamily="34" charset="0"/>
                <a:cs typeface="Calibri" panose="020F0502020204030204" pitchFamily="34" charset="0"/>
              </a:rPr>
              <a:t>Mania</a:t>
            </a:r>
            <a:endParaRPr lang="en-IN" dirty="0">
              <a:latin typeface="Calibri" panose="020F0502020204030204" pitchFamily="34" charset="0"/>
              <a:cs typeface="Calibri" panose="020F0502020204030204" pitchFamily="34" charset="0"/>
            </a:endParaRPr>
          </a:p>
          <a:p>
            <a:pPr marL="195580" indent="-182880">
              <a:lnSpc>
                <a:spcPct val="100000"/>
              </a:lnSpc>
              <a:spcBef>
                <a:spcPts val="1455"/>
              </a:spcBef>
              <a:buClr>
                <a:srgbClr val="92A199"/>
              </a:buClr>
              <a:buSzPct val="79166"/>
              <a:buFont typeface="Arial"/>
              <a:buChar char="•"/>
              <a:tabLst>
                <a:tab pos="195580" algn="l"/>
              </a:tabLst>
            </a:pPr>
            <a:r>
              <a:rPr lang="en-IN" dirty="0">
                <a:latin typeface="Calibri" panose="020F0502020204030204" pitchFamily="34" charset="0"/>
                <a:cs typeface="Calibri" panose="020F0502020204030204" pitchFamily="34" charset="0"/>
              </a:rPr>
              <a:t>Anxiety </a:t>
            </a:r>
            <a:r>
              <a:rPr lang="en-IN" spc="5" dirty="0">
                <a:latin typeface="Calibri" panose="020F0502020204030204" pitchFamily="34" charset="0"/>
                <a:cs typeface="Calibri" panose="020F0502020204030204" pitchFamily="34" charset="0"/>
              </a:rPr>
              <a:t>Disorders</a:t>
            </a:r>
            <a:endParaRPr lang="en-IN" dirty="0">
              <a:latin typeface="Calibri" panose="020F0502020204030204" pitchFamily="34" charset="0"/>
              <a:cs typeface="Calibri" panose="020F0502020204030204" pitchFamily="34" charset="0"/>
            </a:endParaRPr>
          </a:p>
          <a:p>
            <a:pPr marL="195580" indent="-182880">
              <a:lnSpc>
                <a:spcPct val="100000"/>
              </a:lnSpc>
              <a:spcBef>
                <a:spcPts val="1450"/>
              </a:spcBef>
              <a:buClr>
                <a:srgbClr val="92A199"/>
              </a:buClr>
              <a:buSzPct val="79166"/>
              <a:buFont typeface="Arial"/>
              <a:buChar char="•"/>
              <a:tabLst>
                <a:tab pos="195580" algn="l"/>
              </a:tabLst>
            </a:pPr>
            <a:r>
              <a:rPr lang="en-IN" spc="5" dirty="0">
                <a:latin typeface="Calibri" panose="020F0502020204030204" pitchFamily="34" charset="0"/>
                <a:cs typeface="Calibri" panose="020F0502020204030204" pitchFamily="34" charset="0"/>
              </a:rPr>
              <a:t>Psychosis</a:t>
            </a:r>
            <a:endParaRPr lang="en-IN" dirty="0">
              <a:latin typeface="Calibri" panose="020F0502020204030204" pitchFamily="34" charset="0"/>
              <a:cs typeface="Calibri" panose="020F0502020204030204" pitchFamily="34" charset="0"/>
            </a:endParaRPr>
          </a:p>
          <a:p>
            <a:pPr marL="195580" indent="-182880">
              <a:lnSpc>
                <a:spcPct val="100000"/>
              </a:lnSpc>
              <a:spcBef>
                <a:spcPts val="1465"/>
              </a:spcBef>
              <a:buClr>
                <a:srgbClr val="92A199"/>
              </a:buClr>
              <a:buSzPct val="79166"/>
              <a:buFont typeface="Arial"/>
              <a:buChar char="•"/>
              <a:tabLst>
                <a:tab pos="195580" algn="l"/>
              </a:tabLst>
            </a:pPr>
            <a:r>
              <a:rPr lang="en-IN" spc="5" dirty="0">
                <a:latin typeface="Calibri" panose="020F0502020204030204" pitchFamily="34" charset="0"/>
                <a:cs typeface="Calibri" panose="020F0502020204030204" pitchFamily="34" charset="0"/>
              </a:rPr>
              <a:t>Apathy</a:t>
            </a:r>
            <a:endParaRPr lang="en-IN" dirty="0">
              <a:latin typeface="Calibri" panose="020F0502020204030204" pitchFamily="34" charset="0"/>
              <a:cs typeface="Calibri" panose="020F0502020204030204" pitchFamily="34" charset="0"/>
            </a:endParaRPr>
          </a:p>
          <a:p>
            <a:pPr marL="195580" indent="-182880">
              <a:lnSpc>
                <a:spcPct val="100000"/>
              </a:lnSpc>
              <a:spcBef>
                <a:spcPts val="1455"/>
              </a:spcBef>
              <a:buClr>
                <a:srgbClr val="92A199"/>
              </a:buClr>
              <a:buSzPct val="79166"/>
              <a:buFont typeface="Arial"/>
              <a:buChar char="•"/>
              <a:tabLst>
                <a:tab pos="195580" algn="l"/>
              </a:tabLst>
            </a:pPr>
            <a:r>
              <a:rPr lang="en-IN" spc="5" dirty="0">
                <a:latin typeface="Calibri" panose="020F0502020204030204" pitchFamily="34" charset="0"/>
                <a:cs typeface="Calibri" panose="020F0502020204030204" pitchFamily="34" charset="0"/>
              </a:rPr>
              <a:t>Catastrophic</a:t>
            </a:r>
            <a:r>
              <a:rPr lang="en-IN" spc="-15" dirty="0">
                <a:latin typeface="Calibri" panose="020F0502020204030204" pitchFamily="34" charset="0"/>
                <a:cs typeface="Calibri" panose="020F0502020204030204" pitchFamily="34" charset="0"/>
              </a:rPr>
              <a:t> </a:t>
            </a:r>
            <a:r>
              <a:rPr lang="en-IN" spc="5" dirty="0">
                <a:latin typeface="Calibri" panose="020F0502020204030204" pitchFamily="34" charset="0"/>
                <a:cs typeface="Calibri" panose="020F0502020204030204" pitchFamily="34" charset="0"/>
              </a:rPr>
              <a:t>Reaction</a:t>
            </a:r>
            <a:endParaRPr lang="en-IN" dirty="0">
              <a:latin typeface="Calibri" panose="020F0502020204030204" pitchFamily="34" charset="0"/>
              <a:cs typeface="Calibri" panose="020F0502020204030204" pitchFamily="34" charset="0"/>
            </a:endParaRPr>
          </a:p>
          <a:p>
            <a:pPr marL="195580" indent="-182880">
              <a:lnSpc>
                <a:spcPct val="100000"/>
              </a:lnSpc>
              <a:spcBef>
                <a:spcPts val="1450"/>
              </a:spcBef>
              <a:buClr>
                <a:srgbClr val="92A199"/>
              </a:buClr>
              <a:buSzPct val="79166"/>
              <a:buFont typeface="Arial"/>
              <a:buChar char="•"/>
              <a:tabLst>
                <a:tab pos="195580" algn="l"/>
              </a:tabLst>
            </a:pPr>
            <a:r>
              <a:rPr lang="en-IN" dirty="0">
                <a:latin typeface="Calibri" panose="020F0502020204030204" pitchFamily="34" charset="0"/>
                <a:cs typeface="Calibri" panose="020F0502020204030204" pitchFamily="34" charset="0"/>
              </a:rPr>
              <a:t>Pathological Laughter and</a:t>
            </a:r>
            <a:r>
              <a:rPr lang="en-IN" spc="10" dirty="0">
                <a:latin typeface="Calibri" panose="020F0502020204030204" pitchFamily="34" charset="0"/>
                <a:cs typeface="Calibri" panose="020F0502020204030204" pitchFamily="34" charset="0"/>
              </a:rPr>
              <a:t> </a:t>
            </a:r>
            <a:r>
              <a:rPr lang="en-IN" dirty="0">
                <a:latin typeface="Calibri" panose="020F0502020204030204" pitchFamily="34" charset="0"/>
                <a:cs typeface="Calibri" panose="020F0502020204030204" pitchFamily="34" charset="0"/>
              </a:rPr>
              <a:t>Crying</a:t>
            </a:r>
          </a:p>
          <a:p>
            <a:pPr marL="195580" indent="-182880">
              <a:lnSpc>
                <a:spcPct val="100000"/>
              </a:lnSpc>
              <a:spcBef>
                <a:spcPts val="1465"/>
              </a:spcBef>
              <a:buClr>
                <a:srgbClr val="92A199"/>
              </a:buClr>
              <a:buSzPct val="79166"/>
              <a:buFont typeface="Arial"/>
              <a:buChar char="•"/>
              <a:tabLst>
                <a:tab pos="195580" algn="l"/>
              </a:tabLst>
            </a:pPr>
            <a:r>
              <a:rPr lang="en-IN" dirty="0" err="1">
                <a:latin typeface="Calibri" panose="020F0502020204030204" pitchFamily="34" charset="0"/>
                <a:cs typeface="Calibri" panose="020F0502020204030204" pitchFamily="34" charset="0"/>
              </a:rPr>
              <a:t>Anosognosia</a:t>
            </a:r>
            <a:r>
              <a:rPr lang="en-IN" dirty="0">
                <a:latin typeface="Calibri" panose="020F0502020204030204" pitchFamily="34" charset="0"/>
                <a:cs typeface="Calibri" panose="020F0502020204030204" pitchFamily="34" charset="0"/>
              </a:rPr>
              <a:t> </a:t>
            </a:r>
          </a:p>
          <a:p>
            <a:pPr marL="195580" indent="-182880">
              <a:lnSpc>
                <a:spcPct val="100000"/>
              </a:lnSpc>
              <a:spcBef>
                <a:spcPts val="1465"/>
              </a:spcBef>
              <a:buClr>
                <a:srgbClr val="92A199"/>
              </a:buClr>
              <a:buSzPct val="79166"/>
              <a:buFont typeface="Arial"/>
              <a:buChar char="•"/>
              <a:tabLst>
                <a:tab pos="195580" algn="l"/>
              </a:tabLst>
            </a:pPr>
            <a:r>
              <a:rPr lang="en-US" dirty="0">
                <a:latin typeface="Calibri" panose="020F0502020204030204" pitchFamily="34" charset="0"/>
                <a:cs typeface="Calibri" panose="020F0502020204030204" pitchFamily="34" charset="0"/>
              </a:rPr>
              <a:t>PTSD</a:t>
            </a:r>
            <a:endParaRPr lang="en-IN"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455470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pc="-55" dirty="0"/>
              <a:t>NEUROCOGNITIVE</a:t>
            </a:r>
            <a:r>
              <a:rPr lang="en-IN" spc="-85" dirty="0"/>
              <a:t> </a:t>
            </a:r>
            <a:r>
              <a:rPr lang="en-IN" spc="-50" dirty="0"/>
              <a:t>DISORDERS</a:t>
            </a:r>
            <a:endParaRPr lang="en-IN" dirty="0"/>
          </a:p>
        </p:txBody>
      </p:sp>
      <p:sp>
        <p:nvSpPr>
          <p:cNvPr id="3" name="Content Placeholder 2"/>
          <p:cNvSpPr>
            <a:spLocks noGrp="1"/>
          </p:cNvSpPr>
          <p:nvPr>
            <p:ph idx="1"/>
          </p:nvPr>
        </p:nvSpPr>
        <p:spPr/>
        <p:txBody>
          <a:bodyPr>
            <a:normAutofit fontScale="77500" lnSpcReduction="20000"/>
          </a:bodyPr>
          <a:lstStyle/>
          <a:p>
            <a:pPr marL="195580" indent="-182880">
              <a:lnSpc>
                <a:spcPts val="2810"/>
              </a:lnSpc>
              <a:spcBef>
                <a:spcPts val="100"/>
              </a:spcBef>
              <a:buClr>
                <a:srgbClr val="92A199"/>
              </a:buClr>
              <a:buSzPct val="79166"/>
              <a:buFont typeface="Arial"/>
              <a:buChar char="•"/>
              <a:tabLst>
                <a:tab pos="195580" algn="l"/>
              </a:tabLst>
            </a:pPr>
            <a:r>
              <a:rPr lang="en-US" dirty="0">
                <a:latin typeface="Calibri" panose="020F0502020204030204" pitchFamily="34" charset="0"/>
                <a:cs typeface="Calibri" panose="020F0502020204030204" pitchFamily="34" charset="0"/>
              </a:rPr>
              <a:t>The </a:t>
            </a:r>
            <a:r>
              <a:rPr lang="en-US" spc="5" dirty="0">
                <a:latin typeface="Calibri" panose="020F0502020204030204" pitchFamily="34" charset="0"/>
                <a:cs typeface="Calibri" panose="020F0502020204030204" pitchFamily="34" charset="0"/>
              </a:rPr>
              <a:t>only </a:t>
            </a:r>
            <a:r>
              <a:rPr lang="en-US" spc="10" dirty="0">
                <a:latin typeface="Calibri" panose="020F0502020204030204" pitchFamily="34" charset="0"/>
                <a:cs typeface="Calibri" panose="020F0502020204030204" pitchFamily="34" charset="0"/>
              </a:rPr>
              <a:t>DSM-5 </a:t>
            </a:r>
            <a:r>
              <a:rPr lang="en-US" spc="5" dirty="0">
                <a:latin typeface="Calibri" panose="020F0502020204030204" pitchFamily="34" charset="0"/>
                <a:cs typeface="Calibri" panose="020F0502020204030204" pitchFamily="34" charset="0"/>
              </a:rPr>
              <a:t>disorders </a:t>
            </a:r>
            <a:r>
              <a:rPr lang="en-US" dirty="0">
                <a:latin typeface="Calibri" panose="020F0502020204030204" pitchFamily="34" charset="0"/>
                <a:cs typeface="Calibri" panose="020F0502020204030204" pitchFamily="34" charset="0"/>
              </a:rPr>
              <a:t>that </a:t>
            </a:r>
            <a:r>
              <a:rPr lang="en-US" spc="5" dirty="0">
                <a:latin typeface="Calibri" panose="020F0502020204030204" pitchFamily="34" charset="0"/>
                <a:cs typeface="Calibri" panose="020F0502020204030204" pitchFamily="34" charset="0"/>
              </a:rPr>
              <a:t>are specific for</a:t>
            </a:r>
            <a:r>
              <a:rPr lang="en-US" spc="-65" dirty="0">
                <a:latin typeface="Calibri" panose="020F0502020204030204" pitchFamily="34" charset="0"/>
                <a:cs typeface="Calibri" panose="020F0502020204030204" pitchFamily="34" charset="0"/>
              </a:rPr>
              <a:t> </a:t>
            </a:r>
            <a:r>
              <a:rPr lang="en-US" spc="5" dirty="0">
                <a:latin typeface="Calibri" panose="020F0502020204030204" pitchFamily="34" charset="0"/>
                <a:cs typeface="Calibri" panose="020F0502020204030204" pitchFamily="34" charset="0"/>
              </a:rPr>
              <a:t>cerebrovascular</a:t>
            </a:r>
            <a:r>
              <a:rPr lang="en-US" dirty="0">
                <a:latin typeface="Calibri" panose="020F0502020204030204" pitchFamily="34" charset="0"/>
                <a:cs typeface="Calibri" panose="020F0502020204030204" pitchFamily="34" charset="0"/>
              </a:rPr>
              <a:t> </a:t>
            </a:r>
            <a:r>
              <a:rPr lang="en-US" spc="5" dirty="0">
                <a:latin typeface="Calibri" panose="020F0502020204030204" pitchFamily="34" charset="0"/>
                <a:cs typeface="Calibri" panose="020F0502020204030204" pitchFamily="34" charset="0"/>
              </a:rPr>
              <a:t>disease are </a:t>
            </a:r>
            <a:r>
              <a:rPr lang="en-US" dirty="0">
                <a:latin typeface="Calibri" panose="020F0502020204030204" pitchFamily="34" charset="0"/>
                <a:cs typeface="Calibri" panose="020F0502020204030204" pitchFamily="34" charset="0"/>
              </a:rPr>
              <a:t>the </a:t>
            </a:r>
            <a:r>
              <a:rPr lang="en-US" spc="5" dirty="0">
                <a:latin typeface="Calibri" panose="020F0502020204030204" pitchFamily="34" charset="0"/>
                <a:cs typeface="Calibri" panose="020F0502020204030204" pitchFamily="34" charset="0"/>
              </a:rPr>
              <a:t>major or </a:t>
            </a:r>
            <a:r>
              <a:rPr lang="en-US" dirty="0">
                <a:latin typeface="Calibri" panose="020F0502020204030204" pitchFamily="34" charset="0"/>
                <a:cs typeface="Calibri" panose="020F0502020204030204" pitchFamily="34" charset="0"/>
              </a:rPr>
              <a:t>minor </a:t>
            </a:r>
            <a:r>
              <a:rPr lang="en-US" spc="5" dirty="0">
                <a:latin typeface="Calibri" panose="020F0502020204030204" pitchFamily="34" charset="0"/>
                <a:cs typeface="Calibri" panose="020F0502020204030204" pitchFamily="34" charset="0"/>
              </a:rPr>
              <a:t>vascular </a:t>
            </a:r>
            <a:r>
              <a:rPr lang="en-US" dirty="0">
                <a:latin typeface="Calibri" panose="020F0502020204030204" pitchFamily="34" charset="0"/>
                <a:cs typeface="Calibri" panose="020F0502020204030204" pitchFamily="34" charset="0"/>
              </a:rPr>
              <a:t>neurocognitive</a:t>
            </a:r>
            <a:r>
              <a:rPr lang="en-US" spc="10" dirty="0">
                <a:latin typeface="Calibri" panose="020F0502020204030204" pitchFamily="34" charset="0"/>
                <a:cs typeface="Calibri" panose="020F0502020204030204" pitchFamily="34" charset="0"/>
              </a:rPr>
              <a:t> </a:t>
            </a:r>
            <a:r>
              <a:rPr lang="en-US" spc="15" dirty="0">
                <a:latin typeface="Calibri" panose="020F0502020204030204" pitchFamily="34" charset="0"/>
                <a:cs typeface="Calibri" panose="020F0502020204030204" pitchFamily="34" charset="0"/>
              </a:rPr>
              <a:t>disorders.</a:t>
            </a:r>
            <a:endParaRPr lang="en-US" dirty="0">
              <a:latin typeface="Calibri" panose="020F0502020204030204" pitchFamily="34" charset="0"/>
              <a:cs typeface="Calibri" panose="020F0502020204030204" pitchFamily="34" charset="0"/>
            </a:endParaRPr>
          </a:p>
          <a:p>
            <a:pPr marL="195580" indent="-182880">
              <a:lnSpc>
                <a:spcPct val="100000"/>
              </a:lnSpc>
              <a:spcBef>
                <a:spcPts val="1455"/>
              </a:spcBef>
              <a:buClr>
                <a:srgbClr val="92A199"/>
              </a:buClr>
              <a:buSzPct val="79166"/>
              <a:buFont typeface="Arial"/>
              <a:buChar char="•"/>
              <a:tabLst>
                <a:tab pos="195580" algn="l"/>
              </a:tabLst>
            </a:pPr>
            <a:r>
              <a:rPr lang="en-US" spc="-5" dirty="0">
                <a:latin typeface="Calibri" panose="020F0502020204030204" pitchFamily="34" charset="0"/>
                <a:cs typeface="Calibri" panose="020F0502020204030204" pitchFamily="34" charset="0"/>
              </a:rPr>
              <a:t>In </a:t>
            </a:r>
            <a:r>
              <a:rPr lang="en-US" spc="5" dirty="0">
                <a:latin typeface="Calibri" panose="020F0502020204030204" pitchFamily="34" charset="0"/>
                <a:cs typeface="Calibri" panose="020F0502020204030204" pitchFamily="34" charset="0"/>
              </a:rPr>
              <a:t>DSM-IV </a:t>
            </a:r>
            <a:r>
              <a:rPr lang="en-US" dirty="0">
                <a:latin typeface="Calibri" panose="020F0502020204030204" pitchFamily="34" charset="0"/>
                <a:cs typeface="Calibri" panose="020F0502020204030204" pitchFamily="34" charset="0"/>
              </a:rPr>
              <a:t>it </a:t>
            </a:r>
            <a:r>
              <a:rPr lang="en-US" spc="5" dirty="0">
                <a:latin typeface="Calibri" panose="020F0502020204030204" pitchFamily="34" charset="0"/>
                <a:cs typeface="Calibri" panose="020F0502020204030204" pitchFamily="34" charset="0"/>
              </a:rPr>
              <a:t>was described </a:t>
            </a:r>
            <a:r>
              <a:rPr lang="en-US" dirty="0">
                <a:latin typeface="Calibri" panose="020F0502020204030204" pitchFamily="34" charset="0"/>
                <a:cs typeface="Calibri" panose="020F0502020204030204" pitchFamily="34" charset="0"/>
              </a:rPr>
              <a:t>as </a:t>
            </a:r>
            <a:r>
              <a:rPr lang="en-US" b="1" spc="5" dirty="0">
                <a:latin typeface="Calibri" panose="020F0502020204030204" pitchFamily="34" charset="0"/>
                <a:cs typeface="Calibri" panose="020F0502020204030204" pitchFamily="34" charset="0"/>
              </a:rPr>
              <a:t>vascular</a:t>
            </a:r>
            <a:r>
              <a:rPr lang="en-US" b="1" spc="-20" dirty="0">
                <a:latin typeface="Calibri" panose="020F0502020204030204" pitchFamily="34" charset="0"/>
                <a:cs typeface="Calibri" panose="020F0502020204030204" pitchFamily="34" charset="0"/>
              </a:rPr>
              <a:t> </a:t>
            </a:r>
            <a:r>
              <a:rPr lang="en-US" b="1" spc="5" dirty="0">
                <a:latin typeface="Calibri" panose="020F0502020204030204" pitchFamily="34" charset="0"/>
                <a:cs typeface="Calibri" panose="020F0502020204030204" pitchFamily="34" charset="0"/>
              </a:rPr>
              <a:t>dementia</a:t>
            </a:r>
            <a:endParaRPr lang="en-US" b="1" dirty="0">
              <a:latin typeface="Calibri" panose="020F0502020204030204" pitchFamily="34" charset="0"/>
              <a:cs typeface="Calibri" panose="020F0502020204030204" pitchFamily="34" charset="0"/>
            </a:endParaRPr>
          </a:p>
          <a:p>
            <a:pPr marL="195580" indent="-182880">
              <a:lnSpc>
                <a:spcPct val="100000"/>
              </a:lnSpc>
              <a:spcBef>
                <a:spcPts val="1460"/>
              </a:spcBef>
              <a:buClr>
                <a:srgbClr val="92A199"/>
              </a:buClr>
              <a:buSzPct val="79166"/>
              <a:buFont typeface="Arial"/>
              <a:buChar char="•"/>
              <a:tabLst>
                <a:tab pos="195580" algn="l"/>
              </a:tabLst>
            </a:pPr>
            <a:r>
              <a:rPr lang="en-US" spc="5" dirty="0">
                <a:latin typeface="Calibri" panose="020F0502020204030204" pitchFamily="34" charset="0"/>
                <a:cs typeface="Calibri" panose="020F0502020204030204" pitchFamily="34" charset="0"/>
              </a:rPr>
              <a:t>Prevalence varies from 6-32%</a:t>
            </a:r>
            <a:endParaRPr lang="en-US" dirty="0">
              <a:latin typeface="Calibri" panose="020F0502020204030204" pitchFamily="34" charset="0"/>
              <a:cs typeface="Calibri" panose="020F0502020204030204" pitchFamily="34" charset="0"/>
            </a:endParaRPr>
          </a:p>
          <a:p>
            <a:pPr marL="195580" marR="1467485" indent="-182880">
              <a:lnSpc>
                <a:spcPts val="2740"/>
              </a:lnSpc>
              <a:spcBef>
                <a:spcPts val="1664"/>
              </a:spcBef>
              <a:buClr>
                <a:srgbClr val="92A199"/>
              </a:buClr>
              <a:buSzPct val="79166"/>
              <a:buFont typeface="Arial"/>
              <a:buChar char="•"/>
              <a:tabLst>
                <a:tab pos="195580" algn="l"/>
              </a:tabLst>
            </a:pPr>
            <a:r>
              <a:rPr lang="en-US" spc="5" dirty="0">
                <a:latin typeface="Calibri" panose="020F0502020204030204" pitchFamily="34" charset="0"/>
                <a:cs typeface="Calibri" panose="020F0502020204030204" pitchFamily="34" charset="0"/>
              </a:rPr>
              <a:t>Lifetime prevalence </a:t>
            </a:r>
            <a:r>
              <a:rPr lang="en-US" dirty="0">
                <a:latin typeface="Calibri" panose="020F0502020204030204" pitchFamily="34" charset="0"/>
                <a:cs typeface="Calibri" panose="020F0502020204030204" pitchFamily="34" charset="0"/>
              </a:rPr>
              <a:t>of </a:t>
            </a:r>
            <a:r>
              <a:rPr lang="en-US" spc="5" dirty="0">
                <a:latin typeface="Calibri" panose="020F0502020204030204" pitchFamily="34" charset="0"/>
                <a:cs typeface="Calibri" panose="020F0502020204030204" pitchFamily="34" charset="0"/>
              </a:rPr>
              <a:t>vascular dementia increase with  advancing</a:t>
            </a:r>
            <a:r>
              <a:rPr lang="en-US" spc="-20"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age.</a:t>
            </a:r>
          </a:p>
          <a:p>
            <a:pPr marL="195580" marR="278130" indent="-182880">
              <a:lnSpc>
                <a:spcPct val="95000"/>
              </a:lnSpc>
              <a:spcBef>
                <a:spcPts val="1525"/>
              </a:spcBef>
              <a:buClr>
                <a:srgbClr val="92A199"/>
              </a:buClr>
              <a:buSzPct val="79166"/>
              <a:buFont typeface="Arial"/>
              <a:buChar char="•"/>
              <a:tabLst>
                <a:tab pos="195580" algn="l"/>
              </a:tabLst>
            </a:pPr>
            <a:r>
              <a:rPr lang="en-US" dirty="0">
                <a:latin typeface="Calibri" panose="020F0502020204030204" pitchFamily="34" charset="0"/>
                <a:cs typeface="Calibri" panose="020F0502020204030204" pitchFamily="34" charset="0"/>
              </a:rPr>
              <a:t>Cognitive </a:t>
            </a:r>
            <a:r>
              <a:rPr lang="en-US" spc="5" dirty="0">
                <a:latin typeface="Calibri" panose="020F0502020204030204" pitchFamily="34" charset="0"/>
                <a:cs typeface="Calibri" panose="020F0502020204030204" pitchFamily="34" charset="0"/>
              </a:rPr>
              <a:t>impairment due </a:t>
            </a:r>
            <a:r>
              <a:rPr lang="en-US" spc="-5" dirty="0">
                <a:latin typeface="Calibri" panose="020F0502020204030204" pitchFamily="34" charset="0"/>
                <a:cs typeface="Calibri" panose="020F0502020204030204" pitchFamily="34" charset="0"/>
              </a:rPr>
              <a:t>to </a:t>
            </a:r>
            <a:r>
              <a:rPr lang="en-US" spc="5" dirty="0">
                <a:latin typeface="Calibri" panose="020F0502020204030204" pitchFamily="34" charset="0"/>
                <a:cs typeface="Calibri" panose="020F0502020204030204" pitchFamily="34" charset="0"/>
              </a:rPr>
              <a:t>vascular disease </a:t>
            </a:r>
            <a:r>
              <a:rPr lang="en-US" dirty="0">
                <a:latin typeface="Calibri" panose="020F0502020204030204" pitchFamily="34" charset="0"/>
                <a:cs typeface="Calibri" panose="020F0502020204030204" pitchFamily="34" charset="0"/>
              </a:rPr>
              <a:t>is </a:t>
            </a:r>
            <a:r>
              <a:rPr lang="en-US" spc="5" dirty="0">
                <a:latin typeface="Calibri" panose="020F0502020204030204" pitchFamily="34" charset="0"/>
                <a:cs typeface="Calibri" panose="020F0502020204030204" pitchFamily="34" charset="0"/>
              </a:rPr>
              <a:t>expected to  occur </a:t>
            </a:r>
            <a:r>
              <a:rPr lang="en-US" dirty="0">
                <a:latin typeface="Calibri" panose="020F0502020204030204" pitchFamily="34" charset="0"/>
                <a:cs typeface="Calibri" panose="020F0502020204030204" pitchFamily="34" charset="0"/>
              </a:rPr>
              <a:t>in the </a:t>
            </a:r>
            <a:r>
              <a:rPr lang="en-US" spc="5" dirty="0">
                <a:latin typeface="Calibri" panose="020F0502020204030204" pitchFamily="34" charset="0"/>
                <a:cs typeface="Calibri" panose="020F0502020204030204" pitchFamily="34" charset="0"/>
              </a:rPr>
              <a:t>presence </a:t>
            </a:r>
            <a:r>
              <a:rPr lang="en-US" dirty="0">
                <a:latin typeface="Calibri" panose="020F0502020204030204" pitchFamily="34" charset="0"/>
                <a:cs typeface="Calibri" panose="020F0502020204030204" pitchFamily="34" charset="0"/>
              </a:rPr>
              <a:t>of </a:t>
            </a:r>
            <a:r>
              <a:rPr lang="en-US" spc="5" dirty="0">
                <a:latin typeface="Calibri" panose="020F0502020204030204" pitchFamily="34" charset="0"/>
                <a:cs typeface="Calibri" panose="020F0502020204030204" pitchFamily="34" charset="0"/>
              </a:rPr>
              <a:t>multifocal motor </a:t>
            </a:r>
            <a:r>
              <a:rPr lang="en-US" dirty="0">
                <a:latin typeface="Calibri" panose="020F0502020204030204" pitchFamily="34" charset="0"/>
                <a:cs typeface="Calibri" panose="020F0502020204030204" pitchFamily="34" charset="0"/>
              </a:rPr>
              <a:t>and/or </a:t>
            </a:r>
            <a:r>
              <a:rPr lang="en-US" spc="5" dirty="0">
                <a:latin typeface="Calibri" panose="020F0502020204030204" pitchFamily="34" charset="0"/>
                <a:cs typeface="Calibri" panose="020F0502020204030204" pitchFamily="34" charset="0"/>
              </a:rPr>
              <a:t>sensory deficits</a:t>
            </a:r>
            <a:endParaRPr lang="en-US" dirty="0">
              <a:latin typeface="Calibri" panose="020F0502020204030204" pitchFamily="34" charset="0"/>
              <a:cs typeface="Calibri" panose="020F0502020204030204" pitchFamily="34" charset="0"/>
            </a:endParaRPr>
          </a:p>
          <a:p>
            <a:pPr marL="195580" marR="183515" indent="-182880">
              <a:lnSpc>
                <a:spcPts val="2740"/>
              </a:lnSpc>
              <a:spcBef>
                <a:spcPts val="1670"/>
              </a:spcBef>
              <a:buClr>
                <a:srgbClr val="92A199"/>
              </a:buClr>
              <a:buSzPct val="79166"/>
              <a:buFont typeface="Arial"/>
              <a:buChar char="•"/>
              <a:tabLst>
                <a:tab pos="195580" algn="l"/>
              </a:tabLst>
            </a:pPr>
            <a:r>
              <a:rPr lang="en-US" spc="-25" dirty="0">
                <a:latin typeface="Calibri" panose="020F0502020204030204" pitchFamily="34" charset="0"/>
                <a:cs typeface="Calibri" panose="020F0502020204030204" pitchFamily="34" charset="0"/>
              </a:rPr>
              <a:t>Vascular </a:t>
            </a:r>
            <a:r>
              <a:rPr lang="en-US" spc="5" dirty="0">
                <a:latin typeface="Calibri" panose="020F0502020204030204" pitchFamily="34" charset="0"/>
                <a:cs typeface="Calibri" panose="020F0502020204030204" pitchFamily="34" charset="0"/>
              </a:rPr>
              <a:t>dementia </a:t>
            </a:r>
            <a:r>
              <a:rPr lang="en-US" dirty="0">
                <a:latin typeface="Calibri" panose="020F0502020204030204" pitchFamily="34" charset="0"/>
                <a:cs typeface="Calibri" panose="020F0502020204030204" pitchFamily="34" charset="0"/>
              </a:rPr>
              <a:t>is the </a:t>
            </a:r>
            <a:r>
              <a:rPr lang="en-US" b="1" spc="5" dirty="0">
                <a:latin typeface="Calibri" panose="020F0502020204030204" pitchFamily="34" charset="0"/>
                <a:cs typeface="Calibri" panose="020F0502020204030204" pitchFamily="34" charset="0"/>
              </a:rPr>
              <a:t>second most common </a:t>
            </a:r>
            <a:r>
              <a:rPr lang="en-US" b="1" dirty="0">
                <a:latin typeface="Calibri" panose="020F0502020204030204" pitchFamily="34" charset="0"/>
                <a:cs typeface="Calibri" panose="020F0502020204030204" pitchFamily="34" charset="0"/>
              </a:rPr>
              <a:t>type of </a:t>
            </a:r>
            <a:r>
              <a:rPr lang="en-US" b="1" spc="5" dirty="0">
                <a:latin typeface="Calibri" panose="020F0502020204030204" pitchFamily="34" charset="0"/>
                <a:cs typeface="Calibri" panose="020F0502020204030204" pitchFamily="34" charset="0"/>
              </a:rPr>
              <a:t>dementia</a:t>
            </a:r>
            <a:r>
              <a:rPr lang="en-US" spc="5" dirty="0">
                <a:latin typeface="Calibri" panose="020F0502020204030204" pitchFamily="34" charset="0"/>
                <a:cs typeface="Calibri" panose="020F0502020204030204" pitchFamily="34" charset="0"/>
              </a:rPr>
              <a:t>,  accounting for </a:t>
            </a:r>
            <a:r>
              <a:rPr lang="en-US" spc="-5" dirty="0">
                <a:latin typeface="Calibri" panose="020F0502020204030204" pitchFamily="34" charset="0"/>
                <a:cs typeface="Calibri" panose="020F0502020204030204" pitchFamily="34" charset="0"/>
              </a:rPr>
              <a:t>15 </a:t>
            </a:r>
            <a:r>
              <a:rPr lang="en-US" spc="5" dirty="0">
                <a:latin typeface="Calibri" panose="020F0502020204030204" pitchFamily="34" charset="0"/>
                <a:cs typeface="Calibri" panose="020F0502020204030204" pitchFamily="34" charset="0"/>
              </a:rPr>
              <a:t>to 20% of </a:t>
            </a:r>
            <a:r>
              <a:rPr lang="en-US" dirty="0">
                <a:latin typeface="Calibri" panose="020F0502020204030204" pitchFamily="34" charset="0"/>
                <a:cs typeface="Calibri" panose="020F0502020204030204" pitchFamily="34" charset="0"/>
              </a:rPr>
              <a:t>all </a:t>
            </a:r>
            <a:r>
              <a:rPr lang="en-US" spc="5" dirty="0">
                <a:latin typeface="Calibri" panose="020F0502020204030204" pitchFamily="34" charset="0"/>
                <a:cs typeface="Calibri" panose="020F0502020204030204" pitchFamily="34" charset="0"/>
              </a:rPr>
              <a:t>cases </a:t>
            </a:r>
            <a:r>
              <a:rPr lang="en-US" dirty="0">
                <a:latin typeface="Calibri" panose="020F0502020204030204" pitchFamily="34" charset="0"/>
                <a:cs typeface="Calibri" panose="020F0502020204030204" pitchFamily="34" charset="0"/>
              </a:rPr>
              <a:t>of</a:t>
            </a:r>
            <a:r>
              <a:rPr lang="en-US" spc="20" dirty="0">
                <a:latin typeface="Calibri" panose="020F0502020204030204" pitchFamily="34" charset="0"/>
                <a:cs typeface="Calibri" panose="020F0502020204030204" pitchFamily="34" charset="0"/>
              </a:rPr>
              <a:t> </a:t>
            </a:r>
            <a:r>
              <a:rPr lang="en-US" spc="5" dirty="0">
                <a:latin typeface="Calibri" panose="020F0502020204030204" pitchFamily="34" charset="0"/>
                <a:cs typeface="Calibri" panose="020F0502020204030204" pitchFamily="34" charset="0"/>
              </a:rPr>
              <a:t>dementia and its prevalence in developing countries is 0.6-2.1%.</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34220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06475"/>
          </a:xfrm>
        </p:spPr>
        <p:txBody>
          <a:bodyPr>
            <a:normAutofit fontScale="90000"/>
          </a:bodyPr>
          <a:lstStyle/>
          <a:p>
            <a:r>
              <a:rPr lang="en-IN" spc="-45" dirty="0"/>
              <a:t>DSM-5 </a:t>
            </a:r>
            <a:r>
              <a:rPr lang="en-IN" spc="-50" dirty="0"/>
              <a:t>CRITERIA </a:t>
            </a:r>
            <a:r>
              <a:rPr lang="en-IN" spc="-40" dirty="0"/>
              <a:t>FOR</a:t>
            </a:r>
            <a:r>
              <a:rPr lang="en-IN" spc="-459" dirty="0"/>
              <a:t> </a:t>
            </a:r>
            <a:r>
              <a:rPr lang="en-IN" spc="-105" dirty="0"/>
              <a:t>VASCULAR  </a:t>
            </a:r>
            <a:r>
              <a:rPr lang="en-IN" spc="-55" dirty="0"/>
              <a:t>NEUROCOGNITIVE</a:t>
            </a:r>
            <a:r>
              <a:rPr lang="en-IN" spc="-70" dirty="0"/>
              <a:t> </a:t>
            </a:r>
            <a:r>
              <a:rPr lang="en-IN" spc="-50" dirty="0"/>
              <a:t>DISORDERS</a:t>
            </a:r>
            <a:endParaRPr lang="en-IN" dirty="0"/>
          </a:p>
        </p:txBody>
      </p:sp>
      <p:sp>
        <p:nvSpPr>
          <p:cNvPr id="3" name="Content Placeholder 2"/>
          <p:cNvSpPr>
            <a:spLocks noGrp="1"/>
          </p:cNvSpPr>
          <p:nvPr>
            <p:ph idx="1"/>
          </p:nvPr>
        </p:nvSpPr>
        <p:spPr>
          <a:xfrm>
            <a:off x="838200" y="1554480"/>
            <a:ext cx="10515600" cy="5120640"/>
          </a:xfrm>
        </p:spPr>
        <p:txBody>
          <a:bodyPr>
            <a:normAutofit fontScale="77500" lnSpcReduction="20000"/>
          </a:bodyPr>
          <a:lstStyle/>
          <a:p>
            <a:pPr marL="12700" marR="5080">
              <a:lnSpc>
                <a:spcPct val="95000"/>
              </a:lnSpc>
              <a:spcBef>
                <a:spcPts val="225"/>
              </a:spcBef>
              <a:buAutoNum type="arabicPeriod"/>
              <a:tabLst>
                <a:tab pos="327660" algn="l"/>
              </a:tabLst>
            </a:pPr>
            <a:r>
              <a:rPr lang="en-US" b="1" spc="5" dirty="0">
                <a:latin typeface="Calibri" panose="020F0502020204030204" pitchFamily="34" charset="0"/>
                <a:cs typeface="Calibri" panose="020F0502020204030204" pitchFamily="34" charset="0"/>
              </a:rPr>
              <a:t>Criteria </a:t>
            </a:r>
            <a:r>
              <a:rPr lang="en-US" b="1" dirty="0">
                <a:latin typeface="Calibri" panose="020F0502020204030204" pitchFamily="34" charset="0"/>
                <a:cs typeface="Calibri" panose="020F0502020204030204" pitchFamily="34" charset="0"/>
              </a:rPr>
              <a:t>are </a:t>
            </a:r>
            <a:r>
              <a:rPr lang="en-US" b="1" spc="5" dirty="0">
                <a:latin typeface="Calibri" panose="020F0502020204030204" pitchFamily="34" charset="0"/>
                <a:cs typeface="Calibri" panose="020F0502020204030204" pitchFamily="34" charset="0"/>
              </a:rPr>
              <a:t>met for major neurocognitive disorder </a:t>
            </a:r>
            <a:r>
              <a:rPr lang="en-US" spc="5" dirty="0">
                <a:latin typeface="Calibri" panose="020F0502020204030204" pitchFamily="34" charset="0"/>
                <a:cs typeface="Calibri" panose="020F0502020204030204" pitchFamily="34" charset="0"/>
              </a:rPr>
              <a:t>(i.e., </a:t>
            </a:r>
            <a:r>
              <a:rPr lang="en-US" dirty="0">
                <a:latin typeface="Calibri" panose="020F0502020204030204" pitchFamily="34" charset="0"/>
                <a:cs typeface="Calibri" panose="020F0502020204030204" pitchFamily="34" charset="0"/>
              </a:rPr>
              <a:t>the </a:t>
            </a:r>
            <a:r>
              <a:rPr lang="en-US" spc="5" dirty="0">
                <a:latin typeface="Calibri" panose="020F0502020204030204" pitchFamily="34" charset="0"/>
                <a:cs typeface="Calibri" panose="020F0502020204030204" pitchFamily="34" charset="0"/>
              </a:rPr>
              <a:t>presence  of acquired impairment </a:t>
            </a:r>
            <a:r>
              <a:rPr lang="en-US" dirty="0">
                <a:latin typeface="Calibri" panose="020F0502020204030204" pitchFamily="34" charset="0"/>
                <a:cs typeface="Calibri" panose="020F0502020204030204" pitchFamily="34" charset="0"/>
              </a:rPr>
              <a:t>in </a:t>
            </a:r>
            <a:r>
              <a:rPr lang="en-US" spc="5" dirty="0">
                <a:latin typeface="Calibri" panose="020F0502020204030204" pitchFamily="34" charset="0"/>
                <a:cs typeface="Calibri" panose="020F0502020204030204" pitchFamily="34" charset="0"/>
              </a:rPr>
              <a:t>one or more cognitive domains and significant  impairment </a:t>
            </a:r>
            <a:r>
              <a:rPr lang="en-US" dirty="0">
                <a:latin typeface="Calibri" panose="020F0502020204030204" pitchFamily="34" charset="0"/>
                <a:cs typeface="Calibri" panose="020F0502020204030204" pitchFamily="34" charset="0"/>
              </a:rPr>
              <a:t>in </a:t>
            </a:r>
            <a:r>
              <a:rPr lang="en-US" spc="5" dirty="0">
                <a:latin typeface="Calibri" panose="020F0502020204030204" pitchFamily="34" charset="0"/>
                <a:cs typeface="Calibri" panose="020F0502020204030204" pitchFamily="34" charset="0"/>
              </a:rPr>
              <a:t>activities of daily living not better explained </a:t>
            </a:r>
            <a:r>
              <a:rPr lang="en-US" dirty="0">
                <a:latin typeface="Calibri" panose="020F0502020204030204" pitchFamily="34" charset="0"/>
                <a:cs typeface="Calibri" panose="020F0502020204030204" pitchFamily="34" charset="0"/>
              </a:rPr>
              <a:t>by </a:t>
            </a:r>
            <a:r>
              <a:rPr lang="en-US" spc="5" dirty="0">
                <a:latin typeface="Calibri" panose="020F0502020204030204" pitchFamily="34" charset="0"/>
                <a:cs typeface="Calibri" panose="020F0502020204030204" pitchFamily="34" charset="0"/>
              </a:rPr>
              <a:t>another  medical</a:t>
            </a:r>
            <a:r>
              <a:rPr lang="en-US" spc="-15" dirty="0">
                <a:latin typeface="Calibri" panose="020F0502020204030204" pitchFamily="34" charset="0"/>
                <a:cs typeface="Calibri" panose="020F0502020204030204" pitchFamily="34" charset="0"/>
              </a:rPr>
              <a:t> </a:t>
            </a:r>
            <a:r>
              <a:rPr lang="en-US" spc="5" dirty="0">
                <a:latin typeface="Calibri" panose="020F0502020204030204" pitchFamily="34" charset="0"/>
                <a:cs typeface="Calibri" panose="020F0502020204030204" pitchFamily="34" charset="0"/>
              </a:rPr>
              <a:t>condition);</a:t>
            </a:r>
            <a:endParaRPr lang="en-US" dirty="0">
              <a:latin typeface="Calibri" panose="020F0502020204030204" pitchFamily="34" charset="0"/>
              <a:cs typeface="Calibri" panose="020F0502020204030204" pitchFamily="34" charset="0"/>
            </a:endParaRPr>
          </a:p>
          <a:p>
            <a:pPr marL="327025" indent="-314960">
              <a:lnSpc>
                <a:spcPts val="2575"/>
              </a:lnSpc>
              <a:spcBef>
                <a:spcPts val="1480"/>
              </a:spcBef>
              <a:buAutoNum type="arabicPeriod"/>
              <a:tabLst>
                <a:tab pos="327660" algn="l"/>
              </a:tabLst>
            </a:pPr>
            <a:r>
              <a:rPr lang="en-US" dirty="0">
                <a:latin typeface="Calibri" panose="020F0502020204030204" pitchFamily="34" charset="0"/>
                <a:cs typeface="Calibri" panose="020F0502020204030204" pitchFamily="34" charset="0"/>
              </a:rPr>
              <a:t>The </a:t>
            </a:r>
            <a:r>
              <a:rPr lang="en-US" b="1" spc="5" dirty="0">
                <a:latin typeface="Calibri" panose="020F0502020204030204" pitchFamily="34" charset="0"/>
                <a:cs typeface="Calibri" panose="020F0502020204030204" pitchFamily="34" charset="0"/>
              </a:rPr>
              <a:t>clinical features </a:t>
            </a:r>
            <a:r>
              <a:rPr lang="en-US" b="1" dirty="0">
                <a:latin typeface="Calibri" panose="020F0502020204030204" pitchFamily="34" charset="0"/>
                <a:cs typeface="Calibri" panose="020F0502020204030204" pitchFamily="34" charset="0"/>
              </a:rPr>
              <a:t>are </a:t>
            </a:r>
            <a:r>
              <a:rPr lang="en-US" b="1" spc="5" dirty="0">
                <a:latin typeface="Calibri" panose="020F0502020204030204" pitchFamily="34" charset="0"/>
                <a:cs typeface="Calibri" panose="020F0502020204030204" pitchFamily="34" charset="0"/>
              </a:rPr>
              <a:t>consistent </a:t>
            </a:r>
            <a:r>
              <a:rPr lang="en-US" b="1" dirty="0">
                <a:latin typeface="Calibri" panose="020F0502020204030204" pitchFamily="34" charset="0"/>
                <a:cs typeface="Calibri" panose="020F0502020204030204" pitchFamily="34" charset="0"/>
              </a:rPr>
              <a:t>with </a:t>
            </a:r>
            <a:r>
              <a:rPr lang="en-US" b="1" spc="-5" dirty="0">
                <a:latin typeface="Calibri" panose="020F0502020204030204" pitchFamily="34" charset="0"/>
                <a:cs typeface="Calibri" panose="020F0502020204030204" pitchFamily="34" charset="0"/>
              </a:rPr>
              <a:t>a </a:t>
            </a:r>
            <a:r>
              <a:rPr lang="en-US" b="1" spc="5" dirty="0">
                <a:latin typeface="Calibri" panose="020F0502020204030204" pitchFamily="34" charset="0"/>
                <a:cs typeface="Calibri" panose="020F0502020204030204" pitchFamily="34" charset="0"/>
              </a:rPr>
              <a:t>vascular etiology</a:t>
            </a:r>
            <a:r>
              <a:rPr lang="en-US" b="1" spc="185" dirty="0">
                <a:latin typeface="Calibri" panose="020F0502020204030204" pitchFamily="34" charset="0"/>
                <a:cs typeface="Calibri" panose="020F0502020204030204" pitchFamily="34" charset="0"/>
              </a:rPr>
              <a:t> </a:t>
            </a:r>
            <a:r>
              <a:rPr lang="en-US" spc="5" dirty="0">
                <a:latin typeface="Calibri" panose="020F0502020204030204" pitchFamily="34" charset="0"/>
                <a:cs typeface="Calibri" panose="020F0502020204030204" pitchFamily="34" charset="0"/>
              </a:rPr>
              <a:t>as</a:t>
            </a:r>
            <a:r>
              <a:rPr lang="en-US" dirty="0">
                <a:latin typeface="Calibri" panose="020F0502020204030204" pitchFamily="34" charset="0"/>
                <a:cs typeface="Calibri" panose="020F0502020204030204" pitchFamily="34" charset="0"/>
              </a:rPr>
              <a:t> </a:t>
            </a:r>
            <a:r>
              <a:rPr lang="en-US" spc="5" dirty="0">
                <a:latin typeface="Calibri" panose="020F0502020204030204" pitchFamily="34" charset="0"/>
                <a:cs typeface="Calibri" panose="020F0502020204030204" pitchFamily="34" charset="0"/>
              </a:rPr>
              <a:t>suggested </a:t>
            </a:r>
            <a:r>
              <a:rPr lang="en-US" dirty="0">
                <a:latin typeface="Calibri" panose="020F0502020204030204" pitchFamily="34" charset="0"/>
                <a:cs typeface="Calibri" panose="020F0502020204030204" pitchFamily="34" charset="0"/>
              </a:rPr>
              <a:t>by</a:t>
            </a:r>
            <a:r>
              <a:rPr lang="en-US" spc="20" dirty="0">
                <a:latin typeface="Calibri" panose="020F0502020204030204" pitchFamily="34" charset="0"/>
                <a:cs typeface="Calibri" panose="020F0502020204030204" pitchFamily="34" charset="0"/>
              </a:rPr>
              <a:t> </a:t>
            </a:r>
            <a:r>
              <a:rPr lang="en-US" spc="5" dirty="0">
                <a:latin typeface="Calibri" panose="020F0502020204030204" pitchFamily="34" charset="0"/>
                <a:cs typeface="Calibri" panose="020F0502020204030204" pitchFamily="34" charset="0"/>
              </a:rPr>
              <a:t>either</a:t>
            </a:r>
            <a:endParaRPr lang="en-US" dirty="0">
              <a:latin typeface="Calibri" panose="020F0502020204030204" pitchFamily="34" charset="0"/>
              <a:cs typeface="Calibri" panose="020F0502020204030204" pitchFamily="34" charset="0"/>
            </a:endParaRPr>
          </a:p>
          <a:p>
            <a:pPr marL="12700" marR="1300480">
              <a:lnSpc>
                <a:spcPts val="2510"/>
              </a:lnSpc>
              <a:spcBef>
                <a:spcPts val="1655"/>
              </a:spcBef>
              <a:buAutoNum type="alphaLcParenBoth"/>
              <a:tabLst>
                <a:tab pos="437515" algn="l"/>
              </a:tabLst>
            </a:pPr>
            <a:r>
              <a:rPr lang="en-US" spc="5" dirty="0">
                <a:latin typeface="Calibri" panose="020F0502020204030204" pitchFamily="34" charset="0"/>
                <a:cs typeface="Calibri" panose="020F0502020204030204" pitchFamily="34" charset="0"/>
              </a:rPr>
              <a:t>cognitive deficits </a:t>
            </a:r>
            <a:r>
              <a:rPr lang="en-US" dirty="0">
                <a:latin typeface="Calibri" panose="020F0502020204030204" pitchFamily="34" charset="0"/>
                <a:cs typeface="Calibri" panose="020F0502020204030204" pitchFamily="34" charset="0"/>
              </a:rPr>
              <a:t>that are </a:t>
            </a:r>
            <a:r>
              <a:rPr lang="en-US" b="1" spc="5" dirty="0">
                <a:latin typeface="Calibri" panose="020F0502020204030204" pitchFamily="34" charset="0"/>
                <a:cs typeface="Calibri" panose="020F0502020204030204" pitchFamily="34" charset="0"/>
              </a:rPr>
              <a:t>temporally related </a:t>
            </a:r>
            <a:r>
              <a:rPr lang="en-US" dirty="0">
                <a:latin typeface="Calibri" panose="020F0502020204030204" pitchFamily="34" charset="0"/>
                <a:cs typeface="Calibri" panose="020F0502020204030204" pitchFamily="34" charset="0"/>
              </a:rPr>
              <a:t>to </a:t>
            </a:r>
            <a:r>
              <a:rPr lang="en-US" spc="5" dirty="0">
                <a:latin typeface="Calibri" panose="020F0502020204030204" pitchFamily="34" charset="0"/>
                <a:cs typeface="Calibri" panose="020F0502020204030204" pitchFamily="34" charset="0"/>
              </a:rPr>
              <a:t>one or more  cerebrovascular events</a:t>
            </a:r>
            <a:r>
              <a:rPr lang="en-US" spc="-5" dirty="0">
                <a:latin typeface="Calibri" panose="020F0502020204030204" pitchFamily="34" charset="0"/>
                <a:cs typeface="Calibri" panose="020F0502020204030204" pitchFamily="34" charset="0"/>
              </a:rPr>
              <a:t> </a:t>
            </a:r>
            <a:r>
              <a:rPr lang="en-US" spc="5" dirty="0">
                <a:latin typeface="Calibri" panose="020F0502020204030204" pitchFamily="34" charset="0"/>
                <a:cs typeface="Calibri" panose="020F0502020204030204" pitchFamily="34" charset="0"/>
              </a:rPr>
              <a:t>or</a:t>
            </a:r>
            <a:endParaRPr lang="en-US" dirty="0">
              <a:latin typeface="Calibri" panose="020F0502020204030204" pitchFamily="34" charset="0"/>
              <a:cs typeface="Calibri" panose="020F0502020204030204" pitchFamily="34" charset="0"/>
            </a:endParaRPr>
          </a:p>
          <a:p>
            <a:pPr marL="12700" marR="122555">
              <a:lnSpc>
                <a:spcPts val="2510"/>
              </a:lnSpc>
              <a:spcBef>
                <a:spcPts val="1595"/>
              </a:spcBef>
              <a:buAutoNum type="alphaLcParenBoth"/>
              <a:tabLst>
                <a:tab pos="437515" algn="l"/>
              </a:tabLst>
            </a:pPr>
            <a:r>
              <a:rPr lang="en-US" spc="5" dirty="0">
                <a:latin typeface="Calibri" panose="020F0502020204030204" pitchFamily="34" charset="0"/>
                <a:cs typeface="Calibri" panose="020F0502020204030204" pitchFamily="34" charset="0"/>
              </a:rPr>
              <a:t>presence of </a:t>
            </a:r>
            <a:r>
              <a:rPr lang="en-US" b="1" spc="5" dirty="0">
                <a:latin typeface="Calibri" panose="020F0502020204030204" pitchFamily="34" charset="0"/>
                <a:cs typeface="Calibri" panose="020F0502020204030204" pitchFamily="34" charset="0"/>
              </a:rPr>
              <a:t>prominent executive dysfunction</a:t>
            </a:r>
            <a:r>
              <a:rPr lang="en-US" spc="5" dirty="0">
                <a:latin typeface="Calibri" panose="020F0502020204030204" pitchFamily="34" charset="0"/>
                <a:cs typeface="Calibri" panose="020F0502020204030204" pitchFamily="34" charset="0"/>
              </a:rPr>
              <a:t> (e.g., inattentiveness or  slow processing</a:t>
            </a:r>
            <a:r>
              <a:rPr lang="en-US" spc="-30" dirty="0">
                <a:latin typeface="Calibri" panose="020F0502020204030204" pitchFamily="34" charset="0"/>
                <a:cs typeface="Calibri" panose="020F0502020204030204" pitchFamily="34" charset="0"/>
              </a:rPr>
              <a:t> </a:t>
            </a:r>
            <a:r>
              <a:rPr lang="en-US" spc="5" dirty="0">
                <a:latin typeface="Calibri" panose="020F0502020204030204" pitchFamily="34" charset="0"/>
                <a:cs typeface="Calibri" panose="020F0502020204030204" pitchFamily="34" charset="0"/>
              </a:rPr>
              <a:t>speed);</a:t>
            </a:r>
            <a:endParaRPr lang="en-US" dirty="0">
              <a:latin typeface="Calibri" panose="020F0502020204030204" pitchFamily="34" charset="0"/>
              <a:cs typeface="Calibri" panose="020F0502020204030204" pitchFamily="34" charset="0"/>
            </a:endParaRPr>
          </a:p>
          <a:p>
            <a:pPr marL="0" marR="676910" indent="0">
              <a:lnSpc>
                <a:spcPts val="2510"/>
              </a:lnSpc>
              <a:spcBef>
                <a:spcPts val="1605"/>
              </a:spcBef>
              <a:buNone/>
            </a:pPr>
            <a:r>
              <a:rPr lang="en-US" dirty="0">
                <a:latin typeface="Calibri" panose="020F0502020204030204" pitchFamily="34" charset="0"/>
                <a:cs typeface="Calibri" panose="020F0502020204030204" pitchFamily="34" charset="0"/>
              </a:rPr>
              <a:t>3. The </a:t>
            </a:r>
            <a:r>
              <a:rPr lang="en-US" spc="-5" dirty="0">
                <a:latin typeface="Calibri" panose="020F0502020204030204" pitchFamily="34" charset="0"/>
                <a:cs typeface="Calibri" panose="020F0502020204030204" pitchFamily="34" charset="0"/>
              </a:rPr>
              <a:t>patient’s </a:t>
            </a:r>
            <a:r>
              <a:rPr lang="en-US" b="1" spc="-25" dirty="0">
                <a:latin typeface="Calibri" panose="020F0502020204030204" pitchFamily="34" charset="0"/>
                <a:cs typeface="Calibri" panose="020F0502020204030204" pitchFamily="34" charset="0"/>
              </a:rPr>
              <a:t>history, </a:t>
            </a:r>
            <a:r>
              <a:rPr lang="en-US" b="1" spc="5" dirty="0">
                <a:latin typeface="Calibri" panose="020F0502020204030204" pitchFamily="34" charset="0"/>
                <a:cs typeface="Calibri" panose="020F0502020204030204" pitchFamily="34" charset="0"/>
              </a:rPr>
              <a:t>physical examination, and/or neuroimaging  findings </a:t>
            </a:r>
            <a:r>
              <a:rPr lang="en-US" b="1" dirty="0">
                <a:latin typeface="Calibri" panose="020F0502020204030204" pitchFamily="34" charset="0"/>
                <a:cs typeface="Calibri" panose="020F0502020204030204" pitchFamily="34" charset="0"/>
              </a:rPr>
              <a:t>are </a:t>
            </a:r>
            <a:r>
              <a:rPr lang="en-US" b="1" spc="5" dirty="0">
                <a:latin typeface="Calibri" panose="020F0502020204030204" pitchFamily="34" charset="0"/>
                <a:cs typeface="Calibri" panose="020F0502020204030204" pitchFamily="34" charset="0"/>
              </a:rPr>
              <a:t>consistent </a:t>
            </a:r>
            <a:r>
              <a:rPr lang="en-US" b="1" dirty="0">
                <a:latin typeface="Calibri" panose="020F0502020204030204" pitchFamily="34" charset="0"/>
                <a:cs typeface="Calibri" panose="020F0502020204030204" pitchFamily="34" charset="0"/>
              </a:rPr>
              <a:t>with </a:t>
            </a:r>
            <a:r>
              <a:rPr lang="en-US" b="1" spc="5" dirty="0">
                <a:latin typeface="Calibri" panose="020F0502020204030204" pitchFamily="34" charset="0"/>
                <a:cs typeface="Calibri" panose="020F0502020204030204" pitchFamily="34" charset="0"/>
              </a:rPr>
              <a:t>cerebrovascular disease of sufficient  severity </a:t>
            </a:r>
            <a:r>
              <a:rPr lang="en-US" b="1" dirty="0">
                <a:latin typeface="Calibri" panose="020F0502020204030204" pitchFamily="34" charset="0"/>
                <a:cs typeface="Calibri" panose="020F0502020204030204" pitchFamily="34" charset="0"/>
              </a:rPr>
              <a:t>to </a:t>
            </a:r>
            <a:r>
              <a:rPr lang="en-US" b="1" spc="5" dirty="0">
                <a:latin typeface="Calibri" panose="020F0502020204030204" pitchFamily="34" charset="0"/>
                <a:cs typeface="Calibri" panose="020F0502020204030204" pitchFamily="34" charset="0"/>
              </a:rPr>
              <a:t>account for </a:t>
            </a:r>
            <a:r>
              <a:rPr lang="en-US" b="1" spc="-5" dirty="0">
                <a:latin typeface="Calibri" panose="020F0502020204030204" pitchFamily="34" charset="0"/>
                <a:cs typeface="Calibri" panose="020F0502020204030204" pitchFamily="34" charset="0"/>
              </a:rPr>
              <a:t>patient’s </a:t>
            </a:r>
            <a:r>
              <a:rPr lang="en-US" b="1" spc="5" dirty="0">
                <a:latin typeface="Calibri" panose="020F0502020204030204" pitchFamily="34" charset="0"/>
                <a:cs typeface="Calibri" panose="020F0502020204030204" pitchFamily="34" charset="0"/>
              </a:rPr>
              <a:t>cognitive</a:t>
            </a:r>
            <a:r>
              <a:rPr lang="en-US" b="1" spc="20" dirty="0">
                <a:latin typeface="Calibri" panose="020F0502020204030204" pitchFamily="34" charset="0"/>
                <a:cs typeface="Calibri" panose="020F0502020204030204" pitchFamily="34" charset="0"/>
              </a:rPr>
              <a:t> </a:t>
            </a:r>
            <a:r>
              <a:rPr lang="en-US" b="1" spc="5" dirty="0">
                <a:latin typeface="Calibri" panose="020F0502020204030204" pitchFamily="34" charset="0"/>
                <a:cs typeface="Calibri" panose="020F0502020204030204" pitchFamily="34" charset="0"/>
              </a:rPr>
              <a:t>impairment</a:t>
            </a:r>
            <a:r>
              <a:rPr lang="en-US" spc="5" dirty="0">
                <a:latin typeface="Calibri" panose="020F0502020204030204" pitchFamily="34" charset="0"/>
                <a:cs typeface="Calibri" panose="020F0502020204030204" pitchFamily="34" charset="0"/>
              </a:rPr>
              <a:t>. </a:t>
            </a:r>
          </a:p>
          <a:p>
            <a:pPr marL="0" marR="676910" indent="0">
              <a:lnSpc>
                <a:spcPts val="2510"/>
              </a:lnSpc>
              <a:spcBef>
                <a:spcPts val="1605"/>
              </a:spcBef>
              <a:buNone/>
            </a:pPr>
            <a:r>
              <a:rPr lang="en-US" dirty="0"/>
              <a:t>Patients with </a:t>
            </a:r>
            <a:r>
              <a:rPr lang="en-US" b="1" dirty="0"/>
              <a:t>mild vascular neurocognitive disorder have impairment in one or more cognitive domains, but daily functioning remains relatively intact.</a:t>
            </a:r>
            <a:endParaRPr lang="en-US"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27125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pc="-50" dirty="0"/>
              <a:t>COURSE </a:t>
            </a:r>
            <a:r>
              <a:rPr lang="en-IN" spc="-40" dirty="0"/>
              <a:t>AND</a:t>
            </a:r>
            <a:r>
              <a:rPr lang="en-IN" spc="-370" dirty="0"/>
              <a:t> </a:t>
            </a:r>
            <a:r>
              <a:rPr lang="en-IN" spc="-50" dirty="0"/>
              <a:t>PROGNOSIS</a:t>
            </a:r>
            <a:endParaRPr lang="en-IN" dirty="0"/>
          </a:p>
        </p:txBody>
      </p:sp>
      <p:sp>
        <p:nvSpPr>
          <p:cNvPr id="3" name="Content Placeholder 2"/>
          <p:cNvSpPr>
            <a:spLocks noGrp="1"/>
          </p:cNvSpPr>
          <p:nvPr>
            <p:ph idx="1"/>
          </p:nvPr>
        </p:nvSpPr>
        <p:spPr/>
        <p:txBody>
          <a:bodyPr>
            <a:noAutofit/>
          </a:bodyPr>
          <a:lstStyle/>
          <a:p>
            <a:pPr marL="195580" indent="-182880">
              <a:lnSpc>
                <a:spcPts val="2810"/>
              </a:lnSpc>
              <a:spcBef>
                <a:spcPts val="100"/>
              </a:spcBef>
              <a:buClr>
                <a:srgbClr val="92A199"/>
              </a:buClr>
              <a:buSzPct val="79166"/>
              <a:buFont typeface="Arial"/>
              <a:buChar char="•"/>
              <a:tabLst>
                <a:tab pos="195580" algn="l"/>
              </a:tabLst>
            </a:pPr>
            <a:r>
              <a:rPr lang="en-US" sz="2400" spc="-25" dirty="0">
                <a:latin typeface="Calibri" panose="020F0502020204030204" pitchFamily="34" charset="0"/>
                <a:cs typeface="Calibri" panose="020F0502020204030204" pitchFamily="34" charset="0"/>
              </a:rPr>
              <a:t>Temporal </a:t>
            </a:r>
            <a:r>
              <a:rPr lang="en-US" sz="2400" spc="5" dirty="0">
                <a:latin typeface="Calibri" panose="020F0502020204030204" pitchFamily="34" charset="0"/>
                <a:cs typeface="Calibri" panose="020F0502020204030204" pitchFamily="34" charset="0"/>
              </a:rPr>
              <a:t>relationship between stroke occurrence</a:t>
            </a:r>
            <a:r>
              <a:rPr lang="en-US" sz="2400" spc="-80"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and </a:t>
            </a:r>
            <a:r>
              <a:rPr lang="en-US" sz="2400" spc="5" dirty="0">
                <a:latin typeface="Calibri" panose="020F0502020204030204" pitchFamily="34" charset="0"/>
                <a:cs typeface="Calibri" panose="020F0502020204030204" pitchFamily="34" charset="0"/>
              </a:rPr>
              <a:t>deterioration </a:t>
            </a:r>
            <a:r>
              <a:rPr lang="en-US" sz="2400" dirty="0">
                <a:latin typeface="Calibri" panose="020F0502020204030204" pitchFamily="34" charset="0"/>
                <a:cs typeface="Calibri" panose="020F0502020204030204" pitchFamily="34" charset="0"/>
              </a:rPr>
              <a:t>of </a:t>
            </a:r>
            <a:r>
              <a:rPr lang="en-US" sz="2400" spc="5" dirty="0">
                <a:latin typeface="Calibri" panose="020F0502020204030204" pitchFamily="34" charset="0"/>
                <a:cs typeface="Calibri" panose="020F0502020204030204" pitchFamily="34" charset="0"/>
              </a:rPr>
              <a:t>cognitive</a:t>
            </a:r>
            <a:r>
              <a:rPr lang="en-US" sz="2400" spc="-50" dirty="0">
                <a:latin typeface="Calibri" panose="020F0502020204030204" pitchFamily="34" charset="0"/>
                <a:cs typeface="Calibri" panose="020F0502020204030204" pitchFamily="34" charset="0"/>
              </a:rPr>
              <a:t> </a:t>
            </a:r>
            <a:r>
              <a:rPr lang="en-US" sz="2400" spc="5" dirty="0">
                <a:latin typeface="Calibri" panose="020F0502020204030204" pitchFamily="34" charset="0"/>
                <a:cs typeface="Calibri" panose="020F0502020204030204" pitchFamily="34" charset="0"/>
              </a:rPr>
              <a:t>function.</a:t>
            </a:r>
            <a:endParaRPr lang="en-US" sz="2400" dirty="0">
              <a:latin typeface="Calibri" panose="020F0502020204030204" pitchFamily="34" charset="0"/>
              <a:cs typeface="Calibri" panose="020F0502020204030204" pitchFamily="34" charset="0"/>
            </a:endParaRPr>
          </a:p>
          <a:p>
            <a:pPr marL="195580" indent="-182880">
              <a:lnSpc>
                <a:spcPct val="100000"/>
              </a:lnSpc>
              <a:spcBef>
                <a:spcPts val="1455"/>
              </a:spcBef>
              <a:buClr>
                <a:srgbClr val="92A199"/>
              </a:buClr>
              <a:buSzPct val="79166"/>
              <a:buFont typeface="Arial"/>
              <a:buChar char="•"/>
              <a:tabLst>
                <a:tab pos="195580" algn="l"/>
              </a:tabLst>
            </a:pPr>
            <a:r>
              <a:rPr lang="en-US" sz="2400" b="1" dirty="0">
                <a:latin typeface="Calibri" panose="020F0502020204030204" pitchFamily="34" charset="0"/>
                <a:cs typeface="Calibri" panose="020F0502020204030204" pitchFamily="34" charset="0"/>
              </a:rPr>
              <a:t>The </a:t>
            </a:r>
            <a:r>
              <a:rPr lang="en-US" sz="2400" b="1" spc="5" dirty="0">
                <a:latin typeface="Calibri" panose="020F0502020204030204" pitchFamily="34" charset="0"/>
                <a:cs typeface="Calibri" panose="020F0502020204030204" pitchFamily="34" charset="0"/>
              </a:rPr>
              <a:t>probability </a:t>
            </a:r>
            <a:r>
              <a:rPr lang="en-US" sz="2400" b="1" dirty="0">
                <a:latin typeface="Calibri" panose="020F0502020204030204" pitchFamily="34" charset="0"/>
                <a:cs typeface="Calibri" panose="020F0502020204030204" pitchFamily="34" charset="0"/>
              </a:rPr>
              <a:t>of </a:t>
            </a:r>
            <a:r>
              <a:rPr lang="en-US" sz="2400" b="1" spc="5" dirty="0">
                <a:latin typeface="Calibri" panose="020F0502020204030204" pitchFamily="34" charset="0"/>
                <a:cs typeface="Calibri" panose="020F0502020204030204" pitchFamily="34" charset="0"/>
              </a:rPr>
              <a:t>recurrent stroke</a:t>
            </a:r>
            <a:r>
              <a:rPr lang="en-US" sz="2400" spc="5"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is </a:t>
            </a:r>
            <a:r>
              <a:rPr lang="en-US" sz="2400" spc="5" dirty="0">
                <a:latin typeface="Calibri" panose="020F0502020204030204" pitchFamily="34" charset="0"/>
                <a:cs typeface="Calibri" panose="020F0502020204030204" pitchFamily="34" charset="0"/>
              </a:rPr>
              <a:t>approximately </a:t>
            </a:r>
            <a:r>
              <a:rPr lang="en-US" sz="2400" b="1" dirty="0">
                <a:latin typeface="Calibri" panose="020F0502020204030204" pitchFamily="34" charset="0"/>
                <a:cs typeface="Calibri" panose="020F0502020204030204" pitchFamily="34" charset="0"/>
              </a:rPr>
              <a:t>7 % </a:t>
            </a:r>
            <a:r>
              <a:rPr lang="en-US" sz="2400" b="1" spc="5" dirty="0">
                <a:latin typeface="Calibri" panose="020F0502020204030204" pitchFamily="34" charset="0"/>
                <a:cs typeface="Calibri" panose="020F0502020204030204" pitchFamily="34" charset="0"/>
              </a:rPr>
              <a:t>per</a:t>
            </a:r>
            <a:r>
              <a:rPr lang="en-US" sz="2400" b="1" spc="45" dirty="0">
                <a:latin typeface="Calibri" panose="020F0502020204030204" pitchFamily="34" charset="0"/>
                <a:cs typeface="Calibri" panose="020F0502020204030204" pitchFamily="34" charset="0"/>
              </a:rPr>
              <a:t> </a:t>
            </a:r>
            <a:r>
              <a:rPr lang="en-US" sz="2400" b="1" spc="-35" dirty="0">
                <a:latin typeface="Calibri" panose="020F0502020204030204" pitchFamily="34" charset="0"/>
                <a:cs typeface="Calibri" panose="020F0502020204030204" pitchFamily="34" charset="0"/>
              </a:rPr>
              <a:t>year</a:t>
            </a:r>
            <a:r>
              <a:rPr lang="en-US" sz="2400" spc="-35" dirty="0">
                <a:latin typeface="Calibri" panose="020F0502020204030204" pitchFamily="34" charset="0"/>
                <a:cs typeface="Calibri" panose="020F0502020204030204" pitchFamily="34" charset="0"/>
              </a:rPr>
              <a:t>.</a:t>
            </a:r>
            <a:endParaRPr lang="en-US" sz="2400" dirty="0">
              <a:latin typeface="Calibri" panose="020F0502020204030204" pitchFamily="34" charset="0"/>
              <a:cs typeface="Calibri" panose="020F0502020204030204" pitchFamily="34" charset="0"/>
            </a:endParaRPr>
          </a:p>
          <a:p>
            <a:pPr marL="195580" indent="-182880">
              <a:lnSpc>
                <a:spcPts val="2810"/>
              </a:lnSpc>
              <a:spcBef>
                <a:spcPts val="1460"/>
              </a:spcBef>
              <a:buClr>
                <a:srgbClr val="92A199"/>
              </a:buClr>
              <a:buSzPct val="79166"/>
              <a:buFont typeface="Arial"/>
              <a:buChar char="•"/>
              <a:tabLst>
                <a:tab pos="195580" algn="l"/>
              </a:tabLst>
            </a:pPr>
            <a:r>
              <a:rPr lang="en-US" sz="2400" spc="5" dirty="0">
                <a:latin typeface="Calibri" panose="020F0502020204030204" pitchFamily="34" charset="0"/>
                <a:cs typeface="Calibri" panose="020F0502020204030204" pitchFamily="34" charset="0"/>
              </a:rPr>
              <a:t>Framingham Heart Study </a:t>
            </a:r>
            <a:r>
              <a:rPr lang="en-US" sz="2400" dirty="0">
                <a:latin typeface="Calibri" panose="020F0502020204030204" pitchFamily="34" charset="0"/>
                <a:cs typeface="Calibri" panose="020F0502020204030204" pitchFamily="34" charset="0"/>
              </a:rPr>
              <a:t>(2014) </a:t>
            </a:r>
            <a:r>
              <a:rPr lang="en-US" sz="2400" spc="5" dirty="0">
                <a:latin typeface="Calibri" panose="020F0502020204030204" pitchFamily="34" charset="0"/>
                <a:cs typeface="Calibri" panose="020F0502020204030204" pitchFamily="34" charset="0"/>
              </a:rPr>
              <a:t>reported after</a:t>
            </a:r>
            <a:r>
              <a:rPr lang="en-US" sz="2400" spc="35" dirty="0">
                <a:latin typeface="Calibri" panose="020F0502020204030204" pitchFamily="34" charset="0"/>
                <a:cs typeface="Calibri" panose="020F0502020204030204" pitchFamily="34" charset="0"/>
              </a:rPr>
              <a:t> </a:t>
            </a:r>
            <a:r>
              <a:rPr lang="en-US" sz="2400" spc="5" dirty="0">
                <a:latin typeface="Calibri" panose="020F0502020204030204" pitchFamily="34" charset="0"/>
                <a:cs typeface="Calibri" panose="020F0502020204030204" pitchFamily="34" charset="0"/>
              </a:rPr>
              <a:t>prospective</a:t>
            </a:r>
            <a:r>
              <a:rPr lang="en-US" sz="2400" dirty="0">
                <a:latin typeface="Calibri" panose="020F0502020204030204" pitchFamily="34" charset="0"/>
                <a:cs typeface="Calibri" panose="020F0502020204030204" pitchFamily="34" charset="0"/>
              </a:rPr>
              <a:t> </a:t>
            </a:r>
            <a:r>
              <a:rPr lang="en-US" sz="2400" spc="5" dirty="0">
                <a:latin typeface="Calibri" panose="020F0502020204030204" pitchFamily="34" charset="0"/>
                <a:cs typeface="Calibri" panose="020F0502020204030204" pitchFamily="34" charset="0"/>
              </a:rPr>
              <a:t>follow-up </a:t>
            </a:r>
            <a:r>
              <a:rPr lang="en-US" sz="2400" dirty="0">
                <a:latin typeface="Calibri" panose="020F0502020204030204" pitchFamily="34" charset="0"/>
                <a:cs typeface="Calibri" panose="020F0502020204030204" pitchFamily="34" charset="0"/>
              </a:rPr>
              <a:t>of 132 </a:t>
            </a:r>
            <a:r>
              <a:rPr lang="en-US" sz="2400" spc="5" dirty="0">
                <a:latin typeface="Calibri" panose="020F0502020204030204" pitchFamily="34" charset="0"/>
                <a:cs typeface="Calibri" panose="020F0502020204030204" pitchFamily="34" charset="0"/>
              </a:rPr>
              <a:t>new-onset, dementia-free stroke</a:t>
            </a:r>
            <a:r>
              <a:rPr lang="en-US" sz="2400" spc="-55" dirty="0">
                <a:latin typeface="Calibri" panose="020F0502020204030204" pitchFamily="34" charset="0"/>
                <a:cs typeface="Calibri" panose="020F0502020204030204" pitchFamily="34" charset="0"/>
              </a:rPr>
              <a:t> </a:t>
            </a:r>
            <a:r>
              <a:rPr lang="en-US" sz="2400" spc="5" dirty="0">
                <a:latin typeface="Calibri" panose="020F0502020204030204" pitchFamily="34" charset="0"/>
                <a:cs typeface="Calibri" panose="020F0502020204030204" pitchFamily="34" charset="0"/>
              </a:rPr>
              <a:t>patients that </a:t>
            </a:r>
            <a:r>
              <a:rPr lang="en-US" sz="2400" spc="-5" dirty="0">
                <a:latin typeface="Calibri" panose="020F0502020204030204" pitchFamily="34" charset="0"/>
                <a:cs typeface="Calibri" panose="020F0502020204030204" pitchFamily="34" charset="0"/>
              </a:rPr>
              <a:t>at </a:t>
            </a:r>
            <a:r>
              <a:rPr lang="en-US" sz="2400" dirty="0">
                <a:latin typeface="Calibri" panose="020F0502020204030204" pitchFamily="34" charset="0"/>
                <a:cs typeface="Calibri" panose="020F0502020204030204" pitchFamily="34" charset="0"/>
              </a:rPr>
              <a:t>6 </a:t>
            </a:r>
            <a:r>
              <a:rPr lang="en-US" sz="2400" spc="5" dirty="0">
                <a:latin typeface="Calibri" panose="020F0502020204030204" pitchFamily="34" charset="0"/>
                <a:cs typeface="Calibri" panose="020F0502020204030204" pitchFamily="34" charset="0"/>
              </a:rPr>
              <a:t>months after stroke, significantly greater impairment was  seen </a:t>
            </a:r>
            <a:r>
              <a:rPr lang="en-US" sz="2400" dirty="0">
                <a:latin typeface="Calibri" panose="020F0502020204030204" pitchFamily="34" charset="0"/>
                <a:cs typeface="Calibri" panose="020F0502020204030204" pitchFamily="34" charset="0"/>
              </a:rPr>
              <a:t>in the </a:t>
            </a:r>
            <a:r>
              <a:rPr lang="en-US" sz="2400" spc="5" dirty="0">
                <a:latin typeface="Calibri" panose="020F0502020204030204" pitchFamily="34" charset="0"/>
                <a:cs typeface="Calibri" panose="020F0502020204030204" pitchFamily="34" charset="0"/>
              </a:rPr>
              <a:t>following </a:t>
            </a:r>
            <a:r>
              <a:rPr lang="en-US" sz="2400" dirty="0">
                <a:latin typeface="Calibri" panose="020F0502020204030204" pitchFamily="34" charset="0"/>
                <a:cs typeface="Calibri" panose="020F0502020204030204" pitchFamily="34" charset="0"/>
              </a:rPr>
              <a:t>cognitive </a:t>
            </a:r>
            <a:r>
              <a:rPr lang="en-US" sz="2400" spc="5" dirty="0">
                <a:latin typeface="Calibri" panose="020F0502020204030204" pitchFamily="34" charset="0"/>
                <a:cs typeface="Calibri" panose="020F0502020204030204" pitchFamily="34" charset="0"/>
              </a:rPr>
              <a:t>domains </a:t>
            </a:r>
            <a:r>
              <a:rPr lang="en-US" sz="2400" dirty="0">
                <a:latin typeface="Calibri" panose="020F0502020204030204" pitchFamily="34" charset="0"/>
                <a:cs typeface="Calibri" panose="020F0502020204030204" pitchFamily="34" charset="0"/>
              </a:rPr>
              <a:t>: </a:t>
            </a:r>
            <a:r>
              <a:rPr lang="en-US" sz="2400" spc="5" dirty="0">
                <a:latin typeface="Calibri" panose="020F0502020204030204" pitchFamily="34" charset="0"/>
                <a:cs typeface="Calibri" panose="020F0502020204030204" pitchFamily="34" charset="0"/>
              </a:rPr>
              <a:t>immediate recall </a:t>
            </a:r>
            <a:r>
              <a:rPr lang="en-US" sz="2400" dirty="0">
                <a:latin typeface="Calibri" panose="020F0502020204030204" pitchFamily="34" charset="0"/>
                <a:cs typeface="Calibri" panose="020F0502020204030204" pitchFamily="34" charset="0"/>
              </a:rPr>
              <a:t>of  logical and visual </a:t>
            </a:r>
            <a:r>
              <a:rPr lang="en-US" sz="2400" b="1" spc="-35" dirty="0">
                <a:latin typeface="Calibri" panose="020F0502020204030204" pitchFamily="34" charset="0"/>
                <a:cs typeface="Calibri" panose="020F0502020204030204" pitchFamily="34" charset="0"/>
              </a:rPr>
              <a:t>memory</a:t>
            </a:r>
            <a:r>
              <a:rPr lang="en-US" sz="2400" spc="-35"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verbal </a:t>
            </a:r>
            <a:r>
              <a:rPr lang="en-US" sz="2400" b="1" dirty="0">
                <a:latin typeface="Calibri" panose="020F0502020204030204" pitchFamily="34" charset="0"/>
                <a:cs typeface="Calibri" panose="020F0502020204030204" pitchFamily="34" charset="0"/>
              </a:rPr>
              <a:t>learning</a:t>
            </a:r>
            <a:r>
              <a:rPr lang="en-US" sz="2400" dirty="0">
                <a:latin typeface="Calibri" panose="020F0502020204030204" pitchFamily="34" charset="0"/>
                <a:cs typeface="Calibri" panose="020F0502020204030204" pitchFamily="34" charset="0"/>
              </a:rPr>
              <a:t>, naming, </a:t>
            </a:r>
            <a:r>
              <a:rPr lang="en-US" sz="2400" b="1" dirty="0">
                <a:latin typeface="Calibri" panose="020F0502020204030204" pitchFamily="34" charset="0"/>
                <a:cs typeface="Calibri" panose="020F0502020204030204" pitchFamily="34" charset="0"/>
              </a:rPr>
              <a:t>executive  </a:t>
            </a:r>
            <a:r>
              <a:rPr lang="en-US" sz="2400" b="1" spc="5" dirty="0">
                <a:latin typeface="Calibri" panose="020F0502020204030204" pitchFamily="34" charset="0"/>
                <a:cs typeface="Calibri" panose="020F0502020204030204" pitchFamily="34" charset="0"/>
              </a:rPr>
              <a:t>function</a:t>
            </a:r>
            <a:r>
              <a:rPr lang="en-US" sz="2400" spc="5" dirty="0">
                <a:latin typeface="Calibri" panose="020F0502020204030204" pitchFamily="34" charset="0"/>
                <a:cs typeface="Calibri" panose="020F0502020204030204" pitchFamily="34" charset="0"/>
              </a:rPr>
              <a:t>, </a:t>
            </a:r>
            <a:r>
              <a:rPr lang="en-US" sz="2400" b="1" spc="5" dirty="0" err="1">
                <a:latin typeface="Calibri" panose="020F0502020204030204" pitchFamily="34" charset="0"/>
                <a:cs typeface="Calibri" panose="020F0502020204030204" pitchFamily="34" charset="0"/>
              </a:rPr>
              <a:t>visuospatial</a:t>
            </a:r>
            <a:r>
              <a:rPr lang="en-US" sz="2400" spc="5"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and </a:t>
            </a:r>
            <a:r>
              <a:rPr lang="en-US" sz="2400" spc="5" dirty="0">
                <a:latin typeface="Calibri" panose="020F0502020204030204" pitchFamily="34" charset="0"/>
                <a:cs typeface="Calibri" panose="020F0502020204030204" pitchFamily="34" charset="0"/>
              </a:rPr>
              <a:t>motor</a:t>
            </a:r>
            <a:r>
              <a:rPr lang="en-US" sz="2400" spc="-5" dirty="0">
                <a:latin typeface="Calibri" panose="020F0502020204030204" pitchFamily="34" charset="0"/>
                <a:cs typeface="Calibri" panose="020F0502020204030204" pitchFamily="34" charset="0"/>
              </a:rPr>
              <a:t> </a:t>
            </a:r>
            <a:r>
              <a:rPr lang="en-US" sz="2400" b="1" spc="5" dirty="0">
                <a:latin typeface="Calibri" panose="020F0502020204030204" pitchFamily="34" charset="0"/>
                <a:cs typeface="Calibri" panose="020F0502020204030204" pitchFamily="34" charset="0"/>
              </a:rPr>
              <a:t>skills</a:t>
            </a:r>
            <a:r>
              <a:rPr lang="en-US" sz="2400" spc="5" dirty="0">
                <a:latin typeface="Calibri" panose="020F0502020204030204" pitchFamily="34" charset="0"/>
                <a:cs typeface="Calibri" panose="020F0502020204030204" pitchFamily="34" charset="0"/>
              </a:rPr>
              <a:t>.</a:t>
            </a:r>
            <a:endParaRPr lang="en-US" sz="2400" dirty="0">
              <a:latin typeface="Calibri" panose="020F0502020204030204" pitchFamily="34" charset="0"/>
              <a:cs typeface="Calibri" panose="020F0502020204030204" pitchFamily="34" charset="0"/>
            </a:endParaRPr>
          </a:p>
          <a:p>
            <a:pPr marL="195580" marR="354965" indent="-182880">
              <a:lnSpc>
                <a:spcPts val="2740"/>
              </a:lnSpc>
              <a:spcBef>
                <a:spcPts val="1660"/>
              </a:spcBef>
              <a:buClr>
                <a:srgbClr val="92A199"/>
              </a:buClr>
              <a:buSzPct val="79166"/>
              <a:buFont typeface="Arial"/>
              <a:buChar char="•"/>
              <a:tabLst>
                <a:tab pos="195580" algn="l"/>
              </a:tabLst>
            </a:pPr>
            <a:r>
              <a:rPr lang="en-US" sz="2400" dirty="0">
                <a:latin typeface="Calibri" panose="020F0502020204030204" pitchFamily="34" charset="0"/>
                <a:cs typeface="Calibri" panose="020F0502020204030204" pitchFamily="34" charset="0"/>
              </a:rPr>
              <a:t>These </a:t>
            </a:r>
            <a:r>
              <a:rPr lang="en-US" sz="2400" b="1" spc="5" dirty="0">
                <a:latin typeface="Calibri" panose="020F0502020204030204" pitchFamily="34" charset="0"/>
                <a:cs typeface="Calibri" panose="020F0502020204030204" pitchFamily="34" charset="0"/>
              </a:rPr>
              <a:t>deficits were independent </a:t>
            </a:r>
            <a:r>
              <a:rPr lang="en-US" sz="2400" b="1" dirty="0">
                <a:latin typeface="Calibri" panose="020F0502020204030204" pitchFamily="34" charset="0"/>
                <a:cs typeface="Calibri" panose="020F0502020204030204" pitchFamily="34" charset="0"/>
              </a:rPr>
              <a:t>of </a:t>
            </a:r>
            <a:r>
              <a:rPr lang="en-US" sz="2400" b="1" spc="5" dirty="0" err="1">
                <a:latin typeface="Calibri" panose="020F0502020204030204" pitchFamily="34" charset="0"/>
                <a:cs typeface="Calibri" panose="020F0502020204030204" pitchFamily="34" charset="0"/>
              </a:rPr>
              <a:t>prestroke</a:t>
            </a:r>
            <a:r>
              <a:rPr lang="en-US" sz="2400" b="1" spc="5" dirty="0">
                <a:latin typeface="Calibri" panose="020F0502020204030204" pitchFamily="34" charset="0"/>
                <a:cs typeface="Calibri" panose="020F0502020204030204" pitchFamily="34" charset="0"/>
              </a:rPr>
              <a:t> </a:t>
            </a:r>
            <a:r>
              <a:rPr lang="en-US" sz="2400" b="1" dirty="0">
                <a:latin typeface="Calibri" panose="020F0502020204030204" pitchFamily="34" charset="0"/>
                <a:cs typeface="Calibri" panose="020F0502020204030204" pitchFamily="34" charset="0"/>
              </a:rPr>
              <a:t>cognitive </a:t>
            </a:r>
            <a:r>
              <a:rPr lang="en-US" sz="2400" b="1" spc="5" dirty="0">
                <a:latin typeface="Calibri" panose="020F0502020204030204" pitchFamily="34" charset="0"/>
                <a:cs typeface="Calibri" panose="020F0502020204030204" pitchFamily="34" charset="0"/>
              </a:rPr>
              <a:t>function  </a:t>
            </a:r>
            <a:r>
              <a:rPr lang="en-US" sz="2400" dirty="0">
                <a:latin typeface="Calibri" panose="020F0502020204030204" pitchFamily="34" charset="0"/>
                <a:cs typeface="Calibri" panose="020F0502020204030204" pitchFamily="34" charset="0"/>
              </a:rPr>
              <a:t>and vascular </a:t>
            </a:r>
            <a:r>
              <a:rPr lang="en-US" sz="2400" spc="5" dirty="0">
                <a:latin typeface="Calibri" panose="020F0502020204030204" pitchFamily="34" charset="0"/>
                <a:cs typeface="Calibri" panose="020F0502020204030204" pitchFamily="34" charset="0"/>
              </a:rPr>
              <a:t>risk</a:t>
            </a:r>
            <a:r>
              <a:rPr lang="en-US" sz="2400" spc="-5" dirty="0">
                <a:latin typeface="Calibri" panose="020F0502020204030204" pitchFamily="34" charset="0"/>
                <a:cs typeface="Calibri" panose="020F0502020204030204" pitchFamily="34" charset="0"/>
              </a:rPr>
              <a:t> </a:t>
            </a:r>
            <a:r>
              <a:rPr lang="en-US" sz="2400" spc="5" dirty="0">
                <a:latin typeface="Calibri" panose="020F0502020204030204" pitchFamily="34" charset="0"/>
                <a:cs typeface="Calibri" panose="020F0502020204030204" pitchFamily="34" charset="0"/>
              </a:rPr>
              <a:t>factors.</a:t>
            </a:r>
            <a:endParaRPr lang="en-US"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694812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37309"/>
            <a:ext cx="10515600" cy="5539654"/>
          </a:xfrm>
        </p:spPr>
        <p:txBody>
          <a:bodyPr>
            <a:normAutofit/>
          </a:bodyPr>
          <a:lstStyle/>
          <a:p>
            <a:pPr marL="195580" marR="5080" indent="-182880" algn="just">
              <a:lnSpc>
                <a:spcPts val="2740"/>
              </a:lnSpc>
              <a:spcBef>
                <a:spcPts val="1755"/>
              </a:spcBef>
              <a:buClr>
                <a:srgbClr val="92A199"/>
              </a:buClr>
              <a:buSzPct val="79166"/>
              <a:buFont typeface="Arial"/>
              <a:buChar char="•"/>
              <a:tabLst>
                <a:tab pos="195580" algn="l"/>
              </a:tabLst>
            </a:pPr>
            <a:r>
              <a:rPr lang="en-US" sz="2400" dirty="0">
                <a:latin typeface="Calibri" panose="020F0502020204030204" pitchFamily="34" charset="0"/>
                <a:cs typeface="Calibri" panose="020F0502020204030204" pitchFamily="34" charset="0"/>
              </a:rPr>
              <a:t>The </a:t>
            </a:r>
            <a:r>
              <a:rPr lang="en-US" sz="2400" spc="5" dirty="0">
                <a:latin typeface="Calibri" panose="020F0502020204030204" pitchFamily="34" charset="0"/>
                <a:cs typeface="Calibri" panose="020F0502020204030204" pitchFamily="34" charset="0"/>
              </a:rPr>
              <a:t>incidence </a:t>
            </a:r>
            <a:r>
              <a:rPr lang="en-US" sz="2400" dirty="0">
                <a:latin typeface="Calibri" panose="020F0502020204030204" pitchFamily="34" charset="0"/>
                <a:cs typeface="Calibri" panose="020F0502020204030204" pitchFamily="34" charset="0"/>
              </a:rPr>
              <a:t>of </a:t>
            </a:r>
            <a:r>
              <a:rPr lang="en-US" sz="2400" spc="5" dirty="0">
                <a:latin typeface="Calibri" panose="020F0502020204030204" pitchFamily="34" charset="0"/>
                <a:cs typeface="Calibri" panose="020F0502020204030204" pitchFamily="34" charset="0"/>
              </a:rPr>
              <a:t>dementia </a:t>
            </a:r>
            <a:r>
              <a:rPr lang="en-US" sz="2400" dirty="0">
                <a:latin typeface="Calibri" panose="020F0502020204030204" pitchFamily="34" charset="0"/>
                <a:cs typeface="Calibri" panose="020F0502020204030204" pitchFamily="34" charset="0"/>
              </a:rPr>
              <a:t>in </a:t>
            </a:r>
            <a:r>
              <a:rPr lang="en-US" sz="2400" spc="5" dirty="0">
                <a:latin typeface="Calibri" panose="020F0502020204030204" pitchFamily="34" charset="0"/>
                <a:cs typeface="Calibri" panose="020F0502020204030204" pitchFamily="34" charset="0"/>
              </a:rPr>
              <a:t>older people with </a:t>
            </a:r>
            <a:r>
              <a:rPr lang="en-US" sz="2400" dirty="0">
                <a:latin typeface="Calibri" panose="020F0502020204030204" pitchFamily="34" charset="0"/>
                <a:cs typeface="Calibri" panose="020F0502020204030204" pitchFamily="34" charset="0"/>
              </a:rPr>
              <a:t>a longer </a:t>
            </a:r>
            <a:r>
              <a:rPr lang="en-US" sz="2400" spc="20" dirty="0">
                <a:latin typeface="Calibri" panose="020F0502020204030204" pitchFamily="34" charset="0"/>
                <a:cs typeface="Calibri" panose="020F0502020204030204" pitchFamily="34" charset="0"/>
              </a:rPr>
              <a:t>follow-up  </a:t>
            </a:r>
            <a:r>
              <a:rPr lang="en-US" sz="2400" spc="5" dirty="0">
                <a:latin typeface="Calibri" panose="020F0502020204030204" pitchFamily="34" charset="0"/>
                <a:cs typeface="Calibri" panose="020F0502020204030204" pitchFamily="34" charset="0"/>
              </a:rPr>
              <a:t>time increases from </a:t>
            </a:r>
            <a:r>
              <a:rPr lang="en-US" sz="2400" dirty="0">
                <a:latin typeface="Calibri" panose="020F0502020204030204" pitchFamily="34" charset="0"/>
                <a:cs typeface="Calibri" panose="020F0502020204030204" pitchFamily="34" charset="0"/>
              </a:rPr>
              <a:t>10% at 1 year </a:t>
            </a:r>
            <a:r>
              <a:rPr lang="en-US" sz="2400" spc="5" dirty="0">
                <a:latin typeface="Calibri" panose="020F0502020204030204" pitchFamily="34" charset="0"/>
                <a:cs typeface="Calibri" panose="020F0502020204030204" pitchFamily="34" charset="0"/>
              </a:rPr>
              <a:t>to </a:t>
            </a:r>
            <a:r>
              <a:rPr lang="en-US" sz="2400" dirty="0">
                <a:latin typeface="Calibri" panose="020F0502020204030204" pitchFamily="34" charset="0"/>
                <a:cs typeface="Calibri" panose="020F0502020204030204" pitchFamily="34" charset="0"/>
              </a:rPr>
              <a:t>32% </a:t>
            </a:r>
            <a:r>
              <a:rPr lang="en-US" sz="2400" spc="5" dirty="0">
                <a:latin typeface="Calibri" panose="020F0502020204030204" pitchFamily="34" charset="0"/>
                <a:cs typeface="Calibri" panose="020F0502020204030204" pitchFamily="34" charset="0"/>
              </a:rPr>
              <a:t>after </a:t>
            </a:r>
            <a:r>
              <a:rPr lang="en-US" sz="2400" dirty="0">
                <a:latin typeface="Calibri" panose="020F0502020204030204" pitchFamily="34" charset="0"/>
                <a:cs typeface="Calibri" panose="020F0502020204030204" pitchFamily="34" charset="0"/>
              </a:rPr>
              <a:t>5 years</a:t>
            </a:r>
          </a:p>
          <a:p>
            <a:pPr marL="195580" indent="-182880" algn="just">
              <a:lnSpc>
                <a:spcPts val="2810"/>
              </a:lnSpc>
              <a:spcBef>
                <a:spcPts val="1390"/>
              </a:spcBef>
              <a:buClr>
                <a:srgbClr val="92A199"/>
              </a:buClr>
              <a:buSzPct val="79166"/>
              <a:buFont typeface="Arial"/>
              <a:buChar char="•"/>
              <a:tabLst>
                <a:tab pos="195580" algn="l"/>
              </a:tabLst>
            </a:pPr>
            <a:r>
              <a:rPr lang="en-US" sz="2400" b="1" spc="5" dirty="0">
                <a:latin typeface="Calibri" panose="020F0502020204030204" pitchFamily="34" charset="0"/>
                <a:cs typeface="Calibri" panose="020F0502020204030204" pitchFamily="34" charset="0"/>
              </a:rPr>
              <a:t>Hypertension</a:t>
            </a:r>
            <a:r>
              <a:rPr lang="en-US" sz="2400" spc="5"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has </a:t>
            </a:r>
            <a:r>
              <a:rPr lang="en-US" sz="2400" spc="5" dirty="0">
                <a:latin typeface="Calibri" panose="020F0502020204030204" pitchFamily="34" charset="0"/>
                <a:cs typeface="Calibri" panose="020F0502020204030204" pitchFamily="34" charset="0"/>
              </a:rPr>
              <a:t>been shown to </a:t>
            </a:r>
            <a:r>
              <a:rPr lang="en-US" sz="2400" dirty="0">
                <a:latin typeface="Calibri" panose="020F0502020204030204" pitchFamily="34" charset="0"/>
                <a:cs typeface="Calibri" panose="020F0502020204030204" pitchFamily="34" charset="0"/>
              </a:rPr>
              <a:t>be </a:t>
            </a:r>
            <a:r>
              <a:rPr lang="en-US" sz="2400" spc="5" dirty="0">
                <a:latin typeface="Calibri" panose="020F0502020204030204" pitchFamily="34" charset="0"/>
                <a:cs typeface="Calibri" panose="020F0502020204030204" pitchFamily="34" charset="0"/>
              </a:rPr>
              <a:t>the most common</a:t>
            </a:r>
            <a:r>
              <a:rPr lang="en-US" sz="2400" spc="55" dirty="0">
                <a:latin typeface="Calibri" panose="020F0502020204030204" pitchFamily="34" charset="0"/>
                <a:cs typeface="Calibri" panose="020F0502020204030204" pitchFamily="34" charset="0"/>
              </a:rPr>
              <a:t> </a:t>
            </a:r>
            <a:r>
              <a:rPr lang="en-US" sz="2400" spc="5" dirty="0">
                <a:latin typeface="Calibri" panose="020F0502020204030204" pitchFamily="34" charset="0"/>
                <a:cs typeface="Calibri" panose="020F0502020204030204" pitchFamily="34" charset="0"/>
              </a:rPr>
              <a:t>modifiable</a:t>
            </a:r>
            <a:r>
              <a:rPr lang="en-US" sz="2400" dirty="0">
                <a:latin typeface="Calibri" panose="020F0502020204030204" pitchFamily="34" charset="0"/>
                <a:cs typeface="Calibri" panose="020F0502020204030204" pitchFamily="34" charset="0"/>
              </a:rPr>
              <a:t> </a:t>
            </a:r>
            <a:r>
              <a:rPr lang="en-US" sz="2400" spc="5" dirty="0">
                <a:latin typeface="Calibri" panose="020F0502020204030204" pitchFamily="34" charset="0"/>
                <a:cs typeface="Calibri" panose="020F0502020204030204" pitchFamily="34" charset="0"/>
              </a:rPr>
              <a:t>risk factor for stroke</a:t>
            </a:r>
            <a:r>
              <a:rPr lang="en-US" sz="2400" spc="-35" dirty="0">
                <a:latin typeface="Calibri" panose="020F0502020204030204" pitchFamily="34" charset="0"/>
                <a:cs typeface="Calibri" panose="020F0502020204030204" pitchFamily="34" charset="0"/>
              </a:rPr>
              <a:t> </a:t>
            </a:r>
            <a:r>
              <a:rPr lang="en-US" sz="2400" spc="5" dirty="0">
                <a:latin typeface="Calibri" panose="020F0502020204030204" pitchFamily="34" charset="0"/>
                <a:cs typeface="Calibri" panose="020F0502020204030204" pitchFamily="34" charset="0"/>
              </a:rPr>
              <a:t>worldwide. </a:t>
            </a:r>
          </a:p>
          <a:p>
            <a:pPr marL="195580" indent="-182880" algn="just">
              <a:lnSpc>
                <a:spcPts val="2810"/>
              </a:lnSpc>
              <a:spcBef>
                <a:spcPts val="1390"/>
              </a:spcBef>
              <a:buClr>
                <a:srgbClr val="92A199"/>
              </a:buClr>
              <a:buSzPct val="79166"/>
              <a:buFont typeface="Arial"/>
              <a:buChar char="•"/>
              <a:tabLst>
                <a:tab pos="195580" algn="l"/>
              </a:tabLst>
            </a:pPr>
            <a:r>
              <a:rPr lang="en-US" sz="2400" b="1" spc="5" dirty="0">
                <a:latin typeface="Calibri" panose="020F0502020204030204" pitchFamily="34" charset="0"/>
                <a:cs typeface="Calibri" panose="020F0502020204030204" pitchFamily="34" charset="0"/>
              </a:rPr>
              <a:t>Atherosclerotic heart disease </a:t>
            </a:r>
            <a:r>
              <a:rPr lang="en-US" sz="2400" spc="5" dirty="0">
                <a:latin typeface="Calibri" panose="020F0502020204030204" pitchFamily="34" charset="0"/>
                <a:cs typeface="Calibri" panose="020F0502020204030204" pitchFamily="34" charset="0"/>
              </a:rPr>
              <a:t>with or without arrhythmia is also associated with vascular dementia.</a:t>
            </a:r>
            <a:endParaRPr lang="en-US" sz="2400" dirty="0">
              <a:latin typeface="Calibri" panose="020F0502020204030204" pitchFamily="34" charset="0"/>
              <a:cs typeface="Calibri" panose="020F0502020204030204" pitchFamily="34" charset="0"/>
            </a:endParaRPr>
          </a:p>
          <a:p>
            <a:pPr marL="195580" marR="93980" indent="-182880" algn="just">
              <a:lnSpc>
                <a:spcPts val="2740"/>
              </a:lnSpc>
              <a:spcBef>
                <a:spcPts val="1660"/>
              </a:spcBef>
              <a:buClr>
                <a:srgbClr val="92A199"/>
              </a:buClr>
              <a:buSzPct val="79166"/>
              <a:buFont typeface="Arial"/>
              <a:buChar char="•"/>
              <a:tabLst>
                <a:tab pos="195580" algn="l"/>
              </a:tabLst>
            </a:pPr>
            <a:r>
              <a:rPr lang="en-US" sz="2400" b="1" spc="5" dirty="0">
                <a:latin typeface="Calibri" panose="020F0502020204030204" pitchFamily="34" charset="0"/>
                <a:cs typeface="Calibri" panose="020F0502020204030204" pitchFamily="34" charset="0"/>
              </a:rPr>
              <a:t>Cigarette smoking </a:t>
            </a:r>
            <a:r>
              <a:rPr lang="en-US" sz="2400" dirty="0">
                <a:latin typeface="Calibri" panose="020F0502020204030204" pitchFamily="34" charset="0"/>
                <a:cs typeface="Calibri" panose="020F0502020204030204" pitchFamily="34" charset="0"/>
              </a:rPr>
              <a:t>of one or </a:t>
            </a:r>
            <a:r>
              <a:rPr lang="en-US" sz="2400" spc="5" dirty="0">
                <a:latin typeface="Calibri" panose="020F0502020204030204" pitchFamily="34" charset="0"/>
                <a:cs typeface="Calibri" panose="020F0502020204030204" pitchFamily="34" charset="0"/>
              </a:rPr>
              <a:t>more packs per </a:t>
            </a:r>
            <a:r>
              <a:rPr lang="en-US" sz="2400" dirty="0">
                <a:latin typeface="Calibri" panose="020F0502020204030204" pitchFamily="34" charset="0"/>
                <a:cs typeface="Calibri" panose="020F0502020204030204" pitchFamily="34" charset="0"/>
              </a:rPr>
              <a:t>day was a </a:t>
            </a:r>
            <a:r>
              <a:rPr lang="en-US" sz="2400" spc="5" dirty="0">
                <a:latin typeface="Calibri" panose="020F0502020204030204" pitchFamily="34" charset="0"/>
                <a:cs typeface="Calibri" panose="020F0502020204030204" pitchFamily="34" charset="0"/>
              </a:rPr>
              <a:t>risk factor  </a:t>
            </a:r>
            <a:r>
              <a:rPr lang="en-US" sz="2400" dirty="0">
                <a:latin typeface="Calibri" panose="020F0502020204030204" pitchFamily="34" charset="0"/>
                <a:cs typeface="Calibri" panose="020F0502020204030204" pitchFamily="34" charset="0"/>
              </a:rPr>
              <a:t>in 21</a:t>
            </a:r>
            <a:r>
              <a:rPr lang="en-US" sz="2400" spc="20" dirty="0">
                <a:latin typeface="Calibri" panose="020F0502020204030204" pitchFamily="34" charset="0"/>
                <a:cs typeface="Calibri" panose="020F0502020204030204" pitchFamily="34" charset="0"/>
              </a:rPr>
              <a:t> </a:t>
            </a:r>
            <a:r>
              <a:rPr lang="en-US" sz="2400" spc="5" dirty="0">
                <a:latin typeface="Calibri" panose="020F0502020204030204" pitchFamily="34" charset="0"/>
                <a:cs typeface="Calibri" panose="020F0502020204030204" pitchFamily="34" charset="0"/>
              </a:rPr>
              <a:t>%.</a:t>
            </a:r>
            <a:endParaRPr lang="en-US"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590067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pc="-55" dirty="0"/>
              <a:t>T</a:t>
            </a:r>
            <a:r>
              <a:rPr lang="en-IN" spc="-60" dirty="0"/>
              <a:t>RE</a:t>
            </a:r>
            <a:r>
              <a:rPr lang="en-IN" spc="-275" dirty="0"/>
              <a:t>A</a:t>
            </a:r>
            <a:r>
              <a:rPr lang="en-IN" spc="-55" dirty="0"/>
              <a:t>T</a:t>
            </a:r>
            <a:r>
              <a:rPr lang="en-IN" spc="-60" dirty="0"/>
              <a:t>MEN</a:t>
            </a:r>
            <a:r>
              <a:rPr lang="en-IN" spc="-5" dirty="0"/>
              <a:t>T</a:t>
            </a:r>
            <a:endParaRPr lang="en-IN" dirty="0"/>
          </a:p>
        </p:txBody>
      </p:sp>
      <p:sp>
        <p:nvSpPr>
          <p:cNvPr id="3" name="Content Placeholder 2"/>
          <p:cNvSpPr>
            <a:spLocks noGrp="1"/>
          </p:cNvSpPr>
          <p:nvPr>
            <p:ph idx="1"/>
          </p:nvPr>
        </p:nvSpPr>
        <p:spPr>
          <a:xfrm>
            <a:off x="838200" y="1690688"/>
            <a:ext cx="10515600" cy="4778692"/>
          </a:xfrm>
        </p:spPr>
        <p:txBody>
          <a:bodyPr>
            <a:normAutofit/>
          </a:bodyPr>
          <a:lstStyle/>
          <a:p>
            <a:pPr marL="195580" marR="329565" indent="-182880">
              <a:lnSpc>
                <a:spcPct val="95100"/>
              </a:lnSpc>
              <a:spcBef>
                <a:spcPts val="240"/>
              </a:spcBef>
              <a:buClr>
                <a:srgbClr val="92A199"/>
              </a:buClr>
              <a:buSzPct val="79166"/>
              <a:buFont typeface="Arial"/>
              <a:buChar char="•"/>
              <a:tabLst>
                <a:tab pos="195580" algn="l"/>
              </a:tabLst>
            </a:pPr>
            <a:r>
              <a:rPr lang="en-US" sz="2400" spc="-10" dirty="0">
                <a:latin typeface="Calibri" panose="020F0502020204030204" pitchFamily="34" charset="0"/>
                <a:cs typeface="Calibri" panose="020F0502020204030204" pitchFamily="34" charset="0"/>
              </a:rPr>
              <a:t>Treatment </a:t>
            </a:r>
            <a:r>
              <a:rPr lang="en-US" sz="2400" spc="5" dirty="0">
                <a:latin typeface="Calibri" panose="020F0502020204030204" pitchFamily="34" charset="0"/>
                <a:cs typeface="Calibri" panose="020F0502020204030204" pitchFamily="34" charset="0"/>
              </a:rPr>
              <a:t>with </a:t>
            </a:r>
            <a:r>
              <a:rPr lang="en-US" sz="2400" b="1" spc="5" dirty="0">
                <a:latin typeface="Calibri" panose="020F0502020204030204" pitchFamily="34" charset="0"/>
                <a:cs typeface="Calibri" panose="020F0502020204030204" pitchFamily="34" charset="0"/>
              </a:rPr>
              <a:t>antiplatelet </a:t>
            </a:r>
            <a:r>
              <a:rPr lang="en-US" sz="2400" b="1" dirty="0">
                <a:latin typeface="Calibri" panose="020F0502020204030204" pitchFamily="34" charset="0"/>
                <a:cs typeface="Calibri" panose="020F0502020204030204" pitchFamily="34" charset="0"/>
              </a:rPr>
              <a:t>aggregate </a:t>
            </a:r>
            <a:r>
              <a:rPr lang="en-US" sz="2400" b="1" spc="5" dirty="0">
                <a:latin typeface="Calibri" panose="020F0502020204030204" pitchFamily="34" charset="0"/>
                <a:cs typeface="Calibri" panose="020F0502020204030204" pitchFamily="34" charset="0"/>
              </a:rPr>
              <a:t>drugs </a:t>
            </a:r>
            <a:r>
              <a:rPr lang="en-US" sz="2400" dirty="0">
                <a:latin typeface="Calibri" panose="020F0502020204030204" pitchFamily="34" charset="0"/>
                <a:cs typeface="Calibri" panose="020F0502020204030204" pitchFamily="34" charset="0"/>
              </a:rPr>
              <a:t>has </a:t>
            </a:r>
            <a:r>
              <a:rPr lang="en-US" sz="2400" spc="5" dirty="0">
                <a:latin typeface="Calibri" panose="020F0502020204030204" pitchFamily="34" charset="0"/>
                <a:cs typeface="Calibri" panose="020F0502020204030204" pitchFamily="34" charset="0"/>
              </a:rPr>
              <a:t>reduced the  number </a:t>
            </a:r>
            <a:r>
              <a:rPr lang="en-US" sz="2400" dirty="0">
                <a:latin typeface="Calibri" panose="020F0502020204030204" pitchFamily="34" charset="0"/>
                <a:cs typeface="Calibri" panose="020F0502020204030204" pitchFamily="34" charset="0"/>
              </a:rPr>
              <a:t>of </a:t>
            </a:r>
            <a:r>
              <a:rPr lang="en-US" sz="2400" spc="5" dirty="0">
                <a:latin typeface="Calibri" panose="020F0502020204030204" pitchFamily="34" charset="0"/>
                <a:cs typeface="Calibri" panose="020F0502020204030204" pitchFamily="34" charset="0"/>
              </a:rPr>
              <a:t>repeated ischemic vascular episodes </a:t>
            </a:r>
            <a:r>
              <a:rPr lang="en-US" sz="2400" dirty="0">
                <a:latin typeface="Calibri" panose="020F0502020204030204" pitchFamily="34" charset="0"/>
                <a:cs typeface="Calibri" panose="020F0502020204030204" pitchFamily="34" charset="0"/>
              </a:rPr>
              <a:t>in </a:t>
            </a:r>
            <a:r>
              <a:rPr lang="en-US" sz="2400" spc="5" dirty="0">
                <a:latin typeface="Calibri" panose="020F0502020204030204" pitchFamily="34" charset="0"/>
                <a:cs typeface="Calibri" panose="020F0502020204030204" pitchFamily="34" charset="0"/>
              </a:rPr>
              <a:t>patients with  </a:t>
            </a:r>
            <a:r>
              <a:rPr lang="en-US" sz="2400" dirty="0">
                <a:latin typeface="Calibri" panose="020F0502020204030204" pitchFamily="34" charset="0"/>
                <a:cs typeface="Calibri" panose="020F0502020204030204" pitchFamily="34" charset="0"/>
              </a:rPr>
              <a:t>TIAs.</a:t>
            </a:r>
          </a:p>
          <a:p>
            <a:pPr marL="195580" marR="93980" indent="-182880">
              <a:lnSpc>
                <a:spcPts val="2740"/>
              </a:lnSpc>
              <a:spcBef>
                <a:spcPts val="1660"/>
              </a:spcBef>
              <a:buClr>
                <a:srgbClr val="92A199"/>
              </a:buClr>
              <a:buSzPct val="79166"/>
              <a:buFont typeface="Arial"/>
              <a:buChar char="•"/>
              <a:tabLst>
                <a:tab pos="195580" algn="l"/>
              </a:tabLst>
            </a:pPr>
            <a:r>
              <a:rPr lang="en-US" sz="2400" dirty="0">
                <a:latin typeface="Calibri" panose="020F0502020204030204" pitchFamily="34" charset="0"/>
                <a:cs typeface="Calibri" panose="020F0502020204030204" pitchFamily="34" charset="0"/>
              </a:rPr>
              <a:t>Acetylsalicylic </a:t>
            </a:r>
            <a:r>
              <a:rPr lang="en-US" sz="2400" spc="5" dirty="0">
                <a:latin typeface="Calibri" panose="020F0502020204030204" pitchFamily="34" charset="0"/>
                <a:cs typeface="Calibri" panose="020F0502020204030204" pitchFamily="34" charset="0"/>
              </a:rPr>
              <a:t>acid </a:t>
            </a:r>
            <a:r>
              <a:rPr lang="en-US" sz="2400" dirty="0">
                <a:latin typeface="Calibri" panose="020F0502020204030204" pitchFamily="34" charset="0"/>
                <a:cs typeface="Calibri" panose="020F0502020204030204" pitchFamily="34" charset="0"/>
              </a:rPr>
              <a:t>(</a:t>
            </a:r>
            <a:r>
              <a:rPr lang="en-US" sz="2400" b="1" dirty="0">
                <a:latin typeface="Calibri" panose="020F0502020204030204" pitchFamily="34" charset="0"/>
                <a:cs typeface="Calibri" panose="020F0502020204030204" pitchFamily="34" charset="0"/>
              </a:rPr>
              <a:t>ASA</a:t>
            </a:r>
            <a:r>
              <a:rPr lang="en-US" sz="2400" dirty="0">
                <a:latin typeface="Calibri" panose="020F0502020204030204" pitchFamily="34" charset="0"/>
                <a:cs typeface="Calibri" panose="020F0502020204030204" pitchFamily="34" charset="0"/>
              </a:rPr>
              <a:t>) and </a:t>
            </a:r>
            <a:r>
              <a:rPr lang="en-US" sz="2400" spc="5" dirty="0">
                <a:latin typeface="Calibri" panose="020F0502020204030204" pitchFamily="34" charset="0"/>
                <a:cs typeface="Calibri" panose="020F0502020204030204" pitchFamily="34" charset="0"/>
              </a:rPr>
              <a:t>other antiplatelet drugs </a:t>
            </a:r>
            <a:r>
              <a:rPr lang="en-US" sz="2400" dirty="0">
                <a:latin typeface="Calibri" panose="020F0502020204030204" pitchFamily="34" charset="0"/>
                <a:cs typeface="Calibri" panose="020F0502020204030204" pitchFamily="34" charset="0"/>
              </a:rPr>
              <a:t>have </a:t>
            </a:r>
            <a:r>
              <a:rPr lang="en-US" sz="2400" spc="5" dirty="0">
                <a:latin typeface="Calibri" panose="020F0502020204030204" pitchFamily="34" charset="0"/>
                <a:cs typeface="Calibri" panose="020F0502020204030204" pitchFamily="34" charset="0"/>
              </a:rPr>
              <a:t>been shown to </a:t>
            </a:r>
            <a:r>
              <a:rPr lang="en-US" sz="2400" dirty="0">
                <a:latin typeface="Calibri" panose="020F0502020204030204" pitchFamily="34" charset="0"/>
                <a:cs typeface="Calibri" panose="020F0502020204030204" pitchFamily="34" charset="0"/>
              </a:rPr>
              <a:t>be </a:t>
            </a:r>
            <a:r>
              <a:rPr lang="en-US" sz="2400" spc="5" dirty="0">
                <a:latin typeface="Calibri" panose="020F0502020204030204" pitchFamily="34" charset="0"/>
                <a:cs typeface="Calibri" panose="020F0502020204030204" pitchFamily="34" charset="0"/>
              </a:rPr>
              <a:t>effective </a:t>
            </a:r>
            <a:r>
              <a:rPr lang="en-US" sz="2400" dirty="0">
                <a:latin typeface="Calibri" panose="020F0502020204030204" pitchFamily="34" charset="0"/>
                <a:cs typeface="Calibri" panose="020F0502020204030204" pitchFamily="34" charset="0"/>
              </a:rPr>
              <a:t>in </a:t>
            </a:r>
            <a:r>
              <a:rPr lang="en-US" sz="2400" spc="5" dirty="0">
                <a:latin typeface="Calibri" panose="020F0502020204030204" pitchFamily="34" charset="0"/>
                <a:cs typeface="Calibri" panose="020F0502020204030204" pitchFamily="34" charset="0"/>
              </a:rPr>
              <a:t>the secondary prevention </a:t>
            </a:r>
            <a:r>
              <a:rPr lang="en-US" sz="2400" dirty="0">
                <a:latin typeface="Calibri" panose="020F0502020204030204" pitchFamily="34" charset="0"/>
                <a:cs typeface="Calibri" panose="020F0502020204030204" pitchFamily="34" charset="0"/>
              </a:rPr>
              <a:t>of</a:t>
            </a:r>
            <a:r>
              <a:rPr lang="en-US" sz="2400" spc="-90" dirty="0">
                <a:latin typeface="Calibri" panose="020F0502020204030204" pitchFamily="34" charset="0"/>
                <a:cs typeface="Calibri" panose="020F0502020204030204" pitchFamily="34" charset="0"/>
              </a:rPr>
              <a:t> </a:t>
            </a:r>
            <a:r>
              <a:rPr lang="en-US" sz="2400" spc="5" dirty="0">
                <a:latin typeface="Calibri" panose="020F0502020204030204" pitchFamily="34" charset="0"/>
                <a:cs typeface="Calibri" panose="020F0502020204030204" pitchFamily="34" charset="0"/>
              </a:rPr>
              <a:t>stroke. </a:t>
            </a:r>
          </a:p>
          <a:p>
            <a:pPr marL="195580" indent="-182880">
              <a:lnSpc>
                <a:spcPct val="100000"/>
              </a:lnSpc>
              <a:spcBef>
                <a:spcPts val="1555"/>
              </a:spcBef>
              <a:buClr>
                <a:srgbClr val="92A199"/>
              </a:buClr>
              <a:buSzPct val="79166"/>
              <a:buFont typeface="Arial"/>
              <a:buChar char="•"/>
              <a:tabLst>
                <a:tab pos="195580" algn="l"/>
              </a:tabLst>
            </a:pPr>
            <a:r>
              <a:rPr lang="en-US" sz="2400" spc="5" dirty="0">
                <a:cs typeface="Century"/>
              </a:rPr>
              <a:t>Main strategy </a:t>
            </a:r>
            <a:r>
              <a:rPr lang="en-US" sz="2400" dirty="0">
                <a:cs typeface="Century"/>
              </a:rPr>
              <a:t>is </a:t>
            </a:r>
            <a:r>
              <a:rPr lang="en-US" sz="2400" spc="5" dirty="0">
                <a:cs typeface="Century"/>
              </a:rPr>
              <a:t>to modify risk factor for further chance </a:t>
            </a:r>
            <a:r>
              <a:rPr lang="en-US" sz="2400" dirty="0">
                <a:cs typeface="Century"/>
              </a:rPr>
              <a:t>of</a:t>
            </a:r>
            <a:r>
              <a:rPr lang="en-US" sz="2400" spc="20" dirty="0">
                <a:cs typeface="Century"/>
              </a:rPr>
              <a:t> </a:t>
            </a:r>
            <a:r>
              <a:rPr lang="en-US" sz="2400" spc="-65" dirty="0">
                <a:cs typeface="Century"/>
              </a:rPr>
              <a:t>CVA.</a:t>
            </a:r>
            <a:endParaRPr lang="en-US" sz="2400" dirty="0">
              <a:cs typeface="Century"/>
            </a:endParaRPr>
          </a:p>
          <a:p>
            <a:pPr marL="195580" marR="41910" indent="-182880">
              <a:lnSpc>
                <a:spcPts val="2740"/>
              </a:lnSpc>
              <a:spcBef>
                <a:spcPts val="1664"/>
              </a:spcBef>
              <a:buClr>
                <a:srgbClr val="92A199"/>
              </a:buClr>
              <a:buSzPct val="79166"/>
              <a:buFont typeface="Arial"/>
              <a:buChar char="•"/>
              <a:tabLst>
                <a:tab pos="195580" algn="l"/>
              </a:tabLst>
            </a:pPr>
            <a:r>
              <a:rPr lang="en-US" sz="2400" spc="5" dirty="0">
                <a:cs typeface="Century"/>
              </a:rPr>
              <a:t>Use </a:t>
            </a:r>
            <a:r>
              <a:rPr lang="en-US" sz="2400" dirty="0">
                <a:cs typeface="Century"/>
              </a:rPr>
              <a:t>of </a:t>
            </a:r>
            <a:r>
              <a:rPr lang="en-US" sz="2400" b="1" dirty="0" err="1">
                <a:cs typeface="Century"/>
              </a:rPr>
              <a:t>antihypertensives</a:t>
            </a:r>
            <a:r>
              <a:rPr lang="en-US" sz="2400" b="1" dirty="0">
                <a:cs typeface="Century"/>
              </a:rPr>
              <a:t>, </a:t>
            </a:r>
            <a:r>
              <a:rPr lang="en-US" sz="2400" b="1" spc="5" dirty="0">
                <a:cs typeface="Century"/>
              </a:rPr>
              <a:t>lipid lowering </a:t>
            </a:r>
            <a:r>
              <a:rPr lang="en-US" sz="2400" b="1" dirty="0">
                <a:cs typeface="Century"/>
              </a:rPr>
              <a:t>agents </a:t>
            </a:r>
            <a:r>
              <a:rPr lang="en-US" sz="2400" spc="5" dirty="0">
                <a:cs typeface="Century"/>
              </a:rPr>
              <a:t>such </a:t>
            </a:r>
            <a:r>
              <a:rPr lang="en-US" sz="2400" dirty="0">
                <a:cs typeface="Century"/>
              </a:rPr>
              <a:t>as </a:t>
            </a:r>
            <a:r>
              <a:rPr lang="en-US" sz="2400" spc="5" dirty="0">
                <a:cs typeface="Century"/>
              </a:rPr>
              <a:t>statins, </a:t>
            </a:r>
            <a:r>
              <a:rPr lang="en-US" sz="2400" b="1" spc="5" dirty="0">
                <a:cs typeface="Century"/>
              </a:rPr>
              <a:t>smoking cessation</a:t>
            </a:r>
            <a:r>
              <a:rPr lang="en-US" sz="2400" spc="5" dirty="0">
                <a:cs typeface="Century"/>
              </a:rPr>
              <a:t>, </a:t>
            </a:r>
            <a:r>
              <a:rPr lang="en-US" sz="2400" dirty="0">
                <a:cs typeface="Century"/>
              </a:rPr>
              <a:t>and prevention or </a:t>
            </a:r>
            <a:r>
              <a:rPr lang="en-US" sz="2400" spc="5" dirty="0">
                <a:cs typeface="Century"/>
              </a:rPr>
              <a:t>careful management of  </a:t>
            </a:r>
            <a:r>
              <a:rPr lang="en-US" sz="2400" b="1" spc="5" dirty="0">
                <a:cs typeface="Century"/>
              </a:rPr>
              <a:t>diabetes</a:t>
            </a:r>
            <a:r>
              <a:rPr lang="en-US" sz="2400" b="1" spc="10" dirty="0">
                <a:cs typeface="Century"/>
              </a:rPr>
              <a:t> </a:t>
            </a:r>
            <a:r>
              <a:rPr lang="en-US" sz="2400" b="1" spc="5" dirty="0">
                <a:cs typeface="Century"/>
              </a:rPr>
              <a:t>mellitus</a:t>
            </a:r>
            <a:r>
              <a:rPr lang="en-US" sz="2400" spc="5" dirty="0">
                <a:cs typeface="Century"/>
              </a:rPr>
              <a:t>.</a:t>
            </a:r>
            <a:endParaRPr lang="en-US" sz="2400" dirty="0">
              <a:cs typeface="Century"/>
            </a:endParaRPr>
          </a:p>
          <a:p>
            <a:pPr marL="195580" marR="68580" indent="-182880">
              <a:lnSpc>
                <a:spcPts val="2740"/>
              </a:lnSpc>
              <a:spcBef>
                <a:spcPts val="1600"/>
              </a:spcBef>
              <a:buClr>
                <a:srgbClr val="92A199"/>
              </a:buClr>
              <a:buSzPct val="79166"/>
              <a:buFont typeface="Arial"/>
              <a:buChar char="•"/>
              <a:tabLst>
                <a:tab pos="280670" algn="l"/>
                <a:tab pos="281305" algn="l"/>
              </a:tabLst>
            </a:pPr>
            <a:r>
              <a:rPr lang="en-US" sz="2400" dirty="0"/>
              <a:t>	</a:t>
            </a:r>
            <a:r>
              <a:rPr lang="en-US" sz="2400" spc="-10" dirty="0">
                <a:cs typeface="Century"/>
              </a:rPr>
              <a:t>Treatment </a:t>
            </a:r>
            <a:r>
              <a:rPr lang="en-US" sz="2400" dirty="0">
                <a:cs typeface="Century"/>
              </a:rPr>
              <a:t>may </a:t>
            </a:r>
            <a:r>
              <a:rPr lang="en-US" sz="2400" spc="5" dirty="0">
                <a:cs typeface="Century"/>
              </a:rPr>
              <a:t>also include antidepressant </a:t>
            </a:r>
            <a:r>
              <a:rPr lang="en-US" sz="2400" spc="10" dirty="0">
                <a:cs typeface="Century"/>
              </a:rPr>
              <a:t>agents, </a:t>
            </a:r>
            <a:r>
              <a:rPr lang="en-US" sz="2400" dirty="0">
                <a:cs typeface="Century"/>
              </a:rPr>
              <a:t>cholinergic  </a:t>
            </a:r>
            <a:r>
              <a:rPr lang="en-US" sz="2400" spc="5" dirty="0">
                <a:cs typeface="Century"/>
              </a:rPr>
              <a:t>agonists (e.g., donepezil), antiplatelet </a:t>
            </a:r>
            <a:r>
              <a:rPr lang="en-US" sz="2400" dirty="0">
                <a:cs typeface="Century"/>
              </a:rPr>
              <a:t>aggregation agents</a:t>
            </a:r>
            <a:r>
              <a:rPr lang="en-US" sz="2400" spc="5" dirty="0">
                <a:cs typeface="Century"/>
              </a:rPr>
              <a:t> </a:t>
            </a:r>
            <a:r>
              <a:rPr lang="en-US" sz="2400" dirty="0">
                <a:cs typeface="Century"/>
              </a:rPr>
              <a:t>and </a:t>
            </a:r>
            <a:r>
              <a:rPr lang="en-US" sz="2400" b="1" spc="5" dirty="0" err="1">
                <a:cs typeface="Century"/>
              </a:rPr>
              <a:t>neurotrophic</a:t>
            </a:r>
            <a:r>
              <a:rPr lang="en-US" sz="2400" b="1" spc="-50" dirty="0">
                <a:cs typeface="Century"/>
              </a:rPr>
              <a:t> </a:t>
            </a:r>
            <a:r>
              <a:rPr lang="en-US" sz="2400" b="1" spc="5" dirty="0">
                <a:cs typeface="Century"/>
              </a:rPr>
              <a:t>factors</a:t>
            </a:r>
            <a:r>
              <a:rPr lang="en-US" sz="2400" spc="5" dirty="0">
                <a:cs typeface="Century"/>
              </a:rPr>
              <a:t>.</a:t>
            </a:r>
            <a:endParaRPr lang="en-US" sz="2400" dirty="0">
              <a:cs typeface="Century"/>
            </a:endParaRPr>
          </a:p>
          <a:p>
            <a:pPr marL="195580" marR="93980" indent="-182880">
              <a:lnSpc>
                <a:spcPts val="2740"/>
              </a:lnSpc>
              <a:spcBef>
                <a:spcPts val="1660"/>
              </a:spcBef>
              <a:buClr>
                <a:srgbClr val="92A199"/>
              </a:buClr>
              <a:buSzPct val="79166"/>
              <a:buFont typeface="Arial"/>
              <a:buChar char="•"/>
              <a:tabLst>
                <a:tab pos="195580" algn="l"/>
              </a:tabLst>
            </a:pPr>
            <a:endParaRPr lang="en-IN"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194676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pc="-85" dirty="0"/>
              <a:t>POST-STROKE</a:t>
            </a:r>
            <a:r>
              <a:rPr lang="en-IN" spc="-130" dirty="0"/>
              <a:t> </a:t>
            </a:r>
            <a:r>
              <a:rPr lang="en-IN" spc="-50" dirty="0"/>
              <a:t>DEPRESSION</a:t>
            </a:r>
            <a:endParaRPr lang="en-IN" dirty="0"/>
          </a:p>
        </p:txBody>
      </p:sp>
      <p:sp>
        <p:nvSpPr>
          <p:cNvPr id="3" name="Content Placeholder 2"/>
          <p:cNvSpPr>
            <a:spLocks noGrp="1"/>
          </p:cNvSpPr>
          <p:nvPr>
            <p:ph idx="1"/>
          </p:nvPr>
        </p:nvSpPr>
        <p:spPr>
          <a:xfrm>
            <a:off x="838200" y="1690688"/>
            <a:ext cx="10515600" cy="4486275"/>
          </a:xfrm>
        </p:spPr>
        <p:txBody>
          <a:bodyPr>
            <a:normAutofit fontScale="70000" lnSpcReduction="20000"/>
          </a:bodyPr>
          <a:lstStyle/>
          <a:p>
            <a:pPr marL="195580" indent="-182880">
              <a:lnSpc>
                <a:spcPts val="2810"/>
              </a:lnSpc>
              <a:spcBef>
                <a:spcPts val="100"/>
              </a:spcBef>
              <a:buClr>
                <a:srgbClr val="92A199"/>
              </a:buClr>
              <a:buSzPct val="79166"/>
              <a:buFont typeface="Arial"/>
              <a:buChar char="•"/>
              <a:tabLst>
                <a:tab pos="195580" algn="l"/>
              </a:tabLst>
            </a:pPr>
            <a:r>
              <a:rPr lang="en-US" sz="2400" b="1" spc="10" dirty="0">
                <a:cs typeface="Century"/>
              </a:rPr>
              <a:t>DSM-5</a:t>
            </a:r>
            <a:r>
              <a:rPr lang="en-US" sz="2400" spc="10" dirty="0">
                <a:cs typeface="Century"/>
              </a:rPr>
              <a:t> </a:t>
            </a:r>
            <a:r>
              <a:rPr lang="en-US" sz="2400" spc="5" dirty="0">
                <a:cs typeface="Century"/>
              </a:rPr>
              <a:t>defines </a:t>
            </a:r>
            <a:r>
              <a:rPr lang="en-US" sz="2400" b="1" spc="5" dirty="0">
                <a:cs typeface="Century"/>
              </a:rPr>
              <a:t>post stroke psychotic, mood, </a:t>
            </a:r>
            <a:r>
              <a:rPr lang="en-US" sz="2400" b="1" dirty="0">
                <a:cs typeface="Century"/>
              </a:rPr>
              <a:t>and </a:t>
            </a:r>
            <a:r>
              <a:rPr lang="en-US" sz="2400" b="1" spc="5" dirty="0">
                <a:cs typeface="Century"/>
              </a:rPr>
              <a:t>anxiety</a:t>
            </a:r>
            <a:r>
              <a:rPr lang="en-US" sz="2400" b="1" spc="-125" dirty="0">
                <a:cs typeface="Century"/>
              </a:rPr>
              <a:t> </a:t>
            </a:r>
            <a:r>
              <a:rPr lang="en-US" sz="2400" b="1" spc="5" dirty="0">
                <a:cs typeface="Century"/>
              </a:rPr>
              <a:t>disorders</a:t>
            </a:r>
            <a:r>
              <a:rPr lang="en-US" sz="2400" b="1" dirty="0">
                <a:cs typeface="Century"/>
              </a:rPr>
              <a:t> </a:t>
            </a:r>
            <a:r>
              <a:rPr lang="en-US" sz="2400" dirty="0">
                <a:cs typeface="Century"/>
              </a:rPr>
              <a:t>as </a:t>
            </a:r>
            <a:r>
              <a:rPr lang="en-US" sz="2400" b="1" spc="5" dirty="0">
                <a:cs typeface="Century"/>
              </a:rPr>
              <a:t>disorders due </a:t>
            </a:r>
            <a:r>
              <a:rPr lang="en-US" sz="2400" b="1" spc="-5" dirty="0">
                <a:cs typeface="Century"/>
              </a:rPr>
              <a:t>to </a:t>
            </a:r>
            <a:r>
              <a:rPr lang="en-US" sz="2400" b="1" dirty="0">
                <a:cs typeface="Century"/>
              </a:rPr>
              <a:t>another </a:t>
            </a:r>
            <a:r>
              <a:rPr lang="en-US" sz="2400" b="1" spc="5" dirty="0">
                <a:cs typeface="Century"/>
              </a:rPr>
              <a:t>medical condition,</a:t>
            </a:r>
            <a:r>
              <a:rPr lang="en-US" sz="2400" b="1" spc="-25" dirty="0">
                <a:cs typeface="Century"/>
              </a:rPr>
              <a:t> </a:t>
            </a:r>
            <a:r>
              <a:rPr lang="en-US" sz="2400" b="1" spc="5" dirty="0">
                <a:cs typeface="Century"/>
              </a:rPr>
              <a:t>stroke</a:t>
            </a:r>
            <a:r>
              <a:rPr lang="en-US" sz="2400" spc="5" dirty="0">
                <a:cs typeface="Century"/>
              </a:rPr>
              <a:t>.</a:t>
            </a:r>
            <a:endParaRPr lang="en-US" sz="2400" dirty="0">
              <a:cs typeface="Times New Roman"/>
            </a:endParaRPr>
          </a:p>
          <a:p>
            <a:pPr marL="12700">
              <a:lnSpc>
                <a:spcPct val="100000"/>
              </a:lnSpc>
              <a:spcBef>
                <a:spcPts val="2460"/>
              </a:spcBef>
            </a:pPr>
            <a:r>
              <a:rPr lang="en-US" sz="2400" u="sng" spc="5" dirty="0">
                <a:cs typeface="Century"/>
              </a:rPr>
              <a:t>EPIDEMIOLOGY</a:t>
            </a:r>
            <a:endParaRPr lang="en-US" sz="2400" u="sng" dirty="0">
              <a:cs typeface="Century"/>
            </a:endParaRPr>
          </a:p>
          <a:p>
            <a:pPr marL="195580" marR="349885" indent="-182880">
              <a:lnSpc>
                <a:spcPts val="2740"/>
              </a:lnSpc>
              <a:spcBef>
                <a:spcPts val="1664"/>
              </a:spcBef>
              <a:buClr>
                <a:srgbClr val="92A199"/>
              </a:buClr>
              <a:buSzPct val="79166"/>
              <a:buFont typeface="Arial"/>
              <a:buChar char="•"/>
              <a:tabLst>
                <a:tab pos="195580" algn="l"/>
              </a:tabLst>
            </a:pPr>
            <a:r>
              <a:rPr lang="en-US" sz="2400" spc="-5" dirty="0">
                <a:cs typeface="Century"/>
              </a:rPr>
              <a:t>In </a:t>
            </a:r>
            <a:r>
              <a:rPr lang="en-US" sz="2400" spc="5" dirty="0">
                <a:cs typeface="Century"/>
              </a:rPr>
              <a:t>the </a:t>
            </a:r>
            <a:r>
              <a:rPr lang="en-US" sz="2400" dirty="0">
                <a:cs typeface="Century"/>
              </a:rPr>
              <a:t>most </a:t>
            </a:r>
            <a:r>
              <a:rPr lang="en-US" sz="2400" spc="5" dirty="0">
                <a:cs typeface="Century"/>
              </a:rPr>
              <a:t>recent studies, it was found that the pooled </a:t>
            </a:r>
            <a:r>
              <a:rPr lang="en-US" sz="2400" b="1" spc="5" dirty="0">
                <a:cs typeface="Century"/>
              </a:rPr>
              <a:t>prevalence</a:t>
            </a:r>
            <a:r>
              <a:rPr lang="en-US" sz="2400" spc="5" dirty="0">
                <a:cs typeface="Century"/>
              </a:rPr>
              <a:t> </a:t>
            </a:r>
            <a:r>
              <a:rPr lang="en-US" sz="2400" dirty="0">
                <a:cs typeface="Century"/>
              </a:rPr>
              <a:t>of </a:t>
            </a:r>
            <a:r>
              <a:rPr lang="en-US" sz="2400" spc="5" dirty="0">
                <a:cs typeface="Century"/>
              </a:rPr>
              <a:t>depression observed </a:t>
            </a:r>
            <a:r>
              <a:rPr lang="en-US" sz="2400" dirty="0">
                <a:cs typeface="Century"/>
              </a:rPr>
              <a:t>at any </a:t>
            </a:r>
            <a:r>
              <a:rPr lang="en-US" sz="2400" spc="5" dirty="0">
                <a:cs typeface="Century"/>
              </a:rPr>
              <a:t>time </a:t>
            </a:r>
            <a:r>
              <a:rPr lang="en-US" sz="2400" dirty="0">
                <a:cs typeface="Century"/>
              </a:rPr>
              <a:t>point </a:t>
            </a:r>
            <a:r>
              <a:rPr lang="en-US" sz="2400" spc="5" dirty="0">
                <a:cs typeface="Century"/>
              </a:rPr>
              <a:t>was </a:t>
            </a:r>
            <a:r>
              <a:rPr lang="en-US" sz="2400" b="1" dirty="0">
                <a:cs typeface="Century"/>
              </a:rPr>
              <a:t>29%</a:t>
            </a:r>
          </a:p>
          <a:p>
            <a:pPr marL="195580" marR="310515" indent="-182880">
              <a:lnSpc>
                <a:spcPts val="2740"/>
              </a:lnSpc>
              <a:spcBef>
                <a:spcPts val="1670"/>
              </a:spcBef>
              <a:buClr>
                <a:srgbClr val="92A199"/>
              </a:buClr>
              <a:buSzPct val="79166"/>
              <a:buFont typeface="Arial"/>
              <a:buChar char="•"/>
              <a:tabLst>
                <a:tab pos="195580" algn="l"/>
              </a:tabLst>
            </a:pPr>
            <a:r>
              <a:rPr lang="en-US" sz="2400" dirty="0">
                <a:cs typeface="Century"/>
              </a:rPr>
              <a:t>The </a:t>
            </a:r>
            <a:r>
              <a:rPr lang="en-US" sz="2400" b="1" spc="5" dirty="0">
                <a:cs typeface="Century"/>
              </a:rPr>
              <a:t>cumulative incidence</a:t>
            </a:r>
            <a:r>
              <a:rPr lang="en-US" sz="2400" spc="5" dirty="0">
                <a:cs typeface="Century"/>
              </a:rPr>
              <a:t> </a:t>
            </a:r>
            <a:r>
              <a:rPr lang="en-US" sz="2400" dirty="0">
                <a:cs typeface="Century"/>
              </a:rPr>
              <a:t>of PSD was </a:t>
            </a:r>
            <a:r>
              <a:rPr lang="en-US" sz="2400" b="1" dirty="0">
                <a:cs typeface="Century"/>
              </a:rPr>
              <a:t>39 </a:t>
            </a:r>
            <a:r>
              <a:rPr lang="en-US" sz="2400" b="1" spc="5" dirty="0">
                <a:cs typeface="Century"/>
              </a:rPr>
              <a:t>to 52 </a:t>
            </a:r>
            <a:r>
              <a:rPr lang="en-US" sz="2400" b="1" dirty="0">
                <a:cs typeface="Century"/>
              </a:rPr>
              <a:t>% </a:t>
            </a:r>
            <a:r>
              <a:rPr lang="en-US" sz="2400" b="1" spc="5" dirty="0">
                <a:cs typeface="Century"/>
              </a:rPr>
              <a:t>within </a:t>
            </a:r>
            <a:r>
              <a:rPr lang="en-US" sz="2400" b="1" dirty="0">
                <a:cs typeface="Century"/>
              </a:rPr>
              <a:t>5 </a:t>
            </a:r>
            <a:r>
              <a:rPr lang="en-US" sz="2400" b="1" spc="5" dirty="0">
                <a:cs typeface="Century"/>
              </a:rPr>
              <a:t>years  </a:t>
            </a:r>
            <a:r>
              <a:rPr lang="en-US" sz="2400" b="1" dirty="0">
                <a:cs typeface="Century"/>
              </a:rPr>
              <a:t>of</a:t>
            </a:r>
            <a:r>
              <a:rPr lang="en-US" sz="2400" b="1" spc="5" dirty="0">
                <a:cs typeface="Century"/>
              </a:rPr>
              <a:t> stroke</a:t>
            </a:r>
            <a:r>
              <a:rPr lang="en-US" sz="2400" spc="5" dirty="0">
                <a:cs typeface="Century"/>
              </a:rPr>
              <a:t>. </a:t>
            </a:r>
          </a:p>
          <a:p>
            <a:pPr marL="195580" marR="310515" indent="-182880">
              <a:lnSpc>
                <a:spcPts val="2740"/>
              </a:lnSpc>
              <a:spcBef>
                <a:spcPts val="1670"/>
              </a:spcBef>
              <a:buClr>
                <a:srgbClr val="92A199"/>
              </a:buClr>
              <a:buSzPct val="79166"/>
              <a:buFont typeface="Arial"/>
              <a:buChar char="•"/>
              <a:tabLst>
                <a:tab pos="195580" algn="l"/>
              </a:tabLst>
            </a:pPr>
            <a:r>
              <a:rPr lang="en-US" sz="2400" dirty="0"/>
              <a:t>The prevalence rate of major depression was 14.1 percent, while the rate of minor depression was 9.1 percent. </a:t>
            </a:r>
          </a:p>
          <a:p>
            <a:pPr marL="195580" marR="310515" indent="-182880">
              <a:lnSpc>
                <a:spcPts val="2740"/>
              </a:lnSpc>
              <a:spcBef>
                <a:spcPts val="1670"/>
              </a:spcBef>
              <a:buClr>
                <a:srgbClr val="92A199"/>
              </a:buClr>
              <a:buSzPct val="79166"/>
              <a:buFont typeface="Arial"/>
              <a:buChar char="•"/>
              <a:tabLst>
                <a:tab pos="195580" algn="l"/>
              </a:tabLst>
            </a:pPr>
            <a:r>
              <a:rPr lang="en-US" sz="2400" dirty="0"/>
              <a:t>Among studies of outpatients, the prevalence rates of major and minor depression were 24.0 and 23.9 percent, respectively. </a:t>
            </a:r>
            <a:endParaRPr lang="en-US" sz="2400" dirty="0">
              <a:cs typeface="Century"/>
            </a:endParaRPr>
          </a:p>
        </p:txBody>
      </p:sp>
    </p:spTree>
    <p:extLst>
      <p:ext uri="{BB962C8B-B14F-4D97-AF65-F5344CB8AC3E}">
        <p14:creationId xmlns:p14="http://schemas.microsoft.com/office/powerpoint/2010/main" val="38951807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pc="-50" dirty="0"/>
              <a:t>ETIOLOGY</a:t>
            </a:r>
            <a:endParaRPr lang="en-IN" dirty="0"/>
          </a:p>
        </p:txBody>
      </p:sp>
      <p:sp>
        <p:nvSpPr>
          <p:cNvPr id="3" name="Content Placeholder 2"/>
          <p:cNvSpPr>
            <a:spLocks noGrp="1"/>
          </p:cNvSpPr>
          <p:nvPr>
            <p:ph idx="1"/>
          </p:nvPr>
        </p:nvSpPr>
        <p:spPr>
          <a:xfrm>
            <a:off x="838200" y="1825624"/>
            <a:ext cx="10515600" cy="4478193"/>
          </a:xfrm>
        </p:spPr>
        <p:txBody>
          <a:bodyPr>
            <a:normAutofit/>
          </a:bodyPr>
          <a:lstStyle/>
          <a:p>
            <a:pPr marL="195580" indent="-182880">
              <a:lnSpc>
                <a:spcPts val="2810"/>
              </a:lnSpc>
              <a:spcBef>
                <a:spcPts val="100"/>
              </a:spcBef>
              <a:buClr>
                <a:srgbClr val="92A199"/>
              </a:buClr>
              <a:buSzPct val="79166"/>
              <a:buFont typeface="Arial"/>
              <a:buChar char="•"/>
              <a:tabLst>
                <a:tab pos="195580" algn="l"/>
              </a:tabLst>
            </a:pPr>
            <a:r>
              <a:rPr lang="en-US" dirty="0">
                <a:latin typeface="Calibri" panose="020F0502020204030204" pitchFamily="34" charset="0"/>
                <a:cs typeface="Calibri" panose="020F0502020204030204" pitchFamily="34" charset="0"/>
              </a:rPr>
              <a:t>A number of </a:t>
            </a:r>
            <a:r>
              <a:rPr lang="en-US" spc="5" dirty="0">
                <a:latin typeface="Calibri" panose="020F0502020204030204" pitchFamily="34" charset="0"/>
                <a:cs typeface="Calibri" panose="020F0502020204030204" pitchFamily="34" charset="0"/>
              </a:rPr>
              <a:t>hypotheses </a:t>
            </a:r>
            <a:r>
              <a:rPr lang="en-US" dirty="0">
                <a:latin typeface="Calibri" panose="020F0502020204030204" pitchFamily="34" charset="0"/>
                <a:cs typeface="Calibri" panose="020F0502020204030204" pitchFamily="34" charset="0"/>
              </a:rPr>
              <a:t>about </a:t>
            </a:r>
            <a:r>
              <a:rPr lang="en-US" spc="5" dirty="0">
                <a:latin typeface="Calibri" panose="020F0502020204030204" pitchFamily="34" charset="0"/>
                <a:cs typeface="Calibri" panose="020F0502020204030204" pitchFamily="34" charset="0"/>
              </a:rPr>
              <a:t>the </a:t>
            </a:r>
            <a:r>
              <a:rPr lang="en-US" dirty="0">
                <a:latin typeface="Calibri" panose="020F0502020204030204" pitchFamily="34" charset="0"/>
                <a:cs typeface="Calibri" panose="020F0502020204030204" pitchFamily="34" charset="0"/>
              </a:rPr>
              <a:t>etiology of </a:t>
            </a:r>
            <a:r>
              <a:rPr lang="en-US" spc="5" dirty="0">
                <a:latin typeface="Calibri" panose="020F0502020204030204" pitchFamily="34" charset="0"/>
                <a:cs typeface="Calibri" panose="020F0502020204030204" pitchFamily="34" charset="0"/>
              </a:rPr>
              <a:t>PSD </a:t>
            </a:r>
            <a:r>
              <a:rPr lang="en-US" dirty="0">
                <a:latin typeface="Calibri" panose="020F0502020204030204" pitchFamily="34" charset="0"/>
                <a:cs typeface="Calibri" panose="020F0502020204030204" pitchFamily="34" charset="0"/>
              </a:rPr>
              <a:t>have</a:t>
            </a:r>
            <a:r>
              <a:rPr lang="en-US" spc="25" dirty="0">
                <a:latin typeface="Calibri" panose="020F0502020204030204" pitchFamily="34" charset="0"/>
                <a:cs typeface="Calibri" panose="020F0502020204030204" pitchFamily="34" charset="0"/>
              </a:rPr>
              <a:t> </a:t>
            </a:r>
            <a:r>
              <a:rPr lang="en-US" spc="5" dirty="0">
                <a:latin typeface="Calibri" panose="020F0502020204030204" pitchFamily="34" charset="0"/>
                <a:cs typeface="Calibri" panose="020F0502020204030204" pitchFamily="34" charset="0"/>
              </a:rPr>
              <a:t>been</a:t>
            </a:r>
            <a:r>
              <a:rPr lang="en-US" dirty="0">
                <a:latin typeface="Calibri" panose="020F0502020204030204" pitchFamily="34" charset="0"/>
                <a:cs typeface="Calibri" panose="020F0502020204030204" pitchFamily="34" charset="0"/>
              </a:rPr>
              <a:t> </a:t>
            </a:r>
            <a:r>
              <a:rPr lang="en-US" spc="5" dirty="0">
                <a:latin typeface="Calibri" panose="020F0502020204030204" pitchFamily="34" charset="0"/>
                <a:cs typeface="Calibri" panose="020F0502020204030204" pitchFamily="34" charset="0"/>
              </a:rPr>
              <a:t>postulated.</a:t>
            </a:r>
            <a:endParaRPr lang="en-US" dirty="0">
              <a:latin typeface="Calibri" panose="020F0502020204030204" pitchFamily="34" charset="0"/>
              <a:cs typeface="Calibri" panose="020F0502020204030204" pitchFamily="34" charset="0"/>
            </a:endParaRPr>
          </a:p>
          <a:p>
            <a:pPr marL="195580" marR="45720" indent="-182880">
              <a:lnSpc>
                <a:spcPts val="2740"/>
              </a:lnSpc>
              <a:spcBef>
                <a:spcPts val="1660"/>
              </a:spcBef>
              <a:buClr>
                <a:srgbClr val="92A199"/>
              </a:buClr>
              <a:buSzPct val="79166"/>
              <a:buFont typeface="Arial"/>
              <a:buChar char="•"/>
              <a:tabLst>
                <a:tab pos="195580" algn="l"/>
              </a:tabLst>
            </a:pPr>
            <a:r>
              <a:rPr lang="en-US" spc="5" dirty="0">
                <a:latin typeface="Calibri" panose="020F0502020204030204" pitchFamily="34" charset="0"/>
                <a:cs typeface="Calibri" panose="020F0502020204030204" pitchFamily="34" charset="0"/>
              </a:rPr>
              <a:t>Numerous studies </a:t>
            </a:r>
            <a:r>
              <a:rPr lang="en-US" dirty="0">
                <a:latin typeface="Calibri" panose="020F0502020204030204" pitchFamily="34" charset="0"/>
                <a:cs typeface="Calibri" panose="020F0502020204030204" pitchFamily="34" charset="0"/>
              </a:rPr>
              <a:t>have </a:t>
            </a:r>
            <a:r>
              <a:rPr lang="en-US" spc="5" dirty="0">
                <a:latin typeface="Calibri" panose="020F0502020204030204" pitchFamily="34" charset="0"/>
                <a:cs typeface="Calibri" panose="020F0502020204030204" pitchFamily="34" charset="0"/>
              </a:rPr>
              <a:t>found abnormalities </a:t>
            </a:r>
            <a:r>
              <a:rPr lang="en-US" dirty="0">
                <a:latin typeface="Calibri" panose="020F0502020204030204" pitchFamily="34" charset="0"/>
                <a:cs typeface="Calibri" panose="020F0502020204030204" pitchFamily="34" charset="0"/>
              </a:rPr>
              <a:t>in </a:t>
            </a:r>
            <a:r>
              <a:rPr lang="en-US" spc="5" dirty="0">
                <a:latin typeface="Calibri" panose="020F0502020204030204" pitchFamily="34" charset="0"/>
                <a:cs typeface="Calibri" panose="020F0502020204030204" pitchFamily="34" charset="0"/>
              </a:rPr>
              <a:t>biomarkers  linked to mood </a:t>
            </a:r>
            <a:r>
              <a:rPr lang="en-US" dirty="0" err="1">
                <a:latin typeface="Calibri" panose="020F0502020204030204" pitchFamily="34" charset="0"/>
                <a:cs typeface="Calibri" panose="020F0502020204030204" pitchFamily="34" charset="0"/>
              </a:rPr>
              <a:t>dysregulation</a:t>
            </a:r>
            <a:r>
              <a:rPr lang="en-US" dirty="0">
                <a:latin typeface="Calibri" panose="020F0502020204030204" pitchFamily="34" charset="0"/>
                <a:cs typeface="Calibri" panose="020F0502020204030204" pitchFamily="34" charset="0"/>
              </a:rPr>
              <a:t> </a:t>
            </a:r>
            <a:r>
              <a:rPr lang="en-US" spc="5" dirty="0">
                <a:latin typeface="Calibri" panose="020F0502020204030204" pitchFamily="34" charset="0"/>
                <a:cs typeface="Calibri" panose="020F0502020204030204" pitchFamily="34" charset="0"/>
              </a:rPr>
              <a:t>such </a:t>
            </a:r>
            <a:r>
              <a:rPr lang="en-US" dirty="0">
                <a:latin typeface="Calibri" panose="020F0502020204030204" pitchFamily="34" charset="0"/>
                <a:cs typeface="Calibri" panose="020F0502020204030204" pitchFamily="34" charset="0"/>
              </a:rPr>
              <a:t>as </a:t>
            </a:r>
            <a:r>
              <a:rPr lang="en-US" spc="5" dirty="0">
                <a:latin typeface="Calibri" panose="020F0502020204030204" pitchFamily="34" charset="0"/>
                <a:cs typeface="Calibri" panose="020F0502020204030204" pitchFamily="34" charset="0"/>
              </a:rPr>
              <a:t>the </a:t>
            </a:r>
            <a:r>
              <a:rPr lang="en-US" b="1" spc="5" dirty="0">
                <a:latin typeface="Calibri" panose="020F0502020204030204" pitchFamily="34" charset="0"/>
                <a:cs typeface="Calibri" panose="020F0502020204030204" pitchFamily="34" charset="0"/>
              </a:rPr>
              <a:t>serotonin transporter </a:t>
            </a:r>
            <a:r>
              <a:rPr lang="en-US" b="1" dirty="0">
                <a:latin typeface="Calibri" panose="020F0502020204030204" pitchFamily="34" charset="0"/>
                <a:cs typeface="Calibri" panose="020F0502020204030204" pitchFamily="34" charset="0"/>
              </a:rPr>
              <a:t>gene </a:t>
            </a:r>
            <a:r>
              <a:rPr lang="en-US" dirty="0">
                <a:latin typeface="Calibri" panose="020F0502020204030204" pitchFamily="34" charset="0"/>
                <a:cs typeface="Calibri" panose="020F0502020204030204" pitchFamily="34" charset="0"/>
              </a:rPr>
              <a:t>and </a:t>
            </a:r>
            <a:r>
              <a:rPr lang="en-US" spc="5" dirty="0">
                <a:latin typeface="Calibri" panose="020F0502020204030204" pitchFamily="34" charset="0"/>
                <a:cs typeface="Calibri" panose="020F0502020204030204" pitchFamily="34" charset="0"/>
              </a:rPr>
              <a:t>certain </a:t>
            </a:r>
            <a:r>
              <a:rPr lang="en-US" b="1" spc="5" dirty="0">
                <a:latin typeface="Calibri" panose="020F0502020204030204" pitchFamily="34" charset="0"/>
                <a:cs typeface="Calibri" panose="020F0502020204030204" pitchFamily="34" charset="0"/>
              </a:rPr>
              <a:t>inflammatory cytokines </a:t>
            </a:r>
            <a:r>
              <a:rPr lang="en-US" spc="5" dirty="0">
                <a:latin typeface="Calibri" panose="020F0502020204030204" pitchFamily="34" charset="0"/>
                <a:cs typeface="Calibri" panose="020F0502020204030204" pitchFamily="34" charset="0"/>
              </a:rPr>
              <a:t>(</a:t>
            </a:r>
            <a:r>
              <a:rPr lang="en-US" b="1" spc="5" dirty="0">
                <a:latin typeface="Calibri" panose="020F0502020204030204" pitchFamily="34" charset="0"/>
                <a:cs typeface="Calibri" panose="020F0502020204030204" pitchFamily="34" charset="0"/>
              </a:rPr>
              <a:t>interleukin </a:t>
            </a:r>
            <a:r>
              <a:rPr lang="en-US" b="1" dirty="0">
                <a:latin typeface="Calibri" panose="020F0502020204030204" pitchFamily="34" charset="0"/>
                <a:cs typeface="Calibri" panose="020F0502020204030204" pitchFamily="34" charset="0"/>
              </a:rPr>
              <a:t>6 and</a:t>
            </a:r>
            <a:r>
              <a:rPr lang="en-US" b="1" spc="25" dirty="0">
                <a:latin typeface="Calibri" panose="020F0502020204030204" pitchFamily="34" charset="0"/>
                <a:cs typeface="Calibri" panose="020F0502020204030204" pitchFamily="34" charset="0"/>
              </a:rPr>
              <a:t> </a:t>
            </a:r>
            <a:r>
              <a:rPr lang="en-US" b="1" dirty="0">
                <a:latin typeface="Calibri" panose="020F0502020204030204" pitchFamily="34" charset="0"/>
                <a:cs typeface="Calibri" panose="020F0502020204030204" pitchFamily="34" charset="0"/>
              </a:rPr>
              <a:t>18</a:t>
            </a:r>
            <a:r>
              <a:rPr lang="en-US" dirty="0">
                <a:latin typeface="Calibri" panose="020F0502020204030204" pitchFamily="34" charset="0"/>
                <a:cs typeface="Calibri" panose="020F0502020204030204" pitchFamily="34" charset="0"/>
              </a:rPr>
              <a:t>).</a:t>
            </a:r>
          </a:p>
          <a:p>
            <a:pPr marL="195580" marR="1054735" indent="-182880">
              <a:lnSpc>
                <a:spcPts val="2740"/>
              </a:lnSpc>
              <a:spcBef>
                <a:spcPts val="1600"/>
              </a:spcBef>
              <a:buClr>
                <a:srgbClr val="92A199"/>
              </a:buClr>
              <a:buSzPct val="79166"/>
              <a:buFont typeface="Arial"/>
              <a:buChar char="•"/>
              <a:tabLst>
                <a:tab pos="195580" algn="l"/>
              </a:tabLst>
            </a:pPr>
            <a:r>
              <a:rPr lang="en-US" b="1" dirty="0">
                <a:latin typeface="Calibri" panose="020F0502020204030204" pitchFamily="34" charset="0"/>
                <a:cs typeface="Calibri" panose="020F0502020204030204" pitchFamily="34" charset="0"/>
              </a:rPr>
              <a:t>Elevated levels of </a:t>
            </a:r>
            <a:r>
              <a:rPr lang="en-US" b="1" spc="5" dirty="0">
                <a:latin typeface="Calibri" panose="020F0502020204030204" pitchFamily="34" charset="0"/>
                <a:cs typeface="Calibri" panose="020F0502020204030204" pitchFamily="34" charset="0"/>
              </a:rPr>
              <a:t>glucocorticoids</a:t>
            </a:r>
            <a:r>
              <a:rPr lang="en-US" spc="5" dirty="0">
                <a:latin typeface="Calibri" panose="020F0502020204030204" pitchFamily="34" charset="0"/>
                <a:cs typeface="Calibri" panose="020F0502020204030204" pitchFamily="34" charset="0"/>
              </a:rPr>
              <a:t>, which </a:t>
            </a:r>
            <a:r>
              <a:rPr lang="en-US" b="1" spc="5" dirty="0">
                <a:latin typeface="Calibri" panose="020F0502020204030204" pitchFamily="34" charset="0"/>
                <a:cs typeface="Calibri" panose="020F0502020204030204" pitchFamily="34" charset="0"/>
              </a:rPr>
              <a:t>affect glutamate  transmission</a:t>
            </a:r>
            <a:r>
              <a:rPr lang="en-US" spc="5" dirty="0">
                <a:latin typeface="Calibri" panose="020F0502020204030204" pitchFamily="34" charset="0"/>
                <a:cs typeface="Calibri" panose="020F0502020204030204" pitchFamily="34" charset="0"/>
              </a:rPr>
              <a:t> are also additional findings.</a:t>
            </a:r>
            <a:endParaRPr lang="en-US" dirty="0">
              <a:latin typeface="Calibri" panose="020F0502020204030204" pitchFamily="34" charset="0"/>
              <a:cs typeface="Calibri" panose="020F0502020204030204" pitchFamily="34" charset="0"/>
            </a:endParaRPr>
          </a:p>
          <a:p>
            <a:pPr marL="195580" marR="5080" indent="-182880">
              <a:lnSpc>
                <a:spcPct val="95000"/>
              </a:lnSpc>
              <a:spcBef>
                <a:spcPts val="1525"/>
              </a:spcBef>
              <a:buClr>
                <a:srgbClr val="92A199"/>
              </a:buClr>
              <a:buSzPct val="79166"/>
              <a:buFont typeface="Arial"/>
              <a:buChar char="•"/>
              <a:tabLst>
                <a:tab pos="195580" algn="l"/>
              </a:tabLst>
            </a:pPr>
            <a:r>
              <a:rPr lang="en-US" spc="-5" dirty="0">
                <a:latin typeface="Calibri" panose="020F0502020204030204" pitchFamily="34" charset="0"/>
                <a:cs typeface="Calibri" panose="020F0502020204030204" pitchFamily="34" charset="0"/>
              </a:rPr>
              <a:t>In </a:t>
            </a:r>
            <a:r>
              <a:rPr lang="en-US" spc="5" dirty="0">
                <a:latin typeface="Calibri" panose="020F0502020204030204" pitchFamily="34" charset="0"/>
                <a:cs typeface="Calibri" panose="020F0502020204030204" pitchFamily="34" charset="0"/>
              </a:rPr>
              <a:t>studies performed </a:t>
            </a:r>
            <a:r>
              <a:rPr lang="en-US" b="1" dirty="0">
                <a:latin typeface="Calibri" panose="020F0502020204030204" pitchFamily="34" charset="0"/>
                <a:cs typeface="Calibri" panose="020F0502020204030204" pitchFamily="34" charset="0"/>
              </a:rPr>
              <a:t>3 </a:t>
            </a:r>
            <a:r>
              <a:rPr lang="en-US" b="1" spc="5" dirty="0">
                <a:latin typeface="Calibri" panose="020F0502020204030204" pitchFamily="34" charset="0"/>
                <a:cs typeface="Calibri" panose="020F0502020204030204" pitchFamily="34" charset="0"/>
              </a:rPr>
              <a:t>to </a:t>
            </a:r>
            <a:r>
              <a:rPr lang="en-US" b="1" dirty="0">
                <a:latin typeface="Calibri" panose="020F0502020204030204" pitchFamily="34" charset="0"/>
                <a:cs typeface="Calibri" panose="020F0502020204030204" pitchFamily="34" charset="0"/>
              </a:rPr>
              <a:t>12 </a:t>
            </a:r>
            <a:r>
              <a:rPr lang="en-US" b="1" spc="5" dirty="0">
                <a:latin typeface="Calibri" panose="020F0502020204030204" pitchFamily="34" charset="0"/>
                <a:cs typeface="Calibri" panose="020F0502020204030204" pitchFamily="34" charset="0"/>
              </a:rPr>
              <a:t>months after stroke</a:t>
            </a:r>
            <a:r>
              <a:rPr lang="en-US" spc="5" dirty="0">
                <a:latin typeface="Calibri" panose="020F0502020204030204" pitchFamily="34" charset="0"/>
                <a:cs typeface="Calibri" panose="020F0502020204030204" pitchFamily="34" charset="0"/>
              </a:rPr>
              <a:t>, the prevalence  </a:t>
            </a:r>
            <a:r>
              <a:rPr lang="en-US" dirty="0">
                <a:latin typeface="Calibri" panose="020F0502020204030204" pitchFamily="34" charset="0"/>
                <a:cs typeface="Calibri" panose="020F0502020204030204" pitchFamily="34" charset="0"/>
              </a:rPr>
              <a:t>of PSD is </a:t>
            </a:r>
            <a:r>
              <a:rPr lang="en-US" b="1" spc="5" dirty="0">
                <a:latin typeface="Calibri" panose="020F0502020204030204" pitchFamily="34" charset="0"/>
                <a:cs typeface="Calibri" panose="020F0502020204030204" pitchFamily="34" charset="0"/>
              </a:rPr>
              <a:t>similar </a:t>
            </a:r>
            <a:r>
              <a:rPr lang="en-US" b="1" dirty="0">
                <a:latin typeface="Calibri" panose="020F0502020204030204" pitchFamily="34" charset="0"/>
                <a:cs typeface="Calibri" panose="020F0502020204030204" pitchFamily="34" charset="0"/>
              </a:rPr>
              <a:t>in those </a:t>
            </a:r>
            <a:r>
              <a:rPr lang="en-US" b="1" spc="5" dirty="0">
                <a:latin typeface="Calibri" panose="020F0502020204030204" pitchFamily="34" charset="0"/>
                <a:cs typeface="Calibri" panose="020F0502020204030204" pitchFamily="34" charset="0"/>
              </a:rPr>
              <a:t>with </a:t>
            </a:r>
            <a:r>
              <a:rPr lang="en-US" b="1" spc="20" dirty="0">
                <a:latin typeface="Calibri" panose="020F0502020204030204" pitchFamily="34" charset="0"/>
                <a:cs typeface="Calibri" panose="020F0502020204030204" pitchFamily="34" charset="0"/>
              </a:rPr>
              <a:t>left- </a:t>
            </a:r>
            <a:r>
              <a:rPr lang="en-US" b="1" dirty="0">
                <a:latin typeface="Calibri" panose="020F0502020204030204" pitchFamily="34" charset="0"/>
                <a:cs typeface="Calibri" panose="020F0502020204030204" pitchFamily="34" charset="0"/>
              </a:rPr>
              <a:t>and </a:t>
            </a:r>
            <a:r>
              <a:rPr lang="en-US" b="1" spc="5" dirty="0">
                <a:latin typeface="Calibri" panose="020F0502020204030204" pitchFamily="34" charset="0"/>
                <a:cs typeface="Calibri" panose="020F0502020204030204" pitchFamily="34" charset="0"/>
              </a:rPr>
              <a:t>right-hemispheric  lesions</a:t>
            </a:r>
            <a:r>
              <a:rPr lang="en-US" spc="5" dirty="0">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7463774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63236"/>
            <a:ext cx="10515600" cy="5913727"/>
          </a:xfrm>
        </p:spPr>
        <p:txBody>
          <a:bodyPr/>
          <a:lstStyle/>
          <a:p>
            <a:pPr marL="195580" indent="-182880">
              <a:lnSpc>
                <a:spcPts val="2810"/>
              </a:lnSpc>
              <a:spcBef>
                <a:spcPts val="100"/>
              </a:spcBef>
              <a:buClr>
                <a:srgbClr val="92A199"/>
              </a:buClr>
              <a:buSzPct val="79166"/>
              <a:buFont typeface="Arial"/>
              <a:buChar char="•"/>
              <a:tabLst>
                <a:tab pos="195580" algn="l"/>
              </a:tabLst>
            </a:pPr>
            <a:r>
              <a:rPr lang="en-US" sz="2400" spc="-5" dirty="0">
                <a:latin typeface="Calibri" panose="020F0502020204030204" pitchFamily="34" charset="0"/>
                <a:cs typeface="Calibri" panose="020F0502020204030204" pitchFamily="34" charset="0"/>
              </a:rPr>
              <a:t>In </a:t>
            </a:r>
            <a:r>
              <a:rPr lang="en-US" sz="2400" spc="5" dirty="0">
                <a:latin typeface="Calibri" panose="020F0502020204030204" pitchFamily="34" charset="0"/>
                <a:cs typeface="Calibri" panose="020F0502020204030204" pitchFamily="34" charset="0"/>
              </a:rPr>
              <a:t>the </a:t>
            </a:r>
            <a:r>
              <a:rPr lang="en-US" sz="2400" b="1" spc="5" dirty="0">
                <a:latin typeface="Calibri" panose="020F0502020204030204" pitchFamily="34" charset="0"/>
                <a:cs typeface="Calibri" panose="020F0502020204030204" pitchFamily="34" charset="0"/>
              </a:rPr>
              <a:t>first few months after stroke, lesion location does</a:t>
            </a:r>
            <a:r>
              <a:rPr lang="en-US" sz="2400" b="1" spc="-70" dirty="0">
                <a:latin typeface="Calibri" panose="020F0502020204030204" pitchFamily="34" charset="0"/>
                <a:cs typeface="Calibri" panose="020F0502020204030204" pitchFamily="34" charset="0"/>
              </a:rPr>
              <a:t> </a:t>
            </a:r>
            <a:r>
              <a:rPr lang="en-US" sz="2400" b="1" dirty="0">
                <a:latin typeface="Calibri" panose="020F0502020204030204" pitchFamily="34" charset="0"/>
                <a:cs typeface="Calibri" panose="020F0502020204030204" pitchFamily="34" charset="0"/>
              </a:rPr>
              <a:t>appear </a:t>
            </a:r>
            <a:r>
              <a:rPr lang="en-US" sz="2400" b="1" spc="5" dirty="0">
                <a:latin typeface="Calibri" panose="020F0502020204030204" pitchFamily="34" charset="0"/>
                <a:cs typeface="Calibri" panose="020F0502020204030204" pitchFamily="34" charset="0"/>
              </a:rPr>
              <a:t>to increase the risk </a:t>
            </a:r>
            <a:r>
              <a:rPr lang="en-US" sz="2400" b="1" dirty="0">
                <a:latin typeface="Calibri" panose="020F0502020204030204" pitchFamily="34" charset="0"/>
                <a:cs typeface="Calibri" panose="020F0502020204030204" pitchFamily="34" charset="0"/>
              </a:rPr>
              <a:t>of</a:t>
            </a:r>
            <a:r>
              <a:rPr lang="en-US" sz="2400" b="1" spc="-25" dirty="0">
                <a:latin typeface="Calibri" panose="020F0502020204030204" pitchFamily="34" charset="0"/>
                <a:cs typeface="Calibri" panose="020F0502020204030204" pitchFamily="34" charset="0"/>
              </a:rPr>
              <a:t> </a:t>
            </a:r>
            <a:r>
              <a:rPr lang="en-US" sz="2400" b="1" dirty="0">
                <a:latin typeface="Calibri" panose="020F0502020204030204" pitchFamily="34" charset="0"/>
                <a:cs typeface="Calibri" panose="020F0502020204030204" pitchFamily="34" charset="0"/>
              </a:rPr>
              <a:t>PSD</a:t>
            </a:r>
            <a:r>
              <a:rPr lang="en-US" sz="2400" dirty="0">
                <a:latin typeface="Calibri" panose="020F0502020204030204" pitchFamily="34" charset="0"/>
                <a:cs typeface="Calibri" panose="020F0502020204030204" pitchFamily="34" charset="0"/>
              </a:rPr>
              <a:t>.</a:t>
            </a:r>
          </a:p>
          <a:p>
            <a:pPr marL="469900" lvl="1" indent="-182880">
              <a:lnSpc>
                <a:spcPct val="100000"/>
              </a:lnSpc>
              <a:spcBef>
                <a:spcPts val="215"/>
              </a:spcBef>
              <a:buClr>
                <a:srgbClr val="92A199"/>
              </a:buClr>
              <a:buFont typeface="Wingdings 2"/>
              <a:buChar char=""/>
              <a:tabLst>
                <a:tab pos="469900" algn="l"/>
              </a:tabLst>
            </a:pPr>
            <a:r>
              <a:rPr lang="en-US" b="1" dirty="0">
                <a:latin typeface="Calibri" panose="020F0502020204030204" pitchFamily="34" charset="0"/>
                <a:cs typeface="Calibri" panose="020F0502020204030204" pitchFamily="34" charset="0"/>
              </a:rPr>
              <a:t>Left </a:t>
            </a:r>
            <a:r>
              <a:rPr lang="en-US" b="1" spc="-5" dirty="0">
                <a:latin typeface="Calibri" panose="020F0502020204030204" pitchFamily="34" charset="0"/>
                <a:cs typeface="Calibri" panose="020F0502020204030204" pitchFamily="34" charset="0"/>
              </a:rPr>
              <a:t>anterior </a:t>
            </a:r>
            <a:r>
              <a:rPr lang="en-US" b="1" dirty="0">
                <a:latin typeface="Calibri" panose="020F0502020204030204" pitchFamily="34" charset="0"/>
                <a:cs typeface="Calibri" panose="020F0502020204030204" pitchFamily="34" charset="0"/>
              </a:rPr>
              <a:t>strokes &gt; Left </a:t>
            </a:r>
            <a:r>
              <a:rPr lang="en-US" b="1" spc="-5" dirty="0">
                <a:latin typeface="Calibri" panose="020F0502020204030204" pitchFamily="34" charset="0"/>
                <a:cs typeface="Calibri" panose="020F0502020204030204" pitchFamily="34" charset="0"/>
              </a:rPr>
              <a:t>posterior</a:t>
            </a:r>
            <a:r>
              <a:rPr lang="en-US" b="1" spc="-65" dirty="0">
                <a:latin typeface="Calibri" panose="020F0502020204030204" pitchFamily="34" charset="0"/>
                <a:cs typeface="Calibri" panose="020F0502020204030204" pitchFamily="34" charset="0"/>
              </a:rPr>
              <a:t> </a:t>
            </a:r>
            <a:r>
              <a:rPr lang="en-US" b="1" dirty="0">
                <a:latin typeface="Calibri" panose="020F0502020204030204" pitchFamily="34" charset="0"/>
                <a:cs typeface="Calibri" panose="020F0502020204030204" pitchFamily="34" charset="0"/>
              </a:rPr>
              <a:t>strokes</a:t>
            </a:r>
          </a:p>
          <a:p>
            <a:pPr marL="469900" lvl="1" indent="-182880">
              <a:lnSpc>
                <a:spcPct val="100000"/>
              </a:lnSpc>
              <a:spcBef>
                <a:spcPts val="315"/>
              </a:spcBef>
              <a:buClr>
                <a:srgbClr val="92A199"/>
              </a:buClr>
              <a:buFont typeface="Wingdings 2"/>
              <a:buChar char=""/>
              <a:tabLst>
                <a:tab pos="469900" algn="l"/>
              </a:tabLst>
            </a:pPr>
            <a:r>
              <a:rPr lang="en-US" b="1" dirty="0">
                <a:latin typeface="Calibri" panose="020F0502020204030204" pitchFamily="34" charset="0"/>
                <a:cs typeface="Calibri" panose="020F0502020204030204" pitchFamily="34" charset="0"/>
              </a:rPr>
              <a:t>Left </a:t>
            </a:r>
            <a:r>
              <a:rPr lang="en-US" b="1" spc="-5" dirty="0">
                <a:latin typeface="Calibri" panose="020F0502020204030204" pitchFamily="34" charset="0"/>
                <a:cs typeface="Calibri" panose="020F0502020204030204" pitchFamily="34" charset="0"/>
              </a:rPr>
              <a:t>anterior </a:t>
            </a:r>
            <a:r>
              <a:rPr lang="en-US" b="1" dirty="0">
                <a:latin typeface="Calibri" panose="020F0502020204030204" pitchFamily="34" charset="0"/>
                <a:cs typeface="Calibri" panose="020F0502020204030204" pitchFamily="34" charset="0"/>
              </a:rPr>
              <a:t>strokes &gt; </a:t>
            </a:r>
            <a:r>
              <a:rPr lang="en-US" b="1" spc="-5" dirty="0">
                <a:latin typeface="Calibri" panose="020F0502020204030204" pitchFamily="34" charset="0"/>
                <a:cs typeface="Calibri" panose="020F0502020204030204" pitchFamily="34" charset="0"/>
              </a:rPr>
              <a:t>Right anterior</a:t>
            </a:r>
            <a:r>
              <a:rPr lang="en-US" b="1" spc="-50" dirty="0">
                <a:latin typeface="Calibri" panose="020F0502020204030204" pitchFamily="34" charset="0"/>
                <a:cs typeface="Calibri" panose="020F0502020204030204" pitchFamily="34" charset="0"/>
              </a:rPr>
              <a:t> </a:t>
            </a:r>
            <a:r>
              <a:rPr lang="en-US" b="1" dirty="0">
                <a:latin typeface="Calibri" panose="020F0502020204030204" pitchFamily="34" charset="0"/>
                <a:cs typeface="Calibri" panose="020F0502020204030204" pitchFamily="34" charset="0"/>
              </a:rPr>
              <a:t>strokes</a:t>
            </a:r>
          </a:p>
          <a:p>
            <a:pPr marL="195580" marR="1123950" indent="-182880">
              <a:lnSpc>
                <a:spcPts val="2740"/>
              </a:lnSpc>
              <a:spcBef>
                <a:spcPts val="1755"/>
              </a:spcBef>
              <a:buClr>
                <a:srgbClr val="92A199"/>
              </a:buClr>
              <a:buSzPct val="79166"/>
              <a:buFont typeface="Arial"/>
              <a:buChar char="•"/>
              <a:tabLst>
                <a:tab pos="195580" algn="l"/>
              </a:tabLst>
            </a:pPr>
            <a:r>
              <a:rPr lang="en-US" sz="2400" b="1" spc="5" dirty="0">
                <a:latin typeface="Calibri" panose="020F0502020204030204" pitchFamily="34" charset="0"/>
                <a:cs typeface="Calibri" panose="020F0502020204030204" pitchFamily="34" charset="0"/>
              </a:rPr>
              <a:t>Disability after stroke </a:t>
            </a:r>
            <a:r>
              <a:rPr lang="en-US" sz="2400" spc="5" dirty="0">
                <a:latin typeface="Calibri" panose="020F0502020204030204" pitchFamily="34" charset="0"/>
                <a:cs typeface="Calibri" panose="020F0502020204030204" pitchFamily="34" charset="0"/>
              </a:rPr>
              <a:t>showed </a:t>
            </a:r>
            <a:r>
              <a:rPr lang="en-US" sz="2400" b="1" dirty="0">
                <a:latin typeface="Calibri" panose="020F0502020204030204" pitchFamily="34" charset="0"/>
                <a:cs typeface="Calibri" panose="020F0502020204030204" pitchFamily="34" charset="0"/>
              </a:rPr>
              <a:t>a </a:t>
            </a:r>
            <a:r>
              <a:rPr lang="en-US" sz="2400" b="1" spc="5" dirty="0">
                <a:latin typeface="Calibri" panose="020F0502020204030204" pitchFamily="34" charset="0"/>
                <a:cs typeface="Calibri" panose="020F0502020204030204" pitchFamily="34" charset="0"/>
              </a:rPr>
              <a:t>positive </a:t>
            </a:r>
            <a:r>
              <a:rPr lang="en-US" sz="2400" dirty="0">
                <a:latin typeface="Calibri" panose="020F0502020204030204" pitchFamily="34" charset="0"/>
                <a:cs typeface="Calibri" panose="020F0502020204030204" pitchFamily="34" charset="0"/>
              </a:rPr>
              <a:t>and </a:t>
            </a:r>
            <a:r>
              <a:rPr lang="en-US" sz="2400" spc="5" dirty="0">
                <a:latin typeface="Calibri" panose="020F0502020204030204" pitchFamily="34" charset="0"/>
                <a:cs typeface="Calibri" panose="020F0502020204030204" pitchFamily="34" charset="0"/>
              </a:rPr>
              <a:t>significant  </a:t>
            </a:r>
            <a:r>
              <a:rPr lang="en-US" sz="2400" b="1" spc="5" dirty="0">
                <a:latin typeface="Calibri" panose="020F0502020204030204" pitchFamily="34" charset="0"/>
                <a:cs typeface="Calibri" panose="020F0502020204030204" pitchFamily="34" charset="0"/>
              </a:rPr>
              <a:t>association with</a:t>
            </a:r>
            <a:r>
              <a:rPr lang="en-US" sz="2400" b="1" spc="-50" dirty="0">
                <a:latin typeface="Calibri" panose="020F0502020204030204" pitchFamily="34" charset="0"/>
                <a:cs typeface="Calibri" panose="020F0502020204030204" pitchFamily="34" charset="0"/>
              </a:rPr>
              <a:t> </a:t>
            </a:r>
            <a:r>
              <a:rPr lang="en-US" sz="2400" b="1" dirty="0">
                <a:latin typeface="Calibri" panose="020F0502020204030204" pitchFamily="34" charset="0"/>
                <a:cs typeface="Calibri" panose="020F0502020204030204" pitchFamily="34" charset="0"/>
              </a:rPr>
              <a:t>PSD</a:t>
            </a:r>
          </a:p>
          <a:p>
            <a:pPr marL="195580" indent="-182880">
              <a:lnSpc>
                <a:spcPct val="100000"/>
              </a:lnSpc>
              <a:spcBef>
                <a:spcPts val="1395"/>
              </a:spcBef>
              <a:buClr>
                <a:srgbClr val="92A199"/>
              </a:buClr>
              <a:buSzPct val="79166"/>
              <a:buFont typeface="Arial"/>
              <a:buChar char="•"/>
              <a:tabLst>
                <a:tab pos="195580" algn="l"/>
              </a:tabLst>
            </a:pPr>
            <a:r>
              <a:rPr lang="en-US" sz="2400" dirty="0">
                <a:latin typeface="Calibri" panose="020F0502020204030204" pitchFamily="34" charset="0"/>
                <a:cs typeface="Calibri" panose="020F0502020204030204" pitchFamily="34" charset="0"/>
              </a:rPr>
              <a:t>Cognitive </a:t>
            </a:r>
            <a:r>
              <a:rPr lang="en-US" sz="2400" spc="5" dirty="0">
                <a:latin typeface="Calibri" panose="020F0502020204030204" pitchFamily="34" charset="0"/>
                <a:cs typeface="Calibri" panose="020F0502020204030204" pitchFamily="34" charset="0"/>
              </a:rPr>
              <a:t>deterioration </a:t>
            </a:r>
            <a:r>
              <a:rPr lang="en-US" sz="2400" dirty="0">
                <a:latin typeface="Calibri" panose="020F0502020204030204" pitchFamily="34" charset="0"/>
                <a:cs typeface="Calibri" panose="020F0502020204030204" pitchFamily="34" charset="0"/>
              </a:rPr>
              <a:t>is maximum in </a:t>
            </a:r>
            <a:r>
              <a:rPr lang="en-US" sz="2400" spc="5" dirty="0">
                <a:latin typeface="Calibri" panose="020F0502020204030204" pitchFamily="34" charset="0"/>
                <a:cs typeface="Calibri" panose="020F0502020204030204" pitchFamily="34" charset="0"/>
              </a:rPr>
              <a:t>left hemispheric</a:t>
            </a:r>
            <a:r>
              <a:rPr lang="en-US" sz="2400" spc="-5" dirty="0">
                <a:latin typeface="Calibri" panose="020F0502020204030204" pitchFamily="34" charset="0"/>
                <a:cs typeface="Calibri" panose="020F0502020204030204" pitchFamily="34" charset="0"/>
              </a:rPr>
              <a:t> </a:t>
            </a:r>
            <a:r>
              <a:rPr lang="en-US" sz="2400" spc="5" dirty="0">
                <a:latin typeface="Calibri" panose="020F0502020204030204" pitchFamily="34" charset="0"/>
                <a:cs typeface="Calibri" panose="020F0502020204030204" pitchFamily="34" charset="0"/>
              </a:rPr>
              <a:t>stroke</a:t>
            </a:r>
            <a:endParaRPr lang="en-US" sz="2400" dirty="0">
              <a:latin typeface="Calibri" panose="020F0502020204030204" pitchFamily="34" charset="0"/>
              <a:cs typeface="Calibri" panose="020F0502020204030204" pitchFamily="34" charset="0"/>
            </a:endParaRPr>
          </a:p>
          <a:p>
            <a:pPr marL="195580" indent="-182880">
              <a:lnSpc>
                <a:spcPts val="2810"/>
              </a:lnSpc>
              <a:spcBef>
                <a:spcPts val="1450"/>
              </a:spcBef>
              <a:buClr>
                <a:srgbClr val="92A199"/>
              </a:buClr>
              <a:buSzPct val="79166"/>
              <a:buFont typeface="Arial"/>
              <a:buChar char="•"/>
              <a:tabLst>
                <a:tab pos="195580" algn="l"/>
              </a:tabLst>
            </a:pPr>
            <a:r>
              <a:rPr lang="en-US" sz="2400" b="1" spc="5" dirty="0">
                <a:latin typeface="Calibri" panose="020F0502020204030204" pitchFamily="34" charset="0"/>
                <a:cs typeface="Calibri" panose="020F0502020204030204" pitchFamily="34" charset="0"/>
              </a:rPr>
              <a:t>Personal history </a:t>
            </a:r>
            <a:r>
              <a:rPr lang="en-US" sz="2400" b="1" dirty="0">
                <a:latin typeface="Calibri" panose="020F0502020204030204" pitchFamily="34" charset="0"/>
                <a:cs typeface="Calibri" panose="020F0502020204030204" pitchFamily="34" charset="0"/>
              </a:rPr>
              <a:t>or a </a:t>
            </a:r>
            <a:r>
              <a:rPr lang="en-US" sz="2400" b="1" spc="5" dirty="0">
                <a:latin typeface="Calibri" panose="020F0502020204030204" pitchFamily="34" charset="0"/>
                <a:cs typeface="Calibri" panose="020F0502020204030204" pitchFamily="34" charset="0"/>
              </a:rPr>
              <a:t>family history </a:t>
            </a:r>
            <a:r>
              <a:rPr lang="en-US" sz="2400" b="1" dirty="0">
                <a:latin typeface="Calibri" panose="020F0502020204030204" pitchFamily="34" charset="0"/>
                <a:cs typeface="Calibri" panose="020F0502020204030204" pitchFamily="34" charset="0"/>
              </a:rPr>
              <a:t>of </a:t>
            </a:r>
            <a:r>
              <a:rPr lang="en-US" sz="2400" b="1" spc="5" dirty="0">
                <a:latin typeface="Calibri" panose="020F0502020204030204" pitchFamily="34" charset="0"/>
                <a:cs typeface="Calibri" panose="020F0502020204030204" pitchFamily="34" charset="0"/>
              </a:rPr>
              <a:t>psychiatric disorders</a:t>
            </a:r>
            <a:r>
              <a:rPr lang="en-US" sz="2400" b="1" spc="-100" dirty="0">
                <a:latin typeface="Calibri" panose="020F0502020204030204" pitchFamily="34" charset="0"/>
                <a:cs typeface="Calibri" panose="020F0502020204030204" pitchFamily="34" charset="0"/>
              </a:rPr>
              <a:t> </a:t>
            </a:r>
            <a:r>
              <a:rPr lang="en-US" sz="2400" b="1" dirty="0">
                <a:latin typeface="Calibri" panose="020F0502020204030204" pitchFamily="34" charset="0"/>
                <a:cs typeface="Calibri" panose="020F0502020204030204" pitchFamily="34" charset="0"/>
              </a:rPr>
              <a:t>and </a:t>
            </a:r>
            <a:r>
              <a:rPr lang="en-US" sz="2400" b="1" spc="5" dirty="0">
                <a:latin typeface="Calibri" panose="020F0502020204030204" pitchFamily="34" charset="0"/>
                <a:cs typeface="Calibri" panose="020F0502020204030204" pitchFamily="34" charset="0"/>
              </a:rPr>
              <a:t>poor social support are important risk factor for</a:t>
            </a:r>
            <a:r>
              <a:rPr lang="en-US" sz="2400" b="1" spc="-85" dirty="0">
                <a:latin typeface="Calibri" panose="020F0502020204030204" pitchFamily="34" charset="0"/>
                <a:cs typeface="Calibri" panose="020F0502020204030204" pitchFamily="34" charset="0"/>
              </a:rPr>
              <a:t> </a:t>
            </a:r>
            <a:r>
              <a:rPr lang="en-US" sz="2400" b="1" dirty="0">
                <a:latin typeface="Calibri" panose="020F0502020204030204" pitchFamily="34" charset="0"/>
                <a:cs typeface="Calibri" panose="020F0502020204030204" pitchFamily="34" charset="0"/>
              </a:rPr>
              <a:t>PSD</a:t>
            </a:r>
          </a:p>
        </p:txBody>
      </p:sp>
    </p:spTree>
    <p:extLst>
      <p:ext uri="{BB962C8B-B14F-4D97-AF65-F5344CB8AC3E}">
        <p14:creationId xmlns:p14="http://schemas.microsoft.com/office/powerpoint/2010/main" val="4076560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endParaRPr lang="en-IN" dirty="0"/>
          </a:p>
        </p:txBody>
      </p:sp>
      <p:sp>
        <p:nvSpPr>
          <p:cNvPr id="3" name="Content Placeholder 2"/>
          <p:cNvSpPr>
            <a:spLocks noGrp="1"/>
          </p:cNvSpPr>
          <p:nvPr>
            <p:ph idx="1"/>
          </p:nvPr>
        </p:nvSpPr>
        <p:spPr/>
        <p:txBody>
          <a:bodyPr>
            <a:normAutofit/>
          </a:bodyPr>
          <a:lstStyle/>
          <a:p>
            <a:pPr marL="195580" marR="5080" indent="-182880">
              <a:lnSpc>
                <a:spcPct val="95000"/>
              </a:lnSpc>
              <a:spcBef>
                <a:spcPts val="245"/>
              </a:spcBef>
              <a:buClr>
                <a:srgbClr val="92A199"/>
              </a:buClr>
              <a:buSzPct val="79166"/>
              <a:buFont typeface="Arial"/>
              <a:buChar char="•"/>
              <a:tabLst>
                <a:tab pos="195580" algn="l"/>
              </a:tabLst>
            </a:pPr>
            <a:r>
              <a:rPr lang="en-US" dirty="0">
                <a:cs typeface="Century"/>
              </a:rPr>
              <a:t>The </a:t>
            </a:r>
            <a:r>
              <a:rPr lang="en-US" spc="5" dirty="0">
                <a:cs typeface="Century"/>
              </a:rPr>
              <a:t>association </a:t>
            </a:r>
            <a:r>
              <a:rPr lang="en-US" dirty="0">
                <a:cs typeface="Century"/>
              </a:rPr>
              <a:t>of </a:t>
            </a:r>
            <a:r>
              <a:rPr lang="en-US" spc="5" dirty="0">
                <a:cs typeface="Century"/>
              </a:rPr>
              <a:t>neuropsychiatric disorders with  cerebrovascular disease </a:t>
            </a:r>
            <a:r>
              <a:rPr lang="en-US" dirty="0">
                <a:cs typeface="Century"/>
              </a:rPr>
              <a:t>has been </a:t>
            </a:r>
            <a:r>
              <a:rPr lang="en-US" spc="5" dirty="0">
                <a:cs typeface="Century"/>
              </a:rPr>
              <a:t>recognized </a:t>
            </a:r>
            <a:r>
              <a:rPr lang="en-US" dirty="0">
                <a:cs typeface="Century"/>
              </a:rPr>
              <a:t>by </a:t>
            </a:r>
            <a:r>
              <a:rPr lang="en-US" spc="5" dirty="0">
                <a:cs typeface="Century"/>
              </a:rPr>
              <a:t>clinicians for </a:t>
            </a:r>
            <a:r>
              <a:rPr lang="en-US" dirty="0">
                <a:cs typeface="Century"/>
              </a:rPr>
              <a:t>over  100 </a:t>
            </a:r>
            <a:r>
              <a:rPr lang="en-US" spc="5" dirty="0">
                <a:cs typeface="Century"/>
              </a:rPr>
              <a:t>years, </a:t>
            </a:r>
            <a:r>
              <a:rPr lang="en-US" dirty="0">
                <a:cs typeface="Century"/>
              </a:rPr>
              <a:t>but </a:t>
            </a:r>
            <a:r>
              <a:rPr lang="en-US" spc="5" dirty="0">
                <a:cs typeface="Century"/>
              </a:rPr>
              <a:t>it is </a:t>
            </a:r>
            <a:r>
              <a:rPr lang="en-US" dirty="0">
                <a:cs typeface="Century"/>
              </a:rPr>
              <a:t>only </a:t>
            </a:r>
            <a:r>
              <a:rPr lang="en-US" spc="5" dirty="0">
                <a:cs typeface="Century"/>
              </a:rPr>
              <a:t>within the </a:t>
            </a:r>
            <a:r>
              <a:rPr lang="en-US" dirty="0">
                <a:cs typeface="Century"/>
              </a:rPr>
              <a:t>past </a:t>
            </a:r>
            <a:r>
              <a:rPr lang="en-US" spc="-5" dirty="0">
                <a:cs typeface="Century"/>
              </a:rPr>
              <a:t>30 </a:t>
            </a:r>
            <a:r>
              <a:rPr lang="en-US" dirty="0">
                <a:cs typeface="Century"/>
              </a:rPr>
              <a:t>years that </a:t>
            </a:r>
            <a:r>
              <a:rPr lang="en-US" spc="5" dirty="0">
                <a:cs typeface="Century"/>
              </a:rPr>
              <a:t>systematic  studies </a:t>
            </a:r>
            <a:r>
              <a:rPr lang="en-US" dirty="0">
                <a:cs typeface="Century"/>
              </a:rPr>
              <a:t>have </a:t>
            </a:r>
            <a:r>
              <a:rPr lang="en-US" spc="5" dirty="0">
                <a:cs typeface="Century"/>
              </a:rPr>
              <a:t>been</a:t>
            </a:r>
            <a:r>
              <a:rPr lang="en-US" spc="-15" dirty="0">
                <a:cs typeface="Century"/>
              </a:rPr>
              <a:t> </a:t>
            </a:r>
            <a:r>
              <a:rPr lang="en-US" spc="5" dirty="0">
                <a:cs typeface="Century"/>
              </a:rPr>
              <a:t>conducted.</a:t>
            </a:r>
            <a:endParaRPr lang="en-US" sz="3600" dirty="0">
              <a:cs typeface="Times New Roman"/>
            </a:endParaRPr>
          </a:p>
          <a:p>
            <a:pPr>
              <a:lnSpc>
                <a:spcPct val="100000"/>
              </a:lnSpc>
              <a:spcBef>
                <a:spcPts val="25"/>
              </a:spcBef>
              <a:buClr>
                <a:srgbClr val="92A199"/>
              </a:buClr>
              <a:buFont typeface="Arial"/>
              <a:buChar char="•"/>
            </a:pPr>
            <a:endParaRPr lang="en-US" dirty="0">
              <a:cs typeface="Times New Roman"/>
            </a:endParaRPr>
          </a:p>
          <a:p>
            <a:pPr marL="195580" marR="508000" indent="-182880">
              <a:lnSpc>
                <a:spcPts val="2740"/>
              </a:lnSpc>
              <a:buClr>
                <a:srgbClr val="92A199"/>
              </a:buClr>
              <a:buSzPct val="79166"/>
              <a:buFont typeface="Arial"/>
              <a:buChar char="•"/>
              <a:tabLst>
                <a:tab pos="195580" algn="l"/>
              </a:tabLst>
            </a:pPr>
            <a:r>
              <a:rPr lang="en-US" spc="5" dirty="0">
                <a:cs typeface="Century"/>
              </a:rPr>
              <a:t>Disease </a:t>
            </a:r>
            <a:r>
              <a:rPr lang="en-US" dirty="0">
                <a:cs typeface="Century"/>
              </a:rPr>
              <a:t>of </a:t>
            </a:r>
            <a:r>
              <a:rPr lang="en-US" spc="5" dirty="0">
                <a:cs typeface="Century"/>
              </a:rPr>
              <a:t>the </a:t>
            </a:r>
            <a:r>
              <a:rPr lang="en-US" dirty="0">
                <a:cs typeface="Century"/>
              </a:rPr>
              <a:t>vascular </a:t>
            </a:r>
            <a:r>
              <a:rPr lang="en-US" spc="5" dirty="0">
                <a:cs typeface="Century"/>
              </a:rPr>
              <a:t>system contribute greatly </a:t>
            </a:r>
            <a:r>
              <a:rPr lang="en-US" spc="-5" dirty="0">
                <a:cs typeface="Century"/>
              </a:rPr>
              <a:t>to </a:t>
            </a:r>
            <a:r>
              <a:rPr lang="en-US" spc="5" dirty="0">
                <a:cs typeface="Century"/>
              </a:rPr>
              <a:t>the </a:t>
            </a:r>
            <a:r>
              <a:rPr lang="en-US" dirty="0">
                <a:cs typeface="Century"/>
              </a:rPr>
              <a:t>sum  </a:t>
            </a:r>
            <a:r>
              <a:rPr lang="en-US" spc="5" dirty="0">
                <a:cs typeface="Century"/>
              </a:rPr>
              <a:t>total </a:t>
            </a:r>
            <a:r>
              <a:rPr lang="en-US" dirty="0">
                <a:cs typeface="Century"/>
              </a:rPr>
              <a:t>of </a:t>
            </a:r>
            <a:r>
              <a:rPr lang="en-US" spc="5" dirty="0">
                <a:cs typeface="Century"/>
              </a:rPr>
              <a:t>psychiatric </a:t>
            </a:r>
            <a:r>
              <a:rPr lang="en-US" spc="-20" dirty="0">
                <a:cs typeface="Century"/>
              </a:rPr>
              <a:t>disability, </a:t>
            </a:r>
            <a:r>
              <a:rPr lang="en-US" spc="5" dirty="0">
                <a:cs typeface="Century"/>
              </a:rPr>
              <a:t>chiefly </a:t>
            </a:r>
            <a:r>
              <a:rPr lang="en-US" dirty="0">
                <a:cs typeface="Century"/>
              </a:rPr>
              <a:t>in the </a:t>
            </a:r>
            <a:r>
              <a:rPr lang="en-US" spc="5" dirty="0">
                <a:cs typeface="Century"/>
              </a:rPr>
              <a:t>elderly</a:t>
            </a:r>
            <a:r>
              <a:rPr lang="en-US" spc="-80" dirty="0">
                <a:cs typeface="Century"/>
              </a:rPr>
              <a:t> </a:t>
            </a:r>
            <a:r>
              <a:rPr lang="en-US" spc="5" dirty="0">
                <a:cs typeface="Century"/>
              </a:rPr>
              <a:t>population.</a:t>
            </a:r>
            <a:endParaRPr lang="en-US" sz="3600" dirty="0">
              <a:cs typeface="Times New Roman"/>
            </a:endParaRPr>
          </a:p>
          <a:p>
            <a:pPr marL="195580" marR="1253490" indent="-182880">
              <a:lnSpc>
                <a:spcPts val="2740"/>
              </a:lnSpc>
              <a:spcBef>
                <a:spcPts val="2590"/>
              </a:spcBef>
              <a:buClr>
                <a:srgbClr val="92A199"/>
              </a:buClr>
              <a:buSzPct val="79166"/>
              <a:buFont typeface="Arial"/>
              <a:buChar char="•"/>
              <a:tabLst>
                <a:tab pos="195580" algn="l"/>
              </a:tabLst>
            </a:pPr>
            <a:r>
              <a:rPr lang="en-US" spc="5" dirty="0">
                <a:cs typeface="Century"/>
              </a:rPr>
              <a:t>Mainly </a:t>
            </a:r>
            <a:r>
              <a:rPr lang="en-US" dirty="0">
                <a:cs typeface="Century"/>
              </a:rPr>
              <a:t>as a </a:t>
            </a:r>
            <a:r>
              <a:rPr lang="en-US" spc="5" dirty="0">
                <a:cs typeface="Century"/>
              </a:rPr>
              <a:t>result </a:t>
            </a:r>
            <a:r>
              <a:rPr lang="en-US" dirty="0">
                <a:cs typeface="Century"/>
              </a:rPr>
              <a:t>of </a:t>
            </a:r>
            <a:r>
              <a:rPr lang="en-US" spc="5" dirty="0">
                <a:cs typeface="Century"/>
              </a:rPr>
              <a:t>stroke, cerebrovascular </a:t>
            </a:r>
            <a:r>
              <a:rPr lang="en-US" spc="10" dirty="0">
                <a:cs typeface="Century"/>
              </a:rPr>
              <a:t>accidents </a:t>
            </a:r>
            <a:r>
              <a:rPr lang="en-US" dirty="0">
                <a:cs typeface="Century"/>
              </a:rPr>
              <a:t>&amp;  </a:t>
            </a:r>
            <a:r>
              <a:rPr lang="en-US" spc="5" dirty="0">
                <a:cs typeface="Century"/>
              </a:rPr>
              <a:t>subarachnoid</a:t>
            </a:r>
            <a:r>
              <a:rPr lang="en-US" spc="-25" dirty="0">
                <a:cs typeface="Century"/>
              </a:rPr>
              <a:t> </a:t>
            </a:r>
            <a:r>
              <a:rPr lang="en-US" spc="10" dirty="0" err="1">
                <a:cs typeface="Century"/>
              </a:rPr>
              <a:t>haemorrhage</a:t>
            </a:r>
            <a:r>
              <a:rPr lang="en-US" spc="10" dirty="0">
                <a:cs typeface="Century"/>
              </a:rPr>
              <a:t>.</a:t>
            </a:r>
            <a:endParaRPr lang="en-US" dirty="0">
              <a:cs typeface="Century"/>
            </a:endParaRPr>
          </a:p>
        </p:txBody>
      </p:sp>
    </p:spTree>
    <p:extLst>
      <p:ext uri="{BB962C8B-B14F-4D97-AF65-F5344CB8AC3E}">
        <p14:creationId xmlns:p14="http://schemas.microsoft.com/office/powerpoint/2010/main" val="11381358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pc="-50" dirty="0"/>
              <a:t>DIAGNOSIS </a:t>
            </a:r>
            <a:r>
              <a:rPr lang="en-IN" spc="-40" dirty="0"/>
              <a:t>AND</a:t>
            </a:r>
            <a:r>
              <a:rPr lang="en-IN" spc="-385" dirty="0"/>
              <a:t> </a:t>
            </a:r>
            <a:r>
              <a:rPr lang="en-IN" spc="-50" dirty="0"/>
              <a:t>CLINICAL  </a:t>
            </a:r>
            <a:r>
              <a:rPr lang="en-IN" spc="-80" dirty="0"/>
              <a:t>FEATURES</a:t>
            </a:r>
            <a:endParaRPr lang="en-IN" dirty="0"/>
          </a:p>
        </p:txBody>
      </p:sp>
      <p:sp>
        <p:nvSpPr>
          <p:cNvPr id="3" name="Content Placeholder 2"/>
          <p:cNvSpPr>
            <a:spLocks noGrp="1"/>
          </p:cNvSpPr>
          <p:nvPr>
            <p:ph idx="1"/>
          </p:nvPr>
        </p:nvSpPr>
        <p:spPr>
          <a:xfrm>
            <a:off x="838200" y="1690688"/>
            <a:ext cx="10515600" cy="4915851"/>
          </a:xfrm>
        </p:spPr>
        <p:txBody>
          <a:bodyPr>
            <a:normAutofit fontScale="92500" lnSpcReduction="10000"/>
          </a:bodyPr>
          <a:lstStyle/>
          <a:p>
            <a:pPr marL="195580" indent="-182880">
              <a:lnSpc>
                <a:spcPts val="2810"/>
              </a:lnSpc>
              <a:spcBef>
                <a:spcPts val="100"/>
              </a:spcBef>
              <a:buClr>
                <a:srgbClr val="92A199"/>
              </a:buClr>
              <a:buSzPct val="79166"/>
              <a:buFont typeface="Arial"/>
              <a:buChar char="•"/>
              <a:tabLst>
                <a:tab pos="195580" algn="l"/>
              </a:tabLst>
            </a:pPr>
            <a:r>
              <a:rPr lang="en-US" sz="2400" spc="5" dirty="0">
                <a:cs typeface="Century"/>
              </a:rPr>
              <a:t>According to </a:t>
            </a:r>
            <a:r>
              <a:rPr lang="en-US" sz="2400" b="1" spc="10" dirty="0">
                <a:cs typeface="Century"/>
              </a:rPr>
              <a:t>DSM-5</a:t>
            </a:r>
            <a:r>
              <a:rPr lang="en-US" sz="2400" spc="10" dirty="0">
                <a:cs typeface="Century"/>
              </a:rPr>
              <a:t>, </a:t>
            </a:r>
            <a:r>
              <a:rPr lang="en-US" sz="2400" spc="5" dirty="0">
                <a:cs typeface="Century"/>
              </a:rPr>
              <a:t>two types </a:t>
            </a:r>
            <a:r>
              <a:rPr lang="en-US" sz="2400" dirty="0">
                <a:cs typeface="Century"/>
              </a:rPr>
              <a:t>of </a:t>
            </a:r>
            <a:r>
              <a:rPr lang="en-US" sz="2400" spc="5" dirty="0" err="1">
                <a:cs typeface="Century"/>
              </a:rPr>
              <a:t>poststroke</a:t>
            </a:r>
            <a:r>
              <a:rPr lang="en-US" sz="2400" spc="5" dirty="0">
                <a:cs typeface="Century"/>
              </a:rPr>
              <a:t> depressive</a:t>
            </a:r>
            <a:r>
              <a:rPr lang="en-US" sz="2400" spc="-95" dirty="0">
                <a:cs typeface="Century"/>
              </a:rPr>
              <a:t> </a:t>
            </a:r>
            <a:r>
              <a:rPr lang="en-US" sz="2400" spc="5" dirty="0">
                <a:cs typeface="Century"/>
              </a:rPr>
              <a:t>disorders</a:t>
            </a:r>
            <a:r>
              <a:rPr lang="en-US" sz="2400" dirty="0">
                <a:cs typeface="Century"/>
              </a:rPr>
              <a:t> </a:t>
            </a:r>
            <a:r>
              <a:rPr lang="en-US" sz="2400" spc="5" dirty="0">
                <a:cs typeface="Century"/>
              </a:rPr>
              <a:t>are </a:t>
            </a:r>
            <a:r>
              <a:rPr lang="en-US" sz="2400" dirty="0">
                <a:cs typeface="Century"/>
              </a:rPr>
              <a:t>recognized:</a:t>
            </a:r>
          </a:p>
          <a:p>
            <a:pPr marL="629920" marR="273050" lvl="1" indent="-342900">
              <a:lnSpc>
                <a:spcPts val="2590"/>
              </a:lnSpc>
              <a:spcBef>
                <a:spcPts val="545"/>
              </a:spcBef>
              <a:buClr>
                <a:srgbClr val="92A199"/>
              </a:buClr>
              <a:buAutoNum type="arabicPeriod"/>
              <a:tabLst>
                <a:tab pos="629920" algn="l"/>
              </a:tabLst>
            </a:pPr>
            <a:r>
              <a:rPr lang="en-US" b="1" dirty="0">
                <a:cs typeface="Century"/>
              </a:rPr>
              <a:t>Depressive </a:t>
            </a:r>
            <a:r>
              <a:rPr lang="en-US" b="1" spc="-5" dirty="0">
                <a:cs typeface="Century"/>
              </a:rPr>
              <a:t>disorder due to </a:t>
            </a:r>
            <a:r>
              <a:rPr lang="en-US" b="1" dirty="0">
                <a:cs typeface="Century"/>
              </a:rPr>
              <a:t>stroke with </a:t>
            </a:r>
            <a:r>
              <a:rPr lang="en-US" b="1" spc="-5" dirty="0">
                <a:cs typeface="Century"/>
              </a:rPr>
              <a:t>major depression-like  </a:t>
            </a:r>
            <a:r>
              <a:rPr lang="en-US" b="1" dirty="0">
                <a:cs typeface="Century"/>
              </a:rPr>
              <a:t>episode</a:t>
            </a:r>
          </a:p>
          <a:p>
            <a:pPr marL="629920" lvl="1" indent="-342900">
              <a:lnSpc>
                <a:spcPts val="2735"/>
              </a:lnSpc>
              <a:spcBef>
                <a:spcPts val="275"/>
              </a:spcBef>
              <a:buClr>
                <a:srgbClr val="92A199"/>
              </a:buClr>
              <a:buAutoNum type="arabicPeriod"/>
              <a:tabLst>
                <a:tab pos="629920" algn="l"/>
              </a:tabLst>
            </a:pPr>
            <a:r>
              <a:rPr lang="en-US" b="1" dirty="0">
                <a:cs typeface="Century"/>
              </a:rPr>
              <a:t>Depressive </a:t>
            </a:r>
            <a:r>
              <a:rPr lang="en-US" b="1" spc="-5" dirty="0">
                <a:cs typeface="Century"/>
              </a:rPr>
              <a:t>disorder due to </a:t>
            </a:r>
            <a:r>
              <a:rPr lang="en-US" b="1" dirty="0">
                <a:cs typeface="Century"/>
              </a:rPr>
              <a:t>stroke with </a:t>
            </a:r>
            <a:r>
              <a:rPr lang="en-US" b="1" spc="-5" dirty="0">
                <a:cs typeface="Century"/>
              </a:rPr>
              <a:t>depressive</a:t>
            </a:r>
            <a:r>
              <a:rPr lang="en-US" b="1" spc="-160" dirty="0">
                <a:cs typeface="Century"/>
              </a:rPr>
              <a:t> </a:t>
            </a:r>
            <a:r>
              <a:rPr lang="en-US" b="1" dirty="0">
                <a:cs typeface="Century"/>
              </a:rPr>
              <a:t>symptoms</a:t>
            </a:r>
          </a:p>
          <a:p>
            <a:pPr marL="401320" indent="0">
              <a:lnSpc>
                <a:spcPts val="2735"/>
              </a:lnSpc>
              <a:buNone/>
            </a:pPr>
            <a:r>
              <a:rPr lang="en-US" sz="2400" b="1" dirty="0">
                <a:cs typeface="Century"/>
              </a:rPr>
              <a:t>    (i.e., sub-</a:t>
            </a:r>
            <a:r>
              <a:rPr lang="en-US" sz="2400" b="1" dirty="0" err="1">
                <a:cs typeface="Century"/>
              </a:rPr>
              <a:t>syndromal</a:t>
            </a:r>
            <a:r>
              <a:rPr lang="en-US" sz="2400" b="1" spc="-65" dirty="0">
                <a:cs typeface="Century"/>
              </a:rPr>
              <a:t> </a:t>
            </a:r>
            <a:r>
              <a:rPr lang="en-US" sz="2400" b="1" spc="-5" dirty="0">
                <a:cs typeface="Century"/>
              </a:rPr>
              <a:t>depression).</a:t>
            </a:r>
            <a:endParaRPr lang="en-US" sz="2400" b="1" dirty="0">
              <a:cs typeface="Century"/>
            </a:endParaRPr>
          </a:p>
          <a:p>
            <a:pPr>
              <a:lnSpc>
                <a:spcPct val="100000"/>
              </a:lnSpc>
              <a:spcBef>
                <a:spcPts val="55"/>
              </a:spcBef>
            </a:pPr>
            <a:endParaRPr lang="en-US" sz="2400" dirty="0">
              <a:cs typeface="Times New Roman"/>
            </a:endParaRPr>
          </a:p>
          <a:p>
            <a:pPr marL="195580" marR="322580" indent="-182880">
              <a:lnSpc>
                <a:spcPct val="95000"/>
              </a:lnSpc>
              <a:buClr>
                <a:srgbClr val="92A199"/>
              </a:buClr>
              <a:buSzPct val="79166"/>
              <a:buFont typeface="Arial"/>
              <a:buChar char="•"/>
              <a:tabLst>
                <a:tab pos="195580" algn="l"/>
              </a:tabLst>
            </a:pPr>
            <a:r>
              <a:rPr lang="en-US" sz="2400" dirty="0">
                <a:cs typeface="Century"/>
              </a:rPr>
              <a:t>The </a:t>
            </a:r>
            <a:r>
              <a:rPr lang="en-US" sz="2400" spc="5" dirty="0">
                <a:cs typeface="Century"/>
              </a:rPr>
              <a:t>diagnostic criteria, </a:t>
            </a:r>
            <a:r>
              <a:rPr lang="en-US" sz="2400" spc="-20" dirty="0">
                <a:cs typeface="Century"/>
              </a:rPr>
              <a:t>however, </a:t>
            </a:r>
            <a:r>
              <a:rPr lang="en-US" sz="2400" spc="5" dirty="0">
                <a:cs typeface="Century"/>
              </a:rPr>
              <a:t>require the clinician to  determine whether </a:t>
            </a:r>
            <a:r>
              <a:rPr lang="en-US" sz="2400" dirty="0">
                <a:cs typeface="Century"/>
              </a:rPr>
              <a:t>he or </a:t>
            </a:r>
            <a:r>
              <a:rPr lang="en-US" sz="2400" spc="5" dirty="0">
                <a:cs typeface="Century"/>
              </a:rPr>
              <a:t>she </a:t>
            </a:r>
            <a:r>
              <a:rPr lang="en-US" sz="2400" dirty="0">
                <a:cs typeface="Century"/>
              </a:rPr>
              <a:t>believes that </a:t>
            </a:r>
            <a:r>
              <a:rPr lang="en-US" sz="2400" spc="5" dirty="0">
                <a:cs typeface="Century"/>
              </a:rPr>
              <a:t>the mood disorder </a:t>
            </a:r>
            <a:r>
              <a:rPr lang="en-US" sz="2400" dirty="0">
                <a:cs typeface="Century"/>
              </a:rPr>
              <a:t>is  </a:t>
            </a:r>
            <a:r>
              <a:rPr lang="en-US" sz="2400" spc="5" dirty="0">
                <a:cs typeface="Century"/>
              </a:rPr>
              <a:t>the direct </a:t>
            </a:r>
            <a:r>
              <a:rPr lang="en-US" sz="2400" dirty="0">
                <a:cs typeface="Century"/>
              </a:rPr>
              <a:t>physiological </a:t>
            </a:r>
            <a:r>
              <a:rPr lang="en-US" sz="2400" spc="5" dirty="0">
                <a:cs typeface="Century"/>
              </a:rPr>
              <a:t>consequence </a:t>
            </a:r>
            <a:r>
              <a:rPr lang="en-US" sz="2400" dirty="0">
                <a:cs typeface="Century"/>
              </a:rPr>
              <a:t>of the</a:t>
            </a:r>
            <a:r>
              <a:rPr lang="en-US" sz="2400" spc="-50" dirty="0">
                <a:cs typeface="Century"/>
              </a:rPr>
              <a:t> </a:t>
            </a:r>
            <a:r>
              <a:rPr lang="en-US" sz="2400" spc="5" dirty="0">
                <a:cs typeface="Century"/>
              </a:rPr>
              <a:t>stroke.</a:t>
            </a:r>
            <a:endParaRPr lang="en-US" sz="2400" dirty="0">
              <a:cs typeface="Century"/>
            </a:endParaRPr>
          </a:p>
          <a:p>
            <a:pPr marL="195580" marR="490220" indent="-182880">
              <a:lnSpc>
                <a:spcPts val="2740"/>
              </a:lnSpc>
              <a:spcBef>
                <a:spcPts val="1670"/>
              </a:spcBef>
              <a:buClr>
                <a:srgbClr val="92A199"/>
              </a:buClr>
              <a:buSzPct val="79166"/>
              <a:buFont typeface="Arial"/>
              <a:buChar char="•"/>
              <a:tabLst>
                <a:tab pos="195580" algn="l"/>
              </a:tabLst>
            </a:pPr>
            <a:r>
              <a:rPr lang="en-US" sz="2400" spc="-5" dirty="0">
                <a:cs typeface="Century"/>
              </a:rPr>
              <a:t>If </a:t>
            </a:r>
            <a:r>
              <a:rPr lang="en-US" sz="2400" spc="5" dirty="0">
                <a:cs typeface="Century"/>
              </a:rPr>
              <a:t>this j</a:t>
            </a:r>
            <a:r>
              <a:rPr lang="en-US" sz="2400" b="1" spc="5" dirty="0">
                <a:cs typeface="Century"/>
              </a:rPr>
              <a:t>udgmen</a:t>
            </a:r>
            <a:r>
              <a:rPr lang="en-US" sz="2400" spc="5" dirty="0">
                <a:cs typeface="Century"/>
              </a:rPr>
              <a:t>t </a:t>
            </a:r>
            <a:r>
              <a:rPr lang="en-US" sz="2400" dirty="0">
                <a:cs typeface="Century"/>
              </a:rPr>
              <a:t>is made, then the patient is diagnosed </a:t>
            </a:r>
            <a:r>
              <a:rPr lang="en-US" sz="2400" spc="5" dirty="0">
                <a:cs typeface="Century"/>
              </a:rPr>
              <a:t>with  “depression due </a:t>
            </a:r>
            <a:r>
              <a:rPr lang="en-US" sz="2400" spc="-5" dirty="0">
                <a:cs typeface="Century"/>
              </a:rPr>
              <a:t>to </a:t>
            </a:r>
            <a:r>
              <a:rPr lang="en-US" sz="2400" spc="5" dirty="0">
                <a:cs typeface="Century"/>
              </a:rPr>
              <a:t>stroke with major </a:t>
            </a:r>
            <a:r>
              <a:rPr lang="en-US" sz="2400" spc="10" dirty="0">
                <a:cs typeface="Century"/>
              </a:rPr>
              <a:t>depressive-like</a:t>
            </a:r>
            <a:r>
              <a:rPr lang="en-US" sz="2400" spc="-65" dirty="0">
                <a:cs typeface="Century"/>
              </a:rPr>
              <a:t> </a:t>
            </a:r>
            <a:r>
              <a:rPr lang="en-US" sz="2400" spc="5" dirty="0">
                <a:cs typeface="Century"/>
              </a:rPr>
              <a:t>episode.” </a:t>
            </a:r>
          </a:p>
          <a:p>
            <a:pPr marL="195580" marR="490220" indent="-182880">
              <a:lnSpc>
                <a:spcPts val="2740"/>
              </a:lnSpc>
              <a:spcBef>
                <a:spcPts val="1670"/>
              </a:spcBef>
              <a:buClr>
                <a:srgbClr val="92A199"/>
              </a:buClr>
              <a:buSzPct val="79166"/>
              <a:buFont typeface="Arial"/>
              <a:buChar char="•"/>
              <a:tabLst>
                <a:tab pos="195580" algn="l"/>
              </a:tabLst>
            </a:pPr>
            <a:r>
              <a:rPr lang="en-US" sz="2400" b="1" spc="5" dirty="0"/>
              <a:t>C/f : </a:t>
            </a:r>
            <a:r>
              <a:rPr lang="en-US" sz="2400" b="1" dirty="0"/>
              <a:t>depressed mood, </a:t>
            </a:r>
            <a:r>
              <a:rPr lang="en-US" sz="2400" b="1" dirty="0" err="1"/>
              <a:t>anhedonia</a:t>
            </a:r>
            <a:r>
              <a:rPr lang="en-US" sz="2400" b="1" dirty="0"/>
              <a:t>, weight loss, insomnia, psychomotor agitation or retardation, loss of energy, worthlessness, poor concentration, and suicidal thoughts</a:t>
            </a:r>
            <a:endParaRPr lang="en-IN" sz="2400" b="1" dirty="0"/>
          </a:p>
        </p:txBody>
      </p:sp>
    </p:spTree>
    <p:extLst>
      <p:ext uri="{BB962C8B-B14F-4D97-AF65-F5344CB8AC3E}">
        <p14:creationId xmlns:p14="http://schemas.microsoft.com/office/powerpoint/2010/main" val="1002903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pc="-50" dirty="0"/>
              <a:t>COURSE </a:t>
            </a:r>
            <a:r>
              <a:rPr lang="en-IN" spc="-40" dirty="0"/>
              <a:t>AND</a:t>
            </a:r>
            <a:r>
              <a:rPr lang="en-IN" spc="-370" dirty="0"/>
              <a:t> </a:t>
            </a:r>
            <a:r>
              <a:rPr lang="en-IN" spc="-50" dirty="0"/>
              <a:t>PROGNOSIS</a:t>
            </a:r>
            <a:endParaRPr lang="en-IN" dirty="0"/>
          </a:p>
        </p:txBody>
      </p:sp>
      <p:sp>
        <p:nvSpPr>
          <p:cNvPr id="3" name="Content Placeholder 2"/>
          <p:cNvSpPr>
            <a:spLocks noGrp="1"/>
          </p:cNvSpPr>
          <p:nvPr>
            <p:ph idx="1"/>
          </p:nvPr>
        </p:nvSpPr>
        <p:spPr/>
        <p:txBody>
          <a:bodyPr>
            <a:normAutofit fontScale="92500"/>
          </a:bodyPr>
          <a:lstStyle/>
          <a:p>
            <a:pPr marL="195580" indent="-182880">
              <a:lnSpc>
                <a:spcPts val="2810"/>
              </a:lnSpc>
              <a:spcBef>
                <a:spcPts val="100"/>
              </a:spcBef>
              <a:buClr>
                <a:srgbClr val="92A199"/>
              </a:buClr>
              <a:buSzPct val="79166"/>
              <a:buFont typeface="Arial"/>
              <a:buChar char="•"/>
              <a:tabLst>
                <a:tab pos="195580" algn="l"/>
              </a:tabLst>
            </a:pPr>
            <a:r>
              <a:rPr lang="en-US" dirty="0">
                <a:latin typeface="Calibri" panose="020F0502020204030204" pitchFamily="34" charset="0"/>
                <a:cs typeface="Calibri" panose="020F0502020204030204" pitchFamily="34" charset="0"/>
              </a:rPr>
              <a:t>The </a:t>
            </a:r>
            <a:r>
              <a:rPr lang="en-US" spc="5" dirty="0">
                <a:latin typeface="Calibri" panose="020F0502020204030204" pitchFamily="34" charset="0"/>
                <a:cs typeface="Calibri" panose="020F0502020204030204" pitchFamily="34" charset="0"/>
              </a:rPr>
              <a:t>longitudinal course </a:t>
            </a:r>
            <a:r>
              <a:rPr lang="en-US" dirty="0">
                <a:latin typeface="Calibri" panose="020F0502020204030204" pitchFamily="34" charset="0"/>
                <a:cs typeface="Calibri" panose="020F0502020204030204" pitchFamily="34" charset="0"/>
              </a:rPr>
              <a:t>of </a:t>
            </a:r>
            <a:r>
              <a:rPr lang="en-US" spc="5" dirty="0">
                <a:latin typeface="Calibri" panose="020F0502020204030204" pitchFamily="34" charset="0"/>
                <a:cs typeface="Calibri" panose="020F0502020204030204" pitchFamily="34" charset="0"/>
              </a:rPr>
              <a:t>PSD </a:t>
            </a:r>
            <a:r>
              <a:rPr lang="en-US" dirty="0">
                <a:latin typeface="Calibri" panose="020F0502020204030204" pitchFamily="34" charset="0"/>
                <a:cs typeface="Calibri" panose="020F0502020204030204" pitchFamily="34" charset="0"/>
              </a:rPr>
              <a:t>has </a:t>
            </a:r>
            <a:r>
              <a:rPr lang="en-US" spc="5" dirty="0">
                <a:latin typeface="Calibri" panose="020F0502020204030204" pitchFamily="34" charset="0"/>
                <a:cs typeface="Calibri" panose="020F0502020204030204" pitchFamily="34" charset="0"/>
              </a:rPr>
              <a:t>been examined </a:t>
            </a:r>
            <a:r>
              <a:rPr lang="en-US" dirty="0">
                <a:latin typeface="Calibri" panose="020F0502020204030204" pitchFamily="34" charset="0"/>
                <a:cs typeface="Calibri" panose="020F0502020204030204" pitchFamily="34" charset="0"/>
              </a:rPr>
              <a:t>in a</a:t>
            </a:r>
            <a:r>
              <a:rPr lang="en-US" spc="-70" dirty="0">
                <a:latin typeface="Calibri" panose="020F0502020204030204" pitchFamily="34" charset="0"/>
                <a:cs typeface="Calibri" panose="020F0502020204030204" pitchFamily="34" charset="0"/>
              </a:rPr>
              <a:t> </a:t>
            </a:r>
            <a:r>
              <a:rPr lang="en-US" spc="5" dirty="0">
                <a:latin typeface="Calibri" panose="020F0502020204030204" pitchFamily="34" charset="0"/>
                <a:cs typeface="Calibri" panose="020F0502020204030204" pitchFamily="34" charset="0"/>
              </a:rPr>
              <a:t>number</a:t>
            </a:r>
            <a:r>
              <a:rPr lang="en-US" dirty="0">
                <a:latin typeface="Calibri" panose="020F0502020204030204" pitchFamily="34" charset="0"/>
                <a:cs typeface="Calibri" panose="020F0502020204030204" pitchFamily="34" charset="0"/>
              </a:rPr>
              <a:t> of</a:t>
            </a:r>
            <a:r>
              <a:rPr lang="en-US" spc="5" dirty="0">
                <a:latin typeface="Calibri" panose="020F0502020204030204" pitchFamily="34" charset="0"/>
                <a:cs typeface="Calibri" panose="020F0502020204030204" pitchFamily="34" charset="0"/>
              </a:rPr>
              <a:t> studies.</a:t>
            </a:r>
            <a:endParaRPr lang="en-US" dirty="0">
              <a:latin typeface="Calibri" panose="020F0502020204030204" pitchFamily="34" charset="0"/>
              <a:cs typeface="Calibri" panose="020F0502020204030204" pitchFamily="34" charset="0"/>
            </a:endParaRPr>
          </a:p>
          <a:p>
            <a:pPr marL="195580" marR="24130" indent="-182880">
              <a:lnSpc>
                <a:spcPts val="2740"/>
              </a:lnSpc>
              <a:spcBef>
                <a:spcPts val="1660"/>
              </a:spcBef>
              <a:buClr>
                <a:srgbClr val="92A199"/>
              </a:buClr>
              <a:buSzPct val="79166"/>
              <a:buFont typeface="Arial"/>
              <a:buChar char="•"/>
              <a:tabLst>
                <a:tab pos="195580" algn="l"/>
              </a:tabLst>
            </a:pPr>
            <a:r>
              <a:rPr lang="en-US" spc="-5" dirty="0">
                <a:latin typeface="Calibri" panose="020F0502020204030204" pitchFamily="34" charset="0"/>
                <a:cs typeface="Calibri" panose="020F0502020204030204" pitchFamily="34" charset="0"/>
              </a:rPr>
              <a:t>At </a:t>
            </a:r>
            <a:r>
              <a:rPr lang="en-US" spc="5" dirty="0">
                <a:latin typeface="Calibri" panose="020F0502020204030204" pitchFamily="34" charset="0"/>
                <a:cs typeface="Calibri" panose="020F0502020204030204" pitchFamily="34" charset="0"/>
              </a:rPr>
              <a:t>the time </a:t>
            </a:r>
            <a:r>
              <a:rPr lang="en-US" dirty="0">
                <a:latin typeface="Calibri" panose="020F0502020204030204" pitchFamily="34" charset="0"/>
                <a:cs typeface="Calibri" panose="020F0502020204030204" pitchFamily="34" charset="0"/>
              </a:rPr>
              <a:t>of </a:t>
            </a:r>
            <a:r>
              <a:rPr lang="en-US" b="1" dirty="0">
                <a:latin typeface="Calibri" panose="020F0502020204030204" pitchFamily="34" charset="0"/>
                <a:cs typeface="Calibri" panose="020F0502020204030204" pitchFamily="34" charset="0"/>
              </a:rPr>
              <a:t>1 </a:t>
            </a:r>
            <a:r>
              <a:rPr lang="en-US" b="1" spc="5" dirty="0">
                <a:latin typeface="Calibri" panose="020F0502020204030204" pitchFamily="34" charset="0"/>
                <a:cs typeface="Calibri" panose="020F0502020204030204" pitchFamily="34" charset="0"/>
              </a:rPr>
              <a:t>week </a:t>
            </a:r>
            <a:r>
              <a:rPr lang="en-US" b="1" spc="5" dirty="0" err="1">
                <a:latin typeface="Calibri" panose="020F0502020204030204" pitchFamily="34" charset="0"/>
                <a:cs typeface="Calibri" panose="020F0502020204030204" pitchFamily="34" charset="0"/>
              </a:rPr>
              <a:t>poststroke</a:t>
            </a:r>
            <a:r>
              <a:rPr lang="en-US" spc="5" dirty="0">
                <a:latin typeface="Calibri" panose="020F0502020204030204" pitchFamily="34" charset="0"/>
                <a:cs typeface="Calibri" panose="020F0502020204030204" pitchFamily="34" charset="0"/>
              </a:rPr>
              <a:t> </a:t>
            </a:r>
            <a:r>
              <a:rPr lang="en-US" b="1" spc="5" dirty="0">
                <a:latin typeface="Calibri" panose="020F0502020204030204" pitchFamily="34" charset="0"/>
                <a:cs typeface="Calibri" panose="020F0502020204030204" pitchFamily="34" charset="0"/>
              </a:rPr>
              <a:t>21.6 </a:t>
            </a:r>
            <a:r>
              <a:rPr lang="en-US" b="1" dirty="0">
                <a:latin typeface="Calibri" panose="020F0502020204030204" pitchFamily="34" charset="0"/>
                <a:cs typeface="Calibri" panose="020F0502020204030204" pitchFamily="34" charset="0"/>
              </a:rPr>
              <a:t>% </a:t>
            </a:r>
            <a:r>
              <a:rPr lang="en-US" b="1" spc="5" dirty="0">
                <a:latin typeface="Calibri" panose="020F0502020204030204" pitchFamily="34" charset="0"/>
                <a:cs typeface="Calibri" panose="020F0502020204030204" pitchFamily="34" charset="0"/>
              </a:rPr>
              <a:t>patients </a:t>
            </a:r>
            <a:r>
              <a:rPr lang="en-US" b="1" dirty="0">
                <a:latin typeface="Calibri" panose="020F0502020204030204" pitchFamily="34" charset="0"/>
                <a:cs typeface="Calibri" panose="020F0502020204030204" pitchFamily="34" charset="0"/>
              </a:rPr>
              <a:t>had major </a:t>
            </a:r>
            <a:r>
              <a:rPr lang="en-US" b="1" spc="5" dirty="0">
                <a:latin typeface="Calibri" panose="020F0502020204030204" pitchFamily="34" charset="0"/>
                <a:cs typeface="Calibri" panose="020F0502020204030204" pitchFamily="34" charset="0"/>
              </a:rPr>
              <a:t>depressive symptoms </a:t>
            </a:r>
            <a:r>
              <a:rPr lang="en-US" b="1" dirty="0">
                <a:latin typeface="Calibri" panose="020F0502020204030204" pitchFamily="34" charset="0"/>
                <a:cs typeface="Calibri" panose="020F0502020204030204" pitchFamily="34" charset="0"/>
              </a:rPr>
              <a:t>and 20 % had a </a:t>
            </a:r>
            <a:r>
              <a:rPr lang="en-US" b="1" spc="5" dirty="0">
                <a:latin typeface="Calibri" panose="020F0502020204030204" pitchFamily="34" charset="0"/>
                <a:cs typeface="Calibri" panose="020F0502020204030204" pitchFamily="34" charset="0"/>
              </a:rPr>
              <a:t>symptom cluster </a:t>
            </a:r>
            <a:r>
              <a:rPr lang="en-US" b="1" dirty="0">
                <a:latin typeface="Calibri" panose="020F0502020204030204" pitchFamily="34" charset="0"/>
                <a:cs typeface="Calibri" panose="020F0502020204030204" pitchFamily="34" charset="0"/>
              </a:rPr>
              <a:t>of minor </a:t>
            </a:r>
            <a:r>
              <a:rPr lang="en-US" b="1" spc="5" dirty="0">
                <a:latin typeface="Calibri" panose="020F0502020204030204" pitchFamily="34" charset="0"/>
                <a:cs typeface="Calibri" panose="020F0502020204030204" pitchFamily="34" charset="0"/>
              </a:rPr>
              <a:t>depression.</a:t>
            </a:r>
            <a:endParaRPr lang="en-US" b="1" dirty="0">
              <a:latin typeface="Calibri" panose="020F0502020204030204" pitchFamily="34" charset="0"/>
              <a:cs typeface="Calibri" panose="020F0502020204030204" pitchFamily="34" charset="0"/>
            </a:endParaRPr>
          </a:p>
          <a:p>
            <a:pPr marL="195580" marR="532130" indent="-182880" algn="just">
              <a:lnSpc>
                <a:spcPts val="2740"/>
              </a:lnSpc>
              <a:spcBef>
                <a:spcPts val="1600"/>
              </a:spcBef>
              <a:buClr>
                <a:srgbClr val="92A199"/>
              </a:buClr>
              <a:buSzPct val="79166"/>
              <a:buFont typeface="Arial"/>
              <a:buChar char="•"/>
              <a:tabLst>
                <a:tab pos="195580" algn="l"/>
              </a:tabLst>
            </a:pPr>
            <a:r>
              <a:rPr lang="en-US" spc="5" dirty="0">
                <a:latin typeface="Calibri" panose="020F0502020204030204" pitchFamily="34" charset="0"/>
                <a:cs typeface="Calibri" panose="020F0502020204030204" pitchFamily="34" charset="0"/>
              </a:rPr>
              <a:t>Recent study </a:t>
            </a:r>
            <a:r>
              <a:rPr lang="en-US" dirty="0">
                <a:latin typeface="Calibri" panose="020F0502020204030204" pitchFamily="34" charset="0"/>
                <a:cs typeface="Calibri" panose="020F0502020204030204" pitchFamily="34" charset="0"/>
              </a:rPr>
              <a:t>of </a:t>
            </a:r>
            <a:r>
              <a:rPr lang="en-US" spc="5" dirty="0">
                <a:latin typeface="Calibri" panose="020F0502020204030204" pitchFamily="34" charset="0"/>
                <a:cs typeface="Calibri" panose="020F0502020204030204" pitchFamily="34" charset="0"/>
              </a:rPr>
              <a:t>1,233 stroke patients followed </a:t>
            </a:r>
            <a:r>
              <a:rPr lang="en-US" dirty="0">
                <a:latin typeface="Calibri" panose="020F0502020204030204" pitchFamily="34" charset="0"/>
                <a:cs typeface="Calibri" panose="020F0502020204030204" pitchFamily="34" charset="0"/>
              </a:rPr>
              <a:t>over </a:t>
            </a:r>
            <a:r>
              <a:rPr lang="en-US" spc="-5" dirty="0">
                <a:latin typeface="Calibri" panose="020F0502020204030204" pitchFamily="34" charset="0"/>
                <a:cs typeface="Calibri" panose="020F0502020204030204" pitchFamily="34" charset="0"/>
              </a:rPr>
              <a:t>15 </a:t>
            </a:r>
            <a:r>
              <a:rPr lang="en-US" dirty="0">
                <a:latin typeface="Calibri" panose="020F0502020204030204" pitchFamily="34" charset="0"/>
                <a:cs typeface="Calibri" panose="020F0502020204030204" pitchFamily="34" charset="0"/>
              </a:rPr>
              <a:t>years  </a:t>
            </a:r>
            <a:r>
              <a:rPr lang="en-US" spc="5" dirty="0">
                <a:latin typeface="Calibri" panose="020F0502020204030204" pitchFamily="34" charset="0"/>
                <a:cs typeface="Calibri" panose="020F0502020204030204" pitchFamily="34" charset="0"/>
              </a:rPr>
              <a:t>found that </a:t>
            </a:r>
            <a:r>
              <a:rPr lang="en-US" b="1" spc="5" dirty="0">
                <a:latin typeface="Calibri" panose="020F0502020204030204" pitchFamily="34" charset="0"/>
                <a:cs typeface="Calibri" panose="020F0502020204030204" pitchFamily="34" charset="0"/>
              </a:rPr>
              <a:t>50 percent </a:t>
            </a:r>
            <a:r>
              <a:rPr lang="en-US" b="1" dirty="0">
                <a:latin typeface="Calibri" panose="020F0502020204030204" pitchFamily="34" charset="0"/>
                <a:cs typeface="Calibri" panose="020F0502020204030204" pitchFamily="34" charset="0"/>
              </a:rPr>
              <a:t>of </a:t>
            </a:r>
            <a:r>
              <a:rPr lang="en-US" b="1" spc="5" dirty="0">
                <a:latin typeface="Calibri" panose="020F0502020204030204" pitchFamily="34" charset="0"/>
                <a:cs typeface="Calibri" panose="020F0502020204030204" pitchFamily="34" charset="0"/>
              </a:rPr>
              <a:t>patients with </a:t>
            </a:r>
            <a:r>
              <a:rPr lang="en-US" b="1" dirty="0">
                <a:latin typeface="Calibri" panose="020F0502020204030204" pitchFamily="34" charset="0"/>
                <a:cs typeface="Calibri" panose="020F0502020204030204" pitchFamily="34" charset="0"/>
              </a:rPr>
              <a:t>PSD </a:t>
            </a:r>
            <a:r>
              <a:rPr lang="en-US" b="1" spc="-5" dirty="0">
                <a:latin typeface="Calibri" panose="020F0502020204030204" pitchFamily="34" charset="0"/>
                <a:cs typeface="Calibri" panose="020F0502020204030204" pitchFamily="34" charset="0"/>
              </a:rPr>
              <a:t>at </a:t>
            </a:r>
            <a:r>
              <a:rPr lang="en-US" b="1" dirty="0">
                <a:latin typeface="Calibri" panose="020F0502020204030204" pitchFamily="34" charset="0"/>
                <a:cs typeface="Calibri" panose="020F0502020204030204" pitchFamily="34" charset="0"/>
              </a:rPr>
              <a:t>3 </a:t>
            </a:r>
            <a:r>
              <a:rPr lang="en-US" b="1" spc="5" dirty="0">
                <a:latin typeface="Calibri" panose="020F0502020204030204" pitchFamily="34" charset="0"/>
                <a:cs typeface="Calibri" panose="020F0502020204030204" pitchFamily="34" charset="0"/>
              </a:rPr>
              <a:t>months </a:t>
            </a:r>
            <a:r>
              <a:rPr lang="en-US" b="1" dirty="0">
                <a:latin typeface="Calibri" panose="020F0502020204030204" pitchFamily="34" charset="0"/>
                <a:cs typeface="Calibri" panose="020F0502020204030204" pitchFamily="34" charset="0"/>
              </a:rPr>
              <a:t>had </a:t>
            </a:r>
            <a:r>
              <a:rPr lang="en-US" b="1" spc="5" dirty="0">
                <a:latin typeface="Calibri" panose="020F0502020204030204" pitchFamily="34" charset="0"/>
                <a:cs typeface="Calibri" panose="020F0502020204030204" pitchFamily="34" charset="0"/>
              </a:rPr>
              <a:t>recovered </a:t>
            </a:r>
            <a:r>
              <a:rPr lang="en-US" b="1" dirty="0">
                <a:latin typeface="Calibri" panose="020F0502020204030204" pitchFamily="34" charset="0"/>
                <a:cs typeface="Calibri" panose="020F0502020204030204" pitchFamily="34" charset="0"/>
              </a:rPr>
              <a:t>by 1</a:t>
            </a:r>
            <a:r>
              <a:rPr lang="en-US" b="1" spc="-10" dirty="0">
                <a:latin typeface="Calibri" panose="020F0502020204030204" pitchFamily="34" charset="0"/>
                <a:cs typeface="Calibri" panose="020F0502020204030204" pitchFamily="34" charset="0"/>
              </a:rPr>
              <a:t> </a:t>
            </a:r>
            <a:r>
              <a:rPr lang="en-US" b="1" spc="-35" dirty="0">
                <a:latin typeface="Calibri" panose="020F0502020204030204" pitchFamily="34" charset="0"/>
                <a:cs typeface="Calibri" panose="020F0502020204030204" pitchFamily="34" charset="0"/>
              </a:rPr>
              <a:t>year.</a:t>
            </a:r>
            <a:endParaRPr lang="en-US" b="1" dirty="0">
              <a:latin typeface="Calibri" panose="020F0502020204030204" pitchFamily="34" charset="0"/>
              <a:cs typeface="Calibri" panose="020F0502020204030204" pitchFamily="34" charset="0"/>
            </a:endParaRPr>
          </a:p>
          <a:p>
            <a:pPr marL="195580" marR="419734" indent="-182880" algn="just">
              <a:lnSpc>
                <a:spcPts val="2740"/>
              </a:lnSpc>
              <a:spcBef>
                <a:spcPts val="1585"/>
              </a:spcBef>
              <a:buClr>
                <a:srgbClr val="92A199"/>
              </a:buClr>
              <a:buSzPct val="79166"/>
              <a:buFont typeface="Arial"/>
              <a:buChar char="•"/>
              <a:tabLst>
                <a:tab pos="195580" algn="l"/>
              </a:tabLst>
            </a:pPr>
            <a:r>
              <a:rPr lang="en-US" dirty="0">
                <a:latin typeface="Calibri" panose="020F0502020204030204" pitchFamily="34" charset="0"/>
                <a:cs typeface="Calibri" panose="020F0502020204030204" pitchFamily="34" charset="0"/>
              </a:rPr>
              <a:t>A </a:t>
            </a:r>
            <a:r>
              <a:rPr lang="en-US" spc="5" dirty="0">
                <a:latin typeface="Calibri" panose="020F0502020204030204" pitchFamily="34" charset="0"/>
                <a:cs typeface="Calibri" panose="020F0502020204030204" pitchFamily="34" charset="0"/>
              </a:rPr>
              <a:t>significant number </a:t>
            </a:r>
            <a:r>
              <a:rPr lang="en-US" dirty="0">
                <a:latin typeface="Calibri" panose="020F0502020204030204" pitchFamily="34" charset="0"/>
                <a:cs typeface="Calibri" panose="020F0502020204030204" pitchFamily="34" charset="0"/>
              </a:rPr>
              <a:t>of </a:t>
            </a:r>
            <a:r>
              <a:rPr lang="en-US" spc="5" dirty="0">
                <a:latin typeface="Calibri" panose="020F0502020204030204" pitchFamily="34" charset="0"/>
                <a:cs typeface="Calibri" panose="020F0502020204030204" pitchFamily="34" charset="0"/>
              </a:rPr>
              <a:t>patients who </a:t>
            </a:r>
            <a:r>
              <a:rPr lang="en-US" dirty="0">
                <a:latin typeface="Calibri" panose="020F0502020204030204" pitchFamily="34" charset="0"/>
                <a:cs typeface="Calibri" panose="020F0502020204030204" pitchFamily="34" charset="0"/>
              </a:rPr>
              <a:t>develop </a:t>
            </a:r>
            <a:r>
              <a:rPr lang="en-US" spc="5" dirty="0">
                <a:latin typeface="Calibri" panose="020F0502020204030204" pitchFamily="34" charset="0"/>
                <a:cs typeface="Calibri" panose="020F0502020204030204" pitchFamily="34" charset="0"/>
              </a:rPr>
              <a:t>either major</a:t>
            </a:r>
            <a:r>
              <a:rPr lang="en-US" spc="-220" dirty="0">
                <a:latin typeface="Calibri" panose="020F0502020204030204" pitchFamily="34" charset="0"/>
                <a:cs typeface="Calibri" panose="020F0502020204030204" pitchFamily="34" charset="0"/>
              </a:rPr>
              <a:t> </a:t>
            </a:r>
            <a:r>
              <a:rPr lang="en-US" spc="5" dirty="0">
                <a:latin typeface="Calibri" panose="020F0502020204030204" pitchFamily="34" charset="0"/>
                <a:cs typeface="Calibri" panose="020F0502020204030204" pitchFamily="34" charset="0"/>
              </a:rPr>
              <a:t>or  minor depression following stroke may experience </a:t>
            </a:r>
            <a:r>
              <a:rPr lang="en-US" b="1" spc="5" dirty="0">
                <a:latin typeface="Calibri" panose="020F0502020204030204" pitchFamily="34" charset="0"/>
                <a:cs typeface="Calibri" panose="020F0502020204030204" pitchFamily="34" charset="0"/>
              </a:rPr>
              <a:t>persistent depression for </a:t>
            </a:r>
            <a:r>
              <a:rPr lang="en-US" b="1" dirty="0">
                <a:latin typeface="Calibri" panose="020F0502020204030204" pitchFamily="34" charset="0"/>
                <a:cs typeface="Calibri" panose="020F0502020204030204" pitchFamily="34" charset="0"/>
              </a:rPr>
              <a:t>2 or more years </a:t>
            </a:r>
            <a:r>
              <a:rPr lang="en-US" b="1" spc="5" dirty="0">
                <a:latin typeface="Calibri" panose="020F0502020204030204" pitchFamily="34" charset="0"/>
                <a:cs typeface="Calibri" panose="020F0502020204030204" pitchFamily="34" charset="0"/>
              </a:rPr>
              <a:t>after</a:t>
            </a:r>
            <a:r>
              <a:rPr lang="en-US" b="1" spc="10" dirty="0">
                <a:latin typeface="Calibri" panose="020F0502020204030204" pitchFamily="34" charset="0"/>
                <a:cs typeface="Calibri" panose="020F0502020204030204" pitchFamily="34" charset="0"/>
              </a:rPr>
              <a:t> </a:t>
            </a:r>
            <a:r>
              <a:rPr lang="en-US" b="1" spc="5" dirty="0">
                <a:latin typeface="Calibri" panose="020F0502020204030204" pitchFamily="34" charset="0"/>
                <a:cs typeface="Calibri" panose="020F0502020204030204" pitchFamily="34" charset="0"/>
              </a:rPr>
              <a:t>stroke.</a:t>
            </a:r>
            <a:endParaRPr lang="en-IN"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726316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01782"/>
            <a:ext cx="10515600" cy="5775181"/>
          </a:xfrm>
        </p:spPr>
        <p:txBody>
          <a:bodyPr/>
          <a:lstStyle/>
          <a:p>
            <a:pPr marL="195580" indent="-182880">
              <a:lnSpc>
                <a:spcPts val="2665"/>
              </a:lnSpc>
              <a:spcBef>
                <a:spcPts val="100"/>
              </a:spcBef>
              <a:buClr>
                <a:srgbClr val="92A199"/>
              </a:buClr>
              <a:buSzPct val="79166"/>
              <a:buFont typeface="Arial"/>
              <a:buChar char="•"/>
              <a:tabLst>
                <a:tab pos="195580" algn="l"/>
              </a:tabLst>
            </a:pPr>
            <a:r>
              <a:rPr lang="en-US" dirty="0">
                <a:latin typeface="Calibri" panose="020F0502020204030204" pitchFamily="34" charset="0"/>
                <a:cs typeface="Calibri" panose="020F0502020204030204" pitchFamily="34" charset="0"/>
              </a:rPr>
              <a:t>All </a:t>
            </a:r>
            <a:r>
              <a:rPr lang="en-US" spc="5" dirty="0">
                <a:latin typeface="Calibri" panose="020F0502020204030204" pitchFamily="34" charset="0"/>
                <a:cs typeface="Calibri" panose="020F0502020204030204" pitchFamily="34" charset="0"/>
              </a:rPr>
              <a:t>studies </a:t>
            </a:r>
            <a:r>
              <a:rPr lang="en-US" dirty="0">
                <a:latin typeface="Calibri" panose="020F0502020204030204" pitchFamily="34" charset="0"/>
                <a:cs typeface="Calibri" panose="020F0502020204030204" pitchFamily="34" charset="0"/>
              </a:rPr>
              <a:t>have </a:t>
            </a:r>
            <a:r>
              <a:rPr lang="en-US" spc="5" dirty="0">
                <a:latin typeface="Calibri" panose="020F0502020204030204" pitchFamily="34" charset="0"/>
                <a:cs typeface="Calibri" panose="020F0502020204030204" pitchFamily="34" charset="0"/>
              </a:rPr>
              <a:t>found </a:t>
            </a:r>
            <a:r>
              <a:rPr lang="en-US" dirty="0">
                <a:latin typeface="Calibri" panose="020F0502020204030204" pitchFamily="34" charset="0"/>
                <a:cs typeface="Calibri" panose="020F0502020204030204" pitchFamily="34" charset="0"/>
              </a:rPr>
              <a:t>that </a:t>
            </a:r>
            <a:r>
              <a:rPr lang="en-US" spc="5" dirty="0">
                <a:latin typeface="Calibri" panose="020F0502020204030204" pitchFamily="34" charset="0"/>
                <a:cs typeface="Calibri" panose="020F0502020204030204" pitchFamily="34" charset="0"/>
              </a:rPr>
              <a:t>the most impaired patients </a:t>
            </a:r>
            <a:r>
              <a:rPr lang="en-US" dirty="0">
                <a:latin typeface="Calibri" panose="020F0502020204030204" pitchFamily="34" charset="0"/>
                <a:cs typeface="Calibri" panose="020F0502020204030204" pitchFamily="34" charset="0"/>
              </a:rPr>
              <a:t>in</a:t>
            </a:r>
            <a:r>
              <a:rPr lang="en-US" spc="-170"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ADLs have </a:t>
            </a:r>
            <a:r>
              <a:rPr lang="en-US" spc="5" dirty="0">
                <a:latin typeface="Calibri" panose="020F0502020204030204" pitchFamily="34" charset="0"/>
                <a:cs typeface="Calibri" panose="020F0502020204030204" pitchFamily="34" charset="0"/>
              </a:rPr>
              <a:t>the most </a:t>
            </a:r>
            <a:r>
              <a:rPr lang="en-US" dirty="0">
                <a:latin typeface="Calibri" panose="020F0502020204030204" pitchFamily="34" charset="0"/>
                <a:cs typeface="Calibri" panose="020F0502020204030204" pitchFamily="34" charset="0"/>
              </a:rPr>
              <a:t>severe</a:t>
            </a:r>
            <a:r>
              <a:rPr lang="en-US" spc="5" dirty="0">
                <a:latin typeface="Calibri" panose="020F0502020204030204" pitchFamily="34" charset="0"/>
                <a:cs typeface="Calibri" panose="020F0502020204030204" pitchFamily="34" charset="0"/>
              </a:rPr>
              <a:t> depressions.</a:t>
            </a:r>
            <a:endParaRPr lang="en-US" dirty="0">
              <a:latin typeface="Calibri" panose="020F0502020204030204" pitchFamily="34" charset="0"/>
              <a:cs typeface="Calibri" panose="020F0502020204030204" pitchFamily="34" charset="0"/>
            </a:endParaRPr>
          </a:p>
          <a:p>
            <a:pPr marL="195580" marR="450850" indent="-182880">
              <a:lnSpc>
                <a:spcPts val="2450"/>
              </a:lnSpc>
              <a:spcBef>
                <a:spcPts val="1605"/>
              </a:spcBef>
              <a:buClr>
                <a:srgbClr val="92A199"/>
              </a:buClr>
              <a:buSzPct val="79166"/>
              <a:buFont typeface="Arial"/>
              <a:buChar char="•"/>
              <a:tabLst>
                <a:tab pos="195580" algn="l"/>
              </a:tabLst>
            </a:pPr>
            <a:r>
              <a:rPr lang="en-US" dirty="0">
                <a:latin typeface="Calibri" panose="020F0502020204030204" pitchFamily="34" charset="0"/>
                <a:cs typeface="Calibri" panose="020F0502020204030204" pitchFamily="34" charset="0"/>
              </a:rPr>
              <a:t>The </a:t>
            </a:r>
            <a:r>
              <a:rPr lang="en-US" b="1" spc="5" dirty="0">
                <a:latin typeface="Calibri" panose="020F0502020204030204" pitchFamily="34" charset="0"/>
                <a:cs typeface="Calibri" panose="020F0502020204030204" pitchFamily="34" charset="0"/>
              </a:rPr>
              <a:t>prognosis for recovery </a:t>
            </a:r>
            <a:r>
              <a:rPr lang="en-US" b="1" dirty="0">
                <a:latin typeface="Calibri" panose="020F0502020204030204" pitchFamily="34" charset="0"/>
                <a:cs typeface="Calibri" panose="020F0502020204030204" pitchFamily="34" charset="0"/>
              </a:rPr>
              <a:t>in ADLs </a:t>
            </a:r>
            <a:r>
              <a:rPr lang="en-US" b="1" spc="5" dirty="0">
                <a:latin typeface="Calibri" panose="020F0502020204030204" pitchFamily="34" charset="0"/>
                <a:cs typeface="Calibri" panose="020F0502020204030204" pitchFamily="34" charset="0"/>
              </a:rPr>
              <a:t>is </a:t>
            </a:r>
            <a:r>
              <a:rPr lang="en-US" b="1" dirty="0">
                <a:latin typeface="Calibri" panose="020F0502020204030204" pitchFamily="34" charset="0"/>
                <a:cs typeface="Calibri" panose="020F0502020204030204" pitchFamily="34" charset="0"/>
              </a:rPr>
              <a:t>significantly </a:t>
            </a:r>
            <a:r>
              <a:rPr lang="en-US" b="1" spc="5" dirty="0">
                <a:latin typeface="Calibri" panose="020F0502020204030204" pitchFamily="34" charset="0"/>
                <a:cs typeface="Calibri" panose="020F0502020204030204" pitchFamily="34" charset="0"/>
              </a:rPr>
              <a:t>worse </a:t>
            </a:r>
            <a:r>
              <a:rPr lang="en-US" b="1" dirty="0">
                <a:latin typeface="Calibri" panose="020F0502020204030204" pitchFamily="34" charset="0"/>
                <a:cs typeface="Calibri" panose="020F0502020204030204" pitchFamily="34" charset="0"/>
              </a:rPr>
              <a:t>if</a:t>
            </a:r>
            <a:r>
              <a:rPr lang="en-US" b="1" spc="-180" dirty="0">
                <a:latin typeface="Calibri" panose="020F0502020204030204" pitchFamily="34" charset="0"/>
                <a:cs typeface="Calibri" panose="020F0502020204030204" pitchFamily="34" charset="0"/>
              </a:rPr>
              <a:t> </a:t>
            </a:r>
            <a:r>
              <a:rPr lang="en-US" b="1" dirty="0">
                <a:latin typeface="Calibri" panose="020F0502020204030204" pitchFamily="34" charset="0"/>
                <a:cs typeface="Calibri" panose="020F0502020204030204" pitchFamily="34" charset="0"/>
              </a:rPr>
              <a:t>a  </a:t>
            </a:r>
            <a:r>
              <a:rPr lang="en-US" b="1" spc="5" dirty="0">
                <a:latin typeface="Calibri" panose="020F0502020204030204" pitchFamily="34" charset="0"/>
                <a:cs typeface="Calibri" panose="020F0502020204030204" pitchFamily="34" charset="0"/>
              </a:rPr>
              <a:t>patient </a:t>
            </a:r>
            <a:r>
              <a:rPr lang="en-US" b="1" dirty="0">
                <a:latin typeface="Calibri" panose="020F0502020204030204" pitchFamily="34" charset="0"/>
                <a:cs typeface="Calibri" panose="020F0502020204030204" pitchFamily="34" charset="0"/>
              </a:rPr>
              <a:t>has </a:t>
            </a:r>
            <a:r>
              <a:rPr lang="en-US" b="1" spc="5" dirty="0">
                <a:latin typeface="Calibri" panose="020F0502020204030204" pitchFamily="34" charset="0"/>
                <a:cs typeface="Calibri" panose="020F0502020204030204" pitchFamily="34" charset="0"/>
              </a:rPr>
              <a:t>depression following their acute</a:t>
            </a:r>
            <a:r>
              <a:rPr lang="en-US" b="1" spc="-65" dirty="0">
                <a:latin typeface="Calibri" panose="020F0502020204030204" pitchFamily="34" charset="0"/>
                <a:cs typeface="Calibri" panose="020F0502020204030204" pitchFamily="34" charset="0"/>
              </a:rPr>
              <a:t> </a:t>
            </a:r>
            <a:r>
              <a:rPr lang="en-US" b="1" spc="5" dirty="0">
                <a:latin typeface="Calibri" panose="020F0502020204030204" pitchFamily="34" charset="0"/>
                <a:cs typeface="Calibri" panose="020F0502020204030204" pitchFamily="34" charset="0"/>
              </a:rPr>
              <a:t>stroke</a:t>
            </a:r>
            <a:r>
              <a:rPr lang="en-US" spc="5" dirty="0">
                <a:latin typeface="Calibri" panose="020F0502020204030204" pitchFamily="34" charset="0"/>
                <a:cs typeface="Calibri" panose="020F0502020204030204" pitchFamily="34" charset="0"/>
              </a:rPr>
              <a:t>.</a:t>
            </a:r>
            <a:endParaRPr lang="en-US" dirty="0">
              <a:latin typeface="Calibri" panose="020F0502020204030204" pitchFamily="34" charset="0"/>
              <a:cs typeface="Calibri" panose="020F0502020204030204" pitchFamily="34" charset="0"/>
            </a:endParaRPr>
          </a:p>
          <a:p>
            <a:pPr marL="195580" marR="5080" indent="-182880">
              <a:lnSpc>
                <a:spcPts val="2450"/>
              </a:lnSpc>
              <a:spcBef>
                <a:spcPts val="1605"/>
              </a:spcBef>
              <a:buClr>
                <a:srgbClr val="92A199"/>
              </a:buClr>
              <a:buSzPct val="79166"/>
              <a:buFont typeface="Arial"/>
              <a:buChar char="•"/>
              <a:tabLst>
                <a:tab pos="195580" algn="l"/>
              </a:tabLst>
            </a:pPr>
            <a:r>
              <a:rPr lang="en-US" spc="5" dirty="0">
                <a:latin typeface="Calibri" panose="020F0502020204030204" pitchFamily="34" charset="0"/>
                <a:cs typeface="Calibri" panose="020F0502020204030204" pitchFamily="34" charset="0"/>
              </a:rPr>
              <a:t>Major depression following acute stroke </a:t>
            </a:r>
            <a:r>
              <a:rPr lang="en-US" dirty="0">
                <a:latin typeface="Calibri" panose="020F0502020204030204" pitchFamily="34" charset="0"/>
                <a:cs typeface="Calibri" panose="020F0502020204030204" pitchFamily="34" charset="0"/>
              </a:rPr>
              <a:t>is </a:t>
            </a:r>
            <a:r>
              <a:rPr lang="en-US" spc="5" dirty="0">
                <a:latin typeface="Calibri" panose="020F0502020204030204" pitchFamily="34" charset="0"/>
                <a:cs typeface="Calibri" panose="020F0502020204030204" pitchFamily="34" charset="0"/>
              </a:rPr>
              <a:t>associated with more  severe </a:t>
            </a:r>
            <a:r>
              <a:rPr lang="en-US" dirty="0">
                <a:latin typeface="Calibri" panose="020F0502020204030204" pitchFamily="34" charset="0"/>
                <a:cs typeface="Calibri" panose="020F0502020204030204" pitchFamily="34" charset="0"/>
              </a:rPr>
              <a:t>cognitive </a:t>
            </a:r>
            <a:r>
              <a:rPr lang="en-US" spc="5" dirty="0">
                <a:latin typeface="Calibri" panose="020F0502020204030204" pitchFamily="34" charset="0"/>
                <a:cs typeface="Calibri" panose="020F0502020204030204" pitchFamily="34" charset="0"/>
              </a:rPr>
              <a:t>impairment </a:t>
            </a:r>
            <a:r>
              <a:rPr lang="en-US" dirty="0">
                <a:latin typeface="Calibri" panose="020F0502020204030204" pitchFamily="34" charset="0"/>
                <a:cs typeface="Calibri" panose="020F0502020204030204" pitchFamily="34" charset="0"/>
              </a:rPr>
              <a:t>if the </a:t>
            </a:r>
            <a:r>
              <a:rPr lang="en-US" spc="5" dirty="0">
                <a:latin typeface="Calibri" panose="020F0502020204030204" pitchFamily="34" charset="0"/>
                <a:cs typeface="Calibri" panose="020F0502020204030204" pitchFamily="34" charset="0"/>
              </a:rPr>
              <a:t>stroke occurred </a:t>
            </a:r>
            <a:r>
              <a:rPr lang="en-US" dirty="0">
                <a:latin typeface="Calibri" panose="020F0502020204030204" pitchFamily="34" charset="0"/>
                <a:cs typeface="Calibri" panose="020F0502020204030204" pitchFamily="34" charset="0"/>
              </a:rPr>
              <a:t>in the </a:t>
            </a:r>
            <a:r>
              <a:rPr lang="en-US" spc="5" dirty="0">
                <a:latin typeface="Calibri" panose="020F0502020204030204" pitchFamily="34" charset="0"/>
                <a:cs typeface="Calibri" panose="020F0502020204030204" pitchFamily="34" charset="0"/>
              </a:rPr>
              <a:t>left  hemisphere.</a:t>
            </a:r>
            <a:endParaRPr lang="en-US" dirty="0">
              <a:latin typeface="Calibri" panose="020F0502020204030204" pitchFamily="34" charset="0"/>
              <a:cs typeface="Calibri" panose="020F0502020204030204" pitchFamily="34" charset="0"/>
            </a:endParaRPr>
          </a:p>
          <a:p>
            <a:pPr marL="195580" marR="483234" indent="-182880">
              <a:lnSpc>
                <a:spcPts val="2450"/>
              </a:lnSpc>
              <a:spcBef>
                <a:spcPts val="1590"/>
              </a:spcBef>
              <a:buClr>
                <a:srgbClr val="92A199"/>
              </a:buClr>
              <a:buSzPct val="79166"/>
              <a:buFont typeface="Arial"/>
              <a:buChar char="•"/>
              <a:tabLst>
                <a:tab pos="195580" algn="l"/>
              </a:tabLst>
            </a:pPr>
            <a:r>
              <a:rPr lang="en-US" dirty="0">
                <a:latin typeface="Calibri" panose="020F0502020204030204" pitchFamily="34" charset="0"/>
                <a:cs typeface="Calibri" panose="020F0502020204030204" pitchFamily="34" charset="0"/>
              </a:rPr>
              <a:t>This </a:t>
            </a:r>
            <a:r>
              <a:rPr lang="en-US" spc="5" dirty="0">
                <a:latin typeface="Calibri" panose="020F0502020204030204" pitchFamily="34" charset="0"/>
                <a:cs typeface="Calibri" panose="020F0502020204030204" pitchFamily="34" charset="0"/>
              </a:rPr>
              <a:t>effect </a:t>
            </a:r>
            <a:r>
              <a:rPr lang="en-US" dirty="0">
                <a:latin typeface="Calibri" panose="020F0502020204030204" pitchFamily="34" charset="0"/>
                <a:cs typeface="Calibri" panose="020F0502020204030204" pitchFamily="34" charset="0"/>
              </a:rPr>
              <a:t>of right versus </a:t>
            </a:r>
            <a:r>
              <a:rPr lang="en-US" spc="5" dirty="0">
                <a:latin typeface="Calibri" panose="020F0502020204030204" pitchFamily="34" charset="0"/>
                <a:cs typeface="Calibri" panose="020F0502020204030204" pitchFamily="34" charset="0"/>
              </a:rPr>
              <a:t>left hemispheric stroke </a:t>
            </a:r>
            <a:r>
              <a:rPr lang="en-US" dirty="0">
                <a:latin typeface="Calibri" panose="020F0502020204030204" pitchFamily="34" charset="0"/>
                <a:cs typeface="Calibri" panose="020F0502020204030204" pitchFamily="34" charset="0"/>
              </a:rPr>
              <a:t>is not </a:t>
            </a:r>
            <a:r>
              <a:rPr lang="en-US" spc="5" dirty="0">
                <a:latin typeface="Calibri" panose="020F0502020204030204" pitchFamily="34" charset="0"/>
                <a:cs typeface="Calibri" panose="020F0502020204030204" pitchFamily="34" charset="0"/>
              </a:rPr>
              <a:t>seen  </a:t>
            </a:r>
            <a:r>
              <a:rPr lang="en-US" dirty="0">
                <a:latin typeface="Calibri" panose="020F0502020204030204" pitchFamily="34" charset="0"/>
                <a:cs typeface="Calibri" panose="020F0502020204030204" pitchFamily="34" charset="0"/>
              </a:rPr>
              <a:t>among </a:t>
            </a:r>
            <a:r>
              <a:rPr lang="en-US" spc="5" dirty="0">
                <a:latin typeface="Calibri" panose="020F0502020204030204" pitchFamily="34" charset="0"/>
                <a:cs typeface="Calibri" panose="020F0502020204030204" pitchFamily="34" charset="0"/>
              </a:rPr>
              <a:t>non-depressed patients with similar</a:t>
            </a:r>
            <a:r>
              <a:rPr lang="en-US" spc="-85" dirty="0">
                <a:latin typeface="Calibri" panose="020F0502020204030204" pitchFamily="34" charset="0"/>
                <a:cs typeface="Calibri" panose="020F0502020204030204" pitchFamily="34" charset="0"/>
              </a:rPr>
              <a:t> </a:t>
            </a:r>
            <a:r>
              <a:rPr lang="en-US" spc="5" dirty="0">
                <a:latin typeface="Calibri" panose="020F0502020204030204" pitchFamily="34" charset="0"/>
                <a:cs typeface="Calibri" panose="020F0502020204030204" pitchFamily="34" charset="0"/>
              </a:rPr>
              <a:t>lesions. </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860869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5936"/>
            <a:ext cx="10515600" cy="1325563"/>
          </a:xfrm>
        </p:spPr>
        <p:txBody>
          <a:bodyPr/>
          <a:lstStyle/>
          <a:p>
            <a:r>
              <a:rPr lang="en-IN" spc="-55" dirty="0"/>
              <a:t>T</a:t>
            </a:r>
            <a:r>
              <a:rPr lang="en-IN" spc="-60" dirty="0"/>
              <a:t>RE</a:t>
            </a:r>
            <a:r>
              <a:rPr lang="en-IN" spc="-275" dirty="0"/>
              <a:t>A</a:t>
            </a:r>
            <a:r>
              <a:rPr lang="en-IN" spc="-55" dirty="0"/>
              <a:t>T</a:t>
            </a:r>
            <a:r>
              <a:rPr lang="en-IN" spc="-60" dirty="0"/>
              <a:t>MEN</a:t>
            </a:r>
            <a:r>
              <a:rPr lang="en-IN" spc="-5" dirty="0"/>
              <a:t>T</a:t>
            </a:r>
            <a:endParaRPr lang="en-IN" dirty="0"/>
          </a:p>
        </p:txBody>
      </p:sp>
      <p:sp>
        <p:nvSpPr>
          <p:cNvPr id="3" name="Content Placeholder 2"/>
          <p:cNvSpPr>
            <a:spLocks noGrp="1"/>
          </p:cNvSpPr>
          <p:nvPr>
            <p:ph idx="1"/>
          </p:nvPr>
        </p:nvSpPr>
        <p:spPr>
          <a:xfrm>
            <a:off x="838200" y="1454727"/>
            <a:ext cx="10515600" cy="4722236"/>
          </a:xfrm>
        </p:spPr>
        <p:txBody>
          <a:bodyPr>
            <a:normAutofit/>
          </a:bodyPr>
          <a:lstStyle/>
          <a:p>
            <a:pPr marL="195580" marR="5080" indent="-182880">
              <a:lnSpc>
                <a:spcPct val="85000"/>
              </a:lnSpc>
              <a:spcBef>
                <a:spcPts val="495"/>
              </a:spcBef>
              <a:buClr>
                <a:srgbClr val="92A199"/>
              </a:buClr>
              <a:buSzPct val="79545"/>
              <a:buFont typeface="Arial"/>
              <a:buChar char="•"/>
              <a:tabLst>
                <a:tab pos="195580" algn="l"/>
              </a:tabLst>
            </a:pPr>
            <a:r>
              <a:rPr lang="en-US" sz="2400" dirty="0">
                <a:latin typeface="Calibri" panose="020F0502020204030204" pitchFamily="34" charset="0"/>
                <a:cs typeface="Calibri" panose="020F0502020204030204" pitchFamily="34" charset="0"/>
              </a:rPr>
              <a:t>In </a:t>
            </a:r>
            <a:r>
              <a:rPr lang="en-US" sz="2400" spc="5" dirty="0">
                <a:latin typeface="Calibri" panose="020F0502020204030204" pitchFamily="34" charset="0"/>
                <a:cs typeface="Calibri" panose="020F0502020204030204" pitchFamily="34" charset="0"/>
              </a:rPr>
              <a:t>1984, </a:t>
            </a:r>
            <a:r>
              <a:rPr lang="en-US" sz="2400" dirty="0">
                <a:latin typeface="Calibri" panose="020F0502020204030204" pitchFamily="34" charset="0"/>
                <a:cs typeface="Calibri" panose="020F0502020204030204" pitchFamily="34" charset="0"/>
              </a:rPr>
              <a:t>the </a:t>
            </a:r>
            <a:r>
              <a:rPr lang="en-US" sz="2400" spc="5" dirty="0">
                <a:latin typeface="Calibri" panose="020F0502020204030204" pitchFamily="34" charset="0"/>
                <a:cs typeface="Calibri" panose="020F0502020204030204" pitchFamily="34" charset="0"/>
              </a:rPr>
              <a:t>first randomized, blinded, </a:t>
            </a:r>
            <a:r>
              <a:rPr lang="en-US" sz="2400" spc="10" dirty="0">
                <a:latin typeface="Calibri" panose="020F0502020204030204" pitchFamily="34" charset="0"/>
                <a:cs typeface="Calibri" panose="020F0502020204030204" pitchFamily="34" charset="0"/>
              </a:rPr>
              <a:t>placebo-controlled </a:t>
            </a:r>
            <a:r>
              <a:rPr lang="en-US" sz="2400" spc="5" dirty="0">
                <a:latin typeface="Calibri" panose="020F0502020204030204" pitchFamily="34" charset="0"/>
                <a:cs typeface="Calibri" panose="020F0502020204030204" pitchFamily="34" charset="0"/>
              </a:rPr>
              <a:t>study </a:t>
            </a:r>
            <a:r>
              <a:rPr lang="en-US" sz="2400" dirty="0">
                <a:latin typeface="Calibri" panose="020F0502020204030204" pitchFamily="34" charset="0"/>
                <a:cs typeface="Calibri" panose="020F0502020204030204" pitchFamily="34" charset="0"/>
              </a:rPr>
              <a:t>in PSD  </a:t>
            </a:r>
            <a:r>
              <a:rPr lang="en-US" sz="2400" spc="5" dirty="0">
                <a:latin typeface="Calibri" panose="020F0502020204030204" pitchFamily="34" charset="0"/>
                <a:cs typeface="Calibri" panose="020F0502020204030204" pitchFamily="34" charset="0"/>
              </a:rPr>
              <a:t>found </a:t>
            </a:r>
            <a:r>
              <a:rPr lang="en-US" sz="2400" dirty="0">
                <a:latin typeface="Calibri" panose="020F0502020204030204" pitchFamily="34" charset="0"/>
                <a:cs typeface="Calibri" panose="020F0502020204030204" pitchFamily="34" charset="0"/>
              </a:rPr>
              <a:t>that 14 </a:t>
            </a:r>
            <a:r>
              <a:rPr lang="en-US" sz="2400" spc="5" dirty="0">
                <a:latin typeface="Calibri" panose="020F0502020204030204" pitchFamily="34" charset="0"/>
                <a:cs typeface="Calibri" panose="020F0502020204030204" pitchFamily="34" charset="0"/>
              </a:rPr>
              <a:t>patients treated </a:t>
            </a:r>
            <a:r>
              <a:rPr lang="en-US" sz="2400" dirty="0">
                <a:latin typeface="Calibri" panose="020F0502020204030204" pitchFamily="34" charset="0"/>
                <a:cs typeface="Calibri" panose="020F0502020204030204" pitchFamily="34" charset="0"/>
              </a:rPr>
              <a:t>with </a:t>
            </a:r>
            <a:r>
              <a:rPr lang="en-US" sz="2400" b="1" spc="5" dirty="0" err="1">
                <a:latin typeface="Calibri" panose="020F0502020204030204" pitchFamily="34" charset="0"/>
                <a:cs typeface="Calibri" panose="020F0502020204030204" pitchFamily="34" charset="0"/>
              </a:rPr>
              <a:t>nortriptyline</a:t>
            </a:r>
            <a:r>
              <a:rPr lang="en-US" sz="2400" spc="5"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a:t>
            </a:r>
            <a:r>
              <a:rPr lang="en-US" sz="2400" b="1" dirty="0">
                <a:latin typeface="Calibri" panose="020F0502020204030204" pitchFamily="34" charset="0"/>
                <a:cs typeface="Calibri" panose="020F0502020204030204" pitchFamily="34" charset="0"/>
              </a:rPr>
              <a:t>50 to </a:t>
            </a:r>
            <a:r>
              <a:rPr lang="en-US" sz="2400" b="1" spc="5" dirty="0">
                <a:latin typeface="Calibri" panose="020F0502020204030204" pitchFamily="34" charset="0"/>
                <a:cs typeface="Calibri" panose="020F0502020204030204" pitchFamily="34" charset="0"/>
              </a:rPr>
              <a:t>100 </a:t>
            </a:r>
            <a:r>
              <a:rPr lang="en-US" sz="2400" b="1" dirty="0">
                <a:latin typeface="Calibri" panose="020F0502020204030204" pitchFamily="34" charset="0"/>
                <a:cs typeface="Calibri" panose="020F0502020204030204" pitchFamily="34" charset="0"/>
              </a:rPr>
              <a:t>mg/day</a:t>
            </a:r>
            <a:r>
              <a:rPr lang="en-US" sz="2400" dirty="0">
                <a:latin typeface="Calibri" panose="020F0502020204030204" pitchFamily="34" charset="0"/>
                <a:cs typeface="Calibri" panose="020F0502020204030204" pitchFamily="34" charset="0"/>
              </a:rPr>
              <a:t>)  had </a:t>
            </a:r>
            <a:r>
              <a:rPr lang="en-US" sz="2400" spc="5" dirty="0">
                <a:latin typeface="Calibri" panose="020F0502020204030204" pitchFamily="34" charset="0"/>
                <a:cs typeface="Calibri" panose="020F0502020204030204" pitchFamily="34" charset="0"/>
              </a:rPr>
              <a:t>significantly </a:t>
            </a:r>
            <a:r>
              <a:rPr lang="en-US" sz="2400" b="1" spc="5" dirty="0">
                <a:latin typeface="Calibri" panose="020F0502020204030204" pitchFamily="34" charset="0"/>
                <a:cs typeface="Calibri" panose="020F0502020204030204" pitchFamily="34" charset="0"/>
              </a:rPr>
              <a:t>greater reduction in Hamilton Depression Scores</a:t>
            </a:r>
            <a:r>
              <a:rPr lang="en-US" sz="2400" spc="5" dirty="0">
                <a:latin typeface="Calibri" panose="020F0502020204030204" pitchFamily="34" charset="0"/>
                <a:cs typeface="Calibri" panose="020F0502020204030204" pitchFamily="34" charset="0"/>
              </a:rPr>
              <a:t> over </a:t>
            </a:r>
            <a:r>
              <a:rPr lang="en-US" sz="2400" spc="-5" dirty="0">
                <a:latin typeface="Calibri" panose="020F0502020204030204" pitchFamily="34" charset="0"/>
                <a:cs typeface="Calibri" panose="020F0502020204030204" pitchFamily="34" charset="0"/>
              </a:rPr>
              <a:t>6 </a:t>
            </a:r>
            <a:r>
              <a:rPr lang="en-US" sz="2400" dirty="0">
                <a:latin typeface="Calibri" panose="020F0502020204030204" pitchFamily="34" charset="0"/>
                <a:cs typeface="Calibri" panose="020F0502020204030204" pitchFamily="34" charset="0"/>
              </a:rPr>
              <a:t>weeks than 20 </a:t>
            </a:r>
            <a:r>
              <a:rPr lang="en-US" sz="2400" spc="5" dirty="0">
                <a:latin typeface="Calibri" panose="020F0502020204030204" pitchFamily="34" charset="0"/>
                <a:cs typeface="Calibri" panose="020F0502020204030204" pitchFamily="34" charset="0"/>
              </a:rPr>
              <a:t>patients given</a:t>
            </a:r>
            <a:r>
              <a:rPr lang="en-US" sz="2400" spc="80" dirty="0">
                <a:latin typeface="Calibri" panose="020F0502020204030204" pitchFamily="34" charset="0"/>
                <a:cs typeface="Calibri" panose="020F0502020204030204" pitchFamily="34" charset="0"/>
              </a:rPr>
              <a:t> </a:t>
            </a:r>
            <a:r>
              <a:rPr lang="en-US" sz="2400" spc="5" dirty="0">
                <a:latin typeface="Calibri" panose="020F0502020204030204" pitchFamily="34" charset="0"/>
                <a:cs typeface="Calibri" panose="020F0502020204030204" pitchFamily="34" charset="0"/>
              </a:rPr>
              <a:t>placebo.</a:t>
            </a:r>
          </a:p>
          <a:p>
            <a:pPr marL="12700" marR="5080" indent="0">
              <a:lnSpc>
                <a:spcPct val="85000"/>
              </a:lnSpc>
              <a:spcBef>
                <a:spcPts val="495"/>
              </a:spcBef>
              <a:buClr>
                <a:srgbClr val="92A199"/>
              </a:buClr>
              <a:buSzPct val="79545"/>
              <a:buNone/>
              <a:tabLst>
                <a:tab pos="195580" algn="l"/>
              </a:tabLst>
            </a:pPr>
            <a:endParaRPr lang="en-US" sz="2400" dirty="0">
              <a:latin typeface="Calibri" panose="020F0502020204030204" pitchFamily="34" charset="0"/>
              <a:cs typeface="Calibri" panose="020F0502020204030204" pitchFamily="34" charset="0"/>
            </a:endParaRPr>
          </a:p>
          <a:p>
            <a:pPr marL="195580" indent="-182880">
              <a:lnSpc>
                <a:spcPts val="2440"/>
              </a:lnSpc>
              <a:spcBef>
                <a:spcPts val="1210"/>
              </a:spcBef>
              <a:buClr>
                <a:srgbClr val="92A199"/>
              </a:buClr>
              <a:buSzPct val="79545"/>
              <a:buFont typeface="Arial"/>
              <a:buChar char="•"/>
              <a:tabLst>
                <a:tab pos="195580" algn="l"/>
              </a:tabLst>
            </a:pPr>
            <a:r>
              <a:rPr lang="en-US" sz="2400" spc="-10" dirty="0">
                <a:latin typeface="Calibri" panose="020F0502020204030204" pitchFamily="34" charset="0"/>
                <a:cs typeface="Calibri" panose="020F0502020204030204" pitchFamily="34" charset="0"/>
              </a:rPr>
              <a:t>Treatment </a:t>
            </a:r>
            <a:r>
              <a:rPr lang="en-US" sz="2400" spc="5" dirty="0">
                <a:latin typeface="Calibri" panose="020F0502020204030204" pitchFamily="34" charset="0"/>
                <a:cs typeface="Calibri" panose="020F0502020204030204" pitchFamily="34" charset="0"/>
              </a:rPr>
              <a:t>of early </a:t>
            </a:r>
            <a:r>
              <a:rPr lang="en-US" sz="2400" spc="10" dirty="0">
                <a:latin typeface="Calibri" panose="020F0502020204030204" pitchFamily="34" charset="0"/>
                <a:cs typeface="Calibri" panose="020F0502020204030204" pitchFamily="34" charset="0"/>
              </a:rPr>
              <a:t>post-stroke </a:t>
            </a:r>
            <a:r>
              <a:rPr lang="en-US" sz="2400" spc="5" dirty="0">
                <a:latin typeface="Calibri" panose="020F0502020204030204" pitchFamily="34" charset="0"/>
                <a:cs typeface="Calibri" panose="020F0502020204030204" pitchFamily="34" charset="0"/>
              </a:rPr>
              <a:t>depression </a:t>
            </a:r>
            <a:r>
              <a:rPr lang="en-US" sz="2400" dirty="0">
                <a:latin typeface="Calibri" panose="020F0502020204030204" pitchFamily="34" charset="0"/>
                <a:cs typeface="Calibri" panose="020F0502020204030204" pitchFamily="34" charset="0"/>
              </a:rPr>
              <a:t>with </a:t>
            </a:r>
            <a:r>
              <a:rPr lang="en-US" sz="2400" spc="5" dirty="0">
                <a:latin typeface="Calibri" panose="020F0502020204030204" pitchFamily="34" charset="0"/>
                <a:cs typeface="Calibri" panose="020F0502020204030204" pitchFamily="34" charset="0"/>
              </a:rPr>
              <a:t>either fluoxetine</a:t>
            </a:r>
            <a:r>
              <a:rPr lang="en-US" sz="2400" spc="-30" dirty="0">
                <a:latin typeface="Calibri" panose="020F0502020204030204" pitchFamily="34" charset="0"/>
                <a:cs typeface="Calibri" panose="020F0502020204030204" pitchFamily="34" charset="0"/>
              </a:rPr>
              <a:t> </a:t>
            </a:r>
            <a:r>
              <a:rPr lang="en-US" sz="2400" spc="5" dirty="0">
                <a:latin typeface="Calibri" panose="020F0502020204030204" pitchFamily="34" charset="0"/>
                <a:cs typeface="Calibri" panose="020F0502020204030204" pitchFamily="34" charset="0"/>
              </a:rPr>
              <a:t>or</a:t>
            </a:r>
            <a:r>
              <a:rPr lang="en-US" sz="2400" dirty="0">
                <a:latin typeface="Calibri" panose="020F0502020204030204" pitchFamily="34" charset="0"/>
                <a:cs typeface="Calibri" panose="020F0502020204030204" pitchFamily="34" charset="0"/>
              </a:rPr>
              <a:t> </a:t>
            </a:r>
            <a:r>
              <a:rPr lang="en-US" sz="2400" spc="5" dirty="0" err="1">
                <a:latin typeface="Calibri" panose="020F0502020204030204" pitchFamily="34" charset="0"/>
                <a:cs typeface="Calibri" panose="020F0502020204030204" pitchFamily="34" charset="0"/>
              </a:rPr>
              <a:t>nortriptyline</a:t>
            </a:r>
            <a:r>
              <a:rPr lang="en-US" sz="2400" spc="5" dirty="0">
                <a:latin typeface="Calibri" panose="020F0502020204030204" pitchFamily="34" charset="0"/>
                <a:cs typeface="Calibri" panose="020F0502020204030204" pitchFamily="34" charset="0"/>
              </a:rPr>
              <a:t> decreases mortality for </a:t>
            </a:r>
            <a:r>
              <a:rPr lang="en-US" sz="2400" dirty="0">
                <a:latin typeface="Calibri" panose="020F0502020204030204" pitchFamily="34" charset="0"/>
                <a:cs typeface="Calibri" panose="020F0502020204030204" pitchFamily="34" charset="0"/>
              </a:rPr>
              <a:t>up to </a:t>
            </a:r>
            <a:r>
              <a:rPr lang="en-US" sz="2400" spc="-5" dirty="0">
                <a:latin typeface="Calibri" panose="020F0502020204030204" pitchFamily="34" charset="0"/>
                <a:cs typeface="Calibri" panose="020F0502020204030204" pitchFamily="34" charset="0"/>
              </a:rPr>
              <a:t>9 </a:t>
            </a:r>
            <a:r>
              <a:rPr lang="en-US" sz="2400" spc="5" dirty="0">
                <a:latin typeface="Calibri" panose="020F0502020204030204" pitchFamily="34" charset="0"/>
                <a:cs typeface="Calibri" panose="020F0502020204030204" pitchFamily="34" charset="0"/>
              </a:rPr>
              <a:t>years</a:t>
            </a:r>
            <a:r>
              <a:rPr lang="en-US" sz="2400" spc="10" dirty="0">
                <a:latin typeface="Calibri" panose="020F0502020204030204" pitchFamily="34" charset="0"/>
                <a:cs typeface="Calibri" panose="020F0502020204030204" pitchFamily="34" charset="0"/>
              </a:rPr>
              <a:t> </a:t>
            </a:r>
            <a:r>
              <a:rPr lang="en-US" sz="2400" spc="5" dirty="0" err="1">
                <a:latin typeface="Calibri" panose="020F0502020204030204" pitchFamily="34" charset="0"/>
                <a:cs typeface="Calibri" panose="020F0502020204030204" pitchFamily="34" charset="0"/>
              </a:rPr>
              <a:t>poststroke</a:t>
            </a:r>
            <a:r>
              <a:rPr lang="en-US" sz="2400" spc="5" dirty="0">
                <a:latin typeface="Calibri" panose="020F0502020204030204" pitchFamily="34" charset="0"/>
                <a:cs typeface="Calibri" panose="020F0502020204030204" pitchFamily="34" charset="0"/>
              </a:rPr>
              <a:t>.</a:t>
            </a:r>
          </a:p>
          <a:p>
            <a:pPr marL="12700" indent="0">
              <a:lnSpc>
                <a:spcPts val="2440"/>
              </a:lnSpc>
              <a:spcBef>
                <a:spcPts val="1210"/>
              </a:spcBef>
              <a:buClr>
                <a:srgbClr val="92A199"/>
              </a:buClr>
              <a:buSzPct val="79545"/>
              <a:buNone/>
              <a:tabLst>
                <a:tab pos="195580" algn="l"/>
              </a:tabLst>
            </a:pPr>
            <a:endParaRPr lang="en-US" sz="2400" dirty="0">
              <a:latin typeface="Calibri" panose="020F0502020204030204" pitchFamily="34" charset="0"/>
              <a:cs typeface="Calibri" panose="020F0502020204030204" pitchFamily="34" charset="0"/>
            </a:endParaRPr>
          </a:p>
          <a:p>
            <a:pPr marL="195580" marR="549910" indent="-182880">
              <a:lnSpc>
                <a:spcPts val="2240"/>
              </a:lnSpc>
              <a:spcBef>
                <a:spcPts val="1610"/>
              </a:spcBef>
              <a:buClr>
                <a:srgbClr val="92A199"/>
              </a:buClr>
              <a:buSzPct val="79545"/>
              <a:buFont typeface="Arial"/>
              <a:buChar char="•"/>
              <a:tabLst>
                <a:tab pos="195580" algn="l"/>
              </a:tabLst>
            </a:pPr>
            <a:r>
              <a:rPr lang="en-US" sz="2400" b="1" spc="5" dirty="0">
                <a:latin typeface="Calibri" panose="020F0502020204030204" pitchFamily="34" charset="0"/>
                <a:cs typeface="Calibri" panose="020F0502020204030204" pitchFamily="34" charset="0"/>
              </a:rPr>
              <a:t>Prophylactic treatment </a:t>
            </a:r>
            <a:r>
              <a:rPr lang="en-US" sz="2400" dirty="0">
                <a:latin typeface="Calibri" panose="020F0502020204030204" pitchFamily="34" charset="0"/>
                <a:cs typeface="Calibri" panose="020F0502020204030204" pitchFamily="34" charset="0"/>
              </a:rPr>
              <a:t>with </a:t>
            </a:r>
            <a:r>
              <a:rPr lang="en-US" sz="2400" b="1" spc="5" dirty="0">
                <a:latin typeface="Calibri" panose="020F0502020204030204" pitchFamily="34" charset="0"/>
                <a:cs typeface="Calibri" panose="020F0502020204030204" pitchFamily="34" charset="0"/>
              </a:rPr>
              <a:t>sertraline, citalopram, </a:t>
            </a:r>
            <a:r>
              <a:rPr lang="en-US" sz="2400" b="1" spc="15" dirty="0">
                <a:latin typeface="Calibri" panose="020F0502020204030204" pitchFamily="34" charset="0"/>
                <a:cs typeface="Calibri" panose="020F0502020204030204" pitchFamily="34" charset="0"/>
              </a:rPr>
              <a:t>fluoxetine, </a:t>
            </a:r>
            <a:r>
              <a:rPr lang="en-US" sz="2400" b="1" dirty="0">
                <a:latin typeface="Calibri" panose="020F0502020204030204" pitchFamily="34" charset="0"/>
                <a:cs typeface="Calibri" panose="020F0502020204030204" pitchFamily="34" charset="0"/>
              </a:rPr>
              <a:t>and  </a:t>
            </a:r>
            <a:r>
              <a:rPr lang="en-US" sz="2400" b="1" spc="5" dirty="0" err="1">
                <a:latin typeface="Calibri" panose="020F0502020204030204" pitchFamily="34" charset="0"/>
                <a:cs typeface="Calibri" panose="020F0502020204030204" pitchFamily="34" charset="0"/>
              </a:rPr>
              <a:t>nortriptyline</a:t>
            </a:r>
            <a:r>
              <a:rPr lang="en-US" sz="2400" b="1" spc="5"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has </a:t>
            </a:r>
            <a:r>
              <a:rPr lang="en-US" sz="2400" spc="5" dirty="0">
                <a:latin typeface="Calibri" panose="020F0502020204030204" pitchFamily="34" charset="0"/>
                <a:cs typeface="Calibri" panose="020F0502020204030204" pitchFamily="34" charset="0"/>
              </a:rPr>
              <a:t>been demonstrated </a:t>
            </a:r>
            <a:r>
              <a:rPr lang="en-US" sz="2400" dirty="0">
                <a:latin typeface="Calibri" panose="020F0502020204030204" pitchFamily="34" charset="0"/>
                <a:cs typeface="Calibri" panose="020F0502020204030204" pitchFamily="34" charset="0"/>
              </a:rPr>
              <a:t>to </a:t>
            </a:r>
            <a:r>
              <a:rPr lang="en-US" sz="2400" spc="5" dirty="0">
                <a:latin typeface="Calibri" panose="020F0502020204030204" pitchFamily="34" charset="0"/>
                <a:cs typeface="Calibri" panose="020F0502020204030204" pitchFamily="34" charset="0"/>
              </a:rPr>
              <a:t>decrease </a:t>
            </a:r>
            <a:r>
              <a:rPr lang="en-US" sz="2400" dirty="0">
                <a:latin typeface="Calibri" panose="020F0502020204030204" pitchFamily="34" charset="0"/>
                <a:cs typeface="Calibri" panose="020F0502020204030204" pitchFamily="34" charset="0"/>
              </a:rPr>
              <a:t>the </a:t>
            </a:r>
            <a:r>
              <a:rPr lang="en-US" sz="2400" spc="5" dirty="0">
                <a:latin typeface="Calibri" panose="020F0502020204030204" pitchFamily="34" charset="0"/>
                <a:cs typeface="Calibri" panose="020F0502020204030204" pitchFamily="34" charset="0"/>
              </a:rPr>
              <a:t>incidence of  </a:t>
            </a:r>
            <a:r>
              <a:rPr lang="en-US" sz="2400" spc="5" dirty="0" err="1">
                <a:latin typeface="Calibri" panose="020F0502020204030204" pitchFamily="34" charset="0"/>
                <a:cs typeface="Calibri" panose="020F0502020204030204" pitchFamily="34" charset="0"/>
              </a:rPr>
              <a:t>poststroke</a:t>
            </a:r>
            <a:r>
              <a:rPr lang="en-US" sz="2400" spc="5" dirty="0">
                <a:latin typeface="Calibri" panose="020F0502020204030204" pitchFamily="34" charset="0"/>
                <a:cs typeface="Calibri" panose="020F0502020204030204" pitchFamily="34" charset="0"/>
              </a:rPr>
              <a:t> depression </a:t>
            </a:r>
            <a:r>
              <a:rPr lang="en-US" sz="2400" dirty="0">
                <a:latin typeface="Calibri" panose="020F0502020204030204" pitchFamily="34" charset="0"/>
                <a:cs typeface="Calibri" panose="020F0502020204030204" pitchFamily="34" charset="0"/>
              </a:rPr>
              <a:t>in the </a:t>
            </a:r>
            <a:r>
              <a:rPr lang="en-US" sz="2400" spc="5" dirty="0">
                <a:latin typeface="Calibri" panose="020F0502020204030204" pitchFamily="34" charset="0"/>
                <a:cs typeface="Calibri" panose="020F0502020204030204" pitchFamily="34" charset="0"/>
              </a:rPr>
              <a:t>first </a:t>
            </a:r>
            <a:r>
              <a:rPr lang="en-US" sz="2400" spc="-5" dirty="0">
                <a:latin typeface="Calibri" panose="020F0502020204030204" pitchFamily="34" charset="0"/>
                <a:cs typeface="Calibri" panose="020F0502020204030204" pitchFamily="34" charset="0"/>
              </a:rPr>
              <a:t>3 </a:t>
            </a:r>
            <a:r>
              <a:rPr lang="en-US" sz="2400" spc="5" dirty="0">
                <a:latin typeface="Calibri" panose="020F0502020204030204" pitchFamily="34" charset="0"/>
                <a:cs typeface="Calibri" panose="020F0502020204030204" pitchFamily="34" charset="0"/>
              </a:rPr>
              <a:t>months after</a:t>
            </a:r>
            <a:r>
              <a:rPr lang="en-US" sz="2400" spc="-10" dirty="0">
                <a:latin typeface="Calibri" panose="020F0502020204030204" pitchFamily="34" charset="0"/>
                <a:cs typeface="Calibri" panose="020F0502020204030204" pitchFamily="34" charset="0"/>
              </a:rPr>
              <a:t> </a:t>
            </a:r>
            <a:r>
              <a:rPr lang="en-US" sz="2400" spc="5" dirty="0">
                <a:latin typeface="Calibri" panose="020F0502020204030204" pitchFamily="34" charset="0"/>
                <a:cs typeface="Calibri" panose="020F0502020204030204" pitchFamily="34" charset="0"/>
              </a:rPr>
              <a:t>stroke.</a:t>
            </a:r>
            <a:endParaRPr lang="en-US"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465675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45127"/>
            <a:ext cx="10515600" cy="5331836"/>
          </a:xfrm>
        </p:spPr>
        <p:txBody>
          <a:bodyPr>
            <a:normAutofit/>
          </a:bodyPr>
          <a:lstStyle/>
          <a:p>
            <a:pPr marL="195580" indent="-182880">
              <a:lnSpc>
                <a:spcPct val="100000"/>
              </a:lnSpc>
              <a:spcBef>
                <a:spcPts val="1555"/>
              </a:spcBef>
              <a:buClr>
                <a:srgbClr val="92A199"/>
              </a:buClr>
              <a:buSzPct val="79166"/>
              <a:buFont typeface="Arial"/>
              <a:buChar char="•"/>
              <a:tabLst>
                <a:tab pos="195580" algn="l"/>
              </a:tabLst>
            </a:pPr>
            <a:r>
              <a:rPr lang="en-US" sz="2400" spc="-20" dirty="0">
                <a:latin typeface="Calibri" panose="020F0502020204030204" pitchFamily="34" charset="0"/>
                <a:cs typeface="Calibri" panose="020F0502020204030204" pitchFamily="34" charset="0"/>
              </a:rPr>
              <a:t>However, </a:t>
            </a:r>
            <a:r>
              <a:rPr lang="en-US" sz="2400" spc="5" dirty="0">
                <a:latin typeface="Calibri" panose="020F0502020204030204" pitchFamily="34" charset="0"/>
                <a:cs typeface="Calibri" panose="020F0502020204030204" pitchFamily="34" charset="0"/>
              </a:rPr>
              <a:t>prophylactic treatment of stroke survivors with  antidepressants for either depression or </a:t>
            </a:r>
            <a:r>
              <a:rPr lang="en-US" sz="2400" spc="15" dirty="0">
                <a:latin typeface="Calibri" panose="020F0502020204030204" pitchFamily="34" charset="0"/>
                <a:cs typeface="Calibri" panose="020F0502020204030204" pitchFamily="34" charset="0"/>
              </a:rPr>
              <a:t>long-term </a:t>
            </a:r>
            <a:r>
              <a:rPr lang="en-US" sz="2400" spc="5" dirty="0">
                <a:latin typeface="Calibri" panose="020F0502020204030204" pitchFamily="34" charset="0"/>
                <a:cs typeface="Calibri" panose="020F0502020204030204" pitchFamily="34" charset="0"/>
              </a:rPr>
              <a:t>post-stroke  </a:t>
            </a:r>
            <a:r>
              <a:rPr lang="en-US" sz="2400" dirty="0">
                <a:latin typeface="Calibri" panose="020F0502020204030204" pitchFamily="34" charset="0"/>
                <a:cs typeface="Calibri" panose="020F0502020204030204" pitchFamily="34" charset="0"/>
              </a:rPr>
              <a:t>mortality is </a:t>
            </a:r>
            <a:r>
              <a:rPr lang="en-US" sz="2400" b="1" spc="5" dirty="0">
                <a:latin typeface="Calibri" panose="020F0502020204030204" pitchFamily="34" charset="0"/>
                <a:cs typeface="Calibri" panose="020F0502020204030204" pitchFamily="34" charset="0"/>
              </a:rPr>
              <a:t>not presently supported </a:t>
            </a:r>
            <a:r>
              <a:rPr lang="en-US" sz="2400" b="1" dirty="0">
                <a:latin typeface="Calibri" panose="020F0502020204030204" pitchFamily="34" charset="0"/>
                <a:cs typeface="Calibri" panose="020F0502020204030204" pitchFamily="34" charset="0"/>
              </a:rPr>
              <a:t>by large </a:t>
            </a:r>
            <a:r>
              <a:rPr lang="en-US" sz="2400" b="1" spc="-35" dirty="0">
                <a:latin typeface="Calibri" panose="020F0502020204030204" pitchFamily="34" charset="0"/>
                <a:cs typeface="Calibri" panose="020F0502020204030204" pitchFamily="34" charset="0"/>
              </a:rPr>
              <a:t>RCTs </a:t>
            </a:r>
            <a:r>
              <a:rPr lang="en-US" sz="2400" b="1" spc="5" dirty="0">
                <a:latin typeface="Calibri" panose="020F0502020204030204" pitchFamily="34" charset="0"/>
                <a:cs typeface="Calibri" panose="020F0502020204030204" pitchFamily="34" charset="0"/>
              </a:rPr>
              <a:t>or </a:t>
            </a:r>
            <a:r>
              <a:rPr lang="en-US" sz="2400" b="1" spc="15" dirty="0">
                <a:latin typeface="Calibri" panose="020F0502020204030204" pitchFamily="34" charset="0"/>
                <a:cs typeface="Calibri" panose="020F0502020204030204" pitchFamily="34" charset="0"/>
              </a:rPr>
              <a:t>meta-analyses </a:t>
            </a:r>
            <a:r>
              <a:rPr lang="en-US" sz="2400" spc="5" dirty="0">
                <a:latin typeface="Calibri" panose="020F0502020204030204" pitchFamily="34" charset="0"/>
                <a:cs typeface="Calibri" panose="020F0502020204030204" pitchFamily="34" charset="0"/>
              </a:rPr>
              <a:t>of  smaller studies.</a:t>
            </a:r>
            <a:endParaRPr lang="en-US" sz="2400" dirty="0">
              <a:latin typeface="Calibri" panose="020F0502020204030204" pitchFamily="34" charset="0"/>
              <a:cs typeface="Calibri" panose="020F0502020204030204" pitchFamily="34" charset="0"/>
            </a:endParaRPr>
          </a:p>
          <a:p>
            <a:pPr marL="195580" indent="-182880">
              <a:lnSpc>
                <a:spcPct val="100000"/>
              </a:lnSpc>
              <a:spcBef>
                <a:spcPts val="1555"/>
              </a:spcBef>
              <a:buClr>
                <a:srgbClr val="92A199"/>
              </a:buClr>
              <a:buSzPct val="79166"/>
              <a:buFont typeface="Arial"/>
              <a:buChar char="•"/>
              <a:tabLst>
                <a:tab pos="195580" algn="l"/>
              </a:tabLst>
            </a:pPr>
            <a:r>
              <a:rPr lang="en-US" sz="2400" b="1" dirty="0">
                <a:latin typeface="Calibri" panose="020F0502020204030204" pitchFamily="34" charset="0"/>
                <a:cs typeface="Calibri" panose="020F0502020204030204" pitchFamily="34" charset="0"/>
              </a:rPr>
              <a:t>ECT</a:t>
            </a:r>
            <a:r>
              <a:rPr lang="en-US" sz="2400" dirty="0">
                <a:latin typeface="Calibri" panose="020F0502020204030204" pitchFamily="34" charset="0"/>
                <a:cs typeface="Calibri" panose="020F0502020204030204" pitchFamily="34" charset="0"/>
              </a:rPr>
              <a:t> is </a:t>
            </a:r>
            <a:r>
              <a:rPr lang="en-US" sz="2400" spc="5" dirty="0">
                <a:latin typeface="Calibri" panose="020F0502020204030204" pitchFamily="34" charset="0"/>
                <a:cs typeface="Calibri" panose="020F0502020204030204" pitchFamily="34" charset="0"/>
              </a:rPr>
              <a:t>safe </a:t>
            </a:r>
            <a:r>
              <a:rPr lang="en-US" sz="2400" dirty="0">
                <a:latin typeface="Calibri" panose="020F0502020204030204" pitchFamily="34" charset="0"/>
                <a:cs typeface="Calibri" panose="020F0502020204030204" pitchFamily="34" charset="0"/>
              </a:rPr>
              <a:t>and</a:t>
            </a:r>
            <a:r>
              <a:rPr lang="en-US" sz="2400" spc="20" dirty="0">
                <a:latin typeface="Calibri" panose="020F0502020204030204" pitchFamily="34" charset="0"/>
                <a:cs typeface="Calibri" panose="020F0502020204030204" pitchFamily="34" charset="0"/>
              </a:rPr>
              <a:t> </a:t>
            </a:r>
            <a:r>
              <a:rPr lang="en-US" sz="2400" spc="5" dirty="0">
                <a:latin typeface="Calibri" panose="020F0502020204030204" pitchFamily="34" charset="0"/>
                <a:cs typeface="Calibri" panose="020F0502020204030204" pitchFamily="34" charset="0"/>
              </a:rPr>
              <a:t>effective</a:t>
            </a:r>
            <a:endParaRPr lang="en-US" sz="2400" dirty="0">
              <a:latin typeface="Calibri" panose="020F0502020204030204" pitchFamily="34" charset="0"/>
              <a:cs typeface="Calibri" panose="020F0502020204030204" pitchFamily="34" charset="0"/>
            </a:endParaRPr>
          </a:p>
          <a:p>
            <a:pPr marL="195580" indent="-182880">
              <a:lnSpc>
                <a:spcPct val="100000"/>
              </a:lnSpc>
              <a:spcBef>
                <a:spcPts val="1455"/>
              </a:spcBef>
              <a:buClr>
                <a:srgbClr val="92A199"/>
              </a:buClr>
              <a:buSzPct val="79166"/>
              <a:buFont typeface="Arial"/>
              <a:buChar char="•"/>
              <a:tabLst>
                <a:tab pos="195580" algn="l"/>
              </a:tabLst>
            </a:pPr>
            <a:r>
              <a:rPr lang="en-US" sz="2400" b="1" spc="5" dirty="0" err="1">
                <a:latin typeface="Calibri" panose="020F0502020204030204" pitchFamily="34" charset="0"/>
                <a:cs typeface="Calibri" panose="020F0502020204030204" pitchFamily="34" charset="0"/>
              </a:rPr>
              <a:t>rTMS</a:t>
            </a:r>
            <a:r>
              <a:rPr lang="en-US" sz="2400" spc="5" dirty="0">
                <a:latin typeface="Calibri" panose="020F0502020204030204" pitchFamily="34" charset="0"/>
                <a:cs typeface="Calibri" panose="020F0502020204030204" pitchFamily="34" charset="0"/>
              </a:rPr>
              <a:t> may also </a:t>
            </a:r>
            <a:r>
              <a:rPr lang="en-US" sz="2400" spc="-5" dirty="0">
                <a:latin typeface="Calibri" panose="020F0502020204030204" pitchFamily="34" charset="0"/>
                <a:cs typeface="Calibri" panose="020F0502020204030204" pitchFamily="34" charset="0"/>
              </a:rPr>
              <a:t>be</a:t>
            </a:r>
            <a:r>
              <a:rPr lang="en-US" sz="2400" spc="10" dirty="0">
                <a:latin typeface="Calibri" panose="020F0502020204030204" pitchFamily="34" charset="0"/>
                <a:cs typeface="Calibri" panose="020F0502020204030204" pitchFamily="34" charset="0"/>
              </a:rPr>
              <a:t> </a:t>
            </a:r>
            <a:r>
              <a:rPr lang="en-US" sz="2400" spc="5" dirty="0">
                <a:latin typeface="Calibri" panose="020F0502020204030204" pitchFamily="34" charset="0"/>
                <a:cs typeface="Calibri" panose="020F0502020204030204" pitchFamily="34" charset="0"/>
              </a:rPr>
              <a:t>effective</a:t>
            </a:r>
            <a:endParaRPr lang="en-US" sz="2400" dirty="0">
              <a:latin typeface="Calibri" panose="020F0502020204030204" pitchFamily="34" charset="0"/>
              <a:cs typeface="Calibri" panose="020F0502020204030204" pitchFamily="34" charset="0"/>
            </a:endParaRPr>
          </a:p>
          <a:p>
            <a:pPr marL="195580" indent="-182880">
              <a:lnSpc>
                <a:spcPct val="100000"/>
              </a:lnSpc>
              <a:spcBef>
                <a:spcPts val="1465"/>
              </a:spcBef>
              <a:buClr>
                <a:srgbClr val="92A199"/>
              </a:buClr>
              <a:buSzPct val="79166"/>
              <a:buFont typeface="Arial"/>
              <a:buChar char="•"/>
              <a:tabLst>
                <a:tab pos="195580" algn="l"/>
              </a:tabLst>
            </a:pPr>
            <a:r>
              <a:rPr lang="en-US" sz="2400" b="1" spc="5" dirty="0">
                <a:latin typeface="Calibri" panose="020F0502020204030204" pitchFamily="34" charset="0"/>
                <a:cs typeface="Calibri" panose="020F0502020204030204" pitchFamily="34" charset="0"/>
              </a:rPr>
              <a:t>Group </a:t>
            </a:r>
            <a:r>
              <a:rPr lang="en-US" sz="2400" b="1" dirty="0">
                <a:latin typeface="Calibri" panose="020F0502020204030204" pitchFamily="34" charset="0"/>
                <a:cs typeface="Calibri" panose="020F0502020204030204" pitchFamily="34" charset="0"/>
              </a:rPr>
              <a:t>and </a:t>
            </a:r>
            <a:r>
              <a:rPr lang="en-US" sz="2400" b="1" spc="5" dirty="0">
                <a:latin typeface="Calibri" panose="020F0502020204030204" pitchFamily="34" charset="0"/>
                <a:cs typeface="Calibri" panose="020F0502020204030204" pitchFamily="34" charset="0"/>
              </a:rPr>
              <a:t>Family</a:t>
            </a:r>
            <a:r>
              <a:rPr lang="en-US" sz="2400" b="1" spc="-20" dirty="0">
                <a:latin typeface="Calibri" panose="020F0502020204030204" pitchFamily="34" charset="0"/>
                <a:cs typeface="Calibri" panose="020F0502020204030204" pitchFamily="34" charset="0"/>
              </a:rPr>
              <a:t> </a:t>
            </a:r>
            <a:r>
              <a:rPr lang="en-US" sz="2400" b="1" spc="5" dirty="0">
                <a:latin typeface="Calibri" panose="020F0502020204030204" pitchFamily="34" charset="0"/>
                <a:cs typeface="Calibri" panose="020F0502020204030204" pitchFamily="34" charset="0"/>
              </a:rPr>
              <a:t>therapy</a:t>
            </a:r>
            <a:endParaRPr lang="en-US" sz="2400" b="1" dirty="0">
              <a:latin typeface="Calibri" panose="020F0502020204030204" pitchFamily="34" charset="0"/>
              <a:cs typeface="Calibri" panose="020F0502020204030204" pitchFamily="34" charset="0"/>
            </a:endParaRPr>
          </a:p>
          <a:p>
            <a:pPr marL="195580" indent="-182880">
              <a:lnSpc>
                <a:spcPct val="100000"/>
              </a:lnSpc>
              <a:spcBef>
                <a:spcPts val="1455"/>
              </a:spcBef>
              <a:buClr>
                <a:srgbClr val="92A199"/>
              </a:buClr>
              <a:buSzPct val="79166"/>
              <a:buFont typeface="Arial"/>
              <a:buChar char="•"/>
              <a:tabLst>
                <a:tab pos="195580" algn="l"/>
              </a:tabLst>
            </a:pPr>
            <a:r>
              <a:rPr lang="en-US" sz="2400" b="1" spc="5" dirty="0">
                <a:latin typeface="Calibri" panose="020F0502020204030204" pitchFamily="34" charset="0"/>
                <a:cs typeface="Calibri" panose="020F0502020204030204" pitchFamily="34" charset="0"/>
              </a:rPr>
              <a:t>Psychotherapy</a:t>
            </a:r>
            <a:endParaRPr lang="en-US" sz="2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268950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pc="-45" dirty="0"/>
              <a:t>STROKE </a:t>
            </a:r>
            <a:r>
              <a:rPr lang="en-IN" spc="-40" dirty="0"/>
              <a:t>AND</a:t>
            </a:r>
            <a:r>
              <a:rPr lang="en-IN" spc="-440" dirty="0"/>
              <a:t> </a:t>
            </a:r>
            <a:r>
              <a:rPr lang="en-IN" spc="-45" dirty="0"/>
              <a:t>SUICIDE</a:t>
            </a:r>
            <a:endParaRPr lang="en-IN" dirty="0"/>
          </a:p>
        </p:txBody>
      </p:sp>
      <p:sp>
        <p:nvSpPr>
          <p:cNvPr id="3" name="Content Placeholder 2"/>
          <p:cNvSpPr>
            <a:spLocks noGrp="1"/>
          </p:cNvSpPr>
          <p:nvPr>
            <p:ph idx="1"/>
          </p:nvPr>
        </p:nvSpPr>
        <p:spPr>
          <a:xfrm>
            <a:off x="838200" y="1579418"/>
            <a:ext cx="10515600" cy="4597545"/>
          </a:xfrm>
        </p:spPr>
        <p:txBody>
          <a:bodyPr>
            <a:normAutofit/>
          </a:bodyPr>
          <a:lstStyle/>
          <a:p>
            <a:pPr marL="195580" indent="-182880">
              <a:lnSpc>
                <a:spcPts val="2810"/>
              </a:lnSpc>
              <a:spcBef>
                <a:spcPts val="100"/>
              </a:spcBef>
              <a:buClr>
                <a:srgbClr val="92A199"/>
              </a:buClr>
              <a:buSzPct val="79166"/>
              <a:buFont typeface="Arial"/>
              <a:buChar char="•"/>
              <a:tabLst>
                <a:tab pos="195580" algn="l"/>
              </a:tabLst>
            </a:pPr>
            <a:r>
              <a:rPr lang="en-US" sz="2400" dirty="0">
                <a:cs typeface="Century"/>
              </a:rPr>
              <a:t>The </a:t>
            </a:r>
            <a:r>
              <a:rPr lang="en-US" sz="2400" spc="5" dirty="0">
                <a:cs typeface="Century"/>
              </a:rPr>
              <a:t>annual rate </a:t>
            </a:r>
            <a:r>
              <a:rPr lang="en-US" sz="2400" dirty="0">
                <a:cs typeface="Century"/>
              </a:rPr>
              <a:t>of </a:t>
            </a:r>
            <a:r>
              <a:rPr lang="en-US" sz="2400" spc="5" dirty="0">
                <a:cs typeface="Century"/>
              </a:rPr>
              <a:t>suicide among persons with stoke was nearly  </a:t>
            </a:r>
            <a:r>
              <a:rPr lang="en-US" sz="2400" b="1" spc="5" dirty="0">
                <a:cs typeface="Century"/>
              </a:rPr>
              <a:t>twice</a:t>
            </a:r>
            <a:r>
              <a:rPr lang="en-US" sz="2400" spc="5" dirty="0">
                <a:cs typeface="Century"/>
              </a:rPr>
              <a:t> that of </a:t>
            </a:r>
            <a:r>
              <a:rPr lang="en-US" sz="2400" dirty="0">
                <a:cs typeface="Century"/>
              </a:rPr>
              <a:t>the general</a:t>
            </a:r>
            <a:r>
              <a:rPr lang="en-US" sz="2400" spc="5" dirty="0">
                <a:cs typeface="Century"/>
              </a:rPr>
              <a:t> population</a:t>
            </a:r>
          </a:p>
          <a:p>
            <a:pPr marL="12700" indent="0">
              <a:lnSpc>
                <a:spcPts val="2810"/>
              </a:lnSpc>
              <a:spcBef>
                <a:spcPts val="100"/>
              </a:spcBef>
              <a:buClr>
                <a:srgbClr val="92A199"/>
              </a:buClr>
              <a:buSzPct val="79166"/>
              <a:buNone/>
              <a:tabLst>
                <a:tab pos="195580" algn="l"/>
              </a:tabLst>
            </a:pPr>
            <a:endParaRPr lang="en-US" sz="2400" dirty="0">
              <a:cs typeface="Century"/>
            </a:endParaRPr>
          </a:p>
          <a:p>
            <a:pPr marL="195580" indent="-182880">
              <a:lnSpc>
                <a:spcPts val="2810"/>
              </a:lnSpc>
              <a:spcBef>
                <a:spcPts val="100"/>
              </a:spcBef>
              <a:buClr>
                <a:srgbClr val="92A199"/>
              </a:buClr>
              <a:buSzPct val="79166"/>
              <a:buFont typeface="Arial"/>
              <a:buChar char="•"/>
              <a:tabLst>
                <a:tab pos="195580" algn="l"/>
              </a:tabLst>
            </a:pPr>
            <a:r>
              <a:rPr lang="en-US" sz="2400" spc="5" dirty="0">
                <a:cs typeface="Century"/>
              </a:rPr>
              <a:t>Suicide risk </a:t>
            </a:r>
            <a:r>
              <a:rPr lang="en-US" sz="2400" dirty="0">
                <a:cs typeface="Century"/>
              </a:rPr>
              <a:t>was </a:t>
            </a:r>
            <a:r>
              <a:rPr lang="en-US" sz="2400" spc="5" dirty="0">
                <a:cs typeface="Century"/>
              </a:rPr>
              <a:t>greatest </a:t>
            </a:r>
            <a:r>
              <a:rPr lang="en-US" sz="2400" dirty="0">
                <a:cs typeface="Century"/>
              </a:rPr>
              <a:t>among </a:t>
            </a:r>
            <a:r>
              <a:rPr lang="en-US" sz="2400" spc="5" dirty="0">
                <a:cs typeface="Century"/>
              </a:rPr>
              <a:t>stroke patients </a:t>
            </a:r>
            <a:r>
              <a:rPr lang="en-US" sz="2400" b="1" dirty="0">
                <a:cs typeface="Century"/>
              </a:rPr>
              <a:t>50 years</a:t>
            </a:r>
            <a:r>
              <a:rPr lang="en-US" sz="2400" b="1" spc="-35" dirty="0">
                <a:cs typeface="Century"/>
              </a:rPr>
              <a:t> </a:t>
            </a:r>
            <a:r>
              <a:rPr lang="en-US" sz="2400" b="1" dirty="0">
                <a:cs typeface="Century"/>
              </a:rPr>
              <a:t>or </a:t>
            </a:r>
            <a:r>
              <a:rPr lang="en-US" sz="2400" b="1" spc="-20" dirty="0">
                <a:cs typeface="Century"/>
              </a:rPr>
              <a:t>younger.</a:t>
            </a:r>
            <a:r>
              <a:rPr lang="en-US" sz="2400" b="1" dirty="0">
                <a:cs typeface="Times New Roman"/>
              </a:rPr>
              <a:t> </a:t>
            </a:r>
          </a:p>
          <a:p>
            <a:pPr marL="12700" indent="0">
              <a:lnSpc>
                <a:spcPts val="2810"/>
              </a:lnSpc>
              <a:spcBef>
                <a:spcPts val="100"/>
              </a:spcBef>
              <a:buClr>
                <a:srgbClr val="92A199"/>
              </a:buClr>
              <a:buSzPct val="79166"/>
              <a:buNone/>
              <a:tabLst>
                <a:tab pos="195580" algn="l"/>
              </a:tabLst>
            </a:pPr>
            <a:endParaRPr lang="en-US" sz="2400" dirty="0">
              <a:cs typeface="Times New Roman"/>
            </a:endParaRPr>
          </a:p>
          <a:p>
            <a:pPr marL="195580" indent="-182880">
              <a:lnSpc>
                <a:spcPts val="2810"/>
              </a:lnSpc>
              <a:spcBef>
                <a:spcPts val="100"/>
              </a:spcBef>
              <a:buClr>
                <a:srgbClr val="92A199"/>
              </a:buClr>
              <a:buSzPct val="79166"/>
              <a:buFont typeface="Arial"/>
              <a:buChar char="•"/>
              <a:tabLst>
                <a:tab pos="195580" algn="l"/>
              </a:tabLst>
            </a:pPr>
            <a:r>
              <a:rPr lang="en-US" sz="2400" b="1" spc="5" dirty="0">
                <a:cs typeface="Century"/>
              </a:rPr>
              <a:t>Duration </a:t>
            </a:r>
            <a:r>
              <a:rPr lang="en-US" sz="2400" b="1" dirty="0">
                <a:cs typeface="Century"/>
              </a:rPr>
              <a:t>of </a:t>
            </a:r>
            <a:r>
              <a:rPr lang="en-US" sz="2400" b="1" spc="5" dirty="0">
                <a:cs typeface="Century"/>
              </a:rPr>
              <a:t>hospitalization </a:t>
            </a:r>
            <a:r>
              <a:rPr lang="en-US" sz="2400" b="1" dirty="0">
                <a:cs typeface="Century"/>
              </a:rPr>
              <a:t>was </a:t>
            </a:r>
            <a:r>
              <a:rPr lang="en-US" sz="2400" b="1" spc="5" dirty="0">
                <a:cs typeface="Century"/>
              </a:rPr>
              <a:t>inversely associated with suicide  risk</a:t>
            </a:r>
            <a:r>
              <a:rPr lang="en-US" sz="2400" spc="5" dirty="0">
                <a:cs typeface="Century"/>
              </a:rPr>
              <a:t>, </a:t>
            </a:r>
            <a:r>
              <a:rPr lang="en-US" sz="2400" dirty="0">
                <a:cs typeface="Century"/>
              </a:rPr>
              <a:t>being </a:t>
            </a:r>
            <a:r>
              <a:rPr lang="en-US" sz="2400" spc="5" dirty="0">
                <a:cs typeface="Century"/>
              </a:rPr>
              <a:t>lowest among those hospitalized </a:t>
            </a:r>
            <a:r>
              <a:rPr lang="en-US" sz="2400" dirty="0">
                <a:cs typeface="Century"/>
              </a:rPr>
              <a:t>longer than three  </a:t>
            </a:r>
            <a:r>
              <a:rPr lang="en-US" sz="2400" spc="5" dirty="0">
                <a:cs typeface="Century"/>
              </a:rPr>
              <a:t>months </a:t>
            </a:r>
            <a:r>
              <a:rPr lang="en-US" sz="2400" dirty="0">
                <a:cs typeface="Century"/>
              </a:rPr>
              <a:t>post </a:t>
            </a:r>
            <a:r>
              <a:rPr lang="en-US" sz="2400" spc="5" dirty="0">
                <a:cs typeface="Century"/>
              </a:rPr>
              <a:t>stroke </a:t>
            </a:r>
            <a:r>
              <a:rPr lang="en-US" sz="2400" dirty="0">
                <a:cs typeface="Century"/>
              </a:rPr>
              <a:t>and highest </a:t>
            </a:r>
            <a:r>
              <a:rPr lang="en-US" sz="2400" spc="5" dirty="0">
                <a:cs typeface="Century"/>
              </a:rPr>
              <a:t>among those hospitalized less  than two weeks post</a:t>
            </a:r>
            <a:r>
              <a:rPr lang="en-US" sz="2400" spc="-15" dirty="0">
                <a:cs typeface="Century"/>
              </a:rPr>
              <a:t> </a:t>
            </a:r>
            <a:r>
              <a:rPr lang="en-US" sz="2400" spc="5" dirty="0">
                <a:cs typeface="Century"/>
              </a:rPr>
              <a:t>stroke.</a:t>
            </a:r>
          </a:p>
          <a:p>
            <a:pPr marL="12700" indent="0">
              <a:lnSpc>
                <a:spcPts val="2810"/>
              </a:lnSpc>
              <a:spcBef>
                <a:spcPts val="100"/>
              </a:spcBef>
              <a:buClr>
                <a:srgbClr val="92A199"/>
              </a:buClr>
              <a:buSzPct val="79166"/>
              <a:buNone/>
              <a:tabLst>
                <a:tab pos="195580" algn="l"/>
              </a:tabLst>
            </a:pPr>
            <a:endParaRPr lang="en-US" sz="2400" dirty="0">
              <a:cs typeface="Times New Roman"/>
            </a:endParaRPr>
          </a:p>
          <a:p>
            <a:pPr marL="195580" marR="5080" indent="-182880">
              <a:lnSpc>
                <a:spcPts val="2740"/>
              </a:lnSpc>
              <a:buClr>
                <a:srgbClr val="92A199"/>
              </a:buClr>
              <a:buSzPct val="79166"/>
              <a:buFont typeface="Arial"/>
              <a:buChar char="•"/>
              <a:tabLst>
                <a:tab pos="195580" algn="l"/>
              </a:tabLst>
            </a:pPr>
            <a:r>
              <a:rPr lang="en-US" sz="2400" dirty="0">
                <a:cs typeface="Century"/>
              </a:rPr>
              <a:t>The </a:t>
            </a:r>
            <a:r>
              <a:rPr lang="en-US" sz="2400" spc="5" dirty="0">
                <a:cs typeface="Century"/>
              </a:rPr>
              <a:t>risk for suicide appeared to be </a:t>
            </a:r>
            <a:r>
              <a:rPr lang="en-US" sz="2400" b="1" spc="5" dirty="0">
                <a:cs typeface="Century"/>
              </a:rPr>
              <a:t>greatest </a:t>
            </a:r>
            <a:r>
              <a:rPr lang="en-US" sz="2400" b="1" dirty="0">
                <a:cs typeface="Century"/>
              </a:rPr>
              <a:t>in the </a:t>
            </a:r>
            <a:r>
              <a:rPr lang="en-US" sz="2400" b="1" spc="5" dirty="0">
                <a:cs typeface="Century"/>
              </a:rPr>
              <a:t>first </a:t>
            </a:r>
            <a:r>
              <a:rPr lang="en-US" sz="2400" b="1" dirty="0">
                <a:cs typeface="Century"/>
              </a:rPr>
              <a:t>five years  </a:t>
            </a:r>
            <a:r>
              <a:rPr lang="en-US" sz="2400" spc="5" dirty="0">
                <a:cs typeface="Century"/>
              </a:rPr>
              <a:t>following</a:t>
            </a:r>
            <a:r>
              <a:rPr lang="en-US" sz="2400" spc="-35" dirty="0">
                <a:cs typeface="Century"/>
              </a:rPr>
              <a:t> </a:t>
            </a:r>
            <a:r>
              <a:rPr lang="en-US" sz="2400" spc="5" dirty="0">
                <a:cs typeface="Century"/>
              </a:rPr>
              <a:t>stroke.</a:t>
            </a:r>
            <a:endParaRPr lang="en-US" sz="2400" dirty="0">
              <a:cs typeface="Century"/>
            </a:endParaRPr>
          </a:p>
        </p:txBody>
      </p:sp>
    </p:spTree>
    <p:extLst>
      <p:ext uri="{BB962C8B-B14F-4D97-AF65-F5344CB8AC3E}">
        <p14:creationId xmlns:p14="http://schemas.microsoft.com/office/powerpoint/2010/main" val="9127399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pc="-45" dirty="0"/>
              <a:t>MANIA </a:t>
            </a:r>
            <a:r>
              <a:rPr lang="en-IN" spc="-40" dirty="0"/>
              <a:t>AND </a:t>
            </a:r>
            <a:r>
              <a:rPr lang="en-IN" spc="-50" dirty="0"/>
              <a:t>BIPOLAR</a:t>
            </a:r>
            <a:r>
              <a:rPr lang="en-IN" spc="-670" dirty="0"/>
              <a:t>  </a:t>
            </a:r>
            <a:r>
              <a:rPr lang="en-IN" spc="-50" dirty="0"/>
              <a:t>DISORDER</a:t>
            </a:r>
            <a:endParaRPr lang="en-IN" dirty="0"/>
          </a:p>
        </p:txBody>
      </p:sp>
      <p:sp>
        <p:nvSpPr>
          <p:cNvPr id="3" name="Content Placeholder 2"/>
          <p:cNvSpPr>
            <a:spLocks noGrp="1"/>
          </p:cNvSpPr>
          <p:nvPr>
            <p:ph idx="1"/>
          </p:nvPr>
        </p:nvSpPr>
        <p:spPr>
          <a:xfrm>
            <a:off x="838200" y="1690688"/>
            <a:ext cx="10515600" cy="4486275"/>
          </a:xfrm>
        </p:spPr>
        <p:txBody>
          <a:bodyPr>
            <a:normAutofit fontScale="92500" lnSpcReduction="20000"/>
          </a:bodyPr>
          <a:lstStyle/>
          <a:p>
            <a:pPr marL="195580" indent="-182880">
              <a:lnSpc>
                <a:spcPct val="100000"/>
              </a:lnSpc>
              <a:spcBef>
                <a:spcPts val="1555"/>
              </a:spcBef>
              <a:buClr>
                <a:srgbClr val="92A199"/>
              </a:buClr>
              <a:buSzPct val="79166"/>
              <a:buFont typeface="Arial"/>
              <a:buChar char="•"/>
              <a:tabLst>
                <a:tab pos="195580" algn="l"/>
              </a:tabLst>
            </a:pPr>
            <a:r>
              <a:rPr lang="en-US" spc="5" dirty="0">
                <a:latin typeface="Calibri" panose="020F0502020204030204" pitchFamily="34" charset="0"/>
                <a:cs typeface="Calibri" panose="020F0502020204030204" pitchFamily="34" charset="0"/>
              </a:rPr>
              <a:t>Compared to PSD, </a:t>
            </a:r>
            <a:r>
              <a:rPr lang="en-US" dirty="0">
                <a:latin typeface="Calibri" panose="020F0502020204030204" pitchFamily="34" charset="0"/>
                <a:cs typeface="Calibri" panose="020F0502020204030204" pitchFamily="34" charset="0"/>
              </a:rPr>
              <a:t>mania </a:t>
            </a:r>
            <a:r>
              <a:rPr lang="en-US" spc="5" dirty="0">
                <a:latin typeface="Calibri" panose="020F0502020204030204" pitchFamily="34" charset="0"/>
                <a:cs typeface="Calibri" panose="020F0502020204030204" pitchFamily="34" charset="0"/>
              </a:rPr>
              <a:t>after stroke </a:t>
            </a:r>
            <a:r>
              <a:rPr lang="en-US" dirty="0">
                <a:latin typeface="Calibri" panose="020F0502020204030204" pitchFamily="34" charset="0"/>
                <a:cs typeface="Calibri" panose="020F0502020204030204" pitchFamily="34" charset="0"/>
              </a:rPr>
              <a:t>is a</a:t>
            </a:r>
            <a:r>
              <a:rPr lang="en-US" spc="-25" dirty="0">
                <a:latin typeface="Calibri" panose="020F0502020204030204" pitchFamily="34" charset="0"/>
                <a:cs typeface="Calibri" panose="020F0502020204030204" pitchFamily="34" charset="0"/>
              </a:rPr>
              <a:t> </a:t>
            </a:r>
            <a:r>
              <a:rPr lang="en-US" b="1" spc="5" dirty="0">
                <a:latin typeface="Calibri" panose="020F0502020204030204" pitchFamily="34" charset="0"/>
                <a:cs typeface="Calibri" panose="020F0502020204030204" pitchFamily="34" charset="0"/>
              </a:rPr>
              <a:t>rare.</a:t>
            </a:r>
            <a:endParaRPr lang="en-US" b="1" dirty="0">
              <a:latin typeface="Calibri" panose="020F0502020204030204" pitchFamily="34" charset="0"/>
              <a:cs typeface="Calibri" panose="020F0502020204030204" pitchFamily="34" charset="0"/>
            </a:endParaRPr>
          </a:p>
          <a:p>
            <a:pPr marL="195580" indent="-182880">
              <a:lnSpc>
                <a:spcPct val="100000"/>
              </a:lnSpc>
              <a:spcBef>
                <a:spcPts val="1455"/>
              </a:spcBef>
              <a:buClr>
                <a:srgbClr val="92A199"/>
              </a:buClr>
              <a:buSzPct val="79166"/>
              <a:buFont typeface="Arial"/>
              <a:buChar char="•"/>
              <a:tabLst>
                <a:tab pos="195580" algn="l"/>
              </a:tabLst>
            </a:pPr>
            <a:r>
              <a:rPr lang="en-US" b="1" dirty="0">
                <a:latin typeface="Calibri" panose="020F0502020204030204" pitchFamily="34" charset="0"/>
                <a:cs typeface="Calibri" panose="020F0502020204030204" pitchFamily="34" charset="0"/>
              </a:rPr>
              <a:t>Etiology of </a:t>
            </a:r>
            <a:r>
              <a:rPr lang="en-US" b="1" spc="5" dirty="0">
                <a:latin typeface="Calibri" panose="020F0502020204030204" pitchFamily="34" charset="0"/>
                <a:cs typeface="Calibri" panose="020F0502020204030204" pitchFamily="34" charset="0"/>
              </a:rPr>
              <a:t>mania remains</a:t>
            </a:r>
            <a:r>
              <a:rPr lang="en-US" b="1" spc="10" dirty="0">
                <a:latin typeface="Calibri" panose="020F0502020204030204" pitchFamily="34" charset="0"/>
                <a:cs typeface="Calibri" panose="020F0502020204030204" pitchFamily="34" charset="0"/>
              </a:rPr>
              <a:t> </a:t>
            </a:r>
            <a:r>
              <a:rPr lang="en-US" b="1" spc="5" dirty="0">
                <a:latin typeface="Calibri" panose="020F0502020204030204" pitchFamily="34" charset="0"/>
                <a:cs typeface="Calibri" panose="020F0502020204030204" pitchFamily="34" charset="0"/>
              </a:rPr>
              <a:t>unknown</a:t>
            </a:r>
            <a:r>
              <a:rPr lang="en-US" spc="5" dirty="0">
                <a:latin typeface="Calibri" panose="020F0502020204030204" pitchFamily="34" charset="0"/>
                <a:cs typeface="Calibri" panose="020F0502020204030204" pitchFamily="34" charset="0"/>
              </a:rPr>
              <a:t>.</a:t>
            </a:r>
            <a:endParaRPr lang="en-US" dirty="0">
              <a:latin typeface="Calibri" panose="020F0502020204030204" pitchFamily="34" charset="0"/>
              <a:cs typeface="Calibri" panose="020F0502020204030204" pitchFamily="34" charset="0"/>
            </a:endParaRPr>
          </a:p>
          <a:p>
            <a:pPr marL="195580" marR="632460" indent="-182880">
              <a:lnSpc>
                <a:spcPts val="2740"/>
              </a:lnSpc>
              <a:spcBef>
                <a:spcPts val="1675"/>
              </a:spcBef>
              <a:buClr>
                <a:srgbClr val="92A199"/>
              </a:buClr>
              <a:buSzPct val="79166"/>
              <a:buFont typeface="Arial"/>
              <a:buChar char="•"/>
              <a:tabLst>
                <a:tab pos="195580" algn="l"/>
              </a:tabLst>
            </a:pPr>
            <a:r>
              <a:rPr lang="en-US" dirty="0">
                <a:latin typeface="Calibri" panose="020F0502020204030204" pitchFamily="34" charset="0"/>
                <a:cs typeface="Calibri" panose="020F0502020204030204" pitchFamily="34" charset="0"/>
              </a:rPr>
              <a:t>The </a:t>
            </a:r>
            <a:r>
              <a:rPr lang="en-US" spc="5" dirty="0">
                <a:latin typeface="Calibri" panose="020F0502020204030204" pitchFamily="34" charset="0"/>
                <a:cs typeface="Calibri" panose="020F0502020204030204" pitchFamily="34" charset="0"/>
              </a:rPr>
              <a:t>frequency </a:t>
            </a:r>
            <a:r>
              <a:rPr lang="en-US" dirty="0">
                <a:latin typeface="Calibri" panose="020F0502020204030204" pitchFamily="34" charset="0"/>
                <a:cs typeface="Calibri" panose="020F0502020204030204" pitchFamily="34" charset="0"/>
              </a:rPr>
              <a:t>of </a:t>
            </a:r>
            <a:r>
              <a:rPr lang="en-US" b="1" dirty="0">
                <a:latin typeface="Calibri" panose="020F0502020204030204" pitchFamily="34" charset="0"/>
                <a:cs typeface="Calibri" panose="020F0502020204030204" pitchFamily="34" charset="0"/>
              </a:rPr>
              <a:t>right </a:t>
            </a:r>
            <a:r>
              <a:rPr lang="en-US" b="1" spc="5" dirty="0">
                <a:latin typeface="Calibri" panose="020F0502020204030204" pitchFamily="34" charset="0"/>
                <a:cs typeface="Calibri" panose="020F0502020204030204" pitchFamily="34" charset="0"/>
              </a:rPr>
              <a:t>hemispheric lesions </a:t>
            </a:r>
            <a:r>
              <a:rPr lang="en-US" spc="5" dirty="0">
                <a:latin typeface="Calibri" panose="020F0502020204030204" pitchFamily="34" charset="0"/>
                <a:cs typeface="Calibri" panose="020F0502020204030204" pitchFamily="34" charset="0"/>
              </a:rPr>
              <a:t>was significantly  </a:t>
            </a:r>
            <a:r>
              <a:rPr lang="en-US" spc="-25" dirty="0">
                <a:latin typeface="Calibri" panose="020F0502020204030204" pitchFamily="34" charset="0"/>
                <a:cs typeface="Calibri" panose="020F0502020204030204" pitchFamily="34" charset="0"/>
              </a:rPr>
              <a:t>higher.</a:t>
            </a:r>
            <a:endParaRPr lang="en-US" dirty="0">
              <a:latin typeface="Calibri" panose="020F0502020204030204" pitchFamily="34" charset="0"/>
              <a:cs typeface="Calibri" panose="020F0502020204030204" pitchFamily="34" charset="0"/>
            </a:endParaRPr>
          </a:p>
          <a:p>
            <a:pPr marL="195580" marR="5080" indent="-182880">
              <a:lnSpc>
                <a:spcPts val="2740"/>
              </a:lnSpc>
              <a:spcBef>
                <a:spcPts val="1590"/>
              </a:spcBef>
              <a:buClr>
                <a:srgbClr val="92A199"/>
              </a:buClr>
              <a:buSzPct val="79166"/>
              <a:buFont typeface="Arial"/>
              <a:buChar char="•"/>
              <a:tabLst>
                <a:tab pos="195580" algn="l"/>
              </a:tabLst>
            </a:pPr>
            <a:r>
              <a:rPr lang="en-US" b="1" spc="5" dirty="0">
                <a:latin typeface="Calibri" panose="020F0502020204030204" pitchFamily="34" charset="0"/>
                <a:cs typeface="Calibri" panose="020F0502020204030204" pitchFamily="34" charset="0"/>
              </a:rPr>
              <a:t>Genetic predisposition to affective disorders </a:t>
            </a:r>
            <a:r>
              <a:rPr lang="en-US" dirty="0">
                <a:latin typeface="Calibri" panose="020F0502020204030204" pitchFamily="34" charset="0"/>
                <a:cs typeface="Calibri" panose="020F0502020204030204" pitchFamily="34" charset="0"/>
              </a:rPr>
              <a:t>and </a:t>
            </a:r>
            <a:r>
              <a:rPr lang="en-US" spc="5" dirty="0">
                <a:latin typeface="Calibri" panose="020F0502020204030204" pitchFamily="34" charset="0"/>
                <a:cs typeface="Calibri" panose="020F0502020204030204" pitchFamily="34" charset="0"/>
              </a:rPr>
              <a:t>brain atrophy  may be independent risk factors for post stroke mania</a:t>
            </a:r>
          </a:p>
          <a:p>
            <a:pPr marL="195580" marR="5080" indent="-182880">
              <a:lnSpc>
                <a:spcPts val="2740"/>
              </a:lnSpc>
              <a:spcBef>
                <a:spcPts val="1590"/>
              </a:spcBef>
              <a:buClr>
                <a:srgbClr val="92A199"/>
              </a:buClr>
              <a:buSzPct val="79166"/>
              <a:buFont typeface="Arial"/>
              <a:buChar char="•"/>
              <a:tabLst>
                <a:tab pos="195580" algn="l"/>
              </a:tabLst>
            </a:pPr>
            <a:r>
              <a:rPr lang="en-US" sz="2800" dirty="0"/>
              <a:t>A combination of </a:t>
            </a:r>
            <a:r>
              <a:rPr lang="en-US" sz="2800" b="1" dirty="0"/>
              <a:t>biogenic amine system dysfunction and release of tonic inhibitory input to the right orbitofrontal–thalamic circuit </a:t>
            </a:r>
            <a:r>
              <a:rPr lang="en-US" sz="2800" dirty="0"/>
              <a:t>may lead to the production of mania</a:t>
            </a:r>
            <a:endParaRPr lang="en-US" dirty="0">
              <a:latin typeface="Calibri" panose="020F0502020204030204" pitchFamily="34" charset="0"/>
              <a:cs typeface="Calibri" panose="020F0502020204030204" pitchFamily="34" charset="0"/>
            </a:endParaRPr>
          </a:p>
          <a:p>
            <a:pPr marL="195580" marR="305435" indent="-182880">
              <a:lnSpc>
                <a:spcPts val="2740"/>
              </a:lnSpc>
              <a:spcBef>
                <a:spcPts val="1585"/>
              </a:spcBef>
              <a:buClr>
                <a:srgbClr val="92A199"/>
              </a:buClr>
              <a:buSzPct val="79166"/>
              <a:buFont typeface="Arial"/>
              <a:buChar char="•"/>
              <a:tabLst>
                <a:tab pos="195580" algn="l"/>
              </a:tabLst>
            </a:pPr>
            <a:r>
              <a:rPr lang="en-US" spc="5" dirty="0">
                <a:latin typeface="Calibri" panose="020F0502020204030204" pitchFamily="34" charset="0"/>
                <a:cs typeface="Calibri" panose="020F0502020204030204" pitchFamily="34" charset="0"/>
              </a:rPr>
              <a:t>DSM-5 classified </a:t>
            </a:r>
            <a:r>
              <a:rPr lang="en-US" dirty="0">
                <a:latin typeface="Calibri" panose="020F0502020204030204" pitchFamily="34" charset="0"/>
                <a:cs typeface="Calibri" panose="020F0502020204030204" pitchFamily="34" charset="0"/>
              </a:rPr>
              <a:t>PSM </a:t>
            </a:r>
            <a:r>
              <a:rPr lang="en-US" spc="5" dirty="0">
                <a:latin typeface="Calibri" panose="020F0502020204030204" pitchFamily="34" charset="0"/>
                <a:cs typeface="Calibri" panose="020F0502020204030204" pitchFamily="34" charset="0"/>
              </a:rPr>
              <a:t>with specifier </a:t>
            </a:r>
            <a:r>
              <a:rPr lang="en-US" dirty="0">
                <a:latin typeface="Calibri" panose="020F0502020204030204" pitchFamily="34" charset="0"/>
                <a:cs typeface="Calibri" panose="020F0502020204030204" pitchFamily="34" charset="0"/>
              </a:rPr>
              <a:t>as </a:t>
            </a:r>
            <a:r>
              <a:rPr lang="en-US" spc="5" dirty="0">
                <a:latin typeface="Calibri" panose="020F0502020204030204" pitchFamily="34" charset="0"/>
                <a:cs typeface="Calibri" panose="020F0502020204030204" pitchFamily="34" charset="0"/>
              </a:rPr>
              <a:t>mania with poststroke  onset(Bipolar Disorder due to another medical condition, stroke)</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926721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88620"/>
            <a:ext cx="10515600" cy="5966459"/>
          </a:xfrm>
        </p:spPr>
        <p:txBody>
          <a:bodyPr>
            <a:normAutofit/>
          </a:bodyPr>
          <a:lstStyle/>
          <a:p>
            <a:pPr marL="195580" marR="655955" indent="-182880" algn="just">
              <a:lnSpc>
                <a:spcPct val="95100"/>
              </a:lnSpc>
              <a:spcBef>
                <a:spcPts val="240"/>
              </a:spcBef>
              <a:buClr>
                <a:srgbClr val="92A199"/>
              </a:buClr>
              <a:buSzPct val="79166"/>
              <a:buFont typeface="Arial"/>
              <a:buChar char="•"/>
              <a:tabLst>
                <a:tab pos="195580" algn="l"/>
              </a:tabLst>
            </a:pPr>
            <a:r>
              <a:rPr lang="en-US" sz="2400" dirty="0">
                <a:latin typeface="Calibri" panose="020F0502020204030204" pitchFamily="34" charset="0"/>
                <a:cs typeface="Calibri" panose="020F0502020204030204" pitchFamily="34" charset="0"/>
              </a:rPr>
              <a:t>In a study of 25 </a:t>
            </a:r>
            <a:r>
              <a:rPr lang="en-US" sz="2400" spc="5" dirty="0">
                <a:latin typeface="Calibri" panose="020F0502020204030204" pitchFamily="34" charset="0"/>
                <a:cs typeface="Calibri" panose="020F0502020204030204" pitchFamily="34" charset="0"/>
              </a:rPr>
              <a:t>consecutive patients who developed </a:t>
            </a:r>
            <a:r>
              <a:rPr lang="en-US" sz="2400" dirty="0">
                <a:latin typeface="Calibri" panose="020F0502020204030204" pitchFamily="34" charset="0"/>
                <a:cs typeface="Calibri" panose="020F0502020204030204" pitchFamily="34" charset="0"/>
              </a:rPr>
              <a:t>mania </a:t>
            </a:r>
            <a:r>
              <a:rPr lang="en-US" sz="2400" spc="5" dirty="0">
                <a:latin typeface="Calibri" panose="020F0502020204030204" pitchFamily="34" charset="0"/>
                <a:cs typeface="Calibri" panose="020F0502020204030204" pitchFamily="34" charset="0"/>
              </a:rPr>
              <a:t>after </a:t>
            </a:r>
            <a:r>
              <a:rPr lang="en-US" sz="2400" dirty="0">
                <a:latin typeface="Calibri" panose="020F0502020204030204" pitchFamily="34" charset="0"/>
                <a:cs typeface="Calibri" panose="020F0502020204030204" pitchFamily="34" charset="0"/>
              </a:rPr>
              <a:t>a </a:t>
            </a:r>
            <a:r>
              <a:rPr lang="en-US" sz="2400" spc="5" dirty="0">
                <a:latin typeface="Calibri" panose="020F0502020204030204" pitchFamily="34" charset="0"/>
                <a:cs typeface="Calibri" panose="020F0502020204030204" pitchFamily="34" charset="0"/>
              </a:rPr>
              <a:t>stroke,  traumatic brain </a:t>
            </a:r>
            <a:r>
              <a:rPr lang="en-US" sz="2400" spc="-35" dirty="0">
                <a:latin typeface="Calibri" panose="020F0502020204030204" pitchFamily="34" charset="0"/>
                <a:cs typeface="Calibri" panose="020F0502020204030204" pitchFamily="34" charset="0"/>
              </a:rPr>
              <a:t>injury, </a:t>
            </a:r>
            <a:r>
              <a:rPr lang="en-US" sz="2400" dirty="0">
                <a:latin typeface="Calibri" panose="020F0502020204030204" pitchFamily="34" charset="0"/>
                <a:cs typeface="Calibri" panose="020F0502020204030204" pitchFamily="34" charset="0"/>
              </a:rPr>
              <a:t>or </a:t>
            </a:r>
            <a:r>
              <a:rPr lang="en-US" sz="2400" spc="5" dirty="0">
                <a:latin typeface="Calibri" panose="020F0502020204030204" pitchFamily="34" charset="0"/>
                <a:cs typeface="Calibri" panose="020F0502020204030204" pitchFamily="34" charset="0"/>
              </a:rPr>
              <a:t>tumors </a:t>
            </a:r>
            <a:r>
              <a:rPr lang="en-US" sz="2400" spc="-5" dirty="0">
                <a:latin typeface="Calibri" panose="020F0502020204030204" pitchFamily="34" charset="0"/>
                <a:cs typeface="Calibri" panose="020F0502020204030204" pitchFamily="34" charset="0"/>
              </a:rPr>
              <a:t>VS </a:t>
            </a:r>
            <a:r>
              <a:rPr lang="en-US" sz="2400" spc="5" dirty="0">
                <a:latin typeface="Calibri" panose="020F0502020204030204" pitchFamily="34" charset="0"/>
                <a:cs typeface="Calibri" panose="020F0502020204030204" pitchFamily="34" charset="0"/>
              </a:rPr>
              <a:t>primary mania (i.e., </a:t>
            </a:r>
            <a:r>
              <a:rPr lang="en-US" sz="2400" dirty="0">
                <a:latin typeface="Calibri" panose="020F0502020204030204" pitchFamily="34" charset="0"/>
                <a:cs typeface="Calibri" panose="020F0502020204030204" pitchFamily="34" charset="0"/>
              </a:rPr>
              <a:t>no  </a:t>
            </a:r>
            <a:r>
              <a:rPr lang="en-US" sz="2400" spc="5" dirty="0">
                <a:latin typeface="Calibri" panose="020F0502020204030204" pitchFamily="34" charset="0"/>
                <a:cs typeface="Calibri" panose="020F0502020204030204" pitchFamily="34" charset="0"/>
              </a:rPr>
              <a:t>known</a:t>
            </a:r>
            <a:r>
              <a:rPr lang="en-US" sz="2400" spc="-20" dirty="0">
                <a:latin typeface="Calibri" panose="020F0502020204030204" pitchFamily="34" charset="0"/>
                <a:cs typeface="Calibri" panose="020F0502020204030204" pitchFamily="34" charset="0"/>
              </a:rPr>
              <a:t> </a:t>
            </a:r>
            <a:r>
              <a:rPr lang="en-US" sz="2400" spc="5" dirty="0">
                <a:latin typeface="Calibri" panose="020F0502020204030204" pitchFamily="34" charset="0"/>
                <a:cs typeface="Calibri" panose="020F0502020204030204" pitchFamily="34" charset="0"/>
              </a:rPr>
              <a:t>neuropathology)</a:t>
            </a:r>
            <a:r>
              <a:rPr lang="en-US" sz="2400" dirty="0">
                <a:latin typeface="Calibri" panose="020F0502020204030204" pitchFamily="34" charset="0"/>
                <a:cs typeface="Calibri" panose="020F0502020204030204" pitchFamily="34" charset="0"/>
              </a:rPr>
              <a:t>, </a:t>
            </a:r>
            <a:r>
              <a:rPr lang="en-US" sz="2400" spc="5" dirty="0">
                <a:latin typeface="Calibri" panose="020F0502020204030204" pitchFamily="34" charset="0"/>
                <a:cs typeface="Calibri" panose="020F0502020204030204" pitchFamily="34" charset="0"/>
              </a:rPr>
              <a:t>both groups </a:t>
            </a:r>
            <a:r>
              <a:rPr lang="en-US" sz="2400" dirty="0">
                <a:latin typeface="Calibri" panose="020F0502020204030204" pitchFamily="34" charset="0"/>
                <a:cs typeface="Calibri" panose="020F0502020204030204" pitchFamily="34" charset="0"/>
              </a:rPr>
              <a:t>of </a:t>
            </a:r>
            <a:r>
              <a:rPr lang="en-US" sz="2400" spc="5" dirty="0">
                <a:latin typeface="Calibri" panose="020F0502020204030204" pitchFamily="34" charset="0"/>
                <a:cs typeface="Calibri" panose="020F0502020204030204" pitchFamily="34" charset="0"/>
              </a:rPr>
              <a:t>patients showed </a:t>
            </a:r>
            <a:r>
              <a:rPr lang="en-US" sz="2400" b="1" spc="5" dirty="0">
                <a:latin typeface="Calibri" panose="020F0502020204030204" pitchFamily="34" charset="0"/>
                <a:cs typeface="Calibri" panose="020F0502020204030204" pitchFamily="34" charset="0"/>
              </a:rPr>
              <a:t>similar frequencies </a:t>
            </a:r>
            <a:r>
              <a:rPr lang="en-US" sz="2400" b="1" dirty="0">
                <a:latin typeface="Calibri" panose="020F0502020204030204" pitchFamily="34" charset="0"/>
                <a:cs typeface="Calibri" panose="020F0502020204030204" pitchFamily="34" charset="0"/>
              </a:rPr>
              <a:t>of </a:t>
            </a:r>
            <a:r>
              <a:rPr lang="en-US" sz="2400" b="1" spc="5" dirty="0">
                <a:latin typeface="Calibri" panose="020F0502020204030204" pitchFamily="34" charset="0"/>
                <a:cs typeface="Calibri" panose="020F0502020204030204" pitchFamily="34" charset="0"/>
              </a:rPr>
              <a:t>elation, pressured speech, flight </a:t>
            </a:r>
            <a:r>
              <a:rPr lang="en-US" sz="2400" b="1" dirty="0">
                <a:latin typeface="Calibri" panose="020F0502020204030204" pitchFamily="34" charset="0"/>
                <a:cs typeface="Calibri" panose="020F0502020204030204" pitchFamily="34" charset="0"/>
              </a:rPr>
              <a:t>of </a:t>
            </a:r>
            <a:r>
              <a:rPr lang="en-US" sz="2400" b="1" spc="5" dirty="0">
                <a:latin typeface="Calibri" panose="020F0502020204030204" pitchFamily="34" charset="0"/>
                <a:cs typeface="Calibri" panose="020F0502020204030204" pitchFamily="34" charset="0"/>
              </a:rPr>
              <a:t>ideas, grandiose thoughts, insomnia,  hallucinations </a:t>
            </a:r>
            <a:r>
              <a:rPr lang="en-US" sz="2400" b="1" dirty="0">
                <a:latin typeface="Calibri" panose="020F0502020204030204" pitchFamily="34" charset="0"/>
                <a:cs typeface="Calibri" panose="020F0502020204030204" pitchFamily="34" charset="0"/>
              </a:rPr>
              <a:t>and paranoid</a:t>
            </a:r>
            <a:r>
              <a:rPr lang="en-US" sz="2400" b="1" spc="-25" dirty="0">
                <a:latin typeface="Calibri" panose="020F0502020204030204" pitchFamily="34" charset="0"/>
                <a:cs typeface="Calibri" panose="020F0502020204030204" pitchFamily="34" charset="0"/>
              </a:rPr>
              <a:t> </a:t>
            </a:r>
            <a:r>
              <a:rPr lang="en-US" sz="2400" b="1" spc="5" dirty="0">
                <a:latin typeface="Calibri" panose="020F0502020204030204" pitchFamily="34" charset="0"/>
                <a:cs typeface="Calibri" panose="020F0502020204030204" pitchFamily="34" charset="0"/>
              </a:rPr>
              <a:t>delusions</a:t>
            </a:r>
            <a:r>
              <a:rPr lang="en-US" sz="2400" spc="5" dirty="0">
                <a:latin typeface="Calibri" panose="020F0502020204030204" pitchFamily="34" charset="0"/>
                <a:cs typeface="Calibri" panose="020F0502020204030204" pitchFamily="34" charset="0"/>
              </a:rPr>
              <a:t>. </a:t>
            </a:r>
          </a:p>
          <a:p>
            <a:pPr marL="195580" marR="231140" indent="-182880">
              <a:lnSpc>
                <a:spcPct val="95000"/>
              </a:lnSpc>
              <a:spcBef>
                <a:spcPts val="1600"/>
              </a:spcBef>
              <a:buClr>
                <a:srgbClr val="92A199"/>
              </a:buClr>
              <a:buSzPct val="79166"/>
              <a:buFont typeface="Arial"/>
              <a:buChar char="•"/>
              <a:tabLst>
                <a:tab pos="195580" algn="l"/>
              </a:tabLst>
            </a:pPr>
            <a:r>
              <a:rPr lang="en-US" sz="2400" dirty="0"/>
              <a:t>The authors observed the typical patient was male without a personal or family history of psychiatric illness; with at least one vascular risk factor; without subcortical atrophy; and with a right cerebral infarct. </a:t>
            </a:r>
            <a:endParaRPr lang="en-US" sz="2400" dirty="0">
              <a:latin typeface="Calibri" panose="020F0502020204030204" pitchFamily="34" charset="0"/>
              <a:cs typeface="Calibri" panose="020F0502020204030204" pitchFamily="34" charset="0"/>
            </a:endParaRPr>
          </a:p>
          <a:p>
            <a:pPr marL="195580" marR="5080" indent="-182880">
              <a:lnSpc>
                <a:spcPts val="2740"/>
              </a:lnSpc>
              <a:spcBef>
                <a:spcPts val="1670"/>
              </a:spcBef>
              <a:buClr>
                <a:srgbClr val="92A199"/>
              </a:buClr>
              <a:buSzPct val="79166"/>
              <a:buFont typeface="Arial"/>
              <a:buChar char="•"/>
              <a:tabLst>
                <a:tab pos="195580" algn="l"/>
              </a:tabLst>
            </a:pPr>
            <a:r>
              <a:rPr lang="en-US" sz="2400" dirty="0">
                <a:latin typeface="Calibri" panose="020F0502020204030204" pitchFamily="34" charset="0"/>
                <a:cs typeface="Calibri" panose="020F0502020204030204" pitchFamily="34" charset="0"/>
              </a:rPr>
              <a:t>The </a:t>
            </a:r>
            <a:r>
              <a:rPr lang="en-US" sz="2400" spc="5" dirty="0">
                <a:latin typeface="Calibri" panose="020F0502020204030204" pitchFamily="34" charset="0"/>
                <a:cs typeface="Calibri" panose="020F0502020204030204" pitchFamily="34" charset="0"/>
              </a:rPr>
              <a:t>course </a:t>
            </a:r>
            <a:r>
              <a:rPr lang="en-US" sz="2400" dirty="0">
                <a:latin typeface="Calibri" panose="020F0502020204030204" pitchFamily="34" charset="0"/>
                <a:cs typeface="Calibri" panose="020F0502020204030204" pitchFamily="34" charset="0"/>
              </a:rPr>
              <a:t>of </a:t>
            </a:r>
            <a:r>
              <a:rPr lang="en-US" sz="2400" spc="5" dirty="0">
                <a:latin typeface="Calibri" panose="020F0502020204030204" pitchFamily="34" charset="0"/>
                <a:cs typeface="Calibri" panose="020F0502020204030204" pitchFamily="34" charset="0"/>
              </a:rPr>
              <a:t>mania </a:t>
            </a:r>
            <a:r>
              <a:rPr lang="en-US" sz="2400" dirty="0">
                <a:latin typeface="Calibri" panose="020F0502020204030204" pitchFamily="34" charset="0"/>
                <a:cs typeface="Calibri" panose="020F0502020204030204" pitchFamily="34" charset="0"/>
              </a:rPr>
              <a:t>following </a:t>
            </a:r>
            <a:r>
              <a:rPr lang="en-US" sz="2400" spc="5" dirty="0">
                <a:latin typeface="Calibri" panose="020F0502020204030204" pitchFamily="34" charset="0"/>
                <a:cs typeface="Calibri" panose="020F0502020204030204" pitchFamily="34" charset="0"/>
              </a:rPr>
              <a:t>stroke </a:t>
            </a:r>
            <a:r>
              <a:rPr lang="en-US" sz="2400" dirty="0">
                <a:latin typeface="Calibri" panose="020F0502020204030204" pitchFamily="34" charset="0"/>
                <a:cs typeface="Calibri" panose="020F0502020204030204" pitchFamily="34" charset="0"/>
              </a:rPr>
              <a:t>has not </a:t>
            </a:r>
            <a:r>
              <a:rPr lang="en-US" sz="2400" spc="5" dirty="0">
                <a:latin typeface="Calibri" panose="020F0502020204030204" pitchFamily="34" charset="0"/>
                <a:cs typeface="Calibri" panose="020F0502020204030204" pitchFamily="34" charset="0"/>
              </a:rPr>
              <a:t>been systematically  examined.</a:t>
            </a:r>
            <a:endParaRPr lang="en-US" sz="2400" dirty="0">
              <a:latin typeface="Calibri" panose="020F0502020204030204" pitchFamily="34" charset="0"/>
              <a:cs typeface="Calibri" panose="020F0502020204030204" pitchFamily="34" charset="0"/>
            </a:endParaRPr>
          </a:p>
          <a:p>
            <a:pPr marL="195580" marR="552450" indent="-182880">
              <a:lnSpc>
                <a:spcPts val="2740"/>
              </a:lnSpc>
              <a:spcBef>
                <a:spcPts val="1590"/>
              </a:spcBef>
              <a:buClr>
                <a:srgbClr val="92A199"/>
              </a:buClr>
              <a:buSzPct val="79166"/>
              <a:buFont typeface="Arial"/>
              <a:buChar char="•"/>
              <a:tabLst>
                <a:tab pos="195580" algn="l"/>
              </a:tabLst>
            </a:pPr>
            <a:r>
              <a:rPr lang="en-US" sz="2400" spc="5" dirty="0">
                <a:latin typeface="Calibri" panose="020F0502020204030204" pitchFamily="34" charset="0"/>
                <a:cs typeface="Calibri" panose="020F0502020204030204" pitchFamily="34" charset="0"/>
              </a:rPr>
              <a:t>Anecdotal cases </a:t>
            </a:r>
            <a:r>
              <a:rPr lang="en-US" sz="2400" dirty="0">
                <a:latin typeface="Calibri" panose="020F0502020204030204" pitchFamily="34" charset="0"/>
                <a:cs typeface="Calibri" panose="020F0502020204030204" pitchFamily="34" charset="0"/>
              </a:rPr>
              <a:t>have </a:t>
            </a:r>
            <a:r>
              <a:rPr lang="en-US" sz="2400" spc="5" dirty="0">
                <a:latin typeface="Calibri" panose="020F0502020204030204" pitchFamily="34" charset="0"/>
                <a:cs typeface="Calibri" panose="020F0502020204030204" pitchFamily="34" charset="0"/>
              </a:rPr>
              <a:t>been reported indicating that recurrent  episodes </a:t>
            </a:r>
            <a:r>
              <a:rPr lang="en-US" sz="2400" dirty="0">
                <a:latin typeface="Calibri" panose="020F0502020204030204" pitchFamily="34" charset="0"/>
                <a:cs typeface="Calibri" panose="020F0502020204030204" pitchFamily="34" charset="0"/>
              </a:rPr>
              <a:t>of mania </a:t>
            </a:r>
            <a:r>
              <a:rPr lang="en-US" sz="2400" spc="5" dirty="0">
                <a:latin typeface="Calibri" panose="020F0502020204030204" pitchFamily="34" charset="0"/>
                <a:cs typeface="Calibri" panose="020F0502020204030204" pitchFamily="34" charset="0"/>
              </a:rPr>
              <a:t>or depression may occur </a:t>
            </a:r>
            <a:r>
              <a:rPr lang="en-US" sz="2400" dirty="0">
                <a:latin typeface="Calibri" panose="020F0502020204030204" pitchFamily="34" charset="0"/>
                <a:cs typeface="Calibri" panose="020F0502020204030204" pitchFamily="34" charset="0"/>
              </a:rPr>
              <a:t>in these</a:t>
            </a:r>
            <a:r>
              <a:rPr lang="en-US" sz="2400" spc="-65" dirty="0">
                <a:latin typeface="Calibri" panose="020F0502020204030204" pitchFamily="34" charset="0"/>
                <a:cs typeface="Calibri" panose="020F0502020204030204" pitchFamily="34" charset="0"/>
              </a:rPr>
              <a:t> </a:t>
            </a:r>
            <a:r>
              <a:rPr lang="en-US" sz="2400" spc="5" dirty="0">
                <a:latin typeface="Calibri" panose="020F0502020204030204" pitchFamily="34" charset="0"/>
                <a:cs typeface="Calibri" panose="020F0502020204030204" pitchFamily="34" charset="0"/>
              </a:rPr>
              <a:t>patients.</a:t>
            </a:r>
            <a:endParaRPr lang="en-US"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334138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20436"/>
            <a:ext cx="10515600" cy="5456527"/>
          </a:xfrm>
        </p:spPr>
        <p:txBody>
          <a:bodyPr>
            <a:normAutofit/>
          </a:bodyPr>
          <a:lstStyle/>
          <a:p>
            <a:pPr marL="212090" marR="5080" indent="-182880">
              <a:lnSpc>
                <a:spcPct val="95100"/>
              </a:lnSpc>
              <a:spcBef>
                <a:spcPts val="240"/>
              </a:spcBef>
              <a:buClr>
                <a:srgbClr val="92A199"/>
              </a:buClr>
              <a:buSzPct val="79166"/>
              <a:buFont typeface="Arial"/>
              <a:buChar char="•"/>
              <a:tabLst>
                <a:tab pos="212090" algn="l"/>
              </a:tabLst>
            </a:pPr>
            <a:r>
              <a:rPr lang="en-US" spc="5" dirty="0"/>
              <a:t>Data on </a:t>
            </a:r>
            <a:r>
              <a:rPr lang="en-US" dirty="0"/>
              <a:t>individual </a:t>
            </a:r>
            <a:r>
              <a:rPr lang="en-US" spc="5" dirty="0"/>
              <a:t>patients with single </a:t>
            </a:r>
            <a:r>
              <a:rPr lang="en-US" dirty="0"/>
              <a:t>or </a:t>
            </a:r>
            <a:r>
              <a:rPr lang="en-US" spc="5" dirty="0"/>
              <a:t>recurrent episodes </a:t>
            </a:r>
            <a:r>
              <a:rPr lang="en-US" dirty="0"/>
              <a:t>of  </a:t>
            </a:r>
            <a:r>
              <a:rPr lang="en-US" spc="5" dirty="0"/>
              <a:t>mania suggest </a:t>
            </a:r>
            <a:r>
              <a:rPr lang="en-US" dirty="0"/>
              <a:t>that they </a:t>
            </a:r>
            <a:r>
              <a:rPr lang="en-US" spc="5" dirty="0"/>
              <a:t>respond to </a:t>
            </a:r>
            <a:r>
              <a:rPr lang="en-US" spc="10" dirty="0"/>
              <a:t>l</a:t>
            </a:r>
            <a:r>
              <a:rPr lang="en-US" b="1" spc="10" dirty="0"/>
              <a:t>ithium</a:t>
            </a:r>
            <a:r>
              <a:rPr lang="en-US" spc="10" dirty="0"/>
              <a:t>, </a:t>
            </a:r>
            <a:r>
              <a:rPr lang="en-US" dirty="0"/>
              <a:t>although </a:t>
            </a:r>
            <a:r>
              <a:rPr lang="en-US" spc="5" dirty="0"/>
              <a:t>some </a:t>
            </a:r>
            <a:r>
              <a:rPr lang="en-US" dirty="0"/>
              <a:t>fail </a:t>
            </a:r>
            <a:r>
              <a:rPr lang="en-US" spc="-5" dirty="0"/>
              <a:t>to  </a:t>
            </a:r>
            <a:r>
              <a:rPr lang="en-US" spc="5" dirty="0"/>
              <a:t>respond to either </a:t>
            </a:r>
            <a:r>
              <a:rPr lang="en-US" b="1" spc="5" dirty="0"/>
              <a:t>lithium </a:t>
            </a:r>
            <a:r>
              <a:rPr lang="en-US" b="1" dirty="0"/>
              <a:t>or</a:t>
            </a:r>
            <a:r>
              <a:rPr lang="en-US" b="1" spc="-60" dirty="0"/>
              <a:t> </a:t>
            </a:r>
            <a:r>
              <a:rPr lang="en-US" b="1" spc="5" dirty="0"/>
              <a:t>carbamazepine.</a:t>
            </a:r>
          </a:p>
          <a:p>
            <a:pPr marL="0" indent="0">
              <a:lnSpc>
                <a:spcPct val="100000"/>
              </a:lnSpc>
              <a:spcBef>
                <a:spcPts val="30"/>
              </a:spcBef>
              <a:buClr>
                <a:srgbClr val="92A199"/>
              </a:buClr>
              <a:buNone/>
            </a:pPr>
            <a:endParaRPr lang="en-US" sz="2300" dirty="0">
              <a:latin typeface="Times New Roman"/>
              <a:cs typeface="Times New Roman"/>
            </a:endParaRPr>
          </a:p>
          <a:p>
            <a:pPr marL="212090" marR="259715" indent="-182880">
              <a:lnSpc>
                <a:spcPts val="2740"/>
              </a:lnSpc>
              <a:buClr>
                <a:srgbClr val="92A199"/>
              </a:buClr>
              <a:buSzPct val="79166"/>
              <a:buFont typeface="Arial"/>
              <a:buChar char="•"/>
              <a:tabLst>
                <a:tab pos="212090" algn="l"/>
              </a:tabLst>
            </a:pPr>
            <a:r>
              <a:rPr lang="en-US" b="1" spc="5" dirty="0"/>
              <a:t>No randomized controlled studies </a:t>
            </a:r>
            <a:r>
              <a:rPr lang="en-US" b="1" dirty="0"/>
              <a:t>of the </a:t>
            </a:r>
            <a:r>
              <a:rPr lang="en-US" b="1" spc="5" dirty="0"/>
              <a:t>treatment </a:t>
            </a:r>
            <a:r>
              <a:rPr lang="en-US" b="1" dirty="0"/>
              <a:t>of </a:t>
            </a:r>
            <a:r>
              <a:rPr lang="en-US" b="1" spc="5" dirty="0" err="1"/>
              <a:t>poststroke</a:t>
            </a:r>
            <a:r>
              <a:rPr lang="en-US" b="1" spc="5" dirty="0"/>
              <a:t>  mania </a:t>
            </a:r>
            <a:r>
              <a:rPr lang="en-US" b="1" dirty="0"/>
              <a:t>have </a:t>
            </a:r>
            <a:r>
              <a:rPr lang="en-US" b="1" spc="5" dirty="0"/>
              <a:t>been</a:t>
            </a:r>
            <a:r>
              <a:rPr lang="en-US" b="1" spc="10" dirty="0"/>
              <a:t> </a:t>
            </a:r>
            <a:r>
              <a:rPr lang="en-US" b="1" spc="5" dirty="0"/>
              <a:t>conducted</a:t>
            </a:r>
            <a:r>
              <a:rPr lang="en-US" spc="5" dirty="0"/>
              <a:t>.</a:t>
            </a:r>
            <a:endParaRPr lang="en-US" sz="2900" dirty="0">
              <a:latin typeface="Times New Roman"/>
              <a:cs typeface="Times New Roman"/>
            </a:endParaRPr>
          </a:p>
          <a:p>
            <a:pPr marL="212090" marR="130810" indent="-182880">
              <a:lnSpc>
                <a:spcPts val="2740"/>
              </a:lnSpc>
              <a:spcBef>
                <a:spcPts val="2585"/>
              </a:spcBef>
              <a:buClr>
                <a:srgbClr val="92A199"/>
              </a:buClr>
              <a:buSzPct val="79166"/>
              <a:buFont typeface="Arial"/>
              <a:buChar char="•"/>
              <a:tabLst>
                <a:tab pos="212090" algn="l"/>
              </a:tabLst>
            </a:pPr>
            <a:r>
              <a:rPr lang="en-US" spc="5" dirty="0"/>
              <a:t>One </a:t>
            </a:r>
            <a:r>
              <a:rPr lang="en-US" dirty="0"/>
              <a:t>longitudinal </a:t>
            </a:r>
            <a:r>
              <a:rPr lang="en-US" spc="5" dirty="0"/>
              <a:t>study </a:t>
            </a:r>
            <a:r>
              <a:rPr lang="en-US" dirty="0"/>
              <a:t>of </a:t>
            </a:r>
            <a:r>
              <a:rPr lang="en-US" spc="-5" dirty="0"/>
              <a:t>23 </a:t>
            </a:r>
            <a:r>
              <a:rPr lang="en-US" spc="5" dirty="0"/>
              <a:t>patients showed that most patients’  mania </a:t>
            </a:r>
            <a:r>
              <a:rPr lang="en-US" b="1" spc="5" dirty="0"/>
              <a:t>remit within </a:t>
            </a:r>
            <a:r>
              <a:rPr lang="en-US" b="1" dirty="0"/>
              <a:t>a </a:t>
            </a:r>
            <a:r>
              <a:rPr lang="en-US" b="1" spc="5" dirty="0"/>
              <a:t>few</a:t>
            </a:r>
            <a:r>
              <a:rPr lang="en-US" b="1" spc="-25" dirty="0"/>
              <a:t> </a:t>
            </a:r>
            <a:r>
              <a:rPr lang="en-US" b="1" spc="15" dirty="0"/>
              <a:t>months</a:t>
            </a:r>
            <a:r>
              <a:rPr lang="en-US" spc="15" dirty="0"/>
              <a:t>.</a:t>
            </a:r>
          </a:p>
        </p:txBody>
      </p:sp>
    </p:spTree>
    <p:extLst>
      <p:ext uri="{BB962C8B-B14F-4D97-AF65-F5344CB8AC3E}">
        <p14:creationId xmlns:p14="http://schemas.microsoft.com/office/powerpoint/2010/main" val="42440015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pc="-50" dirty="0"/>
              <a:t>ANXIETY</a:t>
            </a:r>
            <a:r>
              <a:rPr lang="en-IN" spc="-145" dirty="0"/>
              <a:t> </a:t>
            </a:r>
            <a:r>
              <a:rPr lang="en-IN" spc="-50" dirty="0"/>
              <a:t>DISORDERS</a:t>
            </a:r>
            <a:endParaRPr lang="en-IN" dirty="0"/>
          </a:p>
        </p:txBody>
      </p:sp>
      <p:sp>
        <p:nvSpPr>
          <p:cNvPr id="3" name="Content Placeholder 2"/>
          <p:cNvSpPr>
            <a:spLocks noGrp="1"/>
          </p:cNvSpPr>
          <p:nvPr>
            <p:ph idx="1"/>
          </p:nvPr>
        </p:nvSpPr>
        <p:spPr/>
        <p:txBody>
          <a:bodyPr/>
          <a:lstStyle/>
          <a:p>
            <a:pPr marL="195580" indent="-182880">
              <a:lnSpc>
                <a:spcPct val="100000"/>
              </a:lnSpc>
              <a:spcBef>
                <a:spcPts val="1555"/>
              </a:spcBef>
              <a:buClr>
                <a:srgbClr val="92A199"/>
              </a:buClr>
              <a:buSzPct val="79166"/>
              <a:buFont typeface="Arial"/>
              <a:buChar char="•"/>
              <a:tabLst>
                <a:tab pos="195580" algn="l"/>
              </a:tabLst>
            </a:pPr>
            <a:r>
              <a:rPr lang="en-US" spc="5" dirty="0">
                <a:latin typeface="Calibri" panose="020F0502020204030204" pitchFamily="34" charset="0"/>
                <a:cs typeface="Calibri" panose="020F0502020204030204" pitchFamily="34" charset="0"/>
              </a:rPr>
              <a:t>Prevalence varies from </a:t>
            </a:r>
            <a:r>
              <a:rPr lang="en-US" b="1" spc="5" dirty="0">
                <a:latin typeface="Calibri" panose="020F0502020204030204" pitchFamily="34" charset="0"/>
                <a:cs typeface="Calibri" panose="020F0502020204030204" pitchFamily="34" charset="0"/>
              </a:rPr>
              <a:t>2-40%</a:t>
            </a:r>
            <a:endParaRPr lang="en-US" b="1" dirty="0">
              <a:latin typeface="Calibri" panose="020F0502020204030204" pitchFamily="34" charset="0"/>
              <a:cs typeface="Calibri" panose="020F0502020204030204" pitchFamily="34" charset="0"/>
            </a:endParaRPr>
          </a:p>
          <a:p>
            <a:pPr marL="195580" indent="-182880">
              <a:lnSpc>
                <a:spcPct val="100000"/>
              </a:lnSpc>
              <a:spcBef>
                <a:spcPts val="1455"/>
              </a:spcBef>
              <a:buClr>
                <a:srgbClr val="92A199"/>
              </a:buClr>
              <a:buSzPct val="79166"/>
              <a:buFont typeface="Arial"/>
              <a:buChar char="•"/>
              <a:tabLst>
                <a:tab pos="195580" algn="l"/>
              </a:tabLst>
            </a:pPr>
            <a:r>
              <a:rPr lang="en-US" b="1" dirty="0">
                <a:latin typeface="Calibri" panose="020F0502020204030204" pitchFamily="34" charset="0"/>
                <a:cs typeface="Calibri" panose="020F0502020204030204" pitchFamily="34" charset="0"/>
              </a:rPr>
              <a:t>Phobic </a:t>
            </a:r>
            <a:r>
              <a:rPr lang="en-US" b="1" spc="5" dirty="0">
                <a:latin typeface="Calibri" panose="020F0502020204030204" pitchFamily="34" charset="0"/>
                <a:cs typeface="Calibri" panose="020F0502020204030204" pitchFamily="34" charset="0"/>
              </a:rPr>
              <a:t>disorders </a:t>
            </a:r>
            <a:r>
              <a:rPr lang="en-US" b="1" dirty="0">
                <a:latin typeface="Calibri" panose="020F0502020204030204" pitchFamily="34" charset="0"/>
                <a:cs typeface="Calibri" panose="020F0502020204030204" pitchFamily="34" charset="0"/>
              </a:rPr>
              <a:t>and GAD </a:t>
            </a:r>
            <a:r>
              <a:rPr lang="en-US" spc="5" dirty="0">
                <a:latin typeface="Calibri" panose="020F0502020204030204" pitchFamily="34" charset="0"/>
                <a:cs typeface="Calibri" panose="020F0502020204030204" pitchFamily="34" charset="0"/>
              </a:rPr>
              <a:t>were the </a:t>
            </a:r>
            <a:r>
              <a:rPr lang="en-US" dirty="0">
                <a:latin typeface="Calibri" panose="020F0502020204030204" pitchFamily="34" charset="0"/>
                <a:cs typeface="Calibri" panose="020F0502020204030204" pitchFamily="34" charset="0"/>
              </a:rPr>
              <a:t>most</a:t>
            </a:r>
            <a:r>
              <a:rPr lang="en-US" spc="45" dirty="0">
                <a:latin typeface="Calibri" panose="020F0502020204030204" pitchFamily="34" charset="0"/>
                <a:cs typeface="Calibri" panose="020F0502020204030204" pitchFamily="34" charset="0"/>
              </a:rPr>
              <a:t> </a:t>
            </a:r>
            <a:r>
              <a:rPr lang="en-US" spc="5" dirty="0">
                <a:latin typeface="Calibri" panose="020F0502020204030204" pitchFamily="34" charset="0"/>
                <a:cs typeface="Calibri" panose="020F0502020204030204" pitchFamily="34" charset="0"/>
              </a:rPr>
              <a:t>common</a:t>
            </a:r>
            <a:endParaRPr lang="en-US" dirty="0">
              <a:latin typeface="Calibri" panose="020F0502020204030204" pitchFamily="34" charset="0"/>
              <a:cs typeface="Calibri" panose="020F0502020204030204" pitchFamily="34" charset="0"/>
            </a:endParaRPr>
          </a:p>
          <a:p>
            <a:pPr marL="195580" indent="-182880">
              <a:lnSpc>
                <a:spcPct val="100000"/>
              </a:lnSpc>
              <a:spcBef>
                <a:spcPts val="1465"/>
              </a:spcBef>
              <a:buClr>
                <a:srgbClr val="92A199"/>
              </a:buClr>
              <a:buSzPct val="79166"/>
              <a:buFont typeface="Arial"/>
              <a:buChar char="•"/>
              <a:tabLst>
                <a:tab pos="195580" algn="l"/>
              </a:tabLst>
            </a:pPr>
            <a:r>
              <a:rPr lang="en-US" spc="5" dirty="0">
                <a:latin typeface="Calibri" panose="020F0502020204030204" pitchFamily="34" charset="0"/>
                <a:cs typeface="Calibri" panose="020F0502020204030204" pitchFamily="34" charset="0"/>
              </a:rPr>
              <a:t>More common </a:t>
            </a:r>
            <a:r>
              <a:rPr lang="en-US" dirty="0">
                <a:latin typeface="Calibri" panose="020F0502020204030204" pitchFamily="34" charset="0"/>
                <a:cs typeface="Calibri" panose="020F0502020204030204" pitchFamily="34" charset="0"/>
              </a:rPr>
              <a:t>in</a:t>
            </a:r>
            <a:r>
              <a:rPr lang="en-US" spc="15" dirty="0">
                <a:latin typeface="Calibri" panose="020F0502020204030204" pitchFamily="34" charset="0"/>
                <a:cs typeface="Calibri" panose="020F0502020204030204" pitchFamily="34" charset="0"/>
              </a:rPr>
              <a:t> </a:t>
            </a:r>
            <a:r>
              <a:rPr lang="en-US" b="1" spc="5" dirty="0">
                <a:latin typeface="Calibri" panose="020F0502020204030204" pitchFamily="34" charset="0"/>
                <a:cs typeface="Calibri" panose="020F0502020204030204" pitchFamily="34" charset="0"/>
              </a:rPr>
              <a:t>female</a:t>
            </a:r>
            <a:endParaRPr lang="en-US" b="1" dirty="0">
              <a:latin typeface="Calibri" panose="020F0502020204030204" pitchFamily="34" charset="0"/>
              <a:cs typeface="Calibri" panose="020F0502020204030204" pitchFamily="34" charset="0"/>
            </a:endParaRPr>
          </a:p>
          <a:p>
            <a:pPr marL="195580" indent="-182880">
              <a:lnSpc>
                <a:spcPct val="100000"/>
              </a:lnSpc>
              <a:spcBef>
                <a:spcPts val="1455"/>
              </a:spcBef>
              <a:buClr>
                <a:srgbClr val="92A199"/>
              </a:buClr>
              <a:buSzPct val="79166"/>
              <a:buFont typeface="Arial"/>
              <a:buChar char="•"/>
              <a:tabLst>
                <a:tab pos="195580" algn="l"/>
              </a:tabLst>
            </a:pPr>
            <a:r>
              <a:rPr lang="en-US" spc="5" dirty="0">
                <a:latin typeface="Calibri" panose="020F0502020204030204" pitchFamily="34" charset="0"/>
                <a:cs typeface="Calibri" panose="020F0502020204030204" pitchFamily="34" charset="0"/>
              </a:rPr>
              <a:t>Most </a:t>
            </a:r>
            <a:r>
              <a:rPr lang="en-US" dirty="0">
                <a:latin typeface="Calibri" panose="020F0502020204030204" pitchFamily="34" charset="0"/>
                <a:cs typeface="Calibri" panose="020F0502020204030204" pitchFamily="34" charset="0"/>
              </a:rPr>
              <a:t>have </a:t>
            </a:r>
            <a:r>
              <a:rPr lang="en-US" b="1" spc="5" dirty="0">
                <a:latin typeface="Calibri" panose="020F0502020204030204" pitchFamily="34" charset="0"/>
                <a:cs typeface="Calibri" panose="020F0502020204030204" pitchFamily="34" charset="0"/>
              </a:rPr>
              <a:t>comorbid</a:t>
            </a:r>
            <a:r>
              <a:rPr lang="en-US" b="1" spc="-15" dirty="0">
                <a:latin typeface="Calibri" panose="020F0502020204030204" pitchFamily="34" charset="0"/>
                <a:cs typeface="Calibri" panose="020F0502020204030204" pitchFamily="34" charset="0"/>
              </a:rPr>
              <a:t> </a:t>
            </a:r>
            <a:r>
              <a:rPr lang="en-US" b="1" spc="5" dirty="0">
                <a:latin typeface="Calibri" panose="020F0502020204030204" pitchFamily="34" charset="0"/>
                <a:cs typeface="Calibri" panose="020F0502020204030204" pitchFamily="34" charset="0"/>
              </a:rPr>
              <a:t>depression </a:t>
            </a:r>
            <a:r>
              <a:rPr lang="en-US" spc="5" dirty="0">
                <a:latin typeface="Calibri" panose="020F0502020204030204" pitchFamily="34" charset="0"/>
                <a:cs typeface="Calibri" panose="020F0502020204030204" pitchFamily="34" charset="0"/>
              </a:rPr>
              <a:t>(14%) </a:t>
            </a:r>
          </a:p>
          <a:p>
            <a:pPr marL="195580" indent="-182880">
              <a:lnSpc>
                <a:spcPct val="100000"/>
              </a:lnSpc>
              <a:spcBef>
                <a:spcPts val="1455"/>
              </a:spcBef>
              <a:buClr>
                <a:srgbClr val="92A199"/>
              </a:buClr>
              <a:buSzPct val="79166"/>
              <a:buFont typeface="Arial"/>
              <a:buChar char="•"/>
              <a:tabLst>
                <a:tab pos="195580" algn="l"/>
              </a:tabLst>
            </a:pPr>
            <a:r>
              <a:rPr lang="en-US" dirty="0"/>
              <a:t>The prevalence of anxiety tended to increase with time. Anxiety symptoms are common after stroke and tend to persist.</a:t>
            </a:r>
            <a:endParaRPr lang="en-US" spc="5" dirty="0">
              <a:latin typeface="Calibri" panose="020F0502020204030204" pitchFamily="34" charset="0"/>
              <a:cs typeface="Calibri" panose="020F0502020204030204" pitchFamily="34" charset="0"/>
            </a:endParaRPr>
          </a:p>
          <a:p>
            <a:pPr marL="195580" indent="-182880">
              <a:lnSpc>
                <a:spcPct val="100000"/>
              </a:lnSpc>
              <a:spcBef>
                <a:spcPts val="1455"/>
              </a:spcBef>
              <a:buClr>
                <a:srgbClr val="92A199"/>
              </a:buClr>
              <a:buSzPct val="79166"/>
              <a:buFont typeface="Arial"/>
              <a:buChar char="•"/>
              <a:tabLst>
                <a:tab pos="195580" algn="l"/>
              </a:tabLst>
            </a:pP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907164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pc="-50" dirty="0"/>
              <a:t>S</a:t>
            </a:r>
            <a:r>
              <a:rPr lang="en-IN" spc="-55" dirty="0"/>
              <a:t>T</a:t>
            </a:r>
            <a:r>
              <a:rPr lang="en-IN" spc="-60" dirty="0"/>
              <a:t>R</a:t>
            </a:r>
            <a:r>
              <a:rPr lang="en-IN" spc="-55" dirty="0"/>
              <a:t>OK</a:t>
            </a:r>
            <a:r>
              <a:rPr lang="en-IN" spc="-5" dirty="0"/>
              <a:t>E</a:t>
            </a:r>
            <a:endParaRPr lang="en-IN" dirty="0"/>
          </a:p>
        </p:txBody>
      </p:sp>
      <p:sp>
        <p:nvSpPr>
          <p:cNvPr id="3" name="Content Placeholder 2"/>
          <p:cNvSpPr>
            <a:spLocks noGrp="1"/>
          </p:cNvSpPr>
          <p:nvPr>
            <p:ph idx="1"/>
          </p:nvPr>
        </p:nvSpPr>
        <p:spPr>
          <a:xfrm>
            <a:off x="838200" y="1690688"/>
            <a:ext cx="10515600" cy="4486275"/>
          </a:xfrm>
        </p:spPr>
        <p:txBody>
          <a:bodyPr>
            <a:normAutofit/>
          </a:bodyPr>
          <a:lstStyle/>
          <a:p>
            <a:pPr marL="195580" marR="396240" indent="-182880">
              <a:lnSpc>
                <a:spcPct val="95100"/>
              </a:lnSpc>
              <a:spcBef>
                <a:spcPts val="240"/>
              </a:spcBef>
              <a:buClr>
                <a:srgbClr val="92A199"/>
              </a:buClr>
              <a:buSzPct val="79166"/>
              <a:buFont typeface="Arial"/>
              <a:buChar char="•"/>
              <a:tabLst>
                <a:tab pos="195580" algn="l"/>
              </a:tabLst>
            </a:pPr>
            <a:r>
              <a:rPr lang="en-US" spc="5" dirty="0">
                <a:cs typeface="Century"/>
              </a:rPr>
              <a:t>Stroke </a:t>
            </a:r>
            <a:r>
              <a:rPr lang="en-US" dirty="0">
                <a:cs typeface="Century"/>
              </a:rPr>
              <a:t>is </a:t>
            </a:r>
            <a:r>
              <a:rPr lang="en-US" spc="5" dirty="0">
                <a:cs typeface="Century"/>
              </a:rPr>
              <a:t>defined </a:t>
            </a:r>
            <a:r>
              <a:rPr lang="en-US" dirty="0">
                <a:cs typeface="Century"/>
              </a:rPr>
              <a:t>as a </a:t>
            </a:r>
            <a:r>
              <a:rPr lang="en-US" b="1" spc="5" dirty="0">
                <a:cs typeface="Century"/>
              </a:rPr>
              <a:t>sudden loss </a:t>
            </a:r>
            <a:r>
              <a:rPr lang="en-US" b="1" dirty="0">
                <a:cs typeface="Century"/>
              </a:rPr>
              <a:t>of blood </a:t>
            </a:r>
            <a:r>
              <a:rPr lang="en-US" b="1" spc="5" dirty="0">
                <a:cs typeface="Century"/>
              </a:rPr>
              <a:t>supply to the brain  leading to permanent tissue damage caused </a:t>
            </a:r>
            <a:r>
              <a:rPr lang="en-US" b="1" dirty="0">
                <a:cs typeface="Century"/>
              </a:rPr>
              <a:t>by </a:t>
            </a:r>
            <a:r>
              <a:rPr lang="en-US" b="1" spc="5" dirty="0">
                <a:cs typeface="Century"/>
              </a:rPr>
              <a:t>thrombotic,  embolic, </a:t>
            </a:r>
            <a:r>
              <a:rPr lang="en-US" b="1" dirty="0">
                <a:cs typeface="Century"/>
              </a:rPr>
              <a:t>or </a:t>
            </a:r>
            <a:r>
              <a:rPr lang="en-US" b="1" spc="5" dirty="0" err="1">
                <a:cs typeface="Century"/>
              </a:rPr>
              <a:t>haemorrhagic</a:t>
            </a:r>
            <a:r>
              <a:rPr lang="en-US" b="1" spc="-30" dirty="0">
                <a:cs typeface="Century"/>
              </a:rPr>
              <a:t> </a:t>
            </a:r>
            <a:r>
              <a:rPr lang="en-US" b="1" spc="5" dirty="0">
                <a:cs typeface="Century"/>
              </a:rPr>
              <a:t>events</a:t>
            </a:r>
            <a:r>
              <a:rPr lang="en-US" spc="5" dirty="0">
                <a:cs typeface="Century"/>
              </a:rPr>
              <a:t>.</a:t>
            </a:r>
            <a:endParaRPr lang="en-US" dirty="0">
              <a:cs typeface="Century"/>
            </a:endParaRPr>
          </a:p>
          <a:p>
            <a:pPr marL="0" indent="0">
              <a:lnSpc>
                <a:spcPct val="100000"/>
              </a:lnSpc>
              <a:spcBef>
                <a:spcPts val="30"/>
              </a:spcBef>
              <a:buClr>
                <a:srgbClr val="92A199"/>
              </a:buClr>
              <a:buNone/>
            </a:pPr>
            <a:endParaRPr lang="en-US" dirty="0">
              <a:cs typeface="Times New Roman"/>
            </a:endParaRPr>
          </a:p>
          <a:p>
            <a:pPr marL="195580" marR="5080" indent="-182880">
              <a:lnSpc>
                <a:spcPts val="2740"/>
              </a:lnSpc>
              <a:buClr>
                <a:srgbClr val="92A199"/>
              </a:buClr>
              <a:buSzPct val="79166"/>
              <a:buFont typeface="Arial"/>
              <a:buChar char="•"/>
              <a:tabLst>
                <a:tab pos="195580" algn="l"/>
              </a:tabLst>
            </a:pPr>
            <a:r>
              <a:rPr lang="en-US" spc="-5" dirty="0">
                <a:cs typeface="Century"/>
              </a:rPr>
              <a:t>It </a:t>
            </a:r>
            <a:r>
              <a:rPr lang="en-US" spc="5" dirty="0">
                <a:cs typeface="Century"/>
              </a:rPr>
              <a:t>is </a:t>
            </a:r>
            <a:r>
              <a:rPr lang="en-US" dirty="0">
                <a:cs typeface="Century"/>
              </a:rPr>
              <a:t>the </a:t>
            </a:r>
            <a:r>
              <a:rPr lang="en-US" b="1" spc="5" dirty="0">
                <a:cs typeface="Century"/>
              </a:rPr>
              <a:t>most common serious </a:t>
            </a:r>
            <a:r>
              <a:rPr lang="en-US" b="1" dirty="0">
                <a:cs typeface="Century"/>
              </a:rPr>
              <a:t>neurological </a:t>
            </a:r>
            <a:r>
              <a:rPr lang="en-US" b="1" spc="5" dirty="0">
                <a:cs typeface="Century"/>
              </a:rPr>
              <a:t>disorde</a:t>
            </a:r>
            <a:r>
              <a:rPr lang="en-US" spc="5" dirty="0">
                <a:cs typeface="Century"/>
              </a:rPr>
              <a:t>r </a:t>
            </a:r>
            <a:r>
              <a:rPr lang="en-US" dirty="0">
                <a:cs typeface="Century"/>
              </a:rPr>
              <a:t>in the </a:t>
            </a:r>
            <a:r>
              <a:rPr lang="en-US" spc="5" dirty="0">
                <a:cs typeface="Century"/>
              </a:rPr>
              <a:t>world  </a:t>
            </a:r>
            <a:r>
              <a:rPr lang="en-US" dirty="0">
                <a:cs typeface="Century"/>
              </a:rPr>
              <a:t>and </a:t>
            </a:r>
            <a:r>
              <a:rPr lang="en-US" spc="5" dirty="0">
                <a:cs typeface="Century"/>
              </a:rPr>
              <a:t>accounts for </a:t>
            </a:r>
            <a:r>
              <a:rPr lang="en-US" dirty="0">
                <a:cs typeface="Century"/>
              </a:rPr>
              <a:t>half of all of </a:t>
            </a:r>
            <a:r>
              <a:rPr lang="en-US" spc="5" dirty="0">
                <a:cs typeface="Century"/>
              </a:rPr>
              <a:t>the </a:t>
            </a:r>
            <a:r>
              <a:rPr lang="en-US" dirty="0">
                <a:cs typeface="Century"/>
              </a:rPr>
              <a:t>acute </a:t>
            </a:r>
            <a:r>
              <a:rPr lang="en-US" spc="5" dirty="0">
                <a:cs typeface="Century"/>
              </a:rPr>
              <a:t>hospitalizations for  </a:t>
            </a:r>
            <a:r>
              <a:rPr lang="en-US" dirty="0">
                <a:cs typeface="Century"/>
              </a:rPr>
              <a:t>neurological</a:t>
            </a:r>
            <a:r>
              <a:rPr lang="en-US" spc="-30" dirty="0">
                <a:cs typeface="Century"/>
              </a:rPr>
              <a:t> </a:t>
            </a:r>
            <a:r>
              <a:rPr lang="en-US" spc="5" dirty="0">
                <a:cs typeface="Century"/>
              </a:rPr>
              <a:t>disease.</a:t>
            </a:r>
            <a:endParaRPr lang="en-US" dirty="0">
              <a:cs typeface="Times New Roman"/>
            </a:endParaRPr>
          </a:p>
          <a:p>
            <a:pPr marL="195580" indent="-182880">
              <a:lnSpc>
                <a:spcPct val="100000"/>
              </a:lnSpc>
              <a:spcBef>
                <a:spcPts val="2375"/>
              </a:spcBef>
              <a:buClr>
                <a:srgbClr val="92A199"/>
              </a:buClr>
              <a:buSzPct val="79166"/>
              <a:buFont typeface="Arial"/>
              <a:buChar char="•"/>
              <a:tabLst>
                <a:tab pos="195580" algn="l"/>
              </a:tabLst>
            </a:pPr>
            <a:r>
              <a:rPr lang="en-US" spc="-5" dirty="0">
                <a:cs typeface="Century"/>
              </a:rPr>
              <a:t>It </a:t>
            </a:r>
            <a:r>
              <a:rPr lang="en-US" spc="5" dirty="0">
                <a:cs typeface="Century"/>
              </a:rPr>
              <a:t>is </a:t>
            </a:r>
            <a:r>
              <a:rPr lang="en-US" dirty="0">
                <a:cs typeface="Century"/>
              </a:rPr>
              <a:t>the </a:t>
            </a:r>
            <a:r>
              <a:rPr lang="en-US" b="1" spc="5" dirty="0">
                <a:cs typeface="Century"/>
              </a:rPr>
              <a:t>2nd most common cause </a:t>
            </a:r>
            <a:r>
              <a:rPr lang="en-US" b="1" dirty="0">
                <a:cs typeface="Century"/>
              </a:rPr>
              <a:t>of</a:t>
            </a:r>
            <a:r>
              <a:rPr lang="en-US" b="1" spc="55" dirty="0">
                <a:cs typeface="Century"/>
              </a:rPr>
              <a:t> </a:t>
            </a:r>
            <a:r>
              <a:rPr lang="en-US" b="1" dirty="0">
                <a:cs typeface="Century"/>
              </a:rPr>
              <a:t>death globally</a:t>
            </a:r>
            <a:r>
              <a:rPr lang="en-US" dirty="0">
                <a:cs typeface="Century"/>
              </a:rPr>
              <a:t>.</a:t>
            </a:r>
          </a:p>
        </p:txBody>
      </p:sp>
    </p:spTree>
    <p:extLst>
      <p:ext uri="{BB962C8B-B14F-4D97-AF65-F5344CB8AC3E}">
        <p14:creationId xmlns:p14="http://schemas.microsoft.com/office/powerpoint/2010/main" val="1805131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45127"/>
            <a:ext cx="10515600" cy="5331836"/>
          </a:xfrm>
        </p:spPr>
        <p:txBody>
          <a:bodyPr>
            <a:normAutofit/>
          </a:bodyPr>
          <a:lstStyle/>
          <a:p>
            <a:pPr marL="195580" indent="-182880">
              <a:lnSpc>
                <a:spcPts val="2810"/>
              </a:lnSpc>
              <a:spcBef>
                <a:spcPts val="100"/>
              </a:spcBef>
              <a:buClr>
                <a:srgbClr val="92A199"/>
              </a:buClr>
              <a:buSzPct val="79166"/>
              <a:buFont typeface="Arial"/>
              <a:buChar char="•"/>
              <a:tabLst>
                <a:tab pos="195580" algn="l"/>
              </a:tabLst>
            </a:pPr>
            <a:r>
              <a:rPr lang="en-US" sz="2400" b="1" spc="5" dirty="0">
                <a:latin typeface="Calibri" panose="020F0502020204030204" pitchFamily="34" charset="0"/>
                <a:cs typeface="Calibri" panose="020F0502020204030204" pitchFamily="34" charset="0"/>
              </a:rPr>
              <a:t>Cortical right hemisphere lesions </a:t>
            </a:r>
            <a:r>
              <a:rPr lang="en-US" sz="2400" dirty="0">
                <a:latin typeface="Calibri" panose="020F0502020204030204" pitchFamily="34" charset="0"/>
                <a:cs typeface="Calibri" panose="020F0502020204030204" pitchFamily="34" charset="0"/>
              </a:rPr>
              <a:t>are </a:t>
            </a:r>
            <a:r>
              <a:rPr lang="en-US" sz="2400" spc="5" dirty="0">
                <a:latin typeface="Calibri" panose="020F0502020204030204" pitchFamily="34" charset="0"/>
                <a:cs typeface="Calibri" panose="020F0502020204030204" pitchFamily="34" charset="0"/>
              </a:rPr>
              <a:t>most common</a:t>
            </a:r>
            <a:r>
              <a:rPr lang="en-US" sz="2400" spc="-90" dirty="0">
                <a:latin typeface="Calibri" panose="020F0502020204030204" pitchFamily="34" charset="0"/>
                <a:cs typeface="Calibri" panose="020F0502020204030204" pitchFamily="34" charset="0"/>
              </a:rPr>
              <a:t> </a:t>
            </a:r>
            <a:r>
              <a:rPr lang="en-US" sz="2400" spc="5" dirty="0">
                <a:latin typeface="Calibri" panose="020F0502020204030204" pitchFamily="34" charset="0"/>
                <a:cs typeface="Calibri" panose="020F0502020204030204" pitchFamily="34" charset="0"/>
              </a:rPr>
              <a:t>associated</a:t>
            </a:r>
            <a:r>
              <a:rPr lang="en-US" sz="2400" dirty="0">
                <a:latin typeface="Calibri" panose="020F0502020204030204" pitchFamily="34" charset="0"/>
                <a:cs typeface="Calibri" panose="020F0502020204030204" pitchFamily="34" charset="0"/>
              </a:rPr>
              <a:t> </a:t>
            </a:r>
            <a:r>
              <a:rPr lang="en-US" sz="2400" spc="5" dirty="0">
                <a:latin typeface="Calibri" panose="020F0502020204030204" pitchFamily="34" charset="0"/>
                <a:cs typeface="Calibri" panose="020F0502020204030204" pitchFamily="34" charset="0"/>
              </a:rPr>
              <a:t>with anxiety-only</a:t>
            </a:r>
            <a:endParaRPr lang="en-US" sz="2400" dirty="0">
              <a:latin typeface="Calibri" panose="020F0502020204030204" pitchFamily="34" charset="0"/>
              <a:cs typeface="Calibri" panose="020F0502020204030204" pitchFamily="34" charset="0"/>
            </a:endParaRPr>
          </a:p>
          <a:p>
            <a:pPr marL="195580" indent="-182880">
              <a:lnSpc>
                <a:spcPct val="100000"/>
              </a:lnSpc>
              <a:spcBef>
                <a:spcPts val="1455"/>
              </a:spcBef>
              <a:buClr>
                <a:srgbClr val="92A199"/>
              </a:buClr>
              <a:buSzPct val="79166"/>
              <a:buFont typeface="Arial"/>
              <a:buChar char="•"/>
              <a:tabLst>
                <a:tab pos="195580" algn="l"/>
              </a:tabLst>
            </a:pPr>
            <a:r>
              <a:rPr lang="en-US" sz="2400" i="1" spc="5" dirty="0">
                <a:latin typeface="Calibri" panose="020F0502020204030204" pitchFamily="34" charset="0"/>
                <a:cs typeface="Calibri" panose="020F0502020204030204" pitchFamily="34" charset="0"/>
              </a:rPr>
              <a:t>Both depression </a:t>
            </a:r>
            <a:r>
              <a:rPr lang="en-US" sz="2400" i="1" dirty="0">
                <a:latin typeface="Calibri" panose="020F0502020204030204" pitchFamily="34" charset="0"/>
                <a:cs typeface="Calibri" panose="020F0502020204030204" pitchFamily="34" charset="0"/>
              </a:rPr>
              <a:t>and </a:t>
            </a:r>
            <a:r>
              <a:rPr lang="en-US" sz="2400" i="1" spc="5" dirty="0">
                <a:latin typeface="Calibri" panose="020F0502020204030204" pitchFamily="34" charset="0"/>
                <a:cs typeface="Calibri" panose="020F0502020204030204" pitchFamily="34" charset="0"/>
              </a:rPr>
              <a:t>anxiety </a:t>
            </a:r>
            <a:r>
              <a:rPr lang="en-US" sz="2400" i="1" dirty="0">
                <a:latin typeface="Calibri" panose="020F0502020204030204" pitchFamily="34" charset="0"/>
                <a:cs typeface="Calibri" panose="020F0502020204030204" pitchFamily="34" charset="0"/>
              </a:rPr>
              <a:t>are </a:t>
            </a:r>
            <a:r>
              <a:rPr lang="en-US" sz="2400" i="1" spc="5" dirty="0">
                <a:latin typeface="Calibri" panose="020F0502020204030204" pitchFamily="34" charset="0"/>
                <a:cs typeface="Calibri" panose="020F0502020204030204" pitchFamily="34" charset="0"/>
              </a:rPr>
              <a:t>associated with poor</a:t>
            </a:r>
            <a:r>
              <a:rPr lang="en-US" sz="2400" i="1" spc="-80" dirty="0">
                <a:latin typeface="Calibri" panose="020F0502020204030204" pitchFamily="34" charset="0"/>
                <a:cs typeface="Calibri" panose="020F0502020204030204" pitchFamily="34" charset="0"/>
              </a:rPr>
              <a:t> </a:t>
            </a:r>
            <a:r>
              <a:rPr lang="en-US" sz="2400" i="1" spc="-25" dirty="0">
                <a:latin typeface="Calibri" panose="020F0502020204030204" pitchFamily="34" charset="0"/>
                <a:cs typeface="Calibri" panose="020F0502020204030204" pitchFamily="34" charset="0"/>
              </a:rPr>
              <a:t>recovery</a:t>
            </a:r>
            <a:r>
              <a:rPr lang="en-US" sz="2400" spc="-25" dirty="0">
                <a:latin typeface="Calibri" panose="020F0502020204030204" pitchFamily="34" charset="0"/>
                <a:cs typeface="Calibri" panose="020F0502020204030204" pitchFamily="34" charset="0"/>
              </a:rPr>
              <a:t>.</a:t>
            </a:r>
            <a:endParaRPr lang="en-US" sz="2400" dirty="0">
              <a:latin typeface="Calibri" panose="020F0502020204030204" pitchFamily="34" charset="0"/>
              <a:cs typeface="Calibri" panose="020F0502020204030204" pitchFamily="34" charset="0"/>
            </a:endParaRPr>
          </a:p>
          <a:p>
            <a:pPr marL="195580" indent="-182880">
              <a:lnSpc>
                <a:spcPct val="100000"/>
              </a:lnSpc>
              <a:spcBef>
                <a:spcPts val="1460"/>
              </a:spcBef>
              <a:buClr>
                <a:srgbClr val="92A199"/>
              </a:buClr>
              <a:buSzPct val="79166"/>
              <a:buFont typeface="Arial"/>
              <a:buChar char="•"/>
              <a:tabLst>
                <a:tab pos="195580" algn="l"/>
              </a:tabLst>
            </a:pPr>
            <a:r>
              <a:rPr lang="en-US" sz="2400" dirty="0">
                <a:latin typeface="Calibri" panose="020F0502020204030204" pitchFamily="34" charset="0"/>
                <a:cs typeface="Calibri" panose="020F0502020204030204" pitchFamily="34" charset="0"/>
              </a:rPr>
              <a:t>Regular </a:t>
            </a:r>
            <a:r>
              <a:rPr lang="en-US" sz="2400" spc="5" dirty="0">
                <a:latin typeface="Calibri" panose="020F0502020204030204" pitchFamily="34" charset="0"/>
                <a:cs typeface="Calibri" panose="020F0502020204030204" pitchFamily="34" charset="0"/>
              </a:rPr>
              <a:t>assessments for PSD </a:t>
            </a:r>
            <a:r>
              <a:rPr lang="en-US" sz="2400" dirty="0">
                <a:latin typeface="Calibri" panose="020F0502020204030204" pitchFamily="34" charset="0"/>
                <a:cs typeface="Calibri" panose="020F0502020204030204" pitchFamily="34" charset="0"/>
              </a:rPr>
              <a:t>and anxiety are</a:t>
            </a:r>
            <a:r>
              <a:rPr lang="en-US" sz="2400" spc="5" dirty="0">
                <a:latin typeface="Calibri" panose="020F0502020204030204" pitchFamily="34" charset="0"/>
                <a:cs typeface="Calibri" panose="020F0502020204030204" pitchFamily="34" charset="0"/>
              </a:rPr>
              <a:t> warranted. </a:t>
            </a:r>
          </a:p>
          <a:p>
            <a:pPr marL="195580" indent="-182880">
              <a:lnSpc>
                <a:spcPct val="100000"/>
              </a:lnSpc>
              <a:spcBef>
                <a:spcPts val="1460"/>
              </a:spcBef>
              <a:buClr>
                <a:srgbClr val="92A199"/>
              </a:buClr>
              <a:buSzPct val="79166"/>
              <a:buFont typeface="Arial"/>
              <a:buChar char="•"/>
              <a:tabLst>
                <a:tab pos="195580" algn="l"/>
              </a:tabLst>
            </a:pPr>
            <a:r>
              <a:rPr lang="en-US" sz="2400" dirty="0"/>
              <a:t>Patients with </a:t>
            </a:r>
            <a:r>
              <a:rPr lang="en-US" sz="2400" dirty="0" err="1"/>
              <a:t>poststroke</a:t>
            </a:r>
            <a:r>
              <a:rPr lang="en-US" sz="2400" dirty="0"/>
              <a:t> anxiety had poor stroke-related quality of life in general and in several particular areas including energy, mood, personality, thinking, and work</a:t>
            </a:r>
            <a:endParaRPr lang="en-US" sz="2400" dirty="0">
              <a:latin typeface="Calibri" panose="020F0502020204030204" pitchFamily="34" charset="0"/>
              <a:cs typeface="Calibri" panose="020F0502020204030204" pitchFamily="34" charset="0"/>
            </a:endParaRPr>
          </a:p>
          <a:p>
            <a:pPr marL="195580" marR="441325" indent="-182880">
              <a:lnSpc>
                <a:spcPts val="2740"/>
              </a:lnSpc>
              <a:spcBef>
                <a:spcPts val="1664"/>
              </a:spcBef>
              <a:buClr>
                <a:srgbClr val="92A199"/>
              </a:buClr>
              <a:buSzPct val="79166"/>
              <a:buFont typeface="Arial"/>
              <a:buChar char="•"/>
              <a:tabLst>
                <a:tab pos="195580" algn="l"/>
              </a:tabLst>
            </a:pPr>
            <a:r>
              <a:rPr lang="en-US" sz="2400" spc="5" dirty="0">
                <a:latin typeface="Calibri" panose="020F0502020204030204" pitchFamily="34" charset="0"/>
                <a:cs typeface="Calibri" panose="020F0502020204030204" pitchFamily="34" charset="0"/>
              </a:rPr>
              <a:t>Data from three randomized, </a:t>
            </a:r>
            <a:r>
              <a:rPr lang="en-US" sz="2400" spc="10" dirty="0">
                <a:latin typeface="Calibri" panose="020F0502020204030204" pitchFamily="34" charset="0"/>
                <a:cs typeface="Calibri" panose="020F0502020204030204" pitchFamily="34" charset="0"/>
              </a:rPr>
              <a:t>double-blind </a:t>
            </a:r>
            <a:r>
              <a:rPr lang="en-US" sz="2400" spc="5" dirty="0">
                <a:latin typeface="Calibri" panose="020F0502020204030204" pitchFamily="34" charset="0"/>
                <a:cs typeface="Calibri" panose="020F0502020204030204" pitchFamily="34" charset="0"/>
              </a:rPr>
              <a:t>treatment studies  were</a:t>
            </a:r>
            <a:r>
              <a:rPr lang="en-US" sz="2400" spc="-15" dirty="0">
                <a:latin typeface="Calibri" panose="020F0502020204030204" pitchFamily="34" charset="0"/>
                <a:cs typeface="Calibri" panose="020F0502020204030204" pitchFamily="34" charset="0"/>
              </a:rPr>
              <a:t> </a:t>
            </a:r>
            <a:r>
              <a:rPr lang="en-US" sz="2400" spc="5" dirty="0">
                <a:latin typeface="Calibri" panose="020F0502020204030204" pitchFamily="34" charset="0"/>
                <a:cs typeface="Calibri" panose="020F0502020204030204" pitchFamily="34" charset="0"/>
              </a:rPr>
              <a:t>merged whose </a:t>
            </a:r>
            <a:r>
              <a:rPr lang="en-US" sz="2400" spc="-5" dirty="0">
                <a:latin typeface="Calibri" panose="020F0502020204030204" pitchFamily="34" charset="0"/>
                <a:cs typeface="Calibri" panose="020F0502020204030204" pitchFamily="34" charset="0"/>
              </a:rPr>
              <a:t>results </a:t>
            </a:r>
            <a:r>
              <a:rPr lang="en-US" sz="2400" dirty="0">
                <a:latin typeface="Calibri" panose="020F0502020204030204" pitchFamily="34" charset="0"/>
                <a:cs typeface="Calibri" panose="020F0502020204030204" pitchFamily="34" charset="0"/>
              </a:rPr>
              <a:t>showed </a:t>
            </a:r>
            <a:r>
              <a:rPr lang="en-US" sz="2400" spc="-5" dirty="0">
                <a:latin typeface="Calibri" panose="020F0502020204030204" pitchFamily="34" charset="0"/>
                <a:cs typeface="Calibri" panose="020F0502020204030204" pitchFamily="34" charset="0"/>
              </a:rPr>
              <a:t>that anxiety </a:t>
            </a:r>
            <a:r>
              <a:rPr lang="en-US" sz="2400" dirty="0">
                <a:latin typeface="Calibri" panose="020F0502020204030204" pitchFamily="34" charset="0"/>
                <a:cs typeface="Calibri" panose="020F0502020204030204" pitchFamily="34" charset="0"/>
              </a:rPr>
              <a:t>symptoms showed </a:t>
            </a:r>
            <a:r>
              <a:rPr lang="en-US" sz="2400" spc="-5" dirty="0">
                <a:latin typeface="Calibri" panose="020F0502020204030204" pitchFamily="34" charset="0"/>
                <a:cs typeface="Calibri" panose="020F0502020204030204" pitchFamily="34" charset="0"/>
              </a:rPr>
              <a:t>greater </a:t>
            </a:r>
            <a:r>
              <a:rPr lang="en-US" sz="2400" dirty="0">
                <a:latin typeface="Calibri" panose="020F0502020204030204" pitchFamily="34" charset="0"/>
                <a:cs typeface="Calibri" panose="020F0502020204030204" pitchFamily="34" charset="0"/>
              </a:rPr>
              <a:t>improvement in response </a:t>
            </a:r>
            <a:r>
              <a:rPr lang="en-US" sz="2400" spc="-5" dirty="0">
                <a:latin typeface="Calibri" panose="020F0502020204030204" pitchFamily="34" charset="0"/>
                <a:cs typeface="Calibri" panose="020F0502020204030204" pitchFamily="34" charset="0"/>
              </a:rPr>
              <a:t>to </a:t>
            </a:r>
            <a:r>
              <a:rPr lang="en-US" sz="2400" b="1" spc="-5" dirty="0">
                <a:latin typeface="Calibri" panose="020F0502020204030204" pitchFamily="34" charset="0"/>
                <a:cs typeface="Calibri" panose="020F0502020204030204" pitchFamily="34" charset="0"/>
              </a:rPr>
              <a:t>nortriptyline treatment</a:t>
            </a:r>
            <a:r>
              <a:rPr lang="en-US" sz="2400" b="1" spc="-110"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compared with</a:t>
            </a:r>
            <a:r>
              <a:rPr lang="en-US" sz="2400" spc="-30" dirty="0">
                <a:latin typeface="Calibri" panose="020F0502020204030204" pitchFamily="34" charset="0"/>
                <a:cs typeface="Calibri" panose="020F0502020204030204" pitchFamily="34" charset="0"/>
              </a:rPr>
              <a:t> </a:t>
            </a:r>
            <a:r>
              <a:rPr lang="en-US" sz="2400" spc="-5" dirty="0">
                <a:latin typeface="Calibri" panose="020F0502020204030204" pitchFamily="34" charset="0"/>
                <a:cs typeface="Calibri" panose="020F0502020204030204" pitchFamily="34" charset="0"/>
              </a:rPr>
              <a:t>placebo. </a:t>
            </a:r>
          </a:p>
          <a:p>
            <a:pPr marL="195580" marR="441325" indent="-182880">
              <a:lnSpc>
                <a:spcPts val="2740"/>
              </a:lnSpc>
              <a:spcBef>
                <a:spcPts val="1664"/>
              </a:spcBef>
              <a:buClr>
                <a:srgbClr val="92A199"/>
              </a:buClr>
              <a:buSzPct val="79166"/>
              <a:buFont typeface="Arial"/>
              <a:buChar char="•"/>
              <a:tabLst>
                <a:tab pos="195580" algn="l"/>
              </a:tabLst>
            </a:pPr>
            <a:r>
              <a:rPr lang="en-US" sz="2400" b="1" spc="-5" dirty="0">
                <a:latin typeface="Calibri" panose="020F0502020204030204" pitchFamily="34" charset="0"/>
                <a:cs typeface="Calibri" panose="020F0502020204030204" pitchFamily="34" charset="0"/>
              </a:rPr>
              <a:t>Pharmacotherapy + Psychotherapy = More effective</a:t>
            </a:r>
            <a:endParaRPr lang="en-US" sz="2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474570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pc="-50" dirty="0"/>
              <a:t>PSYCHOSIS</a:t>
            </a:r>
            <a:endParaRPr lang="en-IN" dirty="0"/>
          </a:p>
        </p:txBody>
      </p:sp>
      <p:sp>
        <p:nvSpPr>
          <p:cNvPr id="3" name="Content Placeholder 2"/>
          <p:cNvSpPr>
            <a:spLocks noGrp="1"/>
          </p:cNvSpPr>
          <p:nvPr>
            <p:ph idx="1"/>
          </p:nvPr>
        </p:nvSpPr>
        <p:spPr>
          <a:xfrm>
            <a:off x="838200" y="1496291"/>
            <a:ext cx="10515600" cy="4680672"/>
          </a:xfrm>
        </p:spPr>
        <p:txBody>
          <a:bodyPr>
            <a:normAutofit/>
          </a:bodyPr>
          <a:lstStyle/>
          <a:p>
            <a:pPr marL="195580" indent="-182880">
              <a:lnSpc>
                <a:spcPts val="2810"/>
              </a:lnSpc>
              <a:spcBef>
                <a:spcPts val="100"/>
              </a:spcBef>
              <a:buClr>
                <a:srgbClr val="92A199"/>
              </a:buClr>
              <a:buSzPct val="79166"/>
              <a:buFont typeface="Arial"/>
              <a:buChar char="•"/>
              <a:tabLst>
                <a:tab pos="195580" algn="l"/>
              </a:tabLst>
            </a:pPr>
            <a:r>
              <a:rPr lang="en-US" dirty="0">
                <a:latin typeface="Calibri" panose="020F0502020204030204" pitchFamily="34" charset="0"/>
                <a:cs typeface="Calibri" panose="020F0502020204030204" pitchFamily="34" charset="0"/>
              </a:rPr>
              <a:t>Although </a:t>
            </a:r>
            <a:r>
              <a:rPr lang="en-US" spc="5" dirty="0">
                <a:latin typeface="Calibri" panose="020F0502020204030204" pitchFamily="34" charset="0"/>
                <a:cs typeface="Calibri" panose="020F0502020204030204" pitchFamily="34" charset="0"/>
              </a:rPr>
              <a:t>rare, case reports </a:t>
            </a:r>
            <a:r>
              <a:rPr lang="en-US" dirty="0">
                <a:latin typeface="Calibri" panose="020F0502020204030204" pitchFamily="34" charset="0"/>
                <a:cs typeface="Calibri" panose="020F0502020204030204" pitchFamily="34" charset="0"/>
              </a:rPr>
              <a:t>and </a:t>
            </a:r>
            <a:r>
              <a:rPr lang="en-US" spc="5" dirty="0">
                <a:latin typeface="Calibri" panose="020F0502020204030204" pitchFamily="34" charset="0"/>
                <a:cs typeface="Calibri" panose="020F0502020204030204" pitchFamily="34" charset="0"/>
              </a:rPr>
              <a:t>empirical studies</a:t>
            </a:r>
            <a:r>
              <a:rPr lang="en-US" spc="-70"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have </a:t>
            </a:r>
            <a:r>
              <a:rPr lang="en-US" spc="5" dirty="0">
                <a:latin typeface="Calibri" panose="020F0502020204030204" pitchFamily="34" charset="0"/>
                <a:cs typeface="Calibri" panose="020F0502020204030204" pitchFamily="34" charset="0"/>
              </a:rPr>
              <a:t>documented</a:t>
            </a:r>
            <a:r>
              <a:rPr lang="en-US" spc="-25" dirty="0">
                <a:latin typeface="Calibri" panose="020F0502020204030204" pitchFamily="34" charset="0"/>
                <a:cs typeface="Calibri" panose="020F0502020204030204" pitchFamily="34" charset="0"/>
              </a:rPr>
              <a:t> </a:t>
            </a:r>
            <a:r>
              <a:rPr lang="en-US" spc="5" dirty="0">
                <a:latin typeface="Calibri" panose="020F0502020204030204" pitchFamily="34" charset="0"/>
                <a:cs typeface="Calibri" panose="020F0502020204030204" pitchFamily="34" charset="0"/>
              </a:rPr>
              <a:t>that</a:t>
            </a:r>
            <a:r>
              <a:rPr lang="en-US" dirty="0">
                <a:latin typeface="Calibri" panose="020F0502020204030204" pitchFamily="34" charset="0"/>
                <a:cs typeface="Calibri" panose="020F0502020204030204" pitchFamily="34" charset="0"/>
              </a:rPr>
              <a:t> the </a:t>
            </a:r>
            <a:r>
              <a:rPr lang="en-US" spc="5" dirty="0">
                <a:latin typeface="Calibri" panose="020F0502020204030204" pitchFamily="34" charset="0"/>
                <a:cs typeface="Calibri" panose="020F0502020204030204" pitchFamily="34" charset="0"/>
              </a:rPr>
              <a:t>frequency </a:t>
            </a:r>
            <a:r>
              <a:rPr lang="en-US" dirty="0">
                <a:latin typeface="Calibri" panose="020F0502020204030204" pitchFamily="34" charset="0"/>
                <a:cs typeface="Calibri" panose="020F0502020204030204" pitchFamily="34" charset="0"/>
              </a:rPr>
              <a:t>of </a:t>
            </a:r>
            <a:r>
              <a:rPr lang="en-US" spc="5" dirty="0">
                <a:latin typeface="Calibri" panose="020F0502020204030204" pitchFamily="34" charset="0"/>
                <a:cs typeface="Calibri" panose="020F0502020204030204" pitchFamily="34" charset="0"/>
              </a:rPr>
              <a:t>psychotic disorders was </a:t>
            </a:r>
            <a:r>
              <a:rPr lang="en-US" b="1" spc="5" dirty="0">
                <a:latin typeface="Calibri" panose="020F0502020204030204" pitchFamily="34" charset="0"/>
                <a:cs typeface="Calibri" panose="020F0502020204030204" pitchFamily="34" charset="0"/>
              </a:rPr>
              <a:t>0.4 </a:t>
            </a:r>
            <a:r>
              <a:rPr lang="en-US" b="1" dirty="0">
                <a:latin typeface="Calibri" panose="020F0502020204030204" pitchFamily="34" charset="0"/>
                <a:cs typeface="Calibri" panose="020F0502020204030204" pitchFamily="34" charset="0"/>
              </a:rPr>
              <a:t>-</a:t>
            </a:r>
            <a:r>
              <a:rPr lang="en-US" b="1" spc="10" dirty="0">
                <a:latin typeface="Calibri" panose="020F0502020204030204" pitchFamily="34" charset="0"/>
                <a:cs typeface="Calibri" panose="020F0502020204030204" pitchFamily="34" charset="0"/>
              </a:rPr>
              <a:t> </a:t>
            </a:r>
            <a:r>
              <a:rPr lang="en-US" b="1" spc="5" dirty="0">
                <a:latin typeface="Calibri" panose="020F0502020204030204" pitchFamily="34" charset="0"/>
                <a:cs typeface="Calibri" panose="020F0502020204030204" pitchFamily="34" charset="0"/>
              </a:rPr>
              <a:t>3.1%.</a:t>
            </a:r>
            <a:endParaRPr lang="en-US" b="1" dirty="0">
              <a:latin typeface="Calibri" panose="020F0502020204030204" pitchFamily="34" charset="0"/>
              <a:cs typeface="Calibri" panose="020F0502020204030204" pitchFamily="34" charset="0"/>
            </a:endParaRPr>
          </a:p>
          <a:p>
            <a:pPr marL="195580" marR="5080" indent="-182880">
              <a:lnSpc>
                <a:spcPct val="95000"/>
              </a:lnSpc>
              <a:spcBef>
                <a:spcPts val="1605"/>
              </a:spcBef>
              <a:buClr>
                <a:srgbClr val="92A199"/>
              </a:buClr>
              <a:buSzPct val="79166"/>
              <a:buFont typeface="Arial"/>
              <a:buChar char="•"/>
              <a:tabLst>
                <a:tab pos="195580" algn="l"/>
              </a:tabLst>
            </a:pPr>
            <a:r>
              <a:rPr lang="en-US" dirty="0">
                <a:latin typeface="Calibri" panose="020F0502020204030204" pitchFamily="34" charset="0"/>
                <a:cs typeface="Calibri" panose="020F0502020204030204" pitchFamily="34" charset="0"/>
              </a:rPr>
              <a:t>A </a:t>
            </a:r>
            <a:r>
              <a:rPr lang="en-US" b="1" spc="5" dirty="0">
                <a:latin typeface="Calibri" panose="020F0502020204030204" pitchFamily="34" charset="0"/>
                <a:cs typeface="Calibri" panose="020F0502020204030204" pitchFamily="34" charset="0"/>
              </a:rPr>
              <a:t>right hemispheric </a:t>
            </a:r>
            <a:r>
              <a:rPr lang="en-US" b="1" spc="10" dirty="0">
                <a:latin typeface="Calibri" panose="020F0502020204030204" pitchFamily="34" charset="0"/>
                <a:cs typeface="Calibri" panose="020F0502020204030204" pitchFamily="34" charset="0"/>
              </a:rPr>
              <a:t>lesion</a:t>
            </a:r>
            <a:r>
              <a:rPr lang="en-US" spc="10" dirty="0">
                <a:latin typeface="Calibri" panose="020F0502020204030204" pitchFamily="34" charset="0"/>
                <a:cs typeface="Calibri" panose="020F0502020204030204" pitchFamily="34" charset="0"/>
              </a:rPr>
              <a:t>, (primarily in </a:t>
            </a:r>
            <a:r>
              <a:rPr lang="en-US" b="1" spc="10" dirty="0" err="1">
                <a:latin typeface="Calibri" panose="020F0502020204030204" pitchFamily="34" charset="0"/>
                <a:cs typeface="Calibri" panose="020F0502020204030204" pitchFamily="34" charset="0"/>
              </a:rPr>
              <a:t>frontoparietal</a:t>
            </a:r>
            <a:r>
              <a:rPr lang="en-US" b="1" spc="10" dirty="0">
                <a:latin typeface="Calibri" panose="020F0502020204030204" pitchFamily="34" charset="0"/>
                <a:cs typeface="Calibri" panose="020F0502020204030204" pitchFamily="34" charset="0"/>
              </a:rPr>
              <a:t> region</a:t>
            </a:r>
            <a:r>
              <a:rPr lang="en-US" spc="10" dirty="0">
                <a:latin typeface="Calibri" panose="020F0502020204030204" pitchFamily="34" charset="0"/>
                <a:cs typeface="Calibri" panose="020F0502020204030204" pitchFamily="34" charset="0"/>
              </a:rPr>
              <a:t>) </a:t>
            </a:r>
            <a:r>
              <a:rPr lang="en-US" b="1" spc="5" dirty="0">
                <a:latin typeface="Calibri" panose="020F0502020204030204" pitchFamily="34" charset="0"/>
                <a:cs typeface="Calibri" panose="020F0502020204030204" pitchFamily="34" charset="0"/>
              </a:rPr>
              <a:t>seizures </a:t>
            </a:r>
            <a:r>
              <a:rPr lang="en-US" b="1" dirty="0">
                <a:latin typeface="Calibri" panose="020F0502020204030204" pitchFamily="34" charset="0"/>
                <a:cs typeface="Calibri" panose="020F0502020204030204" pitchFamily="34" charset="0"/>
              </a:rPr>
              <a:t>and </a:t>
            </a:r>
            <a:r>
              <a:rPr lang="en-US" b="1" spc="5" dirty="0">
                <a:latin typeface="Calibri" panose="020F0502020204030204" pitchFamily="34" charset="0"/>
                <a:cs typeface="Calibri" panose="020F0502020204030204" pitchFamily="34" charset="0"/>
              </a:rPr>
              <a:t>subcortical </a:t>
            </a:r>
            <a:r>
              <a:rPr lang="en-US" b="1" dirty="0">
                <a:latin typeface="Calibri" panose="020F0502020204030204" pitchFamily="34" charset="0"/>
                <a:cs typeface="Calibri" panose="020F0502020204030204" pitchFamily="34" charset="0"/>
              </a:rPr>
              <a:t>brain </a:t>
            </a:r>
            <a:r>
              <a:rPr lang="en-US" b="1" spc="5" dirty="0">
                <a:latin typeface="Calibri" panose="020F0502020204030204" pitchFamily="34" charset="0"/>
                <a:cs typeface="Calibri" panose="020F0502020204030204" pitchFamily="34" charset="0"/>
              </a:rPr>
              <a:t>atrophy</a:t>
            </a:r>
            <a:r>
              <a:rPr lang="en-US" spc="5" dirty="0">
                <a:latin typeface="Calibri" panose="020F0502020204030204" pitchFamily="34" charset="0"/>
                <a:cs typeface="Calibri" panose="020F0502020204030204" pitchFamily="34" charset="0"/>
              </a:rPr>
              <a:t> (both frontal horn and body of the lateral ventricle) appear to be important factors </a:t>
            </a:r>
            <a:r>
              <a:rPr lang="en-US" dirty="0">
                <a:latin typeface="Calibri" panose="020F0502020204030204" pitchFamily="34" charset="0"/>
                <a:cs typeface="Calibri" panose="020F0502020204030204" pitchFamily="34" charset="0"/>
              </a:rPr>
              <a:t>in the </a:t>
            </a:r>
            <a:r>
              <a:rPr lang="en-US" spc="5" dirty="0">
                <a:latin typeface="Calibri" panose="020F0502020204030204" pitchFamily="34" charset="0"/>
                <a:cs typeface="Calibri" panose="020F0502020204030204" pitchFamily="34" charset="0"/>
              </a:rPr>
              <a:t>pathogenesis </a:t>
            </a:r>
            <a:r>
              <a:rPr lang="en-US" dirty="0">
                <a:latin typeface="Calibri" panose="020F0502020204030204" pitchFamily="34" charset="0"/>
                <a:cs typeface="Calibri" panose="020F0502020204030204" pitchFamily="34" charset="0"/>
              </a:rPr>
              <a:t>of  </a:t>
            </a:r>
            <a:r>
              <a:rPr lang="en-US" spc="5" dirty="0">
                <a:latin typeface="Calibri" panose="020F0502020204030204" pitchFamily="34" charset="0"/>
                <a:cs typeface="Calibri" panose="020F0502020204030204" pitchFamily="34" charset="0"/>
              </a:rPr>
              <a:t>post stroke</a:t>
            </a:r>
            <a:r>
              <a:rPr lang="en-US" spc="-10" dirty="0">
                <a:latin typeface="Calibri" panose="020F0502020204030204" pitchFamily="34" charset="0"/>
                <a:cs typeface="Calibri" panose="020F0502020204030204" pitchFamily="34" charset="0"/>
              </a:rPr>
              <a:t> </a:t>
            </a:r>
            <a:r>
              <a:rPr lang="en-US" spc="5" dirty="0">
                <a:latin typeface="Calibri" panose="020F0502020204030204" pitchFamily="34" charset="0"/>
                <a:cs typeface="Calibri" panose="020F0502020204030204" pitchFamily="34" charset="0"/>
              </a:rPr>
              <a:t>psychosis.</a:t>
            </a:r>
            <a:endParaRPr lang="en-US" dirty="0">
              <a:latin typeface="Calibri" panose="020F0502020204030204" pitchFamily="34" charset="0"/>
              <a:cs typeface="Calibri" panose="020F0502020204030204" pitchFamily="34" charset="0"/>
            </a:endParaRPr>
          </a:p>
          <a:p>
            <a:pPr marL="195580" indent="-182880">
              <a:lnSpc>
                <a:spcPct val="100000"/>
              </a:lnSpc>
              <a:spcBef>
                <a:spcPts val="1455"/>
              </a:spcBef>
              <a:buClr>
                <a:srgbClr val="92A199"/>
              </a:buClr>
              <a:buSzPct val="79166"/>
              <a:buFont typeface="Arial"/>
              <a:buChar char="•"/>
              <a:tabLst>
                <a:tab pos="195580" algn="l"/>
              </a:tabLst>
            </a:pPr>
            <a:r>
              <a:rPr lang="en-US" b="1" spc="5" dirty="0">
                <a:latin typeface="Calibri" panose="020F0502020204030204" pitchFamily="34" charset="0"/>
                <a:cs typeface="Calibri" panose="020F0502020204030204" pitchFamily="34" charset="0"/>
              </a:rPr>
              <a:t>Psychosis may </a:t>
            </a:r>
            <a:r>
              <a:rPr lang="en-US" b="1" dirty="0">
                <a:latin typeface="Calibri" panose="020F0502020204030204" pitchFamily="34" charset="0"/>
                <a:cs typeface="Calibri" panose="020F0502020204030204" pitchFamily="34" charset="0"/>
              </a:rPr>
              <a:t>be </a:t>
            </a:r>
            <a:r>
              <a:rPr lang="en-US" b="1" spc="5" dirty="0">
                <a:latin typeface="Calibri" panose="020F0502020204030204" pitchFamily="34" charset="0"/>
                <a:cs typeface="Calibri" panose="020F0502020204030204" pitchFamily="34" charset="0"/>
              </a:rPr>
              <a:t>in form </a:t>
            </a:r>
            <a:r>
              <a:rPr lang="en-US" b="1" dirty="0">
                <a:latin typeface="Calibri" panose="020F0502020204030204" pitchFamily="34" charset="0"/>
                <a:cs typeface="Calibri" panose="020F0502020204030204" pitchFamily="34" charset="0"/>
              </a:rPr>
              <a:t>of delusion </a:t>
            </a:r>
            <a:r>
              <a:rPr lang="en-US" b="1" spc="10" dirty="0">
                <a:latin typeface="Calibri" panose="020F0502020204030204" pitchFamily="34" charset="0"/>
                <a:cs typeface="Calibri" panose="020F0502020204030204" pitchFamily="34" charset="0"/>
              </a:rPr>
              <a:t>(</a:t>
            </a:r>
            <a:r>
              <a:rPr lang="en-US" b="1" spc="10" dirty="0" err="1">
                <a:latin typeface="Calibri" panose="020F0502020204030204" pitchFamily="34" charset="0"/>
                <a:cs typeface="Calibri" panose="020F0502020204030204" pitchFamily="34" charset="0"/>
              </a:rPr>
              <a:t>Capgras</a:t>
            </a:r>
            <a:r>
              <a:rPr lang="en-US" b="1" spc="10" dirty="0">
                <a:latin typeface="Calibri" panose="020F0502020204030204" pitchFamily="34" charset="0"/>
                <a:cs typeface="Calibri" panose="020F0502020204030204" pitchFamily="34" charset="0"/>
              </a:rPr>
              <a:t> syndrome,</a:t>
            </a:r>
            <a:r>
              <a:rPr lang="en-US" b="1" spc="-15" dirty="0">
                <a:latin typeface="Calibri" panose="020F0502020204030204" pitchFamily="34" charset="0"/>
                <a:cs typeface="Calibri" panose="020F0502020204030204" pitchFamily="34" charset="0"/>
              </a:rPr>
              <a:t> </a:t>
            </a:r>
            <a:r>
              <a:rPr lang="en-US" b="1" spc="10" dirty="0">
                <a:latin typeface="Calibri" panose="020F0502020204030204" pitchFamily="34" charset="0"/>
                <a:cs typeface="Calibri" panose="020F0502020204030204" pitchFamily="34" charset="0"/>
              </a:rPr>
              <a:t>persecutory),</a:t>
            </a:r>
            <a:r>
              <a:rPr lang="en-US" b="1" dirty="0">
                <a:latin typeface="Calibri" panose="020F0502020204030204" pitchFamily="34" charset="0"/>
                <a:cs typeface="Calibri" panose="020F0502020204030204" pitchFamily="34" charset="0"/>
              </a:rPr>
              <a:t> or </a:t>
            </a:r>
            <a:r>
              <a:rPr lang="en-US" b="1" spc="5" dirty="0">
                <a:latin typeface="Calibri" panose="020F0502020204030204" pitchFamily="34" charset="0"/>
                <a:cs typeface="Calibri" panose="020F0502020204030204" pitchFamily="34" charset="0"/>
              </a:rPr>
              <a:t>Hallucination (</a:t>
            </a:r>
            <a:r>
              <a:rPr lang="en-US" b="1" dirty="0">
                <a:latin typeface="Calibri" panose="020F0502020204030204" pitchFamily="34" charset="0"/>
                <a:cs typeface="Calibri" panose="020F0502020204030204" pitchFamily="34" charset="0"/>
              </a:rPr>
              <a:t>visual,</a:t>
            </a:r>
            <a:r>
              <a:rPr lang="en-US" b="1" spc="-10" dirty="0">
                <a:latin typeface="Calibri" panose="020F0502020204030204" pitchFamily="34" charset="0"/>
                <a:cs typeface="Calibri" panose="020F0502020204030204" pitchFamily="34" charset="0"/>
              </a:rPr>
              <a:t> </a:t>
            </a:r>
            <a:r>
              <a:rPr lang="en-US" b="1" spc="10" dirty="0">
                <a:latin typeface="Calibri" panose="020F0502020204030204" pitchFamily="34" charset="0"/>
                <a:cs typeface="Calibri" panose="020F0502020204030204" pitchFamily="34" charset="0"/>
              </a:rPr>
              <a:t>auditory).</a:t>
            </a:r>
            <a:endParaRPr lang="en-US" b="1" dirty="0">
              <a:latin typeface="Calibri" panose="020F0502020204030204" pitchFamily="34" charset="0"/>
              <a:cs typeface="Calibri" panose="020F0502020204030204" pitchFamily="34" charset="0"/>
            </a:endParaRPr>
          </a:p>
          <a:p>
            <a:pPr marL="195580" indent="-182880">
              <a:lnSpc>
                <a:spcPct val="100000"/>
              </a:lnSpc>
              <a:spcBef>
                <a:spcPts val="1460"/>
              </a:spcBef>
              <a:buClr>
                <a:srgbClr val="92A199"/>
              </a:buClr>
              <a:buSzPct val="79166"/>
              <a:buFont typeface="Arial"/>
              <a:buChar char="•"/>
              <a:tabLst>
                <a:tab pos="195580" algn="l"/>
              </a:tabLst>
            </a:pPr>
            <a:r>
              <a:rPr lang="en-US" spc="5" dirty="0">
                <a:latin typeface="Calibri" panose="020F0502020204030204" pitchFamily="34" charset="0"/>
                <a:cs typeface="Calibri" panose="020F0502020204030204" pitchFamily="34" charset="0"/>
              </a:rPr>
              <a:t>Majority patients showed </a:t>
            </a:r>
            <a:r>
              <a:rPr lang="en-US" b="1" spc="5" dirty="0">
                <a:latin typeface="Calibri" panose="020F0502020204030204" pitchFamily="34" charset="0"/>
                <a:cs typeface="Calibri" panose="020F0502020204030204" pitchFamily="34" charset="0"/>
              </a:rPr>
              <a:t>agitation and </a:t>
            </a:r>
            <a:r>
              <a:rPr lang="en-US" b="1" spc="10" dirty="0">
                <a:latin typeface="Calibri" panose="020F0502020204030204" pitchFamily="34" charset="0"/>
                <a:cs typeface="Calibri" panose="020F0502020204030204" pitchFamily="34" charset="0"/>
              </a:rPr>
              <a:t>confusion</a:t>
            </a:r>
            <a:r>
              <a:rPr lang="en-US" spc="10" dirty="0">
                <a:latin typeface="Calibri" panose="020F0502020204030204" pitchFamily="34" charset="0"/>
                <a:cs typeface="Calibri" panose="020F0502020204030204" pitchFamily="34" charset="0"/>
              </a:rPr>
              <a:t>.</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185736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75855"/>
            <a:ext cx="10515600" cy="5401108"/>
          </a:xfrm>
        </p:spPr>
        <p:txBody>
          <a:bodyPr/>
          <a:lstStyle/>
          <a:p>
            <a:pPr marL="195580" indent="-182880">
              <a:lnSpc>
                <a:spcPts val="2810"/>
              </a:lnSpc>
              <a:spcBef>
                <a:spcPts val="100"/>
              </a:spcBef>
              <a:buClr>
                <a:srgbClr val="92A199"/>
              </a:buClr>
              <a:buSzPct val="79166"/>
              <a:buFont typeface="Arial"/>
              <a:buChar char="•"/>
              <a:tabLst>
                <a:tab pos="195580" algn="l"/>
              </a:tabLst>
            </a:pPr>
            <a:r>
              <a:rPr lang="en-US" sz="2400" spc="5" dirty="0">
                <a:latin typeface="Calibri" panose="020F0502020204030204" pitchFamily="34" charset="0"/>
                <a:cs typeface="Calibri" panose="020F0502020204030204" pitchFamily="34" charset="0"/>
              </a:rPr>
              <a:t>There </a:t>
            </a:r>
            <a:r>
              <a:rPr lang="en-US" sz="2400" dirty="0">
                <a:latin typeface="Calibri" panose="020F0502020204030204" pitchFamily="34" charset="0"/>
                <a:cs typeface="Calibri" panose="020F0502020204030204" pitchFamily="34" charset="0"/>
              </a:rPr>
              <a:t>are no </a:t>
            </a:r>
            <a:r>
              <a:rPr lang="en-US" sz="2400" spc="5" dirty="0">
                <a:latin typeface="Calibri" panose="020F0502020204030204" pitchFamily="34" charset="0"/>
                <a:cs typeface="Calibri" panose="020F0502020204030204" pitchFamily="34" charset="0"/>
              </a:rPr>
              <a:t>controlled treatment trials </a:t>
            </a:r>
            <a:r>
              <a:rPr lang="en-US" sz="2400" dirty="0">
                <a:latin typeface="Calibri" panose="020F0502020204030204" pitchFamily="34" charset="0"/>
                <a:cs typeface="Calibri" panose="020F0502020204030204" pitchFamily="34" charset="0"/>
              </a:rPr>
              <a:t>among </a:t>
            </a:r>
            <a:r>
              <a:rPr lang="en-US" sz="2400" spc="5" dirty="0">
                <a:latin typeface="Calibri" panose="020F0502020204030204" pitchFamily="34" charset="0"/>
                <a:cs typeface="Calibri" panose="020F0502020204030204" pitchFamily="34" charset="0"/>
              </a:rPr>
              <a:t>patients</a:t>
            </a:r>
            <a:r>
              <a:rPr lang="en-US" sz="2400" spc="25" dirty="0">
                <a:latin typeface="Calibri" panose="020F0502020204030204" pitchFamily="34" charset="0"/>
                <a:cs typeface="Calibri" panose="020F0502020204030204" pitchFamily="34" charset="0"/>
              </a:rPr>
              <a:t> </a:t>
            </a:r>
            <a:r>
              <a:rPr lang="en-US" sz="2400" spc="5" dirty="0">
                <a:latin typeface="Calibri" panose="020F0502020204030204" pitchFamily="34" charset="0"/>
                <a:cs typeface="Calibri" panose="020F0502020204030204" pitchFamily="34" charset="0"/>
              </a:rPr>
              <a:t>with</a:t>
            </a:r>
            <a:r>
              <a:rPr lang="en-US" sz="2400" dirty="0">
                <a:latin typeface="Calibri" panose="020F0502020204030204" pitchFamily="34" charset="0"/>
                <a:cs typeface="Calibri" panose="020F0502020204030204" pitchFamily="34" charset="0"/>
              </a:rPr>
              <a:t> </a:t>
            </a:r>
            <a:r>
              <a:rPr lang="en-US" sz="2400" spc="5" dirty="0">
                <a:latin typeface="Calibri" panose="020F0502020204030204" pitchFamily="34" charset="0"/>
                <a:cs typeface="Calibri" panose="020F0502020204030204" pitchFamily="34" charset="0"/>
              </a:rPr>
              <a:t>delusions </a:t>
            </a:r>
            <a:r>
              <a:rPr lang="en-US" sz="2400" dirty="0">
                <a:latin typeface="Calibri" panose="020F0502020204030204" pitchFamily="34" charset="0"/>
                <a:cs typeface="Calibri" panose="020F0502020204030204" pitchFamily="34" charset="0"/>
              </a:rPr>
              <a:t>or </a:t>
            </a:r>
            <a:r>
              <a:rPr lang="en-US" sz="2400" spc="5" dirty="0">
                <a:latin typeface="Calibri" panose="020F0502020204030204" pitchFamily="34" charset="0"/>
                <a:cs typeface="Calibri" panose="020F0502020204030204" pitchFamily="34" charset="0"/>
              </a:rPr>
              <a:t>hallucinations following</a:t>
            </a:r>
            <a:r>
              <a:rPr lang="en-US" sz="2400" spc="-90" dirty="0">
                <a:latin typeface="Calibri" panose="020F0502020204030204" pitchFamily="34" charset="0"/>
                <a:cs typeface="Calibri" panose="020F0502020204030204" pitchFamily="34" charset="0"/>
              </a:rPr>
              <a:t> </a:t>
            </a:r>
            <a:r>
              <a:rPr lang="en-US" sz="2400" spc="5" dirty="0">
                <a:latin typeface="Calibri" panose="020F0502020204030204" pitchFamily="34" charset="0"/>
                <a:cs typeface="Calibri" panose="020F0502020204030204" pitchFamily="34" charset="0"/>
              </a:rPr>
              <a:t>stroke.</a:t>
            </a:r>
            <a:endParaRPr lang="en-US" sz="2400" dirty="0">
              <a:latin typeface="Calibri" panose="020F0502020204030204" pitchFamily="34" charset="0"/>
              <a:cs typeface="Calibri" panose="020F0502020204030204" pitchFamily="34" charset="0"/>
            </a:endParaRPr>
          </a:p>
          <a:p>
            <a:pPr marL="195580" marR="929640" indent="-182880">
              <a:lnSpc>
                <a:spcPts val="2740"/>
              </a:lnSpc>
              <a:spcBef>
                <a:spcPts val="1660"/>
              </a:spcBef>
              <a:buClr>
                <a:srgbClr val="92A199"/>
              </a:buClr>
              <a:buSzPct val="79166"/>
              <a:buFont typeface="Arial"/>
              <a:buChar char="•"/>
              <a:tabLst>
                <a:tab pos="195580" algn="l"/>
              </a:tabLst>
            </a:pPr>
            <a:r>
              <a:rPr lang="en-US" sz="2400" spc="5" dirty="0">
                <a:latin typeface="Calibri" panose="020F0502020204030204" pitchFamily="34" charset="0"/>
                <a:cs typeface="Calibri" panose="020F0502020204030204" pitchFamily="34" charset="0"/>
              </a:rPr>
              <a:t>Anecdotal reports </a:t>
            </a:r>
            <a:r>
              <a:rPr lang="en-US" sz="2400" dirty="0">
                <a:latin typeface="Calibri" panose="020F0502020204030204" pitchFamily="34" charset="0"/>
                <a:cs typeface="Calibri" panose="020F0502020204030204" pitchFamily="34" charset="0"/>
              </a:rPr>
              <a:t>have </a:t>
            </a:r>
            <a:r>
              <a:rPr lang="en-US" sz="2400" spc="5" dirty="0">
                <a:latin typeface="Calibri" panose="020F0502020204030204" pitchFamily="34" charset="0"/>
                <a:cs typeface="Calibri" panose="020F0502020204030204" pitchFamily="34" charset="0"/>
              </a:rPr>
              <a:t>suggested two </a:t>
            </a:r>
            <a:r>
              <a:rPr lang="en-US" sz="2400" dirty="0">
                <a:latin typeface="Calibri" panose="020F0502020204030204" pitchFamily="34" charset="0"/>
                <a:cs typeface="Calibri" panose="020F0502020204030204" pitchFamily="34" charset="0"/>
              </a:rPr>
              <a:t>basic </a:t>
            </a:r>
            <a:r>
              <a:rPr lang="en-US" sz="2400" spc="5" dirty="0">
                <a:latin typeface="Calibri" panose="020F0502020204030204" pitchFamily="34" charset="0"/>
                <a:cs typeface="Calibri" panose="020F0502020204030204" pitchFamily="34" charset="0"/>
              </a:rPr>
              <a:t>approaches to  treatment:</a:t>
            </a:r>
            <a:endParaRPr lang="en-US" sz="2400" dirty="0">
              <a:latin typeface="Calibri" panose="020F0502020204030204" pitchFamily="34" charset="0"/>
              <a:cs typeface="Calibri" panose="020F0502020204030204" pitchFamily="34" charset="0"/>
            </a:endParaRPr>
          </a:p>
          <a:p>
            <a:pPr marL="469900" lvl="1" indent="-182880">
              <a:lnSpc>
                <a:spcPct val="100000"/>
              </a:lnSpc>
              <a:spcBef>
                <a:spcPts val="145"/>
              </a:spcBef>
              <a:buClr>
                <a:srgbClr val="92A199"/>
              </a:buClr>
              <a:buFont typeface="Wingdings 2"/>
              <a:buChar char=""/>
              <a:tabLst>
                <a:tab pos="469900" algn="l"/>
              </a:tabLst>
            </a:pPr>
            <a:r>
              <a:rPr lang="en-US" b="1" spc="-5" dirty="0">
                <a:latin typeface="Calibri" panose="020F0502020204030204" pitchFamily="34" charset="0"/>
                <a:cs typeface="Calibri" panose="020F0502020204030204" pitchFamily="34" charset="0"/>
              </a:rPr>
              <a:t>Anticonvulsant</a:t>
            </a:r>
            <a:r>
              <a:rPr lang="en-US" b="1" spc="-180" dirty="0">
                <a:latin typeface="Calibri" panose="020F0502020204030204" pitchFamily="34" charset="0"/>
                <a:cs typeface="Calibri" panose="020F0502020204030204" pitchFamily="34" charset="0"/>
              </a:rPr>
              <a:t> </a:t>
            </a:r>
            <a:r>
              <a:rPr lang="en-US" b="1" spc="-35" dirty="0">
                <a:latin typeface="Calibri" panose="020F0502020204030204" pitchFamily="34" charset="0"/>
                <a:cs typeface="Calibri" panose="020F0502020204030204" pitchFamily="34" charset="0"/>
              </a:rPr>
              <a:t>therapy.</a:t>
            </a:r>
            <a:endParaRPr lang="en-US" b="1" dirty="0">
              <a:latin typeface="Calibri" panose="020F0502020204030204" pitchFamily="34" charset="0"/>
              <a:cs typeface="Calibri" panose="020F0502020204030204" pitchFamily="34" charset="0"/>
            </a:endParaRPr>
          </a:p>
          <a:p>
            <a:pPr marL="469900" lvl="1" indent="-182880">
              <a:lnSpc>
                <a:spcPct val="100000"/>
              </a:lnSpc>
              <a:spcBef>
                <a:spcPts val="315"/>
              </a:spcBef>
              <a:buClr>
                <a:srgbClr val="92A199"/>
              </a:buClr>
              <a:buFont typeface="Wingdings 2"/>
              <a:buChar char=""/>
              <a:tabLst>
                <a:tab pos="469900" algn="l"/>
              </a:tabLst>
            </a:pPr>
            <a:r>
              <a:rPr lang="en-US" b="1" spc="-5" dirty="0">
                <a:latin typeface="Calibri" panose="020F0502020204030204" pitchFamily="34" charset="0"/>
                <a:cs typeface="Calibri" panose="020F0502020204030204" pitchFamily="34" charset="0"/>
              </a:rPr>
              <a:t>Antipsychotic</a:t>
            </a:r>
            <a:r>
              <a:rPr lang="en-US" b="1" spc="-25" dirty="0">
                <a:latin typeface="Calibri" panose="020F0502020204030204" pitchFamily="34" charset="0"/>
                <a:cs typeface="Calibri" panose="020F0502020204030204" pitchFamily="34" charset="0"/>
              </a:rPr>
              <a:t> </a:t>
            </a:r>
            <a:r>
              <a:rPr lang="en-US" b="1" spc="-5" dirty="0">
                <a:latin typeface="Calibri" panose="020F0502020204030204" pitchFamily="34" charset="0"/>
                <a:cs typeface="Calibri" panose="020F0502020204030204" pitchFamily="34" charset="0"/>
              </a:rPr>
              <a:t>medicati</a:t>
            </a:r>
            <a:r>
              <a:rPr lang="en-US" spc="-5" dirty="0">
                <a:latin typeface="Calibri" panose="020F0502020204030204" pitchFamily="34" charset="0"/>
                <a:cs typeface="Calibri" panose="020F0502020204030204" pitchFamily="34" charset="0"/>
              </a:rPr>
              <a:t>on.</a:t>
            </a:r>
            <a:endParaRPr lang="en-US" dirty="0">
              <a:latin typeface="Calibri" panose="020F0502020204030204" pitchFamily="34" charset="0"/>
              <a:cs typeface="Calibri" panose="020F0502020204030204" pitchFamily="34" charset="0"/>
            </a:endParaRPr>
          </a:p>
          <a:p>
            <a:pPr marL="195580" marR="5080" indent="-182880">
              <a:lnSpc>
                <a:spcPts val="2740"/>
              </a:lnSpc>
              <a:spcBef>
                <a:spcPts val="1764"/>
              </a:spcBef>
              <a:buClr>
                <a:srgbClr val="92A199"/>
              </a:buClr>
              <a:buSzPct val="79166"/>
              <a:buFont typeface="Arial"/>
              <a:buChar char="•"/>
              <a:tabLst>
                <a:tab pos="195580" algn="l"/>
              </a:tabLst>
            </a:pPr>
            <a:r>
              <a:rPr lang="en-US" sz="2400" b="1" dirty="0">
                <a:latin typeface="Calibri" panose="020F0502020204030204" pitchFamily="34" charset="0"/>
                <a:cs typeface="Calibri" panose="020F0502020204030204" pitchFamily="34" charset="0"/>
              </a:rPr>
              <a:t>The </a:t>
            </a:r>
            <a:r>
              <a:rPr lang="en-US" sz="2400" b="1" spc="5" dirty="0">
                <a:latin typeface="Calibri" panose="020F0502020204030204" pitchFamily="34" charset="0"/>
                <a:cs typeface="Calibri" panose="020F0502020204030204" pitchFamily="34" charset="0"/>
              </a:rPr>
              <a:t>use </a:t>
            </a:r>
            <a:r>
              <a:rPr lang="en-US" sz="2400" b="1" dirty="0">
                <a:latin typeface="Calibri" panose="020F0502020204030204" pitchFamily="34" charset="0"/>
                <a:cs typeface="Calibri" panose="020F0502020204030204" pitchFamily="34" charset="0"/>
              </a:rPr>
              <a:t>of </a:t>
            </a:r>
            <a:r>
              <a:rPr lang="en-US" sz="2400" b="1" spc="5" dirty="0">
                <a:latin typeface="Calibri" panose="020F0502020204030204" pitchFamily="34" charset="0"/>
                <a:cs typeface="Calibri" panose="020F0502020204030204" pitchFamily="34" charset="0"/>
              </a:rPr>
              <a:t>anticonvulsants </a:t>
            </a:r>
            <a:r>
              <a:rPr lang="en-US" sz="2400" b="1" dirty="0">
                <a:latin typeface="Calibri" panose="020F0502020204030204" pitchFamily="34" charset="0"/>
                <a:cs typeface="Calibri" panose="020F0502020204030204" pitchFamily="34" charset="0"/>
              </a:rPr>
              <a:t>has </a:t>
            </a:r>
            <a:r>
              <a:rPr lang="en-US" sz="2400" b="1" spc="5" dirty="0">
                <a:latin typeface="Calibri" panose="020F0502020204030204" pitchFamily="34" charset="0"/>
                <a:cs typeface="Calibri" panose="020F0502020204030204" pitchFamily="34" charset="0"/>
              </a:rPr>
              <a:t>its rationale </a:t>
            </a:r>
            <a:r>
              <a:rPr lang="en-US" sz="2400" b="1" dirty="0">
                <a:latin typeface="Calibri" panose="020F0502020204030204" pitchFamily="34" charset="0"/>
                <a:cs typeface="Calibri" panose="020F0502020204030204" pitchFamily="34" charset="0"/>
              </a:rPr>
              <a:t>in the </a:t>
            </a:r>
            <a:r>
              <a:rPr lang="en-US" sz="2400" b="1" spc="5" dirty="0">
                <a:latin typeface="Calibri" panose="020F0502020204030204" pitchFamily="34" charset="0"/>
                <a:cs typeface="Calibri" panose="020F0502020204030204" pitchFamily="34" charset="0"/>
              </a:rPr>
              <a:t>frequent coexistence </a:t>
            </a:r>
            <a:r>
              <a:rPr lang="en-US" sz="2400" b="1" dirty="0">
                <a:latin typeface="Calibri" panose="020F0502020204030204" pitchFamily="34" charset="0"/>
                <a:cs typeface="Calibri" panose="020F0502020204030204" pitchFamily="34" charset="0"/>
              </a:rPr>
              <a:t>of </a:t>
            </a:r>
            <a:r>
              <a:rPr lang="en-US" sz="2400" b="1" spc="5" dirty="0">
                <a:latin typeface="Calibri" panose="020F0502020204030204" pitchFamily="34" charset="0"/>
                <a:cs typeface="Calibri" panose="020F0502020204030204" pitchFamily="34" charset="0"/>
              </a:rPr>
              <a:t>seizures with psychotic disorders following</a:t>
            </a:r>
            <a:r>
              <a:rPr lang="en-US" sz="2400" b="1" spc="-130" dirty="0">
                <a:latin typeface="Calibri" panose="020F0502020204030204" pitchFamily="34" charset="0"/>
                <a:cs typeface="Calibri" panose="020F0502020204030204" pitchFamily="34" charset="0"/>
              </a:rPr>
              <a:t> </a:t>
            </a:r>
            <a:r>
              <a:rPr lang="en-US" sz="2400" b="1" spc="5" dirty="0">
                <a:latin typeface="Calibri" panose="020F0502020204030204" pitchFamily="34" charset="0"/>
                <a:cs typeface="Calibri" panose="020F0502020204030204" pitchFamily="34" charset="0"/>
              </a:rPr>
              <a:t>stroke.</a:t>
            </a:r>
            <a:endParaRPr lang="en-US" sz="2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657316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165860"/>
          </a:xfrm>
        </p:spPr>
        <p:txBody>
          <a:bodyPr/>
          <a:lstStyle/>
          <a:p>
            <a:r>
              <a:rPr lang="en-IN" spc="-60" dirty="0"/>
              <a:t>A</a:t>
            </a:r>
            <a:r>
              <a:rPr lang="en-IN" spc="-355" dirty="0"/>
              <a:t>P</a:t>
            </a:r>
            <a:r>
              <a:rPr lang="en-IN" spc="-275" dirty="0"/>
              <a:t>A</a:t>
            </a:r>
            <a:r>
              <a:rPr lang="en-IN" spc="-55" dirty="0"/>
              <a:t>T</a:t>
            </a:r>
            <a:r>
              <a:rPr lang="en-IN" spc="-60" dirty="0"/>
              <a:t>H</a:t>
            </a:r>
            <a:r>
              <a:rPr lang="en-IN" spc="-5" dirty="0"/>
              <a:t>Y</a:t>
            </a:r>
            <a:endParaRPr lang="en-IN" dirty="0"/>
          </a:p>
        </p:txBody>
      </p:sp>
      <p:sp>
        <p:nvSpPr>
          <p:cNvPr id="3" name="Content Placeholder 2"/>
          <p:cNvSpPr>
            <a:spLocks noGrp="1"/>
          </p:cNvSpPr>
          <p:nvPr>
            <p:ph idx="1"/>
          </p:nvPr>
        </p:nvSpPr>
        <p:spPr>
          <a:xfrm>
            <a:off x="838200" y="1165861"/>
            <a:ext cx="10515600" cy="5011102"/>
          </a:xfrm>
        </p:spPr>
        <p:txBody>
          <a:bodyPr>
            <a:normAutofit fontScale="92500" lnSpcReduction="20000"/>
          </a:bodyPr>
          <a:lstStyle/>
          <a:p>
            <a:pPr marL="195580" indent="-182880">
              <a:lnSpc>
                <a:spcPct val="100000"/>
              </a:lnSpc>
              <a:spcBef>
                <a:spcPts val="1555"/>
              </a:spcBef>
              <a:buClr>
                <a:srgbClr val="92A199"/>
              </a:buClr>
              <a:buSzPct val="79166"/>
              <a:buFont typeface="Arial"/>
              <a:buChar char="•"/>
              <a:tabLst>
                <a:tab pos="195580" algn="l"/>
              </a:tabLst>
            </a:pPr>
            <a:r>
              <a:rPr lang="en-US" b="1" spc="10" dirty="0">
                <a:latin typeface="Calibri" panose="020F0502020204030204" pitchFamily="34" charset="0"/>
                <a:cs typeface="Calibri" panose="020F0502020204030204" pitchFamily="34" charset="0"/>
              </a:rPr>
              <a:t>DSM-5 </a:t>
            </a:r>
            <a:r>
              <a:rPr lang="en-US" b="1" spc="5" dirty="0">
                <a:latin typeface="Calibri" panose="020F0502020204030204" pitchFamily="34" charset="0"/>
                <a:cs typeface="Calibri" panose="020F0502020204030204" pitchFamily="34" charset="0"/>
              </a:rPr>
              <a:t>does </a:t>
            </a:r>
            <a:r>
              <a:rPr lang="en-US" b="1" dirty="0">
                <a:latin typeface="Calibri" panose="020F0502020204030204" pitchFamily="34" charset="0"/>
                <a:cs typeface="Calibri" panose="020F0502020204030204" pitchFamily="34" charset="0"/>
              </a:rPr>
              <a:t>not </a:t>
            </a:r>
            <a:r>
              <a:rPr lang="en-US" b="1" spc="5" dirty="0">
                <a:latin typeface="Calibri" panose="020F0502020204030204" pitchFamily="34" charset="0"/>
                <a:cs typeface="Calibri" panose="020F0502020204030204" pitchFamily="34" charset="0"/>
              </a:rPr>
              <a:t>include diagnostic criteria for this</a:t>
            </a:r>
            <a:r>
              <a:rPr lang="en-US" b="1" spc="-90" dirty="0">
                <a:latin typeface="Calibri" panose="020F0502020204030204" pitchFamily="34" charset="0"/>
                <a:cs typeface="Calibri" panose="020F0502020204030204" pitchFamily="34" charset="0"/>
              </a:rPr>
              <a:t> </a:t>
            </a:r>
            <a:r>
              <a:rPr lang="en-US" b="1" spc="5" dirty="0">
                <a:latin typeface="Calibri" panose="020F0502020204030204" pitchFamily="34" charset="0"/>
                <a:cs typeface="Calibri" panose="020F0502020204030204" pitchFamily="34" charset="0"/>
              </a:rPr>
              <a:t>condition</a:t>
            </a:r>
            <a:r>
              <a:rPr lang="en-US" spc="5" dirty="0">
                <a:latin typeface="Calibri" panose="020F0502020204030204" pitchFamily="34" charset="0"/>
                <a:cs typeface="Calibri" panose="020F0502020204030204" pitchFamily="34" charset="0"/>
              </a:rPr>
              <a:t>.</a:t>
            </a:r>
            <a:endParaRPr lang="en-US" dirty="0">
              <a:latin typeface="Calibri" panose="020F0502020204030204" pitchFamily="34" charset="0"/>
              <a:cs typeface="Calibri" panose="020F0502020204030204" pitchFamily="34" charset="0"/>
            </a:endParaRPr>
          </a:p>
          <a:p>
            <a:pPr marL="195580" marR="588645" indent="-182880">
              <a:lnSpc>
                <a:spcPts val="2740"/>
              </a:lnSpc>
              <a:spcBef>
                <a:spcPts val="1664"/>
              </a:spcBef>
              <a:buClr>
                <a:srgbClr val="92A199"/>
              </a:buClr>
              <a:buSzPct val="79166"/>
              <a:buFont typeface="Arial"/>
              <a:buChar char="•"/>
              <a:tabLst>
                <a:tab pos="195580" algn="l"/>
              </a:tabLst>
            </a:pPr>
            <a:r>
              <a:rPr lang="en-US" spc="5" dirty="0">
                <a:latin typeface="Calibri" panose="020F0502020204030204" pitchFamily="34" charset="0"/>
                <a:cs typeface="Calibri" panose="020F0502020204030204" pitchFamily="34" charset="0"/>
              </a:rPr>
              <a:t>Apathy is typified </a:t>
            </a:r>
            <a:r>
              <a:rPr lang="en-US" dirty="0">
                <a:latin typeface="Calibri" panose="020F0502020204030204" pitchFamily="34" charset="0"/>
                <a:cs typeface="Calibri" panose="020F0502020204030204" pitchFamily="34" charset="0"/>
              </a:rPr>
              <a:t>by </a:t>
            </a:r>
            <a:r>
              <a:rPr lang="en-US" spc="5" dirty="0">
                <a:latin typeface="Calibri" panose="020F0502020204030204" pitchFamily="34" charset="0"/>
                <a:cs typeface="Calibri" panose="020F0502020204030204" pitchFamily="34" charset="0"/>
              </a:rPr>
              <a:t>the </a:t>
            </a:r>
            <a:r>
              <a:rPr lang="en-US" b="1" dirty="0">
                <a:latin typeface="Calibri" panose="020F0502020204030204" pitchFamily="34" charset="0"/>
                <a:cs typeface="Calibri" panose="020F0502020204030204" pitchFamily="34" charset="0"/>
              </a:rPr>
              <a:t>absence or </a:t>
            </a:r>
            <a:r>
              <a:rPr lang="en-US" b="1" spc="5" dirty="0">
                <a:latin typeface="Calibri" panose="020F0502020204030204" pitchFamily="34" charset="0"/>
                <a:cs typeface="Calibri" panose="020F0502020204030204" pitchFamily="34" charset="0"/>
              </a:rPr>
              <a:t>lack </a:t>
            </a:r>
            <a:r>
              <a:rPr lang="en-US" b="1" dirty="0">
                <a:latin typeface="Calibri" panose="020F0502020204030204" pitchFamily="34" charset="0"/>
                <a:cs typeface="Calibri" panose="020F0502020204030204" pitchFamily="34" charset="0"/>
              </a:rPr>
              <a:t>of feeling, </a:t>
            </a:r>
            <a:r>
              <a:rPr lang="en-US" b="1" spc="5" dirty="0">
                <a:latin typeface="Calibri" panose="020F0502020204030204" pitchFamily="34" charset="0"/>
                <a:cs typeface="Calibri" panose="020F0502020204030204" pitchFamily="34" charset="0"/>
              </a:rPr>
              <a:t>emotion,  interest, concern, </a:t>
            </a:r>
            <a:r>
              <a:rPr lang="en-US" b="1" dirty="0">
                <a:latin typeface="Calibri" panose="020F0502020204030204" pitchFamily="34" charset="0"/>
                <a:cs typeface="Calibri" panose="020F0502020204030204" pitchFamily="34" charset="0"/>
              </a:rPr>
              <a:t>or</a:t>
            </a:r>
            <a:r>
              <a:rPr lang="en-US" b="1" spc="-55"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motivation which is manifested emotionally, cognitively or behaviorally.</a:t>
            </a:r>
          </a:p>
          <a:p>
            <a:pPr marL="195580" indent="-182880">
              <a:lnSpc>
                <a:spcPct val="100000"/>
              </a:lnSpc>
              <a:spcBef>
                <a:spcPts val="1390"/>
              </a:spcBef>
              <a:buClr>
                <a:srgbClr val="92A199"/>
              </a:buClr>
              <a:buSzPct val="79166"/>
              <a:buFont typeface="Arial"/>
              <a:buChar char="•"/>
              <a:tabLst>
                <a:tab pos="195580" algn="l"/>
              </a:tabLst>
            </a:pPr>
            <a:r>
              <a:rPr lang="en-US" spc="5" dirty="0">
                <a:latin typeface="Calibri" panose="020F0502020204030204" pitchFamily="34" charset="0"/>
                <a:cs typeface="Calibri" panose="020F0502020204030204" pitchFamily="34" charset="0"/>
              </a:rPr>
              <a:t>Frequency </a:t>
            </a:r>
            <a:r>
              <a:rPr lang="en-US" dirty="0">
                <a:latin typeface="Calibri" panose="020F0502020204030204" pitchFamily="34" charset="0"/>
                <a:cs typeface="Calibri" panose="020F0502020204030204" pitchFamily="34" charset="0"/>
              </a:rPr>
              <a:t>of </a:t>
            </a:r>
            <a:r>
              <a:rPr lang="en-US" spc="5" dirty="0">
                <a:latin typeface="Calibri" panose="020F0502020204030204" pitchFamily="34" charset="0"/>
                <a:cs typeface="Calibri" panose="020F0502020204030204" pitchFamily="34" charset="0"/>
              </a:rPr>
              <a:t>apathy </a:t>
            </a:r>
            <a:r>
              <a:rPr lang="en-US" b="1" dirty="0">
                <a:latin typeface="Calibri" panose="020F0502020204030204" pitchFamily="34" charset="0"/>
                <a:cs typeface="Calibri" panose="020F0502020204030204" pitchFamily="34" charset="0"/>
              </a:rPr>
              <a:t>9- 50%.</a:t>
            </a:r>
          </a:p>
          <a:p>
            <a:pPr marL="195580" indent="-182880">
              <a:lnSpc>
                <a:spcPct val="100000"/>
              </a:lnSpc>
              <a:spcBef>
                <a:spcPts val="1455"/>
              </a:spcBef>
              <a:buClr>
                <a:srgbClr val="92A199"/>
              </a:buClr>
              <a:buSzPct val="79166"/>
              <a:buFont typeface="Arial"/>
              <a:buChar char="•"/>
              <a:tabLst>
                <a:tab pos="195580" algn="l"/>
              </a:tabLst>
            </a:pPr>
            <a:r>
              <a:rPr lang="en-US" b="1" spc="5" dirty="0">
                <a:latin typeface="Calibri" panose="020F0502020204030204" pitchFamily="34" charset="0"/>
                <a:cs typeface="Calibri" panose="020F0502020204030204" pitchFamily="34" charset="0"/>
              </a:rPr>
              <a:t>Depression occurred </a:t>
            </a:r>
            <a:r>
              <a:rPr lang="en-US" b="1" dirty="0">
                <a:latin typeface="Calibri" panose="020F0502020204030204" pitchFamily="34" charset="0"/>
                <a:cs typeface="Calibri" panose="020F0502020204030204" pitchFamily="34" charset="0"/>
              </a:rPr>
              <a:t>up </a:t>
            </a:r>
            <a:r>
              <a:rPr lang="en-US" b="1" spc="-5" dirty="0">
                <a:latin typeface="Calibri" panose="020F0502020204030204" pitchFamily="34" charset="0"/>
                <a:cs typeface="Calibri" panose="020F0502020204030204" pitchFamily="34" charset="0"/>
              </a:rPr>
              <a:t>to </a:t>
            </a:r>
            <a:r>
              <a:rPr lang="en-US" b="1" dirty="0">
                <a:latin typeface="Calibri" panose="020F0502020204030204" pitchFamily="34" charset="0"/>
                <a:cs typeface="Calibri" panose="020F0502020204030204" pitchFamily="34" charset="0"/>
              </a:rPr>
              <a:t>40 % of </a:t>
            </a:r>
            <a:r>
              <a:rPr lang="en-US" b="1" spc="5" dirty="0">
                <a:latin typeface="Calibri" panose="020F0502020204030204" pitchFamily="34" charset="0"/>
                <a:cs typeface="Calibri" panose="020F0502020204030204" pitchFamily="34" charset="0"/>
              </a:rPr>
              <a:t>patients with</a:t>
            </a:r>
            <a:r>
              <a:rPr lang="en-US" b="1" spc="45" dirty="0">
                <a:latin typeface="Calibri" panose="020F0502020204030204" pitchFamily="34" charset="0"/>
                <a:cs typeface="Calibri" panose="020F0502020204030204" pitchFamily="34" charset="0"/>
              </a:rPr>
              <a:t> </a:t>
            </a:r>
            <a:r>
              <a:rPr lang="en-US" b="1" spc="-35" dirty="0">
                <a:latin typeface="Calibri" panose="020F0502020204030204" pitchFamily="34" charset="0"/>
                <a:cs typeface="Calibri" panose="020F0502020204030204" pitchFamily="34" charset="0"/>
              </a:rPr>
              <a:t>apathy</a:t>
            </a:r>
            <a:r>
              <a:rPr lang="en-US" spc="-35" dirty="0">
                <a:latin typeface="Calibri" panose="020F0502020204030204" pitchFamily="34" charset="0"/>
                <a:cs typeface="Calibri" panose="020F0502020204030204" pitchFamily="34" charset="0"/>
              </a:rPr>
              <a:t>. </a:t>
            </a:r>
            <a:endParaRPr lang="en-US" dirty="0">
              <a:latin typeface="Calibri" panose="020F0502020204030204" pitchFamily="34" charset="0"/>
              <a:cs typeface="Calibri" panose="020F0502020204030204" pitchFamily="34" charset="0"/>
            </a:endParaRPr>
          </a:p>
          <a:p>
            <a:pPr marL="195580" marR="5080" indent="-182880">
              <a:lnSpc>
                <a:spcPct val="95000"/>
              </a:lnSpc>
              <a:spcBef>
                <a:spcPts val="1595"/>
              </a:spcBef>
              <a:buClr>
                <a:srgbClr val="92A199"/>
              </a:buClr>
              <a:buSzPct val="79166"/>
              <a:buFont typeface="Arial"/>
              <a:buChar char="•"/>
              <a:tabLst>
                <a:tab pos="195580" algn="l"/>
              </a:tabLst>
            </a:pPr>
            <a:r>
              <a:rPr lang="en-US" dirty="0">
                <a:latin typeface="Calibri" panose="020F0502020204030204" pitchFamily="34" charset="0"/>
                <a:cs typeface="Calibri" panose="020F0502020204030204" pitchFamily="34" charset="0"/>
              </a:rPr>
              <a:t>Imaging </a:t>
            </a:r>
            <a:r>
              <a:rPr lang="en-US" spc="5" dirty="0">
                <a:latin typeface="Calibri" panose="020F0502020204030204" pitchFamily="34" charset="0"/>
                <a:cs typeface="Calibri" panose="020F0502020204030204" pitchFamily="34" charset="0"/>
              </a:rPr>
              <a:t>studies </a:t>
            </a:r>
            <a:r>
              <a:rPr lang="en-US" dirty="0">
                <a:latin typeface="Calibri" panose="020F0502020204030204" pitchFamily="34" charset="0"/>
                <a:cs typeface="Calibri" panose="020F0502020204030204" pitchFamily="34" charset="0"/>
              </a:rPr>
              <a:t>have </a:t>
            </a:r>
            <a:r>
              <a:rPr lang="en-US" spc="5" dirty="0">
                <a:latin typeface="Calibri" panose="020F0502020204030204" pitchFamily="34" charset="0"/>
                <a:cs typeface="Calibri" panose="020F0502020204030204" pitchFamily="34" charset="0"/>
              </a:rPr>
              <a:t>found that apathy is significantly </a:t>
            </a:r>
            <a:r>
              <a:rPr lang="en-US" b="1" spc="5" dirty="0">
                <a:latin typeface="Calibri" panose="020F0502020204030204" pitchFamily="34" charset="0"/>
                <a:cs typeface="Calibri" panose="020F0502020204030204" pitchFamily="34" charset="0"/>
              </a:rPr>
              <a:t>associated with lesions </a:t>
            </a:r>
            <a:r>
              <a:rPr lang="en-US" b="1" dirty="0">
                <a:latin typeface="Calibri" panose="020F0502020204030204" pitchFamily="34" charset="0"/>
                <a:cs typeface="Calibri" panose="020F0502020204030204" pitchFamily="34" charset="0"/>
              </a:rPr>
              <a:t>of the </a:t>
            </a:r>
            <a:r>
              <a:rPr lang="en-US" b="1" spc="5" dirty="0">
                <a:latin typeface="Calibri" panose="020F0502020204030204" pitchFamily="34" charset="0"/>
                <a:cs typeface="Calibri" panose="020F0502020204030204" pitchFamily="34" charset="0"/>
              </a:rPr>
              <a:t>pons, frontal cortex, basal </a:t>
            </a:r>
            <a:r>
              <a:rPr lang="en-US" b="1" dirty="0">
                <a:latin typeface="Calibri" panose="020F0502020204030204" pitchFamily="34" charset="0"/>
                <a:cs typeface="Calibri" panose="020F0502020204030204" pitchFamily="34" charset="0"/>
              </a:rPr>
              <a:t>ganglia, </a:t>
            </a:r>
            <a:r>
              <a:rPr lang="en-US" b="1" spc="5" dirty="0">
                <a:latin typeface="Calibri" panose="020F0502020204030204" pitchFamily="34" charset="0"/>
                <a:cs typeface="Calibri" panose="020F0502020204030204" pitchFamily="34" charset="0"/>
              </a:rPr>
              <a:t>dorsal thalamus, posterior limb </a:t>
            </a:r>
            <a:r>
              <a:rPr lang="en-US" b="1" dirty="0">
                <a:latin typeface="Calibri" panose="020F0502020204030204" pitchFamily="34" charset="0"/>
                <a:cs typeface="Calibri" panose="020F0502020204030204" pitchFamily="34" charset="0"/>
              </a:rPr>
              <a:t>of </a:t>
            </a:r>
            <a:r>
              <a:rPr lang="en-US" b="1" spc="5" dirty="0">
                <a:latin typeface="Calibri" panose="020F0502020204030204" pitchFamily="34" charset="0"/>
                <a:cs typeface="Calibri" panose="020F0502020204030204" pitchFamily="34" charset="0"/>
              </a:rPr>
              <a:t>the internal capsule, </a:t>
            </a:r>
            <a:r>
              <a:rPr lang="en-US" b="1" dirty="0">
                <a:latin typeface="Calibri" panose="020F0502020204030204" pitchFamily="34" charset="0"/>
                <a:cs typeface="Calibri" panose="020F0502020204030204" pitchFamily="34" charset="0"/>
              </a:rPr>
              <a:t>and </a:t>
            </a:r>
            <a:r>
              <a:rPr lang="en-US" b="1" spc="5" dirty="0">
                <a:latin typeface="Calibri" panose="020F0502020204030204" pitchFamily="34" charset="0"/>
                <a:cs typeface="Calibri" panose="020F0502020204030204" pitchFamily="34" charset="0"/>
              </a:rPr>
              <a:t>temporal</a:t>
            </a:r>
            <a:r>
              <a:rPr lang="en-US" b="1" spc="-15" dirty="0">
                <a:latin typeface="Calibri" panose="020F0502020204030204" pitchFamily="34" charset="0"/>
                <a:cs typeface="Calibri" panose="020F0502020204030204" pitchFamily="34" charset="0"/>
              </a:rPr>
              <a:t> </a:t>
            </a:r>
            <a:r>
              <a:rPr lang="en-US" b="1" spc="5" dirty="0">
                <a:latin typeface="Calibri" panose="020F0502020204030204" pitchFamily="34" charset="0"/>
                <a:cs typeface="Calibri" panose="020F0502020204030204" pitchFamily="34" charset="0"/>
              </a:rPr>
              <a:t>cortex. </a:t>
            </a:r>
          </a:p>
          <a:p>
            <a:pPr marL="195580" marR="5080" indent="-182880">
              <a:lnSpc>
                <a:spcPct val="95000"/>
              </a:lnSpc>
              <a:spcBef>
                <a:spcPts val="1595"/>
              </a:spcBef>
              <a:buClr>
                <a:srgbClr val="92A199"/>
              </a:buClr>
              <a:buSzPct val="79166"/>
              <a:buFont typeface="Arial"/>
              <a:buChar char="•"/>
              <a:tabLst>
                <a:tab pos="195580" algn="l"/>
              </a:tabLst>
            </a:pPr>
            <a:r>
              <a:rPr lang="en-US" dirty="0"/>
              <a:t>Patients having apathy had </a:t>
            </a:r>
            <a:r>
              <a:rPr lang="en-US" b="1" dirty="0"/>
              <a:t>significantly less recovery in cognition and activities of daily living (ADLs) </a:t>
            </a:r>
            <a:r>
              <a:rPr lang="en-US" dirty="0"/>
              <a:t>during the first year after stroke compared to the </a:t>
            </a:r>
            <a:r>
              <a:rPr lang="en-US" dirty="0" err="1"/>
              <a:t>nonapathic</a:t>
            </a:r>
            <a:r>
              <a:rPr lang="en-US" dirty="0"/>
              <a:t> patients.</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055256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63236"/>
            <a:ext cx="10515600" cy="6303819"/>
          </a:xfrm>
        </p:spPr>
        <p:txBody>
          <a:bodyPr>
            <a:normAutofit lnSpcReduction="10000"/>
          </a:bodyPr>
          <a:lstStyle/>
          <a:p>
            <a:pPr marL="195580" marR="5080" indent="-182880">
              <a:lnSpc>
                <a:spcPct val="95100"/>
              </a:lnSpc>
              <a:spcBef>
                <a:spcPts val="240"/>
              </a:spcBef>
              <a:buClr>
                <a:srgbClr val="92A199"/>
              </a:buClr>
              <a:buSzPct val="79166"/>
              <a:buFont typeface="Arial"/>
              <a:buChar char="•"/>
              <a:tabLst>
                <a:tab pos="195580" algn="l"/>
              </a:tabLst>
            </a:pPr>
            <a:r>
              <a:rPr lang="en-US" spc="5" dirty="0">
                <a:latin typeface="Century"/>
                <a:cs typeface="Century"/>
              </a:rPr>
              <a:t> </a:t>
            </a:r>
            <a:r>
              <a:rPr lang="en-US" spc="5" dirty="0">
                <a:latin typeface="Calibri" panose="020F0502020204030204" pitchFamily="34" charset="0"/>
                <a:cs typeface="Calibri" panose="020F0502020204030204" pitchFamily="34" charset="0"/>
              </a:rPr>
              <a:t>In </a:t>
            </a:r>
            <a:r>
              <a:rPr lang="en-US" spc="10" dirty="0">
                <a:latin typeface="Calibri" panose="020F0502020204030204" pitchFamily="34" charset="0"/>
                <a:cs typeface="Calibri" panose="020F0502020204030204" pitchFamily="34" charset="0"/>
              </a:rPr>
              <a:t>stroke </a:t>
            </a:r>
            <a:r>
              <a:rPr lang="en-US" spc="5" dirty="0">
                <a:latin typeface="Calibri" panose="020F0502020204030204" pitchFamily="34" charset="0"/>
                <a:cs typeface="Calibri" panose="020F0502020204030204" pitchFamily="34" charset="0"/>
              </a:rPr>
              <a:t>patients it was found that apathy was associated with older </a:t>
            </a:r>
            <a:r>
              <a:rPr lang="en-US" dirty="0">
                <a:latin typeface="Calibri" panose="020F0502020204030204" pitchFamily="34" charset="0"/>
                <a:cs typeface="Calibri" panose="020F0502020204030204" pitchFamily="34" charset="0"/>
              </a:rPr>
              <a:t>age, </a:t>
            </a:r>
            <a:r>
              <a:rPr lang="en-US" spc="5" dirty="0">
                <a:latin typeface="Calibri" panose="020F0502020204030204" pitchFamily="34" charset="0"/>
                <a:cs typeface="Calibri" panose="020F0502020204030204" pitchFamily="34" charset="0"/>
              </a:rPr>
              <a:t>depression, cognitive  impairment and more severe deficits in ADLs.</a:t>
            </a:r>
            <a:endParaRPr lang="en-US" dirty="0">
              <a:latin typeface="Calibri" panose="020F0502020204030204" pitchFamily="34" charset="0"/>
              <a:cs typeface="Calibri" panose="020F0502020204030204" pitchFamily="34" charset="0"/>
            </a:endParaRPr>
          </a:p>
          <a:p>
            <a:pPr marL="195580" marR="95250" indent="-182880">
              <a:lnSpc>
                <a:spcPct val="95000"/>
              </a:lnSpc>
              <a:spcBef>
                <a:spcPts val="1600"/>
              </a:spcBef>
              <a:buClr>
                <a:srgbClr val="92A199"/>
              </a:buClr>
              <a:buSzPct val="79166"/>
              <a:buFont typeface="Arial"/>
              <a:buChar char="•"/>
              <a:tabLst>
                <a:tab pos="195580" algn="l"/>
              </a:tabLst>
            </a:pPr>
            <a:r>
              <a:rPr lang="en-US" dirty="0">
                <a:latin typeface="Calibri" panose="020F0502020204030204" pitchFamily="34" charset="0"/>
                <a:cs typeface="Calibri" panose="020F0502020204030204" pitchFamily="34" charset="0"/>
              </a:rPr>
              <a:t>The </a:t>
            </a:r>
            <a:r>
              <a:rPr lang="en-US" b="1" spc="5" dirty="0">
                <a:latin typeface="Calibri" panose="020F0502020204030204" pitchFamily="34" charset="0"/>
                <a:cs typeface="Calibri" panose="020F0502020204030204" pitchFamily="34" charset="0"/>
              </a:rPr>
              <a:t>frequency </a:t>
            </a:r>
            <a:r>
              <a:rPr lang="en-US" b="1" dirty="0">
                <a:latin typeface="Calibri" panose="020F0502020204030204" pitchFamily="34" charset="0"/>
                <a:cs typeface="Calibri" panose="020F0502020204030204" pitchFamily="34" charset="0"/>
              </a:rPr>
              <a:t>of apathy </a:t>
            </a:r>
            <a:r>
              <a:rPr lang="en-US" b="1" spc="5" dirty="0">
                <a:latin typeface="Calibri" panose="020F0502020204030204" pitchFamily="34" charset="0"/>
                <a:cs typeface="Calibri" panose="020F0502020204030204" pitchFamily="34" charset="0"/>
              </a:rPr>
              <a:t>did </a:t>
            </a:r>
            <a:r>
              <a:rPr lang="en-US" b="1" dirty="0">
                <a:latin typeface="Calibri" panose="020F0502020204030204" pitchFamily="34" charset="0"/>
                <a:cs typeface="Calibri" panose="020F0502020204030204" pitchFamily="34" charset="0"/>
              </a:rPr>
              <a:t>not </a:t>
            </a:r>
            <a:r>
              <a:rPr lang="en-US" b="1" spc="5" dirty="0">
                <a:latin typeface="Calibri" panose="020F0502020204030204" pitchFamily="34" charset="0"/>
                <a:cs typeface="Calibri" panose="020F0502020204030204" pitchFamily="34" charset="0"/>
              </a:rPr>
              <a:t>differ with </a:t>
            </a:r>
            <a:r>
              <a:rPr lang="en-US" b="1" spc="-25" dirty="0">
                <a:latin typeface="Calibri" panose="020F0502020204030204" pitchFamily="34" charset="0"/>
                <a:cs typeface="Calibri" panose="020F0502020204030204" pitchFamily="34" charset="0"/>
              </a:rPr>
              <a:t>gender, </a:t>
            </a:r>
            <a:r>
              <a:rPr lang="en-US" b="1" spc="5" dirty="0">
                <a:latin typeface="Calibri" panose="020F0502020204030204" pitchFamily="34" charset="0"/>
                <a:cs typeface="Calibri" panose="020F0502020204030204" pitchFamily="34" charset="0"/>
              </a:rPr>
              <a:t>stroke type  </a:t>
            </a:r>
            <a:r>
              <a:rPr lang="en-US" spc="5" dirty="0">
                <a:latin typeface="Calibri" panose="020F0502020204030204" pitchFamily="34" charset="0"/>
                <a:cs typeface="Calibri" panose="020F0502020204030204" pitchFamily="34" charset="0"/>
              </a:rPr>
              <a:t>(i.e., ischemic </a:t>
            </a:r>
            <a:r>
              <a:rPr lang="en-US" dirty="0">
                <a:latin typeface="Calibri" panose="020F0502020204030204" pitchFamily="34" charset="0"/>
                <a:cs typeface="Calibri" panose="020F0502020204030204" pitchFamily="34" charset="0"/>
              </a:rPr>
              <a:t>vs. </a:t>
            </a:r>
            <a:r>
              <a:rPr lang="en-US" spc="5" dirty="0">
                <a:latin typeface="Calibri" panose="020F0502020204030204" pitchFamily="34" charset="0"/>
                <a:cs typeface="Calibri" panose="020F0502020204030204" pitchFamily="34" charset="0"/>
              </a:rPr>
              <a:t>hemorrhagic), </a:t>
            </a:r>
            <a:r>
              <a:rPr lang="en-US" b="1" dirty="0">
                <a:latin typeface="Calibri" panose="020F0502020204030204" pitchFamily="34" charset="0"/>
                <a:cs typeface="Calibri" panose="020F0502020204030204" pitchFamily="34" charset="0"/>
              </a:rPr>
              <a:t>and </a:t>
            </a:r>
            <a:r>
              <a:rPr lang="en-US" b="1" spc="5" dirty="0">
                <a:latin typeface="Calibri" panose="020F0502020204030204" pitchFamily="34" charset="0"/>
                <a:cs typeface="Calibri" panose="020F0502020204030204" pitchFamily="34" charset="0"/>
              </a:rPr>
              <a:t>lesion location </a:t>
            </a:r>
            <a:r>
              <a:rPr lang="en-US" spc="5" dirty="0">
                <a:latin typeface="Calibri" panose="020F0502020204030204" pitchFamily="34" charset="0"/>
                <a:cs typeface="Calibri" panose="020F0502020204030204" pitchFamily="34" charset="0"/>
              </a:rPr>
              <a:t>(i.e., </a:t>
            </a:r>
            <a:r>
              <a:rPr lang="en-US" spc="10" dirty="0">
                <a:latin typeface="Calibri" panose="020F0502020204030204" pitchFamily="34" charset="0"/>
                <a:cs typeface="Calibri" panose="020F0502020204030204" pitchFamily="34" charset="0"/>
              </a:rPr>
              <a:t>left- </a:t>
            </a:r>
            <a:r>
              <a:rPr lang="en-US" dirty="0">
                <a:latin typeface="Calibri" panose="020F0502020204030204" pitchFamily="34" charset="0"/>
                <a:cs typeface="Calibri" panose="020F0502020204030204" pitchFamily="34" charset="0"/>
              </a:rPr>
              <a:t>vs.  </a:t>
            </a:r>
            <a:r>
              <a:rPr lang="en-US" spc="5" dirty="0">
                <a:latin typeface="Calibri" panose="020F0502020204030204" pitchFamily="34" charset="0"/>
                <a:cs typeface="Calibri" panose="020F0502020204030204" pitchFamily="34" charset="0"/>
              </a:rPr>
              <a:t>right-hemispheric</a:t>
            </a:r>
            <a:r>
              <a:rPr lang="en-US" spc="-35" dirty="0">
                <a:latin typeface="Calibri" panose="020F0502020204030204" pitchFamily="34" charset="0"/>
                <a:cs typeface="Calibri" panose="020F0502020204030204" pitchFamily="34" charset="0"/>
              </a:rPr>
              <a:t> </a:t>
            </a:r>
            <a:r>
              <a:rPr lang="en-US" spc="5" dirty="0">
                <a:latin typeface="Calibri" panose="020F0502020204030204" pitchFamily="34" charset="0"/>
                <a:cs typeface="Calibri" panose="020F0502020204030204" pitchFamily="34" charset="0"/>
              </a:rPr>
              <a:t>lesions).</a:t>
            </a:r>
            <a:endParaRPr lang="en-US" dirty="0">
              <a:latin typeface="Calibri" panose="020F0502020204030204" pitchFamily="34" charset="0"/>
              <a:cs typeface="Calibri" panose="020F0502020204030204" pitchFamily="34" charset="0"/>
            </a:endParaRPr>
          </a:p>
          <a:p>
            <a:pPr marL="195580" marR="935990" indent="-182880">
              <a:lnSpc>
                <a:spcPts val="2740"/>
              </a:lnSpc>
              <a:spcBef>
                <a:spcPts val="1670"/>
              </a:spcBef>
              <a:buClr>
                <a:srgbClr val="92A199"/>
              </a:buClr>
              <a:buSzPct val="79166"/>
              <a:buFont typeface="Arial"/>
              <a:buChar char="•"/>
              <a:tabLst>
                <a:tab pos="195580" algn="l"/>
              </a:tabLst>
            </a:pPr>
            <a:r>
              <a:rPr lang="en-US" spc="5"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It was found </a:t>
            </a:r>
            <a:r>
              <a:rPr lang="en-US" spc="5" dirty="0">
                <a:latin typeface="Calibri" panose="020F0502020204030204" pitchFamily="34" charset="0"/>
                <a:cs typeface="Calibri" panose="020F0502020204030204" pitchFamily="34" charset="0"/>
              </a:rPr>
              <a:t>that apathy was </a:t>
            </a:r>
            <a:r>
              <a:rPr lang="en-US" dirty="0">
                <a:latin typeface="Calibri" panose="020F0502020204030204" pitchFamily="34" charset="0"/>
                <a:cs typeface="Calibri" panose="020F0502020204030204" pitchFamily="34" charset="0"/>
              </a:rPr>
              <a:t>a </a:t>
            </a:r>
            <a:r>
              <a:rPr lang="en-US" spc="5" dirty="0">
                <a:latin typeface="Calibri" panose="020F0502020204030204" pitchFamily="34" charset="0"/>
                <a:cs typeface="Calibri" panose="020F0502020204030204" pitchFamily="34" charset="0"/>
              </a:rPr>
              <a:t>stronger predictor </a:t>
            </a:r>
            <a:r>
              <a:rPr lang="en-US" dirty="0">
                <a:latin typeface="Calibri" panose="020F0502020204030204" pitchFamily="34" charset="0"/>
                <a:cs typeface="Calibri" panose="020F0502020204030204" pitchFamily="34" charset="0"/>
              </a:rPr>
              <a:t>of </a:t>
            </a:r>
            <a:r>
              <a:rPr lang="en-US" spc="5" dirty="0">
                <a:latin typeface="Calibri" panose="020F0502020204030204" pitchFamily="34" charset="0"/>
                <a:cs typeface="Calibri" panose="020F0502020204030204" pitchFamily="34" charset="0"/>
              </a:rPr>
              <a:t>poor functional recovery than</a:t>
            </a:r>
            <a:r>
              <a:rPr lang="en-US" spc="-20" dirty="0">
                <a:latin typeface="Calibri" panose="020F0502020204030204" pitchFamily="34" charset="0"/>
                <a:cs typeface="Calibri" panose="020F0502020204030204" pitchFamily="34" charset="0"/>
              </a:rPr>
              <a:t> </a:t>
            </a:r>
            <a:r>
              <a:rPr lang="en-US" spc="5" dirty="0">
                <a:latin typeface="Calibri" panose="020F0502020204030204" pitchFamily="34" charset="0"/>
                <a:cs typeface="Calibri" panose="020F0502020204030204" pitchFamily="34" charset="0"/>
              </a:rPr>
              <a:t>depression. </a:t>
            </a:r>
          </a:p>
          <a:p>
            <a:pPr marL="195580" marR="935990" indent="-182880">
              <a:lnSpc>
                <a:spcPts val="2740"/>
              </a:lnSpc>
              <a:spcBef>
                <a:spcPts val="1670"/>
              </a:spcBef>
              <a:buClr>
                <a:srgbClr val="92A199"/>
              </a:buClr>
              <a:buSzPct val="79166"/>
              <a:buFont typeface="Arial"/>
              <a:buChar char="•"/>
              <a:tabLst>
                <a:tab pos="195580" algn="l"/>
              </a:tabLst>
            </a:pPr>
            <a:endParaRPr lang="en-US" spc="5" dirty="0">
              <a:latin typeface="Calibri" panose="020F0502020204030204" pitchFamily="34" charset="0"/>
              <a:cs typeface="Calibri" panose="020F0502020204030204" pitchFamily="34" charset="0"/>
            </a:endParaRPr>
          </a:p>
          <a:p>
            <a:pPr marL="195580" marR="431165" indent="-182880">
              <a:lnSpc>
                <a:spcPct val="95100"/>
              </a:lnSpc>
              <a:spcBef>
                <a:spcPts val="240"/>
              </a:spcBef>
              <a:buClr>
                <a:srgbClr val="92A199"/>
              </a:buClr>
              <a:buSzPct val="79166"/>
              <a:buFont typeface="Arial"/>
              <a:buChar char="•"/>
              <a:tabLst>
                <a:tab pos="195580" algn="l"/>
              </a:tabLst>
            </a:pPr>
            <a:r>
              <a:rPr lang="en-US" spc="5" dirty="0">
                <a:latin typeface="Calibri" panose="020F0502020204030204" pitchFamily="34" charset="0"/>
                <a:cs typeface="Calibri" panose="020F0502020204030204" pitchFamily="34" charset="0"/>
              </a:rPr>
              <a:t>Apathy following stroke </a:t>
            </a:r>
            <a:r>
              <a:rPr lang="en-US" dirty="0">
                <a:latin typeface="Calibri" panose="020F0502020204030204" pitchFamily="34" charset="0"/>
                <a:cs typeface="Calibri" panose="020F0502020204030204" pitchFamily="34" charset="0"/>
              </a:rPr>
              <a:t>has </a:t>
            </a:r>
            <a:r>
              <a:rPr lang="en-US" spc="5" dirty="0">
                <a:latin typeface="Calibri" panose="020F0502020204030204" pitchFamily="34" charset="0"/>
                <a:cs typeface="Calibri" panose="020F0502020204030204" pitchFamily="34" charset="0"/>
              </a:rPr>
              <a:t>been treated with </a:t>
            </a:r>
            <a:r>
              <a:rPr lang="en-US" b="1" spc="5" dirty="0" err="1">
                <a:latin typeface="Calibri" panose="020F0502020204030204" pitchFamily="34" charset="0"/>
                <a:cs typeface="Calibri" panose="020F0502020204030204" pitchFamily="34" charset="0"/>
              </a:rPr>
              <a:t>nortriptyline</a:t>
            </a:r>
            <a:r>
              <a:rPr lang="en-US" spc="5" dirty="0">
                <a:latin typeface="Calibri" panose="020F0502020204030204" pitchFamily="34" charset="0"/>
                <a:cs typeface="Calibri" panose="020F0502020204030204" pitchFamily="34" charset="0"/>
              </a:rPr>
              <a:t>,  </a:t>
            </a:r>
            <a:r>
              <a:rPr lang="en-US" b="1" spc="5" dirty="0" err="1">
                <a:latin typeface="Calibri" panose="020F0502020204030204" pitchFamily="34" charset="0"/>
                <a:cs typeface="Calibri" panose="020F0502020204030204" pitchFamily="34" charset="0"/>
              </a:rPr>
              <a:t>bromocriptine</a:t>
            </a:r>
            <a:r>
              <a:rPr lang="en-US" spc="5" dirty="0">
                <a:latin typeface="Calibri" panose="020F0502020204030204" pitchFamily="34" charset="0"/>
                <a:cs typeface="Calibri" panose="020F0502020204030204" pitchFamily="34" charset="0"/>
              </a:rPr>
              <a:t>, </a:t>
            </a:r>
            <a:r>
              <a:rPr lang="en-US" b="1" spc="5" dirty="0">
                <a:latin typeface="Calibri" panose="020F0502020204030204" pitchFamily="34" charset="0"/>
                <a:cs typeface="Calibri" panose="020F0502020204030204" pitchFamily="34" charset="0"/>
              </a:rPr>
              <a:t>methylphenidate</a:t>
            </a:r>
            <a:r>
              <a:rPr lang="en-US" spc="5" dirty="0">
                <a:latin typeface="Calibri" panose="020F0502020204030204" pitchFamily="34" charset="0"/>
                <a:cs typeface="Calibri" panose="020F0502020204030204" pitchFamily="34" charset="0"/>
              </a:rPr>
              <a:t>, </a:t>
            </a:r>
            <a:r>
              <a:rPr lang="en-US" b="1" spc="5" dirty="0">
                <a:latin typeface="Calibri" panose="020F0502020204030204" pitchFamily="34" charset="0"/>
                <a:cs typeface="Calibri" panose="020F0502020204030204" pitchFamily="34" charset="0"/>
              </a:rPr>
              <a:t>amantadine,</a:t>
            </a:r>
            <a:r>
              <a:rPr lang="en-US" spc="5"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selegiline</a:t>
            </a:r>
            <a:r>
              <a:rPr lang="en-US" dirty="0">
                <a:latin typeface="Calibri" panose="020F0502020204030204" pitchFamily="34" charset="0"/>
                <a:cs typeface="Calibri" panose="020F0502020204030204" pitchFamily="34" charset="0"/>
              </a:rPr>
              <a:t>, and  </a:t>
            </a:r>
            <a:r>
              <a:rPr lang="en-US" spc="5" dirty="0" err="1">
                <a:latin typeface="Calibri" panose="020F0502020204030204" pitchFamily="34" charset="0"/>
                <a:cs typeface="Calibri" panose="020F0502020204030204" pitchFamily="34" charset="0"/>
              </a:rPr>
              <a:t>tacrine</a:t>
            </a:r>
            <a:r>
              <a:rPr lang="en-US" spc="5" dirty="0">
                <a:latin typeface="Calibri" panose="020F0502020204030204" pitchFamily="34" charset="0"/>
                <a:cs typeface="Calibri" panose="020F0502020204030204" pitchFamily="34" charset="0"/>
              </a:rPr>
              <a:t> with some</a:t>
            </a:r>
            <a:r>
              <a:rPr lang="en-US" spc="-30" dirty="0">
                <a:latin typeface="Calibri" panose="020F0502020204030204" pitchFamily="34" charset="0"/>
                <a:cs typeface="Calibri" panose="020F0502020204030204" pitchFamily="34" charset="0"/>
              </a:rPr>
              <a:t> </a:t>
            </a:r>
            <a:r>
              <a:rPr lang="en-US" spc="5" dirty="0">
                <a:latin typeface="Calibri" panose="020F0502020204030204" pitchFamily="34" charset="0"/>
                <a:cs typeface="Calibri" panose="020F0502020204030204" pitchFamily="34" charset="0"/>
              </a:rPr>
              <a:t>success.</a:t>
            </a:r>
            <a:endParaRPr lang="en-US" dirty="0">
              <a:latin typeface="Calibri" panose="020F0502020204030204" pitchFamily="34" charset="0"/>
              <a:cs typeface="Calibri" panose="020F0502020204030204" pitchFamily="34" charset="0"/>
            </a:endParaRPr>
          </a:p>
          <a:p>
            <a:pPr marL="195580" marR="5080" indent="-182880">
              <a:lnSpc>
                <a:spcPct val="95000"/>
              </a:lnSpc>
              <a:spcBef>
                <a:spcPts val="1600"/>
              </a:spcBef>
              <a:buClr>
                <a:srgbClr val="92A199"/>
              </a:buClr>
              <a:buSzPct val="79166"/>
              <a:buFont typeface="Arial"/>
              <a:buChar char="•"/>
              <a:tabLst>
                <a:tab pos="195580" algn="l"/>
              </a:tabLst>
            </a:pPr>
            <a:r>
              <a:rPr lang="en-US" spc="5" dirty="0">
                <a:latin typeface="Calibri" panose="020F0502020204030204" pitchFamily="34" charset="0"/>
                <a:cs typeface="Calibri" panose="020F0502020204030204" pitchFamily="34" charset="0"/>
              </a:rPr>
              <a:t>Administration </a:t>
            </a:r>
            <a:r>
              <a:rPr lang="en-US" dirty="0">
                <a:latin typeface="Calibri" panose="020F0502020204030204" pitchFamily="34" charset="0"/>
                <a:cs typeface="Calibri" panose="020F0502020204030204" pitchFamily="34" charset="0"/>
              </a:rPr>
              <a:t>of </a:t>
            </a:r>
            <a:r>
              <a:rPr lang="en-US" spc="5" dirty="0">
                <a:latin typeface="Calibri" panose="020F0502020204030204" pitchFamily="34" charset="0"/>
                <a:cs typeface="Calibri" panose="020F0502020204030204" pitchFamily="34" charset="0"/>
              </a:rPr>
              <a:t>antidepressant medication such </a:t>
            </a:r>
            <a:r>
              <a:rPr lang="en-US" spc="-5" dirty="0">
                <a:latin typeface="Calibri" panose="020F0502020204030204" pitchFamily="34" charset="0"/>
                <a:cs typeface="Calibri" panose="020F0502020204030204" pitchFamily="34" charset="0"/>
              </a:rPr>
              <a:t>as  </a:t>
            </a:r>
            <a:r>
              <a:rPr lang="en-US" b="1" spc="5" dirty="0" err="1">
                <a:latin typeface="Calibri" panose="020F0502020204030204" pitchFamily="34" charset="0"/>
                <a:cs typeface="Calibri" panose="020F0502020204030204" pitchFamily="34" charset="0"/>
              </a:rPr>
              <a:t>Escitalopram</a:t>
            </a:r>
            <a:r>
              <a:rPr lang="en-US" b="1" spc="5"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may prove </a:t>
            </a:r>
            <a:r>
              <a:rPr lang="en-US" spc="5" dirty="0">
                <a:latin typeface="Calibri" panose="020F0502020204030204" pitchFamily="34" charset="0"/>
                <a:cs typeface="Calibri" panose="020F0502020204030204" pitchFamily="34" charset="0"/>
              </a:rPr>
              <a:t>helpful for the prevention </a:t>
            </a:r>
            <a:r>
              <a:rPr lang="en-US" dirty="0">
                <a:latin typeface="Calibri" panose="020F0502020204030204" pitchFamily="34" charset="0"/>
                <a:cs typeface="Calibri" panose="020F0502020204030204" pitchFamily="34" charset="0"/>
              </a:rPr>
              <a:t>of </a:t>
            </a:r>
            <a:r>
              <a:rPr lang="en-US" spc="5" dirty="0" err="1">
                <a:latin typeface="Calibri" panose="020F0502020204030204" pitchFamily="34" charset="0"/>
                <a:cs typeface="Calibri" panose="020F0502020204030204" pitchFamily="34" charset="0"/>
              </a:rPr>
              <a:t>poststroke</a:t>
            </a:r>
            <a:r>
              <a:rPr lang="en-US" spc="5" dirty="0">
                <a:latin typeface="Calibri" panose="020F0502020204030204" pitchFamily="34" charset="0"/>
                <a:cs typeface="Calibri" panose="020F0502020204030204" pitchFamily="34" charset="0"/>
              </a:rPr>
              <a:t> apathy</a:t>
            </a:r>
            <a:r>
              <a:rPr lang="en-US" sz="2400" spc="5" dirty="0">
                <a:latin typeface="Calibri" panose="020F0502020204030204" pitchFamily="34" charset="0"/>
                <a:cs typeface="Calibri" panose="020F0502020204030204" pitchFamily="34" charset="0"/>
              </a:rPr>
              <a:t>.</a:t>
            </a:r>
            <a:endParaRPr lang="en-US" sz="2400" dirty="0">
              <a:latin typeface="Calibri" panose="020F0502020204030204" pitchFamily="34" charset="0"/>
              <a:cs typeface="Calibri" panose="020F0502020204030204" pitchFamily="34" charset="0"/>
            </a:endParaRPr>
          </a:p>
          <a:p>
            <a:pPr marL="195580" marR="935990" indent="-182880">
              <a:lnSpc>
                <a:spcPts val="2740"/>
              </a:lnSpc>
              <a:spcBef>
                <a:spcPts val="1670"/>
              </a:spcBef>
              <a:buClr>
                <a:srgbClr val="92A199"/>
              </a:buClr>
              <a:buSzPct val="79166"/>
              <a:buFont typeface="Arial"/>
              <a:buChar char="•"/>
              <a:tabLst>
                <a:tab pos="195580" algn="l"/>
              </a:tabLst>
            </a:pP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472534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pc="-90" dirty="0"/>
              <a:t>CATASTROPHIC</a:t>
            </a:r>
            <a:r>
              <a:rPr lang="en-IN" spc="-120" dirty="0"/>
              <a:t> </a:t>
            </a:r>
            <a:r>
              <a:rPr lang="en-IN" spc="-50" dirty="0"/>
              <a:t>REACTION</a:t>
            </a:r>
            <a:endParaRPr lang="en-IN" dirty="0"/>
          </a:p>
        </p:txBody>
      </p:sp>
      <p:sp>
        <p:nvSpPr>
          <p:cNvPr id="3" name="Content Placeholder 2"/>
          <p:cNvSpPr>
            <a:spLocks noGrp="1"/>
          </p:cNvSpPr>
          <p:nvPr>
            <p:ph idx="1"/>
          </p:nvPr>
        </p:nvSpPr>
        <p:spPr/>
        <p:txBody>
          <a:bodyPr>
            <a:normAutofit fontScale="85000" lnSpcReduction="20000"/>
          </a:bodyPr>
          <a:lstStyle/>
          <a:p>
            <a:pPr marL="195580" marR="556895" indent="-182880">
              <a:lnSpc>
                <a:spcPct val="95000"/>
              </a:lnSpc>
              <a:spcBef>
                <a:spcPts val="245"/>
              </a:spcBef>
              <a:buClr>
                <a:srgbClr val="92A199"/>
              </a:buClr>
              <a:buSzPct val="79166"/>
              <a:buFont typeface="Arial"/>
              <a:buChar char="•"/>
              <a:tabLst>
                <a:tab pos="195580" algn="l"/>
              </a:tabLst>
            </a:pPr>
            <a:r>
              <a:rPr lang="en-US" spc="5" dirty="0">
                <a:latin typeface="Calibri" panose="020F0502020204030204" pitchFamily="34" charset="0"/>
                <a:cs typeface="Calibri" panose="020F0502020204030204" pitchFamily="34" charset="0"/>
              </a:rPr>
              <a:t>Characterized </a:t>
            </a:r>
            <a:r>
              <a:rPr lang="en-US" dirty="0">
                <a:latin typeface="Calibri" panose="020F0502020204030204" pitchFamily="34" charset="0"/>
                <a:cs typeface="Calibri" panose="020F0502020204030204" pitchFamily="34" charset="0"/>
              </a:rPr>
              <a:t>by a </a:t>
            </a:r>
            <a:r>
              <a:rPr lang="en-US" b="1" spc="5" dirty="0">
                <a:latin typeface="Calibri" panose="020F0502020204030204" pitchFamily="34" charset="0"/>
                <a:cs typeface="Calibri" panose="020F0502020204030204" pitchFamily="34" charset="0"/>
              </a:rPr>
              <a:t>disruptive emotional outburst </a:t>
            </a:r>
            <a:r>
              <a:rPr lang="en-US" b="1" dirty="0">
                <a:latin typeface="Calibri" panose="020F0502020204030204" pitchFamily="34" charset="0"/>
                <a:cs typeface="Calibri" panose="020F0502020204030204" pitchFamily="34" charset="0"/>
              </a:rPr>
              <a:t>involving  </a:t>
            </a:r>
            <a:r>
              <a:rPr lang="en-US" b="1" spc="-30" dirty="0">
                <a:latin typeface="Calibri" panose="020F0502020204030204" pitchFamily="34" charset="0"/>
                <a:cs typeface="Calibri" panose="020F0502020204030204" pitchFamily="34" charset="0"/>
              </a:rPr>
              <a:t>anxiety, </a:t>
            </a:r>
            <a:r>
              <a:rPr lang="en-US" b="1" spc="5" dirty="0">
                <a:latin typeface="Calibri" panose="020F0502020204030204" pitchFamily="34" charset="0"/>
                <a:cs typeface="Calibri" panose="020F0502020204030204" pitchFamily="34" charset="0"/>
              </a:rPr>
              <a:t>tears, </a:t>
            </a:r>
            <a:r>
              <a:rPr lang="en-US" b="1" dirty="0">
                <a:latin typeface="Calibri" panose="020F0502020204030204" pitchFamily="34" charset="0"/>
                <a:cs typeface="Calibri" panose="020F0502020204030204" pitchFamily="34" charset="0"/>
              </a:rPr>
              <a:t>aggressive </a:t>
            </a:r>
            <a:r>
              <a:rPr lang="en-US" b="1" spc="-15" dirty="0">
                <a:latin typeface="Calibri" panose="020F0502020204030204" pitchFamily="34" charset="0"/>
                <a:cs typeface="Calibri" panose="020F0502020204030204" pitchFamily="34" charset="0"/>
              </a:rPr>
              <a:t>behavior, </a:t>
            </a:r>
            <a:r>
              <a:rPr lang="en-US" b="1" spc="5" dirty="0">
                <a:latin typeface="Calibri" panose="020F0502020204030204" pitchFamily="34" charset="0"/>
                <a:cs typeface="Calibri" panose="020F0502020204030204" pitchFamily="34" charset="0"/>
              </a:rPr>
              <a:t>swearing, displacement,  refusal, renouncement,</a:t>
            </a:r>
            <a:r>
              <a:rPr lang="en-US" spc="5" dirty="0">
                <a:latin typeface="Calibri" panose="020F0502020204030204" pitchFamily="34" charset="0"/>
                <a:cs typeface="Calibri" panose="020F0502020204030204" pitchFamily="34" charset="0"/>
              </a:rPr>
              <a:t> </a:t>
            </a:r>
            <a:r>
              <a:rPr lang="en-US" spc="-20" dirty="0">
                <a:latin typeface="Calibri" panose="020F0502020204030204" pitchFamily="34" charset="0"/>
                <a:cs typeface="Calibri" panose="020F0502020204030204" pitchFamily="34" charset="0"/>
              </a:rPr>
              <a:t>and/or, </a:t>
            </a:r>
            <a:r>
              <a:rPr lang="en-US" spc="5" dirty="0">
                <a:latin typeface="Calibri" panose="020F0502020204030204" pitchFamily="34" charset="0"/>
                <a:cs typeface="Calibri" panose="020F0502020204030204" pitchFamily="34" charset="0"/>
              </a:rPr>
              <a:t>sometimes, </a:t>
            </a:r>
            <a:r>
              <a:rPr lang="en-US" b="1" spc="5" dirty="0">
                <a:latin typeface="Calibri" panose="020F0502020204030204" pitchFamily="34" charset="0"/>
                <a:cs typeface="Calibri" panose="020F0502020204030204" pitchFamily="34" charset="0"/>
              </a:rPr>
              <a:t>compensatory  boastin</a:t>
            </a:r>
            <a:r>
              <a:rPr lang="en-US" spc="5" dirty="0">
                <a:latin typeface="Calibri" panose="020F0502020204030204" pitchFamily="34" charset="0"/>
                <a:cs typeface="Calibri" panose="020F0502020204030204" pitchFamily="34" charset="0"/>
              </a:rPr>
              <a:t>g which is usually provoked by stressful situations and typically </a:t>
            </a:r>
            <a:r>
              <a:rPr lang="en-US" b="1" spc="5" dirty="0">
                <a:latin typeface="Calibri" panose="020F0502020204030204" pitchFamily="34" charset="0"/>
                <a:cs typeface="Calibri" panose="020F0502020204030204" pitchFamily="34" charset="0"/>
              </a:rPr>
              <a:t>subsides within a few minutes</a:t>
            </a:r>
            <a:r>
              <a:rPr lang="en-US" spc="5" dirty="0">
                <a:latin typeface="Calibri" panose="020F0502020204030204" pitchFamily="34" charset="0"/>
                <a:cs typeface="Calibri" panose="020F0502020204030204" pitchFamily="34" charset="0"/>
              </a:rPr>
              <a:t>.</a:t>
            </a:r>
            <a:endParaRPr lang="en-US" dirty="0">
              <a:latin typeface="Calibri" panose="020F0502020204030204" pitchFamily="34" charset="0"/>
              <a:cs typeface="Calibri" panose="020F0502020204030204" pitchFamily="34" charset="0"/>
            </a:endParaRPr>
          </a:p>
          <a:p>
            <a:pPr marL="195580" indent="-182880">
              <a:lnSpc>
                <a:spcPct val="100000"/>
              </a:lnSpc>
              <a:spcBef>
                <a:spcPts val="1450"/>
              </a:spcBef>
              <a:buClr>
                <a:srgbClr val="92A199"/>
              </a:buClr>
              <a:buSzPct val="79166"/>
              <a:buFont typeface="Arial"/>
              <a:buChar char="•"/>
              <a:tabLst>
                <a:tab pos="195580" algn="l"/>
              </a:tabLst>
            </a:pPr>
            <a:r>
              <a:rPr lang="en-US" spc="5" dirty="0">
                <a:latin typeface="Calibri" panose="020F0502020204030204" pitchFamily="34" charset="0"/>
                <a:cs typeface="Calibri" panose="020F0502020204030204" pitchFamily="34" charset="0"/>
              </a:rPr>
              <a:t>Prevalence varies from 19-35%.</a:t>
            </a:r>
            <a:endParaRPr lang="en-US" dirty="0">
              <a:latin typeface="Calibri" panose="020F0502020204030204" pitchFamily="34" charset="0"/>
              <a:cs typeface="Calibri" panose="020F0502020204030204" pitchFamily="34" charset="0"/>
            </a:endParaRPr>
          </a:p>
          <a:p>
            <a:pPr marL="195580" indent="-182880">
              <a:lnSpc>
                <a:spcPct val="100000"/>
              </a:lnSpc>
              <a:spcBef>
                <a:spcPts val="1470"/>
              </a:spcBef>
              <a:buClr>
                <a:srgbClr val="92A199"/>
              </a:buClr>
              <a:buSzPct val="79166"/>
              <a:buFont typeface="Arial"/>
              <a:buChar char="•"/>
              <a:tabLst>
                <a:tab pos="195580" algn="l"/>
              </a:tabLst>
            </a:pPr>
            <a:r>
              <a:rPr lang="en-US" dirty="0">
                <a:latin typeface="Calibri" panose="020F0502020204030204" pitchFamily="34" charset="0"/>
                <a:cs typeface="Calibri" panose="020F0502020204030204" pitchFamily="34" charset="0"/>
              </a:rPr>
              <a:t>Lesions involve </a:t>
            </a:r>
            <a:r>
              <a:rPr lang="en-US" spc="5" dirty="0">
                <a:latin typeface="Calibri" panose="020F0502020204030204" pitchFamily="34" charset="0"/>
                <a:cs typeface="Calibri" panose="020F0502020204030204" pitchFamily="34" charset="0"/>
              </a:rPr>
              <a:t>the </a:t>
            </a:r>
            <a:r>
              <a:rPr lang="en-US" b="1" spc="5" dirty="0">
                <a:latin typeface="Calibri" panose="020F0502020204030204" pitchFamily="34" charset="0"/>
                <a:cs typeface="Calibri" panose="020F0502020204030204" pitchFamily="34" charset="0"/>
              </a:rPr>
              <a:t>basal</a:t>
            </a:r>
            <a:r>
              <a:rPr lang="en-US" b="1" spc="30" dirty="0">
                <a:latin typeface="Calibri" panose="020F0502020204030204" pitchFamily="34" charset="0"/>
                <a:cs typeface="Calibri" panose="020F0502020204030204" pitchFamily="34" charset="0"/>
              </a:rPr>
              <a:t> </a:t>
            </a:r>
            <a:r>
              <a:rPr lang="en-US" b="1" spc="5" dirty="0">
                <a:latin typeface="Calibri" panose="020F0502020204030204" pitchFamily="34" charset="0"/>
                <a:cs typeface="Calibri" panose="020F0502020204030204" pitchFamily="34" charset="0"/>
              </a:rPr>
              <a:t>ganglia</a:t>
            </a:r>
            <a:r>
              <a:rPr lang="en-US" spc="5" dirty="0">
                <a:latin typeface="Calibri" panose="020F0502020204030204" pitchFamily="34" charset="0"/>
                <a:cs typeface="Calibri" panose="020F0502020204030204" pitchFamily="34" charset="0"/>
              </a:rPr>
              <a:t>.</a:t>
            </a:r>
          </a:p>
          <a:p>
            <a:pPr marL="195580" indent="-182880">
              <a:lnSpc>
                <a:spcPct val="100000"/>
              </a:lnSpc>
              <a:spcBef>
                <a:spcPts val="1470"/>
              </a:spcBef>
              <a:buClr>
                <a:srgbClr val="92A199"/>
              </a:buClr>
              <a:buSzPct val="79166"/>
              <a:buFont typeface="Arial"/>
              <a:buChar char="•"/>
              <a:tabLst>
                <a:tab pos="195580" algn="l"/>
              </a:tabLst>
            </a:pPr>
            <a:r>
              <a:rPr lang="en-US" spc="5" dirty="0">
                <a:latin typeface="Calibri" panose="020F0502020204030204" pitchFamily="34" charset="0"/>
                <a:cs typeface="Calibri" panose="020F0502020204030204" pitchFamily="34" charset="0"/>
              </a:rPr>
              <a:t>Patients with catastrophic reactions were found to </a:t>
            </a:r>
            <a:r>
              <a:rPr lang="en-US" dirty="0">
                <a:latin typeface="Calibri" panose="020F0502020204030204" pitchFamily="34" charset="0"/>
                <a:cs typeface="Calibri" panose="020F0502020204030204" pitchFamily="34" charset="0"/>
              </a:rPr>
              <a:t>have a  </a:t>
            </a:r>
            <a:r>
              <a:rPr lang="en-US" spc="5" dirty="0">
                <a:latin typeface="Calibri" panose="020F0502020204030204" pitchFamily="34" charset="0"/>
                <a:cs typeface="Calibri" panose="020F0502020204030204" pitchFamily="34" charset="0"/>
              </a:rPr>
              <a:t>significantly </a:t>
            </a:r>
            <a:r>
              <a:rPr lang="en-US" dirty="0">
                <a:latin typeface="Calibri" panose="020F0502020204030204" pitchFamily="34" charset="0"/>
                <a:cs typeface="Calibri" panose="020F0502020204030204" pitchFamily="34" charset="0"/>
              </a:rPr>
              <a:t>higher </a:t>
            </a:r>
            <a:r>
              <a:rPr lang="en-US" spc="5" dirty="0">
                <a:latin typeface="Calibri" panose="020F0502020204030204" pitchFamily="34" charset="0"/>
                <a:cs typeface="Calibri" panose="020F0502020204030204" pitchFamily="34" charset="0"/>
              </a:rPr>
              <a:t>frequency </a:t>
            </a:r>
            <a:r>
              <a:rPr lang="en-US" dirty="0">
                <a:latin typeface="Calibri" panose="020F0502020204030204" pitchFamily="34" charset="0"/>
                <a:cs typeface="Calibri" panose="020F0502020204030204" pitchFamily="34" charset="0"/>
              </a:rPr>
              <a:t>of </a:t>
            </a:r>
            <a:r>
              <a:rPr lang="en-US" spc="5" dirty="0">
                <a:latin typeface="Calibri" panose="020F0502020204030204" pitchFamily="34" charset="0"/>
                <a:cs typeface="Calibri" panose="020F0502020204030204" pitchFamily="34" charset="0"/>
              </a:rPr>
              <a:t>familial </a:t>
            </a:r>
            <a:r>
              <a:rPr lang="en-US" dirty="0">
                <a:latin typeface="Calibri" panose="020F0502020204030204" pitchFamily="34" charset="0"/>
                <a:cs typeface="Calibri" panose="020F0502020204030204" pitchFamily="34" charset="0"/>
              </a:rPr>
              <a:t>and </a:t>
            </a:r>
            <a:r>
              <a:rPr lang="en-US" spc="5" dirty="0">
                <a:latin typeface="Calibri" panose="020F0502020204030204" pitchFamily="34" charset="0"/>
                <a:cs typeface="Calibri" panose="020F0502020204030204" pitchFamily="34" charset="0"/>
              </a:rPr>
              <a:t>personal history </a:t>
            </a:r>
            <a:r>
              <a:rPr lang="en-US" dirty="0">
                <a:latin typeface="Calibri" panose="020F0502020204030204" pitchFamily="34" charset="0"/>
                <a:cs typeface="Calibri" panose="020F0502020204030204" pitchFamily="34" charset="0"/>
              </a:rPr>
              <a:t>of  </a:t>
            </a:r>
            <a:r>
              <a:rPr lang="en-US" spc="5" dirty="0">
                <a:latin typeface="Calibri" panose="020F0502020204030204" pitchFamily="34" charset="0"/>
                <a:cs typeface="Calibri" panose="020F0502020204030204" pitchFamily="34" charset="0"/>
              </a:rPr>
              <a:t>psychiatric disorders, mostly</a:t>
            </a:r>
            <a:r>
              <a:rPr lang="en-US" spc="-40" dirty="0">
                <a:latin typeface="Calibri" panose="020F0502020204030204" pitchFamily="34" charset="0"/>
                <a:cs typeface="Calibri" panose="020F0502020204030204" pitchFamily="34" charset="0"/>
              </a:rPr>
              <a:t> </a:t>
            </a:r>
            <a:r>
              <a:rPr lang="en-US" spc="5" dirty="0">
                <a:latin typeface="Calibri" panose="020F0502020204030204" pitchFamily="34" charset="0"/>
                <a:cs typeface="Calibri" panose="020F0502020204030204" pitchFamily="34" charset="0"/>
              </a:rPr>
              <a:t>depression.</a:t>
            </a:r>
            <a:endParaRPr lang="en-US" dirty="0">
              <a:latin typeface="Calibri" panose="020F0502020204030204" pitchFamily="34" charset="0"/>
              <a:cs typeface="Calibri" panose="020F0502020204030204" pitchFamily="34" charset="0"/>
            </a:endParaRPr>
          </a:p>
          <a:p>
            <a:pPr marL="195580" marR="5080" indent="-182880">
              <a:lnSpc>
                <a:spcPts val="2740"/>
              </a:lnSpc>
              <a:spcBef>
                <a:spcPts val="1660"/>
              </a:spcBef>
              <a:buClr>
                <a:srgbClr val="92A199"/>
              </a:buClr>
              <a:buSzPct val="79166"/>
              <a:buFont typeface="Arial"/>
              <a:buChar char="•"/>
              <a:tabLst>
                <a:tab pos="195580" algn="l"/>
              </a:tabLst>
            </a:pPr>
            <a:r>
              <a:rPr lang="en-US" spc="5" dirty="0">
                <a:latin typeface="Calibri" panose="020F0502020204030204" pitchFamily="34" charset="0"/>
                <a:cs typeface="Calibri" panose="020F0502020204030204" pitchFamily="34" charset="0"/>
              </a:rPr>
              <a:t>Catastrophic reactions occurred </a:t>
            </a:r>
            <a:r>
              <a:rPr lang="en-US" b="1" spc="5" dirty="0">
                <a:latin typeface="Calibri" panose="020F0502020204030204" pitchFamily="34" charset="0"/>
                <a:cs typeface="Calibri" panose="020F0502020204030204" pitchFamily="34" charset="0"/>
              </a:rPr>
              <a:t>predominantly </a:t>
            </a:r>
            <a:r>
              <a:rPr lang="en-US" b="1" dirty="0">
                <a:latin typeface="Calibri" panose="020F0502020204030204" pitchFamily="34" charset="0"/>
                <a:cs typeface="Calibri" panose="020F0502020204030204" pitchFamily="34" charset="0"/>
              </a:rPr>
              <a:t>in </a:t>
            </a:r>
            <a:r>
              <a:rPr lang="en-US" b="1" spc="5" dirty="0">
                <a:latin typeface="Calibri" panose="020F0502020204030204" pitchFamily="34" charset="0"/>
                <a:cs typeface="Calibri" panose="020F0502020204030204" pitchFamily="34" charset="0"/>
              </a:rPr>
              <a:t>patients with  </a:t>
            </a:r>
            <a:r>
              <a:rPr lang="en-US" b="1" dirty="0">
                <a:latin typeface="Calibri" panose="020F0502020204030204" pitchFamily="34" charset="0"/>
                <a:cs typeface="Calibri" panose="020F0502020204030204" pitchFamily="34" charset="0"/>
              </a:rPr>
              <a:t>major </a:t>
            </a:r>
            <a:r>
              <a:rPr lang="en-US" b="1" spc="5" dirty="0">
                <a:latin typeface="Calibri" panose="020F0502020204030204" pitchFamily="34" charset="0"/>
                <a:cs typeface="Calibri" panose="020F0502020204030204" pitchFamily="34" charset="0"/>
              </a:rPr>
              <a:t>depression</a:t>
            </a:r>
            <a:r>
              <a:rPr lang="en-US" spc="5" dirty="0">
                <a:latin typeface="Calibri" panose="020F0502020204030204" pitchFamily="34" charset="0"/>
                <a:cs typeface="Calibri" panose="020F0502020204030204" pitchFamily="34" charset="0"/>
              </a:rPr>
              <a:t> associated with anterior subcortical</a:t>
            </a:r>
            <a:r>
              <a:rPr lang="en-US" spc="-114" dirty="0">
                <a:latin typeface="Calibri" panose="020F0502020204030204" pitchFamily="34" charset="0"/>
                <a:cs typeface="Calibri" panose="020F0502020204030204" pitchFamily="34" charset="0"/>
              </a:rPr>
              <a:t> </a:t>
            </a:r>
            <a:r>
              <a:rPr lang="en-US" spc="5" dirty="0">
                <a:latin typeface="Calibri" panose="020F0502020204030204" pitchFamily="34" charset="0"/>
                <a:cs typeface="Calibri" panose="020F0502020204030204" pitchFamily="34" charset="0"/>
              </a:rPr>
              <a:t>lesions.</a:t>
            </a:r>
            <a:endParaRPr lang="en-IN"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535324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40327"/>
            <a:ext cx="10515600" cy="5636636"/>
          </a:xfrm>
        </p:spPr>
        <p:txBody>
          <a:bodyPr/>
          <a:lstStyle/>
          <a:p>
            <a:pPr marL="195580" indent="-182880">
              <a:lnSpc>
                <a:spcPts val="2810"/>
              </a:lnSpc>
              <a:spcBef>
                <a:spcPts val="100"/>
              </a:spcBef>
              <a:buClr>
                <a:srgbClr val="92A199"/>
              </a:buClr>
              <a:buSzPct val="79166"/>
              <a:buFont typeface="Arial"/>
              <a:buChar char="•"/>
              <a:tabLst>
                <a:tab pos="195580" algn="l"/>
              </a:tabLst>
            </a:pPr>
            <a:r>
              <a:rPr lang="en-US" b="1" spc="-20" dirty="0">
                <a:latin typeface="Calibri" panose="020F0502020204030204" pitchFamily="34" charset="0"/>
                <a:cs typeface="Calibri" panose="020F0502020204030204" pitchFamily="34" charset="0"/>
              </a:rPr>
              <a:t>Currently, </a:t>
            </a:r>
            <a:r>
              <a:rPr lang="en-US" b="1" dirty="0">
                <a:latin typeface="Calibri" panose="020F0502020204030204" pitchFamily="34" charset="0"/>
                <a:cs typeface="Calibri" panose="020F0502020204030204" pitchFamily="34" charset="0"/>
              </a:rPr>
              <a:t>no </a:t>
            </a:r>
            <a:r>
              <a:rPr lang="en-US" b="1" spc="5" dirty="0">
                <a:latin typeface="Calibri" panose="020F0502020204030204" pitchFamily="34" charset="0"/>
                <a:cs typeface="Calibri" panose="020F0502020204030204" pitchFamily="34" charset="0"/>
              </a:rPr>
              <a:t>diagnostic criteria </a:t>
            </a:r>
            <a:r>
              <a:rPr lang="en-US" b="1" dirty="0">
                <a:latin typeface="Calibri" panose="020F0502020204030204" pitchFamily="34" charset="0"/>
                <a:cs typeface="Calibri" panose="020F0502020204030204" pitchFamily="34" charset="0"/>
              </a:rPr>
              <a:t>are available </a:t>
            </a:r>
            <a:r>
              <a:rPr lang="en-US" spc="5" dirty="0">
                <a:latin typeface="Calibri" panose="020F0502020204030204" pitchFamily="34" charset="0"/>
                <a:cs typeface="Calibri" panose="020F0502020204030204" pitchFamily="34" charset="0"/>
              </a:rPr>
              <a:t>for</a:t>
            </a:r>
            <a:r>
              <a:rPr lang="en-US" spc="-15" dirty="0">
                <a:latin typeface="Calibri" panose="020F0502020204030204" pitchFamily="34" charset="0"/>
                <a:cs typeface="Calibri" panose="020F0502020204030204" pitchFamily="34" charset="0"/>
              </a:rPr>
              <a:t> </a:t>
            </a:r>
            <a:r>
              <a:rPr lang="en-US" spc="5" dirty="0">
                <a:latin typeface="Calibri" panose="020F0502020204030204" pitchFamily="34" charset="0"/>
                <a:cs typeface="Calibri" panose="020F0502020204030204" pitchFamily="34" charset="0"/>
              </a:rPr>
              <a:t>catastrophic</a:t>
            </a:r>
            <a:r>
              <a:rPr lang="en-US" dirty="0">
                <a:latin typeface="Calibri" panose="020F0502020204030204" pitchFamily="34" charset="0"/>
                <a:cs typeface="Calibri" panose="020F0502020204030204" pitchFamily="34" charset="0"/>
              </a:rPr>
              <a:t> </a:t>
            </a:r>
            <a:r>
              <a:rPr lang="en-US" spc="5" dirty="0">
                <a:latin typeface="Calibri" panose="020F0502020204030204" pitchFamily="34" charset="0"/>
                <a:cs typeface="Calibri" panose="020F0502020204030204" pitchFamily="34" charset="0"/>
              </a:rPr>
              <a:t>reactions.</a:t>
            </a:r>
            <a:endParaRPr lang="en-US" dirty="0">
              <a:latin typeface="Calibri" panose="020F0502020204030204" pitchFamily="34" charset="0"/>
              <a:cs typeface="Calibri" panose="020F0502020204030204" pitchFamily="34" charset="0"/>
            </a:endParaRPr>
          </a:p>
          <a:p>
            <a:pPr marL="195580" marR="135890" indent="-182880">
              <a:lnSpc>
                <a:spcPts val="2740"/>
              </a:lnSpc>
              <a:spcBef>
                <a:spcPts val="1600"/>
              </a:spcBef>
              <a:buClr>
                <a:srgbClr val="92A199"/>
              </a:buClr>
              <a:buSzPct val="79166"/>
              <a:buFont typeface="Arial"/>
              <a:buChar char="•"/>
              <a:tabLst>
                <a:tab pos="195580" algn="l"/>
              </a:tabLst>
            </a:pPr>
            <a:r>
              <a:rPr lang="en-US" b="1" spc="5" dirty="0">
                <a:latin typeface="Calibri" panose="020F0502020204030204" pitchFamily="34" charset="0"/>
                <a:cs typeface="Calibri" panose="020F0502020204030204" pitchFamily="34" charset="0"/>
              </a:rPr>
              <a:t>Effective treatments </a:t>
            </a:r>
            <a:r>
              <a:rPr lang="en-US" b="1" dirty="0">
                <a:latin typeface="Calibri" panose="020F0502020204030204" pitchFamily="34" charset="0"/>
                <a:cs typeface="Calibri" panose="020F0502020204030204" pitchFamily="34" charset="0"/>
              </a:rPr>
              <a:t>have not </a:t>
            </a:r>
            <a:r>
              <a:rPr lang="en-US" b="1" spc="5" dirty="0">
                <a:latin typeface="Calibri" panose="020F0502020204030204" pitchFamily="34" charset="0"/>
                <a:cs typeface="Calibri" panose="020F0502020204030204" pitchFamily="34" charset="0"/>
              </a:rPr>
              <a:t>been established </a:t>
            </a:r>
            <a:r>
              <a:rPr lang="en-US" spc="5" dirty="0">
                <a:latin typeface="Calibri" panose="020F0502020204030204" pitchFamily="34" charset="0"/>
                <a:cs typeface="Calibri" panose="020F0502020204030204" pitchFamily="34" charset="0"/>
              </a:rPr>
              <a:t>for catastrophic  reactions.</a:t>
            </a:r>
            <a:endParaRPr lang="en-US" dirty="0">
              <a:latin typeface="Calibri" panose="020F0502020204030204" pitchFamily="34" charset="0"/>
              <a:cs typeface="Calibri" panose="020F0502020204030204" pitchFamily="34" charset="0"/>
            </a:endParaRPr>
          </a:p>
          <a:p>
            <a:pPr marL="195580" indent="-182880">
              <a:lnSpc>
                <a:spcPct val="100000"/>
              </a:lnSpc>
              <a:spcBef>
                <a:spcPts val="1380"/>
              </a:spcBef>
              <a:buClr>
                <a:srgbClr val="92A199"/>
              </a:buClr>
              <a:buSzPct val="79166"/>
              <a:buFont typeface="Arial"/>
              <a:buChar char="•"/>
              <a:tabLst>
                <a:tab pos="195580" algn="l"/>
              </a:tabLst>
            </a:pPr>
            <a:r>
              <a:rPr lang="en-US" spc="-10" dirty="0">
                <a:latin typeface="Calibri" panose="020F0502020204030204" pitchFamily="34" charset="0"/>
                <a:cs typeface="Calibri" panose="020F0502020204030204" pitchFamily="34" charset="0"/>
              </a:rPr>
              <a:t>Treatment </a:t>
            </a:r>
            <a:r>
              <a:rPr lang="en-US" spc="5" dirty="0">
                <a:latin typeface="Calibri" panose="020F0502020204030204" pitchFamily="34" charset="0"/>
                <a:cs typeface="Calibri" panose="020F0502020204030204" pitchFamily="34" charset="0"/>
              </a:rPr>
              <a:t>consists </a:t>
            </a:r>
            <a:r>
              <a:rPr lang="en-US" dirty="0">
                <a:latin typeface="Calibri" panose="020F0502020204030204" pitchFamily="34" charset="0"/>
                <a:cs typeface="Calibri" panose="020F0502020204030204" pitchFamily="34" charset="0"/>
              </a:rPr>
              <a:t>of </a:t>
            </a:r>
            <a:r>
              <a:rPr lang="en-US" b="1" spc="5" dirty="0">
                <a:latin typeface="Calibri" panose="020F0502020204030204" pitchFamily="34" charset="0"/>
                <a:cs typeface="Calibri" panose="020F0502020204030204" pitchFamily="34" charset="0"/>
              </a:rPr>
              <a:t>prophylactic </a:t>
            </a:r>
            <a:r>
              <a:rPr lang="en-US" b="1" dirty="0">
                <a:latin typeface="Calibri" panose="020F0502020204030204" pitchFamily="34" charset="0"/>
                <a:cs typeface="Calibri" panose="020F0502020204030204" pitchFamily="34" charset="0"/>
              </a:rPr>
              <a:t>and </a:t>
            </a:r>
            <a:r>
              <a:rPr lang="en-US" b="1" spc="5" dirty="0">
                <a:latin typeface="Calibri" panose="020F0502020204030204" pitchFamily="34" charset="0"/>
                <a:cs typeface="Calibri" panose="020F0502020204030204" pitchFamily="34" charset="0"/>
              </a:rPr>
              <a:t>supportive</a:t>
            </a:r>
            <a:r>
              <a:rPr lang="en-US" b="1" spc="-70" dirty="0">
                <a:latin typeface="Calibri" panose="020F0502020204030204" pitchFamily="34" charset="0"/>
                <a:cs typeface="Calibri" panose="020F0502020204030204" pitchFamily="34" charset="0"/>
              </a:rPr>
              <a:t> </a:t>
            </a:r>
            <a:r>
              <a:rPr lang="en-US" b="1" spc="5" dirty="0">
                <a:latin typeface="Calibri" panose="020F0502020204030204" pitchFamily="34" charset="0"/>
                <a:cs typeface="Calibri" panose="020F0502020204030204" pitchFamily="34" charset="0"/>
              </a:rPr>
              <a:t>measures</a:t>
            </a:r>
            <a:r>
              <a:rPr lang="en-US" spc="5" dirty="0">
                <a:latin typeface="Calibri" panose="020F0502020204030204" pitchFamily="34" charset="0"/>
                <a:cs typeface="Calibri" panose="020F0502020204030204" pitchFamily="34" charset="0"/>
              </a:rPr>
              <a:t>.</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039634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pc="-95" dirty="0"/>
              <a:t>PATHOLOGICAL </a:t>
            </a:r>
            <a:r>
              <a:rPr lang="en-US" spc="-50" dirty="0"/>
              <a:t>LAUGHTER</a:t>
            </a:r>
            <a:r>
              <a:rPr lang="en-US" spc="-425" dirty="0"/>
              <a:t> </a:t>
            </a:r>
            <a:r>
              <a:rPr lang="en-US" spc="-40" dirty="0"/>
              <a:t>AND </a:t>
            </a:r>
            <a:r>
              <a:rPr lang="en-US" spc="-75" dirty="0"/>
              <a:t>CRYING</a:t>
            </a:r>
            <a:r>
              <a:rPr lang="en-US" spc="-100" dirty="0"/>
              <a:t> </a:t>
            </a:r>
            <a:r>
              <a:rPr lang="en-US" spc="-50" dirty="0"/>
              <a:t>(PLAC)</a:t>
            </a:r>
            <a:endParaRPr lang="en-IN" dirty="0"/>
          </a:p>
        </p:txBody>
      </p:sp>
      <p:sp>
        <p:nvSpPr>
          <p:cNvPr id="3" name="Content Placeholder 2"/>
          <p:cNvSpPr>
            <a:spLocks noGrp="1"/>
          </p:cNvSpPr>
          <p:nvPr>
            <p:ph idx="1"/>
          </p:nvPr>
        </p:nvSpPr>
        <p:spPr/>
        <p:txBody>
          <a:bodyPr>
            <a:normAutofit fontScale="62500" lnSpcReduction="20000"/>
          </a:bodyPr>
          <a:lstStyle/>
          <a:p>
            <a:pPr marL="195580" marR="5080" indent="-182880">
              <a:lnSpc>
                <a:spcPct val="95100"/>
              </a:lnSpc>
              <a:spcBef>
                <a:spcPts val="240"/>
              </a:spcBef>
              <a:buClr>
                <a:srgbClr val="92A199"/>
              </a:buClr>
              <a:buSzPct val="79166"/>
              <a:buFont typeface="Arial"/>
              <a:buChar char="•"/>
              <a:tabLst>
                <a:tab pos="195580" algn="l"/>
              </a:tabLst>
            </a:pPr>
            <a:r>
              <a:rPr lang="en-US" spc="5" dirty="0">
                <a:latin typeface="Calibri" panose="020F0502020204030204" pitchFamily="34" charset="0"/>
                <a:cs typeface="Calibri" panose="020F0502020204030204" pitchFamily="34" charset="0"/>
              </a:rPr>
              <a:t>Characterized </a:t>
            </a:r>
            <a:r>
              <a:rPr lang="en-US" dirty="0">
                <a:latin typeface="Calibri" panose="020F0502020204030204" pitchFamily="34" charset="0"/>
                <a:cs typeface="Calibri" panose="020F0502020204030204" pitchFamily="34" charset="0"/>
              </a:rPr>
              <a:t>by </a:t>
            </a:r>
            <a:r>
              <a:rPr lang="en-US" spc="5" dirty="0">
                <a:latin typeface="Calibri" panose="020F0502020204030204" pitchFamily="34" charset="0"/>
                <a:cs typeface="Calibri" panose="020F0502020204030204" pitchFamily="34" charset="0"/>
              </a:rPr>
              <a:t>the </a:t>
            </a:r>
            <a:r>
              <a:rPr lang="en-US" b="1" spc="5" dirty="0">
                <a:latin typeface="Calibri" panose="020F0502020204030204" pitchFamily="34" charset="0"/>
                <a:cs typeface="Calibri" panose="020F0502020204030204" pitchFamily="34" charset="0"/>
              </a:rPr>
              <a:t>sudden onset </a:t>
            </a:r>
            <a:r>
              <a:rPr lang="en-US" b="1" dirty="0">
                <a:latin typeface="Calibri" panose="020F0502020204030204" pitchFamily="34" charset="0"/>
                <a:cs typeface="Calibri" panose="020F0502020204030204" pitchFamily="34" charset="0"/>
              </a:rPr>
              <a:t>of crying, or </a:t>
            </a:r>
            <a:r>
              <a:rPr lang="en-US" b="1" spc="5" dirty="0">
                <a:latin typeface="Calibri" panose="020F0502020204030204" pitchFamily="34" charset="0"/>
                <a:cs typeface="Calibri" panose="020F0502020204030204" pitchFamily="34" charset="0"/>
              </a:rPr>
              <a:t>more </a:t>
            </a:r>
            <a:r>
              <a:rPr lang="en-US" b="1" spc="-35" dirty="0">
                <a:latin typeface="Calibri" panose="020F0502020204030204" pitchFamily="34" charset="0"/>
                <a:cs typeface="Calibri" panose="020F0502020204030204" pitchFamily="34" charset="0"/>
              </a:rPr>
              <a:t>rarely,  </a:t>
            </a:r>
            <a:r>
              <a:rPr lang="en-US" b="1" dirty="0">
                <a:latin typeface="Calibri" panose="020F0502020204030204" pitchFamily="34" charset="0"/>
                <a:cs typeface="Calibri" panose="020F0502020204030204" pitchFamily="34" charset="0"/>
              </a:rPr>
              <a:t>laughing</a:t>
            </a:r>
            <a:r>
              <a:rPr lang="en-US" dirty="0">
                <a:latin typeface="Calibri" panose="020F0502020204030204" pitchFamily="34" charset="0"/>
                <a:cs typeface="Calibri" panose="020F0502020204030204" pitchFamily="34" charset="0"/>
              </a:rPr>
              <a:t>, </a:t>
            </a:r>
            <a:r>
              <a:rPr lang="en-US" spc="5" dirty="0">
                <a:latin typeface="Calibri" panose="020F0502020204030204" pitchFamily="34" charset="0"/>
                <a:cs typeface="Calibri" panose="020F0502020204030204" pitchFamily="34" charset="0"/>
              </a:rPr>
              <a:t>which </a:t>
            </a:r>
            <a:r>
              <a:rPr lang="en-US" dirty="0">
                <a:latin typeface="Calibri" panose="020F0502020204030204" pitchFamily="34" charset="0"/>
                <a:cs typeface="Calibri" panose="020F0502020204030204" pitchFamily="34" charset="0"/>
              </a:rPr>
              <a:t>is </a:t>
            </a:r>
            <a:r>
              <a:rPr lang="en-US" b="1" dirty="0">
                <a:latin typeface="Calibri" panose="020F0502020204030204" pitchFamily="34" charset="0"/>
                <a:cs typeface="Calibri" panose="020F0502020204030204" pitchFamily="34" charset="0"/>
              </a:rPr>
              <a:t>out of </a:t>
            </a:r>
            <a:r>
              <a:rPr lang="en-US" b="1" spc="5" dirty="0">
                <a:latin typeface="Calibri" panose="020F0502020204030204" pitchFamily="34" charset="0"/>
                <a:cs typeface="Calibri" panose="020F0502020204030204" pitchFamily="34" charset="0"/>
              </a:rPr>
              <a:t>proportion to </a:t>
            </a:r>
            <a:r>
              <a:rPr lang="en-US" b="1" dirty="0">
                <a:latin typeface="Calibri" panose="020F0502020204030204" pitchFamily="34" charset="0"/>
                <a:cs typeface="Calibri" panose="020F0502020204030204" pitchFamily="34" charset="0"/>
              </a:rPr>
              <a:t>the </a:t>
            </a:r>
            <a:r>
              <a:rPr lang="en-US" b="1" spc="5" dirty="0">
                <a:latin typeface="Calibri" panose="020F0502020204030204" pitchFamily="34" charset="0"/>
                <a:cs typeface="Calibri" panose="020F0502020204030204" pitchFamily="34" charset="0"/>
              </a:rPr>
              <a:t>conversation </a:t>
            </a:r>
            <a:r>
              <a:rPr lang="en-US" b="1" dirty="0">
                <a:latin typeface="Calibri" panose="020F0502020204030204" pitchFamily="34" charset="0"/>
                <a:cs typeface="Calibri" panose="020F0502020204030204" pitchFamily="34" charset="0"/>
              </a:rPr>
              <a:t>or </a:t>
            </a:r>
            <a:r>
              <a:rPr lang="en-US" b="1" spc="5" dirty="0">
                <a:latin typeface="Calibri" panose="020F0502020204030204" pitchFamily="34" charset="0"/>
                <a:cs typeface="Calibri" panose="020F0502020204030204" pitchFamily="34" charset="0"/>
              </a:rPr>
              <a:t>situation  </a:t>
            </a:r>
            <a:r>
              <a:rPr lang="en-US" b="1" dirty="0">
                <a:latin typeface="Calibri" panose="020F0502020204030204" pitchFamily="34" charset="0"/>
                <a:cs typeface="Calibri" panose="020F0502020204030204" pitchFamily="34" charset="0"/>
              </a:rPr>
              <a:t>in </a:t>
            </a:r>
            <a:r>
              <a:rPr lang="en-US" b="1" spc="5" dirty="0">
                <a:latin typeface="Calibri" panose="020F0502020204030204" pitchFamily="34" charset="0"/>
                <a:cs typeface="Calibri" panose="020F0502020204030204" pitchFamily="34" charset="0"/>
              </a:rPr>
              <a:t>which the emotional reaction</a:t>
            </a:r>
            <a:r>
              <a:rPr lang="en-US" b="1" spc="-60" dirty="0">
                <a:latin typeface="Calibri" panose="020F0502020204030204" pitchFamily="34" charset="0"/>
                <a:cs typeface="Calibri" panose="020F0502020204030204" pitchFamily="34" charset="0"/>
              </a:rPr>
              <a:t> </a:t>
            </a:r>
            <a:r>
              <a:rPr lang="en-US" b="1" spc="5" dirty="0">
                <a:latin typeface="Calibri" panose="020F0502020204030204" pitchFamily="34" charset="0"/>
                <a:cs typeface="Calibri" panose="020F0502020204030204" pitchFamily="34" charset="0"/>
              </a:rPr>
              <a:t>occurred</a:t>
            </a:r>
            <a:r>
              <a:rPr lang="en-US" spc="5" dirty="0">
                <a:latin typeface="Calibri" panose="020F0502020204030204" pitchFamily="34" charset="0"/>
                <a:cs typeface="Calibri" panose="020F0502020204030204" pitchFamily="34" charset="0"/>
              </a:rPr>
              <a:t>.</a:t>
            </a:r>
            <a:endParaRPr lang="en-US" dirty="0">
              <a:latin typeface="Calibri" panose="020F0502020204030204" pitchFamily="34" charset="0"/>
              <a:cs typeface="Calibri" panose="020F0502020204030204" pitchFamily="34" charset="0"/>
            </a:endParaRPr>
          </a:p>
          <a:p>
            <a:pPr marL="195580" marR="157480" indent="-182880">
              <a:lnSpc>
                <a:spcPts val="2740"/>
              </a:lnSpc>
              <a:spcBef>
                <a:spcPts val="1660"/>
              </a:spcBef>
              <a:buClr>
                <a:srgbClr val="92A199"/>
              </a:buClr>
              <a:buSzPct val="79166"/>
              <a:buFont typeface="Arial"/>
              <a:buChar char="•"/>
              <a:tabLst>
                <a:tab pos="195580" algn="l"/>
              </a:tabLst>
            </a:pPr>
            <a:r>
              <a:rPr lang="en-US" dirty="0">
                <a:latin typeface="Calibri" panose="020F0502020204030204" pitchFamily="34" charset="0"/>
                <a:cs typeface="Calibri" panose="020F0502020204030204" pitchFamily="34" charset="0"/>
              </a:rPr>
              <a:t>The </a:t>
            </a:r>
            <a:r>
              <a:rPr lang="en-US" spc="5" dirty="0">
                <a:latin typeface="Calibri" panose="020F0502020204030204" pitchFamily="34" charset="0"/>
                <a:cs typeface="Calibri" panose="020F0502020204030204" pitchFamily="34" charset="0"/>
              </a:rPr>
              <a:t>emotion may last from </a:t>
            </a:r>
            <a:r>
              <a:rPr lang="en-US" dirty="0">
                <a:latin typeface="Calibri" panose="020F0502020204030204" pitchFamily="34" charset="0"/>
                <a:cs typeface="Calibri" panose="020F0502020204030204" pitchFamily="34" charset="0"/>
              </a:rPr>
              <a:t>a </a:t>
            </a:r>
            <a:r>
              <a:rPr lang="en-US" b="1" spc="5" dirty="0">
                <a:latin typeface="Calibri" panose="020F0502020204030204" pitchFamily="34" charset="0"/>
                <a:cs typeface="Calibri" panose="020F0502020204030204" pitchFamily="34" charset="0"/>
              </a:rPr>
              <a:t>few seconds to </a:t>
            </a:r>
            <a:r>
              <a:rPr lang="en-US" b="1" dirty="0">
                <a:latin typeface="Calibri" panose="020F0502020204030204" pitchFamily="34" charset="0"/>
                <a:cs typeface="Calibri" panose="020F0502020204030204" pitchFamily="34" charset="0"/>
              </a:rPr>
              <a:t>a </a:t>
            </a:r>
            <a:r>
              <a:rPr lang="en-US" b="1" spc="5" dirty="0">
                <a:latin typeface="Calibri" panose="020F0502020204030204" pitchFamily="34" charset="0"/>
                <a:cs typeface="Calibri" panose="020F0502020204030204" pitchFamily="34" charset="0"/>
              </a:rPr>
              <a:t>few minutes </a:t>
            </a:r>
            <a:r>
              <a:rPr lang="en-US" spc="5" dirty="0">
                <a:latin typeface="Calibri" panose="020F0502020204030204" pitchFamily="34" charset="0"/>
                <a:cs typeface="Calibri" panose="020F0502020204030204" pitchFamily="34" charset="0"/>
              </a:rPr>
              <a:t>with </a:t>
            </a:r>
            <a:r>
              <a:rPr lang="en-US" b="1" dirty="0">
                <a:latin typeface="Calibri" panose="020F0502020204030204" pitchFamily="34" charset="0"/>
                <a:cs typeface="Calibri" panose="020F0502020204030204" pitchFamily="34" charset="0"/>
              </a:rPr>
              <a:t>no  </a:t>
            </a:r>
            <a:r>
              <a:rPr lang="en-US" b="1" spc="5" dirty="0">
                <a:latin typeface="Calibri" panose="020F0502020204030204" pitchFamily="34" charset="0"/>
                <a:cs typeface="Calibri" panose="020F0502020204030204" pitchFamily="34" charset="0"/>
              </a:rPr>
              <a:t>residual </a:t>
            </a:r>
            <a:r>
              <a:rPr lang="en-US" b="1" dirty="0">
                <a:latin typeface="Calibri" panose="020F0502020204030204" pitchFamily="34" charset="0"/>
                <a:cs typeface="Calibri" panose="020F0502020204030204" pitchFamily="34" charset="0"/>
              </a:rPr>
              <a:t>feelings of </a:t>
            </a:r>
            <a:r>
              <a:rPr lang="en-US" b="1" spc="5" dirty="0">
                <a:latin typeface="Calibri" panose="020F0502020204030204" pitchFamily="34" charset="0"/>
                <a:cs typeface="Calibri" panose="020F0502020204030204" pitchFamily="34" charset="0"/>
              </a:rPr>
              <a:t>sadness </a:t>
            </a:r>
            <a:r>
              <a:rPr lang="en-US" b="1" dirty="0">
                <a:latin typeface="Calibri" panose="020F0502020204030204" pitchFamily="34" charset="0"/>
                <a:cs typeface="Calibri" panose="020F0502020204030204" pitchFamily="34" charset="0"/>
              </a:rPr>
              <a:t>or</a:t>
            </a:r>
            <a:r>
              <a:rPr lang="en-US" b="1" spc="-50" dirty="0">
                <a:latin typeface="Calibri" panose="020F0502020204030204" pitchFamily="34" charset="0"/>
                <a:cs typeface="Calibri" panose="020F0502020204030204" pitchFamily="34" charset="0"/>
              </a:rPr>
              <a:t> </a:t>
            </a:r>
            <a:r>
              <a:rPr lang="en-US" b="1" spc="5" dirty="0">
                <a:latin typeface="Calibri" panose="020F0502020204030204" pitchFamily="34" charset="0"/>
                <a:cs typeface="Calibri" panose="020F0502020204030204" pitchFamily="34" charset="0"/>
              </a:rPr>
              <a:t>happiness.</a:t>
            </a:r>
            <a:endParaRPr lang="en-US" b="1" dirty="0">
              <a:latin typeface="Calibri" panose="020F0502020204030204" pitchFamily="34" charset="0"/>
              <a:cs typeface="Calibri" panose="020F0502020204030204" pitchFamily="34" charset="0"/>
            </a:endParaRPr>
          </a:p>
          <a:p>
            <a:pPr marL="195580" marR="403225" indent="-182880">
              <a:lnSpc>
                <a:spcPts val="2740"/>
              </a:lnSpc>
              <a:spcBef>
                <a:spcPts val="1605"/>
              </a:spcBef>
              <a:buClr>
                <a:srgbClr val="92A199"/>
              </a:buClr>
              <a:buSzPct val="79166"/>
              <a:buFont typeface="Arial"/>
              <a:buChar char="•"/>
              <a:tabLst>
                <a:tab pos="195580" algn="l"/>
              </a:tabLst>
            </a:pPr>
            <a:r>
              <a:rPr lang="en-US" dirty="0">
                <a:latin typeface="Calibri" panose="020F0502020204030204" pitchFamily="34" charset="0"/>
                <a:cs typeface="Calibri" panose="020F0502020204030204" pitchFamily="34" charset="0"/>
              </a:rPr>
              <a:t>This phenomenon has </a:t>
            </a:r>
            <a:r>
              <a:rPr lang="en-US" spc="5" dirty="0">
                <a:latin typeface="Calibri" panose="020F0502020204030204" pitchFamily="34" charset="0"/>
                <a:cs typeface="Calibri" panose="020F0502020204030204" pitchFamily="34" charset="0"/>
              </a:rPr>
              <a:t>been </a:t>
            </a:r>
            <a:r>
              <a:rPr lang="en-US" dirty="0">
                <a:latin typeface="Calibri" panose="020F0502020204030204" pitchFamily="34" charset="0"/>
                <a:cs typeface="Calibri" panose="020F0502020204030204" pitchFamily="34" charset="0"/>
              </a:rPr>
              <a:t>given various </a:t>
            </a:r>
            <a:r>
              <a:rPr lang="en-US" spc="10" dirty="0">
                <a:latin typeface="Calibri" panose="020F0502020204030204" pitchFamily="34" charset="0"/>
                <a:cs typeface="Calibri" panose="020F0502020204030204" pitchFamily="34" charset="0"/>
              </a:rPr>
              <a:t>names, </a:t>
            </a:r>
            <a:r>
              <a:rPr lang="en-US" dirty="0">
                <a:latin typeface="Calibri" panose="020F0502020204030204" pitchFamily="34" charset="0"/>
                <a:cs typeface="Calibri" panose="020F0502020204030204" pitchFamily="34" charset="0"/>
              </a:rPr>
              <a:t>including  </a:t>
            </a:r>
            <a:r>
              <a:rPr lang="en-US" b="1" spc="5" dirty="0">
                <a:latin typeface="Calibri" panose="020F0502020204030204" pitchFamily="34" charset="0"/>
                <a:cs typeface="Calibri" panose="020F0502020204030204" pitchFamily="34" charset="0"/>
              </a:rPr>
              <a:t>emotional incontinence, emotional </a:t>
            </a:r>
            <a:r>
              <a:rPr lang="en-US" b="1" spc="-25" dirty="0">
                <a:latin typeface="Calibri" panose="020F0502020204030204" pitchFamily="34" charset="0"/>
                <a:cs typeface="Calibri" panose="020F0502020204030204" pitchFamily="34" charset="0"/>
              </a:rPr>
              <a:t>lability, </a:t>
            </a:r>
            <a:r>
              <a:rPr lang="en-US" b="1" spc="5" dirty="0">
                <a:latin typeface="Calibri" panose="020F0502020204030204" pitchFamily="34" charset="0"/>
                <a:cs typeface="Calibri" panose="020F0502020204030204" pitchFamily="34" charset="0"/>
              </a:rPr>
              <a:t>pseudobulbar affect,  pathological emotionalism </a:t>
            </a:r>
            <a:r>
              <a:rPr lang="en-US" b="1" dirty="0">
                <a:latin typeface="Calibri" panose="020F0502020204030204" pitchFamily="34" charset="0"/>
                <a:cs typeface="Calibri" panose="020F0502020204030204" pitchFamily="34" charset="0"/>
              </a:rPr>
              <a:t>and </a:t>
            </a:r>
            <a:r>
              <a:rPr lang="en-US" b="1" spc="5" dirty="0">
                <a:latin typeface="Calibri" panose="020F0502020204030204" pitchFamily="34" charset="0"/>
                <a:cs typeface="Calibri" panose="020F0502020204030204" pitchFamily="34" charset="0"/>
              </a:rPr>
              <a:t>involuntary emotional expression  </a:t>
            </a:r>
            <a:r>
              <a:rPr lang="en-US" b="1" spc="-15" dirty="0">
                <a:latin typeface="Calibri" panose="020F0502020204030204" pitchFamily="34" charset="0"/>
                <a:cs typeface="Calibri" panose="020F0502020204030204" pitchFamily="34" charset="0"/>
              </a:rPr>
              <a:t>disorder.</a:t>
            </a:r>
          </a:p>
          <a:p>
            <a:pPr marL="195580" indent="-182880">
              <a:lnSpc>
                <a:spcPct val="100000"/>
              </a:lnSpc>
              <a:spcBef>
                <a:spcPts val="1555"/>
              </a:spcBef>
              <a:buClr>
                <a:srgbClr val="92A199"/>
              </a:buClr>
              <a:buSzPct val="79166"/>
              <a:buFont typeface="Arial"/>
              <a:buChar char="•"/>
              <a:tabLst>
                <a:tab pos="195580" algn="l"/>
              </a:tabLst>
            </a:pPr>
            <a:r>
              <a:rPr lang="en-US" dirty="0">
                <a:latin typeface="Calibri" panose="020F0502020204030204" pitchFamily="34" charset="0"/>
                <a:cs typeface="Calibri" panose="020F0502020204030204" pitchFamily="34" charset="0"/>
              </a:rPr>
              <a:t>The etiology of PLAC is</a:t>
            </a:r>
            <a:r>
              <a:rPr lang="en-US" spc="65" dirty="0">
                <a:latin typeface="Calibri" panose="020F0502020204030204" pitchFamily="34" charset="0"/>
                <a:cs typeface="Calibri" panose="020F0502020204030204" pitchFamily="34" charset="0"/>
              </a:rPr>
              <a:t> </a:t>
            </a:r>
            <a:r>
              <a:rPr lang="en-US" spc="10" dirty="0">
                <a:latin typeface="Calibri" panose="020F0502020204030204" pitchFamily="34" charset="0"/>
                <a:cs typeface="Calibri" panose="020F0502020204030204" pitchFamily="34" charset="0"/>
              </a:rPr>
              <a:t>unknown but it is associated with </a:t>
            </a:r>
            <a:r>
              <a:rPr lang="en-US" b="1" spc="10" dirty="0">
                <a:latin typeface="Calibri" panose="020F0502020204030204" pitchFamily="34" charset="0"/>
                <a:cs typeface="Calibri" panose="020F0502020204030204" pitchFamily="34" charset="0"/>
              </a:rPr>
              <a:t>right hemispheric lesions</a:t>
            </a:r>
            <a:r>
              <a:rPr lang="en-US" spc="10" dirty="0">
                <a:latin typeface="Calibri" panose="020F0502020204030204" pitchFamily="34" charset="0"/>
                <a:cs typeface="Calibri" panose="020F0502020204030204" pitchFamily="34" charset="0"/>
              </a:rPr>
              <a:t>.</a:t>
            </a:r>
            <a:endParaRPr lang="en-US" dirty="0">
              <a:latin typeface="Calibri" panose="020F0502020204030204" pitchFamily="34" charset="0"/>
              <a:cs typeface="Calibri" panose="020F0502020204030204" pitchFamily="34" charset="0"/>
            </a:endParaRPr>
          </a:p>
          <a:p>
            <a:pPr marL="195580" marR="5080" indent="-182880">
              <a:lnSpc>
                <a:spcPts val="2740"/>
              </a:lnSpc>
              <a:spcBef>
                <a:spcPts val="1664"/>
              </a:spcBef>
              <a:buClr>
                <a:srgbClr val="92A199"/>
              </a:buClr>
              <a:buSzPct val="79166"/>
              <a:buFont typeface="Arial"/>
              <a:buChar char="•"/>
              <a:tabLst>
                <a:tab pos="195580" algn="l"/>
              </a:tabLst>
            </a:pPr>
            <a:r>
              <a:rPr lang="en-US" spc="5" dirty="0">
                <a:latin typeface="Calibri" panose="020F0502020204030204" pitchFamily="34" charset="0"/>
                <a:cs typeface="Calibri" panose="020F0502020204030204" pitchFamily="34" charset="0"/>
              </a:rPr>
              <a:t>Recent studies suggested that the critical lesions eliciting </a:t>
            </a:r>
            <a:r>
              <a:rPr lang="en-US" spc="-5" dirty="0">
                <a:latin typeface="Calibri" panose="020F0502020204030204" pitchFamily="34" charset="0"/>
                <a:cs typeface="Calibri" panose="020F0502020204030204" pitchFamily="34" charset="0"/>
              </a:rPr>
              <a:t>PLAC  </a:t>
            </a:r>
            <a:r>
              <a:rPr lang="en-US" spc="5" dirty="0">
                <a:latin typeface="Calibri" panose="020F0502020204030204" pitchFamily="34" charset="0"/>
                <a:cs typeface="Calibri" panose="020F0502020204030204" pitchFamily="34" charset="0"/>
              </a:rPr>
              <a:t>are located </a:t>
            </a:r>
            <a:r>
              <a:rPr lang="en-US" dirty="0">
                <a:latin typeface="Calibri" panose="020F0502020204030204" pitchFamily="34" charset="0"/>
                <a:cs typeface="Calibri" panose="020F0502020204030204" pitchFamily="34" charset="0"/>
              </a:rPr>
              <a:t>along </a:t>
            </a:r>
            <a:r>
              <a:rPr lang="en-US" b="1" spc="5" dirty="0" err="1">
                <a:latin typeface="Calibri" panose="020F0502020204030204" pitchFamily="34" charset="0"/>
                <a:cs typeface="Calibri" panose="020F0502020204030204" pitchFamily="34" charset="0"/>
              </a:rPr>
              <a:t>fronto</a:t>
            </a:r>
            <a:r>
              <a:rPr lang="en-US" b="1" spc="5" dirty="0">
                <a:latin typeface="Calibri" panose="020F0502020204030204" pitchFamily="34" charset="0"/>
                <a:cs typeface="Calibri" panose="020F0502020204030204" pitchFamily="34" charset="0"/>
              </a:rPr>
              <a:t>-</a:t>
            </a:r>
            <a:r>
              <a:rPr lang="en-US" b="1" spc="5" dirty="0" err="1">
                <a:latin typeface="Calibri" panose="020F0502020204030204" pitchFamily="34" charset="0"/>
                <a:cs typeface="Calibri" panose="020F0502020204030204" pitchFamily="34" charset="0"/>
              </a:rPr>
              <a:t>ponto</a:t>
            </a:r>
            <a:r>
              <a:rPr lang="en-US" b="1" spc="5" dirty="0">
                <a:latin typeface="Calibri" panose="020F0502020204030204" pitchFamily="34" charset="0"/>
                <a:cs typeface="Calibri" panose="020F0502020204030204" pitchFamily="34" charset="0"/>
              </a:rPr>
              <a:t>-cerebellar</a:t>
            </a:r>
            <a:r>
              <a:rPr lang="en-US" b="1" dirty="0">
                <a:latin typeface="Calibri" panose="020F0502020204030204" pitchFamily="34" charset="0"/>
                <a:cs typeface="Calibri" panose="020F0502020204030204" pitchFamily="34" charset="0"/>
              </a:rPr>
              <a:t> </a:t>
            </a:r>
            <a:r>
              <a:rPr lang="en-US" b="1" spc="5" dirty="0">
                <a:latin typeface="Calibri" panose="020F0502020204030204" pitchFamily="34" charset="0"/>
                <a:cs typeface="Calibri" panose="020F0502020204030204" pitchFamily="34" charset="0"/>
              </a:rPr>
              <a:t>pathways</a:t>
            </a:r>
            <a:endParaRPr lang="en-US" b="1" dirty="0">
              <a:latin typeface="Calibri" panose="020F0502020204030204" pitchFamily="34" charset="0"/>
              <a:cs typeface="Calibri" panose="020F0502020204030204" pitchFamily="34" charset="0"/>
            </a:endParaRPr>
          </a:p>
          <a:p>
            <a:pPr marL="195580" indent="-182880">
              <a:lnSpc>
                <a:spcPct val="100000"/>
              </a:lnSpc>
              <a:spcBef>
                <a:spcPts val="1375"/>
              </a:spcBef>
              <a:buClr>
                <a:srgbClr val="92A199"/>
              </a:buClr>
              <a:buSzPct val="79166"/>
              <a:buFont typeface="Arial"/>
              <a:buChar char="•"/>
              <a:tabLst>
                <a:tab pos="195580" algn="l"/>
              </a:tabLst>
            </a:pPr>
            <a:r>
              <a:rPr lang="en-US" dirty="0">
                <a:latin typeface="Calibri" panose="020F0502020204030204" pitchFamily="34" charset="0"/>
                <a:cs typeface="Calibri" panose="020F0502020204030204" pitchFamily="34" charset="0"/>
              </a:rPr>
              <a:t>Prevalence varies </a:t>
            </a:r>
            <a:r>
              <a:rPr lang="en-US" spc="5" dirty="0">
                <a:latin typeface="Calibri" panose="020F0502020204030204" pitchFamily="34" charset="0"/>
                <a:cs typeface="Calibri" panose="020F0502020204030204" pitchFamily="34" charset="0"/>
              </a:rPr>
              <a:t>from</a:t>
            </a:r>
            <a:r>
              <a:rPr lang="en-US" spc="40" dirty="0">
                <a:latin typeface="Calibri" panose="020F0502020204030204" pitchFamily="34" charset="0"/>
                <a:cs typeface="Calibri" panose="020F0502020204030204" pitchFamily="34" charset="0"/>
              </a:rPr>
              <a:t> </a:t>
            </a:r>
            <a:r>
              <a:rPr lang="en-US" spc="5" dirty="0">
                <a:latin typeface="Calibri" panose="020F0502020204030204" pitchFamily="34" charset="0"/>
                <a:cs typeface="Calibri" panose="020F0502020204030204" pitchFamily="34" charset="0"/>
              </a:rPr>
              <a:t>6.3-17.9%.</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887445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25780"/>
            <a:ext cx="10515600" cy="5651183"/>
          </a:xfrm>
        </p:spPr>
        <p:txBody>
          <a:bodyPr>
            <a:normAutofit/>
          </a:bodyPr>
          <a:lstStyle/>
          <a:p>
            <a:pPr marL="195580" indent="-182880">
              <a:lnSpc>
                <a:spcPct val="100000"/>
              </a:lnSpc>
              <a:spcBef>
                <a:spcPts val="1555"/>
              </a:spcBef>
              <a:buClr>
                <a:srgbClr val="92A199"/>
              </a:buClr>
              <a:buSzPct val="79166"/>
              <a:buFont typeface="Arial"/>
              <a:buChar char="•"/>
              <a:tabLst>
                <a:tab pos="195580" algn="l"/>
              </a:tabLst>
            </a:pPr>
            <a:r>
              <a:rPr lang="en-US" spc="5" dirty="0">
                <a:latin typeface="Calibri" panose="020F0502020204030204" pitchFamily="34" charset="0"/>
                <a:cs typeface="Calibri" panose="020F0502020204030204" pitchFamily="34" charset="0"/>
              </a:rPr>
              <a:t>.</a:t>
            </a:r>
            <a:endParaRPr lang="en-US" dirty="0">
              <a:latin typeface="Calibri" panose="020F0502020204030204" pitchFamily="34" charset="0"/>
              <a:cs typeface="Calibri" panose="020F0502020204030204" pitchFamily="34" charset="0"/>
            </a:endParaRPr>
          </a:p>
          <a:p>
            <a:pPr marL="195580" indent="-182880">
              <a:lnSpc>
                <a:spcPct val="100000"/>
              </a:lnSpc>
              <a:spcBef>
                <a:spcPts val="1390"/>
              </a:spcBef>
              <a:buClr>
                <a:srgbClr val="92A199"/>
              </a:buClr>
              <a:buSzPct val="79166"/>
              <a:buFont typeface="Arial"/>
              <a:buChar char="•"/>
              <a:tabLst>
                <a:tab pos="195580" algn="l"/>
              </a:tabLst>
            </a:pPr>
            <a:r>
              <a:rPr lang="en-US" spc="5" dirty="0">
                <a:latin typeface="Calibri" panose="020F0502020204030204" pitchFamily="34" charset="0"/>
                <a:cs typeface="Calibri" panose="020F0502020204030204" pitchFamily="34" charset="0"/>
              </a:rPr>
              <a:t>There </a:t>
            </a:r>
            <a:r>
              <a:rPr lang="en-US" dirty="0">
                <a:latin typeface="Calibri" panose="020F0502020204030204" pitchFamily="34" charset="0"/>
                <a:cs typeface="Calibri" panose="020F0502020204030204" pitchFamily="34" charset="0"/>
              </a:rPr>
              <a:t>are no </a:t>
            </a:r>
            <a:r>
              <a:rPr lang="en-US" spc="5" dirty="0">
                <a:latin typeface="Calibri" panose="020F0502020204030204" pitchFamily="34" charset="0"/>
                <a:cs typeface="Calibri" panose="020F0502020204030204" pitchFamily="34" charset="0"/>
              </a:rPr>
              <a:t>established diagnostic criteria for</a:t>
            </a:r>
            <a:r>
              <a:rPr lang="en-US" spc="-50"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PLAC.</a:t>
            </a:r>
          </a:p>
          <a:p>
            <a:pPr marL="195580" marR="608965" indent="-182880">
              <a:lnSpc>
                <a:spcPts val="2740"/>
              </a:lnSpc>
              <a:spcBef>
                <a:spcPts val="1664"/>
              </a:spcBef>
              <a:buClr>
                <a:srgbClr val="92A199"/>
              </a:buClr>
              <a:buSzPct val="79166"/>
              <a:buFont typeface="Arial"/>
              <a:buChar char="•"/>
              <a:tabLst>
                <a:tab pos="195580" algn="l"/>
              </a:tabLst>
            </a:pPr>
            <a:r>
              <a:rPr lang="en-US" b="1" spc="5" dirty="0">
                <a:latin typeface="Calibri" panose="020F0502020204030204" pitchFamily="34" charset="0"/>
                <a:cs typeface="Calibri" panose="020F0502020204030204" pitchFamily="34" charset="0"/>
              </a:rPr>
              <a:t>Antidepressant treatment, </a:t>
            </a:r>
            <a:r>
              <a:rPr lang="en-US" b="1" dirty="0">
                <a:latin typeface="Calibri" panose="020F0502020204030204" pitchFamily="34" charset="0"/>
                <a:cs typeface="Calibri" panose="020F0502020204030204" pitchFamily="34" charset="0"/>
              </a:rPr>
              <a:t>including TCA, SSRI and SNRIs  </a:t>
            </a:r>
            <a:r>
              <a:rPr lang="en-US" spc="5" dirty="0">
                <a:latin typeface="Calibri" panose="020F0502020204030204" pitchFamily="34" charset="0"/>
                <a:cs typeface="Calibri" panose="020F0502020204030204" pitchFamily="34" charset="0"/>
              </a:rPr>
              <a:t>significantly reduce the frequency </a:t>
            </a:r>
            <a:r>
              <a:rPr lang="en-US" dirty="0">
                <a:latin typeface="Calibri" panose="020F0502020204030204" pitchFamily="34" charset="0"/>
                <a:cs typeface="Calibri" panose="020F0502020204030204" pitchFamily="34" charset="0"/>
              </a:rPr>
              <a:t>and </a:t>
            </a:r>
            <a:r>
              <a:rPr lang="en-US" spc="5" dirty="0">
                <a:latin typeface="Calibri" panose="020F0502020204030204" pitchFamily="34" charset="0"/>
                <a:cs typeface="Calibri" panose="020F0502020204030204" pitchFamily="34" charset="0"/>
              </a:rPr>
              <a:t>severity </a:t>
            </a:r>
            <a:r>
              <a:rPr lang="en-US" dirty="0">
                <a:latin typeface="Calibri" panose="020F0502020204030204" pitchFamily="34" charset="0"/>
                <a:cs typeface="Calibri" panose="020F0502020204030204" pitchFamily="34" charset="0"/>
              </a:rPr>
              <a:t>of</a:t>
            </a:r>
            <a:r>
              <a:rPr lang="en-US" spc="-105"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PLAC.</a:t>
            </a:r>
          </a:p>
          <a:p>
            <a:pPr marL="195580" marR="123825" indent="-182880">
              <a:lnSpc>
                <a:spcPts val="2740"/>
              </a:lnSpc>
              <a:spcBef>
                <a:spcPts val="1585"/>
              </a:spcBef>
              <a:buClr>
                <a:srgbClr val="92A199"/>
              </a:buClr>
              <a:buSzPct val="79166"/>
              <a:buFont typeface="Arial"/>
              <a:buChar char="•"/>
              <a:tabLst>
                <a:tab pos="195580" algn="l"/>
              </a:tabLst>
            </a:pPr>
            <a:r>
              <a:rPr lang="en-US" dirty="0">
                <a:latin typeface="Calibri" panose="020F0502020204030204" pitchFamily="34" charset="0"/>
                <a:cs typeface="Calibri" panose="020F0502020204030204" pitchFamily="34" charset="0"/>
              </a:rPr>
              <a:t>Case </a:t>
            </a:r>
            <a:r>
              <a:rPr lang="en-US" spc="5" dirty="0">
                <a:latin typeface="Calibri" panose="020F0502020204030204" pitchFamily="34" charset="0"/>
                <a:cs typeface="Calibri" panose="020F0502020204030204" pitchFamily="34" charset="0"/>
              </a:rPr>
              <a:t>reports </a:t>
            </a:r>
            <a:r>
              <a:rPr lang="en-US" dirty="0">
                <a:latin typeface="Calibri" panose="020F0502020204030204" pitchFamily="34" charset="0"/>
                <a:cs typeface="Calibri" panose="020F0502020204030204" pitchFamily="34" charset="0"/>
              </a:rPr>
              <a:t>suggest that </a:t>
            </a:r>
            <a:r>
              <a:rPr lang="en-US" spc="5" dirty="0">
                <a:latin typeface="Calibri" panose="020F0502020204030204" pitchFamily="34" charset="0"/>
                <a:cs typeface="Calibri" panose="020F0502020204030204" pitchFamily="34" charset="0"/>
              </a:rPr>
              <a:t>Bupropion, Mirtazapine, </a:t>
            </a:r>
            <a:r>
              <a:rPr lang="en-US" spc="-15" dirty="0">
                <a:latin typeface="Calibri" panose="020F0502020204030204" pitchFamily="34" charset="0"/>
                <a:cs typeface="Calibri" panose="020F0502020204030204" pitchFamily="34" charset="0"/>
              </a:rPr>
              <a:t>Venlafaxine  </a:t>
            </a:r>
            <a:r>
              <a:rPr lang="en-US" dirty="0">
                <a:latin typeface="Calibri" panose="020F0502020204030204" pitchFamily="34" charset="0"/>
                <a:cs typeface="Calibri" panose="020F0502020204030204" pitchFamily="34" charset="0"/>
              </a:rPr>
              <a:t>and </a:t>
            </a:r>
            <a:r>
              <a:rPr lang="en-US" spc="5" dirty="0" err="1">
                <a:latin typeface="Calibri" panose="020F0502020204030204" pitchFamily="34" charset="0"/>
                <a:cs typeface="Calibri" panose="020F0502020204030204" pitchFamily="34" charset="0"/>
              </a:rPr>
              <a:t>Lamotrigine</a:t>
            </a:r>
            <a:r>
              <a:rPr lang="en-US" spc="5" dirty="0">
                <a:latin typeface="Calibri" panose="020F0502020204030204" pitchFamily="34" charset="0"/>
                <a:cs typeface="Calibri" panose="020F0502020204030204" pitchFamily="34" charset="0"/>
              </a:rPr>
              <a:t> may </a:t>
            </a:r>
            <a:r>
              <a:rPr lang="en-US" dirty="0">
                <a:latin typeface="Calibri" panose="020F0502020204030204" pitchFamily="34" charset="0"/>
                <a:cs typeface="Calibri" panose="020F0502020204030204" pitchFamily="34" charset="0"/>
              </a:rPr>
              <a:t>be </a:t>
            </a:r>
            <a:r>
              <a:rPr lang="en-US" spc="5" dirty="0">
                <a:latin typeface="Calibri" panose="020F0502020204030204" pitchFamily="34" charset="0"/>
                <a:cs typeface="Calibri" panose="020F0502020204030204" pitchFamily="34" charset="0"/>
              </a:rPr>
              <a:t>effective for</a:t>
            </a:r>
            <a:r>
              <a:rPr lang="en-US" spc="-20"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PLAC.</a:t>
            </a:r>
          </a:p>
          <a:p>
            <a:pPr marL="195580" marR="2143125" indent="-182880">
              <a:lnSpc>
                <a:spcPts val="2740"/>
              </a:lnSpc>
              <a:spcBef>
                <a:spcPts val="1605"/>
              </a:spcBef>
              <a:buClr>
                <a:srgbClr val="92A199"/>
              </a:buClr>
              <a:buSzPct val="79166"/>
              <a:buFont typeface="Arial"/>
              <a:buChar char="•"/>
              <a:tabLst>
                <a:tab pos="195580" algn="l"/>
              </a:tabLst>
            </a:pPr>
            <a:r>
              <a:rPr lang="en-US" dirty="0">
                <a:latin typeface="Calibri" panose="020F0502020204030204" pitchFamily="34" charset="0"/>
                <a:cs typeface="Calibri" panose="020F0502020204030204" pitchFamily="34" charset="0"/>
              </a:rPr>
              <a:t>FDA </a:t>
            </a:r>
            <a:r>
              <a:rPr lang="en-US" spc="5" dirty="0">
                <a:latin typeface="Calibri" panose="020F0502020204030204" pitchFamily="34" charset="0"/>
                <a:cs typeface="Calibri" panose="020F0502020204030204" pitchFamily="34" charset="0"/>
              </a:rPr>
              <a:t>approved combination </a:t>
            </a:r>
            <a:r>
              <a:rPr lang="en-US" dirty="0">
                <a:latin typeface="Calibri" panose="020F0502020204030204" pitchFamily="34" charset="0"/>
                <a:cs typeface="Calibri" panose="020F0502020204030204" pitchFamily="34" charset="0"/>
              </a:rPr>
              <a:t>of</a:t>
            </a:r>
            <a:r>
              <a:rPr lang="en-US" spc="-185" dirty="0">
                <a:latin typeface="Calibri" panose="020F0502020204030204" pitchFamily="34" charset="0"/>
                <a:cs typeface="Calibri" panose="020F0502020204030204" pitchFamily="34" charset="0"/>
              </a:rPr>
              <a:t> </a:t>
            </a:r>
            <a:r>
              <a:rPr lang="en-US" b="1" spc="5" dirty="0">
                <a:latin typeface="Calibri" panose="020F0502020204030204" pitchFamily="34" charset="0"/>
                <a:cs typeface="Calibri" panose="020F0502020204030204" pitchFamily="34" charset="0"/>
              </a:rPr>
              <a:t>dextromethorphan  </a:t>
            </a:r>
            <a:r>
              <a:rPr lang="en-US" b="1" spc="5" dirty="0" err="1">
                <a:latin typeface="Calibri" panose="020F0502020204030204" pitchFamily="34" charset="0"/>
                <a:cs typeface="Calibri" panose="020F0502020204030204" pitchFamily="34" charset="0"/>
              </a:rPr>
              <a:t>hydrobromide</a:t>
            </a:r>
            <a:r>
              <a:rPr lang="en-US" b="1" spc="5" dirty="0">
                <a:latin typeface="Calibri" panose="020F0502020204030204" pitchFamily="34" charset="0"/>
                <a:cs typeface="Calibri" panose="020F0502020204030204" pitchFamily="34" charset="0"/>
              </a:rPr>
              <a:t>/quinidine sulfate</a:t>
            </a:r>
            <a:r>
              <a:rPr lang="en-US" spc="5"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in </a:t>
            </a:r>
            <a:r>
              <a:rPr lang="en-US" spc="5" dirty="0">
                <a:latin typeface="Calibri" panose="020F0502020204030204" pitchFamily="34" charset="0"/>
                <a:cs typeface="Calibri" panose="020F0502020204030204" pitchFamily="34" charset="0"/>
              </a:rPr>
              <a:t>2010.</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637122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pc="-50" dirty="0"/>
              <a:t>ANOSOGNOSIA</a:t>
            </a:r>
            <a:endParaRPr lang="en-IN" dirty="0"/>
          </a:p>
        </p:txBody>
      </p:sp>
      <p:sp>
        <p:nvSpPr>
          <p:cNvPr id="3" name="Content Placeholder 2"/>
          <p:cNvSpPr>
            <a:spLocks noGrp="1"/>
          </p:cNvSpPr>
          <p:nvPr>
            <p:ph idx="1"/>
          </p:nvPr>
        </p:nvSpPr>
        <p:spPr/>
        <p:txBody>
          <a:bodyPr>
            <a:normAutofit lnSpcReduction="10000"/>
          </a:bodyPr>
          <a:lstStyle/>
          <a:p>
            <a:pPr marL="195580" marR="101600" indent="-182880">
              <a:lnSpc>
                <a:spcPct val="95100"/>
              </a:lnSpc>
              <a:spcBef>
                <a:spcPts val="240"/>
              </a:spcBef>
              <a:buClr>
                <a:srgbClr val="92A199"/>
              </a:buClr>
              <a:buSzPct val="79166"/>
              <a:buFont typeface="Arial"/>
              <a:buChar char="•"/>
              <a:tabLst>
                <a:tab pos="195580" algn="l"/>
              </a:tabLst>
            </a:pPr>
            <a:r>
              <a:rPr lang="en-US" spc="5" dirty="0" err="1">
                <a:latin typeface="Calibri" panose="020F0502020204030204" pitchFamily="34" charset="0"/>
                <a:cs typeface="Calibri" panose="020F0502020204030204" pitchFamily="34" charset="0"/>
              </a:rPr>
              <a:t>Anosognosia</a:t>
            </a:r>
            <a:r>
              <a:rPr lang="en-US" spc="5"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is a </a:t>
            </a:r>
            <a:r>
              <a:rPr lang="en-US" spc="5" dirty="0">
                <a:latin typeface="Calibri" panose="020F0502020204030204" pitchFamily="34" charset="0"/>
                <a:cs typeface="Calibri" panose="020F0502020204030204" pitchFamily="34" charset="0"/>
              </a:rPr>
              <a:t>term introduced </a:t>
            </a:r>
            <a:r>
              <a:rPr lang="en-US" dirty="0">
                <a:latin typeface="Calibri" panose="020F0502020204030204" pitchFamily="34" charset="0"/>
                <a:cs typeface="Calibri" panose="020F0502020204030204" pitchFamily="34" charset="0"/>
              </a:rPr>
              <a:t>by </a:t>
            </a:r>
            <a:r>
              <a:rPr lang="en-US" spc="5" dirty="0">
                <a:latin typeface="Calibri" panose="020F0502020204030204" pitchFamily="34" charset="0"/>
                <a:cs typeface="Calibri" panose="020F0502020204030204" pitchFamily="34" charset="0"/>
              </a:rPr>
              <a:t>Joseph </a:t>
            </a:r>
            <a:r>
              <a:rPr lang="en-US" dirty="0">
                <a:latin typeface="Calibri" panose="020F0502020204030204" pitchFamily="34" charset="0"/>
                <a:cs typeface="Calibri" panose="020F0502020204030204" pitchFamily="34" charset="0"/>
              </a:rPr>
              <a:t>Jules </a:t>
            </a:r>
            <a:r>
              <a:rPr lang="en-US" spc="5" dirty="0">
                <a:latin typeface="Calibri" panose="020F0502020204030204" pitchFamily="34" charset="0"/>
                <a:cs typeface="Calibri" panose="020F0502020204030204" pitchFamily="34" charset="0"/>
              </a:rPr>
              <a:t>François Félix  Babinski to indicate </a:t>
            </a:r>
            <a:r>
              <a:rPr lang="en-US" b="1" dirty="0">
                <a:latin typeface="Calibri" panose="020F0502020204030204" pitchFamily="34" charset="0"/>
                <a:cs typeface="Calibri" panose="020F0502020204030204" pitchFamily="34" charset="0"/>
              </a:rPr>
              <a:t>a </a:t>
            </a:r>
            <a:r>
              <a:rPr lang="en-US" b="1" spc="-5" dirty="0">
                <a:latin typeface="Calibri" panose="020F0502020204030204" pitchFamily="34" charset="0"/>
                <a:cs typeface="Calibri" panose="020F0502020204030204" pitchFamily="34" charset="0"/>
              </a:rPr>
              <a:t>patient’s </a:t>
            </a:r>
            <a:r>
              <a:rPr lang="en-US" b="1" spc="5" dirty="0">
                <a:latin typeface="Calibri" panose="020F0502020204030204" pitchFamily="34" charset="0"/>
                <a:cs typeface="Calibri" panose="020F0502020204030204" pitchFamily="34" charset="0"/>
              </a:rPr>
              <a:t>lack </a:t>
            </a:r>
            <a:r>
              <a:rPr lang="en-US" b="1" dirty="0">
                <a:latin typeface="Calibri" panose="020F0502020204030204" pitchFamily="34" charset="0"/>
                <a:cs typeface="Calibri" panose="020F0502020204030204" pitchFamily="34" charset="0"/>
              </a:rPr>
              <a:t>of </a:t>
            </a:r>
            <a:r>
              <a:rPr lang="en-US" b="1" spc="5" dirty="0">
                <a:latin typeface="Calibri" panose="020F0502020204030204" pitchFamily="34" charset="0"/>
                <a:cs typeface="Calibri" panose="020F0502020204030204" pitchFamily="34" charset="0"/>
              </a:rPr>
              <a:t>awareness </a:t>
            </a:r>
            <a:r>
              <a:rPr lang="en-US" b="1" dirty="0">
                <a:latin typeface="Calibri" panose="020F0502020204030204" pitchFamily="34" charset="0"/>
                <a:cs typeface="Calibri" panose="020F0502020204030204" pitchFamily="34" charset="0"/>
              </a:rPr>
              <a:t>of his or her  </a:t>
            </a:r>
            <a:r>
              <a:rPr lang="en-US" b="1" spc="5" dirty="0">
                <a:latin typeface="Calibri" panose="020F0502020204030204" pitchFamily="34" charset="0"/>
                <a:cs typeface="Calibri" panose="020F0502020204030204" pitchFamily="34" charset="0"/>
              </a:rPr>
              <a:t>hemiplegia.</a:t>
            </a:r>
            <a:endParaRPr lang="en-US" b="1" dirty="0">
              <a:latin typeface="Calibri" panose="020F0502020204030204" pitchFamily="34" charset="0"/>
              <a:cs typeface="Calibri" panose="020F0502020204030204" pitchFamily="34" charset="0"/>
            </a:endParaRPr>
          </a:p>
          <a:p>
            <a:pPr marL="195580" marR="562610" indent="-182880">
              <a:lnSpc>
                <a:spcPct val="95000"/>
              </a:lnSpc>
              <a:spcBef>
                <a:spcPts val="1600"/>
              </a:spcBef>
              <a:buClr>
                <a:srgbClr val="92A199"/>
              </a:buClr>
              <a:buSzPct val="79166"/>
              <a:buFont typeface="Arial"/>
              <a:buChar char="•"/>
              <a:tabLst>
                <a:tab pos="195580" algn="l"/>
              </a:tabLst>
            </a:pPr>
            <a:r>
              <a:rPr lang="en-US" dirty="0">
                <a:latin typeface="Calibri" panose="020F0502020204030204" pitchFamily="34" charset="0"/>
                <a:cs typeface="Calibri" panose="020F0502020204030204" pitchFamily="34" charset="0"/>
              </a:rPr>
              <a:t>This </a:t>
            </a:r>
            <a:r>
              <a:rPr lang="en-US" spc="5" dirty="0">
                <a:latin typeface="Calibri" panose="020F0502020204030204" pitchFamily="34" charset="0"/>
                <a:cs typeface="Calibri" panose="020F0502020204030204" pitchFamily="34" charset="0"/>
              </a:rPr>
              <a:t>term </a:t>
            </a:r>
            <a:r>
              <a:rPr lang="en-US" dirty="0">
                <a:latin typeface="Calibri" panose="020F0502020204030204" pitchFamily="34" charset="0"/>
                <a:cs typeface="Calibri" panose="020F0502020204030204" pitchFamily="34" charset="0"/>
              </a:rPr>
              <a:t>has </a:t>
            </a:r>
            <a:r>
              <a:rPr lang="en-US" spc="5" dirty="0">
                <a:latin typeface="Calibri" panose="020F0502020204030204" pitchFamily="34" charset="0"/>
                <a:cs typeface="Calibri" panose="020F0502020204030204" pitchFamily="34" charset="0"/>
              </a:rPr>
              <a:t>been extended to </a:t>
            </a:r>
            <a:r>
              <a:rPr lang="en-US" b="1" spc="5" dirty="0">
                <a:latin typeface="Calibri" panose="020F0502020204030204" pitchFamily="34" charset="0"/>
                <a:cs typeface="Calibri" panose="020F0502020204030204" pitchFamily="34" charset="0"/>
              </a:rPr>
              <a:t>unawareness </a:t>
            </a:r>
            <a:r>
              <a:rPr lang="en-US" b="1" dirty="0">
                <a:latin typeface="Calibri" panose="020F0502020204030204" pitchFamily="34" charset="0"/>
                <a:cs typeface="Calibri" panose="020F0502020204030204" pitchFamily="34" charset="0"/>
              </a:rPr>
              <a:t>of </a:t>
            </a:r>
            <a:r>
              <a:rPr lang="en-US" b="1" spc="5" dirty="0">
                <a:latin typeface="Calibri" panose="020F0502020204030204" pitchFamily="34" charset="0"/>
                <a:cs typeface="Calibri" panose="020F0502020204030204" pitchFamily="34" charset="0"/>
              </a:rPr>
              <a:t>other deficits  </a:t>
            </a:r>
            <a:r>
              <a:rPr lang="en-US" spc="5" dirty="0">
                <a:latin typeface="Calibri" panose="020F0502020204030204" pitchFamily="34" charset="0"/>
                <a:cs typeface="Calibri" panose="020F0502020204030204" pitchFamily="34" charset="0"/>
              </a:rPr>
              <a:t>after stroke, such </a:t>
            </a:r>
            <a:r>
              <a:rPr lang="en-US" dirty="0">
                <a:latin typeface="Calibri" panose="020F0502020204030204" pitchFamily="34" charset="0"/>
                <a:cs typeface="Calibri" panose="020F0502020204030204" pitchFamily="34" charset="0"/>
              </a:rPr>
              <a:t>as </a:t>
            </a:r>
            <a:r>
              <a:rPr lang="en-US" b="1" spc="5" dirty="0">
                <a:latin typeface="Calibri" panose="020F0502020204030204" pitchFamily="34" charset="0"/>
                <a:cs typeface="Calibri" panose="020F0502020204030204" pitchFamily="34" charset="0"/>
              </a:rPr>
              <a:t>cortical blindness, </a:t>
            </a:r>
            <a:r>
              <a:rPr lang="en-US" b="1" dirty="0">
                <a:latin typeface="Calibri" panose="020F0502020204030204" pitchFamily="34" charset="0"/>
                <a:cs typeface="Calibri" panose="020F0502020204030204" pitchFamily="34" charset="0"/>
              </a:rPr>
              <a:t>hemianopia, and  </a:t>
            </a:r>
            <a:r>
              <a:rPr lang="en-US" b="1" spc="5" dirty="0">
                <a:latin typeface="Calibri" panose="020F0502020204030204" pitchFamily="34" charset="0"/>
                <a:cs typeface="Calibri" panose="020F0502020204030204" pitchFamily="34" charset="0"/>
              </a:rPr>
              <a:t>amnesia</a:t>
            </a:r>
            <a:r>
              <a:rPr lang="en-US" spc="5" dirty="0">
                <a:latin typeface="Calibri" panose="020F0502020204030204" pitchFamily="34" charset="0"/>
                <a:cs typeface="Calibri" panose="020F0502020204030204" pitchFamily="34" charset="0"/>
              </a:rPr>
              <a:t>.</a:t>
            </a:r>
            <a:endParaRPr lang="en-US" dirty="0">
              <a:latin typeface="Calibri" panose="020F0502020204030204" pitchFamily="34" charset="0"/>
              <a:cs typeface="Calibri" panose="020F0502020204030204" pitchFamily="34" charset="0"/>
            </a:endParaRPr>
          </a:p>
          <a:p>
            <a:pPr marL="195580" indent="-182880">
              <a:lnSpc>
                <a:spcPct val="100000"/>
              </a:lnSpc>
              <a:spcBef>
                <a:spcPts val="1460"/>
              </a:spcBef>
              <a:buClr>
                <a:srgbClr val="92A199"/>
              </a:buClr>
              <a:buSzPct val="79166"/>
              <a:buFont typeface="Arial"/>
              <a:buChar char="•"/>
              <a:tabLst>
                <a:tab pos="195580" algn="l"/>
              </a:tabLst>
            </a:pPr>
            <a:r>
              <a:rPr lang="en-US" spc="5" dirty="0">
                <a:latin typeface="Calibri" panose="020F0502020204030204" pitchFamily="34" charset="0"/>
                <a:cs typeface="Calibri" panose="020F0502020204030204" pitchFamily="34" charset="0"/>
              </a:rPr>
              <a:t>Frequency </a:t>
            </a:r>
            <a:r>
              <a:rPr lang="en-US" dirty="0">
                <a:latin typeface="Calibri" panose="020F0502020204030204" pitchFamily="34" charset="0"/>
                <a:cs typeface="Calibri" panose="020F0502020204030204" pitchFamily="34" charset="0"/>
              </a:rPr>
              <a:t>of </a:t>
            </a:r>
            <a:r>
              <a:rPr lang="en-US" spc="5" dirty="0" err="1">
                <a:latin typeface="Calibri" panose="020F0502020204030204" pitchFamily="34" charset="0"/>
                <a:cs typeface="Calibri" panose="020F0502020204030204" pitchFamily="34" charset="0"/>
              </a:rPr>
              <a:t>anosognosia</a:t>
            </a:r>
            <a:r>
              <a:rPr lang="en-US" spc="5" dirty="0">
                <a:latin typeface="Calibri" panose="020F0502020204030204" pitchFamily="34" charset="0"/>
                <a:cs typeface="Calibri" panose="020F0502020204030204" pitchFamily="34" charset="0"/>
              </a:rPr>
              <a:t> for hemiplegia to range from </a:t>
            </a:r>
            <a:r>
              <a:rPr lang="en-US" dirty="0">
                <a:latin typeface="Calibri" panose="020F0502020204030204" pitchFamily="34" charset="0"/>
                <a:cs typeface="Calibri" panose="020F0502020204030204" pitchFamily="34" charset="0"/>
              </a:rPr>
              <a:t>20 - 44</a:t>
            </a:r>
            <a:r>
              <a:rPr lang="en-US" spc="40" dirty="0">
                <a:latin typeface="Calibri" panose="020F0502020204030204" pitchFamily="34" charset="0"/>
                <a:cs typeface="Calibri" panose="020F0502020204030204" pitchFamily="34" charset="0"/>
              </a:rPr>
              <a:t> </a:t>
            </a:r>
            <a:r>
              <a:rPr lang="en-US" spc="5" dirty="0">
                <a:latin typeface="Calibri" panose="020F0502020204030204" pitchFamily="34" charset="0"/>
                <a:cs typeface="Calibri" panose="020F0502020204030204" pitchFamily="34" charset="0"/>
              </a:rPr>
              <a:t>%.</a:t>
            </a:r>
            <a:endParaRPr lang="en-US" dirty="0">
              <a:latin typeface="Calibri" panose="020F0502020204030204" pitchFamily="34" charset="0"/>
              <a:cs typeface="Calibri" panose="020F0502020204030204" pitchFamily="34" charset="0"/>
            </a:endParaRPr>
          </a:p>
          <a:p>
            <a:pPr marL="195580" indent="-182880">
              <a:lnSpc>
                <a:spcPct val="100000"/>
              </a:lnSpc>
              <a:spcBef>
                <a:spcPts val="1455"/>
              </a:spcBef>
              <a:buClr>
                <a:srgbClr val="92A199"/>
              </a:buClr>
              <a:buSzPct val="79166"/>
              <a:buFont typeface="Arial"/>
              <a:buChar char="•"/>
              <a:tabLst>
                <a:tab pos="195580" algn="l"/>
              </a:tabLst>
            </a:pPr>
            <a:r>
              <a:rPr lang="en-US" spc="5" dirty="0" err="1">
                <a:latin typeface="Calibri" panose="020F0502020204030204" pitchFamily="34" charset="0"/>
                <a:cs typeface="Calibri" panose="020F0502020204030204" pitchFamily="34" charset="0"/>
              </a:rPr>
              <a:t>Anosognosia</a:t>
            </a:r>
            <a:r>
              <a:rPr lang="en-US" spc="5" dirty="0">
                <a:latin typeface="Calibri" panose="020F0502020204030204" pitchFamily="34" charset="0"/>
                <a:cs typeface="Calibri" panose="020F0502020204030204" pitchFamily="34" charset="0"/>
              </a:rPr>
              <a:t> </a:t>
            </a:r>
            <a:r>
              <a:rPr lang="en-US" b="1" dirty="0">
                <a:latin typeface="Calibri" panose="020F0502020204030204" pitchFamily="34" charset="0"/>
                <a:cs typeface="Calibri" panose="020F0502020204030204" pitchFamily="34" charset="0"/>
              </a:rPr>
              <a:t>is </a:t>
            </a:r>
            <a:r>
              <a:rPr lang="en-US" b="1" spc="5" dirty="0">
                <a:latin typeface="Calibri" panose="020F0502020204030204" pitchFamily="34" charset="0"/>
                <a:cs typeface="Calibri" panose="020F0502020204030204" pitchFamily="34" charset="0"/>
              </a:rPr>
              <a:t>uncommon </a:t>
            </a:r>
            <a:r>
              <a:rPr lang="en-US" b="1" dirty="0">
                <a:latin typeface="Calibri" panose="020F0502020204030204" pitchFamily="34" charset="0"/>
                <a:cs typeface="Calibri" panose="020F0502020204030204" pitchFamily="34" charset="0"/>
              </a:rPr>
              <a:t>beyond 3 </a:t>
            </a:r>
            <a:r>
              <a:rPr lang="en-US" b="1" spc="5" dirty="0">
                <a:latin typeface="Calibri" panose="020F0502020204030204" pitchFamily="34" charset="0"/>
                <a:cs typeface="Calibri" panose="020F0502020204030204" pitchFamily="34" charset="0"/>
              </a:rPr>
              <a:t>months</a:t>
            </a:r>
            <a:r>
              <a:rPr lang="en-US" b="1" spc="80" dirty="0">
                <a:latin typeface="Calibri" panose="020F0502020204030204" pitchFamily="34" charset="0"/>
                <a:cs typeface="Calibri" panose="020F0502020204030204" pitchFamily="34" charset="0"/>
              </a:rPr>
              <a:t> </a:t>
            </a:r>
            <a:r>
              <a:rPr lang="en-US" b="1" spc="5" dirty="0" err="1">
                <a:latin typeface="Calibri" panose="020F0502020204030204" pitchFamily="34" charset="0"/>
                <a:cs typeface="Calibri" panose="020F0502020204030204" pitchFamily="34" charset="0"/>
              </a:rPr>
              <a:t>poststroke</a:t>
            </a:r>
            <a:r>
              <a:rPr lang="en-US" spc="5" dirty="0">
                <a:latin typeface="Calibri" panose="020F0502020204030204" pitchFamily="34" charset="0"/>
                <a:cs typeface="Calibri" panose="020F0502020204030204" pitchFamily="34" charset="0"/>
              </a:rPr>
              <a:t>.</a:t>
            </a:r>
            <a:endParaRPr lang="en-US" dirty="0">
              <a:latin typeface="Calibri" panose="020F0502020204030204" pitchFamily="34" charset="0"/>
              <a:cs typeface="Calibri" panose="020F0502020204030204" pitchFamily="34" charset="0"/>
            </a:endParaRPr>
          </a:p>
          <a:p>
            <a:pPr marL="195580" indent="-182880">
              <a:lnSpc>
                <a:spcPct val="100000"/>
              </a:lnSpc>
              <a:spcBef>
                <a:spcPts val="1455"/>
              </a:spcBef>
              <a:buClr>
                <a:srgbClr val="92A199"/>
              </a:buClr>
              <a:buSzPct val="79166"/>
              <a:buFont typeface="Arial"/>
              <a:buChar char="•"/>
              <a:tabLst>
                <a:tab pos="195580" algn="l"/>
              </a:tabLst>
            </a:pPr>
            <a:r>
              <a:rPr lang="en-US" b="1" spc="5" dirty="0">
                <a:latin typeface="Calibri" panose="020F0502020204030204" pitchFamily="34" charset="0"/>
                <a:cs typeface="Calibri" panose="020F0502020204030204" pitchFamily="34" charset="0"/>
              </a:rPr>
              <a:t>Effective treatments </a:t>
            </a:r>
            <a:r>
              <a:rPr lang="en-US" b="1" dirty="0">
                <a:latin typeface="Calibri" panose="020F0502020204030204" pitchFamily="34" charset="0"/>
                <a:cs typeface="Calibri" panose="020F0502020204030204" pitchFamily="34" charset="0"/>
              </a:rPr>
              <a:t>have not </a:t>
            </a:r>
            <a:r>
              <a:rPr lang="en-US" b="1" spc="5" dirty="0">
                <a:latin typeface="Calibri" panose="020F0502020204030204" pitchFamily="34" charset="0"/>
                <a:cs typeface="Calibri" panose="020F0502020204030204" pitchFamily="34" charset="0"/>
              </a:rPr>
              <a:t>been established for</a:t>
            </a:r>
            <a:r>
              <a:rPr lang="en-US" b="1" spc="65" dirty="0">
                <a:latin typeface="Calibri" panose="020F0502020204030204" pitchFamily="34" charset="0"/>
                <a:cs typeface="Calibri" panose="020F0502020204030204" pitchFamily="34" charset="0"/>
              </a:rPr>
              <a:t> </a:t>
            </a:r>
            <a:r>
              <a:rPr lang="en-US" b="1" spc="5" dirty="0" err="1">
                <a:latin typeface="Calibri" panose="020F0502020204030204" pitchFamily="34" charset="0"/>
                <a:cs typeface="Calibri" panose="020F0502020204030204" pitchFamily="34" charset="0"/>
              </a:rPr>
              <a:t>anosognosia</a:t>
            </a:r>
            <a:r>
              <a:rPr lang="en-US" b="1" spc="5" dirty="0">
                <a:latin typeface="Calibri" panose="020F0502020204030204" pitchFamily="34" charset="0"/>
                <a:cs typeface="Calibri" panose="020F0502020204030204" pitchFamily="34" charset="0"/>
              </a:rPr>
              <a:t>.</a:t>
            </a:r>
            <a:endParaRPr lang="en-US"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40455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23455"/>
            <a:ext cx="10515600" cy="5553508"/>
          </a:xfrm>
        </p:spPr>
        <p:txBody>
          <a:bodyPr>
            <a:normAutofit/>
          </a:bodyPr>
          <a:lstStyle/>
          <a:p>
            <a:pPr marL="195580" indent="-182880">
              <a:lnSpc>
                <a:spcPct val="100000"/>
              </a:lnSpc>
              <a:spcBef>
                <a:spcPts val="1555"/>
              </a:spcBef>
              <a:buClr>
                <a:srgbClr val="92A199"/>
              </a:buClr>
              <a:buSzPct val="79166"/>
              <a:buFont typeface="Arial"/>
              <a:buChar char="•"/>
              <a:tabLst>
                <a:tab pos="195580" algn="l"/>
              </a:tabLst>
            </a:pPr>
            <a:r>
              <a:rPr lang="en-US" spc="-25" dirty="0">
                <a:latin typeface="Calibri" panose="020F0502020204030204" pitchFamily="34" charset="0"/>
                <a:cs typeface="Calibri" panose="020F0502020204030204" pitchFamily="34" charset="0"/>
              </a:rPr>
              <a:t>Annually, </a:t>
            </a:r>
            <a:r>
              <a:rPr lang="en-US" dirty="0">
                <a:latin typeface="Calibri" panose="020F0502020204030204" pitchFamily="34" charset="0"/>
                <a:cs typeface="Calibri" panose="020F0502020204030204" pitchFamily="34" charset="0"/>
              </a:rPr>
              <a:t>15 </a:t>
            </a:r>
            <a:r>
              <a:rPr lang="en-US" spc="5" dirty="0">
                <a:latin typeface="Calibri" panose="020F0502020204030204" pitchFamily="34" charset="0"/>
                <a:cs typeface="Calibri" panose="020F0502020204030204" pitchFamily="34" charset="0"/>
              </a:rPr>
              <a:t>million people worldwide suffer </a:t>
            </a:r>
            <a:r>
              <a:rPr lang="en-US" dirty="0">
                <a:latin typeface="Calibri" panose="020F0502020204030204" pitchFamily="34" charset="0"/>
                <a:cs typeface="Calibri" panose="020F0502020204030204" pitchFamily="34" charset="0"/>
              </a:rPr>
              <a:t>a </a:t>
            </a:r>
            <a:r>
              <a:rPr lang="en-US" spc="5" dirty="0">
                <a:latin typeface="Calibri" panose="020F0502020204030204" pitchFamily="34" charset="0"/>
                <a:cs typeface="Calibri" panose="020F0502020204030204" pitchFamily="34" charset="0"/>
              </a:rPr>
              <a:t>stroke</a:t>
            </a:r>
            <a:r>
              <a:rPr lang="en-US" spc="-25" dirty="0">
                <a:latin typeface="Calibri" panose="020F0502020204030204" pitchFamily="34" charset="0"/>
                <a:cs typeface="Calibri" panose="020F0502020204030204" pitchFamily="34" charset="0"/>
              </a:rPr>
              <a:t> </a:t>
            </a:r>
            <a:r>
              <a:rPr lang="en-US" spc="5" dirty="0">
                <a:latin typeface="Calibri" panose="020F0502020204030204" pitchFamily="34" charset="0"/>
                <a:cs typeface="Calibri" panose="020F0502020204030204" pitchFamily="34" charset="0"/>
              </a:rPr>
              <a:t>(WHO)</a:t>
            </a:r>
            <a:endParaRPr lang="en-US" dirty="0">
              <a:latin typeface="Calibri" panose="020F0502020204030204" pitchFamily="34" charset="0"/>
              <a:cs typeface="Calibri" panose="020F0502020204030204" pitchFamily="34" charset="0"/>
            </a:endParaRPr>
          </a:p>
          <a:p>
            <a:pPr marL="195580" marR="1041400" indent="-182880">
              <a:lnSpc>
                <a:spcPts val="2740"/>
              </a:lnSpc>
              <a:spcBef>
                <a:spcPts val="1664"/>
              </a:spcBef>
              <a:buClr>
                <a:srgbClr val="92A199"/>
              </a:buClr>
              <a:buSzPct val="79166"/>
              <a:buFont typeface="Arial"/>
              <a:buChar char="•"/>
              <a:tabLst>
                <a:tab pos="195580" algn="l"/>
              </a:tabLst>
            </a:pPr>
            <a:r>
              <a:rPr lang="en-US" dirty="0">
                <a:latin typeface="Calibri" panose="020F0502020204030204" pitchFamily="34" charset="0"/>
                <a:cs typeface="Calibri" panose="020F0502020204030204" pitchFamily="34" charset="0"/>
              </a:rPr>
              <a:t>The </a:t>
            </a:r>
            <a:r>
              <a:rPr lang="en-US" spc="5" dirty="0">
                <a:latin typeface="Calibri" panose="020F0502020204030204" pitchFamily="34" charset="0"/>
                <a:cs typeface="Calibri" panose="020F0502020204030204" pitchFamily="34" charset="0"/>
              </a:rPr>
              <a:t>incidence </a:t>
            </a:r>
            <a:r>
              <a:rPr lang="en-US" dirty="0">
                <a:latin typeface="Calibri" panose="020F0502020204030204" pitchFamily="34" charset="0"/>
                <a:cs typeface="Calibri" panose="020F0502020204030204" pitchFamily="34" charset="0"/>
              </a:rPr>
              <a:t>of a </a:t>
            </a:r>
            <a:r>
              <a:rPr lang="en-US" spc="5" dirty="0">
                <a:latin typeface="Calibri" panose="020F0502020204030204" pitchFamily="34" charset="0"/>
                <a:cs typeface="Calibri" panose="020F0502020204030204" pitchFamily="34" charset="0"/>
              </a:rPr>
              <a:t>first stroke </a:t>
            </a:r>
            <a:r>
              <a:rPr lang="en-US" dirty="0">
                <a:latin typeface="Calibri" panose="020F0502020204030204" pitchFamily="34" charset="0"/>
                <a:cs typeface="Calibri" panose="020F0502020204030204" pitchFamily="34" charset="0"/>
              </a:rPr>
              <a:t>is about </a:t>
            </a:r>
            <a:r>
              <a:rPr lang="en-US" b="1" dirty="0">
                <a:latin typeface="Calibri" panose="020F0502020204030204" pitchFamily="34" charset="0"/>
                <a:cs typeface="Calibri" panose="020F0502020204030204" pitchFamily="34" charset="0"/>
              </a:rPr>
              <a:t>2 </a:t>
            </a:r>
            <a:r>
              <a:rPr lang="en-US" b="1" spc="5" dirty="0">
                <a:latin typeface="Calibri" panose="020F0502020204030204" pitchFamily="34" charset="0"/>
                <a:cs typeface="Calibri" panose="020F0502020204030204" pitchFamily="34" charset="0"/>
              </a:rPr>
              <a:t>per </a:t>
            </a:r>
            <a:r>
              <a:rPr lang="en-US" b="1" dirty="0">
                <a:latin typeface="Calibri" panose="020F0502020204030204" pitchFamily="34" charset="0"/>
                <a:cs typeface="Calibri" panose="020F0502020204030204" pitchFamily="34" charset="0"/>
              </a:rPr>
              <a:t>1000 </a:t>
            </a:r>
            <a:r>
              <a:rPr lang="en-US" b="1" spc="5" dirty="0">
                <a:latin typeface="Calibri" panose="020F0502020204030204" pitchFamily="34" charset="0"/>
                <a:cs typeface="Calibri" panose="020F0502020204030204" pitchFamily="34" charset="0"/>
              </a:rPr>
              <a:t>per </a:t>
            </a:r>
            <a:r>
              <a:rPr lang="en-US" b="1" dirty="0">
                <a:latin typeface="Calibri" panose="020F0502020204030204" pitchFamily="34" charset="0"/>
                <a:cs typeface="Calibri" panose="020F0502020204030204" pitchFamily="34" charset="0"/>
              </a:rPr>
              <a:t>year  </a:t>
            </a:r>
          </a:p>
          <a:p>
            <a:pPr marL="195580" marR="5080" indent="-182880">
              <a:lnSpc>
                <a:spcPct val="95000"/>
              </a:lnSpc>
              <a:spcBef>
                <a:spcPts val="1535"/>
              </a:spcBef>
              <a:buClr>
                <a:srgbClr val="92A199"/>
              </a:buClr>
              <a:buSzPct val="79166"/>
              <a:buFont typeface="Arial"/>
              <a:buChar char="•"/>
              <a:tabLst>
                <a:tab pos="195580" algn="l"/>
              </a:tabLst>
            </a:pPr>
            <a:r>
              <a:rPr lang="en-US" spc="-5" dirty="0">
                <a:latin typeface="Calibri" panose="020F0502020204030204" pitchFamily="34" charset="0"/>
                <a:cs typeface="Calibri" panose="020F0502020204030204" pitchFamily="34" charset="0"/>
              </a:rPr>
              <a:t>It </a:t>
            </a:r>
            <a:r>
              <a:rPr lang="en-US" dirty="0">
                <a:latin typeface="Calibri" panose="020F0502020204030204" pitchFamily="34" charset="0"/>
                <a:cs typeface="Calibri" panose="020F0502020204030204" pitchFamily="34" charset="0"/>
              </a:rPr>
              <a:t>has </a:t>
            </a:r>
            <a:r>
              <a:rPr lang="en-US" spc="5" dirty="0">
                <a:latin typeface="Calibri" panose="020F0502020204030204" pitchFamily="34" charset="0"/>
                <a:cs typeface="Calibri" panose="020F0502020204030204" pitchFamily="34" charset="0"/>
              </a:rPr>
              <a:t>been estimated </a:t>
            </a:r>
            <a:r>
              <a:rPr lang="en-US" dirty="0">
                <a:latin typeface="Calibri" panose="020F0502020204030204" pitchFamily="34" charset="0"/>
                <a:cs typeface="Calibri" panose="020F0502020204030204" pitchFamily="34" charset="0"/>
              </a:rPr>
              <a:t>that </a:t>
            </a:r>
            <a:r>
              <a:rPr lang="en-US" spc="5" dirty="0">
                <a:latin typeface="Calibri" panose="020F0502020204030204" pitchFamily="34" charset="0"/>
                <a:cs typeface="Calibri" panose="020F0502020204030204" pitchFamily="34" charset="0"/>
              </a:rPr>
              <a:t>almost </a:t>
            </a:r>
            <a:r>
              <a:rPr lang="en-US" b="1" dirty="0">
                <a:latin typeface="Calibri" panose="020F0502020204030204" pitchFamily="34" charset="0"/>
                <a:cs typeface="Calibri" panose="020F0502020204030204" pitchFamily="34" charset="0"/>
              </a:rPr>
              <a:t>one </a:t>
            </a:r>
            <a:r>
              <a:rPr lang="en-US" b="1" spc="5" dirty="0">
                <a:latin typeface="Calibri" panose="020F0502020204030204" pitchFamily="34" charset="0"/>
                <a:cs typeface="Calibri" panose="020F0502020204030204" pitchFamily="34" charset="0"/>
              </a:rPr>
              <a:t>in four </a:t>
            </a:r>
            <a:r>
              <a:rPr lang="en-US" b="1" dirty="0">
                <a:latin typeface="Calibri" panose="020F0502020204030204" pitchFamily="34" charset="0"/>
                <a:cs typeface="Calibri" panose="020F0502020204030204" pitchFamily="34" charset="0"/>
              </a:rPr>
              <a:t>men and one </a:t>
            </a:r>
            <a:r>
              <a:rPr lang="en-US" b="1" spc="5" dirty="0">
                <a:latin typeface="Calibri" panose="020F0502020204030204" pitchFamily="34" charset="0"/>
                <a:cs typeface="Calibri" panose="020F0502020204030204" pitchFamily="34" charset="0"/>
              </a:rPr>
              <a:t>in </a:t>
            </a:r>
            <a:r>
              <a:rPr lang="en-US" b="1" dirty="0">
                <a:latin typeface="Calibri" panose="020F0502020204030204" pitchFamily="34" charset="0"/>
                <a:cs typeface="Calibri" panose="020F0502020204030204" pitchFamily="34" charset="0"/>
              </a:rPr>
              <a:t>five  </a:t>
            </a:r>
            <a:r>
              <a:rPr lang="en-US" b="1" spc="5" dirty="0">
                <a:latin typeface="Calibri" panose="020F0502020204030204" pitchFamily="34" charset="0"/>
                <a:cs typeface="Calibri" panose="020F0502020204030204" pitchFamily="34" charset="0"/>
              </a:rPr>
              <a:t>women </a:t>
            </a:r>
            <a:r>
              <a:rPr lang="en-US" b="1" dirty="0">
                <a:latin typeface="Calibri" panose="020F0502020204030204" pitchFamily="34" charset="0"/>
                <a:cs typeface="Calibri" panose="020F0502020204030204" pitchFamily="34" charset="0"/>
              </a:rPr>
              <a:t>aged </a:t>
            </a:r>
            <a:r>
              <a:rPr lang="en-US" b="1" spc="5" dirty="0">
                <a:latin typeface="Calibri" panose="020F0502020204030204" pitchFamily="34" charset="0"/>
                <a:cs typeface="Calibri" panose="020F0502020204030204" pitchFamily="34" charset="0"/>
              </a:rPr>
              <a:t>45 can expect </a:t>
            </a:r>
            <a:r>
              <a:rPr lang="en-US" b="1" spc="-5" dirty="0">
                <a:latin typeface="Calibri" panose="020F0502020204030204" pitchFamily="34" charset="0"/>
                <a:cs typeface="Calibri" panose="020F0502020204030204" pitchFamily="34" charset="0"/>
              </a:rPr>
              <a:t>to </a:t>
            </a:r>
            <a:r>
              <a:rPr lang="en-US" b="1" dirty="0">
                <a:latin typeface="Calibri" panose="020F0502020204030204" pitchFamily="34" charset="0"/>
                <a:cs typeface="Calibri" panose="020F0502020204030204" pitchFamily="34" charset="0"/>
              </a:rPr>
              <a:t>have a </a:t>
            </a:r>
            <a:r>
              <a:rPr lang="en-US" b="1" spc="5" dirty="0">
                <a:latin typeface="Calibri" panose="020F0502020204030204" pitchFamily="34" charset="0"/>
                <a:cs typeface="Calibri" panose="020F0502020204030204" pitchFamily="34" charset="0"/>
              </a:rPr>
              <a:t>stroke </a:t>
            </a:r>
            <a:r>
              <a:rPr lang="en-US" b="1" dirty="0">
                <a:latin typeface="Calibri" panose="020F0502020204030204" pitchFamily="34" charset="0"/>
                <a:cs typeface="Calibri" panose="020F0502020204030204" pitchFamily="34" charset="0"/>
              </a:rPr>
              <a:t>if they live </a:t>
            </a:r>
            <a:r>
              <a:rPr lang="en-US" b="1" spc="5" dirty="0">
                <a:latin typeface="Calibri" panose="020F0502020204030204" pitchFamily="34" charset="0"/>
                <a:cs typeface="Calibri" panose="020F0502020204030204" pitchFamily="34" charset="0"/>
              </a:rPr>
              <a:t>to 85  </a:t>
            </a:r>
            <a:r>
              <a:rPr lang="en-US" dirty="0">
                <a:latin typeface="Calibri" panose="020F0502020204030204" pitchFamily="34" charset="0"/>
                <a:cs typeface="Calibri" panose="020F0502020204030204" pitchFamily="34" charset="0"/>
              </a:rPr>
              <a:t>.</a:t>
            </a:r>
          </a:p>
          <a:p>
            <a:pPr marL="195580" marR="150495" indent="-182880">
              <a:lnSpc>
                <a:spcPct val="95000"/>
              </a:lnSpc>
              <a:spcBef>
                <a:spcPts val="1595"/>
              </a:spcBef>
              <a:buClr>
                <a:srgbClr val="92A199"/>
              </a:buClr>
              <a:buSzPct val="79166"/>
              <a:buFont typeface="Arial"/>
              <a:buChar char="•"/>
              <a:tabLst>
                <a:tab pos="195580" algn="l"/>
              </a:tabLst>
            </a:pPr>
            <a:r>
              <a:rPr lang="en-US" dirty="0">
                <a:latin typeface="Calibri" panose="020F0502020204030204" pitchFamily="34" charset="0"/>
                <a:cs typeface="Calibri" panose="020F0502020204030204" pitchFamily="34" charset="0"/>
              </a:rPr>
              <a:t>The </a:t>
            </a:r>
            <a:r>
              <a:rPr lang="en-US" spc="5" dirty="0">
                <a:latin typeface="Calibri" panose="020F0502020204030204" pitchFamily="34" charset="0"/>
                <a:cs typeface="Calibri" panose="020F0502020204030204" pitchFamily="34" charset="0"/>
              </a:rPr>
              <a:t>annual incidence </a:t>
            </a:r>
            <a:r>
              <a:rPr lang="en-US" dirty="0">
                <a:latin typeface="Calibri" panose="020F0502020204030204" pitchFamily="34" charset="0"/>
                <a:cs typeface="Calibri" panose="020F0502020204030204" pitchFamily="34" charset="0"/>
              </a:rPr>
              <a:t>in developed </a:t>
            </a:r>
            <a:r>
              <a:rPr lang="en-US" spc="5" dirty="0">
                <a:latin typeface="Calibri" panose="020F0502020204030204" pitchFamily="34" charset="0"/>
                <a:cs typeface="Calibri" panose="020F0502020204030204" pitchFamily="34" charset="0"/>
              </a:rPr>
              <a:t>countries for those </a:t>
            </a:r>
            <a:r>
              <a:rPr lang="en-US" dirty="0">
                <a:latin typeface="Calibri" panose="020F0502020204030204" pitchFamily="34" charset="0"/>
                <a:cs typeface="Calibri" panose="020F0502020204030204" pitchFamily="34" charset="0"/>
              </a:rPr>
              <a:t>aged </a:t>
            </a:r>
            <a:r>
              <a:rPr lang="en-US" spc="5" dirty="0">
                <a:latin typeface="Calibri" panose="020F0502020204030204" pitchFamily="34" charset="0"/>
                <a:cs typeface="Calibri" panose="020F0502020204030204" pitchFamily="34" charset="0"/>
              </a:rPr>
              <a:t>55 to  </a:t>
            </a:r>
            <a:r>
              <a:rPr lang="en-US" dirty="0">
                <a:latin typeface="Calibri" panose="020F0502020204030204" pitchFamily="34" charset="0"/>
                <a:cs typeface="Calibri" panose="020F0502020204030204" pitchFamily="34" charset="0"/>
              </a:rPr>
              <a:t>64 ranges </a:t>
            </a:r>
            <a:r>
              <a:rPr lang="en-US" spc="5" dirty="0">
                <a:latin typeface="Calibri" panose="020F0502020204030204" pitchFamily="34" charset="0"/>
                <a:cs typeface="Calibri" panose="020F0502020204030204" pitchFamily="34" charset="0"/>
              </a:rPr>
              <a:t>from </a:t>
            </a:r>
            <a:r>
              <a:rPr lang="en-US" dirty="0">
                <a:latin typeface="Calibri" panose="020F0502020204030204" pitchFamily="34" charset="0"/>
                <a:cs typeface="Calibri" panose="020F0502020204030204" pitchFamily="34" charset="0"/>
              </a:rPr>
              <a:t>10 </a:t>
            </a:r>
            <a:r>
              <a:rPr lang="en-US" spc="5" dirty="0">
                <a:latin typeface="Calibri" panose="020F0502020204030204" pitchFamily="34" charset="0"/>
                <a:cs typeface="Calibri" panose="020F0502020204030204" pitchFamily="34" charset="0"/>
              </a:rPr>
              <a:t>to </a:t>
            </a:r>
            <a:r>
              <a:rPr lang="en-US" dirty="0">
                <a:latin typeface="Calibri" panose="020F0502020204030204" pitchFamily="34" charset="0"/>
                <a:cs typeface="Calibri" panose="020F0502020204030204" pitchFamily="34" charset="0"/>
              </a:rPr>
              <a:t>20 </a:t>
            </a:r>
            <a:r>
              <a:rPr lang="en-US" spc="5" dirty="0">
                <a:latin typeface="Calibri" panose="020F0502020204030204" pitchFamily="34" charset="0"/>
                <a:cs typeface="Calibri" panose="020F0502020204030204" pitchFamily="34" charset="0"/>
              </a:rPr>
              <a:t>per </a:t>
            </a:r>
            <a:r>
              <a:rPr lang="en-US" dirty="0">
                <a:latin typeface="Calibri" panose="020F0502020204030204" pitchFamily="34" charset="0"/>
                <a:cs typeface="Calibri" panose="020F0502020204030204" pitchFamily="34" charset="0"/>
              </a:rPr>
              <a:t>10,000 individuals. For </a:t>
            </a:r>
            <a:r>
              <a:rPr lang="en-US" spc="5" dirty="0">
                <a:latin typeface="Calibri" panose="020F0502020204030204" pitchFamily="34" charset="0"/>
                <a:cs typeface="Calibri" panose="020F0502020204030204" pitchFamily="34" charset="0"/>
              </a:rPr>
              <a:t>those </a:t>
            </a:r>
            <a:r>
              <a:rPr lang="en-US" dirty="0">
                <a:latin typeface="Calibri" panose="020F0502020204030204" pitchFamily="34" charset="0"/>
                <a:cs typeface="Calibri" panose="020F0502020204030204" pitchFamily="34" charset="0"/>
              </a:rPr>
              <a:t>over  age </a:t>
            </a:r>
            <a:r>
              <a:rPr lang="en-US" spc="5" dirty="0">
                <a:latin typeface="Calibri" panose="020F0502020204030204" pitchFamily="34" charset="0"/>
                <a:cs typeface="Calibri" panose="020F0502020204030204" pitchFamily="34" charset="0"/>
              </a:rPr>
              <a:t>85 the incidence </a:t>
            </a:r>
            <a:r>
              <a:rPr lang="en-US" dirty="0">
                <a:latin typeface="Calibri" panose="020F0502020204030204" pitchFamily="34" charset="0"/>
                <a:cs typeface="Calibri" panose="020F0502020204030204" pitchFamily="34" charset="0"/>
              </a:rPr>
              <a:t>is </a:t>
            </a:r>
            <a:r>
              <a:rPr lang="en-US" spc="5" dirty="0">
                <a:latin typeface="Calibri" panose="020F0502020204030204" pitchFamily="34" charset="0"/>
                <a:cs typeface="Calibri" panose="020F0502020204030204" pitchFamily="34" charset="0"/>
              </a:rPr>
              <a:t>almost </a:t>
            </a:r>
            <a:r>
              <a:rPr lang="en-US" dirty="0">
                <a:latin typeface="Calibri" panose="020F0502020204030204" pitchFamily="34" charset="0"/>
                <a:cs typeface="Calibri" panose="020F0502020204030204" pitchFamily="34" charset="0"/>
              </a:rPr>
              <a:t>200 </a:t>
            </a:r>
            <a:r>
              <a:rPr lang="en-US" spc="5" dirty="0">
                <a:latin typeface="Calibri" panose="020F0502020204030204" pitchFamily="34" charset="0"/>
                <a:cs typeface="Calibri" panose="020F0502020204030204" pitchFamily="34" charset="0"/>
              </a:rPr>
              <a:t>per </a:t>
            </a:r>
            <a:r>
              <a:rPr lang="en-US" dirty="0">
                <a:latin typeface="Calibri" panose="020F0502020204030204" pitchFamily="34" charset="0"/>
                <a:cs typeface="Calibri" panose="020F0502020204030204" pitchFamily="34" charset="0"/>
              </a:rPr>
              <a:t>10,000 </a:t>
            </a:r>
            <a:r>
              <a:rPr lang="en-US" spc="5" dirty="0">
                <a:latin typeface="Calibri" panose="020F0502020204030204" pitchFamily="34" charset="0"/>
                <a:cs typeface="Calibri" panose="020F0502020204030204" pitchFamily="34" charset="0"/>
              </a:rPr>
              <a:t>individuals </a:t>
            </a:r>
            <a:r>
              <a:rPr lang="en-US" dirty="0">
                <a:latin typeface="Calibri" panose="020F0502020204030204" pitchFamily="34" charset="0"/>
                <a:cs typeface="Calibri" panose="020F0502020204030204" pitchFamily="34" charset="0"/>
              </a:rPr>
              <a:t>in the  </a:t>
            </a:r>
            <a:r>
              <a:rPr lang="en-US" spc="5" dirty="0">
                <a:latin typeface="Calibri" panose="020F0502020204030204" pitchFamily="34" charset="0"/>
                <a:cs typeface="Calibri" panose="020F0502020204030204" pitchFamily="34" charset="0"/>
              </a:rPr>
              <a:t>population.</a:t>
            </a:r>
          </a:p>
          <a:p>
            <a:pPr marL="195580" marR="150495" indent="-182880">
              <a:lnSpc>
                <a:spcPct val="95000"/>
              </a:lnSpc>
              <a:spcBef>
                <a:spcPts val="1595"/>
              </a:spcBef>
              <a:buClr>
                <a:srgbClr val="92A199"/>
              </a:buClr>
              <a:buSzPct val="79166"/>
              <a:buFont typeface="Arial"/>
              <a:buChar char="•"/>
              <a:tabLst>
                <a:tab pos="195580" algn="l"/>
              </a:tabLst>
            </a:pPr>
            <a:r>
              <a:rPr lang="en-US" spc="5" dirty="0">
                <a:cs typeface="Century"/>
              </a:rPr>
              <a:t>Stroke </a:t>
            </a:r>
            <a:r>
              <a:rPr lang="en-US" dirty="0">
                <a:cs typeface="Century"/>
              </a:rPr>
              <a:t>is probably the </a:t>
            </a:r>
            <a:r>
              <a:rPr lang="en-US" b="1" spc="5" dirty="0">
                <a:cs typeface="Century"/>
              </a:rPr>
              <a:t>most frequent cause </a:t>
            </a:r>
            <a:r>
              <a:rPr lang="en-US" b="1" dirty="0">
                <a:cs typeface="Century"/>
              </a:rPr>
              <a:t>of </a:t>
            </a:r>
            <a:r>
              <a:rPr lang="en-US" b="1" spc="5" dirty="0">
                <a:cs typeface="Century"/>
              </a:rPr>
              <a:t>severe disability</a:t>
            </a:r>
            <a:r>
              <a:rPr lang="en-US" b="1" spc="-40" dirty="0">
                <a:cs typeface="Century"/>
              </a:rPr>
              <a:t> </a:t>
            </a:r>
            <a:r>
              <a:rPr lang="en-US" b="1" dirty="0">
                <a:cs typeface="Century"/>
              </a:rPr>
              <a:t>in </a:t>
            </a:r>
            <a:r>
              <a:rPr lang="en-US" b="1" spc="5" dirty="0">
                <a:cs typeface="Century"/>
              </a:rPr>
              <a:t>the community </a:t>
            </a:r>
            <a:r>
              <a:rPr lang="en-US" dirty="0">
                <a:cs typeface="Century"/>
              </a:rPr>
              <a:t>.</a:t>
            </a:r>
            <a:endParaRPr lang="en-US" dirty="0">
              <a:cs typeface="Times New Roman"/>
            </a:endParaRPr>
          </a:p>
          <a:p>
            <a:pPr marL="195580" marR="150495" indent="-182880">
              <a:lnSpc>
                <a:spcPct val="95000"/>
              </a:lnSpc>
              <a:spcBef>
                <a:spcPts val="1595"/>
              </a:spcBef>
              <a:buClr>
                <a:srgbClr val="92A199"/>
              </a:buClr>
              <a:buSzPct val="79166"/>
              <a:buFont typeface="Arial"/>
              <a:buChar char="•"/>
              <a:tabLst>
                <a:tab pos="195580" algn="l"/>
              </a:tabLst>
            </a:pP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476898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PTSD</a:t>
            </a:r>
            <a:endParaRPr lang="en-IN" dirty="0"/>
          </a:p>
        </p:txBody>
      </p:sp>
      <p:sp>
        <p:nvSpPr>
          <p:cNvPr id="3" name="Content Placeholder 2"/>
          <p:cNvSpPr>
            <a:spLocks noGrp="1"/>
          </p:cNvSpPr>
          <p:nvPr>
            <p:ph idx="1"/>
          </p:nvPr>
        </p:nvSpPr>
        <p:spPr>
          <a:xfrm>
            <a:off x="838200" y="1690688"/>
            <a:ext cx="10515600" cy="4486275"/>
          </a:xfrm>
        </p:spPr>
        <p:txBody>
          <a:bodyPr>
            <a:normAutofit fontScale="92500"/>
          </a:bodyPr>
          <a:lstStyle/>
          <a:p>
            <a:r>
              <a:rPr lang="en-US" dirty="0"/>
              <a:t>A growing literature now pertains to the occurrence of PTSD after stroke. </a:t>
            </a:r>
          </a:p>
          <a:p>
            <a:r>
              <a:rPr lang="en-US" dirty="0"/>
              <a:t>Patients who had a stroke or transient ischemic attack (TIA) and found that 18 percent likely had PTSD. </a:t>
            </a:r>
          </a:p>
          <a:p>
            <a:r>
              <a:rPr lang="en-US" dirty="0"/>
              <a:t>Predictors of poststroke PTSD included </a:t>
            </a:r>
            <a:r>
              <a:rPr lang="en-US" b="1" dirty="0"/>
              <a:t>low income</a:t>
            </a:r>
            <a:r>
              <a:rPr lang="en-US" dirty="0"/>
              <a:t>, a history of </a:t>
            </a:r>
            <a:r>
              <a:rPr lang="en-US" b="1" dirty="0"/>
              <a:t>recurrent stroke or TIA</a:t>
            </a:r>
            <a:r>
              <a:rPr lang="en-US" dirty="0"/>
              <a:t>, </a:t>
            </a:r>
            <a:r>
              <a:rPr lang="en-US" b="1" dirty="0"/>
              <a:t>more disability</a:t>
            </a:r>
            <a:r>
              <a:rPr lang="en-US" dirty="0"/>
              <a:t>, and </a:t>
            </a:r>
            <a:r>
              <a:rPr lang="en-US" b="1" dirty="0"/>
              <a:t>greater medical comorbidity. </a:t>
            </a:r>
          </a:p>
          <a:p>
            <a:r>
              <a:rPr lang="en-US" b="1" dirty="0"/>
              <a:t>Older age, presence of a romantic partner, and having emotional support</a:t>
            </a:r>
            <a:r>
              <a:rPr lang="en-US" dirty="0"/>
              <a:t> were </a:t>
            </a:r>
            <a:r>
              <a:rPr lang="en-US" b="1" dirty="0"/>
              <a:t>protective</a:t>
            </a:r>
            <a:r>
              <a:rPr lang="en-US" dirty="0"/>
              <a:t> against developing PTSD. </a:t>
            </a:r>
          </a:p>
          <a:p>
            <a:r>
              <a:rPr lang="en-US" dirty="0"/>
              <a:t>Rx : Antidepressants if comorbid depression is there</a:t>
            </a:r>
          </a:p>
          <a:p>
            <a:pPr marL="0" indent="0">
              <a:buNone/>
            </a:pPr>
            <a:r>
              <a:rPr lang="en-US"/>
              <a:t>          CBT</a:t>
            </a:r>
            <a:r>
              <a:rPr lang="en-US" dirty="0"/>
              <a:t>, Trauma focused </a:t>
            </a:r>
            <a:r>
              <a:rPr lang="en-US" dirty="0" err="1"/>
              <a:t>psychoRx</a:t>
            </a:r>
            <a:r>
              <a:rPr lang="en-US" dirty="0"/>
              <a:t> and Exposure Therapy</a:t>
            </a:r>
            <a:endParaRPr lang="en-IN" dirty="0"/>
          </a:p>
        </p:txBody>
      </p:sp>
    </p:spTree>
    <p:extLst>
      <p:ext uri="{BB962C8B-B14F-4D97-AF65-F5344CB8AC3E}">
        <p14:creationId xmlns:p14="http://schemas.microsoft.com/office/powerpoint/2010/main" val="300672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9620" y="2536825"/>
            <a:ext cx="10515600" cy="1325563"/>
          </a:xfrm>
        </p:spPr>
        <p:txBody>
          <a:bodyPr/>
          <a:lstStyle/>
          <a:p>
            <a:pPr algn="ctr"/>
            <a:r>
              <a:rPr lang="en-US" dirty="0"/>
              <a:t>THANK YOU</a:t>
            </a:r>
            <a:endParaRPr lang="en-IN" dirty="0"/>
          </a:p>
        </p:txBody>
      </p:sp>
    </p:spTree>
    <p:extLst>
      <p:ext uri="{BB962C8B-B14F-4D97-AF65-F5344CB8AC3E}">
        <p14:creationId xmlns:p14="http://schemas.microsoft.com/office/powerpoint/2010/main" val="1052851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7200"/>
            <a:ext cx="10515600" cy="5719763"/>
          </a:xfrm>
        </p:spPr>
        <p:txBody>
          <a:bodyPr>
            <a:normAutofit/>
          </a:bodyPr>
          <a:lstStyle/>
          <a:p>
            <a:pPr marL="12700" indent="0">
              <a:lnSpc>
                <a:spcPts val="2810"/>
              </a:lnSpc>
              <a:spcBef>
                <a:spcPts val="100"/>
              </a:spcBef>
              <a:buClr>
                <a:srgbClr val="92A199"/>
              </a:buClr>
              <a:buSzPct val="79166"/>
              <a:buNone/>
              <a:tabLst>
                <a:tab pos="195580" algn="l"/>
              </a:tabLst>
            </a:pPr>
            <a:endParaRPr lang="en-US" sz="2400" dirty="0">
              <a:cs typeface="Times New Roman"/>
            </a:endParaRPr>
          </a:p>
          <a:p>
            <a:pPr marL="195580" indent="-182880">
              <a:lnSpc>
                <a:spcPct val="100000"/>
              </a:lnSpc>
              <a:spcBef>
                <a:spcPts val="2460"/>
              </a:spcBef>
              <a:buClr>
                <a:srgbClr val="92A199"/>
              </a:buClr>
              <a:buSzPct val="79166"/>
              <a:buFont typeface="Arial"/>
              <a:buChar char="•"/>
              <a:tabLst>
                <a:tab pos="195580" algn="l"/>
              </a:tabLst>
            </a:pPr>
            <a:r>
              <a:rPr lang="en-US" sz="2400" spc="-20" dirty="0">
                <a:cs typeface="Century"/>
              </a:rPr>
              <a:t>PRINCIPAL </a:t>
            </a:r>
            <a:r>
              <a:rPr lang="en-US" sz="2400" dirty="0">
                <a:cs typeface="Century"/>
              </a:rPr>
              <a:t>CAUSES: </a:t>
            </a:r>
          </a:p>
          <a:p>
            <a:pPr marL="12700" indent="0">
              <a:lnSpc>
                <a:spcPct val="100000"/>
              </a:lnSpc>
              <a:spcBef>
                <a:spcPts val="2460"/>
              </a:spcBef>
              <a:buClr>
                <a:srgbClr val="92A199"/>
              </a:buClr>
              <a:buSzPct val="79166"/>
              <a:buNone/>
              <a:tabLst>
                <a:tab pos="195580" algn="l"/>
              </a:tabLst>
            </a:pPr>
            <a:r>
              <a:rPr lang="en-US" sz="2400" spc="5" dirty="0">
                <a:cs typeface="Century"/>
              </a:rPr>
              <a:t>                                      </a:t>
            </a:r>
            <a:r>
              <a:rPr lang="en-US" sz="2400" b="1" spc="5" dirty="0">
                <a:cs typeface="Century"/>
              </a:rPr>
              <a:t>Hypertension, Atherosclerosis </a:t>
            </a:r>
            <a:endParaRPr lang="en-US" sz="2400" b="1" dirty="0">
              <a:cs typeface="Century"/>
            </a:endParaRPr>
          </a:p>
          <a:p>
            <a:pPr marL="0" indent="0">
              <a:lnSpc>
                <a:spcPct val="100000"/>
              </a:lnSpc>
              <a:spcBef>
                <a:spcPts val="15"/>
              </a:spcBef>
              <a:buClr>
                <a:srgbClr val="92A199"/>
              </a:buClr>
              <a:buNone/>
            </a:pPr>
            <a:endParaRPr lang="en-US" sz="2400" dirty="0">
              <a:cs typeface="Times New Roman"/>
            </a:endParaRPr>
          </a:p>
          <a:p>
            <a:pPr marL="195580" marR="857250" indent="-182880">
              <a:lnSpc>
                <a:spcPts val="2740"/>
              </a:lnSpc>
              <a:buClr>
                <a:srgbClr val="92A199"/>
              </a:buClr>
              <a:buSzPct val="79166"/>
              <a:buFont typeface="Arial"/>
              <a:buChar char="•"/>
              <a:tabLst>
                <a:tab pos="195580" algn="l"/>
              </a:tabLst>
            </a:pPr>
            <a:r>
              <a:rPr lang="en-US" sz="2400" dirty="0">
                <a:cs typeface="Century"/>
              </a:rPr>
              <a:t>PREDISPOSING </a:t>
            </a:r>
            <a:r>
              <a:rPr lang="en-US" sz="2400" spc="-20" dirty="0">
                <a:cs typeface="Century"/>
              </a:rPr>
              <a:t>FACTORS: </a:t>
            </a:r>
          </a:p>
          <a:p>
            <a:pPr marL="12700" marR="857250" indent="0">
              <a:lnSpc>
                <a:spcPts val="2740"/>
              </a:lnSpc>
              <a:buClr>
                <a:srgbClr val="92A199"/>
              </a:buClr>
              <a:buSzPct val="79166"/>
              <a:buNone/>
              <a:tabLst>
                <a:tab pos="195580" algn="l"/>
              </a:tabLst>
            </a:pPr>
            <a:r>
              <a:rPr lang="en-US" sz="2400" spc="-20" dirty="0">
                <a:cs typeface="Century"/>
              </a:rPr>
              <a:t>                                        </a:t>
            </a:r>
            <a:r>
              <a:rPr lang="en-US" sz="2400" spc="5" dirty="0">
                <a:cs typeface="Century"/>
              </a:rPr>
              <a:t>Hypertension, Heart disease,  Diabetes Mellitus,   </a:t>
            </a:r>
            <a:r>
              <a:rPr lang="en-US" sz="2400" dirty="0">
                <a:cs typeface="Century"/>
              </a:rPr>
              <a:t>Hyperlipidemia</a:t>
            </a:r>
            <a:r>
              <a:rPr lang="en-US" sz="2400" spc="5" dirty="0">
                <a:cs typeface="Century"/>
              </a:rPr>
              <a:t> </a:t>
            </a:r>
            <a:r>
              <a:rPr lang="en-US" sz="2400" dirty="0">
                <a:cs typeface="Century"/>
              </a:rPr>
              <a:t>and </a:t>
            </a:r>
            <a:r>
              <a:rPr lang="en-US" sz="2400" spc="5" dirty="0">
                <a:cs typeface="Century"/>
              </a:rPr>
              <a:t>Smoking</a:t>
            </a:r>
            <a:r>
              <a:rPr lang="en-US" sz="2400" spc="-60" dirty="0">
                <a:cs typeface="Century"/>
              </a:rPr>
              <a:t> </a:t>
            </a:r>
            <a:r>
              <a:rPr lang="en-US" sz="2400" spc="5" dirty="0">
                <a:cs typeface="Century"/>
              </a:rPr>
              <a:t>etc.</a:t>
            </a:r>
            <a:endParaRPr lang="en-US" sz="2400" dirty="0">
              <a:cs typeface="Century"/>
            </a:endParaRPr>
          </a:p>
        </p:txBody>
      </p:sp>
    </p:spTree>
    <p:extLst>
      <p:ext uri="{BB962C8B-B14F-4D97-AF65-F5344CB8AC3E}">
        <p14:creationId xmlns:p14="http://schemas.microsoft.com/office/powerpoint/2010/main" val="2901965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98764"/>
            <a:ext cx="10515600" cy="5678199"/>
          </a:xfrm>
        </p:spPr>
        <p:txBody>
          <a:bodyPr>
            <a:normAutofit/>
          </a:bodyPr>
          <a:lstStyle/>
          <a:p>
            <a:pPr marL="195580" indent="-182880">
              <a:lnSpc>
                <a:spcPct val="100000"/>
              </a:lnSpc>
              <a:spcBef>
                <a:spcPts val="320"/>
              </a:spcBef>
              <a:buClr>
                <a:srgbClr val="92A199"/>
              </a:buClr>
              <a:buSzPct val="79166"/>
              <a:buFont typeface="Arial"/>
              <a:buChar char="•"/>
              <a:tabLst>
                <a:tab pos="195580" algn="l"/>
              </a:tabLst>
            </a:pPr>
            <a:r>
              <a:rPr lang="en-IN" sz="2400" spc="5" dirty="0">
                <a:cs typeface="Century"/>
              </a:rPr>
              <a:t>Mainly two essential pathological processes underlying</a:t>
            </a:r>
            <a:r>
              <a:rPr lang="en-IN" sz="2400" spc="-155" dirty="0">
                <a:cs typeface="Century"/>
              </a:rPr>
              <a:t> </a:t>
            </a:r>
            <a:r>
              <a:rPr lang="en-IN" sz="2400" spc="5" dirty="0">
                <a:cs typeface="Century"/>
              </a:rPr>
              <a:t>stroke</a:t>
            </a:r>
            <a:endParaRPr lang="en-IN" sz="2400" dirty="0">
              <a:cs typeface="Century"/>
            </a:endParaRPr>
          </a:p>
          <a:p>
            <a:pPr marL="629920" lvl="1" indent="-342900">
              <a:lnSpc>
                <a:spcPct val="100000"/>
              </a:lnSpc>
              <a:spcBef>
                <a:spcPts val="220"/>
              </a:spcBef>
              <a:buClr>
                <a:srgbClr val="92A199"/>
              </a:buClr>
              <a:buAutoNum type="arabicPeriod"/>
              <a:tabLst>
                <a:tab pos="629920" algn="l"/>
              </a:tabLst>
            </a:pPr>
            <a:r>
              <a:rPr lang="en-IN" b="1" spc="-5" dirty="0">
                <a:cs typeface="Century"/>
              </a:rPr>
              <a:t>Infraction</a:t>
            </a:r>
            <a:r>
              <a:rPr lang="en-IN" b="1" spc="-25" dirty="0">
                <a:cs typeface="Century"/>
              </a:rPr>
              <a:t> </a:t>
            </a:r>
            <a:r>
              <a:rPr lang="en-IN" b="1" dirty="0">
                <a:cs typeface="Century"/>
              </a:rPr>
              <a:t>(ischemia)</a:t>
            </a:r>
          </a:p>
          <a:p>
            <a:pPr marL="629920" lvl="1" indent="-342900">
              <a:lnSpc>
                <a:spcPct val="100000"/>
              </a:lnSpc>
              <a:spcBef>
                <a:spcPts val="310"/>
              </a:spcBef>
              <a:buClr>
                <a:srgbClr val="92A199"/>
              </a:buClr>
              <a:buAutoNum type="arabicPeriod"/>
              <a:tabLst>
                <a:tab pos="629920" algn="l"/>
              </a:tabLst>
            </a:pPr>
            <a:r>
              <a:rPr lang="en-IN" b="1" spc="-5" dirty="0">
                <a:cs typeface="Century"/>
              </a:rPr>
              <a:t>Haemorrhage</a:t>
            </a:r>
            <a:endParaRPr lang="en-IN" b="1" dirty="0">
              <a:cs typeface="Century"/>
            </a:endParaRPr>
          </a:p>
          <a:p>
            <a:pPr lvl="1">
              <a:lnSpc>
                <a:spcPct val="100000"/>
              </a:lnSpc>
              <a:spcBef>
                <a:spcPts val="25"/>
              </a:spcBef>
              <a:buClr>
                <a:srgbClr val="92A199"/>
              </a:buClr>
              <a:buFont typeface="Century"/>
              <a:buAutoNum type="arabicPeriod"/>
            </a:pPr>
            <a:endParaRPr lang="en-IN" dirty="0">
              <a:cs typeface="Times New Roman"/>
            </a:endParaRPr>
          </a:p>
          <a:p>
            <a:pPr marL="195580" indent="-182880">
              <a:lnSpc>
                <a:spcPct val="100000"/>
              </a:lnSpc>
              <a:spcBef>
                <a:spcPts val="5"/>
              </a:spcBef>
              <a:buClr>
                <a:srgbClr val="92A199"/>
              </a:buClr>
              <a:buSzPct val="79166"/>
              <a:buFont typeface="Arial"/>
              <a:buChar char="•"/>
              <a:tabLst>
                <a:tab pos="195580" algn="l"/>
              </a:tabLst>
            </a:pPr>
            <a:r>
              <a:rPr lang="en-IN" sz="2400" b="1" spc="5" dirty="0">
                <a:cs typeface="Century"/>
              </a:rPr>
              <a:t>Infraction: Haemorrhage=</a:t>
            </a:r>
            <a:r>
              <a:rPr lang="en-IN" sz="2400" b="1" dirty="0">
                <a:cs typeface="Century"/>
              </a:rPr>
              <a:t> </a:t>
            </a:r>
            <a:r>
              <a:rPr lang="en-IN" sz="2400" b="1" spc="5" dirty="0">
                <a:cs typeface="Century"/>
              </a:rPr>
              <a:t>4:1</a:t>
            </a:r>
            <a:endParaRPr lang="en-IN" sz="2400" b="1" dirty="0">
              <a:cs typeface="Century"/>
            </a:endParaRPr>
          </a:p>
          <a:p>
            <a:pPr marL="195580" indent="-182880">
              <a:lnSpc>
                <a:spcPct val="100000"/>
              </a:lnSpc>
              <a:spcBef>
                <a:spcPts val="1460"/>
              </a:spcBef>
              <a:buClr>
                <a:srgbClr val="92A199"/>
              </a:buClr>
              <a:buSzPct val="79166"/>
              <a:buFont typeface="Arial"/>
              <a:buChar char="•"/>
              <a:tabLst>
                <a:tab pos="195580" algn="l"/>
              </a:tabLst>
            </a:pPr>
            <a:r>
              <a:rPr lang="en-IN" sz="2400" b="1" spc="5" dirty="0">
                <a:cs typeface="Century"/>
              </a:rPr>
              <a:t>Hypertension </a:t>
            </a:r>
            <a:r>
              <a:rPr lang="en-IN" sz="2400" b="1" dirty="0">
                <a:cs typeface="Century"/>
              </a:rPr>
              <a:t>is a </a:t>
            </a:r>
            <a:r>
              <a:rPr lang="en-IN" sz="2400" b="1" spc="5" dirty="0">
                <a:cs typeface="Century"/>
              </a:rPr>
              <a:t>risk factor </a:t>
            </a:r>
            <a:r>
              <a:rPr lang="en-IN" sz="2400" b="1" dirty="0">
                <a:cs typeface="Century"/>
              </a:rPr>
              <a:t>for </a:t>
            </a:r>
            <a:r>
              <a:rPr lang="en-IN" sz="2400" b="1" spc="5" dirty="0">
                <a:cs typeface="Century"/>
              </a:rPr>
              <a:t>both</a:t>
            </a:r>
            <a:r>
              <a:rPr lang="en-IN" sz="2400" b="1" spc="-35" dirty="0">
                <a:cs typeface="Century"/>
              </a:rPr>
              <a:t> </a:t>
            </a:r>
            <a:r>
              <a:rPr lang="en-IN" sz="2400" b="1" spc="5" dirty="0">
                <a:cs typeface="Century"/>
              </a:rPr>
              <a:t>type.</a:t>
            </a:r>
            <a:endParaRPr lang="en-IN" sz="2400" b="1" dirty="0">
              <a:cs typeface="Century"/>
            </a:endParaRPr>
          </a:p>
          <a:p>
            <a:pPr marL="195580" indent="-182880">
              <a:lnSpc>
                <a:spcPct val="100000"/>
              </a:lnSpc>
              <a:spcBef>
                <a:spcPts val="1455"/>
              </a:spcBef>
              <a:buClr>
                <a:srgbClr val="92A199"/>
              </a:buClr>
              <a:buSzPct val="79166"/>
              <a:buFont typeface="Arial"/>
              <a:buChar char="•"/>
              <a:tabLst>
                <a:tab pos="195580" algn="l"/>
              </a:tabLst>
            </a:pPr>
            <a:r>
              <a:rPr lang="en-IN" sz="2400" b="1" spc="5" dirty="0">
                <a:cs typeface="Century"/>
              </a:rPr>
              <a:t>However risk </a:t>
            </a:r>
            <a:r>
              <a:rPr lang="en-IN" sz="2400" b="1" dirty="0">
                <a:cs typeface="Century"/>
              </a:rPr>
              <a:t>is more for</a:t>
            </a:r>
            <a:r>
              <a:rPr lang="en-IN" sz="2400" b="1" spc="-15" dirty="0">
                <a:cs typeface="Century"/>
              </a:rPr>
              <a:t> </a:t>
            </a:r>
            <a:r>
              <a:rPr lang="en-IN" sz="2400" b="1" spc="5" dirty="0">
                <a:cs typeface="Century"/>
              </a:rPr>
              <a:t>haemorrhage</a:t>
            </a:r>
            <a:r>
              <a:rPr lang="en-IN" sz="2400" spc="5" dirty="0">
                <a:cs typeface="Century"/>
              </a:rPr>
              <a:t>.</a:t>
            </a:r>
            <a:endParaRPr lang="en-IN" sz="2400" dirty="0">
              <a:cs typeface="Century"/>
            </a:endParaRPr>
          </a:p>
        </p:txBody>
      </p:sp>
    </p:spTree>
    <p:extLst>
      <p:ext uri="{BB962C8B-B14F-4D97-AF65-F5344CB8AC3E}">
        <p14:creationId xmlns:p14="http://schemas.microsoft.com/office/powerpoint/2010/main" val="755866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6"/>
            <a:ext cx="10515600" cy="1075748"/>
          </a:xfrm>
        </p:spPr>
        <p:txBody>
          <a:bodyPr/>
          <a:lstStyle/>
          <a:p>
            <a:r>
              <a:rPr lang="en-US" dirty="0"/>
              <a:t>CRITERIA TO DIAGNOSE STROKE</a:t>
            </a:r>
            <a:endParaRPr lang="en-IN" dirty="0"/>
          </a:p>
        </p:txBody>
      </p:sp>
      <p:sp>
        <p:nvSpPr>
          <p:cNvPr id="5" name="Content Placeholder 4"/>
          <p:cNvSpPr>
            <a:spLocks noGrp="1"/>
          </p:cNvSpPr>
          <p:nvPr>
            <p:ph sz="half" idx="1"/>
          </p:nvPr>
        </p:nvSpPr>
        <p:spPr>
          <a:xfrm>
            <a:off x="838200" y="1634836"/>
            <a:ext cx="5181600" cy="4542127"/>
          </a:xfrm>
        </p:spPr>
        <p:txBody>
          <a:bodyPr>
            <a:normAutofit fontScale="85000" lnSpcReduction="10000"/>
          </a:bodyPr>
          <a:lstStyle/>
          <a:p>
            <a:pPr marL="12700">
              <a:lnSpc>
                <a:spcPct val="100000"/>
              </a:lnSpc>
              <a:spcBef>
                <a:spcPts val="95"/>
              </a:spcBef>
            </a:pPr>
            <a:r>
              <a:rPr lang="en-US" spc="-5" dirty="0"/>
              <a:t>A </a:t>
            </a:r>
            <a:r>
              <a:rPr lang="en-US" dirty="0"/>
              <a:t>stroke </a:t>
            </a:r>
            <a:r>
              <a:rPr lang="en-US" spc="5" dirty="0"/>
              <a:t>should </a:t>
            </a:r>
            <a:r>
              <a:rPr lang="en-US" dirty="0"/>
              <a:t>be </a:t>
            </a:r>
            <a:r>
              <a:rPr lang="en-US" spc="5" dirty="0"/>
              <a:t>suspected</a:t>
            </a:r>
            <a:r>
              <a:rPr lang="en-US" spc="-105" dirty="0"/>
              <a:t> </a:t>
            </a:r>
            <a:r>
              <a:rPr lang="en-US" dirty="0"/>
              <a:t>when:</a:t>
            </a:r>
          </a:p>
          <a:p>
            <a:pPr>
              <a:lnSpc>
                <a:spcPct val="100000"/>
              </a:lnSpc>
              <a:spcBef>
                <a:spcPts val="45"/>
              </a:spcBef>
            </a:pPr>
            <a:endParaRPr lang="en-US" sz="3600" dirty="0">
              <a:latin typeface="Times New Roman"/>
              <a:cs typeface="Times New Roman"/>
            </a:endParaRPr>
          </a:p>
          <a:p>
            <a:pPr marL="415925" marR="733425" indent="-182880">
              <a:lnSpc>
                <a:spcPts val="2350"/>
              </a:lnSpc>
              <a:buClr>
                <a:srgbClr val="92A199"/>
              </a:buClr>
              <a:buSzPct val="78260"/>
              <a:buFont typeface="Arial"/>
              <a:buChar char="•"/>
              <a:tabLst>
                <a:tab pos="416559" algn="l"/>
              </a:tabLst>
            </a:pPr>
            <a:r>
              <a:rPr lang="en-US" spc="5" dirty="0"/>
              <a:t>there </a:t>
            </a:r>
            <a:r>
              <a:rPr lang="en-US" dirty="0"/>
              <a:t>is a </a:t>
            </a:r>
            <a:r>
              <a:rPr lang="en-US" b="1" spc="5" dirty="0"/>
              <a:t>sudden onset </a:t>
            </a:r>
            <a:r>
              <a:rPr lang="en-US" dirty="0"/>
              <a:t>of  </a:t>
            </a:r>
            <a:r>
              <a:rPr lang="en-US" b="1" spc="5" dirty="0"/>
              <a:t>symptoms</a:t>
            </a:r>
          </a:p>
          <a:p>
            <a:pPr marL="415925" marR="733425" indent="-182880">
              <a:lnSpc>
                <a:spcPts val="2350"/>
              </a:lnSpc>
              <a:buClr>
                <a:srgbClr val="92A199"/>
              </a:buClr>
              <a:buSzPct val="78260"/>
              <a:buFont typeface="Arial"/>
              <a:buChar char="•"/>
              <a:tabLst>
                <a:tab pos="416559" algn="l"/>
              </a:tabLst>
            </a:pPr>
            <a:r>
              <a:rPr lang="en-US" spc="5" dirty="0"/>
              <a:t>symptoms and signs are  </a:t>
            </a:r>
            <a:r>
              <a:rPr lang="en-US" b="1" spc="10" dirty="0"/>
              <a:t>maximal </a:t>
            </a:r>
            <a:r>
              <a:rPr lang="en-US" b="1" spc="5" dirty="0"/>
              <a:t>at onset, then  remain stable </a:t>
            </a:r>
            <a:r>
              <a:rPr lang="en-US" b="1" dirty="0"/>
              <a:t>or </a:t>
            </a:r>
            <a:r>
              <a:rPr lang="en-US" b="1" spc="5" dirty="0"/>
              <a:t>improve </a:t>
            </a:r>
            <a:r>
              <a:rPr lang="en-US" b="1" dirty="0"/>
              <a:t>over  </a:t>
            </a:r>
            <a:r>
              <a:rPr lang="en-US" b="1" spc="5" dirty="0"/>
              <a:t>time</a:t>
            </a:r>
            <a:endParaRPr lang="en-US" b="1" dirty="0"/>
          </a:p>
          <a:p>
            <a:pPr marL="415925" marR="174625" indent="-182880" algn="just">
              <a:lnSpc>
                <a:spcPct val="85000"/>
              </a:lnSpc>
              <a:spcBef>
                <a:spcPts val="1595"/>
              </a:spcBef>
              <a:buClr>
                <a:srgbClr val="92A199"/>
              </a:buClr>
              <a:buSzPct val="78260"/>
              <a:buFont typeface="Arial"/>
              <a:buChar char="•"/>
              <a:tabLst>
                <a:tab pos="416559" algn="l"/>
              </a:tabLst>
            </a:pPr>
            <a:r>
              <a:rPr lang="en-US" b="1" spc="5" dirty="0"/>
              <a:t>focal symptoms and signs </a:t>
            </a:r>
            <a:r>
              <a:rPr lang="en-US" spc="5" dirty="0"/>
              <a:t>are  present that </a:t>
            </a:r>
            <a:r>
              <a:rPr lang="en-US" b="1" spc="5" dirty="0"/>
              <a:t>can be explained  by </a:t>
            </a:r>
            <a:r>
              <a:rPr lang="en-US" b="1" dirty="0"/>
              <a:t>a </a:t>
            </a:r>
            <a:r>
              <a:rPr lang="en-US" b="1" spc="5" dirty="0"/>
              <a:t>single lesion </a:t>
            </a:r>
            <a:r>
              <a:rPr lang="en-US" b="1" dirty="0"/>
              <a:t>of </a:t>
            </a:r>
            <a:r>
              <a:rPr lang="en-US" b="1" spc="5" dirty="0"/>
              <a:t>the</a:t>
            </a:r>
            <a:r>
              <a:rPr lang="en-US" b="1" spc="-20" dirty="0"/>
              <a:t> </a:t>
            </a:r>
            <a:r>
              <a:rPr lang="en-US" b="1" spc="5" dirty="0"/>
              <a:t>brain</a:t>
            </a:r>
            <a:endParaRPr lang="en-US" b="1" dirty="0"/>
          </a:p>
          <a:p>
            <a:pPr marL="415925" indent="-183515" algn="just">
              <a:lnSpc>
                <a:spcPct val="100000"/>
              </a:lnSpc>
              <a:spcBef>
                <a:spcPts val="1175"/>
              </a:spcBef>
              <a:buClr>
                <a:srgbClr val="92A199"/>
              </a:buClr>
              <a:buSzPct val="78260"/>
              <a:buFont typeface="Arial"/>
              <a:buChar char="•"/>
              <a:tabLst>
                <a:tab pos="416559" algn="l"/>
              </a:tabLst>
            </a:pPr>
            <a:r>
              <a:rPr lang="en-US" spc="5" dirty="0"/>
              <a:t>there </a:t>
            </a:r>
            <a:r>
              <a:rPr lang="en-US" dirty="0"/>
              <a:t>is </a:t>
            </a:r>
            <a:r>
              <a:rPr lang="en-US" b="1" spc="5" dirty="0"/>
              <a:t>loss </a:t>
            </a:r>
            <a:r>
              <a:rPr lang="en-US" b="1" dirty="0"/>
              <a:t>of</a:t>
            </a:r>
            <a:r>
              <a:rPr lang="en-US" b="1" spc="20" dirty="0"/>
              <a:t> </a:t>
            </a:r>
            <a:r>
              <a:rPr lang="en-US" b="1" spc="5" dirty="0"/>
              <a:t>function</a:t>
            </a:r>
            <a:endParaRPr lang="en-US" b="1" dirty="0"/>
          </a:p>
          <a:p>
            <a:pPr marL="415925" marR="114935" indent="-182880">
              <a:lnSpc>
                <a:spcPct val="85100"/>
              </a:lnSpc>
              <a:spcBef>
                <a:spcPts val="1600"/>
              </a:spcBef>
              <a:buClr>
                <a:srgbClr val="92A199"/>
              </a:buClr>
              <a:buSzPct val="78260"/>
              <a:buFont typeface="Arial"/>
              <a:buChar char="•"/>
              <a:tabLst>
                <a:tab pos="498475" algn="l"/>
                <a:tab pos="499109" algn="l"/>
              </a:tabLst>
            </a:pPr>
            <a:endParaRPr lang="en-US" b="1" dirty="0"/>
          </a:p>
        </p:txBody>
      </p:sp>
      <p:sp>
        <p:nvSpPr>
          <p:cNvPr id="6" name="Content Placeholder 5"/>
          <p:cNvSpPr>
            <a:spLocks noGrp="1"/>
          </p:cNvSpPr>
          <p:nvPr>
            <p:ph sz="half" idx="2"/>
          </p:nvPr>
        </p:nvSpPr>
        <p:spPr>
          <a:xfrm>
            <a:off x="6172200" y="1634836"/>
            <a:ext cx="5181600" cy="5001491"/>
          </a:xfrm>
        </p:spPr>
        <p:txBody>
          <a:bodyPr>
            <a:noAutofit/>
          </a:bodyPr>
          <a:lstStyle/>
          <a:p>
            <a:pPr marL="12700">
              <a:lnSpc>
                <a:spcPct val="100000"/>
              </a:lnSpc>
              <a:spcBef>
                <a:spcPts val="100"/>
              </a:spcBef>
            </a:pPr>
            <a:r>
              <a:rPr lang="en-US" sz="2400" spc="-20" dirty="0">
                <a:cs typeface="Century"/>
              </a:rPr>
              <a:t>However, </a:t>
            </a:r>
            <a:r>
              <a:rPr lang="en-US" sz="2400" dirty="0">
                <a:cs typeface="Century"/>
              </a:rPr>
              <a:t>on</a:t>
            </a:r>
            <a:r>
              <a:rPr lang="en-US" sz="2400" spc="-5" dirty="0">
                <a:cs typeface="Century"/>
              </a:rPr>
              <a:t> </a:t>
            </a:r>
            <a:r>
              <a:rPr lang="en-US" sz="2400" spc="5" dirty="0">
                <a:cs typeface="Century"/>
              </a:rPr>
              <a:t>occasion:</a:t>
            </a:r>
            <a:endParaRPr lang="en-US" sz="2400" dirty="0">
              <a:cs typeface="Century"/>
            </a:endParaRPr>
          </a:p>
          <a:p>
            <a:pPr>
              <a:lnSpc>
                <a:spcPct val="100000"/>
              </a:lnSpc>
              <a:spcBef>
                <a:spcPts val="40"/>
              </a:spcBef>
            </a:pPr>
            <a:endParaRPr lang="en-US" sz="2400" dirty="0">
              <a:cs typeface="Times New Roman"/>
            </a:endParaRPr>
          </a:p>
          <a:p>
            <a:pPr marL="194945" marR="298450" indent="-182880">
              <a:lnSpc>
                <a:spcPts val="2350"/>
              </a:lnSpc>
              <a:buClr>
                <a:srgbClr val="92A199"/>
              </a:buClr>
              <a:buSzPct val="78260"/>
              <a:buFont typeface="Arial"/>
              <a:buChar char="•"/>
              <a:tabLst>
                <a:tab pos="195580" algn="l"/>
              </a:tabLst>
            </a:pPr>
            <a:r>
              <a:rPr lang="en-US" sz="2400" spc="5" dirty="0">
                <a:cs typeface="Century"/>
              </a:rPr>
              <a:t>symptoms may develop over </a:t>
            </a:r>
            <a:r>
              <a:rPr lang="en-US" sz="2400" dirty="0">
                <a:cs typeface="Century"/>
              </a:rPr>
              <a:t>a  </a:t>
            </a:r>
            <a:r>
              <a:rPr lang="en-US" sz="2400" b="1" spc="5" dirty="0">
                <a:cs typeface="Century"/>
              </a:rPr>
              <a:t>few</a:t>
            </a:r>
            <a:r>
              <a:rPr lang="en-US" sz="2400" b="1" dirty="0">
                <a:cs typeface="Century"/>
              </a:rPr>
              <a:t> </a:t>
            </a:r>
            <a:r>
              <a:rPr lang="en-US" sz="2400" b="1" spc="5" dirty="0">
                <a:cs typeface="Century"/>
              </a:rPr>
              <a:t>minutes</a:t>
            </a:r>
            <a:endParaRPr lang="en-US" sz="2400" b="1" dirty="0">
              <a:cs typeface="Century"/>
            </a:endParaRPr>
          </a:p>
          <a:p>
            <a:pPr marL="194945" marR="5080" indent="-182880" algn="just">
              <a:lnSpc>
                <a:spcPct val="85000"/>
              </a:lnSpc>
              <a:spcBef>
                <a:spcPts val="1595"/>
              </a:spcBef>
              <a:buClr>
                <a:srgbClr val="92A199"/>
              </a:buClr>
              <a:buSzPct val="78260"/>
              <a:buFont typeface="Arial"/>
              <a:buChar char="•"/>
              <a:tabLst>
                <a:tab pos="195580" algn="l"/>
              </a:tabLst>
            </a:pPr>
            <a:r>
              <a:rPr lang="en-US" sz="2400" spc="5" dirty="0">
                <a:cs typeface="Century"/>
              </a:rPr>
              <a:t>symptoms may </a:t>
            </a:r>
            <a:r>
              <a:rPr lang="en-US" sz="2400" b="1" spc="5" dirty="0">
                <a:cs typeface="Century"/>
              </a:rPr>
              <a:t>not </a:t>
            </a:r>
            <a:r>
              <a:rPr lang="en-US" sz="2400" b="1" dirty="0">
                <a:cs typeface="Century"/>
              </a:rPr>
              <a:t>be </a:t>
            </a:r>
            <a:r>
              <a:rPr lang="en-US" sz="2400" b="1" spc="5" dirty="0">
                <a:cs typeface="Century"/>
              </a:rPr>
              <a:t>explained  by </a:t>
            </a:r>
            <a:r>
              <a:rPr lang="en-US" sz="2400" b="1" dirty="0">
                <a:cs typeface="Century"/>
              </a:rPr>
              <a:t>a single </a:t>
            </a:r>
            <a:r>
              <a:rPr lang="en-US" sz="2400" b="1" spc="5" dirty="0">
                <a:cs typeface="Century"/>
              </a:rPr>
              <a:t>lesion, e</a:t>
            </a:r>
            <a:r>
              <a:rPr lang="en-US" sz="2400" spc="5" dirty="0">
                <a:cs typeface="Century"/>
              </a:rPr>
              <a:t>.g. there has  been previous</a:t>
            </a:r>
            <a:r>
              <a:rPr lang="en-US" sz="2400" spc="-15" dirty="0">
                <a:cs typeface="Century"/>
              </a:rPr>
              <a:t> </a:t>
            </a:r>
            <a:r>
              <a:rPr lang="en-US" sz="2400" spc="5" dirty="0">
                <a:cs typeface="Century"/>
              </a:rPr>
              <a:t>stroke</a:t>
            </a:r>
            <a:endParaRPr lang="en-US" sz="2400" dirty="0">
              <a:cs typeface="Century"/>
            </a:endParaRPr>
          </a:p>
          <a:p>
            <a:pPr marL="194945" marR="33020" indent="-182880">
              <a:lnSpc>
                <a:spcPct val="85000"/>
              </a:lnSpc>
              <a:spcBef>
                <a:spcPts val="1590"/>
              </a:spcBef>
              <a:buClr>
                <a:srgbClr val="92A199"/>
              </a:buClr>
              <a:buSzPct val="78260"/>
              <a:buFont typeface="Arial"/>
              <a:buChar char="•"/>
              <a:tabLst>
                <a:tab pos="195580" algn="l"/>
              </a:tabLst>
            </a:pPr>
            <a:r>
              <a:rPr lang="en-US" sz="2400" spc="5" dirty="0">
                <a:cs typeface="Century"/>
              </a:rPr>
              <a:t>symptoms may be ‘</a:t>
            </a:r>
            <a:r>
              <a:rPr lang="en-US" sz="2400" b="1" spc="5" dirty="0">
                <a:cs typeface="Century"/>
              </a:rPr>
              <a:t>positiv</a:t>
            </a:r>
            <a:r>
              <a:rPr lang="en-US" sz="2400" spc="5" dirty="0">
                <a:cs typeface="Century"/>
              </a:rPr>
              <a:t>e’, e.g.  jerking, </a:t>
            </a:r>
            <a:r>
              <a:rPr lang="en-US" sz="2400" spc="5" dirty="0" err="1">
                <a:cs typeface="Century"/>
              </a:rPr>
              <a:t>parasthesia</a:t>
            </a:r>
            <a:r>
              <a:rPr lang="en-US" sz="2400" spc="5" dirty="0">
                <a:cs typeface="Century"/>
              </a:rPr>
              <a:t>, visual  hallucinations</a:t>
            </a:r>
            <a:endParaRPr lang="en-US" sz="2400" dirty="0">
              <a:cs typeface="Century"/>
            </a:endParaRPr>
          </a:p>
          <a:p>
            <a:pPr marL="194945" marR="284480" indent="-182880">
              <a:lnSpc>
                <a:spcPct val="85000"/>
              </a:lnSpc>
              <a:spcBef>
                <a:spcPts val="1605"/>
              </a:spcBef>
              <a:buClr>
                <a:srgbClr val="92A199"/>
              </a:buClr>
              <a:buSzPct val="78260"/>
              <a:buFont typeface="Arial"/>
              <a:buChar char="•"/>
              <a:tabLst>
                <a:tab pos="195580" algn="l"/>
              </a:tabLst>
            </a:pPr>
            <a:r>
              <a:rPr lang="en-US" sz="2400" spc="5" dirty="0">
                <a:cs typeface="Century"/>
              </a:rPr>
              <a:t>symptoms may have </a:t>
            </a:r>
            <a:r>
              <a:rPr lang="en-US" sz="2400" dirty="0">
                <a:cs typeface="Century"/>
              </a:rPr>
              <a:t>a </a:t>
            </a:r>
            <a:r>
              <a:rPr lang="en-US" sz="2400" b="1" spc="5" dirty="0">
                <a:cs typeface="Century"/>
              </a:rPr>
              <a:t>sudden  onset and then worsen over  minutes </a:t>
            </a:r>
            <a:r>
              <a:rPr lang="en-US" sz="2400" b="1" dirty="0">
                <a:cs typeface="Century"/>
              </a:rPr>
              <a:t>or</a:t>
            </a:r>
            <a:r>
              <a:rPr lang="en-US" sz="2400" b="1" spc="-10" dirty="0">
                <a:cs typeface="Century"/>
              </a:rPr>
              <a:t> </a:t>
            </a:r>
            <a:r>
              <a:rPr lang="en-US" sz="2400" b="1" spc="5" dirty="0">
                <a:cs typeface="Century"/>
              </a:rPr>
              <a:t>hours</a:t>
            </a:r>
            <a:endParaRPr lang="en-US" sz="2400" b="1" dirty="0">
              <a:cs typeface="Century"/>
            </a:endParaRPr>
          </a:p>
        </p:txBody>
      </p:sp>
    </p:spTree>
    <p:extLst>
      <p:ext uri="{BB962C8B-B14F-4D97-AF65-F5344CB8AC3E}">
        <p14:creationId xmlns:p14="http://schemas.microsoft.com/office/powerpoint/2010/main" val="3669084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6873"/>
            <a:ext cx="10515600" cy="965345"/>
          </a:xfrm>
        </p:spPr>
        <p:txBody>
          <a:bodyPr/>
          <a:lstStyle/>
          <a:p>
            <a:r>
              <a:rPr lang="en-IN" spc="-55" dirty="0"/>
              <a:t>CEREBRAL</a:t>
            </a:r>
            <a:r>
              <a:rPr lang="en-IN" spc="-170" dirty="0"/>
              <a:t> </a:t>
            </a:r>
            <a:r>
              <a:rPr lang="en-IN" spc="-55" dirty="0"/>
              <a:t>HAEMORRHAGE</a:t>
            </a:r>
            <a:endParaRPr lang="en-IN" dirty="0"/>
          </a:p>
        </p:txBody>
      </p:sp>
      <p:sp>
        <p:nvSpPr>
          <p:cNvPr id="3" name="Content Placeholder 2"/>
          <p:cNvSpPr>
            <a:spLocks noGrp="1"/>
          </p:cNvSpPr>
          <p:nvPr>
            <p:ph idx="1"/>
          </p:nvPr>
        </p:nvSpPr>
        <p:spPr>
          <a:xfrm>
            <a:off x="838200" y="1122218"/>
            <a:ext cx="10515600" cy="5255722"/>
          </a:xfrm>
        </p:spPr>
        <p:txBody>
          <a:bodyPr>
            <a:noAutofit/>
          </a:bodyPr>
          <a:lstStyle/>
          <a:p>
            <a:pPr marL="195580" indent="-182880">
              <a:lnSpc>
                <a:spcPct val="100000"/>
              </a:lnSpc>
              <a:spcBef>
                <a:spcPts val="1555"/>
              </a:spcBef>
              <a:buClr>
                <a:srgbClr val="92A199"/>
              </a:buClr>
              <a:buSzPct val="79166"/>
              <a:buFont typeface="Arial"/>
              <a:buChar char="•"/>
              <a:tabLst>
                <a:tab pos="195580" algn="l"/>
              </a:tabLst>
            </a:pPr>
            <a:r>
              <a:rPr lang="en-US" sz="2400" spc="5" dirty="0">
                <a:cs typeface="Century"/>
              </a:rPr>
              <a:t>Represents some </a:t>
            </a:r>
            <a:r>
              <a:rPr lang="en-US" sz="2400" dirty="0">
                <a:cs typeface="Century"/>
              </a:rPr>
              <a:t>15% of all</a:t>
            </a:r>
            <a:r>
              <a:rPr lang="en-US" sz="2400" spc="45" dirty="0">
                <a:cs typeface="Century"/>
              </a:rPr>
              <a:t> </a:t>
            </a:r>
            <a:r>
              <a:rPr lang="en-US" sz="2400" spc="5" dirty="0">
                <a:cs typeface="Century"/>
              </a:rPr>
              <a:t>stokes.</a:t>
            </a:r>
            <a:endParaRPr lang="en-US" sz="2400" dirty="0">
              <a:cs typeface="Century"/>
            </a:endParaRPr>
          </a:p>
          <a:p>
            <a:pPr marL="195580" indent="-182880">
              <a:lnSpc>
                <a:spcPct val="100000"/>
              </a:lnSpc>
              <a:spcBef>
                <a:spcPts val="1455"/>
              </a:spcBef>
              <a:buClr>
                <a:srgbClr val="92A199"/>
              </a:buClr>
              <a:buSzPct val="79166"/>
              <a:buFont typeface="Arial"/>
              <a:buChar char="•"/>
              <a:tabLst>
                <a:tab pos="195580" algn="l"/>
              </a:tabLst>
            </a:pPr>
            <a:r>
              <a:rPr lang="en-US" sz="2400" spc="5" dirty="0">
                <a:cs typeface="Century"/>
              </a:rPr>
              <a:t>May be divided</a:t>
            </a:r>
            <a:r>
              <a:rPr lang="en-US" sz="2400" spc="-25" dirty="0">
                <a:cs typeface="Century"/>
              </a:rPr>
              <a:t> </a:t>
            </a:r>
            <a:r>
              <a:rPr lang="en-US" sz="2400" spc="5" dirty="0">
                <a:cs typeface="Century"/>
              </a:rPr>
              <a:t>into:</a:t>
            </a:r>
            <a:endParaRPr lang="en-US" sz="2400" dirty="0">
              <a:cs typeface="Century"/>
            </a:endParaRPr>
          </a:p>
          <a:p>
            <a:pPr marL="629920" lvl="1" indent="-342900">
              <a:lnSpc>
                <a:spcPct val="100000"/>
              </a:lnSpc>
              <a:spcBef>
                <a:spcPts val="219"/>
              </a:spcBef>
              <a:buClr>
                <a:srgbClr val="92A199"/>
              </a:buClr>
              <a:buAutoNum type="arabicPeriod"/>
              <a:tabLst>
                <a:tab pos="629920" algn="l"/>
              </a:tabLst>
            </a:pPr>
            <a:r>
              <a:rPr lang="en-US" b="1" spc="-5" dirty="0" err="1">
                <a:cs typeface="Century"/>
              </a:rPr>
              <a:t>Intracerebral</a:t>
            </a:r>
            <a:r>
              <a:rPr lang="en-US" b="1" spc="-5" dirty="0">
                <a:cs typeface="Century"/>
              </a:rPr>
              <a:t> </a:t>
            </a:r>
            <a:r>
              <a:rPr lang="en-US" b="1" spc="-5" dirty="0" err="1">
                <a:cs typeface="Century"/>
              </a:rPr>
              <a:t>haemorrhage</a:t>
            </a:r>
            <a:r>
              <a:rPr lang="en-US" b="1" spc="-5" dirty="0">
                <a:cs typeface="Century"/>
              </a:rPr>
              <a:t> </a:t>
            </a:r>
            <a:r>
              <a:rPr lang="en-US" dirty="0">
                <a:cs typeface="Century"/>
              </a:rPr>
              <a:t>(</a:t>
            </a:r>
            <a:r>
              <a:rPr lang="en-US" b="1" dirty="0">
                <a:cs typeface="Century"/>
              </a:rPr>
              <a:t>10%)</a:t>
            </a:r>
          </a:p>
          <a:p>
            <a:pPr marL="629920" lvl="1" indent="-342900">
              <a:lnSpc>
                <a:spcPct val="100000"/>
              </a:lnSpc>
              <a:spcBef>
                <a:spcPts val="310"/>
              </a:spcBef>
              <a:buClr>
                <a:srgbClr val="92A199"/>
              </a:buClr>
              <a:buAutoNum type="arabicPeriod"/>
              <a:tabLst>
                <a:tab pos="629920" algn="l"/>
              </a:tabLst>
            </a:pPr>
            <a:r>
              <a:rPr lang="en-US" b="1" spc="-5" dirty="0">
                <a:cs typeface="Century"/>
              </a:rPr>
              <a:t>Subarachnoid </a:t>
            </a:r>
            <a:r>
              <a:rPr lang="en-US" b="1" spc="-5" dirty="0" err="1">
                <a:cs typeface="Century"/>
              </a:rPr>
              <a:t>haemorrhage</a:t>
            </a:r>
            <a:r>
              <a:rPr lang="en-US" b="1" spc="-20" dirty="0">
                <a:cs typeface="Century"/>
              </a:rPr>
              <a:t> </a:t>
            </a:r>
            <a:r>
              <a:rPr lang="en-US" b="1" dirty="0">
                <a:cs typeface="Century"/>
              </a:rPr>
              <a:t>(5%</a:t>
            </a:r>
            <a:r>
              <a:rPr lang="en-US" dirty="0">
                <a:cs typeface="Century"/>
              </a:rPr>
              <a:t>)</a:t>
            </a:r>
          </a:p>
          <a:p>
            <a:pPr lvl="1">
              <a:lnSpc>
                <a:spcPct val="100000"/>
              </a:lnSpc>
              <a:spcBef>
                <a:spcPts val="40"/>
              </a:spcBef>
              <a:buClr>
                <a:srgbClr val="92A199"/>
              </a:buClr>
              <a:buFont typeface="Century"/>
              <a:buAutoNum type="arabicPeriod"/>
            </a:pPr>
            <a:endParaRPr lang="en-US" dirty="0">
              <a:cs typeface="Times New Roman"/>
            </a:endParaRPr>
          </a:p>
          <a:p>
            <a:pPr marL="195580" indent="-182880">
              <a:lnSpc>
                <a:spcPct val="100000"/>
              </a:lnSpc>
              <a:buClr>
                <a:srgbClr val="92A199"/>
              </a:buClr>
              <a:buSzPct val="79166"/>
              <a:buFont typeface="Arial"/>
              <a:buChar char="•"/>
              <a:tabLst>
                <a:tab pos="195580" algn="l"/>
              </a:tabLst>
            </a:pPr>
            <a:r>
              <a:rPr lang="en-US" sz="2400" spc="5" dirty="0">
                <a:cs typeface="Century"/>
              </a:rPr>
              <a:t>HAEMORRHAGE</a:t>
            </a:r>
            <a:endParaRPr lang="en-US" sz="2400" dirty="0">
              <a:cs typeface="Century"/>
            </a:endParaRPr>
          </a:p>
          <a:p>
            <a:pPr marL="469900" indent="-182880">
              <a:lnSpc>
                <a:spcPct val="100000"/>
              </a:lnSpc>
              <a:spcBef>
                <a:spcPts val="204"/>
              </a:spcBef>
              <a:buClr>
                <a:srgbClr val="92A199"/>
              </a:buClr>
              <a:buFont typeface="Wingdings 2"/>
              <a:buChar char=""/>
              <a:tabLst>
                <a:tab pos="469900" algn="l"/>
              </a:tabLst>
            </a:pPr>
            <a:r>
              <a:rPr lang="en-US" sz="2400" b="1" dirty="0">
                <a:cs typeface="Century"/>
              </a:rPr>
              <a:t>Most common </a:t>
            </a:r>
            <a:r>
              <a:rPr lang="en-US" sz="2400" b="1" spc="-5" dirty="0">
                <a:cs typeface="Century"/>
              </a:rPr>
              <a:t>between 60-80years </a:t>
            </a:r>
            <a:r>
              <a:rPr lang="en-US" sz="2400" dirty="0">
                <a:cs typeface="Century"/>
              </a:rPr>
              <a:t>of</a:t>
            </a:r>
            <a:r>
              <a:rPr lang="en-US" sz="2400" spc="-10" dirty="0">
                <a:cs typeface="Century"/>
              </a:rPr>
              <a:t> </a:t>
            </a:r>
            <a:r>
              <a:rPr lang="en-US" sz="2400" spc="-5" dirty="0">
                <a:cs typeface="Century"/>
              </a:rPr>
              <a:t>age</a:t>
            </a:r>
            <a:endParaRPr lang="en-US" sz="2400" dirty="0">
              <a:cs typeface="Century"/>
            </a:endParaRPr>
          </a:p>
          <a:p>
            <a:pPr marL="469900" indent="-182880">
              <a:lnSpc>
                <a:spcPct val="100000"/>
              </a:lnSpc>
              <a:spcBef>
                <a:spcPts val="310"/>
              </a:spcBef>
              <a:buClr>
                <a:srgbClr val="92A199"/>
              </a:buClr>
              <a:buFont typeface="Wingdings 2"/>
              <a:buChar char=""/>
              <a:tabLst>
                <a:tab pos="469900" algn="l"/>
              </a:tabLst>
            </a:pPr>
            <a:r>
              <a:rPr lang="en-US" sz="2400" dirty="0">
                <a:cs typeface="Century"/>
              </a:rPr>
              <a:t>Onset is often </a:t>
            </a:r>
            <a:r>
              <a:rPr lang="en-US" sz="2400" b="1" spc="-5" dirty="0">
                <a:cs typeface="Century"/>
              </a:rPr>
              <a:t>during exertion </a:t>
            </a:r>
            <a:r>
              <a:rPr lang="en-US" sz="2400" spc="-5" dirty="0">
                <a:cs typeface="Century"/>
              </a:rPr>
              <a:t>and rarely during</a:t>
            </a:r>
            <a:r>
              <a:rPr lang="en-US" sz="2400" spc="-130" dirty="0">
                <a:cs typeface="Century"/>
              </a:rPr>
              <a:t> </a:t>
            </a:r>
            <a:r>
              <a:rPr lang="en-US" sz="2400" dirty="0">
                <a:cs typeface="Century"/>
              </a:rPr>
              <a:t>sleep</a:t>
            </a:r>
          </a:p>
          <a:p>
            <a:pPr marL="469900" indent="-182880">
              <a:lnSpc>
                <a:spcPct val="100000"/>
              </a:lnSpc>
              <a:spcBef>
                <a:spcPts val="315"/>
              </a:spcBef>
              <a:buClr>
                <a:srgbClr val="92A199"/>
              </a:buClr>
              <a:buFont typeface="Wingdings 2"/>
              <a:buChar char=""/>
              <a:tabLst>
                <a:tab pos="469900" algn="l"/>
              </a:tabLst>
            </a:pPr>
            <a:r>
              <a:rPr lang="en-US" sz="2400" b="1" dirty="0">
                <a:cs typeface="Century"/>
              </a:rPr>
              <a:t>Headache, </a:t>
            </a:r>
            <a:r>
              <a:rPr lang="en-US" sz="2400" b="1" spc="-5" dirty="0">
                <a:cs typeface="Century"/>
              </a:rPr>
              <a:t>vomiting </a:t>
            </a:r>
            <a:r>
              <a:rPr lang="en-US" sz="2400" b="1" dirty="0">
                <a:cs typeface="Century"/>
              </a:rPr>
              <a:t>, loss of consciousness </a:t>
            </a:r>
            <a:r>
              <a:rPr lang="en-US" sz="2400" spc="-5" dirty="0">
                <a:cs typeface="Century"/>
              </a:rPr>
              <a:t>are more</a:t>
            </a:r>
            <a:r>
              <a:rPr lang="en-US" sz="2400" spc="-165" dirty="0">
                <a:cs typeface="Century"/>
              </a:rPr>
              <a:t> </a:t>
            </a:r>
            <a:r>
              <a:rPr lang="en-US" sz="2400" dirty="0">
                <a:cs typeface="Century"/>
              </a:rPr>
              <a:t>common</a:t>
            </a:r>
          </a:p>
          <a:p>
            <a:pPr marL="469900" indent="-182880">
              <a:lnSpc>
                <a:spcPct val="100000"/>
              </a:lnSpc>
              <a:spcBef>
                <a:spcPts val="310"/>
              </a:spcBef>
              <a:buClr>
                <a:srgbClr val="92A199"/>
              </a:buClr>
              <a:buFont typeface="Wingdings 2"/>
              <a:buChar char=""/>
              <a:tabLst>
                <a:tab pos="469900" algn="l"/>
              </a:tabLst>
            </a:pPr>
            <a:r>
              <a:rPr lang="en-US" sz="2400" b="1" dirty="0">
                <a:cs typeface="Century"/>
              </a:rPr>
              <a:t>Focal </a:t>
            </a:r>
            <a:r>
              <a:rPr lang="en-US" sz="2400" b="1" spc="-5" dirty="0">
                <a:cs typeface="Century"/>
              </a:rPr>
              <a:t>neurological </a:t>
            </a:r>
            <a:r>
              <a:rPr lang="en-US" sz="2400" b="1" dirty="0">
                <a:cs typeface="Century"/>
              </a:rPr>
              <a:t>sign </a:t>
            </a:r>
            <a:r>
              <a:rPr lang="en-US" sz="2400" spc="-5" dirty="0">
                <a:cs typeface="Century"/>
              </a:rPr>
              <a:t>present </a:t>
            </a:r>
            <a:r>
              <a:rPr lang="en-US" sz="2400" dirty="0">
                <a:cs typeface="Century"/>
              </a:rPr>
              <a:t>in </a:t>
            </a:r>
            <a:r>
              <a:rPr lang="en-US" sz="2400" b="1" dirty="0" err="1">
                <a:cs typeface="Century"/>
              </a:rPr>
              <a:t>intracerebral</a:t>
            </a:r>
            <a:r>
              <a:rPr lang="en-US" sz="2400" b="1" spc="-95" dirty="0">
                <a:cs typeface="Century"/>
              </a:rPr>
              <a:t> </a:t>
            </a:r>
            <a:r>
              <a:rPr lang="en-US" sz="2400" b="1" spc="-5" dirty="0" err="1">
                <a:cs typeface="Century"/>
              </a:rPr>
              <a:t>haemorrhage</a:t>
            </a:r>
            <a:endParaRPr lang="en-US" sz="2400" b="1" dirty="0">
              <a:cs typeface="Century"/>
            </a:endParaRPr>
          </a:p>
          <a:p>
            <a:pPr marL="469900" indent="-182880">
              <a:lnSpc>
                <a:spcPct val="100000"/>
              </a:lnSpc>
              <a:spcBef>
                <a:spcPts val="315"/>
              </a:spcBef>
              <a:buClr>
                <a:srgbClr val="92A199"/>
              </a:buClr>
              <a:buFont typeface="Wingdings 2"/>
              <a:buChar char=""/>
              <a:tabLst>
                <a:tab pos="469900" algn="l"/>
              </a:tabLst>
            </a:pPr>
            <a:r>
              <a:rPr lang="en-US" sz="2400" b="1" dirty="0">
                <a:cs typeface="Century"/>
              </a:rPr>
              <a:t>Sign of </a:t>
            </a:r>
            <a:r>
              <a:rPr lang="en-US" sz="2400" b="1" spc="-5" dirty="0">
                <a:cs typeface="Century"/>
              </a:rPr>
              <a:t>meningeal </a:t>
            </a:r>
            <a:r>
              <a:rPr lang="en-US" sz="2400" b="1" dirty="0">
                <a:cs typeface="Century"/>
              </a:rPr>
              <a:t>irritation </a:t>
            </a:r>
            <a:r>
              <a:rPr lang="en-US" sz="2400" dirty="0">
                <a:cs typeface="Century"/>
              </a:rPr>
              <a:t>is common in</a:t>
            </a:r>
            <a:r>
              <a:rPr lang="en-US" sz="2400" spc="-105" dirty="0">
                <a:cs typeface="Century"/>
              </a:rPr>
              <a:t> </a:t>
            </a:r>
            <a:r>
              <a:rPr lang="en-US" sz="2400" b="1" dirty="0">
                <a:cs typeface="Century"/>
              </a:rPr>
              <a:t>SAH</a:t>
            </a:r>
          </a:p>
          <a:p>
            <a:pPr marL="469900" indent="-182880">
              <a:lnSpc>
                <a:spcPct val="100000"/>
              </a:lnSpc>
              <a:spcBef>
                <a:spcPts val="315"/>
              </a:spcBef>
              <a:buClr>
                <a:srgbClr val="92A199"/>
              </a:buClr>
              <a:buFont typeface="Wingdings 2"/>
              <a:buChar char=""/>
              <a:tabLst>
                <a:tab pos="469900" algn="l"/>
              </a:tabLst>
            </a:pPr>
            <a:r>
              <a:rPr lang="en-US" sz="2400" dirty="0">
                <a:cs typeface="Century"/>
              </a:rPr>
              <a:t>Hemorrhagic strokes tend to be more severe and is associated with greater mortality.</a:t>
            </a:r>
          </a:p>
          <a:p>
            <a:pPr marL="469900" indent="-182880">
              <a:lnSpc>
                <a:spcPct val="100000"/>
              </a:lnSpc>
              <a:spcBef>
                <a:spcPts val="315"/>
              </a:spcBef>
              <a:buClr>
                <a:srgbClr val="92A199"/>
              </a:buClr>
              <a:buFont typeface="Wingdings 2"/>
              <a:buChar char=""/>
              <a:tabLst>
                <a:tab pos="469900" algn="l"/>
              </a:tabLst>
            </a:pPr>
            <a:endParaRPr lang="en-US" sz="2400" dirty="0">
              <a:cs typeface="Century"/>
            </a:endParaRPr>
          </a:p>
        </p:txBody>
      </p:sp>
    </p:spTree>
    <p:extLst>
      <p:ext uri="{BB962C8B-B14F-4D97-AF65-F5344CB8AC3E}">
        <p14:creationId xmlns:p14="http://schemas.microsoft.com/office/powerpoint/2010/main" val="1623919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6"/>
            <a:ext cx="10515600" cy="1034184"/>
          </a:xfrm>
        </p:spPr>
        <p:txBody>
          <a:bodyPr/>
          <a:lstStyle/>
          <a:p>
            <a:r>
              <a:rPr lang="en-IN" spc="-55" dirty="0"/>
              <a:t>CEREBRAL</a:t>
            </a:r>
            <a:r>
              <a:rPr lang="en-IN" spc="-200" dirty="0"/>
              <a:t> </a:t>
            </a:r>
            <a:r>
              <a:rPr lang="en-IN" spc="-90" dirty="0"/>
              <a:t>INFARCTION</a:t>
            </a:r>
            <a:endParaRPr lang="en-IN" dirty="0"/>
          </a:p>
        </p:txBody>
      </p:sp>
      <p:sp>
        <p:nvSpPr>
          <p:cNvPr id="5" name="Content Placeholder 4"/>
          <p:cNvSpPr>
            <a:spLocks noGrp="1"/>
          </p:cNvSpPr>
          <p:nvPr>
            <p:ph sz="half" idx="1"/>
          </p:nvPr>
        </p:nvSpPr>
        <p:spPr/>
        <p:txBody>
          <a:bodyPr>
            <a:normAutofit lnSpcReduction="10000"/>
          </a:bodyPr>
          <a:lstStyle/>
          <a:p>
            <a:pPr marL="12700">
              <a:lnSpc>
                <a:spcPct val="100000"/>
              </a:lnSpc>
              <a:spcBef>
                <a:spcPts val="919"/>
              </a:spcBef>
            </a:pPr>
            <a:r>
              <a:rPr lang="en-US" u="sng" dirty="0"/>
              <a:t>By </a:t>
            </a:r>
            <a:r>
              <a:rPr lang="en-US" u="sng" spc="5" dirty="0"/>
              <a:t>Location :</a:t>
            </a:r>
            <a:endParaRPr lang="en-US" sz="2300" u="sng" dirty="0">
              <a:cs typeface="Century"/>
            </a:endParaRPr>
          </a:p>
          <a:p>
            <a:pPr marL="195580" indent="-182880">
              <a:lnSpc>
                <a:spcPct val="100000"/>
              </a:lnSpc>
              <a:spcBef>
                <a:spcPts val="760"/>
              </a:spcBef>
              <a:buClr>
                <a:srgbClr val="92A199"/>
              </a:buClr>
              <a:buSzPct val="79545"/>
              <a:buFont typeface="Arial"/>
              <a:buChar char="•"/>
              <a:tabLst>
                <a:tab pos="195580" algn="l"/>
              </a:tabLst>
            </a:pPr>
            <a:r>
              <a:rPr lang="en-US" spc="-35" dirty="0"/>
              <a:t>Total </a:t>
            </a:r>
            <a:r>
              <a:rPr lang="en-US" spc="5" dirty="0"/>
              <a:t>anterior circulation</a:t>
            </a:r>
            <a:r>
              <a:rPr lang="en-US" spc="-60" dirty="0"/>
              <a:t> </a:t>
            </a:r>
            <a:r>
              <a:rPr lang="en-US" spc="5" dirty="0"/>
              <a:t>infarcts</a:t>
            </a:r>
          </a:p>
          <a:p>
            <a:pPr marL="469265" marR="394335" lvl="1" indent="-182880">
              <a:lnSpc>
                <a:spcPct val="80000"/>
              </a:lnSpc>
              <a:spcBef>
                <a:spcPts val="509"/>
              </a:spcBef>
              <a:buClr>
                <a:srgbClr val="92A199"/>
              </a:buClr>
              <a:buFont typeface="Wingdings 2"/>
              <a:buChar char=""/>
              <a:tabLst>
                <a:tab pos="469900" algn="l"/>
              </a:tabLst>
            </a:pPr>
            <a:r>
              <a:rPr lang="en-US" sz="1800" b="1" spc="-20" dirty="0">
                <a:cs typeface="Century"/>
              </a:rPr>
              <a:t>Worst </a:t>
            </a:r>
            <a:r>
              <a:rPr lang="en-US" sz="1800" b="1" spc="-5" dirty="0">
                <a:cs typeface="Century"/>
              </a:rPr>
              <a:t>prognosis</a:t>
            </a:r>
            <a:r>
              <a:rPr lang="en-US" sz="1800" spc="-5" dirty="0">
                <a:cs typeface="Century"/>
              </a:rPr>
              <a:t>: 60% dead and 4%  </a:t>
            </a:r>
            <a:r>
              <a:rPr lang="en-US" sz="1800" dirty="0">
                <a:cs typeface="Century"/>
              </a:rPr>
              <a:t>independent </a:t>
            </a:r>
            <a:r>
              <a:rPr lang="en-US" sz="1800" spc="-5" dirty="0">
                <a:cs typeface="Century"/>
              </a:rPr>
              <a:t>at </a:t>
            </a:r>
            <a:r>
              <a:rPr lang="en-US" sz="1800" dirty="0">
                <a:cs typeface="Century"/>
              </a:rPr>
              <a:t>1</a:t>
            </a:r>
            <a:r>
              <a:rPr lang="en-US" sz="1800" spc="-15" dirty="0">
                <a:cs typeface="Century"/>
              </a:rPr>
              <a:t> </a:t>
            </a:r>
            <a:r>
              <a:rPr lang="en-US" sz="1800" spc="-5" dirty="0">
                <a:cs typeface="Century"/>
              </a:rPr>
              <a:t>year</a:t>
            </a:r>
            <a:endParaRPr lang="en-US" sz="1800" dirty="0">
              <a:cs typeface="Century"/>
            </a:endParaRPr>
          </a:p>
          <a:p>
            <a:pPr marL="194945" marR="825500" indent="-182880">
              <a:lnSpc>
                <a:spcPts val="2250"/>
              </a:lnSpc>
              <a:spcBef>
                <a:spcPts val="1705"/>
              </a:spcBef>
              <a:buClr>
                <a:srgbClr val="92A199"/>
              </a:buClr>
              <a:buSzPct val="79545"/>
              <a:buFont typeface="Arial"/>
              <a:buChar char="•"/>
              <a:tabLst>
                <a:tab pos="195580" algn="l"/>
              </a:tabLst>
            </a:pPr>
            <a:r>
              <a:rPr lang="en-US" dirty="0"/>
              <a:t>Partial </a:t>
            </a:r>
            <a:r>
              <a:rPr lang="en-US" spc="5" dirty="0"/>
              <a:t>anterior circulation  infarcts</a:t>
            </a:r>
          </a:p>
          <a:p>
            <a:pPr marL="469265" marR="391160" lvl="1" indent="-182880">
              <a:lnSpc>
                <a:spcPct val="80000"/>
              </a:lnSpc>
              <a:spcBef>
                <a:spcPts val="495"/>
              </a:spcBef>
              <a:buClr>
                <a:srgbClr val="92A199"/>
              </a:buClr>
              <a:buFont typeface="Wingdings 2"/>
              <a:buChar char=""/>
              <a:tabLst>
                <a:tab pos="469900" algn="l"/>
              </a:tabLst>
            </a:pPr>
            <a:r>
              <a:rPr lang="en-US" sz="1800" dirty="0">
                <a:cs typeface="Century"/>
              </a:rPr>
              <a:t>Most </a:t>
            </a:r>
            <a:r>
              <a:rPr lang="en-US" sz="1800" spc="-5" dirty="0">
                <a:cs typeface="Century"/>
              </a:rPr>
              <a:t>likely to </a:t>
            </a:r>
            <a:r>
              <a:rPr lang="en-US" sz="1800" dirty="0">
                <a:cs typeface="Century"/>
              </a:rPr>
              <a:t>have </a:t>
            </a:r>
            <a:r>
              <a:rPr lang="en-US" sz="1800" spc="-5" dirty="0">
                <a:cs typeface="Century"/>
              </a:rPr>
              <a:t>early</a:t>
            </a:r>
            <a:r>
              <a:rPr lang="en-US" sz="1800" spc="-65" dirty="0">
                <a:cs typeface="Century"/>
              </a:rPr>
              <a:t> </a:t>
            </a:r>
            <a:r>
              <a:rPr lang="en-US" sz="1800" dirty="0">
                <a:cs typeface="Century"/>
              </a:rPr>
              <a:t>recurrent </a:t>
            </a:r>
            <a:r>
              <a:rPr lang="en-US" sz="1800" spc="-10" dirty="0">
                <a:cs typeface="Century"/>
              </a:rPr>
              <a:t>stroke</a:t>
            </a:r>
            <a:endParaRPr lang="en-US" sz="1800" dirty="0">
              <a:cs typeface="Century"/>
            </a:endParaRPr>
          </a:p>
          <a:p>
            <a:pPr marL="195580" indent="-182880">
              <a:lnSpc>
                <a:spcPct val="100000"/>
              </a:lnSpc>
              <a:spcBef>
                <a:spcPts val="1290"/>
              </a:spcBef>
              <a:buClr>
                <a:srgbClr val="92A199"/>
              </a:buClr>
              <a:buSzPct val="79545"/>
              <a:buFont typeface="Arial"/>
              <a:buChar char="•"/>
              <a:tabLst>
                <a:tab pos="195580" algn="l"/>
              </a:tabLst>
            </a:pPr>
            <a:r>
              <a:rPr lang="en-US" spc="5" dirty="0"/>
              <a:t>Posterior circulation</a:t>
            </a:r>
            <a:r>
              <a:rPr lang="en-US" spc="-40" dirty="0"/>
              <a:t> </a:t>
            </a:r>
            <a:r>
              <a:rPr lang="en-US" spc="5" dirty="0"/>
              <a:t>infarcts</a:t>
            </a:r>
          </a:p>
          <a:p>
            <a:pPr marL="469900" lvl="1" indent="-183515">
              <a:lnSpc>
                <a:spcPts val="1945"/>
              </a:lnSpc>
              <a:spcBef>
                <a:spcPts val="75"/>
              </a:spcBef>
              <a:buClr>
                <a:srgbClr val="92A199"/>
              </a:buClr>
              <a:buFont typeface="Wingdings 2"/>
              <a:buChar char=""/>
              <a:tabLst>
                <a:tab pos="469900" algn="l"/>
              </a:tabLst>
            </a:pPr>
            <a:r>
              <a:rPr lang="en-US" sz="1800" dirty="0">
                <a:cs typeface="Century"/>
              </a:rPr>
              <a:t>High recurrence rate </a:t>
            </a:r>
            <a:r>
              <a:rPr lang="en-US" sz="1800" spc="-5" dirty="0">
                <a:cs typeface="Century"/>
              </a:rPr>
              <a:t>throughout</a:t>
            </a:r>
            <a:r>
              <a:rPr lang="en-US" sz="1800" spc="-110" dirty="0">
                <a:cs typeface="Century"/>
              </a:rPr>
              <a:t> </a:t>
            </a:r>
            <a:r>
              <a:rPr lang="en-US" sz="1800" dirty="0">
                <a:cs typeface="Century"/>
              </a:rPr>
              <a:t>first year</a:t>
            </a:r>
            <a:endParaRPr lang="en-US" sz="1800" dirty="0"/>
          </a:p>
          <a:p>
            <a:pPr marL="195580" indent="-182880">
              <a:lnSpc>
                <a:spcPct val="100000"/>
              </a:lnSpc>
              <a:spcBef>
                <a:spcPts val="1295"/>
              </a:spcBef>
              <a:buClr>
                <a:srgbClr val="92A199"/>
              </a:buClr>
              <a:buSzPct val="79545"/>
              <a:buFont typeface="Arial"/>
              <a:buChar char="•"/>
              <a:tabLst>
                <a:tab pos="195580" algn="l"/>
              </a:tabLst>
            </a:pPr>
            <a:r>
              <a:rPr lang="en-US" dirty="0"/>
              <a:t>Lacunar</a:t>
            </a:r>
            <a:r>
              <a:rPr lang="en-US" spc="10" dirty="0"/>
              <a:t> </a:t>
            </a:r>
            <a:r>
              <a:rPr lang="en-US" spc="5" dirty="0"/>
              <a:t>infarcts</a:t>
            </a:r>
          </a:p>
          <a:p>
            <a:pPr marL="469265" marR="428625" lvl="1" indent="-182880">
              <a:lnSpc>
                <a:spcPts val="1730"/>
              </a:lnSpc>
              <a:spcBef>
                <a:spcPts val="490"/>
              </a:spcBef>
              <a:buClr>
                <a:srgbClr val="92A199"/>
              </a:buClr>
              <a:buFont typeface="Wingdings 2"/>
              <a:buChar char=""/>
              <a:tabLst>
                <a:tab pos="469900" algn="l"/>
              </a:tabLst>
            </a:pPr>
            <a:r>
              <a:rPr lang="en-US" sz="1800" b="1" spc="-5" dirty="0">
                <a:cs typeface="Century"/>
              </a:rPr>
              <a:t>Best prognosis</a:t>
            </a:r>
            <a:r>
              <a:rPr lang="en-US" sz="1800" spc="-5" dirty="0">
                <a:cs typeface="Century"/>
              </a:rPr>
              <a:t>: </a:t>
            </a:r>
            <a:r>
              <a:rPr lang="en-US" sz="1800" b="1" spc="-40" dirty="0">
                <a:cs typeface="Century"/>
              </a:rPr>
              <a:t>11% </a:t>
            </a:r>
            <a:r>
              <a:rPr lang="en-US" sz="1800" b="1" spc="-5" dirty="0">
                <a:cs typeface="Century"/>
              </a:rPr>
              <a:t>dead and 60%  </a:t>
            </a:r>
            <a:r>
              <a:rPr lang="en-US" sz="1800" b="1" dirty="0">
                <a:cs typeface="Century"/>
              </a:rPr>
              <a:t>independent </a:t>
            </a:r>
            <a:r>
              <a:rPr lang="en-US" sz="1800" b="1" spc="-5" dirty="0">
                <a:cs typeface="Century"/>
              </a:rPr>
              <a:t>at </a:t>
            </a:r>
            <a:r>
              <a:rPr lang="en-US" sz="1800" b="1" dirty="0">
                <a:cs typeface="Century"/>
              </a:rPr>
              <a:t>1</a:t>
            </a:r>
            <a:r>
              <a:rPr lang="en-US" sz="1800" b="1" spc="-15" dirty="0">
                <a:cs typeface="Century"/>
              </a:rPr>
              <a:t> </a:t>
            </a:r>
            <a:r>
              <a:rPr lang="en-US" sz="1800" b="1" spc="-5" dirty="0">
                <a:cs typeface="Century"/>
              </a:rPr>
              <a:t>year</a:t>
            </a:r>
            <a:endParaRPr lang="en-IN" b="1" dirty="0"/>
          </a:p>
        </p:txBody>
      </p:sp>
      <p:sp>
        <p:nvSpPr>
          <p:cNvPr id="6" name="Content Placeholder 5"/>
          <p:cNvSpPr>
            <a:spLocks noGrp="1"/>
          </p:cNvSpPr>
          <p:nvPr>
            <p:ph sz="half" idx="2"/>
          </p:nvPr>
        </p:nvSpPr>
        <p:spPr/>
        <p:txBody>
          <a:bodyPr>
            <a:normAutofit lnSpcReduction="10000"/>
          </a:bodyPr>
          <a:lstStyle/>
          <a:p>
            <a:pPr marL="12700">
              <a:lnSpc>
                <a:spcPct val="100000"/>
              </a:lnSpc>
              <a:spcBef>
                <a:spcPts val="655"/>
              </a:spcBef>
            </a:pPr>
            <a:r>
              <a:rPr lang="en-US" sz="2400" u="sng" dirty="0">
                <a:latin typeface="Calibri" panose="020F0502020204030204" pitchFamily="34" charset="0"/>
                <a:cs typeface="Calibri" panose="020F0502020204030204" pitchFamily="34" charset="0"/>
              </a:rPr>
              <a:t>By </a:t>
            </a:r>
            <a:r>
              <a:rPr lang="en-US" sz="2400" u="sng" spc="5" dirty="0">
                <a:latin typeface="Calibri" panose="020F0502020204030204" pitchFamily="34" charset="0"/>
                <a:cs typeface="Calibri" panose="020F0502020204030204" pitchFamily="34" charset="0"/>
              </a:rPr>
              <a:t>Etiology :</a:t>
            </a:r>
            <a:endParaRPr lang="en-US" sz="2400" u="sng" dirty="0">
              <a:latin typeface="Calibri" panose="020F0502020204030204" pitchFamily="34" charset="0"/>
              <a:cs typeface="Calibri" panose="020F0502020204030204" pitchFamily="34" charset="0"/>
            </a:endParaRPr>
          </a:p>
          <a:p>
            <a:pPr marL="195580" marR="393065" indent="-182880">
              <a:lnSpc>
                <a:spcPts val="2240"/>
              </a:lnSpc>
              <a:spcBef>
                <a:spcPts val="919"/>
              </a:spcBef>
              <a:buClr>
                <a:srgbClr val="92A199"/>
              </a:buClr>
              <a:buSzPct val="79545"/>
              <a:buFont typeface="Arial"/>
              <a:buChar char="•"/>
              <a:tabLst>
                <a:tab pos="195580" algn="l"/>
              </a:tabLst>
            </a:pPr>
            <a:r>
              <a:rPr lang="en-US" sz="2400" b="1" spc="5" dirty="0">
                <a:latin typeface="Calibri" panose="020F0502020204030204" pitchFamily="34" charset="0"/>
                <a:cs typeface="Calibri" panose="020F0502020204030204" pitchFamily="34" charset="0"/>
              </a:rPr>
              <a:t>Large-artery</a:t>
            </a:r>
            <a:r>
              <a:rPr lang="en-US" sz="2400" b="1" spc="-45" dirty="0">
                <a:latin typeface="Calibri" panose="020F0502020204030204" pitchFamily="34" charset="0"/>
                <a:cs typeface="Calibri" panose="020F0502020204030204" pitchFamily="34" charset="0"/>
              </a:rPr>
              <a:t> </a:t>
            </a:r>
            <a:r>
              <a:rPr lang="en-US" sz="2400" b="1" spc="5" dirty="0">
                <a:latin typeface="Calibri" panose="020F0502020204030204" pitchFamily="34" charset="0"/>
                <a:cs typeface="Calibri" panose="020F0502020204030204" pitchFamily="34" charset="0"/>
              </a:rPr>
              <a:t>atherosclerosis </a:t>
            </a:r>
            <a:r>
              <a:rPr lang="en-US" sz="2400" dirty="0">
                <a:latin typeface="Calibri" panose="020F0502020204030204" pitchFamily="34" charset="0"/>
                <a:cs typeface="Calibri" panose="020F0502020204030204" pitchFamily="34" charset="0"/>
              </a:rPr>
              <a:t>(50%)</a:t>
            </a:r>
          </a:p>
          <a:p>
            <a:pPr marL="195580" indent="-182880">
              <a:lnSpc>
                <a:spcPct val="100000"/>
              </a:lnSpc>
              <a:spcBef>
                <a:spcPts val="1210"/>
              </a:spcBef>
              <a:buClr>
                <a:srgbClr val="92A199"/>
              </a:buClr>
              <a:buSzPct val="79545"/>
              <a:buFont typeface="Arial"/>
              <a:buChar char="•"/>
              <a:tabLst>
                <a:tab pos="195580" algn="l"/>
              </a:tabLst>
            </a:pPr>
            <a:r>
              <a:rPr lang="en-US" sz="2400" b="1" spc="5" dirty="0" err="1">
                <a:latin typeface="Calibri" panose="020F0502020204030204" pitchFamily="34" charset="0"/>
                <a:cs typeface="Calibri" panose="020F0502020204030204" pitchFamily="34" charset="0"/>
              </a:rPr>
              <a:t>Cardioembolism</a:t>
            </a:r>
            <a:r>
              <a:rPr lang="en-US" sz="2400" b="1" spc="5"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(20%)</a:t>
            </a:r>
          </a:p>
          <a:p>
            <a:pPr marL="195580" marR="5080" indent="-182880">
              <a:lnSpc>
                <a:spcPts val="2240"/>
              </a:lnSpc>
              <a:spcBef>
                <a:spcPts val="1610"/>
              </a:spcBef>
              <a:buClr>
                <a:srgbClr val="92A199"/>
              </a:buClr>
              <a:buSzPct val="79545"/>
              <a:buFont typeface="Arial"/>
              <a:buChar char="•"/>
              <a:tabLst>
                <a:tab pos="195580" algn="l"/>
              </a:tabLst>
            </a:pPr>
            <a:r>
              <a:rPr lang="en-US" sz="2400" b="1" spc="5" dirty="0">
                <a:latin typeface="Calibri" panose="020F0502020204030204" pitchFamily="34" charset="0"/>
                <a:cs typeface="Calibri" panose="020F0502020204030204" pitchFamily="34" charset="0"/>
              </a:rPr>
              <a:t>Small-artery occlusion,</a:t>
            </a:r>
            <a:r>
              <a:rPr lang="en-US" sz="2400" b="1" spc="-75" dirty="0">
                <a:latin typeface="Calibri" panose="020F0502020204030204" pitchFamily="34" charset="0"/>
                <a:cs typeface="Calibri" panose="020F0502020204030204" pitchFamily="34" charset="0"/>
              </a:rPr>
              <a:t> </a:t>
            </a:r>
            <a:r>
              <a:rPr lang="en-US" sz="2400" b="1" spc="5" dirty="0">
                <a:latin typeface="Calibri" panose="020F0502020204030204" pitchFamily="34" charset="0"/>
                <a:cs typeface="Calibri" panose="020F0502020204030204" pitchFamily="34" charset="0"/>
              </a:rPr>
              <a:t>lacunar  infarcts </a:t>
            </a:r>
            <a:r>
              <a:rPr lang="en-US" sz="2400" dirty="0">
                <a:latin typeface="Calibri" panose="020F0502020204030204" pitchFamily="34" charset="0"/>
                <a:cs typeface="Calibri" panose="020F0502020204030204" pitchFamily="34" charset="0"/>
              </a:rPr>
              <a:t>(25%)</a:t>
            </a:r>
          </a:p>
          <a:p>
            <a:pPr marL="195580" indent="-182880">
              <a:lnSpc>
                <a:spcPct val="100000"/>
              </a:lnSpc>
              <a:spcBef>
                <a:spcPts val="1195"/>
              </a:spcBef>
              <a:buClr>
                <a:srgbClr val="92A199"/>
              </a:buClr>
              <a:buSzPct val="79545"/>
              <a:buFont typeface="Arial"/>
              <a:buChar char="•"/>
              <a:tabLst>
                <a:tab pos="195580" algn="l"/>
              </a:tabLst>
            </a:pPr>
            <a:r>
              <a:rPr lang="en-US" sz="2400" b="1" dirty="0">
                <a:latin typeface="Calibri" panose="020F0502020204030204" pitchFamily="34" charset="0"/>
                <a:cs typeface="Calibri" panose="020F0502020204030204" pitchFamily="34" charset="0"/>
              </a:rPr>
              <a:t>Stroke </a:t>
            </a:r>
            <a:r>
              <a:rPr lang="en-US" sz="2400" b="1" spc="5" dirty="0">
                <a:latin typeface="Calibri" panose="020F0502020204030204" pitchFamily="34" charset="0"/>
                <a:cs typeface="Calibri" panose="020F0502020204030204" pitchFamily="34" charset="0"/>
              </a:rPr>
              <a:t>of other </a:t>
            </a:r>
            <a:r>
              <a:rPr lang="en-US" sz="2400" b="1" spc="5" dirty="0" err="1">
                <a:latin typeface="Calibri" panose="020F0502020204030204" pitchFamily="34" charset="0"/>
                <a:cs typeface="Calibri" panose="020F0502020204030204" pitchFamily="34" charset="0"/>
              </a:rPr>
              <a:t>aetiology</a:t>
            </a:r>
            <a:r>
              <a:rPr lang="en-US" sz="2400" b="1" spc="15"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(5%)</a:t>
            </a:r>
            <a:endParaRPr lang="en-IN"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209654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7068</TotalTime>
  <Words>3435</Words>
  <Application>Microsoft Office PowerPoint</Application>
  <PresentationFormat>Widescreen</PresentationFormat>
  <Paragraphs>272</Paragraphs>
  <Slides>41</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41</vt:i4>
      </vt:variant>
    </vt:vector>
  </HeadingPairs>
  <TitlesOfParts>
    <vt:vector size="48" baseType="lpstr">
      <vt:lpstr>Arial</vt:lpstr>
      <vt:lpstr>Calibri</vt:lpstr>
      <vt:lpstr>Calibri Light</vt:lpstr>
      <vt:lpstr>Century</vt:lpstr>
      <vt:lpstr>Times New Roman</vt:lpstr>
      <vt:lpstr>Wingdings 2</vt:lpstr>
      <vt:lpstr>Office Theme</vt:lpstr>
      <vt:lpstr>Neuropsychiatric Aspects of Cerebrovascular Accidents</vt:lpstr>
      <vt:lpstr>INTRODUCTION</vt:lpstr>
      <vt:lpstr>STROKE</vt:lpstr>
      <vt:lpstr>PowerPoint Presentation</vt:lpstr>
      <vt:lpstr>PowerPoint Presentation</vt:lpstr>
      <vt:lpstr>PowerPoint Presentation</vt:lpstr>
      <vt:lpstr>CRITERIA TO DIAGNOSE STROKE</vt:lpstr>
      <vt:lpstr>CEREBRAL HAEMORRHAGE</vt:lpstr>
      <vt:lpstr>CEREBRAL INFARCTION</vt:lpstr>
      <vt:lpstr>TRANSIENT ISCHAEMIC ATTACKS</vt:lpstr>
      <vt:lpstr>POST-STROKE NEUROPSYCHIATRIC DISORDERS</vt:lpstr>
      <vt:lpstr>NEUROCOGNITIVE DISORDERS</vt:lpstr>
      <vt:lpstr>DSM-5 CRITERIA FOR VASCULAR  NEUROCOGNITIVE DISORDERS</vt:lpstr>
      <vt:lpstr>COURSE AND PROGNOSIS</vt:lpstr>
      <vt:lpstr>PowerPoint Presentation</vt:lpstr>
      <vt:lpstr>TREATMENT</vt:lpstr>
      <vt:lpstr>POST-STROKE DEPRESSION</vt:lpstr>
      <vt:lpstr>ETIOLOGY</vt:lpstr>
      <vt:lpstr>PowerPoint Presentation</vt:lpstr>
      <vt:lpstr>DIAGNOSIS AND CLINICAL  FEATURES</vt:lpstr>
      <vt:lpstr>COURSE AND PROGNOSIS</vt:lpstr>
      <vt:lpstr>PowerPoint Presentation</vt:lpstr>
      <vt:lpstr>TREATMENT</vt:lpstr>
      <vt:lpstr>PowerPoint Presentation</vt:lpstr>
      <vt:lpstr>STROKE AND SUICIDE</vt:lpstr>
      <vt:lpstr>MANIA AND BIPOLAR  DISORDER</vt:lpstr>
      <vt:lpstr>PowerPoint Presentation</vt:lpstr>
      <vt:lpstr>PowerPoint Presentation</vt:lpstr>
      <vt:lpstr>ANXIETY DISORDERS</vt:lpstr>
      <vt:lpstr>PowerPoint Presentation</vt:lpstr>
      <vt:lpstr>PSYCHOSIS</vt:lpstr>
      <vt:lpstr>PowerPoint Presentation</vt:lpstr>
      <vt:lpstr>APATHY</vt:lpstr>
      <vt:lpstr>PowerPoint Presentation</vt:lpstr>
      <vt:lpstr>CATASTROPHIC REACTION</vt:lpstr>
      <vt:lpstr>PowerPoint Presentation</vt:lpstr>
      <vt:lpstr>PATHOLOGICAL LAUGHTER AND CRYING (PLAC)</vt:lpstr>
      <vt:lpstr>PowerPoint Presentation</vt:lpstr>
      <vt:lpstr>ANOSOGNOSIA</vt:lpstr>
      <vt:lpstr>PTSD</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Neuropsychiatric Aspects of Cerebrovascular Accidents</dc:title>
  <dc:creator>Microsoft account</dc:creator>
  <cp:lastModifiedBy>G S</cp:lastModifiedBy>
  <cp:revision>44</cp:revision>
  <dcterms:created xsi:type="dcterms:W3CDTF">2023-05-09T04:44:25Z</dcterms:created>
  <dcterms:modified xsi:type="dcterms:W3CDTF">2023-11-08T05:08:26Z</dcterms:modified>
</cp:coreProperties>
</file>