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7"/>
  </p:notesMasterIdLst>
  <p:sldIdLst>
    <p:sldId id="257" r:id="rId2"/>
    <p:sldId id="259" r:id="rId3"/>
    <p:sldId id="260" r:id="rId4"/>
    <p:sldId id="287" r:id="rId5"/>
    <p:sldId id="262" r:id="rId6"/>
    <p:sldId id="302" r:id="rId7"/>
    <p:sldId id="270" r:id="rId8"/>
    <p:sldId id="271" r:id="rId9"/>
    <p:sldId id="304" r:id="rId10"/>
    <p:sldId id="311" r:id="rId11"/>
    <p:sldId id="312" r:id="rId12"/>
    <p:sldId id="258" r:id="rId13"/>
    <p:sldId id="272" r:id="rId14"/>
    <p:sldId id="264" r:id="rId15"/>
    <p:sldId id="265" r:id="rId16"/>
    <p:sldId id="266" r:id="rId17"/>
    <p:sldId id="267" r:id="rId18"/>
    <p:sldId id="313" r:id="rId19"/>
    <p:sldId id="298" r:id="rId20"/>
    <p:sldId id="300" r:id="rId21"/>
    <p:sldId id="273" r:id="rId22"/>
    <p:sldId id="274" r:id="rId23"/>
    <p:sldId id="275" r:id="rId24"/>
    <p:sldId id="276" r:id="rId25"/>
    <p:sldId id="277" r:id="rId26"/>
    <p:sldId id="278" r:id="rId27"/>
    <p:sldId id="286" r:id="rId28"/>
    <p:sldId id="279" r:id="rId29"/>
    <p:sldId id="280" r:id="rId30"/>
    <p:sldId id="281" r:id="rId31"/>
    <p:sldId id="282" r:id="rId32"/>
    <p:sldId id="283" r:id="rId33"/>
    <p:sldId id="285" r:id="rId34"/>
    <p:sldId id="284" r:id="rId35"/>
    <p:sldId id="289" r:id="rId36"/>
    <p:sldId id="288" r:id="rId37"/>
    <p:sldId id="301" r:id="rId38"/>
    <p:sldId id="290" r:id="rId39"/>
    <p:sldId id="291" r:id="rId40"/>
    <p:sldId id="292" r:id="rId41"/>
    <p:sldId id="293" r:id="rId42"/>
    <p:sldId id="294" r:id="rId43"/>
    <p:sldId id="295" r:id="rId44"/>
    <p:sldId id="296" r:id="rId45"/>
    <p:sldId id="306"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40" autoAdjust="0"/>
    <p:restoredTop sz="94660"/>
  </p:normalViewPr>
  <p:slideViewPr>
    <p:cSldViewPr snapToGrid="0">
      <p:cViewPr varScale="1">
        <p:scale>
          <a:sx n="73" d="100"/>
          <a:sy n="73" d="100"/>
        </p:scale>
        <p:origin x="55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 S" userId="1b26f4d6df856dbe" providerId="LiveId" clId="{377B5E8D-59F2-421A-914E-19E6D7C1F507}"/>
    <pc:docChg chg="modSld">
      <pc:chgData name="G S" userId="1b26f4d6df856dbe" providerId="LiveId" clId="{377B5E8D-59F2-421A-914E-19E6D7C1F507}" dt="2023-11-08T05:09:06.386" v="64" actId="20577"/>
      <pc:docMkLst>
        <pc:docMk/>
      </pc:docMkLst>
      <pc:sldChg chg="modSp mod">
        <pc:chgData name="G S" userId="1b26f4d6df856dbe" providerId="LiveId" clId="{377B5E8D-59F2-421A-914E-19E6D7C1F507}" dt="2023-11-08T05:09:06.386" v="64" actId="20577"/>
        <pc:sldMkLst>
          <pc:docMk/>
          <pc:sldMk cId="3464823526" sldId="257"/>
        </pc:sldMkLst>
        <pc:spChg chg="mod">
          <ac:chgData name="G S" userId="1b26f4d6df856dbe" providerId="LiveId" clId="{377B5E8D-59F2-421A-914E-19E6D7C1F507}" dt="2023-11-08T05:09:06.386" v="64" actId="20577"/>
          <ac:spMkLst>
            <pc:docMk/>
            <pc:sldMk cId="3464823526" sldId="257"/>
            <ac:spMk id="3" creationId="{00000000-0000-0000-0000-000000000000}"/>
          </ac:spMkLst>
        </pc:spChg>
      </pc:sldChg>
    </pc:docChg>
  </pc:docChgLst>
  <pc:docChgLst>
    <pc:chgData name="G S" userId="1b26f4d6df856dbe" providerId="LiveId" clId="{6FC43FC7-112A-4D4D-BEAA-D067FBE2231B}"/>
    <pc:docChg chg="custSel modSld">
      <pc:chgData name="G S" userId="1b26f4d6df856dbe" providerId="LiveId" clId="{6FC43FC7-112A-4D4D-BEAA-D067FBE2231B}" dt="2023-11-08T05:01:54.496" v="1" actId="478"/>
      <pc:docMkLst>
        <pc:docMk/>
      </pc:docMkLst>
      <pc:sldChg chg="delSp modSp mod">
        <pc:chgData name="G S" userId="1b26f4d6df856dbe" providerId="LiveId" clId="{6FC43FC7-112A-4D4D-BEAA-D067FBE2231B}" dt="2023-11-08T05:01:54.496" v="1" actId="478"/>
        <pc:sldMkLst>
          <pc:docMk/>
          <pc:sldMk cId="2667818146" sldId="306"/>
        </pc:sldMkLst>
        <pc:spChg chg="del mod">
          <ac:chgData name="G S" userId="1b26f4d6df856dbe" providerId="LiveId" clId="{6FC43FC7-112A-4D4D-BEAA-D067FBE2231B}" dt="2023-11-08T05:01:54.496" v="1" actId="478"/>
          <ac:spMkLst>
            <pc:docMk/>
            <pc:sldMk cId="2667818146" sldId="30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E39B5-CC90-4D34-BEED-7E6027633B8D}" type="datetimeFigureOut">
              <a:rPr lang="en-IN" smtClean="0"/>
              <a:t>08-11-2023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BADB0A-D242-4112-A1CC-55CC42406530}" type="slidenum">
              <a:rPr lang="en-IN" smtClean="0"/>
              <a:t>‹#›</a:t>
            </a:fld>
            <a:endParaRPr lang="en-IN"/>
          </a:p>
        </p:txBody>
      </p:sp>
    </p:spTree>
    <p:extLst>
      <p:ext uri="{BB962C8B-B14F-4D97-AF65-F5344CB8AC3E}">
        <p14:creationId xmlns:p14="http://schemas.microsoft.com/office/powerpoint/2010/main" val="101919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CBADB0A-D242-4112-A1CC-55CC42406530}" type="slidenum">
              <a:rPr lang="en-IN" smtClean="0"/>
              <a:t>1</a:t>
            </a:fld>
            <a:endParaRPr lang="en-IN"/>
          </a:p>
        </p:txBody>
      </p:sp>
    </p:spTree>
    <p:extLst>
      <p:ext uri="{BB962C8B-B14F-4D97-AF65-F5344CB8AC3E}">
        <p14:creationId xmlns:p14="http://schemas.microsoft.com/office/powerpoint/2010/main" val="309510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US" dirty="0"/>
          </a:p>
        </p:txBody>
      </p:sp>
      <p:sp>
        <p:nvSpPr>
          <p:cNvPr id="4" name="Slide Number Placeholder 3"/>
          <p:cNvSpPr>
            <a:spLocks noGrp="1"/>
          </p:cNvSpPr>
          <p:nvPr>
            <p:ph type="sldNum" sz="quarter" idx="10"/>
          </p:nvPr>
        </p:nvSpPr>
        <p:spPr/>
        <p:txBody>
          <a:bodyPr/>
          <a:lstStyle/>
          <a:p>
            <a:fld id="{F3ABE687-9C8B-4CF0-AAED-3550F5826502}" type="slidenum">
              <a:rPr lang="en-US" smtClean="0"/>
              <a:pPr/>
              <a:t>2</a:t>
            </a:fld>
            <a:endParaRPr lang="en-US"/>
          </a:p>
        </p:txBody>
      </p:sp>
    </p:spTree>
    <p:extLst>
      <p:ext uri="{BB962C8B-B14F-4D97-AF65-F5344CB8AC3E}">
        <p14:creationId xmlns:p14="http://schemas.microsoft.com/office/powerpoint/2010/main" val="160282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CBADB0A-D242-4112-A1CC-55CC42406530}" type="slidenum">
              <a:rPr lang="en-IN" smtClean="0"/>
              <a:t>5</a:t>
            </a:fld>
            <a:endParaRPr lang="en-IN"/>
          </a:p>
        </p:txBody>
      </p:sp>
    </p:spTree>
    <p:extLst>
      <p:ext uri="{BB962C8B-B14F-4D97-AF65-F5344CB8AC3E}">
        <p14:creationId xmlns:p14="http://schemas.microsoft.com/office/powerpoint/2010/main" val="1536742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CBADB0A-D242-4112-A1CC-55CC42406530}" type="slidenum">
              <a:rPr lang="en-IN" smtClean="0"/>
              <a:t>6</a:t>
            </a:fld>
            <a:endParaRPr lang="en-IN"/>
          </a:p>
        </p:txBody>
      </p:sp>
    </p:spTree>
    <p:extLst>
      <p:ext uri="{BB962C8B-B14F-4D97-AF65-F5344CB8AC3E}">
        <p14:creationId xmlns:p14="http://schemas.microsoft.com/office/powerpoint/2010/main" val="34119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CBADB0A-D242-4112-A1CC-55CC42406530}" type="slidenum">
              <a:rPr lang="en-IN" smtClean="0"/>
              <a:t>7</a:t>
            </a:fld>
            <a:endParaRPr lang="en-IN"/>
          </a:p>
        </p:txBody>
      </p:sp>
    </p:spTree>
    <p:extLst>
      <p:ext uri="{BB962C8B-B14F-4D97-AF65-F5344CB8AC3E}">
        <p14:creationId xmlns:p14="http://schemas.microsoft.com/office/powerpoint/2010/main" val="278526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CBADB0A-D242-4112-A1CC-55CC42406530}" type="slidenum">
              <a:rPr lang="en-IN" smtClean="0"/>
              <a:t>14</a:t>
            </a:fld>
            <a:endParaRPr lang="en-IN"/>
          </a:p>
        </p:txBody>
      </p:sp>
    </p:spTree>
    <p:extLst>
      <p:ext uri="{BB962C8B-B14F-4D97-AF65-F5344CB8AC3E}">
        <p14:creationId xmlns:p14="http://schemas.microsoft.com/office/powerpoint/2010/main" val="244540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BCBADB0A-D242-4112-A1CC-55CC42406530}" type="slidenum">
              <a:rPr lang="en-IN" smtClean="0"/>
              <a:t>34</a:t>
            </a:fld>
            <a:endParaRPr lang="en-IN"/>
          </a:p>
        </p:txBody>
      </p:sp>
    </p:spTree>
    <p:extLst>
      <p:ext uri="{BB962C8B-B14F-4D97-AF65-F5344CB8AC3E}">
        <p14:creationId xmlns:p14="http://schemas.microsoft.com/office/powerpoint/2010/main" val="2749723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7110B8-EC94-414E-B7BE-FA21D839AD17}"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DECBE2-FD00-49BB-977F-B3BD9B91915D}"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B6BF0C-9386-451D-8AB8-8BEA89813B8D}"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2E4E40-7D8D-4A92-A371-C2BBE0DF1FB6}"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7BBC95-09A6-4A7F-AE5A-D6C7D8AC1CAC}"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1FB36D-0784-4761-93AA-F370910AE533}"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52DD8B-41D8-431F-9811-927AFBF98164}"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62B41-F7F3-4139-AAB6-09DDEB5FB5CC}"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8C2C74-AF74-4B2E-9742-5D34D1F4B3CE}"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5ACC5A-002C-490B-A1C1-B33150FB98A2}" type="datetime1">
              <a:rPr lang="en-US" smtClean="0"/>
              <a:t>11/8/2023</a:t>
            </a:fld>
            <a:endParaRPr lang="en-US" dirty="0"/>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69539A-3602-4CCE-9812-DF3DBF934D44}"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7DDA00-EE55-46A5-9C52-080F7183BFAE}" type="datetime1">
              <a:rPr lang="en-US" smtClean="0"/>
              <a:t>11/8/2023</a:t>
            </a:fld>
            <a:endParaRPr lang="en-US" dirty="0"/>
          </a:p>
        </p:txBody>
      </p:sp>
      <p:sp>
        <p:nvSpPr>
          <p:cNvPr id="8" name="Footer Placeholder 7"/>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0E92FF-9E66-463B-A2F0-BF5520ED6597}" type="datetime1">
              <a:rPr lang="en-US" smtClean="0"/>
              <a:t>11/8/2023</a:t>
            </a:fld>
            <a:endParaRPr lang="en-US" dirty="0"/>
          </a:p>
        </p:txBody>
      </p:sp>
      <p:sp>
        <p:nvSpPr>
          <p:cNvPr id="4" name="Footer Placeholder 3"/>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62653-A5B0-47F9-AF07-F0494AC52855}" type="datetime1">
              <a:rPr lang="en-US" smtClean="0"/>
              <a:t>11/8/2023</a:t>
            </a:fld>
            <a:endParaRPr lang="en-US" dirty="0"/>
          </a:p>
        </p:txBody>
      </p:sp>
      <p:sp>
        <p:nvSpPr>
          <p:cNvPr id="3" name="Footer Placeholder 2"/>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188B3A-935D-48BE-AF05-CAED4B3981B5}"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ED2BED-619F-444D-9FF6-308040BB7269}" type="datetime1">
              <a:rPr lang="en-US" smtClean="0"/>
              <a:t>11/8/2023</a:t>
            </a:fld>
            <a:endParaRPr lang="en-US" dirty="0"/>
          </a:p>
        </p:txBody>
      </p:sp>
      <p:sp>
        <p:nvSpPr>
          <p:cNvPr id="6" name="Footer Placeholder 5"/>
          <p:cNvSpPr>
            <a:spLocks noGrp="1"/>
          </p:cNvSpPr>
          <p:nvPr>
            <p:ph type="ftr" sz="quarter" idx="11"/>
          </p:nvPr>
        </p:nvSpPr>
        <p:spPr/>
        <p:txBody>
          <a:bodyPr/>
          <a:lstStyle/>
          <a:p>
            <a:r>
              <a:rPr lang="en-US"/>
              <a:t>Kaplan &amp; Sadock’s Comprehensive textbook of psychiatry 10th Edition, Vol-1, pg no 271-281</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61140C-B66F-499E-A3F1-57582E0D6FB9}" type="datetime1">
              <a:rPr lang="en-US" smtClean="0"/>
              <a:t>11/8/2023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Kaplan &amp; Sadock’s Comprehensive textbook of psychiatry 10th Edition, Vol-1, pg no 271-281</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ctrTitle"/>
          </p:nvPr>
        </p:nvSpPr>
        <p:spPr>
          <a:xfrm>
            <a:off x="1375577" y="2563944"/>
            <a:ext cx="7100514" cy="584775"/>
          </a:xfrm>
          <a:prstGeom prst="rect">
            <a:avLst/>
          </a:prstGeom>
          <a:noFill/>
        </p:spPr>
        <p:txBody>
          <a:bodyPr wrap="square" rtlCol="0">
            <a:spAutoFit/>
          </a:bodyPr>
          <a:lstStyle/>
          <a:p>
            <a:pPr algn="ctr"/>
            <a:r>
              <a:rPr lang="en-US" sz="3200" dirty="0">
                <a:ln w="0"/>
                <a:solidFill>
                  <a:schemeClr val="tx1"/>
                </a:solidFill>
                <a:effectLst>
                  <a:outerShdw blurRad="38100" dist="19050" dir="2700000" algn="tl" rotWithShape="0">
                    <a:schemeClr val="dk1">
                      <a:alpha val="40000"/>
                    </a:schemeClr>
                  </a:outerShdw>
                </a:effectLst>
              </a:rPr>
              <a:t>Neurotransmitter : Serotonin</a:t>
            </a:r>
            <a:endParaRPr lang="en-US" sz="3200" dirty="0">
              <a:solidFill>
                <a:schemeClr val="tx1"/>
              </a:solidFill>
            </a:endParaRPr>
          </a:p>
        </p:txBody>
      </p:sp>
      <p:sp>
        <p:nvSpPr>
          <p:cNvPr id="3" name="Subtitle 2"/>
          <p:cNvSpPr>
            <a:spLocks noGrp="1"/>
          </p:cNvSpPr>
          <p:nvPr>
            <p:ph type="subTitle" idx="1"/>
          </p:nvPr>
        </p:nvSpPr>
        <p:spPr>
          <a:xfrm>
            <a:off x="1507067" y="3379305"/>
            <a:ext cx="8877336" cy="1768428"/>
          </a:xfrm>
        </p:spPr>
        <p:txBody>
          <a:bodyPr>
            <a:normAutofit/>
          </a:bodyPr>
          <a:lstStyle/>
          <a:p>
            <a:r>
              <a:rPr lang="en-US" sz="2000" dirty="0">
                <a:solidFill>
                  <a:schemeClr val="tx1"/>
                </a:solidFill>
              </a:rPr>
              <a:t>Dr. </a:t>
            </a:r>
            <a:r>
              <a:rPr lang="en-US" sz="2000" dirty="0" err="1">
                <a:solidFill>
                  <a:schemeClr val="tx1"/>
                </a:solidFill>
              </a:rPr>
              <a:t>Nisheet</a:t>
            </a:r>
            <a:r>
              <a:rPr lang="en-US" sz="2000" dirty="0">
                <a:solidFill>
                  <a:schemeClr val="tx1"/>
                </a:solidFill>
              </a:rPr>
              <a:t> Patel</a:t>
            </a:r>
          </a:p>
          <a:p>
            <a:r>
              <a:rPr lang="en-US" sz="2000">
                <a:solidFill>
                  <a:schemeClr val="tx1"/>
                </a:solidFill>
              </a:rPr>
              <a:t>Associate Professor</a:t>
            </a:r>
            <a:endParaRPr lang="en-US" sz="2000" dirty="0">
              <a:solidFill>
                <a:schemeClr val="tx1"/>
              </a:solidFill>
            </a:endParaRPr>
          </a:p>
          <a:p>
            <a:r>
              <a:rPr lang="en-US" sz="2000" dirty="0">
                <a:solidFill>
                  <a:schemeClr val="tx1"/>
                </a:solidFill>
              </a:rPr>
              <a:t>Psychiatry Department</a:t>
            </a:r>
          </a:p>
          <a:p>
            <a:r>
              <a:rPr lang="en-US" sz="2000" dirty="0">
                <a:solidFill>
                  <a:schemeClr val="tx1"/>
                </a:solidFill>
              </a:rPr>
              <a:t>SBKS &amp; MIRC</a:t>
            </a:r>
          </a:p>
        </p:txBody>
      </p:sp>
    </p:spTree>
    <p:extLst>
      <p:ext uri="{BB962C8B-B14F-4D97-AF65-F5344CB8AC3E}">
        <p14:creationId xmlns:p14="http://schemas.microsoft.com/office/powerpoint/2010/main" val="346482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Kaplan &amp; Sadock’s Comprehensive textbook of psychiatry 10th Edition, Vol-1, pg no 271-281</a:t>
            </a:r>
            <a:endParaRPr lang="en-US" dirty="0"/>
          </a:p>
        </p:txBody>
      </p:sp>
      <p:pic>
        <p:nvPicPr>
          <p:cNvPr id="3" name="Picture 2"/>
          <p:cNvPicPr>
            <a:picLocks noChangeAspect="1"/>
          </p:cNvPicPr>
          <p:nvPr/>
        </p:nvPicPr>
        <p:blipFill>
          <a:blip r:embed="rId2"/>
          <a:stretch>
            <a:fillRect/>
          </a:stretch>
        </p:blipFill>
        <p:spPr>
          <a:xfrm>
            <a:off x="2711938" y="84750"/>
            <a:ext cx="5273284" cy="5211246"/>
          </a:xfrm>
          <a:prstGeom prst="rect">
            <a:avLst/>
          </a:prstGeom>
        </p:spPr>
      </p:pic>
    </p:spTree>
    <p:extLst>
      <p:ext uri="{BB962C8B-B14F-4D97-AF65-F5344CB8AC3E}">
        <p14:creationId xmlns:p14="http://schemas.microsoft.com/office/powerpoint/2010/main" val="267302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Kaplan &amp; Sadock’s Comprehensive textbook of psychiatry 10th Edition, Vol-1, pg no 271-281</a:t>
            </a:r>
            <a:endParaRPr lang="en-US" dirty="0"/>
          </a:p>
        </p:txBody>
      </p:sp>
      <p:pic>
        <p:nvPicPr>
          <p:cNvPr id="3" name="Picture 2"/>
          <p:cNvPicPr>
            <a:picLocks noChangeAspect="1"/>
          </p:cNvPicPr>
          <p:nvPr/>
        </p:nvPicPr>
        <p:blipFill>
          <a:blip r:embed="rId2"/>
          <a:stretch>
            <a:fillRect/>
          </a:stretch>
        </p:blipFill>
        <p:spPr>
          <a:xfrm>
            <a:off x="2495208" y="732363"/>
            <a:ext cx="4999746" cy="4675883"/>
          </a:xfrm>
          <a:prstGeom prst="rect">
            <a:avLst/>
          </a:prstGeom>
        </p:spPr>
      </p:pic>
    </p:spTree>
    <p:extLst>
      <p:ext uri="{BB962C8B-B14F-4D97-AF65-F5344CB8AC3E}">
        <p14:creationId xmlns:p14="http://schemas.microsoft.com/office/powerpoint/2010/main" val="87120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23042" y="434567"/>
            <a:ext cx="8323389" cy="6618083"/>
          </a:xfrm>
        </p:spPr>
        <p:txBody>
          <a:bodyPr>
            <a:normAutofit fontScale="47500" lnSpcReduction="20000"/>
          </a:bodyPr>
          <a:lstStyle/>
          <a:p>
            <a:pPr algn="l"/>
            <a:r>
              <a:rPr lang="en-US" sz="8000" dirty="0">
                <a:solidFill>
                  <a:schemeClr val="tx1"/>
                </a:solidFill>
                <a:latin typeface="Arial" panose="020B0604020202020204" pitchFamily="34" charset="0"/>
                <a:cs typeface="Arial" panose="020B0604020202020204" pitchFamily="34" charset="0"/>
              </a:rPr>
              <a:t>Classifications of 5 HT receptors</a:t>
            </a:r>
          </a:p>
          <a:p>
            <a:pPr marL="285750" indent="-285750" algn="l">
              <a:buFont typeface="Arial" panose="020B0604020202020204" pitchFamily="34" charset="0"/>
              <a:buChar char="•"/>
            </a:pPr>
            <a:r>
              <a:rPr lang="en-US" sz="5000" dirty="0" err="1">
                <a:solidFill>
                  <a:schemeClr val="tx1"/>
                </a:solidFill>
                <a:latin typeface="Arial" panose="020B0604020202020204" pitchFamily="34" charset="0"/>
                <a:cs typeface="Arial" panose="020B0604020202020204" pitchFamily="34" charset="0"/>
              </a:rPr>
              <a:t>Gaddum</a:t>
            </a:r>
            <a:r>
              <a:rPr lang="en-US" sz="5000" dirty="0">
                <a:solidFill>
                  <a:schemeClr val="tx1"/>
                </a:solidFill>
                <a:latin typeface="Arial" panose="020B0604020202020204" pitchFamily="34" charset="0"/>
                <a:cs typeface="Arial" panose="020B0604020202020204" pitchFamily="34" charset="0"/>
              </a:rPr>
              <a:t> and </a:t>
            </a:r>
            <a:r>
              <a:rPr lang="en-US" sz="5000" dirty="0" err="1">
                <a:solidFill>
                  <a:schemeClr val="tx1"/>
                </a:solidFill>
                <a:latin typeface="Arial" panose="020B0604020202020204" pitchFamily="34" charset="0"/>
                <a:cs typeface="Arial" panose="020B0604020202020204" pitchFamily="34" charset="0"/>
              </a:rPr>
              <a:t>Picarelli</a:t>
            </a:r>
            <a:r>
              <a:rPr lang="en-US" sz="5000" dirty="0">
                <a:solidFill>
                  <a:schemeClr val="tx1"/>
                </a:solidFill>
                <a:latin typeface="Arial" panose="020B0604020202020204" pitchFamily="34" charset="0"/>
                <a:cs typeface="Arial" panose="020B0604020202020204" pitchFamily="34" charset="0"/>
              </a:rPr>
              <a:t> (1957) classified 5-HT receptors into </a:t>
            </a:r>
            <a:r>
              <a:rPr lang="en-US" sz="5000" dirty="0" err="1">
                <a:solidFill>
                  <a:schemeClr val="tx1"/>
                </a:solidFill>
                <a:latin typeface="Arial" panose="020B0604020202020204" pitchFamily="34" charset="0"/>
                <a:cs typeface="Arial" panose="020B0604020202020204" pitchFamily="34" charset="0"/>
              </a:rPr>
              <a:t>musculotropic</a:t>
            </a:r>
            <a:r>
              <a:rPr lang="en-US" sz="5000" dirty="0">
                <a:solidFill>
                  <a:schemeClr val="tx1"/>
                </a:solidFill>
                <a:latin typeface="Arial" panose="020B0604020202020204" pitchFamily="34" charset="0"/>
                <a:cs typeface="Arial" panose="020B0604020202020204" pitchFamily="34" charset="0"/>
              </a:rPr>
              <a:t> (D type) and neurotropic (M type) based on their blockade by </a:t>
            </a:r>
            <a:r>
              <a:rPr lang="en-US" sz="5000" dirty="0" err="1">
                <a:solidFill>
                  <a:schemeClr val="tx1"/>
                </a:solidFill>
                <a:latin typeface="Arial" panose="020B0604020202020204" pitchFamily="34" charset="0"/>
                <a:cs typeface="Arial" panose="020B0604020202020204" pitchFamily="34" charset="0"/>
              </a:rPr>
              <a:t>Dibenzyline</a:t>
            </a:r>
            <a:endParaRPr lang="en-US" sz="5000" dirty="0">
              <a:solidFill>
                <a:schemeClr val="tx1"/>
              </a:solidFill>
              <a:latin typeface="Arial" panose="020B0604020202020204" pitchFamily="34" charset="0"/>
              <a:cs typeface="Arial" panose="020B0604020202020204" pitchFamily="34" charset="0"/>
            </a:endParaRPr>
          </a:p>
          <a:p>
            <a:pPr algn="l"/>
            <a:r>
              <a:rPr lang="en-US" sz="5000" dirty="0">
                <a:solidFill>
                  <a:schemeClr val="tx1"/>
                </a:solidFill>
                <a:latin typeface="Arial" panose="020B0604020202020204" pitchFamily="34" charset="0"/>
                <a:cs typeface="Arial" panose="020B0604020202020204" pitchFamily="34" charset="0"/>
              </a:rPr>
              <a:t>   ( </a:t>
            </a:r>
            <a:r>
              <a:rPr lang="en-US" sz="5000" dirty="0" err="1">
                <a:solidFill>
                  <a:schemeClr val="tx1"/>
                </a:solidFill>
                <a:latin typeface="Arial" panose="020B0604020202020204" pitchFamily="34" charset="0"/>
                <a:cs typeface="Arial" panose="020B0604020202020204" pitchFamily="34" charset="0"/>
              </a:rPr>
              <a:t>phenoxybenzinamine</a:t>
            </a:r>
            <a:r>
              <a:rPr lang="en-US" sz="5000" dirty="0">
                <a:solidFill>
                  <a:schemeClr val="tx1"/>
                </a:solidFill>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Four families of 5-HT receptors ( 5-HT1, 5-HT2, 5-HT3, 5-HT4-7) comprising of 14 subtypes have been so far recognized.</a:t>
            </a:r>
          </a:p>
          <a:p>
            <a:pPr marL="285750" indent="-285750" algn="l">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All 5-HT receptors ( except 5-HT 3) are G protein coupled receptors which functions through decrease (5HT-1) or increasing (5HT4, 5HT6, 5-HT7) </a:t>
            </a:r>
            <a:r>
              <a:rPr lang="en-US" sz="5000" dirty="0" err="1">
                <a:solidFill>
                  <a:schemeClr val="tx1"/>
                </a:solidFill>
                <a:latin typeface="Arial" panose="020B0604020202020204" pitchFamily="34" charset="0"/>
                <a:cs typeface="Arial" panose="020B0604020202020204" pitchFamily="34" charset="0"/>
              </a:rPr>
              <a:t>cAMP</a:t>
            </a:r>
            <a:r>
              <a:rPr lang="en-US" sz="5000" dirty="0">
                <a:solidFill>
                  <a:schemeClr val="tx1"/>
                </a:solidFill>
                <a:latin typeface="Arial" panose="020B0604020202020204" pitchFamily="34" charset="0"/>
                <a:cs typeface="Arial" panose="020B0604020202020204" pitchFamily="34" charset="0"/>
              </a:rPr>
              <a:t> production or by generating IP3/DAG as second messenger. </a:t>
            </a:r>
          </a:p>
          <a:p>
            <a:pPr marL="285750" indent="-285750" algn="l">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5HT-1 is </a:t>
            </a:r>
            <a:r>
              <a:rPr lang="en-US" sz="5000" dirty="0" err="1">
                <a:solidFill>
                  <a:schemeClr val="tx1"/>
                </a:solidFill>
                <a:latin typeface="Arial" panose="020B0604020202020204" pitchFamily="34" charset="0"/>
                <a:cs typeface="Arial" panose="020B0604020202020204" pitchFamily="34" charset="0"/>
              </a:rPr>
              <a:t>autoreceptor</a:t>
            </a:r>
            <a:r>
              <a:rPr lang="en-US" sz="5000" dirty="0">
                <a:solidFill>
                  <a:schemeClr val="tx1"/>
                </a:solidFill>
                <a:latin typeface="Arial" panose="020B0604020202020204" pitchFamily="34" charset="0"/>
                <a:cs typeface="Arial" panose="020B0604020202020204" pitchFamily="34" charset="0"/>
              </a:rPr>
              <a:t>.</a:t>
            </a:r>
          </a:p>
          <a:p>
            <a:pPr marL="285750" indent="-285750" algn="l">
              <a:buFont typeface="Arial" panose="020B0604020202020204" pitchFamily="34" charset="0"/>
              <a:buChar char="•"/>
            </a:pPr>
            <a:r>
              <a:rPr lang="en-US" sz="5000" dirty="0">
                <a:solidFill>
                  <a:schemeClr val="tx1"/>
                </a:solidFill>
                <a:latin typeface="Arial" panose="020B0604020202020204" pitchFamily="34" charset="0"/>
                <a:cs typeface="Arial" panose="020B0604020202020204" pitchFamily="34" charset="0"/>
              </a:rPr>
              <a:t>The 5-HT3 is a ligand gated </a:t>
            </a:r>
            <a:r>
              <a:rPr lang="en-US" sz="5000" dirty="0" err="1">
                <a:solidFill>
                  <a:schemeClr val="tx1"/>
                </a:solidFill>
                <a:latin typeface="Arial" panose="020B0604020202020204" pitchFamily="34" charset="0"/>
                <a:cs typeface="Arial" panose="020B0604020202020204" pitchFamily="34" charset="0"/>
              </a:rPr>
              <a:t>cation</a:t>
            </a:r>
            <a:r>
              <a:rPr lang="en-US" sz="5000" dirty="0">
                <a:solidFill>
                  <a:schemeClr val="tx1"/>
                </a:solidFill>
                <a:latin typeface="Arial" panose="020B0604020202020204" pitchFamily="34" charset="0"/>
                <a:cs typeface="Arial" panose="020B0604020202020204" pitchFamily="34" charset="0"/>
              </a:rPr>
              <a:t> (Na+, K+) channel which upon activation elicits fast depolarization.</a:t>
            </a:r>
          </a:p>
          <a:p>
            <a:pPr marL="285750" indent="-285750" algn="l">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US" sz="6400" dirty="0">
              <a:latin typeface="Arial" panose="020B0604020202020204" pitchFamily="34" charset="0"/>
              <a:cs typeface="Arial" panose="020B0604020202020204" pitchFamily="34" charset="0"/>
            </a:endParaRPr>
          </a:p>
          <a:p>
            <a:pPr algn="l"/>
            <a:endParaRPr lang="en-IN" sz="2000" dirty="0"/>
          </a:p>
        </p:txBody>
      </p:sp>
    </p:spTree>
    <p:extLst>
      <p:ext uri="{BB962C8B-B14F-4D97-AF65-F5344CB8AC3E}">
        <p14:creationId xmlns:p14="http://schemas.microsoft.com/office/powerpoint/2010/main" val="417335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840" y="426720"/>
            <a:ext cx="8649163" cy="6035039"/>
          </a:xfrm>
        </p:spPr>
        <p:txBody>
          <a:bodyPr>
            <a:normAutofit/>
          </a:bodyPr>
          <a:lstStyle/>
          <a:p>
            <a:pPr algn="l"/>
            <a:r>
              <a:rPr lang="en-US" dirty="0"/>
              <a:t>                                                               5-HT1A</a:t>
            </a:r>
          </a:p>
          <a:p>
            <a:pPr algn="l"/>
            <a:r>
              <a:rPr lang="en-US" dirty="0"/>
              <a:t>                                      5-HT1                    5- HT1B</a:t>
            </a:r>
          </a:p>
          <a:p>
            <a:pPr algn="l"/>
            <a:r>
              <a:rPr lang="en-US" dirty="0"/>
              <a:t>                                      </a:t>
            </a:r>
          </a:p>
          <a:p>
            <a:pPr algn="l"/>
            <a:r>
              <a:rPr lang="en-US" dirty="0"/>
              <a:t>                                                                           5- HT1D</a:t>
            </a:r>
          </a:p>
          <a:p>
            <a:pPr algn="l"/>
            <a:r>
              <a:rPr lang="en-US" dirty="0"/>
              <a:t>                                                5- HT2                  5- HT2A</a:t>
            </a:r>
          </a:p>
          <a:p>
            <a:pPr algn="l"/>
            <a:r>
              <a:rPr lang="en-US" dirty="0">
                <a:latin typeface="Arial" panose="020B0604020202020204" pitchFamily="34" charset="0"/>
                <a:cs typeface="Arial" panose="020B0604020202020204" pitchFamily="34" charset="0"/>
              </a:rPr>
              <a:t>5-HT receptors                                                                          </a:t>
            </a:r>
            <a:endParaRPr lang="en-IN"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5- HT3                             5-HT2B</a:t>
            </a:r>
            <a:endParaRPr lang="en-IN"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5-HT4                                5- HT2C</a:t>
            </a:r>
          </a:p>
          <a:p>
            <a:pPr algn="l"/>
            <a:endParaRPr lang="en-US" dirty="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a:t>
            </a:r>
          </a:p>
          <a:p>
            <a:pPr algn="l"/>
            <a:r>
              <a:rPr lang="en-US" dirty="0">
                <a:latin typeface="Arial" panose="020B0604020202020204" pitchFamily="34" charset="0"/>
                <a:cs typeface="Arial" panose="020B0604020202020204" pitchFamily="34" charset="0"/>
              </a:rPr>
              <a:t>                          5-HT7                       5-HT 5</a:t>
            </a:r>
          </a:p>
          <a:p>
            <a:pPr algn="l"/>
            <a:endParaRPr lang="en-US"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                                                       5- HT 6</a:t>
            </a:r>
            <a:endParaRPr lang="en-IN" dirty="0">
              <a:latin typeface="Arial" panose="020B0604020202020204" pitchFamily="34" charset="0"/>
              <a:cs typeface="Arial" panose="020B0604020202020204" pitchFamily="34" charset="0"/>
            </a:endParaRPr>
          </a:p>
        </p:txBody>
      </p:sp>
      <p:cxnSp>
        <p:nvCxnSpPr>
          <p:cNvPr id="5" name="Straight Arrow Connector 4"/>
          <p:cNvCxnSpPr/>
          <p:nvPr/>
        </p:nvCxnSpPr>
        <p:spPr>
          <a:xfrm>
            <a:off x="2225040" y="2697480"/>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438400" y="1203960"/>
            <a:ext cx="944880" cy="1264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575560" y="2375938"/>
            <a:ext cx="1432560" cy="230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560320" y="2651760"/>
            <a:ext cx="164592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438400" y="2787227"/>
            <a:ext cx="1783080" cy="990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438400" y="2971800"/>
            <a:ext cx="1767840" cy="1996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38399" y="3061547"/>
            <a:ext cx="2072641" cy="3076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232657" y="2714509"/>
            <a:ext cx="137160" cy="19524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943581" y="686647"/>
            <a:ext cx="1005840" cy="28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008120" y="990600"/>
            <a:ext cx="1188720" cy="31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008120" y="1021927"/>
            <a:ext cx="1767840" cy="721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770120" y="2240280"/>
            <a:ext cx="10058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739640" y="2375938"/>
            <a:ext cx="2057400" cy="550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02480" y="2338303"/>
            <a:ext cx="2209800" cy="12404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54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srcRect/>
          <a:stretch/>
        </p:blipFill>
        <p:spPr>
          <a:xfrm>
            <a:off x="0" y="-457200"/>
            <a:ext cx="11460480" cy="7315200"/>
          </a:xfrm>
          <a:prstGeom prst="rect">
            <a:avLst/>
          </a:prstGeom>
        </p:spPr>
      </p:pic>
      <p:sp>
        <p:nvSpPr>
          <p:cNvPr id="3" name="Footer Placeholder 2"/>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2544735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1284" y="1339913"/>
            <a:ext cx="7376668" cy="4499571"/>
          </a:xfrm>
        </p:spPr>
        <p:txBody>
          <a:bodyPr>
            <a:normAutofit fontScale="32500" lnSpcReduction="20000"/>
          </a:bodyPr>
          <a:lstStyle/>
          <a:p>
            <a:pPr algn="ctr"/>
            <a:r>
              <a:rPr lang="en-US" sz="7400" dirty="0">
                <a:latin typeface="Arial" panose="020B0604020202020204" pitchFamily="34" charset="0"/>
                <a:cs typeface="Arial" panose="020B0604020202020204" pitchFamily="34" charset="0"/>
              </a:rPr>
              <a:t>PERIPHERAL Mediated Physiological Functions of 5-HT receptors</a:t>
            </a:r>
          </a:p>
          <a:p>
            <a:pPr algn="l"/>
            <a:r>
              <a:rPr lang="en-US" sz="8000" dirty="0">
                <a:latin typeface="Arial" panose="020B0604020202020204" pitchFamily="34" charset="0"/>
                <a:cs typeface="Arial" panose="020B0604020202020204" pitchFamily="34" charset="0"/>
              </a:rPr>
              <a:t>In periphery</a:t>
            </a:r>
            <a:r>
              <a:rPr lang="en-US" sz="7400" dirty="0">
                <a:latin typeface="Arial" panose="020B0604020202020204" pitchFamily="34" charset="0"/>
                <a:cs typeface="Arial" panose="020B0604020202020204" pitchFamily="34" charset="0"/>
              </a:rPr>
              <a:t>:</a:t>
            </a:r>
          </a:p>
          <a:p>
            <a:pPr algn="l"/>
            <a:endParaRPr lang="en-US" sz="7400" dirty="0">
              <a:latin typeface="Arial" panose="020B0604020202020204" pitchFamily="34" charset="0"/>
              <a:cs typeface="Arial" panose="020B0604020202020204" pitchFamily="34" charset="0"/>
            </a:endParaRPr>
          </a:p>
          <a:p>
            <a:pPr marL="857250" indent="-857250" algn="l">
              <a:buFont typeface="Arial" panose="020B0604020202020204" pitchFamily="34" charset="0"/>
              <a:buChar char="•"/>
            </a:pPr>
            <a:r>
              <a:rPr lang="en-US" sz="8000" dirty="0">
                <a:latin typeface="Arial" panose="020B0604020202020204" pitchFamily="34" charset="0"/>
                <a:cs typeface="Arial" panose="020B0604020202020204" pitchFamily="34" charset="0"/>
              </a:rPr>
              <a:t>Peristalsis</a:t>
            </a:r>
          </a:p>
          <a:p>
            <a:pPr marL="857250" indent="-857250" algn="l">
              <a:buFont typeface="Arial" panose="020B0604020202020204" pitchFamily="34" charset="0"/>
              <a:buChar char="•"/>
            </a:pPr>
            <a:r>
              <a:rPr lang="en-US" sz="8000" dirty="0">
                <a:latin typeface="Arial" panose="020B0604020202020204" pitchFamily="34" charset="0"/>
                <a:cs typeface="Arial" panose="020B0604020202020204" pitchFamily="34" charset="0"/>
              </a:rPr>
              <a:t>Vomiting</a:t>
            </a:r>
          </a:p>
          <a:p>
            <a:pPr marL="857250" indent="-857250" algn="l">
              <a:buFont typeface="Arial" panose="020B0604020202020204" pitchFamily="34" charset="0"/>
              <a:buChar char="•"/>
            </a:pPr>
            <a:r>
              <a:rPr lang="en-US" sz="8000" dirty="0">
                <a:latin typeface="Arial" panose="020B0604020202020204" pitchFamily="34" charset="0"/>
                <a:cs typeface="Arial" panose="020B0604020202020204" pitchFamily="34" charset="0"/>
              </a:rPr>
              <a:t>Platelet aggregation and </a:t>
            </a:r>
            <a:r>
              <a:rPr lang="en-US" sz="8000" dirty="0" err="1">
                <a:latin typeface="Arial" panose="020B0604020202020204" pitchFamily="34" charset="0"/>
                <a:cs typeface="Arial" panose="020B0604020202020204" pitchFamily="34" charset="0"/>
              </a:rPr>
              <a:t>haemostasis</a:t>
            </a:r>
            <a:endParaRPr lang="en-US" sz="8000" dirty="0">
              <a:latin typeface="Arial" panose="020B0604020202020204" pitchFamily="34" charset="0"/>
              <a:cs typeface="Arial" panose="020B0604020202020204" pitchFamily="34" charset="0"/>
            </a:endParaRPr>
          </a:p>
          <a:p>
            <a:pPr marL="857250" indent="-857250" algn="l">
              <a:buFont typeface="Arial" panose="020B0604020202020204" pitchFamily="34" charset="0"/>
              <a:buChar char="•"/>
            </a:pPr>
            <a:r>
              <a:rPr lang="en-US" sz="8000" dirty="0">
                <a:latin typeface="Arial" panose="020B0604020202020204" pitchFamily="34" charset="0"/>
                <a:cs typeface="Arial" panose="020B0604020202020204" pitchFamily="34" charset="0"/>
              </a:rPr>
              <a:t>Inflammatory mediator</a:t>
            </a:r>
          </a:p>
          <a:p>
            <a:pPr marL="857250" indent="-857250" algn="l">
              <a:buFont typeface="Arial" panose="020B0604020202020204" pitchFamily="34" charset="0"/>
              <a:buChar char="•"/>
            </a:pPr>
            <a:r>
              <a:rPr lang="en-US" sz="8000" dirty="0">
                <a:latin typeface="Arial" panose="020B0604020202020204" pitchFamily="34" charset="0"/>
                <a:cs typeface="Arial" panose="020B0604020202020204" pitchFamily="34" charset="0"/>
              </a:rPr>
              <a:t>Sensitization of nociceptors</a:t>
            </a:r>
          </a:p>
          <a:p>
            <a:pPr marL="857250" indent="-857250" algn="l">
              <a:buFont typeface="Arial" panose="020B0604020202020204" pitchFamily="34" charset="0"/>
              <a:buChar char="•"/>
            </a:pPr>
            <a:r>
              <a:rPr lang="en-US" sz="8000" dirty="0">
                <a:latin typeface="Arial" panose="020B0604020202020204" pitchFamily="34" charset="0"/>
                <a:cs typeface="Arial" panose="020B0604020202020204" pitchFamily="34" charset="0"/>
              </a:rPr>
              <a:t>Microvascular Control</a:t>
            </a:r>
          </a:p>
          <a:p>
            <a:pPr algn="l"/>
            <a:endParaRPr lang="en-IN"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722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8405" y="943277"/>
            <a:ext cx="8229504" cy="4724192"/>
          </a:xfrm>
        </p:spPr>
        <p:txBody>
          <a:bodyPr>
            <a:normAutofit fontScale="32500" lnSpcReduction="20000"/>
          </a:bodyPr>
          <a:lstStyle/>
          <a:p>
            <a:pPr algn="ctr"/>
            <a:r>
              <a:rPr lang="en-US" sz="9600" dirty="0">
                <a:latin typeface="Arial" panose="020B0604020202020204" pitchFamily="34" charset="0"/>
                <a:cs typeface="Arial" panose="020B0604020202020204" pitchFamily="34" charset="0"/>
              </a:rPr>
              <a:t>CENTRAL MEDIATED PHYSIOLOGICAL FUNCTIONS OF 5-HT RECEPTORS</a:t>
            </a:r>
          </a:p>
          <a:p>
            <a:pPr algn="ctr"/>
            <a:endParaRPr lang="en-US" sz="96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7200" dirty="0">
                <a:latin typeface="Arial" panose="020B0604020202020204" pitchFamily="34" charset="0"/>
                <a:cs typeface="Arial" panose="020B0604020202020204" pitchFamily="34" charset="0"/>
              </a:rPr>
              <a:t> Many central effects of serotonin receptors are as follows:</a:t>
            </a:r>
          </a:p>
          <a:p>
            <a:pPr marL="342900" indent="-342900" algn="l">
              <a:buFont typeface="Arial" panose="020B0604020202020204" pitchFamily="34" charset="0"/>
              <a:buChar char="•"/>
            </a:pPr>
            <a:r>
              <a:rPr lang="en-US" sz="7200" dirty="0">
                <a:latin typeface="Arial" panose="020B0604020202020204" pitchFamily="34" charset="0"/>
                <a:cs typeface="Arial" panose="020B0604020202020204" pitchFamily="34" charset="0"/>
              </a:rPr>
              <a:t>Neuronal inhibitions through decrease of </a:t>
            </a:r>
            <a:r>
              <a:rPr lang="en-US" sz="7200" dirty="0" err="1">
                <a:latin typeface="Arial" panose="020B0604020202020204" pitchFamily="34" charset="0"/>
                <a:cs typeface="Arial" panose="020B0604020202020204" pitchFamily="34" charset="0"/>
              </a:rPr>
              <a:t>cAMP</a:t>
            </a:r>
            <a:endParaRPr lang="en-US" sz="72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7200" dirty="0" err="1">
                <a:latin typeface="Arial" panose="020B0604020202020204" pitchFamily="34" charset="0"/>
                <a:cs typeface="Arial" panose="020B0604020202020204" pitchFamily="34" charset="0"/>
              </a:rPr>
              <a:t>Behavioural</a:t>
            </a:r>
            <a:r>
              <a:rPr lang="en-US" sz="7200" dirty="0">
                <a:latin typeface="Arial" panose="020B0604020202020204" pitchFamily="34" charset="0"/>
                <a:cs typeface="Arial" panose="020B0604020202020204" pitchFamily="34" charset="0"/>
              </a:rPr>
              <a:t> effects, sleep mood, feeding thermoregulatory, anxiety</a:t>
            </a:r>
          </a:p>
          <a:p>
            <a:pPr marL="342900" indent="-342900" algn="l">
              <a:buFont typeface="Arial" panose="020B0604020202020204" pitchFamily="34" charset="0"/>
              <a:buChar char="•"/>
            </a:pPr>
            <a:r>
              <a:rPr lang="en-US" sz="7200" dirty="0">
                <a:latin typeface="Arial" panose="020B0604020202020204" pitchFamily="34" charset="0"/>
                <a:cs typeface="Arial" panose="020B0604020202020204" pitchFamily="34" charset="0"/>
              </a:rPr>
              <a:t>Presynaptic inhibitions</a:t>
            </a:r>
          </a:p>
          <a:p>
            <a:pPr marL="342900" indent="-342900" algn="l">
              <a:buFont typeface="Arial" panose="020B0604020202020204" pitchFamily="34" charset="0"/>
              <a:buChar char="•"/>
            </a:pPr>
            <a:r>
              <a:rPr lang="en-US" sz="7200" dirty="0">
                <a:latin typeface="Arial" panose="020B0604020202020204" pitchFamily="34" charset="0"/>
                <a:cs typeface="Arial" panose="020B0604020202020204" pitchFamily="34" charset="0"/>
              </a:rPr>
              <a:t>Cerebral Vasoconstrictions</a:t>
            </a:r>
            <a:endParaRPr lang="en-IN" sz="7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59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Serotonergic Pathways In the Brain </a:t>
            </a:r>
            <a:endParaRPr lang="en-IN" dirty="0"/>
          </a:p>
        </p:txBody>
      </p:sp>
      <p:sp>
        <p:nvSpPr>
          <p:cNvPr id="3" name="Content Placeholder 2"/>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The principal centers for serotonergic neurons are rostral and caudal raphe nuclei. From the rostral raphe nuclei axons ascend to the cerebral cortex, limbic regions and specifically to the basal ganglia.</a:t>
            </a:r>
          </a:p>
          <a:p>
            <a:r>
              <a:rPr lang="en-US" sz="2000" dirty="0">
                <a:latin typeface="Arial" panose="020B0604020202020204" pitchFamily="34" charset="0"/>
                <a:cs typeface="Arial" panose="020B0604020202020204" pitchFamily="34" charset="0"/>
              </a:rPr>
              <a:t>Serotonergic nuclei in the brain stem give rise to descending axons, some of which terminate in the medulla, while others descend the spinal cord.</a:t>
            </a:r>
          </a:p>
          <a:p>
            <a:endParaRPr lang="en-IN" sz="2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13729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Kaplan &amp; Sadock’s Comprehensive textbook of psychiatry 10th Edition, Vol-1, pg no 271-281</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286" y="273443"/>
            <a:ext cx="7314115" cy="5767919"/>
          </a:xfrm>
          <a:prstGeom prst="rect">
            <a:avLst/>
          </a:prstGeom>
        </p:spPr>
      </p:pic>
    </p:spTree>
    <p:extLst>
      <p:ext uri="{BB962C8B-B14F-4D97-AF65-F5344CB8AC3E}">
        <p14:creationId xmlns:p14="http://schemas.microsoft.com/office/powerpoint/2010/main" val="34220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7775" y="380247"/>
            <a:ext cx="10526838" cy="5523416"/>
          </a:xfrm>
        </p:spPr>
        <p:txBody>
          <a:bodyPr>
            <a:normAutofit/>
          </a:bodyPr>
          <a:lstStyle/>
          <a:p>
            <a:pPr algn="ctr"/>
            <a:r>
              <a:rPr lang="en-US" sz="2800" b="1" dirty="0"/>
              <a:t>Drugs acting on Serotonergic Neurotransmission</a:t>
            </a:r>
            <a:endParaRPr lang="en-IN" sz="2800" b="1" dirty="0"/>
          </a:p>
        </p:txBody>
      </p:sp>
      <p:sp>
        <p:nvSpPr>
          <p:cNvPr id="5" name="Oval 4"/>
          <p:cNvSpPr/>
          <p:nvPr/>
        </p:nvSpPr>
        <p:spPr>
          <a:xfrm>
            <a:off x="3764280" y="1813560"/>
            <a:ext cx="2880360" cy="1493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Presynaptic Agents</a:t>
            </a:r>
            <a:endParaRPr lang="en-IN" dirty="0"/>
          </a:p>
        </p:txBody>
      </p:sp>
      <p:cxnSp>
        <p:nvCxnSpPr>
          <p:cNvPr id="7" name="Straight Arrow Connector 6"/>
          <p:cNvCxnSpPr>
            <a:stCxn id="5" idx="3"/>
          </p:cNvCxnSpPr>
          <p:nvPr/>
        </p:nvCxnSpPr>
        <p:spPr>
          <a:xfrm flipH="1">
            <a:off x="3185160" y="3088359"/>
            <a:ext cx="1000939" cy="1148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37960" y="2848972"/>
            <a:ext cx="1432560" cy="8695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54409" y="3307080"/>
            <a:ext cx="55791" cy="1433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98319" y="4114800"/>
            <a:ext cx="2047329" cy="646331"/>
          </a:xfrm>
          <a:prstGeom prst="rect">
            <a:avLst/>
          </a:prstGeom>
          <a:noFill/>
        </p:spPr>
        <p:txBody>
          <a:bodyPr wrap="square" rtlCol="0">
            <a:spAutoFit/>
          </a:bodyPr>
          <a:lstStyle/>
          <a:p>
            <a:r>
              <a:rPr lang="en-US" dirty="0"/>
              <a:t>Degradation Inhibitors</a:t>
            </a:r>
            <a:endParaRPr lang="en-IN" dirty="0"/>
          </a:p>
        </p:txBody>
      </p:sp>
      <p:sp>
        <p:nvSpPr>
          <p:cNvPr id="15" name="TextBox 14"/>
          <p:cNvSpPr txBox="1"/>
          <p:nvPr/>
        </p:nvSpPr>
        <p:spPr>
          <a:xfrm>
            <a:off x="4526280" y="4495800"/>
            <a:ext cx="2392680" cy="646331"/>
          </a:xfrm>
          <a:prstGeom prst="rect">
            <a:avLst/>
          </a:prstGeom>
          <a:noFill/>
        </p:spPr>
        <p:txBody>
          <a:bodyPr wrap="square" rtlCol="0">
            <a:spAutoFit/>
          </a:bodyPr>
          <a:lstStyle/>
          <a:p>
            <a:r>
              <a:rPr lang="en-US" dirty="0"/>
              <a:t>Storage Inhibitors</a:t>
            </a:r>
          </a:p>
          <a:p>
            <a:endParaRPr lang="en-IN" dirty="0"/>
          </a:p>
        </p:txBody>
      </p:sp>
      <p:sp>
        <p:nvSpPr>
          <p:cNvPr id="16" name="TextBox 15"/>
          <p:cNvSpPr txBox="1"/>
          <p:nvPr/>
        </p:nvSpPr>
        <p:spPr>
          <a:xfrm>
            <a:off x="7772400" y="3718560"/>
            <a:ext cx="1447800" cy="646331"/>
          </a:xfrm>
          <a:prstGeom prst="rect">
            <a:avLst/>
          </a:prstGeom>
          <a:noFill/>
        </p:spPr>
        <p:txBody>
          <a:bodyPr wrap="square" rtlCol="0">
            <a:spAutoFit/>
          </a:bodyPr>
          <a:lstStyle/>
          <a:p>
            <a:r>
              <a:rPr lang="en-US" dirty="0"/>
              <a:t>Reuptake Inhibitors</a:t>
            </a:r>
            <a:endParaRPr lang="en-IN" dirty="0"/>
          </a:p>
        </p:txBody>
      </p:sp>
    </p:spTree>
    <p:extLst>
      <p:ext uri="{BB962C8B-B14F-4D97-AF65-F5344CB8AC3E}">
        <p14:creationId xmlns:p14="http://schemas.microsoft.com/office/powerpoint/2010/main" val="2014651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7705"/>
            <a:ext cx="8229600" cy="1143000"/>
          </a:xfrm>
        </p:spPr>
        <p:txBody>
          <a:bodyPr/>
          <a:lstStyle/>
          <a:p>
            <a:r>
              <a:rPr lang="en-IN" dirty="0">
                <a:solidFill>
                  <a:srgbClr val="C00000"/>
                </a:solidFill>
              </a:rPr>
              <a:t>What are Neurotransmitters?</a:t>
            </a:r>
            <a:endParaRPr lang="en-US" dirty="0">
              <a:solidFill>
                <a:srgbClr val="C00000"/>
              </a:solidFill>
            </a:endParaRPr>
          </a:p>
        </p:txBody>
      </p:sp>
      <p:sp>
        <p:nvSpPr>
          <p:cNvPr id="3" name="Content Placeholder 2"/>
          <p:cNvSpPr>
            <a:spLocks noGrp="1"/>
          </p:cNvSpPr>
          <p:nvPr>
            <p:ph idx="1"/>
          </p:nvPr>
        </p:nvSpPr>
        <p:spPr>
          <a:xfrm>
            <a:off x="982908" y="1542553"/>
            <a:ext cx="4357718" cy="4578056"/>
          </a:xfrm>
        </p:spPr>
        <p:txBody>
          <a:bodyPr/>
          <a:lstStyle/>
          <a:p>
            <a:r>
              <a:rPr lang="en-US" i="1" dirty="0"/>
              <a:t>Neurotransmitters are chemicals that amplify or inhibit the depolarization </a:t>
            </a:r>
            <a:r>
              <a:rPr lang="en-US" dirty="0"/>
              <a:t>signal from one neuron to that of an adjacent neuron.</a:t>
            </a:r>
          </a:p>
        </p:txBody>
      </p:sp>
      <p:pic>
        <p:nvPicPr>
          <p:cNvPr id="3074" name="Picture 2" descr="What are Neurotransmitters and NeuroactivePepptides"/>
          <p:cNvPicPr>
            <a:picLocks noChangeAspect="1" noChangeArrowheads="1"/>
          </p:cNvPicPr>
          <p:nvPr/>
        </p:nvPicPr>
        <p:blipFill>
          <a:blip r:embed="rId3"/>
          <a:srcRect/>
          <a:stretch>
            <a:fillRect/>
          </a:stretch>
        </p:blipFill>
        <p:spPr bwMode="auto">
          <a:xfrm>
            <a:off x="6024562" y="1714488"/>
            <a:ext cx="4500594" cy="4286280"/>
          </a:xfrm>
          <a:prstGeom prst="rect">
            <a:avLst/>
          </a:prstGeom>
          <a:noFill/>
        </p:spPr>
      </p:pic>
      <p:sp>
        <p:nvSpPr>
          <p:cNvPr id="6" name="Footer Placeholder 5"/>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3170705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3881" y="228601"/>
            <a:ext cx="10940732" cy="5675062"/>
          </a:xfrm>
        </p:spPr>
        <p:txBody>
          <a:bodyPr>
            <a:normAutofit/>
          </a:bodyPr>
          <a:lstStyle/>
          <a:p>
            <a:pPr marL="342900" indent="-342900" algn="l">
              <a:buFont typeface="Arial" panose="020B0604020202020204" pitchFamily="34" charset="0"/>
              <a:buChar char="•"/>
            </a:pPr>
            <a:r>
              <a:rPr lang="en-US" sz="2400" dirty="0"/>
              <a:t>Degradation Inhibitors- MAO Inhibitors</a:t>
            </a:r>
          </a:p>
          <a:p>
            <a:pPr marL="342900" indent="-342900" algn="l">
              <a:buFont typeface="Arial" panose="020B0604020202020204" pitchFamily="34" charset="0"/>
              <a:buChar char="•"/>
            </a:pPr>
            <a:r>
              <a:rPr lang="en-US" sz="2400" dirty="0"/>
              <a:t>Storage Inhibitors- Amphetamines</a:t>
            </a:r>
          </a:p>
          <a:p>
            <a:pPr algn="l"/>
            <a:r>
              <a:rPr lang="en-US" sz="2400" dirty="0"/>
              <a:t>                                    Methylphenidate</a:t>
            </a:r>
          </a:p>
          <a:p>
            <a:pPr algn="l"/>
            <a:r>
              <a:rPr lang="en-US" sz="2400" dirty="0"/>
              <a:t>                                    </a:t>
            </a:r>
            <a:r>
              <a:rPr lang="en-US" sz="2400" dirty="0" err="1"/>
              <a:t>Modafinil</a:t>
            </a:r>
            <a:endParaRPr lang="en-US" sz="2400" dirty="0"/>
          </a:p>
          <a:p>
            <a:pPr marL="342900" indent="-342900" algn="l">
              <a:buFont typeface="Arial" panose="020B0604020202020204" pitchFamily="34" charset="0"/>
              <a:buChar char="•"/>
            </a:pPr>
            <a:r>
              <a:rPr lang="en-US" sz="2400" dirty="0"/>
              <a:t>Reuptake Inhibitors- SNRI</a:t>
            </a:r>
          </a:p>
          <a:p>
            <a:pPr algn="l"/>
            <a:r>
              <a:rPr lang="en-US" sz="2400" dirty="0"/>
              <a:t>                                   SSRI</a:t>
            </a:r>
          </a:p>
          <a:p>
            <a:pPr algn="l"/>
            <a:r>
              <a:rPr lang="en-US" sz="2400" dirty="0"/>
              <a:t>                                   TCAs</a:t>
            </a:r>
          </a:p>
          <a:p>
            <a:pPr algn="l"/>
            <a:endParaRPr lang="en-US" sz="2400" dirty="0"/>
          </a:p>
          <a:p>
            <a:pPr algn="l"/>
            <a:r>
              <a:rPr lang="en-US" sz="2400" dirty="0"/>
              <a:t>It is to determine how serotonin neurotransmission can be modified at presynaptic level by inhibiting degradation, storage or reuptake.</a:t>
            </a:r>
          </a:p>
          <a:p>
            <a:pPr marL="342900" indent="-342900" algn="l">
              <a:buFont typeface="Arial" panose="020B0604020202020204" pitchFamily="34" charset="0"/>
              <a:buChar char="•"/>
            </a:pPr>
            <a:endParaRPr lang="en-IN" sz="2400" dirty="0"/>
          </a:p>
        </p:txBody>
      </p:sp>
    </p:spTree>
    <p:extLst>
      <p:ext uri="{BB962C8B-B14F-4D97-AF65-F5344CB8AC3E}">
        <p14:creationId xmlns:p14="http://schemas.microsoft.com/office/powerpoint/2010/main" val="3567339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825" y="63375"/>
            <a:ext cx="5654039" cy="838200"/>
          </a:xfrm>
        </p:spPr>
        <p:txBody>
          <a:bodyPr/>
          <a:lstStyle/>
          <a:p>
            <a:pPr algn="l"/>
            <a:r>
              <a:rPr lang="en-US" dirty="0"/>
              <a:t>MAO INHIBITORS</a:t>
            </a:r>
            <a:endParaRPr lang="en-IN" dirty="0"/>
          </a:p>
        </p:txBody>
      </p:sp>
      <p:sp>
        <p:nvSpPr>
          <p:cNvPr id="3" name="Subtitle 2"/>
          <p:cNvSpPr>
            <a:spLocks noGrp="1"/>
          </p:cNvSpPr>
          <p:nvPr>
            <p:ph type="subTitle" idx="1"/>
          </p:nvPr>
        </p:nvSpPr>
        <p:spPr>
          <a:xfrm>
            <a:off x="472440" y="1264920"/>
            <a:ext cx="10088879" cy="5242559"/>
          </a:xfrm>
        </p:spPr>
        <p:txBody>
          <a:bodyPr>
            <a:normAutofit/>
          </a:bodyPr>
          <a:lstStyle/>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Monoamine oxidase </a:t>
            </a:r>
            <a:r>
              <a:rPr lang="en-US" sz="2000" dirty="0">
                <a:latin typeface="Arial" panose="020B0604020202020204" pitchFamily="34" charset="0"/>
                <a:cs typeface="Arial" panose="020B0604020202020204" pitchFamily="34" charset="0"/>
              </a:rPr>
              <a:t>is a key enzyme for </a:t>
            </a:r>
            <a:r>
              <a:rPr lang="en-US" sz="2000" b="1" dirty="0">
                <a:latin typeface="Arial" panose="020B0604020202020204" pitchFamily="34" charset="0"/>
                <a:cs typeface="Arial" panose="020B0604020202020204" pitchFamily="34" charset="0"/>
              </a:rPr>
              <a:t>serotonin, dopamine and norepinephrine inactivation</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MAO inhibitors prevent inactivation </a:t>
            </a:r>
            <a:r>
              <a:rPr lang="en-US" sz="2000" dirty="0">
                <a:latin typeface="Arial" panose="020B0604020202020204" pitchFamily="34" charset="0"/>
                <a:cs typeface="Arial" panose="020B0604020202020204" pitchFamily="34" charset="0"/>
              </a:rPr>
              <a:t>of monoamines within a neuron, </a:t>
            </a:r>
            <a:r>
              <a:rPr lang="en-US" sz="2000" b="1" dirty="0">
                <a:latin typeface="Arial" panose="020B0604020202020204" pitchFamily="34" charset="0"/>
                <a:cs typeface="Arial" panose="020B0604020202020204" pitchFamily="34" charset="0"/>
              </a:rPr>
              <a:t>causing excess neurotransmitter to diffuse into the synaptic space</a:t>
            </a:r>
            <a:r>
              <a:rPr lang="en-US" sz="2000" dirty="0">
                <a:latin typeface="Arial" panose="020B0604020202020204" pitchFamily="34" charset="0"/>
                <a:cs typeface="Arial" panose="020B0604020202020204" pitchFamily="34" charset="0"/>
              </a:rPr>
              <a:t>. This class of agents is used in the treatment of </a:t>
            </a:r>
            <a:r>
              <a:rPr lang="en-US" sz="2000" b="1" dirty="0">
                <a:latin typeface="Arial" panose="020B0604020202020204" pitchFamily="34" charset="0"/>
                <a:cs typeface="Arial" panose="020B0604020202020204" pitchFamily="34" charset="0"/>
              </a:rPr>
              <a:t>Depression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phenelzine</a:t>
            </a:r>
            <a:r>
              <a:rPr lang="en-US" sz="2000" dirty="0">
                <a:latin typeface="Arial" panose="020B0604020202020204" pitchFamily="34" charset="0"/>
                <a:cs typeface="Arial" panose="020B0604020202020204" pitchFamily="34" charset="0"/>
              </a:rPr>
              <a:t>, tranylcypromine, </a:t>
            </a:r>
            <a:r>
              <a:rPr lang="en-US" sz="2000" dirty="0" err="1">
                <a:latin typeface="Arial" panose="020B0604020202020204" pitchFamily="34" charset="0"/>
                <a:cs typeface="Arial" panose="020B0604020202020204" pitchFamily="34" charset="0"/>
              </a:rPr>
              <a:t>selegiline</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Parkinson’s disease </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Selegiline</a:t>
            </a:r>
            <a:r>
              <a:rPr lang="en-US" sz="2000" dirty="0">
                <a:latin typeface="Arial" panose="020B0604020202020204" pitchFamily="34" charset="0"/>
                <a:cs typeface="Arial" panose="020B0604020202020204" pitchFamily="34" charset="0"/>
              </a:rPr>
              <a:t>).</a:t>
            </a: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Dietary restrictions </a:t>
            </a:r>
            <a:r>
              <a:rPr lang="en-US" sz="2000" dirty="0">
                <a:latin typeface="Arial" panose="020B0604020202020204" pitchFamily="34" charset="0"/>
                <a:cs typeface="Arial" panose="020B0604020202020204" pitchFamily="34" charset="0"/>
              </a:rPr>
              <a:t>(because of </a:t>
            </a:r>
            <a:r>
              <a:rPr lang="en-US" sz="2000" dirty="0" err="1">
                <a:latin typeface="Arial" panose="020B0604020202020204" pitchFamily="34" charset="0"/>
                <a:cs typeface="Arial" panose="020B0604020202020204" pitchFamily="34" charset="0"/>
              </a:rPr>
              <a:t>tyramine</a:t>
            </a:r>
            <a:r>
              <a:rPr lang="en-US" sz="2000" dirty="0">
                <a:latin typeface="Arial" panose="020B0604020202020204" pitchFamily="34" charset="0"/>
                <a:cs typeface="Arial" panose="020B0604020202020204" pitchFamily="34" charset="0"/>
              </a:rPr>
              <a:t> toxicity) limit their widespread use.</a:t>
            </a:r>
          </a:p>
          <a:p>
            <a:pPr marL="342900" indent="-342900" algn="l">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1" dirty="0">
                <a:latin typeface="Arial" panose="020B0604020202020204" pitchFamily="34" charset="0"/>
                <a:cs typeface="Arial" panose="020B0604020202020204" pitchFamily="34" charset="0"/>
              </a:rPr>
              <a:t>Inhibitors of serotonin storage</a:t>
            </a:r>
          </a:p>
          <a:p>
            <a:pPr marL="342900" indent="-342900" algn="l">
              <a:buFont typeface="Arial" panose="020B0604020202020204" pitchFamily="34" charset="0"/>
              <a:buChar char="•"/>
            </a:pPr>
            <a:r>
              <a:rPr lang="en-US" sz="2000" dirty="0">
                <a:latin typeface="Arial" panose="020B0604020202020204" pitchFamily="34" charset="0"/>
                <a:cs typeface="Arial" panose="020B0604020202020204" pitchFamily="34" charset="0"/>
              </a:rPr>
              <a:t>They </a:t>
            </a:r>
            <a:r>
              <a:rPr lang="en-US" sz="2000" b="1" dirty="0">
                <a:latin typeface="Arial" panose="020B0604020202020204" pitchFamily="34" charset="0"/>
                <a:cs typeface="Arial" panose="020B0604020202020204" pitchFamily="34" charset="0"/>
              </a:rPr>
              <a:t>interfere with the ability of synaptic vesicles to store monoamines</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displace serotonin, dopamine and norepinephrine</a:t>
            </a:r>
            <a:r>
              <a:rPr lang="en-US" sz="2000" dirty="0">
                <a:latin typeface="Arial" panose="020B0604020202020204" pitchFamily="34" charset="0"/>
                <a:cs typeface="Arial" panose="020B0604020202020204" pitchFamily="34" charset="0"/>
              </a:rPr>
              <a:t> from their storage in presynaptic nerve terminals. Agents that share this mechanism of action include </a:t>
            </a:r>
            <a:r>
              <a:rPr lang="en-US" sz="2000" b="1" dirty="0">
                <a:latin typeface="Arial" panose="020B0604020202020204" pitchFamily="34" charset="0"/>
                <a:cs typeface="Arial" panose="020B0604020202020204" pitchFamily="34" charset="0"/>
              </a:rPr>
              <a:t>Amphetamines, </a:t>
            </a:r>
            <a:r>
              <a:rPr lang="en-US" sz="2000" b="1" dirty="0" err="1">
                <a:latin typeface="Arial" panose="020B0604020202020204" pitchFamily="34" charset="0"/>
                <a:cs typeface="Arial" panose="020B0604020202020204" pitchFamily="34" charset="0"/>
              </a:rPr>
              <a:t>Methyphenidate</a:t>
            </a:r>
            <a:r>
              <a:rPr lang="en-US" sz="2000" b="1" dirty="0">
                <a:latin typeface="Arial" panose="020B0604020202020204" pitchFamily="34" charset="0"/>
                <a:cs typeface="Arial" panose="020B0604020202020204" pitchFamily="34" charset="0"/>
              </a:rPr>
              <a:t>, and </a:t>
            </a:r>
            <a:r>
              <a:rPr lang="en-US" sz="2000" b="1" dirty="0" err="1">
                <a:latin typeface="Arial" panose="020B0604020202020204" pitchFamily="34" charset="0"/>
                <a:cs typeface="Arial" panose="020B0604020202020204" pitchFamily="34" charset="0"/>
              </a:rPr>
              <a:t>modafinil</a:t>
            </a:r>
            <a:endParaRPr lang="en-I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382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09599"/>
            <a:ext cx="8596668" cy="5431763"/>
          </a:xfrm>
        </p:spPr>
        <p:txBody>
          <a:bodyPr>
            <a:normAutofit/>
          </a:bodyPr>
          <a:lstStyle/>
          <a:p>
            <a:pPr>
              <a:buFont typeface="Wingdings" panose="05000000000000000000" pitchFamily="2" charset="2"/>
              <a:buChar char="Ø"/>
            </a:pPr>
            <a:r>
              <a:rPr lang="en-US" sz="3200" b="1" dirty="0">
                <a:solidFill>
                  <a:schemeClr val="tx1"/>
                </a:solidFill>
                <a:latin typeface="Arial" panose="020B0604020202020204" pitchFamily="34" charset="0"/>
                <a:cs typeface="Arial" panose="020B0604020202020204" pitchFamily="34" charset="0"/>
              </a:rPr>
              <a:t>SNRI:</a:t>
            </a:r>
          </a:p>
          <a:p>
            <a:pPr marL="0" indent="0">
              <a:buNone/>
            </a:pPr>
            <a:r>
              <a:rPr lang="en-US" dirty="0">
                <a:solidFill>
                  <a:schemeClr val="tx1"/>
                </a:solidFill>
                <a:latin typeface="Arial" panose="020B0604020202020204" pitchFamily="34" charset="0"/>
                <a:cs typeface="Arial" panose="020B0604020202020204" pitchFamily="34" charset="0"/>
              </a:rPr>
              <a:t>Mechanism of action involves </a:t>
            </a:r>
            <a:r>
              <a:rPr lang="en-US" b="1" dirty="0">
                <a:solidFill>
                  <a:schemeClr val="tx1"/>
                </a:solidFill>
                <a:latin typeface="Arial" panose="020B0604020202020204" pitchFamily="34" charset="0"/>
                <a:cs typeface="Arial" panose="020B0604020202020204" pitchFamily="34" charset="0"/>
              </a:rPr>
              <a:t>blockade of 5-HT and norepinephrine reuptake</a:t>
            </a:r>
            <a:r>
              <a:rPr lang="en-US" dirty="0">
                <a:solidFill>
                  <a:schemeClr val="tx1"/>
                </a:solidFill>
                <a:latin typeface="Arial" panose="020B0604020202020204" pitchFamily="34" charset="0"/>
                <a:cs typeface="Arial" panose="020B0604020202020204" pitchFamily="34" charset="0"/>
              </a:rPr>
              <a:t> in a concentration- dependent manner. Agents in this class include </a:t>
            </a:r>
            <a:r>
              <a:rPr lang="en-US" b="1" dirty="0">
                <a:solidFill>
                  <a:schemeClr val="tx1"/>
                </a:solidFill>
                <a:latin typeface="Arial" panose="020B0604020202020204" pitchFamily="34" charset="0"/>
                <a:cs typeface="Arial" panose="020B0604020202020204" pitchFamily="34" charset="0"/>
              </a:rPr>
              <a:t>Venlafaxine and duloxetine</a:t>
            </a:r>
            <a:r>
              <a:rPr lang="en-US" dirty="0">
                <a:solidFill>
                  <a:schemeClr val="tx1"/>
                </a:solidFill>
                <a:latin typeface="Arial" panose="020B0604020202020204" pitchFamily="34" charset="0"/>
                <a:cs typeface="Arial" panose="020B0604020202020204" pitchFamily="34" charset="0"/>
              </a:rPr>
              <a:t>, they may be </a:t>
            </a:r>
            <a:r>
              <a:rPr lang="en-US" b="1" dirty="0">
                <a:solidFill>
                  <a:schemeClr val="tx1"/>
                </a:solidFill>
                <a:latin typeface="Arial" panose="020B0604020202020204" pitchFamily="34" charset="0"/>
                <a:cs typeface="Arial" panose="020B0604020202020204" pitchFamily="34" charset="0"/>
              </a:rPr>
              <a:t>effective for the treatment of depression </a:t>
            </a:r>
            <a:r>
              <a:rPr lang="en-US" dirty="0">
                <a:solidFill>
                  <a:schemeClr val="tx1"/>
                </a:solidFill>
                <a:latin typeface="Arial" panose="020B0604020202020204" pitchFamily="34" charset="0"/>
                <a:cs typeface="Arial" panose="020B0604020202020204" pitchFamily="34" charset="0"/>
              </a:rPr>
              <a:t>in patients </a:t>
            </a:r>
            <a:r>
              <a:rPr lang="en-US" b="1" dirty="0">
                <a:solidFill>
                  <a:schemeClr val="tx1"/>
                </a:solidFill>
                <a:latin typeface="Arial" panose="020B0604020202020204" pitchFamily="34" charset="0"/>
                <a:cs typeface="Arial" panose="020B0604020202020204" pitchFamily="34" charset="0"/>
              </a:rPr>
              <a:t>whom SSRIs are ineffective</a:t>
            </a:r>
            <a:r>
              <a:rPr lang="en-US" dirty="0">
                <a:solidFill>
                  <a:schemeClr val="tx1"/>
                </a:solidFill>
                <a:latin typeface="Arial" panose="020B0604020202020204" pitchFamily="34" charset="0"/>
                <a:cs typeface="Arial" panose="020B0604020202020204" pitchFamily="34" charset="0"/>
              </a:rPr>
              <a:t>. SSRIs block the reuptake of serotonin, leading to increased concentration of the neurotransmitter in the synaptic cleft and to an enhanced postsynaptic neuronal activity.</a:t>
            </a:r>
          </a:p>
          <a:p>
            <a:pPr marL="0" indent="0">
              <a:buNone/>
            </a:pPr>
            <a:endParaRPr lang="en-US"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Ø"/>
            </a:pPr>
            <a:r>
              <a:rPr lang="en-US" sz="2800" b="1" dirty="0">
                <a:solidFill>
                  <a:schemeClr val="tx1"/>
                </a:solidFill>
                <a:latin typeface="Arial" panose="020B0604020202020204" pitchFamily="34" charset="0"/>
                <a:cs typeface="Arial" panose="020B0604020202020204" pitchFamily="34" charset="0"/>
              </a:rPr>
              <a:t>TCA:</a:t>
            </a:r>
          </a:p>
          <a:p>
            <a:pPr marL="0" indent="0">
              <a:buNone/>
            </a:pPr>
            <a:r>
              <a:rPr lang="en-US" dirty="0">
                <a:solidFill>
                  <a:schemeClr val="tx1"/>
                </a:solidFill>
                <a:latin typeface="Arial" panose="020B0604020202020204" pitchFamily="34" charset="0"/>
                <a:cs typeface="Arial" panose="020B0604020202020204" pitchFamily="34" charset="0"/>
              </a:rPr>
              <a:t>TCA  act by </a:t>
            </a:r>
            <a:r>
              <a:rPr lang="en-US" b="1" dirty="0">
                <a:solidFill>
                  <a:schemeClr val="tx1"/>
                </a:solidFill>
                <a:latin typeface="Arial" panose="020B0604020202020204" pitchFamily="34" charset="0"/>
                <a:cs typeface="Arial" panose="020B0604020202020204" pitchFamily="34" charset="0"/>
              </a:rPr>
              <a:t>inhibiting reuptake of 5-HT and norepinephrine from the synaptic cleft </a:t>
            </a:r>
            <a:r>
              <a:rPr lang="en-US" dirty="0">
                <a:solidFill>
                  <a:schemeClr val="tx1"/>
                </a:solidFill>
                <a:latin typeface="Arial" panose="020B0604020202020204" pitchFamily="34" charset="0"/>
                <a:cs typeface="Arial" panose="020B0604020202020204" pitchFamily="34" charset="0"/>
              </a:rPr>
              <a:t>by respectively </a:t>
            </a:r>
            <a:r>
              <a:rPr lang="en-US" b="1" dirty="0">
                <a:solidFill>
                  <a:schemeClr val="tx1"/>
                </a:solidFill>
                <a:latin typeface="Arial" panose="020B0604020202020204" pitchFamily="34" charset="0"/>
                <a:cs typeface="Arial" panose="020B0604020202020204" pitchFamily="34" charset="0"/>
              </a:rPr>
              <a:t>blocking 5-HT and norepinephrine reuptake transporters, </a:t>
            </a:r>
            <a:r>
              <a:rPr lang="en-US" dirty="0">
                <a:solidFill>
                  <a:schemeClr val="tx1"/>
                </a:solidFill>
                <a:latin typeface="Arial" panose="020B0604020202020204" pitchFamily="34" charset="0"/>
                <a:cs typeface="Arial" panose="020B0604020202020204" pitchFamily="34" charset="0"/>
              </a:rPr>
              <a:t>thereby </a:t>
            </a:r>
            <a:r>
              <a:rPr lang="en-US" b="1" dirty="0">
                <a:solidFill>
                  <a:schemeClr val="tx1"/>
                </a:solidFill>
                <a:latin typeface="Arial" panose="020B0604020202020204" pitchFamily="34" charset="0"/>
                <a:cs typeface="Arial" panose="020B0604020202020204" pitchFamily="34" charset="0"/>
              </a:rPr>
              <a:t>causing enhancement of postsynaptic responses</a:t>
            </a:r>
            <a:r>
              <a:rPr lang="en-US" dirty="0">
                <a:solidFill>
                  <a:schemeClr val="tx1"/>
                </a:solidFill>
                <a:latin typeface="Arial" panose="020B0604020202020204" pitchFamily="34" charset="0"/>
                <a:cs typeface="Arial" panose="020B0604020202020204" pitchFamily="34" charset="0"/>
              </a:rPr>
              <a:t>.</a:t>
            </a:r>
            <a:endParaRPr lang="en-IN"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471057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7241" y="0"/>
            <a:ext cx="5654039" cy="868680"/>
          </a:xfrm>
        </p:spPr>
        <p:txBody>
          <a:bodyPr/>
          <a:lstStyle/>
          <a:p>
            <a:pPr algn="l"/>
            <a:r>
              <a:rPr lang="en-US" dirty="0"/>
              <a:t>Serotonin Agonist</a:t>
            </a:r>
            <a:endParaRPr lang="en-IN" dirty="0"/>
          </a:p>
        </p:txBody>
      </p:sp>
      <p:sp>
        <p:nvSpPr>
          <p:cNvPr id="10" name="Oval 9"/>
          <p:cNvSpPr/>
          <p:nvPr/>
        </p:nvSpPr>
        <p:spPr>
          <a:xfrm>
            <a:off x="777241" y="3215640"/>
            <a:ext cx="1737359" cy="792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5-HT Receptor agonists</a:t>
            </a:r>
            <a:endParaRPr lang="en-IN" dirty="0"/>
          </a:p>
        </p:txBody>
      </p:sp>
      <p:cxnSp>
        <p:nvCxnSpPr>
          <p:cNvPr id="12" name="Straight Arrow Connector 11"/>
          <p:cNvCxnSpPr/>
          <p:nvPr/>
        </p:nvCxnSpPr>
        <p:spPr>
          <a:xfrm flipV="1">
            <a:off x="2514600" y="2590800"/>
            <a:ext cx="1386840" cy="8534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514600" y="3794760"/>
            <a:ext cx="1554480" cy="731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4038600" y="2072640"/>
            <a:ext cx="2164080" cy="1005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Selectives</a:t>
            </a:r>
            <a:endParaRPr lang="en-IN" dirty="0"/>
          </a:p>
        </p:txBody>
      </p:sp>
      <p:sp>
        <p:nvSpPr>
          <p:cNvPr id="16" name="Oval 15"/>
          <p:cNvSpPr/>
          <p:nvPr/>
        </p:nvSpPr>
        <p:spPr>
          <a:xfrm>
            <a:off x="3901440" y="4008120"/>
            <a:ext cx="2529840"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Non- </a:t>
            </a:r>
            <a:r>
              <a:rPr lang="en-US" dirty="0" err="1"/>
              <a:t>Selectives</a:t>
            </a:r>
            <a:endParaRPr lang="en-IN" dirty="0"/>
          </a:p>
        </p:txBody>
      </p:sp>
    </p:spTree>
    <p:extLst>
      <p:ext uri="{BB962C8B-B14F-4D97-AF65-F5344CB8AC3E}">
        <p14:creationId xmlns:p14="http://schemas.microsoft.com/office/powerpoint/2010/main" val="3895163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flipV="1">
            <a:off x="11978640" y="1158240"/>
            <a:ext cx="882227" cy="1520614"/>
          </a:xfrm>
        </p:spPr>
        <p:txBody>
          <a:bodyPr/>
          <a:lstStyle/>
          <a:p>
            <a:endParaRPr lang="en-IN" dirty="0"/>
          </a:p>
        </p:txBody>
      </p:sp>
      <p:sp>
        <p:nvSpPr>
          <p:cNvPr id="4" name="Oval 3"/>
          <p:cNvSpPr/>
          <p:nvPr/>
        </p:nvSpPr>
        <p:spPr>
          <a:xfrm>
            <a:off x="2263140" y="533400"/>
            <a:ext cx="2392680" cy="79248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Selective </a:t>
            </a:r>
            <a:endParaRPr lang="en-IN" dirty="0"/>
          </a:p>
        </p:txBody>
      </p:sp>
      <p:cxnSp>
        <p:nvCxnSpPr>
          <p:cNvPr id="6" name="Straight Arrow Connector 5"/>
          <p:cNvCxnSpPr/>
          <p:nvPr/>
        </p:nvCxnSpPr>
        <p:spPr>
          <a:xfrm flipH="1">
            <a:off x="1722120" y="1600200"/>
            <a:ext cx="108204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084320" y="1463039"/>
            <a:ext cx="1356360" cy="990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6680" y="2286000"/>
            <a:ext cx="1615440"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5HT1A agonist</a:t>
            </a:r>
            <a:endParaRPr lang="en-IN" dirty="0"/>
          </a:p>
        </p:txBody>
      </p:sp>
      <p:sp>
        <p:nvSpPr>
          <p:cNvPr id="10" name="Rectangle 9"/>
          <p:cNvSpPr/>
          <p:nvPr/>
        </p:nvSpPr>
        <p:spPr>
          <a:xfrm>
            <a:off x="5440680" y="2438400"/>
            <a:ext cx="2704637" cy="792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5HT4 agonist</a:t>
            </a:r>
            <a:endParaRPr lang="en-IN" dirty="0"/>
          </a:p>
        </p:txBody>
      </p:sp>
      <p:cxnSp>
        <p:nvCxnSpPr>
          <p:cNvPr id="12" name="Straight Arrow Connector 11"/>
          <p:cNvCxnSpPr/>
          <p:nvPr/>
        </p:nvCxnSpPr>
        <p:spPr>
          <a:xfrm>
            <a:off x="3596640" y="1325880"/>
            <a:ext cx="60960" cy="2804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04160" y="3756660"/>
            <a:ext cx="2133600" cy="746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5HT1B and 5HT1D agonists</a:t>
            </a:r>
            <a:endParaRPr lang="en-IN" dirty="0"/>
          </a:p>
        </p:txBody>
      </p:sp>
      <p:cxnSp>
        <p:nvCxnSpPr>
          <p:cNvPr id="15" name="Straight Arrow Connector 14"/>
          <p:cNvCxnSpPr/>
          <p:nvPr/>
        </p:nvCxnSpPr>
        <p:spPr>
          <a:xfrm>
            <a:off x="3965979" y="1600200"/>
            <a:ext cx="1786658" cy="3017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30240" y="4130040"/>
            <a:ext cx="2963716" cy="1017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5HT2 agonist</a:t>
            </a:r>
            <a:endParaRPr lang="en-IN" dirty="0"/>
          </a:p>
        </p:txBody>
      </p:sp>
      <p:cxnSp>
        <p:nvCxnSpPr>
          <p:cNvPr id="18" name="Straight Arrow Connector 17"/>
          <p:cNvCxnSpPr/>
          <p:nvPr/>
        </p:nvCxnSpPr>
        <p:spPr>
          <a:xfrm>
            <a:off x="1024660" y="3642359"/>
            <a:ext cx="0" cy="1143001"/>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25240" y="4503420"/>
            <a:ext cx="0" cy="118872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3"/>
          </p:cNvCxnSpPr>
          <p:nvPr/>
        </p:nvCxnSpPr>
        <p:spPr>
          <a:xfrm>
            <a:off x="8145317" y="2834640"/>
            <a:ext cx="937724"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212098" y="5212080"/>
            <a:ext cx="0" cy="94488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0" y="4785360"/>
            <a:ext cx="1722120" cy="685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Buspirone</a:t>
            </a:r>
            <a:endParaRPr lang="en-IN" dirty="0"/>
          </a:p>
        </p:txBody>
      </p:sp>
      <p:sp>
        <p:nvSpPr>
          <p:cNvPr id="26" name="Oval 25"/>
          <p:cNvSpPr/>
          <p:nvPr/>
        </p:nvSpPr>
        <p:spPr>
          <a:xfrm>
            <a:off x="2362200" y="5745480"/>
            <a:ext cx="1603779" cy="11125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err="1"/>
              <a:t>Triptans</a:t>
            </a:r>
            <a:endParaRPr lang="en-IN" dirty="0"/>
          </a:p>
        </p:txBody>
      </p:sp>
      <p:sp>
        <p:nvSpPr>
          <p:cNvPr id="27" name="Oval 26"/>
          <p:cNvSpPr/>
          <p:nvPr/>
        </p:nvSpPr>
        <p:spPr>
          <a:xfrm>
            <a:off x="8693956" y="2286000"/>
            <a:ext cx="1844038" cy="10972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Cisapride</a:t>
            </a:r>
            <a:endParaRPr lang="en-IN" dirty="0"/>
          </a:p>
        </p:txBody>
      </p:sp>
      <p:sp>
        <p:nvSpPr>
          <p:cNvPr id="28" name="Oval 27"/>
          <p:cNvSpPr/>
          <p:nvPr/>
        </p:nvSpPr>
        <p:spPr>
          <a:xfrm>
            <a:off x="6431280" y="6156960"/>
            <a:ext cx="2262676" cy="128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a:t>Trazodone</a:t>
            </a:r>
            <a:endParaRPr lang="en-IN" dirty="0"/>
          </a:p>
        </p:txBody>
      </p:sp>
    </p:spTree>
    <p:extLst>
      <p:ext uri="{BB962C8B-B14F-4D97-AF65-F5344CB8AC3E}">
        <p14:creationId xmlns:p14="http://schemas.microsoft.com/office/powerpoint/2010/main" val="3635000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H="1">
            <a:off x="3078480" y="1844040"/>
            <a:ext cx="1630680" cy="1219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1813560"/>
            <a:ext cx="1539240" cy="1280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322320" y="883920"/>
            <a:ext cx="3139440" cy="146304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Non Selective</a:t>
            </a:r>
            <a:endParaRPr lang="en-IN" dirty="0"/>
          </a:p>
        </p:txBody>
      </p:sp>
      <p:sp>
        <p:nvSpPr>
          <p:cNvPr id="12" name="Oval 11"/>
          <p:cNvSpPr/>
          <p:nvPr/>
        </p:nvSpPr>
        <p:spPr>
          <a:xfrm>
            <a:off x="1082040" y="2926079"/>
            <a:ext cx="2636520" cy="172212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Ergotamine</a:t>
            </a:r>
            <a:endParaRPr lang="en-IN" dirty="0"/>
          </a:p>
        </p:txBody>
      </p:sp>
      <p:sp>
        <p:nvSpPr>
          <p:cNvPr id="13" name="Oval 12"/>
          <p:cNvSpPr/>
          <p:nvPr/>
        </p:nvSpPr>
        <p:spPr>
          <a:xfrm>
            <a:off x="5958840" y="3063240"/>
            <a:ext cx="2529840" cy="15849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t>LSD</a:t>
            </a:r>
            <a:endParaRPr lang="en-IN" dirty="0"/>
          </a:p>
        </p:txBody>
      </p:sp>
    </p:spTree>
    <p:extLst>
      <p:ext uri="{BB962C8B-B14F-4D97-AF65-F5344CB8AC3E}">
        <p14:creationId xmlns:p14="http://schemas.microsoft.com/office/powerpoint/2010/main" val="3779117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4707" y="719604"/>
            <a:ext cx="8908243" cy="6007768"/>
          </a:xfrm>
        </p:spPr>
        <p:txBody>
          <a:bodyPr>
            <a:normAutofit fontScale="77500" lnSpcReduction="20000"/>
          </a:bodyPr>
          <a:lstStyle/>
          <a:p>
            <a:pPr algn="l"/>
            <a:r>
              <a:rPr lang="en-US" sz="2900" dirty="0">
                <a:latin typeface="Arial" panose="020B0604020202020204" pitchFamily="34" charset="0"/>
                <a:cs typeface="Arial" panose="020B0604020202020204" pitchFamily="34" charset="0"/>
              </a:rPr>
              <a:t>Serotonin receptors agonists have wide clinical applications, from treatment of depression to abortive medications for migraine headache. According to the receptor they activate, they can be divided into:</a:t>
            </a:r>
          </a:p>
          <a:p>
            <a:pPr algn="l"/>
            <a:r>
              <a:rPr lang="en-US" sz="2900" b="1" dirty="0">
                <a:latin typeface="Arial" panose="020B0604020202020204" pitchFamily="34" charset="0"/>
                <a:cs typeface="Arial" panose="020B0604020202020204" pitchFamily="34" charset="0"/>
              </a:rPr>
              <a:t>5HT1A agonist</a:t>
            </a:r>
          </a:p>
          <a:p>
            <a:pPr algn="l"/>
            <a:r>
              <a:rPr lang="en-US" sz="2900" dirty="0" err="1">
                <a:latin typeface="Arial" panose="020B0604020202020204" pitchFamily="34" charset="0"/>
                <a:cs typeface="Arial" panose="020B0604020202020204" pitchFamily="34" charset="0"/>
              </a:rPr>
              <a:t>Autoreceptors</a:t>
            </a:r>
            <a:endParaRPr lang="en-US" sz="2900" dirty="0">
              <a:latin typeface="Arial" panose="020B0604020202020204" pitchFamily="34" charset="0"/>
              <a:cs typeface="Arial" panose="020B0604020202020204" pitchFamily="34" charset="0"/>
            </a:endParaRPr>
          </a:p>
          <a:p>
            <a:pPr algn="l"/>
            <a:r>
              <a:rPr lang="en-US" sz="2900" b="1" dirty="0" err="1">
                <a:latin typeface="Arial" panose="020B0604020202020204" pitchFamily="34" charset="0"/>
                <a:cs typeface="Arial" panose="020B0604020202020204" pitchFamily="34" charset="0"/>
              </a:rPr>
              <a:t>Buspirone</a:t>
            </a:r>
            <a:r>
              <a:rPr lang="en-US" sz="2900" dirty="0">
                <a:latin typeface="Arial" panose="020B0604020202020204" pitchFamily="34" charset="0"/>
                <a:cs typeface="Arial" panose="020B0604020202020204" pitchFamily="34" charset="0"/>
              </a:rPr>
              <a:t> is a partial 5HT-1A agonist used clinically for the treatment of </a:t>
            </a:r>
            <a:r>
              <a:rPr lang="en-US" sz="2900" b="1" dirty="0">
                <a:latin typeface="Arial" panose="020B0604020202020204" pitchFamily="34" charset="0"/>
                <a:cs typeface="Arial" panose="020B0604020202020204" pitchFamily="34" charset="0"/>
              </a:rPr>
              <a:t>anxiety and depression.</a:t>
            </a:r>
          </a:p>
          <a:p>
            <a:pPr algn="l"/>
            <a:r>
              <a:rPr lang="en-US" sz="2900" dirty="0">
                <a:latin typeface="Arial" panose="020B0604020202020204" pitchFamily="34" charset="0"/>
                <a:cs typeface="Arial" panose="020B0604020202020204" pitchFamily="34" charset="0"/>
              </a:rPr>
              <a:t>5-HT1A receptor </a:t>
            </a:r>
            <a:r>
              <a:rPr lang="en-US" sz="2900" dirty="0" err="1">
                <a:latin typeface="Arial" panose="020B0604020202020204" pitchFamily="34" charset="0"/>
                <a:cs typeface="Arial" panose="020B0604020202020204" pitchFamily="34" charset="0"/>
              </a:rPr>
              <a:t>stimulaton</a:t>
            </a:r>
            <a:r>
              <a:rPr lang="en-US" sz="2900" dirty="0">
                <a:latin typeface="Arial" panose="020B0604020202020204" pitchFamily="34" charset="0"/>
                <a:cs typeface="Arial" panose="020B0604020202020204" pitchFamily="34" charset="0"/>
              </a:rPr>
              <a:t> increases Dopamine release.</a:t>
            </a:r>
          </a:p>
          <a:p>
            <a:pPr algn="l"/>
            <a:r>
              <a:rPr lang="en-US" sz="2900" b="1" dirty="0" err="1">
                <a:latin typeface="Arial" panose="020B0604020202020204" pitchFamily="34" charset="0"/>
                <a:cs typeface="Arial" panose="020B0604020202020204" pitchFamily="34" charset="0"/>
              </a:rPr>
              <a:t>Downregulation</a:t>
            </a:r>
            <a:r>
              <a:rPr lang="en-US" sz="2900" b="1"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of this receptor is useful for </a:t>
            </a:r>
            <a:r>
              <a:rPr lang="en-US" sz="2900" b="1" dirty="0">
                <a:latin typeface="Arial" panose="020B0604020202020204" pitchFamily="34" charset="0"/>
                <a:cs typeface="Arial" panose="020B0604020202020204" pitchFamily="34" charset="0"/>
              </a:rPr>
              <a:t>antidepressant</a:t>
            </a:r>
            <a:r>
              <a:rPr lang="en-US" sz="2900" dirty="0">
                <a:latin typeface="Arial" panose="020B0604020202020204" pitchFamily="34" charset="0"/>
                <a:cs typeface="Arial" panose="020B0604020202020204" pitchFamily="34" charset="0"/>
              </a:rPr>
              <a:t>.</a:t>
            </a:r>
          </a:p>
          <a:p>
            <a:pPr algn="l"/>
            <a:endParaRPr lang="en-US" sz="2900" dirty="0">
              <a:latin typeface="Arial" panose="020B0604020202020204" pitchFamily="34" charset="0"/>
              <a:cs typeface="Arial" panose="020B0604020202020204" pitchFamily="34" charset="0"/>
            </a:endParaRPr>
          </a:p>
          <a:p>
            <a:pPr algn="l"/>
            <a:r>
              <a:rPr lang="en-US" sz="2900" b="1" dirty="0">
                <a:latin typeface="Arial" panose="020B0604020202020204" pitchFamily="34" charset="0"/>
                <a:cs typeface="Arial" panose="020B0604020202020204" pitchFamily="34" charset="0"/>
              </a:rPr>
              <a:t>5HT1B and 5HT1D agonist</a:t>
            </a:r>
          </a:p>
          <a:p>
            <a:pPr algn="l"/>
            <a:r>
              <a:rPr lang="en-US" sz="2900" dirty="0" err="1">
                <a:latin typeface="Arial" panose="020B0604020202020204" pitchFamily="34" charset="0"/>
                <a:cs typeface="Arial" panose="020B0604020202020204" pitchFamily="34" charset="0"/>
              </a:rPr>
              <a:t>Autoreceptos</a:t>
            </a:r>
            <a:endParaRPr lang="en-US" sz="2900" dirty="0">
              <a:latin typeface="Arial" panose="020B0604020202020204" pitchFamily="34" charset="0"/>
              <a:cs typeface="Arial" panose="020B0604020202020204" pitchFamily="34" charset="0"/>
            </a:endParaRPr>
          </a:p>
          <a:p>
            <a:pPr algn="l"/>
            <a:r>
              <a:rPr lang="en-US" sz="2900" dirty="0">
                <a:latin typeface="Arial" panose="020B0604020202020204" pitchFamily="34" charset="0"/>
                <a:cs typeface="Arial" panose="020B0604020202020204" pitchFamily="34" charset="0"/>
              </a:rPr>
              <a:t>The ‘</a:t>
            </a:r>
            <a:r>
              <a:rPr lang="en-US" sz="2900" b="1" dirty="0" err="1">
                <a:latin typeface="Arial" panose="020B0604020202020204" pitchFamily="34" charset="0"/>
                <a:cs typeface="Arial" panose="020B0604020202020204" pitchFamily="34" charset="0"/>
              </a:rPr>
              <a:t>triptans</a:t>
            </a:r>
            <a:r>
              <a:rPr lang="en-US" sz="2900" dirty="0">
                <a:latin typeface="Arial" panose="020B0604020202020204" pitchFamily="34" charset="0"/>
                <a:cs typeface="Arial" panose="020B0604020202020204" pitchFamily="34" charset="0"/>
              </a:rPr>
              <a:t>’ are a drug class used as treatment of acute migraine headaches. They are very effective in causing </a:t>
            </a:r>
            <a:r>
              <a:rPr lang="en-US" sz="2900" b="1" dirty="0">
                <a:latin typeface="Arial" panose="020B0604020202020204" pitchFamily="34" charset="0"/>
                <a:cs typeface="Arial" panose="020B0604020202020204" pitchFamily="34" charset="0"/>
              </a:rPr>
              <a:t>cranial vasoconstriction </a:t>
            </a:r>
            <a:r>
              <a:rPr lang="en-US" sz="2900" dirty="0">
                <a:latin typeface="Arial" panose="020B0604020202020204" pitchFamily="34" charset="0"/>
                <a:cs typeface="Arial" panose="020B0604020202020204" pitchFamily="34" charset="0"/>
              </a:rPr>
              <a:t>and decreased release of neuropeptides involved in “sterile inflammation</a:t>
            </a:r>
            <a:r>
              <a:rPr lang="en-US" sz="2000" dirty="0">
                <a:latin typeface="Arial" panose="020B0604020202020204" pitchFamily="34" charset="0"/>
                <a:cs typeface="Arial" panose="020B0604020202020204" pitchFamily="34" charset="0"/>
              </a:rPr>
              <a:t>”.</a:t>
            </a:r>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179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2325" y="457200"/>
            <a:ext cx="10666885" cy="6144322"/>
          </a:xfrm>
        </p:spPr>
        <p:txBody>
          <a:bodyPr>
            <a:normAutofit/>
          </a:bodyPr>
          <a:lstStyle/>
          <a:p>
            <a:pPr algn="l"/>
            <a:r>
              <a:rPr lang="en-US" sz="2800" b="1" dirty="0">
                <a:solidFill>
                  <a:schemeClr val="tx1"/>
                </a:solidFill>
                <a:latin typeface="Arial" panose="020B0604020202020204" pitchFamily="34" charset="0"/>
                <a:cs typeface="Arial" panose="020B0604020202020204" pitchFamily="34" charset="0"/>
              </a:rPr>
              <a:t>5HT2A</a:t>
            </a:r>
            <a:endParaRPr lang="en-IN" sz="2800" b="1" dirty="0">
              <a:solidFill>
                <a:schemeClr val="tx1"/>
              </a:solidFill>
              <a:latin typeface="Arial" panose="020B0604020202020204" pitchFamily="34" charset="0"/>
              <a:cs typeface="Arial" panose="020B0604020202020204" pitchFamily="34" charset="0"/>
            </a:endParaRPr>
          </a:p>
          <a:p>
            <a:pPr algn="l"/>
            <a:r>
              <a:rPr lang="en-US" sz="2000" dirty="0">
                <a:solidFill>
                  <a:schemeClr val="tx1"/>
                </a:solidFill>
                <a:latin typeface="Arial" panose="020B0604020202020204" pitchFamily="34" charset="0"/>
                <a:cs typeface="Arial" panose="020B0604020202020204" pitchFamily="34" charset="0"/>
              </a:rPr>
              <a:t>Abundantly present in the </a:t>
            </a:r>
            <a:r>
              <a:rPr lang="en-US" sz="2000" b="1" dirty="0">
                <a:solidFill>
                  <a:schemeClr val="tx1"/>
                </a:solidFill>
                <a:latin typeface="Arial" panose="020B0604020202020204" pitchFamily="34" charset="0"/>
                <a:cs typeface="Arial" panose="020B0604020202020204" pitchFamily="34" charset="0"/>
              </a:rPr>
              <a:t>cortex</a:t>
            </a:r>
            <a:r>
              <a:rPr lang="en-US" sz="2000" dirty="0">
                <a:solidFill>
                  <a:schemeClr val="tx1"/>
                </a:solidFill>
                <a:latin typeface="Arial" panose="020B0604020202020204" pitchFamily="34" charset="0"/>
                <a:cs typeface="Arial" panose="020B0604020202020204" pitchFamily="34" charset="0"/>
              </a:rPr>
              <a:t>.</a:t>
            </a:r>
          </a:p>
          <a:p>
            <a:pPr algn="l"/>
            <a:r>
              <a:rPr lang="en-US" sz="2000" b="1" dirty="0">
                <a:solidFill>
                  <a:schemeClr val="tx1"/>
                </a:solidFill>
                <a:latin typeface="Arial" panose="020B0604020202020204" pitchFamily="34" charset="0"/>
                <a:cs typeface="Arial" panose="020B0604020202020204" pitchFamily="34" charset="0"/>
              </a:rPr>
              <a:t>Atypical antipsychotics </a:t>
            </a:r>
            <a:r>
              <a:rPr lang="en-US" sz="2000" dirty="0">
                <a:solidFill>
                  <a:schemeClr val="tx1"/>
                </a:solidFill>
                <a:latin typeface="Arial" panose="020B0604020202020204" pitchFamily="34" charset="0"/>
                <a:cs typeface="Arial" panose="020B0604020202020204" pitchFamily="34" charset="0"/>
              </a:rPr>
              <a:t>have high potency </a:t>
            </a:r>
            <a:r>
              <a:rPr lang="en-US" sz="2000" b="1" dirty="0">
                <a:solidFill>
                  <a:schemeClr val="tx1"/>
                </a:solidFill>
                <a:latin typeface="Arial" panose="020B0604020202020204" pitchFamily="34" charset="0"/>
                <a:cs typeface="Arial" panose="020B0604020202020204" pitchFamily="34" charset="0"/>
              </a:rPr>
              <a:t>antagonist action</a:t>
            </a:r>
            <a:r>
              <a:rPr lang="en-US" sz="2000" dirty="0">
                <a:solidFill>
                  <a:schemeClr val="tx1"/>
                </a:solidFill>
                <a:latin typeface="Arial" panose="020B0604020202020204" pitchFamily="34" charset="0"/>
                <a:cs typeface="Arial" panose="020B0604020202020204" pitchFamily="34" charset="0"/>
              </a:rPr>
              <a:t> on them compared to D2 receptors.</a:t>
            </a:r>
          </a:p>
          <a:p>
            <a:pPr algn="l"/>
            <a:r>
              <a:rPr lang="en-US" sz="2000" dirty="0">
                <a:solidFill>
                  <a:schemeClr val="tx1"/>
                </a:solidFill>
                <a:latin typeface="Arial" panose="020B0604020202020204" pitchFamily="34" charset="0"/>
                <a:cs typeface="Arial" panose="020B0604020202020204" pitchFamily="34" charset="0"/>
              </a:rPr>
              <a:t>5HT2A antagonism makes a drug atypical which </a:t>
            </a:r>
            <a:r>
              <a:rPr lang="en-US" sz="2000" b="1" dirty="0">
                <a:solidFill>
                  <a:schemeClr val="tx1"/>
                </a:solidFill>
                <a:latin typeface="Arial" panose="020B0604020202020204" pitchFamily="34" charset="0"/>
                <a:cs typeface="Arial" panose="020B0604020202020204" pitchFamily="34" charset="0"/>
              </a:rPr>
              <a:t>reduces EPS and </a:t>
            </a:r>
            <a:r>
              <a:rPr lang="en-US" sz="2000" b="1" dirty="0" err="1">
                <a:solidFill>
                  <a:schemeClr val="tx1"/>
                </a:solidFill>
                <a:latin typeface="Arial" panose="020B0604020202020204" pitchFamily="34" charset="0"/>
                <a:cs typeface="Arial" panose="020B0604020202020204" pitchFamily="34" charset="0"/>
              </a:rPr>
              <a:t>hyperprolactinemia</a:t>
            </a:r>
            <a:r>
              <a:rPr lang="en-US" sz="2000" dirty="0">
                <a:solidFill>
                  <a:schemeClr val="tx1"/>
                </a:solidFill>
                <a:latin typeface="Arial" panose="020B0604020202020204" pitchFamily="34" charset="0"/>
                <a:cs typeface="Arial" panose="020B0604020202020204" pitchFamily="34" charset="0"/>
              </a:rPr>
              <a:t>.</a:t>
            </a:r>
          </a:p>
          <a:p>
            <a:pPr algn="l"/>
            <a:r>
              <a:rPr lang="en-US" sz="2000" b="1" dirty="0" err="1">
                <a:solidFill>
                  <a:schemeClr val="tx1"/>
                </a:solidFill>
                <a:latin typeface="Arial" panose="020B0604020202020204" pitchFamily="34" charset="0"/>
                <a:cs typeface="Arial" panose="020B0604020202020204" pitchFamily="34" charset="0"/>
              </a:rPr>
              <a:t>Downregulation</a:t>
            </a:r>
            <a:r>
              <a:rPr lang="en-US" sz="2000" b="1" dirty="0">
                <a:solidFill>
                  <a:schemeClr val="tx1"/>
                </a:solidFill>
                <a:latin typeface="Arial" panose="020B0604020202020204" pitchFamily="34" charset="0"/>
                <a:cs typeface="Arial" panose="020B0604020202020204" pitchFamily="34" charset="0"/>
              </a:rPr>
              <a:t> of 5HT2A </a:t>
            </a:r>
            <a:r>
              <a:rPr lang="en-US" sz="2000" dirty="0">
                <a:solidFill>
                  <a:schemeClr val="tx1"/>
                </a:solidFill>
                <a:latin typeface="Arial" panose="020B0604020202020204" pitchFamily="34" charset="0"/>
                <a:cs typeface="Arial" panose="020B0604020202020204" pitchFamily="34" charset="0"/>
              </a:rPr>
              <a:t>is MOA of </a:t>
            </a:r>
            <a:r>
              <a:rPr lang="en-US" sz="2000" b="1" dirty="0">
                <a:solidFill>
                  <a:schemeClr val="tx1"/>
                </a:solidFill>
                <a:latin typeface="Arial" panose="020B0604020202020204" pitchFamily="34" charset="0"/>
                <a:cs typeface="Arial" panose="020B0604020202020204" pitchFamily="34" charset="0"/>
              </a:rPr>
              <a:t>Antidepressant effect of SSRI</a:t>
            </a:r>
          </a:p>
          <a:p>
            <a:pPr algn="l"/>
            <a:r>
              <a:rPr lang="en-US" sz="2000" b="1" dirty="0">
                <a:solidFill>
                  <a:schemeClr val="tx1"/>
                </a:solidFill>
                <a:latin typeface="Arial" panose="020B0604020202020204" pitchFamily="34" charset="0"/>
                <a:cs typeface="Arial" panose="020B0604020202020204" pitchFamily="34" charset="0"/>
              </a:rPr>
              <a:t>LSD and other hallucinogens </a:t>
            </a:r>
            <a:r>
              <a:rPr lang="en-US" sz="2000" dirty="0">
                <a:solidFill>
                  <a:schemeClr val="tx1"/>
                </a:solidFill>
                <a:latin typeface="Arial" panose="020B0604020202020204" pitchFamily="34" charset="0"/>
                <a:cs typeface="Arial" panose="020B0604020202020204" pitchFamily="34" charset="0"/>
              </a:rPr>
              <a:t>are </a:t>
            </a:r>
            <a:r>
              <a:rPr lang="en-US" sz="2000" b="1" dirty="0">
                <a:solidFill>
                  <a:schemeClr val="tx1"/>
                </a:solidFill>
                <a:latin typeface="Arial" panose="020B0604020202020204" pitchFamily="34" charset="0"/>
                <a:cs typeface="Arial" panose="020B0604020202020204" pitchFamily="34" charset="0"/>
              </a:rPr>
              <a:t>agonist at 5HT2A.</a:t>
            </a:r>
          </a:p>
          <a:p>
            <a:pPr algn="l"/>
            <a:endParaRPr lang="en-US" sz="20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1" dirty="0">
                <a:solidFill>
                  <a:schemeClr val="tx1"/>
                </a:solidFill>
                <a:latin typeface="Arial" panose="020B0604020202020204" pitchFamily="34" charset="0"/>
                <a:cs typeface="Arial" panose="020B0604020202020204" pitchFamily="34" charset="0"/>
              </a:rPr>
              <a:t>Clozapine</a:t>
            </a:r>
            <a:r>
              <a:rPr lang="en-US" sz="2000" dirty="0">
                <a:solidFill>
                  <a:schemeClr val="tx1"/>
                </a:solidFill>
                <a:latin typeface="Arial" panose="020B0604020202020204" pitchFamily="34" charset="0"/>
                <a:cs typeface="Arial" panose="020B0604020202020204" pitchFamily="34" charset="0"/>
              </a:rPr>
              <a:t> is an </a:t>
            </a:r>
            <a:r>
              <a:rPr lang="en-US" sz="2000" b="1" dirty="0">
                <a:solidFill>
                  <a:schemeClr val="tx1"/>
                </a:solidFill>
                <a:latin typeface="Arial" panose="020B0604020202020204" pitchFamily="34" charset="0"/>
                <a:cs typeface="Arial" panose="020B0604020202020204" pitchFamily="34" charset="0"/>
              </a:rPr>
              <a:t>Atypical Antipsychotic drug </a:t>
            </a:r>
            <a:r>
              <a:rPr lang="en-US" sz="2000" dirty="0">
                <a:solidFill>
                  <a:schemeClr val="tx1"/>
                </a:solidFill>
                <a:latin typeface="Arial" panose="020B0604020202020204" pitchFamily="34" charset="0"/>
                <a:cs typeface="Arial" panose="020B0604020202020204" pitchFamily="34" charset="0"/>
              </a:rPr>
              <a:t>that acts as a </a:t>
            </a:r>
          </a:p>
          <a:p>
            <a:pPr algn="l"/>
            <a:r>
              <a:rPr lang="en-US" sz="2000" b="1" dirty="0">
                <a:solidFill>
                  <a:schemeClr val="tx1"/>
                </a:solidFill>
                <a:latin typeface="Arial" panose="020B0604020202020204" pitchFamily="34" charset="0"/>
                <a:cs typeface="Arial" panose="020B0604020202020204" pitchFamily="34" charset="0"/>
              </a:rPr>
              <a:t>5-HT2A/2C receptor antagonist </a:t>
            </a:r>
            <a:r>
              <a:rPr lang="en-US" sz="2000" dirty="0">
                <a:solidFill>
                  <a:schemeClr val="tx1"/>
                </a:solidFill>
                <a:latin typeface="Arial" panose="020B0604020202020204" pitchFamily="34" charset="0"/>
                <a:cs typeface="Arial" panose="020B0604020202020204" pitchFamily="34" charset="0"/>
              </a:rPr>
              <a:t>with </a:t>
            </a:r>
            <a:r>
              <a:rPr lang="en-US" sz="2000" b="1" dirty="0">
                <a:solidFill>
                  <a:schemeClr val="tx1"/>
                </a:solidFill>
                <a:latin typeface="Arial" panose="020B0604020202020204" pitchFamily="34" charset="0"/>
                <a:cs typeface="Arial" panose="020B0604020202020204" pitchFamily="34" charset="0"/>
              </a:rPr>
              <a:t>high affinity for dopamine receptors </a:t>
            </a:r>
            <a:r>
              <a:rPr lang="en-US" sz="2000" dirty="0">
                <a:solidFill>
                  <a:schemeClr val="tx1"/>
                </a:solidFill>
                <a:latin typeface="Arial" panose="020B0604020202020204" pitchFamily="34" charset="0"/>
                <a:cs typeface="Arial" panose="020B0604020202020204" pitchFamily="34" charset="0"/>
              </a:rPr>
              <a:t>, the involvement of 5-HT has possibly increased the </a:t>
            </a:r>
            <a:r>
              <a:rPr lang="en-US" sz="2000" b="1" dirty="0">
                <a:solidFill>
                  <a:schemeClr val="tx1"/>
                </a:solidFill>
                <a:latin typeface="Arial" panose="020B0604020202020204" pitchFamily="34" charset="0"/>
                <a:cs typeface="Arial" panose="020B0604020202020204" pitchFamily="34" charset="0"/>
              </a:rPr>
              <a:t>chances of greater efficacy </a:t>
            </a:r>
            <a:r>
              <a:rPr lang="en-US" sz="2000" dirty="0">
                <a:solidFill>
                  <a:schemeClr val="tx1"/>
                </a:solidFill>
                <a:latin typeface="Arial" panose="020B0604020202020204" pitchFamily="34" charset="0"/>
                <a:cs typeface="Arial" panose="020B0604020202020204" pitchFamily="34" charset="0"/>
              </a:rPr>
              <a:t>and </a:t>
            </a:r>
            <a:r>
              <a:rPr lang="en-US" sz="2000" b="1" dirty="0">
                <a:solidFill>
                  <a:schemeClr val="tx1"/>
                </a:solidFill>
                <a:latin typeface="Arial" panose="020B0604020202020204" pitchFamily="34" charset="0"/>
                <a:cs typeface="Arial" panose="020B0604020202020204" pitchFamily="34" charset="0"/>
              </a:rPr>
              <a:t>reduction in negative symptoms of schizophrenia..</a:t>
            </a:r>
          </a:p>
          <a:p>
            <a:pPr algn="l"/>
            <a:endParaRPr lang="en-IN"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6692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5190" y="880945"/>
            <a:ext cx="9244361" cy="4839631"/>
          </a:xfrm>
        </p:spPr>
        <p:txBody>
          <a:bodyPr>
            <a:normAutofit/>
          </a:bodyPr>
          <a:lstStyle/>
          <a:p>
            <a:pPr algn="l"/>
            <a:r>
              <a:rPr lang="en-US" sz="2400" b="1" dirty="0">
                <a:latin typeface="Arial" panose="020B0604020202020204" pitchFamily="34" charset="0"/>
                <a:cs typeface="Arial" panose="020B0604020202020204" pitchFamily="34" charset="0"/>
              </a:rPr>
              <a:t>5HT2C agonist</a:t>
            </a:r>
          </a:p>
          <a:p>
            <a:pPr algn="l"/>
            <a:r>
              <a:rPr lang="en-US" sz="2000" dirty="0" err="1">
                <a:latin typeface="Arial" panose="020B0604020202020204" pitchFamily="34" charset="0"/>
                <a:cs typeface="Arial" panose="020B0604020202020204" pitchFamily="34" charset="0"/>
              </a:rPr>
              <a:t>Trazodone</a:t>
            </a:r>
            <a:r>
              <a:rPr lang="en-US" sz="2000" dirty="0">
                <a:latin typeface="Arial" panose="020B0604020202020204" pitchFamily="34" charset="0"/>
                <a:cs typeface="Arial" panose="020B0604020202020204" pitchFamily="34" charset="0"/>
              </a:rPr>
              <a:t>, earlier believed to be a 5HT2C receptor, now considered to behave as 5HT2C agonist.</a:t>
            </a:r>
          </a:p>
          <a:p>
            <a:pPr algn="l"/>
            <a:endParaRPr lang="en-US" sz="2000" dirty="0">
              <a:latin typeface="Arial" panose="020B0604020202020204" pitchFamily="34" charset="0"/>
              <a:cs typeface="Arial" panose="020B0604020202020204" pitchFamily="34" charset="0"/>
            </a:endParaRPr>
          </a:p>
          <a:p>
            <a:pPr algn="l"/>
            <a:r>
              <a:rPr lang="en-US" sz="2400" b="1" dirty="0">
                <a:latin typeface="Arial" panose="020B0604020202020204" pitchFamily="34" charset="0"/>
                <a:cs typeface="Arial" panose="020B0604020202020204" pitchFamily="34" charset="0"/>
              </a:rPr>
              <a:t>5HT4 agonist</a:t>
            </a:r>
          </a:p>
          <a:p>
            <a:pPr algn="l"/>
            <a:r>
              <a:rPr lang="en-US" sz="2000" dirty="0" err="1">
                <a:latin typeface="Arial" panose="020B0604020202020204" pitchFamily="34" charset="0"/>
                <a:cs typeface="Arial" panose="020B0604020202020204" pitchFamily="34" charset="0"/>
              </a:rPr>
              <a:t>Cisapride</a:t>
            </a:r>
            <a:r>
              <a:rPr lang="en-US" sz="2000" dirty="0">
                <a:latin typeface="Arial" panose="020B0604020202020204" pitchFamily="34" charset="0"/>
                <a:cs typeface="Arial" panose="020B0604020202020204" pitchFamily="34" charset="0"/>
              </a:rPr>
              <a:t> is a serotonin and cholinergic agonist used as a </a:t>
            </a:r>
            <a:r>
              <a:rPr lang="en-US" sz="2000" dirty="0" err="1">
                <a:latin typeface="Arial" panose="020B0604020202020204" pitchFamily="34" charset="0"/>
                <a:cs typeface="Arial" panose="020B0604020202020204" pitchFamily="34" charset="0"/>
              </a:rPr>
              <a:t>prokinetic</a:t>
            </a:r>
            <a:r>
              <a:rPr lang="en-US" sz="2000" dirty="0">
                <a:latin typeface="Arial" panose="020B0604020202020204" pitchFamily="34" charset="0"/>
                <a:cs typeface="Arial" panose="020B0604020202020204" pitchFamily="34" charset="0"/>
              </a:rPr>
              <a:t> drug. It was withdrawn because of cardiovascular toxicity.</a:t>
            </a:r>
          </a:p>
          <a:p>
            <a:pPr algn="l"/>
            <a:endParaRPr lang="en-US" sz="2000" dirty="0">
              <a:latin typeface="Arial" panose="020B0604020202020204" pitchFamily="34" charset="0"/>
              <a:cs typeface="Arial" panose="020B0604020202020204" pitchFamily="34" charset="0"/>
            </a:endParaRPr>
          </a:p>
          <a:p>
            <a:pPr algn="l"/>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953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3880" y="990601"/>
            <a:ext cx="8710123" cy="4157132"/>
          </a:xfrm>
        </p:spPr>
        <p:txBody>
          <a:bodyPr>
            <a:normAutofit/>
          </a:bodyPr>
          <a:lstStyle/>
          <a:p>
            <a:pPr algn="l"/>
            <a:r>
              <a:rPr lang="en-US" sz="2400" b="1" dirty="0">
                <a:latin typeface="Arial" panose="020B0604020202020204" pitchFamily="34" charset="0"/>
                <a:cs typeface="Arial" panose="020B0604020202020204" pitchFamily="34" charset="0"/>
              </a:rPr>
              <a:t>Non Selective agonists</a:t>
            </a:r>
          </a:p>
          <a:p>
            <a:pPr algn="l"/>
            <a:r>
              <a:rPr lang="en-US" sz="2000" b="1" dirty="0">
                <a:latin typeface="Arial" panose="020B0604020202020204" pitchFamily="34" charset="0"/>
                <a:cs typeface="Arial" panose="020B0604020202020204" pitchFamily="34" charset="0"/>
              </a:rPr>
              <a:t>Ergotamine </a:t>
            </a:r>
            <a:r>
              <a:rPr lang="en-US" sz="2000" dirty="0">
                <a:latin typeface="Arial" panose="020B0604020202020204" pitchFamily="34" charset="0"/>
                <a:cs typeface="Arial" panose="020B0604020202020204" pitchFamily="34" charset="0"/>
              </a:rPr>
              <a:t>activates more than one subtype of 5-HT receptor, it binds to a </a:t>
            </a:r>
            <a:r>
              <a:rPr lang="en-US" sz="2000" b="1" dirty="0">
                <a:latin typeface="Arial" panose="020B0604020202020204" pitchFamily="34" charset="0"/>
                <a:cs typeface="Arial" panose="020B0604020202020204" pitchFamily="34" charset="0"/>
              </a:rPr>
              <a:t>5-HT1A, 5-HT1D, 5-HT1B, D2 and norepinephrine receptors</a:t>
            </a:r>
            <a:r>
              <a:rPr lang="en-US" sz="2000" dirty="0">
                <a:latin typeface="Arial" panose="020B0604020202020204" pitchFamily="34" charset="0"/>
                <a:cs typeface="Arial" panose="020B0604020202020204" pitchFamily="34" charset="0"/>
              </a:rPr>
              <a:t>. Its </a:t>
            </a:r>
            <a:r>
              <a:rPr lang="en-US" sz="2000" b="1" dirty="0">
                <a:latin typeface="Arial" panose="020B0604020202020204" pitchFamily="34" charset="0"/>
                <a:cs typeface="Arial" panose="020B0604020202020204" pitchFamily="34" charset="0"/>
              </a:rPr>
              <a:t>vasoconstrictor effect </a:t>
            </a:r>
            <a:r>
              <a:rPr lang="en-US" sz="2000" dirty="0">
                <a:latin typeface="Arial" panose="020B0604020202020204" pitchFamily="34" charset="0"/>
                <a:cs typeface="Arial" panose="020B0604020202020204" pitchFamily="34" charset="0"/>
              </a:rPr>
              <a:t>makes it a suitable treatment for migraine attacks.</a:t>
            </a:r>
          </a:p>
          <a:p>
            <a:pPr algn="l"/>
            <a:endParaRPr lang="en-US" sz="2000" dirty="0">
              <a:latin typeface="Arial" panose="020B0604020202020204" pitchFamily="34" charset="0"/>
              <a:cs typeface="Arial" panose="020B0604020202020204" pitchFamily="34" charset="0"/>
            </a:endParaRPr>
          </a:p>
          <a:p>
            <a:pPr algn="l"/>
            <a:r>
              <a:rPr lang="en-US" sz="2000" b="1" dirty="0">
                <a:latin typeface="Arial" panose="020B0604020202020204" pitchFamily="34" charset="0"/>
                <a:cs typeface="Arial" panose="020B0604020202020204" pitchFamily="34" charset="0"/>
              </a:rPr>
              <a:t>LSD</a:t>
            </a:r>
            <a:r>
              <a:rPr lang="en-US" sz="2000" dirty="0">
                <a:latin typeface="Arial" panose="020B0604020202020204" pitchFamily="34" charset="0"/>
                <a:cs typeface="Arial" panose="020B0604020202020204" pitchFamily="34" charset="0"/>
              </a:rPr>
              <a:t> is a 5-HT1A, 5-HT2A, 5-HT2C, 5-HT5A, 5-HT5, 5HT6 agonist that has a psychedelic properties.</a:t>
            </a:r>
          </a:p>
          <a:p>
            <a:pPr algn="l"/>
            <a:endParaRPr lang="en-IN"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910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783" y="349856"/>
            <a:ext cx="6679095" cy="1200329"/>
          </a:xfrm>
          <a:prstGeom prst="rect">
            <a:avLst/>
          </a:prstGeom>
        </p:spPr>
        <p:txBody>
          <a:bodyPr wrap="square">
            <a:spAutoFit/>
          </a:bodyPr>
          <a:lstStyle/>
          <a:p>
            <a:r>
              <a:rPr lang="en-IN" sz="2400" b="1" dirty="0"/>
              <a:t>Chemical classification of Neurotransmitter</a:t>
            </a:r>
          </a:p>
          <a:p>
            <a:endParaRPr lang="en-US" sz="2400" b="1" dirty="0"/>
          </a:p>
          <a:p>
            <a:endParaRPr lang="en-IN" sz="2400" dirty="0"/>
          </a:p>
        </p:txBody>
      </p:sp>
      <p:sp>
        <p:nvSpPr>
          <p:cNvPr id="4" name="Rectangle 3"/>
          <p:cNvSpPr/>
          <p:nvPr/>
        </p:nvSpPr>
        <p:spPr>
          <a:xfrm>
            <a:off x="394636" y="991402"/>
            <a:ext cx="7478829" cy="5632311"/>
          </a:xfrm>
          <a:prstGeom prst="rect">
            <a:avLst/>
          </a:prstGeom>
        </p:spPr>
        <p:txBody>
          <a:bodyPr wrap="square">
            <a:spAutoFit/>
          </a:bodyPr>
          <a:lstStyle/>
          <a:p>
            <a:pPr>
              <a:buFont typeface="Wingdings" pitchFamily="2" charset="2"/>
              <a:buChar char="q"/>
            </a:pPr>
            <a:r>
              <a:rPr lang="en-IN" sz="2400" dirty="0"/>
              <a:t>Biogenic Amine Neurotransmitters:</a:t>
            </a:r>
          </a:p>
          <a:p>
            <a:r>
              <a:rPr lang="en-IN" sz="2400" dirty="0" err="1"/>
              <a:t>Catecholamines</a:t>
            </a:r>
            <a:r>
              <a:rPr lang="en-IN" sz="2400" dirty="0"/>
              <a:t> – Dopamine, Norepinephrine, Epinephrine</a:t>
            </a:r>
          </a:p>
          <a:p>
            <a:r>
              <a:rPr lang="en-US" sz="2400" dirty="0"/>
              <a:t>Serotonin (5- </a:t>
            </a:r>
            <a:r>
              <a:rPr lang="en-US" sz="2400" dirty="0" err="1"/>
              <a:t>hydroxytryptamine</a:t>
            </a:r>
            <a:r>
              <a:rPr lang="en-US" sz="2400" dirty="0"/>
              <a:t>)</a:t>
            </a:r>
          </a:p>
          <a:p>
            <a:r>
              <a:rPr lang="en-US" sz="2400" dirty="0"/>
              <a:t>Histamine</a:t>
            </a:r>
          </a:p>
          <a:p>
            <a:r>
              <a:rPr lang="en-US" sz="2400" dirty="0"/>
              <a:t>Acetylcholine</a:t>
            </a:r>
          </a:p>
          <a:p>
            <a:endParaRPr lang="en-US" sz="2400" dirty="0"/>
          </a:p>
          <a:p>
            <a:pPr>
              <a:buFont typeface="Wingdings" pitchFamily="2" charset="2"/>
              <a:buChar char="q"/>
            </a:pPr>
            <a:r>
              <a:rPr lang="en-US" sz="2400" dirty="0"/>
              <a:t>Amino Acid Neurotransmitters:</a:t>
            </a:r>
          </a:p>
          <a:p>
            <a:r>
              <a:rPr lang="en-US" sz="2400" dirty="0"/>
              <a:t>Glutamic acid (glutamate)</a:t>
            </a:r>
          </a:p>
          <a:p>
            <a:r>
              <a:rPr lang="en-US" sz="2400" dirty="0"/>
              <a:t>GABA</a:t>
            </a:r>
          </a:p>
          <a:p>
            <a:r>
              <a:rPr lang="en-US" sz="2400" dirty="0"/>
              <a:t>Glycine</a:t>
            </a:r>
          </a:p>
          <a:p>
            <a:endParaRPr lang="en-US" sz="2400" dirty="0"/>
          </a:p>
          <a:p>
            <a:pPr>
              <a:buFont typeface="Wingdings" pitchFamily="2" charset="2"/>
              <a:buChar char="q"/>
            </a:pPr>
            <a:r>
              <a:rPr lang="en-US" sz="2400" dirty="0"/>
              <a:t> Novel Neurotransmitters:</a:t>
            </a:r>
          </a:p>
          <a:p>
            <a:r>
              <a:rPr lang="en-US" sz="2400" dirty="0"/>
              <a:t>Gases as neurotransmitter- Nitric oxide</a:t>
            </a:r>
          </a:p>
          <a:p>
            <a:r>
              <a:rPr lang="en-US" sz="2400" dirty="0" err="1"/>
              <a:t>Endocannabinoids</a:t>
            </a:r>
            <a:r>
              <a:rPr lang="en-US" sz="2400" dirty="0"/>
              <a:t> </a:t>
            </a:r>
          </a:p>
        </p:txBody>
      </p:sp>
      <p:sp>
        <p:nvSpPr>
          <p:cNvPr id="5" name="Footer Placeholder 4"/>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383613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6760" y="228600"/>
            <a:ext cx="4343399" cy="746760"/>
          </a:xfrm>
        </p:spPr>
        <p:txBody>
          <a:bodyPr/>
          <a:lstStyle/>
          <a:p>
            <a:pPr algn="l"/>
            <a:r>
              <a:rPr lang="en-US" sz="2400" b="1" dirty="0">
                <a:solidFill>
                  <a:schemeClr val="tx1"/>
                </a:solidFill>
                <a:latin typeface="Arial" panose="020B0604020202020204" pitchFamily="34" charset="0"/>
                <a:cs typeface="Arial" panose="020B0604020202020204" pitchFamily="34" charset="0"/>
              </a:rPr>
              <a:t>5-HT2 antagonists</a:t>
            </a:r>
            <a:endParaRPr lang="en-IN" sz="2400" b="1" dirty="0">
              <a:solidFill>
                <a:schemeClr val="tx1"/>
              </a:solidFill>
              <a:latin typeface="Arial" panose="020B0604020202020204" pitchFamily="34" charset="0"/>
              <a:cs typeface="Arial" panose="020B0604020202020204" pitchFamily="34" charset="0"/>
            </a:endParaRPr>
          </a:p>
        </p:txBody>
      </p:sp>
      <p:sp>
        <p:nvSpPr>
          <p:cNvPr id="4" name="Oval 3"/>
          <p:cNvSpPr/>
          <p:nvPr/>
        </p:nvSpPr>
        <p:spPr>
          <a:xfrm>
            <a:off x="701041" y="2465682"/>
            <a:ext cx="2499359" cy="1237638"/>
          </a:xfrm>
          <a:prstGeom prst="ellipse">
            <a:avLst/>
          </a:prstGeo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5-HT receptor Antagonist</a:t>
            </a:r>
            <a:endParaRPr lang="en-IN" dirty="0"/>
          </a:p>
        </p:txBody>
      </p:sp>
      <p:cxnSp>
        <p:nvCxnSpPr>
          <p:cNvPr id="6" name="Straight Arrow Connector 5"/>
          <p:cNvCxnSpPr/>
          <p:nvPr/>
        </p:nvCxnSpPr>
        <p:spPr>
          <a:xfrm flipV="1">
            <a:off x="3276600" y="2103120"/>
            <a:ext cx="1066800" cy="868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00400" y="3352800"/>
            <a:ext cx="1127760" cy="868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06240" y="1722120"/>
            <a:ext cx="2438400" cy="743562"/>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a:t>5-HT2A/2C antagonist</a:t>
            </a:r>
            <a:endParaRPr lang="en-IN" dirty="0"/>
          </a:p>
        </p:txBody>
      </p:sp>
      <p:sp>
        <p:nvSpPr>
          <p:cNvPr id="10" name="Rectangle 9"/>
          <p:cNvSpPr/>
          <p:nvPr/>
        </p:nvSpPr>
        <p:spPr>
          <a:xfrm>
            <a:off x="4328160" y="3703320"/>
            <a:ext cx="2423160" cy="929640"/>
          </a:xfrm>
          <a:prstGeom prst="rect">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5-HT3 antagonist</a:t>
            </a:r>
            <a:endParaRPr lang="en-IN" dirty="0"/>
          </a:p>
        </p:txBody>
      </p:sp>
      <p:cxnSp>
        <p:nvCxnSpPr>
          <p:cNvPr id="12" name="Straight Arrow Connector 11"/>
          <p:cNvCxnSpPr/>
          <p:nvPr/>
        </p:nvCxnSpPr>
        <p:spPr>
          <a:xfrm flipV="1">
            <a:off x="6751320" y="860966"/>
            <a:ext cx="990600" cy="99831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644640" y="2093901"/>
            <a:ext cx="1371600" cy="92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51320" y="2209799"/>
            <a:ext cx="1143000" cy="508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7741920" y="527521"/>
            <a:ext cx="1646383" cy="51195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t>Ketanserin</a:t>
            </a:r>
            <a:endParaRPr lang="en-IN" dirty="0"/>
          </a:p>
        </p:txBody>
      </p:sp>
      <p:sp>
        <p:nvSpPr>
          <p:cNvPr id="18" name="Rounded Rectangle 17"/>
          <p:cNvSpPr/>
          <p:nvPr/>
        </p:nvSpPr>
        <p:spPr>
          <a:xfrm>
            <a:off x="8016240" y="1859279"/>
            <a:ext cx="2087880" cy="67818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Methylsergide</a:t>
            </a:r>
            <a:endParaRPr lang="en-IN" dirty="0"/>
          </a:p>
        </p:txBody>
      </p:sp>
      <p:sp>
        <p:nvSpPr>
          <p:cNvPr id="19" name="Rounded Rectangle 18"/>
          <p:cNvSpPr/>
          <p:nvPr/>
        </p:nvSpPr>
        <p:spPr>
          <a:xfrm>
            <a:off x="8016240" y="2733979"/>
            <a:ext cx="2629363" cy="10531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Atypical Antipsychotics</a:t>
            </a:r>
            <a:endParaRPr lang="en-IN" dirty="0"/>
          </a:p>
        </p:txBody>
      </p:sp>
    </p:spTree>
    <p:extLst>
      <p:ext uri="{BB962C8B-B14F-4D97-AF65-F5344CB8AC3E}">
        <p14:creationId xmlns:p14="http://schemas.microsoft.com/office/powerpoint/2010/main" val="119988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440" y="335281"/>
            <a:ext cx="8801562" cy="5706082"/>
          </a:xfrm>
        </p:spPr>
        <p:txBody>
          <a:bodyPr>
            <a:normAutofit/>
          </a:bodyPr>
          <a:lstStyle/>
          <a:p>
            <a:endParaRPr lang="en-US" sz="2400" dirty="0">
              <a:latin typeface="Arial" panose="020B0604020202020204" pitchFamily="34" charset="0"/>
              <a:cs typeface="Arial" panose="020B0604020202020204" pitchFamily="34" charset="0"/>
            </a:endParaRPr>
          </a:p>
          <a:p>
            <a:r>
              <a:rPr lang="en-US" sz="2400" b="1" dirty="0" err="1">
                <a:latin typeface="Arial" panose="020B0604020202020204" pitchFamily="34" charset="0"/>
                <a:cs typeface="Arial" panose="020B0604020202020204" pitchFamily="34" charset="0"/>
              </a:rPr>
              <a:t>Ketanserin</a:t>
            </a:r>
            <a:r>
              <a:rPr lang="en-US" sz="2400" dirty="0">
                <a:latin typeface="Arial" panose="020B0604020202020204" pitchFamily="34" charset="0"/>
                <a:cs typeface="Arial" panose="020B0604020202020204" pitchFamily="34" charset="0"/>
              </a:rPr>
              <a:t> is a </a:t>
            </a:r>
            <a:r>
              <a:rPr lang="en-US" sz="2400" b="1" dirty="0">
                <a:latin typeface="Arial" panose="020B0604020202020204" pitchFamily="34" charset="0"/>
                <a:cs typeface="Arial" panose="020B0604020202020204" pitchFamily="34" charset="0"/>
              </a:rPr>
              <a:t>5-HT2A/2C antagonist </a:t>
            </a:r>
            <a:r>
              <a:rPr lang="en-US" sz="2400" dirty="0">
                <a:latin typeface="Arial" panose="020B0604020202020204" pitchFamily="34" charset="0"/>
                <a:cs typeface="Arial" panose="020B0604020202020204" pitchFamily="34" charset="0"/>
              </a:rPr>
              <a:t>used for the treatment of </a:t>
            </a:r>
            <a:r>
              <a:rPr lang="en-US" sz="2400" b="1" dirty="0">
                <a:latin typeface="Arial" panose="020B0604020202020204" pitchFamily="34" charset="0"/>
                <a:cs typeface="Arial" panose="020B0604020202020204" pitchFamily="34" charset="0"/>
              </a:rPr>
              <a:t>hypertension. </a:t>
            </a:r>
            <a:r>
              <a:rPr lang="en-US" sz="2400" dirty="0">
                <a:latin typeface="Arial" panose="020B0604020202020204" pitchFamily="34" charset="0"/>
                <a:cs typeface="Arial" panose="020B0604020202020204" pitchFamily="34" charset="0"/>
              </a:rPr>
              <a:t>In addition to its serotonin antagonism, it has affinity for alpha-1 receptors, which may contribute to its antihypertensive effect.</a:t>
            </a:r>
          </a:p>
          <a:p>
            <a:r>
              <a:rPr lang="en-US" sz="2400" b="1" dirty="0">
                <a:latin typeface="Arial" panose="020B0604020202020204" pitchFamily="34" charset="0"/>
                <a:cs typeface="Arial" panose="020B0604020202020204" pitchFamily="34" charset="0"/>
              </a:rPr>
              <a:t>5HT2C antagonism </a:t>
            </a:r>
            <a:r>
              <a:rPr lang="en-US" sz="2400" dirty="0">
                <a:latin typeface="Arial" panose="020B0604020202020204" pitchFamily="34" charset="0"/>
                <a:cs typeface="Arial" panose="020B0604020202020204" pitchFamily="34" charset="0"/>
              </a:rPr>
              <a:t>will increase dopamine at Nucleus </a:t>
            </a:r>
            <a:r>
              <a:rPr lang="en-US" sz="2400" dirty="0" err="1">
                <a:latin typeface="Arial" panose="020B0604020202020204" pitchFamily="34" charset="0"/>
                <a:cs typeface="Arial" panose="020B0604020202020204" pitchFamily="34" charset="0"/>
              </a:rPr>
              <a:t>Accumbens</a:t>
            </a:r>
            <a:r>
              <a:rPr lang="en-US" sz="2400" dirty="0">
                <a:latin typeface="Arial" panose="020B0604020202020204" pitchFamily="34" charset="0"/>
                <a:cs typeface="Arial" panose="020B0604020202020204" pitchFamily="34" charset="0"/>
              </a:rPr>
              <a:t> and midbrain DA neurons.</a:t>
            </a:r>
          </a:p>
          <a:p>
            <a:r>
              <a:rPr lang="en-US" sz="2400" dirty="0">
                <a:latin typeface="Arial" panose="020B0604020202020204" pitchFamily="34" charset="0"/>
                <a:cs typeface="Arial" panose="020B0604020202020204" pitchFamily="34" charset="0"/>
              </a:rPr>
              <a:t>MOA of olanzapine and </a:t>
            </a:r>
            <a:r>
              <a:rPr lang="en-US" sz="2400">
                <a:latin typeface="Arial" panose="020B0604020202020204" pitchFamily="34" charset="0"/>
                <a:cs typeface="Arial" panose="020B0604020202020204" pitchFamily="34" charset="0"/>
              </a:rPr>
              <a:t>fluvoxetine </a:t>
            </a:r>
            <a:r>
              <a:rPr lang="en-US" sz="2400" dirty="0">
                <a:latin typeface="Arial" panose="020B0604020202020204" pitchFamily="34" charset="0"/>
                <a:cs typeface="Arial" panose="020B0604020202020204" pitchFamily="34" charset="0"/>
              </a:rPr>
              <a:t>combination in bipolar depression</a:t>
            </a:r>
          </a:p>
          <a:p>
            <a:r>
              <a:rPr lang="en-US" sz="2400" dirty="0" err="1">
                <a:latin typeface="Arial" panose="020B0604020202020204" pitchFamily="34" charset="0"/>
                <a:cs typeface="Arial" panose="020B0604020202020204" pitchFamily="34" charset="0"/>
              </a:rPr>
              <a:t>Lorcaserin</a:t>
            </a:r>
            <a:r>
              <a:rPr lang="en-US" sz="2400" dirty="0">
                <a:latin typeface="Arial" panose="020B0604020202020204" pitchFamily="34" charset="0"/>
                <a:cs typeface="Arial" panose="020B0604020202020204" pitchFamily="34" charset="0"/>
              </a:rPr>
              <a:t> is agonist , causes weight loss.</a:t>
            </a:r>
          </a:p>
          <a:p>
            <a:endParaRPr lang="en-US" sz="2400" dirty="0">
              <a:latin typeface="Arial" panose="020B0604020202020204" pitchFamily="34" charset="0"/>
              <a:cs typeface="Arial" panose="020B0604020202020204" pitchFamily="34" charset="0"/>
            </a:endParaRPr>
          </a:p>
          <a:p>
            <a:endParaRPr lang="en-IN" sz="24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3962257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48641"/>
            <a:ext cx="8588203" cy="4599092"/>
          </a:xfrm>
        </p:spPr>
        <p:txBody>
          <a:bodyPr>
            <a:normAutofit lnSpcReduction="10000"/>
          </a:bodyPr>
          <a:lstStyle/>
          <a:p>
            <a:pPr marL="342900" indent="-342900" algn="l">
              <a:buFont typeface="Arial" panose="020B0604020202020204" pitchFamily="34" charset="0"/>
              <a:buChar char="•"/>
            </a:pPr>
            <a:r>
              <a:rPr lang="en-US" sz="2400" b="1" dirty="0" err="1">
                <a:solidFill>
                  <a:schemeClr val="tx1"/>
                </a:solidFill>
                <a:latin typeface="Arial" panose="020B0604020202020204" pitchFamily="34" charset="0"/>
                <a:cs typeface="Arial" panose="020B0604020202020204" pitchFamily="34" charset="0"/>
              </a:rPr>
              <a:t>Agomelatine</a:t>
            </a:r>
            <a:r>
              <a:rPr lang="en-US" sz="2400" b="1"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is a new antidepressant with agonist action at the melatonin receptor and antagonism at the 5-HT2C receptor.</a:t>
            </a:r>
          </a:p>
          <a:p>
            <a:pPr marL="342900" indent="-342900" algn="l">
              <a:buFont typeface="Arial" panose="020B0604020202020204" pitchFamily="34" charset="0"/>
              <a:buChar char="•"/>
            </a:pPr>
            <a:endParaRPr lang="en-US" sz="2400" b="1"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b="1" u="sng" dirty="0">
                <a:solidFill>
                  <a:schemeClr val="tx1"/>
                </a:solidFill>
                <a:latin typeface="Arial" panose="020B0604020202020204" pitchFamily="34" charset="0"/>
                <a:cs typeface="Arial" panose="020B0604020202020204" pitchFamily="34" charset="0"/>
              </a:rPr>
              <a:t>5HT3 Antagonists</a:t>
            </a:r>
          </a:p>
          <a:p>
            <a:pPr marL="342900" indent="-3429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More in medulla </a:t>
            </a:r>
          </a:p>
          <a:p>
            <a:pPr marL="342900" indent="-3429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This class include drugs such as </a:t>
            </a:r>
            <a:r>
              <a:rPr lang="en-US" sz="2400" dirty="0" err="1">
                <a:solidFill>
                  <a:schemeClr val="tx1"/>
                </a:solidFill>
                <a:latin typeface="Arial" panose="020B0604020202020204" pitchFamily="34" charset="0"/>
                <a:cs typeface="Arial" panose="020B0604020202020204" pitchFamily="34" charset="0"/>
              </a:rPr>
              <a:t>Ondansetron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Palanosetron</a:t>
            </a:r>
            <a:r>
              <a:rPr lang="en-US" sz="2400" dirty="0">
                <a:solidFill>
                  <a:schemeClr val="tx1"/>
                </a:solidFill>
                <a:latin typeface="Arial" panose="020B0604020202020204" pitchFamily="34" charset="0"/>
                <a:cs typeface="Arial" panose="020B0604020202020204" pitchFamily="34" charset="0"/>
              </a:rPr>
              <a:t> and other anti-emetic drugs. These agents are useful in the treatment of chemotherapy induced nausea and vomiting.</a:t>
            </a:r>
          </a:p>
          <a:p>
            <a:pPr marL="342900" indent="-3429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Also used in treatment of Inflammatory Bowel syndrome.</a:t>
            </a:r>
          </a:p>
          <a:p>
            <a:pPr marL="342900" indent="-342900" algn="l">
              <a:buFont typeface="Arial" panose="020B0604020202020204" pitchFamily="34" charset="0"/>
              <a:buChar char="•"/>
            </a:pPr>
            <a:endParaRPr lang="en-IN" sz="24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IN"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923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41972" y="742384"/>
            <a:ext cx="8614911" cy="5521255"/>
          </a:xfrm>
        </p:spPr>
        <p:txBody>
          <a:bodyPr>
            <a:normAutofit fontScale="92500" lnSpcReduction="10000"/>
          </a:bodyPr>
          <a:lstStyle/>
          <a:p>
            <a:pPr algn="l"/>
            <a:r>
              <a:rPr lang="en-US" sz="2800" b="1" dirty="0">
                <a:solidFill>
                  <a:schemeClr val="tx1"/>
                </a:solidFill>
                <a:latin typeface="Arial" panose="020B0604020202020204" pitchFamily="34" charset="0"/>
                <a:cs typeface="Arial" panose="020B0604020202020204" pitchFamily="34" charset="0"/>
              </a:rPr>
              <a:t>5HT4</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Present in GIT</a:t>
            </a:r>
          </a:p>
          <a:p>
            <a:pPr marL="342900" indent="-3429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Agonist like </a:t>
            </a:r>
            <a:r>
              <a:rPr lang="en-US" sz="2400" dirty="0" err="1">
                <a:solidFill>
                  <a:schemeClr val="tx1"/>
                </a:solidFill>
                <a:latin typeface="Arial" panose="020B0604020202020204" pitchFamily="34" charset="0"/>
                <a:cs typeface="Arial" panose="020B0604020202020204" pitchFamily="34" charset="0"/>
              </a:rPr>
              <a:t>Cisopride</a:t>
            </a: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Increases upper GI motility.</a:t>
            </a:r>
          </a:p>
          <a:p>
            <a:pPr marL="342900" indent="-342900" algn="l">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800" b="1" dirty="0">
                <a:solidFill>
                  <a:schemeClr val="tx1"/>
                </a:solidFill>
                <a:latin typeface="Arial" panose="020B0604020202020204" pitchFamily="34" charset="0"/>
                <a:cs typeface="Arial" panose="020B0604020202020204" pitchFamily="34" charset="0"/>
              </a:rPr>
              <a:t>5HT5: </a:t>
            </a:r>
            <a:r>
              <a:rPr lang="en-US" sz="2400" dirty="0">
                <a:solidFill>
                  <a:schemeClr val="tx1"/>
                </a:solidFill>
                <a:latin typeface="Arial" panose="020B0604020202020204" pitchFamily="34" charset="0"/>
                <a:cs typeface="Arial" panose="020B0604020202020204" pitchFamily="34" charset="0"/>
              </a:rPr>
              <a:t>Not much known</a:t>
            </a:r>
          </a:p>
          <a:p>
            <a:pPr algn="l"/>
            <a:r>
              <a:rPr lang="en-US" sz="2400" dirty="0">
                <a:solidFill>
                  <a:schemeClr val="tx1"/>
                </a:solidFill>
                <a:latin typeface="Arial" panose="020B0604020202020204" pitchFamily="34" charset="0"/>
                <a:cs typeface="Arial" panose="020B0604020202020204" pitchFamily="34" charset="0"/>
              </a:rPr>
              <a:t>.</a:t>
            </a:r>
          </a:p>
          <a:p>
            <a:pPr algn="l"/>
            <a:r>
              <a:rPr lang="en-US" sz="2400" b="1" dirty="0">
                <a:solidFill>
                  <a:schemeClr val="tx1"/>
                </a:solidFill>
                <a:latin typeface="Arial" panose="020B0604020202020204" pitchFamily="34" charset="0"/>
                <a:cs typeface="Arial" panose="020B0604020202020204" pitchFamily="34" charset="0"/>
              </a:rPr>
              <a:t> </a:t>
            </a:r>
            <a:r>
              <a:rPr lang="en-US" sz="2800" b="1" dirty="0">
                <a:solidFill>
                  <a:schemeClr val="tx1"/>
                </a:solidFill>
                <a:latin typeface="Arial" panose="020B0604020202020204" pitchFamily="34" charset="0"/>
                <a:cs typeface="Arial" panose="020B0604020202020204" pitchFamily="34" charset="0"/>
              </a:rPr>
              <a:t>5HT6: </a:t>
            </a:r>
            <a:r>
              <a:rPr lang="en-US" sz="2400" dirty="0">
                <a:solidFill>
                  <a:schemeClr val="tx1"/>
                </a:solidFill>
                <a:latin typeface="Arial" panose="020B0604020202020204" pitchFamily="34" charset="0"/>
                <a:cs typeface="Arial" panose="020B0604020202020204" pitchFamily="34" charset="0"/>
              </a:rPr>
              <a:t>More present in limbic and cortical regions and antagonist( </a:t>
            </a:r>
            <a:r>
              <a:rPr lang="en-US" sz="2400" dirty="0" err="1">
                <a:solidFill>
                  <a:schemeClr val="tx1"/>
                </a:solidFill>
                <a:latin typeface="Arial" panose="020B0604020202020204" pitchFamily="34" charset="0"/>
                <a:cs typeface="Arial" panose="020B0604020202020204" pitchFamily="34" charset="0"/>
              </a:rPr>
              <a:t>Idalopiridine</a:t>
            </a:r>
            <a:r>
              <a:rPr lang="en-US" sz="2400" dirty="0">
                <a:solidFill>
                  <a:schemeClr val="tx1"/>
                </a:solidFill>
                <a:latin typeface="Arial" panose="020B0604020202020204" pitchFamily="34" charset="0"/>
                <a:cs typeface="Arial" panose="020B0604020202020204" pitchFamily="34" charset="0"/>
              </a:rPr>
              <a:t>) improves cognition in Alzheimer’s disease. (Clozapine, Olanzapine, </a:t>
            </a:r>
            <a:r>
              <a:rPr lang="en-US" sz="2400" dirty="0" err="1">
                <a:solidFill>
                  <a:schemeClr val="tx1"/>
                </a:solidFill>
                <a:latin typeface="Arial" panose="020B0604020202020204" pitchFamily="34" charset="0"/>
                <a:cs typeface="Arial" panose="020B0604020202020204" pitchFamily="34" charset="0"/>
              </a:rPr>
              <a:t>Asenapine</a:t>
            </a:r>
            <a:r>
              <a:rPr lang="en-US" sz="2400" dirty="0">
                <a:solidFill>
                  <a:schemeClr val="tx1"/>
                </a:solidFill>
                <a:latin typeface="Arial" panose="020B0604020202020204" pitchFamily="34" charset="0"/>
                <a:cs typeface="Arial" panose="020B0604020202020204" pitchFamily="34" charset="0"/>
              </a:rPr>
              <a:t>).</a:t>
            </a:r>
          </a:p>
          <a:p>
            <a:pPr algn="l"/>
            <a:r>
              <a:rPr lang="en-US" sz="2800" b="1" dirty="0">
                <a:solidFill>
                  <a:schemeClr val="tx1"/>
                </a:solidFill>
                <a:latin typeface="Arial" panose="020B0604020202020204" pitchFamily="34" charset="0"/>
                <a:cs typeface="Arial" panose="020B0604020202020204" pitchFamily="34" charset="0"/>
              </a:rPr>
              <a:t>5HT7: </a:t>
            </a:r>
            <a:r>
              <a:rPr lang="en-US" sz="2400" dirty="0" err="1">
                <a:solidFill>
                  <a:schemeClr val="tx1"/>
                </a:solidFill>
                <a:latin typeface="Arial" panose="020B0604020202020204" pitchFamily="34" charset="0"/>
                <a:cs typeface="Arial" panose="020B0604020202020204" pitchFamily="34" charset="0"/>
              </a:rPr>
              <a:t>Lurasidone</a:t>
            </a:r>
            <a:r>
              <a:rPr lang="en-US" sz="2400" dirty="0">
                <a:solidFill>
                  <a:schemeClr val="tx1"/>
                </a:solidFill>
                <a:latin typeface="Arial" panose="020B0604020202020204" pitchFamily="34" charset="0"/>
                <a:cs typeface="Arial" panose="020B0604020202020204" pitchFamily="34" charset="0"/>
              </a:rPr>
              <a:t> is a potent antagonist of it &amp; has precognitive properties.</a:t>
            </a:r>
          </a:p>
          <a:p>
            <a:pPr algn="l"/>
            <a:r>
              <a:rPr lang="en-US" sz="2400" dirty="0">
                <a:solidFill>
                  <a:schemeClr val="tx1"/>
                </a:solidFill>
                <a:latin typeface="Arial" panose="020B0604020202020204" pitchFamily="34" charset="0"/>
                <a:cs typeface="Arial" panose="020B0604020202020204" pitchFamily="34" charset="0"/>
              </a:rPr>
              <a:t>Associated with Circadian rhythms.</a:t>
            </a:r>
            <a:endParaRPr lang="en-US" sz="2800" dirty="0">
              <a:solidFill>
                <a:schemeClr val="tx1"/>
              </a:solidFill>
              <a:latin typeface="Arial" panose="020B0604020202020204" pitchFamily="34" charset="0"/>
              <a:cs typeface="Arial" panose="020B0604020202020204" pitchFamily="34" charset="0"/>
            </a:endParaRPr>
          </a:p>
          <a:p>
            <a:pPr algn="l"/>
            <a:endParaRPr lang="en-US"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27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 y="701041"/>
            <a:ext cx="8847282" cy="5340322"/>
          </a:xfrm>
        </p:spPr>
        <p:txBody>
          <a:bodyPr/>
          <a:lstStyle/>
          <a:p>
            <a:r>
              <a:rPr lang="en-US" sz="3200" b="1" i="1" u="sng" dirty="0">
                <a:solidFill>
                  <a:schemeClr val="tx1"/>
                </a:solidFill>
                <a:latin typeface="Arial Black" panose="020B0A04020102020204" pitchFamily="34" charset="0"/>
              </a:rPr>
              <a:t>NATURAL SOURCES OF SEROTONIN</a:t>
            </a:r>
            <a:endParaRPr lang="en-IN" sz="3200" b="1" i="1" u="sng" dirty="0">
              <a:solidFill>
                <a:schemeClr val="tx1"/>
              </a:solidFill>
              <a:latin typeface="Arial Black" panose="020B0A04020102020204" pitchFamily="34" charset="0"/>
            </a:endParaRP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Exposure to bright light: Sunlight is commonly used to treat seasonal depression</a:t>
            </a: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Exercise: Regular exercise can have mood boosting effects.</a:t>
            </a: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Healthy Diet: Pineapple, tofu, eggs, cheese, nuts, salmon can increase serotonin levels.</a:t>
            </a:r>
          </a:p>
          <a:p>
            <a:pPr marL="457200" indent="-4572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Meditation: Meditation helps to relieve stress and promote positive outlook in life, boosting serotonin levels.</a:t>
            </a:r>
            <a:endParaRPr lang="en-IN" sz="2400" dirty="0">
              <a:solidFill>
                <a:schemeClr val="tx1"/>
              </a:solidFill>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682616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Applied Aspects</a:t>
            </a:r>
            <a:endParaRPr lang="en-IN" dirty="0"/>
          </a:p>
        </p:txBody>
      </p:sp>
      <p:sp>
        <p:nvSpPr>
          <p:cNvPr id="3" name="Content Placeholder 2"/>
          <p:cNvSpPr>
            <a:spLocks noGrp="1"/>
          </p:cNvSpPr>
          <p:nvPr>
            <p:ph idx="1"/>
          </p:nvPr>
        </p:nvSpPr>
        <p:spPr/>
        <p:txBody>
          <a:bodyPr/>
          <a:lstStyle/>
          <a:p>
            <a:r>
              <a:rPr lang="en-US" sz="2400" b="1" dirty="0"/>
              <a:t>Serotonin syndrome:</a:t>
            </a:r>
          </a:p>
          <a:p>
            <a:endParaRPr lang="en-US" sz="2400" b="1" dirty="0"/>
          </a:p>
          <a:p>
            <a:r>
              <a:rPr lang="en-US" dirty="0"/>
              <a:t>Toxic, potentially fatal effects &amp; require a combination of serotonergic agents such as an SSRI with MAOI. Other agents including TCAs, Dextromethorphan, </a:t>
            </a:r>
            <a:r>
              <a:rPr lang="en-US" dirty="0" err="1"/>
              <a:t>Meperidine</a:t>
            </a:r>
            <a:r>
              <a:rPr lang="en-US" dirty="0"/>
              <a:t> and MDMA</a:t>
            </a:r>
          </a:p>
          <a:p>
            <a:endParaRPr lang="en-US" dirty="0"/>
          </a:p>
          <a:p>
            <a:r>
              <a:rPr lang="en-US" sz="2400" b="1" u="sng" dirty="0" err="1"/>
              <a:t>Sternbach</a:t>
            </a:r>
            <a:r>
              <a:rPr lang="en-US" sz="2400" b="1" u="sng" dirty="0"/>
              <a:t> Criteria:</a:t>
            </a:r>
            <a:endParaRPr lang="en-IN" sz="2400" b="1" u="sng" dirty="0"/>
          </a:p>
          <a:p>
            <a:pPr marL="0" indent="0">
              <a:buNone/>
            </a:pPr>
            <a:r>
              <a:rPr lang="en-US" dirty="0"/>
              <a:t>Mental status changes ( Confusion, hypomania), Agitation, Myoclonus, </a:t>
            </a:r>
            <a:r>
              <a:rPr lang="en-US" dirty="0" err="1"/>
              <a:t>Hyperreflexia</a:t>
            </a:r>
            <a:r>
              <a:rPr lang="en-US" dirty="0"/>
              <a:t>, Diaphoresis, Shivering, Tremor, </a:t>
            </a:r>
            <a:r>
              <a:rPr lang="en-US" dirty="0" err="1"/>
              <a:t>Diarrohea</a:t>
            </a:r>
            <a:r>
              <a:rPr lang="en-US" dirty="0"/>
              <a:t>, incoordination, Fever.</a:t>
            </a:r>
          </a:p>
          <a:p>
            <a:pPr marL="0" indent="0">
              <a:buNone/>
            </a:pPr>
            <a:endParaRPr lang="en-US" dirty="0"/>
          </a:p>
          <a:p>
            <a:endParaRPr lang="en-IN" dirty="0"/>
          </a:p>
        </p:txBody>
      </p:sp>
      <p:sp>
        <p:nvSpPr>
          <p:cNvPr id="4" name="Footer Placeholder 3"/>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393232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 y="853441"/>
            <a:ext cx="8953962" cy="5187922"/>
          </a:xfrm>
        </p:spPr>
        <p:txBody>
          <a:bodyPr>
            <a:normAutofit/>
          </a:bodyPr>
          <a:lstStyle/>
          <a:p>
            <a:pPr marL="0" indent="0">
              <a:buNone/>
            </a:pPr>
            <a:r>
              <a:rPr lang="en-US" sz="2400" b="1" u="sng" dirty="0"/>
              <a:t>Treatment</a:t>
            </a:r>
          </a:p>
          <a:p>
            <a:r>
              <a:rPr lang="en-US" dirty="0"/>
              <a:t>Suspected agents should be discontinued.</a:t>
            </a:r>
          </a:p>
          <a:p>
            <a:r>
              <a:rPr lang="en-US" dirty="0"/>
              <a:t>Other drugs containing ingredients known to increase serotonin levels such as Dextromethorphan, Pseudoephedrine or </a:t>
            </a:r>
            <a:r>
              <a:rPr lang="en-US" dirty="0" err="1"/>
              <a:t>Phenypropanolamine</a:t>
            </a:r>
            <a:r>
              <a:rPr lang="en-US" dirty="0"/>
              <a:t> also should be discontinued.</a:t>
            </a:r>
          </a:p>
          <a:p>
            <a:r>
              <a:rPr lang="en-US" dirty="0"/>
              <a:t>Benzodiazepines for mild to moderate cases.</a:t>
            </a:r>
          </a:p>
          <a:p>
            <a:r>
              <a:rPr lang="en-US" dirty="0" err="1"/>
              <a:t>Cyproheptadine</a:t>
            </a:r>
            <a:r>
              <a:rPr lang="en-US" dirty="0"/>
              <a:t>, </a:t>
            </a:r>
            <a:r>
              <a:rPr lang="en-US" dirty="0" err="1"/>
              <a:t>Methysergide</a:t>
            </a:r>
            <a:r>
              <a:rPr lang="en-US" dirty="0"/>
              <a:t> and Propranolol for severe cases.</a:t>
            </a:r>
          </a:p>
          <a:p>
            <a:r>
              <a:rPr lang="en-US" dirty="0"/>
              <a:t>Benzodiazepines as </a:t>
            </a:r>
            <a:r>
              <a:rPr lang="en-US" dirty="0" err="1"/>
              <a:t>Lorazepam</a:t>
            </a:r>
            <a:r>
              <a:rPr lang="en-US" dirty="0"/>
              <a:t>, Diazepam, Clonazepam</a:t>
            </a:r>
          </a:p>
          <a:p>
            <a:r>
              <a:rPr lang="en-US" dirty="0"/>
              <a:t>Neuroleptics</a:t>
            </a:r>
          </a:p>
          <a:p>
            <a:r>
              <a:rPr lang="en-US" dirty="0" err="1"/>
              <a:t>Chlorprothixene</a:t>
            </a:r>
            <a:endParaRPr lang="en-US" dirty="0"/>
          </a:p>
          <a:p>
            <a:r>
              <a:rPr lang="en-US" dirty="0"/>
              <a:t>Chlorpromazine</a:t>
            </a:r>
          </a:p>
          <a:p>
            <a:r>
              <a:rPr lang="en-US" dirty="0"/>
              <a:t>Haloperidol</a:t>
            </a:r>
          </a:p>
          <a:p>
            <a:endParaRPr lang="en-IN" dirty="0"/>
          </a:p>
        </p:txBody>
      </p:sp>
      <p:sp>
        <p:nvSpPr>
          <p:cNvPr id="2" name="Footer Placeholder 1"/>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3735071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t>
            </a:r>
            <a:endParaRPr lang="en-IN" dirty="0"/>
          </a:p>
        </p:txBody>
      </p:sp>
      <p:sp>
        <p:nvSpPr>
          <p:cNvPr id="3" name="Content Placeholder 2"/>
          <p:cNvSpPr>
            <a:spLocks noGrp="1"/>
          </p:cNvSpPr>
          <p:nvPr>
            <p:ph idx="1"/>
          </p:nvPr>
        </p:nvSpPr>
        <p:spPr/>
        <p:txBody>
          <a:bodyPr/>
          <a:lstStyle/>
          <a:p>
            <a:r>
              <a:rPr lang="en-IN" dirty="0"/>
              <a:t>The underlying pathology of cognitive deficits in schizophrenia is associated with alterations in multiple neurotransmitter systems. Dopamine, noradrenaline, serotonin, glutamate, GABA, and acetylcholine are all altered in a </a:t>
            </a:r>
            <a:r>
              <a:rPr lang="en-IN" dirty="0" err="1"/>
              <a:t>regionspecific</a:t>
            </a:r>
            <a:r>
              <a:rPr lang="en-IN" dirty="0"/>
              <a:t> manner, with a role for the prefrontal cortex (PFC) and temporal cortex of particular relevance in this disease</a:t>
            </a:r>
          </a:p>
          <a:p>
            <a:endParaRPr lang="en-US" dirty="0"/>
          </a:p>
          <a:p>
            <a:r>
              <a:rPr lang="en-US" dirty="0"/>
              <a:t>Serotonin in both </a:t>
            </a:r>
            <a:r>
              <a:rPr lang="en-US" b="1" dirty="0"/>
              <a:t>the PFC and hippocampus </a:t>
            </a:r>
            <a:r>
              <a:rPr lang="en-US" dirty="0"/>
              <a:t>is also important because </a:t>
            </a:r>
            <a:r>
              <a:rPr lang="en-US" b="1" dirty="0"/>
              <a:t>5-HT2A receptors are </a:t>
            </a:r>
            <a:r>
              <a:rPr lang="en-US" b="1" dirty="0" err="1"/>
              <a:t>downregulated</a:t>
            </a:r>
            <a:r>
              <a:rPr lang="en-US" dirty="0"/>
              <a:t> in the two regions in schizophrenic brains, with many atypical antipsychotics exhibiting higher affinity for 5-HT2A blockade than dopamine D2 receptor blockade</a:t>
            </a:r>
            <a:endParaRPr lang="en-IN" dirty="0"/>
          </a:p>
        </p:txBody>
      </p:sp>
      <p:sp>
        <p:nvSpPr>
          <p:cNvPr id="4" name="Footer Placeholder 3"/>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3840596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0641" y="777240"/>
            <a:ext cx="5394959" cy="762000"/>
          </a:xfrm>
        </p:spPr>
        <p:txBody>
          <a:bodyPr/>
          <a:lstStyle/>
          <a:p>
            <a:pPr algn="l"/>
            <a:r>
              <a:rPr lang="en-US" sz="4000" b="1" u="sng" dirty="0"/>
              <a:t>Anxiety Disorders</a:t>
            </a:r>
            <a:endParaRPr lang="en-IN" sz="4000" b="1" u="sng" dirty="0"/>
          </a:p>
        </p:txBody>
      </p:sp>
      <p:sp>
        <p:nvSpPr>
          <p:cNvPr id="3" name="Subtitle 2"/>
          <p:cNvSpPr>
            <a:spLocks noGrp="1"/>
          </p:cNvSpPr>
          <p:nvPr>
            <p:ph type="subTitle" idx="1"/>
          </p:nvPr>
        </p:nvSpPr>
        <p:spPr>
          <a:xfrm>
            <a:off x="579120" y="1996440"/>
            <a:ext cx="9311640" cy="3825240"/>
          </a:xfrm>
        </p:spPr>
        <p:txBody>
          <a:bodyPr>
            <a:normAutofit/>
          </a:bodyPr>
          <a:lstStyle/>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800" dirty="0"/>
              <a:t>SSRIs can increase Anxiety in initial phase of reaction.</a:t>
            </a:r>
          </a:p>
          <a:p>
            <a:pPr marL="342900" indent="-342900" algn="l">
              <a:buFont typeface="Arial" panose="020B0604020202020204" pitchFamily="34" charset="0"/>
              <a:buChar char="•"/>
            </a:pPr>
            <a:r>
              <a:rPr lang="en-US" sz="2800" dirty="0"/>
              <a:t>In long term, SSRIs can help reduce anxiety.</a:t>
            </a:r>
          </a:p>
          <a:p>
            <a:pPr marL="342900" indent="-342900" algn="l">
              <a:buFont typeface="Arial" panose="020B0604020202020204" pitchFamily="34" charset="0"/>
              <a:buChar char="•"/>
            </a:pPr>
            <a:r>
              <a:rPr lang="en-US" sz="2800" dirty="0" err="1"/>
              <a:t>Buspirone</a:t>
            </a:r>
            <a:r>
              <a:rPr lang="en-US" sz="2800" dirty="0"/>
              <a:t> which is 5HT1A  partial agonist is helpful in relieving anxiety.</a:t>
            </a:r>
          </a:p>
          <a:p>
            <a:pPr marL="342900" indent="-342900" algn="l">
              <a:buFont typeface="Arial" panose="020B0604020202020204" pitchFamily="34" charset="0"/>
              <a:buChar char="•"/>
            </a:pPr>
            <a:endParaRPr lang="en-IN" sz="2400" dirty="0"/>
          </a:p>
        </p:txBody>
      </p:sp>
    </p:spTree>
    <p:extLst>
      <p:ext uri="{BB962C8B-B14F-4D97-AF65-F5344CB8AC3E}">
        <p14:creationId xmlns:p14="http://schemas.microsoft.com/office/powerpoint/2010/main" val="4012816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588" y="533400"/>
            <a:ext cx="8596668" cy="1320800"/>
          </a:xfrm>
        </p:spPr>
        <p:txBody>
          <a:bodyPr>
            <a:normAutofit/>
          </a:bodyPr>
          <a:lstStyle/>
          <a:p>
            <a:r>
              <a:rPr lang="en-US" b="1" u="sng" dirty="0"/>
              <a:t>Obsessive Compulsive Disorder</a:t>
            </a:r>
            <a:endParaRPr lang="en-IN" b="1" u="sng" dirty="0"/>
          </a:p>
        </p:txBody>
      </p:sp>
      <p:sp>
        <p:nvSpPr>
          <p:cNvPr id="3" name="Content Placeholder 2"/>
          <p:cNvSpPr>
            <a:spLocks noGrp="1"/>
          </p:cNvSpPr>
          <p:nvPr>
            <p:ph idx="1"/>
          </p:nvPr>
        </p:nvSpPr>
        <p:spPr/>
        <p:txBody>
          <a:bodyPr>
            <a:normAutofit/>
          </a:bodyPr>
          <a:lstStyle/>
          <a:p>
            <a:r>
              <a:rPr lang="en-US" sz="2400" dirty="0"/>
              <a:t>OCD is because of dysfunction in CSTC loops. These parts of the brain primarily use serotonin to communicate. This is why increasing the levels of serotonin in the brain can help alleviate OCD symptoms.</a:t>
            </a:r>
          </a:p>
          <a:p>
            <a:endParaRPr lang="en-US" sz="2400" dirty="0"/>
          </a:p>
          <a:p>
            <a:endParaRPr lang="en-US" sz="2400" dirty="0"/>
          </a:p>
          <a:p>
            <a:endParaRPr lang="en-IN" sz="2400" dirty="0"/>
          </a:p>
        </p:txBody>
      </p:sp>
      <p:sp>
        <p:nvSpPr>
          <p:cNvPr id="4" name="Footer Placeholder 3"/>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205060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6206" y="636497"/>
            <a:ext cx="6353146" cy="4596405"/>
          </a:xfrm>
          <a:prstGeom prst="rect">
            <a:avLst/>
          </a:prstGeom>
        </p:spPr>
      </p:pic>
      <p:sp>
        <p:nvSpPr>
          <p:cNvPr id="3" name="TextBox 2"/>
          <p:cNvSpPr txBox="1"/>
          <p:nvPr/>
        </p:nvSpPr>
        <p:spPr>
          <a:xfrm>
            <a:off x="2553077" y="5513560"/>
            <a:ext cx="5794218"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SEROTONIN ( C10H12N2O)</a:t>
            </a:r>
            <a:endParaRPr lang="en-IN" sz="20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10222163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SEXUAL DISORDERS</a:t>
            </a:r>
            <a:endParaRPr lang="en-IN" b="1" u="sng" dirty="0"/>
          </a:p>
        </p:txBody>
      </p:sp>
      <p:sp>
        <p:nvSpPr>
          <p:cNvPr id="3" name="Content Placeholder 2"/>
          <p:cNvSpPr>
            <a:spLocks noGrp="1"/>
          </p:cNvSpPr>
          <p:nvPr>
            <p:ph idx="1"/>
          </p:nvPr>
        </p:nvSpPr>
        <p:spPr/>
        <p:txBody>
          <a:bodyPr/>
          <a:lstStyle/>
          <a:p>
            <a:r>
              <a:rPr lang="en-US" dirty="0"/>
              <a:t>Low levels of serotonin are associated with increased libido, while increased serotonin levels are associated with reduced </a:t>
            </a:r>
            <a:r>
              <a:rPr lang="en-US" dirty="0" err="1"/>
              <a:t>liido</a:t>
            </a:r>
            <a:r>
              <a:rPr lang="en-US" dirty="0"/>
              <a:t>.</a:t>
            </a:r>
          </a:p>
          <a:p>
            <a:r>
              <a:rPr lang="en-US" dirty="0"/>
              <a:t>Majority of SSRI causes Sexual disorders.</a:t>
            </a:r>
          </a:p>
          <a:p>
            <a:r>
              <a:rPr lang="en-US" dirty="0"/>
              <a:t>Increased Serotonin causes decreased libido and Delayed Ejaculation.</a:t>
            </a:r>
          </a:p>
          <a:p>
            <a:endParaRPr lang="en-IN" dirty="0"/>
          </a:p>
        </p:txBody>
      </p:sp>
      <p:sp>
        <p:nvSpPr>
          <p:cNvPr id="4" name="Footer Placeholder 3"/>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1510287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EATING AND FEEDING DISORDERS</a:t>
            </a:r>
            <a:endParaRPr lang="en-IN" b="1" u="sng" dirty="0"/>
          </a:p>
        </p:txBody>
      </p:sp>
      <p:sp>
        <p:nvSpPr>
          <p:cNvPr id="3" name="Content Placeholder 2"/>
          <p:cNvSpPr>
            <a:spLocks noGrp="1"/>
          </p:cNvSpPr>
          <p:nvPr>
            <p:ph idx="1"/>
          </p:nvPr>
        </p:nvSpPr>
        <p:spPr/>
        <p:txBody>
          <a:bodyPr>
            <a:normAutofit fontScale="77500" lnSpcReduction="20000"/>
          </a:bodyPr>
          <a:lstStyle/>
          <a:p>
            <a:r>
              <a:rPr lang="en-US" sz="2800" b="1" u="sng" dirty="0"/>
              <a:t>SIBUTRAMINE </a:t>
            </a:r>
          </a:p>
          <a:p>
            <a:pPr marL="0" indent="0">
              <a:buNone/>
            </a:pPr>
            <a:r>
              <a:rPr lang="en-US" sz="2400" dirty="0"/>
              <a:t>Inhibits reuptake of Serotonin and Norepinephrine </a:t>
            </a:r>
          </a:p>
          <a:p>
            <a:pPr marL="0" indent="0">
              <a:buNone/>
            </a:pPr>
            <a:r>
              <a:rPr lang="en-US" sz="2400" dirty="0"/>
              <a:t>Helpful for weight loss</a:t>
            </a:r>
          </a:p>
          <a:p>
            <a:pPr marL="0" indent="0">
              <a:buNone/>
            </a:pPr>
            <a:endParaRPr lang="en-US" sz="2400" dirty="0"/>
          </a:p>
          <a:p>
            <a:r>
              <a:rPr lang="en-US" sz="2800" b="1" u="sng" dirty="0"/>
              <a:t>LORCASERIN</a:t>
            </a:r>
          </a:p>
          <a:p>
            <a:pPr marL="0" indent="0">
              <a:buNone/>
            </a:pPr>
            <a:r>
              <a:rPr lang="en-US" sz="2400" dirty="0"/>
              <a:t>Selective Serotonin Agonist (5HT2c Agonist) suppresses appetite and reduces food intake.</a:t>
            </a:r>
          </a:p>
          <a:p>
            <a:pPr marL="0" indent="0">
              <a:buNone/>
            </a:pPr>
            <a:r>
              <a:rPr lang="en-US" sz="2400" dirty="0"/>
              <a:t>Dose: 10 mg 1-2 times per day.</a:t>
            </a:r>
          </a:p>
          <a:p>
            <a:pPr marL="0" indent="0">
              <a:buNone/>
            </a:pPr>
            <a:r>
              <a:rPr lang="en-US" sz="2400" dirty="0"/>
              <a:t>Helps loose 6% body weight after 1 year.</a:t>
            </a:r>
          </a:p>
          <a:p>
            <a:pPr marL="0" indent="0">
              <a:buNone/>
            </a:pPr>
            <a:r>
              <a:rPr lang="en-US" sz="2400" dirty="0"/>
              <a:t>S/E: Headache, Dizziness, fatigue, Nausea, Dry mouth, &amp; constipation, Suicidal thoughts, </a:t>
            </a:r>
            <a:r>
              <a:rPr lang="en-US" sz="2400" dirty="0" err="1"/>
              <a:t>Probabluy</a:t>
            </a:r>
            <a:r>
              <a:rPr lang="en-US" sz="2400" dirty="0"/>
              <a:t> with Memory. </a:t>
            </a:r>
          </a:p>
          <a:p>
            <a:pPr marL="0" indent="0">
              <a:buNone/>
            </a:pPr>
            <a:endParaRPr lang="en-IN" sz="2400" dirty="0"/>
          </a:p>
        </p:txBody>
      </p:sp>
      <p:sp>
        <p:nvSpPr>
          <p:cNvPr id="4" name="Footer Placeholder 3"/>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3340106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594360"/>
            <a:ext cx="6311053" cy="1661160"/>
          </a:xfrm>
        </p:spPr>
        <p:txBody>
          <a:bodyPr/>
          <a:lstStyle/>
          <a:p>
            <a:pPr algn="l"/>
            <a:r>
              <a:rPr lang="en-US" b="1" u="sng" dirty="0"/>
              <a:t>AUTISM</a:t>
            </a:r>
            <a:endParaRPr lang="en-IN" b="1" u="sng" dirty="0"/>
          </a:p>
        </p:txBody>
      </p:sp>
      <p:sp>
        <p:nvSpPr>
          <p:cNvPr id="3" name="Subtitle 2"/>
          <p:cNvSpPr>
            <a:spLocks noGrp="1"/>
          </p:cNvSpPr>
          <p:nvPr>
            <p:ph type="subTitle" idx="1"/>
          </p:nvPr>
        </p:nvSpPr>
        <p:spPr>
          <a:xfrm>
            <a:off x="1051560" y="2545081"/>
            <a:ext cx="8222443" cy="2602652"/>
          </a:xfrm>
        </p:spPr>
        <p:txBody>
          <a:bodyPr>
            <a:normAutofit/>
          </a:bodyPr>
          <a:lstStyle/>
          <a:p>
            <a:pPr marL="285750" indent="-285750" algn="l">
              <a:buFont typeface="Arial" panose="020B0604020202020204" pitchFamily="34" charset="0"/>
              <a:buChar char="•"/>
            </a:pPr>
            <a:r>
              <a:rPr lang="en-US" sz="2400" dirty="0"/>
              <a:t>Increase levels of Serotonin in whole blood &amp; platelets (Proven Biological marker)</a:t>
            </a:r>
          </a:p>
          <a:p>
            <a:pPr marL="285750" indent="-285750" algn="l">
              <a:buFont typeface="Arial" panose="020B0604020202020204" pitchFamily="34" charset="0"/>
              <a:buChar char="•"/>
            </a:pPr>
            <a:r>
              <a:rPr lang="en-US" sz="2400" dirty="0"/>
              <a:t> increase 5HIAA – decreased frequency serotonin -1/ Severity of Symptom</a:t>
            </a:r>
            <a:endParaRPr lang="en-IN" sz="2400" dirty="0"/>
          </a:p>
        </p:txBody>
      </p:sp>
    </p:spTree>
    <p:extLst>
      <p:ext uri="{BB962C8B-B14F-4D97-AF65-F5344CB8AC3E}">
        <p14:creationId xmlns:p14="http://schemas.microsoft.com/office/powerpoint/2010/main" val="3010394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7063" y="782054"/>
            <a:ext cx="7050505" cy="1335504"/>
          </a:xfrm>
        </p:spPr>
        <p:txBody>
          <a:bodyPr/>
          <a:lstStyle/>
          <a:p>
            <a:pPr algn="l"/>
            <a:r>
              <a:rPr lang="en-US" b="1" u="sng" dirty="0"/>
              <a:t>CONDUCT DISORDER</a:t>
            </a:r>
            <a:endParaRPr lang="en-IN" b="1" u="sng" dirty="0"/>
          </a:p>
        </p:txBody>
      </p:sp>
      <p:sp>
        <p:nvSpPr>
          <p:cNvPr id="3" name="Subtitle 2"/>
          <p:cNvSpPr>
            <a:spLocks noGrp="1"/>
          </p:cNvSpPr>
          <p:nvPr>
            <p:ph type="subTitle" idx="1"/>
          </p:nvPr>
        </p:nvSpPr>
        <p:spPr>
          <a:xfrm>
            <a:off x="926432" y="2719137"/>
            <a:ext cx="8347571" cy="2428595"/>
          </a:xfrm>
        </p:spPr>
        <p:txBody>
          <a:bodyPr>
            <a:normAutofit/>
          </a:bodyPr>
          <a:lstStyle/>
          <a:p>
            <a:pPr marL="342900" indent="-342900" algn="l">
              <a:buFont typeface="Arial" panose="020B0604020202020204" pitchFamily="34" charset="0"/>
              <a:buChar char="•"/>
            </a:pPr>
            <a:r>
              <a:rPr lang="en-US" sz="2400" dirty="0"/>
              <a:t>Increase Plasma Serotonin – 1/5HIAA in CSF </a:t>
            </a: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Low CSF 5HIAA is correlated with Aggression &amp;  Violence.</a:t>
            </a:r>
          </a:p>
          <a:p>
            <a:pPr marL="342900" indent="-342900" algn="l">
              <a:buFont typeface="Arial" panose="020B0604020202020204" pitchFamily="34" charset="0"/>
              <a:buChar char="•"/>
            </a:pPr>
            <a:endParaRPr lang="en-IN" sz="2400" dirty="0"/>
          </a:p>
        </p:txBody>
      </p:sp>
    </p:spTree>
    <p:extLst>
      <p:ext uri="{BB962C8B-B14F-4D97-AF65-F5344CB8AC3E}">
        <p14:creationId xmlns:p14="http://schemas.microsoft.com/office/powerpoint/2010/main" val="4287757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SUICIDE</a:t>
            </a:r>
            <a:endParaRPr lang="en-IN" sz="5400" dirty="0"/>
          </a:p>
        </p:txBody>
      </p:sp>
      <p:sp>
        <p:nvSpPr>
          <p:cNvPr id="3" name="Content Placeholder 2"/>
          <p:cNvSpPr>
            <a:spLocks noGrp="1"/>
          </p:cNvSpPr>
          <p:nvPr>
            <p:ph idx="1"/>
          </p:nvPr>
        </p:nvSpPr>
        <p:spPr/>
        <p:txBody>
          <a:bodyPr>
            <a:normAutofit/>
          </a:bodyPr>
          <a:lstStyle/>
          <a:p>
            <a:r>
              <a:rPr lang="en-US" sz="2400" dirty="0"/>
              <a:t>Abnormal serotonergic Functioning.</a:t>
            </a:r>
          </a:p>
          <a:p>
            <a:r>
              <a:rPr lang="en-US" sz="2400" dirty="0"/>
              <a:t>Alterations in Serotonin transporter binding</a:t>
            </a:r>
          </a:p>
          <a:p>
            <a:r>
              <a:rPr lang="en-US" sz="2400" dirty="0"/>
              <a:t>Decrease CSF 5HIAA associated with increase Lethality.</a:t>
            </a:r>
          </a:p>
          <a:p>
            <a:r>
              <a:rPr lang="en-US" sz="2400" dirty="0"/>
              <a:t>L allele of tryptophan Hydroxylase was associated with decrease CSF 5HIAA &amp; therefore, increase suicide</a:t>
            </a:r>
            <a:endParaRPr lang="en-IN" sz="2400" dirty="0"/>
          </a:p>
        </p:txBody>
      </p:sp>
      <p:sp>
        <p:nvSpPr>
          <p:cNvPr id="4" name="Footer Placeholder 3"/>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139369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a:t>Thank You</a:t>
            </a:r>
            <a:endParaRPr lang="en-IN" dirty="0"/>
          </a:p>
        </p:txBody>
      </p:sp>
    </p:spTree>
    <p:extLst>
      <p:ext uri="{BB962C8B-B14F-4D97-AF65-F5344CB8AC3E}">
        <p14:creationId xmlns:p14="http://schemas.microsoft.com/office/powerpoint/2010/main" val="266781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9471" y="636104"/>
            <a:ext cx="7728668" cy="4511631"/>
          </a:xfrm>
        </p:spPr>
        <p:txBody>
          <a:bodyPr>
            <a:normAutofit/>
          </a:bodyPr>
          <a:lstStyle/>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It is a monoamine Neurotransmitter.</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About 90% of the body serotonin is found in intestines, rest is present in brain and platelets.</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It is mainly involved in physiology of Vascular functions, GI Motility and Mood.</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It is considered the contributor of well being and happiness.</a:t>
            </a:r>
          </a:p>
          <a:p>
            <a:pPr marL="285750" indent="-285750" algn="l">
              <a:buFont typeface="Arial" panose="020B0604020202020204" pitchFamily="34" charset="0"/>
              <a:buChar char="•"/>
            </a:pP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91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3055" y="858859"/>
            <a:ext cx="3941673" cy="5787055"/>
          </a:xfrm>
          <a:prstGeom prst="rect">
            <a:avLst/>
          </a:prstGeom>
        </p:spPr>
      </p:pic>
      <p:sp>
        <p:nvSpPr>
          <p:cNvPr id="3" name="Footer Placeholder 2"/>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307027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1026" y="244445"/>
            <a:ext cx="8422977" cy="4903288"/>
          </a:xfrm>
        </p:spPr>
        <p:txBody>
          <a:bodyPr>
            <a:noAutofit/>
          </a:bodyPr>
          <a:lstStyle/>
          <a:p>
            <a:pPr algn="l"/>
            <a:r>
              <a:rPr lang="en-US" sz="2400" dirty="0">
                <a:solidFill>
                  <a:schemeClr val="tx1"/>
                </a:solidFill>
                <a:latin typeface="Arial" panose="020B0604020202020204" pitchFamily="34" charset="0"/>
                <a:cs typeface="Arial" panose="020B0604020202020204" pitchFamily="34" charset="0"/>
              </a:rPr>
              <a:t>Tryptophan from blood                     </a:t>
            </a:r>
          </a:p>
          <a:p>
            <a:pPr algn="l"/>
            <a:r>
              <a:rPr lang="en-US" sz="2400" dirty="0">
                <a:solidFill>
                  <a:schemeClr val="tx1"/>
                </a:solidFill>
                <a:latin typeface="Arial" panose="020B0604020202020204" pitchFamily="34" charset="0"/>
                <a:cs typeface="Arial" panose="020B0604020202020204" pitchFamily="34" charset="0"/>
              </a:rPr>
              <a:t>Enter </a:t>
            </a:r>
            <a:r>
              <a:rPr lang="en-US" sz="2400" dirty="0" err="1">
                <a:solidFill>
                  <a:schemeClr val="tx1"/>
                </a:solidFill>
                <a:latin typeface="Arial" panose="020B0604020202020204" pitchFamily="34" charset="0"/>
                <a:cs typeface="Arial" panose="020B0604020202020204" pitchFamily="34" charset="0"/>
              </a:rPr>
              <a:t>Serotenergic</a:t>
            </a:r>
            <a:r>
              <a:rPr lang="en-US" sz="2400" dirty="0">
                <a:solidFill>
                  <a:schemeClr val="tx1"/>
                </a:solidFill>
                <a:latin typeface="Arial" panose="020B0604020202020204" pitchFamily="34" charset="0"/>
                <a:cs typeface="Arial" panose="020B0604020202020204" pitchFamily="34" charset="0"/>
              </a:rPr>
              <a:t> Neuron via Tryptophan Transporter.</a:t>
            </a:r>
            <a:endParaRPr lang="en-IN" sz="2400" dirty="0">
              <a:solidFill>
                <a:schemeClr val="tx1"/>
              </a:solidFill>
              <a:latin typeface="Arial" panose="020B0604020202020204" pitchFamily="34" charset="0"/>
              <a:cs typeface="Arial" panose="020B0604020202020204" pitchFamily="34" charset="0"/>
            </a:endParaRPr>
          </a:p>
          <a:p>
            <a:pPr algn="l"/>
            <a:r>
              <a:rPr lang="en-US" sz="2400" dirty="0">
                <a:solidFill>
                  <a:schemeClr val="tx1"/>
                </a:solidFill>
                <a:latin typeface="Arial" panose="020B0604020202020204" pitchFamily="34" charset="0"/>
                <a:cs typeface="Arial" panose="020B0604020202020204" pitchFamily="34" charset="0"/>
              </a:rPr>
              <a:t>Tryptophan inside the neuron.</a:t>
            </a:r>
          </a:p>
          <a:p>
            <a:pPr algn="l"/>
            <a:r>
              <a:rPr lang="en-US" sz="2400" dirty="0">
                <a:solidFill>
                  <a:schemeClr val="tx1"/>
                </a:solidFill>
                <a:latin typeface="Arial" panose="020B0604020202020204" pitchFamily="34" charset="0"/>
                <a:cs typeface="Arial" panose="020B0604020202020204" pitchFamily="34" charset="0"/>
              </a:rPr>
              <a:t>                           </a:t>
            </a:r>
          </a:p>
          <a:p>
            <a:pPr algn="l"/>
            <a:r>
              <a:rPr lang="en-US" sz="2400" dirty="0">
                <a:solidFill>
                  <a:schemeClr val="tx1"/>
                </a:solidFill>
                <a:latin typeface="Arial" panose="020B0604020202020204" pitchFamily="34" charset="0"/>
                <a:cs typeface="Arial" panose="020B0604020202020204" pitchFamily="34" charset="0"/>
              </a:rPr>
              <a:t>                            ( </a:t>
            </a:r>
            <a:r>
              <a:rPr lang="en-US" sz="2400" b="1" dirty="0">
                <a:solidFill>
                  <a:schemeClr val="tx1"/>
                </a:solidFill>
                <a:latin typeface="Arial" panose="020B0604020202020204" pitchFamily="34" charset="0"/>
                <a:cs typeface="Arial" panose="020B0604020202020204" pitchFamily="34" charset="0"/>
              </a:rPr>
              <a:t>Tryptophan Hydroxylase)</a:t>
            </a:r>
          </a:p>
          <a:p>
            <a:pPr algn="l"/>
            <a:endParaRPr lang="en-US" sz="2400" b="1" dirty="0">
              <a:solidFill>
                <a:schemeClr val="tx1"/>
              </a:solidFill>
              <a:latin typeface="Arial" panose="020B0604020202020204" pitchFamily="34" charset="0"/>
              <a:cs typeface="Arial" panose="020B0604020202020204" pitchFamily="34" charset="0"/>
            </a:endParaRPr>
          </a:p>
          <a:p>
            <a:pPr algn="l"/>
            <a:r>
              <a:rPr lang="en-US" sz="2400" dirty="0">
                <a:solidFill>
                  <a:schemeClr val="tx1"/>
                </a:solidFill>
                <a:latin typeface="Arial" panose="020B0604020202020204" pitchFamily="34" charset="0"/>
                <a:cs typeface="Arial" panose="020B0604020202020204" pitchFamily="34" charset="0"/>
              </a:rPr>
              <a:t>5- </a:t>
            </a:r>
            <a:r>
              <a:rPr lang="en-US" sz="2400" dirty="0" err="1">
                <a:solidFill>
                  <a:schemeClr val="tx1"/>
                </a:solidFill>
                <a:latin typeface="Arial" panose="020B0604020202020204" pitchFamily="34" charset="0"/>
                <a:cs typeface="Arial" panose="020B0604020202020204" pitchFamily="34" charset="0"/>
              </a:rPr>
              <a:t>Hydroxy</a:t>
            </a:r>
            <a:r>
              <a:rPr lang="en-US" sz="2400" dirty="0">
                <a:solidFill>
                  <a:schemeClr val="tx1"/>
                </a:solidFill>
                <a:latin typeface="Arial" panose="020B0604020202020204" pitchFamily="34" charset="0"/>
                <a:cs typeface="Arial" panose="020B0604020202020204" pitchFamily="34" charset="0"/>
              </a:rPr>
              <a:t> Tryptophan </a:t>
            </a:r>
          </a:p>
          <a:p>
            <a:pPr algn="l"/>
            <a:r>
              <a:rPr lang="en-US" sz="2400" dirty="0">
                <a:solidFill>
                  <a:schemeClr val="tx1"/>
                </a:solidFill>
                <a:latin typeface="Arial" panose="020B0604020202020204" pitchFamily="34" charset="0"/>
                <a:cs typeface="Arial" panose="020B0604020202020204" pitchFamily="34" charset="0"/>
              </a:rPr>
              <a:t>                    </a:t>
            </a:r>
          </a:p>
          <a:p>
            <a:pPr algn="l"/>
            <a:r>
              <a:rPr lang="en-US" sz="2400"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Aromatic Amino acid Decarboxylase)</a:t>
            </a:r>
            <a:endParaRPr lang="en-IN" sz="2400" b="1" dirty="0">
              <a:solidFill>
                <a:schemeClr val="tx1"/>
              </a:solidFill>
              <a:latin typeface="Arial" panose="020B0604020202020204" pitchFamily="34" charset="0"/>
              <a:cs typeface="Arial" panose="020B0604020202020204" pitchFamily="34" charset="0"/>
            </a:endParaRPr>
          </a:p>
          <a:p>
            <a:pPr algn="l"/>
            <a:endParaRPr lang="en-US" sz="2400" dirty="0">
              <a:solidFill>
                <a:schemeClr val="tx1"/>
              </a:solidFill>
              <a:latin typeface="Arial" panose="020B0604020202020204" pitchFamily="34" charset="0"/>
              <a:cs typeface="Arial" panose="020B0604020202020204" pitchFamily="34" charset="0"/>
            </a:endParaRPr>
          </a:p>
          <a:p>
            <a:pPr algn="l"/>
            <a:r>
              <a:rPr lang="en-US" sz="2400" dirty="0">
                <a:solidFill>
                  <a:schemeClr val="tx1"/>
                </a:solidFill>
                <a:latin typeface="Arial" panose="020B0604020202020204" pitchFamily="34" charset="0"/>
                <a:cs typeface="Arial" panose="020B0604020202020204" pitchFamily="34" charset="0"/>
              </a:rPr>
              <a:t>5 </a:t>
            </a:r>
            <a:r>
              <a:rPr lang="en-US" sz="2400" dirty="0" err="1">
                <a:solidFill>
                  <a:schemeClr val="tx1"/>
                </a:solidFill>
                <a:latin typeface="Arial" panose="020B0604020202020204" pitchFamily="34" charset="0"/>
                <a:cs typeface="Arial" panose="020B0604020202020204" pitchFamily="34" charset="0"/>
              </a:rPr>
              <a:t>Hydroxy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Tryptamine</a:t>
            </a:r>
            <a:r>
              <a:rPr lang="en-US" sz="2400" dirty="0">
                <a:solidFill>
                  <a:schemeClr val="tx1"/>
                </a:solidFill>
                <a:latin typeface="Arial" panose="020B0604020202020204" pitchFamily="34" charset="0"/>
                <a:cs typeface="Arial" panose="020B0604020202020204" pitchFamily="34" charset="0"/>
              </a:rPr>
              <a:t> ( SEROTONIN)</a:t>
            </a:r>
            <a:endParaRPr lang="en-IN" sz="2400" dirty="0">
              <a:solidFill>
                <a:schemeClr val="tx1"/>
              </a:solidFill>
              <a:latin typeface="Arial" panose="020B0604020202020204" pitchFamily="34" charset="0"/>
              <a:cs typeface="Arial" panose="020B0604020202020204" pitchFamily="34" charset="0"/>
            </a:endParaRPr>
          </a:p>
        </p:txBody>
      </p:sp>
      <p:sp>
        <p:nvSpPr>
          <p:cNvPr id="5" name="Down Arrow 4"/>
          <p:cNvSpPr/>
          <p:nvPr/>
        </p:nvSpPr>
        <p:spPr>
          <a:xfrm>
            <a:off x="2381061" y="2037030"/>
            <a:ext cx="950614" cy="11678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2381061" y="3983525"/>
            <a:ext cx="778598" cy="11588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40079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2441"/>
            <a:ext cx="9274002" cy="5568922"/>
          </a:xfrm>
        </p:spPr>
        <p:txBody>
          <a:bodyPr/>
          <a:lstStyle/>
          <a:p>
            <a:pPr marL="0" indent="0">
              <a:buNone/>
            </a:pPr>
            <a:r>
              <a:rPr lang="en-US" dirty="0"/>
              <a:t>     Taken up by vesicles by VMAT</a:t>
            </a:r>
            <a:r>
              <a:rPr lang="en-IN" dirty="0"/>
              <a:t> and released outside</a:t>
            </a:r>
            <a:endParaRPr lang="en-US" dirty="0"/>
          </a:p>
          <a:p>
            <a:pPr marL="0" indent="0">
              <a:buNone/>
            </a:pPr>
            <a:endParaRPr lang="en-US" dirty="0"/>
          </a:p>
          <a:p>
            <a:pPr marL="0" indent="0">
              <a:buNone/>
            </a:pPr>
            <a:r>
              <a:rPr lang="en-US" dirty="0"/>
              <a:t>             Serotonin in the Synapse</a:t>
            </a:r>
          </a:p>
          <a:p>
            <a:pPr marL="0" indent="0">
              <a:buNone/>
            </a:pPr>
            <a:endParaRPr lang="en-US" dirty="0"/>
          </a:p>
          <a:p>
            <a:pPr marL="0" indent="0">
              <a:buNone/>
            </a:pPr>
            <a:endParaRPr lang="en-US" dirty="0"/>
          </a:p>
          <a:p>
            <a:pPr marL="0" indent="0">
              <a:buNone/>
            </a:pPr>
            <a:endParaRPr lang="en-US" dirty="0"/>
          </a:p>
          <a:p>
            <a:pPr marL="0" indent="0">
              <a:buNone/>
            </a:pPr>
            <a:r>
              <a:rPr lang="en-US" dirty="0"/>
              <a:t>Can be taken up                         can be destroyed  </a:t>
            </a:r>
          </a:p>
          <a:p>
            <a:pPr marL="0" indent="0">
              <a:buNone/>
            </a:pPr>
            <a:r>
              <a:rPr lang="en-US" dirty="0"/>
              <a:t>Again by the neuron</a:t>
            </a:r>
          </a:p>
          <a:p>
            <a:pPr marL="0" indent="0">
              <a:buNone/>
            </a:pPr>
            <a:r>
              <a:rPr lang="en-US" dirty="0"/>
              <a:t>Via SERT           </a:t>
            </a:r>
          </a:p>
          <a:p>
            <a:pPr marL="0" indent="0">
              <a:buNone/>
            </a:pPr>
            <a:r>
              <a:rPr lang="en-US" dirty="0"/>
              <a:t>                                           outside cell by                   inside cell by </a:t>
            </a:r>
          </a:p>
          <a:p>
            <a:pPr marL="0" indent="0">
              <a:buNone/>
            </a:pPr>
            <a:r>
              <a:rPr lang="en-US" dirty="0"/>
              <a:t>                                           MAO –A &amp; MAO-B                MAO- B only at high         </a:t>
            </a:r>
          </a:p>
          <a:p>
            <a:pPr marL="0" indent="0">
              <a:buNone/>
            </a:pPr>
            <a:r>
              <a:rPr lang="en-US" dirty="0"/>
              <a:t>                                                                                    concentration</a:t>
            </a:r>
          </a:p>
          <a:p>
            <a:pPr marL="0" indent="0">
              <a:buNone/>
            </a:pPr>
            <a:endParaRPr lang="en-IN" dirty="0"/>
          </a:p>
        </p:txBody>
      </p:sp>
      <p:cxnSp>
        <p:nvCxnSpPr>
          <p:cNvPr id="12" name="Straight Arrow Connector 11"/>
          <p:cNvCxnSpPr/>
          <p:nvPr/>
        </p:nvCxnSpPr>
        <p:spPr>
          <a:xfrm>
            <a:off x="2758440" y="1722120"/>
            <a:ext cx="108204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2109457" y="762000"/>
            <a:ext cx="115583" cy="5486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5" name="Straight Arrow Connector 14"/>
          <p:cNvCxnSpPr/>
          <p:nvPr/>
        </p:nvCxnSpPr>
        <p:spPr>
          <a:xfrm flipH="1">
            <a:off x="1021080" y="1722120"/>
            <a:ext cx="1088377" cy="1036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68240" y="3291840"/>
            <a:ext cx="1112520" cy="579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672840" y="3291840"/>
            <a:ext cx="944880"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257635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300789"/>
            <a:ext cx="5546557" cy="5567253"/>
          </a:xfrm>
          <a:prstGeom prst="rect">
            <a:avLst/>
          </a:prstGeom>
        </p:spPr>
      </p:pic>
      <p:sp>
        <p:nvSpPr>
          <p:cNvPr id="3" name="Footer Placeholder 2"/>
          <p:cNvSpPr>
            <a:spLocks noGrp="1"/>
          </p:cNvSpPr>
          <p:nvPr>
            <p:ph type="ftr" sz="quarter" idx="11"/>
          </p:nvPr>
        </p:nvSpPr>
        <p:spPr/>
        <p:txBody>
          <a:bodyPr/>
          <a:lstStyle/>
          <a:p>
            <a:r>
              <a:rPr lang="en-US"/>
              <a:t>Kaplan &amp; Sadock’s Comprehensive textbook of psychiatry 10th Edition, Vol-1, pg no 271-281</a:t>
            </a:r>
            <a:endParaRPr lang="en-US" dirty="0"/>
          </a:p>
        </p:txBody>
      </p:sp>
    </p:spTree>
    <p:extLst>
      <p:ext uri="{BB962C8B-B14F-4D97-AF65-F5344CB8AC3E}">
        <p14:creationId xmlns:p14="http://schemas.microsoft.com/office/powerpoint/2010/main" val="111019892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7474</TotalTime>
  <Words>2185</Words>
  <Application>Microsoft Office PowerPoint</Application>
  <PresentationFormat>Widescreen</PresentationFormat>
  <Paragraphs>278</Paragraphs>
  <Slides>45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Black</vt:lpstr>
      <vt:lpstr>Calibri</vt:lpstr>
      <vt:lpstr>Trebuchet MS</vt:lpstr>
      <vt:lpstr>Wingdings</vt:lpstr>
      <vt:lpstr>Wingdings 3</vt:lpstr>
      <vt:lpstr>Facet</vt:lpstr>
      <vt:lpstr>Neurotransmitter : Serotonin</vt:lpstr>
      <vt:lpstr>What are Neurotransmitters?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Serotonergic Pathways In the Brain </vt:lpstr>
      <vt:lpstr>PowerPoint Presentation</vt:lpstr>
      <vt:lpstr>PowerPoint Presentation</vt:lpstr>
      <vt:lpstr>PowerPoint Presentation</vt:lpstr>
      <vt:lpstr>MAO INHIBITORS</vt:lpstr>
      <vt:lpstr>PowerPoint Presentation</vt:lpstr>
      <vt:lpstr>Serotonin Agonist</vt:lpstr>
      <vt:lpstr>PowerPoint Presentation</vt:lpstr>
      <vt:lpstr>PowerPoint Presentation</vt:lpstr>
      <vt:lpstr>PowerPoint Presentation</vt:lpstr>
      <vt:lpstr>PowerPoint Presentation</vt:lpstr>
      <vt:lpstr>PowerPoint Presentation</vt:lpstr>
      <vt:lpstr>PowerPoint Presentation</vt:lpstr>
      <vt:lpstr>5-HT2 antagonists</vt:lpstr>
      <vt:lpstr>PowerPoint Presentation</vt:lpstr>
      <vt:lpstr>PowerPoint Presentation</vt:lpstr>
      <vt:lpstr>PowerPoint Presentation</vt:lpstr>
      <vt:lpstr>PowerPoint Presentation</vt:lpstr>
      <vt:lpstr>Applied Aspects</vt:lpstr>
      <vt:lpstr>PowerPoint Presentation</vt:lpstr>
      <vt:lpstr>SCHIZOPHRENIA </vt:lpstr>
      <vt:lpstr>Anxiety Disorders</vt:lpstr>
      <vt:lpstr>Obsessive Compulsive Disorder</vt:lpstr>
      <vt:lpstr>SEXUAL DISORDERS</vt:lpstr>
      <vt:lpstr>EATING AND FEEDING DISORDERS</vt:lpstr>
      <vt:lpstr>AUTISM</vt:lpstr>
      <vt:lpstr>CONDUCT DISORDER</vt:lpstr>
      <vt:lpstr>SUICIDE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Neurotransmitter : Serotonin</dc:title>
  <dc:creator>hp</dc:creator>
  <cp:lastModifiedBy>G S</cp:lastModifiedBy>
  <cp:revision>110</cp:revision>
  <dcterms:created xsi:type="dcterms:W3CDTF">2023-03-26T16:54:02Z</dcterms:created>
  <dcterms:modified xsi:type="dcterms:W3CDTF">2023-11-08T05:09:07Z</dcterms:modified>
</cp:coreProperties>
</file>