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67"/>
  </p:notesMasterIdLst>
  <p:sldIdLst>
    <p:sldId id="256" r:id="rId2"/>
    <p:sldId id="259" r:id="rId3"/>
    <p:sldId id="327" r:id="rId4"/>
    <p:sldId id="329" r:id="rId5"/>
    <p:sldId id="326" r:id="rId6"/>
    <p:sldId id="257" r:id="rId7"/>
    <p:sldId id="260" r:id="rId8"/>
    <p:sldId id="261" r:id="rId9"/>
    <p:sldId id="258" r:id="rId10"/>
    <p:sldId id="262" r:id="rId11"/>
    <p:sldId id="334" r:id="rId12"/>
    <p:sldId id="270" r:id="rId13"/>
    <p:sldId id="264" r:id="rId14"/>
    <p:sldId id="271" r:id="rId15"/>
    <p:sldId id="274" r:id="rId16"/>
    <p:sldId id="275" r:id="rId17"/>
    <p:sldId id="335" r:id="rId18"/>
    <p:sldId id="269" r:id="rId19"/>
    <p:sldId id="267" r:id="rId20"/>
    <p:sldId id="268" r:id="rId21"/>
    <p:sldId id="276" r:id="rId22"/>
    <p:sldId id="278" r:id="rId23"/>
    <p:sldId id="336" r:id="rId24"/>
    <p:sldId id="280" r:id="rId25"/>
    <p:sldId id="337" r:id="rId26"/>
    <p:sldId id="281" r:id="rId27"/>
    <p:sldId id="282" r:id="rId28"/>
    <p:sldId id="284" r:id="rId29"/>
    <p:sldId id="338" r:id="rId30"/>
    <p:sldId id="285" r:id="rId31"/>
    <p:sldId id="283" r:id="rId32"/>
    <p:sldId id="287" r:id="rId33"/>
    <p:sldId id="288" r:id="rId34"/>
    <p:sldId id="286" r:id="rId35"/>
    <p:sldId id="289" r:id="rId36"/>
    <p:sldId id="290" r:id="rId37"/>
    <p:sldId id="291" r:id="rId38"/>
    <p:sldId id="292" r:id="rId39"/>
    <p:sldId id="293" r:id="rId40"/>
    <p:sldId id="294" r:id="rId41"/>
    <p:sldId id="296" r:id="rId42"/>
    <p:sldId id="295" r:id="rId43"/>
    <p:sldId id="297" r:id="rId44"/>
    <p:sldId id="298" r:id="rId45"/>
    <p:sldId id="323" r:id="rId46"/>
    <p:sldId id="324" r:id="rId47"/>
    <p:sldId id="325" r:id="rId48"/>
    <p:sldId id="299" r:id="rId49"/>
    <p:sldId id="300" r:id="rId50"/>
    <p:sldId id="302" r:id="rId51"/>
    <p:sldId id="304" r:id="rId52"/>
    <p:sldId id="305" r:id="rId53"/>
    <p:sldId id="307" r:id="rId54"/>
    <p:sldId id="309" r:id="rId55"/>
    <p:sldId id="312" r:id="rId56"/>
    <p:sldId id="310" r:id="rId57"/>
    <p:sldId id="311" r:id="rId58"/>
    <p:sldId id="314" r:id="rId59"/>
    <p:sldId id="318" r:id="rId60"/>
    <p:sldId id="315" r:id="rId61"/>
    <p:sldId id="316" r:id="rId62"/>
    <p:sldId id="317" r:id="rId63"/>
    <p:sldId id="320" r:id="rId64"/>
    <p:sldId id="321" r:id="rId65"/>
    <p:sldId id="339"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94813" autoAdjust="0"/>
  </p:normalViewPr>
  <p:slideViewPr>
    <p:cSldViewPr>
      <p:cViewPr varScale="1">
        <p:scale>
          <a:sx n="73" d="100"/>
          <a:sy n="73" d="100"/>
        </p:scale>
        <p:origin x="1072"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oorva Bang" userId="294cafa7e02b2b65" providerId="LiveId" clId="{49695334-5C90-4335-972F-8007B9C4CCA1}"/>
    <pc:docChg chg="custSel modSld">
      <pc:chgData name="Apoorva Bang" userId="294cafa7e02b2b65" providerId="LiveId" clId="{49695334-5C90-4335-972F-8007B9C4CCA1}" dt="2022-09-13T08:42:30.960" v="246" actId="20577"/>
      <pc:docMkLst>
        <pc:docMk/>
      </pc:docMkLst>
      <pc:sldChg chg="modSp mod">
        <pc:chgData name="Apoorva Bang" userId="294cafa7e02b2b65" providerId="LiveId" clId="{49695334-5C90-4335-972F-8007B9C4CCA1}" dt="2022-09-13T07:04:06.706" v="126" actId="20577"/>
        <pc:sldMkLst>
          <pc:docMk/>
          <pc:sldMk cId="3124665590" sldId="258"/>
        </pc:sldMkLst>
        <pc:spChg chg="mod">
          <ac:chgData name="Apoorva Bang" userId="294cafa7e02b2b65" providerId="LiveId" clId="{49695334-5C90-4335-972F-8007B9C4CCA1}" dt="2022-09-13T07:04:06.706" v="126" actId="20577"/>
          <ac:spMkLst>
            <pc:docMk/>
            <pc:sldMk cId="3124665590" sldId="258"/>
            <ac:spMk id="3" creationId="{00000000-0000-0000-0000-000000000000}"/>
          </ac:spMkLst>
        </pc:spChg>
      </pc:sldChg>
      <pc:sldChg chg="modSp mod">
        <pc:chgData name="Apoorva Bang" userId="294cafa7e02b2b65" providerId="LiveId" clId="{49695334-5C90-4335-972F-8007B9C4CCA1}" dt="2022-09-13T08:24:00.037" v="133" actId="27636"/>
        <pc:sldMkLst>
          <pc:docMk/>
          <pc:sldMk cId="1030900664" sldId="267"/>
        </pc:sldMkLst>
        <pc:spChg chg="mod">
          <ac:chgData name="Apoorva Bang" userId="294cafa7e02b2b65" providerId="LiveId" clId="{49695334-5C90-4335-972F-8007B9C4CCA1}" dt="2022-09-13T08:24:00.037" v="133" actId="27636"/>
          <ac:spMkLst>
            <pc:docMk/>
            <pc:sldMk cId="1030900664" sldId="267"/>
            <ac:spMk id="3" creationId="{00000000-0000-0000-0000-000000000000}"/>
          </ac:spMkLst>
        </pc:spChg>
      </pc:sldChg>
      <pc:sldChg chg="modSp mod">
        <pc:chgData name="Apoorva Bang" userId="294cafa7e02b2b65" providerId="LiveId" clId="{49695334-5C90-4335-972F-8007B9C4CCA1}" dt="2022-09-13T08:24:15.618" v="134" actId="20577"/>
        <pc:sldMkLst>
          <pc:docMk/>
          <pc:sldMk cId="12959829" sldId="268"/>
        </pc:sldMkLst>
        <pc:spChg chg="mod">
          <ac:chgData name="Apoorva Bang" userId="294cafa7e02b2b65" providerId="LiveId" clId="{49695334-5C90-4335-972F-8007B9C4CCA1}" dt="2022-09-13T08:24:15.618" v="134" actId="20577"/>
          <ac:spMkLst>
            <pc:docMk/>
            <pc:sldMk cId="12959829" sldId="268"/>
            <ac:spMk id="3" creationId="{00000000-0000-0000-0000-000000000000}"/>
          </ac:spMkLst>
        </pc:spChg>
      </pc:sldChg>
      <pc:sldChg chg="modSp mod">
        <pc:chgData name="Apoorva Bang" userId="294cafa7e02b2b65" providerId="LiveId" clId="{49695334-5C90-4335-972F-8007B9C4CCA1}" dt="2022-09-13T08:23:45.081" v="131" actId="27636"/>
        <pc:sldMkLst>
          <pc:docMk/>
          <pc:sldMk cId="3092068648" sldId="269"/>
        </pc:sldMkLst>
        <pc:spChg chg="mod">
          <ac:chgData name="Apoorva Bang" userId="294cafa7e02b2b65" providerId="LiveId" clId="{49695334-5C90-4335-972F-8007B9C4CCA1}" dt="2022-09-13T08:23:45.081" v="131" actId="27636"/>
          <ac:spMkLst>
            <pc:docMk/>
            <pc:sldMk cId="3092068648" sldId="269"/>
            <ac:spMk id="3" creationId="{00000000-0000-0000-0000-000000000000}"/>
          </ac:spMkLst>
        </pc:spChg>
      </pc:sldChg>
      <pc:sldChg chg="modSp mod">
        <pc:chgData name="Apoorva Bang" userId="294cafa7e02b2b65" providerId="LiveId" clId="{49695334-5C90-4335-972F-8007B9C4CCA1}" dt="2022-09-13T08:25:25.071" v="138" actId="20577"/>
        <pc:sldMkLst>
          <pc:docMk/>
          <pc:sldMk cId="2518370175" sldId="276"/>
        </pc:sldMkLst>
        <pc:spChg chg="mod">
          <ac:chgData name="Apoorva Bang" userId="294cafa7e02b2b65" providerId="LiveId" clId="{49695334-5C90-4335-972F-8007B9C4CCA1}" dt="2022-09-13T08:25:25.071" v="138" actId="20577"/>
          <ac:spMkLst>
            <pc:docMk/>
            <pc:sldMk cId="2518370175" sldId="276"/>
            <ac:spMk id="2" creationId="{00000000-0000-0000-0000-000000000000}"/>
          </ac:spMkLst>
        </pc:spChg>
        <pc:spChg chg="mod">
          <ac:chgData name="Apoorva Bang" userId="294cafa7e02b2b65" providerId="LiveId" clId="{49695334-5C90-4335-972F-8007B9C4CCA1}" dt="2022-09-13T08:25:11.506" v="137" actId="20577"/>
          <ac:spMkLst>
            <pc:docMk/>
            <pc:sldMk cId="2518370175" sldId="276"/>
            <ac:spMk id="3" creationId="{00000000-0000-0000-0000-000000000000}"/>
          </ac:spMkLst>
        </pc:spChg>
      </pc:sldChg>
      <pc:sldChg chg="modSp mod">
        <pc:chgData name="Apoorva Bang" userId="294cafa7e02b2b65" providerId="LiveId" clId="{49695334-5C90-4335-972F-8007B9C4CCA1}" dt="2022-09-13T08:33:28.012" v="179" actId="27636"/>
        <pc:sldMkLst>
          <pc:docMk/>
          <pc:sldMk cId="3882994738" sldId="285"/>
        </pc:sldMkLst>
        <pc:spChg chg="mod">
          <ac:chgData name="Apoorva Bang" userId="294cafa7e02b2b65" providerId="LiveId" clId="{49695334-5C90-4335-972F-8007B9C4CCA1}" dt="2022-09-13T08:33:28.012" v="179" actId="27636"/>
          <ac:spMkLst>
            <pc:docMk/>
            <pc:sldMk cId="3882994738" sldId="285"/>
            <ac:spMk id="3" creationId="{00000000-0000-0000-0000-000000000000}"/>
          </ac:spMkLst>
        </pc:spChg>
      </pc:sldChg>
      <pc:sldChg chg="modSp mod">
        <pc:chgData name="Apoorva Bang" userId="294cafa7e02b2b65" providerId="LiveId" clId="{49695334-5C90-4335-972F-8007B9C4CCA1}" dt="2022-09-13T08:42:30.960" v="246" actId="20577"/>
        <pc:sldMkLst>
          <pc:docMk/>
          <pc:sldMk cId="2416147176" sldId="321"/>
        </pc:sldMkLst>
        <pc:spChg chg="mod">
          <ac:chgData name="Apoorva Bang" userId="294cafa7e02b2b65" providerId="LiveId" clId="{49695334-5C90-4335-972F-8007B9C4CCA1}" dt="2022-09-13T08:42:30.960" v="246" actId="20577"/>
          <ac:spMkLst>
            <pc:docMk/>
            <pc:sldMk cId="2416147176" sldId="321"/>
            <ac:spMk id="3" creationId="{00000000-0000-0000-0000-000000000000}"/>
          </ac:spMkLst>
        </pc:spChg>
      </pc:sldChg>
      <pc:sldChg chg="modSp mod">
        <pc:chgData name="Apoorva Bang" userId="294cafa7e02b2b65" providerId="LiveId" clId="{49695334-5C90-4335-972F-8007B9C4CCA1}" dt="2022-09-13T08:39:43.600" v="234" actId="20577"/>
        <pc:sldMkLst>
          <pc:docMk/>
          <pc:sldMk cId="2823846077" sldId="325"/>
        </pc:sldMkLst>
        <pc:spChg chg="mod">
          <ac:chgData name="Apoorva Bang" userId="294cafa7e02b2b65" providerId="LiveId" clId="{49695334-5C90-4335-972F-8007B9C4CCA1}" dt="2022-09-13T08:39:43.600" v="234" actId="20577"/>
          <ac:spMkLst>
            <pc:docMk/>
            <pc:sldMk cId="2823846077" sldId="325"/>
            <ac:spMk id="2" creationId="{00000000-0000-0000-0000-000000000000}"/>
          </ac:spMkLst>
        </pc:spChg>
      </pc:sldChg>
      <pc:sldChg chg="modSp mod">
        <pc:chgData name="Apoorva Bang" userId="294cafa7e02b2b65" providerId="LiveId" clId="{49695334-5C90-4335-972F-8007B9C4CCA1}" dt="2022-09-13T08:27:32.311" v="165" actId="20577"/>
        <pc:sldMkLst>
          <pc:docMk/>
          <pc:sldMk cId="1820825612" sldId="336"/>
        </pc:sldMkLst>
        <pc:spChg chg="mod">
          <ac:chgData name="Apoorva Bang" userId="294cafa7e02b2b65" providerId="LiveId" clId="{49695334-5C90-4335-972F-8007B9C4CCA1}" dt="2022-09-13T08:27:32.311" v="165" actId="20577"/>
          <ac:spMkLst>
            <pc:docMk/>
            <pc:sldMk cId="1820825612" sldId="336"/>
            <ac:spMk id="3" creationId="{A16393D0-7554-4ECA-AD67-59920E63387D}"/>
          </ac:spMkLst>
        </pc:spChg>
      </pc:sldChg>
      <pc:sldChg chg="modSp mod">
        <pc:chgData name="Apoorva Bang" userId="294cafa7e02b2b65" providerId="LiveId" clId="{49695334-5C90-4335-972F-8007B9C4CCA1}" dt="2022-09-13T08:32:45.520" v="169" actId="20577"/>
        <pc:sldMkLst>
          <pc:docMk/>
          <pc:sldMk cId="868754961" sldId="338"/>
        </pc:sldMkLst>
        <pc:spChg chg="mod">
          <ac:chgData name="Apoorva Bang" userId="294cafa7e02b2b65" providerId="LiveId" clId="{49695334-5C90-4335-972F-8007B9C4CCA1}" dt="2022-09-13T08:32:45.520" v="169" actId="20577"/>
          <ac:spMkLst>
            <pc:docMk/>
            <pc:sldMk cId="868754961" sldId="338"/>
            <ac:spMk id="3" creationId="{3BD8495A-A4D2-4CC8-B1FC-2F6CAD7EA2A2}"/>
          </ac:spMkLst>
        </pc:spChg>
      </pc:sldChg>
    </pc:docChg>
  </pc:docChgLst>
  <pc:docChgLst>
    <pc:chgData name="G S" userId="1b26f4d6df856dbe" providerId="LiveId" clId="{18707F3A-987C-406F-8C53-B47E86D43AA1}"/>
    <pc:docChg chg="custSel modSld">
      <pc:chgData name="G S" userId="1b26f4d6df856dbe" providerId="LiveId" clId="{18707F3A-987C-406F-8C53-B47E86D43AA1}" dt="2023-11-08T05:09:41.486" v="62" actId="20577"/>
      <pc:docMkLst>
        <pc:docMk/>
      </pc:docMkLst>
      <pc:sldChg chg="modSp mod">
        <pc:chgData name="G S" userId="1b26f4d6df856dbe" providerId="LiveId" clId="{18707F3A-987C-406F-8C53-B47E86D43AA1}" dt="2023-11-08T05:09:41.486" v="62" actId="20577"/>
        <pc:sldMkLst>
          <pc:docMk/>
          <pc:sldMk cId="3869456504" sldId="256"/>
        </pc:sldMkLst>
        <pc:spChg chg="mod">
          <ac:chgData name="G S" userId="1b26f4d6df856dbe" providerId="LiveId" clId="{18707F3A-987C-406F-8C53-B47E86D43AA1}" dt="2023-11-08T05:09:41.486" v="62" actId="20577"/>
          <ac:spMkLst>
            <pc:docMk/>
            <pc:sldMk cId="3869456504"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0361E-49CF-4116-B5C0-28DB86819749}" type="datetimeFigureOut">
              <a:rPr lang="en-US" smtClean="0"/>
              <a:t>11/8/2023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6213F-4631-40A0-8126-014595A625B8}" type="slidenum">
              <a:rPr lang="en-US" smtClean="0"/>
              <a:t>‹#›</a:t>
            </a:fld>
            <a:endParaRPr lang="en-US"/>
          </a:p>
        </p:txBody>
      </p:sp>
    </p:spTree>
    <p:extLst>
      <p:ext uri="{BB962C8B-B14F-4D97-AF65-F5344CB8AC3E}">
        <p14:creationId xmlns:p14="http://schemas.microsoft.com/office/powerpoint/2010/main" val="322660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assessment</a:t>
            </a:r>
            <a:r>
              <a:rPr lang="en-US" baseline="0" dirty="0"/>
              <a:t> of function</a:t>
            </a:r>
            <a:endParaRPr lang="en-US" dirty="0"/>
          </a:p>
        </p:txBody>
      </p:sp>
      <p:sp>
        <p:nvSpPr>
          <p:cNvPr id="4" name="Slide Number Placeholder 3"/>
          <p:cNvSpPr>
            <a:spLocks noGrp="1"/>
          </p:cNvSpPr>
          <p:nvPr>
            <p:ph type="sldNum" sz="quarter" idx="10"/>
          </p:nvPr>
        </p:nvSpPr>
        <p:spPr/>
        <p:txBody>
          <a:bodyPr/>
          <a:lstStyle/>
          <a:p>
            <a:fld id="{05C6213F-4631-40A0-8126-014595A625B8}" type="slidenum">
              <a:rPr lang="en-US" smtClean="0"/>
              <a:t>16</a:t>
            </a:fld>
            <a:endParaRPr lang="en-US"/>
          </a:p>
        </p:txBody>
      </p:sp>
    </p:spTree>
    <p:extLst>
      <p:ext uri="{BB962C8B-B14F-4D97-AF65-F5344CB8AC3E}">
        <p14:creationId xmlns:p14="http://schemas.microsoft.com/office/powerpoint/2010/main" val="10724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a:t>
            </a:r>
            <a:r>
              <a:rPr lang="en-US" baseline="0" dirty="0"/>
              <a:t> Intelligence- ability to get along well with others, </a:t>
            </a:r>
            <a:endParaRPr lang="en-US" dirty="0"/>
          </a:p>
        </p:txBody>
      </p:sp>
      <p:sp>
        <p:nvSpPr>
          <p:cNvPr id="4" name="Slide Number Placeholder 3"/>
          <p:cNvSpPr>
            <a:spLocks noGrp="1"/>
          </p:cNvSpPr>
          <p:nvPr>
            <p:ph type="sldNum" sz="quarter" idx="10"/>
          </p:nvPr>
        </p:nvSpPr>
        <p:spPr/>
        <p:txBody>
          <a:bodyPr/>
          <a:lstStyle/>
          <a:p>
            <a:fld id="{05C6213F-4631-40A0-8126-014595A625B8}" type="slidenum">
              <a:rPr lang="en-US" smtClean="0"/>
              <a:t>18</a:t>
            </a:fld>
            <a:endParaRPr lang="en-US"/>
          </a:p>
        </p:txBody>
      </p:sp>
    </p:spTree>
    <p:extLst>
      <p:ext uri="{BB962C8B-B14F-4D97-AF65-F5344CB8AC3E}">
        <p14:creationId xmlns:p14="http://schemas.microsoft.com/office/powerpoint/2010/main" val="48901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Admittedly, which so-called strengths are most associated with mental health is open to debate. </a:t>
            </a:r>
          </a:p>
        </p:txBody>
      </p:sp>
      <p:sp>
        <p:nvSpPr>
          <p:cNvPr id="4" name="Slide Number Placeholder 3"/>
          <p:cNvSpPr>
            <a:spLocks noGrp="1"/>
          </p:cNvSpPr>
          <p:nvPr>
            <p:ph type="sldNum" sz="quarter" idx="10"/>
          </p:nvPr>
        </p:nvSpPr>
        <p:spPr/>
        <p:txBody>
          <a:bodyPr/>
          <a:lstStyle/>
          <a:p>
            <a:fld id="{05C6213F-4631-40A0-8126-014595A625B8}" type="slidenum">
              <a:rPr lang="en-US" smtClean="0"/>
              <a:t>21</a:t>
            </a:fld>
            <a:endParaRPr lang="en-US"/>
          </a:p>
        </p:txBody>
      </p:sp>
    </p:spTree>
    <p:extLst>
      <p:ext uri="{BB962C8B-B14F-4D97-AF65-F5344CB8AC3E}">
        <p14:creationId xmlns:p14="http://schemas.microsoft.com/office/powerpoint/2010/main" val="209344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recover</a:t>
            </a:r>
          </a:p>
        </p:txBody>
      </p:sp>
      <p:sp>
        <p:nvSpPr>
          <p:cNvPr id="4" name="Slide Number Placeholder 3"/>
          <p:cNvSpPr>
            <a:spLocks noGrp="1"/>
          </p:cNvSpPr>
          <p:nvPr>
            <p:ph type="sldNum" sz="quarter" idx="10"/>
          </p:nvPr>
        </p:nvSpPr>
        <p:spPr/>
        <p:txBody>
          <a:bodyPr/>
          <a:lstStyle/>
          <a:p>
            <a:fld id="{05C6213F-4631-40A0-8126-014595A625B8}" type="slidenum">
              <a:rPr lang="en-US" smtClean="0"/>
              <a:t>45</a:t>
            </a:fld>
            <a:endParaRPr lang="en-US"/>
          </a:p>
        </p:txBody>
      </p:sp>
    </p:spTree>
    <p:extLst>
      <p:ext uri="{BB962C8B-B14F-4D97-AF65-F5344CB8AC3E}">
        <p14:creationId xmlns:p14="http://schemas.microsoft.com/office/powerpoint/2010/main" val="360619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30CBF9-7EFD-4070-ABE0-9EE35C53AC2D}" type="datetime1">
              <a:rPr lang="en-US" smtClean="0"/>
              <a:t>11/8/2023</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93851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66242-D196-4C23-B704-7EB73B340BBE}" type="datetime1">
              <a:rPr lang="en-US" smtClean="0"/>
              <a:t>11/8/2023</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5939076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566242-D196-4C23-B704-7EB73B340BBE}" type="datetime1">
              <a:rPr lang="en-US" smtClean="0"/>
              <a:t>11/8/2023</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9058458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566242-D196-4C23-B704-7EB73B340BBE}" type="datetime1">
              <a:rPr lang="en-US" smtClean="0"/>
              <a:t>11/8/2023</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545060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66242-D196-4C23-B704-7EB73B340BBE}" type="datetime1">
              <a:rPr lang="en-US" smtClean="0"/>
              <a:t>11/8/2023</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3704460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566242-D196-4C23-B704-7EB73B340BBE}" type="datetime1">
              <a:rPr lang="en-US" smtClean="0"/>
              <a:t>11/8/2023</a:t>
            </a:fld>
            <a:endParaRPr lang="en-US"/>
          </a:p>
        </p:txBody>
      </p:sp>
      <p:sp>
        <p:nvSpPr>
          <p:cNvPr id="4"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3081021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566242-D196-4C23-B704-7EB73B340BBE}" type="datetime1">
              <a:rPr lang="en-US" smtClean="0"/>
              <a:t>11/8/2023</a:t>
            </a:fld>
            <a:endParaRPr lang="en-US"/>
          </a:p>
        </p:txBody>
      </p:sp>
      <p:sp>
        <p:nvSpPr>
          <p:cNvPr id="4"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4984712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6242-D196-4C23-B704-7EB73B340BBE}" type="datetime1">
              <a:rPr lang="en-US" smtClean="0"/>
              <a:t>11/8/2023</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73586580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6242-D196-4C23-B704-7EB73B340BBE}" type="datetime1">
              <a:rPr lang="en-US" smtClean="0"/>
              <a:t>11/8/2023</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3390581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0566242-D196-4C23-B704-7EB73B340BBE}" type="datetime1">
              <a:rPr lang="en-US" smtClean="0"/>
              <a:t>11/8/2023</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0572536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524DC-E6DC-4637-AF62-63DDEEB9C46B}" type="datetime1">
              <a:rPr lang="en-US" smtClean="0"/>
              <a:t>11/8/2023</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17204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566242-D196-4C23-B704-7EB73B340BBE}" type="datetime1">
              <a:rPr lang="en-US" smtClean="0"/>
              <a:t>11/8/2023</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9257620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566242-D196-4C23-B704-7EB73B340BBE}" type="datetime1">
              <a:rPr lang="en-US" smtClean="0"/>
              <a:t>11/8/2023</a:t>
            </a:fld>
            <a:endParaRPr lang="en-US"/>
          </a:p>
        </p:txBody>
      </p:sp>
      <p:sp>
        <p:nvSpPr>
          <p:cNvPr id="8" name="Footer Placeholder 7"/>
          <p:cNvSpPr>
            <a:spLocks noGrp="1"/>
          </p:cNvSpPr>
          <p:nvPr>
            <p:ph type="ftr" sz="quarter" idx="11"/>
          </p:nvPr>
        </p:nvSpPr>
        <p:spPr/>
        <p:txBody>
          <a:bodyPr/>
          <a:lstStyle/>
          <a:p>
            <a:r>
              <a:rPr lang="en-US"/>
              <a:t>Sadock BJ, Sadock VA, Ruiz P, Comprehensive Textbook of Psychiatry, Tenth Edition, Volume 1, Pg 752-768</a:t>
            </a:r>
          </a:p>
        </p:txBody>
      </p:sp>
      <p:sp>
        <p:nvSpPr>
          <p:cNvPr id="9" name="Slide Number Placeholder 8"/>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3448157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455A4F0-7454-4852-BC30-27E25B5EF269}" type="datetime1">
              <a:rPr lang="en-US" smtClean="0"/>
              <a:t>11/8/2023</a:t>
            </a:fld>
            <a:endParaRPr lang="en-US"/>
          </a:p>
        </p:txBody>
      </p:sp>
      <p:sp>
        <p:nvSpPr>
          <p:cNvPr id="5" name="Footer Placeholder 3"/>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4"/>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23492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C950D4-9D6C-4E5B-9F98-25EA73C62235}" type="datetime1">
              <a:rPr lang="en-US" smtClean="0"/>
              <a:t>11/8/2023</a:t>
            </a:fld>
            <a:endParaRPr lang="en-US"/>
          </a:p>
        </p:txBody>
      </p:sp>
      <p:sp>
        <p:nvSpPr>
          <p:cNvPr id="5" name="Footer Placeholder 2"/>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3"/>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28101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0566242-D196-4C23-B704-7EB73B340BBE}" type="datetime1">
              <a:rPr lang="en-US" smtClean="0"/>
              <a:t>11/8/2023</a:t>
            </a:fld>
            <a:endParaRPr lang="en-US"/>
          </a:p>
        </p:txBody>
      </p:sp>
      <p:sp>
        <p:nvSpPr>
          <p:cNvPr id="5"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4570255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A775C5-CD4D-4F3A-AAED-37E50EC311EE}" type="datetime1">
              <a:rPr lang="en-US" smtClean="0"/>
              <a:t>11/8/2023</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78374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0566242-D196-4C23-B704-7EB73B340BBE}" type="datetime1">
              <a:rPr lang="en-US" smtClean="0"/>
              <a:t>11/8/2023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Sadock BJ, Sadock VA, Ruiz P, Comprehensive Textbook of Psychiatry, Tenth Edition, Volume 1, Pg 752-768</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98EE1C1-C671-40BA-A684-B9EE85A0E2FC}" type="slidenum">
              <a:rPr lang="en-US" smtClean="0"/>
              <a:t>‹#›</a:t>
            </a:fld>
            <a:endParaRPr lang="en-US"/>
          </a:p>
        </p:txBody>
      </p:sp>
    </p:spTree>
    <p:extLst>
      <p:ext uri="{BB962C8B-B14F-4D97-AF65-F5344CB8AC3E}">
        <p14:creationId xmlns:p14="http://schemas.microsoft.com/office/powerpoint/2010/main" val="3118490672"/>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1"/>
            <a:ext cx="8915400" cy="1981199"/>
          </a:xfrm>
        </p:spPr>
        <p:txBody>
          <a:bodyPr>
            <a:normAutofit/>
          </a:bodyPr>
          <a:lstStyle/>
          <a:p>
            <a:r>
              <a:rPr lang="en-US" sz="5600" b="1" u="sng" dirty="0"/>
              <a:t>Normality and Mental Health</a:t>
            </a:r>
          </a:p>
        </p:txBody>
      </p:sp>
      <p:sp>
        <p:nvSpPr>
          <p:cNvPr id="3" name="Subtitle 2"/>
          <p:cNvSpPr>
            <a:spLocks noGrp="1"/>
          </p:cNvSpPr>
          <p:nvPr>
            <p:ph type="subTitle" idx="1"/>
          </p:nvPr>
        </p:nvSpPr>
        <p:spPr>
          <a:xfrm>
            <a:off x="1371600" y="3886200"/>
            <a:ext cx="6400800" cy="2514600"/>
          </a:xfrm>
        </p:spPr>
        <p:txBody>
          <a:bodyPr>
            <a:normAutofit/>
          </a:bodyPr>
          <a:lstStyle/>
          <a:p>
            <a:pPr algn="r"/>
            <a:r>
              <a:rPr lang="en-IN" b="1" dirty="0">
                <a:solidFill>
                  <a:schemeClr val="tx1"/>
                </a:solidFill>
              </a:rPr>
              <a:t>By:- </a:t>
            </a:r>
          </a:p>
          <a:p>
            <a:pPr algn="r"/>
            <a:r>
              <a:rPr lang="en-IN" b="1" dirty="0" err="1">
                <a:solidFill>
                  <a:schemeClr val="tx1"/>
                </a:solidFill>
              </a:rPr>
              <a:t>Dr.Nisheet</a:t>
            </a:r>
            <a:r>
              <a:rPr lang="en-IN" b="1" dirty="0">
                <a:solidFill>
                  <a:schemeClr val="tx1"/>
                </a:solidFill>
              </a:rPr>
              <a:t> Patel</a:t>
            </a:r>
          </a:p>
          <a:p>
            <a:pPr algn="r"/>
            <a:r>
              <a:rPr lang="en-IN" b="1">
                <a:solidFill>
                  <a:schemeClr val="tx1"/>
                </a:solidFill>
              </a:rPr>
              <a:t>Associate professor</a:t>
            </a:r>
            <a:endParaRPr lang="en-IN" b="1" dirty="0">
              <a:solidFill>
                <a:schemeClr val="tx1"/>
              </a:solidFill>
            </a:endParaRPr>
          </a:p>
          <a:p>
            <a:pPr algn="r"/>
            <a:r>
              <a:rPr lang="en-IN" b="1" dirty="0">
                <a:solidFill>
                  <a:schemeClr val="tx1"/>
                </a:solidFill>
              </a:rPr>
              <a:t>Department of Psychiatry</a:t>
            </a:r>
          </a:p>
          <a:p>
            <a:pPr algn="r"/>
            <a:r>
              <a:rPr lang="en-IN" b="1" dirty="0">
                <a:solidFill>
                  <a:schemeClr val="tx1"/>
                </a:solidFill>
              </a:rPr>
              <a:t>SBKS MI &amp; RC</a:t>
            </a:r>
          </a:p>
          <a:p>
            <a:endParaRPr lang="en-US" dirty="0"/>
          </a:p>
        </p:txBody>
      </p:sp>
    </p:spTree>
    <p:extLst>
      <p:ext uri="{BB962C8B-B14F-4D97-AF65-F5344CB8AC3E}">
        <p14:creationId xmlns:p14="http://schemas.microsoft.com/office/powerpoint/2010/main" val="386945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562600"/>
          </a:xfrm>
        </p:spPr>
        <p:txBody>
          <a:bodyPr>
            <a:normAutofit/>
          </a:bodyPr>
          <a:lstStyle/>
          <a:p>
            <a:r>
              <a:rPr lang="en-US" sz="2800" b="1" u="sng" dirty="0"/>
              <a:t>Ability to love, work, and play :</a:t>
            </a:r>
          </a:p>
          <a:p>
            <a:pPr marL="0" indent="0">
              <a:buNone/>
            </a:pPr>
            <a:r>
              <a:rPr lang="en-US" sz="2400" dirty="0"/>
              <a:t>Possesses empathy </a:t>
            </a:r>
          </a:p>
          <a:p>
            <a:pPr marL="0" indent="0">
              <a:buNone/>
            </a:pPr>
            <a:r>
              <a:rPr lang="en-US" sz="2400" dirty="0"/>
              <a:t>adequacy in interpersonal relations</a:t>
            </a:r>
          </a:p>
          <a:p>
            <a:r>
              <a:rPr lang="en-US" sz="2800" b="1" u="sng" dirty="0"/>
              <a:t>Efficient in problem solving :</a:t>
            </a:r>
          </a:p>
          <a:p>
            <a:pPr marL="0" indent="0">
              <a:buNone/>
            </a:pPr>
            <a:r>
              <a:rPr lang="en-US" sz="2400" dirty="0"/>
              <a:t>Perceives reality</a:t>
            </a:r>
          </a:p>
          <a:p>
            <a:pPr marL="0" indent="0">
              <a:buNone/>
            </a:pPr>
            <a:r>
              <a:rPr lang="en-US" sz="2400" dirty="0"/>
              <a:t>Resistance to stress</a:t>
            </a:r>
          </a:p>
          <a:p>
            <a:pPr marL="0" indent="0">
              <a:buNone/>
            </a:pPr>
            <a:r>
              <a:rPr lang="en-US" sz="2400" dirty="0"/>
              <a:t>Environmental mastery</a:t>
            </a:r>
          </a:p>
          <a:p>
            <a:pPr marL="0" lvl="0" indent="0" algn="r">
              <a:buNone/>
            </a:pPr>
            <a:r>
              <a:rPr lang="en-US" sz="1400" dirty="0">
                <a:solidFill>
                  <a:prstClr val="black"/>
                </a:solidFill>
              </a:rPr>
              <a:t>Sadock BJ, Sadock VA, Ruiz P, Comprehensive Textbook of Psychiatry, Tenth Edition, Volume 1, Pg 752-768</a:t>
            </a:r>
          </a:p>
          <a:p>
            <a:pPr marL="0" lvl="0" indent="0">
              <a:buNone/>
            </a:pPr>
            <a:endParaRPr lang="en-US" dirty="0">
              <a:solidFill>
                <a:prstClr val="black"/>
              </a:solidFill>
            </a:endParaRPr>
          </a:p>
          <a:p>
            <a:pPr marL="0" indent="0">
              <a:buNone/>
            </a:pPr>
            <a:endParaRPr lang="en-US" dirty="0"/>
          </a:p>
          <a:p>
            <a:pPr marL="0" indent="0">
              <a:buNone/>
            </a:pPr>
            <a:endParaRPr lang="en-US" dirty="0"/>
          </a:p>
        </p:txBody>
      </p:sp>
      <p:sp>
        <p:nvSpPr>
          <p:cNvPr id="4" name="TextBox 3"/>
          <p:cNvSpPr txBox="1"/>
          <p:nvPr/>
        </p:nvSpPr>
        <p:spPr>
          <a:xfrm>
            <a:off x="304800" y="304800"/>
            <a:ext cx="8305800" cy="492443"/>
          </a:xfrm>
          <a:prstGeom prst="rect">
            <a:avLst/>
          </a:prstGeom>
          <a:noFill/>
        </p:spPr>
        <p:txBody>
          <a:bodyPr wrap="square" rtlCol="0">
            <a:spAutoFit/>
          </a:bodyPr>
          <a:lstStyle/>
          <a:p>
            <a:r>
              <a:rPr lang="en-US" sz="2600" dirty="0"/>
              <a:t>Jahoda suggested that mentally healthy individuals should-</a:t>
            </a:r>
          </a:p>
        </p:txBody>
      </p:sp>
    </p:spTree>
    <p:extLst>
      <p:ext uri="{BB962C8B-B14F-4D97-AF65-F5344CB8AC3E}">
        <p14:creationId xmlns:p14="http://schemas.microsoft.com/office/powerpoint/2010/main" val="166348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B85738-8F3B-48B1-9F64-20DCE4077FFE}"/>
              </a:ext>
            </a:extLst>
          </p:cNvPr>
          <p:cNvSpPr txBox="1"/>
          <p:nvPr/>
        </p:nvSpPr>
        <p:spPr>
          <a:xfrm>
            <a:off x="228600" y="685800"/>
            <a:ext cx="7543800" cy="7940635"/>
          </a:xfrm>
          <a:prstGeom prst="rect">
            <a:avLst/>
          </a:prstGeom>
          <a:noFill/>
        </p:spPr>
        <p:txBody>
          <a:bodyPr wrap="square">
            <a:spAutoFit/>
          </a:bodyPr>
          <a:lstStyle/>
          <a:p>
            <a:pPr marL="285750" indent="-285750">
              <a:buFont typeface="Arial" panose="020B0604020202020204" pitchFamily="34" charset="0"/>
              <a:buChar char="•"/>
            </a:pPr>
            <a:r>
              <a:rPr lang="en-US" sz="2800" b="1" u="sng" dirty="0"/>
              <a:t>Invested in life:</a:t>
            </a:r>
          </a:p>
          <a:p>
            <a:pPr marL="0" indent="0">
              <a:buNone/>
            </a:pPr>
            <a:r>
              <a:rPr lang="en-US" sz="2400" dirty="0"/>
              <a:t>Self-actualization</a:t>
            </a:r>
          </a:p>
          <a:p>
            <a:pPr marL="0" indent="0">
              <a:buNone/>
            </a:pPr>
            <a:r>
              <a:rPr lang="en-US" sz="2400" dirty="0"/>
              <a:t>Oriented toward future</a:t>
            </a:r>
          </a:p>
          <a:p>
            <a:pPr marL="0" indent="0">
              <a:buNone/>
            </a:pPr>
            <a:endParaRPr lang="en-US" dirty="0"/>
          </a:p>
          <a:p>
            <a:pPr marL="285750" indent="-285750">
              <a:buFont typeface="Arial" panose="020B0604020202020204" pitchFamily="34" charset="0"/>
              <a:buChar char="•"/>
            </a:pPr>
            <a:r>
              <a:rPr lang="en-US" sz="2800" b="1" u="sng" dirty="0"/>
              <a:t>Autonomy :</a:t>
            </a:r>
          </a:p>
          <a:p>
            <a:pPr marL="0" indent="0">
              <a:buNone/>
            </a:pPr>
            <a:r>
              <a:rPr lang="en-US" sz="2400" dirty="0"/>
              <a:t>Recognition of needs</a:t>
            </a:r>
          </a:p>
          <a:p>
            <a:pPr marL="0" indent="0">
              <a:buNone/>
            </a:pPr>
            <a:r>
              <a:rPr lang="en-US" sz="2400" dirty="0"/>
              <a:t>In touch with their own identity and feelings</a:t>
            </a:r>
          </a:p>
          <a:p>
            <a:pPr marL="0" indent="0">
              <a:buNone/>
            </a:pPr>
            <a:endParaRPr lang="en-US" sz="2400" dirty="0"/>
          </a:p>
          <a:p>
            <a:pPr marL="0" indent="0">
              <a:buNone/>
            </a:pPr>
            <a:endParaRPr lang="en-US" sz="2400" dirty="0"/>
          </a:p>
          <a:p>
            <a:pPr marL="342900" indent="-342900">
              <a:buFont typeface="Wingdings" panose="05000000000000000000" pitchFamily="2" charset="2"/>
              <a:buChar char="Ø"/>
            </a:pPr>
            <a:r>
              <a:rPr lang="en-US" sz="2000" dirty="0"/>
              <a:t>Instead of emphasizing the absence of negative symptoms, Jahoda underscored a number of positive traits.</a:t>
            </a:r>
          </a:p>
          <a:p>
            <a:pPr marL="0" indent="0">
              <a:buNone/>
            </a:pPr>
            <a:endParaRPr lang="en-US" sz="2400" dirty="0"/>
          </a:p>
          <a:p>
            <a:r>
              <a:rPr lang="en-US" sz="1400" dirty="0">
                <a:solidFill>
                  <a:prstClr val="black"/>
                </a:solidFill>
              </a:rPr>
              <a:t>Sadock BJ, Sadock VA, Ruiz P, Comprehensive Textbook of Psychiatry, Tenth Edition, Volume 1, Pg 752-768</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lvl="0" indent="0" algn="r">
              <a:buNone/>
            </a:pPr>
            <a:r>
              <a:rPr lang="en-US" sz="1200" dirty="0">
                <a:solidFill>
                  <a:prstClr val="black"/>
                </a:solidFill>
              </a:rPr>
              <a:t>Sadock BJ, Sadock VA, Ruiz P, Comprehensive Textbook of Psychiatry, Tenth Edition, Volume 1, Pg 752-768</a:t>
            </a:r>
          </a:p>
        </p:txBody>
      </p:sp>
    </p:spTree>
    <p:extLst>
      <p:ext uri="{BB962C8B-B14F-4D97-AF65-F5344CB8AC3E}">
        <p14:creationId xmlns:p14="http://schemas.microsoft.com/office/powerpoint/2010/main" val="373567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endParaRPr lang="en-US" sz="2400" dirty="0"/>
          </a:p>
          <a:p>
            <a:endParaRPr lang="en-US" sz="2400" dirty="0"/>
          </a:p>
          <a:p>
            <a:endParaRPr lang="en-US" sz="2400" dirty="0"/>
          </a:p>
          <a:p>
            <a:r>
              <a:rPr lang="en-US" sz="2400" dirty="0"/>
              <a:t>If pessimism is the dominant cognition of the depressed, optimism appears the dominant cognition of the mentally healthy.</a:t>
            </a:r>
          </a:p>
          <a:p>
            <a:r>
              <a:rPr lang="en-US" sz="2400" dirty="0"/>
              <a:t>If learned helplessness leads to depression, learned optimism and self-efficacy lead to mental health.</a:t>
            </a:r>
          </a:p>
        </p:txBody>
      </p:sp>
      <p:sp>
        <p:nvSpPr>
          <p:cNvPr id="7"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64953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MODEL B: MENTAL HEALTH AS POSITIVE PSYCHOLOGY</a:t>
            </a:r>
          </a:p>
        </p:txBody>
      </p:sp>
      <p:sp>
        <p:nvSpPr>
          <p:cNvPr id="3" name="Content Placeholder 2"/>
          <p:cNvSpPr>
            <a:spLocks noGrp="1"/>
          </p:cNvSpPr>
          <p:nvPr>
            <p:ph idx="1"/>
          </p:nvPr>
        </p:nvSpPr>
        <p:spPr>
          <a:xfrm>
            <a:off x="453207" y="2133600"/>
            <a:ext cx="8229600" cy="5029200"/>
          </a:xfrm>
        </p:spPr>
        <p:txBody>
          <a:bodyPr>
            <a:normAutofit/>
          </a:bodyPr>
          <a:lstStyle/>
          <a:p>
            <a:r>
              <a:rPr lang="en-US" sz="2400" dirty="0"/>
              <a:t>The fact that psychologists have approached mental health somewhat differently from psychiatry has led to the second model.</a:t>
            </a:r>
          </a:p>
          <a:p>
            <a:r>
              <a:rPr lang="en-US" sz="2400" dirty="0"/>
              <a:t>Positive psychology wishes to learn how to build the qualities that help individuals and communities, not just to endure and survive but also to flourish.</a:t>
            </a:r>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64030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mindedness…..</a:t>
            </a:r>
          </a:p>
        </p:txBody>
      </p:sp>
      <p:sp>
        <p:nvSpPr>
          <p:cNvPr id="3" name="Content Placeholder 2"/>
          <p:cNvSpPr>
            <a:spLocks noGrp="1"/>
          </p:cNvSpPr>
          <p:nvPr>
            <p:ph idx="1"/>
          </p:nvPr>
        </p:nvSpPr>
        <p:spPr>
          <a:xfrm>
            <a:off x="457200" y="1600200"/>
            <a:ext cx="8229600" cy="4953000"/>
          </a:xfrm>
        </p:spPr>
        <p:txBody>
          <a:bodyPr>
            <a:normAutofit/>
          </a:bodyPr>
          <a:lstStyle/>
          <a:p>
            <a:r>
              <a:rPr lang="en-US" sz="2400" dirty="0"/>
              <a:t>Longitudinal studies reveal that an optimistic attributional style improves physical health and wards off depression</a:t>
            </a:r>
          </a:p>
          <a:p>
            <a:r>
              <a:rPr lang="en-US" sz="2400" dirty="0"/>
              <a:t>illusion of optimism permits one to contemplate and plan for rather than to deny the future. </a:t>
            </a:r>
          </a:p>
          <a:p>
            <a:r>
              <a:rPr lang="en-US" sz="2400" dirty="0"/>
              <a:t>experimentally and longitudinally optimism has been linked to positive mood and good morale, to perseverance and effective problem solving, to longevity and to success in a wide spectrum of activities.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15602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765322" cy="3695136"/>
          </a:xfrm>
        </p:spPr>
        <p:txBody>
          <a:bodyPr>
            <a:normAutofit/>
          </a:bodyPr>
          <a:lstStyle/>
          <a:p>
            <a:r>
              <a:rPr lang="en-US" sz="2400" dirty="0"/>
              <a:t>Advocates of positive psychology have divided positive mental health into four components:</a:t>
            </a:r>
          </a:p>
          <a:p>
            <a:pPr marL="514350" indent="-514350">
              <a:buFont typeface="+mj-lt"/>
              <a:buAutoNum type="arabicPeriod"/>
            </a:pPr>
            <a:r>
              <a:rPr lang="en-US" sz="2400" dirty="0"/>
              <a:t>Talents</a:t>
            </a:r>
          </a:p>
          <a:p>
            <a:pPr marL="514350" indent="-514350">
              <a:buFont typeface="+mj-lt"/>
              <a:buAutoNum type="arabicPeriod"/>
            </a:pPr>
            <a:r>
              <a:rPr lang="en-US" sz="2400" dirty="0"/>
              <a:t>Enablers</a:t>
            </a:r>
          </a:p>
          <a:p>
            <a:pPr marL="514350" indent="-514350">
              <a:buFont typeface="+mj-lt"/>
              <a:buAutoNum type="arabicPeriod"/>
            </a:pPr>
            <a:r>
              <a:rPr lang="en-US" sz="2400" dirty="0"/>
              <a:t>Strengths</a:t>
            </a:r>
          </a:p>
          <a:p>
            <a:pPr marL="514350" indent="-514350">
              <a:buFont typeface="+mj-lt"/>
              <a:buAutoNum type="arabicPeriod"/>
            </a:pPr>
            <a:r>
              <a:rPr lang="en-US" sz="2400" dirty="0"/>
              <a:t>Outcomes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09509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a:bodyPr>
          <a:lstStyle/>
          <a:p>
            <a:r>
              <a:rPr lang="en-US" sz="3800" b="1" u="sng" dirty="0"/>
              <a:t>Talents:</a:t>
            </a:r>
            <a:r>
              <a:rPr lang="en-US" sz="3800" u="sng" dirty="0"/>
              <a:t> </a:t>
            </a:r>
            <a:r>
              <a:rPr lang="en-US" sz="2800" dirty="0"/>
              <a:t>inborn, genetic, and are not much affected by intervention (e.g., high IQ).</a:t>
            </a:r>
          </a:p>
          <a:p>
            <a:endParaRPr lang="en-US" dirty="0"/>
          </a:p>
          <a:p>
            <a:r>
              <a:rPr lang="en-US" sz="3800" b="1" u="sng" dirty="0"/>
              <a:t>Enablers:</a:t>
            </a:r>
            <a:r>
              <a:rPr lang="en-US" u="sng" dirty="0"/>
              <a:t> </a:t>
            </a:r>
            <a:r>
              <a:rPr lang="en-US" sz="2400" dirty="0"/>
              <a:t>reflect benign social conditions, interventions, and environmental good luck (e.g., a strong family, a good school system); enablers can be experimentally modified to enhance strengths.</a:t>
            </a:r>
          </a:p>
        </p:txBody>
      </p:sp>
      <p:sp>
        <p:nvSpPr>
          <p:cNvPr id="6" name="Footer Placeholder 4"/>
          <p:cNvSpPr>
            <a:spLocks noGrp="1"/>
          </p:cNvSpPr>
          <p:nvPr>
            <p:ph type="ftr" sz="quarter" idx="11"/>
          </p:nvPr>
        </p:nvSpPr>
        <p:spPr>
          <a:xfrm>
            <a:off x="762000" y="6356350"/>
            <a:ext cx="8153400" cy="365125"/>
          </a:xfrm>
        </p:spPr>
        <p:txBody>
          <a:bodyPr/>
          <a:lstStyle/>
          <a:p>
            <a:r>
              <a:rPr lang="en-US" dirty="0"/>
              <a:t>Sadock BJ, Sadock VA, Ruiz P, Comprehensive Textbook of Psychiatry, Tenth Edition, Volume 1, Pg 752-768</a:t>
            </a:r>
          </a:p>
          <a:p>
            <a:endParaRPr lang="en-US" dirty="0"/>
          </a:p>
        </p:txBody>
      </p:sp>
    </p:spTree>
    <p:extLst>
      <p:ext uri="{BB962C8B-B14F-4D97-AF65-F5344CB8AC3E}">
        <p14:creationId xmlns:p14="http://schemas.microsoft.com/office/powerpoint/2010/main" val="201771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A9FDEB-56C9-4F17-9131-8DB1BA628292}"/>
              </a:ext>
            </a:extLst>
          </p:cNvPr>
          <p:cNvSpPr txBox="1"/>
          <p:nvPr/>
        </p:nvSpPr>
        <p:spPr>
          <a:xfrm>
            <a:off x="304800" y="609600"/>
            <a:ext cx="6705600" cy="4001095"/>
          </a:xfrm>
          <a:prstGeom prst="rect">
            <a:avLst/>
          </a:prstGeom>
          <a:noFill/>
        </p:spPr>
        <p:txBody>
          <a:bodyPr wrap="square">
            <a:spAutoFit/>
          </a:bodyPr>
          <a:lstStyle/>
          <a:p>
            <a:r>
              <a:rPr lang="en-US" sz="3600" b="1" u="sng" dirty="0"/>
              <a:t>Strengths</a:t>
            </a:r>
            <a:r>
              <a:rPr lang="en-US" sz="2400" b="1" u="sng" dirty="0"/>
              <a:t>:</a:t>
            </a:r>
            <a:r>
              <a:rPr lang="en-US" sz="2400" u="sng" dirty="0"/>
              <a:t> </a:t>
            </a:r>
            <a:r>
              <a:rPr lang="en-US" sz="2400" dirty="0"/>
              <a:t>are character traits like curiosity and openness that reflect facets of mental health that are amenable to change.</a:t>
            </a:r>
          </a:p>
          <a:p>
            <a:endParaRPr lang="en-US" dirty="0"/>
          </a:p>
          <a:p>
            <a:r>
              <a:rPr lang="en-US" sz="3200" b="1" u="sng" dirty="0"/>
              <a:t>Outcomes:</a:t>
            </a:r>
            <a:r>
              <a:rPr lang="en-US" u="sng" dirty="0"/>
              <a:t> </a:t>
            </a:r>
            <a:r>
              <a:rPr lang="en-US" sz="2400" dirty="0"/>
              <a:t>reflect dependent variables (improved GAF, social relationships, SWB) that can be used to provide evidence for the predictive validity that efforts by clinicians to enhance Strengths are not just wishful thinking</a:t>
            </a:r>
            <a:r>
              <a:rPr lang="en-US" dirty="0"/>
              <a:t>.</a:t>
            </a:r>
          </a:p>
        </p:txBody>
      </p:sp>
      <p:sp>
        <p:nvSpPr>
          <p:cNvPr id="5" name="TextBox 4">
            <a:extLst>
              <a:ext uri="{FF2B5EF4-FFF2-40B4-BE49-F238E27FC236}">
                <a16:creationId xmlns:a16="http://schemas.microsoft.com/office/drawing/2014/main" id="{3DCE8CD8-D53C-42FE-8849-52CE8A6D6274}"/>
              </a:ext>
            </a:extLst>
          </p:cNvPr>
          <p:cNvSpPr txBox="1"/>
          <p:nvPr/>
        </p:nvSpPr>
        <p:spPr>
          <a:xfrm>
            <a:off x="-54429" y="5867400"/>
            <a:ext cx="9252857" cy="307777"/>
          </a:xfrm>
          <a:prstGeom prst="rect">
            <a:avLst/>
          </a:prstGeom>
          <a:noFill/>
        </p:spPr>
        <p:txBody>
          <a:bodyPr wrap="square">
            <a:spAutoFit/>
          </a:bodyPr>
          <a:lstStyle/>
          <a:p>
            <a:r>
              <a:rPr lang="en-US" sz="1400" dirty="0"/>
              <a:t>Sadock BJ, Sadock VA, Ruiz P, Comprehensive Textbook of Psychiatry, Tenth Edition, Volume 1, Pg 752-768</a:t>
            </a:r>
          </a:p>
        </p:txBody>
      </p:sp>
    </p:spTree>
    <p:extLst>
      <p:ext uri="{BB962C8B-B14F-4D97-AF65-F5344CB8AC3E}">
        <p14:creationId xmlns:p14="http://schemas.microsoft.com/office/powerpoint/2010/main" val="309926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1295400"/>
            <a:ext cx="8229600" cy="4602163"/>
          </a:xfrm>
        </p:spPr>
        <p:txBody>
          <a:bodyPr>
            <a:normAutofit lnSpcReduction="10000"/>
          </a:bodyPr>
          <a:lstStyle/>
          <a:p>
            <a:pPr>
              <a:buFont typeface="Wingdings" pitchFamily="2" charset="2"/>
              <a:buChar char="q"/>
            </a:pPr>
            <a:r>
              <a:rPr lang="en-US" sz="2400" b="1" u="sng" dirty="0"/>
              <a:t>Love:</a:t>
            </a:r>
          </a:p>
          <a:p>
            <a:r>
              <a:rPr lang="en-US" sz="2400" dirty="0"/>
              <a:t>Intimacy/reciprocal attachment</a:t>
            </a:r>
          </a:p>
          <a:p>
            <a:r>
              <a:rPr lang="en-US" sz="2400" dirty="0"/>
              <a:t>Kindness/generosity/nurturance</a:t>
            </a:r>
          </a:p>
          <a:p>
            <a:r>
              <a:rPr lang="en-US" sz="2400" dirty="0"/>
              <a:t>Social intelligence/emotional intelligence </a:t>
            </a:r>
          </a:p>
          <a:p>
            <a:endParaRPr lang="en-US" sz="2400" dirty="0"/>
          </a:p>
          <a:p>
            <a:pPr>
              <a:buFont typeface="Wingdings" pitchFamily="2" charset="2"/>
              <a:buChar char="q"/>
            </a:pPr>
            <a:r>
              <a:rPr lang="en-US" sz="2400" b="1" u="sng" dirty="0"/>
              <a:t>Temperance:</a:t>
            </a:r>
          </a:p>
          <a:p>
            <a:r>
              <a:rPr lang="en-US" sz="2400" dirty="0"/>
              <a:t>Forgiveness/mercy</a:t>
            </a:r>
          </a:p>
          <a:p>
            <a:r>
              <a:rPr lang="en-US" sz="2400" dirty="0"/>
              <a:t> Modesty/humility</a:t>
            </a:r>
          </a:p>
          <a:p>
            <a:r>
              <a:rPr lang="en-US" sz="2400" dirty="0"/>
              <a:t>Prudence/caution </a:t>
            </a:r>
          </a:p>
          <a:p>
            <a:r>
              <a:rPr lang="en-US" sz="2400" dirty="0"/>
              <a:t>Self-control/self-regulation</a:t>
            </a:r>
          </a:p>
          <a:p>
            <a:pPr marL="0" indent="0">
              <a:buNone/>
            </a:pPr>
            <a:endParaRPr lang="en-US" dirty="0"/>
          </a:p>
          <a:p>
            <a:pPr marL="0" indent="0">
              <a:buNone/>
            </a:pPr>
            <a:endParaRPr lang="en-US" dirty="0"/>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
        <p:nvSpPr>
          <p:cNvPr id="5" name="TextBox 4"/>
          <p:cNvSpPr txBox="1"/>
          <p:nvPr/>
        </p:nvSpPr>
        <p:spPr>
          <a:xfrm>
            <a:off x="609600" y="381000"/>
            <a:ext cx="7924800" cy="769441"/>
          </a:xfrm>
          <a:prstGeom prst="rect">
            <a:avLst/>
          </a:prstGeom>
          <a:noFill/>
        </p:spPr>
        <p:txBody>
          <a:bodyPr wrap="square" rtlCol="0">
            <a:spAutoFit/>
          </a:bodyPr>
          <a:lstStyle/>
          <a:p>
            <a:pPr algn="ctr"/>
            <a:r>
              <a:rPr lang="en-US" sz="4400" b="1" i="1" dirty="0"/>
              <a:t>Strengths</a:t>
            </a:r>
            <a:endParaRPr lang="en-US" sz="3600" b="1" i="1" dirty="0"/>
          </a:p>
        </p:txBody>
      </p:sp>
    </p:spTree>
    <p:extLst>
      <p:ext uri="{BB962C8B-B14F-4D97-AF65-F5344CB8AC3E}">
        <p14:creationId xmlns:p14="http://schemas.microsoft.com/office/powerpoint/2010/main" val="309206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a:buFont typeface="Wingdings" pitchFamily="2" charset="2"/>
              <a:buChar char="q"/>
            </a:pPr>
            <a:r>
              <a:rPr lang="en-US" sz="2400" b="1" u="sng" dirty="0"/>
              <a:t>Wisdom and Knowledge</a:t>
            </a:r>
            <a:r>
              <a:rPr lang="en-US" sz="2400" dirty="0"/>
              <a:t>:</a:t>
            </a:r>
          </a:p>
          <a:p>
            <a:r>
              <a:rPr lang="en-US" sz="2400" dirty="0"/>
              <a:t>Curiosity/interest</a:t>
            </a:r>
          </a:p>
          <a:p>
            <a:r>
              <a:rPr lang="en-US" sz="2400" dirty="0"/>
              <a:t>Love of learning</a:t>
            </a:r>
          </a:p>
          <a:p>
            <a:r>
              <a:rPr lang="en-US" sz="2400" dirty="0"/>
              <a:t>Judgment/open-mindedness</a:t>
            </a:r>
          </a:p>
          <a:p>
            <a:r>
              <a:rPr lang="en-US" sz="2400" dirty="0"/>
              <a:t>Perspective </a:t>
            </a:r>
          </a:p>
          <a:p>
            <a:r>
              <a:rPr lang="en-US" sz="2400" dirty="0"/>
              <a:t>Creativity/originality/ingenuity</a:t>
            </a:r>
          </a:p>
          <a:p>
            <a:endParaRPr lang="en-US" sz="2400" dirty="0"/>
          </a:p>
          <a:p>
            <a:pPr>
              <a:buFont typeface="Wingdings" pitchFamily="2" charset="2"/>
              <a:buChar char="q"/>
            </a:pPr>
            <a:r>
              <a:rPr lang="en-US" sz="2400" b="1" u="sng" dirty="0"/>
              <a:t>Courage: </a:t>
            </a:r>
          </a:p>
          <a:p>
            <a:r>
              <a:rPr lang="en-US" sz="2400" dirty="0"/>
              <a:t>Valor</a:t>
            </a:r>
          </a:p>
          <a:p>
            <a:r>
              <a:rPr lang="en-US" sz="2400" dirty="0"/>
              <a:t>Honesty/authenticity</a:t>
            </a:r>
          </a:p>
          <a:p>
            <a:r>
              <a:rPr lang="en-US" sz="2400" dirty="0"/>
              <a:t>Industry/perseverance</a:t>
            </a:r>
          </a:p>
          <a:p>
            <a:r>
              <a:rPr lang="en-US" sz="2400" dirty="0"/>
              <a:t>Zest/enthusiasm</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03090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r>
              <a:rPr lang="en-US" sz="2400" dirty="0"/>
              <a:t>There has been an implicit assumption that mental health could be defined as the antonym of mental illness.</a:t>
            </a:r>
          </a:p>
          <a:p>
            <a:r>
              <a:rPr lang="en-US" sz="2400" dirty="0"/>
              <a:t>In other words, mental health was the absence of psychopathology and synonymous with normal.</a:t>
            </a:r>
          </a:p>
          <a:p>
            <a:r>
              <a:rPr lang="en-US" sz="2400" dirty="0"/>
              <a:t>Achieving mental health through the alleviation of gross pathologic signs and symptoms of illness is also the definition of the mental health model.</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8835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Font typeface="Wingdings" pitchFamily="2" charset="2"/>
              <a:buChar char="q"/>
            </a:pPr>
            <a:r>
              <a:rPr lang="en-US" sz="2400" b="1" u="sng" dirty="0"/>
              <a:t>Justice:</a:t>
            </a:r>
          </a:p>
          <a:p>
            <a:r>
              <a:rPr lang="en-US" sz="2400" dirty="0"/>
              <a:t>Citizenship/loyalty/teamwork</a:t>
            </a:r>
          </a:p>
          <a:p>
            <a:r>
              <a:rPr lang="en-US" sz="2400" dirty="0"/>
              <a:t>Equity/fairness</a:t>
            </a:r>
          </a:p>
          <a:p>
            <a:r>
              <a:rPr lang="en-US" sz="2400" dirty="0"/>
              <a:t> Leadership</a:t>
            </a:r>
          </a:p>
          <a:p>
            <a:endParaRPr lang="en-US" sz="2400" dirty="0"/>
          </a:p>
          <a:p>
            <a:pPr>
              <a:buFont typeface="Wingdings" pitchFamily="2" charset="2"/>
              <a:buChar char="q"/>
            </a:pPr>
            <a:r>
              <a:rPr lang="en-US" sz="2400" b="1" u="sng" dirty="0"/>
              <a:t>Transcendence:</a:t>
            </a:r>
          </a:p>
          <a:p>
            <a:r>
              <a:rPr lang="en-US" sz="2400" dirty="0"/>
              <a:t>Awe/wonder</a:t>
            </a:r>
          </a:p>
          <a:p>
            <a:r>
              <a:rPr lang="en-US" sz="2400" dirty="0"/>
              <a:t>Gratitude</a:t>
            </a:r>
          </a:p>
          <a:p>
            <a:r>
              <a:rPr lang="en-US" sz="2400" dirty="0"/>
              <a:t>Hope/future mindedness</a:t>
            </a:r>
          </a:p>
          <a:p>
            <a:r>
              <a:rPr lang="en-US" sz="2400" dirty="0"/>
              <a:t>Spirituality/faith</a:t>
            </a:r>
          </a:p>
          <a:p>
            <a:r>
              <a:rPr lang="en-US" sz="2400" dirty="0"/>
              <a:t>Playfulness/humor</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2959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838199"/>
          </a:xfrm>
        </p:spPr>
        <p:txBody>
          <a:bodyPr>
            <a:normAutofit/>
          </a:bodyPr>
          <a:lstStyle/>
          <a:p>
            <a:r>
              <a:rPr lang="en-US" b="1" i="1" dirty="0"/>
              <a:t>Strengths</a:t>
            </a:r>
            <a:r>
              <a:rPr lang="en-US" sz="3600" b="1" i="1" dirty="0"/>
              <a:t> </a:t>
            </a:r>
            <a:r>
              <a:rPr lang="en-US" sz="3600" b="1" i="1" dirty="0" err="1"/>
              <a:t>contd</a:t>
            </a:r>
            <a:r>
              <a:rPr lang="en-US" sz="3600" b="1" i="1" dirty="0"/>
              <a:t>…</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sz="2400" dirty="0"/>
              <a:t>Wisdom, kindness, and the capacity to love and be loved are strengths with which few would argue.</a:t>
            </a:r>
          </a:p>
          <a:p>
            <a:r>
              <a:rPr lang="en-US" sz="2400" dirty="0"/>
              <a:t>But should courage be included as a strength;</a:t>
            </a:r>
          </a:p>
          <a:p>
            <a:r>
              <a:rPr lang="en-US" sz="2400" dirty="0"/>
              <a:t>Why were intelligence and punctuality excluded?</a:t>
            </a:r>
          </a:p>
        </p:txBody>
      </p:sp>
      <p:sp>
        <p:nvSpPr>
          <p:cNvPr id="7"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51837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MODEL C: MENTAL HEALTH AS MATURITY</a:t>
            </a:r>
          </a:p>
        </p:txBody>
      </p:sp>
      <p:sp>
        <p:nvSpPr>
          <p:cNvPr id="3" name="Content Placeholder 2"/>
          <p:cNvSpPr>
            <a:spLocks noGrp="1"/>
          </p:cNvSpPr>
          <p:nvPr>
            <p:ph idx="1"/>
          </p:nvPr>
        </p:nvSpPr>
        <p:spPr>
          <a:xfrm>
            <a:off x="457200" y="1935922"/>
            <a:ext cx="8229600" cy="4541078"/>
          </a:xfrm>
        </p:spPr>
        <p:txBody>
          <a:bodyPr>
            <a:normAutofit/>
          </a:bodyPr>
          <a:lstStyle/>
          <a:p>
            <a:r>
              <a:rPr lang="en-US" sz="2400" dirty="0"/>
              <a:t>It states that maturity and positive mental health are almost synonymous.</a:t>
            </a:r>
          </a:p>
          <a:p>
            <a:r>
              <a:rPr lang="en-US" sz="2400" dirty="0"/>
              <a:t>Unlike other organs of the body that are designed to mature in the first two decades and then remain functionally static but gradually less robust until death, the brain is different.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60278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6393D0-7554-4ECA-AD67-59920E63387D}"/>
              </a:ext>
            </a:extLst>
          </p:cNvPr>
          <p:cNvSpPr txBox="1"/>
          <p:nvPr/>
        </p:nvSpPr>
        <p:spPr>
          <a:xfrm>
            <a:off x="304800" y="533400"/>
            <a:ext cx="7620000" cy="4524315"/>
          </a:xfrm>
          <a:prstGeom prst="rect">
            <a:avLst/>
          </a:prstGeom>
          <a:noFill/>
        </p:spPr>
        <p:txBody>
          <a:bodyPr wrap="square">
            <a:spAutoFit/>
          </a:bodyPr>
          <a:lstStyle/>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brain can develop new functions until the eighth decade and develop anatomically (more efficiently myelinated ) until the sixth decade.</a:t>
            </a:r>
          </a:p>
          <a:p>
            <a:endParaRPr lang="en-US" sz="2400" dirty="0"/>
          </a:p>
          <a:p>
            <a:pPr marL="285750" indent="-285750">
              <a:buFont typeface="Arial" panose="020B0604020202020204" pitchFamily="34" charset="0"/>
              <a:buChar char="•"/>
            </a:pPr>
            <a:r>
              <a:rPr lang="en-US" sz="2400" dirty="0"/>
              <a:t>Therefore, just as optimal brain development requires almost a lifetime so does assessment of positive mental health.</a:t>
            </a:r>
          </a:p>
        </p:txBody>
      </p:sp>
    </p:spTree>
    <p:extLst>
      <p:ext uri="{BB962C8B-B14F-4D97-AF65-F5344CB8AC3E}">
        <p14:creationId xmlns:p14="http://schemas.microsoft.com/office/powerpoint/2010/main" val="182082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chor="ctr">
            <a:noAutofit/>
          </a:bodyPr>
          <a:lstStyle/>
          <a:p>
            <a:pPr>
              <a:buFont typeface="Wingdings" pitchFamily="2" charset="2"/>
              <a:buChar char="q"/>
            </a:pPr>
            <a:r>
              <a:rPr lang="en-US" sz="2400" b="1" u="sng" dirty="0"/>
              <a:t>The capacity for love :</a:t>
            </a:r>
          </a:p>
          <a:p>
            <a:r>
              <a:rPr lang="en-US" sz="2400" dirty="0"/>
              <a:t>The capacity for a variety of mutually fulfilling and lasting relationships</a:t>
            </a:r>
          </a:p>
          <a:p>
            <a:r>
              <a:rPr lang="en-US" sz="2400" dirty="0"/>
              <a:t>The need to seek for a major source of fulfillment in productive work</a:t>
            </a:r>
          </a:p>
          <a:p>
            <a:r>
              <a:rPr lang="en-US" sz="2400" dirty="0"/>
              <a:t>Free of stereotyped and nonproductive patterns of problem solving</a:t>
            </a:r>
          </a:p>
          <a:p>
            <a:r>
              <a:rPr lang="en-US" sz="2400" dirty="0"/>
              <a:t>Ability to discharge hostility without harming others or oneself</a:t>
            </a:r>
          </a:p>
          <a:p>
            <a:pPr marL="0" indent="0">
              <a:buNone/>
            </a:pPr>
            <a:endParaRPr lang="en-US" sz="2400" dirty="0"/>
          </a:p>
        </p:txBody>
      </p:sp>
      <p:sp>
        <p:nvSpPr>
          <p:cNvPr id="7"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7150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28F96-0A7F-4DF2-9D1F-6579620B0EFE}"/>
              </a:ext>
            </a:extLst>
          </p:cNvPr>
          <p:cNvSpPr txBox="1"/>
          <p:nvPr/>
        </p:nvSpPr>
        <p:spPr>
          <a:xfrm>
            <a:off x="609600" y="457200"/>
            <a:ext cx="8001000" cy="4154984"/>
          </a:xfrm>
          <a:prstGeom prst="rect">
            <a:avLst/>
          </a:prstGeom>
          <a:noFill/>
        </p:spPr>
        <p:txBody>
          <a:bodyPr wrap="square">
            <a:spAutoFit/>
          </a:bodyPr>
          <a:lstStyle/>
          <a:p>
            <a:pPr marL="342900" indent="-342900">
              <a:buFont typeface="Wingdings" panose="05000000000000000000" pitchFamily="2" charset="2"/>
              <a:buChar char="Ø"/>
            </a:pPr>
            <a:r>
              <a:rPr lang="en-US" sz="2400" dirty="0"/>
              <a:t>The capacity to adapt to change and endure frustration and loss</a:t>
            </a:r>
          </a:p>
          <a:p>
            <a:endParaRPr lang="en-US" sz="2400" dirty="0"/>
          </a:p>
          <a:p>
            <a:pPr marL="342900" indent="-342900">
              <a:buFont typeface="Wingdings" panose="05000000000000000000" pitchFamily="2" charset="2"/>
              <a:buChar char="Ø"/>
            </a:pPr>
            <a:r>
              <a:rPr lang="en-US" sz="2400" dirty="0"/>
              <a:t>A realistic acceptance of the destiny imposed by one’s time and place in the world</a:t>
            </a:r>
          </a:p>
          <a:p>
            <a:endParaRPr lang="en-US" sz="2400" dirty="0"/>
          </a:p>
          <a:p>
            <a:pPr marL="342900" indent="-342900">
              <a:buFont typeface="Wingdings" panose="05000000000000000000" pitchFamily="2" charset="2"/>
              <a:buChar char="Ø"/>
            </a:pPr>
            <a:r>
              <a:rPr lang="en-US" sz="2400" dirty="0"/>
              <a:t>Appropriate expectations and goals for oneself</a:t>
            </a:r>
          </a:p>
          <a:p>
            <a:endParaRPr lang="en-US" sz="2400" dirty="0"/>
          </a:p>
          <a:p>
            <a:pPr marL="342900" indent="-342900">
              <a:buFont typeface="Wingdings" panose="05000000000000000000" pitchFamily="2" charset="2"/>
              <a:buChar char="Ø"/>
            </a:pPr>
            <a:r>
              <a:rPr lang="en-US" sz="2400" dirty="0"/>
              <a:t>Ability to respond to the uncertainties of reality in a manner consistently free of domination by one’s wishes </a:t>
            </a:r>
            <a:endParaRPr lang="en-IN" sz="2400" dirty="0"/>
          </a:p>
        </p:txBody>
      </p:sp>
      <p:sp>
        <p:nvSpPr>
          <p:cNvPr id="5" name="TextBox 4">
            <a:extLst>
              <a:ext uri="{FF2B5EF4-FFF2-40B4-BE49-F238E27FC236}">
                <a16:creationId xmlns:a16="http://schemas.microsoft.com/office/drawing/2014/main" id="{B56BAD01-CC60-447B-8C3A-AB6B6B37F915}"/>
              </a:ext>
            </a:extLst>
          </p:cNvPr>
          <p:cNvSpPr txBox="1"/>
          <p:nvPr/>
        </p:nvSpPr>
        <p:spPr>
          <a:xfrm>
            <a:off x="381000" y="5105400"/>
            <a:ext cx="8610600" cy="646331"/>
          </a:xfrm>
          <a:prstGeom prst="rect">
            <a:avLst/>
          </a:prstGeom>
          <a:noFill/>
        </p:spPr>
        <p:txBody>
          <a:bodyPr wrap="square">
            <a:spAutoFit/>
          </a:bodyPr>
          <a:lstStyle/>
          <a:p>
            <a:r>
              <a:rPr lang="en-US" dirty="0"/>
              <a:t>Sadock BJ, Sadock VA, Ruiz P, Comprehensive Textbook of Psychiatry, Tenth Edition, Volume 1, Pg 752-768</a:t>
            </a:r>
          </a:p>
        </p:txBody>
      </p:sp>
    </p:spTree>
    <p:extLst>
      <p:ext uri="{BB962C8B-B14F-4D97-AF65-F5344CB8AC3E}">
        <p14:creationId xmlns:p14="http://schemas.microsoft.com/office/powerpoint/2010/main" val="2575995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q"/>
            </a:pPr>
            <a:r>
              <a:rPr lang="en-US" sz="2400" b="1" u="sng" dirty="0"/>
              <a:t>Having the capacity for hope: </a:t>
            </a:r>
          </a:p>
          <a:p>
            <a:pPr marL="0" indent="0">
              <a:buNone/>
            </a:pPr>
            <a:endParaRPr lang="en-US" sz="2400" b="1" u="sng" dirty="0"/>
          </a:p>
          <a:p>
            <a:r>
              <a:rPr lang="en-US" sz="2400" dirty="0"/>
              <a:t>An altruistic concern for other human beings outside one’s own group and beyond one’s own time and place</a:t>
            </a:r>
          </a:p>
          <a:p>
            <a:r>
              <a:rPr lang="en-US" sz="2400" dirty="0"/>
              <a:t>The capacity to suspend one’s adult identity and engage in childish play at appropriate times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48554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endParaRPr lang="en-US" sz="2400" dirty="0"/>
          </a:p>
          <a:p>
            <a:endParaRPr lang="en-US" sz="2400" dirty="0"/>
          </a:p>
          <a:p>
            <a:r>
              <a:rPr lang="en-US" sz="2400" dirty="0"/>
              <a:t>After 50, of course, the association between mental health and maturity is contingent upon a healthy central nervous system.(The ravages of brain trauma, major depression, arteriosclerosis, Alzheimer’s, alcoholism, and schizophrenia must all be avoided.)</a:t>
            </a:r>
          </a:p>
          <a:p>
            <a:r>
              <a:rPr lang="en-US" sz="2400" dirty="0"/>
              <a:t>But if so with good physical health, intellectual function can remain virtually unimpaired until eighty.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081597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419555"/>
            <a:ext cx="7765321" cy="761999"/>
          </a:xfrm>
        </p:spPr>
        <p:txBody>
          <a:bodyPr/>
          <a:lstStyle/>
          <a:p>
            <a:r>
              <a:rPr lang="en-US" dirty="0"/>
              <a:t>Erikson’s model</a:t>
            </a:r>
          </a:p>
        </p:txBody>
      </p:sp>
      <p:sp>
        <p:nvSpPr>
          <p:cNvPr id="3" name="Content Placeholder 2"/>
          <p:cNvSpPr>
            <a:spLocks noGrp="1"/>
          </p:cNvSpPr>
          <p:nvPr>
            <p:ph idx="1"/>
          </p:nvPr>
        </p:nvSpPr>
        <p:spPr>
          <a:xfrm>
            <a:off x="457200" y="1371600"/>
            <a:ext cx="8229600" cy="5181600"/>
          </a:xfrm>
        </p:spPr>
        <p:txBody>
          <a:bodyPr>
            <a:normAutofit/>
          </a:bodyPr>
          <a:lstStyle/>
          <a:p>
            <a:r>
              <a:rPr lang="en-US" sz="2400" dirty="0"/>
              <a:t>The association of mental health to maturity is probably mediated not only by progressive brain myelination into the sixth decade but also by the evolution of emotional and social intelligence through experience</a:t>
            </a:r>
          </a:p>
          <a:p>
            <a:r>
              <a:rPr lang="en-US" sz="2400" dirty="0"/>
              <a:t>Erikson conceptualized that such development produced a “widening social radius.”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21655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8495A-A4D2-4CC8-B1FC-2F6CAD7EA2A2}"/>
              </a:ext>
            </a:extLst>
          </p:cNvPr>
          <p:cNvSpPr txBox="1"/>
          <p:nvPr/>
        </p:nvSpPr>
        <p:spPr>
          <a:xfrm>
            <a:off x="533400" y="457200"/>
            <a:ext cx="8458200" cy="3785652"/>
          </a:xfrm>
          <a:prstGeom prst="rect">
            <a:avLst/>
          </a:prstGeom>
          <a:noFill/>
        </p:spPr>
        <p:txBody>
          <a:bodyPr wrap="square">
            <a:spAutoFit/>
          </a:bodyPr>
          <a:lstStyle/>
          <a:p>
            <a:r>
              <a:rPr lang="en-US" sz="2400" dirty="0"/>
              <a:t>In Erikson’s model the adult social radius expanded over time through the mastery of the four tasks of</a:t>
            </a:r>
          </a:p>
          <a:p>
            <a:endParaRPr lang="en-US" sz="2400" dirty="0"/>
          </a:p>
          <a:p>
            <a:pPr marL="514350" indent="-514350">
              <a:buFont typeface="+mj-lt"/>
              <a:buAutoNum type="arabicPeriod"/>
            </a:pPr>
            <a:r>
              <a:rPr lang="en-US" sz="2400" dirty="0"/>
              <a:t>“Identity vs. Identity Diffusion”</a:t>
            </a:r>
          </a:p>
          <a:p>
            <a:endParaRPr lang="en-US" sz="2400" dirty="0"/>
          </a:p>
          <a:p>
            <a:pPr marL="342900" indent="-342900">
              <a:buAutoNum type="arabicPeriod" startAt="2"/>
            </a:pPr>
            <a:r>
              <a:rPr lang="en-US" sz="2400" dirty="0"/>
              <a:t>“Intimacy vs. Isolation”</a:t>
            </a:r>
          </a:p>
          <a:p>
            <a:endParaRPr lang="en-US" sz="2400" dirty="0"/>
          </a:p>
          <a:p>
            <a:r>
              <a:rPr lang="en-US" sz="2400" dirty="0"/>
              <a:t>3.“Generativity vs. Stagnation”</a:t>
            </a:r>
          </a:p>
          <a:p>
            <a:endParaRPr lang="en-US" sz="2400" dirty="0"/>
          </a:p>
          <a:p>
            <a:r>
              <a:rPr lang="en-US" sz="2400" dirty="0"/>
              <a:t>4.“Integrity vs. Despair”</a:t>
            </a:r>
          </a:p>
        </p:txBody>
      </p:sp>
    </p:spTree>
    <p:extLst>
      <p:ext uri="{BB962C8B-B14F-4D97-AF65-F5344CB8AC3E}">
        <p14:creationId xmlns:p14="http://schemas.microsoft.com/office/powerpoint/2010/main" val="86875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 dirty="0"/>
              <a:t>DEFINING</a:t>
            </a:r>
            <a:r>
              <a:rPr lang="en-US" b="1" spc="-50" dirty="0"/>
              <a:t> </a:t>
            </a:r>
            <a:r>
              <a:rPr lang="en-US" b="1" spc="-5" dirty="0"/>
              <a:t>NORMALITY</a:t>
            </a:r>
            <a:endParaRPr lang="en-US" b="1" dirty="0"/>
          </a:p>
        </p:txBody>
      </p:sp>
      <p:sp>
        <p:nvSpPr>
          <p:cNvPr id="3" name="Content Placeholder 2"/>
          <p:cNvSpPr>
            <a:spLocks noGrp="1"/>
          </p:cNvSpPr>
          <p:nvPr>
            <p:ph idx="1"/>
          </p:nvPr>
        </p:nvSpPr>
        <p:spPr>
          <a:xfrm>
            <a:off x="457200" y="1371600"/>
            <a:ext cx="8229600" cy="4754563"/>
          </a:xfrm>
        </p:spPr>
        <p:txBody>
          <a:bodyPr>
            <a:normAutofit/>
          </a:bodyPr>
          <a:lstStyle/>
          <a:p>
            <a:pPr marL="355600" marR="193040">
              <a:spcBef>
                <a:spcPts val="994"/>
              </a:spcBef>
              <a:buClr>
                <a:srgbClr val="539E39"/>
              </a:buClr>
              <a:tabLst>
                <a:tab pos="355600" algn="l"/>
              </a:tabLst>
            </a:pPr>
            <a:endParaRPr lang="en-US" sz="2800" spc="-5" dirty="0">
              <a:solidFill>
                <a:srgbClr val="404040"/>
              </a:solidFill>
              <a:latin typeface="Myanmar Text"/>
              <a:cs typeface="Myanmar Text"/>
            </a:endParaRPr>
          </a:p>
          <a:p>
            <a:pPr marL="355600" marR="193040">
              <a:spcBef>
                <a:spcPts val="994"/>
              </a:spcBef>
              <a:buClr>
                <a:srgbClr val="539E39"/>
              </a:buClr>
              <a:tabLst>
                <a:tab pos="355600" algn="l"/>
              </a:tabLst>
            </a:pPr>
            <a:r>
              <a:rPr lang="en-US" sz="2800" spc="-5" dirty="0">
                <a:latin typeface="Myanmar Text"/>
                <a:cs typeface="Myanmar Text"/>
              </a:rPr>
              <a:t>Normality </a:t>
            </a:r>
            <a:r>
              <a:rPr lang="en-US" sz="2800" dirty="0">
                <a:latin typeface="Myanmar Text"/>
                <a:cs typeface="Myanmar Text"/>
              </a:rPr>
              <a:t>has </a:t>
            </a:r>
            <a:r>
              <a:rPr lang="en-US" sz="2800" spc="-5" dirty="0">
                <a:latin typeface="Myanmar Text"/>
                <a:cs typeface="Myanmar Text"/>
              </a:rPr>
              <a:t>been defined </a:t>
            </a:r>
            <a:r>
              <a:rPr lang="en-US" sz="2800" dirty="0">
                <a:latin typeface="Myanmar Text"/>
                <a:cs typeface="Myanmar Text"/>
              </a:rPr>
              <a:t>as patterns of behavior or personality traits that are </a:t>
            </a:r>
            <a:r>
              <a:rPr lang="en-US" sz="2800" dirty="0">
                <a:solidFill>
                  <a:srgbClr val="FF0000"/>
                </a:solidFill>
                <a:latin typeface="Myanmar Text"/>
                <a:cs typeface="Myanmar Text"/>
              </a:rPr>
              <a:t>typical </a:t>
            </a:r>
            <a:r>
              <a:rPr lang="en-US" sz="2800" dirty="0">
                <a:latin typeface="Myanmar Text"/>
                <a:cs typeface="Myanmar Text"/>
              </a:rPr>
              <a:t>or that conform to </a:t>
            </a:r>
            <a:r>
              <a:rPr lang="en-US" sz="2800" spc="-5" dirty="0">
                <a:latin typeface="Myanmar Text"/>
                <a:cs typeface="Myanmar Text"/>
              </a:rPr>
              <a:t>some </a:t>
            </a:r>
            <a:r>
              <a:rPr lang="en-US" sz="2800" dirty="0">
                <a:latin typeface="Myanmar Text"/>
                <a:cs typeface="Myanmar Text"/>
              </a:rPr>
              <a:t>standard of proper and </a:t>
            </a:r>
            <a:r>
              <a:rPr lang="en-US" sz="2800" dirty="0">
                <a:solidFill>
                  <a:srgbClr val="FF0000"/>
                </a:solidFill>
                <a:latin typeface="Myanmar Text"/>
                <a:cs typeface="Myanmar Text"/>
              </a:rPr>
              <a:t>acceptable ways </a:t>
            </a:r>
            <a:r>
              <a:rPr lang="en-US" sz="2800" dirty="0">
                <a:latin typeface="Myanmar Text"/>
                <a:cs typeface="Myanmar Text"/>
              </a:rPr>
              <a:t>of behaving and</a:t>
            </a:r>
            <a:r>
              <a:rPr lang="en-US" sz="2800" spc="-45" dirty="0">
                <a:latin typeface="Myanmar Text"/>
                <a:cs typeface="Myanmar Text"/>
              </a:rPr>
              <a:t> </a:t>
            </a:r>
            <a:r>
              <a:rPr lang="en-US" sz="2800" spc="-5" dirty="0">
                <a:latin typeface="Myanmar Text"/>
                <a:cs typeface="Myanmar Text"/>
              </a:rPr>
              <a:t>being.</a:t>
            </a:r>
            <a:endParaRPr lang="en-US" sz="2800" dirty="0">
              <a:latin typeface="Myanmar Text"/>
              <a:cs typeface="Myanmar Text"/>
            </a:endParaRPr>
          </a:p>
          <a:p>
            <a:pPr marL="355600" marR="109220">
              <a:spcBef>
                <a:spcPts val="945"/>
              </a:spcBef>
              <a:buClr>
                <a:srgbClr val="539E39"/>
              </a:buClr>
              <a:tabLst>
                <a:tab pos="355600" algn="l"/>
              </a:tabLst>
            </a:pPr>
            <a:r>
              <a:rPr lang="en-US" sz="2800" spc="-5" dirty="0">
                <a:latin typeface="Myanmar Text"/>
                <a:cs typeface="Myanmar Text"/>
              </a:rPr>
              <a:t>The use of </a:t>
            </a:r>
            <a:r>
              <a:rPr lang="en-US" sz="2800" dirty="0">
                <a:latin typeface="Myanmar Text"/>
                <a:cs typeface="Myanmar Text"/>
              </a:rPr>
              <a:t>terms such </a:t>
            </a:r>
            <a:r>
              <a:rPr lang="en-US" sz="2800" spc="-5" dirty="0">
                <a:latin typeface="Myanmar Text"/>
                <a:cs typeface="Myanmar Text"/>
              </a:rPr>
              <a:t>as </a:t>
            </a:r>
            <a:r>
              <a:rPr lang="en-US" sz="2800" spc="-5" dirty="0">
                <a:solidFill>
                  <a:srgbClr val="FF0000"/>
                </a:solidFill>
                <a:latin typeface="Myanmar Text"/>
                <a:cs typeface="Myanmar Text"/>
              </a:rPr>
              <a:t>typical or </a:t>
            </a:r>
            <a:r>
              <a:rPr lang="en-US" sz="2800" dirty="0">
                <a:solidFill>
                  <a:srgbClr val="FF0000"/>
                </a:solidFill>
                <a:latin typeface="Myanmar Text"/>
                <a:cs typeface="Myanmar Text"/>
              </a:rPr>
              <a:t>acceptable</a:t>
            </a:r>
            <a:r>
              <a:rPr lang="en-US" sz="2800" dirty="0">
                <a:solidFill>
                  <a:srgbClr val="404040"/>
                </a:solidFill>
                <a:latin typeface="Myanmar Text"/>
                <a:cs typeface="Myanmar Text"/>
              </a:rPr>
              <a:t>, </a:t>
            </a:r>
            <a:r>
              <a:rPr lang="en-US" sz="2800" dirty="0">
                <a:latin typeface="Myanmar Text"/>
                <a:cs typeface="Myanmar Text"/>
              </a:rPr>
              <a:t>however, </a:t>
            </a:r>
            <a:r>
              <a:rPr lang="en-US" sz="2800" spc="-5" dirty="0">
                <a:latin typeface="Myanmar Text"/>
                <a:cs typeface="Myanmar Text"/>
              </a:rPr>
              <a:t>has been  criticized because they are ambiguous, involve value judgments, and vary from one culture to</a:t>
            </a:r>
            <a:r>
              <a:rPr lang="en-US" sz="2800" spc="60" dirty="0">
                <a:latin typeface="Myanmar Text"/>
                <a:cs typeface="Myanmar Text"/>
              </a:rPr>
              <a:t> </a:t>
            </a:r>
            <a:r>
              <a:rPr lang="en-US" sz="2800" spc="-5" dirty="0">
                <a:latin typeface="Myanmar Text"/>
                <a:cs typeface="Myanmar Text"/>
              </a:rPr>
              <a:t>another.</a:t>
            </a:r>
            <a:endParaRPr lang="en-US" sz="2800" dirty="0">
              <a:latin typeface="Myanmar Text"/>
              <a:cs typeface="Myanmar Text"/>
            </a:endParaRP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19976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765322" cy="4572000"/>
          </a:xfrm>
        </p:spPr>
        <p:txBody>
          <a:bodyPr>
            <a:normAutofit/>
          </a:bodyPr>
          <a:lstStyle/>
          <a:p>
            <a:r>
              <a:rPr lang="en-US" sz="2400" dirty="0"/>
              <a:t>On the basis of empirical data from Harvard’s Study of Adult Development, Vaillant has added two more task to Erikson’s four : </a:t>
            </a:r>
          </a:p>
          <a:p>
            <a:endParaRPr lang="en-US" sz="2400" dirty="0"/>
          </a:p>
          <a:p>
            <a:pPr marL="514350" indent="-514350">
              <a:buFont typeface="+mj-lt"/>
              <a:buAutoNum type="arabicPeriod"/>
            </a:pPr>
            <a:r>
              <a:rPr lang="en-US" sz="2400" dirty="0"/>
              <a:t>Career Consolidation</a:t>
            </a:r>
          </a:p>
          <a:p>
            <a:pPr marL="514350" indent="-514350">
              <a:buFont typeface="+mj-lt"/>
              <a:buAutoNum type="arabicPeriod"/>
            </a:pPr>
            <a:r>
              <a:rPr lang="en-US" sz="2400" dirty="0"/>
              <a:t>Keeper of the Meaning or Guardian</a:t>
            </a:r>
          </a:p>
          <a:p>
            <a:pPr marL="0" indent="0">
              <a:buNone/>
            </a:pPr>
            <a:endParaRPr lang="en-US" sz="2400" dirty="0"/>
          </a:p>
          <a:p>
            <a:r>
              <a:rPr lang="en-US" sz="2400" dirty="0"/>
              <a:t>The mastery of such tasks appears relatively independent of education, gender, social class, and probably culture</a:t>
            </a:r>
            <a:r>
              <a:rPr lang="en-US" dirty="0"/>
              <a: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882994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a:solidFill>
                  <a:srgbClr val="FF0000"/>
                </a:solidFill>
              </a:rPr>
              <a:t> </a:t>
            </a:r>
            <a:r>
              <a:rPr lang="en-US" sz="4000" dirty="0">
                <a:solidFill>
                  <a:srgbClr val="FF0000"/>
                </a:solidFill>
              </a:rPr>
              <a:t>A schematic model of the expanding social radius of maturing individuals during adulthood.</a:t>
            </a:r>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22" t="16806" r="31172" b="24444"/>
          <a:stretch/>
        </p:blipFill>
        <p:spPr bwMode="auto">
          <a:xfrm>
            <a:off x="3276600" y="1981200"/>
            <a:ext cx="57531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116729"/>
            <a:ext cx="3276600" cy="1938992"/>
          </a:xfrm>
          <a:prstGeom prst="rect">
            <a:avLst/>
          </a:prstGeom>
          <a:noFill/>
        </p:spPr>
        <p:txBody>
          <a:bodyPr wrap="square" rtlCol="0">
            <a:spAutoFit/>
          </a:bodyPr>
          <a:lstStyle/>
          <a:p>
            <a:r>
              <a:rPr lang="en-US" sz="2400" dirty="0"/>
              <a:t>In such a model, the social radius of each earlier adult developmental task fits inside the next</a:t>
            </a:r>
          </a:p>
        </p:txBody>
      </p:sp>
    </p:spTree>
    <p:extLst>
      <p:ext uri="{BB962C8B-B14F-4D97-AF65-F5344CB8AC3E}">
        <p14:creationId xmlns:p14="http://schemas.microsoft.com/office/powerpoint/2010/main" val="1951907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04593"/>
            <a:ext cx="7765321" cy="1326321"/>
          </a:xfrm>
        </p:spPr>
        <p:txBody>
          <a:bodyPr/>
          <a:lstStyle/>
          <a:p>
            <a:r>
              <a:rPr lang="en-US" i="1" dirty="0"/>
              <a:t>Identity</a:t>
            </a:r>
          </a:p>
        </p:txBody>
      </p:sp>
      <p:sp>
        <p:nvSpPr>
          <p:cNvPr id="3" name="Content Placeholder 2"/>
          <p:cNvSpPr>
            <a:spLocks noGrp="1"/>
          </p:cNvSpPr>
          <p:nvPr>
            <p:ph idx="1"/>
          </p:nvPr>
        </p:nvSpPr>
        <p:spPr>
          <a:xfrm>
            <a:off x="685346" y="1371600"/>
            <a:ext cx="7765322" cy="4800600"/>
          </a:xfrm>
        </p:spPr>
        <p:txBody>
          <a:bodyPr>
            <a:noAutofit/>
          </a:bodyPr>
          <a:lstStyle/>
          <a:p>
            <a:r>
              <a:rPr lang="en-US" sz="2400" dirty="0"/>
              <a:t>Adolescents must achieve an Identity that allows them to become separate from their parents; for mental health and adult development cannot evolve through a false self.</a:t>
            </a:r>
          </a:p>
          <a:p>
            <a:r>
              <a:rPr lang="en-US" sz="2400" dirty="0"/>
              <a:t>The task of Identity requires mastering the last task of childhood: sustained separation from social, residential, economic, and ideological dependence upon family of origin.</a:t>
            </a:r>
          </a:p>
          <a:p>
            <a:r>
              <a:rPr lang="en-US" sz="2400" dirty="0"/>
              <a:t>knowing where one’s family values end and one’s own values begin</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659131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765322" cy="4191000"/>
          </a:xfrm>
        </p:spPr>
        <p:txBody>
          <a:bodyPr>
            <a:normAutofit/>
          </a:bodyPr>
          <a:lstStyle/>
          <a:p>
            <a:r>
              <a:rPr lang="en-US" sz="2400" dirty="0"/>
              <a:t>Such separation derives as much from the identification and internalization of important adolescent friends and nonfamily mentors as it does from simple biologic maturation.</a:t>
            </a:r>
          </a:p>
          <a:p>
            <a:r>
              <a:rPr lang="en-US" sz="2400" dirty="0"/>
              <a:t>For example, accents become relatively fixed by age 16 and reflect those of one’s adolescent peer group rather than the accents of one’s parents.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915030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80825"/>
            <a:ext cx="7765321" cy="1326321"/>
          </a:xfrm>
        </p:spPr>
        <p:txBody>
          <a:bodyPr/>
          <a:lstStyle/>
          <a:p>
            <a:r>
              <a:rPr lang="en-US" i="1" dirty="0"/>
              <a:t>Intimacy</a:t>
            </a:r>
          </a:p>
        </p:txBody>
      </p:sp>
      <p:sp>
        <p:nvSpPr>
          <p:cNvPr id="3" name="Content Placeholder 2"/>
          <p:cNvSpPr>
            <a:spLocks noGrp="1"/>
          </p:cNvSpPr>
          <p:nvPr>
            <p:ph idx="1"/>
          </p:nvPr>
        </p:nvSpPr>
        <p:spPr>
          <a:xfrm>
            <a:off x="685346" y="1295400"/>
            <a:ext cx="7765322" cy="3695136"/>
          </a:xfrm>
        </p:spPr>
        <p:txBody>
          <a:bodyPr>
            <a:noAutofit/>
          </a:bodyPr>
          <a:lstStyle/>
          <a:p>
            <a:r>
              <a:rPr lang="en-US" sz="2400" dirty="0"/>
              <a:t>Young adults should develop Intimacy, which permits them to become reciprocally, and not selfishly, involved with a partner.</a:t>
            </a:r>
          </a:p>
          <a:p>
            <a:r>
              <a:rPr lang="en-US" sz="2400" dirty="0"/>
              <a:t>But living with just one other person in an </a:t>
            </a:r>
            <a:r>
              <a:rPr lang="en-US" sz="2400" i="1" dirty="0"/>
              <a:t>interdependent, reciprocal, committed, </a:t>
            </a:r>
            <a:r>
              <a:rPr lang="en-US" sz="2400" dirty="0"/>
              <a:t>and </a:t>
            </a:r>
            <a:r>
              <a:rPr lang="en-US" sz="2400" i="1" dirty="0"/>
              <a:t>contented </a:t>
            </a:r>
            <a:r>
              <a:rPr lang="en-US" sz="2400" dirty="0"/>
              <a:t>fashion for years and years may seem neither desirable nor possible to a young adult.</a:t>
            </a:r>
          </a:p>
          <a:p>
            <a:r>
              <a:rPr lang="en-US" sz="2400" dirty="0"/>
              <a:t>Once achieved, however, the capacity for intimacy may seem as effortless and desirable as riding a bicycle.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569612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7765322" cy="3695136"/>
          </a:xfrm>
        </p:spPr>
        <p:txBody>
          <a:bodyPr>
            <a:normAutofit/>
          </a:bodyPr>
          <a:lstStyle/>
          <a:p>
            <a:r>
              <a:rPr lang="en-US" sz="2400" dirty="0"/>
              <a:t>Sometimes the relationship is with a person of the same gender; sometimes it is completely asexual; and sometimes, as in religious orders, the interdependence is with a community.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396911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i="1" dirty="0"/>
              <a:t>Career Consolidation</a:t>
            </a:r>
            <a:br>
              <a:rPr lang="en-US" i="1" dirty="0"/>
            </a:br>
            <a:endParaRPr lang="en-US" i="1" dirty="0"/>
          </a:p>
        </p:txBody>
      </p:sp>
      <p:sp>
        <p:nvSpPr>
          <p:cNvPr id="3" name="Content Placeholder 2"/>
          <p:cNvSpPr>
            <a:spLocks noGrp="1"/>
          </p:cNvSpPr>
          <p:nvPr>
            <p:ph idx="1"/>
          </p:nvPr>
        </p:nvSpPr>
        <p:spPr>
          <a:xfrm>
            <a:off x="228600" y="1066800"/>
            <a:ext cx="8229600" cy="5867400"/>
          </a:xfrm>
        </p:spPr>
        <p:txBody>
          <a:bodyPr>
            <a:noAutofit/>
          </a:bodyPr>
          <a:lstStyle/>
          <a:p>
            <a:r>
              <a:rPr lang="en-US" sz="2400" dirty="0"/>
              <a:t>Career Consolidation is a task that is usually mastered together with or that follows the mastery of intimacy. Mastery of this task permits adults to find a career that is valuable.</a:t>
            </a:r>
          </a:p>
          <a:p>
            <a:r>
              <a:rPr lang="en-US" sz="2400" dirty="0"/>
              <a:t>Careers involve being of value to other people. There are four crucial developmental criteria that transform a “job” or hobby into a “career”: </a:t>
            </a:r>
          </a:p>
          <a:p>
            <a:pPr marL="0" indent="0">
              <a:buNone/>
            </a:pPr>
            <a:endParaRPr lang="en-US" sz="2400" dirty="0"/>
          </a:p>
          <a:p>
            <a:pPr marL="514350" indent="-514350">
              <a:buFont typeface="+mj-lt"/>
              <a:buAutoNum type="arabicPeriod"/>
            </a:pPr>
            <a:r>
              <a:rPr lang="en-US" sz="2400" dirty="0"/>
              <a:t>Contentment</a:t>
            </a:r>
          </a:p>
          <a:p>
            <a:pPr marL="514350" indent="-514350">
              <a:buFont typeface="+mj-lt"/>
              <a:buAutoNum type="arabicPeriod"/>
            </a:pPr>
            <a:r>
              <a:rPr lang="en-US" sz="2400" dirty="0"/>
              <a:t>Compensation</a:t>
            </a:r>
          </a:p>
          <a:p>
            <a:pPr marL="514350" indent="-514350">
              <a:buFont typeface="+mj-lt"/>
              <a:buAutoNum type="arabicPeriod"/>
            </a:pPr>
            <a:r>
              <a:rPr lang="en-US" sz="2400" dirty="0"/>
              <a:t>Competence</a:t>
            </a:r>
          </a:p>
          <a:p>
            <a:pPr marL="514350" indent="-514350">
              <a:buFont typeface="+mj-lt"/>
              <a:buAutoNum type="arabicPeriod"/>
            </a:pPr>
            <a:r>
              <a:rPr lang="en-US" sz="2400" dirty="0"/>
              <a:t>Commitment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523806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765322" cy="3695136"/>
          </a:xfrm>
        </p:spPr>
        <p:txBody>
          <a:bodyPr>
            <a:normAutofit/>
          </a:bodyPr>
          <a:lstStyle/>
          <a:p>
            <a:endParaRPr lang="en-US" sz="2400" dirty="0"/>
          </a:p>
          <a:p>
            <a:endParaRPr lang="en-US" sz="2400" dirty="0"/>
          </a:p>
          <a:p>
            <a:r>
              <a:rPr lang="en-US" sz="2400" dirty="0"/>
              <a:t>Not only schizophrenics but also individuals with severe personality disorder often manifest a lifelong inability to achieve either intimacy or sustained, gratifying employment. In short, they fail to grow up.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709682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36525"/>
            <a:ext cx="7765321" cy="1326321"/>
          </a:xfrm>
        </p:spPr>
        <p:txBody>
          <a:bodyPr/>
          <a:lstStyle/>
          <a:p>
            <a:r>
              <a:rPr lang="en-US" i="1" dirty="0"/>
              <a:t>Generativity</a:t>
            </a:r>
          </a:p>
        </p:txBody>
      </p:sp>
      <p:sp>
        <p:nvSpPr>
          <p:cNvPr id="3" name="Content Placeholder 2"/>
          <p:cNvSpPr>
            <a:spLocks noGrp="1"/>
          </p:cNvSpPr>
          <p:nvPr>
            <p:ph idx="1"/>
          </p:nvPr>
        </p:nvSpPr>
        <p:spPr>
          <a:xfrm>
            <a:off x="685346" y="1828800"/>
            <a:ext cx="7765322" cy="3695136"/>
          </a:xfrm>
        </p:spPr>
        <p:txBody>
          <a:bodyPr>
            <a:normAutofit/>
          </a:bodyPr>
          <a:lstStyle/>
          <a:p>
            <a:r>
              <a:rPr lang="en-US" sz="2400" dirty="0"/>
              <a:t>Mastery of the fourth task, Generativity, involves the clear capacity to care for and guide the next generation.</a:t>
            </a:r>
          </a:p>
          <a:p>
            <a:r>
              <a:rPr lang="en-US" sz="2400" dirty="0"/>
              <a:t>Existing research reveals that sometime between age 35 and 55, the need for achievement declines and the need for community and affiliation increases.</a:t>
            </a:r>
          </a:p>
          <a:p>
            <a:r>
              <a:rPr lang="en-US" sz="2400" dirty="0"/>
              <a:t>It means serving as a consultant, guide, mentor, or coach to young adults in the larger society</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098464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7765322" cy="3695136"/>
          </a:xfrm>
        </p:spPr>
        <p:txBody>
          <a:bodyPr>
            <a:noAutofit/>
          </a:bodyPr>
          <a:lstStyle/>
          <a:p>
            <a:endParaRPr lang="en-US" sz="2400" dirty="0"/>
          </a:p>
          <a:p>
            <a:endParaRPr lang="en-US" sz="2400" dirty="0"/>
          </a:p>
          <a:p>
            <a:r>
              <a:rPr lang="en-US" sz="2400" dirty="0"/>
              <a:t>Generativity reflects the capacity to give the self—finally completed through mastery of the first three tasks of adult development— away.</a:t>
            </a:r>
          </a:p>
          <a:p>
            <a:r>
              <a:rPr lang="en-US" sz="2400" dirty="0"/>
              <a:t>Its mastery is strongly correlated with successful adaptation to old age.</a:t>
            </a:r>
          </a:p>
          <a:p>
            <a:r>
              <a:rPr lang="en-US" sz="2400" dirty="0"/>
              <a:t>This is because in old age there are inevitable losses and these may be overwhelming if one has not continued to grow beyond his or her immediate family.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16959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800" u="sng" dirty="0"/>
              <a:t>GEORGE MORA</a:t>
            </a:r>
            <a:r>
              <a:rPr lang="en-US" sz="2800" dirty="0"/>
              <a:t>, devised a system to describe behavioral manifestations that are  normal in one context but not in another, depending on how the person is  viewed by the society.</a:t>
            </a:r>
          </a:p>
          <a:p>
            <a:pPr marL="0" indent="0" algn="ctr">
              <a:buNone/>
            </a:pPr>
            <a:r>
              <a:rPr lang="en-US" dirty="0"/>
              <a:t>Normality in Context</a:t>
            </a:r>
          </a:p>
          <a:p>
            <a:pPr marL="0" indent="0">
              <a:buNone/>
            </a:pPr>
            <a:endParaRPr lang="en-US" dirty="0"/>
          </a:p>
        </p:txBody>
      </p:sp>
      <p:sp>
        <p:nvSpPr>
          <p:cNvPr id="10"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graphicFrame>
        <p:nvGraphicFramePr>
          <p:cNvPr id="5" name="Table 4"/>
          <p:cNvGraphicFramePr>
            <a:graphicFrameLocks noGrp="1"/>
          </p:cNvGraphicFramePr>
          <p:nvPr>
            <p:extLst>
              <p:ext uri="{D42A27DB-BD31-4B8C-83A1-F6EECF244321}">
                <p14:modId xmlns:p14="http://schemas.microsoft.com/office/powerpoint/2010/main" val="4117505355"/>
              </p:ext>
            </p:extLst>
          </p:nvPr>
        </p:nvGraphicFramePr>
        <p:xfrm>
          <a:off x="304800" y="2514599"/>
          <a:ext cx="8534400" cy="29718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685483">
                <a:tc>
                  <a:txBody>
                    <a:bodyPr/>
                    <a:lstStyle/>
                    <a:p>
                      <a:pPr marL="91440">
                        <a:lnSpc>
                          <a:spcPts val="1925"/>
                        </a:lnSpc>
                      </a:pPr>
                      <a:r>
                        <a:rPr sz="1800" b="1" spc="-95" dirty="0">
                          <a:solidFill>
                            <a:srgbClr val="FFFFFF"/>
                          </a:solidFill>
                          <a:latin typeface="Myanmar Text"/>
                          <a:cs typeface="Myanmar Text"/>
                        </a:rPr>
                        <a:t>TERM</a:t>
                      </a:r>
                      <a:endParaRPr sz="1800" dirty="0">
                        <a:latin typeface="Myanmar Text"/>
                        <a:cs typeface="Myanmar Text"/>
                      </a:endParaRPr>
                    </a:p>
                  </a:txBody>
                  <a:tcPr marL="0" marR="0" marT="0" marB="0" anchor="ctr"/>
                </a:tc>
                <a:tc>
                  <a:txBody>
                    <a:bodyPr/>
                    <a:lstStyle/>
                    <a:p>
                      <a:pPr marL="92075">
                        <a:lnSpc>
                          <a:spcPts val="1925"/>
                        </a:lnSpc>
                      </a:pPr>
                      <a:r>
                        <a:rPr sz="1800" b="1" spc="-85" dirty="0">
                          <a:solidFill>
                            <a:srgbClr val="FFFFFF"/>
                          </a:solidFill>
                          <a:latin typeface="Myanmar Text"/>
                          <a:cs typeface="Myanmar Text"/>
                        </a:rPr>
                        <a:t>CONTEXT</a:t>
                      </a:r>
                      <a:endParaRPr sz="1800" dirty="0">
                        <a:latin typeface="Myanmar Text"/>
                        <a:cs typeface="Myanmar Text"/>
                      </a:endParaRPr>
                    </a:p>
                  </a:txBody>
                  <a:tcPr marL="0" marR="0" marT="0" marB="0" anchor="ctr"/>
                </a:tc>
                <a:extLst>
                  <a:ext uri="{0D108BD9-81ED-4DB2-BD59-A6C34878D82A}">
                    <a16:rowId xmlns:a16="http://schemas.microsoft.com/office/drawing/2014/main" val="10000"/>
                  </a:ext>
                </a:extLst>
              </a:tr>
              <a:tr h="457518">
                <a:tc>
                  <a:txBody>
                    <a:bodyPr/>
                    <a:lstStyle/>
                    <a:p>
                      <a:pPr marL="91440">
                        <a:lnSpc>
                          <a:spcPts val="1925"/>
                        </a:lnSpc>
                      </a:pPr>
                      <a:r>
                        <a:rPr sz="1800" dirty="0">
                          <a:latin typeface="Myanmar Text"/>
                          <a:cs typeface="Myanmar Text"/>
                        </a:rPr>
                        <a:t>Autonormal</a:t>
                      </a: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a:t>
                      </a:r>
                      <a:r>
                        <a:rPr sz="1800" spc="-5" dirty="0">
                          <a:latin typeface="Myanmar Text"/>
                          <a:cs typeface="Myanmar Text"/>
                        </a:rPr>
                        <a:t>normal </a:t>
                      </a:r>
                      <a:r>
                        <a:rPr sz="1800" dirty="0">
                          <a:latin typeface="Myanmar Text"/>
                          <a:cs typeface="Myanmar Text"/>
                        </a:rPr>
                        <a:t>by his or her own</a:t>
                      </a:r>
                      <a:r>
                        <a:rPr sz="1800" spc="-130" dirty="0">
                          <a:latin typeface="Myanmar Text"/>
                          <a:cs typeface="Myanmar Text"/>
                        </a:rPr>
                        <a:t> </a:t>
                      </a:r>
                      <a:r>
                        <a:rPr sz="1800" spc="-5" dirty="0">
                          <a:latin typeface="Myanmar Text"/>
                          <a:cs typeface="Myanmar Text"/>
                        </a:rPr>
                        <a:t>society</a:t>
                      </a:r>
                      <a:endParaRPr sz="1800" dirty="0">
                        <a:latin typeface="Myanmar Text"/>
                        <a:cs typeface="Myanmar Text"/>
                      </a:endParaRPr>
                    </a:p>
                  </a:txBody>
                  <a:tcPr marL="0" marR="0" marT="0" marB="0" anchor="ctr"/>
                </a:tc>
                <a:extLst>
                  <a:ext uri="{0D108BD9-81ED-4DB2-BD59-A6C34878D82A}">
                    <a16:rowId xmlns:a16="http://schemas.microsoft.com/office/drawing/2014/main" val="10001"/>
                  </a:ext>
                </a:extLst>
              </a:tr>
              <a:tr h="457200">
                <a:tc>
                  <a:txBody>
                    <a:bodyPr/>
                    <a:lstStyle/>
                    <a:p>
                      <a:pPr marL="91440">
                        <a:lnSpc>
                          <a:spcPts val="1925"/>
                        </a:lnSpc>
                      </a:pPr>
                      <a:r>
                        <a:rPr sz="1800" spc="-5" dirty="0">
                          <a:latin typeface="Myanmar Text"/>
                          <a:cs typeface="Myanmar Text"/>
                        </a:rPr>
                        <a:t>Autopathological</a:t>
                      </a:r>
                      <a:endParaRPr sz="1800" dirty="0">
                        <a:latin typeface="Myanmar Text"/>
                        <a:cs typeface="Myanmar Text"/>
                      </a:endParaRP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a:t>
                      </a:r>
                      <a:r>
                        <a:rPr sz="1800" spc="-5" dirty="0">
                          <a:latin typeface="Myanmar Text"/>
                          <a:cs typeface="Myanmar Text"/>
                        </a:rPr>
                        <a:t>abnormal </a:t>
                      </a:r>
                      <a:r>
                        <a:rPr sz="1800" dirty="0">
                          <a:latin typeface="Myanmar Text"/>
                          <a:cs typeface="Myanmar Text"/>
                        </a:rPr>
                        <a:t>by his or her own</a:t>
                      </a:r>
                      <a:r>
                        <a:rPr sz="1800" spc="-130" dirty="0">
                          <a:latin typeface="Myanmar Text"/>
                          <a:cs typeface="Myanmar Text"/>
                        </a:rPr>
                        <a:t> </a:t>
                      </a:r>
                      <a:r>
                        <a:rPr sz="1800" spc="-5" dirty="0">
                          <a:latin typeface="Myanmar Text"/>
                          <a:cs typeface="Myanmar Text"/>
                        </a:rPr>
                        <a:t>society</a:t>
                      </a:r>
                      <a:endParaRPr sz="1800" dirty="0">
                        <a:latin typeface="Myanmar Text"/>
                        <a:cs typeface="Myanmar Text"/>
                      </a:endParaRPr>
                    </a:p>
                  </a:txBody>
                  <a:tcPr marL="0" marR="0" marT="0" marB="0" anchor="ctr"/>
                </a:tc>
                <a:extLst>
                  <a:ext uri="{0D108BD9-81ED-4DB2-BD59-A6C34878D82A}">
                    <a16:rowId xmlns:a16="http://schemas.microsoft.com/office/drawing/2014/main" val="10002"/>
                  </a:ext>
                </a:extLst>
              </a:tr>
              <a:tr h="609600">
                <a:tc>
                  <a:txBody>
                    <a:bodyPr/>
                    <a:lstStyle/>
                    <a:p>
                      <a:pPr marL="91440">
                        <a:lnSpc>
                          <a:spcPts val="1925"/>
                        </a:lnSpc>
                      </a:pPr>
                      <a:r>
                        <a:rPr sz="1800" spc="-5" dirty="0">
                          <a:latin typeface="Myanmar Text"/>
                          <a:cs typeface="Myanmar Text"/>
                        </a:rPr>
                        <a:t>Heteronormal</a:t>
                      </a:r>
                      <a:endParaRPr sz="1800" dirty="0">
                        <a:latin typeface="Myanmar Text"/>
                        <a:cs typeface="Myanmar Text"/>
                      </a:endParaRP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a:t>
                      </a:r>
                      <a:r>
                        <a:rPr sz="1800" spc="-5" dirty="0">
                          <a:latin typeface="Myanmar Text"/>
                          <a:cs typeface="Myanmar Text"/>
                        </a:rPr>
                        <a:t>normal </a:t>
                      </a:r>
                      <a:r>
                        <a:rPr sz="1800" dirty="0">
                          <a:latin typeface="Myanmar Text"/>
                          <a:cs typeface="Myanmar Text"/>
                        </a:rPr>
                        <a:t>by </a:t>
                      </a:r>
                      <a:r>
                        <a:rPr sz="1800" spc="-5" dirty="0">
                          <a:latin typeface="Myanmar Text"/>
                          <a:cs typeface="Myanmar Text"/>
                        </a:rPr>
                        <a:t>members </a:t>
                      </a:r>
                      <a:r>
                        <a:rPr sz="1800" dirty="0">
                          <a:latin typeface="Myanmar Text"/>
                          <a:cs typeface="Myanmar Text"/>
                        </a:rPr>
                        <a:t>of another</a:t>
                      </a:r>
                      <a:r>
                        <a:rPr sz="1800" spc="-110" dirty="0">
                          <a:latin typeface="Myanmar Text"/>
                          <a:cs typeface="Myanmar Text"/>
                        </a:rPr>
                        <a:t> </a:t>
                      </a:r>
                      <a:r>
                        <a:rPr sz="1800" spc="-5" dirty="0">
                          <a:latin typeface="Myanmar Text"/>
                          <a:cs typeface="Myanmar Text"/>
                        </a:rPr>
                        <a:t>society</a:t>
                      </a:r>
                      <a:endParaRPr sz="1800" dirty="0">
                        <a:latin typeface="Myanmar Text"/>
                        <a:cs typeface="Myanmar Text"/>
                      </a:endParaRPr>
                    </a:p>
                    <a:p>
                      <a:pPr marL="92075">
                        <a:lnSpc>
                          <a:spcPct val="100000"/>
                        </a:lnSpc>
                      </a:pPr>
                      <a:r>
                        <a:rPr sz="1800" spc="-5" dirty="0">
                          <a:latin typeface="Myanmar Text"/>
                          <a:cs typeface="Myanmar Text"/>
                        </a:rPr>
                        <a:t>observing him </a:t>
                      </a:r>
                      <a:r>
                        <a:rPr sz="1800" dirty="0">
                          <a:latin typeface="Myanmar Text"/>
                          <a:cs typeface="Myanmar Text"/>
                        </a:rPr>
                        <a:t>or</a:t>
                      </a:r>
                      <a:r>
                        <a:rPr sz="1800" spc="-15" dirty="0">
                          <a:latin typeface="Myanmar Text"/>
                          <a:cs typeface="Myanmar Text"/>
                        </a:rPr>
                        <a:t> </a:t>
                      </a:r>
                      <a:r>
                        <a:rPr sz="1800" spc="-5" dirty="0">
                          <a:latin typeface="Myanmar Text"/>
                          <a:cs typeface="Myanmar Text"/>
                        </a:rPr>
                        <a:t>her</a:t>
                      </a:r>
                      <a:endParaRPr sz="1800" dirty="0">
                        <a:latin typeface="Myanmar Text"/>
                        <a:cs typeface="Myanmar Text"/>
                      </a:endParaRPr>
                    </a:p>
                  </a:txBody>
                  <a:tcPr marL="0" marR="0" marT="0" marB="0" anchor="ctr"/>
                </a:tc>
                <a:extLst>
                  <a:ext uri="{0D108BD9-81ED-4DB2-BD59-A6C34878D82A}">
                    <a16:rowId xmlns:a16="http://schemas.microsoft.com/office/drawing/2014/main" val="10003"/>
                  </a:ext>
                </a:extLst>
              </a:tr>
              <a:tr h="762000">
                <a:tc>
                  <a:txBody>
                    <a:bodyPr/>
                    <a:lstStyle/>
                    <a:p>
                      <a:pPr marL="91440">
                        <a:lnSpc>
                          <a:spcPts val="1925"/>
                        </a:lnSpc>
                      </a:pPr>
                      <a:r>
                        <a:rPr sz="1800" spc="-5" dirty="0">
                          <a:latin typeface="Myanmar Text"/>
                          <a:cs typeface="Myanmar Text"/>
                        </a:rPr>
                        <a:t>Heteropathological</a:t>
                      </a:r>
                      <a:endParaRPr sz="1800" dirty="0">
                        <a:latin typeface="Myanmar Text"/>
                        <a:cs typeface="Myanmar Text"/>
                      </a:endParaRP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unusual or </a:t>
                      </a:r>
                      <a:r>
                        <a:rPr sz="1800" spc="-5" dirty="0">
                          <a:latin typeface="Myanmar Text"/>
                          <a:cs typeface="Myanmar Text"/>
                        </a:rPr>
                        <a:t>pathological </a:t>
                      </a:r>
                      <a:r>
                        <a:rPr sz="1800" dirty="0">
                          <a:latin typeface="Myanmar Text"/>
                          <a:cs typeface="Myanmar Text"/>
                        </a:rPr>
                        <a:t>by </a:t>
                      </a:r>
                      <a:r>
                        <a:rPr sz="1800" spc="-5" dirty="0">
                          <a:latin typeface="Myanmar Text"/>
                          <a:cs typeface="Myanmar Text"/>
                        </a:rPr>
                        <a:t>members</a:t>
                      </a:r>
                      <a:r>
                        <a:rPr sz="1800" spc="-110" dirty="0">
                          <a:latin typeface="Myanmar Text"/>
                          <a:cs typeface="Myanmar Text"/>
                        </a:rPr>
                        <a:t> </a:t>
                      </a:r>
                      <a:r>
                        <a:rPr sz="1800" dirty="0">
                          <a:latin typeface="Myanmar Text"/>
                          <a:cs typeface="Myanmar Text"/>
                        </a:rPr>
                        <a:t>of</a:t>
                      </a:r>
                    </a:p>
                    <a:p>
                      <a:pPr marL="92075">
                        <a:lnSpc>
                          <a:spcPct val="100000"/>
                        </a:lnSpc>
                      </a:pPr>
                      <a:r>
                        <a:rPr sz="1800" dirty="0">
                          <a:latin typeface="Myanmar Text"/>
                          <a:cs typeface="Myanmar Text"/>
                        </a:rPr>
                        <a:t>another </a:t>
                      </a:r>
                      <a:r>
                        <a:rPr sz="1800" spc="-5" dirty="0">
                          <a:latin typeface="Myanmar Text"/>
                          <a:cs typeface="Myanmar Text"/>
                        </a:rPr>
                        <a:t>society observing </a:t>
                      </a:r>
                      <a:r>
                        <a:rPr sz="1800" dirty="0">
                          <a:latin typeface="Myanmar Text"/>
                          <a:cs typeface="Myanmar Text"/>
                        </a:rPr>
                        <a:t>him or</a:t>
                      </a:r>
                      <a:r>
                        <a:rPr sz="1800" spc="-60" dirty="0">
                          <a:latin typeface="Myanmar Text"/>
                          <a:cs typeface="Myanmar Text"/>
                        </a:rPr>
                        <a:t> </a:t>
                      </a:r>
                      <a:r>
                        <a:rPr sz="1800" spc="-5" dirty="0">
                          <a:latin typeface="Myanmar Text"/>
                          <a:cs typeface="Myanmar Text"/>
                        </a:rPr>
                        <a:t>her</a:t>
                      </a:r>
                      <a:endParaRPr sz="1800" dirty="0">
                        <a:latin typeface="Myanmar Text"/>
                        <a:cs typeface="Myanmar Text"/>
                      </a:endParaRPr>
                    </a:p>
                  </a:txBody>
                  <a:tcPr marL="0" marR="0" marT="0" marB="0" anchor="ctr"/>
                </a:tc>
                <a:extLst>
                  <a:ext uri="{0D108BD9-81ED-4DB2-BD59-A6C34878D82A}">
                    <a16:rowId xmlns:a16="http://schemas.microsoft.com/office/drawing/2014/main" val="10004"/>
                  </a:ext>
                </a:extLst>
              </a:tr>
            </a:tbl>
          </a:graphicData>
        </a:graphic>
      </p:graphicFrame>
      <p:sp>
        <p:nvSpPr>
          <p:cNvPr id="7" name="TextBox 6"/>
          <p:cNvSpPr txBox="1"/>
          <p:nvPr/>
        </p:nvSpPr>
        <p:spPr>
          <a:xfrm>
            <a:off x="457200" y="5715000"/>
            <a:ext cx="8305800" cy="646331"/>
          </a:xfrm>
          <a:prstGeom prst="rect">
            <a:avLst/>
          </a:prstGeom>
          <a:noFill/>
        </p:spPr>
        <p:txBody>
          <a:bodyPr wrap="square" rtlCol="0">
            <a:spAutoFit/>
          </a:bodyPr>
          <a:lstStyle/>
          <a:p>
            <a:r>
              <a:rPr lang="en-US" dirty="0">
                <a:solidFill>
                  <a:srgbClr val="539E39"/>
                </a:solidFill>
                <a:latin typeface="Wingdings 3"/>
                <a:cs typeface="Wingdings 3"/>
              </a:rPr>
              <a:t></a:t>
            </a:r>
            <a:r>
              <a:rPr lang="en-US" dirty="0">
                <a:solidFill>
                  <a:srgbClr val="539E39"/>
                </a:solidFill>
                <a:latin typeface="Times New Roman"/>
                <a:cs typeface="Times New Roman"/>
              </a:rPr>
              <a:t> </a:t>
            </a:r>
            <a:r>
              <a:rPr lang="en-US" dirty="0">
                <a:latin typeface="Myanmar Text"/>
                <a:cs typeface="Myanmar Text"/>
              </a:rPr>
              <a:t>LIMITATION- </a:t>
            </a:r>
            <a:r>
              <a:rPr lang="en-US" spc="-5" dirty="0">
                <a:latin typeface="Myanmar Text"/>
                <a:cs typeface="Myanmar Text"/>
              </a:rPr>
              <a:t>It give </a:t>
            </a:r>
            <a:r>
              <a:rPr lang="en-US" dirty="0">
                <a:latin typeface="Myanmar Text"/>
                <a:cs typeface="Myanmar Text"/>
              </a:rPr>
              <a:t>too much </a:t>
            </a:r>
            <a:r>
              <a:rPr lang="en-US" spc="-5" dirty="0">
                <a:latin typeface="Myanmar Text"/>
                <a:cs typeface="Myanmar Text"/>
              </a:rPr>
              <a:t>weight </a:t>
            </a:r>
            <a:r>
              <a:rPr lang="en-US" dirty="0">
                <a:latin typeface="Myanmar Text"/>
                <a:cs typeface="Myanmar Text"/>
              </a:rPr>
              <a:t>to </a:t>
            </a:r>
            <a:r>
              <a:rPr lang="en-US" spc="-5" dirty="0">
                <a:latin typeface="Myanmar Text"/>
                <a:cs typeface="Myanmar Text"/>
              </a:rPr>
              <a:t>peer </a:t>
            </a:r>
            <a:r>
              <a:rPr lang="en-US" dirty="0">
                <a:latin typeface="Myanmar Text"/>
                <a:cs typeface="Myanmar Text"/>
              </a:rPr>
              <a:t>group observations and  </a:t>
            </a:r>
            <a:r>
              <a:rPr lang="en-US" spc="-5" dirty="0">
                <a:latin typeface="Myanmar Text"/>
                <a:cs typeface="Myanmar Text"/>
              </a:rPr>
              <a:t>judgments.</a:t>
            </a:r>
            <a:endParaRPr lang="en-US" dirty="0">
              <a:latin typeface="Myanmar Text"/>
              <a:cs typeface="Myanmar Text"/>
            </a:endParaRPr>
          </a:p>
        </p:txBody>
      </p:sp>
    </p:spTree>
    <p:extLst>
      <p:ext uri="{BB962C8B-B14F-4D97-AF65-F5344CB8AC3E}">
        <p14:creationId xmlns:p14="http://schemas.microsoft.com/office/powerpoint/2010/main" val="385865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921313"/>
          </a:xfrm>
        </p:spPr>
        <p:txBody>
          <a:bodyPr>
            <a:normAutofit/>
          </a:bodyPr>
          <a:lstStyle/>
          <a:p>
            <a:r>
              <a:rPr lang="en-US" i="1" dirty="0"/>
              <a:t>Guardian</a:t>
            </a:r>
            <a:endParaRPr lang="en-US" sz="3100" i="1" dirty="0"/>
          </a:p>
        </p:txBody>
      </p:sp>
      <p:sp>
        <p:nvSpPr>
          <p:cNvPr id="3" name="Content Placeholder 2"/>
          <p:cNvSpPr>
            <a:spLocks noGrp="1"/>
          </p:cNvSpPr>
          <p:nvPr>
            <p:ph idx="1"/>
          </p:nvPr>
        </p:nvSpPr>
        <p:spPr>
          <a:xfrm>
            <a:off x="762000" y="1845891"/>
            <a:ext cx="6711654" cy="4195481"/>
          </a:xfrm>
        </p:spPr>
        <p:txBody>
          <a:bodyPr>
            <a:normAutofit/>
          </a:bodyPr>
          <a:lstStyle/>
          <a:p>
            <a:r>
              <a:rPr lang="en-US" sz="2400" dirty="0"/>
              <a:t>In anthropological terms, Keeper of the Meaning.</a:t>
            </a:r>
          </a:p>
          <a:p>
            <a:r>
              <a:rPr lang="en-US" sz="2400" dirty="0"/>
              <a:t>Like grandparenthood this task involves passing on the traditions of the past to the future.</a:t>
            </a:r>
          </a:p>
          <a:p>
            <a:r>
              <a:rPr lang="en-US" sz="2400" dirty="0"/>
              <a:t>Keeper of the meaning and its virtues of </a:t>
            </a:r>
            <a:r>
              <a:rPr lang="en-US" sz="2400" u="sng" dirty="0"/>
              <a:t>wisdom</a:t>
            </a:r>
            <a:r>
              <a:rPr lang="en-US" sz="2400" dirty="0"/>
              <a:t> and </a:t>
            </a:r>
            <a:r>
              <a:rPr lang="en-US" sz="2400" u="sng" dirty="0"/>
              <a:t>justice</a:t>
            </a:r>
            <a:r>
              <a:rPr lang="en-US" sz="2400" dirty="0"/>
              <a:t>, means not taking sides.</a:t>
            </a:r>
          </a:p>
          <a:p>
            <a:r>
              <a:rPr lang="en-US" sz="2400" dirty="0"/>
              <a:t>Mastery of this fifth task is epitomized by the role of the wise judge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83270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765322" cy="3695136"/>
          </a:xfrm>
        </p:spPr>
        <p:txBody>
          <a:bodyPr>
            <a:normAutofit/>
          </a:bodyPr>
          <a:lstStyle/>
          <a:p>
            <a:endParaRPr lang="en-US" sz="2400" dirty="0"/>
          </a:p>
          <a:p>
            <a:endParaRPr lang="en-US" sz="2400" dirty="0"/>
          </a:p>
          <a:p>
            <a:r>
              <a:rPr lang="en-US" sz="2400" dirty="0"/>
              <a:t>The focus of a Guardian is with conservation and preservation of the collective products of mankind—the culture in which one lives and its institutions—rather than with just the development of its children.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908224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36525"/>
            <a:ext cx="7765321" cy="1394389"/>
          </a:xfrm>
        </p:spPr>
        <p:txBody>
          <a:bodyPr/>
          <a:lstStyle/>
          <a:p>
            <a:r>
              <a:rPr lang="en-US" i="1" dirty="0"/>
              <a:t>Integrity</a:t>
            </a:r>
          </a:p>
        </p:txBody>
      </p:sp>
      <p:sp>
        <p:nvSpPr>
          <p:cNvPr id="3" name="Content Placeholder 2"/>
          <p:cNvSpPr>
            <a:spLocks noGrp="1"/>
          </p:cNvSpPr>
          <p:nvPr>
            <p:ph idx="1"/>
          </p:nvPr>
        </p:nvSpPr>
        <p:spPr>
          <a:xfrm>
            <a:off x="685346" y="1371600"/>
            <a:ext cx="7765322" cy="4260286"/>
          </a:xfrm>
        </p:spPr>
        <p:txBody>
          <a:bodyPr>
            <a:noAutofit/>
          </a:bodyPr>
          <a:lstStyle/>
          <a:p>
            <a:r>
              <a:rPr lang="en-US" sz="2400" dirty="0"/>
              <a:t>Finally, in old age it is common to feel that some life exists after death and that one is part of something greater than one’s self.</a:t>
            </a:r>
          </a:p>
          <a:p>
            <a:r>
              <a:rPr lang="en-US" sz="2400" dirty="0"/>
              <a:t>Thus, the last life task in Erikson’s words is </a:t>
            </a:r>
            <a:r>
              <a:rPr lang="en-US" sz="2400" u="sng" dirty="0"/>
              <a:t>Integrity</a:t>
            </a:r>
            <a:r>
              <a:rPr lang="en-US" sz="2400" dirty="0"/>
              <a:t>, the task of achieving some sense of peace and unity with respect both to one’s own life and to the whole world.</a:t>
            </a:r>
          </a:p>
          <a:p>
            <a:r>
              <a:rPr lang="en-US" sz="2400" dirty="0"/>
              <a:t>Erikson described integrity as “an experience which conveys some world order and spiritual sense.”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858380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endParaRPr lang="en-US" sz="2400" dirty="0"/>
          </a:p>
          <a:p>
            <a:endParaRPr lang="en-US" sz="2400" dirty="0"/>
          </a:p>
          <a:p>
            <a:r>
              <a:rPr lang="en-US" sz="2400" dirty="0"/>
              <a:t>Admittedly, healthy adult development does not follow rigid rules.</a:t>
            </a:r>
          </a:p>
          <a:p>
            <a:r>
              <a:rPr lang="en-US" sz="2400" dirty="0"/>
              <a:t>Some individuals, often due to great stress, tackle developmental tasks out of order or all at once.</a:t>
            </a:r>
          </a:p>
          <a:p>
            <a:r>
              <a:rPr lang="en-US" sz="2400" dirty="0"/>
              <a:t>William Osler, one of the most generative physicians of all time, did not confront the task of Intimacy until he married at age 40—well after he had established his career as a brilliant professor of medicine.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064755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endParaRPr lang="en-US" sz="2400" dirty="0"/>
          </a:p>
          <a:p>
            <a:endParaRPr lang="en-US" sz="2400" dirty="0"/>
          </a:p>
          <a:p>
            <a:r>
              <a:rPr lang="en-US" sz="2400" dirty="0"/>
              <a:t>Finally, it must be kept in mind that mastery of one life task is not necessarily healthier than mastery of another.</a:t>
            </a:r>
          </a:p>
          <a:p>
            <a:r>
              <a:rPr lang="en-US" sz="2400" dirty="0"/>
              <a:t>One can be a happily married 20-year-old; that is usually healthy. One can be a chronically unemployed single 50-year-old; that is usually unhealthy.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506851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a:t>MODEL D: MENTAL HEALTH AS RESILIENCE </a:t>
            </a:r>
            <a:endParaRPr lang="en-US" b="1" u="sng" dirty="0"/>
          </a:p>
        </p:txBody>
      </p:sp>
      <p:sp>
        <p:nvSpPr>
          <p:cNvPr id="5" name="Content Placeholder 2"/>
          <p:cNvSpPr txBox="1">
            <a:spLocks/>
          </p:cNvSpPr>
          <p:nvPr/>
        </p:nvSpPr>
        <p:spPr>
          <a:xfrm>
            <a:off x="457200" y="1600200"/>
            <a:ext cx="8229600" cy="504351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 1856, </a:t>
            </a:r>
            <a:r>
              <a:rPr lang="en-US" sz="2400" b="1" dirty="0"/>
              <a:t>Claude Bernard</a:t>
            </a:r>
            <a:r>
              <a:rPr lang="en-US" sz="2400" dirty="0"/>
              <a:t>, a French physiologist wrote, “We shall never have a science of medicine as long as we separate the explanation of the pathological from the explanation of normal, vital phenomena.”</a:t>
            </a:r>
          </a:p>
          <a:p>
            <a:r>
              <a:rPr lang="en-US" sz="2400" dirty="0"/>
              <a:t>For example, coughing and pus in response to infection seemed pathologic but, in fact, were often healing. In other words, it is not stress that kills people, but healthy mastery of stress that permits people to survive.</a:t>
            </a:r>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22125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285728"/>
            <a:ext cx="8229600" cy="58404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 1925, </a:t>
            </a:r>
            <a:r>
              <a:rPr lang="en-US" sz="2400" b="1" dirty="0"/>
              <a:t>Adolf Meyer</a:t>
            </a:r>
            <a:r>
              <a:rPr lang="en-US" sz="2400" dirty="0"/>
              <a:t>, a founder of modern American psychiatry, introduced the current understanding of mental health.</a:t>
            </a:r>
          </a:p>
          <a:p>
            <a:r>
              <a:rPr lang="en-US" sz="2400" dirty="0"/>
              <a:t> Meyer’s point was that although adaptive mental “reaction patterns” like denial, phobias, and even projections can appear to reflect illness, they may in fact be “normal, vital phenomena” related to healing.</a:t>
            </a:r>
          </a:p>
          <a:p>
            <a:r>
              <a:rPr lang="en-US" sz="2400" dirty="0"/>
              <a:t>Much of what is called mental illness in the current diagnostic nomenclature—the symptoms of many anxiety disorders, some depressions, and most personality disorders—are the outward manifestations of homeostatic struggles to adapt to life. </a:t>
            </a:r>
          </a:p>
        </p:txBody>
      </p:sp>
      <p:sp>
        <p:nvSpPr>
          <p:cNvPr id="5"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666045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28604"/>
            <a:ext cx="8229600" cy="607223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To set the stage, there are three broad classes of coping mechanisms that humans use to overcome stressful situations.</a:t>
            </a:r>
          </a:p>
          <a:p>
            <a:pPr marL="514350" indent="-514350">
              <a:buFont typeface="+mj-lt"/>
              <a:buAutoNum type="arabicPeriod"/>
            </a:pPr>
            <a:r>
              <a:rPr lang="en-US" sz="2400" b="1" u="sng" dirty="0"/>
              <a:t>Consciously seeking social support-</a:t>
            </a:r>
            <a:r>
              <a:rPr lang="en-US" sz="2400" dirty="0"/>
              <a:t>  the ways in which an individual elicits help from appropriate others.</a:t>
            </a:r>
          </a:p>
          <a:p>
            <a:pPr marL="514350" indent="-514350">
              <a:buFont typeface="+mj-lt"/>
              <a:buAutoNum type="arabicPeriod"/>
            </a:pPr>
            <a:r>
              <a:rPr lang="en-US" sz="2400" b="1" u="sng" dirty="0"/>
              <a:t>Conscious cognitive strategies - </a:t>
            </a:r>
            <a:r>
              <a:rPr lang="en-US" sz="2400" b="1" dirty="0"/>
              <a:t> </a:t>
            </a:r>
            <a:r>
              <a:rPr lang="en-US" sz="2400" dirty="0"/>
              <a:t>they are intentionally used to master stress.</a:t>
            </a:r>
          </a:p>
          <a:p>
            <a:pPr marL="514350" indent="-514350">
              <a:buFont typeface="+mj-lt"/>
              <a:buAutoNum type="arabicPeriod"/>
            </a:pPr>
            <a:r>
              <a:rPr lang="en-US" sz="2400" b="1" u="sng" dirty="0"/>
              <a:t>Coping mechanisms -  </a:t>
            </a:r>
            <a:r>
              <a:rPr lang="en-US" sz="2400" dirty="0"/>
              <a:t>there are adaptive involuntary coping mechanisms (often called “defense mechanisms”) that distort the perception of internal and external reality in order to reduce subjective distress, anxiety, and depression. </a:t>
            </a:r>
          </a:p>
        </p:txBody>
      </p:sp>
      <p:sp>
        <p:nvSpPr>
          <p:cNvPr id="5"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823846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MODEL E: MENTAL HEALTH AS SOCIOEMOTIONAL INTELLIGENCE</a:t>
            </a:r>
          </a:p>
        </p:txBody>
      </p:sp>
      <p:sp>
        <p:nvSpPr>
          <p:cNvPr id="3" name="Content Placeholder 2"/>
          <p:cNvSpPr>
            <a:spLocks noGrp="1"/>
          </p:cNvSpPr>
          <p:nvPr>
            <p:ph idx="1"/>
          </p:nvPr>
        </p:nvSpPr>
        <p:spPr>
          <a:xfrm>
            <a:off x="783771" y="2343431"/>
            <a:ext cx="6711654" cy="4195481"/>
          </a:xfrm>
        </p:spPr>
        <p:txBody>
          <a:bodyPr>
            <a:normAutofit lnSpcReduction="10000"/>
          </a:bodyPr>
          <a:lstStyle/>
          <a:p>
            <a:r>
              <a:rPr lang="en-US" sz="2400" dirty="0"/>
              <a:t>High socio-emotional intelligence reflects above average mental health in the same way that a high IQ reflects above average intellectual aptitude.</a:t>
            </a:r>
          </a:p>
          <a:p>
            <a:r>
              <a:rPr lang="en-US" sz="2400" dirty="0"/>
              <a:t>Aristotle defined socio-emotional intelligence as follows: “Anyone can become angry—that is easy. But to be angry with the right person, to the right degree, at the right time, for the right purpose, and in the right way—that is not easy</a:t>
            </a:r>
            <a:r>
              <a:rPr lang="en-US" dirty="0"/>
              <a: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370218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sz="2400" dirty="0"/>
              <a:t>All emotions exist to assist basic survival.</a:t>
            </a:r>
          </a:p>
          <a:p>
            <a:r>
              <a:rPr lang="en-US" sz="2400" dirty="0"/>
              <a:t>The capacity to identify these different emotions in one’s self and in others plays an important role in mental health.</a:t>
            </a:r>
          </a:p>
          <a:p>
            <a:r>
              <a:rPr lang="en-US" sz="2400" dirty="0"/>
              <a:t>The benefits of being able to read feelings from nonverbal cues have been demonstrated in being better emotionally adjusted, more popular and more responsive to others.</a:t>
            </a:r>
          </a:p>
          <a:p>
            <a:r>
              <a:rPr lang="en-US" sz="2400" dirty="0"/>
              <a:t>Empathic children, without being more intelligent, do better in school and are more popular than their peers.</a:t>
            </a:r>
          </a:p>
          <a:p>
            <a:r>
              <a:rPr lang="en-US" sz="2400" dirty="0"/>
              <a:t>The more one is skilled in empathy, the more he or she will be valued by others and so the greater will be his or her social supports, self-esteem and intimate relationships.</a:t>
            </a:r>
          </a:p>
          <a:p>
            <a:endParaRPr lang="en-US" sz="2400"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56118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029200"/>
          </a:xfrm>
        </p:spPr>
        <p:txBody>
          <a:bodyPr>
            <a:normAutofit fontScale="92500"/>
          </a:bodyPr>
          <a:lstStyle/>
          <a:p>
            <a:r>
              <a:rPr lang="en-US" sz="2600" b="1" dirty="0"/>
              <a:t>WHO</a:t>
            </a:r>
            <a:r>
              <a:rPr lang="en-US" sz="2600" dirty="0"/>
              <a:t> defines mental health as "</a:t>
            </a:r>
            <a:r>
              <a:rPr lang="en-US" sz="2600" i="1" dirty="0"/>
              <a:t>a state of welfare in which the individual realizes his own abilities, can cope with the normal stresses of life, can work productively and fruitfully, and is able to make a contribution to his community </a:t>
            </a:r>
            <a:r>
              <a:rPr lang="en-US" sz="2600" dirty="0"/>
              <a:t>"(WHO, 2007).</a:t>
            </a:r>
          </a:p>
          <a:p>
            <a:endParaRPr lang="en-US" sz="2600" dirty="0"/>
          </a:p>
          <a:p>
            <a:endParaRPr lang="en-US" dirty="0"/>
          </a:p>
          <a:p>
            <a:pPr marL="0" indent="0" algn="r">
              <a:buNone/>
            </a:pPr>
            <a:endParaRPr lang="en-US" sz="1300" dirty="0"/>
          </a:p>
          <a:p>
            <a:pPr marL="0" indent="0" algn="r">
              <a:buNone/>
            </a:pPr>
            <a:endParaRPr lang="en-US" sz="1300" dirty="0"/>
          </a:p>
          <a:p>
            <a:pPr marL="0" indent="0" algn="r">
              <a:buNone/>
            </a:pPr>
            <a:endParaRPr lang="en-US" sz="1300" dirty="0"/>
          </a:p>
          <a:p>
            <a:pPr marL="0" indent="0" algn="r">
              <a:buNone/>
            </a:pPr>
            <a:endParaRPr lang="en-US" sz="1300" dirty="0"/>
          </a:p>
          <a:p>
            <a:pPr marL="0" indent="0" algn="r">
              <a:buNone/>
            </a:pPr>
            <a:r>
              <a:rPr lang="en-US" sz="1300" dirty="0"/>
              <a:t>JARAMILLO ESTRADA, Juan Carlos  and  RESTREPO-OCHOA, Diego </a:t>
            </a:r>
            <a:r>
              <a:rPr lang="en-US" sz="1300" dirty="0" err="1"/>
              <a:t>Alveiro</a:t>
            </a:r>
            <a:r>
              <a:rPr lang="en-US" sz="1300" dirty="0"/>
              <a:t>. Normality and Mental Health: analysis of a multivalent </a:t>
            </a:r>
            <a:r>
              <a:rPr lang="en-US" sz="1300" dirty="0" err="1"/>
              <a:t>relationshipNormalidad</a:t>
            </a:r>
            <a:r>
              <a:rPr lang="en-US" sz="1300" dirty="0"/>
              <a:t> y </a:t>
            </a:r>
            <a:r>
              <a:rPr lang="en-US" sz="1300" dirty="0" err="1"/>
              <a:t>Salud</a:t>
            </a:r>
            <a:r>
              <a:rPr lang="en-US" sz="1300" dirty="0"/>
              <a:t> Mental: </a:t>
            </a:r>
            <a:r>
              <a:rPr lang="en-US" sz="1300" dirty="0" err="1"/>
              <a:t>análisis</a:t>
            </a:r>
            <a:r>
              <a:rPr lang="en-US" sz="1300" dirty="0"/>
              <a:t> de </a:t>
            </a:r>
            <a:r>
              <a:rPr lang="en-US" sz="1300" dirty="0" err="1"/>
              <a:t>una</a:t>
            </a:r>
            <a:r>
              <a:rPr lang="en-US" sz="1300" dirty="0"/>
              <a:t> </a:t>
            </a:r>
            <a:r>
              <a:rPr lang="en-US" sz="1300" dirty="0" err="1"/>
              <a:t>relación</a:t>
            </a:r>
            <a:r>
              <a:rPr lang="en-US" sz="1300" dirty="0"/>
              <a:t> </a:t>
            </a:r>
            <a:r>
              <a:rPr lang="en-US" sz="1300" dirty="0" err="1"/>
              <a:t>multivalente</a:t>
            </a:r>
            <a:r>
              <a:rPr lang="en-US" sz="1300" dirty="0"/>
              <a:t>.</a:t>
            </a:r>
            <a:r>
              <a:rPr lang="en-US" sz="1300" i="1" dirty="0"/>
              <a:t> CES </a:t>
            </a:r>
            <a:r>
              <a:rPr lang="en-US" sz="1300" i="1" dirty="0" err="1"/>
              <a:t>Psicol</a:t>
            </a:r>
            <a:r>
              <a:rPr lang="en-US" sz="1300" dirty="0"/>
              <a:t> [online]. 2015, vol.8, n.1</a:t>
            </a:r>
            <a:r>
              <a:rPr lang="en-US" dirty="0"/>
              <a:t> </a:t>
            </a:r>
          </a:p>
        </p:txBody>
      </p:sp>
    </p:spTree>
    <p:extLst>
      <p:ext uri="{BB962C8B-B14F-4D97-AF65-F5344CB8AC3E}">
        <p14:creationId xmlns:p14="http://schemas.microsoft.com/office/powerpoint/2010/main" val="1493543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a:t>Social and emotional intelligence can be defined by the following criteria:</a:t>
            </a:r>
          </a:p>
        </p:txBody>
      </p:sp>
      <p:sp>
        <p:nvSpPr>
          <p:cNvPr id="3" name="Content Placeholder 2"/>
          <p:cNvSpPr>
            <a:spLocks noGrp="1"/>
          </p:cNvSpPr>
          <p:nvPr>
            <p:ph idx="1"/>
          </p:nvPr>
        </p:nvSpPr>
        <p:spPr>
          <a:xfrm>
            <a:off x="533400" y="2057400"/>
            <a:ext cx="8153400" cy="4190999"/>
          </a:xfrm>
        </p:spPr>
        <p:txBody>
          <a:bodyPr>
            <a:normAutofit/>
          </a:bodyPr>
          <a:lstStyle/>
          <a:p>
            <a:pPr marL="514350" indent="-514350">
              <a:buFont typeface="+mj-lt"/>
              <a:buAutoNum type="arabicPeriod"/>
            </a:pPr>
            <a:r>
              <a:rPr lang="en-US" dirty="0"/>
              <a:t>Accurate conscious perception and monitoring of one’s own emotions.</a:t>
            </a:r>
          </a:p>
          <a:p>
            <a:pPr marL="514350" indent="-514350">
              <a:buFont typeface="+mj-lt"/>
              <a:buAutoNum type="arabicPeriod"/>
            </a:pPr>
            <a:r>
              <a:rPr lang="en-US" dirty="0"/>
              <a:t>Modification of one’s emotions so that their expression is appropriate. This involves capacity to self-soothe one’s own anxiety and to shake off hopelessness and gloom.</a:t>
            </a:r>
          </a:p>
          <a:p>
            <a:pPr marL="514350" indent="-514350">
              <a:buFont typeface="+mj-lt"/>
              <a:buAutoNum type="arabicPeriod"/>
            </a:pPr>
            <a:r>
              <a:rPr lang="en-US" dirty="0"/>
              <a:t>Accurate recognition of and response to emotions in others.</a:t>
            </a:r>
          </a:p>
          <a:p>
            <a:pPr marL="514350" indent="-514350">
              <a:buFont typeface="+mj-lt"/>
              <a:buAutoNum type="arabicPeriod"/>
            </a:pPr>
            <a:r>
              <a:rPr lang="en-US" dirty="0"/>
              <a:t>Skill in negotiating close relationships with others.</a:t>
            </a:r>
          </a:p>
          <a:p>
            <a:pPr marL="514350" indent="-514350">
              <a:buFont typeface="+mj-lt"/>
              <a:buAutoNum type="arabicPeriod"/>
            </a:pPr>
            <a:r>
              <a:rPr lang="en-US" dirty="0"/>
              <a:t>Capacity for focusing emotions (motivation) toward a desired goal. This involves delayed gratification and adaptively displacing and channeling impulse.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313605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MODEL F: MENTAL HEALTH AS SUBJECTIVE WELL-BEING</a:t>
            </a:r>
          </a:p>
        </p:txBody>
      </p:sp>
      <p:sp>
        <p:nvSpPr>
          <p:cNvPr id="3" name="Content Placeholder 2"/>
          <p:cNvSpPr>
            <a:spLocks noGrp="1"/>
          </p:cNvSpPr>
          <p:nvPr>
            <p:ph idx="1"/>
          </p:nvPr>
        </p:nvSpPr>
        <p:spPr>
          <a:xfrm>
            <a:off x="533400" y="1935922"/>
            <a:ext cx="8153400" cy="4541078"/>
          </a:xfrm>
        </p:spPr>
        <p:txBody>
          <a:bodyPr>
            <a:normAutofit/>
          </a:bodyPr>
          <a:lstStyle/>
          <a:p>
            <a:r>
              <a:rPr lang="en-US" dirty="0"/>
              <a:t>In this model, happiness is construed to refer to SWB a relatively neutral and, more important, a long-lasting state of affairs.</a:t>
            </a:r>
          </a:p>
          <a:p>
            <a:r>
              <a:rPr lang="en-US" u="sng" dirty="0"/>
              <a:t>SWB is not just the absence of misery but the presence of positive contentment</a:t>
            </a:r>
          </a:p>
          <a:p>
            <a:r>
              <a:rPr lang="en-US" dirty="0"/>
              <a:t>Examples of maladaptive “happiness” can be the excitement of risk taking, from being “high” on drugs, and from “turning-on” to any unmodulated but gratifying primitive need like binge eating, tantrums, and revenge. Such maladaptive happiness can bring temporary bliss but has no sticking power.</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23660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339" y="685800"/>
            <a:ext cx="7765322" cy="4953000"/>
          </a:xfrm>
        </p:spPr>
        <p:txBody>
          <a:bodyPr>
            <a:normAutofit lnSpcReduction="10000"/>
          </a:bodyPr>
          <a:lstStyle/>
          <a:p>
            <a:pPr marL="0" indent="0">
              <a:buNone/>
            </a:pPr>
            <a:endParaRPr lang="en-US" dirty="0"/>
          </a:p>
          <a:p>
            <a:r>
              <a:rPr lang="en-US" dirty="0"/>
              <a:t>The importance of the term SWB addresses the question is it better to meet some expert’s definition of mental health or is it better to feel subjectively fulfilled?</a:t>
            </a:r>
          </a:p>
          <a:p>
            <a:r>
              <a:rPr lang="en-US" dirty="0"/>
              <a:t>The answer is “both.” For positive mental health does not just involve being a joy to others; one must also experience SWB. </a:t>
            </a:r>
          </a:p>
          <a:p>
            <a:r>
              <a:rPr lang="en-US" dirty="0"/>
              <a:t>Put differently happiness and SWB are always congruent if they involve </a:t>
            </a:r>
            <a:r>
              <a:rPr lang="en-US" u="sng" dirty="0"/>
              <a:t>positive emotions</a:t>
            </a:r>
            <a:r>
              <a:rPr lang="en-US" dirty="0"/>
              <a:t>.</a:t>
            </a:r>
          </a:p>
          <a:p>
            <a:r>
              <a:rPr lang="en-US" u="sng" dirty="0"/>
              <a:t>Negative emotions </a:t>
            </a:r>
            <a:r>
              <a:rPr lang="en-US" dirty="0"/>
              <a:t>like Greed, Lust, Hate, and Vengeance are all about me and lead only to fleeting satisfactions.</a:t>
            </a:r>
          </a:p>
          <a:p>
            <a:r>
              <a:rPr lang="en-US" dirty="0"/>
              <a:t>The eight great positive emotions: Gratitude, Love, Joy, Compassion, Forgiveness, Trust (Faith), Hope, and Awe are all about the other and can lead to lasting well-being. </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4072411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648200"/>
          </a:xfrm>
        </p:spPr>
        <p:txBody>
          <a:bodyPr>
            <a:normAutofit/>
          </a:bodyPr>
          <a:lstStyle/>
          <a:p>
            <a:endParaRPr lang="en-US" dirty="0"/>
          </a:p>
          <a:p>
            <a:endParaRPr lang="en-US" dirty="0"/>
          </a:p>
          <a:p>
            <a:r>
              <a:rPr lang="en-US" sz="2400" dirty="0"/>
              <a:t>Spirituality (e.g., prayer, meditation, and belief in a power greater than the self) all rid the individual of narcissistic focus on shame, resentments, and the “poor-</a:t>
            </a:r>
            <a:r>
              <a:rPr lang="en-US" sz="2400" dirty="0" err="1"/>
              <a:t>me’s</a:t>
            </a:r>
            <a:r>
              <a:rPr lang="en-US" sz="2400" dirty="0"/>
              <a:t>.”</a:t>
            </a:r>
          </a:p>
          <a:p>
            <a:r>
              <a:rPr lang="en-US" sz="2400" dirty="0"/>
              <a:t>Fostering the 24 Strengths in model B is perhaps the most important prescription for SWB from Positive Psychology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4153611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381000"/>
            <a:ext cx="7765322" cy="5410200"/>
          </a:xfrm>
        </p:spPr>
        <p:txBody>
          <a:bodyPr>
            <a:normAutofit/>
          </a:bodyPr>
          <a:lstStyle/>
          <a:p>
            <a:endParaRPr lang="en-US" sz="2400" dirty="0"/>
          </a:p>
          <a:p>
            <a:endParaRPr lang="en-US" sz="2400" dirty="0"/>
          </a:p>
          <a:p>
            <a:r>
              <a:rPr lang="en-US" sz="2400" dirty="0"/>
              <a:t>Assuming responsibility for favorable or unfavorable outcomes (internalization) is another major factor leading to SWB.</a:t>
            </a:r>
          </a:p>
          <a:p>
            <a:r>
              <a:rPr lang="en-US" sz="2400" dirty="0"/>
              <a:t>Placing the blame elsewhere (externalization) significantly reduces SWB.</a:t>
            </a:r>
          </a:p>
          <a:p>
            <a:r>
              <a:rPr lang="en-US" sz="2400" dirty="0"/>
              <a:t>In other words, the mental mechanisms of paranoia and projection make people feel worse rather than better.</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40945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u="sng" dirty="0"/>
              <a:t>To measure SWB</a:t>
            </a:r>
          </a:p>
        </p:txBody>
      </p:sp>
      <p:sp>
        <p:nvSpPr>
          <p:cNvPr id="3" name="Content Placeholder 2"/>
          <p:cNvSpPr>
            <a:spLocks noGrp="1"/>
          </p:cNvSpPr>
          <p:nvPr>
            <p:ph idx="1"/>
          </p:nvPr>
        </p:nvSpPr>
        <p:spPr>
          <a:xfrm>
            <a:off x="457200" y="1066800"/>
            <a:ext cx="8229600" cy="5791200"/>
          </a:xfrm>
        </p:spPr>
        <p:txBody>
          <a:bodyPr>
            <a:normAutofit/>
          </a:bodyPr>
          <a:lstStyle/>
          <a:p>
            <a:r>
              <a:rPr lang="en-US" dirty="0"/>
              <a:t>Efforts to measure SWB have been quite varied and lack a gold standard.</a:t>
            </a:r>
          </a:p>
          <a:p>
            <a:r>
              <a:rPr lang="en-US" dirty="0"/>
              <a:t>Some investigators measure SWB as simply global life-satisfaction; other investigators assess more specific domains like work, marital satisfaction, and positive affect.</a:t>
            </a:r>
          </a:p>
          <a:p>
            <a:r>
              <a:rPr lang="en-US" dirty="0"/>
              <a:t>More refined methods of measurement of subjective states of mind are:</a:t>
            </a:r>
          </a:p>
          <a:p>
            <a:pPr marL="514350" indent="-514350">
              <a:buFont typeface="+mj-lt"/>
              <a:buAutoNum type="arabicPeriod"/>
            </a:pPr>
            <a:r>
              <a:rPr lang="en-US" b="1" dirty="0"/>
              <a:t>PANAS (The Positive and Negative Affect Scale)</a:t>
            </a:r>
            <a:r>
              <a:rPr lang="en-US" dirty="0"/>
              <a:t>, which assesses both positive and negative affect each with ten affect items.</a:t>
            </a:r>
          </a:p>
          <a:p>
            <a:pPr marL="514350" indent="-514350">
              <a:buFont typeface="+mj-lt"/>
              <a:buAutoNum type="arabicPeriod"/>
            </a:pPr>
            <a:r>
              <a:rPr lang="en-US" b="1" dirty="0"/>
              <a:t>The Satisfaction with Life Scale </a:t>
            </a:r>
            <a:r>
              <a:rPr lang="en-US" dirty="0"/>
              <a:t>represents the most recent evolution of a general life satisfaction scale.</a:t>
            </a:r>
          </a:p>
          <a:p>
            <a:pPr marL="514350" indent="-514350">
              <a:buFont typeface="+mj-lt"/>
              <a:buAutoNum type="arabicPeriod"/>
            </a:pPr>
            <a:r>
              <a:rPr lang="en-US" b="1" dirty="0"/>
              <a:t>SF-36 </a:t>
            </a:r>
            <a:r>
              <a:rPr lang="en-US" dirty="0"/>
              <a:t>has allowed clinicians to assess the subjective cost–benefits of clinical interventions.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804397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a:t>MODEL G: MENTAL HEALTH AS POSITIVE OR “SPIRITUAL” EMOTIONS</a:t>
            </a:r>
          </a:p>
        </p:txBody>
      </p:sp>
      <p:sp>
        <p:nvSpPr>
          <p:cNvPr id="3" name="Content Placeholder 2"/>
          <p:cNvSpPr>
            <a:spLocks noGrp="1"/>
          </p:cNvSpPr>
          <p:nvPr>
            <p:ph idx="1"/>
          </p:nvPr>
        </p:nvSpPr>
        <p:spPr>
          <a:xfrm>
            <a:off x="457200" y="1828800"/>
            <a:ext cx="8229600" cy="4953000"/>
          </a:xfrm>
        </p:spPr>
        <p:txBody>
          <a:bodyPr>
            <a:normAutofit fontScale="92500" lnSpcReduction="10000"/>
          </a:bodyPr>
          <a:lstStyle/>
          <a:p>
            <a:r>
              <a:rPr lang="en-US" dirty="0"/>
              <a:t>Model G defines both mental and spiritual health as the amalgam of the positive emotions that bind to other human beings.</a:t>
            </a:r>
          </a:p>
          <a:p>
            <a:r>
              <a:rPr lang="en-US" dirty="0"/>
              <a:t>The important positive and “moral” emotions included in this model are</a:t>
            </a:r>
          </a:p>
          <a:p>
            <a:pPr marL="514350" indent="-514350">
              <a:buFont typeface="+mj-lt"/>
              <a:buAutoNum type="arabicPeriod"/>
            </a:pPr>
            <a:r>
              <a:rPr lang="en-US" dirty="0"/>
              <a:t>Love</a:t>
            </a:r>
          </a:p>
          <a:p>
            <a:pPr marL="514350" indent="-514350">
              <a:buFont typeface="+mj-lt"/>
              <a:buAutoNum type="arabicPeriod"/>
            </a:pPr>
            <a:r>
              <a:rPr lang="en-US" dirty="0"/>
              <a:t>Hope</a:t>
            </a:r>
          </a:p>
          <a:p>
            <a:pPr marL="514350" indent="-514350">
              <a:buFont typeface="+mj-lt"/>
              <a:buAutoNum type="arabicPeriod"/>
            </a:pPr>
            <a:r>
              <a:rPr lang="en-US" dirty="0"/>
              <a:t>Joy</a:t>
            </a:r>
          </a:p>
          <a:p>
            <a:pPr marL="514350" indent="-514350">
              <a:buFont typeface="+mj-lt"/>
              <a:buAutoNum type="arabicPeriod"/>
            </a:pPr>
            <a:r>
              <a:rPr lang="en-US" dirty="0"/>
              <a:t>Forgiveness</a:t>
            </a:r>
          </a:p>
          <a:p>
            <a:pPr marL="514350" indent="-514350">
              <a:buFont typeface="+mj-lt"/>
              <a:buAutoNum type="arabicPeriod"/>
            </a:pPr>
            <a:r>
              <a:rPr lang="en-US" dirty="0"/>
              <a:t>Compassion</a:t>
            </a:r>
          </a:p>
          <a:p>
            <a:pPr marL="514350" indent="-514350">
              <a:buFont typeface="+mj-lt"/>
              <a:buAutoNum type="arabicPeriod"/>
            </a:pPr>
            <a:r>
              <a:rPr lang="en-US" dirty="0"/>
              <a:t>Faith</a:t>
            </a:r>
          </a:p>
          <a:p>
            <a:pPr marL="514350" indent="-514350">
              <a:buFont typeface="+mj-lt"/>
              <a:buAutoNum type="arabicPeriod"/>
            </a:pPr>
            <a:r>
              <a:rPr lang="en-US" dirty="0"/>
              <a:t>Awe</a:t>
            </a:r>
          </a:p>
          <a:p>
            <a:pPr marL="514350" indent="-514350">
              <a:buFont typeface="+mj-lt"/>
              <a:buAutoNum type="arabicPeriod"/>
            </a:pPr>
            <a:r>
              <a:rPr lang="en-US" dirty="0"/>
              <a:t>Gratitude </a:t>
            </a:r>
          </a:p>
          <a:p>
            <a:pPr marL="514350" indent="-514350">
              <a:buFont typeface="+mj-lt"/>
              <a:buAutoNum type="arabicPeriod"/>
            </a:pPr>
            <a:endParaRPr lang="en-US" dirty="0"/>
          </a:p>
        </p:txBody>
      </p:sp>
    </p:spTree>
    <p:extLst>
      <p:ext uri="{BB962C8B-B14F-4D97-AF65-F5344CB8AC3E}">
        <p14:creationId xmlns:p14="http://schemas.microsoft.com/office/powerpoint/2010/main" val="2119657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endParaRPr lang="en-US" dirty="0"/>
          </a:p>
          <a:p>
            <a:endParaRPr lang="en-US" dirty="0"/>
          </a:p>
          <a:p>
            <a:r>
              <a:rPr lang="en-US" sz="2400" dirty="0"/>
              <a:t>Of great importance, the eight selected positive emotions all involve human connection.</a:t>
            </a:r>
          </a:p>
          <a:p>
            <a:r>
              <a:rPr lang="en-US" sz="2400" dirty="0"/>
              <a:t>None of the eight emotions listed is just about the self. </a:t>
            </a:r>
          </a:p>
          <a:p>
            <a:r>
              <a:rPr lang="en-US" sz="2400" dirty="0"/>
              <a:t>Omitted from the list are five other positive emotions—excitement, interest, contentment (happiness), humor, and a sense of mastery, for a person can feel these latter five emotions alone on a desert island.</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3860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2500753"/>
              </p:ext>
            </p:extLst>
          </p:nvPr>
        </p:nvGraphicFramePr>
        <p:xfrm>
          <a:off x="381000" y="457200"/>
          <a:ext cx="8229600" cy="6457070"/>
        </p:xfrm>
        <a:graphic>
          <a:graphicData uri="http://schemas.openxmlformats.org/drawingml/2006/table">
            <a:tbl>
              <a:tblPr firstRow="1" bandRow="1">
                <a:tableStyleId>{74C1A8A3-306A-4EB7-A6B1-4F7E0EB9C5D6}</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27538">
                <a:tc>
                  <a:txBody>
                    <a:bodyPr/>
                    <a:lstStyle/>
                    <a:p>
                      <a:r>
                        <a:rPr lang="en-US" sz="2400" b="1" dirty="0"/>
                        <a:t>Positive emotions</a:t>
                      </a:r>
                    </a:p>
                  </a:txBody>
                  <a:tcPr/>
                </a:tc>
                <a:tc>
                  <a:txBody>
                    <a:bodyPr/>
                    <a:lstStyle/>
                    <a:p>
                      <a:r>
                        <a:rPr lang="en-US" sz="2400" dirty="0"/>
                        <a:t>Negative emotions</a:t>
                      </a:r>
                    </a:p>
                  </a:txBody>
                  <a:tcPr/>
                </a:tc>
                <a:extLst>
                  <a:ext uri="{0D108BD9-81ED-4DB2-BD59-A6C34878D82A}">
                    <a16:rowId xmlns:a16="http://schemas.microsoft.com/office/drawing/2014/main" val="10000"/>
                  </a:ext>
                </a:extLst>
              </a:tr>
              <a:tr h="1371600">
                <a:tc>
                  <a:txBody>
                    <a:bodyPr/>
                    <a:lstStyle/>
                    <a:p>
                      <a:r>
                        <a:rPr lang="en-US" sz="1800" dirty="0"/>
                        <a:t>apparently generated in the limbic system and unique to mammals,</a:t>
                      </a:r>
                    </a:p>
                  </a:txBody>
                  <a:tcPr/>
                </a:tc>
                <a:tc>
                  <a:txBody>
                    <a:bodyPr/>
                    <a:lstStyle/>
                    <a:p>
                      <a:r>
                        <a:rPr lang="en-US" sz="1800" dirty="0"/>
                        <a:t>Originate</a:t>
                      </a:r>
                      <a:r>
                        <a:rPr lang="en-US" sz="1800" baseline="0" dirty="0"/>
                        <a:t> </a:t>
                      </a:r>
                      <a:r>
                        <a:rPr lang="en-US" sz="1800" dirty="0"/>
                        <a:t>in the hypothalamus such as fear and anger are elaborated in the human amygdala (larger in humans than in other mammals).</a:t>
                      </a:r>
                    </a:p>
                  </a:txBody>
                  <a:tcPr/>
                </a:tc>
                <a:extLst>
                  <a:ext uri="{0D108BD9-81ED-4DB2-BD59-A6C34878D82A}">
                    <a16:rowId xmlns:a16="http://schemas.microsoft.com/office/drawing/2014/main" val="10001"/>
                  </a:ext>
                </a:extLst>
              </a:tr>
              <a:tr h="427892">
                <a:tc>
                  <a:txBody>
                    <a:bodyPr/>
                    <a:lstStyle/>
                    <a:p>
                      <a:r>
                        <a:rPr lang="en-US" sz="1800" dirty="0"/>
                        <a:t>the potential to free the self from the self.</a:t>
                      </a:r>
                    </a:p>
                  </a:txBody>
                  <a:tcPr/>
                </a:tc>
                <a:tc>
                  <a:txBody>
                    <a:bodyPr/>
                    <a:lstStyle/>
                    <a:p>
                      <a:r>
                        <a:rPr lang="en-US" sz="1800" dirty="0"/>
                        <a:t>negative emotions are all about “me.”</a:t>
                      </a:r>
                    </a:p>
                  </a:txBody>
                  <a:tcPr/>
                </a:tc>
                <a:extLst>
                  <a:ext uri="{0D108BD9-81ED-4DB2-BD59-A6C34878D82A}">
                    <a16:rowId xmlns:a16="http://schemas.microsoft.com/office/drawing/2014/main" val="10002"/>
                  </a:ext>
                </a:extLst>
              </a:tr>
              <a:tr h="1055077">
                <a:tc>
                  <a:txBody>
                    <a:bodyPr/>
                    <a:lstStyle/>
                    <a:p>
                      <a:r>
                        <a:rPr lang="en-US" sz="1800" dirty="0"/>
                        <a:t>positive emotions, especially joy, make thought patterns more flexible, creative, integrative, and efficient.</a:t>
                      </a:r>
                    </a:p>
                  </a:txBody>
                  <a:tcPr/>
                </a:tc>
                <a:tc>
                  <a:txBody>
                    <a:bodyPr/>
                    <a:lstStyle/>
                    <a:p>
                      <a:r>
                        <a:rPr lang="en-US" sz="1800" dirty="0"/>
                        <a:t>negative emotions narrow attention</a:t>
                      </a:r>
                    </a:p>
                  </a:txBody>
                  <a:tcPr/>
                </a:tc>
                <a:extLst>
                  <a:ext uri="{0D108BD9-81ED-4DB2-BD59-A6C34878D82A}">
                    <a16:rowId xmlns:a16="http://schemas.microsoft.com/office/drawing/2014/main" val="10003"/>
                  </a:ext>
                </a:extLst>
              </a:tr>
              <a:tr h="2637692">
                <a:tc>
                  <a:txBody>
                    <a:bodyPr/>
                    <a:lstStyle/>
                    <a:p>
                      <a:r>
                        <a:rPr lang="en-US" sz="1800" baseline="0" dirty="0"/>
                        <a:t>P</a:t>
                      </a:r>
                      <a:r>
                        <a:rPr lang="en-US" sz="1800" dirty="0"/>
                        <a:t>ositive emotion via parasympathetic nervous system reduces basal metabolism, blood pressure, heart rate, respiratory rate, and muscle tension</a:t>
                      </a:r>
                      <a:endParaRPr lang="en-US" sz="1800" b="1" dirty="0"/>
                    </a:p>
                  </a:txBody>
                  <a:tcPr/>
                </a:tc>
                <a:tc>
                  <a:txBody>
                    <a:bodyPr/>
                    <a:lstStyle/>
                    <a:p>
                      <a:r>
                        <a:rPr lang="en-US" dirty="0"/>
                        <a:t>negative emotion induces sympathetic autonomic nervous system that is metabolic and cardiac arousal in</a:t>
                      </a:r>
                      <a:r>
                        <a:rPr lang="en-US" baseline="0" dirty="0"/>
                        <a:t> </a:t>
                      </a:r>
                      <a:r>
                        <a:rPr lang="en-US" dirty="0"/>
                        <a:t>fight-or-flight response </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194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685800"/>
            <a:ext cx="7765322" cy="5105400"/>
          </a:xfrm>
        </p:spPr>
        <p:txBody>
          <a:bodyPr>
            <a:normAutofit/>
          </a:bodyPr>
          <a:lstStyle/>
          <a:p>
            <a:pPr marL="0" indent="0" algn="ctr">
              <a:buNone/>
            </a:pPr>
            <a:r>
              <a:rPr lang="en-US" sz="6600" b="1" dirty="0"/>
              <a:t>Various brain areas involved in mental health</a:t>
            </a:r>
          </a:p>
        </p:txBody>
      </p:sp>
    </p:spTree>
    <p:extLst>
      <p:ext uri="{BB962C8B-B14F-4D97-AF65-F5344CB8AC3E}">
        <p14:creationId xmlns:p14="http://schemas.microsoft.com/office/powerpoint/2010/main" val="95862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04801"/>
            <a:ext cx="7765321" cy="1279524"/>
          </a:xfrm>
        </p:spPr>
        <p:txBody>
          <a:bodyPr>
            <a:normAutofit/>
          </a:bodyPr>
          <a:lstStyle/>
          <a:p>
            <a:r>
              <a:rPr lang="en-US" sz="4800" b="1" dirty="0"/>
              <a:t>Discussing Mental Health</a:t>
            </a:r>
          </a:p>
        </p:txBody>
      </p:sp>
      <p:sp>
        <p:nvSpPr>
          <p:cNvPr id="3" name="Content Placeholder 2"/>
          <p:cNvSpPr>
            <a:spLocks noGrp="1"/>
          </p:cNvSpPr>
          <p:nvPr>
            <p:ph idx="1"/>
          </p:nvPr>
        </p:nvSpPr>
        <p:spPr>
          <a:xfrm>
            <a:off x="457200" y="1600200"/>
            <a:ext cx="8229600" cy="5105400"/>
          </a:xfrm>
        </p:spPr>
        <p:txBody>
          <a:bodyPr/>
          <a:lstStyle/>
          <a:p>
            <a:r>
              <a:rPr lang="en-US" dirty="0"/>
              <a:t>“</a:t>
            </a:r>
            <a:r>
              <a:rPr lang="en-US" sz="2400" dirty="0"/>
              <a:t>Average” is not healthy.</a:t>
            </a:r>
          </a:p>
          <a:p>
            <a:r>
              <a:rPr lang="en-US" sz="2400" dirty="0"/>
              <a:t>What is healthy sometimes depends upon geography, culture, and the historical moment.</a:t>
            </a:r>
          </a:p>
          <a:p>
            <a:r>
              <a:rPr lang="en-US" sz="2400" dirty="0"/>
              <a:t>Whether one is discussing trait or state.</a:t>
            </a:r>
          </a:p>
          <a:p>
            <a:r>
              <a:rPr lang="en-US" sz="2400" dirty="0"/>
              <a:t>Appreciate the twofold danger of “contamination by values.”</a:t>
            </a:r>
          </a:p>
          <a:p>
            <a:endParaRPr lang="en-US" dirty="0"/>
          </a:p>
          <a:p>
            <a:pPr marL="0" indent="0">
              <a:buNone/>
            </a:pPr>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204300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fMRI studies</a:t>
            </a:r>
          </a:p>
        </p:txBody>
      </p:sp>
      <p:sp>
        <p:nvSpPr>
          <p:cNvPr id="3" name="Content Placeholder 2"/>
          <p:cNvSpPr>
            <a:spLocks noGrp="1"/>
          </p:cNvSpPr>
          <p:nvPr>
            <p:ph idx="1"/>
          </p:nvPr>
        </p:nvSpPr>
        <p:spPr>
          <a:xfrm>
            <a:off x="827700" y="1524001"/>
            <a:ext cx="6711654" cy="4724406"/>
          </a:xfrm>
        </p:spPr>
        <p:txBody>
          <a:bodyPr>
            <a:normAutofit/>
          </a:bodyPr>
          <a:lstStyle/>
          <a:p>
            <a:r>
              <a:rPr lang="en-US" sz="2400" dirty="0"/>
              <a:t>fMRI studies demonstrate that meditation increases activity of the hippocampus and the right lateral amygdala, which in turn leads to parasympathetic stimulation, and the sensation of deep peacefulness.</a:t>
            </a:r>
          </a:p>
          <a:p>
            <a:r>
              <a:rPr lang="en-US" sz="2400" dirty="0"/>
              <a:t>When individuals subjectively experience existential states of fear, sadness, or pleasure, blood flow increases in limbic areas and decreases in many higher brain areas.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478999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Anterior cingulate gyrus</a:t>
            </a:r>
          </a:p>
        </p:txBody>
      </p:sp>
      <p:sp>
        <p:nvSpPr>
          <p:cNvPr id="3" name="Content Placeholder 2"/>
          <p:cNvSpPr>
            <a:spLocks noGrp="1"/>
          </p:cNvSpPr>
          <p:nvPr>
            <p:ph idx="1"/>
          </p:nvPr>
        </p:nvSpPr>
        <p:spPr>
          <a:xfrm>
            <a:off x="457200" y="1295400"/>
            <a:ext cx="8229600" cy="5562600"/>
          </a:xfrm>
        </p:spPr>
        <p:txBody>
          <a:bodyPr>
            <a:normAutofit/>
          </a:bodyPr>
          <a:lstStyle/>
          <a:p>
            <a:r>
              <a:rPr lang="en-US" dirty="0"/>
              <a:t>The anterior cingulate gyrus links valence(emotion) and memory to create attachment.</a:t>
            </a:r>
          </a:p>
          <a:p>
            <a:r>
              <a:rPr lang="en-US" dirty="0"/>
              <a:t>Along with the hippocampus, the anterior cingulate is the brain region most responsible for making the past meaningful.</a:t>
            </a:r>
          </a:p>
          <a:p>
            <a:r>
              <a:rPr lang="en-US" dirty="0"/>
              <a:t>Brain imaging studies reveal that the anterior cingulate gyrus is aroused neither by facial recognition of friends per se nor by sexual arousal per se. Rather, anterior cingulate fMRI images lights up when a lover gazes at a picture of a partner’s face or when a new mother hears her own infant’s cry.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10847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Prefrontal cortex</a:t>
            </a:r>
          </a:p>
        </p:txBody>
      </p:sp>
      <p:sp>
        <p:nvSpPr>
          <p:cNvPr id="3" name="Content Placeholder 2"/>
          <p:cNvSpPr>
            <a:spLocks noGrp="1"/>
          </p:cNvSpPr>
          <p:nvPr>
            <p:ph idx="1"/>
          </p:nvPr>
        </p:nvSpPr>
        <p:spPr>
          <a:xfrm>
            <a:off x="656572" y="1447800"/>
            <a:ext cx="7954027" cy="4195481"/>
          </a:xfrm>
        </p:spPr>
        <p:txBody>
          <a:bodyPr>
            <a:normAutofit/>
          </a:bodyPr>
          <a:lstStyle/>
          <a:p>
            <a:r>
              <a:rPr lang="en-US" dirty="0"/>
              <a:t>Perhaps no area of the brain is more ambiguous in its evolutionary heritage or more crucial to mental health than prefrontal cortex.</a:t>
            </a:r>
          </a:p>
          <a:p>
            <a:r>
              <a:rPr lang="en-US" dirty="0"/>
              <a:t>The prefrontal cortex is in charge of estimating rewards and punishments and plays a critical role in adapting and regulating emotional response to new situations.</a:t>
            </a:r>
          </a:p>
          <a:p>
            <a:r>
              <a:rPr lang="en-US" dirty="0"/>
              <a:t>Thus, the prefrontal lobes are deeply involved in emotional, “moral,” and “spiritual” lives.</a:t>
            </a:r>
          </a:p>
          <a:p>
            <a:r>
              <a:rPr lang="en-US" dirty="0"/>
              <a:t>Surgical or traumatic ablation of the ventromedial prefrontal cortex can turn a conscientious responsible adult into a moral imbecile without any other evidence of intellectual impairment.</a:t>
            </a:r>
          </a:p>
          <a:p>
            <a:pPr marL="0" indent="0">
              <a:buNone/>
            </a:pPr>
            <a:endParaRPr lang="en-US" dirty="0"/>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677329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Insula</a:t>
            </a:r>
          </a:p>
        </p:txBody>
      </p:sp>
      <p:sp>
        <p:nvSpPr>
          <p:cNvPr id="3" name="Content Placeholder 2"/>
          <p:cNvSpPr>
            <a:spLocks noGrp="1"/>
          </p:cNvSpPr>
          <p:nvPr>
            <p:ph idx="1"/>
          </p:nvPr>
        </p:nvSpPr>
        <p:spPr/>
        <p:txBody>
          <a:bodyPr>
            <a:normAutofit/>
          </a:bodyPr>
          <a:lstStyle/>
          <a:p>
            <a:r>
              <a:rPr lang="en-US" dirty="0"/>
              <a:t>The insula is a medial cortical gyrus located between the amygdala and the frontal lobe.</a:t>
            </a:r>
          </a:p>
          <a:p>
            <a:r>
              <a:rPr lang="en-US" dirty="0"/>
              <a:t>The brain has no sensation; humans feel emotion only in their bodies.</a:t>
            </a:r>
          </a:p>
          <a:p>
            <a:r>
              <a:rPr lang="en-US" dirty="0"/>
              <a:t>The insula helps to bring these visceral feelings into consciousness: the pain in one’s heart of grief, the warmth in one’s heart of love, and the tightness in one’s gut from fear all make their way into consciousness through the insula</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977452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a:t>
            </a:r>
          </a:p>
        </p:txBody>
      </p:sp>
      <p:sp>
        <p:nvSpPr>
          <p:cNvPr id="3" name="Content Placeholder 2"/>
          <p:cNvSpPr>
            <a:spLocks noGrp="1"/>
          </p:cNvSpPr>
          <p:nvPr>
            <p:ph idx="1"/>
          </p:nvPr>
        </p:nvSpPr>
        <p:spPr/>
        <p:txBody>
          <a:bodyPr/>
          <a:lstStyle/>
          <a:p>
            <a:r>
              <a:rPr lang="en-US" dirty="0"/>
              <a:t>This has so far suggested seven conceptually distinct ways to assess a single construct—mental health.</a:t>
            </a:r>
          </a:p>
          <a:p>
            <a:r>
              <a:rPr lang="en-US" dirty="0"/>
              <a:t>It would be a terrible mistake to believe any one of these seven models superior to the others. From different vantage points they all measure the same.</a:t>
            </a:r>
          </a:p>
        </p:txBody>
      </p:sp>
    </p:spTree>
    <p:extLst>
      <p:ext uri="{BB962C8B-B14F-4D97-AF65-F5344CB8AC3E}">
        <p14:creationId xmlns:p14="http://schemas.microsoft.com/office/powerpoint/2010/main" val="2416147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A0C5-652A-D1E6-CE14-7BBBAD504DBC}"/>
              </a:ext>
            </a:extLst>
          </p:cNvPr>
          <p:cNvSpPr>
            <a:spLocks noGrp="1"/>
          </p:cNvSpPr>
          <p:nvPr>
            <p:ph type="title"/>
          </p:nvPr>
        </p:nvSpPr>
        <p:spPr>
          <a:xfrm>
            <a:off x="838200" y="2728735"/>
            <a:ext cx="7055380" cy="1400530"/>
          </a:xfrm>
        </p:spPr>
        <p:txBody>
          <a:bodyPr/>
          <a:lstStyle/>
          <a:p>
            <a:pPr algn="ctr"/>
            <a:r>
              <a:rPr lang="en-US" b="1" i="1" u="sng" dirty="0"/>
              <a:t>THANK YOU</a:t>
            </a:r>
            <a:endParaRPr lang="en-IN" b="1" i="1" u="sng" dirty="0"/>
          </a:p>
        </p:txBody>
      </p:sp>
    </p:spTree>
    <p:extLst>
      <p:ext uri="{BB962C8B-B14F-4D97-AF65-F5344CB8AC3E}">
        <p14:creationId xmlns:p14="http://schemas.microsoft.com/office/powerpoint/2010/main" val="301891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sz="2400" b="1" dirty="0"/>
              <a:t>If mental health is “good,”</a:t>
            </a:r>
          </a:p>
          <a:p>
            <a:r>
              <a:rPr lang="en-US" sz="2400" dirty="0"/>
              <a:t>What is it good for?</a:t>
            </a:r>
          </a:p>
          <a:p>
            <a:r>
              <a:rPr lang="en-US" sz="2400" dirty="0"/>
              <a:t>The self or the society?</a:t>
            </a:r>
          </a:p>
          <a:p>
            <a:r>
              <a:rPr lang="en-US" sz="2400" dirty="0"/>
              <a:t>For “fitting in” or for creativity?</a:t>
            </a:r>
          </a:p>
          <a:p>
            <a:r>
              <a:rPr lang="en-US" sz="2400" dirty="0"/>
              <a:t>For happiness or survival?</a:t>
            </a:r>
          </a:p>
          <a:p>
            <a:r>
              <a:rPr lang="en-US" sz="2400" dirty="0"/>
              <a:t>And who should be the judge?</a:t>
            </a:r>
          </a:p>
          <a:p>
            <a:endParaRPr lang="en-US" sz="2400" dirty="0"/>
          </a:p>
          <a:p>
            <a:pPr marL="0" indent="0">
              <a:buNone/>
            </a:pPr>
            <a:endParaRPr lang="en-US" dirty="0"/>
          </a:p>
          <a:p>
            <a:pPr marL="0" indent="0" algn="r">
              <a:buNone/>
            </a:pPr>
            <a:endParaRPr lang="en-US" sz="1400" dirty="0"/>
          </a:p>
          <a:p>
            <a:pPr marL="0" indent="0" algn="r">
              <a:buNone/>
            </a:pPr>
            <a:endParaRPr lang="en-US" sz="1400" dirty="0"/>
          </a:p>
          <a:p>
            <a:pPr marL="0" indent="0" algn="r">
              <a:buNone/>
            </a:pPr>
            <a:r>
              <a:rPr lang="en-US" sz="1400" dirty="0" err="1"/>
              <a:t>Sadock</a:t>
            </a:r>
            <a:r>
              <a:rPr lang="en-US" sz="1400" dirty="0"/>
              <a:t> BJ, </a:t>
            </a:r>
            <a:r>
              <a:rPr lang="en-US" sz="1400" dirty="0" err="1"/>
              <a:t>Sadock</a:t>
            </a:r>
            <a:r>
              <a:rPr lang="en-US" sz="1400" dirty="0"/>
              <a:t> VA, Ruiz P, Comprehensive Textbook of Psychiatry, Tenth Edition, Volume 1, </a:t>
            </a:r>
            <a:r>
              <a:rPr lang="en-US" sz="1400" dirty="0" err="1"/>
              <a:t>Pg</a:t>
            </a:r>
            <a:r>
              <a:rPr lang="en-US" sz="1400" dirty="0"/>
              <a:t> 752-768</a:t>
            </a:r>
          </a:p>
        </p:txBody>
      </p:sp>
    </p:spTree>
    <p:extLst>
      <p:ext uri="{BB962C8B-B14F-4D97-AF65-F5344CB8AC3E}">
        <p14:creationId xmlns:p14="http://schemas.microsoft.com/office/powerpoint/2010/main" val="229815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505200"/>
          </a:xfrm>
        </p:spPr>
        <p:txBody>
          <a:bodyPr>
            <a:noAutofit/>
          </a:bodyPr>
          <a:lstStyle/>
          <a:p>
            <a:r>
              <a:rPr lang="en-US" sz="6600" b="1" dirty="0"/>
              <a:t>MODELS OF MENTAL HEALTH</a:t>
            </a:r>
          </a:p>
        </p:txBody>
      </p:sp>
    </p:spTree>
    <p:extLst>
      <p:ext uri="{BB962C8B-B14F-4D97-AF65-F5344CB8AC3E}">
        <p14:creationId xmlns:p14="http://schemas.microsoft.com/office/powerpoint/2010/main" val="130589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u="sng" dirty="0"/>
              <a:t>Model A: Mental Health as Above Normal</a:t>
            </a:r>
          </a:p>
        </p:txBody>
      </p:sp>
      <p:sp>
        <p:nvSpPr>
          <p:cNvPr id="3" name="Content Placeholder 2"/>
          <p:cNvSpPr>
            <a:spLocks noGrp="1"/>
          </p:cNvSpPr>
          <p:nvPr>
            <p:ph idx="1"/>
          </p:nvPr>
        </p:nvSpPr>
        <p:spPr/>
        <p:txBody>
          <a:bodyPr>
            <a:normAutofit fontScale="70000" lnSpcReduction="20000"/>
          </a:bodyPr>
          <a:lstStyle/>
          <a:p>
            <a:r>
              <a:rPr lang="en-US" sz="2800" dirty="0"/>
              <a:t>No manifest psychopathology equals mental health.</a:t>
            </a:r>
          </a:p>
          <a:p>
            <a:r>
              <a:rPr lang="en-US" sz="2800" dirty="0"/>
              <a:t>Health refers to a reasonable, rather than an optimal, state of functioning.</a:t>
            </a:r>
          </a:p>
          <a:p>
            <a:r>
              <a:rPr lang="en-US" sz="2800" dirty="0"/>
              <a:t>Some believe that true mental health is the exception, not the rule.</a:t>
            </a:r>
          </a:p>
          <a:p>
            <a:endParaRPr lang="en-US" sz="2800" dirty="0"/>
          </a:p>
          <a:p>
            <a:endParaRPr lang="en-US" dirty="0"/>
          </a:p>
          <a:p>
            <a:endParaRPr lang="en-US" dirty="0"/>
          </a:p>
          <a:p>
            <a:endParaRPr lang="en-US" dirty="0"/>
          </a:p>
          <a:p>
            <a:endParaRPr lang="en-US" dirty="0"/>
          </a:p>
          <a:p>
            <a:endParaRPr lang="en-US" dirty="0"/>
          </a:p>
          <a:p>
            <a:pPr marL="0" lvl="0" indent="0" algn="r">
              <a:buNone/>
            </a:pPr>
            <a:r>
              <a:rPr lang="en-US" sz="1400" dirty="0" err="1">
                <a:solidFill>
                  <a:prstClr val="black"/>
                </a:solidFill>
              </a:rPr>
              <a:t>Sadock</a:t>
            </a:r>
            <a:r>
              <a:rPr lang="en-US" sz="1400" dirty="0">
                <a:solidFill>
                  <a:prstClr val="black"/>
                </a:solidFill>
              </a:rPr>
              <a:t> BJ, </a:t>
            </a:r>
            <a:r>
              <a:rPr lang="en-US" sz="1400" dirty="0" err="1">
                <a:solidFill>
                  <a:prstClr val="black"/>
                </a:solidFill>
              </a:rPr>
              <a:t>Sadock</a:t>
            </a:r>
            <a:r>
              <a:rPr lang="en-US" sz="1400" dirty="0">
                <a:solidFill>
                  <a:prstClr val="black"/>
                </a:solidFill>
              </a:rPr>
              <a:t> VA, Ruiz P, Comprehensive Textbook of Psychiatry, Tenth Edition, Volume 1, </a:t>
            </a:r>
            <a:r>
              <a:rPr lang="en-US" sz="1400" dirty="0" err="1">
                <a:solidFill>
                  <a:prstClr val="black"/>
                </a:solidFill>
              </a:rPr>
              <a:t>Pg</a:t>
            </a:r>
            <a:r>
              <a:rPr lang="en-US" sz="1400" dirty="0">
                <a:solidFill>
                  <a:prstClr val="black"/>
                </a:solidFill>
              </a:rPr>
              <a:t> 752-768</a:t>
            </a:r>
          </a:p>
          <a:p>
            <a:pPr marL="0" indent="0">
              <a:buNone/>
            </a:pPr>
            <a:endParaRPr lang="en-US" dirty="0"/>
          </a:p>
        </p:txBody>
      </p:sp>
    </p:spTree>
    <p:extLst>
      <p:ext uri="{BB962C8B-B14F-4D97-AF65-F5344CB8AC3E}">
        <p14:creationId xmlns:p14="http://schemas.microsoft.com/office/powerpoint/2010/main" val="3124665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20686</TotalTime>
  <Words>5084</Words>
  <Application>Microsoft Office PowerPoint</Application>
  <PresentationFormat>On-screen Show (4:3)</PresentationFormat>
  <Paragraphs>413</Paragraphs>
  <Slides>65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Century Gothic</vt:lpstr>
      <vt:lpstr>Myanmar Text</vt:lpstr>
      <vt:lpstr>Times New Roman</vt:lpstr>
      <vt:lpstr>Wingdings</vt:lpstr>
      <vt:lpstr>Wingdings 3</vt:lpstr>
      <vt:lpstr>Ion</vt:lpstr>
      <vt:lpstr>Normality and Mental Health</vt:lpstr>
      <vt:lpstr>PowerPoint Presentation</vt:lpstr>
      <vt:lpstr>DEFINING NORMALITY</vt:lpstr>
      <vt:lpstr>PowerPoint Presentation</vt:lpstr>
      <vt:lpstr>PowerPoint Presentation</vt:lpstr>
      <vt:lpstr>Discussing Mental Health</vt:lpstr>
      <vt:lpstr>PowerPoint Presentation</vt:lpstr>
      <vt:lpstr>MODELS OF MENTAL HEALTH</vt:lpstr>
      <vt:lpstr>Model A: Mental Health as Above Normal</vt:lpstr>
      <vt:lpstr>PowerPoint Presentation</vt:lpstr>
      <vt:lpstr>PowerPoint Presentation</vt:lpstr>
      <vt:lpstr>PowerPoint Presentation</vt:lpstr>
      <vt:lpstr>MODEL B: MENTAL HEALTH AS POSITIVE PSYCHOLOGY</vt:lpstr>
      <vt:lpstr>Future mindedness…..</vt:lpstr>
      <vt:lpstr>PowerPoint Presentation</vt:lpstr>
      <vt:lpstr>PowerPoint Presentation</vt:lpstr>
      <vt:lpstr>PowerPoint Presentation</vt:lpstr>
      <vt:lpstr>PowerPoint Presentation</vt:lpstr>
      <vt:lpstr>PowerPoint Presentation</vt:lpstr>
      <vt:lpstr>PowerPoint Presentation</vt:lpstr>
      <vt:lpstr>Strengths contd…</vt:lpstr>
      <vt:lpstr>MODEL C: MENTAL HEALTH AS MATURITY</vt:lpstr>
      <vt:lpstr>PowerPoint Presentation</vt:lpstr>
      <vt:lpstr>PowerPoint Presentation</vt:lpstr>
      <vt:lpstr>PowerPoint Presentation</vt:lpstr>
      <vt:lpstr>PowerPoint Presentation</vt:lpstr>
      <vt:lpstr>PowerPoint Presentation</vt:lpstr>
      <vt:lpstr>Erikson’s model</vt:lpstr>
      <vt:lpstr>PowerPoint Presentation</vt:lpstr>
      <vt:lpstr>PowerPoint Presentation</vt:lpstr>
      <vt:lpstr> A schematic model of the expanding social radius of maturing individuals during adulthood.</vt:lpstr>
      <vt:lpstr>Identity</vt:lpstr>
      <vt:lpstr>PowerPoint Presentation</vt:lpstr>
      <vt:lpstr>Intimacy</vt:lpstr>
      <vt:lpstr>PowerPoint Presentation</vt:lpstr>
      <vt:lpstr>Career Consolidation </vt:lpstr>
      <vt:lpstr>PowerPoint Presentation</vt:lpstr>
      <vt:lpstr>Generativity</vt:lpstr>
      <vt:lpstr>PowerPoint Presentation</vt:lpstr>
      <vt:lpstr>Guardian</vt:lpstr>
      <vt:lpstr>PowerPoint Presentation</vt:lpstr>
      <vt:lpstr>Integrity</vt:lpstr>
      <vt:lpstr>PowerPoint Presentation</vt:lpstr>
      <vt:lpstr>PowerPoint Presentation</vt:lpstr>
      <vt:lpstr>PowerPoint Presentation</vt:lpstr>
      <vt:lpstr>PowerPoint Presentation</vt:lpstr>
      <vt:lpstr>PowerPoint Presentation</vt:lpstr>
      <vt:lpstr>MODEL E: MENTAL HEALTH AS SOCIOEMOTIONAL INTELLIGENCE</vt:lpstr>
      <vt:lpstr>PowerPoint Presentation</vt:lpstr>
      <vt:lpstr>Social and emotional intelligence can be defined by the following criteria:</vt:lpstr>
      <vt:lpstr>MODEL F: MENTAL HEALTH AS SUBJECTIVE WELL-BEING</vt:lpstr>
      <vt:lpstr>PowerPoint Presentation</vt:lpstr>
      <vt:lpstr>PowerPoint Presentation</vt:lpstr>
      <vt:lpstr>PowerPoint Presentation</vt:lpstr>
      <vt:lpstr>To measure SWB</vt:lpstr>
      <vt:lpstr>MODEL G: MENTAL HEALTH AS POSITIVE OR “SPIRITUAL” EMOTIONS</vt:lpstr>
      <vt:lpstr>PowerPoint Presentation</vt:lpstr>
      <vt:lpstr>PowerPoint Presentation</vt:lpstr>
      <vt:lpstr>PowerPoint Presentation</vt:lpstr>
      <vt:lpstr>fMRI studies</vt:lpstr>
      <vt:lpstr>Anterior cingulate gyrus</vt:lpstr>
      <vt:lpstr>Prefrontal cortex</vt:lpstr>
      <vt:lpstr>Insula</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Normality and Mental Health</dc:title>
  <dc:creator>Mayank</dc:creator>
  <cp:lastModifiedBy>G S</cp:lastModifiedBy>
  <cp:revision>77</cp:revision>
  <dcterms:created xsi:type="dcterms:W3CDTF">2019-12-10T03:32:31Z</dcterms:created>
  <dcterms:modified xsi:type="dcterms:W3CDTF">2023-11-08T05:09:44Z</dcterms:modified>
</cp:coreProperties>
</file>