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300" r:id="rId2"/>
    <p:sldId id="301" r:id="rId3"/>
    <p:sldId id="305" r:id="rId4"/>
    <p:sldId id="306" r:id="rId5"/>
    <p:sldId id="307" r:id="rId6"/>
    <p:sldId id="308" r:id="rId7"/>
    <p:sldId id="302" r:id="rId8"/>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303" r:id="rId46"/>
    <p:sldId id="293" r:id="rId47"/>
    <p:sldId id="294" r:id="rId48"/>
    <p:sldId id="295" r:id="rId49"/>
    <p:sldId id="296" r:id="rId50"/>
    <p:sldId id="297" r:id="rId51"/>
    <p:sldId id="298" r:id="rId52"/>
    <p:sldId id="299" r:id="rId53"/>
    <p:sldId id="304"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74" autoAdjust="0"/>
  </p:normalViewPr>
  <p:slideViewPr>
    <p:cSldViewPr snapToGrid="0">
      <p:cViewPr varScale="1">
        <p:scale>
          <a:sx n="73" d="100"/>
          <a:sy n="73" d="100"/>
        </p:scale>
        <p:origin x="38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 S" userId="1b26f4d6df856dbe" providerId="LiveId" clId="{90910C9C-E543-46B4-A2DC-931C68E7DF83}"/>
    <pc:docChg chg="custSel modSld">
      <pc:chgData name="G S" userId="1b26f4d6df856dbe" providerId="LiveId" clId="{90910C9C-E543-46B4-A2DC-931C68E7DF83}" dt="2023-11-08T05:10:26.610" v="55" actId="20577"/>
      <pc:docMkLst>
        <pc:docMk/>
      </pc:docMkLst>
      <pc:sldChg chg="modSp mod">
        <pc:chgData name="G S" userId="1b26f4d6df856dbe" providerId="LiveId" clId="{90910C9C-E543-46B4-A2DC-931C68E7DF83}" dt="2023-11-08T05:10:26.610" v="55" actId="20577"/>
        <pc:sldMkLst>
          <pc:docMk/>
          <pc:sldMk cId="3163696540" sldId="300"/>
        </pc:sldMkLst>
        <pc:spChg chg="mod">
          <ac:chgData name="G S" userId="1b26f4d6df856dbe" providerId="LiveId" clId="{90910C9C-E543-46B4-A2DC-931C68E7DF83}" dt="2023-11-08T05:10:26.610" v="55" actId="20577"/>
          <ac:spMkLst>
            <pc:docMk/>
            <pc:sldMk cId="3163696540" sldId="300"/>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8DE542-381D-45E4-9112-D5EDBB53B1ED}" type="datetimeFigureOut">
              <a:rPr lang="en-IN" smtClean="0"/>
              <a:t>08-11-2023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1E18F9-C363-44AD-B7D4-7B4247C717AC}" type="slidenum">
              <a:rPr lang="en-IN" smtClean="0"/>
              <a:t>‹#›</a:t>
            </a:fld>
            <a:endParaRPr lang="en-IN"/>
          </a:p>
        </p:txBody>
      </p:sp>
    </p:spTree>
    <p:extLst>
      <p:ext uri="{BB962C8B-B14F-4D97-AF65-F5344CB8AC3E}">
        <p14:creationId xmlns:p14="http://schemas.microsoft.com/office/powerpoint/2010/main" val="2194995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51E18F9-C363-44AD-B7D4-7B4247C717AC}" type="slidenum">
              <a:rPr lang="en-IN" smtClean="0"/>
              <a:t>25</a:t>
            </a:fld>
            <a:endParaRPr lang="en-IN"/>
          </a:p>
        </p:txBody>
      </p:sp>
    </p:spTree>
    <p:extLst>
      <p:ext uri="{BB962C8B-B14F-4D97-AF65-F5344CB8AC3E}">
        <p14:creationId xmlns:p14="http://schemas.microsoft.com/office/powerpoint/2010/main" val="2158943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51E18F9-C363-44AD-B7D4-7B4247C717AC}" type="slidenum">
              <a:rPr lang="en-IN" smtClean="0"/>
              <a:t>39</a:t>
            </a:fld>
            <a:endParaRPr lang="en-IN"/>
          </a:p>
        </p:txBody>
      </p:sp>
    </p:spTree>
    <p:extLst>
      <p:ext uri="{BB962C8B-B14F-4D97-AF65-F5344CB8AC3E}">
        <p14:creationId xmlns:p14="http://schemas.microsoft.com/office/powerpoint/2010/main" val="2315751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57BB9A62-3705-4DA0-A7C4-B28B9831737C}" type="datetime1">
              <a:rPr lang="en-IN" smtClean="0"/>
              <a:t>08-11-2023</a:t>
            </a:fld>
            <a:endParaRPr lang="en-IN"/>
          </a:p>
        </p:txBody>
      </p:sp>
      <p:sp>
        <p:nvSpPr>
          <p:cNvPr id="5" name="Footer Placeholder 4"/>
          <p:cNvSpPr>
            <a:spLocks noGrp="1"/>
          </p:cNvSpPr>
          <p:nvPr>
            <p:ph type="ftr" sz="quarter" idx="11"/>
          </p:nvPr>
        </p:nvSpPr>
        <p:spPr/>
        <p:txBody>
          <a:bodyPr/>
          <a:lstStyle/>
          <a:p>
            <a:r>
              <a:rPr lang="en-US"/>
              <a:t>Fisch's Clinical Psychopathology 4th Edition Pg-24-40</a:t>
            </a:r>
            <a:endParaRPr lang="en-IN"/>
          </a:p>
        </p:txBody>
      </p:sp>
      <p:sp>
        <p:nvSpPr>
          <p:cNvPr id="6" name="Slide Number Placeholder 5"/>
          <p:cNvSpPr>
            <a:spLocks noGrp="1"/>
          </p:cNvSpPr>
          <p:nvPr>
            <p:ph type="sldNum" sz="quarter" idx="12"/>
          </p:nvPr>
        </p:nvSpPr>
        <p:spPr/>
        <p:txBody>
          <a:bodyPr/>
          <a:lstStyle/>
          <a:p>
            <a:fld id="{F70D6549-34F6-4F83-A9E6-59A7A5DDD68F}" type="slidenum">
              <a:rPr lang="en-IN" smtClean="0"/>
              <a:t>‹#›</a:t>
            </a:fld>
            <a:endParaRPr lang="en-IN"/>
          </a:p>
        </p:txBody>
      </p:sp>
    </p:spTree>
    <p:extLst>
      <p:ext uri="{BB962C8B-B14F-4D97-AF65-F5344CB8AC3E}">
        <p14:creationId xmlns:p14="http://schemas.microsoft.com/office/powerpoint/2010/main" val="2191400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D0A5E14-99A2-45CA-B951-B191CE8FC840}" type="datetime1">
              <a:rPr lang="en-IN" smtClean="0"/>
              <a:t>08-11-2023</a:t>
            </a:fld>
            <a:endParaRPr lang="en-IN"/>
          </a:p>
        </p:txBody>
      </p:sp>
      <p:sp>
        <p:nvSpPr>
          <p:cNvPr id="5" name="Footer Placeholder 4"/>
          <p:cNvSpPr>
            <a:spLocks noGrp="1"/>
          </p:cNvSpPr>
          <p:nvPr>
            <p:ph type="ftr" sz="quarter" idx="11"/>
          </p:nvPr>
        </p:nvSpPr>
        <p:spPr/>
        <p:txBody>
          <a:bodyPr/>
          <a:lstStyle/>
          <a:p>
            <a:r>
              <a:rPr lang="en-US"/>
              <a:t>Fisch's Clinical Psychopathology 4th Edition Pg-24-40</a:t>
            </a:r>
            <a:endParaRPr lang="en-IN"/>
          </a:p>
        </p:txBody>
      </p:sp>
      <p:sp>
        <p:nvSpPr>
          <p:cNvPr id="6" name="Slide Number Placeholder 5"/>
          <p:cNvSpPr>
            <a:spLocks noGrp="1"/>
          </p:cNvSpPr>
          <p:nvPr>
            <p:ph type="sldNum" sz="quarter" idx="12"/>
          </p:nvPr>
        </p:nvSpPr>
        <p:spPr/>
        <p:txBody>
          <a:bodyPr/>
          <a:lstStyle/>
          <a:p>
            <a:fld id="{F70D6549-34F6-4F83-A9E6-59A7A5DDD68F}" type="slidenum">
              <a:rPr lang="en-IN" smtClean="0"/>
              <a:t>‹#›</a:t>
            </a:fld>
            <a:endParaRPr lang="en-IN"/>
          </a:p>
        </p:txBody>
      </p:sp>
    </p:spTree>
    <p:extLst>
      <p:ext uri="{BB962C8B-B14F-4D97-AF65-F5344CB8AC3E}">
        <p14:creationId xmlns:p14="http://schemas.microsoft.com/office/powerpoint/2010/main" val="246431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4E36642-A5A5-476D-AB7B-8006D69AA99C}" type="datetime1">
              <a:rPr lang="en-IN" smtClean="0"/>
              <a:t>08-11-2023</a:t>
            </a:fld>
            <a:endParaRPr lang="en-IN"/>
          </a:p>
        </p:txBody>
      </p:sp>
      <p:sp>
        <p:nvSpPr>
          <p:cNvPr id="5" name="Footer Placeholder 4"/>
          <p:cNvSpPr>
            <a:spLocks noGrp="1"/>
          </p:cNvSpPr>
          <p:nvPr>
            <p:ph type="ftr" sz="quarter" idx="11"/>
          </p:nvPr>
        </p:nvSpPr>
        <p:spPr/>
        <p:txBody>
          <a:bodyPr/>
          <a:lstStyle/>
          <a:p>
            <a:r>
              <a:rPr lang="en-US"/>
              <a:t>Fisch's Clinical Psychopathology 4th Edition Pg-24-40</a:t>
            </a:r>
            <a:endParaRPr lang="en-IN"/>
          </a:p>
        </p:txBody>
      </p:sp>
      <p:sp>
        <p:nvSpPr>
          <p:cNvPr id="6" name="Slide Number Placeholder 5"/>
          <p:cNvSpPr>
            <a:spLocks noGrp="1"/>
          </p:cNvSpPr>
          <p:nvPr>
            <p:ph type="sldNum" sz="quarter" idx="12"/>
          </p:nvPr>
        </p:nvSpPr>
        <p:spPr/>
        <p:txBody>
          <a:bodyPr/>
          <a:lstStyle/>
          <a:p>
            <a:fld id="{F70D6549-34F6-4F83-A9E6-59A7A5DDD68F}" type="slidenum">
              <a:rPr lang="en-IN" smtClean="0"/>
              <a:t>‹#›</a:t>
            </a:fld>
            <a:endParaRPr lang="en-IN"/>
          </a:p>
        </p:txBody>
      </p:sp>
    </p:spTree>
    <p:extLst>
      <p:ext uri="{BB962C8B-B14F-4D97-AF65-F5344CB8AC3E}">
        <p14:creationId xmlns:p14="http://schemas.microsoft.com/office/powerpoint/2010/main" val="113968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A2E59E5-C17D-4E20-8988-7D6F255CDAB2}" type="datetime1">
              <a:rPr lang="en-IN" smtClean="0"/>
              <a:t>08-11-2023</a:t>
            </a:fld>
            <a:endParaRPr lang="en-IN"/>
          </a:p>
        </p:txBody>
      </p:sp>
      <p:sp>
        <p:nvSpPr>
          <p:cNvPr id="5" name="Footer Placeholder 4"/>
          <p:cNvSpPr>
            <a:spLocks noGrp="1"/>
          </p:cNvSpPr>
          <p:nvPr>
            <p:ph type="ftr" sz="quarter" idx="11"/>
          </p:nvPr>
        </p:nvSpPr>
        <p:spPr/>
        <p:txBody>
          <a:bodyPr/>
          <a:lstStyle/>
          <a:p>
            <a:r>
              <a:rPr lang="en-US"/>
              <a:t>Fisch's Clinical Psychopathology 4th Edition Pg-24-40</a:t>
            </a:r>
            <a:endParaRPr lang="en-IN"/>
          </a:p>
        </p:txBody>
      </p:sp>
      <p:sp>
        <p:nvSpPr>
          <p:cNvPr id="6" name="Slide Number Placeholder 5"/>
          <p:cNvSpPr>
            <a:spLocks noGrp="1"/>
          </p:cNvSpPr>
          <p:nvPr>
            <p:ph type="sldNum" sz="quarter" idx="12"/>
          </p:nvPr>
        </p:nvSpPr>
        <p:spPr/>
        <p:txBody>
          <a:bodyPr/>
          <a:lstStyle/>
          <a:p>
            <a:fld id="{F70D6549-34F6-4F83-A9E6-59A7A5DDD68F}" type="slidenum">
              <a:rPr lang="en-IN" smtClean="0"/>
              <a:t>‹#›</a:t>
            </a:fld>
            <a:endParaRPr lang="en-IN"/>
          </a:p>
        </p:txBody>
      </p:sp>
    </p:spTree>
    <p:extLst>
      <p:ext uri="{BB962C8B-B14F-4D97-AF65-F5344CB8AC3E}">
        <p14:creationId xmlns:p14="http://schemas.microsoft.com/office/powerpoint/2010/main" val="2090840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2A1CB6-C5E1-481B-9BE5-8BCC2F449A30}" type="datetime1">
              <a:rPr lang="en-IN" smtClean="0"/>
              <a:t>08-11-2023</a:t>
            </a:fld>
            <a:endParaRPr lang="en-IN"/>
          </a:p>
        </p:txBody>
      </p:sp>
      <p:sp>
        <p:nvSpPr>
          <p:cNvPr id="5" name="Footer Placeholder 4"/>
          <p:cNvSpPr>
            <a:spLocks noGrp="1"/>
          </p:cNvSpPr>
          <p:nvPr>
            <p:ph type="ftr" sz="quarter" idx="11"/>
          </p:nvPr>
        </p:nvSpPr>
        <p:spPr/>
        <p:txBody>
          <a:bodyPr/>
          <a:lstStyle/>
          <a:p>
            <a:r>
              <a:rPr lang="en-US"/>
              <a:t>Fisch's Clinical Psychopathology 4th Edition Pg-24-40</a:t>
            </a:r>
            <a:endParaRPr lang="en-IN"/>
          </a:p>
        </p:txBody>
      </p:sp>
      <p:sp>
        <p:nvSpPr>
          <p:cNvPr id="6" name="Slide Number Placeholder 5"/>
          <p:cNvSpPr>
            <a:spLocks noGrp="1"/>
          </p:cNvSpPr>
          <p:nvPr>
            <p:ph type="sldNum" sz="quarter" idx="12"/>
          </p:nvPr>
        </p:nvSpPr>
        <p:spPr/>
        <p:txBody>
          <a:bodyPr/>
          <a:lstStyle/>
          <a:p>
            <a:fld id="{F70D6549-34F6-4F83-A9E6-59A7A5DDD68F}" type="slidenum">
              <a:rPr lang="en-IN" smtClean="0"/>
              <a:t>‹#›</a:t>
            </a:fld>
            <a:endParaRPr lang="en-IN"/>
          </a:p>
        </p:txBody>
      </p:sp>
    </p:spTree>
    <p:extLst>
      <p:ext uri="{BB962C8B-B14F-4D97-AF65-F5344CB8AC3E}">
        <p14:creationId xmlns:p14="http://schemas.microsoft.com/office/powerpoint/2010/main" val="1945028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719F3F76-1851-4E53-952C-A3B6CA35A463}" type="datetime1">
              <a:rPr lang="en-IN" smtClean="0"/>
              <a:t>08-11-2023</a:t>
            </a:fld>
            <a:endParaRPr lang="en-IN"/>
          </a:p>
        </p:txBody>
      </p:sp>
      <p:sp>
        <p:nvSpPr>
          <p:cNvPr id="6" name="Footer Placeholder 5"/>
          <p:cNvSpPr>
            <a:spLocks noGrp="1"/>
          </p:cNvSpPr>
          <p:nvPr>
            <p:ph type="ftr" sz="quarter" idx="11"/>
          </p:nvPr>
        </p:nvSpPr>
        <p:spPr/>
        <p:txBody>
          <a:bodyPr/>
          <a:lstStyle/>
          <a:p>
            <a:r>
              <a:rPr lang="en-US"/>
              <a:t>Fisch's Clinical Psychopathology 4th Edition Pg-24-40</a:t>
            </a:r>
            <a:endParaRPr lang="en-IN"/>
          </a:p>
        </p:txBody>
      </p:sp>
      <p:sp>
        <p:nvSpPr>
          <p:cNvPr id="7" name="Slide Number Placeholder 6"/>
          <p:cNvSpPr>
            <a:spLocks noGrp="1"/>
          </p:cNvSpPr>
          <p:nvPr>
            <p:ph type="sldNum" sz="quarter" idx="12"/>
          </p:nvPr>
        </p:nvSpPr>
        <p:spPr/>
        <p:txBody>
          <a:bodyPr/>
          <a:lstStyle/>
          <a:p>
            <a:fld id="{F70D6549-34F6-4F83-A9E6-59A7A5DDD68F}" type="slidenum">
              <a:rPr lang="en-IN" smtClean="0"/>
              <a:t>‹#›</a:t>
            </a:fld>
            <a:endParaRPr lang="en-IN"/>
          </a:p>
        </p:txBody>
      </p:sp>
    </p:spTree>
    <p:extLst>
      <p:ext uri="{BB962C8B-B14F-4D97-AF65-F5344CB8AC3E}">
        <p14:creationId xmlns:p14="http://schemas.microsoft.com/office/powerpoint/2010/main" val="145014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05957E6-52A9-4BF8-86D3-339E31426088}" type="datetime1">
              <a:rPr lang="en-IN" smtClean="0"/>
              <a:t>08-11-2023</a:t>
            </a:fld>
            <a:endParaRPr lang="en-IN"/>
          </a:p>
        </p:txBody>
      </p:sp>
      <p:sp>
        <p:nvSpPr>
          <p:cNvPr id="8" name="Footer Placeholder 7"/>
          <p:cNvSpPr>
            <a:spLocks noGrp="1"/>
          </p:cNvSpPr>
          <p:nvPr>
            <p:ph type="ftr" sz="quarter" idx="11"/>
          </p:nvPr>
        </p:nvSpPr>
        <p:spPr/>
        <p:txBody>
          <a:bodyPr/>
          <a:lstStyle/>
          <a:p>
            <a:r>
              <a:rPr lang="en-US"/>
              <a:t>Fisch's Clinical Psychopathology 4th Edition Pg-24-40</a:t>
            </a:r>
            <a:endParaRPr lang="en-IN"/>
          </a:p>
        </p:txBody>
      </p:sp>
      <p:sp>
        <p:nvSpPr>
          <p:cNvPr id="9" name="Slide Number Placeholder 8"/>
          <p:cNvSpPr>
            <a:spLocks noGrp="1"/>
          </p:cNvSpPr>
          <p:nvPr>
            <p:ph type="sldNum" sz="quarter" idx="12"/>
          </p:nvPr>
        </p:nvSpPr>
        <p:spPr/>
        <p:txBody>
          <a:bodyPr/>
          <a:lstStyle/>
          <a:p>
            <a:fld id="{F70D6549-34F6-4F83-A9E6-59A7A5DDD68F}" type="slidenum">
              <a:rPr lang="en-IN" smtClean="0"/>
              <a:t>‹#›</a:t>
            </a:fld>
            <a:endParaRPr lang="en-IN"/>
          </a:p>
        </p:txBody>
      </p:sp>
    </p:spTree>
    <p:extLst>
      <p:ext uri="{BB962C8B-B14F-4D97-AF65-F5344CB8AC3E}">
        <p14:creationId xmlns:p14="http://schemas.microsoft.com/office/powerpoint/2010/main" val="3762542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93005D17-5FDB-476D-B941-1221DF9AB087}" type="datetime1">
              <a:rPr lang="en-IN" smtClean="0"/>
              <a:t>08-11-2023</a:t>
            </a:fld>
            <a:endParaRPr lang="en-IN"/>
          </a:p>
        </p:txBody>
      </p:sp>
      <p:sp>
        <p:nvSpPr>
          <p:cNvPr id="4" name="Footer Placeholder 3"/>
          <p:cNvSpPr>
            <a:spLocks noGrp="1"/>
          </p:cNvSpPr>
          <p:nvPr>
            <p:ph type="ftr" sz="quarter" idx="11"/>
          </p:nvPr>
        </p:nvSpPr>
        <p:spPr/>
        <p:txBody>
          <a:bodyPr/>
          <a:lstStyle/>
          <a:p>
            <a:r>
              <a:rPr lang="en-US"/>
              <a:t>Fisch's Clinical Psychopathology 4th Edition Pg-24-40</a:t>
            </a:r>
            <a:endParaRPr lang="en-IN"/>
          </a:p>
        </p:txBody>
      </p:sp>
      <p:sp>
        <p:nvSpPr>
          <p:cNvPr id="5" name="Slide Number Placeholder 4"/>
          <p:cNvSpPr>
            <a:spLocks noGrp="1"/>
          </p:cNvSpPr>
          <p:nvPr>
            <p:ph type="sldNum" sz="quarter" idx="12"/>
          </p:nvPr>
        </p:nvSpPr>
        <p:spPr/>
        <p:txBody>
          <a:bodyPr/>
          <a:lstStyle/>
          <a:p>
            <a:fld id="{F70D6549-34F6-4F83-A9E6-59A7A5DDD68F}" type="slidenum">
              <a:rPr lang="en-IN" smtClean="0"/>
              <a:t>‹#›</a:t>
            </a:fld>
            <a:endParaRPr lang="en-IN"/>
          </a:p>
        </p:txBody>
      </p:sp>
    </p:spTree>
    <p:extLst>
      <p:ext uri="{BB962C8B-B14F-4D97-AF65-F5344CB8AC3E}">
        <p14:creationId xmlns:p14="http://schemas.microsoft.com/office/powerpoint/2010/main" val="2147013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881DCC-1FFE-4A06-9956-256824B02392}" type="datetime1">
              <a:rPr lang="en-IN" smtClean="0"/>
              <a:t>08-11-2023</a:t>
            </a:fld>
            <a:endParaRPr lang="en-IN"/>
          </a:p>
        </p:txBody>
      </p:sp>
      <p:sp>
        <p:nvSpPr>
          <p:cNvPr id="3" name="Footer Placeholder 2"/>
          <p:cNvSpPr>
            <a:spLocks noGrp="1"/>
          </p:cNvSpPr>
          <p:nvPr>
            <p:ph type="ftr" sz="quarter" idx="11"/>
          </p:nvPr>
        </p:nvSpPr>
        <p:spPr/>
        <p:txBody>
          <a:bodyPr/>
          <a:lstStyle/>
          <a:p>
            <a:r>
              <a:rPr lang="en-US"/>
              <a:t>Fisch's Clinical Psychopathology 4th Edition Pg-24-40</a:t>
            </a:r>
            <a:endParaRPr lang="en-IN"/>
          </a:p>
        </p:txBody>
      </p:sp>
      <p:sp>
        <p:nvSpPr>
          <p:cNvPr id="4" name="Slide Number Placeholder 3"/>
          <p:cNvSpPr>
            <a:spLocks noGrp="1"/>
          </p:cNvSpPr>
          <p:nvPr>
            <p:ph type="sldNum" sz="quarter" idx="12"/>
          </p:nvPr>
        </p:nvSpPr>
        <p:spPr/>
        <p:txBody>
          <a:bodyPr/>
          <a:lstStyle/>
          <a:p>
            <a:fld id="{F70D6549-34F6-4F83-A9E6-59A7A5DDD68F}" type="slidenum">
              <a:rPr lang="en-IN" smtClean="0"/>
              <a:t>‹#›</a:t>
            </a:fld>
            <a:endParaRPr lang="en-IN"/>
          </a:p>
        </p:txBody>
      </p:sp>
    </p:spTree>
    <p:extLst>
      <p:ext uri="{BB962C8B-B14F-4D97-AF65-F5344CB8AC3E}">
        <p14:creationId xmlns:p14="http://schemas.microsoft.com/office/powerpoint/2010/main" val="103697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3F3069-FB13-4EC2-A518-DD4279781D04}" type="datetime1">
              <a:rPr lang="en-IN" smtClean="0"/>
              <a:t>08-11-2023</a:t>
            </a:fld>
            <a:endParaRPr lang="en-IN"/>
          </a:p>
        </p:txBody>
      </p:sp>
      <p:sp>
        <p:nvSpPr>
          <p:cNvPr id="6" name="Footer Placeholder 5"/>
          <p:cNvSpPr>
            <a:spLocks noGrp="1"/>
          </p:cNvSpPr>
          <p:nvPr>
            <p:ph type="ftr" sz="quarter" idx="11"/>
          </p:nvPr>
        </p:nvSpPr>
        <p:spPr/>
        <p:txBody>
          <a:bodyPr/>
          <a:lstStyle/>
          <a:p>
            <a:r>
              <a:rPr lang="en-US"/>
              <a:t>Fisch's Clinical Psychopathology 4th Edition Pg-24-40</a:t>
            </a:r>
            <a:endParaRPr lang="en-IN"/>
          </a:p>
        </p:txBody>
      </p:sp>
      <p:sp>
        <p:nvSpPr>
          <p:cNvPr id="7" name="Slide Number Placeholder 6"/>
          <p:cNvSpPr>
            <a:spLocks noGrp="1"/>
          </p:cNvSpPr>
          <p:nvPr>
            <p:ph type="sldNum" sz="quarter" idx="12"/>
          </p:nvPr>
        </p:nvSpPr>
        <p:spPr/>
        <p:txBody>
          <a:bodyPr/>
          <a:lstStyle/>
          <a:p>
            <a:fld id="{F70D6549-34F6-4F83-A9E6-59A7A5DDD68F}" type="slidenum">
              <a:rPr lang="en-IN" smtClean="0"/>
              <a:t>‹#›</a:t>
            </a:fld>
            <a:endParaRPr lang="en-IN"/>
          </a:p>
        </p:txBody>
      </p:sp>
    </p:spTree>
    <p:extLst>
      <p:ext uri="{BB962C8B-B14F-4D97-AF65-F5344CB8AC3E}">
        <p14:creationId xmlns:p14="http://schemas.microsoft.com/office/powerpoint/2010/main" val="2841366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ADEC30-9189-417B-865B-7BC0A8A452EB}" type="datetime1">
              <a:rPr lang="en-IN" smtClean="0"/>
              <a:t>08-11-2023</a:t>
            </a:fld>
            <a:endParaRPr lang="en-IN"/>
          </a:p>
        </p:txBody>
      </p:sp>
      <p:sp>
        <p:nvSpPr>
          <p:cNvPr id="6" name="Footer Placeholder 5"/>
          <p:cNvSpPr>
            <a:spLocks noGrp="1"/>
          </p:cNvSpPr>
          <p:nvPr>
            <p:ph type="ftr" sz="quarter" idx="11"/>
          </p:nvPr>
        </p:nvSpPr>
        <p:spPr/>
        <p:txBody>
          <a:bodyPr/>
          <a:lstStyle/>
          <a:p>
            <a:r>
              <a:rPr lang="en-US"/>
              <a:t>Fisch's Clinical Psychopathology 4th Edition Pg-24-40</a:t>
            </a:r>
            <a:endParaRPr lang="en-IN"/>
          </a:p>
        </p:txBody>
      </p:sp>
      <p:sp>
        <p:nvSpPr>
          <p:cNvPr id="7" name="Slide Number Placeholder 6"/>
          <p:cNvSpPr>
            <a:spLocks noGrp="1"/>
          </p:cNvSpPr>
          <p:nvPr>
            <p:ph type="sldNum" sz="quarter" idx="12"/>
          </p:nvPr>
        </p:nvSpPr>
        <p:spPr/>
        <p:txBody>
          <a:bodyPr/>
          <a:lstStyle/>
          <a:p>
            <a:fld id="{F70D6549-34F6-4F83-A9E6-59A7A5DDD68F}" type="slidenum">
              <a:rPr lang="en-IN" smtClean="0"/>
              <a:t>‹#›</a:t>
            </a:fld>
            <a:endParaRPr lang="en-IN"/>
          </a:p>
        </p:txBody>
      </p:sp>
    </p:spTree>
    <p:extLst>
      <p:ext uri="{BB962C8B-B14F-4D97-AF65-F5344CB8AC3E}">
        <p14:creationId xmlns:p14="http://schemas.microsoft.com/office/powerpoint/2010/main" val="3057015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A55CB-BCA9-4BCD-9588-7527A3C6238C}" type="datetime1">
              <a:rPr lang="en-IN" smtClean="0"/>
              <a:t>08-11-2023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Fisch's Clinical Psychopathology 4th Edition Pg-24-40</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D6549-34F6-4F83-A9E6-59A7A5DDD68F}" type="slidenum">
              <a:rPr lang="en-IN" smtClean="0"/>
              <a:t>‹#›</a:t>
            </a:fld>
            <a:endParaRPr lang="en-IN"/>
          </a:p>
        </p:txBody>
      </p:sp>
    </p:spTree>
    <p:extLst>
      <p:ext uri="{BB962C8B-B14F-4D97-AF65-F5344CB8AC3E}">
        <p14:creationId xmlns:p14="http://schemas.microsoft.com/office/powerpoint/2010/main" val="1425384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90042"/>
          </a:xfrm>
        </p:spPr>
        <p:txBody>
          <a:bodyPr>
            <a:noAutofit/>
          </a:bodyPr>
          <a:lstStyle/>
          <a:p>
            <a:r>
              <a:rPr lang="en-US" sz="6000" dirty="0"/>
              <a:t>                 Perception </a:t>
            </a:r>
            <a:br>
              <a:rPr lang="en-US" sz="6000" dirty="0"/>
            </a:br>
            <a:r>
              <a:rPr lang="en-US" sz="6000" dirty="0"/>
              <a:t>                      and</a:t>
            </a:r>
            <a:br>
              <a:rPr lang="en-US" sz="6000" dirty="0"/>
            </a:br>
            <a:r>
              <a:rPr lang="en-US" sz="6000" dirty="0"/>
              <a:t> its associated disturbances</a:t>
            </a:r>
            <a:endParaRPr lang="en-IN" sz="6000" dirty="0"/>
          </a:p>
        </p:txBody>
      </p:sp>
      <p:sp>
        <p:nvSpPr>
          <p:cNvPr id="3" name="Content Placeholder 2"/>
          <p:cNvSpPr>
            <a:spLocks noGrp="1"/>
          </p:cNvSpPr>
          <p:nvPr>
            <p:ph idx="1"/>
          </p:nvPr>
        </p:nvSpPr>
        <p:spPr>
          <a:xfrm>
            <a:off x="838200" y="4870579"/>
            <a:ext cx="10515600" cy="1306383"/>
          </a:xfrm>
        </p:spPr>
        <p:txBody>
          <a:bodyPr/>
          <a:lstStyle/>
          <a:p>
            <a:pPr marL="0" indent="0" algn="ctr">
              <a:buNone/>
            </a:pPr>
            <a:r>
              <a:rPr lang="en-US" dirty="0"/>
              <a:t>                                            </a:t>
            </a:r>
          </a:p>
        </p:txBody>
      </p:sp>
      <p:sp>
        <p:nvSpPr>
          <p:cNvPr id="4" name="Subtitle 2"/>
          <p:cNvSpPr txBox="1">
            <a:spLocks/>
          </p:cNvSpPr>
          <p:nvPr/>
        </p:nvSpPr>
        <p:spPr>
          <a:xfrm>
            <a:off x="3048000" y="4988878"/>
            <a:ext cx="9144000" cy="150336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dirty="0"/>
              <a:t>By</a:t>
            </a:r>
          </a:p>
          <a:p>
            <a:pPr marL="0" indent="0" algn="r">
              <a:buNone/>
            </a:pPr>
            <a:r>
              <a:rPr lang="en-US" dirty="0" err="1"/>
              <a:t>Dr.Devashish</a:t>
            </a:r>
            <a:r>
              <a:rPr lang="en-US" dirty="0"/>
              <a:t> </a:t>
            </a:r>
            <a:r>
              <a:rPr lang="en-US" dirty="0" err="1"/>
              <a:t>Palkar</a:t>
            </a:r>
            <a:endParaRPr lang="en-US" dirty="0"/>
          </a:p>
          <a:p>
            <a:pPr marL="0" indent="0" algn="r">
              <a:buNone/>
            </a:pPr>
            <a:r>
              <a:rPr lang="en-US" dirty="0" err="1"/>
              <a:t>Assitant</a:t>
            </a:r>
            <a:r>
              <a:rPr lang="en-US" dirty="0"/>
              <a:t> Professor</a:t>
            </a:r>
          </a:p>
          <a:p>
            <a:pPr marL="0" indent="0" algn="r">
              <a:buNone/>
            </a:pPr>
            <a:r>
              <a:rPr lang="en-US"/>
              <a:t>Department </a:t>
            </a:r>
            <a:r>
              <a:rPr lang="en-US" dirty="0"/>
              <a:t>Of Psychiatry</a:t>
            </a:r>
            <a:endParaRPr lang="en-IN" dirty="0"/>
          </a:p>
          <a:p>
            <a:pPr marL="0" indent="0" algn="r">
              <a:buNone/>
            </a:pPr>
            <a:r>
              <a:rPr lang="en-US" dirty="0"/>
              <a:t>SBKS MI &amp; RC</a:t>
            </a:r>
          </a:p>
        </p:txBody>
      </p:sp>
    </p:spTree>
    <p:extLst>
      <p:ext uri="{BB962C8B-B14F-4D97-AF65-F5344CB8AC3E}">
        <p14:creationId xmlns:p14="http://schemas.microsoft.com/office/powerpoint/2010/main" val="3163696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2831" y="102266"/>
            <a:ext cx="11563739" cy="3539430"/>
          </a:xfrm>
          <a:prstGeom prst="rect">
            <a:avLst/>
          </a:prstGeom>
        </p:spPr>
        <p:txBody>
          <a:bodyPr wrap="square">
            <a:spAutoFit/>
          </a:bodyPr>
          <a:lstStyle/>
          <a:p>
            <a:pPr marL="914400" lvl="1" indent="-457200">
              <a:buFont typeface="Arial" panose="020B0604020202020204" pitchFamily="34" charset="0"/>
              <a:buChar char="•"/>
            </a:pPr>
            <a:r>
              <a:rPr lang="en-US" sz="2800" b="1" dirty="0" err="1"/>
              <a:t>Hypoaesthesia</a:t>
            </a:r>
            <a:r>
              <a:rPr lang="en-US" sz="2800" b="1" dirty="0"/>
              <a:t> </a:t>
            </a:r>
            <a:r>
              <a:rPr lang="en-US" sz="2800" dirty="0"/>
              <a:t>: Decreased intensity of sensations.</a:t>
            </a:r>
          </a:p>
          <a:p>
            <a:pPr marL="1371600" lvl="2" indent="-457200">
              <a:buFont typeface="Wingdings" panose="05000000000000000000" pitchFamily="2" charset="2"/>
              <a:buChar char="Ø"/>
            </a:pPr>
            <a:r>
              <a:rPr lang="en-US" sz="2800" dirty="0"/>
              <a:t> </a:t>
            </a:r>
            <a:r>
              <a:rPr lang="en-US" sz="2800" dirty="0" err="1"/>
              <a:t>Hypoacusis</a:t>
            </a:r>
            <a:r>
              <a:rPr lang="en-US" sz="2800" dirty="0"/>
              <a:t> occurs in delirium, where the threshold for all sensations is raised. The defect of attention found in delirium further reduces sensory acuity. </a:t>
            </a:r>
          </a:p>
          <a:p>
            <a:pPr marL="1371600" lvl="2" indent="-457200">
              <a:buFont typeface="Wingdings" panose="05000000000000000000" pitchFamily="2" charset="2"/>
              <a:buChar char="Ø"/>
            </a:pPr>
            <a:r>
              <a:rPr lang="en-US" sz="2800" dirty="0"/>
              <a:t> </a:t>
            </a:r>
            <a:r>
              <a:rPr lang="en-US" sz="2800" dirty="0" err="1"/>
              <a:t>Hypoacusis</a:t>
            </a:r>
            <a:r>
              <a:rPr lang="en-US" sz="2800" dirty="0"/>
              <a:t> is also a feature of other disorders such as depression and attention-deficit disorder. </a:t>
            </a:r>
          </a:p>
          <a:p>
            <a:pPr marL="1371600" lvl="2" indent="-457200">
              <a:buFont typeface="Wingdings" panose="05000000000000000000" pitchFamily="2" charset="2"/>
              <a:buChar char="Ø"/>
            </a:pPr>
            <a:r>
              <a:rPr lang="en-US" sz="2800" dirty="0"/>
              <a:t>Visual and gustatory sensations may also be lowered in depression, for example, everything may look black or all foods taste the same.</a:t>
            </a:r>
            <a:endParaRPr lang="en-IN" sz="2800" dirty="0"/>
          </a:p>
        </p:txBody>
      </p:sp>
      <p:sp>
        <p:nvSpPr>
          <p:cNvPr id="2" name="Footer Placeholder 1"/>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2421954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9403" y="207821"/>
            <a:ext cx="11106539" cy="4739759"/>
          </a:xfrm>
          <a:prstGeom prst="rect">
            <a:avLst/>
          </a:prstGeom>
        </p:spPr>
        <p:txBody>
          <a:bodyPr wrap="square">
            <a:spAutoFit/>
          </a:bodyPr>
          <a:lstStyle/>
          <a:p>
            <a:r>
              <a:rPr lang="en-US" sz="3200" dirty="0"/>
              <a:t>2. Changes in Quality </a:t>
            </a:r>
          </a:p>
          <a:p>
            <a:endParaRPr lang="en-US" dirty="0"/>
          </a:p>
          <a:p>
            <a:pPr marL="285750" indent="-285750">
              <a:buFont typeface="Arial" panose="020B0604020202020204" pitchFamily="34" charset="0"/>
              <a:buChar char="•"/>
            </a:pPr>
            <a:r>
              <a:rPr lang="en-US" sz="2800" dirty="0"/>
              <a:t>Mainly visual perceptions are affected by this : Predominance of yellow, green and red </a:t>
            </a:r>
            <a:r>
              <a:rPr lang="en-US" sz="2800" dirty="0" err="1"/>
              <a:t>colours</a:t>
            </a:r>
            <a:r>
              <a:rPr lang="en-US" sz="2800" dirty="0"/>
              <a:t> have been named </a:t>
            </a:r>
            <a:r>
              <a:rPr lang="en-US" sz="2800" dirty="0" err="1"/>
              <a:t>xanthopsia</a:t>
            </a:r>
            <a:r>
              <a:rPr lang="en-US" sz="2800" dirty="0"/>
              <a:t>, </a:t>
            </a:r>
            <a:r>
              <a:rPr lang="en-US" sz="2800" dirty="0" err="1"/>
              <a:t>chloropsia</a:t>
            </a:r>
            <a:r>
              <a:rPr lang="en-US" sz="2800" dirty="0"/>
              <a:t> and </a:t>
            </a:r>
            <a:r>
              <a:rPr lang="en-US" sz="2800" dirty="0" err="1"/>
              <a:t>erythropsia</a:t>
            </a:r>
            <a:r>
              <a:rPr lang="en-US" sz="2800" dirty="0"/>
              <a:t>. Brought about by toxic substances, drugs (for example, </a:t>
            </a:r>
            <a:r>
              <a:rPr lang="en-US" sz="2800" dirty="0" err="1"/>
              <a:t>santonin</a:t>
            </a:r>
            <a:r>
              <a:rPr lang="en-US" sz="2800" dirty="0"/>
              <a:t>, poisoning with mescaline or digitalis) used in the past to treat various disorders. </a:t>
            </a:r>
          </a:p>
          <a:p>
            <a:pPr marL="285750" indent="-285750">
              <a:buFont typeface="Arial" panose="020B0604020202020204" pitchFamily="34" charset="0"/>
              <a:buChar char="•"/>
            </a:pPr>
            <a:r>
              <a:rPr lang="en-US" sz="2800" dirty="0"/>
              <a:t>In </a:t>
            </a:r>
            <a:r>
              <a:rPr lang="en-US" sz="2800" b="1" dirty="0" err="1"/>
              <a:t>derealisation</a:t>
            </a:r>
            <a:r>
              <a:rPr lang="en-US" sz="2800" dirty="0"/>
              <a:t> everything appears unreal and strange, while in </a:t>
            </a:r>
            <a:r>
              <a:rPr lang="en-US" sz="2800" b="1" dirty="0"/>
              <a:t>mania </a:t>
            </a:r>
            <a:r>
              <a:rPr lang="en-US" sz="2800" dirty="0"/>
              <a:t>objects look perfect and beautiful.</a:t>
            </a:r>
          </a:p>
          <a:p>
            <a:pPr marL="285750" indent="-285750">
              <a:buFont typeface="Arial" panose="020B0604020202020204" pitchFamily="34" charset="0"/>
              <a:buChar char="•"/>
            </a:pPr>
            <a:r>
              <a:rPr lang="en-US" sz="2800" b="1" dirty="0"/>
              <a:t>Metallic taste </a:t>
            </a:r>
            <a:r>
              <a:rPr lang="en-US" sz="2800" dirty="0"/>
              <a:t>accompanying the use of lithium (a true change in gustation)</a:t>
            </a:r>
          </a:p>
        </p:txBody>
      </p:sp>
      <p:sp>
        <p:nvSpPr>
          <p:cNvPr id="2" name="Footer Placeholder 1"/>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601704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2568" y="138865"/>
            <a:ext cx="11287432" cy="6032421"/>
          </a:xfrm>
          <a:prstGeom prst="rect">
            <a:avLst/>
          </a:prstGeom>
        </p:spPr>
        <p:txBody>
          <a:bodyPr wrap="square">
            <a:spAutoFit/>
          </a:bodyPr>
          <a:lstStyle/>
          <a:p>
            <a:r>
              <a:rPr lang="en-US" sz="3200" dirty="0"/>
              <a:t>3. Changes in Spatial Form (</a:t>
            </a:r>
            <a:r>
              <a:rPr lang="en-US" sz="3200" dirty="0" err="1"/>
              <a:t>Dysmegalopsia</a:t>
            </a:r>
            <a:r>
              <a:rPr lang="en-US" sz="3200" dirty="0"/>
              <a:t>) </a:t>
            </a:r>
          </a:p>
          <a:p>
            <a:endParaRPr lang="en-US" dirty="0"/>
          </a:p>
          <a:p>
            <a:pPr marL="285750" indent="-285750">
              <a:buFont typeface="Arial" panose="020B0604020202020204" pitchFamily="34" charset="0"/>
              <a:buChar char="•"/>
            </a:pPr>
            <a:r>
              <a:rPr lang="en-US" sz="2800" dirty="0"/>
              <a:t>A change in the perceived shape of an object. </a:t>
            </a:r>
          </a:p>
          <a:p>
            <a:pPr marL="285750" indent="-285750">
              <a:buFont typeface="Arial" panose="020B0604020202020204" pitchFamily="34" charset="0"/>
              <a:buChar char="•"/>
            </a:pPr>
            <a:r>
              <a:rPr lang="en-US" sz="2800" b="1" dirty="0" err="1"/>
              <a:t>Micropsia</a:t>
            </a:r>
            <a:r>
              <a:rPr lang="en-US" sz="2800" b="1" dirty="0"/>
              <a:t> </a:t>
            </a:r>
            <a:r>
              <a:rPr lang="en-US" sz="2800" dirty="0"/>
              <a:t>is a visual disorder in which the patient sees objects as smaller than they really are. </a:t>
            </a:r>
          </a:p>
          <a:p>
            <a:pPr marL="285750" indent="-285750">
              <a:buFont typeface="Arial" panose="020B0604020202020204" pitchFamily="34" charset="0"/>
              <a:buChar char="•"/>
            </a:pPr>
            <a:r>
              <a:rPr lang="en-US" sz="2800" b="1" dirty="0" err="1"/>
              <a:t>Macropsia</a:t>
            </a:r>
            <a:r>
              <a:rPr lang="en-US" sz="2800" dirty="0"/>
              <a:t> is a visual disorder in which the patient sees objects as larger than they are.</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b="1" dirty="0" err="1"/>
              <a:t>Dysmegalopsia</a:t>
            </a:r>
            <a:r>
              <a:rPr lang="en-US" sz="2800" b="1" dirty="0"/>
              <a:t>/</a:t>
            </a:r>
            <a:r>
              <a:rPr lang="en-US" sz="2800" b="1" dirty="0" err="1"/>
              <a:t>Metamorphopsia</a:t>
            </a:r>
            <a:r>
              <a:rPr lang="en-US" sz="2800" dirty="0"/>
              <a:t> : Objects that are perceived to be larger (or smaller) on one side than the other.</a:t>
            </a:r>
          </a:p>
          <a:p>
            <a:pPr marL="285750" indent="-285750">
              <a:buFont typeface="Arial" panose="020B0604020202020204" pitchFamily="34" charset="0"/>
              <a:buChar char="•"/>
            </a:pPr>
            <a:endParaRPr lang="en-US" sz="2800" dirty="0"/>
          </a:p>
          <a:p>
            <a:r>
              <a:rPr lang="en-US" sz="2800" dirty="0"/>
              <a:t> </a:t>
            </a:r>
            <a:r>
              <a:rPr lang="en-US" sz="2800" b="1" dirty="0"/>
              <a:t>Lilliputian hallucinations </a:t>
            </a:r>
            <a:r>
              <a:rPr lang="en-US" sz="2800" dirty="0"/>
              <a:t>:</a:t>
            </a:r>
          </a:p>
          <a:p>
            <a:r>
              <a:rPr lang="en-US" sz="2800" dirty="0"/>
              <a:t>   Changes in size of the images experienced in dreams and hallucinations (Lilliputian hallucinations)</a:t>
            </a:r>
          </a:p>
        </p:txBody>
      </p:sp>
      <p:sp>
        <p:nvSpPr>
          <p:cNvPr id="2" name="Footer Placeholder 1"/>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3916132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0408" y="383147"/>
            <a:ext cx="11175566" cy="6740307"/>
          </a:xfrm>
          <a:prstGeom prst="rect">
            <a:avLst/>
          </a:prstGeom>
        </p:spPr>
        <p:txBody>
          <a:bodyPr wrap="square">
            <a:spAutoFit/>
          </a:bodyPr>
          <a:lstStyle/>
          <a:p>
            <a:pPr lvl="1"/>
            <a:r>
              <a:rPr lang="en-US" sz="2400" b="1" dirty="0" err="1"/>
              <a:t>Micropsia</a:t>
            </a:r>
            <a:r>
              <a:rPr lang="en-US" sz="2400" dirty="0"/>
              <a:t> : </a:t>
            </a:r>
          </a:p>
          <a:p>
            <a:endParaRPr lang="en-US" sz="2400" dirty="0"/>
          </a:p>
          <a:p>
            <a:pPr marL="1200150" lvl="2" indent="-285750">
              <a:buFont typeface="Arial" panose="020B0604020202020204" pitchFamily="34" charset="0"/>
              <a:buChar char="•"/>
            </a:pPr>
            <a:r>
              <a:rPr lang="en-US" sz="2400" dirty="0" err="1"/>
              <a:t>Oedema</a:t>
            </a:r>
            <a:r>
              <a:rPr lang="en-US" sz="2400" dirty="0"/>
              <a:t> of retina</a:t>
            </a:r>
          </a:p>
          <a:p>
            <a:pPr marL="1200150" lvl="2" indent="-285750">
              <a:buFont typeface="Arial" panose="020B0604020202020204" pitchFamily="34" charset="0"/>
              <a:buChar char="•"/>
            </a:pPr>
            <a:r>
              <a:rPr lang="en-US" sz="2400" dirty="0"/>
              <a:t>Partial paralysis of accommodation and strong convergence</a:t>
            </a:r>
          </a:p>
          <a:p>
            <a:pPr marL="1200150" lvl="2" indent="-285750">
              <a:buFont typeface="Arial" panose="020B0604020202020204" pitchFamily="34" charset="0"/>
              <a:buChar char="•"/>
            </a:pPr>
            <a:r>
              <a:rPr lang="en-US" sz="2400" dirty="0"/>
              <a:t>Temporal and parietal lobe lesions</a:t>
            </a:r>
          </a:p>
          <a:p>
            <a:pPr marL="285750" indent="-285750">
              <a:buFont typeface="Arial" panose="020B0604020202020204" pitchFamily="34" charset="0"/>
              <a:buChar char="•"/>
            </a:pPr>
            <a:endParaRPr lang="en-US" sz="2400" dirty="0"/>
          </a:p>
          <a:p>
            <a:pPr lvl="1"/>
            <a:r>
              <a:rPr lang="en-US" sz="2400" b="1" dirty="0" err="1"/>
              <a:t>Macropsia</a:t>
            </a:r>
            <a:r>
              <a:rPr lang="en-US" sz="2400" dirty="0"/>
              <a:t> :</a:t>
            </a:r>
          </a:p>
          <a:p>
            <a:endParaRPr lang="en-US" sz="2400" dirty="0"/>
          </a:p>
          <a:p>
            <a:pPr marL="1200150" lvl="2" indent="-285750">
              <a:buFont typeface="Arial" panose="020B0604020202020204" pitchFamily="34" charset="0"/>
              <a:buChar char="•"/>
            </a:pPr>
            <a:r>
              <a:rPr lang="en-US" sz="2400" dirty="0"/>
              <a:t>Scarring of retina</a:t>
            </a:r>
          </a:p>
          <a:p>
            <a:pPr marL="1200150" lvl="2" indent="-285750">
              <a:buFont typeface="Arial" panose="020B0604020202020204" pitchFamily="34" charset="0"/>
              <a:buChar char="•"/>
            </a:pPr>
            <a:r>
              <a:rPr lang="en-US" sz="2400" dirty="0"/>
              <a:t>Complete paralysis of accommodation or overactive accommodation and weakened convergence</a:t>
            </a:r>
          </a:p>
          <a:p>
            <a:endParaRPr lang="en-US" sz="2400" dirty="0"/>
          </a:p>
          <a:p>
            <a:pPr lvl="1"/>
            <a:r>
              <a:rPr lang="en-US" sz="2400" b="1" dirty="0" err="1"/>
              <a:t>Dysmegalopsia</a:t>
            </a:r>
            <a:r>
              <a:rPr lang="en-US" sz="2400" b="1" dirty="0"/>
              <a:t> </a:t>
            </a:r>
            <a:r>
              <a:rPr lang="en-US" sz="2400" dirty="0"/>
              <a:t>:</a:t>
            </a:r>
          </a:p>
          <a:p>
            <a:pPr marL="285750" indent="-285750">
              <a:buFont typeface="Arial" panose="020B0604020202020204" pitchFamily="34" charset="0"/>
              <a:buChar char="•"/>
            </a:pPr>
            <a:endParaRPr lang="en-US" sz="2400" dirty="0"/>
          </a:p>
          <a:p>
            <a:pPr marL="1200150" lvl="2" indent="-285750">
              <a:buFont typeface="Arial" panose="020B0604020202020204" pitchFamily="34" charset="0"/>
              <a:buChar char="•"/>
            </a:pPr>
            <a:r>
              <a:rPr lang="en-US" sz="2400" dirty="0"/>
              <a:t>Chronic </a:t>
            </a:r>
            <a:r>
              <a:rPr lang="en-US" sz="2400" dirty="0" err="1"/>
              <a:t>Arachidonitis</a:t>
            </a:r>
            <a:endParaRPr lang="en-US" sz="2400" dirty="0"/>
          </a:p>
          <a:p>
            <a:pPr marL="1200150" lvl="2" indent="-285750">
              <a:buFont typeface="Arial" panose="020B0604020202020204" pitchFamily="34" charset="0"/>
              <a:buChar char="•"/>
            </a:pPr>
            <a:r>
              <a:rPr lang="en-US" sz="2400" dirty="0"/>
              <a:t>During the aura or seizure</a:t>
            </a:r>
          </a:p>
          <a:p>
            <a:endParaRPr lang="en-US" sz="2400" dirty="0"/>
          </a:p>
          <a:p>
            <a:pPr marL="285750" indent="-285750">
              <a:buFont typeface="Arial" panose="020B0604020202020204" pitchFamily="34" charset="0"/>
              <a:buChar char="•"/>
            </a:pP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1581724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2283" y="406880"/>
            <a:ext cx="11210981" cy="4401205"/>
          </a:xfrm>
          <a:prstGeom prst="rect">
            <a:avLst/>
          </a:prstGeom>
        </p:spPr>
        <p:txBody>
          <a:bodyPr wrap="square">
            <a:spAutoFit/>
          </a:bodyPr>
          <a:lstStyle/>
          <a:p>
            <a:r>
              <a:rPr lang="en-US" sz="2800" dirty="0"/>
              <a:t>4. Distortions of the Experience of Time :</a:t>
            </a:r>
          </a:p>
          <a:p>
            <a:endParaRPr lang="en-US" sz="2800" dirty="0"/>
          </a:p>
          <a:p>
            <a:endParaRPr lang="en-US" sz="2800" dirty="0"/>
          </a:p>
          <a:p>
            <a:pPr marL="342900" indent="-342900">
              <a:buFont typeface="Arial" panose="020B0604020202020204" pitchFamily="34" charset="0"/>
              <a:buChar char="•"/>
            </a:pPr>
            <a:r>
              <a:rPr lang="en-US" sz="2000" dirty="0"/>
              <a:t>When we are happy ‘time flies’ and when we are sad it passes more slowly.</a:t>
            </a:r>
          </a:p>
          <a:p>
            <a:endParaRPr lang="en-US" sz="2000" dirty="0"/>
          </a:p>
          <a:p>
            <a:pPr marL="342900" indent="-342900">
              <a:buFont typeface="Arial" panose="020B0604020202020204" pitchFamily="34" charset="0"/>
              <a:buChar char="•"/>
            </a:pPr>
            <a:r>
              <a:rPr lang="en-US" sz="2000" dirty="0"/>
              <a:t>Psychotic Depressive patient      : Slowing down of time</a:t>
            </a:r>
          </a:p>
          <a:p>
            <a:pPr marL="342900" indent="-342900">
              <a:buFont typeface="Arial" panose="020B0604020202020204" pitchFamily="34" charset="0"/>
              <a:buChar char="•"/>
            </a:pPr>
            <a:r>
              <a:rPr lang="en-US" sz="2000" dirty="0"/>
              <a:t>Mania                                              : Time speeds by and days are not enough to do the work</a:t>
            </a:r>
          </a:p>
          <a:p>
            <a:pPr marL="342900" indent="-342900">
              <a:buFont typeface="Arial" panose="020B0604020202020204" pitchFamily="34" charset="0"/>
              <a:buChar char="•"/>
            </a:pPr>
            <a:r>
              <a:rPr lang="en-US" sz="2000" dirty="0"/>
              <a:t>Schizophrenia                                : Clocks are being interfered with</a:t>
            </a:r>
          </a:p>
          <a:p>
            <a:r>
              <a:rPr lang="en-US" sz="2000" dirty="0"/>
              <a:t>                                                               : Age disorientation</a:t>
            </a:r>
          </a:p>
          <a:p>
            <a:r>
              <a:rPr lang="en-US" sz="2000" dirty="0"/>
              <a:t>                                                               : Abnormalities of time judgement</a:t>
            </a:r>
          </a:p>
          <a:p>
            <a:pPr marL="342900" indent="-342900">
              <a:buFont typeface="Arial" panose="020B0604020202020204" pitchFamily="34" charset="0"/>
              <a:buChar char="•"/>
            </a:pPr>
            <a:r>
              <a:rPr lang="en-US" sz="2000" dirty="0"/>
              <a:t>Temporal lobe lesions</a:t>
            </a:r>
          </a:p>
          <a:p>
            <a:endParaRPr lang="en-US" dirty="0"/>
          </a:p>
          <a:p>
            <a:endParaRPr lang="en-US" dirty="0"/>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2797053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461" y="337562"/>
            <a:ext cx="10975910" cy="5601533"/>
          </a:xfrm>
          <a:prstGeom prst="rect">
            <a:avLst/>
          </a:prstGeom>
        </p:spPr>
        <p:txBody>
          <a:bodyPr wrap="square">
            <a:spAutoFit/>
          </a:bodyPr>
          <a:lstStyle/>
          <a:p>
            <a:r>
              <a:rPr lang="en-US" sz="3200" u="sng" dirty="0"/>
              <a:t>Sensory Deceptions </a:t>
            </a:r>
          </a:p>
          <a:p>
            <a:endParaRPr lang="en-US" u="sng" dirty="0"/>
          </a:p>
          <a:p>
            <a:r>
              <a:rPr lang="en-US" sz="2800" dirty="0"/>
              <a:t>1. </a:t>
            </a:r>
            <a:r>
              <a:rPr lang="en-US" sz="2800" b="1" dirty="0"/>
              <a:t>Illusions : </a:t>
            </a:r>
          </a:p>
          <a:p>
            <a:endParaRPr lang="en-US" sz="2800" dirty="0"/>
          </a:p>
          <a:p>
            <a:pPr marL="457200" indent="-457200">
              <a:buFont typeface="Arial" panose="020B0604020202020204" pitchFamily="34" charset="0"/>
              <a:buChar char="•"/>
            </a:pPr>
            <a:r>
              <a:rPr lang="en-US" sz="2800" dirty="0"/>
              <a:t>Not indicative of psychopathology since they can occur in the absence of psychiatric disorder: the person walking along a dark road may misinterpret innocuous shadows as threatening attackers.</a:t>
            </a:r>
          </a:p>
          <a:p>
            <a:pPr marL="457200" indent="-457200">
              <a:buFont typeface="Arial" panose="020B0604020202020204" pitchFamily="34" charset="0"/>
              <a:buChar char="•"/>
            </a:pPr>
            <a:r>
              <a:rPr lang="en-US" sz="2800" dirty="0"/>
              <a:t>MC – Visual </a:t>
            </a:r>
          </a:p>
          <a:p>
            <a:pPr marL="457200" indent="-457200">
              <a:buFont typeface="Arial" panose="020B0604020202020204" pitchFamily="34" charset="0"/>
              <a:buChar char="•"/>
            </a:pPr>
            <a:r>
              <a:rPr lang="en-US" sz="2800" dirty="0"/>
              <a:t>Auditory illusions can occur when the person hears word in the conversation that resembles his own name.</a:t>
            </a:r>
          </a:p>
          <a:p>
            <a:pPr marL="457200" indent="-457200">
              <a:buFont typeface="Arial" panose="020B0604020202020204" pitchFamily="34" charset="0"/>
              <a:buChar char="•"/>
            </a:pPr>
            <a:r>
              <a:rPr lang="en-US" sz="2800" dirty="0"/>
              <a:t>Delirium : Perceptual threshold is raised and anxious person may misinterpret the stimuli.</a:t>
            </a:r>
          </a:p>
          <a:p>
            <a:endParaRPr lang="en-IN" sz="2800" dirty="0"/>
          </a:p>
        </p:txBody>
      </p:sp>
      <p:sp>
        <p:nvSpPr>
          <p:cNvPr id="3" name="Footer Placeholder 2"/>
          <p:cNvSpPr>
            <a:spLocks noGrp="1"/>
          </p:cNvSpPr>
          <p:nvPr>
            <p:ph type="ftr" sz="quarter" idx="11"/>
          </p:nvPr>
        </p:nvSpPr>
        <p:spPr>
          <a:xfrm>
            <a:off x="8077200" y="6476417"/>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480460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486" y="371966"/>
            <a:ext cx="11087878" cy="6370975"/>
          </a:xfrm>
          <a:prstGeom prst="rect">
            <a:avLst/>
          </a:prstGeom>
        </p:spPr>
        <p:txBody>
          <a:bodyPr wrap="square">
            <a:spAutoFit/>
          </a:bodyPr>
          <a:lstStyle/>
          <a:p>
            <a:pPr marL="342900" indent="-342900">
              <a:buFont typeface="Arial" panose="020B0604020202020204" pitchFamily="34" charset="0"/>
              <a:buChar char="•"/>
            </a:pPr>
            <a:r>
              <a:rPr lang="en-US" sz="2400" b="1" dirty="0"/>
              <a:t>Fantastic illusions </a:t>
            </a:r>
            <a:r>
              <a:rPr lang="en-US" sz="2400" dirty="0"/>
              <a:t>: Patients see extraordinary modifications to their environment.</a:t>
            </a:r>
          </a:p>
          <a:p>
            <a:endParaRPr lang="en-US" sz="2400" dirty="0"/>
          </a:p>
          <a:p>
            <a:pPr marL="4000500" lvl="8" indent="-342900">
              <a:buFont typeface="Wingdings" panose="05000000000000000000" pitchFamily="2" charset="2"/>
              <a:buChar char="Ø"/>
            </a:pPr>
            <a:r>
              <a:rPr lang="en-US" sz="2400" dirty="0"/>
              <a:t> Patient who looked in the mirror and instead of seeing his own head saw that of a pig. A patient who insisted that during an interview he saw the psychiatrist’s head change into that of a rabbit.</a:t>
            </a:r>
          </a:p>
          <a:p>
            <a:endParaRPr lang="en-US" sz="2400" dirty="0"/>
          </a:p>
          <a:p>
            <a:pPr marL="342900" indent="-342900">
              <a:buFont typeface="Arial" panose="020B0604020202020204" pitchFamily="34" charset="0"/>
              <a:buChar char="•"/>
            </a:pPr>
            <a:r>
              <a:rPr lang="en-US" sz="2400" b="1" dirty="0"/>
              <a:t>Three types of illusion</a:t>
            </a:r>
            <a:r>
              <a:rPr lang="en-US" sz="2400" dirty="0"/>
              <a:t> are described :</a:t>
            </a:r>
          </a:p>
          <a:p>
            <a:pPr marL="1257300" lvl="2" indent="-342900">
              <a:buAutoNum type="arabicPeriod"/>
            </a:pPr>
            <a:r>
              <a:rPr lang="en-US" sz="2400" b="1" dirty="0"/>
              <a:t>Completion illusions : </a:t>
            </a:r>
            <a:r>
              <a:rPr lang="en-US" sz="2400" dirty="0"/>
              <a:t>These depend on inattention such as misreading words </a:t>
            </a:r>
          </a:p>
          <a:p>
            <a:pPr lvl="2"/>
            <a:r>
              <a:rPr lang="en-US" sz="2400" dirty="0"/>
              <a:t>                                              in newspapers or missing misprints because we read    </a:t>
            </a:r>
          </a:p>
          <a:p>
            <a:pPr lvl="2"/>
            <a:r>
              <a:rPr lang="en-US" sz="2400" dirty="0"/>
              <a:t>                                              the word as if it were complete. </a:t>
            </a:r>
          </a:p>
          <a:p>
            <a:pPr marL="4000500" lvl="8" indent="-342900">
              <a:buFont typeface="Wingdings" panose="05000000000000000000" pitchFamily="2" charset="2"/>
              <a:buChar char="Ø"/>
            </a:pPr>
            <a:r>
              <a:rPr lang="en-US" sz="2400" dirty="0"/>
              <a:t> If we see faded letters we may misread the word on the basis of our previous experience, our interests, etc. For example, to the person with an interest in reading, the word ‘–</a:t>
            </a:r>
            <a:r>
              <a:rPr lang="en-US" sz="2400" dirty="0" err="1"/>
              <a:t>ook</a:t>
            </a:r>
            <a:r>
              <a:rPr lang="en-US" sz="2400" dirty="0"/>
              <a:t>’ might be misread as ‘book’ even though the faded letter was an ‘l’.</a:t>
            </a:r>
          </a:p>
          <a:p>
            <a:pPr lvl="1"/>
            <a:endParaRPr lang="en-US"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643158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138" y="336990"/>
            <a:ext cx="11414449" cy="6001643"/>
          </a:xfrm>
          <a:prstGeom prst="rect">
            <a:avLst/>
          </a:prstGeom>
        </p:spPr>
        <p:txBody>
          <a:bodyPr wrap="square">
            <a:spAutoFit/>
          </a:bodyPr>
          <a:lstStyle/>
          <a:p>
            <a:pPr marL="1257300" lvl="2" indent="-342900">
              <a:buAutoNum type="arabicPeriod" startAt="2"/>
            </a:pPr>
            <a:r>
              <a:rPr lang="en-US" sz="2400" b="1" dirty="0"/>
              <a:t>Affect illusions :</a:t>
            </a:r>
            <a:r>
              <a:rPr lang="en-US" sz="2400" dirty="0"/>
              <a:t> These arise in the context of a particular mood state.</a:t>
            </a:r>
          </a:p>
          <a:p>
            <a:pPr marL="4000500" lvl="8" indent="-342900">
              <a:buFont typeface="Wingdings" panose="05000000000000000000" pitchFamily="2" charset="2"/>
              <a:buChar char="Ø"/>
            </a:pPr>
            <a:r>
              <a:rPr lang="en-US" sz="2400" dirty="0"/>
              <a:t> For example, a bereaved person may momentarily believe they ‘see’ the deceased person, or delirious person in a perplexed and bewildered state may perceive the innocent gestures of others as threatening.</a:t>
            </a:r>
          </a:p>
          <a:p>
            <a:pPr marL="4000500" lvl="8" indent="-342900">
              <a:buFont typeface="Wingdings" panose="05000000000000000000" pitchFamily="2" charset="2"/>
              <a:buChar char="Ø"/>
            </a:pPr>
            <a:r>
              <a:rPr lang="en-US" sz="2400" dirty="0"/>
              <a:t> In severe depression when delusions of guilt are present, the person, believing that he is wicked, may also say that he hears people talking about killing him when he is in the company of others. </a:t>
            </a:r>
          </a:p>
          <a:p>
            <a:pPr lvl="2"/>
            <a:endParaRPr lang="en-US" sz="2400" dirty="0"/>
          </a:p>
          <a:p>
            <a:pPr lvl="2"/>
            <a:r>
              <a:rPr lang="en-US" sz="2400" dirty="0"/>
              <a:t>3.  </a:t>
            </a:r>
            <a:r>
              <a:rPr lang="en-US" sz="2400" b="1" dirty="0" err="1"/>
              <a:t>Pareidolia</a:t>
            </a:r>
            <a:r>
              <a:rPr lang="en-US" sz="2400" b="1" dirty="0"/>
              <a:t> : </a:t>
            </a:r>
            <a:r>
              <a:rPr lang="en-US" sz="2400" dirty="0"/>
              <a:t>Vivid illusions occur without the patient making any effort. (They  </a:t>
            </a:r>
          </a:p>
          <a:p>
            <a:pPr lvl="2"/>
            <a:r>
              <a:rPr lang="en-US" sz="2400" dirty="0"/>
              <a:t>                          cannot therefore be explained as the result of affect or mindset, and </a:t>
            </a:r>
          </a:p>
          <a:p>
            <a:pPr lvl="2"/>
            <a:r>
              <a:rPr lang="en-US" sz="2400" dirty="0"/>
              <a:t>                          so they differ from the ordinary illusion.)</a:t>
            </a:r>
          </a:p>
          <a:p>
            <a:pPr marL="3543300" lvl="7" indent="-342900">
              <a:buFont typeface="Wingdings" panose="05000000000000000000" pitchFamily="2" charset="2"/>
              <a:buChar char="Ø"/>
            </a:pPr>
            <a:r>
              <a:rPr lang="en-US" sz="2400" dirty="0"/>
              <a:t>Occur when the subject sees vivid pictures in fire or in clouds, without any conscious effort on his part and sometimes even against his will.</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616797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6807" y="315982"/>
            <a:ext cx="11377128" cy="5632311"/>
          </a:xfrm>
          <a:prstGeom prst="rect">
            <a:avLst/>
          </a:prstGeom>
        </p:spPr>
        <p:txBody>
          <a:bodyPr wrap="square">
            <a:spAutoFit/>
          </a:bodyPr>
          <a:lstStyle/>
          <a:p>
            <a:pPr marL="342900" indent="-342900">
              <a:buFont typeface="Arial" panose="020B0604020202020204" pitchFamily="34" charset="0"/>
              <a:buChar char="•"/>
            </a:pPr>
            <a:r>
              <a:rPr lang="en-US" sz="2400" b="1" dirty="0"/>
              <a:t>Illusions vs Intellectual misunderstanding :</a:t>
            </a:r>
          </a:p>
          <a:p>
            <a:pPr marL="342900" indent="-342900">
              <a:buFont typeface="Wingdings" panose="05000000000000000000" pitchFamily="2" charset="2"/>
              <a:buChar char="Ø"/>
            </a:pPr>
            <a:r>
              <a:rPr lang="en-US" sz="2400" dirty="0"/>
              <a:t>Piece of rock is perceived as precious stone ( because of lack of knowledge )</a:t>
            </a:r>
          </a:p>
          <a:p>
            <a:pPr lvl="2"/>
            <a:endParaRPr lang="en-US" sz="2400" dirty="0"/>
          </a:p>
          <a:p>
            <a:pPr marL="342900" indent="-342900">
              <a:buFont typeface="Arial" panose="020B0604020202020204" pitchFamily="34" charset="0"/>
              <a:buChar char="•"/>
            </a:pPr>
            <a:r>
              <a:rPr lang="en-US" sz="2400" b="1" dirty="0"/>
              <a:t>Illusions vs Functional Hallucinations :</a:t>
            </a:r>
          </a:p>
          <a:p>
            <a:pPr marL="800100" lvl="1" indent="-342900">
              <a:buFont typeface="Wingdings" panose="05000000000000000000" pitchFamily="2" charset="2"/>
              <a:buChar char="Ø"/>
            </a:pPr>
            <a:r>
              <a:rPr lang="en-US" sz="2400" dirty="0"/>
              <a:t>In a functional hallucination both the stimulus and the hallucinations are perceived by the patient simultaneously and can be identified as separate and not as a transformation of the stimulus. </a:t>
            </a:r>
          </a:p>
          <a:p>
            <a:pPr lvl="1"/>
            <a:endParaRPr lang="en-US" sz="2400" dirty="0"/>
          </a:p>
          <a:p>
            <a:pPr marL="800100" lvl="1" indent="-342900">
              <a:buFont typeface="Wingdings" panose="05000000000000000000" pitchFamily="2" charset="2"/>
              <a:buChar char="Ø"/>
            </a:pPr>
            <a:r>
              <a:rPr lang="en-US" sz="2400" dirty="0"/>
              <a:t>In an illusion stimulus from the environment changes but forms an essential and integral part of the new perception.</a:t>
            </a:r>
          </a:p>
          <a:p>
            <a:endParaRPr lang="en-US" sz="2400" dirty="0"/>
          </a:p>
          <a:p>
            <a:pPr marL="342900" indent="-342900">
              <a:buFont typeface="Arial" panose="020B0604020202020204" pitchFamily="34" charset="0"/>
              <a:buChar char="•"/>
            </a:pPr>
            <a:r>
              <a:rPr lang="en-US" sz="2400" dirty="0"/>
              <a:t> </a:t>
            </a:r>
            <a:r>
              <a:rPr lang="en-US" sz="2400" b="1" dirty="0"/>
              <a:t>Trailing phenomena</a:t>
            </a:r>
            <a:r>
              <a:rPr lang="en-US" sz="2400" dirty="0"/>
              <a:t> (not strictly illusions)  </a:t>
            </a:r>
          </a:p>
          <a:p>
            <a:pPr marL="342900" indent="-342900">
              <a:buFont typeface="Wingdings" panose="05000000000000000000" pitchFamily="2" charset="2"/>
              <a:buChar char="Ø"/>
            </a:pPr>
            <a:r>
              <a:rPr lang="en-US" sz="2400" dirty="0"/>
              <a:t> Perceptual abnormalities in which moving objects are seen as a series of discrete and discontinuous images. They are associated with hallucinogenic drugs.</a:t>
            </a:r>
          </a:p>
          <a:p>
            <a:pPr lvl="2"/>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2453825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658" y="456247"/>
            <a:ext cx="11199845" cy="3816429"/>
          </a:xfrm>
          <a:prstGeom prst="rect">
            <a:avLst/>
          </a:prstGeom>
        </p:spPr>
        <p:txBody>
          <a:bodyPr wrap="square">
            <a:spAutoFit/>
          </a:bodyPr>
          <a:lstStyle/>
          <a:p>
            <a:r>
              <a:rPr lang="en-US" sz="3200" dirty="0"/>
              <a:t>2. </a:t>
            </a:r>
            <a:r>
              <a:rPr lang="en-US" sz="3200" b="1" dirty="0"/>
              <a:t>Hallucinations :</a:t>
            </a:r>
          </a:p>
          <a:p>
            <a:endParaRPr lang="en-US" sz="2400" dirty="0"/>
          </a:p>
          <a:p>
            <a:pPr marL="285750" indent="-285750">
              <a:buFont typeface="Arial" panose="020B0604020202020204" pitchFamily="34" charset="0"/>
              <a:buChar char="•"/>
            </a:pPr>
            <a:r>
              <a:rPr lang="en-US" sz="2400" dirty="0"/>
              <a:t>They come from ‘within’, although the subject reacts to them as if they were true perceptions coming from ‘without’. </a:t>
            </a:r>
          </a:p>
          <a:p>
            <a:pPr marL="342900" indent="-342900">
              <a:buFont typeface="Arial" panose="020B0604020202020204" pitchFamily="34" charset="0"/>
              <a:buChar char="•"/>
            </a:pPr>
            <a:r>
              <a:rPr lang="en-US" sz="2400" b="1" dirty="0"/>
              <a:t>Pseudo-hallucinations </a:t>
            </a:r>
            <a:r>
              <a:rPr lang="en-US" sz="2400" dirty="0"/>
              <a:t>are a type of mental image </a:t>
            </a:r>
          </a:p>
          <a:p>
            <a:pPr marL="800100" lvl="1" indent="-342900">
              <a:buFont typeface="Wingdings" panose="05000000000000000000" pitchFamily="2" charset="2"/>
              <a:buChar char="Ø"/>
            </a:pPr>
            <a:r>
              <a:rPr lang="en-US" sz="2400" dirty="0"/>
              <a:t> Insight is present</a:t>
            </a:r>
          </a:p>
          <a:p>
            <a:pPr marL="800100" lvl="1" indent="-342900">
              <a:buFont typeface="Wingdings" panose="05000000000000000000" pitchFamily="2" charset="2"/>
              <a:buChar char="Ø"/>
            </a:pPr>
            <a:r>
              <a:rPr lang="en-US" sz="2400" dirty="0"/>
              <a:t> Located in subjective space(not in objective space)                                                                                           </a:t>
            </a:r>
          </a:p>
          <a:p>
            <a:pPr marL="800100" lvl="1" indent="-342900">
              <a:buFont typeface="Wingdings" panose="05000000000000000000" pitchFamily="2" charset="2"/>
              <a:buChar char="Ø"/>
            </a:pPr>
            <a:r>
              <a:rPr lang="en-US" sz="2400" dirty="0"/>
              <a:t> Person who has taken opium – </a:t>
            </a:r>
            <a:r>
              <a:rPr lang="en-US" sz="2400" b="1" dirty="0" err="1"/>
              <a:t>pseudohallucinations</a:t>
            </a:r>
            <a:endParaRPr lang="en-US" sz="2400" dirty="0"/>
          </a:p>
          <a:p>
            <a:r>
              <a:rPr lang="en-US" sz="2400" dirty="0"/>
              <a:t>                                                                                    </a:t>
            </a:r>
          </a:p>
          <a:p>
            <a:pPr marL="285750" indent="-285750">
              <a:buFont typeface="Arial" panose="020B0604020202020204" pitchFamily="34" charset="0"/>
              <a:buChar char="•"/>
            </a:pPr>
            <a:endParaRPr lang="en-IN" dirty="0"/>
          </a:p>
        </p:txBody>
      </p:sp>
      <p:sp>
        <p:nvSpPr>
          <p:cNvPr id="3" name="Rectangle 2"/>
          <p:cNvSpPr/>
          <p:nvPr/>
        </p:nvSpPr>
        <p:spPr>
          <a:xfrm>
            <a:off x="200658" y="3672511"/>
            <a:ext cx="10983737" cy="1200329"/>
          </a:xfrm>
          <a:prstGeom prst="rect">
            <a:avLst/>
          </a:prstGeom>
        </p:spPr>
        <p:txBody>
          <a:bodyPr wrap="square">
            <a:spAutoFit/>
          </a:bodyPr>
          <a:lstStyle/>
          <a:p>
            <a:pPr marL="342900" indent="-342900">
              <a:buFont typeface="Arial" panose="020B0604020202020204" pitchFamily="34" charset="0"/>
              <a:buChar char="•"/>
            </a:pPr>
            <a:r>
              <a:rPr lang="en-US" sz="2400" dirty="0"/>
              <a:t>SCAN (World Health Organization, 1998) does not use the term pseudo-hallucination, but does have an item for rating insight and for whether the experience occurs inside or outside the head.</a:t>
            </a:r>
            <a:endParaRPr lang="en-IN" sz="2400" dirty="0"/>
          </a:p>
        </p:txBody>
      </p:sp>
      <p:sp>
        <p:nvSpPr>
          <p:cNvPr id="4" name="Footer Placeholder 3"/>
          <p:cNvSpPr>
            <a:spLocks noGrp="1"/>
          </p:cNvSpPr>
          <p:nvPr>
            <p:ph type="ftr" sz="quarter" idx="11"/>
          </p:nvPr>
        </p:nvSpPr>
        <p:spPr>
          <a:xfrm>
            <a:off x="8077200" y="6447813"/>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2210192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3894" y="251927"/>
            <a:ext cx="11430000" cy="5632311"/>
          </a:xfrm>
          <a:prstGeom prst="rect">
            <a:avLst/>
          </a:prstGeom>
        </p:spPr>
        <p:txBody>
          <a:bodyPr wrap="square">
            <a:spAutoFit/>
          </a:bodyPr>
          <a:lstStyle/>
          <a:p>
            <a:r>
              <a:rPr lang="en-IN" sz="2400" b="1" dirty="0"/>
              <a:t>Sensation:</a:t>
            </a:r>
            <a:endParaRPr lang="en-IN" sz="2400" dirty="0"/>
          </a:p>
          <a:p>
            <a:r>
              <a:rPr lang="en-IN" sz="2400" dirty="0"/>
              <a:t>	Sensation is the first stage in receiving information from outside the self.</a:t>
            </a:r>
          </a:p>
          <a:p>
            <a:r>
              <a:rPr lang="en-IN" sz="2400" dirty="0"/>
              <a:t>	This information is received, transformed and then transmitted from peripheral </a:t>
            </a:r>
          </a:p>
          <a:p>
            <a:r>
              <a:rPr lang="en-IN" sz="2400" dirty="0"/>
              <a:t>            	receptors to central nervous system.</a:t>
            </a:r>
          </a:p>
          <a:p>
            <a:endParaRPr lang="en-IN" sz="2400" dirty="0"/>
          </a:p>
          <a:p>
            <a:r>
              <a:rPr lang="en-IN" sz="2400" b="1" dirty="0"/>
              <a:t>Perception:</a:t>
            </a:r>
          </a:p>
          <a:p>
            <a:pPr lvl="2"/>
            <a:r>
              <a:rPr lang="en-IN" sz="2400" dirty="0"/>
              <a:t>Conscious awareness of elements in the environment by the mental processing of sensory stimuli; sometimes used in a broader sense to refer to the mental process by which all kinds of data, intellectual, emotional, and sensory, are meaningfully organized.</a:t>
            </a:r>
          </a:p>
          <a:p>
            <a:pPr lvl="2"/>
            <a:endParaRPr lang="en-IN" sz="2400" dirty="0"/>
          </a:p>
          <a:p>
            <a:r>
              <a:rPr lang="en-IN" sz="2400" b="1" dirty="0"/>
              <a:t>Apperception:</a:t>
            </a:r>
          </a:p>
          <a:p>
            <a:endParaRPr lang="en-IN" sz="2400" dirty="0"/>
          </a:p>
          <a:p>
            <a:r>
              <a:rPr lang="en-IN" sz="2400" dirty="0"/>
              <a:t>	Awareness of the meaning and significance of a particular sensory stimulus as 	modified by one's own experiences, knowledge, thoughts, and emotions</a:t>
            </a:r>
            <a:r>
              <a:rPr lang="en-IN" sz="2000" dirty="0"/>
              <a:t>.</a:t>
            </a:r>
          </a:p>
        </p:txBody>
      </p:sp>
      <p:sp>
        <p:nvSpPr>
          <p:cNvPr id="2" name="Footer Placeholder 1"/>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3365187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2283" y="298555"/>
            <a:ext cx="11243187" cy="3785652"/>
          </a:xfrm>
          <a:prstGeom prst="rect">
            <a:avLst/>
          </a:prstGeom>
        </p:spPr>
        <p:txBody>
          <a:bodyPr wrap="square">
            <a:spAutoFit/>
          </a:bodyPr>
          <a:lstStyle/>
          <a:p>
            <a:pPr marL="285750" indent="-285750">
              <a:buFont typeface="Arial" panose="020B0604020202020204" pitchFamily="34" charset="0"/>
              <a:buChar char="•"/>
            </a:pPr>
            <a:r>
              <a:rPr lang="en-US" sz="2400" dirty="0"/>
              <a:t>Jaspers insisted that there is no gradual transition between true and pseudo-hallucinations</a:t>
            </a:r>
          </a:p>
          <a:p>
            <a:pPr marL="285750" indent="-285750">
              <a:buFont typeface="Arial" panose="020B0604020202020204" pitchFamily="34" charset="0"/>
              <a:buChar char="•"/>
            </a:pPr>
            <a:r>
              <a:rPr lang="en-US" sz="2400" dirty="0"/>
              <a:t>Fish insisted that patients with substantial hallucinations also experienced non substantial hallucinations in outer objective space. Thus, Fish argued, there is a continuum from pseudo-hallucinations to hallucinations. </a:t>
            </a:r>
          </a:p>
          <a:p>
            <a:pPr marL="285750" indent="-285750">
              <a:buFont typeface="Arial" panose="020B0604020202020204" pitchFamily="34" charset="0"/>
              <a:buChar char="•"/>
            </a:pPr>
            <a:r>
              <a:rPr lang="en-US" sz="2400" dirty="0"/>
              <a:t>Pseudo hallucinations does not necessarily indicate psychopathology, unlike true hallucinations, which are indicative of serious mental illness.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Causes of hallucinations : CNS lesions, Intense emotions, psychiatric disorder, disorders of sense organs, sensory deprivation conditions in normal people.</a:t>
            </a:r>
            <a:endParaRPr lang="en-IN" sz="2400" dirty="0"/>
          </a:p>
        </p:txBody>
      </p:sp>
      <p:sp>
        <p:nvSpPr>
          <p:cNvPr id="2" name="Footer Placeholder 1"/>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3505298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9657" y="383147"/>
            <a:ext cx="11126819" cy="6370975"/>
          </a:xfrm>
          <a:prstGeom prst="rect">
            <a:avLst/>
          </a:prstGeom>
        </p:spPr>
        <p:txBody>
          <a:bodyPr wrap="square">
            <a:spAutoFit/>
          </a:bodyPr>
          <a:lstStyle/>
          <a:p>
            <a:pPr marL="1257300" lvl="2" indent="-342900">
              <a:buFont typeface="Wingdings" panose="05000000000000000000" pitchFamily="2" charset="2"/>
              <a:buChar char="ü"/>
            </a:pPr>
            <a:r>
              <a:rPr lang="en-US" sz="2400" u="sng" dirty="0"/>
              <a:t>Intense emotions:</a:t>
            </a:r>
          </a:p>
          <a:p>
            <a:pPr marL="1714500" lvl="3" indent="-342900">
              <a:buFont typeface="Arial" panose="020B0604020202020204" pitchFamily="34" charset="0"/>
              <a:buChar char="•"/>
            </a:pPr>
            <a:r>
              <a:rPr lang="en-US" sz="2400" dirty="0"/>
              <a:t>Very depressed patients with delusions of guilt can hear: “kill yourself”/”Rotter”(single word / phrases) (not continuous)</a:t>
            </a:r>
          </a:p>
          <a:p>
            <a:pPr marL="1714500" lvl="3" indent="-342900">
              <a:buFont typeface="Arial" panose="020B0604020202020204" pitchFamily="34" charset="0"/>
              <a:buChar char="•"/>
            </a:pPr>
            <a:r>
              <a:rPr lang="en-US" sz="2400" dirty="0"/>
              <a:t>Schizophrenia : Continuous hallucinations of persecutory in nature/criticizing type.</a:t>
            </a:r>
          </a:p>
          <a:p>
            <a:pPr lvl="2"/>
            <a:endParaRPr lang="en-US" sz="2400" dirty="0"/>
          </a:p>
          <a:p>
            <a:pPr marL="1257300" lvl="2" indent="-342900">
              <a:buFont typeface="Wingdings" panose="05000000000000000000" pitchFamily="2" charset="2"/>
              <a:buChar char="ü"/>
            </a:pPr>
            <a:r>
              <a:rPr lang="en-US" sz="2400" u="sng" dirty="0"/>
              <a:t>Suggestion(Hysterical psychosis)</a:t>
            </a:r>
          </a:p>
          <a:p>
            <a:pPr marL="1714500" lvl="3" indent="-342900">
              <a:buFont typeface="Arial" panose="020B0604020202020204" pitchFamily="34" charset="0"/>
              <a:buChar char="•"/>
            </a:pPr>
            <a:r>
              <a:rPr lang="en-US" sz="2400" dirty="0"/>
              <a:t>Normal subjects can be persuaded to hallucinate. When asked to walk down a dimly lit corridor and stop when they saw a faint light over the door at the end, most subjects stopped walking at some time during the study saying they could see a light even though none was switched on. </a:t>
            </a:r>
          </a:p>
          <a:p>
            <a:pPr marL="1714500" lvl="3" indent="-342900">
              <a:buFont typeface="Arial" panose="020B0604020202020204" pitchFamily="34" charset="0"/>
              <a:buChar char="•"/>
            </a:pPr>
            <a:r>
              <a:rPr lang="en-US" sz="2400" dirty="0"/>
              <a:t>Similarly, subjects can be persuaded to hallucinate visually or </a:t>
            </a:r>
            <a:r>
              <a:rPr lang="en-US" sz="2400" dirty="0" err="1"/>
              <a:t>auditorily</a:t>
            </a:r>
            <a:r>
              <a:rPr lang="en-US" sz="2400" dirty="0"/>
              <a:t>, either by hypnosis or by brief task-motivating instructions. </a:t>
            </a:r>
          </a:p>
          <a:p>
            <a:pPr marL="1714500" lvl="3" indent="-342900">
              <a:buFont typeface="Arial" panose="020B0604020202020204" pitchFamily="34" charset="0"/>
              <a:buChar char="•"/>
            </a:pPr>
            <a:r>
              <a:rPr lang="en-US" sz="2400" b="1" dirty="0" err="1"/>
              <a:t>Ganser</a:t>
            </a:r>
            <a:r>
              <a:rPr lang="en-US" sz="2400" b="1" dirty="0"/>
              <a:t> Syndrome</a:t>
            </a:r>
            <a:r>
              <a:rPr lang="en-US" sz="2400" dirty="0"/>
              <a:t> : Role of suggestion in genesis of hallucinations in this condition(?)</a:t>
            </a:r>
          </a:p>
          <a:p>
            <a:pPr lvl="2"/>
            <a:r>
              <a:rPr lang="en-US" sz="2400" dirty="0"/>
              <a:t>                                                                             </a:t>
            </a:r>
          </a:p>
          <a:p>
            <a:pPr marL="800100" lvl="1" indent="-342900">
              <a:buFont typeface="Arial" panose="020B0604020202020204" pitchFamily="34" charset="0"/>
              <a:buChar char="•"/>
            </a:pP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3257820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534" y="277200"/>
            <a:ext cx="11439651" cy="4154984"/>
          </a:xfrm>
          <a:prstGeom prst="rect">
            <a:avLst/>
          </a:prstGeom>
        </p:spPr>
        <p:txBody>
          <a:bodyPr wrap="square">
            <a:spAutoFit/>
          </a:bodyPr>
          <a:lstStyle/>
          <a:p>
            <a:pPr marL="1257300" lvl="2" indent="-342900">
              <a:buFont typeface="Wingdings" panose="05000000000000000000" pitchFamily="2" charset="2"/>
              <a:buChar char="ü"/>
            </a:pPr>
            <a:r>
              <a:rPr lang="en-US" sz="2400" u="sng" dirty="0"/>
              <a:t>Disorders of a peripheral sense organ :</a:t>
            </a:r>
          </a:p>
          <a:p>
            <a:pPr marL="1714500" lvl="3" indent="-342900">
              <a:buFont typeface="Arial" panose="020B0604020202020204" pitchFamily="34" charset="0"/>
              <a:buChar char="•"/>
            </a:pPr>
            <a:r>
              <a:rPr lang="en-US" sz="2400" dirty="0"/>
              <a:t>Eye disease - Visual hallucinations</a:t>
            </a:r>
          </a:p>
          <a:p>
            <a:pPr marL="1714500" lvl="3" indent="-342900">
              <a:buFont typeface="Arial" panose="020B0604020202020204" pitchFamily="34" charset="0"/>
              <a:buChar char="•"/>
            </a:pPr>
            <a:r>
              <a:rPr lang="en-US" sz="2400" dirty="0"/>
              <a:t>Ear disease – Hallucinatory voices</a:t>
            </a:r>
          </a:p>
          <a:p>
            <a:pPr marL="1714500" lvl="3" indent="-342900">
              <a:buFont typeface="Arial" panose="020B0604020202020204" pitchFamily="34" charset="0"/>
              <a:buChar char="•"/>
            </a:pPr>
            <a:r>
              <a:rPr lang="en-US" sz="2400" b="1" dirty="0"/>
              <a:t>Charles Bonnet syndrome (phantom visual images) </a:t>
            </a:r>
            <a:endParaRPr lang="en-US" sz="2400" dirty="0"/>
          </a:p>
          <a:p>
            <a:pPr marL="2171700" lvl="4" indent="-342900">
              <a:buFont typeface="Wingdings" panose="05000000000000000000" pitchFamily="2" charset="2"/>
              <a:buChar char="Ø"/>
            </a:pPr>
            <a:r>
              <a:rPr lang="en-US" sz="2400" dirty="0"/>
              <a:t>  A condition in which complex visual hallucinations occur in the absence of any psychopathology and in clear consciousness. </a:t>
            </a:r>
          </a:p>
          <a:p>
            <a:pPr marL="2171700" lvl="4" indent="-342900">
              <a:buFont typeface="Wingdings" panose="05000000000000000000" pitchFamily="2" charset="2"/>
              <a:buChar char="Ø"/>
            </a:pPr>
            <a:r>
              <a:rPr lang="en-US" sz="2400" dirty="0"/>
              <a:t>  It is associated with either central or peripheral reduction in vision. The images may be static or in motion.</a:t>
            </a:r>
          </a:p>
          <a:p>
            <a:pPr marL="2171700" lvl="4" indent="-342900">
              <a:buFont typeface="Wingdings" panose="05000000000000000000" pitchFamily="2" charset="2"/>
              <a:buChar char="Ø"/>
            </a:pPr>
            <a:r>
              <a:rPr lang="en-US" sz="2400" dirty="0"/>
              <a:t>The hallucinatory episodes are of variable duration and can last for years.</a:t>
            </a:r>
          </a:p>
          <a:p>
            <a:pPr marL="2171700" lvl="4" indent="-342900">
              <a:buFont typeface="Wingdings" panose="05000000000000000000" pitchFamily="2" charset="2"/>
              <a:buChar char="Ø"/>
            </a:pPr>
            <a:r>
              <a:rPr lang="en-US" sz="2400" dirty="0"/>
              <a:t>Importance of this diagnosis is as a differential from psychopathological causes of hallucinations. </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182636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680" y="217716"/>
            <a:ext cx="11287760" cy="3785652"/>
          </a:xfrm>
          <a:prstGeom prst="rect">
            <a:avLst/>
          </a:prstGeom>
        </p:spPr>
        <p:txBody>
          <a:bodyPr wrap="square">
            <a:spAutoFit/>
          </a:bodyPr>
          <a:lstStyle/>
          <a:p>
            <a:pPr marL="1257300" lvl="2" indent="-342900">
              <a:buFont typeface="Wingdings" panose="05000000000000000000" pitchFamily="2" charset="2"/>
              <a:buChar char="ü"/>
            </a:pPr>
            <a:r>
              <a:rPr lang="en-US" sz="2400" u="sng" dirty="0"/>
              <a:t>Sensory deprivation :</a:t>
            </a:r>
          </a:p>
          <a:p>
            <a:pPr marL="1657350" lvl="3" indent="-285750">
              <a:buFont typeface="Arial" panose="020B0604020202020204" pitchFamily="34" charset="0"/>
              <a:buChar char="•"/>
            </a:pPr>
            <a:r>
              <a:rPr lang="en-US" sz="2400" dirty="0"/>
              <a:t>If all incoming stimuli are reduced to a minimum in a normal subject, they will begin to hallucinate after a few hours. These hallucinations are usually changing visual hallucinations and repetitive words and phrases.</a:t>
            </a:r>
          </a:p>
          <a:p>
            <a:pPr marL="1657350" lvl="3" indent="-285750">
              <a:buFont typeface="Arial" panose="020B0604020202020204" pitchFamily="34" charset="0"/>
              <a:buChar char="•"/>
            </a:pPr>
            <a:r>
              <a:rPr lang="en-US" sz="2400" dirty="0"/>
              <a:t>Sensory deprivation due to the use of protective patches may contribute to the delirium that follows cataract surgery.</a:t>
            </a:r>
          </a:p>
          <a:p>
            <a:pPr marL="285750" indent="-285750">
              <a:buFont typeface="Arial" panose="020B0604020202020204" pitchFamily="34" charset="0"/>
              <a:buChar char="•"/>
            </a:pPr>
            <a:endParaRPr lang="en-US" sz="2400" dirty="0"/>
          </a:p>
          <a:p>
            <a:pPr marL="1257300" lvl="2" indent="-342900">
              <a:buFont typeface="Wingdings" panose="05000000000000000000" pitchFamily="2" charset="2"/>
              <a:buChar char="ü"/>
            </a:pPr>
            <a:r>
              <a:rPr lang="en-US" sz="2400" u="sng" dirty="0"/>
              <a:t>CNS lesions :</a:t>
            </a:r>
          </a:p>
          <a:p>
            <a:pPr marL="1714500" lvl="3" indent="-342900">
              <a:buFont typeface="Arial" panose="020B0604020202020204" pitchFamily="34" charset="0"/>
              <a:buChar char="•"/>
            </a:pPr>
            <a:r>
              <a:rPr lang="en-US" sz="2400" dirty="0"/>
              <a:t>Lesions of the diencephalons and the cortex can produce hallucinations that are usually visual but can be auditory. </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484964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2272" y="348734"/>
            <a:ext cx="11361247" cy="6740307"/>
          </a:xfrm>
          <a:prstGeom prst="rect">
            <a:avLst/>
          </a:prstGeom>
        </p:spPr>
        <p:txBody>
          <a:bodyPr wrap="square">
            <a:spAutoFit/>
          </a:bodyPr>
          <a:lstStyle/>
          <a:p>
            <a:pPr marL="342900" indent="-342900">
              <a:buFont typeface="Arial" panose="020B0604020202020204" pitchFamily="34" charset="0"/>
              <a:buChar char="•"/>
            </a:pPr>
            <a:r>
              <a:rPr lang="en-IN" sz="2400" dirty="0"/>
              <a:t>Hallucinations of individual senses :</a:t>
            </a:r>
          </a:p>
          <a:p>
            <a:endParaRPr lang="en-US" sz="2400" dirty="0"/>
          </a:p>
          <a:p>
            <a:pPr marL="914400" lvl="1" indent="-457200">
              <a:buAutoNum type="arabicPeriod"/>
            </a:pPr>
            <a:r>
              <a:rPr lang="en-US" sz="2400" b="1" dirty="0"/>
              <a:t>Auditory Hallucinations :</a:t>
            </a:r>
          </a:p>
          <a:p>
            <a:pPr marL="800100" lvl="1" indent="-342900">
              <a:buFont typeface="Arial" panose="020B0604020202020204" pitchFamily="34" charset="0"/>
              <a:buChar char="•"/>
            </a:pPr>
            <a:r>
              <a:rPr lang="en-US" sz="2400" dirty="0"/>
              <a:t>Simple noises, bells, undifferentiated whispers or voices – can be abusive/neutral/helpful.</a:t>
            </a:r>
          </a:p>
          <a:p>
            <a:pPr marL="800100" lvl="1" indent="-342900">
              <a:buFont typeface="Arial" panose="020B0604020202020204" pitchFamily="34" charset="0"/>
              <a:buChar char="•"/>
            </a:pPr>
            <a:r>
              <a:rPr lang="en-US" sz="2400" dirty="0"/>
              <a:t>Clear/Unclear</a:t>
            </a:r>
          </a:p>
          <a:p>
            <a:pPr marL="800100" lvl="1" indent="-342900">
              <a:buFont typeface="Arial" panose="020B0604020202020204" pitchFamily="34" charset="0"/>
              <a:buChar char="•"/>
            </a:pPr>
            <a:r>
              <a:rPr lang="en-US" sz="2400" dirty="0"/>
              <a:t>In </a:t>
            </a:r>
          </a:p>
          <a:p>
            <a:pPr marL="1257300" lvl="2" indent="-342900">
              <a:buFont typeface="Wingdings" panose="05000000000000000000" pitchFamily="2" charset="2"/>
              <a:buChar char="Ø"/>
            </a:pPr>
            <a:r>
              <a:rPr lang="en-US" sz="2400" dirty="0"/>
              <a:t>organic states – Delirium and dementia</a:t>
            </a:r>
          </a:p>
          <a:p>
            <a:pPr marL="1257300" lvl="2" indent="-342900">
              <a:buFont typeface="Wingdings" panose="05000000000000000000" pitchFamily="2" charset="2"/>
              <a:buChar char="Ø"/>
            </a:pPr>
            <a:r>
              <a:rPr lang="en-US" sz="2400" dirty="0"/>
              <a:t>Schizophrenia : Noises partly organized as music or completely organized as hallucinatory voices. They form the basis of persecutory delusion and the belief that their thoughts or actions are being controlled.</a:t>
            </a:r>
          </a:p>
          <a:p>
            <a:pPr marL="1257300" lvl="2" indent="-342900">
              <a:buFont typeface="Wingdings" panose="05000000000000000000" pitchFamily="2" charset="2"/>
              <a:buChar char="Ø"/>
            </a:pPr>
            <a:r>
              <a:rPr lang="en-US" sz="2400" dirty="0"/>
              <a:t>Severe depression : less well formed auditory hallucinations than schizophrenia.</a:t>
            </a:r>
          </a:p>
          <a:p>
            <a:pPr marL="800100" lvl="1" indent="-342900">
              <a:buFont typeface="Arial" panose="020B0604020202020204" pitchFamily="34" charset="0"/>
              <a:buChar char="•"/>
            </a:pPr>
            <a:r>
              <a:rPr lang="en-US" sz="2400" dirty="0"/>
              <a:t>The voices sometimes give instructions to the patient, who may or may not act upon them : these are termed ‘</a:t>
            </a:r>
            <a:r>
              <a:rPr lang="en-US" sz="2400" u="sng" dirty="0"/>
              <a:t>imperative hallucinations</a:t>
            </a:r>
            <a:r>
              <a:rPr lang="en-US" sz="2400" dirty="0"/>
              <a:t>’. </a:t>
            </a:r>
          </a:p>
          <a:p>
            <a:pPr marL="800100" lvl="1" indent="-342900">
              <a:buFont typeface="Arial" panose="020B0604020202020204" pitchFamily="34" charset="0"/>
              <a:buChar char="•"/>
            </a:pPr>
            <a:r>
              <a:rPr lang="en-US" sz="2400" dirty="0"/>
              <a:t>In some cases the voices speak about the person in the third person and may give a running commentary on their actions. (3</a:t>
            </a:r>
            <a:r>
              <a:rPr lang="en-US" sz="2400" baseline="30000" dirty="0"/>
              <a:t>rd</a:t>
            </a:r>
            <a:r>
              <a:rPr lang="en-US" sz="2400" dirty="0"/>
              <a:t> person auditory verbal hallucinations)</a:t>
            </a:r>
          </a:p>
          <a:p>
            <a:pPr marL="800100" lvl="1" indent="-342900">
              <a:buFont typeface="Arial" panose="020B0604020202020204" pitchFamily="34" charset="0"/>
              <a:buChar char="•"/>
            </a:pPr>
            <a:endParaRPr lang="en-US" sz="2400" dirty="0"/>
          </a:p>
          <a:p>
            <a:pPr lvl="1"/>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2620143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720" y="136436"/>
            <a:ext cx="11389360" cy="4893647"/>
          </a:xfrm>
          <a:prstGeom prst="rect">
            <a:avLst/>
          </a:prstGeom>
        </p:spPr>
        <p:txBody>
          <a:bodyPr wrap="square">
            <a:spAutoFit/>
          </a:bodyPr>
          <a:lstStyle/>
          <a:p>
            <a:pPr marL="742950" lvl="1" indent="-285750">
              <a:buFont typeface="Arial" panose="020B0604020202020204" pitchFamily="34" charset="0"/>
              <a:buChar char="•"/>
            </a:pPr>
            <a:r>
              <a:rPr lang="en-US" sz="2400" dirty="0"/>
              <a:t>A number of patients have continuous hallucinations that do not trouble them. For others the persistence of the hallucinations cuts across all activities so that the patient is seen to be listening and even replying to them at times.</a:t>
            </a:r>
          </a:p>
          <a:p>
            <a:pPr marL="742950" lvl="1" indent="-285750">
              <a:buFont typeface="Arial" panose="020B0604020202020204" pitchFamily="34" charset="0"/>
              <a:buChar char="•"/>
            </a:pPr>
            <a:r>
              <a:rPr lang="en-US" sz="2400" b="1" dirty="0"/>
              <a:t>“THOUGHT ECHO” </a:t>
            </a:r>
            <a:r>
              <a:rPr lang="en-US" sz="2400" dirty="0"/>
              <a:t>: Hearing one’s own thought at the same time they are occurring.</a:t>
            </a:r>
          </a:p>
          <a:p>
            <a:pPr marL="742950" lvl="1" indent="-285750">
              <a:buFont typeface="Arial" panose="020B0604020202020204" pitchFamily="34" charset="0"/>
              <a:buChar char="•"/>
            </a:pPr>
            <a:r>
              <a:rPr lang="en-US" sz="2400" b="1" dirty="0"/>
              <a:t>Echo de la </a:t>
            </a:r>
            <a:r>
              <a:rPr lang="en-US" sz="2400" b="1" dirty="0" err="1"/>
              <a:t>pensée</a:t>
            </a:r>
            <a:r>
              <a:rPr lang="en-US" sz="2400" b="1" dirty="0"/>
              <a:t> </a:t>
            </a:r>
            <a:r>
              <a:rPr lang="en-US" sz="2400" dirty="0"/>
              <a:t>(French) : Phenomenon of hearing them spoken after the thoughts have occurred.</a:t>
            </a:r>
          </a:p>
          <a:p>
            <a:pPr marL="742950" lvl="1" indent="-285750">
              <a:buFont typeface="Arial" panose="020B0604020202020204" pitchFamily="34" charset="0"/>
              <a:buChar char="•"/>
            </a:pPr>
            <a:r>
              <a:rPr lang="en-US" sz="2400" b="1" dirty="0"/>
              <a:t>“THOUGHT BROADCASTING/”THOUGHT DIFFUSION”</a:t>
            </a:r>
            <a:r>
              <a:rPr lang="en-US" sz="2400" dirty="0"/>
              <a:t> : Thoughts are no longer private, but accessible to others. Echo de la </a:t>
            </a:r>
            <a:r>
              <a:rPr lang="en-US" sz="2400" dirty="0" err="1"/>
              <a:t>pansee</a:t>
            </a:r>
            <a:r>
              <a:rPr lang="en-US" sz="2400" dirty="0"/>
              <a:t> is the prerequisite for thought broadcasting.</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Patient may insist that the voices are the result of witchcraft, telepathy, radio, television, and so on. Sometimes they claim that the voices come from within their bodies such as their arms, legs, stomach, etc.</a:t>
            </a:r>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2799511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 y="354043"/>
            <a:ext cx="11399520" cy="1938992"/>
          </a:xfrm>
          <a:prstGeom prst="rect">
            <a:avLst/>
          </a:prstGeom>
        </p:spPr>
        <p:txBody>
          <a:bodyPr wrap="square">
            <a:spAutoFit/>
          </a:bodyPr>
          <a:lstStyle/>
          <a:p>
            <a:pPr marL="742950" lvl="1" indent="-285750">
              <a:buFont typeface="Arial" panose="020B0604020202020204" pitchFamily="34" charset="0"/>
              <a:buChar char="•"/>
            </a:pPr>
            <a:r>
              <a:rPr lang="en-US" sz="2400" dirty="0"/>
              <a:t>Some patients hallucinate speech movements and hear speech that comes from their own throat but has no connection with their thinking. </a:t>
            </a:r>
          </a:p>
          <a:p>
            <a:pPr marL="742950" lvl="1" indent="-285750">
              <a:buFont typeface="Arial" panose="020B0604020202020204" pitchFamily="34" charset="0"/>
              <a:buChar char="•"/>
            </a:pPr>
            <a:r>
              <a:rPr lang="en-US" sz="2400" dirty="0"/>
              <a:t>One patient complained bitterly of her ‘talky-talky tongue’ because she was continuously </a:t>
            </a:r>
            <a:r>
              <a:rPr lang="en-US" sz="2400" dirty="0" err="1"/>
              <a:t>auditorily</a:t>
            </a:r>
            <a:r>
              <a:rPr lang="en-US" sz="2400" dirty="0"/>
              <a:t> hallucinated and felt speech movements in her tongue. Thus she had both auditory and possibly somatic hallucinations</a:t>
            </a:r>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1572845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6560" y="296453"/>
            <a:ext cx="11409680" cy="5262979"/>
          </a:xfrm>
          <a:prstGeom prst="rect">
            <a:avLst/>
          </a:prstGeom>
        </p:spPr>
        <p:txBody>
          <a:bodyPr wrap="square">
            <a:spAutoFit/>
          </a:bodyPr>
          <a:lstStyle/>
          <a:p>
            <a:pPr lvl="1"/>
            <a:r>
              <a:rPr lang="en-US" sz="2400" b="1" dirty="0"/>
              <a:t>2. Visual Hallucinations : </a:t>
            </a:r>
          </a:p>
          <a:p>
            <a:pPr marL="800100" lvl="1" indent="-342900">
              <a:buFont typeface="Arial" panose="020B0604020202020204" pitchFamily="34" charset="0"/>
              <a:buChar char="•"/>
            </a:pPr>
            <a:r>
              <a:rPr lang="en-US" sz="2400" dirty="0"/>
              <a:t>These may be elementary in the form of flashes of light,</a:t>
            </a:r>
          </a:p>
          <a:p>
            <a:pPr lvl="1"/>
            <a:r>
              <a:rPr lang="en-US" sz="2400" dirty="0"/>
              <a:t>     partly </a:t>
            </a:r>
            <a:r>
              <a:rPr lang="en-US" sz="2400" dirty="0" err="1"/>
              <a:t>organised</a:t>
            </a:r>
            <a:r>
              <a:rPr lang="en-US" sz="2400" dirty="0"/>
              <a:t> in the form of patterns, </a:t>
            </a:r>
          </a:p>
          <a:p>
            <a:pPr lvl="1"/>
            <a:r>
              <a:rPr lang="en-US" sz="2400" dirty="0"/>
              <a:t>     or completely </a:t>
            </a:r>
            <a:r>
              <a:rPr lang="en-US" sz="2400" dirty="0" err="1"/>
              <a:t>organised</a:t>
            </a:r>
            <a:r>
              <a:rPr lang="en-US" sz="2400" dirty="0"/>
              <a:t> in the form of visions of people, objects or animals. (figures            </a:t>
            </a:r>
          </a:p>
          <a:p>
            <a:pPr lvl="1"/>
            <a:r>
              <a:rPr lang="en-US" sz="2400" dirty="0"/>
              <a:t>     of living things and inanimate objects may appear against the normally perceived </a:t>
            </a:r>
          </a:p>
          <a:p>
            <a:pPr lvl="1"/>
            <a:r>
              <a:rPr lang="en-US" sz="2400" dirty="0"/>
              <a:t>     environment or scenic hallucinations can occur)</a:t>
            </a:r>
          </a:p>
          <a:p>
            <a:pPr marL="800100" lvl="1" indent="-342900">
              <a:buFont typeface="Arial" panose="020B0604020202020204" pitchFamily="34" charset="0"/>
              <a:buChar char="•"/>
            </a:pPr>
            <a:r>
              <a:rPr lang="en-US" sz="2400" dirty="0"/>
              <a:t>All varieties of VH are found in acute organic states.</a:t>
            </a:r>
          </a:p>
          <a:p>
            <a:pPr marL="800100" lvl="1" indent="-342900">
              <a:buFont typeface="Arial" panose="020B0604020202020204" pitchFamily="34" charset="0"/>
              <a:buChar char="•"/>
            </a:pPr>
            <a:r>
              <a:rPr lang="en-US" sz="2400" dirty="0"/>
              <a:t>Delirium : Small animals and insects, Mice carrying suitcases on their backs as they boarded a flight, extremely suggestible-so that one may be able to persuade the patient to read a blank sheet of paper.</a:t>
            </a:r>
          </a:p>
          <a:p>
            <a:pPr marL="800100" lvl="1" indent="-342900">
              <a:buFont typeface="Arial" panose="020B0604020202020204" pitchFamily="34" charset="0"/>
              <a:buChar char="•"/>
            </a:pPr>
            <a:r>
              <a:rPr lang="en-IN" sz="2400" b="1" dirty="0"/>
              <a:t>Lilliputian hallucinations</a:t>
            </a:r>
            <a:r>
              <a:rPr lang="en-IN" sz="2400" dirty="0"/>
              <a:t> : Sees tiny people or objects + pleasure and amusement. </a:t>
            </a:r>
            <a:endParaRPr lang="en-US" sz="2400" dirty="0"/>
          </a:p>
          <a:p>
            <a:pPr marL="800100" lvl="1" indent="-342900">
              <a:buFont typeface="Arial" panose="020B0604020202020204" pitchFamily="34" charset="0"/>
              <a:buChar char="•"/>
            </a:pPr>
            <a:r>
              <a:rPr lang="en-US" sz="2400" dirty="0"/>
              <a:t>Epilepsy patients : Scenic hallucinations (visions of fire and religious scenes)</a:t>
            </a:r>
          </a:p>
          <a:p>
            <a:pPr marL="800100" lvl="1" indent="-342900">
              <a:buFont typeface="Arial" panose="020B0604020202020204" pitchFamily="34" charset="0"/>
              <a:buChar char="•"/>
            </a:pPr>
            <a:r>
              <a:rPr lang="en-US" sz="2400" dirty="0"/>
              <a:t>Temporal lobe epilepsy and late onset schizophrenia : Combined visual and auditory hallucinations.</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1340794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0516" y="361174"/>
            <a:ext cx="11340741" cy="2677656"/>
          </a:xfrm>
          <a:prstGeom prst="rect">
            <a:avLst/>
          </a:prstGeom>
        </p:spPr>
        <p:txBody>
          <a:bodyPr wrap="square">
            <a:spAutoFit/>
          </a:bodyPr>
          <a:lstStyle/>
          <a:p>
            <a:pPr marL="800100" lvl="1" indent="-342900">
              <a:buFont typeface="Arial" panose="020B0604020202020204" pitchFamily="34" charset="0"/>
              <a:buChar char="•"/>
            </a:pPr>
            <a:r>
              <a:rPr lang="en-US" sz="2400" dirty="0"/>
              <a:t>Schizophrenia : VHs are uncommon and their presence should raise a doubt about the diagnosis. Some patients with schizophrenia describe visions and these appear to be </a:t>
            </a:r>
            <a:r>
              <a:rPr lang="en-US" sz="2400" dirty="0" err="1"/>
              <a:t>pseudohallucinations</a:t>
            </a:r>
            <a:r>
              <a:rPr lang="en-US" sz="2400" dirty="0"/>
              <a:t> but sometimes they can be substantial.</a:t>
            </a:r>
          </a:p>
          <a:p>
            <a:pPr marL="800100" lvl="1" indent="-342900">
              <a:buFont typeface="Arial" panose="020B0604020202020204" pitchFamily="34" charset="0"/>
              <a:buChar char="•"/>
            </a:pPr>
            <a:r>
              <a:rPr lang="en-US" sz="2400" dirty="0"/>
              <a:t>Activity during visual hallucinatory experiences in the extra striate visual areas around the ventral lingual and fusiform gyri (</a:t>
            </a:r>
            <a:r>
              <a:rPr lang="en-US" sz="2400" dirty="0" err="1"/>
              <a:t>Brodmann</a:t>
            </a:r>
            <a:r>
              <a:rPr lang="en-US" sz="2400" dirty="0"/>
              <a:t> area 19), and in the more dorsal cuneus and </a:t>
            </a:r>
            <a:r>
              <a:rPr lang="en-US" sz="2400" dirty="0" err="1"/>
              <a:t>precuneus</a:t>
            </a:r>
            <a:r>
              <a:rPr lang="en-US" sz="2400" dirty="0"/>
              <a:t> regions (</a:t>
            </a:r>
            <a:r>
              <a:rPr lang="en-US" sz="2400" dirty="0" err="1"/>
              <a:t>Brodmann</a:t>
            </a:r>
            <a:r>
              <a:rPr lang="en-US" sz="2400" dirty="0"/>
              <a:t> area 18). VH-related activity was also observed in the cerebellum.</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
        <p:nvSpPr>
          <p:cNvPr id="4" name="Rectangle 3"/>
          <p:cNvSpPr/>
          <p:nvPr/>
        </p:nvSpPr>
        <p:spPr>
          <a:xfrm>
            <a:off x="350515" y="2965359"/>
            <a:ext cx="11340741" cy="830997"/>
          </a:xfrm>
          <a:prstGeom prst="rect">
            <a:avLst/>
          </a:prstGeom>
        </p:spPr>
        <p:txBody>
          <a:bodyPr wrap="square">
            <a:spAutoFit/>
          </a:bodyPr>
          <a:lstStyle/>
          <a:p>
            <a:pPr marL="800100" lvl="1" indent="-342900">
              <a:buFont typeface="Arial" panose="020B0604020202020204" pitchFamily="34" charset="0"/>
              <a:buChar char="•"/>
            </a:pPr>
            <a:r>
              <a:rPr lang="en-US" sz="2400" b="1" dirty="0"/>
              <a:t>Charles bonnet syndrome : </a:t>
            </a:r>
            <a:r>
              <a:rPr lang="en-US" sz="2400" dirty="0"/>
              <a:t>Visual hallucinations in the absence of psychopathology or brain disease.</a:t>
            </a:r>
          </a:p>
        </p:txBody>
      </p:sp>
    </p:spTree>
    <p:extLst>
      <p:ext uri="{BB962C8B-B14F-4D97-AF65-F5344CB8AC3E}">
        <p14:creationId xmlns:p14="http://schemas.microsoft.com/office/powerpoint/2010/main" val="2571219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791" y="302587"/>
            <a:ext cx="11358466" cy="5632311"/>
          </a:xfrm>
          <a:prstGeom prst="rect">
            <a:avLst/>
          </a:prstGeom>
        </p:spPr>
        <p:txBody>
          <a:bodyPr wrap="square">
            <a:spAutoFit/>
          </a:bodyPr>
          <a:lstStyle/>
          <a:p>
            <a:pPr lvl="1"/>
            <a:r>
              <a:rPr lang="en-US" sz="2400" b="1" dirty="0"/>
              <a:t>3. Smell(Olfactory Hallucinations):</a:t>
            </a:r>
          </a:p>
          <a:p>
            <a:pPr marL="800100" lvl="1" indent="-342900">
              <a:buFont typeface="Arial" panose="020B0604020202020204" pitchFamily="34" charset="0"/>
              <a:buChar char="•"/>
            </a:pPr>
            <a:r>
              <a:rPr lang="en-US" sz="2400" dirty="0"/>
              <a:t>It is imp to distinguish olfactory hallucinations from delusions or illusions.</a:t>
            </a:r>
          </a:p>
          <a:p>
            <a:pPr marL="800100" lvl="1" indent="-342900">
              <a:buFont typeface="Arial" panose="020B0604020202020204" pitchFamily="34" charset="0"/>
              <a:buChar char="•"/>
            </a:pPr>
            <a:r>
              <a:rPr lang="en-US" sz="2400" dirty="0"/>
              <a:t>In </a:t>
            </a:r>
          </a:p>
          <a:p>
            <a:pPr marL="1257300" lvl="2" indent="-342900">
              <a:buFont typeface="Wingdings" panose="05000000000000000000" pitchFamily="2" charset="2"/>
              <a:buChar char="Ø"/>
            </a:pPr>
            <a:r>
              <a:rPr lang="en-US" sz="2400" dirty="0"/>
              <a:t>organic states</a:t>
            </a:r>
          </a:p>
          <a:p>
            <a:pPr marL="1257300" lvl="2" indent="-342900">
              <a:buFont typeface="Wingdings" panose="05000000000000000000" pitchFamily="2" charset="2"/>
              <a:buChar char="Ø"/>
            </a:pPr>
            <a:r>
              <a:rPr lang="en-US" sz="2400" dirty="0"/>
              <a:t>schizophrenia </a:t>
            </a:r>
          </a:p>
          <a:p>
            <a:pPr marL="1257300" lvl="2" indent="-342900">
              <a:buFont typeface="Wingdings" panose="05000000000000000000" pitchFamily="2" charset="2"/>
              <a:buChar char="Ø"/>
            </a:pPr>
            <a:r>
              <a:rPr lang="en-US" sz="2400" dirty="0"/>
              <a:t>depressive psychosis.</a:t>
            </a:r>
          </a:p>
          <a:p>
            <a:pPr marL="800100" lvl="1" indent="-342900">
              <a:buFont typeface="Arial" panose="020B0604020202020204" pitchFamily="34" charset="0"/>
              <a:buChar char="•"/>
            </a:pPr>
            <a:r>
              <a:rPr lang="en-US" sz="2400" dirty="0"/>
              <a:t>Temporal lobe lesion : An aura involving an unpleasant </a:t>
            </a:r>
            <a:r>
              <a:rPr lang="en-US" sz="2400" dirty="0" err="1"/>
              <a:t>odour</a:t>
            </a:r>
            <a:r>
              <a:rPr lang="en-US" sz="2400" dirty="0"/>
              <a:t> such as burning paint or rubber or stale cabbage water.</a:t>
            </a:r>
          </a:p>
          <a:p>
            <a:pPr marL="800100" lvl="1" indent="-342900">
              <a:buFont typeface="Arial" panose="020B0604020202020204" pitchFamily="34" charset="0"/>
              <a:buChar char="•"/>
            </a:pPr>
            <a:r>
              <a:rPr lang="en-US" sz="2400" dirty="0"/>
              <a:t>Schizophrenia : Patients claim that they smell the gas and their enemies are trying to poison them by gas.</a:t>
            </a:r>
          </a:p>
          <a:p>
            <a:pPr marL="800100" lvl="1" indent="-342900">
              <a:buFont typeface="Arial" panose="020B0604020202020204" pitchFamily="34" charset="0"/>
              <a:buChar char="•"/>
            </a:pPr>
            <a:r>
              <a:rPr lang="en-IN" sz="2400" b="1" dirty="0"/>
              <a:t>Olfactory reference syndrome </a:t>
            </a:r>
            <a:r>
              <a:rPr lang="en-IN" sz="2400" dirty="0"/>
              <a:t>: </a:t>
            </a:r>
            <a:r>
              <a:rPr lang="en-US" sz="2400" dirty="0"/>
              <a:t>Patients base their belief on the behavior of other people who, they say, wrinkle their noses or make reference to the smell. </a:t>
            </a:r>
          </a:p>
          <a:p>
            <a:pPr marL="800100" lvl="1" indent="-342900">
              <a:buFont typeface="Arial" panose="020B0604020202020204" pitchFamily="34" charset="0"/>
              <a:buChar char="•"/>
            </a:pPr>
            <a:r>
              <a:rPr lang="en-IN" sz="2400" b="1" dirty="0"/>
              <a:t>Padre </a:t>
            </a:r>
            <a:r>
              <a:rPr lang="en-IN" sz="2400" b="1" dirty="0" err="1"/>
              <a:t>Pio</a:t>
            </a:r>
            <a:r>
              <a:rPr lang="en-IN" sz="2400" b="1" dirty="0"/>
              <a:t> phenomenon </a:t>
            </a:r>
            <a:r>
              <a:rPr lang="en-IN" sz="2400" dirty="0"/>
              <a:t>: Some religious people can smell roses around certain saints. (pleasuring smell)</a:t>
            </a:r>
            <a:endParaRPr lang="en-US" sz="2400" dirty="0"/>
          </a:p>
          <a:p>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3336851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AC36479-DFB5-8DF1-9EB2-DF921829BD08}"/>
              </a:ext>
            </a:extLst>
          </p:cNvPr>
          <p:cNvSpPr>
            <a:spLocks noGrp="1"/>
          </p:cNvSpPr>
          <p:nvPr>
            <p:ph type="ftr" sz="quarter" idx="11"/>
          </p:nvPr>
        </p:nvSpPr>
        <p:spPr/>
        <p:txBody>
          <a:bodyPr/>
          <a:lstStyle/>
          <a:p>
            <a:r>
              <a:rPr lang="en-US"/>
              <a:t>Fisch's Clinical Psychopathology 4th Edition Pg-24-40</a:t>
            </a:r>
            <a:endParaRPr lang="en-IN"/>
          </a:p>
        </p:txBody>
      </p:sp>
      <p:sp>
        <p:nvSpPr>
          <p:cNvPr id="4" name="TextBox 3">
            <a:extLst>
              <a:ext uri="{FF2B5EF4-FFF2-40B4-BE49-F238E27FC236}">
                <a16:creationId xmlns:a16="http://schemas.microsoft.com/office/drawing/2014/main" id="{5AA7101D-2353-4FF3-2772-A0FA22B11579}"/>
              </a:ext>
            </a:extLst>
          </p:cNvPr>
          <p:cNvSpPr txBox="1"/>
          <p:nvPr/>
        </p:nvSpPr>
        <p:spPr>
          <a:xfrm>
            <a:off x="391886" y="-3911"/>
            <a:ext cx="11408228" cy="6555641"/>
          </a:xfrm>
          <a:prstGeom prst="rect">
            <a:avLst/>
          </a:prstGeom>
          <a:noFill/>
        </p:spPr>
        <p:txBody>
          <a:bodyPr wrap="square">
            <a:spAutoFit/>
          </a:bodyPr>
          <a:lstStyle/>
          <a:p>
            <a:pPr algn="ctr"/>
            <a:r>
              <a:rPr lang="en-US" sz="2800" b="1" dirty="0"/>
              <a:t>Somatosensory Information</a:t>
            </a:r>
          </a:p>
          <a:p>
            <a:pPr algn="ctr"/>
            <a:endParaRPr lang="en-US" dirty="0"/>
          </a:p>
          <a:p>
            <a:endParaRPr lang="en-US" dirty="0"/>
          </a:p>
          <a:p>
            <a:endParaRPr lang="en-US" dirty="0"/>
          </a:p>
          <a:p>
            <a:endParaRPr lang="en-US" dirty="0"/>
          </a:p>
          <a:p>
            <a:r>
              <a:rPr lang="en-US" dirty="0"/>
              <a:t>                             2 Point Discrimination                                                                                Pain</a:t>
            </a:r>
          </a:p>
          <a:p>
            <a:r>
              <a:rPr lang="en-US" dirty="0"/>
              <a:t>                             Tactile Sense                                                                                            Temperature</a:t>
            </a:r>
          </a:p>
          <a:p>
            <a:r>
              <a:rPr lang="en-US" dirty="0"/>
              <a:t>                             Vibratory Sense                                                                                       Coarse Touch</a:t>
            </a:r>
          </a:p>
          <a:p>
            <a:r>
              <a:rPr lang="en-US" dirty="0"/>
              <a:t>                             </a:t>
            </a:r>
            <a:r>
              <a:rPr lang="en-US" dirty="0" err="1"/>
              <a:t>Kinaesthetic</a:t>
            </a:r>
            <a:r>
              <a:rPr lang="en-US" dirty="0"/>
              <a:t> Sense                                                                                 Deep Pressure</a:t>
            </a:r>
          </a:p>
          <a:p>
            <a:r>
              <a:rPr lang="en-US" dirty="0"/>
              <a:t>                             Muscle Tension</a:t>
            </a:r>
          </a:p>
          <a:p>
            <a:r>
              <a:rPr lang="en-US" dirty="0"/>
              <a:t>                             Joint Position Sense</a:t>
            </a:r>
          </a:p>
          <a:p>
            <a:endParaRPr lang="en-US" dirty="0"/>
          </a:p>
          <a:p>
            <a:endParaRPr lang="en-US" dirty="0"/>
          </a:p>
          <a:p>
            <a:endParaRPr lang="en-US" dirty="0"/>
          </a:p>
          <a:p>
            <a:r>
              <a:rPr lang="en-US" dirty="0"/>
              <a:t>                           Fasciculi </a:t>
            </a:r>
            <a:r>
              <a:rPr lang="en-US" dirty="0" err="1"/>
              <a:t>Gracilis</a:t>
            </a:r>
            <a:r>
              <a:rPr lang="en-US" dirty="0"/>
              <a:t> and Cuneatus                                                      Spinothalamic Tract                                                              </a:t>
            </a:r>
          </a:p>
          <a:p>
            <a:r>
              <a:rPr lang="en-US" dirty="0"/>
              <a:t>                 </a:t>
            </a:r>
          </a:p>
          <a:p>
            <a:r>
              <a:rPr lang="en-US" dirty="0"/>
              <a:t>                      </a:t>
            </a:r>
          </a:p>
          <a:p>
            <a:endParaRPr lang="en-US" dirty="0"/>
          </a:p>
          <a:p>
            <a:endParaRPr lang="en-US" dirty="0"/>
          </a:p>
          <a:p>
            <a:r>
              <a:rPr lang="en-US" dirty="0"/>
              <a:t>                               VPL Nucleus Of Thalamus                                                    VPL, Intralaminar nuclei of thalamus</a:t>
            </a:r>
          </a:p>
          <a:p>
            <a:endParaRPr lang="en-US" dirty="0"/>
          </a:p>
          <a:p>
            <a:r>
              <a:rPr lang="en-US" dirty="0"/>
              <a:t>                   </a:t>
            </a:r>
          </a:p>
          <a:p>
            <a:r>
              <a:rPr lang="en-US" dirty="0"/>
              <a:t>                                  Somatosensory Cortex                                                Somatosensory Cortex, Prefrontal Cortex </a:t>
            </a:r>
          </a:p>
        </p:txBody>
      </p:sp>
      <p:cxnSp>
        <p:nvCxnSpPr>
          <p:cNvPr id="17" name="Straight Connector 16">
            <a:extLst>
              <a:ext uri="{FF2B5EF4-FFF2-40B4-BE49-F238E27FC236}">
                <a16:creationId xmlns:a16="http://schemas.microsoft.com/office/drawing/2014/main" id="{CB29A475-818D-E37D-F364-3107AB365824}"/>
              </a:ext>
            </a:extLst>
          </p:cNvPr>
          <p:cNvCxnSpPr>
            <a:cxnSpLocks/>
          </p:cNvCxnSpPr>
          <p:nvPr/>
        </p:nvCxnSpPr>
        <p:spPr>
          <a:xfrm flipH="1">
            <a:off x="5932714" y="929072"/>
            <a:ext cx="2521226" cy="0"/>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980D9F5-99B9-8D3D-3B8B-91C7993CA451}"/>
              </a:ext>
            </a:extLst>
          </p:cNvPr>
          <p:cNvCxnSpPr>
            <a:cxnSpLocks/>
          </p:cNvCxnSpPr>
          <p:nvPr/>
        </p:nvCxnSpPr>
        <p:spPr>
          <a:xfrm flipH="1">
            <a:off x="3189514" y="929072"/>
            <a:ext cx="2743200" cy="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F7D73C98-24DC-2834-9A6A-C04CC765A138}"/>
              </a:ext>
            </a:extLst>
          </p:cNvPr>
          <p:cNvCxnSpPr>
            <a:cxnSpLocks/>
          </p:cNvCxnSpPr>
          <p:nvPr/>
        </p:nvCxnSpPr>
        <p:spPr>
          <a:xfrm flipV="1">
            <a:off x="5932714" y="526302"/>
            <a:ext cx="0" cy="40277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62ABCFB9-3139-F87C-CDB3-2702C11077A6}"/>
              </a:ext>
            </a:extLst>
          </p:cNvPr>
          <p:cNvCxnSpPr>
            <a:cxnSpLocks/>
          </p:cNvCxnSpPr>
          <p:nvPr/>
        </p:nvCxnSpPr>
        <p:spPr>
          <a:xfrm flipH="1" flipV="1">
            <a:off x="8453940" y="1033667"/>
            <a:ext cx="13252" cy="402770"/>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3D1BE50E-0FCE-8D79-B7D8-6D82E139BE3E}"/>
              </a:ext>
            </a:extLst>
          </p:cNvPr>
          <p:cNvCxnSpPr>
            <a:cxnSpLocks/>
          </p:cNvCxnSpPr>
          <p:nvPr/>
        </p:nvCxnSpPr>
        <p:spPr>
          <a:xfrm flipH="1" flipV="1">
            <a:off x="3176262" y="1058741"/>
            <a:ext cx="6626" cy="318056"/>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id="{1C24E2BC-63D3-4139-6948-0DB294E31230}"/>
              </a:ext>
            </a:extLst>
          </p:cNvPr>
          <p:cNvCxnSpPr>
            <a:cxnSpLocks/>
          </p:cNvCxnSpPr>
          <p:nvPr/>
        </p:nvCxnSpPr>
        <p:spPr>
          <a:xfrm flipV="1">
            <a:off x="3182888" y="3307256"/>
            <a:ext cx="6626" cy="469614"/>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70786EA1-2A57-60E7-8F11-3AF3C0E9A03F}"/>
              </a:ext>
            </a:extLst>
          </p:cNvPr>
          <p:cNvCxnSpPr>
            <a:cxnSpLocks/>
          </p:cNvCxnSpPr>
          <p:nvPr/>
        </p:nvCxnSpPr>
        <p:spPr>
          <a:xfrm flipV="1">
            <a:off x="8453940" y="2892287"/>
            <a:ext cx="0" cy="759106"/>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DD572543-0475-8E36-5127-40F783F31640}"/>
              </a:ext>
            </a:extLst>
          </p:cNvPr>
          <p:cNvCxnSpPr>
            <a:cxnSpLocks/>
          </p:cNvCxnSpPr>
          <p:nvPr/>
        </p:nvCxnSpPr>
        <p:spPr>
          <a:xfrm flipV="1">
            <a:off x="3156385" y="5705061"/>
            <a:ext cx="0" cy="238539"/>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A2A148CB-D552-27EA-8908-A75A0B4A2163}"/>
              </a:ext>
            </a:extLst>
          </p:cNvPr>
          <p:cNvCxnSpPr>
            <a:cxnSpLocks/>
          </p:cNvCxnSpPr>
          <p:nvPr/>
        </p:nvCxnSpPr>
        <p:spPr>
          <a:xfrm flipV="1">
            <a:off x="3156385" y="4432852"/>
            <a:ext cx="0" cy="805541"/>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76AAB28C-893C-3FAD-F121-0AE2269A70C8}"/>
              </a:ext>
            </a:extLst>
          </p:cNvPr>
          <p:cNvCxnSpPr>
            <a:cxnSpLocks/>
          </p:cNvCxnSpPr>
          <p:nvPr/>
        </p:nvCxnSpPr>
        <p:spPr>
          <a:xfrm flipV="1">
            <a:off x="8453940" y="4353338"/>
            <a:ext cx="0" cy="805541"/>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E3BE0D8A-7BA4-64DB-5784-690D3C484568}"/>
              </a:ext>
            </a:extLst>
          </p:cNvPr>
          <p:cNvCxnSpPr>
            <a:cxnSpLocks/>
          </p:cNvCxnSpPr>
          <p:nvPr/>
        </p:nvCxnSpPr>
        <p:spPr>
          <a:xfrm flipV="1">
            <a:off x="8467192" y="5784574"/>
            <a:ext cx="0" cy="33793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389085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154" y="211886"/>
            <a:ext cx="11586425" cy="4893647"/>
          </a:xfrm>
          <a:prstGeom prst="rect">
            <a:avLst/>
          </a:prstGeom>
        </p:spPr>
        <p:txBody>
          <a:bodyPr wrap="square">
            <a:spAutoFit/>
          </a:bodyPr>
          <a:lstStyle/>
          <a:p>
            <a:pPr lvl="1"/>
            <a:r>
              <a:rPr lang="en-US" sz="2400" b="1" dirty="0"/>
              <a:t>4. Taste (Gustatory Hallucinations) (</a:t>
            </a:r>
            <a:r>
              <a:rPr lang="en-US" sz="2400" b="1" dirty="0" err="1"/>
              <a:t>Phantageusia</a:t>
            </a:r>
            <a:r>
              <a:rPr lang="en-US" sz="2400" b="1" dirty="0"/>
              <a:t>) :</a:t>
            </a:r>
          </a:p>
          <a:p>
            <a:pPr lvl="1"/>
            <a:endParaRPr lang="en-US" sz="2400" dirty="0"/>
          </a:p>
          <a:p>
            <a:pPr marL="800100" lvl="1" indent="-342900">
              <a:buFont typeface="Arial" panose="020B0604020202020204" pitchFamily="34" charset="0"/>
              <a:buChar char="•"/>
            </a:pPr>
            <a:r>
              <a:rPr lang="en-US" sz="2400" dirty="0"/>
              <a:t>It is important to distinguish Gustatory hallucinations from delusions.</a:t>
            </a:r>
          </a:p>
          <a:p>
            <a:pPr marL="742950" lvl="1" indent="-285750">
              <a:buFont typeface="Arial" panose="020B0604020202020204" pitchFamily="34" charset="0"/>
              <a:buChar char="•"/>
            </a:pPr>
            <a:r>
              <a:rPr lang="en-US" sz="2400" dirty="0"/>
              <a:t>In </a:t>
            </a:r>
          </a:p>
          <a:p>
            <a:pPr marL="1257300" lvl="2" indent="-342900">
              <a:buFont typeface="Wingdings" panose="05000000000000000000" pitchFamily="2" charset="2"/>
              <a:buChar char="Ø"/>
            </a:pPr>
            <a:r>
              <a:rPr lang="en-US" sz="2400" dirty="0"/>
              <a:t>organic states </a:t>
            </a:r>
          </a:p>
          <a:p>
            <a:pPr marL="1257300" lvl="2" indent="-342900">
              <a:buFont typeface="Wingdings" panose="05000000000000000000" pitchFamily="2" charset="2"/>
              <a:buChar char="Ø"/>
            </a:pPr>
            <a:r>
              <a:rPr lang="en-US" sz="2400" dirty="0"/>
              <a:t>schizophrenia.</a:t>
            </a:r>
          </a:p>
          <a:p>
            <a:pPr marL="1257300" lvl="2" indent="-342900">
              <a:buFont typeface="Wingdings" panose="05000000000000000000" pitchFamily="2" charset="2"/>
              <a:buChar char="Ø"/>
            </a:pPr>
            <a:r>
              <a:rPr lang="en-US" sz="2400" dirty="0"/>
              <a:t>Depression : Loss of taste/all foods taste same all the time.</a:t>
            </a:r>
          </a:p>
          <a:p>
            <a:pPr marL="742950" lvl="1" indent="-285750">
              <a:buFont typeface="Arial" panose="020B0604020202020204" pitchFamily="34" charset="0"/>
              <a:buChar char="•"/>
            </a:pPr>
            <a:r>
              <a:rPr lang="en-US" sz="2400" dirty="0"/>
              <a:t>Gustatory hallucinations frequently co-occur with tactile/olfactory hallucinations.</a:t>
            </a:r>
          </a:p>
          <a:p>
            <a:pPr marL="742950" lvl="1" indent="-285750">
              <a:buFont typeface="Arial" panose="020B0604020202020204" pitchFamily="34" charset="0"/>
              <a:buChar char="•"/>
            </a:pPr>
            <a:r>
              <a:rPr lang="en-US" sz="2400" dirty="0"/>
              <a:t>One functional MRI study found that phantom taste and smell demonstrated activation in the brain regions for taste and smell respectively, and the degree of activation was greatest when subjects were asked to recall their memory of each sensation. The activation was suppressed by treatment with typical antipsychotic agents</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3654938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6808" y="377804"/>
            <a:ext cx="11461102" cy="6309420"/>
          </a:xfrm>
          <a:prstGeom prst="rect">
            <a:avLst/>
          </a:prstGeom>
        </p:spPr>
        <p:txBody>
          <a:bodyPr wrap="square">
            <a:spAutoFit/>
          </a:bodyPr>
          <a:lstStyle/>
          <a:p>
            <a:pPr lvl="1"/>
            <a:r>
              <a:rPr lang="en-US" sz="2400" b="1" dirty="0"/>
              <a:t>5. Touch(Tactile Hallucinations):</a:t>
            </a:r>
          </a:p>
          <a:p>
            <a:pPr marL="800100" lvl="1" indent="-342900">
              <a:buFont typeface="Arial" panose="020B0604020202020204" pitchFamily="34" charset="0"/>
              <a:buChar char="•"/>
            </a:pPr>
            <a:r>
              <a:rPr lang="en-US" sz="2000" dirty="0"/>
              <a:t>In </a:t>
            </a:r>
          </a:p>
          <a:p>
            <a:pPr marL="1257300" lvl="2" indent="-342900">
              <a:buFont typeface="Wingdings" panose="05000000000000000000" pitchFamily="2" charset="2"/>
              <a:buChar char="Ø"/>
            </a:pPr>
            <a:r>
              <a:rPr lang="en-US" sz="2000" dirty="0"/>
              <a:t>acute organic states</a:t>
            </a:r>
          </a:p>
          <a:p>
            <a:pPr marL="1257300" lvl="2" indent="-342900">
              <a:buFont typeface="Wingdings" panose="05000000000000000000" pitchFamily="2" charset="2"/>
              <a:buChar char="Ø"/>
            </a:pPr>
            <a:r>
              <a:rPr lang="en-US" sz="2000" dirty="0"/>
              <a:t>schizophrenia</a:t>
            </a:r>
          </a:p>
          <a:p>
            <a:pPr marL="1257300" lvl="2" indent="-342900">
              <a:buFont typeface="Wingdings" panose="05000000000000000000" pitchFamily="2" charset="2"/>
              <a:buChar char="Ø"/>
            </a:pPr>
            <a:r>
              <a:rPr lang="en-US" sz="2000" dirty="0"/>
              <a:t>cocaine psychosis.</a:t>
            </a:r>
          </a:p>
          <a:p>
            <a:pPr marL="800100" lvl="1" indent="-342900">
              <a:buFont typeface="Arial" panose="020B0604020202020204" pitchFamily="34" charset="0"/>
              <a:buChar char="•"/>
            </a:pPr>
            <a:r>
              <a:rPr lang="en-US" sz="2000" dirty="0"/>
              <a:t>Formication : Feeling as if small insects are crawling over patient’s body.</a:t>
            </a:r>
          </a:p>
          <a:p>
            <a:pPr marL="800100" lvl="1" indent="-342900">
              <a:buFont typeface="Arial" panose="020B0604020202020204" pitchFamily="34" charset="0"/>
              <a:buChar char="•"/>
            </a:pPr>
            <a:r>
              <a:rPr lang="en-US" sz="2000" dirty="0"/>
              <a:t>Cocaine psychosis : Formication + delusion of persecution.</a:t>
            </a:r>
          </a:p>
          <a:p>
            <a:pPr marL="800100" lvl="1" indent="-342900">
              <a:buFont typeface="Arial" panose="020B0604020202020204" pitchFamily="34" charset="0"/>
              <a:buChar char="•"/>
            </a:pPr>
            <a:r>
              <a:rPr lang="en-US" sz="2000" dirty="0"/>
              <a:t>Feeling cold winds blowing on them, sensations of heat, electrical shocks and sexual sensations.</a:t>
            </a:r>
          </a:p>
          <a:p>
            <a:pPr marL="800100" lvl="1" indent="-342900">
              <a:buFont typeface="Arial" panose="020B0604020202020204" pitchFamily="34" charset="0"/>
              <a:buChar char="•"/>
            </a:pPr>
            <a:r>
              <a:rPr lang="en-US" sz="2000" dirty="0"/>
              <a:t>Almost always a concomitant delusional elaboration of tactile hallucinatory experiences.</a:t>
            </a:r>
          </a:p>
          <a:p>
            <a:pPr marL="800100" lvl="1" indent="-342900">
              <a:buFont typeface="Arial" panose="020B0604020202020204" pitchFamily="34" charset="0"/>
              <a:buChar char="•"/>
            </a:pPr>
            <a:r>
              <a:rPr lang="en-US" sz="2000" dirty="0"/>
              <a:t>3 main types : </a:t>
            </a:r>
          </a:p>
          <a:p>
            <a:pPr lvl="2"/>
            <a:r>
              <a:rPr lang="en-US" sz="2000" dirty="0"/>
              <a:t>1. </a:t>
            </a:r>
            <a:r>
              <a:rPr lang="en-IN" sz="2000" dirty="0"/>
              <a:t>superficial</a:t>
            </a:r>
          </a:p>
          <a:p>
            <a:pPr lvl="2"/>
            <a:r>
              <a:rPr lang="en-IN" sz="2000" dirty="0"/>
              <a:t>2. </a:t>
            </a:r>
            <a:r>
              <a:rPr lang="en-IN" sz="2000" dirty="0" err="1"/>
              <a:t>kinaesthethic</a:t>
            </a:r>
            <a:r>
              <a:rPr lang="en-IN" sz="2000" dirty="0"/>
              <a:t> and </a:t>
            </a:r>
          </a:p>
          <a:p>
            <a:pPr lvl="2"/>
            <a:r>
              <a:rPr lang="en-IN" sz="2000" dirty="0"/>
              <a:t>3. Visceral</a:t>
            </a:r>
          </a:p>
          <a:p>
            <a:pPr marL="2171700" lvl="4" indent="-342900">
              <a:buFont typeface="Wingdings" panose="05000000000000000000" pitchFamily="2" charset="2"/>
              <a:buChar char="Ø"/>
            </a:pPr>
            <a:r>
              <a:rPr lang="en-US" sz="2000" dirty="0"/>
              <a:t>1. Superficial : four types</a:t>
            </a:r>
          </a:p>
          <a:p>
            <a:pPr marL="3257550" lvl="6" indent="-514350">
              <a:buFont typeface="+mj-lt"/>
              <a:buAutoNum type="romanUcPeriod"/>
            </a:pPr>
            <a:r>
              <a:rPr lang="en-US" sz="2000" dirty="0"/>
              <a:t>  Thermic (e.g., a cold wind blowing across the face), </a:t>
            </a:r>
          </a:p>
          <a:p>
            <a:pPr marL="3257550" lvl="6" indent="-514350">
              <a:buFont typeface="+mj-lt"/>
              <a:buAutoNum type="romanUcPeriod"/>
            </a:pPr>
            <a:r>
              <a:rPr lang="en-US" sz="2000" dirty="0"/>
              <a:t>  haptic (e.g., feeling a hand brushing against the skin), </a:t>
            </a:r>
          </a:p>
          <a:p>
            <a:pPr marL="3257550" lvl="6" indent="-514350">
              <a:buFont typeface="+mj-lt"/>
              <a:buAutoNum type="romanUcPeriod"/>
            </a:pPr>
            <a:r>
              <a:rPr lang="en-US" sz="2000" dirty="0"/>
              <a:t>  </a:t>
            </a:r>
            <a:r>
              <a:rPr lang="en-US" sz="2000" dirty="0" err="1"/>
              <a:t>hygric</a:t>
            </a:r>
            <a:r>
              <a:rPr lang="en-US" sz="2000" dirty="0"/>
              <a:t> (e.g., feeling fluid such as water running from the head into the stomach) </a:t>
            </a:r>
          </a:p>
          <a:p>
            <a:pPr marL="3257550" lvl="6" indent="-514350">
              <a:buFont typeface="+mj-lt"/>
              <a:buAutoNum type="romanUcPeriod"/>
            </a:pPr>
            <a:r>
              <a:rPr lang="en-US" sz="2000" dirty="0"/>
              <a:t>  </a:t>
            </a:r>
            <a:r>
              <a:rPr lang="en-US" sz="2000" dirty="0" err="1"/>
              <a:t>paraesthetic</a:t>
            </a:r>
            <a:r>
              <a:rPr lang="en-US" sz="2000" dirty="0"/>
              <a:t> (pins and needles), although the latter most often have an organic origin</a:t>
            </a:r>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15448177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9444" y="313378"/>
            <a:ext cx="11358466" cy="4524315"/>
          </a:xfrm>
          <a:prstGeom prst="rect">
            <a:avLst/>
          </a:prstGeom>
        </p:spPr>
        <p:txBody>
          <a:bodyPr wrap="square">
            <a:spAutoFit/>
          </a:bodyPr>
          <a:lstStyle/>
          <a:p>
            <a:pPr marL="1714500" lvl="3" indent="-342900">
              <a:buFont typeface="Wingdings" panose="05000000000000000000" pitchFamily="2" charset="2"/>
              <a:buChar char="Ø"/>
            </a:pPr>
            <a:r>
              <a:rPr lang="en-US" sz="2400" dirty="0"/>
              <a:t>2. </a:t>
            </a:r>
            <a:r>
              <a:rPr lang="en-US" sz="2400" dirty="0" err="1"/>
              <a:t>Kinaesthetic</a:t>
            </a:r>
            <a:r>
              <a:rPr lang="en-US" sz="2400" dirty="0"/>
              <a:t> hallucinations :</a:t>
            </a:r>
          </a:p>
          <a:p>
            <a:pPr marL="2628900" lvl="5" indent="-342900">
              <a:buFont typeface="Arial" panose="020B0604020202020204" pitchFamily="34" charset="0"/>
              <a:buChar char="•"/>
            </a:pPr>
            <a:r>
              <a:rPr lang="en-US" sz="2400" dirty="0"/>
              <a:t>Affect the muscles and joints, and the patient feels that their limbs are being twisted, pulled or moved. </a:t>
            </a:r>
          </a:p>
          <a:p>
            <a:pPr marL="2628900" lvl="5" indent="-342900">
              <a:buFont typeface="Arial" panose="020B0604020202020204" pitchFamily="34" charset="0"/>
              <a:buChar char="•"/>
            </a:pPr>
            <a:r>
              <a:rPr lang="en-US" sz="2400" dirty="0"/>
              <a:t>Vestibular sensations such as sinking in the bed or flying through the air can also be hallucinated and are best regarded as a variant of </a:t>
            </a:r>
            <a:r>
              <a:rPr lang="en-US" sz="2400" dirty="0" err="1"/>
              <a:t>kinaesthetic</a:t>
            </a:r>
            <a:r>
              <a:rPr lang="en-US" sz="2400" dirty="0"/>
              <a:t> hallucinations             </a:t>
            </a:r>
          </a:p>
          <a:p>
            <a:pPr marL="2628900" lvl="5" indent="-342900">
              <a:buFont typeface="Arial" panose="020B0604020202020204" pitchFamily="34" charset="0"/>
              <a:buChar char="•"/>
            </a:pPr>
            <a:endParaRPr lang="en-US" sz="2400" dirty="0"/>
          </a:p>
          <a:p>
            <a:pPr lvl="5"/>
            <a:endParaRPr lang="en-US" sz="2400" dirty="0"/>
          </a:p>
          <a:p>
            <a:pPr marL="2628900" lvl="5" indent="-342900">
              <a:buFont typeface="Arial" panose="020B0604020202020204" pitchFamily="34" charset="0"/>
              <a:buChar char="•"/>
            </a:pPr>
            <a:endParaRPr lang="en-US" sz="2400" dirty="0"/>
          </a:p>
          <a:p>
            <a:pPr lvl="6"/>
            <a:r>
              <a:rPr lang="en-US" sz="2400" dirty="0"/>
              <a:t>Occur in Schizophrenia; organic states, most commonly delirium tremens, alcohol intoxication and during benzodiazepine withdrawal, and may also occur in the absence of any abnormality.</a:t>
            </a:r>
            <a:endParaRPr lang="en-IN" sz="2400" dirty="0"/>
          </a:p>
        </p:txBody>
      </p:sp>
      <p:sp>
        <p:nvSpPr>
          <p:cNvPr id="4" name="Down Arrow 3"/>
          <p:cNvSpPr/>
          <p:nvPr/>
        </p:nvSpPr>
        <p:spPr>
          <a:xfrm>
            <a:off x="5459914" y="2761861"/>
            <a:ext cx="309716" cy="6867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37729615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2283" y="378736"/>
            <a:ext cx="10712245" cy="4154984"/>
          </a:xfrm>
          <a:prstGeom prst="rect">
            <a:avLst/>
          </a:prstGeom>
        </p:spPr>
        <p:txBody>
          <a:bodyPr wrap="square">
            <a:spAutoFit/>
          </a:bodyPr>
          <a:lstStyle/>
          <a:p>
            <a:pPr marL="1257300" lvl="2" indent="-342900">
              <a:buFont typeface="Wingdings" panose="05000000000000000000" pitchFamily="2" charset="2"/>
              <a:buChar char="Ø"/>
            </a:pPr>
            <a:r>
              <a:rPr lang="en-US" sz="2400" dirty="0"/>
              <a:t>3. Visceral Hallucinations :</a:t>
            </a:r>
          </a:p>
          <a:p>
            <a:pPr marL="1657350" lvl="3" indent="-285750">
              <a:buFont typeface="Arial" panose="020B0604020202020204" pitchFamily="34" charset="0"/>
              <a:buChar char="•"/>
            </a:pPr>
            <a:r>
              <a:rPr lang="en-US" sz="2400" dirty="0"/>
              <a:t>Some patients with chronic schizophrenia may complain of twisting and tearing pains. The patient complains that his organs are being torn out or the flesh ripped away from his body. A patient described sensations in his brain as of layers of tissue being peeled off so as to bring to completion the battle between good and evil. </a:t>
            </a:r>
          </a:p>
          <a:p>
            <a:pPr marL="1657350" lvl="3" indent="-285750">
              <a:buFont typeface="Arial" panose="020B0604020202020204" pitchFamily="34" charset="0"/>
              <a:buChar char="•"/>
            </a:pPr>
            <a:r>
              <a:rPr lang="en-US" sz="2400" dirty="0"/>
              <a:t>Delusional </a:t>
            </a:r>
            <a:r>
              <a:rPr lang="en-US" sz="2400" dirty="0" err="1"/>
              <a:t>zoopathy</a:t>
            </a:r>
            <a:r>
              <a:rPr lang="en-US" sz="2400" dirty="0"/>
              <a:t> : This may take the form of a delusional belief that there is an animal crawling about in the body. There is also a hallucinatory component since the patient feels it (hallucination) and can describe it in detail. In some cases this is associated with an organic disorder.</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605198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0051" y="317364"/>
            <a:ext cx="11184193" cy="5632311"/>
          </a:xfrm>
          <a:prstGeom prst="rect">
            <a:avLst/>
          </a:prstGeom>
        </p:spPr>
        <p:txBody>
          <a:bodyPr wrap="square">
            <a:spAutoFit/>
          </a:bodyPr>
          <a:lstStyle/>
          <a:p>
            <a:r>
              <a:rPr lang="en-US" sz="2400" b="1" dirty="0"/>
              <a:t>6. The Sense of ‘Presence’ :</a:t>
            </a:r>
          </a:p>
          <a:p>
            <a:pPr marL="342900" indent="-342900">
              <a:buFont typeface="Arial" panose="020B0604020202020204" pitchFamily="34" charset="0"/>
              <a:buChar char="•"/>
            </a:pPr>
            <a:r>
              <a:rPr lang="en-US" sz="2400" dirty="0"/>
              <a:t> It is difficult to classify it because although it is not strictly a sense deception(hallucination), it cannot be regarded as a delusion either. </a:t>
            </a:r>
          </a:p>
          <a:p>
            <a:pPr marL="342900" indent="-342900">
              <a:buFont typeface="Arial" panose="020B0604020202020204" pitchFamily="34" charset="0"/>
              <a:buChar char="•"/>
            </a:pPr>
            <a:r>
              <a:rPr lang="en-US" sz="2400" dirty="0"/>
              <a:t>Most normal people have from time to time the sense that someone is present when they are alone, on a dark street or climbing a dimly lit staircase. Often the feeling is that there is somebody behind them. Usually this is dismissed as imagination, but nevertheless they look behind them to be certain. However, sometimes there is the feeling that someone is present, whom they cannot see, and whom they may or may not be able to name. </a:t>
            </a:r>
          </a:p>
          <a:p>
            <a:pPr marL="342900" indent="-342900">
              <a:buFont typeface="Arial" panose="020B0604020202020204" pitchFamily="34" charset="0"/>
              <a:buChar char="•"/>
            </a:pPr>
            <a:r>
              <a:rPr lang="en-US" sz="2400" dirty="0"/>
              <a:t>One patient described a presence over her right shoulder that followed her from room to room and even though she knew that there was nobody there, the feeling was intense and distressing, so much so that at times she hide under the bedclothes to escape.</a:t>
            </a:r>
          </a:p>
          <a:p>
            <a:pPr marL="342900" indent="-342900">
              <a:buFont typeface="Arial" panose="020B0604020202020204" pitchFamily="34" charset="0"/>
              <a:buChar char="•"/>
            </a:pPr>
            <a:r>
              <a:rPr lang="en-US" sz="2400" dirty="0"/>
              <a:t>The sense of a presence can occur in healthy people as well as in organic states, schizophrenia or hysteria. </a:t>
            </a:r>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5239794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297932"/>
            <a:ext cx="11798711" cy="1569660"/>
          </a:xfrm>
          <a:prstGeom prst="rect">
            <a:avLst/>
          </a:prstGeom>
        </p:spPr>
        <p:txBody>
          <a:bodyPr wrap="square">
            <a:spAutoFit/>
          </a:bodyPr>
          <a:lstStyle/>
          <a:p>
            <a:pPr marL="800100" lvl="1" indent="-342900">
              <a:buFont typeface="Arial" panose="020B0604020202020204" pitchFamily="34" charset="0"/>
              <a:buChar char="•"/>
            </a:pPr>
            <a:r>
              <a:rPr lang="en-US" sz="2400" dirty="0"/>
              <a:t>A study of people feeling a presence found that this illusion was caused by misperceiving the source and identity of the sensorimotor signals. This fMRI study showed activation specifically in </a:t>
            </a:r>
            <a:r>
              <a:rPr lang="en-US" sz="2400" dirty="0" err="1"/>
              <a:t>frontoparietal</a:t>
            </a:r>
            <a:r>
              <a:rPr lang="en-US" sz="2400" dirty="0"/>
              <a:t> regions(</a:t>
            </a:r>
            <a:r>
              <a:rPr lang="en-US" sz="2400" dirty="0" err="1"/>
              <a:t>Broadmann</a:t>
            </a:r>
            <a:r>
              <a:rPr lang="en-US" sz="2400" dirty="0"/>
              <a:t> area 7) was specifically associated with the </a:t>
            </a:r>
            <a:r>
              <a:rPr lang="en-US" sz="2400" dirty="0" err="1"/>
              <a:t>FoP</a:t>
            </a:r>
            <a:r>
              <a:rPr lang="en-US" sz="2400" dirty="0"/>
              <a:t>.</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12310771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5471" y="221226"/>
            <a:ext cx="11356258" cy="4524315"/>
          </a:xfrm>
          <a:prstGeom prst="rect">
            <a:avLst/>
          </a:prstGeom>
        </p:spPr>
        <p:txBody>
          <a:bodyPr wrap="square">
            <a:spAutoFit/>
          </a:bodyPr>
          <a:lstStyle/>
          <a:p>
            <a:r>
              <a:rPr lang="en-US" sz="2400" b="1" dirty="0"/>
              <a:t>Hallucinatory Syndromes(</a:t>
            </a:r>
            <a:r>
              <a:rPr lang="en-US" sz="2400" b="1" dirty="0" err="1"/>
              <a:t>hallucinosis</a:t>
            </a:r>
            <a:r>
              <a:rPr lang="en-US" sz="2400" b="1" dirty="0"/>
              <a:t>)</a:t>
            </a:r>
          </a:p>
          <a:p>
            <a:pPr lvl="1"/>
            <a:r>
              <a:rPr lang="en-US" sz="2400" dirty="0"/>
              <a:t>Those disorders in which there are persistent hallucinations in any sensory modality in the absence of other psychotic features. </a:t>
            </a:r>
          </a:p>
          <a:p>
            <a:pPr lvl="1"/>
            <a:r>
              <a:rPr lang="en-US" sz="2400" dirty="0"/>
              <a:t>• Alcoholic </a:t>
            </a:r>
            <a:r>
              <a:rPr lang="en-US" sz="2400" dirty="0" err="1"/>
              <a:t>hallucinosis</a:t>
            </a:r>
            <a:r>
              <a:rPr lang="en-US" sz="2400" dirty="0"/>
              <a:t>: </a:t>
            </a:r>
          </a:p>
          <a:p>
            <a:pPr marL="1257300" lvl="2" indent="-342900">
              <a:buFont typeface="Wingdings" panose="05000000000000000000" pitchFamily="2" charset="2"/>
              <a:buChar char="ü"/>
            </a:pPr>
            <a:r>
              <a:rPr lang="en-US" sz="2400" dirty="0"/>
              <a:t>Occur during periods of relative abstinence. (but in clear sensorium) </a:t>
            </a:r>
          </a:p>
          <a:p>
            <a:pPr marL="1257300" lvl="2" indent="-342900">
              <a:buFont typeface="Wingdings" panose="05000000000000000000" pitchFamily="2" charset="2"/>
              <a:buChar char="ü"/>
            </a:pPr>
            <a:r>
              <a:rPr lang="en-US" sz="2400" dirty="0"/>
              <a:t>They may be threatening or reproachful or benign voices. (auditory hallucinations)</a:t>
            </a:r>
          </a:p>
          <a:p>
            <a:pPr marL="1257300" lvl="2" indent="-342900">
              <a:buFont typeface="Wingdings" panose="05000000000000000000" pitchFamily="2" charset="2"/>
              <a:buChar char="ü"/>
            </a:pPr>
            <a:r>
              <a:rPr lang="en-US" sz="2400" dirty="0"/>
              <a:t>Hallucinations rarely persist longer than one week </a:t>
            </a:r>
          </a:p>
          <a:p>
            <a:pPr lvl="1"/>
            <a:r>
              <a:rPr lang="en-US" sz="2400" dirty="0"/>
              <a:t>• Organic </a:t>
            </a:r>
            <a:r>
              <a:rPr lang="en-US" sz="2400" dirty="0" err="1"/>
              <a:t>hallucinosis</a:t>
            </a:r>
            <a:r>
              <a:rPr lang="en-US" sz="2400" dirty="0"/>
              <a:t>:</a:t>
            </a:r>
          </a:p>
          <a:p>
            <a:pPr marL="1257300" lvl="2" indent="-342900">
              <a:buFont typeface="Wingdings" panose="05000000000000000000" pitchFamily="2" charset="2"/>
              <a:buChar char="ü"/>
            </a:pPr>
            <a:r>
              <a:rPr lang="en-US" sz="2400" dirty="0"/>
              <a:t> These are present in 20–30 per cent of patients with dementia, especially of the Alzheimer type, and are most commonly auditory or visual. </a:t>
            </a:r>
          </a:p>
          <a:p>
            <a:pPr marL="1257300" lvl="2" indent="-342900">
              <a:buFont typeface="Wingdings" panose="05000000000000000000" pitchFamily="2" charset="2"/>
              <a:buChar char="ü"/>
            </a:pPr>
            <a:r>
              <a:rPr lang="en-US" sz="2400" dirty="0"/>
              <a:t>There is also disorientation and memory is impaired.</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36034651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3794" y="286349"/>
            <a:ext cx="11066206" cy="4893647"/>
          </a:xfrm>
          <a:prstGeom prst="rect">
            <a:avLst/>
          </a:prstGeom>
        </p:spPr>
        <p:txBody>
          <a:bodyPr wrap="square">
            <a:spAutoFit/>
          </a:bodyPr>
          <a:lstStyle/>
          <a:p>
            <a:r>
              <a:rPr lang="en-US" sz="2400" b="1" dirty="0"/>
              <a:t>Functional Hallucination :</a:t>
            </a:r>
          </a:p>
          <a:p>
            <a:pPr marL="800100" lvl="1" indent="-342900">
              <a:buFont typeface="Arial" panose="020B0604020202020204" pitchFamily="34" charset="0"/>
              <a:buChar char="•"/>
            </a:pPr>
            <a:r>
              <a:rPr lang="en-US" sz="2400" dirty="0"/>
              <a:t>An auditory stimulus causes a hallucination, but the stimulus as well as the hallucination is experienced. For example, a patient with schizophrenia first heard the voice of God as her clock ticked.</a:t>
            </a:r>
          </a:p>
          <a:p>
            <a:pPr marL="800100" lvl="1" indent="-342900">
              <a:buFont typeface="Arial" panose="020B0604020202020204" pitchFamily="34" charset="0"/>
              <a:buChar char="•"/>
            </a:pPr>
            <a:r>
              <a:rPr lang="en-US" sz="2400" dirty="0"/>
              <a:t>So both the noises and the voices were audible. Patients can distinguish both features from each other and crucially, the hallucination does not occur without the stimulus. </a:t>
            </a:r>
          </a:p>
          <a:p>
            <a:pPr marL="800100" lvl="1" indent="-342900">
              <a:buFont typeface="Arial" panose="020B0604020202020204" pitchFamily="34" charset="0"/>
              <a:buChar char="•"/>
            </a:pPr>
            <a:r>
              <a:rPr lang="en-US" sz="2400" dirty="0"/>
              <a:t>Some patients who discover that noises induce hallucinatory voices put plugs in their ears to reduce the intensity of the stimulus and hence the hallucinations. One patient recently described that she saw the mouths of her collection of dolls moving. </a:t>
            </a:r>
          </a:p>
          <a:p>
            <a:pPr marL="800100" lvl="1" indent="-342900">
              <a:buFont typeface="Arial" panose="020B0604020202020204" pitchFamily="34" charset="0"/>
              <a:buChar char="•"/>
            </a:pPr>
            <a:r>
              <a:rPr lang="en-US" sz="2400" dirty="0"/>
              <a:t>Functional hallucinations are common in chronic schizophrenia and they may be mistaken for illusions.</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22687315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272955"/>
            <a:ext cx="11257935" cy="4524315"/>
          </a:xfrm>
          <a:prstGeom prst="rect">
            <a:avLst/>
          </a:prstGeom>
        </p:spPr>
        <p:txBody>
          <a:bodyPr wrap="square">
            <a:spAutoFit/>
          </a:bodyPr>
          <a:lstStyle/>
          <a:p>
            <a:r>
              <a:rPr lang="en-US" sz="2400" b="1" dirty="0"/>
              <a:t>Reflex Hallucinations : </a:t>
            </a:r>
          </a:p>
          <a:p>
            <a:endParaRPr lang="en-US" sz="2400" b="1" dirty="0"/>
          </a:p>
          <a:p>
            <a:pPr lvl="1"/>
            <a:r>
              <a:rPr lang="en-US" sz="2400" u="sng" dirty="0" err="1"/>
              <a:t>Synaesthesia</a:t>
            </a:r>
            <a:r>
              <a:rPr lang="en-US" sz="2400" u="sng" dirty="0"/>
              <a:t> :</a:t>
            </a:r>
            <a:r>
              <a:rPr lang="en-US" sz="2400" dirty="0"/>
              <a:t> The experience of a stimulus in one sense modality producing a sensory experience in another. </a:t>
            </a:r>
          </a:p>
          <a:p>
            <a:pPr marL="2114550" lvl="4" indent="-285750">
              <a:buFont typeface="Arial" panose="020B0604020202020204" pitchFamily="34" charset="0"/>
              <a:buChar char="•"/>
            </a:pPr>
            <a:r>
              <a:rPr lang="en-US" sz="2400" dirty="0"/>
              <a:t>An example is the feeling of cold in one’s spine on hearing a fingernail scratch a blackboard. </a:t>
            </a:r>
          </a:p>
          <a:p>
            <a:pPr marL="2114550" lvl="4" indent="-285750">
              <a:buFont typeface="Arial" panose="020B0604020202020204" pitchFamily="34" charset="0"/>
              <a:buChar char="•"/>
            </a:pPr>
            <a:r>
              <a:rPr lang="en-US" sz="2400" dirty="0"/>
              <a:t>It can occur under the influence of hallucinogenic drugs such as LSD or mescaline when the subject might describe feeling, testing and hearing flowers simultaneously.</a:t>
            </a:r>
          </a:p>
          <a:p>
            <a:pPr marL="2114550" lvl="4" indent="-285750">
              <a:buFont typeface="Arial" panose="020B0604020202020204" pitchFamily="34" charset="0"/>
              <a:buChar char="•"/>
            </a:pPr>
            <a:r>
              <a:rPr lang="en-US" sz="2400" dirty="0"/>
              <a:t> A patient felt a pain in her head (somatic hallucination) when she heard other people sneeze (the stimulus) and was convinced that sneezing caused the pain.</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25798750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553" y="201080"/>
            <a:ext cx="11287433" cy="5632311"/>
          </a:xfrm>
          <a:prstGeom prst="rect">
            <a:avLst/>
          </a:prstGeom>
        </p:spPr>
        <p:txBody>
          <a:bodyPr wrap="square">
            <a:spAutoFit/>
          </a:bodyPr>
          <a:lstStyle/>
          <a:p>
            <a:r>
              <a:rPr lang="en-US" sz="2400" b="1" dirty="0" err="1"/>
              <a:t>Extracampine</a:t>
            </a:r>
            <a:r>
              <a:rPr lang="en-US" sz="2400" b="1" dirty="0"/>
              <a:t> Hallucinations</a:t>
            </a:r>
            <a:r>
              <a:rPr lang="en-US" sz="2400" dirty="0"/>
              <a:t> :</a:t>
            </a:r>
          </a:p>
          <a:p>
            <a:endParaRPr lang="en-US" sz="2400" dirty="0"/>
          </a:p>
          <a:p>
            <a:pPr marL="800100" lvl="1" indent="-342900">
              <a:buFont typeface="Arial" panose="020B0604020202020204" pitchFamily="34" charset="0"/>
              <a:buChar char="•"/>
            </a:pPr>
            <a:r>
              <a:rPr lang="en-US" sz="2400" dirty="0"/>
              <a:t>The patient has a hallucination that is outside the limits of the sensory field.</a:t>
            </a:r>
          </a:p>
          <a:p>
            <a:pPr marL="800100" lvl="1" indent="-342900">
              <a:buFont typeface="Arial" panose="020B0604020202020204" pitchFamily="34" charset="0"/>
              <a:buChar char="•"/>
            </a:pPr>
            <a:r>
              <a:rPr lang="en-US" sz="2400" dirty="0"/>
              <a:t>For example, a patient sees somebody standing behind them when they are looking straight ahead, or hears voices talking in London when they are in Liverpool. </a:t>
            </a:r>
          </a:p>
          <a:p>
            <a:pPr marL="800100" lvl="1" indent="-342900">
              <a:buFont typeface="Arial" panose="020B0604020202020204" pitchFamily="34" charset="0"/>
              <a:buChar char="•"/>
            </a:pPr>
            <a:r>
              <a:rPr lang="en-US" sz="2400" dirty="0"/>
              <a:t>Can occur in healthy people as hypnagogic hallucinations, also in schizophrenia or organic conditions(epilepsy).</a:t>
            </a:r>
          </a:p>
          <a:p>
            <a:endParaRPr lang="en-US" sz="2400" dirty="0"/>
          </a:p>
          <a:p>
            <a:r>
              <a:rPr lang="en-US" sz="2400" b="1" dirty="0" err="1"/>
              <a:t>Autoscopy</a:t>
            </a:r>
            <a:r>
              <a:rPr lang="en-US" sz="2400" b="1" dirty="0"/>
              <a:t>(Phantom Mirror Image) :</a:t>
            </a:r>
          </a:p>
          <a:p>
            <a:pPr marL="800100" lvl="1" indent="-342900">
              <a:buFont typeface="Arial" panose="020B0604020202020204" pitchFamily="34" charset="0"/>
              <a:buChar char="•"/>
            </a:pPr>
            <a:endParaRPr lang="en-US" sz="2400" b="1" dirty="0"/>
          </a:p>
          <a:p>
            <a:pPr marL="800100" lvl="1" indent="-342900">
              <a:buFont typeface="Arial" panose="020B0604020202020204" pitchFamily="34" charset="0"/>
              <a:buChar char="•"/>
            </a:pPr>
            <a:r>
              <a:rPr lang="en-US" sz="2400" dirty="0"/>
              <a:t>The experience of seeing oneself and knowing that it is oneself.</a:t>
            </a:r>
          </a:p>
          <a:p>
            <a:pPr marL="800100" lvl="1" indent="-342900">
              <a:buFont typeface="Arial" panose="020B0604020202020204" pitchFamily="34" charset="0"/>
              <a:buChar char="•"/>
            </a:pPr>
            <a:r>
              <a:rPr lang="en-US" sz="2400" dirty="0"/>
              <a:t>Not just VH, as </a:t>
            </a:r>
            <a:r>
              <a:rPr lang="en-US" sz="2400" dirty="0" err="1"/>
              <a:t>kinaesthetic</a:t>
            </a:r>
            <a:r>
              <a:rPr lang="en-US" sz="2400" dirty="0"/>
              <a:t> and somatic sensations are required to produce </a:t>
            </a:r>
            <a:r>
              <a:rPr lang="en-US" sz="2400" dirty="0" err="1"/>
              <a:t>autoscopy</a:t>
            </a:r>
            <a:r>
              <a:rPr lang="en-US" sz="2400" dirty="0"/>
              <a:t>.</a:t>
            </a:r>
          </a:p>
          <a:p>
            <a:pPr marL="800100" lvl="1" indent="-342900">
              <a:buFont typeface="Arial" panose="020B0604020202020204" pitchFamily="34" charset="0"/>
              <a:buChar char="•"/>
            </a:pPr>
            <a:endParaRPr lang="en-US"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1800770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66C5CE6-6A25-CABB-C6A9-3C58ABD83DEB}"/>
              </a:ext>
            </a:extLst>
          </p:cNvPr>
          <p:cNvSpPr>
            <a:spLocks noGrp="1"/>
          </p:cNvSpPr>
          <p:nvPr>
            <p:ph type="ftr" sz="quarter" idx="11"/>
          </p:nvPr>
        </p:nvSpPr>
        <p:spPr/>
        <p:txBody>
          <a:bodyPr/>
          <a:lstStyle/>
          <a:p>
            <a:r>
              <a:rPr lang="en-US"/>
              <a:t>Fisch's Clinical Psychopathology 4th Edition Pg-24-40</a:t>
            </a:r>
            <a:endParaRPr lang="en-IN"/>
          </a:p>
        </p:txBody>
      </p:sp>
      <p:sp>
        <p:nvSpPr>
          <p:cNvPr id="4" name="TextBox 3">
            <a:extLst>
              <a:ext uri="{FF2B5EF4-FFF2-40B4-BE49-F238E27FC236}">
                <a16:creationId xmlns:a16="http://schemas.microsoft.com/office/drawing/2014/main" id="{2B04BBE4-C799-297D-34E9-C4EB7FC733E0}"/>
              </a:ext>
            </a:extLst>
          </p:cNvPr>
          <p:cNvSpPr txBox="1"/>
          <p:nvPr/>
        </p:nvSpPr>
        <p:spPr>
          <a:xfrm>
            <a:off x="391885" y="259808"/>
            <a:ext cx="11016343" cy="4339650"/>
          </a:xfrm>
          <a:prstGeom prst="rect">
            <a:avLst/>
          </a:prstGeom>
          <a:noFill/>
        </p:spPr>
        <p:txBody>
          <a:bodyPr wrap="square">
            <a:spAutoFit/>
          </a:bodyPr>
          <a:lstStyle/>
          <a:p>
            <a:r>
              <a:rPr lang="en-US" sz="2800" b="1" dirty="0"/>
              <a:t>Visual System : </a:t>
            </a:r>
          </a:p>
          <a:p>
            <a:endParaRPr lang="en-US" sz="2800" b="1" dirty="0"/>
          </a:p>
          <a:p>
            <a:endParaRPr lang="en-US" sz="2800" b="1" dirty="0"/>
          </a:p>
          <a:p>
            <a:pPr marL="285750" indent="-285750">
              <a:buFont typeface="Arial" panose="020B0604020202020204" pitchFamily="34" charset="0"/>
              <a:buChar char="•"/>
            </a:pPr>
            <a:r>
              <a:rPr lang="en-US" sz="2400" dirty="0"/>
              <a:t>Visual images are transduced into neural activity within the retina and are processed through a series of brain cells</a:t>
            </a:r>
          </a:p>
          <a:p>
            <a:endParaRPr lang="en-US" sz="2400" dirty="0"/>
          </a:p>
          <a:p>
            <a:pPr marL="285750" indent="-285750">
              <a:buFont typeface="Arial" panose="020B0604020202020204" pitchFamily="34" charset="0"/>
              <a:buChar char="•"/>
            </a:pPr>
            <a:r>
              <a:rPr lang="en-US" sz="2400" dirty="0"/>
              <a:t>The cells of the primary visual cortex project to the secondary visual cortex, where cells respond specifically to particular movements of lines and to angles. In turn, these cells project to two association areas. The inferior temporal lobe detects the shape, form, and color of the object, the posterior parietal lobe tracks the location, motion, and distance. </a:t>
            </a:r>
          </a:p>
        </p:txBody>
      </p:sp>
    </p:spTree>
    <p:extLst>
      <p:ext uri="{BB962C8B-B14F-4D97-AF65-F5344CB8AC3E}">
        <p14:creationId xmlns:p14="http://schemas.microsoft.com/office/powerpoint/2010/main" val="20005652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716" y="525196"/>
            <a:ext cx="10604090" cy="4524315"/>
          </a:xfrm>
          <a:prstGeom prst="rect">
            <a:avLst/>
          </a:prstGeom>
        </p:spPr>
        <p:txBody>
          <a:bodyPr wrap="square">
            <a:spAutoFit/>
          </a:bodyPr>
          <a:lstStyle/>
          <a:p>
            <a:pPr marL="1257300" lvl="2" indent="-342900">
              <a:buFont typeface="Arial" panose="020B0604020202020204" pitchFamily="34" charset="0"/>
              <a:buChar char="•"/>
            </a:pPr>
            <a:r>
              <a:rPr lang="en-US" sz="2400" dirty="0"/>
              <a:t>In healthy subjects when they are emotionally upset or when exhausted, as hysterical symptom. Schizophrenia, acute and sub-acute delirious states, organic states most associated with </a:t>
            </a:r>
            <a:r>
              <a:rPr lang="en-US" sz="2400" dirty="0" err="1"/>
              <a:t>autoscopy</a:t>
            </a:r>
            <a:r>
              <a:rPr lang="en-US" sz="2400" dirty="0"/>
              <a:t> are epilepsy, focal lesions affecting the </a:t>
            </a:r>
            <a:r>
              <a:rPr lang="en-US" sz="2400" dirty="0" err="1"/>
              <a:t>parieto</a:t>
            </a:r>
            <a:r>
              <a:rPr lang="en-US" sz="2400" dirty="0"/>
              <a:t>-occipital region and toxic infective states whose effect is greatest in the basal regions of the brain. </a:t>
            </a:r>
            <a:r>
              <a:rPr lang="en-US" sz="2400" dirty="0" err="1"/>
              <a:t>Autoscopy</a:t>
            </a:r>
            <a:r>
              <a:rPr lang="en-US" sz="2400" dirty="0"/>
              <a:t> is often associated with disorders of the parietal lobe.</a:t>
            </a:r>
          </a:p>
          <a:p>
            <a:pPr marL="1257300" lvl="2" indent="-342900">
              <a:buFont typeface="Arial" panose="020B0604020202020204" pitchFamily="34" charset="0"/>
              <a:buChar char="•"/>
            </a:pPr>
            <a:r>
              <a:rPr lang="en-US" sz="2400" dirty="0"/>
              <a:t>Sometimes these may be pseudo-hallucinations occurring in internal space and described by the patient as being ‘in the mind’s eye’. </a:t>
            </a:r>
          </a:p>
          <a:p>
            <a:pPr marL="1257300" lvl="2" indent="-342900">
              <a:buFont typeface="Arial" panose="020B0604020202020204" pitchFamily="34" charset="0"/>
              <a:buChar char="•"/>
            </a:pPr>
            <a:r>
              <a:rPr lang="en-US" sz="2400" b="1" u="sng" dirty="0"/>
              <a:t>Negative </a:t>
            </a:r>
            <a:r>
              <a:rPr lang="en-US" sz="2400" b="1" u="sng" dirty="0" err="1"/>
              <a:t>autoscopy</a:t>
            </a:r>
            <a:r>
              <a:rPr lang="en-US" sz="2400" b="1" u="sng" dirty="0"/>
              <a:t> </a:t>
            </a:r>
            <a:r>
              <a:rPr lang="en-US" sz="2400" dirty="0"/>
              <a:t>: A few patients suffering from organic states look in the mirror and see no image, known as negative </a:t>
            </a:r>
            <a:r>
              <a:rPr lang="en-US" sz="2400" dirty="0" err="1"/>
              <a:t>autoscopy</a:t>
            </a:r>
            <a:r>
              <a:rPr lang="en-US" sz="2400" dirty="0"/>
              <a:t>. </a:t>
            </a:r>
          </a:p>
          <a:p>
            <a:pPr marL="1257300" lvl="2" indent="-342900">
              <a:buFont typeface="Arial" panose="020B0604020202020204" pitchFamily="34" charset="0"/>
              <a:buChar char="•"/>
            </a:pPr>
            <a:r>
              <a:rPr lang="en-US" sz="2400" b="1" u="sng" dirty="0"/>
              <a:t>Internal </a:t>
            </a:r>
            <a:r>
              <a:rPr lang="en-US" sz="2400" b="1" u="sng" dirty="0" err="1"/>
              <a:t>autoscopy</a:t>
            </a:r>
            <a:r>
              <a:rPr lang="en-US" sz="2400" u="sng" dirty="0"/>
              <a:t> </a:t>
            </a:r>
            <a:r>
              <a:rPr lang="en-US" sz="2400" dirty="0"/>
              <a:t>in which the subject sees their own internal organs, </a:t>
            </a:r>
          </a:p>
          <a:p>
            <a:r>
              <a:rPr lang="en-US" sz="2400" dirty="0"/>
              <a:t>       </a:t>
            </a:r>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18480392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1728" y="191070"/>
            <a:ext cx="11385755" cy="5632311"/>
          </a:xfrm>
          <a:prstGeom prst="rect">
            <a:avLst/>
          </a:prstGeom>
        </p:spPr>
        <p:txBody>
          <a:bodyPr wrap="square">
            <a:spAutoFit/>
          </a:bodyPr>
          <a:lstStyle/>
          <a:p>
            <a:r>
              <a:rPr lang="en-US" sz="2400" b="1" dirty="0"/>
              <a:t>Hypnagogic and Hypnopompic Hallucinations : (True hallucinatory experiences but not indicative of any psychopathology.)</a:t>
            </a:r>
          </a:p>
          <a:p>
            <a:pPr marL="742950" lvl="1" indent="-285750">
              <a:buFont typeface="Arial" panose="020B0604020202020204" pitchFamily="34" charset="0"/>
              <a:buChar char="•"/>
            </a:pPr>
            <a:r>
              <a:rPr lang="en-US" sz="2400" dirty="0"/>
              <a:t>Occur when the subject is falling asleep or waking up respectively. Hypnopompic hallucinations are often hypnagogic experiences that occur in the morning when the subject is waking and dosing off again</a:t>
            </a:r>
          </a:p>
          <a:p>
            <a:pPr marL="1257300" lvl="2" indent="-342900">
              <a:buFont typeface="Wingdings" panose="05000000000000000000" pitchFamily="2" charset="2"/>
              <a:buChar char="Ø"/>
            </a:pPr>
            <a:r>
              <a:rPr lang="en-US" sz="2400" dirty="0"/>
              <a:t>‘Hypnagogic’ - Occur during drowsiness, are discontinuous.</a:t>
            </a:r>
          </a:p>
          <a:p>
            <a:pPr marL="1657350" lvl="3" indent="-285750">
              <a:buFontTx/>
              <a:buChar char="-"/>
            </a:pPr>
            <a:r>
              <a:rPr lang="en-US" sz="2400" dirty="0"/>
              <a:t>They are about three times more common (described by 37 per cent of the adult population) than hypnopompic hallucinations</a:t>
            </a:r>
          </a:p>
          <a:p>
            <a:pPr marL="1657350" lvl="3" indent="-285750">
              <a:buFontTx/>
              <a:buChar char="-"/>
            </a:pPr>
            <a:r>
              <a:rPr lang="en-US" sz="2400" dirty="0"/>
              <a:t>Subjects describing hypnagogic hallucinations often assert that they are fully awake. This is not so: electroencephalogram (EEG) records show that there is a low of alpha rhythm at the time of the hallucination.</a:t>
            </a:r>
          </a:p>
          <a:p>
            <a:pPr marL="1657350" lvl="3" indent="-285750">
              <a:buFontTx/>
              <a:buChar char="-"/>
            </a:pPr>
            <a:r>
              <a:rPr lang="en-US" sz="2400" dirty="0"/>
              <a:t>Auditory/Visual</a:t>
            </a:r>
          </a:p>
          <a:p>
            <a:pPr marL="1657350" lvl="3" indent="-285750">
              <a:buFontTx/>
              <a:buChar char="-"/>
            </a:pPr>
            <a:r>
              <a:rPr lang="en-US" sz="2400" dirty="0"/>
              <a:t>Resolves when the person has a good sleep.</a:t>
            </a:r>
          </a:p>
          <a:p>
            <a:pPr marL="1657350" lvl="3" indent="-285750">
              <a:buFontTx/>
              <a:buChar char="-"/>
            </a:pPr>
            <a:r>
              <a:rPr lang="en-US" sz="2400" dirty="0"/>
              <a:t>Can occur in narcolepsy.</a:t>
            </a:r>
          </a:p>
          <a:p>
            <a:pPr lvl="3"/>
            <a:endParaRPr lang="en-US" sz="2400" dirty="0"/>
          </a:p>
        </p:txBody>
      </p:sp>
      <p:sp>
        <p:nvSpPr>
          <p:cNvPr id="2" name="Footer Placeholder 1"/>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1138517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729" y="392862"/>
            <a:ext cx="11267768" cy="2308324"/>
          </a:xfrm>
          <a:prstGeom prst="rect">
            <a:avLst/>
          </a:prstGeom>
        </p:spPr>
        <p:txBody>
          <a:bodyPr wrap="square">
            <a:spAutoFit/>
          </a:bodyPr>
          <a:lstStyle/>
          <a:p>
            <a:pPr marL="1257300" lvl="2" indent="-342900">
              <a:buFont typeface="Wingdings" panose="05000000000000000000" pitchFamily="2" charset="2"/>
              <a:buChar char="Ø"/>
            </a:pPr>
            <a:r>
              <a:rPr lang="en-US" sz="2400" dirty="0"/>
              <a:t>‘Hypnopompic’ -  Those hallucinatory experiences that persist from sleep the eyes are open.</a:t>
            </a:r>
          </a:p>
          <a:p>
            <a:pPr marL="1657350" lvl="3" indent="-285750">
              <a:buFontTx/>
              <a:buChar char="-"/>
            </a:pPr>
            <a:r>
              <a:rPr lang="en-US" sz="2400" dirty="0"/>
              <a:t>A better indicator of narcolepsy. The subject believes that the hallucination has woken them up (for example, hearing the telephone ring even though it has not),</a:t>
            </a:r>
          </a:p>
          <a:p>
            <a:pPr marL="1657350" lvl="3" indent="-285750">
              <a:buFontTx/>
              <a:buChar char="-"/>
            </a:pPr>
            <a:r>
              <a:rPr lang="en-US" sz="2400" dirty="0"/>
              <a:t>Auditory(MC), Visual, </a:t>
            </a:r>
            <a:r>
              <a:rPr lang="en-US" sz="2400" dirty="0" err="1"/>
              <a:t>Kinaesthetic</a:t>
            </a:r>
            <a:r>
              <a:rPr lang="en-US" sz="2400" dirty="0"/>
              <a:t>, Tactile.</a:t>
            </a:r>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32574331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9162" y="235974"/>
            <a:ext cx="11414799" cy="6740307"/>
          </a:xfrm>
          <a:prstGeom prst="rect">
            <a:avLst/>
          </a:prstGeom>
        </p:spPr>
        <p:txBody>
          <a:bodyPr wrap="square">
            <a:spAutoFit/>
          </a:bodyPr>
          <a:lstStyle/>
          <a:p>
            <a:r>
              <a:rPr lang="en-IN" sz="2400" b="1" dirty="0"/>
              <a:t>Organic Hallucinations :</a:t>
            </a:r>
          </a:p>
          <a:p>
            <a:endParaRPr lang="en-US" sz="2400" b="1" dirty="0"/>
          </a:p>
          <a:p>
            <a:pPr marL="800100" lvl="1" indent="-342900">
              <a:buFont typeface="Arial" panose="020B0604020202020204" pitchFamily="34" charset="0"/>
              <a:buChar char="•"/>
            </a:pPr>
            <a:r>
              <a:rPr lang="en-US" sz="2400" dirty="0"/>
              <a:t>Can occur in neurological or psychiatric illnesses.</a:t>
            </a:r>
          </a:p>
          <a:p>
            <a:pPr marL="800100" lvl="1" indent="-342900">
              <a:buFont typeface="Arial" panose="020B0604020202020204" pitchFamily="34" charset="0"/>
              <a:buChar char="•"/>
            </a:pPr>
            <a:r>
              <a:rPr lang="en-US" sz="2400" dirty="0"/>
              <a:t>Neurological : Eye disorders/disorders of the central nervous system/lesions of the optic tract/temporal lobe lesions/parietal lobe lesions </a:t>
            </a:r>
          </a:p>
          <a:p>
            <a:pPr marL="800100" lvl="1" indent="-342900">
              <a:buFont typeface="Arial" panose="020B0604020202020204" pitchFamily="34" charset="0"/>
              <a:buChar char="•"/>
            </a:pPr>
            <a:r>
              <a:rPr lang="en-US" sz="2400" dirty="0"/>
              <a:t>All the dementias as well as delirium and substance abuse are associated with VHs</a:t>
            </a:r>
          </a:p>
          <a:p>
            <a:pPr marL="800100" lvl="1" indent="-342900">
              <a:buFont typeface="Arial" panose="020B0604020202020204" pitchFamily="34" charset="0"/>
              <a:buChar char="•"/>
            </a:pPr>
            <a:r>
              <a:rPr lang="en-US" sz="2400" b="1" dirty="0"/>
              <a:t>“Phantom limb” – </a:t>
            </a:r>
          </a:p>
          <a:p>
            <a:pPr marL="1714500" lvl="3" indent="-342900">
              <a:buFont typeface="Wingdings" panose="05000000000000000000" pitchFamily="2" charset="2"/>
              <a:buChar char="Ø"/>
            </a:pPr>
            <a:r>
              <a:rPr lang="en-US" sz="2400" dirty="0"/>
              <a:t>Most common organic somatic hallucination of psychiatric origin.</a:t>
            </a:r>
          </a:p>
          <a:p>
            <a:pPr marL="1714500" lvl="3" indent="-342900">
              <a:buFont typeface="Wingdings" panose="05000000000000000000" pitchFamily="2" charset="2"/>
              <a:buChar char="Ø"/>
            </a:pPr>
            <a:r>
              <a:rPr lang="en-US" sz="2400" dirty="0"/>
              <a:t>The patient feels that they have a limb from which in fact they are not receiving any sensation either because it has been amputated or because the sensory pathways from it have been destroyed. </a:t>
            </a:r>
          </a:p>
          <a:p>
            <a:pPr marL="1714500" lvl="3" indent="-342900">
              <a:buFont typeface="Wingdings" panose="05000000000000000000" pitchFamily="2" charset="2"/>
              <a:buChar char="Ø"/>
            </a:pPr>
            <a:r>
              <a:rPr lang="en-US" sz="2400" dirty="0"/>
              <a:t>In most phantom limbs the phenomenon is produced by peripheral and central disorders.</a:t>
            </a:r>
          </a:p>
          <a:p>
            <a:pPr marL="1714500" lvl="3" indent="-342900">
              <a:buFont typeface="Wingdings" panose="05000000000000000000" pitchFamily="2" charset="2"/>
              <a:buChar char="Ø"/>
            </a:pPr>
            <a:r>
              <a:rPr lang="en-US" sz="2400" dirty="0"/>
              <a:t>Phantom limb occurs in about 95 per cent of all amputations after the age of six years. </a:t>
            </a:r>
            <a:endParaRPr lang="en-US" sz="2400" b="1" dirty="0"/>
          </a:p>
          <a:p>
            <a:pPr marL="800100" lvl="1" indent="-342900">
              <a:buFont typeface="Arial" panose="020B0604020202020204" pitchFamily="34" charset="0"/>
              <a:buChar char="•"/>
            </a:pPr>
            <a:endParaRPr lang="en-IN" sz="2400" b="1" dirty="0"/>
          </a:p>
          <a:p>
            <a:endParaRPr lang="en-US" sz="2400" dirty="0"/>
          </a:p>
          <a:p>
            <a:endParaRPr lang="en-IN" sz="2400" dirty="0"/>
          </a:p>
        </p:txBody>
      </p:sp>
      <p:sp>
        <p:nvSpPr>
          <p:cNvPr id="2" name="Footer Placeholder 1"/>
          <p:cNvSpPr>
            <a:spLocks noGrp="1"/>
          </p:cNvSpPr>
          <p:nvPr>
            <p:ph type="ftr" sz="quarter" idx="11"/>
          </p:nvPr>
        </p:nvSpPr>
        <p:spPr>
          <a:xfrm>
            <a:off x="8077200" y="6365681"/>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15020433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714" y="402231"/>
            <a:ext cx="11208775" cy="4893647"/>
          </a:xfrm>
          <a:prstGeom prst="rect">
            <a:avLst/>
          </a:prstGeom>
        </p:spPr>
        <p:txBody>
          <a:bodyPr wrap="square">
            <a:spAutoFit/>
          </a:bodyPr>
          <a:lstStyle/>
          <a:p>
            <a:pPr marL="1714500" lvl="3" indent="-342900">
              <a:buFont typeface="Wingdings" panose="05000000000000000000" pitchFamily="2" charset="2"/>
              <a:buChar char="Ø"/>
            </a:pPr>
            <a:r>
              <a:rPr lang="en-US" sz="2400" dirty="0"/>
              <a:t>The phantom limb does not necessarily correspond to the previous image of the limb in that it may be shorter or consist only of the distal portion so that the phantom hand arises from the shoulder.</a:t>
            </a:r>
          </a:p>
          <a:p>
            <a:pPr marL="1714500" lvl="3" indent="-342900">
              <a:buFont typeface="Wingdings" panose="05000000000000000000" pitchFamily="2" charset="2"/>
              <a:buChar char="Ø"/>
            </a:pPr>
            <a:r>
              <a:rPr lang="en-US" sz="2400" dirty="0"/>
              <a:t>Equivalent perceptions of phantom organs may also occur after other surgical procedures such as mastectomy, enucleation of the eye, removal of the larynx or the construction of a colostomy. </a:t>
            </a:r>
          </a:p>
          <a:p>
            <a:pPr marL="1714500" lvl="3" indent="-342900">
              <a:buFont typeface="Wingdings" panose="05000000000000000000" pitchFamily="2" charset="2"/>
              <a:buChar char="Ø"/>
            </a:pPr>
            <a:r>
              <a:rPr lang="en-US" sz="2400" dirty="0"/>
              <a:t>The person is aware of the existence of the organ or limb and describes pain or </a:t>
            </a:r>
            <a:r>
              <a:rPr lang="en-US" sz="2400" dirty="0" err="1"/>
              <a:t>paraesthesia</a:t>
            </a:r>
            <a:r>
              <a:rPr lang="en-US" sz="2400" dirty="0"/>
              <a:t> in the space occupied by the phantom organ and this persists in a minority of patients. When the experience is related to a limb the perception shrinks over time, with distal parts disappearing more quickly than those that are proximal. </a:t>
            </a:r>
            <a:endParaRPr lang="en-IN" sz="2400" b="1" dirty="0"/>
          </a:p>
          <a:p>
            <a:endParaRPr lang="en-US" sz="2400" dirty="0"/>
          </a:p>
          <a:p>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41548870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descr="C:\Users\Administrator\Desktop\ppt\hallucinations-4-638.jpg"/>
          <p:cNvPicPr>
            <a:picLocks noChangeAspect="1" noChangeArrowheads="1"/>
          </p:cNvPicPr>
          <p:nvPr/>
        </p:nvPicPr>
        <p:blipFill>
          <a:blip r:embed="rId2" cstate="print"/>
          <a:srcRect/>
          <a:stretch>
            <a:fillRect/>
          </a:stretch>
        </p:blipFill>
        <p:spPr bwMode="auto">
          <a:xfrm>
            <a:off x="1607119" y="261158"/>
            <a:ext cx="8977762" cy="6327185"/>
          </a:xfrm>
          <a:prstGeom prst="rect">
            <a:avLst/>
          </a:prstGeom>
          <a:noFill/>
        </p:spPr>
      </p:pic>
    </p:spTree>
    <p:extLst>
      <p:ext uri="{BB962C8B-B14F-4D97-AF65-F5344CB8AC3E}">
        <p14:creationId xmlns:p14="http://schemas.microsoft.com/office/powerpoint/2010/main" val="12339623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257" y="317241"/>
            <a:ext cx="11327363" cy="4401205"/>
          </a:xfrm>
          <a:prstGeom prst="rect">
            <a:avLst/>
          </a:prstGeom>
        </p:spPr>
        <p:txBody>
          <a:bodyPr wrap="square">
            <a:spAutoFit/>
          </a:bodyPr>
          <a:lstStyle/>
          <a:p>
            <a:r>
              <a:rPr lang="en-US" sz="3200" b="1" dirty="0"/>
              <a:t>The Patient’s Attitude to Hallucinations :</a:t>
            </a:r>
          </a:p>
          <a:p>
            <a:endParaRPr lang="en-US" sz="3200" dirty="0"/>
          </a:p>
          <a:p>
            <a:pPr marL="342900" indent="-342900">
              <a:buFont typeface="Arial" panose="020B0604020202020204" pitchFamily="34" charset="0"/>
              <a:buChar char="•"/>
            </a:pPr>
            <a:r>
              <a:rPr lang="en-US" sz="2400" dirty="0"/>
              <a:t> In organic hallucinations the patient is usually terrified by the VHs and may try desperately to get away from them.</a:t>
            </a:r>
          </a:p>
          <a:p>
            <a:pPr marL="342900" indent="-342900">
              <a:buFont typeface="Arial" panose="020B0604020202020204" pitchFamily="34" charset="0"/>
              <a:buChar char="•"/>
            </a:pPr>
            <a:r>
              <a:rPr lang="en-US" sz="2400" dirty="0"/>
              <a:t> Most </a:t>
            </a:r>
            <a:r>
              <a:rPr lang="en-US" sz="2400" b="1" dirty="0"/>
              <a:t>delirious </a:t>
            </a:r>
            <a:r>
              <a:rPr lang="en-US" sz="2400" dirty="0"/>
              <a:t>patients </a:t>
            </a:r>
            <a:r>
              <a:rPr lang="en-US" sz="2400" u="sng" dirty="0"/>
              <a:t>feel threatened and are generally suspicious. </a:t>
            </a:r>
          </a:p>
          <a:p>
            <a:pPr marL="342900" indent="-342900">
              <a:buFont typeface="Arial" panose="020B0604020202020204" pitchFamily="34" charset="0"/>
              <a:buChar char="•"/>
            </a:pPr>
            <a:endParaRPr lang="en-US" sz="2400" u="sng" dirty="0"/>
          </a:p>
          <a:p>
            <a:pPr marL="342900" indent="-342900">
              <a:buFont typeface="Arial" panose="020B0604020202020204" pitchFamily="34" charset="0"/>
              <a:buChar char="•"/>
            </a:pPr>
            <a:r>
              <a:rPr lang="en-US" sz="2400" dirty="0"/>
              <a:t>The combination of the persecuted attitude and the VHs may lead to resistance to all nursing care and to impulsive attempts to escape from the threatening situation, such that they may jump out of windows and </a:t>
            </a:r>
            <a:r>
              <a:rPr lang="en-US" sz="2400" dirty="0" err="1"/>
              <a:t>jeopardise</a:t>
            </a:r>
            <a:r>
              <a:rPr lang="en-US" sz="2400" dirty="0"/>
              <a:t> their lives. </a:t>
            </a:r>
          </a:p>
          <a:p>
            <a:pPr marL="342900" indent="-342900">
              <a:buFont typeface="Arial" panose="020B0604020202020204" pitchFamily="34" charset="0"/>
              <a:buChar char="•"/>
            </a:pPr>
            <a:r>
              <a:rPr lang="en-US" sz="2400" dirty="0"/>
              <a:t>The exception is Lilliputian hallucinations, which are usually regarded with amusement by the patient and may be watched with delight.</a:t>
            </a:r>
            <a:endParaRPr lang="en-IN" sz="2400" dirty="0"/>
          </a:p>
        </p:txBody>
      </p:sp>
      <p:sp>
        <p:nvSpPr>
          <p:cNvPr id="3" name="Down Arrow 2"/>
          <p:cNvSpPr/>
          <p:nvPr/>
        </p:nvSpPr>
        <p:spPr>
          <a:xfrm flipH="1">
            <a:off x="4679924" y="2517843"/>
            <a:ext cx="439473" cy="4012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Footer Placeholder 3"/>
          <p:cNvSpPr>
            <a:spLocks noGrp="1"/>
          </p:cNvSpPr>
          <p:nvPr>
            <p:ph type="ftr" sz="quarter" idx="11"/>
          </p:nvPr>
        </p:nvSpPr>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10994208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521" y="196459"/>
            <a:ext cx="11439744" cy="4154984"/>
          </a:xfrm>
          <a:prstGeom prst="rect">
            <a:avLst/>
          </a:prstGeom>
        </p:spPr>
        <p:txBody>
          <a:bodyPr wrap="square">
            <a:spAutoFit/>
          </a:bodyPr>
          <a:lstStyle/>
          <a:p>
            <a:pPr marL="342900" indent="-342900">
              <a:buFont typeface="Arial" panose="020B0604020202020204" pitchFamily="34" charset="0"/>
              <a:buChar char="•"/>
            </a:pPr>
            <a:r>
              <a:rPr lang="en-US" sz="2400" dirty="0"/>
              <a:t>Patients with </a:t>
            </a:r>
            <a:r>
              <a:rPr lang="en-US" sz="2400" b="1" dirty="0"/>
              <a:t>depression</a:t>
            </a:r>
            <a:r>
              <a:rPr lang="en-US" sz="2400" dirty="0"/>
              <a:t> often hear voices telling them to kill themselves. They are not terrified by the voices, as they believe they are wicked and deserve to hear what is being said of them.</a:t>
            </a:r>
          </a:p>
          <a:p>
            <a:pPr marL="342900" indent="-342900">
              <a:buFont typeface="Arial" panose="020B0604020202020204" pitchFamily="34" charset="0"/>
              <a:buChar char="•"/>
            </a:pPr>
            <a:r>
              <a:rPr lang="en-US" sz="2400" dirty="0"/>
              <a:t>The onset of voices in </a:t>
            </a:r>
            <a:r>
              <a:rPr lang="en-US" sz="2400" b="1" dirty="0"/>
              <a:t>acute schizophrenia </a:t>
            </a:r>
            <a:r>
              <a:rPr lang="en-US" sz="2400" dirty="0"/>
              <a:t>is often very frightening and the patient at times may attack the person he believes to be their source. </a:t>
            </a:r>
          </a:p>
          <a:p>
            <a:pPr marL="342900" indent="-342900">
              <a:buFont typeface="Arial" panose="020B0604020202020204" pitchFamily="34" charset="0"/>
              <a:buChar char="•"/>
            </a:pPr>
            <a:r>
              <a:rPr lang="en-US" sz="2400" b="1" dirty="0"/>
              <a:t>Chronic schizophrenia </a:t>
            </a:r>
            <a:r>
              <a:rPr lang="en-US" sz="2400" dirty="0"/>
              <a:t>patients are often not troubled by the voices and may treat them as old friends, but a few patients complain bitterly about them. Patients who are knowledgeable about their illness or who have insight into it may deny hallucinations, since they know this is an abnormal feature. Sometimes it is obvious that a patient is hallucinating if they stop talking and appear to be listening to something else or if they attempt to reply to the voices</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41874899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918" y="309886"/>
            <a:ext cx="11402008" cy="5016758"/>
          </a:xfrm>
          <a:prstGeom prst="rect">
            <a:avLst/>
          </a:prstGeom>
        </p:spPr>
        <p:txBody>
          <a:bodyPr wrap="square">
            <a:spAutoFit/>
          </a:bodyPr>
          <a:lstStyle/>
          <a:p>
            <a:r>
              <a:rPr lang="en-US" sz="3200" b="1" dirty="0"/>
              <a:t>Hallucinations in Non-Clinical Populations :</a:t>
            </a:r>
          </a:p>
          <a:p>
            <a:pPr marL="342900" indent="-342900">
              <a:buFont typeface="Arial" panose="020B0604020202020204" pitchFamily="34" charset="0"/>
              <a:buChar char="•"/>
            </a:pPr>
            <a:r>
              <a:rPr lang="en-US" sz="2400" dirty="0"/>
              <a:t>Hallucinatory-like experiences (HLEs) refer to the presence of hallucinations in the healthy population.</a:t>
            </a:r>
          </a:p>
          <a:p>
            <a:pPr marL="342900" indent="-342900">
              <a:buFont typeface="Arial" panose="020B0604020202020204" pitchFamily="34" charset="0"/>
              <a:buChar char="•"/>
            </a:pPr>
            <a:r>
              <a:rPr lang="en-US" sz="2400" dirty="0"/>
              <a:t>HLEs have been identified in about 5 per cent of the general population. </a:t>
            </a:r>
          </a:p>
          <a:p>
            <a:endParaRPr lang="en-US" sz="2400" dirty="0"/>
          </a:p>
          <a:p>
            <a:pPr marL="800100" lvl="1" indent="-342900">
              <a:buFont typeface="Arial" panose="020B0604020202020204" pitchFamily="34" charset="0"/>
              <a:buChar char="•"/>
            </a:pPr>
            <a:r>
              <a:rPr lang="en-US" sz="2400" dirty="0"/>
              <a:t>Vivid day dreams</a:t>
            </a:r>
          </a:p>
          <a:p>
            <a:pPr marL="800100" lvl="1" indent="-342900">
              <a:buFont typeface="Arial" panose="020B0604020202020204" pitchFamily="34" charset="0"/>
              <a:buChar char="•"/>
            </a:pPr>
            <a:r>
              <a:rPr lang="en-US" sz="2400" dirty="0"/>
              <a:t>Intrusive and vivid thoughts</a:t>
            </a:r>
          </a:p>
          <a:p>
            <a:pPr marL="800100" lvl="1" indent="-342900">
              <a:buFont typeface="Arial" panose="020B0604020202020204" pitchFamily="34" charset="0"/>
              <a:buChar char="•"/>
            </a:pPr>
            <a:r>
              <a:rPr lang="en-US" sz="2400" dirty="0"/>
              <a:t>Occasional experience of sounds with no clearly identifiable source,</a:t>
            </a:r>
          </a:p>
          <a:p>
            <a:pPr marL="800100" lvl="1" indent="-342900">
              <a:buFont typeface="Arial" panose="020B0604020202020204" pitchFamily="34" charset="0"/>
              <a:buChar char="•"/>
            </a:pPr>
            <a:r>
              <a:rPr lang="en-US" sz="2400" dirty="0"/>
              <a:t>Brief experience of voices. </a:t>
            </a:r>
          </a:p>
          <a:p>
            <a:pPr marL="800100" lvl="1" indent="-342900">
              <a:buFont typeface="Arial" panose="020B0604020202020204" pitchFamily="34" charset="0"/>
              <a:buChar char="•"/>
            </a:pPr>
            <a:r>
              <a:rPr lang="en-US" sz="2400" dirty="0"/>
              <a:t>In the SCAN interview these vague sounds are referred to as </a:t>
            </a:r>
            <a:r>
              <a:rPr lang="en-US" sz="2400" b="1" dirty="0"/>
              <a:t>incomplete or rudimentary hallucinations</a:t>
            </a:r>
            <a:r>
              <a:rPr lang="en-US" sz="2400" dirty="0"/>
              <a:t>. They are of interest because they facilitate the study of their relationship to psychosis, particularly schizophrenia of which verbal hallucinations are a central feature. </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7177440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257" y="58847"/>
            <a:ext cx="11271380" cy="3416320"/>
          </a:xfrm>
          <a:prstGeom prst="rect">
            <a:avLst/>
          </a:prstGeom>
        </p:spPr>
        <p:txBody>
          <a:bodyPr wrap="square">
            <a:spAutoFit/>
          </a:bodyPr>
          <a:lstStyle/>
          <a:p>
            <a:pPr marL="285750" indent="-285750">
              <a:buFont typeface="Arial" panose="020B0604020202020204" pitchFamily="34" charset="0"/>
              <a:buChar char="•"/>
            </a:pPr>
            <a:r>
              <a:rPr lang="en-US" sz="2400" dirty="0"/>
              <a:t>Study of two groups (psychotic and nonclinical peoples) using the Revised Hallucination Scale (RHS) along with in-depth qualitative interviews of the phenomena concluded that the personal quality of the experiences differed in both groups.</a:t>
            </a:r>
          </a:p>
          <a:p>
            <a:pPr marL="742950" lvl="1" indent="-285750">
              <a:buFont typeface="Arial" panose="020B0604020202020204" pitchFamily="34" charset="0"/>
              <a:buChar char="•"/>
            </a:pPr>
            <a:r>
              <a:rPr lang="en-US" sz="2400" dirty="0"/>
              <a:t>Psychosis : The hallucinations were bound to the person’s identity, and that there was a fusion between the self-world experience. </a:t>
            </a:r>
          </a:p>
          <a:p>
            <a:pPr marL="742950" lvl="1" indent="-285750">
              <a:buFont typeface="Arial" panose="020B0604020202020204" pitchFamily="34" charset="0"/>
              <a:buChar char="•"/>
            </a:pPr>
            <a:r>
              <a:rPr lang="en-US" sz="2400" dirty="0"/>
              <a:t>Non-clinical group : Hallucinations were identified as relating to circumstances, or were described as single, isolated phenomena. </a:t>
            </a:r>
          </a:p>
          <a:p>
            <a:pPr marL="742950" lvl="1" indent="-285750">
              <a:buFont typeface="Arial" panose="020B0604020202020204" pitchFamily="34" charset="0"/>
              <a:buChar char="•"/>
            </a:pPr>
            <a:r>
              <a:rPr lang="en-US" sz="2400" dirty="0"/>
              <a:t>A study on clinical and non-clinical voice-hearers did not find a difference in hallucination-related fMRI patterns.</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668323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922442A-61BE-A18A-996C-7FCC199663C7}"/>
              </a:ext>
            </a:extLst>
          </p:cNvPr>
          <p:cNvSpPr>
            <a:spLocks noGrp="1"/>
          </p:cNvSpPr>
          <p:nvPr>
            <p:ph type="ftr" sz="quarter" idx="11"/>
          </p:nvPr>
        </p:nvSpPr>
        <p:spPr/>
        <p:txBody>
          <a:bodyPr/>
          <a:lstStyle/>
          <a:p>
            <a:r>
              <a:rPr lang="en-US"/>
              <a:t>Fisch's Clinical Psychopathology 4th Edition Pg-24-40</a:t>
            </a:r>
            <a:endParaRPr lang="en-IN"/>
          </a:p>
        </p:txBody>
      </p:sp>
      <p:sp>
        <p:nvSpPr>
          <p:cNvPr id="4" name="TextBox 3">
            <a:extLst>
              <a:ext uri="{FF2B5EF4-FFF2-40B4-BE49-F238E27FC236}">
                <a16:creationId xmlns:a16="http://schemas.microsoft.com/office/drawing/2014/main" id="{28B6845C-0BB7-86C1-C24A-8CC9CED4017E}"/>
              </a:ext>
            </a:extLst>
          </p:cNvPr>
          <p:cNvSpPr txBox="1"/>
          <p:nvPr/>
        </p:nvSpPr>
        <p:spPr>
          <a:xfrm>
            <a:off x="322490" y="268184"/>
            <a:ext cx="11107510" cy="6124754"/>
          </a:xfrm>
          <a:prstGeom prst="rect">
            <a:avLst/>
          </a:prstGeom>
          <a:noFill/>
        </p:spPr>
        <p:txBody>
          <a:bodyPr wrap="square">
            <a:spAutoFit/>
          </a:bodyPr>
          <a:lstStyle/>
          <a:p>
            <a:r>
              <a:rPr lang="en-US" sz="2800" b="1" dirty="0"/>
              <a:t>Auditory System : </a:t>
            </a:r>
          </a:p>
          <a:p>
            <a:endParaRPr lang="en-US" sz="2800" b="1" dirty="0"/>
          </a:p>
          <a:p>
            <a:endParaRPr lang="en-US" sz="2400" b="1" dirty="0"/>
          </a:p>
          <a:p>
            <a:pPr marL="285750" indent="-285750">
              <a:buFont typeface="Arial" panose="020B0604020202020204" pitchFamily="34" charset="0"/>
              <a:buChar char="•"/>
            </a:pPr>
            <a:r>
              <a:rPr lang="en-US" sz="2400" dirty="0"/>
              <a:t>Vibrations of the endolymph move cilia on hair cells, which generate neural impulses. </a:t>
            </a:r>
          </a:p>
          <a:p>
            <a:endParaRPr lang="en-US" sz="2400" dirty="0"/>
          </a:p>
          <a:p>
            <a:pPr marL="285750" indent="-285750">
              <a:buFont typeface="Arial" panose="020B0604020202020204" pitchFamily="34" charset="0"/>
              <a:buChar char="•"/>
            </a:pPr>
            <a:r>
              <a:rPr lang="en-US" sz="2400" dirty="0"/>
              <a:t>Neural impulses from the hair cells to the brain in the fibers of the cochlear nerve. </a:t>
            </a:r>
          </a:p>
          <a:p>
            <a:r>
              <a:rPr lang="en-US" sz="2400" dirty="0"/>
              <a:t>                         </a:t>
            </a:r>
          </a:p>
          <a:p>
            <a:r>
              <a:rPr lang="en-US" sz="2400" dirty="0"/>
              <a:t>                                  Brainstem cochlear nuclei          </a:t>
            </a:r>
          </a:p>
          <a:p>
            <a:endParaRPr lang="en-US" sz="2400" dirty="0"/>
          </a:p>
          <a:p>
            <a:r>
              <a:rPr lang="en-US" sz="2400" dirty="0"/>
              <a:t>                                     Lateral lemniscus </a:t>
            </a:r>
          </a:p>
          <a:p>
            <a:r>
              <a:rPr lang="en-US" sz="2400" dirty="0"/>
              <a:t>                          </a:t>
            </a:r>
          </a:p>
          <a:p>
            <a:r>
              <a:rPr lang="en-US" sz="2400" dirty="0"/>
              <a:t>                                      Inferior colliculi    </a:t>
            </a:r>
          </a:p>
          <a:p>
            <a:endParaRPr lang="en-US" sz="2400" dirty="0"/>
          </a:p>
          <a:p>
            <a:r>
              <a:rPr lang="en-US" sz="2400" dirty="0"/>
              <a:t>                    Medial geniculate nucleus (MGN) of the thalamus            </a:t>
            </a:r>
          </a:p>
          <a:p>
            <a:endParaRPr lang="en-US" sz="2400" dirty="0"/>
          </a:p>
          <a:p>
            <a:r>
              <a:rPr lang="en-US" sz="2400" dirty="0"/>
              <a:t>                  Primary auditory cortex in the posterior temporal lobe. </a:t>
            </a:r>
          </a:p>
        </p:txBody>
      </p:sp>
      <p:cxnSp>
        <p:nvCxnSpPr>
          <p:cNvPr id="6" name="Straight Arrow Connector 5">
            <a:extLst>
              <a:ext uri="{FF2B5EF4-FFF2-40B4-BE49-F238E27FC236}">
                <a16:creationId xmlns:a16="http://schemas.microsoft.com/office/drawing/2014/main" id="{A346AD7D-86CA-6F0A-C30C-BDF8AC65ED70}"/>
              </a:ext>
            </a:extLst>
          </p:cNvPr>
          <p:cNvCxnSpPr>
            <a:cxnSpLocks/>
          </p:cNvCxnSpPr>
          <p:nvPr/>
        </p:nvCxnSpPr>
        <p:spPr>
          <a:xfrm>
            <a:off x="4061926" y="4138905"/>
            <a:ext cx="0" cy="3755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B7A36BAC-75F5-71D0-1B66-0261B9058878}"/>
              </a:ext>
            </a:extLst>
          </p:cNvPr>
          <p:cNvCxnSpPr>
            <a:cxnSpLocks/>
          </p:cNvCxnSpPr>
          <p:nvPr/>
        </p:nvCxnSpPr>
        <p:spPr>
          <a:xfrm>
            <a:off x="4061926" y="4871359"/>
            <a:ext cx="0" cy="353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5DEFF25-5AD5-7184-8C4E-EB420E08A9F4}"/>
              </a:ext>
            </a:extLst>
          </p:cNvPr>
          <p:cNvCxnSpPr>
            <a:cxnSpLocks/>
          </p:cNvCxnSpPr>
          <p:nvPr/>
        </p:nvCxnSpPr>
        <p:spPr>
          <a:xfrm>
            <a:off x="4061926" y="3403342"/>
            <a:ext cx="0" cy="3537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1C2898E-432E-6436-AD90-1453E5F0573F}"/>
              </a:ext>
            </a:extLst>
          </p:cNvPr>
          <p:cNvCxnSpPr>
            <a:cxnSpLocks/>
          </p:cNvCxnSpPr>
          <p:nvPr/>
        </p:nvCxnSpPr>
        <p:spPr>
          <a:xfrm>
            <a:off x="4038600" y="1888673"/>
            <a:ext cx="0" cy="381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6864C7D-51D1-8B7E-011A-E468A069BD39}"/>
              </a:ext>
            </a:extLst>
          </p:cNvPr>
          <p:cNvCxnSpPr>
            <a:cxnSpLocks/>
          </p:cNvCxnSpPr>
          <p:nvPr/>
        </p:nvCxnSpPr>
        <p:spPr>
          <a:xfrm>
            <a:off x="4038600" y="2664667"/>
            <a:ext cx="0" cy="381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A7B92973-8ABF-95E4-78E0-B06C3FA29716}"/>
              </a:ext>
            </a:extLst>
          </p:cNvPr>
          <p:cNvCxnSpPr>
            <a:cxnSpLocks/>
          </p:cNvCxnSpPr>
          <p:nvPr/>
        </p:nvCxnSpPr>
        <p:spPr>
          <a:xfrm>
            <a:off x="4047930" y="5609124"/>
            <a:ext cx="0" cy="353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0965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419" y="417473"/>
            <a:ext cx="11321143" cy="4647426"/>
          </a:xfrm>
          <a:prstGeom prst="rect">
            <a:avLst/>
          </a:prstGeom>
        </p:spPr>
        <p:txBody>
          <a:bodyPr wrap="square">
            <a:spAutoFit/>
          </a:bodyPr>
          <a:lstStyle/>
          <a:p>
            <a:r>
              <a:rPr lang="en-US" sz="3200" b="1" dirty="0"/>
              <a:t>Body Image Distortions :</a:t>
            </a:r>
          </a:p>
          <a:p>
            <a:endParaRPr lang="en-US" sz="2400" b="1" dirty="0"/>
          </a:p>
          <a:p>
            <a:pPr marL="800100" lvl="1" indent="-342900">
              <a:buFont typeface="Arial" panose="020B0604020202020204" pitchFamily="34" charset="0"/>
              <a:buChar char="•"/>
            </a:pPr>
            <a:r>
              <a:rPr lang="en-US" sz="2400" b="1" u="sng" dirty="0" err="1"/>
              <a:t>Hyperschemazia</a:t>
            </a:r>
            <a:r>
              <a:rPr lang="en-US" sz="2400" u="sng" dirty="0"/>
              <a:t> : </a:t>
            </a:r>
            <a:r>
              <a:rPr lang="en-US" sz="2400" dirty="0"/>
              <a:t>The perceived magnification of body parts, can occur with a variety of organic and psychiatric conditions. (When part of the body is painful it may feel larger than normal.)</a:t>
            </a:r>
          </a:p>
          <a:p>
            <a:pPr marL="1257300" lvl="2" indent="-342900">
              <a:buFont typeface="Wingdings" panose="05000000000000000000" pitchFamily="2" charset="2"/>
              <a:buChar char="Ø"/>
            </a:pPr>
            <a:r>
              <a:rPr lang="en-US" sz="2400" dirty="0"/>
              <a:t>When there is partial paralysis of a limb, the affected segment feels heavy and large, as in Brown–</a:t>
            </a:r>
            <a:r>
              <a:rPr lang="en-US" sz="2400" dirty="0" err="1"/>
              <a:t>Sequard</a:t>
            </a:r>
            <a:r>
              <a:rPr lang="en-US" sz="2400" dirty="0"/>
              <a:t> paralysis, in peripheral vascular disease, in multiple sclerosis and following thrombosis of the posterior inferior cerebellar artery. </a:t>
            </a:r>
          </a:p>
          <a:p>
            <a:pPr marL="1257300" lvl="2" indent="-342900">
              <a:buFont typeface="Wingdings" panose="05000000000000000000" pitchFamily="2" charset="2"/>
              <a:buChar char="Ø"/>
            </a:pPr>
            <a:r>
              <a:rPr lang="en-US" sz="2400" dirty="0"/>
              <a:t>Psychiatric conditions such as hypochondriasis, </a:t>
            </a:r>
            <a:r>
              <a:rPr lang="en-US" sz="2400" dirty="0" err="1"/>
              <a:t>depersonalisation</a:t>
            </a:r>
            <a:r>
              <a:rPr lang="en-US" sz="2400" dirty="0"/>
              <a:t> and conversions disorder and the distortion of image that is associated with feelings of fatness in anorexia nervosa.</a:t>
            </a:r>
          </a:p>
          <a:p>
            <a:pPr marL="342900" indent="-342900">
              <a:buFont typeface="Arial" panose="020B0604020202020204" pitchFamily="34" charset="0"/>
              <a:buChar char="•"/>
            </a:pP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15067169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273" y="340797"/>
            <a:ext cx="11299371" cy="5262979"/>
          </a:xfrm>
          <a:prstGeom prst="rect">
            <a:avLst/>
          </a:prstGeom>
        </p:spPr>
        <p:txBody>
          <a:bodyPr wrap="square">
            <a:spAutoFit/>
          </a:bodyPr>
          <a:lstStyle/>
          <a:p>
            <a:pPr marL="800100" lvl="1" indent="-342900">
              <a:buFont typeface="Arial" panose="020B0604020202020204" pitchFamily="34" charset="0"/>
              <a:buChar char="•"/>
            </a:pPr>
            <a:r>
              <a:rPr lang="en-US" sz="2400" b="1" u="sng" dirty="0" err="1"/>
              <a:t>Aschemazia</a:t>
            </a:r>
            <a:r>
              <a:rPr lang="en-US" sz="2400" dirty="0"/>
              <a:t> : The perception of body parts as absent </a:t>
            </a:r>
          </a:p>
          <a:p>
            <a:pPr marL="800100" lvl="1" indent="-342900">
              <a:buFont typeface="Arial" panose="020B0604020202020204" pitchFamily="34" charset="0"/>
              <a:buChar char="•"/>
            </a:pPr>
            <a:r>
              <a:rPr lang="en-US" sz="2400" b="1" u="sng" dirty="0" err="1"/>
              <a:t>Hyposchemazia</a:t>
            </a:r>
            <a:r>
              <a:rPr lang="en-US" sz="2400" dirty="0"/>
              <a:t> : The perception of body parts as diminished(Must be distinguished from </a:t>
            </a:r>
            <a:r>
              <a:rPr lang="en-US" sz="2400" dirty="0" err="1"/>
              <a:t>nilhistic</a:t>
            </a:r>
            <a:r>
              <a:rPr lang="en-US" sz="2400" dirty="0"/>
              <a:t> delusions)</a:t>
            </a:r>
          </a:p>
          <a:p>
            <a:r>
              <a:rPr lang="en-US" sz="2400" dirty="0"/>
              <a:t> </a:t>
            </a:r>
          </a:p>
          <a:p>
            <a:pPr marL="1257300" lvl="2" indent="-342900">
              <a:buFont typeface="Wingdings" panose="05000000000000000000" pitchFamily="2" charset="2"/>
              <a:buChar char="Ø"/>
            </a:pPr>
            <a:r>
              <a:rPr lang="en-US" sz="2400" dirty="0"/>
              <a:t>Most likely to occur in parietal lobe lesions such as in thrombosis of the right middle cerebral artery, following transaction of the spinal cord or in health volunteers when underwater. </a:t>
            </a:r>
          </a:p>
          <a:p>
            <a:pPr marL="1257300" lvl="2" indent="-342900">
              <a:buFont typeface="Wingdings" panose="05000000000000000000" pitchFamily="2" charset="2"/>
              <a:buChar char="Ø"/>
            </a:pPr>
            <a:r>
              <a:rPr lang="en-US" sz="2400" dirty="0"/>
              <a:t>A patient with a parietal lobe infarct who had complex hyper- and </a:t>
            </a:r>
            <a:r>
              <a:rPr lang="en-US" sz="2400" dirty="0" err="1"/>
              <a:t>hyposchemazia</a:t>
            </a:r>
            <a:endParaRPr lang="en-US" sz="2400" dirty="0"/>
          </a:p>
          <a:p>
            <a:pPr marL="1257300" lvl="2" indent="-342900">
              <a:buFont typeface="Wingdings" panose="05000000000000000000" pitchFamily="2" charset="2"/>
              <a:buChar char="Ø"/>
            </a:pPr>
            <a:endParaRPr lang="en-US" sz="2400" dirty="0"/>
          </a:p>
          <a:p>
            <a:pPr lvl="2"/>
            <a:endParaRPr lang="en-US" sz="2400" dirty="0"/>
          </a:p>
          <a:p>
            <a:pPr marL="742950" lvl="1" indent="-285750">
              <a:buFont typeface="Arial" panose="020B0604020202020204" pitchFamily="34" charset="0"/>
              <a:buChar char="•"/>
            </a:pPr>
            <a:r>
              <a:rPr lang="en-US" sz="2400" b="1" dirty="0"/>
              <a:t>Koro : </a:t>
            </a:r>
            <a:r>
              <a:rPr lang="en-US" sz="2400" dirty="0"/>
              <a:t>The belief that the penis is shrinking and will retract into the abdomen and cause death is found in South-East Asia and is thought to be due to a faulty understanding of anatomy. The diagnostic equivalent is probably anxiety disorder. </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18982812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461" y="292368"/>
            <a:ext cx="10873274" cy="6001643"/>
          </a:xfrm>
          <a:prstGeom prst="rect">
            <a:avLst/>
          </a:prstGeom>
        </p:spPr>
        <p:txBody>
          <a:bodyPr wrap="square">
            <a:spAutoFit/>
          </a:bodyPr>
          <a:lstStyle/>
          <a:p>
            <a:pPr marL="342900" indent="-342900">
              <a:buFont typeface="Arial" panose="020B0604020202020204" pitchFamily="34" charset="0"/>
              <a:buChar char="•"/>
            </a:pPr>
            <a:r>
              <a:rPr lang="en-US" sz="2400" b="1" u="sng" dirty="0" err="1"/>
              <a:t>Paraschemazia</a:t>
            </a:r>
            <a:r>
              <a:rPr lang="en-US" sz="2400" dirty="0"/>
              <a:t> : A feeling that parts of the body are distorted or twisted or separated from the rest of the body and can occur in association with hallucinogenic use, with an epileptic aura and with migraine.</a:t>
            </a:r>
          </a:p>
          <a:p>
            <a:pPr marL="342900" indent="-342900">
              <a:buFont typeface="Arial" panose="020B0604020202020204" pitchFamily="34" charset="0"/>
              <a:buChar char="•"/>
            </a:pPr>
            <a:r>
              <a:rPr lang="en-US" sz="2400" b="1" u="sng" dirty="0" err="1"/>
              <a:t>Hemiasomatognosia</a:t>
            </a:r>
            <a:r>
              <a:rPr lang="en-US" sz="2400" u="sng" dirty="0"/>
              <a:t> : </a:t>
            </a:r>
            <a:r>
              <a:rPr lang="en-US" sz="2400" dirty="0"/>
              <a:t>Is a unilateral lack of body image in which the person behaves as if one side of the body is missing and it occurs in migraine or during an epileptic aura. </a:t>
            </a:r>
          </a:p>
          <a:p>
            <a:pPr marL="342900" indent="-342900">
              <a:buFont typeface="Arial" panose="020B0604020202020204" pitchFamily="34" charset="0"/>
              <a:buChar char="•"/>
            </a:pPr>
            <a:r>
              <a:rPr lang="en-US" sz="2400" b="1" u="sng" dirty="0" err="1"/>
              <a:t>Anosognosia</a:t>
            </a:r>
            <a:r>
              <a:rPr lang="en-US" sz="2400" dirty="0"/>
              <a:t> : ‘denial of illness’ and one study found that 58 per cent of those with right hemisphere strokes denied their hemiplegia early after stroke and refused to admit to any weakness in their left arm. This belief typically remains despite manifest demonstration that it is </a:t>
            </a:r>
            <a:r>
              <a:rPr lang="en-US" sz="2400" dirty="0" err="1"/>
              <a:t>paralysed</a:t>
            </a:r>
            <a:r>
              <a:rPr lang="en-US" sz="2400" dirty="0"/>
              <a:t>. </a:t>
            </a:r>
          </a:p>
          <a:p>
            <a:pPr marL="342900" indent="-342900">
              <a:buFont typeface="Arial" panose="020B0604020202020204" pitchFamily="34" charset="0"/>
              <a:buChar char="•"/>
            </a:pPr>
            <a:r>
              <a:rPr lang="en-US" sz="2400" b="1" u="sng" dirty="0" err="1"/>
              <a:t>Somatoparaphrenia</a:t>
            </a:r>
            <a:r>
              <a:rPr lang="en-US" sz="2400" b="1" dirty="0"/>
              <a:t> </a:t>
            </a:r>
            <a:r>
              <a:rPr lang="en-US" sz="2400" dirty="0"/>
              <a:t>: Bizarre attitudes to their </a:t>
            </a:r>
            <a:r>
              <a:rPr lang="en-US" sz="2400" dirty="0" err="1"/>
              <a:t>paralysed</a:t>
            </a:r>
            <a:r>
              <a:rPr lang="en-US" sz="2400" dirty="0"/>
              <a:t> limb. They may claim the limb belongs to a specified other person </a:t>
            </a:r>
          </a:p>
          <a:p>
            <a:pPr marL="342900" indent="-342900">
              <a:buFont typeface="Arial" panose="020B0604020202020204" pitchFamily="34" charset="0"/>
              <a:buChar char="•"/>
            </a:pPr>
            <a:r>
              <a:rPr lang="en-US" sz="2400" b="1" u="sng" dirty="0" err="1"/>
              <a:t>Hemispatial</a:t>
            </a:r>
            <a:r>
              <a:rPr lang="en-US" sz="2400" b="1" u="sng" dirty="0"/>
              <a:t> neglect</a:t>
            </a:r>
            <a:r>
              <a:rPr lang="en-US" sz="2400" b="1" dirty="0"/>
              <a:t> </a:t>
            </a:r>
            <a:r>
              <a:rPr lang="en-US" sz="2400" dirty="0"/>
              <a:t>: The neglect of the </a:t>
            </a:r>
            <a:r>
              <a:rPr lang="en-US" sz="2400" dirty="0" err="1"/>
              <a:t>hemispace</a:t>
            </a:r>
            <a:r>
              <a:rPr lang="en-US" sz="2400" dirty="0"/>
              <a:t> on the contralateral side to the lesion when performing tasks. Example :  </a:t>
            </a:r>
            <a:r>
              <a:rPr lang="en-US" sz="2400" b="1" dirty="0" err="1"/>
              <a:t>Gerstmann</a:t>
            </a:r>
            <a:r>
              <a:rPr lang="en-US" sz="2400" b="1" dirty="0"/>
              <a:t> syndrome </a:t>
            </a:r>
            <a:r>
              <a:rPr lang="en-US" sz="2400" dirty="0"/>
              <a:t>(lesion of dominant parietal lobe), consists of agraphia, </a:t>
            </a:r>
            <a:r>
              <a:rPr lang="en-US" sz="2400" dirty="0" err="1"/>
              <a:t>acalculia</a:t>
            </a:r>
            <a:r>
              <a:rPr lang="en-US" sz="2400" dirty="0"/>
              <a:t>, finger agnosia and right/left disorientation</a:t>
            </a:r>
            <a:endParaRPr lang="en-IN" sz="2400" dirty="0"/>
          </a:p>
        </p:txBody>
      </p:sp>
      <p:sp>
        <p:nvSpPr>
          <p:cNvPr id="3" name="Footer Placeholder 2"/>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128289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
        <p:nvSpPr>
          <p:cNvPr id="3" name="Rectangle 2"/>
          <p:cNvSpPr/>
          <p:nvPr/>
        </p:nvSpPr>
        <p:spPr>
          <a:xfrm>
            <a:off x="3048000" y="3105835"/>
            <a:ext cx="6096000" cy="923330"/>
          </a:xfrm>
          <a:prstGeom prst="rect">
            <a:avLst/>
          </a:prstGeom>
        </p:spPr>
        <p:txBody>
          <a:bodyPr>
            <a:spAutoFit/>
          </a:bodyPr>
          <a:lstStyle/>
          <a:p>
            <a:pPr algn="ctr"/>
            <a:r>
              <a:rPr lang="en-US" sz="5400" b="1" dirty="0"/>
              <a:t>THANK YOU</a:t>
            </a:r>
            <a:endParaRPr lang="en-IN" sz="5400" b="1" dirty="0"/>
          </a:p>
        </p:txBody>
      </p:sp>
    </p:spTree>
    <p:extLst>
      <p:ext uri="{BB962C8B-B14F-4D97-AF65-F5344CB8AC3E}">
        <p14:creationId xmlns:p14="http://schemas.microsoft.com/office/powerpoint/2010/main" val="3143943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BB04056-52E7-80B1-583B-F295871710C0}"/>
              </a:ext>
            </a:extLst>
          </p:cNvPr>
          <p:cNvSpPr>
            <a:spLocks noGrp="1"/>
          </p:cNvSpPr>
          <p:nvPr>
            <p:ph type="ftr" sz="quarter" idx="11"/>
          </p:nvPr>
        </p:nvSpPr>
        <p:spPr/>
        <p:txBody>
          <a:bodyPr/>
          <a:lstStyle/>
          <a:p>
            <a:r>
              <a:rPr lang="en-US" dirty="0"/>
              <a:t>Fisch's Clinical Psychopathology 4th Edition Pg-24-40</a:t>
            </a:r>
            <a:endParaRPr lang="en-IN" dirty="0"/>
          </a:p>
        </p:txBody>
      </p:sp>
      <p:sp>
        <p:nvSpPr>
          <p:cNvPr id="4" name="TextBox 3">
            <a:extLst>
              <a:ext uri="{FF2B5EF4-FFF2-40B4-BE49-F238E27FC236}">
                <a16:creationId xmlns:a16="http://schemas.microsoft.com/office/drawing/2014/main" id="{DC616082-08FE-65EA-AED0-ADE7B15B396A}"/>
              </a:ext>
            </a:extLst>
          </p:cNvPr>
          <p:cNvSpPr txBox="1"/>
          <p:nvPr/>
        </p:nvSpPr>
        <p:spPr>
          <a:xfrm>
            <a:off x="342900" y="359229"/>
            <a:ext cx="11315700" cy="5693866"/>
          </a:xfrm>
          <a:prstGeom prst="rect">
            <a:avLst/>
          </a:prstGeom>
          <a:noFill/>
        </p:spPr>
        <p:txBody>
          <a:bodyPr wrap="square">
            <a:spAutoFit/>
          </a:bodyPr>
          <a:lstStyle/>
          <a:p>
            <a:r>
              <a:rPr lang="en-US" sz="2800" b="1" dirty="0"/>
              <a:t>Olfactory System :</a:t>
            </a:r>
          </a:p>
          <a:p>
            <a:endParaRPr lang="en-US" sz="2400" b="1" dirty="0"/>
          </a:p>
          <a:p>
            <a:endParaRPr lang="en-US" sz="2400" b="1" dirty="0"/>
          </a:p>
          <a:p>
            <a:r>
              <a:rPr lang="en-US" sz="2400" dirty="0"/>
              <a:t>Odorants bind to odorant receptors displayed on the surface of the sensory neurons of the olfactory epithelium.</a:t>
            </a:r>
          </a:p>
          <a:p>
            <a:endParaRPr lang="en-US" sz="2400" dirty="0"/>
          </a:p>
          <a:p>
            <a:endParaRPr lang="en-US" sz="2400" dirty="0"/>
          </a:p>
          <a:p>
            <a:r>
              <a:rPr lang="en-US" sz="2400" dirty="0"/>
              <a:t>Odorant binding generates neural impulses, which travel along the axons of the sensory nerves through the cribriform plate to the olfactory cortical column  </a:t>
            </a:r>
          </a:p>
          <a:p>
            <a:r>
              <a:rPr lang="en-US" sz="2400" dirty="0"/>
              <a:t>   </a:t>
            </a:r>
          </a:p>
          <a:p>
            <a:endParaRPr lang="en-US" sz="2400" dirty="0"/>
          </a:p>
          <a:p>
            <a:r>
              <a:rPr lang="en-US" sz="2400" dirty="0"/>
              <a:t>                                                     olfactory bulb. </a:t>
            </a:r>
          </a:p>
          <a:p>
            <a:endParaRPr lang="en-US" sz="2400" dirty="0"/>
          </a:p>
          <a:p>
            <a:r>
              <a:rPr lang="en-US" sz="2400" dirty="0"/>
              <a:t>                                         </a:t>
            </a:r>
          </a:p>
          <a:p>
            <a:r>
              <a:rPr lang="en-US" sz="2400" dirty="0"/>
              <a:t>                                               The olfactory cortex. </a:t>
            </a:r>
          </a:p>
        </p:txBody>
      </p:sp>
      <p:cxnSp>
        <p:nvCxnSpPr>
          <p:cNvPr id="6" name="Straight Arrow Connector 5">
            <a:extLst>
              <a:ext uri="{FF2B5EF4-FFF2-40B4-BE49-F238E27FC236}">
                <a16:creationId xmlns:a16="http://schemas.microsoft.com/office/drawing/2014/main" id="{48EEECF5-A244-2DA7-CAEA-E090DBEC96FC}"/>
              </a:ext>
            </a:extLst>
          </p:cNvPr>
          <p:cNvCxnSpPr>
            <a:cxnSpLocks/>
          </p:cNvCxnSpPr>
          <p:nvPr/>
        </p:nvCxnSpPr>
        <p:spPr>
          <a:xfrm>
            <a:off x="4811487" y="2460172"/>
            <a:ext cx="0" cy="381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24B1D5B-299F-9633-D821-ED34D5509ABA}"/>
              </a:ext>
            </a:extLst>
          </p:cNvPr>
          <p:cNvCxnSpPr>
            <a:cxnSpLocks/>
          </p:cNvCxnSpPr>
          <p:nvPr/>
        </p:nvCxnSpPr>
        <p:spPr>
          <a:xfrm>
            <a:off x="4811487" y="3897087"/>
            <a:ext cx="0" cy="381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FEFAC7EC-8E5C-60EC-D4BB-4FB06C493563}"/>
              </a:ext>
            </a:extLst>
          </p:cNvPr>
          <p:cNvCxnSpPr>
            <a:cxnSpLocks/>
          </p:cNvCxnSpPr>
          <p:nvPr/>
        </p:nvCxnSpPr>
        <p:spPr>
          <a:xfrm>
            <a:off x="4811487" y="5028581"/>
            <a:ext cx="0" cy="381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7967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nvSpPr>
        <p:spPr>
          <a:xfrm>
            <a:off x="142292" y="289334"/>
            <a:ext cx="11963400" cy="685800"/>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b="1" dirty="0"/>
              <a:t>                            Formal characteristics of normal perception and imagery-</a:t>
            </a:r>
            <a:br>
              <a:rPr lang="en-US" sz="4400" b="1" dirty="0"/>
            </a:br>
            <a:endParaRPr lang="en-US" b="1" dirty="0">
              <a:latin typeface="AR CENA" pitchFamily="2" charset="0"/>
            </a:endParaRPr>
          </a:p>
        </p:txBody>
      </p:sp>
      <p:pic>
        <p:nvPicPr>
          <p:cNvPr id="4" name="table"/>
          <p:cNvPicPr>
            <a:picLocks noChangeAspect="1"/>
          </p:cNvPicPr>
          <p:nvPr/>
        </p:nvPicPr>
        <p:blipFill>
          <a:blip r:embed="rId2"/>
          <a:stretch>
            <a:fillRect/>
          </a:stretch>
        </p:blipFill>
        <p:spPr>
          <a:xfrm>
            <a:off x="1894892" y="890222"/>
            <a:ext cx="8229600" cy="5812185"/>
          </a:xfrm>
          <a:prstGeom prst="rect">
            <a:avLst/>
          </a:prstGeom>
        </p:spPr>
      </p:pic>
    </p:spTree>
    <p:extLst>
      <p:ext uri="{BB962C8B-B14F-4D97-AF65-F5344CB8AC3E}">
        <p14:creationId xmlns:p14="http://schemas.microsoft.com/office/powerpoint/2010/main" val="1837371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7478" y="189732"/>
            <a:ext cx="11097208" cy="4985980"/>
          </a:xfrm>
          <a:prstGeom prst="rect">
            <a:avLst/>
          </a:prstGeom>
        </p:spPr>
        <p:txBody>
          <a:bodyPr wrap="square">
            <a:spAutoFit/>
          </a:bodyPr>
          <a:lstStyle/>
          <a:p>
            <a:r>
              <a:rPr lang="en-US" sz="2400" dirty="0"/>
              <a:t>Disorders of perception </a:t>
            </a:r>
            <a:r>
              <a:rPr lang="en-US" dirty="0"/>
              <a:t>: </a:t>
            </a:r>
            <a:r>
              <a:rPr lang="en-US" sz="2400" dirty="0"/>
              <a:t>sensory distortions                                  sensory deceptions. </a:t>
            </a:r>
          </a:p>
          <a:p>
            <a:r>
              <a:rPr lang="en-US" dirty="0"/>
              <a:t>                                            </a:t>
            </a:r>
          </a:p>
          <a:p>
            <a:endParaRPr lang="en-US" dirty="0"/>
          </a:p>
          <a:p>
            <a:r>
              <a:rPr lang="en-US" dirty="0"/>
              <a:t>                                   constant real perceptual object,                          a new perception occurs that may or may not be in </a:t>
            </a:r>
          </a:p>
          <a:p>
            <a:r>
              <a:rPr lang="en-US" dirty="0"/>
              <a:t>                                     is perceived in a distorted way.                          in response to an external stimulus.</a:t>
            </a:r>
          </a:p>
          <a:p>
            <a:endParaRPr lang="en-US" dirty="0"/>
          </a:p>
          <a:p>
            <a:endParaRPr lang="en-US" dirty="0"/>
          </a:p>
          <a:p>
            <a:endParaRPr lang="en-US" dirty="0"/>
          </a:p>
          <a:p>
            <a:r>
              <a:rPr lang="en-US" sz="2400" dirty="0"/>
              <a:t>Sensory Distortions : The result of a change in the intensity and quality of the stimulus or the spatial form of the perception. (Hyper/</a:t>
            </a:r>
            <a:r>
              <a:rPr lang="en-US" sz="2400" dirty="0" err="1"/>
              <a:t>Hypoaesthesia</a:t>
            </a:r>
            <a:r>
              <a:rPr lang="en-US" sz="2400" dirty="0"/>
              <a:t>, Change in </a:t>
            </a:r>
            <a:r>
              <a:rPr lang="en-US" sz="2400" dirty="0" err="1"/>
              <a:t>colour</a:t>
            </a:r>
            <a:r>
              <a:rPr lang="en-US" sz="2400" dirty="0"/>
              <a:t>, Change in size, Disorder of experience of time)</a:t>
            </a:r>
          </a:p>
          <a:p>
            <a:endParaRPr lang="en-US" sz="2400" dirty="0"/>
          </a:p>
          <a:p>
            <a:r>
              <a:rPr lang="en-US" sz="2400" dirty="0"/>
              <a:t>Sensory Deceptions : Can be divided into illusions, which are misinterpretations of stimuli arising from an external object, and hallucinations, which are perceptions without an adequate external stimulus.</a:t>
            </a:r>
            <a:endParaRPr lang="en-IN" sz="2400" dirty="0"/>
          </a:p>
        </p:txBody>
      </p:sp>
      <p:sp>
        <p:nvSpPr>
          <p:cNvPr id="6" name="Down Arrow 5"/>
          <p:cNvSpPr/>
          <p:nvPr/>
        </p:nvSpPr>
        <p:spPr>
          <a:xfrm flipH="1">
            <a:off x="3835815" y="653142"/>
            <a:ext cx="195009" cy="3825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Down Arrow 6"/>
          <p:cNvSpPr/>
          <p:nvPr/>
        </p:nvSpPr>
        <p:spPr>
          <a:xfrm flipH="1">
            <a:off x="8532222" y="653142"/>
            <a:ext cx="195009" cy="3825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Footer Placeholder 1"/>
          <p:cNvSpPr>
            <a:spLocks noGrp="1"/>
          </p:cNvSpPr>
          <p:nvPr>
            <p:ph type="ftr" sz="quarter" idx="11"/>
          </p:nvPr>
        </p:nvSpPr>
        <p:spPr>
          <a:xfrm>
            <a:off x="8077200" y="6492875"/>
            <a:ext cx="4114800" cy="365125"/>
          </a:xfrm>
        </p:spPr>
        <p:txBody>
          <a:bodyPr/>
          <a:lstStyle/>
          <a:p>
            <a:r>
              <a:rPr lang="en-US" dirty="0" err="1"/>
              <a:t>Fisch's</a:t>
            </a:r>
            <a:r>
              <a:rPr lang="en-US" dirty="0"/>
              <a:t> Clinical Psychopathology 4th Edition Pg-24-40</a:t>
            </a:r>
            <a:endParaRPr lang="en-IN" dirty="0"/>
          </a:p>
        </p:txBody>
      </p:sp>
    </p:spTree>
    <p:extLst>
      <p:ext uri="{BB962C8B-B14F-4D97-AF65-F5344CB8AC3E}">
        <p14:creationId xmlns:p14="http://schemas.microsoft.com/office/powerpoint/2010/main" val="1679100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822" y="239876"/>
            <a:ext cx="11316758" cy="5601533"/>
          </a:xfrm>
          <a:prstGeom prst="rect">
            <a:avLst/>
          </a:prstGeom>
        </p:spPr>
        <p:txBody>
          <a:bodyPr wrap="square">
            <a:spAutoFit/>
          </a:bodyPr>
          <a:lstStyle/>
          <a:p>
            <a:r>
              <a:rPr lang="en-IN" sz="3200" b="1" u="sng" dirty="0"/>
              <a:t>Sensory Distortions</a:t>
            </a:r>
          </a:p>
          <a:p>
            <a:endParaRPr lang="en-IN" dirty="0"/>
          </a:p>
          <a:p>
            <a:r>
              <a:rPr lang="en-IN" dirty="0"/>
              <a:t> </a:t>
            </a:r>
            <a:r>
              <a:rPr lang="en-IN" sz="2800" dirty="0"/>
              <a:t>1. </a:t>
            </a:r>
            <a:r>
              <a:rPr lang="en-US" sz="2800" dirty="0"/>
              <a:t>Changes in Intensity (Hyper- or Hypo-aesthesia) :</a:t>
            </a:r>
          </a:p>
          <a:p>
            <a:endParaRPr lang="en-US" sz="2800" dirty="0"/>
          </a:p>
          <a:p>
            <a:pPr marL="285750" indent="-285750">
              <a:buFont typeface="Arial" panose="020B0604020202020204" pitchFamily="34" charset="0"/>
              <a:buChar char="•"/>
            </a:pPr>
            <a:r>
              <a:rPr lang="en-US" dirty="0"/>
              <a:t> </a:t>
            </a:r>
            <a:r>
              <a:rPr lang="en-US" sz="2800" b="1" dirty="0" err="1"/>
              <a:t>Hyperaesthesia</a:t>
            </a:r>
            <a:r>
              <a:rPr lang="en-US" sz="2800" b="1" dirty="0"/>
              <a:t> </a:t>
            </a:r>
            <a:endParaRPr lang="en-US" sz="2800" dirty="0"/>
          </a:p>
          <a:p>
            <a:pPr marL="914400" lvl="1" indent="-457200">
              <a:buFont typeface="Wingdings" panose="05000000000000000000" pitchFamily="2" charset="2"/>
              <a:buChar char="Ø"/>
            </a:pPr>
            <a:r>
              <a:rPr lang="en-US" sz="2800" dirty="0"/>
              <a:t>Increased intensity of sensations </a:t>
            </a:r>
          </a:p>
          <a:p>
            <a:pPr marL="914400" lvl="1" indent="-457200">
              <a:buFont typeface="Wingdings" panose="05000000000000000000" pitchFamily="2" charset="2"/>
              <a:buChar char="Ø"/>
            </a:pPr>
            <a:r>
              <a:rPr lang="en-US" sz="2800" dirty="0"/>
              <a:t>Intense emotions or a lowering of the physiological threshold. </a:t>
            </a:r>
          </a:p>
          <a:p>
            <a:pPr marL="914400" lvl="1" indent="-457200">
              <a:buFont typeface="Wingdings" panose="05000000000000000000" pitchFamily="2" charset="2"/>
              <a:buChar char="Ø"/>
            </a:pPr>
            <a:r>
              <a:rPr lang="en-US" sz="2800" dirty="0"/>
              <a:t>Anxiety and depressive disorders, </a:t>
            </a:r>
          </a:p>
          <a:p>
            <a:pPr marL="914400" lvl="1" indent="-457200">
              <a:buFont typeface="Wingdings" panose="05000000000000000000" pitchFamily="2" charset="2"/>
              <a:buChar char="Ø"/>
            </a:pPr>
            <a:r>
              <a:rPr lang="en-US" sz="2800" dirty="0"/>
              <a:t>Hangover from alcohol and migraine</a:t>
            </a:r>
          </a:p>
          <a:p>
            <a:pPr marL="914400" lvl="1" indent="-457200">
              <a:buFont typeface="Wingdings" panose="05000000000000000000" pitchFamily="2" charset="2"/>
              <a:buChar char="Ø"/>
            </a:pPr>
            <a:r>
              <a:rPr lang="en-US" sz="2800" dirty="0"/>
              <a:t>Hypomanic patients, patients suffering an epileptic aura or under the influence of lysergic acid diethylamide (LSD) may see </a:t>
            </a:r>
            <a:r>
              <a:rPr lang="en-US" sz="2800" dirty="0" err="1"/>
              <a:t>colours</a:t>
            </a:r>
            <a:r>
              <a:rPr lang="en-US" sz="2800" dirty="0"/>
              <a:t> as very bright and intense</a:t>
            </a:r>
          </a:p>
          <a:p>
            <a:endParaRPr lang="en-US" sz="2800" dirty="0"/>
          </a:p>
        </p:txBody>
      </p:sp>
      <p:sp>
        <p:nvSpPr>
          <p:cNvPr id="2" name="Footer Placeholder 1"/>
          <p:cNvSpPr>
            <a:spLocks noGrp="1"/>
          </p:cNvSpPr>
          <p:nvPr>
            <p:ph type="ftr" sz="quarter" idx="11"/>
          </p:nvPr>
        </p:nvSpPr>
        <p:spPr>
          <a:xfrm>
            <a:off x="8077200" y="6492875"/>
            <a:ext cx="4114800" cy="365125"/>
          </a:xfrm>
        </p:spPr>
        <p:txBody>
          <a:bodyPr/>
          <a:lstStyle/>
          <a:p>
            <a:r>
              <a:rPr lang="en-US"/>
              <a:t>Fisch's Clinical Psychopathology 4th Edition Pg-24-40</a:t>
            </a:r>
            <a:endParaRPr lang="en-IN"/>
          </a:p>
        </p:txBody>
      </p:sp>
    </p:spTree>
    <p:extLst>
      <p:ext uri="{BB962C8B-B14F-4D97-AF65-F5344CB8AC3E}">
        <p14:creationId xmlns:p14="http://schemas.microsoft.com/office/powerpoint/2010/main" val="608600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2699</TotalTime>
  <Words>5502</Words>
  <Application>Microsoft Office PowerPoint</Application>
  <PresentationFormat>Widescreen</PresentationFormat>
  <Paragraphs>455</Paragraphs>
  <Slides>53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AR CENA</vt:lpstr>
      <vt:lpstr>Arial</vt:lpstr>
      <vt:lpstr>Calibri</vt:lpstr>
      <vt:lpstr>Calibri Light</vt:lpstr>
      <vt:lpstr>Wingdings</vt:lpstr>
      <vt:lpstr>Office Theme</vt:lpstr>
      <vt:lpstr>                 Perception                        and  its associated disturbances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G S</cp:lastModifiedBy>
  <cp:revision>293</cp:revision>
  <dcterms:created xsi:type="dcterms:W3CDTF">2022-09-21T05:19:16Z</dcterms:created>
  <dcterms:modified xsi:type="dcterms:W3CDTF">2023-11-08T05:10:26Z</dcterms:modified>
</cp:coreProperties>
</file>