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66" r:id="rId14"/>
    <p:sldId id="267" r:id="rId15"/>
    <p:sldId id="268" r:id="rId16"/>
    <p:sldId id="269"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02522DFC-0E1F-4D10-BF73-D6489E46878A}" type="datetime1">
              <a:rPr lang="en-GB"/>
              <a:pPr lvl="0"/>
              <a:t>29/11/2023</a:t>
            </a:fld>
            <a:endParaRPr lang="en-GB"/>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D5D5999-477F-4597-BBC4-FD6E0336D658}" type="slidenum">
              <a:t>‹#›</a:t>
            </a:fld>
            <a:endParaRPr lang="en-GB"/>
          </a:p>
        </p:txBody>
      </p:sp>
    </p:spTree>
    <p:extLst>
      <p:ext uri="{BB962C8B-B14F-4D97-AF65-F5344CB8AC3E}">
        <p14:creationId xmlns:p14="http://schemas.microsoft.com/office/powerpoint/2010/main" val="402557749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1B759E-DAF7-45D7-81A8-89038FD235C0}" type="slidenum">
              <a:t>27</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42F63A2A-972E-4A0E-93B9-7B6E0C6EBD7B}" type="datetime1">
              <a:rPr lang="en-GB"/>
              <a:pPr lvl="0"/>
              <a:t>29/11/2023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07DC4A98-DBC4-4FF4-92C6-E3609FEAA4DA}" type="slidenum">
              <a:t>‹#›</a:t>
            </a:fld>
            <a:endParaRPr lang="en-GB"/>
          </a:p>
        </p:txBody>
      </p:sp>
    </p:spTree>
    <p:extLst>
      <p:ext uri="{BB962C8B-B14F-4D97-AF65-F5344CB8AC3E}">
        <p14:creationId xmlns:p14="http://schemas.microsoft.com/office/powerpoint/2010/main" val="4765012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FA4312B1-0351-449C-87A7-B1D842A86547}" type="datetime1">
              <a:rPr lang="en-GB"/>
              <a:pPr lvl="0"/>
              <a:t>29/11/2023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2C9A042-B28C-45E3-97CE-2544FB874D80}" type="slidenum">
              <a:t>‹#›</a:t>
            </a:fld>
            <a:endParaRPr lang="en-GB"/>
          </a:p>
        </p:txBody>
      </p:sp>
    </p:spTree>
    <p:extLst>
      <p:ext uri="{BB962C8B-B14F-4D97-AF65-F5344CB8AC3E}">
        <p14:creationId xmlns:p14="http://schemas.microsoft.com/office/powerpoint/2010/main" val="372259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AB41C090-D21E-4EF8-B0B2-7C71197F2B9D}" type="datetime1">
              <a:rPr lang="en-GB"/>
              <a:pPr lvl="0"/>
              <a:t>29/11/2023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A9E320D-9AC9-4CD1-B6D8-F55243B434DC}" type="slidenum">
              <a:t>‹#›</a:t>
            </a:fld>
            <a:endParaRPr lang="en-GB"/>
          </a:p>
        </p:txBody>
      </p:sp>
    </p:spTree>
    <p:extLst>
      <p:ext uri="{BB962C8B-B14F-4D97-AF65-F5344CB8AC3E}">
        <p14:creationId xmlns:p14="http://schemas.microsoft.com/office/powerpoint/2010/main" val="93598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E06D7CF9-4022-41A7-BAA8-65127B17FCEF}" type="datetime1">
              <a:rPr lang="en-GB"/>
              <a:pPr lvl="0"/>
              <a:t>29/11/2023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1B8A48B-3DEF-425D-8DAB-5557A072718C}" type="slidenum">
              <a:t>‹#›</a:t>
            </a:fld>
            <a:endParaRPr lang="en-GB"/>
          </a:p>
        </p:txBody>
      </p:sp>
    </p:spTree>
    <p:extLst>
      <p:ext uri="{BB962C8B-B14F-4D97-AF65-F5344CB8AC3E}">
        <p14:creationId xmlns:p14="http://schemas.microsoft.com/office/powerpoint/2010/main" val="4509795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5E396D81-F143-41F8-8869-551D71D68E71}" type="datetime1">
              <a:rPr lang="en-GB"/>
              <a:pPr lvl="0"/>
              <a:t>29/11/2023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96729F81-1270-4D81-B831-8AC0442718CD}" type="slidenum">
              <a:t>‹#›</a:t>
            </a:fld>
            <a:endParaRPr lang="en-GB"/>
          </a:p>
        </p:txBody>
      </p:sp>
    </p:spTree>
    <p:extLst>
      <p:ext uri="{BB962C8B-B14F-4D97-AF65-F5344CB8AC3E}">
        <p14:creationId xmlns:p14="http://schemas.microsoft.com/office/powerpoint/2010/main" val="47461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C5C2FCDD-8D65-497F-BE6D-89BFA9D43D46}" type="datetime1">
              <a:rPr lang="en-GB"/>
              <a:pPr lvl="0"/>
              <a:t>29/11/2023</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6EECB45F-514D-4AE8-B0FE-5D8913AB8A8C}" type="slidenum">
              <a:t>‹#›</a:t>
            </a:fld>
            <a:endParaRPr lang="en-GB"/>
          </a:p>
        </p:txBody>
      </p:sp>
    </p:spTree>
    <p:extLst>
      <p:ext uri="{BB962C8B-B14F-4D97-AF65-F5344CB8AC3E}">
        <p14:creationId xmlns:p14="http://schemas.microsoft.com/office/powerpoint/2010/main" val="263304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C3E9C30A-5CC5-455D-B6A2-8FC70A1C4615}" type="datetime1">
              <a:rPr lang="en-GB"/>
              <a:pPr lvl="0"/>
              <a:t>29/11/2023</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95E2BD1C-EF85-4904-AC02-0C792D5408F0}" type="slidenum">
              <a:t>‹#›</a:t>
            </a:fld>
            <a:endParaRPr lang="en-GB"/>
          </a:p>
        </p:txBody>
      </p:sp>
    </p:spTree>
    <p:extLst>
      <p:ext uri="{BB962C8B-B14F-4D97-AF65-F5344CB8AC3E}">
        <p14:creationId xmlns:p14="http://schemas.microsoft.com/office/powerpoint/2010/main" val="84091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E314A99C-3913-4AD1-BA03-4DEB82F708ED}" type="datetime1">
              <a:rPr lang="en-GB"/>
              <a:pPr lvl="0"/>
              <a:t>29/11/2023</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2F4B9CC0-104C-47EE-B8D0-E13E765BF109}" type="slidenum">
              <a:t>‹#›</a:t>
            </a:fld>
            <a:endParaRPr lang="en-GB"/>
          </a:p>
        </p:txBody>
      </p:sp>
    </p:spTree>
    <p:extLst>
      <p:ext uri="{BB962C8B-B14F-4D97-AF65-F5344CB8AC3E}">
        <p14:creationId xmlns:p14="http://schemas.microsoft.com/office/powerpoint/2010/main" val="1952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C3ECCA26-E183-4F5D-AA23-6E2BBA9CF28A}" type="datetime1">
              <a:rPr lang="en-GB"/>
              <a:pPr lvl="0"/>
              <a:t>29/11/2023</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3E344A4C-0DF6-4764-AE49-7DC3C9B22445}" type="slidenum">
              <a:t>‹#›</a:t>
            </a:fld>
            <a:endParaRPr lang="en-GB"/>
          </a:p>
        </p:txBody>
      </p:sp>
    </p:spTree>
    <p:extLst>
      <p:ext uri="{BB962C8B-B14F-4D97-AF65-F5344CB8AC3E}">
        <p14:creationId xmlns:p14="http://schemas.microsoft.com/office/powerpoint/2010/main" val="378262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0B8177F8-5506-47C4-9C39-975DD91F9B54}" type="datetime1">
              <a:rPr lang="en-GB"/>
              <a:pPr lvl="0"/>
              <a:t>29/11/2023</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55D878CF-C1E7-4F90-A0D8-C2A4D091D449}" type="slidenum">
              <a:t>‹#›</a:t>
            </a:fld>
            <a:endParaRPr lang="en-GB"/>
          </a:p>
        </p:txBody>
      </p:sp>
    </p:spTree>
    <p:extLst>
      <p:ext uri="{BB962C8B-B14F-4D97-AF65-F5344CB8AC3E}">
        <p14:creationId xmlns:p14="http://schemas.microsoft.com/office/powerpoint/2010/main" val="69023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67976382-54EB-4E14-A953-053821FEBFAC}" type="datetime1">
              <a:rPr lang="en-GB"/>
              <a:pPr lvl="0"/>
              <a:t>29/11/2023</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1503A0EC-C7FC-430B-94BC-14A2C7D7591E}" type="slidenum">
              <a:t>‹#›</a:t>
            </a:fld>
            <a:endParaRPr lang="en-GB"/>
          </a:p>
        </p:txBody>
      </p:sp>
    </p:spTree>
    <p:extLst>
      <p:ext uri="{BB962C8B-B14F-4D97-AF65-F5344CB8AC3E}">
        <p14:creationId xmlns:p14="http://schemas.microsoft.com/office/powerpoint/2010/main" val="425142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63A08FAA-74DC-42A5-92D2-0CB3E506135B}" type="datetime1">
              <a:rPr lang="en-GB"/>
              <a:pPr lvl="0"/>
              <a:t>29/11/2023</a:t>
            </a:fld>
            <a:endParaRPr lang="en-GB"/>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216D52E7-9E9F-4BA1-90AC-EFB42AFEA8FB}"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en-GB" sz="5400" dirty="0">
                <a:solidFill>
                  <a:srgbClr val="C00000"/>
                </a:solidFill>
              </a:rPr>
              <a:t>Acute Rheumatic Fever</a:t>
            </a:r>
            <a:br>
              <a:rPr lang="en-GB" sz="5400" dirty="0">
                <a:solidFill>
                  <a:srgbClr val="C00000"/>
                </a:solidFill>
              </a:rPr>
            </a:br>
            <a:r>
              <a:rPr lang="en-GB" sz="5400" dirty="0">
                <a:solidFill>
                  <a:srgbClr val="C00000"/>
                </a:solidFill>
              </a:rPr>
              <a:t>+</a:t>
            </a:r>
            <a:br>
              <a:rPr lang="en-GB" sz="5400" dirty="0">
                <a:solidFill>
                  <a:srgbClr val="C00000"/>
                </a:solidFill>
              </a:rPr>
            </a:br>
            <a:r>
              <a:rPr lang="en-GB" sz="5400" dirty="0">
                <a:solidFill>
                  <a:srgbClr val="C00000"/>
                </a:solidFill>
              </a:rPr>
              <a:t>Management of CCF</a:t>
            </a:r>
          </a:p>
        </p:txBody>
      </p:sp>
      <p:sp>
        <p:nvSpPr>
          <p:cNvPr id="3" name="Subtitle 2"/>
          <p:cNvSpPr txBox="1">
            <a:spLocks noGrp="1"/>
          </p:cNvSpPr>
          <p:nvPr>
            <p:ph type="subTitle" idx="1"/>
          </p:nvPr>
        </p:nvSpPr>
        <p:spPr/>
        <p:txBody>
          <a:bodyPr/>
          <a:lstStyle/>
          <a:p>
            <a:pPr lvl="0"/>
            <a:endParaRPr lang="en-GB"/>
          </a:p>
          <a:p>
            <a:pPr lvl="0"/>
            <a:r>
              <a:rPr lang="en-GB">
                <a:solidFill>
                  <a:srgbClr val="C00000"/>
                </a:solidFill>
              </a:rPr>
              <a:t>DR. POOJA PATEL</a:t>
            </a:r>
          </a:p>
          <a:p>
            <a:pPr lvl="0"/>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a:xfrm>
            <a:off x="759829" y="1027904"/>
            <a:ext cx="10515600" cy="5155478"/>
          </a:xfrm>
        </p:spPr>
        <p:txBody>
          <a:bodyPr/>
          <a:lstStyle/>
          <a:p>
            <a:pPr marL="0" lvl="0" indent="0">
              <a:lnSpc>
                <a:spcPct val="80000"/>
              </a:lnSpc>
              <a:buNone/>
            </a:pPr>
            <a:r>
              <a:rPr lang="en-GB" sz="2600" b="1">
                <a:solidFill>
                  <a:srgbClr val="ED7D31"/>
                </a:solidFill>
              </a:rPr>
              <a:t>CARDITIS:</a:t>
            </a:r>
          </a:p>
          <a:p>
            <a:pPr marL="0" lvl="0" indent="0">
              <a:lnSpc>
                <a:spcPct val="80000"/>
              </a:lnSpc>
              <a:buNone/>
            </a:pPr>
            <a:endParaRPr lang="en-GB" sz="2600"/>
          </a:p>
          <a:p>
            <a:pPr lvl="0">
              <a:lnSpc>
                <a:spcPct val="80000"/>
              </a:lnSpc>
            </a:pPr>
            <a:r>
              <a:rPr lang="en-GB" sz="2600"/>
              <a:t>Pathological hallmark of rheumatic carditis is Pancarditis </a:t>
            </a:r>
          </a:p>
          <a:p>
            <a:pPr lvl="0">
              <a:lnSpc>
                <a:spcPct val="80000"/>
              </a:lnSpc>
            </a:pPr>
            <a:r>
              <a:rPr lang="en-GB" sz="2600"/>
              <a:t>Histopathological hallmark of carditis is ASCHOFF BODY in the interstitium.</a:t>
            </a:r>
          </a:p>
          <a:p>
            <a:pPr lvl="0">
              <a:lnSpc>
                <a:spcPct val="80000"/>
              </a:lnSpc>
            </a:pPr>
            <a:r>
              <a:rPr lang="en-GB" sz="2600"/>
              <a:t>ASCHOFF BODY: area of central necrosis is surrounded by a ring of plump histiocytes called ANITCHKOV CELLS. They are discovered by Ludwig Aschoff and Paul Rudolf Geipel, so called as Aschoff-Geipel bodies.</a:t>
            </a:r>
          </a:p>
          <a:p>
            <a:pPr lvl="0">
              <a:lnSpc>
                <a:spcPct val="80000"/>
              </a:lnSpc>
            </a:pPr>
            <a:r>
              <a:rPr lang="en-GB" sz="2600"/>
              <a:t>BREAD AND BUTTER APPEARANCE: deposition of sero-fibrinous exudates found in pericarditis. It heals with no significant adhesions.</a:t>
            </a:r>
          </a:p>
          <a:p>
            <a:pPr lvl="0">
              <a:lnSpc>
                <a:spcPct val="80000"/>
              </a:lnSpc>
            </a:pPr>
            <a:r>
              <a:rPr lang="en-GB" sz="2600"/>
              <a:t>Myocardial changes: edematous and shows non-specific inflammation. (i.e. infiltration with lymphocytes, macrophages and other inflammatory cells.)</a:t>
            </a:r>
          </a:p>
          <a:p>
            <a:pPr marL="0" lvl="0" indent="0">
              <a:lnSpc>
                <a:spcPct val="80000"/>
              </a:lnSpc>
              <a:buNone/>
            </a:pPr>
            <a:r>
              <a:rPr lang="en-GB" sz="260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pic>
        <p:nvPicPr>
          <p:cNvPr id="3" name="Content Placeholder 4"/>
          <p:cNvPicPr>
            <a:picLocks noGrp="1" noChangeAspect="1"/>
          </p:cNvPicPr>
          <p:nvPr>
            <p:ph idx="1"/>
          </p:nvPr>
        </p:nvPicPr>
        <p:blipFill>
          <a:blip r:embed="rId2"/>
          <a:stretch>
            <a:fillRect/>
          </a:stretch>
        </p:blipFill>
        <p:spPr>
          <a:xfrm>
            <a:off x="2228145" y="1825627"/>
            <a:ext cx="7735714" cy="435133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pic>
        <p:nvPicPr>
          <p:cNvPr id="3" name="Content Placeholder 4"/>
          <p:cNvPicPr>
            <a:picLocks noGrp="1" noChangeAspect="1"/>
          </p:cNvPicPr>
          <p:nvPr>
            <p:ph idx="1"/>
          </p:nvPr>
        </p:nvPicPr>
        <p:blipFill>
          <a:blip r:embed="rId2"/>
          <a:stretch>
            <a:fillRect/>
          </a:stretch>
        </p:blipFill>
        <p:spPr>
          <a:xfrm>
            <a:off x="1384666" y="592183"/>
            <a:ext cx="9440091" cy="558478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lvl="0"/>
            <a:r>
              <a:rPr lang="en-GB"/>
              <a:t>Endocardial changes: small, 1-2 mm, friable, fibrinous, verrucous vegetations may occur on the atrial surface on the mitral valves or on the ventricle side of the aortic valves or at the site of valve closure. It is infiltrated with histiocytes and lymphocytes. This results in MS, MR, AR.</a:t>
            </a:r>
          </a:p>
          <a:p>
            <a:pPr lvl="0"/>
            <a:r>
              <a:rPr lang="en-GB"/>
              <a:t>Mc Callum Patch: fibrotic thickening of posterior left atrial wall.</a:t>
            </a:r>
          </a:p>
          <a:p>
            <a:pPr lvl="0"/>
            <a:r>
              <a:rPr lang="en-GB"/>
              <a:t>Histology of Subcutaneous nodules show central fibrinoid necrosis surrounded by histiocytes, fibroblasts, ocaasionally lymphocytes and rarely, polymorph.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C00000"/>
                </a:solidFill>
              </a:rPr>
              <a:t>CLINICAL FEATURES</a:t>
            </a:r>
          </a:p>
        </p:txBody>
      </p:sp>
      <p:sp>
        <p:nvSpPr>
          <p:cNvPr id="3" name="Content Placeholder 2"/>
          <p:cNvSpPr txBox="1">
            <a:spLocks noGrp="1"/>
          </p:cNvSpPr>
          <p:nvPr>
            <p:ph idx="1"/>
          </p:nvPr>
        </p:nvSpPr>
        <p:spPr/>
        <p:txBody>
          <a:bodyPr/>
          <a:lstStyle/>
          <a:p>
            <a:pPr marL="0" lvl="0" indent="0">
              <a:buNone/>
            </a:pPr>
            <a:r>
              <a:rPr lang="en-GB"/>
              <a:t>Most common 5 major manifestations:</a:t>
            </a:r>
          </a:p>
          <a:p>
            <a:pPr marL="514350" lvl="0" indent="-514350">
              <a:buFont typeface="Calibri Light"/>
              <a:buAutoNum type="arabicPeriod"/>
            </a:pPr>
            <a:r>
              <a:rPr lang="en-GB"/>
              <a:t>Carditis (50-70%)</a:t>
            </a:r>
          </a:p>
          <a:p>
            <a:pPr marL="514350" lvl="0" indent="-514350">
              <a:buFont typeface="Calibri Light"/>
              <a:buAutoNum type="arabicPeriod"/>
            </a:pPr>
            <a:r>
              <a:rPr lang="en-GB"/>
              <a:t>Arthritis (35-66%)</a:t>
            </a:r>
          </a:p>
          <a:p>
            <a:pPr marL="514350" lvl="0" indent="-514350">
              <a:buFont typeface="Calibri Light"/>
              <a:buAutoNum type="arabicPeriod"/>
            </a:pPr>
            <a:r>
              <a:rPr lang="en-GB"/>
              <a:t>Chorea (10-30%)</a:t>
            </a:r>
          </a:p>
          <a:p>
            <a:pPr marL="514350" lvl="0" indent="-514350">
              <a:buFont typeface="Calibri Light"/>
              <a:buAutoNum type="arabicPeriod"/>
            </a:pPr>
            <a:r>
              <a:rPr lang="en-GB"/>
              <a:t>Subcutaneous nodules (0-10%)</a:t>
            </a:r>
          </a:p>
          <a:p>
            <a:pPr marL="514350" lvl="0" indent="-514350">
              <a:buFont typeface="Calibri Light"/>
              <a:buAutoNum type="arabicPeriod"/>
            </a:pPr>
            <a:r>
              <a:rPr lang="en-GB"/>
              <a:t>Erythema marginatum (&lt;6%)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38995"/>
            <a:ext cx="10515600" cy="1325559"/>
          </a:xfrm>
        </p:spPr>
        <p:txBody>
          <a:bodyPr/>
          <a:lstStyle/>
          <a:p>
            <a:pPr lvl="0"/>
            <a:r>
              <a:rPr lang="en-GB" b="1">
                <a:solidFill>
                  <a:srgbClr val="2F5597"/>
                </a:solidFill>
              </a:rPr>
              <a:t>POLYARTHRITIS</a:t>
            </a:r>
          </a:p>
        </p:txBody>
      </p:sp>
      <p:sp>
        <p:nvSpPr>
          <p:cNvPr id="3" name="Content Placeholder 2"/>
          <p:cNvSpPr txBox="1">
            <a:spLocks noGrp="1"/>
          </p:cNvSpPr>
          <p:nvPr>
            <p:ph idx="1"/>
          </p:nvPr>
        </p:nvSpPr>
        <p:spPr/>
        <p:txBody>
          <a:bodyPr/>
          <a:lstStyle/>
          <a:p>
            <a:pPr lvl="0">
              <a:lnSpc>
                <a:spcPct val="80000"/>
              </a:lnSpc>
            </a:pPr>
            <a:r>
              <a:rPr lang="en-GB"/>
              <a:t>Major joints like knees, ankles, elbows, wrists involved.</a:t>
            </a:r>
          </a:p>
          <a:p>
            <a:pPr lvl="0">
              <a:lnSpc>
                <a:spcPct val="80000"/>
              </a:lnSpc>
            </a:pPr>
            <a:r>
              <a:rPr lang="en-GB"/>
              <a:t>Rarely small joints like metacarpo-phalangeal joints, spine and TM involved.</a:t>
            </a:r>
          </a:p>
          <a:p>
            <a:pPr lvl="0">
              <a:lnSpc>
                <a:spcPct val="80000"/>
              </a:lnSpc>
            </a:pPr>
            <a:r>
              <a:rPr lang="en-GB"/>
              <a:t>Migratory and fleeting passes from one joint to another.</a:t>
            </a:r>
          </a:p>
          <a:p>
            <a:pPr lvl="0">
              <a:lnSpc>
                <a:spcPct val="80000"/>
              </a:lnSpc>
            </a:pPr>
            <a:r>
              <a:rPr lang="en-GB"/>
              <a:t>Joints are swollen, hot, red and tender.</a:t>
            </a:r>
          </a:p>
          <a:p>
            <a:pPr lvl="0">
              <a:lnSpc>
                <a:spcPct val="80000"/>
              </a:lnSpc>
            </a:pPr>
            <a:r>
              <a:rPr lang="en-GB"/>
              <a:t>Pain moves from one joint to another over period of hours.</a:t>
            </a:r>
          </a:p>
          <a:p>
            <a:pPr lvl="0">
              <a:lnSpc>
                <a:spcPct val="80000"/>
              </a:lnSpc>
            </a:pPr>
            <a:r>
              <a:rPr lang="en-GB"/>
              <a:t>Duration: 2-4 weeks</a:t>
            </a:r>
          </a:p>
          <a:p>
            <a:pPr lvl="0">
              <a:lnSpc>
                <a:spcPct val="80000"/>
              </a:lnSpc>
            </a:pPr>
            <a:r>
              <a:rPr lang="en-GB"/>
              <a:t>Spontaneous resolution occurs without residual effects except in JACCOUD ARTHRITIS (erosion of metacarpal heads resulting in hook-like deformity)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2F5597"/>
                </a:solidFill>
              </a:rPr>
              <a:t>CARDITIS</a:t>
            </a:r>
          </a:p>
        </p:txBody>
      </p:sp>
      <p:sp>
        <p:nvSpPr>
          <p:cNvPr id="3" name="Content Placeholder 2"/>
          <p:cNvSpPr txBox="1">
            <a:spLocks noGrp="1"/>
          </p:cNvSpPr>
          <p:nvPr>
            <p:ph idx="1"/>
          </p:nvPr>
        </p:nvSpPr>
        <p:spPr/>
        <p:txBody>
          <a:bodyPr/>
          <a:lstStyle/>
          <a:p>
            <a:pPr lvl="0">
              <a:lnSpc>
                <a:spcPct val="80000"/>
              </a:lnSpc>
            </a:pPr>
            <a:r>
              <a:rPr lang="en-GB"/>
              <a:t>Develops in 50% of patients.</a:t>
            </a:r>
          </a:p>
          <a:p>
            <a:pPr lvl="0">
              <a:lnSpc>
                <a:spcPct val="80000"/>
              </a:lnSpc>
            </a:pPr>
            <a:r>
              <a:rPr lang="en-GB"/>
              <a:t>More common in younger age groups.</a:t>
            </a:r>
          </a:p>
          <a:p>
            <a:pPr lvl="0">
              <a:lnSpc>
                <a:spcPct val="80000"/>
              </a:lnSpc>
            </a:pPr>
            <a:r>
              <a:rPr lang="en-GB"/>
              <a:t>Most common cause of morbidity and mortality with varied presentations.</a:t>
            </a:r>
          </a:p>
          <a:p>
            <a:pPr lvl="0">
              <a:lnSpc>
                <a:spcPct val="80000"/>
              </a:lnSpc>
            </a:pPr>
            <a:r>
              <a:rPr lang="en-GB"/>
              <a:t>Mitral valve involvement as MR occurs in 70-75% patients with endocarditis.</a:t>
            </a:r>
          </a:p>
          <a:p>
            <a:pPr lvl="0">
              <a:lnSpc>
                <a:spcPct val="80000"/>
              </a:lnSpc>
            </a:pPr>
            <a:r>
              <a:rPr lang="en-GB"/>
              <a:t>Aortic valve involvement as AR occurs in 20-25%</a:t>
            </a:r>
          </a:p>
          <a:p>
            <a:pPr lvl="0">
              <a:lnSpc>
                <a:spcPct val="80000"/>
              </a:lnSpc>
            </a:pPr>
            <a:r>
              <a:rPr lang="en-GB"/>
              <a:t>Tricuspid valve involvement in 30-35% and pulmonary valve involvement is rare.</a:t>
            </a:r>
          </a:p>
          <a:p>
            <a:pPr lvl="0">
              <a:lnSpc>
                <a:spcPct val="80000"/>
              </a:lnSpc>
            </a:pPr>
            <a:r>
              <a:rPr lang="en-GB"/>
              <a:t>Pericarditis -4-11%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39004"/>
            <a:ext cx="10515600" cy="1325559"/>
          </a:xfrm>
        </p:spPr>
        <p:txBody>
          <a:bodyPr/>
          <a:lstStyle/>
          <a:p>
            <a:pPr lvl="0"/>
            <a:r>
              <a:rPr lang="en-GB" b="1">
                <a:solidFill>
                  <a:srgbClr val="2F5597"/>
                </a:solidFill>
              </a:rPr>
              <a:t>Clinical features of acute pancarditis </a:t>
            </a:r>
          </a:p>
        </p:txBody>
      </p:sp>
      <p:graphicFrame>
        <p:nvGraphicFramePr>
          <p:cNvPr id="3" name="Table 4"/>
          <p:cNvGraphicFramePr>
            <a:graphicFrameLocks noGrp="1"/>
          </p:cNvGraphicFramePr>
          <p:nvPr>
            <p:ph idx="1"/>
          </p:nvPr>
        </p:nvGraphicFramePr>
        <p:xfrm>
          <a:off x="838203" y="1825627"/>
          <a:ext cx="10515600" cy="4328160"/>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1941652967"/>
                    </a:ext>
                  </a:extLst>
                </a:gridCol>
                <a:gridCol w="5257800">
                  <a:extLst>
                    <a:ext uri="{9D8B030D-6E8A-4147-A177-3AD203B41FA5}">
                      <a16:colId xmlns:a16="http://schemas.microsoft.com/office/drawing/2014/main" val="2421859460"/>
                    </a:ext>
                  </a:extLst>
                </a:gridCol>
              </a:tblGrid>
              <a:tr h="370844">
                <a:tc>
                  <a:txBody>
                    <a:bodyPr/>
                    <a:lstStyle/>
                    <a:p>
                      <a:pPr lvl="0"/>
                      <a:r>
                        <a:rPr lang="en-GB" sz="2000"/>
                        <a:t>Involvement </a:t>
                      </a:r>
                    </a:p>
                  </a:txBody>
                  <a:tcPr/>
                </a:tc>
                <a:tc>
                  <a:txBody>
                    <a:bodyPr/>
                    <a:lstStyle/>
                    <a:p>
                      <a:pPr lvl="0"/>
                      <a:r>
                        <a:rPr lang="en-GB" sz="2000"/>
                        <a:t>Clinical features</a:t>
                      </a:r>
                    </a:p>
                  </a:txBody>
                  <a:tcPr/>
                </a:tc>
                <a:extLst>
                  <a:ext uri="{0D108BD9-81ED-4DB2-BD59-A6C34878D82A}">
                    <a16:rowId xmlns:a16="http://schemas.microsoft.com/office/drawing/2014/main" val="761904257"/>
                  </a:ext>
                </a:extLst>
              </a:tr>
              <a:tr h="370844">
                <a:tc>
                  <a:txBody>
                    <a:bodyPr/>
                    <a:lstStyle/>
                    <a:p>
                      <a:pPr lvl="0"/>
                      <a:r>
                        <a:rPr lang="en-GB" sz="2000"/>
                        <a:t>Pericarditis</a:t>
                      </a:r>
                    </a:p>
                  </a:txBody>
                  <a:tcPr/>
                </a:tc>
                <a:tc>
                  <a:txBody>
                    <a:bodyPr/>
                    <a:lstStyle/>
                    <a:p>
                      <a:pPr lvl="0"/>
                      <a:r>
                        <a:rPr lang="en-GB" sz="2000"/>
                        <a:t>Precordial chest pain</a:t>
                      </a:r>
                    </a:p>
                    <a:p>
                      <a:pPr lvl="0"/>
                      <a:r>
                        <a:rPr lang="en-GB" sz="2000"/>
                        <a:t>Friction rub</a:t>
                      </a:r>
                    </a:p>
                    <a:p>
                      <a:pPr lvl="0"/>
                      <a:r>
                        <a:rPr lang="en-GB" sz="2000"/>
                        <a:t>Effusion</a:t>
                      </a:r>
                    </a:p>
                  </a:txBody>
                  <a:tcPr/>
                </a:tc>
                <a:extLst>
                  <a:ext uri="{0D108BD9-81ED-4DB2-BD59-A6C34878D82A}">
                    <a16:rowId xmlns:a16="http://schemas.microsoft.com/office/drawing/2014/main" val="1201706392"/>
                  </a:ext>
                </a:extLst>
              </a:tr>
              <a:tr h="370844">
                <a:tc>
                  <a:txBody>
                    <a:bodyPr/>
                    <a:lstStyle/>
                    <a:p>
                      <a:pPr lvl="0"/>
                      <a:r>
                        <a:rPr lang="en-GB" sz="2000"/>
                        <a:t>Myocarditis</a:t>
                      </a:r>
                    </a:p>
                  </a:txBody>
                  <a:tcPr/>
                </a:tc>
                <a:tc>
                  <a:txBody>
                    <a:bodyPr/>
                    <a:lstStyle/>
                    <a:p>
                      <a:pPr lvl="0"/>
                      <a:r>
                        <a:rPr lang="en-GB" sz="2000"/>
                        <a:t>Cardiomegaly</a:t>
                      </a:r>
                    </a:p>
                    <a:p>
                      <a:pPr lvl="0"/>
                      <a:r>
                        <a:rPr lang="en-GB" sz="2000"/>
                        <a:t>Tachycardia</a:t>
                      </a:r>
                    </a:p>
                    <a:p>
                      <a:pPr lvl="0"/>
                      <a:r>
                        <a:rPr lang="en-GB" sz="2000"/>
                        <a:t>CHF</a:t>
                      </a:r>
                    </a:p>
                    <a:p>
                      <a:pPr lvl="0"/>
                      <a:r>
                        <a:rPr lang="en-GB" sz="2000"/>
                        <a:t>Soft first heart sound</a:t>
                      </a:r>
                    </a:p>
                    <a:p>
                      <a:pPr lvl="0"/>
                      <a:r>
                        <a:rPr lang="en-GB" sz="2000"/>
                        <a:t>S3 gallop</a:t>
                      </a:r>
                    </a:p>
                  </a:txBody>
                  <a:tcPr/>
                </a:tc>
                <a:extLst>
                  <a:ext uri="{0D108BD9-81ED-4DB2-BD59-A6C34878D82A}">
                    <a16:rowId xmlns:a16="http://schemas.microsoft.com/office/drawing/2014/main" val="2864803351"/>
                  </a:ext>
                </a:extLst>
              </a:tr>
              <a:tr h="370844">
                <a:tc>
                  <a:txBody>
                    <a:bodyPr/>
                    <a:lstStyle/>
                    <a:p>
                      <a:pPr lvl="0"/>
                      <a:r>
                        <a:rPr lang="en-GB" sz="2000"/>
                        <a:t>Endocarditis</a:t>
                      </a:r>
                    </a:p>
                  </a:txBody>
                  <a:tcPr/>
                </a:tc>
                <a:tc>
                  <a:txBody>
                    <a:bodyPr/>
                    <a:lstStyle/>
                    <a:p>
                      <a:pPr lvl="0"/>
                      <a:r>
                        <a:rPr lang="en-GB" sz="2000"/>
                        <a:t>Apical pansystolic murmur</a:t>
                      </a:r>
                    </a:p>
                    <a:p>
                      <a:pPr lvl="0"/>
                      <a:r>
                        <a:rPr lang="en-GB" sz="2000"/>
                        <a:t>Apical mid systolic murmur (Carey Coomb’s murmur)</a:t>
                      </a:r>
                    </a:p>
                    <a:p>
                      <a:pPr lvl="0"/>
                      <a:r>
                        <a:rPr lang="en-GB" sz="2000"/>
                        <a:t>Basal early diastolic murmur</a:t>
                      </a:r>
                    </a:p>
                  </a:txBody>
                  <a:tcPr/>
                </a:tc>
                <a:extLst>
                  <a:ext uri="{0D108BD9-81ED-4DB2-BD59-A6C34878D82A}">
                    <a16:rowId xmlns:a16="http://schemas.microsoft.com/office/drawing/2014/main" val="31552232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0" lvl="0" indent="0">
              <a:lnSpc>
                <a:spcPct val="80000"/>
              </a:lnSpc>
              <a:buNone/>
            </a:pPr>
            <a:r>
              <a:rPr lang="en-GB" sz="2600" b="1">
                <a:solidFill>
                  <a:srgbClr val="C55A11"/>
                </a:solidFill>
              </a:rPr>
              <a:t>SUBCLINICAL CARDITIS</a:t>
            </a:r>
            <a:r>
              <a:rPr lang="en-GB" sz="2600"/>
              <a:t>:</a:t>
            </a:r>
          </a:p>
          <a:p>
            <a:pPr lvl="0">
              <a:lnSpc>
                <a:spcPct val="80000"/>
              </a:lnSpc>
            </a:pPr>
            <a:r>
              <a:rPr lang="en-GB" sz="2600"/>
              <a:t>Isolated arthritis and/or pure chorea without auscultatory findings of valvular dysfunction.</a:t>
            </a:r>
          </a:p>
          <a:p>
            <a:pPr lvl="0">
              <a:lnSpc>
                <a:spcPct val="80000"/>
              </a:lnSpc>
            </a:pPr>
            <a:r>
              <a:rPr lang="en-GB" sz="2600"/>
              <a:t>Pathological pattern of valvular regurgitation and thickening of valvar leaflets found on Doppler ECHO.</a:t>
            </a:r>
          </a:p>
          <a:p>
            <a:pPr marL="0" lvl="0" indent="0">
              <a:lnSpc>
                <a:spcPct val="80000"/>
              </a:lnSpc>
              <a:buNone/>
            </a:pPr>
            <a:endParaRPr lang="en-GB" sz="2600"/>
          </a:p>
          <a:p>
            <a:pPr marL="0" lvl="0" indent="0">
              <a:lnSpc>
                <a:spcPct val="80000"/>
              </a:lnSpc>
              <a:buNone/>
            </a:pPr>
            <a:r>
              <a:rPr lang="en-GB" sz="2600" b="1">
                <a:solidFill>
                  <a:srgbClr val="C55A11"/>
                </a:solidFill>
              </a:rPr>
              <a:t>CHRONIC RHEUMATIC FEVER:</a:t>
            </a:r>
          </a:p>
          <a:p>
            <a:pPr lvl="0">
              <a:lnSpc>
                <a:spcPct val="80000"/>
              </a:lnSpc>
            </a:pPr>
            <a:r>
              <a:rPr lang="en-GB" sz="2600"/>
              <a:t>In most attacks, clinical and laboratory evidence subsides within 6 months.</a:t>
            </a:r>
          </a:p>
          <a:p>
            <a:pPr lvl="0">
              <a:lnSpc>
                <a:spcPct val="80000"/>
              </a:lnSpc>
            </a:pPr>
            <a:r>
              <a:rPr lang="en-GB" sz="2600"/>
              <a:t>Evidence of rheumatic activity persists much longer without evidence of recurrent Streptococcal infection.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2F5597"/>
                </a:solidFill>
              </a:rPr>
              <a:t>SUBCUTANEOUS NODULES</a:t>
            </a:r>
          </a:p>
        </p:txBody>
      </p:sp>
      <p:sp>
        <p:nvSpPr>
          <p:cNvPr id="3" name="Content Placeholder 2"/>
          <p:cNvSpPr txBox="1">
            <a:spLocks noGrp="1"/>
          </p:cNvSpPr>
          <p:nvPr>
            <p:ph idx="1"/>
          </p:nvPr>
        </p:nvSpPr>
        <p:spPr/>
        <p:txBody>
          <a:bodyPr/>
          <a:lstStyle/>
          <a:p>
            <a:pPr lvl="0"/>
            <a:r>
              <a:rPr lang="en-GB"/>
              <a:t>Small (0.5 -2 cm), painless, mobile lumps beneath skin overlying bony prominences like ulnar borders of forearm, knuckles, shin of tibia, occipital region and spinal processes of vertebrae.</a:t>
            </a:r>
          </a:p>
          <a:p>
            <a:pPr lvl="0"/>
            <a:r>
              <a:rPr lang="en-GB"/>
              <a:t>Delayed manifestations and appear around 6 weeks of onset of fever.</a:t>
            </a:r>
          </a:p>
          <a:p>
            <a:pPr lvl="0"/>
            <a:r>
              <a:rPr lang="en-GB"/>
              <a:t>Spontaneous resolution occurs in 2-3 weeks without residual lesions.</a:t>
            </a:r>
          </a:p>
          <a:p>
            <a:pPr lvl="0"/>
            <a:r>
              <a:rPr lang="en-GB"/>
              <a:t>Isolated lesion not diagnostic as may present in SLE, JIA.</a:t>
            </a:r>
          </a:p>
          <a:p>
            <a:pPr marL="0" lvl="0" indent="0">
              <a:buNone/>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0" lvl="0" indent="0">
              <a:buNone/>
            </a:pPr>
            <a:r>
              <a:rPr lang="en-GB"/>
              <a:t>Inflammatory autoimmune disorder that affects several organs of the body characterised by:</a:t>
            </a:r>
          </a:p>
          <a:p>
            <a:pPr lvl="0"/>
            <a:r>
              <a:rPr lang="en-GB"/>
              <a:t>Arthritis</a:t>
            </a:r>
          </a:p>
          <a:p>
            <a:pPr lvl="0"/>
            <a:r>
              <a:rPr lang="en-GB"/>
              <a:t>Carditis</a:t>
            </a:r>
          </a:p>
          <a:p>
            <a:pPr lvl="0"/>
            <a:r>
              <a:rPr lang="en-GB"/>
              <a:t>Chorea</a:t>
            </a:r>
          </a:p>
          <a:p>
            <a:pPr lvl="0"/>
            <a:r>
              <a:rPr lang="en-GB"/>
              <a:t>Rheumatic nodules</a:t>
            </a:r>
          </a:p>
          <a:p>
            <a:pPr lvl="0"/>
            <a:r>
              <a:rPr lang="en-GB"/>
              <a:t>Erythema marginatum</a:t>
            </a:r>
          </a:p>
          <a:p>
            <a:pPr lvl="0"/>
            <a:r>
              <a:rPr lang="en-GB"/>
              <a:t>Fever caused by group A beta-hemolytic streptoccus</a:t>
            </a:r>
          </a:p>
          <a:p>
            <a:pPr lvl="0"/>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pic>
        <p:nvPicPr>
          <p:cNvPr id="3" name="Content Placeholder 4"/>
          <p:cNvPicPr>
            <a:picLocks noGrp="1" noChangeAspect="1"/>
          </p:cNvPicPr>
          <p:nvPr>
            <p:ph idx="1"/>
          </p:nvPr>
        </p:nvPicPr>
        <p:blipFill>
          <a:blip r:embed="rId2"/>
          <a:stretch>
            <a:fillRect/>
          </a:stretch>
        </p:blipFill>
        <p:spPr>
          <a:xfrm>
            <a:off x="1532708" y="853436"/>
            <a:ext cx="9535884" cy="484330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38995"/>
            <a:ext cx="10515600" cy="1325559"/>
          </a:xfrm>
        </p:spPr>
        <p:txBody>
          <a:bodyPr/>
          <a:lstStyle/>
          <a:p>
            <a:pPr lvl="0"/>
            <a:r>
              <a:rPr lang="en-GB" b="1">
                <a:solidFill>
                  <a:srgbClr val="2F5597"/>
                </a:solidFill>
              </a:rPr>
              <a:t>ERYTHEMA MARGINATUM</a:t>
            </a:r>
          </a:p>
        </p:txBody>
      </p:sp>
      <p:sp>
        <p:nvSpPr>
          <p:cNvPr id="3" name="Content Placeholder 2"/>
          <p:cNvSpPr txBox="1">
            <a:spLocks noGrp="1"/>
          </p:cNvSpPr>
          <p:nvPr>
            <p:ph idx="1"/>
          </p:nvPr>
        </p:nvSpPr>
        <p:spPr/>
        <p:txBody>
          <a:bodyPr/>
          <a:lstStyle/>
          <a:p>
            <a:pPr lvl="0"/>
            <a:r>
              <a:rPr lang="en-GB"/>
              <a:t>Map-like, painless, non-itchy, migratory lesions with irregular border seen in covered parts of body like trunk, internal side of arms, and thighs.</a:t>
            </a:r>
          </a:p>
          <a:p>
            <a:pPr lvl="0"/>
            <a:r>
              <a:rPr lang="en-GB"/>
              <a:t>Prominent in high temperature environment or after bath, disappears in cold environment.</a:t>
            </a:r>
          </a:p>
          <a:p>
            <a:pPr lvl="0"/>
            <a:r>
              <a:rPr lang="en-GB"/>
              <a:t>Isolated lesions not diagnostic as seen in acute glomerulo-nephritis and drug induced lesions.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pic>
        <p:nvPicPr>
          <p:cNvPr id="3" name="Content Placeholder 4"/>
          <p:cNvPicPr>
            <a:picLocks noGrp="1" noChangeAspect="1"/>
          </p:cNvPicPr>
          <p:nvPr>
            <p:ph idx="1"/>
          </p:nvPr>
        </p:nvPicPr>
        <p:blipFill>
          <a:blip r:embed="rId2"/>
          <a:stretch>
            <a:fillRect/>
          </a:stretch>
        </p:blipFill>
        <p:spPr>
          <a:xfrm>
            <a:off x="1097280" y="827312"/>
            <a:ext cx="9858100" cy="5373188"/>
          </a:xfrm>
        </p:spPr>
      </p:pic>
      <p:pic>
        <p:nvPicPr>
          <p:cNvPr id="4" name="Content Placeholder 4"/>
          <p:cNvPicPr>
            <a:picLocks noChangeAspect="1"/>
          </p:cNvPicPr>
          <p:nvPr/>
        </p:nvPicPr>
        <p:blipFill>
          <a:blip r:embed="rId2"/>
          <a:stretch>
            <a:fillRect/>
          </a:stretch>
        </p:blipFill>
        <p:spPr>
          <a:xfrm>
            <a:off x="1111142" y="794988"/>
            <a:ext cx="9858100" cy="5373188"/>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38995"/>
            <a:ext cx="10515600" cy="1325559"/>
          </a:xfrm>
        </p:spPr>
        <p:txBody>
          <a:bodyPr/>
          <a:lstStyle/>
          <a:p>
            <a:pPr lvl="0"/>
            <a:r>
              <a:rPr lang="en-GB" b="1">
                <a:solidFill>
                  <a:srgbClr val="2F5597"/>
                </a:solidFill>
              </a:rPr>
              <a:t>SYDENHAM’S CHOREA</a:t>
            </a:r>
          </a:p>
        </p:txBody>
      </p:sp>
      <p:sp>
        <p:nvSpPr>
          <p:cNvPr id="3" name="Content Placeholder 2"/>
          <p:cNvSpPr txBox="1">
            <a:spLocks noGrp="1"/>
          </p:cNvSpPr>
          <p:nvPr>
            <p:ph idx="1"/>
          </p:nvPr>
        </p:nvSpPr>
        <p:spPr/>
        <p:txBody>
          <a:bodyPr/>
          <a:lstStyle/>
          <a:p>
            <a:pPr lvl="0">
              <a:lnSpc>
                <a:spcPct val="70000"/>
              </a:lnSpc>
            </a:pPr>
            <a:r>
              <a:rPr lang="en-GB" sz="2600"/>
              <a:t>Delayed manifestation, after 1-7 months.</a:t>
            </a:r>
          </a:p>
          <a:p>
            <a:pPr lvl="0">
              <a:lnSpc>
                <a:spcPct val="70000"/>
              </a:lnSpc>
            </a:pPr>
            <a:r>
              <a:rPr lang="en-GB" sz="2600"/>
              <a:t>Inflammatory involvement of subthalamus and caudate nuclei of CNS.</a:t>
            </a:r>
          </a:p>
          <a:p>
            <a:pPr lvl="0">
              <a:lnSpc>
                <a:spcPct val="70000"/>
              </a:lnSpc>
            </a:pPr>
            <a:r>
              <a:rPr lang="en-GB" sz="2600"/>
              <a:t>Abrupt, sudden, quasi-purposive, nonrepetitive and jerky movement, involving distal parts of body, associated with hypotonia and emotional instability.</a:t>
            </a:r>
          </a:p>
          <a:p>
            <a:pPr lvl="0">
              <a:lnSpc>
                <a:spcPct val="70000"/>
              </a:lnSpc>
            </a:pPr>
            <a:r>
              <a:rPr lang="en-GB" sz="2600"/>
              <a:t>Important signs:</a:t>
            </a:r>
          </a:p>
          <a:p>
            <a:pPr marL="514350" lvl="0" indent="-514350">
              <a:lnSpc>
                <a:spcPct val="70000"/>
              </a:lnSpc>
              <a:buFont typeface="Calibri Light"/>
              <a:buAutoNum type="arabicPeriod"/>
            </a:pPr>
            <a:r>
              <a:rPr lang="en-GB" sz="2600"/>
              <a:t>Jack in the box tongue or snack tongue flicks or darting tongue</a:t>
            </a:r>
          </a:p>
          <a:p>
            <a:pPr marL="514350" lvl="0" indent="-514350">
              <a:lnSpc>
                <a:spcPct val="70000"/>
              </a:lnSpc>
              <a:buFont typeface="Calibri Light"/>
              <a:buAutoNum type="arabicPeriod"/>
            </a:pPr>
            <a:r>
              <a:rPr lang="en-GB" sz="2600"/>
              <a:t>Hyperpronation of raised hands</a:t>
            </a:r>
          </a:p>
          <a:p>
            <a:pPr marL="514350" lvl="0" indent="-514350">
              <a:lnSpc>
                <a:spcPct val="70000"/>
              </a:lnSpc>
              <a:buFont typeface="Calibri Light"/>
              <a:buAutoNum type="arabicPeriod"/>
            </a:pPr>
            <a:r>
              <a:rPr lang="en-GB" sz="2600"/>
              <a:t>Chorea in extended hands</a:t>
            </a:r>
          </a:p>
          <a:p>
            <a:pPr marL="514350" lvl="0" indent="-514350">
              <a:lnSpc>
                <a:spcPct val="70000"/>
              </a:lnSpc>
              <a:buFont typeface="Calibri Light"/>
              <a:buAutoNum type="arabicPeriod"/>
            </a:pPr>
            <a:r>
              <a:rPr lang="en-GB" sz="2600"/>
              <a:t>Milk-maid signs</a:t>
            </a:r>
          </a:p>
          <a:p>
            <a:pPr marL="514350" lvl="0" indent="-514350">
              <a:lnSpc>
                <a:spcPct val="70000"/>
              </a:lnSpc>
              <a:buFont typeface="Calibri Light"/>
              <a:buAutoNum type="arabicPeriod"/>
            </a:pPr>
            <a:r>
              <a:rPr lang="en-GB" sz="2600"/>
              <a:t>Dancing gait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38995"/>
            <a:ext cx="10515600" cy="1325559"/>
          </a:xfrm>
        </p:spPr>
        <p:txBody>
          <a:bodyPr/>
          <a:lstStyle/>
          <a:p>
            <a:pPr lvl="0"/>
            <a:r>
              <a:rPr lang="en-GB" b="1">
                <a:solidFill>
                  <a:srgbClr val="2F5597"/>
                </a:solidFill>
              </a:rPr>
              <a:t>Minor signs</a:t>
            </a:r>
          </a:p>
        </p:txBody>
      </p:sp>
      <p:sp>
        <p:nvSpPr>
          <p:cNvPr id="3" name="Content Placeholder 2"/>
          <p:cNvSpPr txBox="1">
            <a:spLocks noGrp="1"/>
          </p:cNvSpPr>
          <p:nvPr>
            <p:ph idx="1"/>
          </p:nvPr>
        </p:nvSpPr>
        <p:spPr/>
        <p:txBody>
          <a:bodyPr/>
          <a:lstStyle/>
          <a:p>
            <a:pPr marL="514350" lvl="0" indent="-514350">
              <a:buAutoNum type="arabicPeriod"/>
            </a:pPr>
            <a:r>
              <a:rPr lang="en-GB"/>
              <a:t>Fever: seen in early stage and usually lasts upto 14 days</a:t>
            </a:r>
          </a:p>
          <a:p>
            <a:pPr marL="514350" lvl="0" indent="-514350">
              <a:buAutoNum type="arabicPeriod"/>
            </a:pPr>
            <a:r>
              <a:rPr lang="en-GB"/>
              <a:t>Arthralgia: polyarthralgia in low-risk population and monoarthralgia in moderate to high risk population</a:t>
            </a:r>
          </a:p>
          <a:p>
            <a:pPr marL="514350" lvl="0" indent="-514350">
              <a:buAutoNum type="arabicPeriod"/>
            </a:pPr>
            <a:r>
              <a:rPr lang="en-GB"/>
              <a:t>PR interval prolongation</a:t>
            </a:r>
          </a:p>
          <a:p>
            <a:pPr marL="0" lvl="0" indent="0">
              <a:buNone/>
            </a:pPr>
            <a:endParaRPr lang="en-GB"/>
          </a:p>
          <a:p>
            <a:pPr marL="0" lvl="0" indent="0">
              <a:buNone/>
            </a:pPr>
            <a:r>
              <a:rPr lang="en-GB" b="1">
                <a:solidFill>
                  <a:srgbClr val="C55A11"/>
                </a:solidFill>
              </a:rPr>
              <a:t>Laboratory findings:</a:t>
            </a:r>
          </a:p>
          <a:p>
            <a:pPr marL="514350" lvl="0" indent="-514350">
              <a:buFont typeface="Calibri Light"/>
              <a:buAutoNum type="arabicPeriod"/>
            </a:pPr>
            <a:r>
              <a:rPr lang="en-GB"/>
              <a:t>ESR: &gt;60mm in low risk and &gt; 30 mm in moderate-low risk</a:t>
            </a:r>
          </a:p>
          <a:p>
            <a:pPr marL="514350" lvl="0" indent="-514350">
              <a:buFont typeface="Calibri Light"/>
              <a:buAutoNum type="arabicPeriod"/>
            </a:pPr>
            <a:r>
              <a:rPr lang="en-GB"/>
              <a:t>CRP: &gt;3 mg/dl</a:t>
            </a:r>
          </a:p>
          <a:p>
            <a:pPr marL="0" lvl="0" indent="0">
              <a:buNone/>
            </a:pP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C00000"/>
                </a:solidFill>
              </a:rPr>
              <a:t>DIAGNOSIS</a:t>
            </a:r>
          </a:p>
        </p:txBody>
      </p:sp>
      <p:sp>
        <p:nvSpPr>
          <p:cNvPr id="3" name="Content Placeholder 2"/>
          <p:cNvSpPr txBox="1">
            <a:spLocks noGrp="1"/>
          </p:cNvSpPr>
          <p:nvPr>
            <p:ph idx="1"/>
          </p:nvPr>
        </p:nvSpPr>
        <p:spPr>
          <a:xfrm>
            <a:off x="838203" y="1860456"/>
            <a:ext cx="10515600" cy="4351336"/>
          </a:xfrm>
        </p:spPr>
        <p:txBody>
          <a:bodyPr/>
          <a:lstStyle/>
          <a:p>
            <a:pPr marL="0" lvl="0" indent="0">
              <a:buNone/>
            </a:pPr>
            <a:r>
              <a:rPr lang="en-GB"/>
              <a:t>Revised Jones Criteria 2015 by AHA is proposed to diagnose not only acute attack but also recurrent infection.</a:t>
            </a:r>
          </a:p>
          <a:p>
            <a:pPr marL="0" lvl="0" indent="0">
              <a:buNone/>
            </a:pPr>
            <a:endParaRPr lang="en-GB"/>
          </a:p>
          <a:p>
            <a:pPr lvl="0"/>
            <a:r>
              <a:rPr lang="en-GB"/>
              <a:t>Low risk population: incidence &lt;2 per 1 lakh school age children per year or all RHD prevalence of &lt;1 per 1000 populations</a:t>
            </a:r>
          </a:p>
          <a:p>
            <a:pPr lvl="0"/>
            <a:r>
              <a:rPr lang="en-GB"/>
              <a:t>Moderate to high risk: higher incidences or prevalence rates.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2F5597"/>
                </a:solidFill>
              </a:rPr>
              <a:t>Revised Jones Criteria 2015</a:t>
            </a:r>
          </a:p>
        </p:txBody>
      </p:sp>
      <p:graphicFrame>
        <p:nvGraphicFramePr>
          <p:cNvPr id="3" name="Table 4"/>
          <p:cNvGraphicFramePr>
            <a:graphicFrameLocks noGrp="1"/>
          </p:cNvGraphicFramePr>
          <p:nvPr>
            <p:ph idx="1"/>
          </p:nvPr>
        </p:nvGraphicFramePr>
        <p:xfrm>
          <a:off x="838203" y="1532708"/>
          <a:ext cx="10515588" cy="5413558"/>
        </p:xfrm>
        <a:graphic>
          <a:graphicData uri="http://schemas.openxmlformats.org/drawingml/2006/table">
            <a:tbl>
              <a:tblPr firstRow="1" bandRow="1">
                <a:effectLst/>
                <a:tableStyleId>{5C22544A-7EE6-4342-B048-85BDC9FD1C3A}</a:tableStyleId>
              </a:tblPr>
              <a:tblGrid>
                <a:gridCol w="3505196">
                  <a:extLst>
                    <a:ext uri="{9D8B030D-6E8A-4147-A177-3AD203B41FA5}">
                      <a16:colId xmlns:a16="http://schemas.microsoft.com/office/drawing/2014/main" val="544674929"/>
                    </a:ext>
                  </a:extLst>
                </a:gridCol>
                <a:gridCol w="3505196">
                  <a:extLst>
                    <a:ext uri="{9D8B030D-6E8A-4147-A177-3AD203B41FA5}">
                      <a16:colId xmlns:a16="http://schemas.microsoft.com/office/drawing/2014/main" val="2076649626"/>
                    </a:ext>
                  </a:extLst>
                </a:gridCol>
                <a:gridCol w="3505196">
                  <a:extLst>
                    <a:ext uri="{9D8B030D-6E8A-4147-A177-3AD203B41FA5}">
                      <a16:colId xmlns:a16="http://schemas.microsoft.com/office/drawing/2014/main" val="2611880946"/>
                    </a:ext>
                  </a:extLst>
                </a:gridCol>
              </a:tblGrid>
              <a:tr h="676692">
                <a:tc>
                  <a:txBody>
                    <a:bodyPr/>
                    <a:lstStyle/>
                    <a:p>
                      <a:pPr lvl="0"/>
                      <a:r>
                        <a:rPr lang="en-GB"/>
                        <a:t>MAJOR CRITERIA</a:t>
                      </a:r>
                    </a:p>
                  </a:txBody>
                  <a:tcPr/>
                </a:tc>
                <a:tc>
                  <a:txBody>
                    <a:bodyPr/>
                    <a:lstStyle/>
                    <a:p>
                      <a:pPr lvl="0"/>
                      <a:r>
                        <a:rPr lang="en-GB"/>
                        <a:t>MINOR CRITERIA</a:t>
                      </a:r>
                    </a:p>
                  </a:txBody>
                  <a:tcPr/>
                </a:tc>
                <a:tc>
                  <a:txBody>
                    <a:bodyPr/>
                    <a:lstStyle/>
                    <a:p>
                      <a:pPr lvl="0"/>
                      <a:r>
                        <a:rPr lang="en-GB"/>
                        <a:t>EVIDENCE OF STREPTOCOCCAL INFECTION</a:t>
                      </a:r>
                    </a:p>
                  </a:txBody>
                  <a:tcPr/>
                </a:tc>
                <a:extLst>
                  <a:ext uri="{0D108BD9-81ED-4DB2-BD59-A6C34878D82A}">
                    <a16:rowId xmlns:a16="http://schemas.microsoft.com/office/drawing/2014/main" val="153548719"/>
                  </a:ext>
                </a:extLst>
              </a:tr>
              <a:tr h="4736866">
                <a:tc>
                  <a:txBody>
                    <a:bodyPr/>
                    <a:lstStyle/>
                    <a:p>
                      <a:pPr lvl="0"/>
                      <a:r>
                        <a:rPr lang="en-GB"/>
                        <a:t>Polyarthritis</a:t>
                      </a:r>
                    </a:p>
                    <a:p>
                      <a:pPr lvl="0"/>
                      <a:r>
                        <a:rPr lang="en-GB"/>
                        <a:t>Carditis</a:t>
                      </a:r>
                    </a:p>
                    <a:p>
                      <a:pPr lvl="0"/>
                      <a:r>
                        <a:rPr lang="en-GB"/>
                        <a:t>Chorea</a:t>
                      </a:r>
                    </a:p>
                    <a:p>
                      <a:pPr lvl="0"/>
                      <a:r>
                        <a:rPr lang="en-GB"/>
                        <a:t>Subcutaneous nodules</a:t>
                      </a:r>
                    </a:p>
                    <a:p>
                      <a:pPr lvl="0"/>
                      <a:r>
                        <a:rPr lang="en-GB"/>
                        <a:t>Erythema marginatum</a:t>
                      </a:r>
                    </a:p>
                  </a:txBody>
                  <a:tcPr/>
                </a:tc>
                <a:tc>
                  <a:txBody>
                    <a:bodyPr/>
                    <a:lstStyle/>
                    <a:p>
                      <a:pPr lvl="0"/>
                      <a:r>
                        <a:rPr lang="en-GB"/>
                        <a:t>Two minor clinical criteria</a:t>
                      </a:r>
                    </a:p>
                    <a:p>
                      <a:pPr marL="342900" lvl="0" indent="-342900">
                        <a:buSzPct val="100000"/>
                        <a:buAutoNum type="arabicPeriod"/>
                      </a:pPr>
                      <a:r>
                        <a:rPr lang="en-GB"/>
                        <a:t>a. polyarthralgia in low risk</a:t>
                      </a:r>
                    </a:p>
                    <a:p>
                      <a:pPr marL="0" lvl="0" indent="0">
                        <a:buNone/>
                      </a:pPr>
                      <a:r>
                        <a:rPr lang="en-GB"/>
                        <a:t>       b. monoarthralgia in moderate         to high risk</a:t>
                      </a:r>
                    </a:p>
                    <a:p>
                      <a:pPr marL="342900" lvl="0" indent="-342900">
                        <a:buSzPct val="100000"/>
                        <a:buAutoNum type="arabicPeriod" startAt="2"/>
                      </a:pPr>
                      <a:r>
                        <a:rPr lang="en-GB"/>
                        <a:t>a. fever of atleast &gt;= 38.5 C in low risk</a:t>
                      </a:r>
                    </a:p>
                    <a:p>
                      <a:pPr marL="0" lvl="0" indent="0">
                        <a:buNone/>
                      </a:pPr>
                      <a:r>
                        <a:rPr lang="en-GB"/>
                        <a:t>       b. &gt;= 38 C in moderate to high risk</a:t>
                      </a:r>
                    </a:p>
                    <a:p>
                      <a:pPr marL="0" lvl="0" indent="0">
                        <a:buNone/>
                      </a:pPr>
                      <a:r>
                        <a:rPr lang="en-GB"/>
                        <a:t>2 laboratory minor criteria</a:t>
                      </a:r>
                    </a:p>
                    <a:p>
                      <a:pPr marL="285750" lvl="0" indent="-285750">
                        <a:buSzPct val="100000"/>
                        <a:buChar char="-"/>
                      </a:pPr>
                      <a:r>
                        <a:rPr lang="en-GB"/>
                        <a:t>Elevated acute phase reactants</a:t>
                      </a:r>
                    </a:p>
                    <a:p>
                      <a:pPr marL="342900" lvl="0" indent="-342900">
                        <a:buSzPct val="100000"/>
                        <a:buFont typeface="+mj-lt"/>
                        <a:buAutoNum type="alphaLcPeriod"/>
                      </a:pPr>
                      <a:r>
                        <a:rPr lang="en-GB"/>
                        <a:t>ESR &gt;60mm in low risk and &gt; 30mm in moderate to high risk</a:t>
                      </a:r>
                    </a:p>
                    <a:p>
                      <a:pPr marL="342900" lvl="0" indent="-342900">
                        <a:buSzPct val="100000"/>
                        <a:buFont typeface="+mj-lt"/>
                        <a:buAutoNum type="alphaLcPeriod"/>
                      </a:pPr>
                      <a:r>
                        <a:rPr lang="en-GB"/>
                        <a:t>CRP &gt;3 mg/dl</a:t>
                      </a:r>
                    </a:p>
                    <a:p>
                      <a:pPr marL="0" lvl="0" indent="0">
                        <a:buNone/>
                      </a:pPr>
                      <a:endParaRPr lang="en-GB"/>
                    </a:p>
                    <a:p>
                      <a:pPr marL="0" lvl="0" indent="0">
                        <a:buNone/>
                      </a:pPr>
                      <a:r>
                        <a:rPr lang="en-GB"/>
                        <a:t>AND</a:t>
                      </a:r>
                    </a:p>
                    <a:p>
                      <a:pPr marL="0" lvl="0" indent="0">
                        <a:buNone/>
                      </a:pPr>
                      <a:r>
                        <a:rPr lang="en-GB"/>
                        <a:t>Prolonged PR interval </a:t>
                      </a:r>
                    </a:p>
                  </a:txBody>
                  <a:tcPr/>
                </a:tc>
                <a:tc>
                  <a:txBody>
                    <a:bodyPr/>
                    <a:lstStyle/>
                    <a:p>
                      <a:pPr lvl="0"/>
                      <a:r>
                        <a:rPr lang="en-GB"/>
                        <a:t>Positive throat culture or rapid streptococcal antigen test</a:t>
                      </a:r>
                    </a:p>
                    <a:p>
                      <a:pPr lvl="0"/>
                      <a:r>
                        <a:rPr lang="en-GB"/>
                        <a:t>Elevated or increased streptococcal antibody titre</a:t>
                      </a:r>
                    </a:p>
                    <a:p>
                      <a:pPr lvl="0"/>
                      <a:endParaRPr lang="en-GB"/>
                    </a:p>
                  </a:txBody>
                  <a:tcPr/>
                </a:tc>
                <a:extLst>
                  <a:ext uri="{0D108BD9-81ED-4DB2-BD59-A6C34878D82A}">
                    <a16:rowId xmlns:a16="http://schemas.microsoft.com/office/drawing/2014/main" val="14868367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2F5597"/>
                </a:solidFill>
              </a:rPr>
              <a:t>Possible Rheumatic Fever by applying Revised Jones Criteria 2015</a:t>
            </a:r>
          </a:p>
        </p:txBody>
      </p:sp>
      <p:graphicFrame>
        <p:nvGraphicFramePr>
          <p:cNvPr id="3" name="Table 4"/>
          <p:cNvGraphicFramePr>
            <a:graphicFrameLocks noGrp="1"/>
          </p:cNvGraphicFramePr>
          <p:nvPr>
            <p:ph idx="1"/>
          </p:nvPr>
        </p:nvGraphicFramePr>
        <p:xfrm>
          <a:off x="838203" y="1825627"/>
          <a:ext cx="10515600" cy="4505980"/>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1918441716"/>
                    </a:ext>
                  </a:extLst>
                </a:gridCol>
                <a:gridCol w="5257800">
                  <a:extLst>
                    <a:ext uri="{9D8B030D-6E8A-4147-A177-3AD203B41FA5}">
                      <a16:colId xmlns:a16="http://schemas.microsoft.com/office/drawing/2014/main" val="1372862229"/>
                    </a:ext>
                  </a:extLst>
                </a:gridCol>
              </a:tblGrid>
              <a:tr h="370844">
                <a:tc gridSpan="2">
                  <a:txBody>
                    <a:bodyPr/>
                    <a:lstStyle/>
                    <a:p>
                      <a:pPr lvl="0"/>
                      <a:r>
                        <a:rPr lang="en-GB" b="1"/>
                        <a:t>A. For all patients populations with evidence of GAS infection</a:t>
                      </a:r>
                    </a:p>
                  </a:txBody>
                  <a:tcPr/>
                </a:tc>
                <a:tc hMerge="1">
                  <a:txBody>
                    <a:bodyPr/>
                    <a:lstStyle/>
                    <a:p>
                      <a:endParaRPr lang="en-US"/>
                    </a:p>
                  </a:txBody>
                  <a:tcPr/>
                </a:tc>
                <a:extLst>
                  <a:ext uri="{0D108BD9-81ED-4DB2-BD59-A6C34878D82A}">
                    <a16:rowId xmlns:a16="http://schemas.microsoft.com/office/drawing/2014/main" val="4132312086"/>
                  </a:ext>
                </a:extLst>
              </a:tr>
              <a:tr h="370844">
                <a:tc>
                  <a:txBody>
                    <a:bodyPr/>
                    <a:lstStyle/>
                    <a:p>
                      <a:pPr lvl="0"/>
                      <a:r>
                        <a:rPr lang="en-GB"/>
                        <a:t>Initial ARF</a:t>
                      </a:r>
                    </a:p>
                  </a:txBody>
                  <a:tcPr/>
                </a:tc>
                <a:tc>
                  <a:txBody>
                    <a:bodyPr/>
                    <a:lstStyle/>
                    <a:p>
                      <a:pPr lvl="0"/>
                      <a:r>
                        <a:rPr lang="en-GB"/>
                        <a:t>2 major manifestation or 1 major plus 2 minor manifestations</a:t>
                      </a:r>
                    </a:p>
                  </a:txBody>
                  <a:tcPr/>
                </a:tc>
                <a:extLst>
                  <a:ext uri="{0D108BD9-81ED-4DB2-BD59-A6C34878D82A}">
                    <a16:rowId xmlns:a16="http://schemas.microsoft.com/office/drawing/2014/main" val="2456969066"/>
                  </a:ext>
                </a:extLst>
              </a:tr>
              <a:tr h="370844">
                <a:tc>
                  <a:txBody>
                    <a:bodyPr/>
                    <a:lstStyle/>
                    <a:p>
                      <a:pPr lvl="0"/>
                      <a:r>
                        <a:rPr lang="en-GB"/>
                        <a:t>Recurrent ARF</a:t>
                      </a:r>
                    </a:p>
                  </a:txBody>
                  <a:tcPr/>
                </a:tc>
                <a:tc>
                  <a:txBody>
                    <a:bodyPr/>
                    <a:lstStyle/>
                    <a:p>
                      <a:pPr lvl="0"/>
                      <a:r>
                        <a:rPr lang="en-GB"/>
                        <a:t>2 major or 1 major and 2 minor or 3 minor</a:t>
                      </a:r>
                    </a:p>
                  </a:txBody>
                  <a:tcPr/>
                </a:tc>
                <a:extLst>
                  <a:ext uri="{0D108BD9-81ED-4DB2-BD59-A6C34878D82A}">
                    <a16:rowId xmlns:a16="http://schemas.microsoft.com/office/drawing/2014/main" val="173333642"/>
                  </a:ext>
                </a:extLst>
              </a:tr>
              <a:tr h="370844">
                <a:tc gridSpan="2">
                  <a:txBody>
                    <a:bodyPr/>
                    <a:lstStyle/>
                    <a:p>
                      <a:pPr lvl="0"/>
                      <a:r>
                        <a:rPr lang="en-GB" b="1"/>
                        <a:t>B. Major criteria</a:t>
                      </a:r>
                    </a:p>
                  </a:txBody>
                  <a:tcPr/>
                </a:tc>
                <a:tc hMerge="1">
                  <a:txBody>
                    <a:bodyPr/>
                    <a:lstStyle/>
                    <a:p>
                      <a:endParaRPr lang="en-US"/>
                    </a:p>
                  </a:txBody>
                  <a:tcPr/>
                </a:tc>
                <a:extLst>
                  <a:ext uri="{0D108BD9-81ED-4DB2-BD59-A6C34878D82A}">
                    <a16:rowId xmlns:a16="http://schemas.microsoft.com/office/drawing/2014/main" val="1262789240"/>
                  </a:ext>
                </a:extLst>
              </a:tr>
              <a:tr h="370844">
                <a:tc>
                  <a:txBody>
                    <a:bodyPr/>
                    <a:lstStyle/>
                    <a:p>
                      <a:pPr lvl="0"/>
                      <a:r>
                        <a:rPr lang="en-GB" b="1"/>
                        <a:t>Low risk population</a:t>
                      </a:r>
                    </a:p>
                  </a:txBody>
                  <a:tcPr/>
                </a:tc>
                <a:tc>
                  <a:txBody>
                    <a:bodyPr/>
                    <a:lstStyle/>
                    <a:p>
                      <a:pPr lvl="0"/>
                      <a:r>
                        <a:rPr lang="en-GB" b="1"/>
                        <a:t>Moderate and high risk population</a:t>
                      </a:r>
                    </a:p>
                  </a:txBody>
                  <a:tcPr/>
                </a:tc>
                <a:extLst>
                  <a:ext uri="{0D108BD9-81ED-4DB2-BD59-A6C34878D82A}">
                    <a16:rowId xmlns:a16="http://schemas.microsoft.com/office/drawing/2014/main" val="2802503872"/>
                  </a:ext>
                </a:extLst>
              </a:tr>
              <a:tr h="370844">
                <a:tc>
                  <a:txBody>
                    <a:bodyPr/>
                    <a:lstStyle/>
                    <a:p>
                      <a:pPr lvl="0"/>
                      <a:r>
                        <a:rPr lang="en-GB"/>
                        <a:t>Carditis</a:t>
                      </a:r>
                    </a:p>
                    <a:p>
                      <a:pPr marL="285750" lvl="0" indent="-285750">
                        <a:buSzPct val="100000"/>
                        <a:buFont typeface="Arial" pitchFamily="34"/>
                        <a:buChar char="•"/>
                      </a:pPr>
                      <a:r>
                        <a:rPr lang="en-GB"/>
                        <a:t>Clinical and/or subclinical arthritis</a:t>
                      </a:r>
                    </a:p>
                    <a:p>
                      <a:pPr marL="285750" lvl="0" indent="-285750">
                        <a:buSzPct val="100000"/>
                        <a:buFont typeface="Arial" pitchFamily="34"/>
                        <a:buChar char="•"/>
                      </a:pPr>
                      <a:r>
                        <a:rPr lang="en-GB"/>
                        <a:t>Polyarthritis only</a:t>
                      </a:r>
                    </a:p>
                    <a:p>
                      <a:pPr marL="0" lvl="0" indent="0">
                        <a:buNone/>
                      </a:pPr>
                      <a:r>
                        <a:rPr lang="en-GB"/>
                        <a:t>Chorea</a:t>
                      </a:r>
                    </a:p>
                    <a:p>
                      <a:pPr marL="0" lvl="0" indent="0">
                        <a:buNone/>
                      </a:pPr>
                      <a:r>
                        <a:rPr lang="en-GB"/>
                        <a:t>Erythema Marginatum</a:t>
                      </a:r>
                    </a:p>
                    <a:p>
                      <a:pPr marL="0" lvl="0" indent="0">
                        <a:buNone/>
                      </a:pPr>
                      <a:r>
                        <a:rPr lang="en-GB"/>
                        <a:t>Subcutaneous nodule</a:t>
                      </a:r>
                    </a:p>
                  </a:txBody>
                  <a:tcPr/>
                </a:tc>
                <a:tc>
                  <a:txBody>
                    <a:bodyPr/>
                    <a:lstStyle/>
                    <a:p>
                      <a:pPr lvl="0"/>
                      <a:r>
                        <a:rPr lang="en-GB"/>
                        <a:t>Carditis</a:t>
                      </a:r>
                    </a:p>
                    <a:p>
                      <a:pPr marL="285750" lvl="0" indent="-285750">
                        <a:buSzPct val="100000"/>
                        <a:buFont typeface="Arial" pitchFamily="34"/>
                        <a:buChar char="•"/>
                      </a:pPr>
                      <a:r>
                        <a:rPr lang="en-GB"/>
                        <a:t>Clinical and /or subclinical arthritis</a:t>
                      </a:r>
                    </a:p>
                    <a:p>
                      <a:pPr marL="285750" lvl="0" indent="-285750">
                        <a:buSzPct val="100000"/>
                        <a:buFont typeface="Arial" pitchFamily="34"/>
                        <a:buChar char="•"/>
                      </a:pPr>
                      <a:r>
                        <a:rPr lang="en-GB"/>
                        <a:t>Mono or polyarthritis or polyarthralgia</a:t>
                      </a:r>
                    </a:p>
                    <a:p>
                      <a:pPr marL="0" lvl="0" indent="0">
                        <a:buNone/>
                      </a:pPr>
                      <a:r>
                        <a:rPr lang="en-GB"/>
                        <a:t>Chorea</a:t>
                      </a:r>
                    </a:p>
                    <a:p>
                      <a:pPr marL="0" lvl="0" indent="0">
                        <a:buNone/>
                      </a:pPr>
                      <a:r>
                        <a:rPr lang="en-GB"/>
                        <a:t>Erythema Marginatum</a:t>
                      </a:r>
                    </a:p>
                    <a:p>
                      <a:pPr marL="0" lvl="0" indent="0">
                        <a:buNone/>
                      </a:pPr>
                      <a:r>
                        <a:rPr lang="en-GB"/>
                        <a:t>Subcutaneous nodule</a:t>
                      </a:r>
                    </a:p>
                    <a:p>
                      <a:pPr marL="0" lvl="0" indent="0">
                        <a:buNone/>
                      </a:pPr>
                      <a:endParaRPr lang="en-GB"/>
                    </a:p>
                  </a:txBody>
                  <a:tcPr/>
                </a:tc>
                <a:extLst>
                  <a:ext uri="{0D108BD9-81ED-4DB2-BD59-A6C34878D82A}">
                    <a16:rowId xmlns:a16="http://schemas.microsoft.com/office/drawing/2014/main" val="1422749513"/>
                  </a:ext>
                </a:extLst>
              </a:tr>
              <a:tr h="370844">
                <a:tc gridSpan="2">
                  <a:txBody>
                    <a:bodyPr/>
                    <a:lstStyle/>
                    <a:p>
                      <a:pPr marL="0" lvl="0" indent="0">
                        <a:buNone/>
                      </a:pPr>
                      <a:endParaRPr lang="en-GB"/>
                    </a:p>
                  </a:txBody>
                  <a:tcPr/>
                </a:tc>
                <a:tc hMerge="1">
                  <a:txBody>
                    <a:bodyPr/>
                    <a:lstStyle/>
                    <a:p>
                      <a:endParaRPr lang="en-US"/>
                    </a:p>
                  </a:txBody>
                  <a:tcPr/>
                </a:tc>
                <a:extLst>
                  <a:ext uri="{0D108BD9-81ED-4DB2-BD59-A6C34878D82A}">
                    <a16:rowId xmlns:a16="http://schemas.microsoft.com/office/drawing/2014/main" val="130139656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graphicFrame>
        <p:nvGraphicFramePr>
          <p:cNvPr id="3" name="Table 4"/>
          <p:cNvGraphicFramePr>
            <a:graphicFrameLocks noGrp="1"/>
          </p:cNvGraphicFramePr>
          <p:nvPr>
            <p:ph idx="1"/>
          </p:nvPr>
        </p:nvGraphicFramePr>
        <p:xfrm>
          <a:off x="838203" y="1825627"/>
          <a:ext cx="10515600" cy="1930408"/>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846253923"/>
                    </a:ext>
                  </a:extLst>
                </a:gridCol>
                <a:gridCol w="5257800">
                  <a:extLst>
                    <a:ext uri="{9D8B030D-6E8A-4147-A177-3AD203B41FA5}">
                      <a16:colId xmlns:a16="http://schemas.microsoft.com/office/drawing/2014/main" val="3582410374"/>
                    </a:ext>
                  </a:extLst>
                </a:gridCol>
              </a:tblGrid>
              <a:tr h="370844">
                <a:tc gridSpan="2">
                  <a:txBody>
                    <a:bodyPr/>
                    <a:lstStyle/>
                    <a:p>
                      <a:pPr lvl="0"/>
                      <a:r>
                        <a:rPr lang="en-GB"/>
                        <a:t>C. Minor criteria</a:t>
                      </a:r>
                    </a:p>
                  </a:txBody>
                  <a:tcPr/>
                </a:tc>
                <a:tc hMerge="1">
                  <a:txBody>
                    <a:bodyPr/>
                    <a:lstStyle/>
                    <a:p>
                      <a:endParaRPr lang="en-US"/>
                    </a:p>
                  </a:txBody>
                  <a:tcPr/>
                </a:tc>
                <a:extLst>
                  <a:ext uri="{0D108BD9-81ED-4DB2-BD59-A6C34878D82A}">
                    <a16:rowId xmlns:a16="http://schemas.microsoft.com/office/drawing/2014/main" val="187049505"/>
                  </a:ext>
                </a:extLst>
              </a:tr>
              <a:tr h="370844">
                <a:tc>
                  <a:txBody>
                    <a:bodyPr/>
                    <a:lstStyle/>
                    <a:p>
                      <a:pPr lvl="0"/>
                      <a:r>
                        <a:rPr lang="en-GB" b="1"/>
                        <a:t>Low risk population</a:t>
                      </a:r>
                    </a:p>
                  </a:txBody>
                  <a:tcPr/>
                </a:tc>
                <a:tc>
                  <a:txBody>
                    <a:bodyPr/>
                    <a:lstStyle/>
                    <a:p>
                      <a:pPr lvl="0"/>
                      <a:r>
                        <a:rPr lang="en-GB" b="1"/>
                        <a:t>Moderate-high risk criteria</a:t>
                      </a:r>
                    </a:p>
                  </a:txBody>
                  <a:tcPr/>
                </a:tc>
                <a:extLst>
                  <a:ext uri="{0D108BD9-81ED-4DB2-BD59-A6C34878D82A}">
                    <a16:rowId xmlns:a16="http://schemas.microsoft.com/office/drawing/2014/main" val="1142225731"/>
                  </a:ext>
                </a:extLst>
              </a:tr>
              <a:tr h="370844">
                <a:tc>
                  <a:txBody>
                    <a:bodyPr/>
                    <a:lstStyle/>
                    <a:p>
                      <a:pPr marL="285750" lvl="0" indent="-285750">
                        <a:buSzPct val="100000"/>
                        <a:buFont typeface="Arial" pitchFamily="34"/>
                        <a:buChar char="•"/>
                      </a:pPr>
                      <a:r>
                        <a:rPr lang="en-GB"/>
                        <a:t>Polyarthralgia</a:t>
                      </a:r>
                    </a:p>
                    <a:p>
                      <a:pPr marL="285750" lvl="0" indent="-285750">
                        <a:buSzPct val="100000"/>
                        <a:buFont typeface="Arial" pitchFamily="34"/>
                        <a:buChar char="•"/>
                      </a:pPr>
                      <a:r>
                        <a:rPr lang="en-GB"/>
                        <a:t>Fever &gt;= 38.5 C</a:t>
                      </a:r>
                    </a:p>
                    <a:p>
                      <a:pPr marL="285750" lvl="0" indent="-285750">
                        <a:buSzPct val="100000"/>
                        <a:buFont typeface="Arial" pitchFamily="34"/>
                        <a:buChar char="•"/>
                      </a:pPr>
                      <a:r>
                        <a:rPr lang="en-GB"/>
                        <a:t>ESR &gt; 60 mm/hr and/or CRP &gt; 3 mg/dl</a:t>
                      </a:r>
                    </a:p>
                    <a:p>
                      <a:pPr marL="285750" lvl="0" indent="-285750">
                        <a:buSzPct val="100000"/>
                        <a:buFont typeface="Arial" pitchFamily="34"/>
                        <a:buChar char="•"/>
                      </a:pPr>
                      <a:r>
                        <a:rPr lang="en-GB"/>
                        <a:t>Prolonged PR interval</a:t>
                      </a:r>
                    </a:p>
                  </a:txBody>
                  <a:tcPr/>
                </a:tc>
                <a:tc>
                  <a:txBody>
                    <a:bodyPr/>
                    <a:lstStyle/>
                    <a:p>
                      <a:pPr marL="285750" lvl="0" indent="-285750">
                        <a:buSzPct val="100000"/>
                        <a:buFont typeface="Arial" pitchFamily="34"/>
                        <a:buChar char="•"/>
                      </a:pPr>
                      <a:r>
                        <a:rPr lang="en-GB"/>
                        <a:t>Monoarthralgia</a:t>
                      </a:r>
                    </a:p>
                    <a:p>
                      <a:pPr marL="285750" lvl="0" indent="-285750">
                        <a:buSzPct val="100000"/>
                        <a:buFont typeface="Arial" pitchFamily="34"/>
                        <a:buChar char="•"/>
                      </a:pPr>
                      <a:r>
                        <a:rPr lang="en-GB"/>
                        <a:t>Fever &gt;= 38 C</a:t>
                      </a:r>
                    </a:p>
                    <a:p>
                      <a:pPr marL="285750" lvl="0" indent="-285750">
                        <a:buSzPct val="100000"/>
                        <a:buFont typeface="Arial" pitchFamily="34"/>
                        <a:buChar char="•"/>
                      </a:pPr>
                      <a:r>
                        <a:rPr lang="en-GB"/>
                        <a:t>ESR &gt; 30 mm/hr and/or CRP &gt; 3 mg/dl</a:t>
                      </a:r>
                    </a:p>
                    <a:p>
                      <a:pPr marL="285750" lvl="0" indent="-285750">
                        <a:buSzPct val="100000"/>
                        <a:buFont typeface="Arial" pitchFamily="34"/>
                        <a:buChar char="•"/>
                      </a:pPr>
                      <a:r>
                        <a:rPr lang="en-GB"/>
                        <a:t>Prolonged PR interval</a:t>
                      </a:r>
                    </a:p>
                  </a:txBody>
                  <a:tcPr/>
                </a:tc>
                <a:extLst>
                  <a:ext uri="{0D108BD9-81ED-4DB2-BD59-A6C34878D82A}">
                    <a16:rowId xmlns:a16="http://schemas.microsoft.com/office/drawing/2014/main" val="92814374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2F5597"/>
                </a:solidFill>
              </a:rPr>
              <a:t>Ancillary studies</a:t>
            </a:r>
          </a:p>
        </p:txBody>
      </p:sp>
      <p:sp>
        <p:nvSpPr>
          <p:cNvPr id="3" name="Content Placeholder 2"/>
          <p:cNvSpPr txBox="1">
            <a:spLocks noGrp="1"/>
          </p:cNvSpPr>
          <p:nvPr>
            <p:ph idx="1"/>
          </p:nvPr>
        </p:nvSpPr>
        <p:spPr/>
        <p:txBody>
          <a:bodyPr/>
          <a:lstStyle/>
          <a:p>
            <a:pPr marL="0" lvl="0" indent="0">
              <a:lnSpc>
                <a:spcPct val="70000"/>
              </a:lnSpc>
              <a:buNone/>
            </a:pPr>
            <a:r>
              <a:rPr lang="en-GB" sz="2600" b="1">
                <a:solidFill>
                  <a:srgbClr val="C55A11"/>
                </a:solidFill>
              </a:rPr>
              <a:t>TEST TO SUPPORT RECENT GROUP A BETA-HEMOLYTIC STREPTOCOCCI INFECTION</a:t>
            </a:r>
          </a:p>
          <a:p>
            <a:pPr lvl="0">
              <a:lnSpc>
                <a:spcPct val="70000"/>
              </a:lnSpc>
            </a:pPr>
            <a:r>
              <a:rPr lang="en-GB" sz="2600"/>
              <a:t>Increased ASO titre from end of 1</a:t>
            </a:r>
            <a:r>
              <a:rPr lang="en-GB" sz="2600" baseline="30000"/>
              <a:t>st</a:t>
            </a:r>
            <a:r>
              <a:rPr lang="en-GB" sz="2600"/>
              <a:t> week and reaching the peak levels by 3-6 weeks following infection. In children, 1:333  titre is considered as significant</a:t>
            </a:r>
          </a:p>
          <a:p>
            <a:pPr lvl="0">
              <a:lnSpc>
                <a:spcPct val="70000"/>
              </a:lnSpc>
            </a:pPr>
            <a:r>
              <a:rPr lang="en-GB" sz="2600"/>
              <a:t>Anti-Dnase B titre rise in 1-2 weeks and reach peak by 6-8 weeks</a:t>
            </a:r>
          </a:p>
          <a:p>
            <a:pPr lvl="0">
              <a:lnSpc>
                <a:spcPct val="70000"/>
              </a:lnSpc>
            </a:pPr>
            <a:r>
              <a:rPr lang="en-GB" sz="2600"/>
              <a:t>Culture of organism from throat.</a:t>
            </a:r>
          </a:p>
          <a:p>
            <a:pPr marL="0" lvl="0" indent="0">
              <a:lnSpc>
                <a:spcPct val="70000"/>
              </a:lnSpc>
              <a:buNone/>
            </a:pPr>
            <a:endParaRPr lang="en-GB" sz="2600"/>
          </a:p>
          <a:p>
            <a:pPr marL="0" lvl="0" indent="0">
              <a:lnSpc>
                <a:spcPct val="70000"/>
              </a:lnSpc>
              <a:buNone/>
            </a:pPr>
            <a:r>
              <a:rPr lang="en-GB" sz="2600" b="1">
                <a:solidFill>
                  <a:srgbClr val="C55A11"/>
                </a:solidFill>
              </a:rPr>
              <a:t>TESTS TO SUPPORT INFLAMMATORY PROCESS</a:t>
            </a:r>
          </a:p>
          <a:p>
            <a:pPr lvl="0">
              <a:lnSpc>
                <a:spcPct val="70000"/>
              </a:lnSpc>
            </a:pPr>
            <a:r>
              <a:rPr lang="en-GB" sz="2600"/>
              <a:t>ESR</a:t>
            </a:r>
          </a:p>
          <a:p>
            <a:pPr lvl="0">
              <a:lnSpc>
                <a:spcPct val="70000"/>
              </a:lnSpc>
            </a:pPr>
            <a:r>
              <a:rPr lang="en-GB" sz="2600"/>
              <a:t>CRP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C00000"/>
                </a:solidFill>
              </a:rPr>
              <a:t>ETIOLOGY</a:t>
            </a:r>
          </a:p>
        </p:txBody>
      </p:sp>
      <p:sp>
        <p:nvSpPr>
          <p:cNvPr id="3" name="Content Placeholder 2"/>
          <p:cNvSpPr txBox="1">
            <a:spLocks noGrp="1"/>
          </p:cNvSpPr>
          <p:nvPr>
            <p:ph idx="1"/>
          </p:nvPr>
        </p:nvSpPr>
        <p:spPr/>
        <p:txBody>
          <a:bodyPr/>
          <a:lstStyle/>
          <a:p>
            <a:pPr lvl="0">
              <a:lnSpc>
                <a:spcPct val="80000"/>
              </a:lnSpc>
            </a:pPr>
            <a:r>
              <a:rPr lang="en-GB"/>
              <a:t>GABHS (group A Beta hemolytic streptococcus)</a:t>
            </a:r>
          </a:p>
          <a:p>
            <a:pPr lvl="0">
              <a:lnSpc>
                <a:spcPct val="80000"/>
              </a:lnSpc>
            </a:pPr>
            <a:r>
              <a:rPr lang="en-GB"/>
              <a:t>Lancefield divides GABHS in 2 groups based on presence of M-Protein.</a:t>
            </a:r>
          </a:p>
          <a:p>
            <a:pPr lvl="0">
              <a:lnSpc>
                <a:spcPct val="80000"/>
              </a:lnSpc>
            </a:pPr>
            <a:r>
              <a:rPr lang="en-GB"/>
              <a:t>M-protein determines virulence of organism, stimulates formation of opsonizing and precipitating antibodies.</a:t>
            </a:r>
          </a:p>
          <a:p>
            <a:pPr lvl="0">
              <a:lnSpc>
                <a:spcPct val="80000"/>
              </a:lnSpc>
            </a:pPr>
            <a:r>
              <a:rPr lang="en-GB"/>
              <a:t>Serotypes M-1,3,5,6,14,18 and 24, Group C and G contributes in causing ARF.</a:t>
            </a:r>
          </a:p>
          <a:p>
            <a:pPr lvl="0">
              <a:lnSpc>
                <a:spcPct val="80000"/>
              </a:lnSpc>
            </a:pPr>
            <a:r>
              <a:rPr lang="en-GB"/>
              <a:t>h/o pharyngitis or skin infection like Impetigo ma play role.</a:t>
            </a:r>
          </a:p>
          <a:p>
            <a:pPr lvl="0">
              <a:lnSpc>
                <a:spcPct val="80000"/>
              </a:lnSpc>
            </a:pPr>
            <a:r>
              <a:rPr lang="en-GB"/>
              <a:t>Direct causation, immune priming, and movement of strains from skin to pharynx have been postulated.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0" lvl="0" indent="0">
              <a:buNone/>
            </a:pPr>
            <a:r>
              <a:rPr lang="en-GB" b="1">
                <a:solidFill>
                  <a:srgbClr val="C55A11"/>
                </a:solidFill>
              </a:rPr>
              <a:t>TEST SUGGESTIVE OF PANCARDITIS</a:t>
            </a:r>
          </a:p>
          <a:p>
            <a:pPr lvl="0"/>
            <a:r>
              <a:rPr lang="en-GB"/>
              <a:t>X-Ray chest: cardiomegaly, plethora of lungs</a:t>
            </a:r>
          </a:p>
          <a:p>
            <a:pPr lvl="0"/>
            <a:r>
              <a:rPr lang="en-GB"/>
              <a:t>ECG: prolonged PR interval, ST and T- wave changes</a:t>
            </a:r>
          </a:p>
          <a:p>
            <a:pPr lvl="0"/>
            <a:r>
              <a:rPr lang="en-GB"/>
              <a:t>ECHO</a:t>
            </a:r>
          </a:p>
          <a:p>
            <a:pPr lvl="0"/>
            <a:r>
              <a:rPr lang="en-GB"/>
              <a:t>Cardiac Catherisation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39004"/>
            <a:ext cx="10515600" cy="1325559"/>
          </a:xfrm>
        </p:spPr>
        <p:txBody>
          <a:bodyPr/>
          <a:lstStyle/>
          <a:p>
            <a:pPr lvl="0"/>
            <a:r>
              <a:rPr lang="en-GB" b="1">
                <a:solidFill>
                  <a:srgbClr val="C00000"/>
                </a:solidFill>
              </a:rPr>
              <a:t>DIFFERENTIAL DIAGNOSIS</a:t>
            </a:r>
          </a:p>
        </p:txBody>
      </p:sp>
      <p:graphicFrame>
        <p:nvGraphicFramePr>
          <p:cNvPr id="3" name="Table 4"/>
          <p:cNvGraphicFramePr>
            <a:graphicFrameLocks noGrp="1"/>
          </p:cNvGraphicFramePr>
          <p:nvPr>
            <p:ph idx="1"/>
          </p:nvPr>
        </p:nvGraphicFramePr>
        <p:xfrm>
          <a:off x="838203" y="1825627"/>
          <a:ext cx="10515588" cy="2651760"/>
        </p:xfrm>
        <a:graphic>
          <a:graphicData uri="http://schemas.openxmlformats.org/drawingml/2006/table">
            <a:tbl>
              <a:tblPr firstRow="1" bandRow="1">
                <a:effectLst/>
                <a:tableStyleId>{5C22544A-7EE6-4342-B048-85BDC9FD1C3A}</a:tableStyleId>
              </a:tblPr>
              <a:tblGrid>
                <a:gridCol w="3505196">
                  <a:extLst>
                    <a:ext uri="{9D8B030D-6E8A-4147-A177-3AD203B41FA5}">
                      <a16:colId xmlns:a16="http://schemas.microsoft.com/office/drawing/2014/main" val="3301477624"/>
                    </a:ext>
                  </a:extLst>
                </a:gridCol>
                <a:gridCol w="3505196">
                  <a:extLst>
                    <a:ext uri="{9D8B030D-6E8A-4147-A177-3AD203B41FA5}">
                      <a16:colId xmlns:a16="http://schemas.microsoft.com/office/drawing/2014/main" val="565418311"/>
                    </a:ext>
                  </a:extLst>
                </a:gridCol>
                <a:gridCol w="3505196">
                  <a:extLst>
                    <a:ext uri="{9D8B030D-6E8A-4147-A177-3AD203B41FA5}">
                      <a16:colId xmlns:a16="http://schemas.microsoft.com/office/drawing/2014/main" val="4025857119"/>
                    </a:ext>
                  </a:extLst>
                </a:gridCol>
              </a:tblGrid>
              <a:tr h="370844">
                <a:tc gridSpan="3">
                  <a:txBody>
                    <a:bodyPr/>
                    <a:lstStyle/>
                    <a:p>
                      <a:pPr lvl="0"/>
                      <a:r>
                        <a:rPr lang="en-GB" sz="2400"/>
                        <a:t>Differential diagnosis of Acute Rheumatic Fever</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9415044"/>
                  </a:ext>
                </a:extLst>
              </a:tr>
              <a:tr h="370844">
                <a:tc>
                  <a:txBody>
                    <a:bodyPr/>
                    <a:lstStyle/>
                    <a:p>
                      <a:pPr lvl="0"/>
                      <a:r>
                        <a:rPr lang="en-GB" sz="2400" b="1"/>
                        <a:t>Arthritis</a:t>
                      </a:r>
                    </a:p>
                  </a:txBody>
                  <a:tcPr/>
                </a:tc>
                <a:tc>
                  <a:txBody>
                    <a:bodyPr/>
                    <a:lstStyle/>
                    <a:p>
                      <a:pPr lvl="0"/>
                      <a:r>
                        <a:rPr lang="en-GB" sz="2400" b="1"/>
                        <a:t>Carditis</a:t>
                      </a:r>
                    </a:p>
                  </a:txBody>
                  <a:tcPr/>
                </a:tc>
                <a:tc>
                  <a:txBody>
                    <a:bodyPr/>
                    <a:lstStyle/>
                    <a:p>
                      <a:pPr lvl="0"/>
                      <a:r>
                        <a:rPr lang="en-GB" sz="2400" b="1"/>
                        <a:t>Chorea</a:t>
                      </a:r>
                    </a:p>
                  </a:txBody>
                  <a:tcPr/>
                </a:tc>
                <a:extLst>
                  <a:ext uri="{0D108BD9-81ED-4DB2-BD59-A6C34878D82A}">
                    <a16:rowId xmlns:a16="http://schemas.microsoft.com/office/drawing/2014/main" val="1982718522"/>
                  </a:ext>
                </a:extLst>
              </a:tr>
              <a:tr h="370844">
                <a:tc>
                  <a:txBody>
                    <a:bodyPr/>
                    <a:lstStyle/>
                    <a:p>
                      <a:pPr marL="285750" lvl="0" indent="-285750">
                        <a:buSzPct val="100000"/>
                        <a:buFont typeface="Arial" pitchFamily="34"/>
                        <a:buChar char="•"/>
                      </a:pPr>
                      <a:r>
                        <a:rPr lang="en-GB"/>
                        <a:t>Rheumatoid arthritis</a:t>
                      </a:r>
                    </a:p>
                    <a:p>
                      <a:pPr marL="285750" lvl="0" indent="-285750">
                        <a:buSzPct val="100000"/>
                        <a:buFont typeface="Arial" pitchFamily="34"/>
                        <a:buChar char="•"/>
                      </a:pPr>
                      <a:r>
                        <a:rPr lang="en-GB"/>
                        <a:t>SLE</a:t>
                      </a:r>
                    </a:p>
                    <a:p>
                      <a:pPr marL="285750" lvl="0" indent="-285750">
                        <a:buSzPct val="100000"/>
                        <a:buFont typeface="Arial" pitchFamily="34"/>
                        <a:buChar char="•"/>
                      </a:pPr>
                      <a:r>
                        <a:rPr lang="en-GB"/>
                        <a:t>Serum sickness</a:t>
                      </a:r>
                    </a:p>
                    <a:p>
                      <a:pPr marL="285750" lvl="0" indent="-285750">
                        <a:buSzPct val="100000"/>
                        <a:buFont typeface="Arial" pitchFamily="34"/>
                        <a:buChar char="•"/>
                      </a:pPr>
                      <a:r>
                        <a:rPr lang="en-GB"/>
                        <a:t>Post-infective reactive arthritis (salmonella, shigella, yersinia)</a:t>
                      </a:r>
                    </a:p>
                    <a:p>
                      <a:pPr marL="285750" lvl="0" indent="-285750">
                        <a:buSzPct val="100000"/>
                        <a:buFont typeface="Arial" pitchFamily="34"/>
                        <a:buChar char="•"/>
                      </a:pPr>
                      <a:r>
                        <a:rPr lang="en-GB"/>
                        <a:t>Leukemia </a:t>
                      </a:r>
                    </a:p>
                  </a:txBody>
                  <a:tcPr/>
                </a:tc>
                <a:tc>
                  <a:txBody>
                    <a:bodyPr/>
                    <a:lstStyle/>
                    <a:p>
                      <a:pPr marL="285750" lvl="0" indent="-285750">
                        <a:buSzPct val="100000"/>
                        <a:buFont typeface="Arial" pitchFamily="34"/>
                        <a:buChar char="•"/>
                      </a:pPr>
                      <a:r>
                        <a:rPr lang="en-GB"/>
                        <a:t>Kawasaki disease</a:t>
                      </a:r>
                    </a:p>
                    <a:p>
                      <a:pPr marL="285750" lvl="0" indent="-285750">
                        <a:buSzPct val="100000"/>
                        <a:buFont typeface="Arial" pitchFamily="34"/>
                        <a:buChar char="•"/>
                      </a:pPr>
                      <a:r>
                        <a:rPr lang="en-GB"/>
                        <a:t>Viral myocarditis</a:t>
                      </a:r>
                    </a:p>
                    <a:p>
                      <a:pPr marL="285750" lvl="0" indent="-285750">
                        <a:buSzPct val="100000"/>
                        <a:buFont typeface="Arial" pitchFamily="34"/>
                        <a:buChar char="•"/>
                      </a:pPr>
                      <a:r>
                        <a:rPr lang="en-GB"/>
                        <a:t>Viral pericarditis</a:t>
                      </a:r>
                    </a:p>
                    <a:p>
                      <a:pPr marL="285750" lvl="0" indent="-285750">
                        <a:buSzPct val="100000"/>
                        <a:buFont typeface="Arial" pitchFamily="34"/>
                        <a:buChar char="•"/>
                      </a:pPr>
                      <a:r>
                        <a:rPr lang="en-GB"/>
                        <a:t>Congenital heart disease</a:t>
                      </a:r>
                    </a:p>
                  </a:txBody>
                  <a:tcPr/>
                </a:tc>
                <a:tc>
                  <a:txBody>
                    <a:bodyPr/>
                    <a:lstStyle/>
                    <a:p>
                      <a:pPr marL="285750" lvl="0" indent="-285750">
                        <a:buSzPct val="100000"/>
                        <a:buFont typeface="Arial" pitchFamily="34"/>
                        <a:buChar char="•"/>
                      </a:pPr>
                      <a:r>
                        <a:rPr lang="en-GB"/>
                        <a:t>Huntington chorea</a:t>
                      </a:r>
                    </a:p>
                    <a:p>
                      <a:pPr marL="285750" lvl="0" indent="-285750">
                        <a:buSzPct val="100000"/>
                        <a:buFont typeface="Arial" pitchFamily="34"/>
                        <a:buChar char="•"/>
                      </a:pPr>
                      <a:r>
                        <a:rPr lang="en-GB"/>
                        <a:t>Wilson disease</a:t>
                      </a:r>
                    </a:p>
                    <a:p>
                      <a:pPr marL="285750" lvl="0" indent="-285750">
                        <a:buSzPct val="100000"/>
                        <a:buFont typeface="Arial" pitchFamily="34"/>
                        <a:buChar char="•"/>
                      </a:pPr>
                      <a:r>
                        <a:rPr lang="en-GB"/>
                        <a:t>SLE</a:t>
                      </a:r>
                    </a:p>
                    <a:p>
                      <a:pPr marL="285750" lvl="0" indent="-285750">
                        <a:buSzPct val="100000"/>
                        <a:buFont typeface="Arial" pitchFamily="34"/>
                        <a:buChar char="•"/>
                      </a:pPr>
                      <a:r>
                        <a:rPr lang="en-GB"/>
                        <a:t>Tics</a:t>
                      </a:r>
                    </a:p>
                    <a:p>
                      <a:pPr marL="285750" lvl="0" indent="-285750">
                        <a:buSzPct val="100000"/>
                        <a:buFont typeface="Arial" pitchFamily="34"/>
                        <a:buChar char="•"/>
                      </a:pPr>
                      <a:r>
                        <a:rPr lang="en-GB"/>
                        <a:t>Hypersensitivity </a:t>
                      </a:r>
                    </a:p>
                  </a:txBody>
                  <a:tcPr/>
                </a:tc>
                <a:extLst>
                  <a:ext uri="{0D108BD9-81ED-4DB2-BD59-A6C34878D82A}">
                    <a16:rowId xmlns:a16="http://schemas.microsoft.com/office/drawing/2014/main" val="4170861969"/>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38995"/>
            <a:ext cx="10515600" cy="1325559"/>
          </a:xfrm>
        </p:spPr>
        <p:txBody>
          <a:bodyPr/>
          <a:lstStyle/>
          <a:p>
            <a:pPr lvl="0"/>
            <a:r>
              <a:rPr lang="en-GB" b="1">
                <a:solidFill>
                  <a:srgbClr val="C00000"/>
                </a:solidFill>
              </a:rPr>
              <a:t>TREATMENT </a:t>
            </a:r>
          </a:p>
        </p:txBody>
      </p:sp>
      <p:sp>
        <p:nvSpPr>
          <p:cNvPr id="3" name="Content Placeholder 2"/>
          <p:cNvSpPr txBox="1">
            <a:spLocks noGrp="1"/>
          </p:cNvSpPr>
          <p:nvPr>
            <p:ph idx="1"/>
          </p:nvPr>
        </p:nvSpPr>
        <p:spPr/>
        <p:txBody>
          <a:bodyPr/>
          <a:lstStyle/>
          <a:p>
            <a:pPr lvl="0"/>
            <a:r>
              <a:rPr lang="en-GB"/>
              <a:t>All children with suspected carditis in ARF need to be admitted, investigated, monitored and treated appropriately.</a:t>
            </a:r>
          </a:p>
          <a:p>
            <a:pPr marL="0" lvl="0" indent="0">
              <a:buNone/>
            </a:pPr>
            <a:endParaRPr lang="en-GB"/>
          </a:p>
          <a:p>
            <a:pPr marL="0" lvl="0" indent="0">
              <a:buNone/>
            </a:pPr>
            <a:r>
              <a:rPr lang="en-GB" b="1">
                <a:solidFill>
                  <a:srgbClr val="4472C4"/>
                </a:solidFill>
              </a:rPr>
              <a:t>ANTIBIOTIC THERAPY</a:t>
            </a:r>
          </a:p>
          <a:p>
            <a:pPr lvl="0"/>
            <a:r>
              <a:rPr lang="en-GB"/>
              <a:t>As diagnosis is confirmed, </a:t>
            </a:r>
            <a:r>
              <a:rPr lang="en-GB" b="1" i="1"/>
              <a:t>orally administered Penicillin or Erythromycin for 10 days or a single i.m. dose of Benzathin Penicillin regardless of throat culture.</a:t>
            </a:r>
          </a:p>
          <a:p>
            <a:pPr lvl="0"/>
            <a:r>
              <a:rPr lang="en-GB"/>
              <a:t>After this, they need to be started on prophylaxis.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graphicFrame>
        <p:nvGraphicFramePr>
          <p:cNvPr id="3" name="Table 4"/>
          <p:cNvGraphicFramePr>
            <a:graphicFrameLocks noGrp="1"/>
          </p:cNvGraphicFramePr>
          <p:nvPr>
            <p:ph idx="1"/>
          </p:nvPr>
        </p:nvGraphicFramePr>
        <p:xfrm>
          <a:off x="838203" y="1825627"/>
          <a:ext cx="10515599" cy="4602480"/>
        </p:xfrm>
        <a:graphic>
          <a:graphicData uri="http://schemas.openxmlformats.org/drawingml/2006/table">
            <a:tbl>
              <a:tblPr firstRow="1" bandRow="1">
                <a:effectLst/>
                <a:tableStyleId>{5C22544A-7EE6-4342-B048-85BDC9FD1C3A}</a:tableStyleId>
              </a:tblPr>
              <a:tblGrid>
                <a:gridCol w="3202576">
                  <a:extLst>
                    <a:ext uri="{9D8B030D-6E8A-4147-A177-3AD203B41FA5}">
                      <a16:colId xmlns:a16="http://schemas.microsoft.com/office/drawing/2014/main" val="1996965225"/>
                    </a:ext>
                  </a:extLst>
                </a:gridCol>
                <a:gridCol w="7313023">
                  <a:extLst>
                    <a:ext uri="{9D8B030D-6E8A-4147-A177-3AD203B41FA5}">
                      <a16:colId xmlns:a16="http://schemas.microsoft.com/office/drawing/2014/main" val="238437923"/>
                    </a:ext>
                  </a:extLst>
                </a:gridCol>
              </a:tblGrid>
              <a:tr h="393475">
                <a:tc gridSpan="2">
                  <a:txBody>
                    <a:bodyPr/>
                    <a:lstStyle/>
                    <a:p>
                      <a:pPr lvl="0"/>
                      <a:r>
                        <a:rPr lang="en-GB" sz="2000"/>
                        <a:t>SUPPORTIVE TREATMENT</a:t>
                      </a:r>
                    </a:p>
                  </a:txBody>
                  <a:tcPr/>
                </a:tc>
                <a:tc hMerge="1">
                  <a:txBody>
                    <a:bodyPr/>
                    <a:lstStyle/>
                    <a:p>
                      <a:endParaRPr lang="en-US"/>
                    </a:p>
                  </a:txBody>
                  <a:tcPr/>
                </a:tc>
                <a:extLst>
                  <a:ext uri="{0D108BD9-81ED-4DB2-BD59-A6C34878D82A}">
                    <a16:rowId xmlns:a16="http://schemas.microsoft.com/office/drawing/2014/main" val="3344244966"/>
                  </a:ext>
                </a:extLst>
              </a:tr>
              <a:tr h="393475">
                <a:tc>
                  <a:txBody>
                    <a:bodyPr/>
                    <a:lstStyle/>
                    <a:p>
                      <a:pPr lvl="0"/>
                      <a:r>
                        <a:rPr lang="en-GB" sz="2000" b="1"/>
                        <a:t>Clinical condition</a:t>
                      </a:r>
                    </a:p>
                  </a:txBody>
                  <a:tcPr/>
                </a:tc>
                <a:tc>
                  <a:txBody>
                    <a:bodyPr/>
                    <a:lstStyle/>
                    <a:p>
                      <a:pPr lvl="0"/>
                      <a:r>
                        <a:rPr lang="en-GB" sz="2000" b="1"/>
                        <a:t>Anti-inflammatory drug</a:t>
                      </a:r>
                    </a:p>
                  </a:txBody>
                  <a:tcPr/>
                </a:tc>
                <a:extLst>
                  <a:ext uri="{0D108BD9-81ED-4DB2-BD59-A6C34878D82A}">
                    <a16:rowId xmlns:a16="http://schemas.microsoft.com/office/drawing/2014/main" val="1001816853"/>
                  </a:ext>
                </a:extLst>
              </a:tr>
              <a:tr h="393475">
                <a:tc>
                  <a:txBody>
                    <a:bodyPr/>
                    <a:lstStyle/>
                    <a:p>
                      <a:pPr lvl="0"/>
                      <a:r>
                        <a:rPr lang="en-GB" sz="2000"/>
                        <a:t>Arthralgia</a:t>
                      </a:r>
                    </a:p>
                  </a:txBody>
                  <a:tcPr/>
                </a:tc>
                <a:tc>
                  <a:txBody>
                    <a:bodyPr/>
                    <a:lstStyle/>
                    <a:p>
                      <a:pPr lvl="0"/>
                      <a:r>
                        <a:rPr lang="en-GB" sz="2000"/>
                        <a:t>Any analgesic can be used</a:t>
                      </a:r>
                    </a:p>
                  </a:txBody>
                  <a:tcPr/>
                </a:tc>
                <a:extLst>
                  <a:ext uri="{0D108BD9-81ED-4DB2-BD59-A6C34878D82A}">
                    <a16:rowId xmlns:a16="http://schemas.microsoft.com/office/drawing/2014/main" val="3964636261"/>
                  </a:ext>
                </a:extLst>
              </a:tr>
              <a:tr h="393475">
                <a:tc>
                  <a:txBody>
                    <a:bodyPr/>
                    <a:lstStyle/>
                    <a:p>
                      <a:pPr lvl="0"/>
                      <a:r>
                        <a:rPr lang="en-GB" sz="2000"/>
                        <a:t>Arthritis</a:t>
                      </a:r>
                    </a:p>
                  </a:txBody>
                  <a:tcPr/>
                </a:tc>
                <a:tc>
                  <a:txBody>
                    <a:bodyPr/>
                    <a:lstStyle/>
                    <a:p>
                      <a:pPr lvl="0"/>
                      <a:r>
                        <a:rPr lang="en-GB" sz="2000"/>
                        <a:t>Aspirin 100 mg/kg/day in divided doses for 2 weeks followed by 75 mg/kg/day in divided doses for 4-6 weeks</a:t>
                      </a:r>
                    </a:p>
                  </a:txBody>
                  <a:tcPr/>
                </a:tc>
                <a:extLst>
                  <a:ext uri="{0D108BD9-81ED-4DB2-BD59-A6C34878D82A}">
                    <a16:rowId xmlns:a16="http://schemas.microsoft.com/office/drawing/2014/main" val="3704769351"/>
                  </a:ext>
                </a:extLst>
              </a:tr>
              <a:tr h="393475">
                <a:tc>
                  <a:txBody>
                    <a:bodyPr/>
                    <a:lstStyle/>
                    <a:p>
                      <a:pPr lvl="0"/>
                      <a:r>
                        <a:rPr lang="en-GB" sz="2000"/>
                        <a:t>Carditis with CHF</a:t>
                      </a:r>
                    </a:p>
                  </a:txBody>
                  <a:tcPr/>
                </a:tc>
                <a:tc>
                  <a:txBody>
                    <a:bodyPr/>
                    <a:lstStyle/>
                    <a:p>
                      <a:pPr lvl="0"/>
                      <a:r>
                        <a:rPr lang="en-GB" sz="2000"/>
                        <a:t>Prednisolone 2 mg/kg/day in divided doses for 2 weeks and taper and stop in next 2 weeks. At time of tapering of corticosteroids, introduce Aspirin 75 mg/kg/day in divided doses for 4-6 weeks to prevent rebound phenomena</a:t>
                      </a:r>
                    </a:p>
                  </a:txBody>
                  <a:tcPr/>
                </a:tc>
                <a:extLst>
                  <a:ext uri="{0D108BD9-81ED-4DB2-BD59-A6C34878D82A}">
                    <a16:rowId xmlns:a16="http://schemas.microsoft.com/office/drawing/2014/main" val="1370879663"/>
                  </a:ext>
                </a:extLst>
              </a:tr>
              <a:tr h="393475">
                <a:tc>
                  <a:txBody>
                    <a:bodyPr/>
                    <a:lstStyle/>
                    <a:p>
                      <a:pPr lvl="0"/>
                      <a:r>
                        <a:rPr lang="en-GB" sz="2000"/>
                        <a:t>CHF</a:t>
                      </a:r>
                    </a:p>
                  </a:txBody>
                  <a:tcPr/>
                </a:tc>
                <a:tc>
                  <a:txBody>
                    <a:bodyPr/>
                    <a:lstStyle/>
                    <a:p>
                      <a:pPr lvl="0"/>
                      <a:r>
                        <a:rPr lang="en-GB" sz="2000"/>
                        <a:t>Bed rest, diuretics, digoxin, salt restricted diet</a:t>
                      </a:r>
                    </a:p>
                  </a:txBody>
                  <a:tcPr/>
                </a:tc>
                <a:extLst>
                  <a:ext uri="{0D108BD9-81ED-4DB2-BD59-A6C34878D82A}">
                    <a16:rowId xmlns:a16="http://schemas.microsoft.com/office/drawing/2014/main" val="2456017677"/>
                  </a:ext>
                </a:extLst>
              </a:tr>
              <a:tr h="393475">
                <a:tc>
                  <a:txBody>
                    <a:bodyPr/>
                    <a:lstStyle/>
                    <a:p>
                      <a:pPr lvl="0"/>
                      <a:r>
                        <a:rPr lang="en-GB" sz="2000"/>
                        <a:t>Chorea</a:t>
                      </a:r>
                    </a:p>
                  </a:txBody>
                  <a:tcPr/>
                </a:tc>
                <a:tc>
                  <a:txBody>
                    <a:bodyPr/>
                    <a:lstStyle/>
                    <a:p>
                      <a:pPr lvl="0"/>
                      <a:r>
                        <a:rPr lang="en-GB" sz="2000"/>
                        <a:t>Haloperidol 0.01-0.03 mg/kg/day in 3 divided doses</a:t>
                      </a:r>
                    </a:p>
                    <a:p>
                      <a:pPr lvl="0"/>
                      <a:r>
                        <a:rPr lang="en-GB" sz="2000"/>
                        <a:t>Sodium Valproate 20 mg/kg/day</a:t>
                      </a:r>
                    </a:p>
                    <a:p>
                      <a:pPr lvl="0"/>
                      <a:r>
                        <a:rPr lang="en-GB" sz="2000"/>
                        <a:t>Diazepam 0.25 mg/kg/day</a:t>
                      </a:r>
                    </a:p>
                  </a:txBody>
                  <a:tcPr/>
                </a:tc>
                <a:extLst>
                  <a:ext uri="{0D108BD9-81ED-4DB2-BD59-A6C34878D82A}">
                    <a16:rowId xmlns:a16="http://schemas.microsoft.com/office/drawing/2014/main" val="270683208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C00000"/>
                </a:solidFill>
              </a:rPr>
              <a:t>PROPHYLAXIS</a:t>
            </a:r>
          </a:p>
        </p:txBody>
      </p:sp>
      <p:graphicFrame>
        <p:nvGraphicFramePr>
          <p:cNvPr id="3" name="Table 4"/>
          <p:cNvGraphicFramePr>
            <a:graphicFrameLocks noGrp="1"/>
          </p:cNvGraphicFramePr>
          <p:nvPr>
            <p:ph idx="1"/>
          </p:nvPr>
        </p:nvGraphicFramePr>
        <p:xfrm>
          <a:off x="838203" y="1454334"/>
          <a:ext cx="10515596" cy="5403968"/>
        </p:xfrm>
        <a:graphic>
          <a:graphicData uri="http://schemas.openxmlformats.org/drawingml/2006/table">
            <a:tbl>
              <a:tblPr firstRow="1" bandRow="1">
                <a:effectLst/>
                <a:tableStyleId>{5C22544A-7EE6-4342-B048-85BDC9FD1C3A}</a:tableStyleId>
              </a:tblPr>
              <a:tblGrid>
                <a:gridCol w="2628899">
                  <a:extLst>
                    <a:ext uri="{9D8B030D-6E8A-4147-A177-3AD203B41FA5}">
                      <a16:colId xmlns:a16="http://schemas.microsoft.com/office/drawing/2014/main" val="2477464350"/>
                    </a:ext>
                  </a:extLst>
                </a:gridCol>
                <a:gridCol w="2628899">
                  <a:extLst>
                    <a:ext uri="{9D8B030D-6E8A-4147-A177-3AD203B41FA5}">
                      <a16:colId xmlns:a16="http://schemas.microsoft.com/office/drawing/2014/main" val="395467336"/>
                    </a:ext>
                  </a:extLst>
                </a:gridCol>
                <a:gridCol w="2628899">
                  <a:extLst>
                    <a:ext uri="{9D8B030D-6E8A-4147-A177-3AD203B41FA5}">
                      <a16:colId xmlns:a16="http://schemas.microsoft.com/office/drawing/2014/main" val="3486847932"/>
                    </a:ext>
                  </a:extLst>
                </a:gridCol>
                <a:gridCol w="2628899">
                  <a:extLst>
                    <a:ext uri="{9D8B030D-6E8A-4147-A177-3AD203B41FA5}">
                      <a16:colId xmlns:a16="http://schemas.microsoft.com/office/drawing/2014/main" val="3187606752"/>
                    </a:ext>
                  </a:extLst>
                </a:gridCol>
              </a:tblGrid>
              <a:tr h="392762">
                <a:tc gridSpan="4">
                  <a:txBody>
                    <a:bodyPr/>
                    <a:lstStyle/>
                    <a:p>
                      <a:pPr lvl="0"/>
                      <a:r>
                        <a:rPr lang="en-GB"/>
                        <a:t>PRIMARY PROPHYLAXIS TO PREVENT ARF</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7083398"/>
                  </a:ext>
                </a:extLst>
              </a:tr>
              <a:tr h="392762">
                <a:tc>
                  <a:txBody>
                    <a:bodyPr/>
                    <a:lstStyle/>
                    <a:p>
                      <a:pPr lvl="0"/>
                      <a:r>
                        <a:rPr lang="en-GB" sz="2000" b="1"/>
                        <a:t>Antibiotic</a:t>
                      </a:r>
                    </a:p>
                  </a:txBody>
                  <a:tcPr/>
                </a:tc>
                <a:tc>
                  <a:txBody>
                    <a:bodyPr/>
                    <a:lstStyle/>
                    <a:p>
                      <a:pPr lvl="0"/>
                      <a:r>
                        <a:rPr lang="en-GB" sz="2000" b="1"/>
                        <a:t>Mode</a:t>
                      </a:r>
                    </a:p>
                  </a:txBody>
                  <a:tcPr/>
                </a:tc>
                <a:tc>
                  <a:txBody>
                    <a:bodyPr/>
                    <a:lstStyle/>
                    <a:p>
                      <a:pPr lvl="0"/>
                      <a:r>
                        <a:rPr lang="en-GB" sz="2000" b="1"/>
                        <a:t>Dose</a:t>
                      </a:r>
                    </a:p>
                  </a:txBody>
                  <a:tcPr/>
                </a:tc>
                <a:tc>
                  <a:txBody>
                    <a:bodyPr/>
                    <a:lstStyle/>
                    <a:p>
                      <a:pPr lvl="0"/>
                      <a:r>
                        <a:rPr lang="en-GB" sz="2000" b="1"/>
                        <a:t>Duration</a:t>
                      </a:r>
                    </a:p>
                  </a:txBody>
                  <a:tcPr/>
                </a:tc>
                <a:extLst>
                  <a:ext uri="{0D108BD9-81ED-4DB2-BD59-A6C34878D82A}">
                    <a16:rowId xmlns:a16="http://schemas.microsoft.com/office/drawing/2014/main" val="45975717"/>
                  </a:ext>
                </a:extLst>
              </a:tr>
              <a:tr h="687336">
                <a:tc>
                  <a:txBody>
                    <a:bodyPr/>
                    <a:lstStyle/>
                    <a:p>
                      <a:pPr lvl="0"/>
                      <a:r>
                        <a:rPr lang="en-GB"/>
                        <a:t>Benzathine Penicillin</a:t>
                      </a:r>
                    </a:p>
                  </a:txBody>
                  <a:tcPr/>
                </a:tc>
                <a:tc>
                  <a:txBody>
                    <a:bodyPr/>
                    <a:lstStyle/>
                    <a:p>
                      <a:pPr lvl="0"/>
                      <a:r>
                        <a:rPr lang="en-GB"/>
                        <a:t>i.m.</a:t>
                      </a:r>
                    </a:p>
                  </a:txBody>
                  <a:tcPr/>
                </a:tc>
                <a:tc>
                  <a:txBody>
                    <a:bodyPr/>
                    <a:lstStyle/>
                    <a:p>
                      <a:pPr lvl="0"/>
                      <a:r>
                        <a:rPr lang="en-GB"/>
                        <a:t>&lt;27 kg: 6 lac unit</a:t>
                      </a:r>
                    </a:p>
                    <a:p>
                      <a:pPr lvl="0"/>
                      <a:r>
                        <a:rPr lang="en-GB"/>
                        <a:t>&gt;27 kg: 12 lac unit</a:t>
                      </a:r>
                    </a:p>
                  </a:txBody>
                  <a:tcPr/>
                </a:tc>
                <a:tc>
                  <a:txBody>
                    <a:bodyPr/>
                    <a:lstStyle/>
                    <a:p>
                      <a:pPr lvl="0"/>
                      <a:r>
                        <a:rPr lang="en-GB"/>
                        <a:t>Single dose</a:t>
                      </a:r>
                    </a:p>
                  </a:txBody>
                  <a:tcPr/>
                </a:tc>
                <a:extLst>
                  <a:ext uri="{0D108BD9-81ED-4DB2-BD59-A6C34878D82A}">
                    <a16:rowId xmlns:a16="http://schemas.microsoft.com/office/drawing/2014/main" val="2913520973"/>
                  </a:ext>
                </a:extLst>
              </a:tr>
              <a:tr h="687336">
                <a:tc>
                  <a:txBody>
                    <a:bodyPr/>
                    <a:lstStyle/>
                    <a:p>
                      <a:pPr lvl="0"/>
                      <a:r>
                        <a:rPr lang="en-GB"/>
                        <a:t>Penicillin V</a:t>
                      </a:r>
                    </a:p>
                  </a:txBody>
                  <a:tcPr/>
                </a:tc>
                <a:tc>
                  <a:txBody>
                    <a:bodyPr/>
                    <a:lstStyle/>
                    <a:p>
                      <a:pPr lvl="0"/>
                      <a:r>
                        <a:rPr lang="en-GB"/>
                        <a:t>Orally 2-3 times/day</a:t>
                      </a:r>
                    </a:p>
                  </a:txBody>
                  <a:tcPr/>
                </a:tc>
                <a:tc>
                  <a:txBody>
                    <a:bodyPr/>
                    <a:lstStyle/>
                    <a:p>
                      <a:pPr lvl="0"/>
                      <a:r>
                        <a:rPr lang="en-GB"/>
                        <a:t>Children : 250 mg</a:t>
                      </a:r>
                    </a:p>
                    <a:p>
                      <a:pPr lvl="0"/>
                      <a:r>
                        <a:rPr lang="en-GB"/>
                        <a:t>Adult : 500 mg</a:t>
                      </a:r>
                    </a:p>
                  </a:txBody>
                  <a:tcPr/>
                </a:tc>
                <a:tc>
                  <a:txBody>
                    <a:bodyPr/>
                    <a:lstStyle/>
                    <a:p>
                      <a:pPr lvl="0"/>
                      <a:r>
                        <a:rPr lang="en-GB"/>
                        <a:t>10 days</a:t>
                      </a:r>
                    </a:p>
                  </a:txBody>
                  <a:tcPr/>
                </a:tc>
                <a:extLst>
                  <a:ext uri="{0D108BD9-81ED-4DB2-BD59-A6C34878D82A}">
                    <a16:rowId xmlns:a16="http://schemas.microsoft.com/office/drawing/2014/main" val="1079360823"/>
                  </a:ext>
                </a:extLst>
              </a:tr>
              <a:tr h="687336">
                <a:tc>
                  <a:txBody>
                    <a:bodyPr/>
                    <a:lstStyle/>
                    <a:p>
                      <a:pPr lvl="0"/>
                      <a:r>
                        <a:rPr lang="en-GB"/>
                        <a:t>Amoxicillin</a:t>
                      </a:r>
                    </a:p>
                  </a:txBody>
                  <a:tcPr/>
                </a:tc>
                <a:tc>
                  <a:txBody>
                    <a:bodyPr/>
                    <a:lstStyle/>
                    <a:p>
                      <a:pPr lvl="0"/>
                      <a:r>
                        <a:rPr lang="en-GB"/>
                        <a:t>Orally 2-3 divided dose/day</a:t>
                      </a:r>
                    </a:p>
                  </a:txBody>
                  <a:tcPr/>
                </a:tc>
                <a:tc>
                  <a:txBody>
                    <a:bodyPr/>
                    <a:lstStyle/>
                    <a:p>
                      <a:pPr lvl="0"/>
                      <a:r>
                        <a:rPr lang="en-GB"/>
                        <a:t>25-50 mg/kg/day</a:t>
                      </a:r>
                    </a:p>
                    <a:p>
                      <a:pPr lvl="0"/>
                      <a:r>
                        <a:rPr lang="en-GB"/>
                        <a:t>Adult: 750-1500 mg</a:t>
                      </a:r>
                    </a:p>
                  </a:txBody>
                  <a:tcPr/>
                </a:tc>
                <a:tc>
                  <a:txBody>
                    <a:bodyPr/>
                    <a:lstStyle/>
                    <a:p>
                      <a:pPr lvl="0"/>
                      <a:r>
                        <a:rPr lang="en-GB"/>
                        <a:t>10 days</a:t>
                      </a:r>
                    </a:p>
                  </a:txBody>
                  <a:tcPr/>
                </a:tc>
                <a:extLst>
                  <a:ext uri="{0D108BD9-81ED-4DB2-BD59-A6C34878D82A}">
                    <a16:rowId xmlns:a16="http://schemas.microsoft.com/office/drawing/2014/main" val="2716446390"/>
                  </a:ext>
                </a:extLst>
              </a:tr>
              <a:tr h="687336">
                <a:tc>
                  <a:txBody>
                    <a:bodyPr/>
                    <a:lstStyle/>
                    <a:p>
                      <a:pPr lvl="0"/>
                      <a:r>
                        <a:rPr lang="en-GB"/>
                        <a:t>First generation Cephalosporins</a:t>
                      </a:r>
                    </a:p>
                  </a:txBody>
                  <a:tcPr/>
                </a:tc>
                <a:tc>
                  <a:txBody>
                    <a:bodyPr/>
                    <a:lstStyle/>
                    <a:p>
                      <a:pPr lvl="0"/>
                      <a:r>
                        <a:rPr lang="en-GB"/>
                        <a:t>Orally 2-3 times/day</a:t>
                      </a:r>
                    </a:p>
                  </a:txBody>
                  <a:tcPr/>
                </a:tc>
                <a:tc>
                  <a:txBody>
                    <a:bodyPr/>
                    <a:lstStyle/>
                    <a:p>
                      <a:pPr lvl="0"/>
                      <a:r>
                        <a:rPr lang="en-GB"/>
                        <a:t>Varies</a:t>
                      </a:r>
                    </a:p>
                  </a:txBody>
                  <a:tcPr/>
                </a:tc>
                <a:tc>
                  <a:txBody>
                    <a:bodyPr/>
                    <a:lstStyle/>
                    <a:p>
                      <a:pPr lvl="0"/>
                      <a:r>
                        <a:rPr lang="en-GB"/>
                        <a:t>10 days</a:t>
                      </a:r>
                    </a:p>
                  </a:txBody>
                  <a:tcPr/>
                </a:tc>
                <a:extLst>
                  <a:ext uri="{0D108BD9-81ED-4DB2-BD59-A6C34878D82A}">
                    <a16:rowId xmlns:a16="http://schemas.microsoft.com/office/drawing/2014/main" val="2423782818"/>
                  </a:ext>
                </a:extLst>
              </a:tr>
              <a:tr h="687336">
                <a:tc>
                  <a:txBody>
                    <a:bodyPr/>
                    <a:lstStyle/>
                    <a:p>
                      <a:pPr lvl="0"/>
                      <a:r>
                        <a:rPr lang="en-GB"/>
                        <a:t>Erythromycin</a:t>
                      </a:r>
                    </a:p>
                  </a:txBody>
                  <a:tcPr/>
                </a:tc>
                <a:tc>
                  <a:txBody>
                    <a:bodyPr/>
                    <a:lstStyle/>
                    <a:p>
                      <a:pPr lvl="0"/>
                      <a:r>
                        <a:rPr lang="en-GB"/>
                        <a:t>Orally 4 divided doses/day</a:t>
                      </a:r>
                    </a:p>
                  </a:txBody>
                  <a:tcPr/>
                </a:tc>
                <a:tc>
                  <a:txBody>
                    <a:bodyPr/>
                    <a:lstStyle/>
                    <a:p>
                      <a:pPr lvl="0"/>
                      <a:r>
                        <a:rPr lang="en-GB"/>
                        <a:t>40 mg/kg/day</a:t>
                      </a:r>
                    </a:p>
                  </a:txBody>
                  <a:tcPr/>
                </a:tc>
                <a:tc>
                  <a:txBody>
                    <a:bodyPr/>
                    <a:lstStyle/>
                    <a:p>
                      <a:pPr lvl="0"/>
                      <a:r>
                        <a:rPr lang="en-GB"/>
                        <a:t>10 days</a:t>
                      </a:r>
                    </a:p>
                  </a:txBody>
                  <a:tcPr/>
                </a:tc>
                <a:extLst>
                  <a:ext uri="{0D108BD9-81ED-4DB2-BD59-A6C34878D82A}">
                    <a16:rowId xmlns:a16="http://schemas.microsoft.com/office/drawing/2014/main" val="959536951"/>
                  </a:ext>
                </a:extLst>
              </a:tr>
              <a:tr h="392762">
                <a:tc>
                  <a:txBody>
                    <a:bodyPr/>
                    <a:lstStyle/>
                    <a:p>
                      <a:pPr lvl="0"/>
                      <a:r>
                        <a:rPr lang="en-GB"/>
                        <a:t>Clindamycin</a:t>
                      </a:r>
                    </a:p>
                  </a:txBody>
                  <a:tcPr/>
                </a:tc>
                <a:tc>
                  <a:txBody>
                    <a:bodyPr/>
                    <a:lstStyle/>
                    <a:p>
                      <a:pPr lvl="0"/>
                      <a:r>
                        <a:rPr lang="en-GB"/>
                        <a:t>Orally in 3 divided doses</a:t>
                      </a:r>
                    </a:p>
                  </a:txBody>
                  <a:tcPr/>
                </a:tc>
                <a:tc>
                  <a:txBody>
                    <a:bodyPr/>
                    <a:lstStyle/>
                    <a:p>
                      <a:pPr lvl="0"/>
                      <a:r>
                        <a:rPr lang="en-GB"/>
                        <a:t>20 mg/kg/day</a:t>
                      </a:r>
                    </a:p>
                  </a:txBody>
                  <a:tcPr/>
                </a:tc>
                <a:tc>
                  <a:txBody>
                    <a:bodyPr/>
                    <a:lstStyle/>
                    <a:p>
                      <a:pPr lvl="0"/>
                      <a:r>
                        <a:rPr lang="en-GB"/>
                        <a:t>10 days</a:t>
                      </a:r>
                    </a:p>
                  </a:txBody>
                  <a:tcPr/>
                </a:tc>
                <a:extLst>
                  <a:ext uri="{0D108BD9-81ED-4DB2-BD59-A6C34878D82A}">
                    <a16:rowId xmlns:a16="http://schemas.microsoft.com/office/drawing/2014/main" val="3392045798"/>
                  </a:ext>
                </a:extLst>
              </a:tr>
              <a:tr h="392762">
                <a:tc>
                  <a:txBody>
                    <a:bodyPr/>
                    <a:lstStyle/>
                    <a:p>
                      <a:pPr lvl="0"/>
                      <a:r>
                        <a:rPr lang="en-GB"/>
                        <a:t>Azithromycin</a:t>
                      </a:r>
                    </a:p>
                  </a:txBody>
                  <a:tcPr/>
                </a:tc>
                <a:tc>
                  <a:txBody>
                    <a:bodyPr/>
                    <a:lstStyle/>
                    <a:p>
                      <a:pPr lvl="0"/>
                      <a:r>
                        <a:rPr lang="en-GB"/>
                        <a:t>Once daily</a:t>
                      </a:r>
                    </a:p>
                  </a:txBody>
                  <a:tcPr/>
                </a:tc>
                <a:tc>
                  <a:txBody>
                    <a:bodyPr/>
                    <a:lstStyle/>
                    <a:p>
                      <a:pPr lvl="0"/>
                      <a:r>
                        <a:rPr lang="en-GB"/>
                        <a:t>12 mg/kg</a:t>
                      </a:r>
                    </a:p>
                  </a:txBody>
                  <a:tcPr/>
                </a:tc>
                <a:tc>
                  <a:txBody>
                    <a:bodyPr/>
                    <a:lstStyle/>
                    <a:p>
                      <a:pPr lvl="0"/>
                      <a:r>
                        <a:rPr lang="en-GB"/>
                        <a:t>10 days</a:t>
                      </a:r>
                    </a:p>
                  </a:txBody>
                  <a:tcPr/>
                </a:tc>
                <a:extLst>
                  <a:ext uri="{0D108BD9-81ED-4DB2-BD59-A6C34878D82A}">
                    <a16:rowId xmlns:a16="http://schemas.microsoft.com/office/drawing/2014/main" val="903674110"/>
                  </a:ext>
                </a:extLst>
              </a:tr>
              <a:tr h="392762">
                <a:tc>
                  <a:txBody>
                    <a:bodyPr/>
                    <a:lstStyle/>
                    <a:p>
                      <a:pPr lvl="0"/>
                      <a:r>
                        <a:rPr lang="en-GB"/>
                        <a:t>Clarithromycin</a:t>
                      </a:r>
                    </a:p>
                  </a:txBody>
                  <a:tcPr/>
                </a:tc>
                <a:tc>
                  <a:txBody>
                    <a:bodyPr/>
                    <a:lstStyle/>
                    <a:p>
                      <a:pPr lvl="0"/>
                      <a:r>
                        <a:rPr lang="en-GB"/>
                        <a:t>Orally in 2 divided doses</a:t>
                      </a:r>
                    </a:p>
                  </a:txBody>
                  <a:tcPr/>
                </a:tc>
                <a:tc>
                  <a:txBody>
                    <a:bodyPr/>
                    <a:lstStyle/>
                    <a:p>
                      <a:pPr lvl="0"/>
                      <a:r>
                        <a:rPr lang="en-GB"/>
                        <a:t>15 mg/kg/day</a:t>
                      </a:r>
                    </a:p>
                  </a:txBody>
                  <a:tcPr/>
                </a:tc>
                <a:tc>
                  <a:txBody>
                    <a:bodyPr/>
                    <a:lstStyle/>
                    <a:p>
                      <a:pPr lvl="0"/>
                      <a:r>
                        <a:rPr lang="en-GB"/>
                        <a:t>10 days</a:t>
                      </a:r>
                    </a:p>
                  </a:txBody>
                  <a:tcPr/>
                </a:tc>
                <a:extLst>
                  <a:ext uri="{0D108BD9-81ED-4DB2-BD59-A6C34878D82A}">
                    <a16:rowId xmlns:a16="http://schemas.microsoft.com/office/drawing/2014/main" val="137842013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graphicFrame>
        <p:nvGraphicFramePr>
          <p:cNvPr id="3" name="Table 4"/>
          <p:cNvGraphicFramePr>
            <a:graphicFrameLocks noGrp="1"/>
          </p:cNvGraphicFramePr>
          <p:nvPr>
            <p:ph idx="1"/>
          </p:nvPr>
        </p:nvGraphicFramePr>
        <p:xfrm>
          <a:off x="838203" y="1825627"/>
          <a:ext cx="10515596" cy="4389120"/>
        </p:xfrm>
        <a:graphic>
          <a:graphicData uri="http://schemas.openxmlformats.org/drawingml/2006/table">
            <a:tbl>
              <a:tblPr firstRow="1" bandRow="1">
                <a:effectLst/>
                <a:tableStyleId>{5C22544A-7EE6-4342-B048-85BDC9FD1C3A}</a:tableStyleId>
              </a:tblPr>
              <a:tblGrid>
                <a:gridCol w="2628899">
                  <a:extLst>
                    <a:ext uri="{9D8B030D-6E8A-4147-A177-3AD203B41FA5}">
                      <a16:colId xmlns:a16="http://schemas.microsoft.com/office/drawing/2014/main" val="3878494240"/>
                    </a:ext>
                  </a:extLst>
                </a:gridCol>
                <a:gridCol w="2628899">
                  <a:extLst>
                    <a:ext uri="{9D8B030D-6E8A-4147-A177-3AD203B41FA5}">
                      <a16:colId xmlns:a16="http://schemas.microsoft.com/office/drawing/2014/main" val="1098469900"/>
                    </a:ext>
                  </a:extLst>
                </a:gridCol>
                <a:gridCol w="2628899">
                  <a:extLst>
                    <a:ext uri="{9D8B030D-6E8A-4147-A177-3AD203B41FA5}">
                      <a16:colId xmlns:a16="http://schemas.microsoft.com/office/drawing/2014/main" val="2973554650"/>
                    </a:ext>
                  </a:extLst>
                </a:gridCol>
                <a:gridCol w="2628899">
                  <a:extLst>
                    <a:ext uri="{9D8B030D-6E8A-4147-A177-3AD203B41FA5}">
                      <a16:colId xmlns:a16="http://schemas.microsoft.com/office/drawing/2014/main" val="1851033490"/>
                    </a:ext>
                  </a:extLst>
                </a:gridCol>
              </a:tblGrid>
              <a:tr h="370844">
                <a:tc gridSpan="4">
                  <a:txBody>
                    <a:bodyPr/>
                    <a:lstStyle/>
                    <a:p>
                      <a:pPr lvl="0"/>
                      <a:r>
                        <a:rPr lang="en-GB" sz="2400"/>
                        <a:t>DRUGS USED IN SECONDARY PROPHYLAXIS</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6576042"/>
                  </a:ext>
                </a:extLst>
              </a:tr>
              <a:tr h="370844">
                <a:tc>
                  <a:txBody>
                    <a:bodyPr/>
                    <a:lstStyle/>
                    <a:p>
                      <a:pPr lvl="0"/>
                      <a:r>
                        <a:rPr lang="en-GB" sz="2400" b="1"/>
                        <a:t>Drugs</a:t>
                      </a:r>
                    </a:p>
                  </a:txBody>
                  <a:tcPr/>
                </a:tc>
                <a:tc>
                  <a:txBody>
                    <a:bodyPr/>
                    <a:lstStyle/>
                    <a:p>
                      <a:pPr lvl="0"/>
                      <a:r>
                        <a:rPr lang="en-GB" sz="2400" b="1"/>
                        <a:t>Dose</a:t>
                      </a:r>
                    </a:p>
                  </a:txBody>
                  <a:tcPr/>
                </a:tc>
                <a:tc>
                  <a:txBody>
                    <a:bodyPr/>
                    <a:lstStyle/>
                    <a:p>
                      <a:pPr lvl="0"/>
                      <a:r>
                        <a:rPr lang="en-GB" sz="2400" b="1"/>
                        <a:t>Route</a:t>
                      </a:r>
                    </a:p>
                  </a:txBody>
                  <a:tcPr/>
                </a:tc>
                <a:tc>
                  <a:txBody>
                    <a:bodyPr/>
                    <a:lstStyle/>
                    <a:p>
                      <a:pPr lvl="0"/>
                      <a:r>
                        <a:rPr lang="en-GB" sz="2400" b="1"/>
                        <a:t>Frequency</a:t>
                      </a:r>
                    </a:p>
                  </a:txBody>
                  <a:tcPr/>
                </a:tc>
                <a:extLst>
                  <a:ext uri="{0D108BD9-81ED-4DB2-BD59-A6C34878D82A}">
                    <a16:rowId xmlns:a16="http://schemas.microsoft.com/office/drawing/2014/main" val="1064842905"/>
                  </a:ext>
                </a:extLst>
              </a:tr>
              <a:tr h="370844">
                <a:tc>
                  <a:txBody>
                    <a:bodyPr/>
                    <a:lstStyle/>
                    <a:p>
                      <a:pPr lvl="0"/>
                      <a:r>
                        <a:rPr lang="en-GB" sz="2400"/>
                        <a:t>Benzathine Penicillin</a:t>
                      </a:r>
                    </a:p>
                  </a:txBody>
                  <a:tcPr/>
                </a:tc>
                <a:tc>
                  <a:txBody>
                    <a:bodyPr/>
                    <a:lstStyle/>
                    <a:p>
                      <a:pPr lvl="0"/>
                      <a:r>
                        <a:rPr lang="en-GB" sz="2400"/>
                        <a:t>&lt;27 kg: 6 lac units</a:t>
                      </a:r>
                    </a:p>
                    <a:p>
                      <a:pPr lvl="0"/>
                      <a:r>
                        <a:rPr lang="en-GB" sz="2400"/>
                        <a:t>&gt;27 kg: 12 lac units</a:t>
                      </a:r>
                    </a:p>
                  </a:txBody>
                  <a:tcPr/>
                </a:tc>
                <a:tc>
                  <a:txBody>
                    <a:bodyPr/>
                    <a:lstStyle/>
                    <a:p>
                      <a:pPr lvl="0"/>
                      <a:r>
                        <a:rPr lang="en-GB" sz="2400"/>
                        <a:t>i.m.</a:t>
                      </a:r>
                    </a:p>
                  </a:txBody>
                  <a:tcPr/>
                </a:tc>
                <a:tc>
                  <a:txBody>
                    <a:bodyPr/>
                    <a:lstStyle/>
                    <a:p>
                      <a:pPr lvl="0"/>
                      <a:r>
                        <a:rPr lang="en-GB" sz="2400"/>
                        <a:t>Every 3-4 weeks</a:t>
                      </a:r>
                    </a:p>
                  </a:txBody>
                  <a:tcPr/>
                </a:tc>
                <a:extLst>
                  <a:ext uri="{0D108BD9-81ED-4DB2-BD59-A6C34878D82A}">
                    <a16:rowId xmlns:a16="http://schemas.microsoft.com/office/drawing/2014/main" val="138437447"/>
                  </a:ext>
                </a:extLst>
              </a:tr>
              <a:tr h="370844">
                <a:tc>
                  <a:txBody>
                    <a:bodyPr/>
                    <a:lstStyle/>
                    <a:p>
                      <a:pPr lvl="0"/>
                      <a:r>
                        <a:rPr lang="en-GB" sz="2400"/>
                        <a:t>Penicillin V</a:t>
                      </a:r>
                    </a:p>
                  </a:txBody>
                  <a:tcPr/>
                </a:tc>
                <a:tc>
                  <a:txBody>
                    <a:bodyPr/>
                    <a:lstStyle/>
                    <a:p>
                      <a:pPr lvl="0"/>
                      <a:r>
                        <a:rPr lang="en-GB" sz="2400"/>
                        <a:t>250 mg</a:t>
                      </a:r>
                    </a:p>
                  </a:txBody>
                  <a:tcPr/>
                </a:tc>
                <a:tc>
                  <a:txBody>
                    <a:bodyPr/>
                    <a:lstStyle/>
                    <a:p>
                      <a:pPr lvl="0"/>
                      <a:r>
                        <a:rPr lang="en-GB" sz="2400"/>
                        <a:t>Oral</a:t>
                      </a:r>
                    </a:p>
                  </a:txBody>
                  <a:tcPr/>
                </a:tc>
                <a:tc>
                  <a:txBody>
                    <a:bodyPr/>
                    <a:lstStyle/>
                    <a:p>
                      <a:pPr lvl="0"/>
                      <a:r>
                        <a:rPr lang="en-GB" sz="2400"/>
                        <a:t>Twice daily</a:t>
                      </a:r>
                    </a:p>
                  </a:txBody>
                  <a:tcPr/>
                </a:tc>
                <a:extLst>
                  <a:ext uri="{0D108BD9-81ED-4DB2-BD59-A6C34878D82A}">
                    <a16:rowId xmlns:a16="http://schemas.microsoft.com/office/drawing/2014/main" val="884998740"/>
                  </a:ext>
                </a:extLst>
              </a:tr>
              <a:tr h="370844">
                <a:tc gridSpan="4">
                  <a:txBody>
                    <a:bodyPr/>
                    <a:lstStyle/>
                    <a:p>
                      <a:pPr lvl="0"/>
                      <a:r>
                        <a:rPr lang="en-GB" sz="2400" b="1"/>
                        <a:t>For patients allergic to Penicillin</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5674937"/>
                  </a:ext>
                </a:extLst>
              </a:tr>
              <a:tr h="370844">
                <a:tc>
                  <a:txBody>
                    <a:bodyPr/>
                    <a:lstStyle/>
                    <a:p>
                      <a:pPr lvl="0"/>
                      <a:r>
                        <a:rPr lang="en-GB" sz="2400"/>
                        <a:t>Sulfadiazine</a:t>
                      </a:r>
                    </a:p>
                  </a:txBody>
                  <a:tcPr/>
                </a:tc>
                <a:tc>
                  <a:txBody>
                    <a:bodyPr/>
                    <a:lstStyle/>
                    <a:p>
                      <a:pPr lvl="0"/>
                      <a:r>
                        <a:rPr lang="en-GB" sz="2400"/>
                        <a:t>&lt;27 kg: 0.5 g</a:t>
                      </a:r>
                    </a:p>
                    <a:p>
                      <a:pPr lvl="0"/>
                      <a:r>
                        <a:rPr lang="en-GB" sz="2400"/>
                        <a:t>&gt;27 kg: 1 g</a:t>
                      </a:r>
                    </a:p>
                  </a:txBody>
                  <a:tcPr/>
                </a:tc>
                <a:tc>
                  <a:txBody>
                    <a:bodyPr/>
                    <a:lstStyle/>
                    <a:p>
                      <a:pPr lvl="0"/>
                      <a:r>
                        <a:rPr lang="en-GB" sz="2400"/>
                        <a:t>Oral</a:t>
                      </a:r>
                    </a:p>
                  </a:txBody>
                  <a:tcPr/>
                </a:tc>
                <a:tc>
                  <a:txBody>
                    <a:bodyPr/>
                    <a:lstStyle/>
                    <a:p>
                      <a:pPr lvl="0"/>
                      <a:r>
                        <a:rPr lang="en-GB" sz="2400"/>
                        <a:t>Once daily</a:t>
                      </a:r>
                    </a:p>
                  </a:txBody>
                  <a:tcPr/>
                </a:tc>
                <a:extLst>
                  <a:ext uri="{0D108BD9-81ED-4DB2-BD59-A6C34878D82A}">
                    <a16:rowId xmlns:a16="http://schemas.microsoft.com/office/drawing/2014/main" val="1810542967"/>
                  </a:ext>
                </a:extLst>
              </a:tr>
              <a:tr h="370844">
                <a:tc gridSpan="4">
                  <a:txBody>
                    <a:bodyPr/>
                    <a:lstStyle/>
                    <a:p>
                      <a:pPr lvl="0"/>
                      <a:r>
                        <a:rPr lang="en-GB" sz="2400" b="1"/>
                        <a:t>For patients allergic to Penicillin and Sulfadiazine</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1857352"/>
                  </a:ext>
                </a:extLst>
              </a:tr>
              <a:tr h="370844">
                <a:tc>
                  <a:txBody>
                    <a:bodyPr/>
                    <a:lstStyle/>
                    <a:p>
                      <a:pPr lvl="0"/>
                      <a:r>
                        <a:rPr lang="en-GB" sz="2400"/>
                        <a:t>Erythromycin</a:t>
                      </a:r>
                    </a:p>
                  </a:txBody>
                  <a:tcPr/>
                </a:tc>
                <a:tc>
                  <a:txBody>
                    <a:bodyPr/>
                    <a:lstStyle/>
                    <a:p>
                      <a:pPr lvl="0"/>
                      <a:r>
                        <a:rPr lang="en-GB" sz="2400"/>
                        <a:t>250 mg</a:t>
                      </a:r>
                    </a:p>
                  </a:txBody>
                  <a:tcPr/>
                </a:tc>
                <a:tc>
                  <a:txBody>
                    <a:bodyPr/>
                    <a:lstStyle/>
                    <a:p>
                      <a:pPr lvl="0"/>
                      <a:r>
                        <a:rPr lang="en-GB" sz="2400"/>
                        <a:t>Oral</a:t>
                      </a:r>
                    </a:p>
                  </a:txBody>
                  <a:tcPr/>
                </a:tc>
                <a:tc>
                  <a:txBody>
                    <a:bodyPr/>
                    <a:lstStyle/>
                    <a:p>
                      <a:pPr lvl="0"/>
                      <a:r>
                        <a:rPr lang="en-GB" sz="2400"/>
                        <a:t>Twice daily</a:t>
                      </a:r>
                    </a:p>
                  </a:txBody>
                  <a:tcPr/>
                </a:tc>
                <a:extLst>
                  <a:ext uri="{0D108BD9-81ED-4DB2-BD59-A6C34878D82A}">
                    <a16:rowId xmlns:a16="http://schemas.microsoft.com/office/drawing/2014/main" val="388512334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4472C4"/>
                </a:solidFill>
              </a:rPr>
              <a:t>Recommended duration for secondary prophylaxis</a:t>
            </a:r>
          </a:p>
        </p:txBody>
      </p:sp>
      <p:graphicFrame>
        <p:nvGraphicFramePr>
          <p:cNvPr id="3" name="Table 4"/>
          <p:cNvGraphicFramePr>
            <a:graphicFrameLocks noGrp="1"/>
          </p:cNvGraphicFramePr>
          <p:nvPr>
            <p:ph idx="1"/>
          </p:nvPr>
        </p:nvGraphicFramePr>
        <p:xfrm>
          <a:off x="838203" y="1825627"/>
          <a:ext cx="10515600" cy="4352770"/>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827996473"/>
                    </a:ext>
                  </a:extLst>
                </a:gridCol>
                <a:gridCol w="5257800">
                  <a:extLst>
                    <a:ext uri="{9D8B030D-6E8A-4147-A177-3AD203B41FA5}">
                      <a16:colId xmlns:a16="http://schemas.microsoft.com/office/drawing/2014/main" val="1171597784"/>
                    </a:ext>
                  </a:extLst>
                </a:gridCol>
              </a:tblGrid>
              <a:tr h="572752">
                <a:tc>
                  <a:txBody>
                    <a:bodyPr/>
                    <a:lstStyle/>
                    <a:p>
                      <a:pPr lvl="0"/>
                      <a:r>
                        <a:rPr lang="en-GB" sz="2400" b="1"/>
                        <a:t>Category</a:t>
                      </a:r>
                    </a:p>
                  </a:txBody>
                  <a:tcPr/>
                </a:tc>
                <a:tc>
                  <a:txBody>
                    <a:bodyPr/>
                    <a:lstStyle/>
                    <a:p>
                      <a:pPr lvl="0"/>
                      <a:r>
                        <a:rPr lang="en-GB" sz="2400" b="1"/>
                        <a:t>Duration</a:t>
                      </a:r>
                    </a:p>
                  </a:txBody>
                  <a:tcPr/>
                </a:tc>
                <a:extLst>
                  <a:ext uri="{0D108BD9-81ED-4DB2-BD59-A6C34878D82A}">
                    <a16:rowId xmlns:a16="http://schemas.microsoft.com/office/drawing/2014/main" val="1008267123"/>
                  </a:ext>
                </a:extLst>
              </a:tr>
              <a:tr h="572752">
                <a:tc>
                  <a:txBody>
                    <a:bodyPr/>
                    <a:lstStyle/>
                    <a:p>
                      <a:pPr lvl="0"/>
                      <a:r>
                        <a:rPr lang="en-GB" sz="2400"/>
                        <a:t>RF without carditis</a:t>
                      </a:r>
                    </a:p>
                  </a:txBody>
                  <a:tcPr/>
                </a:tc>
                <a:tc>
                  <a:txBody>
                    <a:bodyPr/>
                    <a:lstStyle/>
                    <a:p>
                      <a:pPr lvl="0"/>
                      <a:r>
                        <a:rPr lang="en-GB" sz="2400"/>
                        <a:t>5 years or until age of 21 years whichever is longer</a:t>
                      </a:r>
                    </a:p>
                  </a:txBody>
                  <a:tcPr/>
                </a:tc>
                <a:extLst>
                  <a:ext uri="{0D108BD9-81ED-4DB2-BD59-A6C34878D82A}">
                    <a16:rowId xmlns:a16="http://schemas.microsoft.com/office/drawing/2014/main" val="4137800154"/>
                  </a:ext>
                </a:extLst>
              </a:tr>
              <a:tr h="572752">
                <a:tc>
                  <a:txBody>
                    <a:bodyPr/>
                    <a:lstStyle/>
                    <a:p>
                      <a:pPr lvl="0"/>
                      <a:r>
                        <a:rPr lang="en-GB" sz="2400"/>
                        <a:t>RF with carditis, but no residual RHD</a:t>
                      </a:r>
                    </a:p>
                  </a:txBody>
                  <a:tcPr/>
                </a:tc>
                <a:tc>
                  <a:txBody>
                    <a:bodyPr/>
                    <a:lstStyle/>
                    <a:p>
                      <a:pPr lvl="0"/>
                      <a:r>
                        <a:rPr lang="en-GB" sz="2400"/>
                        <a:t>10 years or until age of 21 years whichever is longer</a:t>
                      </a:r>
                    </a:p>
                  </a:txBody>
                  <a:tcPr/>
                </a:tc>
                <a:extLst>
                  <a:ext uri="{0D108BD9-81ED-4DB2-BD59-A6C34878D82A}">
                    <a16:rowId xmlns:a16="http://schemas.microsoft.com/office/drawing/2014/main" val="1948865313"/>
                  </a:ext>
                </a:extLst>
              </a:tr>
              <a:tr h="988594">
                <a:tc>
                  <a:txBody>
                    <a:bodyPr/>
                    <a:lstStyle/>
                    <a:p>
                      <a:pPr lvl="0"/>
                      <a:r>
                        <a:rPr lang="en-GB" sz="2400"/>
                        <a:t>RF carditis and residual RHD</a:t>
                      </a:r>
                    </a:p>
                  </a:txBody>
                  <a:tcPr/>
                </a:tc>
                <a:tc>
                  <a:txBody>
                    <a:bodyPr/>
                    <a:lstStyle/>
                    <a:p>
                      <a:pPr lvl="0"/>
                      <a:r>
                        <a:rPr lang="en-GB" sz="2400"/>
                        <a:t>10 years since last episode or until age of 40 years, possibly life long</a:t>
                      </a:r>
                    </a:p>
                  </a:txBody>
                  <a:tcPr/>
                </a:tc>
                <a:extLst>
                  <a:ext uri="{0D108BD9-81ED-4DB2-BD59-A6C34878D82A}">
                    <a16:rowId xmlns:a16="http://schemas.microsoft.com/office/drawing/2014/main" val="3045188364"/>
                  </a:ext>
                </a:extLst>
              </a:tr>
              <a:tr h="572752">
                <a:tc>
                  <a:txBody>
                    <a:bodyPr/>
                    <a:lstStyle/>
                    <a:p>
                      <a:pPr lvl="0"/>
                      <a:r>
                        <a:rPr lang="en-GB" sz="2400"/>
                        <a:t>Severe carditis</a:t>
                      </a:r>
                    </a:p>
                  </a:txBody>
                  <a:tcPr/>
                </a:tc>
                <a:tc>
                  <a:txBody>
                    <a:bodyPr/>
                    <a:lstStyle/>
                    <a:p>
                      <a:pPr lvl="0"/>
                      <a:r>
                        <a:rPr lang="en-GB" sz="2400"/>
                        <a:t>Lifelong</a:t>
                      </a:r>
                    </a:p>
                  </a:txBody>
                  <a:tcPr/>
                </a:tc>
                <a:extLst>
                  <a:ext uri="{0D108BD9-81ED-4DB2-BD59-A6C34878D82A}">
                    <a16:rowId xmlns:a16="http://schemas.microsoft.com/office/drawing/2014/main" val="1340902813"/>
                  </a:ext>
                </a:extLst>
              </a:tr>
              <a:tr h="572752">
                <a:tc>
                  <a:txBody>
                    <a:bodyPr/>
                    <a:lstStyle/>
                    <a:p>
                      <a:pPr lvl="0"/>
                      <a:r>
                        <a:rPr lang="en-GB" sz="2400"/>
                        <a:t>After valve surgery</a:t>
                      </a:r>
                    </a:p>
                  </a:txBody>
                  <a:tcPr/>
                </a:tc>
                <a:tc>
                  <a:txBody>
                    <a:bodyPr/>
                    <a:lstStyle/>
                    <a:p>
                      <a:pPr lvl="0"/>
                      <a:r>
                        <a:rPr lang="en-GB" sz="2400"/>
                        <a:t>lifelong</a:t>
                      </a:r>
                    </a:p>
                  </a:txBody>
                  <a:tcPr/>
                </a:tc>
                <a:extLst>
                  <a:ext uri="{0D108BD9-81ED-4DB2-BD59-A6C34878D82A}">
                    <a16:rowId xmlns:a16="http://schemas.microsoft.com/office/drawing/2014/main" val="374129351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C00000"/>
                </a:solidFill>
              </a:rPr>
              <a:t>In a nutshell</a:t>
            </a:r>
          </a:p>
        </p:txBody>
      </p:sp>
      <p:sp>
        <p:nvSpPr>
          <p:cNvPr id="3" name="Content Placeholder 2"/>
          <p:cNvSpPr txBox="1">
            <a:spLocks noGrp="1"/>
          </p:cNvSpPr>
          <p:nvPr>
            <p:ph idx="1"/>
          </p:nvPr>
        </p:nvSpPr>
        <p:spPr/>
        <p:txBody>
          <a:bodyPr/>
          <a:lstStyle/>
          <a:p>
            <a:pPr lvl="0"/>
            <a:r>
              <a:rPr lang="en-GB"/>
              <a:t>ARF is an inflammatory autoimmune disorder that affect several organs of the body characterised by arthritis, carditis, erythema marginatum, subcutaneous nodules , chorea and fever caused by GABHS.</a:t>
            </a:r>
          </a:p>
          <a:p>
            <a:pPr lvl="0"/>
            <a:r>
              <a:rPr lang="en-GB"/>
              <a:t>Peak incidence : 5-15 years</a:t>
            </a:r>
          </a:p>
          <a:p>
            <a:pPr lvl="0"/>
            <a:r>
              <a:rPr lang="en-GB"/>
              <a:t>Diagnosis: Revised Jones criteria and confirmation of Streptococcal infection.</a:t>
            </a:r>
          </a:p>
          <a:p>
            <a:pPr lvl="0"/>
            <a:r>
              <a:rPr lang="en-GB"/>
              <a:t>Cariditis is major cause of morbidity and mortality and is leading cause of valvular involvement. Mitral and Aortic valve are ostly involved.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lvl="0"/>
            <a:r>
              <a:rPr lang="en-GB"/>
              <a:t>Treated with Aspirin and/or steroids depending on presence of Carditis.</a:t>
            </a:r>
          </a:p>
          <a:p>
            <a:pPr lvl="0"/>
            <a:r>
              <a:rPr lang="en-GB"/>
              <a:t>Primary prevention consists of appropriate treatment of all episodes of Streptococcal sore throat.</a:t>
            </a:r>
          </a:p>
          <a:p>
            <a:pPr lvl="0"/>
            <a:r>
              <a:rPr lang="en-GB"/>
              <a:t>Children with residual heart disease require lifelong prophylaxis.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65129"/>
            <a:ext cx="10515600" cy="5426067"/>
          </a:xfrm>
        </p:spPr>
        <p:txBody>
          <a:bodyPr anchorCtr="1"/>
          <a:lstStyle/>
          <a:p>
            <a:pPr lvl="0" algn="ctr"/>
            <a:r>
              <a:rPr lang="en-GB"/>
              <a:t>Management of congestive heart failure</a:t>
            </a:r>
          </a:p>
        </p:txBody>
      </p:sp>
      <p:sp>
        <p:nvSpPr>
          <p:cNvPr id="3" name="Content Placeholder 2"/>
          <p:cNvSpPr txBox="1">
            <a:spLocks noGrp="1"/>
          </p:cNvSpPr>
          <p:nvPr>
            <p:ph idx="1"/>
          </p:nvPr>
        </p:nvSpPr>
        <p:spPr/>
        <p:txBody>
          <a:bodyPr/>
          <a:lstStyle/>
          <a:p>
            <a:pPr lvl="0"/>
            <a:endParaRPr lang="en-GB"/>
          </a:p>
          <a:p>
            <a:pPr lvl="0"/>
            <a:endParaRPr lang="en-GB"/>
          </a:p>
          <a:p>
            <a:pPr lvl="0"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C00000"/>
                </a:solidFill>
              </a:rPr>
              <a:t>EPIDEMIOLOGY</a:t>
            </a:r>
          </a:p>
        </p:txBody>
      </p:sp>
      <p:sp>
        <p:nvSpPr>
          <p:cNvPr id="3" name="Content Placeholder 2"/>
          <p:cNvSpPr txBox="1">
            <a:spLocks noGrp="1"/>
          </p:cNvSpPr>
          <p:nvPr>
            <p:ph idx="1"/>
          </p:nvPr>
        </p:nvSpPr>
        <p:spPr/>
        <p:txBody>
          <a:bodyPr/>
          <a:lstStyle/>
          <a:p>
            <a:pPr marL="0" lvl="0" indent="0">
              <a:buNone/>
            </a:pPr>
            <a:r>
              <a:rPr lang="en-GB" b="1">
                <a:solidFill>
                  <a:srgbClr val="ED7D31"/>
                </a:solidFill>
              </a:rPr>
              <a:t>GEOGRAPHICAL DISTRIBUTION:</a:t>
            </a:r>
          </a:p>
          <a:p>
            <a:pPr marL="0" lvl="0" indent="0">
              <a:buNone/>
            </a:pPr>
            <a:endParaRPr lang="en-GB"/>
          </a:p>
          <a:p>
            <a:pPr lvl="0"/>
            <a:r>
              <a:rPr lang="en-GB"/>
              <a:t>Most common cause of cardiovascular morbidity in socially and economically disadvantaged populations all over world.</a:t>
            </a:r>
          </a:p>
          <a:p>
            <a:pPr lvl="0"/>
            <a:r>
              <a:rPr lang="en-GB"/>
              <a:t>&gt;80% occur in developing countries</a:t>
            </a:r>
          </a:p>
          <a:p>
            <a:pPr lvl="0"/>
            <a:r>
              <a:rPr lang="en-GB"/>
              <a:t>Reasons: poverty, lack of accessibility to medical care, unhygienic conditions, household overcrowding.</a:t>
            </a:r>
          </a:p>
          <a:p>
            <a:pPr lvl="0"/>
            <a:r>
              <a:rPr lang="en-GB"/>
              <a:t>Prevalence has shown a steep decline in India.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0" lvl="0" indent="0">
              <a:buNone/>
            </a:pPr>
            <a:r>
              <a:rPr lang="en-GB"/>
              <a:t>Heart failure is a clinical syndrome characterised by inability of heart to supply cardiac output to support metabolic demands of body.</a:t>
            </a:r>
          </a:p>
          <a:p>
            <a:pPr lvl="0"/>
            <a:r>
              <a:rPr lang="en-GB"/>
              <a:t>Categorised as LOW OUTPUT and NORMAL OUTPUT.</a:t>
            </a:r>
          </a:p>
          <a:p>
            <a:pPr lvl="0"/>
            <a:endParaRPr lang="en-GB"/>
          </a:p>
          <a:p>
            <a:pPr lvl="0"/>
            <a:r>
              <a:rPr lang="en-GB" b="1">
                <a:solidFill>
                  <a:srgbClr val="C55A11"/>
                </a:solidFill>
              </a:rPr>
              <a:t>LOW OUTPUT: </a:t>
            </a:r>
            <a:r>
              <a:rPr lang="en-GB"/>
              <a:t>inability to supply normal cardiac output to keep up with metabolic demands of body.</a:t>
            </a:r>
          </a:p>
          <a:p>
            <a:pPr lvl="0"/>
            <a:r>
              <a:rPr lang="en-GB" b="1">
                <a:solidFill>
                  <a:srgbClr val="C55A11"/>
                </a:solidFill>
              </a:rPr>
              <a:t>NORMAL OUTPUT: </a:t>
            </a:r>
            <a:r>
              <a:rPr lang="en-GB"/>
              <a:t>ability to supply sufficient cardiac output but with increased ventricular filling pressure.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pic>
        <p:nvPicPr>
          <p:cNvPr id="3" name="Content Placeholder 4"/>
          <p:cNvPicPr>
            <a:picLocks noGrp="1" noChangeAspect="1"/>
          </p:cNvPicPr>
          <p:nvPr>
            <p:ph idx="1"/>
          </p:nvPr>
        </p:nvPicPr>
        <p:blipFill>
          <a:blip r:embed="rId2"/>
          <a:stretch>
            <a:fillRect/>
          </a:stretch>
        </p:blipFill>
        <p:spPr>
          <a:xfrm>
            <a:off x="1149528" y="217709"/>
            <a:ext cx="9884225" cy="664029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graphicFrame>
        <p:nvGraphicFramePr>
          <p:cNvPr id="3" name="Table 4"/>
          <p:cNvGraphicFramePr>
            <a:graphicFrameLocks noGrp="1"/>
          </p:cNvGraphicFramePr>
          <p:nvPr>
            <p:ph idx="1"/>
          </p:nvPr>
        </p:nvGraphicFramePr>
        <p:xfrm>
          <a:off x="838203" y="365129"/>
          <a:ext cx="10195560" cy="6288226"/>
        </p:xfrm>
        <a:graphic>
          <a:graphicData uri="http://schemas.openxmlformats.org/drawingml/2006/table">
            <a:tbl>
              <a:tblPr firstRow="1" bandRow="1">
                <a:effectLst/>
                <a:tableStyleId>{5C22544A-7EE6-4342-B048-85BDC9FD1C3A}</a:tableStyleId>
              </a:tblPr>
              <a:tblGrid>
                <a:gridCol w="10195560">
                  <a:extLst>
                    <a:ext uri="{9D8B030D-6E8A-4147-A177-3AD203B41FA5}">
                      <a16:colId xmlns:a16="http://schemas.microsoft.com/office/drawing/2014/main" val="1971111115"/>
                    </a:ext>
                  </a:extLst>
                </a:gridCol>
              </a:tblGrid>
              <a:tr h="410593">
                <a:tc>
                  <a:txBody>
                    <a:bodyPr/>
                    <a:lstStyle/>
                    <a:p>
                      <a:pPr lvl="0"/>
                      <a:r>
                        <a:rPr lang="en-GB"/>
                        <a:t>SYMPTOMS</a:t>
                      </a:r>
                    </a:p>
                  </a:txBody>
                  <a:tcPr/>
                </a:tc>
                <a:extLst>
                  <a:ext uri="{0D108BD9-81ED-4DB2-BD59-A6C34878D82A}">
                    <a16:rowId xmlns:a16="http://schemas.microsoft.com/office/drawing/2014/main" val="3826123130"/>
                  </a:ext>
                </a:extLst>
              </a:tr>
              <a:tr h="1923586">
                <a:tc>
                  <a:txBody>
                    <a:bodyPr/>
                    <a:lstStyle/>
                    <a:p>
                      <a:pPr lvl="0"/>
                      <a:r>
                        <a:rPr lang="en-GB"/>
                        <a:t>Infants</a:t>
                      </a:r>
                    </a:p>
                    <a:p>
                      <a:pPr marL="285750" lvl="0" indent="-285750">
                        <a:buSzPct val="100000"/>
                        <a:buFont typeface="Arial" pitchFamily="34"/>
                        <a:buChar char="•"/>
                      </a:pPr>
                      <a:r>
                        <a:rPr lang="en-GB"/>
                        <a:t>Resting tachycardia</a:t>
                      </a:r>
                    </a:p>
                    <a:p>
                      <a:pPr marL="285750" lvl="0" indent="-285750">
                        <a:buSzPct val="100000"/>
                        <a:buFont typeface="Arial" pitchFamily="34"/>
                        <a:buChar char="•"/>
                      </a:pPr>
                      <a:r>
                        <a:rPr lang="en-GB"/>
                        <a:t>Feeding difficulty</a:t>
                      </a:r>
                    </a:p>
                    <a:p>
                      <a:pPr marL="285750" lvl="0" indent="-285750">
                        <a:buSzPct val="100000"/>
                        <a:buFont typeface="Arial" pitchFamily="34"/>
                        <a:buChar char="•"/>
                      </a:pPr>
                      <a:r>
                        <a:rPr lang="en-GB"/>
                        <a:t>Suck-rest-suck cycle</a:t>
                      </a:r>
                    </a:p>
                    <a:p>
                      <a:pPr marL="285750" lvl="0" indent="-285750">
                        <a:buSzPct val="100000"/>
                        <a:buFont typeface="Arial" pitchFamily="34"/>
                        <a:buChar char="•"/>
                      </a:pPr>
                      <a:r>
                        <a:rPr lang="en-GB"/>
                        <a:t>Diaphoresis</a:t>
                      </a:r>
                    </a:p>
                    <a:p>
                      <a:pPr marL="285750" lvl="0" indent="-285750">
                        <a:buSzPct val="100000"/>
                        <a:buFont typeface="Arial" pitchFamily="34"/>
                        <a:buChar char="•"/>
                      </a:pPr>
                      <a:r>
                        <a:rPr lang="en-GB"/>
                        <a:t>Failure to thrive</a:t>
                      </a:r>
                    </a:p>
                  </a:txBody>
                  <a:tcPr/>
                </a:tc>
                <a:extLst>
                  <a:ext uri="{0D108BD9-81ED-4DB2-BD59-A6C34878D82A}">
                    <a16:rowId xmlns:a16="http://schemas.microsoft.com/office/drawing/2014/main" val="3696145764"/>
                  </a:ext>
                </a:extLst>
              </a:tr>
              <a:tr h="1012414">
                <a:tc>
                  <a:txBody>
                    <a:bodyPr/>
                    <a:lstStyle/>
                    <a:p>
                      <a:pPr marL="0" lvl="0" indent="0">
                        <a:buNone/>
                      </a:pPr>
                      <a:r>
                        <a:rPr lang="en-GB"/>
                        <a:t>Older children</a:t>
                      </a:r>
                    </a:p>
                    <a:p>
                      <a:pPr marL="285750" lvl="0" indent="-285750">
                        <a:buSzPct val="100000"/>
                        <a:buFont typeface="Arial" pitchFamily="34"/>
                        <a:buChar char="•"/>
                      </a:pPr>
                      <a:r>
                        <a:rPr lang="en-GB"/>
                        <a:t>Palpitation</a:t>
                      </a:r>
                    </a:p>
                    <a:p>
                      <a:pPr marL="285750" lvl="0" indent="-285750">
                        <a:buSzPct val="100000"/>
                        <a:buFont typeface="Arial" pitchFamily="34"/>
                        <a:buChar char="•"/>
                      </a:pPr>
                      <a:r>
                        <a:rPr lang="en-GB"/>
                        <a:t>Exercise intolerance</a:t>
                      </a:r>
                    </a:p>
                  </a:txBody>
                  <a:tcPr/>
                </a:tc>
                <a:extLst>
                  <a:ext uri="{0D108BD9-81ED-4DB2-BD59-A6C34878D82A}">
                    <a16:rowId xmlns:a16="http://schemas.microsoft.com/office/drawing/2014/main" val="1937662979"/>
                  </a:ext>
                </a:extLst>
              </a:tr>
              <a:tr h="410593">
                <a:tc>
                  <a:txBody>
                    <a:bodyPr/>
                    <a:lstStyle/>
                    <a:p>
                      <a:pPr marL="0" lvl="0" indent="0">
                        <a:buNone/>
                      </a:pPr>
                      <a:r>
                        <a:rPr lang="en-GB"/>
                        <a:t>SIGNS</a:t>
                      </a:r>
                    </a:p>
                  </a:txBody>
                  <a:tcPr/>
                </a:tc>
                <a:extLst>
                  <a:ext uri="{0D108BD9-81ED-4DB2-BD59-A6C34878D82A}">
                    <a16:rowId xmlns:a16="http://schemas.microsoft.com/office/drawing/2014/main" val="2901127178"/>
                  </a:ext>
                </a:extLst>
              </a:tr>
              <a:tr h="2531040">
                <a:tc>
                  <a:txBody>
                    <a:bodyPr/>
                    <a:lstStyle/>
                    <a:p>
                      <a:pPr marL="285750" lvl="0" indent="-285750">
                        <a:buSzPct val="100000"/>
                        <a:buFont typeface="Arial" pitchFamily="34"/>
                        <a:buChar char="•"/>
                      </a:pPr>
                      <a:r>
                        <a:rPr lang="en-GB"/>
                        <a:t>Chest retractions</a:t>
                      </a:r>
                    </a:p>
                    <a:p>
                      <a:pPr marL="285750" lvl="0" indent="-285750">
                        <a:buSzPct val="100000"/>
                        <a:buFont typeface="Arial" pitchFamily="34"/>
                        <a:buChar char="•"/>
                      </a:pPr>
                      <a:r>
                        <a:rPr lang="en-GB"/>
                        <a:t>Chest signs</a:t>
                      </a:r>
                    </a:p>
                    <a:p>
                      <a:pPr marL="285750" lvl="0" indent="-285750">
                        <a:buSzPct val="100000"/>
                        <a:buFont typeface="Arial" pitchFamily="34"/>
                        <a:buChar char="•"/>
                      </a:pPr>
                      <a:r>
                        <a:rPr lang="en-GB"/>
                        <a:t>Tachycardia</a:t>
                      </a:r>
                    </a:p>
                    <a:p>
                      <a:pPr marL="285750" lvl="0" indent="-285750">
                        <a:buSzPct val="100000"/>
                        <a:buFont typeface="Arial" pitchFamily="34"/>
                        <a:buChar char="•"/>
                      </a:pPr>
                      <a:r>
                        <a:rPr lang="en-GB"/>
                        <a:t>S3 gallop</a:t>
                      </a:r>
                    </a:p>
                    <a:p>
                      <a:pPr marL="285750" lvl="0" indent="-285750">
                        <a:buSzPct val="100000"/>
                        <a:buFont typeface="Arial" pitchFamily="34"/>
                        <a:buChar char="•"/>
                      </a:pPr>
                      <a:r>
                        <a:rPr lang="en-GB"/>
                        <a:t>Puffiness around eyes</a:t>
                      </a:r>
                    </a:p>
                    <a:p>
                      <a:pPr marL="285750" lvl="0" indent="-285750">
                        <a:buSzPct val="100000"/>
                        <a:buFont typeface="Arial" pitchFamily="34"/>
                        <a:buChar char="•"/>
                      </a:pPr>
                      <a:r>
                        <a:rPr lang="en-GB"/>
                        <a:t>Hepatomegaly</a:t>
                      </a:r>
                    </a:p>
                    <a:p>
                      <a:pPr marL="285750" lvl="0" indent="-285750">
                        <a:buSzPct val="100000"/>
                        <a:buFont typeface="Arial" pitchFamily="34"/>
                        <a:buChar char="•"/>
                      </a:pPr>
                      <a:r>
                        <a:rPr lang="en-GB"/>
                        <a:t>Failures of systemic congestion</a:t>
                      </a:r>
                    </a:p>
                    <a:p>
                      <a:pPr marL="285750" lvl="0" indent="-285750">
                        <a:buSzPct val="100000"/>
                        <a:buFont typeface="Arial" pitchFamily="34"/>
                        <a:buChar char="•"/>
                      </a:pPr>
                      <a:r>
                        <a:rPr lang="en-GB"/>
                        <a:t>Occasionally anasarca</a:t>
                      </a:r>
                    </a:p>
                  </a:txBody>
                  <a:tcPr/>
                </a:tc>
                <a:extLst>
                  <a:ext uri="{0D108BD9-81ED-4DB2-BD59-A6C34878D82A}">
                    <a16:rowId xmlns:a16="http://schemas.microsoft.com/office/drawing/2014/main" val="1642602580"/>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C00000"/>
                </a:solidFill>
              </a:rPr>
              <a:t>Investigations </a:t>
            </a:r>
          </a:p>
        </p:txBody>
      </p:sp>
      <p:sp>
        <p:nvSpPr>
          <p:cNvPr id="3" name="Content Placeholder 2"/>
          <p:cNvSpPr txBox="1">
            <a:spLocks noGrp="1"/>
          </p:cNvSpPr>
          <p:nvPr>
            <p:ph idx="1"/>
          </p:nvPr>
        </p:nvSpPr>
        <p:spPr/>
        <p:txBody>
          <a:bodyPr/>
          <a:lstStyle/>
          <a:p>
            <a:pPr lvl="0"/>
            <a:r>
              <a:rPr lang="en-GB"/>
              <a:t>Chest X-ray: cardiomegaly, fissural fluids, basal pleural effusions, pulmonary edema.</a:t>
            </a:r>
          </a:p>
          <a:p>
            <a:pPr lvl="0"/>
            <a:r>
              <a:rPr lang="en-GB"/>
              <a:t>ECG: sinus tachycardia, ST-T wave changes, findings of LVH</a:t>
            </a:r>
          </a:p>
          <a:p>
            <a:pPr lvl="0"/>
            <a:r>
              <a:rPr lang="en-GB"/>
              <a:t>ECHO</a:t>
            </a:r>
          </a:p>
          <a:p>
            <a:pPr lvl="0"/>
            <a:r>
              <a:rPr lang="en-GB"/>
              <a:t>Noninvasive imaging tools: CT angiography, cardiac MRI</a:t>
            </a:r>
          </a:p>
          <a:p>
            <a:pPr lvl="0"/>
            <a:r>
              <a:rPr lang="en-GB"/>
              <a:t>Other : BNP- natriuretic peptide, increased in ventricular dysfunction, electrolytes like S. Na, Cl, Calcium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C00000"/>
                </a:solidFill>
              </a:rPr>
              <a:t>Treatment </a:t>
            </a:r>
          </a:p>
        </p:txBody>
      </p:sp>
      <p:sp>
        <p:nvSpPr>
          <p:cNvPr id="3" name="Content Placeholder 2"/>
          <p:cNvSpPr txBox="1">
            <a:spLocks noGrp="1"/>
          </p:cNvSpPr>
          <p:nvPr>
            <p:ph idx="1"/>
          </p:nvPr>
        </p:nvSpPr>
        <p:spPr/>
        <p:txBody>
          <a:bodyPr/>
          <a:lstStyle/>
          <a:p>
            <a:pPr lvl="0"/>
            <a:r>
              <a:rPr lang="en-GB"/>
              <a:t>Reducing cardiac work</a:t>
            </a:r>
          </a:p>
          <a:p>
            <a:pPr lvl="0"/>
            <a:r>
              <a:rPr lang="en-GB"/>
              <a:t>Augmenting myocardial contractility</a:t>
            </a:r>
          </a:p>
          <a:p>
            <a:pPr lvl="0"/>
            <a:r>
              <a:rPr lang="en-GB"/>
              <a:t>Improving cardiac performance by Reducing preload</a:t>
            </a:r>
          </a:p>
          <a:p>
            <a:pPr lvl="0"/>
            <a:r>
              <a:rPr lang="en-GB"/>
              <a:t>Correcting the underlying cause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0070C0"/>
                </a:solidFill>
              </a:rPr>
              <a:t>Reducing cardiac work</a:t>
            </a:r>
          </a:p>
        </p:txBody>
      </p:sp>
      <p:sp>
        <p:nvSpPr>
          <p:cNvPr id="3" name="Content Placeholder 2"/>
          <p:cNvSpPr txBox="1">
            <a:spLocks noGrp="1"/>
          </p:cNvSpPr>
          <p:nvPr>
            <p:ph idx="1"/>
          </p:nvPr>
        </p:nvSpPr>
        <p:spPr/>
        <p:txBody>
          <a:bodyPr/>
          <a:lstStyle/>
          <a:p>
            <a:pPr lvl="0"/>
            <a:r>
              <a:rPr lang="en-GB"/>
              <a:t>Restricting patient activity, sedatives, treatment of fever, anemia , obesity and vasodilators.</a:t>
            </a:r>
          </a:p>
          <a:p>
            <a:pPr lvl="0"/>
            <a:r>
              <a:rPr lang="en-GB"/>
              <a:t>Maintain temperature between 36-37 C </a:t>
            </a:r>
          </a:p>
          <a:p>
            <a:pPr lvl="0"/>
            <a:r>
              <a:rPr lang="en-GB"/>
              <a:t>Humidified oxygen to maintain oxygen saturation.</a:t>
            </a:r>
          </a:p>
          <a:p>
            <a:pPr lvl="0"/>
            <a:r>
              <a:rPr lang="en-GB"/>
              <a:t>Nurse in propped up position (30)</a:t>
            </a:r>
          </a:p>
          <a:p>
            <a:pPr lvl="0"/>
            <a:r>
              <a:rPr lang="en-GB"/>
              <a:t>Opiates (morphine) or Midazolam to sedate to allay anxiety and reduce catecholamine secretion, thereby, reducing physical activity, respiratory and heart rates.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lvl="0"/>
            <a:r>
              <a:rPr lang="en-GB" sz="2600"/>
              <a:t>In neonates and infants, antibiotics empirically to be given.</a:t>
            </a:r>
          </a:p>
          <a:p>
            <a:pPr lvl="0"/>
            <a:r>
              <a:rPr lang="en-GB" sz="2600"/>
              <a:t>In older children, antibiotics only when s/o infections present.</a:t>
            </a:r>
          </a:p>
          <a:p>
            <a:pPr lvl="0"/>
            <a:r>
              <a:rPr lang="en-GB" sz="2600"/>
              <a:t>Correction of anemia by administering PCV @ 10-20 ml/kg with single dose of Furosemide.</a:t>
            </a:r>
          </a:p>
          <a:p>
            <a:pPr marL="0" lvl="0" indent="0">
              <a:buNone/>
            </a:pPr>
            <a:endParaRPr lang="en-GB" sz="2600"/>
          </a:p>
          <a:p>
            <a:pPr marL="0" lvl="0" indent="0">
              <a:buNone/>
            </a:pPr>
            <a:r>
              <a:rPr lang="en-GB" sz="2600" b="1">
                <a:solidFill>
                  <a:srgbClr val="C55A11"/>
                </a:solidFill>
              </a:rPr>
              <a:t>VASODILATOR:</a:t>
            </a:r>
          </a:p>
          <a:p>
            <a:pPr lvl="0"/>
            <a:r>
              <a:rPr lang="en-GB" sz="2600"/>
              <a:t>In CHF, arteriolar vasoconstriction is present to increase systemic vascular resistance and venoconstriction occurs to improve cardiac output. But this compensatory mechanisms are inappropriately excessive, so venodilators as well as arteriodilators are required to reduce work of heart.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a:xfrm>
            <a:off x="838203" y="104506"/>
            <a:ext cx="10515600" cy="6072457"/>
          </a:xfrm>
        </p:spPr>
        <p:txBody>
          <a:bodyPr/>
          <a:lstStyle/>
          <a:p>
            <a:pPr marL="514350" lvl="0" indent="-514350">
              <a:lnSpc>
                <a:spcPct val="80000"/>
              </a:lnSpc>
              <a:buFont typeface="Calibri Light"/>
              <a:buAutoNum type="arabicPeriod"/>
            </a:pPr>
            <a:r>
              <a:rPr lang="en-GB"/>
              <a:t>ACE inhibitors:</a:t>
            </a:r>
          </a:p>
          <a:p>
            <a:pPr lvl="0">
              <a:lnSpc>
                <a:spcPct val="80000"/>
              </a:lnSpc>
            </a:pPr>
            <a:r>
              <a:rPr lang="en-GB"/>
              <a:t>Suppress Renin-Angiotensin-Aldosterone stem, thereby reduce vasoconstriction and salt and water restriction.</a:t>
            </a:r>
          </a:p>
          <a:p>
            <a:pPr lvl="0">
              <a:lnSpc>
                <a:spcPct val="80000"/>
              </a:lnSpc>
            </a:pPr>
            <a:r>
              <a:rPr lang="en-GB"/>
              <a:t>They also prevent arrhythmias and other adverse effects on myocardium.</a:t>
            </a:r>
          </a:p>
          <a:p>
            <a:pPr lvl="0">
              <a:lnSpc>
                <a:spcPct val="80000"/>
              </a:lnSpc>
            </a:pPr>
            <a:r>
              <a:rPr lang="en-GB"/>
              <a:t>S/E: cough, 1</a:t>
            </a:r>
            <a:r>
              <a:rPr lang="en-GB" baseline="30000"/>
              <a:t>st</a:t>
            </a:r>
            <a:r>
              <a:rPr lang="en-GB"/>
              <a:t> dose hypotension (hence, first dose should be ¼ th of the original dose)</a:t>
            </a:r>
          </a:p>
          <a:p>
            <a:pPr lvl="0">
              <a:lnSpc>
                <a:spcPct val="80000"/>
              </a:lnSpc>
            </a:pPr>
            <a:r>
              <a:rPr lang="en-GB"/>
              <a:t>Monitor renal function.</a:t>
            </a:r>
          </a:p>
          <a:p>
            <a:pPr lvl="0">
              <a:lnSpc>
                <a:spcPct val="80000"/>
              </a:lnSpc>
            </a:pPr>
            <a:endParaRPr lang="en-GB"/>
          </a:p>
          <a:p>
            <a:pPr marL="514350" lvl="0" indent="-514350">
              <a:lnSpc>
                <a:spcPct val="80000"/>
              </a:lnSpc>
              <a:buAutoNum type="arabicPeriod" startAt="2"/>
            </a:pPr>
            <a:r>
              <a:rPr lang="en-GB"/>
              <a:t>Beta blockers: metoprolol, carvedilol</a:t>
            </a:r>
          </a:p>
          <a:p>
            <a:pPr marL="514350" lvl="0" indent="-514350">
              <a:lnSpc>
                <a:spcPct val="80000"/>
              </a:lnSpc>
              <a:buAutoNum type="arabicPeriod" startAt="2"/>
            </a:pPr>
            <a:r>
              <a:rPr lang="en-GB"/>
              <a:t>In acute settings, Sodium Nitroprusside is used (both veno and arteriodilators)</a:t>
            </a:r>
          </a:p>
          <a:p>
            <a:pPr marL="514350" lvl="0" indent="-514350">
              <a:lnSpc>
                <a:spcPct val="80000"/>
              </a:lnSpc>
              <a:buAutoNum type="arabicPeriod" startAt="2"/>
            </a:pPr>
            <a:r>
              <a:rPr lang="en-GB"/>
              <a:t>Milrinone and Levosimendan in post operative period.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0070C0"/>
                </a:solidFill>
              </a:rPr>
              <a:t>Augmenting cardiac contractility</a:t>
            </a:r>
          </a:p>
        </p:txBody>
      </p:sp>
      <p:sp>
        <p:nvSpPr>
          <p:cNvPr id="3" name="Content Placeholder 2"/>
          <p:cNvSpPr txBox="1">
            <a:spLocks noGrp="1"/>
          </p:cNvSpPr>
          <p:nvPr>
            <p:ph idx="1"/>
          </p:nvPr>
        </p:nvSpPr>
        <p:spPr/>
        <p:txBody>
          <a:bodyPr/>
          <a:lstStyle/>
          <a:p>
            <a:pPr marL="514350" lvl="0" indent="-514350">
              <a:buAutoNum type="arabicPeriod"/>
            </a:pPr>
            <a:r>
              <a:rPr lang="en-GB"/>
              <a:t>Digoxin:</a:t>
            </a:r>
          </a:p>
          <a:p>
            <a:pPr lvl="0"/>
            <a:r>
              <a:rPr lang="en-GB"/>
              <a:t>Improve cardiac output by augmenting cardiac contractility.</a:t>
            </a:r>
          </a:p>
          <a:p>
            <a:pPr lvl="0"/>
            <a:r>
              <a:rPr lang="en-GB"/>
              <a:t>Rapid onset and rapid elimination.</a:t>
            </a:r>
          </a:p>
          <a:p>
            <a:pPr lvl="0"/>
            <a:r>
              <a:rPr lang="en-GB"/>
              <a:t>½ dose is given initially, followed by ¼ dose in 6-8 hoursand the rest ¼ in next 6-8 hrs.</a:t>
            </a:r>
          </a:p>
          <a:p>
            <a:pPr lvl="0"/>
            <a:r>
              <a:rPr lang="en-GB"/>
              <a:t>Maintenance is ¼ of the digitalising dose daily.</a:t>
            </a:r>
          </a:p>
          <a:p>
            <a:pPr lvl="0"/>
            <a:r>
              <a:rPr lang="en-GB"/>
              <a:t>Monitor PR interval for toxicity.</a:t>
            </a:r>
          </a:p>
          <a:p>
            <a:pPr lvl="0"/>
            <a:r>
              <a:rPr lang="en-GB"/>
              <a:t>If it exceeds &gt;50%, toxicity is present.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0" lvl="0" indent="0">
              <a:buNone/>
            </a:pPr>
            <a:r>
              <a:rPr lang="en-GB"/>
              <a:t>Digoxin is used cautiously in following condition:</a:t>
            </a:r>
          </a:p>
          <a:p>
            <a:pPr lvl="0"/>
            <a:r>
              <a:rPr lang="en-GB"/>
              <a:t>Premature newborns</a:t>
            </a:r>
          </a:p>
          <a:p>
            <a:pPr lvl="0"/>
            <a:r>
              <a:rPr lang="en-GB"/>
              <a:t>Cyanotic CHD</a:t>
            </a:r>
          </a:p>
          <a:p>
            <a:pPr lvl="0"/>
            <a:r>
              <a:rPr lang="en-GB"/>
              <a:t>CHF associated with myocarditis.</a:t>
            </a:r>
          </a:p>
          <a:p>
            <a:pPr lvl="0"/>
            <a:endParaRPr lang="en-GB"/>
          </a:p>
          <a:p>
            <a:pPr lvl="0"/>
            <a:r>
              <a:rPr lang="en-GB"/>
              <a:t>Can be combined with ACE Inhibitors for synergistic effect.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a:xfrm>
            <a:off x="838203" y="618070"/>
            <a:ext cx="10515600" cy="5558893"/>
          </a:xfrm>
        </p:spPr>
        <p:txBody>
          <a:bodyPr/>
          <a:lstStyle/>
          <a:p>
            <a:pPr marL="0" lvl="0" indent="0">
              <a:lnSpc>
                <a:spcPct val="70000"/>
              </a:lnSpc>
              <a:buNone/>
            </a:pPr>
            <a:r>
              <a:rPr lang="en-GB" sz="2600" b="1">
                <a:solidFill>
                  <a:srgbClr val="ED7D31"/>
                </a:solidFill>
              </a:rPr>
              <a:t>INCIDENCE</a:t>
            </a:r>
          </a:p>
          <a:p>
            <a:pPr lvl="0">
              <a:lnSpc>
                <a:spcPct val="70000"/>
              </a:lnSpc>
            </a:pPr>
            <a:r>
              <a:rPr lang="en-GB" sz="2600"/>
              <a:t>Varies with geographical locations, and population ranges from 3-61 per 1 lakh school children.</a:t>
            </a:r>
          </a:p>
          <a:p>
            <a:pPr lvl="0">
              <a:lnSpc>
                <a:spcPct val="70000"/>
              </a:lnSpc>
            </a:pPr>
            <a:r>
              <a:rPr lang="en-GB" sz="2600"/>
              <a:t>In Indian children, 0.5-11 per 1000.</a:t>
            </a:r>
          </a:p>
          <a:p>
            <a:pPr marL="0" lvl="0" indent="0">
              <a:lnSpc>
                <a:spcPct val="70000"/>
              </a:lnSpc>
              <a:buNone/>
            </a:pPr>
            <a:endParaRPr lang="en-GB" sz="2600"/>
          </a:p>
          <a:p>
            <a:pPr marL="0" lvl="0" indent="0">
              <a:lnSpc>
                <a:spcPct val="70000"/>
              </a:lnSpc>
              <a:buNone/>
            </a:pPr>
            <a:r>
              <a:rPr lang="en-GB" sz="2600" b="1">
                <a:solidFill>
                  <a:srgbClr val="ED7D31"/>
                </a:solidFill>
              </a:rPr>
              <a:t>SOCIO-DEMOGRAPHIC CHARACTERISTICS.</a:t>
            </a:r>
          </a:p>
          <a:p>
            <a:pPr lvl="0">
              <a:lnSpc>
                <a:spcPct val="70000"/>
              </a:lnSpc>
            </a:pPr>
            <a:r>
              <a:rPr lang="en-GB" sz="2600"/>
              <a:t>Vulnerable age: 5-15 years. Rare below 4 years.</a:t>
            </a:r>
          </a:p>
          <a:p>
            <a:pPr lvl="0">
              <a:lnSpc>
                <a:spcPct val="70000"/>
              </a:lnSpc>
            </a:pPr>
            <a:r>
              <a:rPr lang="en-GB" sz="2600"/>
              <a:t>No difference of incidence of ARF in males and females.</a:t>
            </a:r>
          </a:p>
          <a:p>
            <a:pPr lvl="0">
              <a:lnSpc>
                <a:spcPct val="70000"/>
              </a:lnSpc>
            </a:pPr>
            <a:r>
              <a:rPr lang="en-GB" sz="2600"/>
              <a:t>But chorea and RHD more in females.</a:t>
            </a:r>
          </a:p>
          <a:p>
            <a:pPr lvl="0">
              <a:lnSpc>
                <a:spcPct val="70000"/>
              </a:lnSpc>
            </a:pPr>
            <a:r>
              <a:rPr lang="en-GB" sz="2600"/>
              <a:t>Season: winter and spring</a:t>
            </a:r>
          </a:p>
          <a:p>
            <a:pPr lvl="0">
              <a:lnSpc>
                <a:spcPct val="70000"/>
              </a:lnSpc>
            </a:pPr>
            <a:endParaRPr lang="en-GB" sz="2600"/>
          </a:p>
          <a:p>
            <a:pPr marL="0" lvl="0" indent="0">
              <a:lnSpc>
                <a:spcPct val="70000"/>
              </a:lnSpc>
              <a:buNone/>
            </a:pPr>
            <a:r>
              <a:rPr lang="en-GB" sz="2600" b="1">
                <a:solidFill>
                  <a:srgbClr val="ED7D31"/>
                </a:solidFill>
              </a:rPr>
              <a:t>GENETICS:</a:t>
            </a:r>
          </a:p>
          <a:p>
            <a:pPr lvl="0">
              <a:lnSpc>
                <a:spcPct val="70000"/>
              </a:lnSpc>
            </a:pPr>
            <a:r>
              <a:rPr lang="en-GB" sz="2600"/>
              <a:t>DR4 allele found in Indians, American Caucasians, and Saudi Arabians</a:t>
            </a:r>
          </a:p>
          <a:p>
            <a:pPr lvl="0">
              <a:lnSpc>
                <a:spcPct val="70000"/>
              </a:lnSpc>
            </a:pPr>
            <a:r>
              <a:rPr lang="en-GB" sz="2600"/>
              <a:t>DR7 allele in Brazil and Turkey.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514350" lvl="0" indent="-514350">
              <a:buAutoNum type="arabicPeriod" startAt="2"/>
            </a:pPr>
            <a:r>
              <a:rPr lang="en-GB"/>
              <a:t>Inotropes like Dopamine, Dobutamine, Adrenaline</a:t>
            </a:r>
          </a:p>
          <a:p>
            <a:pPr marL="514350" lvl="0" indent="-514350">
              <a:buAutoNum type="arabicPeriod" startAt="2"/>
            </a:pPr>
            <a:r>
              <a:rPr lang="en-GB"/>
              <a:t>Phosphodiesterase inhibitor like Milrinone</a:t>
            </a:r>
          </a:p>
          <a:p>
            <a:pPr marL="514350" lvl="0" indent="-514350">
              <a:buAutoNum type="arabicPeriod" startAt="2"/>
            </a:pPr>
            <a:r>
              <a:rPr lang="en-GB"/>
              <a:t>Calcium sensitiser like Levosimendan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2F5597"/>
                </a:solidFill>
              </a:rPr>
              <a:t>Improving cardiac functions by reducing venous return</a:t>
            </a:r>
          </a:p>
        </p:txBody>
      </p:sp>
      <p:sp>
        <p:nvSpPr>
          <p:cNvPr id="3" name="Content Placeholder 2"/>
          <p:cNvSpPr txBox="1">
            <a:spLocks noGrp="1"/>
          </p:cNvSpPr>
          <p:nvPr>
            <p:ph idx="1"/>
          </p:nvPr>
        </p:nvSpPr>
        <p:spPr/>
        <p:txBody>
          <a:bodyPr/>
          <a:lstStyle/>
          <a:p>
            <a:pPr marL="0" lvl="0" indent="0">
              <a:buNone/>
            </a:pPr>
            <a:r>
              <a:rPr lang="en-GB" b="1">
                <a:solidFill>
                  <a:srgbClr val="C55A11"/>
                </a:solidFill>
              </a:rPr>
              <a:t>DIURETICS</a:t>
            </a:r>
          </a:p>
          <a:p>
            <a:pPr lvl="0"/>
            <a:r>
              <a:rPr lang="en-GB"/>
              <a:t>Reduce blood volume-&gt; reduce preload -&gt; decrease ventricular filling -&gt; decrease ventricular size </a:t>
            </a:r>
          </a:p>
          <a:p>
            <a:pPr lvl="0"/>
            <a:r>
              <a:rPr lang="en-GB"/>
              <a:t>More the size of heart, more the wall tension, poorer myocardial function.</a:t>
            </a:r>
          </a:p>
          <a:p>
            <a:pPr lvl="0"/>
            <a:r>
              <a:rPr lang="en-GB"/>
              <a:t>Thus, reducing size of ventricles, reduce myocardial function and improve cardiac output.</a:t>
            </a:r>
          </a:p>
          <a:p>
            <a:pPr lvl="0"/>
            <a:r>
              <a:rPr lang="en-GB"/>
              <a:t>Also, decrease total body sodium, so blood pressure decrease and peripheral vascular resistance decrease.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lvl="0"/>
            <a:r>
              <a:rPr lang="en-GB"/>
              <a:t>1</a:t>
            </a:r>
            <a:r>
              <a:rPr lang="en-GB" baseline="30000"/>
              <a:t>st</a:t>
            </a:r>
            <a:r>
              <a:rPr lang="en-GB"/>
              <a:t> line drug in management of CHF</a:t>
            </a:r>
          </a:p>
          <a:p>
            <a:pPr lvl="0"/>
            <a:r>
              <a:rPr lang="en-GB"/>
              <a:t>Need to be used with Potassium sparing diuretics, thereby preventing risk for arrhythmias.</a:t>
            </a:r>
          </a:p>
          <a:p>
            <a:pPr marL="0" lvl="0" indent="0">
              <a:buNone/>
            </a:pPr>
            <a:endParaRPr lang="en-GB"/>
          </a:p>
          <a:p>
            <a:pPr lvl="0"/>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2F5597"/>
                </a:solidFill>
              </a:rPr>
              <a:t>Correcting the underlying cause</a:t>
            </a:r>
          </a:p>
        </p:txBody>
      </p:sp>
      <p:sp>
        <p:nvSpPr>
          <p:cNvPr id="3" name="Content Placeholder 2"/>
          <p:cNvSpPr txBox="1">
            <a:spLocks noGrp="1"/>
          </p:cNvSpPr>
          <p:nvPr>
            <p:ph idx="1"/>
          </p:nvPr>
        </p:nvSpPr>
        <p:spPr/>
        <p:txBody>
          <a:bodyPr/>
          <a:lstStyle/>
          <a:p>
            <a:pPr lvl="0">
              <a:lnSpc>
                <a:spcPct val="80000"/>
              </a:lnSpc>
            </a:pPr>
            <a:r>
              <a:rPr lang="en-GB"/>
              <a:t>The focus of management is shifted towards identifying and correcting the underlying cause.</a:t>
            </a:r>
          </a:p>
          <a:p>
            <a:pPr lvl="0">
              <a:lnSpc>
                <a:spcPct val="80000"/>
              </a:lnSpc>
            </a:pPr>
            <a:r>
              <a:rPr lang="en-GB"/>
              <a:t>If rapidly identified, many conditions are curable with palliative operations.</a:t>
            </a:r>
          </a:p>
          <a:p>
            <a:pPr lvl="0">
              <a:lnSpc>
                <a:spcPct val="80000"/>
              </a:lnSpc>
            </a:pPr>
            <a:r>
              <a:rPr lang="en-GB"/>
              <a:t>Look for sustained tachyarrhythmias (ALCAPA, coarctation of aorta, obstructive aortitis, etc), can be successfully treated surgically.</a:t>
            </a:r>
          </a:p>
          <a:p>
            <a:pPr lvl="0">
              <a:lnSpc>
                <a:spcPct val="80000"/>
              </a:lnSpc>
            </a:pPr>
            <a:r>
              <a:rPr lang="en-GB"/>
              <a:t>RHD: active carditis excluded, and medical management trial given adequately, surgical correction can be advised.</a:t>
            </a:r>
          </a:p>
          <a:p>
            <a:pPr lvl="0">
              <a:lnSpc>
                <a:spcPct val="80000"/>
              </a:lnSpc>
            </a:pPr>
            <a:r>
              <a:rPr lang="en-GB"/>
              <a:t>Uncommon causes like hypoglycemia, hypocalcemia, neonatal birth asphyxia, etc are treatable.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pic>
        <p:nvPicPr>
          <p:cNvPr id="3" name="Content Placeholder 4"/>
          <p:cNvPicPr>
            <a:picLocks noGrp="1" noChangeAspect="1"/>
          </p:cNvPicPr>
          <p:nvPr>
            <p:ph idx="1"/>
          </p:nvPr>
        </p:nvPicPr>
        <p:blipFill>
          <a:blip r:embed="rId2"/>
          <a:stretch>
            <a:fillRect/>
          </a:stretch>
        </p:blipFill>
        <p:spPr>
          <a:xfrm>
            <a:off x="-104506" y="-570704"/>
            <a:ext cx="12296503" cy="7502734"/>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65129"/>
            <a:ext cx="10515600" cy="5195163"/>
          </a:xfrm>
        </p:spPr>
        <p:txBody>
          <a:bodyPr anchorCtr="1"/>
          <a:lstStyle/>
          <a:p>
            <a:pPr lvl="0" algn="ctr"/>
            <a:r>
              <a:rPr lang="en-GB"/>
              <a:t>MCQ</a:t>
            </a:r>
          </a:p>
        </p:txBody>
      </p:sp>
      <p:sp>
        <p:nvSpPr>
          <p:cNvPr id="3" name="Content Placeholder 2"/>
          <p:cNvSpPr txBox="1">
            <a:spLocks noGrp="1"/>
          </p:cNvSpPr>
          <p:nvPr>
            <p:ph idx="1"/>
          </p:nvPr>
        </p:nvSpPr>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514350" lvl="0" indent="-514350">
              <a:buFont typeface="Calibri Light"/>
              <a:buAutoNum type="arabicPeriod"/>
            </a:pPr>
            <a:r>
              <a:rPr lang="en-GB"/>
              <a:t>Acute rheumatic fever caused by</a:t>
            </a:r>
          </a:p>
          <a:p>
            <a:pPr marL="514350" lvl="0" indent="-514350">
              <a:buFont typeface="Calibri Light"/>
              <a:buAutoNum type="arabicPeriod"/>
            </a:pPr>
            <a:endParaRPr lang="en-GB"/>
          </a:p>
          <a:p>
            <a:pPr marL="514350" lvl="0" indent="-514350">
              <a:buFont typeface="Calibri Light"/>
              <a:buAutoNum type="alphaLcPeriod"/>
            </a:pPr>
            <a:r>
              <a:rPr lang="en-GB"/>
              <a:t>Group A beta hemolytic streptococci</a:t>
            </a:r>
          </a:p>
          <a:p>
            <a:pPr marL="514350" lvl="0" indent="-514350">
              <a:buFont typeface="Calibri Light"/>
              <a:buAutoNum type="alphaLcPeriod"/>
            </a:pPr>
            <a:r>
              <a:rPr lang="en-GB"/>
              <a:t>Pneumococcus</a:t>
            </a:r>
          </a:p>
          <a:p>
            <a:pPr marL="514350" lvl="0" indent="-514350">
              <a:buFont typeface="Calibri Light"/>
              <a:buAutoNum type="alphaLcPeriod"/>
            </a:pPr>
            <a:r>
              <a:rPr lang="en-GB"/>
              <a:t>Meningococcus</a:t>
            </a:r>
          </a:p>
          <a:p>
            <a:pPr marL="514350" lvl="0" indent="-514350">
              <a:buFont typeface="Calibri Light"/>
              <a:buAutoNum type="alphaLcPeriod"/>
            </a:pPr>
            <a:r>
              <a:rPr lang="en-GB"/>
              <a:t>Group B beta hemolytic streptococci</a:t>
            </a:r>
          </a:p>
          <a:p>
            <a:pPr marL="514350" lvl="0" indent="-514350">
              <a:buFont typeface="Calibri Light"/>
              <a:buAutoNum type="arabicPeriod"/>
            </a:pPr>
            <a:endParaRPr lang="en-GB"/>
          </a:p>
          <a:p>
            <a:pPr marL="514350" lvl="0" indent="-514350">
              <a:buFont typeface="Calibri Light"/>
              <a:buAutoNum type="arabicPeriod"/>
            </a:pPr>
            <a:endParaRPr lang="en-GB"/>
          </a:p>
          <a:p>
            <a:pPr marL="0" lvl="0" indent="0">
              <a:buNone/>
            </a:pPr>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0" lvl="0" indent="0">
              <a:lnSpc>
                <a:spcPct val="80000"/>
              </a:lnSpc>
              <a:buNone/>
            </a:pPr>
            <a:r>
              <a:rPr lang="en-GB"/>
              <a:t>2. </a:t>
            </a:r>
          </a:p>
          <a:p>
            <a:pPr marL="0" lvl="0" indent="0">
              <a:lnSpc>
                <a:spcPct val="80000"/>
              </a:lnSpc>
              <a:buNone/>
            </a:pPr>
            <a:endParaRPr lang="en-GB"/>
          </a:p>
          <a:p>
            <a:pPr marL="0" lvl="0" indent="0">
              <a:lnSpc>
                <a:spcPct val="80000"/>
              </a:lnSpc>
              <a:buNone/>
            </a:pPr>
            <a:endParaRPr lang="en-GB"/>
          </a:p>
          <a:p>
            <a:pPr marL="0" lvl="0" indent="0">
              <a:lnSpc>
                <a:spcPct val="80000"/>
              </a:lnSpc>
              <a:buNone/>
            </a:pPr>
            <a:endParaRPr lang="en-GB"/>
          </a:p>
          <a:p>
            <a:pPr marL="0" lvl="0" indent="0">
              <a:lnSpc>
                <a:spcPct val="80000"/>
              </a:lnSpc>
              <a:buNone/>
            </a:pPr>
            <a:endParaRPr lang="en-GB"/>
          </a:p>
          <a:p>
            <a:pPr marL="514350" lvl="0" indent="-514350">
              <a:lnSpc>
                <a:spcPct val="80000"/>
              </a:lnSpc>
              <a:buFont typeface="Calibri Light"/>
              <a:buAutoNum type="alphaLcPeriod"/>
            </a:pPr>
            <a:r>
              <a:rPr lang="en-GB"/>
              <a:t>Urticaria</a:t>
            </a:r>
          </a:p>
          <a:p>
            <a:pPr marL="514350" lvl="0" indent="-514350">
              <a:lnSpc>
                <a:spcPct val="80000"/>
              </a:lnSpc>
              <a:buFont typeface="Calibri Light"/>
              <a:buAutoNum type="alphaLcPeriod"/>
            </a:pPr>
            <a:r>
              <a:rPr lang="en-GB"/>
              <a:t>Erythema marginatum</a:t>
            </a:r>
          </a:p>
          <a:p>
            <a:pPr marL="514350" lvl="0" indent="-514350">
              <a:lnSpc>
                <a:spcPct val="80000"/>
              </a:lnSpc>
              <a:buFont typeface="Calibri Light"/>
              <a:buAutoNum type="alphaLcPeriod"/>
            </a:pPr>
            <a:r>
              <a:rPr lang="en-GB"/>
              <a:t>Psoriasis</a:t>
            </a:r>
          </a:p>
          <a:p>
            <a:pPr marL="514350" lvl="0" indent="-514350">
              <a:lnSpc>
                <a:spcPct val="80000"/>
              </a:lnSpc>
              <a:buFont typeface="Calibri Light"/>
              <a:buAutoNum type="alphaLcPeriod"/>
            </a:pPr>
            <a:r>
              <a:rPr lang="en-GB"/>
              <a:t>Contact dermatitis  </a:t>
            </a:r>
          </a:p>
        </p:txBody>
      </p:sp>
      <p:pic>
        <p:nvPicPr>
          <p:cNvPr id="4" name="Picture 3"/>
          <p:cNvPicPr>
            <a:picLocks noChangeAspect="1"/>
          </p:cNvPicPr>
          <p:nvPr/>
        </p:nvPicPr>
        <p:blipFill>
          <a:blip r:embed="rId2"/>
          <a:stretch>
            <a:fillRect/>
          </a:stretch>
        </p:blipFill>
        <p:spPr>
          <a:xfrm>
            <a:off x="1939634" y="743480"/>
            <a:ext cx="5957453" cy="3274338"/>
          </a:xfrm>
          <a:prstGeom prst="rect">
            <a:avLst/>
          </a:prstGeom>
          <a:noFill/>
          <a:ln cap="flat">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514350" lvl="0" indent="-514350">
              <a:buAutoNum type="arabicPeriod" startAt="3"/>
            </a:pPr>
            <a:r>
              <a:rPr lang="en-GB"/>
              <a:t>All of the following are major criteria except:</a:t>
            </a:r>
          </a:p>
          <a:p>
            <a:pPr marL="514350" lvl="0" indent="-514350">
              <a:buAutoNum type="arabicPeriod" startAt="3"/>
            </a:pPr>
            <a:endParaRPr lang="en-GB"/>
          </a:p>
          <a:p>
            <a:pPr marL="514350" lvl="0" indent="-514350">
              <a:buFont typeface="Calibri Light"/>
              <a:buAutoNum type="alphaLcPeriod"/>
            </a:pPr>
            <a:r>
              <a:rPr lang="en-GB"/>
              <a:t>Chorea</a:t>
            </a:r>
          </a:p>
          <a:p>
            <a:pPr marL="514350" lvl="0" indent="-514350">
              <a:buFont typeface="Calibri Light"/>
              <a:buAutoNum type="alphaLcPeriod"/>
            </a:pPr>
            <a:r>
              <a:rPr lang="en-GB"/>
              <a:t>Carditis</a:t>
            </a:r>
          </a:p>
          <a:p>
            <a:pPr marL="514350" lvl="0" indent="-514350">
              <a:buFont typeface="Calibri Light"/>
              <a:buAutoNum type="alphaLcPeriod"/>
            </a:pPr>
            <a:r>
              <a:rPr lang="en-GB"/>
              <a:t>Fever</a:t>
            </a:r>
          </a:p>
          <a:p>
            <a:pPr marL="514350" lvl="0" indent="-514350">
              <a:buFont typeface="Calibri Light"/>
              <a:buAutoNum type="alphaLcPeriod"/>
            </a:pPr>
            <a:r>
              <a:rPr lang="en-GB"/>
              <a:t>Arthritis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514350" lvl="0" indent="-514350">
              <a:buAutoNum type="arabicPeriod" startAt="4"/>
            </a:pPr>
            <a:r>
              <a:rPr lang="en-GB"/>
              <a:t>Following criteria are required for possible diagnosis of ARF:</a:t>
            </a:r>
          </a:p>
          <a:p>
            <a:pPr marL="514350" lvl="0" indent="-514350">
              <a:buAutoNum type="arabicPeriod" startAt="4"/>
            </a:pPr>
            <a:endParaRPr lang="en-GB"/>
          </a:p>
          <a:p>
            <a:pPr marL="514350" lvl="0" indent="-514350">
              <a:buFont typeface="Calibri Light"/>
              <a:buAutoNum type="alphaLcPeriod"/>
            </a:pPr>
            <a:r>
              <a:rPr lang="en-GB"/>
              <a:t>2 major criteria plus 2 minor criteria</a:t>
            </a:r>
          </a:p>
          <a:p>
            <a:pPr marL="514350" lvl="0" indent="-514350">
              <a:buFont typeface="Calibri Light"/>
              <a:buAutoNum type="alphaLcPeriod"/>
            </a:pPr>
            <a:r>
              <a:rPr lang="en-GB"/>
              <a:t>1 major criteria with 1 minor criteria</a:t>
            </a:r>
          </a:p>
          <a:p>
            <a:pPr marL="514350" lvl="0" indent="-514350">
              <a:buFont typeface="Calibri Light"/>
              <a:buAutoNum type="alphaLcPeriod"/>
            </a:pPr>
            <a:r>
              <a:rPr lang="en-GB"/>
              <a:t>3 minor criteria</a:t>
            </a:r>
          </a:p>
          <a:p>
            <a:pPr marL="514350" lvl="0" indent="-514350">
              <a:buFont typeface="Calibri Light"/>
              <a:buAutoNum type="alphaLcPeriod"/>
            </a:pPr>
            <a:r>
              <a:rPr lang="en-GB"/>
              <a:t>1 major criteria plus 2 minor criteria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C00000"/>
                </a:solidFill>
              </a:rPr>
              <a:t>PATHOGENESIS</a:t>
            </a:r>
          </a:p>
        </p:txBody>
      </p:sp>
      <p:sp>
        <p:nvSpPr>
          <p:cNvPr id="3" name="Content Placeholder 2"/>
          <p:cNvSpPr txBox="1">
            <a:spLocks noGrp="1"/>
          </p:cNvSpPr>
          <p:nvPr>
            <p:ph idx="1"/>
          </p:nvPr>
        </p:nvSpPr>
        <p:spPr/>
        <p:txBody>
          <a:bodyPr/>
          <a:lstStyle/>
          <a:p>
            <a:pPr lvl="0">
              <a:lnSpc>
                <a:spcPct val="80000"/>
              </a:lnSpc>
            </a:pPr>
            <a:r>
              <a:rPr lang="en-GB"/>
              <a:t>4 streptococcal host cross-reactive antigen-antibody systems have been identified:</a:t>
            </a:r>
          </a:p>
          <a:p>
            <a:pPr marL="514350" lvl="0" indent="-514350">
              <a:lnSpc>
                <a:spcPct val="80000"/>
              </a:lnSpc>
              <a:buFont typeface="Calibri Light"/>
              <a:buAutoNum type="arabicPeriod"/>
            </a:pPr>
            <a:r>
              <a:rPr lang="en-GB"/>
              <a:t>Cardiac myofibrillar smooth muscles antigen cross reacting with streptococcal cell wall and cell membrane antigen.</a:t>
            </a:r>
          </a:p>
          <a:p>
            <a:pPr marL="514350" lvl="0" indent="-514350">
              <a:lnSpc>
                <a:spcPct val="80000"/>
              </a:lnSpc>
              <a:buFont typeface="Calibri Light"/>
              <a:buAutoNum type="arabicPeriod"/>
            </a:pPr>
            <a:r>
              <a:rPr lang="en-GB"/>
              <a:t>Heart valve fibroblast antigen cross reacting with streptococcal cell membrane antigen.</a:t>
            </a:r>
          </a:p>
          <a:p>
            <a:pPr marL="514350" lvl="0" indent="-514350">
              <a:lnSpc>
                <a:spcPct val="80000"/>
              </a:lnSpc>
              <a:buFont typeface="Calibri Light"/>
              <a:buAutoNum type="arabicPeriod"/>
            </a:pPr>
            <a:r>
              <a:rPr lang="en-GB"/>
              <a:t>Subthalamic and Caudate nuclei antigen cross react with Streptococcal cell membrane antigen.</a:t>
            </a:r>
          </a:p>
          <a:p>
            <a:pPr marL="514350" lvl="0" indent="-514350">
              <a:lnSpc>
                <a:spcPct val="80000"/>
              </a:lnSpc>
              <a:buFont typeface="Calibri Light"/>
              <a:buAutoNum type="arabicPeriod"/>
            </a:pPr>
            <a:r>
              <a:rPr lang="en-GB"/>
              <a:t>Heart valve and connective tissue antigen with streptococcal group A carbohydrate antigen.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514350" lvl="0" indent="-514350">
              <a:buAutoNum type="arabicPeriod" startAt="5"/>
            </a:pPr>
            <a:r>
              <a:rPr lang="en-GB"/>
              <a:t>1</a:t>
            </a:r>
            <a:r>
              <a:rPr lang="en-GB" baseline="30000"/>
              <a:t>st</a:t>
            </a:r>
            <a:r>
              <a:rPr lang="en-GB"/>
              <a:t> line drug for acute rheumatic fever:</a:t>
            </a:r>
          </a:p>
          <a:p>
            <a:pPr marL="514350" lvl="0" indent="-514350">
              <a:buAutoNum type="arabicPeriod" startAt="5"/>
            </a:pPr>
            <a:endParaRPr lang="en-GB"/>
          </a:p>
          <a:p>
            <a:pPr marL="514350" lvl="0" indent="-514350">
              <a:buFont typeface="Calibri Light"/>
              <a:buAutoNum type="alphaLcPeriod"/>
            </a:pPr>
            <a:r>
              <a:rPr lang="en-GB"/>
              <a:t>Penicillin</a:t>
            </a:r>
          </a:p>
          <a:p>
            <a:pPr marL="514350" lvl="0" indent="-514350">
              <a:buFont typeface="Calibri Light"/>
              <a:buAutoNum type="alphaLcPeriod"/>
            </a:pPr>
            <a:r>
              <a:rPr lang="en-GB"/>
              <a:t>Vancomycin</a:t>
            </a:r>
          </a:p>
          <a:p>
            <a:pPr marL="514350" lvl="0" indent="-514350">
              <a:buFont typeface="Calibri Light"/>
              <a:buAutoNum type="alphaLcPeriod"/>
            </a:pPr>
            <a:r>
              <a:rPr lang="en-GB"/>
              <a:t>Acyclovir</a:t>
            </a:r>
          </a:p>
          <a:p>
            <a:pPr marL="514350" lvl="0" indent="-514350">
              <a:buFont typeface="Calibri Light"/>
              <a:buAutoNum type="alphaLcPeriod"/>
            </a:pPr>
            <a:r>
              <a:rPr lang="en-GB"/>
              <a:t>Aspirin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grpSp>
        <p:nvGrpSpPr>
          <p:cNvPr id="3" name="Content Placeholder 3"/>
          <p:cNvGrpSpPr/>
          <p:nvPr/>
        </p:nvGrpSpPr>
        <p:grpSpPr>
          <a:xfrm>
            <a:off x="1925022" y="365129"/>
            <a:ext cx="8341952" cy="5806695"/>
            <a:chOff x="1925022" y="365129"/>
            <a:chExt cx="8341952" cy="5806695"/>
          </a:xfrm>
        </p:grpSpPr>
        <p:sp>
          <p:nvSpPr>
            <p:cNvPr id="4" name="Freeform: Shape 3"/>
            <p:cNvSpPr/>
            <p:nvPr/>
          </p:nvSpPr>
          <p:spPr>
            <a:xfrm>
              <a:off x="1925022" y="365129"/>
              <a:ext cx="8341952" cy="682535"/>
            </a:xfrm>
            <a:custGeom>
              <a:avLst/>
              <a:gdLst>
                <a:gd name="f0" fmla="val 10800000"/>
                <a:gd name="f1" fmla="val 5400000"/>
                <a:gd name="f2" fmla="val 180"/>
                <a:gd name="f3" fmla="val w"/>
                <a:gd name="f4" fmla="val h"/>
                <a:gd name="f5" fmla="val 0"/>
                <a:gd name="f6" fmla="val 8341954"/>
                <a:gd name="f7" fmla="val 682535"/>
                <a:gd name="f8" fmla="val 68254"/>
                <a:gd name="f9" fmla="val 30558"/>
                <a:gd name="f10" fmla="val 8273701"/>
                <a:gd name="f11" fmla="val 8311397"/>
                <a:gd name="f12" fmla="val 8341955"/>
                <a:gd name="f13" fmla="val 250263"/>
                <a:gd name="f14" fmla="val 432273"/>
                <a:gd name="f15" fmla="val 614282"/>
                <a:gd name="f16" fmla="val 651978"/>
                <a:gd name="f17" fmla="val 8311396"/>
                <a:gd name="f18" fmla="val 682536"/>
                <a:gd name="f19" fmla="val 8273700"/>
                <a:gd name="f20" fmla="val 651977"/>
                <a:gd name="f21" fmla="val 614281"/>
                <a:gd name="f22" fmla="+- 0 0 -90"/>
                <a:gd name="f23" fmla="*/ f3 1 8341954"/>
                <a:gd name="f24" fmla="*/ f4 1 682535"/>
                <a:gd name="f25" fmla="+- f7 0 f5"/>
                <a:gd name="f26" fmla="+- f6 0 f5"/>
                <a:gd name="f27" fmla="*/ f22 f0 1"/>
                <a:gd name="f28" fmla="*/ f26 1 8341954"/>
                <a:gd name="f29" fmla="*/ f25 1 682535"/>
                <a:gd name="f30" fmla="*/ 0 f26 1"/>
                <a:gd name="f31" fmla="*/ 68254 f25 1"/>
                <a:gd name="f32" fmla="*/ 68254 f26 1"/>
                <a:gd name="f33" fmla="*/ 0 f25 1"/>
                <a:gd name="f34" fmla="*/ 8273701 f26 1"/>
                <a:gd name="f35" fmla="*/ 8341955 f26 1"/>
                <a:gd name="f36" fmla="*/ 8341954 f26 1"/>
                <a:gd name="f37" fmla="*/ 614282 f25 1"/>
                <a:gd name="f38" fmla="*/ 8273700 f26 1"/>
                <a:gd name="f39" fmla="*/ 682536 f25 1"/>
                <a:gd name="f40" fmla="*/ 682535 f25 1"/>
                <a:gd name="f41" fmla="*/ 614281 f25 1"/>
                <a:gd name="f42" fmla="*/ f27 1 f2"/>
                <a:gd name="f43" fmla="*/ f30 1 8341954"/>
                <a:gd name="f44" fmla="*/ f31 1 682535"/>
                <a:gd name="f45" fmla="*/ f32 1 8341954"/>
                <a:gd name="f46" fmla="*/ f33 1 682535"/>
                <a:gd name="f47" fmla="*/ f34 1 8341954"/>
                <a:gd name="f48" fmla="*/ f35 1 8341954"/>
                <a:gd name="f49" fmla="*/ f36 1 8341954"/>
                <a:gd name="f50" fmla="*/ f37 1 682535"/>
                <a:gd name="f51" fmla="*/ f38 1 8341954"/>
                <a:gd name="f52" fmla="*/ f39 1 682535"/>
                <a:gd name="f53" fmla="*/ f40 1 682535"/>
                <a:gd name="f54" fmla="*/ f41 1 682535"/>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8341954" h="68253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4472C4"/>
            </a:solidFill>
            <a:ln w="12701" cap="flat">
              <a:solidFill>
                <a:srgbClr val="FFFFFF"/>
              </a:solidFill>
              <a:prstDash val="solid"/>
              <a:miter/>
            </a:ln>
          </p:spPr>
          <p:txBody>
            <a:bodyPr vert="horz" wrap="square" lIns="96194" tIns="96194" rIns="96194" bIns="961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Streptococcal infection</a:t>
              </a:r>
            </a:p>
          </p:txBody>
        </p:sp>
        <p:sp>
          <p:nvSpPr>
            <p:cNvPr id="5" name="Freeform: Shape 4"/>
            <p:cNvSpPr/>
            <p:nvPr/>
          </p:nvSpPr>
          <p:spPr>
            <a:xfrm>
              <a:off x="5942429" y="1100480"/>
              <a:ext cx="307137" cy="316903"/>
            </a:xfrm>
            <a:custGeom>
              <a:avLst/>
              <a:gdLst>
                <a:gd name="f0" fmla="val 10800000"/>
                <a:gd name="f1" fmla="val 5400000"/>
                <a:gd name="f2" fmla="val 180"/>
                <a:gd name="f3" fmla="val w"/>
                <a:gd name="f4" fmla="val h"/>
                <a:gd name="f5" fmla="val 0"/>
                <a:gd name="f6" fmla="val 316901"/>
                <a:gd name="f7" fmla="val 307141"/>
                <a:gd name="f8" fmla="val 253521"/>
                <a:gd name="f9" fmla="val 158301"/>
                <a:gd name="f10" fmla="val 158450"/>
                <a:gd name="f11" fmla="val 63380"/>
                <a:gd name="f12" fmla="+- 0 0 -90"/>
                <a:gd name="f13" fmla="*/ f3 1 316901"/>
                <a:gd name="f14" fmla="*/ f4 1 307141"/>
                <a:gd name="f15" fmla="+- f7 0 f5"/>
                <a:gd name="f16" fmla="+- f6 0 f5"/>
                <a:gd name="f17" fmla="*/ f12 f0 1"/>
                <a:gd name="f18" fmla="*/ f16 1 316901"/>
                <a:gd name="f19" fmla="*/ f15 1 307141"/>
                <a:gd name="f20" fmla="*/ 0 f16 1"/>
                <a:gd name="f21" fmla="*/ 61428 f15 1"/>
                <a:gd name="f22" fmla="*/ 163331 f16 1"/>
                <a:gd name="f23" fmla="*/ 0 f15 1"/>
                <a:gd name="f24" fmla="*/ 316901 f16 1"/>
                <a:gd name="f25" fmla="*/ 153571 f15 1"/>
                <a:gd name="f26" fmla="*/ 307141 f15 1"/>
                <a:gd name="f27" fmla="*/ 245713 f15 1"/>
                <a:gd name="f28" fmla="*/ f17 1 f2"/>
                <a:gd name="f29" fmla="*/ f20 1 316901"/>
                <a:gd name="f30" fmla="*/ f21 1 307141"/>
                <a:gd name="f31" fmla="*/ f22 1 316901"/>
                <a:gd name="f32" fmla="*/ f23 1 307141"/>
                <a:gd name="f33" fmla="*/ f24 1 316901"/>
                <a:gd name="f34" fmla="*/ f25 1 307141"/>
                <a:gd name="f35" fmla="*/ f26 1 307141"/>
                <a:gd name="f36" fmla="*/ f27 1 307141"/>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16901" h="307141">
                  <a:moveTo>
                    <a:pt x="f8" y="f5"/>
                  </a:moveTo>
                  <a:lnTo>
                    <a:pt x="f8" y="f9"/>
                  </a:lnTo>
                  <a:lnTo>
                    <a:pt x="f6" y="f9"/>
                  </a:lnTo>
                  <a:lnTo>
                    <a:pt x="f10" y="f7"/>
                  </a:lnTo>
                  <a:lnTo>
                    <a:pt x="f5" y="f9"/>
                  </a:lnTo>
                  <a:lnTo>
                    <a:pt x="f11" y="f9"/>
                  </a:lnTo>
                  <a:lnTo>
                    <a:pt x="f11" y="f5"/>
                  </a:lnTo>
                  <a:lnTo>
                    <a:pt x="f8" y="f5"/>
                  </a:lnTo>
                  <a:close/>
                </a:path>
              </a:pathLst>
            </a:custGeom>
            <a:solidFill>
              <a:srgbClr val="B0BCDE"/>
            </a:solidFill>
            <a:ln cap="flat">
              <a:noFill/>
              <a:prstDash val="solid"/>
            </a:ln>
          </p:spPr>
          <p:txBody>
            <a:bodyPr vert="horz" wrap="square" lIns="61429" tIns="0" rIns="61429" bIns="92144"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GB" sz="1600" b="0" i="0" u="none" strike="noStrike" kern="1200" cap="none" spc="0" baseline="0">
                <a:solidFill>
                  <a:srgbClr val="FFFFFF"/>
                </a:solidFill>
                <a:uFillTx/>
                <a:latin typeface="Calibri"/>
              </a:endParaRPr>
            </a:p>
          </p:txBody>
        </p:sp>
        <p:sp>
          <p:nvSpPr>
            <p:cNvPr id="6" name="Freeform: Shape 5"/>
            <p:cNvSpPr/>
            <p:nvPr/>
          </p:nvSpPr>
          <p:spPr>
            <a:xfrm>
              <a:off x="1956870" y="1470199"/>
              <a:ext cx="8278255" cy="682535"/>
            </a:xfrm>
            <a:custGeom>
              <a:avLst/>
              <a:gdLst>
                <a:gd name="f0" fmla="val 10800000"/>
                <a:gd name="f1" fmla="val 5400000"/>
                <a:gd name="f2" fmla="val 180"/>
                <a:gd name="f3" fmla="val w"/>
                <a:gd name="f4" fmla="val h"/>
                <a:gd name="f5" fmla="val 0"/>
                <a:gd name="f6" fmla="val 8278259"/>
                <a:gd name="f7" fmla="val 682535"/>
                <a:gd name="f8" fmla="val 68254"/>
                <a:gd name="f9" fmla="val 30558"/>
                <a:gd name="f10" fmla="val 8210006"/>
                <a:gd name="f11" fmla="val 8247702"/>
                <a:gd name="f12" fmla="val 8278260"/>
                <a:gd name="f13" fmla="val 250263"/>
                <a:gd name="f14" fmla="val 432273"/>
                <a:gd name="f15" fmla="val 614282"/>
                <a:gd name="f16" fmla="val 651978"/>
                <a:gd name="f17" fmla="val 8247701"/>
                <a:gd name="f18" fmla="val 682536"/>
                <a:gd name="f19" fmla="val 8210005"/>
                <a:gd name="f20" fmla="val 651977"/>
                <a:gd name="f21" fmla="val 614281"/>
                <a:gd name="f22" fmla="+- 0 0 -90"/>
                <a:gd name="f23" fmla="*/ f3 1 8278259"/>
                <a:gd name="f24" fmla="*/ f4 1 682535"/>
                <a:gd name="f25" fmla="+- f7 0 f5"/>
                <a:gd name="f26" fmla="+- f6 0 f5"/>
                <a:gd name="f27" fmla="*/ f22 f0 1"/>
                <a:gd name="f28" fmla="*/ f26 1 8278259"/>
                <a:gd name="f29" fmla="*/ f25 1 682535"/>
                <a:gd name="f30" fmla="*/ 0 f26 1"/>
                <a:gd name="f31" fmla="*/ 68254 f25 1"/>
                <a:gd name="f32" fmla="*/ 68254 f26 1"/>
                <a:gd name="f33" fmla="*/ 0 f25 1"/>
                <a:gd name="f34" fmla="*/ 8210006 f26 1"/>
                <a:gd name="f35" fmla="*/ 8278260 f26 1"/>
                <a:gd name="f36" fmla="*/ 8278259 f26 1"/>
                <a:gd name="f37" fmla="*/ 614282 f25 1"/>
                <a:gd name="f38" fmla="*/ 8210005 f26 1"/>
                <a:gd name="f39" fmla="*/ 682536 f25 1"/>
                <a:gd name="f40" fmla="*/ 682535 f25 1"/>
                <a:gd name="f41" fmla="*/ 614281 f25 1"/>
                <a:gd name="f42" fmla="*/ f27 1 f2"/>
                <a:gd name="f43" fmla="*/ f30 1 8278259"/>
                <a:gd name="f44" fmla="*/ f31 1 682535"/>
                <a:gd name="f45" fmla="*/ f32 1 8278259"/>
                <a:gd name="f46" fmla="*/ f33 1 682535"/>
                <a:gd name="f47" fmla="*/ f34 1 8278259"/>
                <a:gd name="f48" fmla="*/ f35 1 8278259"/>
                <a:gd name="f49" fmla="*/ f36 1 8278259"/>
                <a:gd name="f50" fmla="*/ f37 1 682535"/>
                <a:gd name="f51" fmla="*/ f38 1 8278259"/>
                <a:gd name="f52" fmla="*/ f39 1 682535"/>
                <a:gd name="f53" fmla="*/ f40 1 682535"/>
                <a:gd name="f54" fmla="*/ f41 1 682535"/>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8278259" h="68253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4472C4"/>
            </a:solidFill>
            <a:ln w="12701" cap="flat">
              <a:solidFill>
                <a:srgbClr val="FFFFFF"/>
              </a:solidFill>
              <a:prstDash val="solid"/>
              <a:miter/>
            </a:ln>
          </p:spPr>
          <p:txBody>
            <a:bodyPr vert="horz" wrap="square" lIns="96194" tIns="96194" rIns="96194" bIns="961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Autoantibody response against heart</a:t>
              </a:r>
            </a:p>
          </p:txBody>
        </p:sp>
        <p:sp>
          <p:nvSpPr>
            <p:cNvPr id="7" name="Freeform: Shape 6"/>
            <p:cNvSpPr/>
            <p:nvPr/>
          </p:nvSpPr>
          <p:spPr>
            <a:xfrm>
              <a:off x="5942429" y="2185873"/>
              <a:ext cx="307137" cy="198854"/>
            </a:xfrm>
            <a:custGeom>
              <a:avLst/>
              <a:gdLst>
                <a:gd name="f0" fmla="val 10800000"/>
                <a:gd name="f1" fmla="val 5400000"/>
                <a:gd name="f2" fmla="val 180"/>
                <a:gd name="f3" fmla="val w"/>
                <a:gd name="f4" fmla="val h"/>
                <a:gd name="f5" fmla="val 0"/>
                <a:gd name="f6" fmla="val 198855"/>
                <a:gd name="f7" fmla="val 307141"/>
                <a:gd name="f8" fmla="val 159084"/>
                <a:gd name="f9" fmla="val 1"/>
                <a:gd name="f10" fmla="val 153571"/>
                <a:gd name="f11" fmla="val 99427"/>
                <a:gd name="f12" fmla="val 307140"/>
                <a:gd name="f13" fmla="val 39771"/>
                <a:gd name="f14" fmla="+- 0 0 -90"/>
                <a:gd name="f15" fmla="*/ f3 1 198855"/>
                <a:gd name="f16" fmla="*/ f4 1 307141"/>
                <a:gd name="f17" fmla="+- f7 0 f5"/>
                <a:gd name="f18" fmla="+- f6 0 f5"/>
                <a:gd name="f19" fmla="*/ f14 f0 1"/>
                <a:gd name="f20" fmla="*/ f18 1 198855"/>
                <a:gd name="f21" fmla="*/ f17 1 307141"/>
                <a:gd name="f22" fmla="*/ 0 f18 1"/>
                <a:gd name="f23" fmla="*/ 61428 f17 1"/>
                <a:gd name="f24" fmla="*/ 99428 f18 1"/>
                <a:gd name="f25" fmla="*/ 0 f17 1"/>
                <a:gd name="f26" fmla="*/ 198855 f18 1"/>
                <a:gd name="f27" fmla="*/ 153571 f17 1"/>
                <a:gd name="f28" fmla="*/ 307141 f17 1"/>
                <a:gd name="f29" fmla="*/ 245713 f17 1"/>
                <a:gd name="f30" fmla="*/ f19 1 f2"/>
                <a:gd name="f31" fmla="*/ f22 1 198855"/>
                <a:gd name="f32" fmla="*/ f23 1 307141"/>
                <a:gd name="f33" fmla="*/ f24 1 198855"/>
                <a:gd name="f34" fmla="*/ f25 1 307141"/>
                <a:gd name="f35" fmla="*/ f26 1 198855"/>
                <a:gd name="f36" fmla="*/ f27 1 307141"/>
                <a:gd name="f37" fmla="*/ f28 1 307141"/>
                <a:gd name="f38" fmla="*/ f29 1 30714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198855" h="307141">
                  <a:moveTo>
                    <a:pt x="f8" y="f9"/>
                  </a:moveTo>
                  <a:lnTo>
                    <a:pt x="f8" y="f10"/>
                  </a:lnTo>
                  <a:lnTo>
                    <a:pt x="f6" y="f10"/>
                  </a:lnTo>
                  <a:lnTo>
                    <a:pt x="f11" y="f12"/>
                  </a:lnTo>
                  <a:lnTo>
                    <a:pt x="f5" y="f10"/>
                  </a:lnTo>
                  <a:lnTo>
                    <a:pt x="f13" y="f10"/>
                  </a:lnTo>
                  <a:lnTo>
                    <a:pt x="f13" y="f9"/>
                  </a:lnTo>
                  <a:lnTo>
                    <a:pt x="f8" y="f9"/>
                  </a:lnTo>
                  <a:close/>
                </a:path>
              </a:pathLst>
            </a:custGeom>
            <a:solidFill>
              <a:srgbClr val="B0BCDE"/>
            </a:solidFill>
            <a:ln cap="flat">
              <a:noFill/>
              <a:prstDash val="solid"/>
            </a:ln>
          </p:spPr>
          <p:txBody>
            <a:bodyPr vert="horz" wrap="square" lIns="61429" tIns="0" rIns="61429" bIns="59655"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endParaRPr lang="en-GB" sz="900" b="0" i="0" u="none" strike="noStrike" kern="1200" cap="none" spc="0" baseline="0">
                <a:solidFill>
                  <a:srgbClr val="FFFFFF"/>
                </a:solidFill>
                <a:uFillTx/>
                <a:latin typeface="Calibri"/>
              </a:endParaRPr>
            </a:p>
          </p:txBody>
        </p:sp>
        <p:sp>
          <p:nvSpPr>
            <p:cNvPr id="8" name="Freeform: Shape 7"/>
            <p:cNvSpPr/>
            <p:nvPr/>
          </p:nvSpPr>
          <p:spPr>
            <a:xfrm>
              <a:off x="1967477" y="2417874"/>
              <a:ext cx="8257050" cy="682535"/>
            </a:xfrm>
            <a:custGeom>
              <a:avLst/>
              <a:gdLst>
                <a:gd name="f0" fmla="val 10800000"/>
                <a:gd name="f1" fmla="val 5400000"/>
                <a:gd name="f2" fmla="val 180"/>
                <a:gd name="f3" fmla="val w"/>
                <a:gd name="f4" fmla="val h"/>
                <a:gd name="f5" fmla="val 0"/>
                <a:gd name="f6" fmla="val 8257046"/>
                <a:gd name="f7" fmla="val 682535"/>
                <a:gd name="f8" fmla="val 68254"/>
                <a:gd name="f9" fmla="val 30558"/>
                <a:gd name="f10" fmla="val 8188793"/>
                <a:gd name="f11" fmla="val 8226489"/>
                <a:gd name="f12" fmla="val 8257047"/>
                <a:gd name="f13" fmla="val 250263"/>
                <a:gd name="f14" fmla="val 432273"/>
                <a:gd name="f15" fmla="val 614282"/>
                <a:gd name="f16" fmla="val 651978"/>
                <a:gd name="f17" fmla="val 8226488"/>
                <a:gd name="f18" fmla="val 682536"/>
                <a:gd name="f19" fmla="val 8188792"/>
                <a:gd name="f20" fmla="val 651977"/>
                <a:gd name="f21" fmla="val 614281"/>
                <a:gd name="f22" fmla="+- 0 0 -90"/>
                <a:gd name="f23" fmla="*/ f3 1 8257046"/>
                <a:gd name="f24" fmla="*/ f4 1 682535"/>
                <a:gd name="f25" fmla="+- f7 0 f5"/>
                <a:gd name="f26" fmla="+- f6 0 f5"/>
                <a:gd name="f27" fmla="*/ f22 f0 1"/>
                <a:gd name="f28" fmla="*/ f26 1 8257046"/>
                <a:gd name="f29" fmla="*/ f25 1 682535"/>
                <a:gd name="f30" fmla="*/ 0 f26 1"/>
                <a:gd name="f31" fmla="*/ 68254 f25 1"/>
                <a:gd name="f32" fmla="*/ 68254 f26 1"/>
                <a:gd name="f33" fmla="*/ 0 f25 1"/>
                <a:gd name="f34" fmla="*/ 8188793 f26 1"/>
                <a:gd name="f35" fmla="*/ 8257047 f26 1"/>
                <a:gd name="f36" fmla="*/ 8257046 f26 1"/>
                <a:gd name="f37" fmla="*/ 614282 f25 1"/>
                <a:gd name="f38" fmla="*/ 8188792 f26 1"/>
                <a:gd name="f39" fmla="*/ 682536 f25 1"/>
                <a:gd name="f40" fmla="*/ 682535 f25 1"/>
                <a:gd name="f41" fmla="*/ 614281 f25 1"/>
                <a:gd name="f42" fmla="*/ f27 1 f2"/>
                <a:gd name="f43" fmla="*/ f30 1 8257046"/>
                <a:gd name="f44" fmla="*/ f31 1 682535"/>
                <a:gd name="f45" fmla="*/ f32 1 8257046"/>
                <a:gd name="f46" fmla="*/ f33 1 682535"/>
                <a:gd name="f47" fmla="*/ f34 1 8257046"/>
                <a:gd name="f48" fmla="*/ f35 1 8257046"/>
                <a:gd name="f49" fmla="*/ f36 1 8257046"/>
                <a:gd name="f50" fmla="*/ f37 1 682535"/>
                <a:gd name="f51" fmla="*/ f38 1 8257046"/>
                <a:gd name="f52" fmla="*/ f39 1 682535"/>
                <a:gd name="f53" fmla="*/ f40 1 682535"/>
                <a:gd name="f54" fmla="*/ f41 1 682535"/>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8257046" h="68253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4472C4"/>
            </a:solidFill>
            <a:ln w="12701" cap="flat">
              <a:solidFill>
                <a:srgbClr val="FFFFFF"/>
              </a:solidFill>
              <a:prstDash val="solid"/>
              <a:miter/>
            </a:ln>
          </p:spPr>
          <p:txBody>
            <a:bodyPr vert="horz" wrap="square" lIns="96194" tIns="96194" rIns="96194" bIns="961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Antibody deposition on heart valve endothelium and in the myocardial vessels and tissues.</a:t>
              </a:r>
            </a:p>
          </p:txBody>
        </p:sp>
        <p:sp>
          <p:nvSpPr>
            <p:cNvPr id="9" name="Freeform: Shape 8"/>
            <p:cNvSpPr/>
            <p:nvPr/>
          </p:nvSpPr>
          <p:spPr>
            <a:xfrm>
              <a:off x="5942429" y="3143067"/>
              <a:ext cx="307137" cy="255949"/>
            </a:xfrm>
            <a:custGeom>
              <a:avLst/>
              <a:gdLst>
                <a:gd name="f0" fmla="val 10800000"/>
                <a:gd name="f1" fmla="val 5400000"/>
                <a:gd name="f2" fmla="val 180"/>
                <a:gd name="f3" fmla="val w"/>
                <a:gd name="f4" fmla="val h"/>
                <a:gd name="f5" fmla="val 0"/>
                <a:gd name="f6" fmla="val 255950"/>
                <a:gd name="f7" fmla="val 307141"/>
                <a:gd name="f8" fmla="val 204760"/>
                <a:gd name="f9" fmla="val 1"/>
                <a:gd name="f10" fmla="val 153571"/>
                <a:gd name="f11" fmla="val 127975"/>
                <a:gd name="f12" fmla="val 307140"/>
                <a:gd name="f13" fmla="val 51190"/>
                <a:gd name="f14" fmla="+- 0 0 -90"/>
                <a:gd name="f15" fmla="*/ f3 1 255950"/>
                <a:gd name="f16" fmla="*/ f4 1 307141"/>
                <a:gd name="f17" fmla="+- f7 0 f5"/>
                <a:gd name="f18" fmla="+- f6 0 f5"/>
                <a:gd name="f19" fmla="*/ f14 f0 1"/>
                <a:gd name="f20" fmla="*/ f18 1 255950"/>
                <a:gd name="f21" fmla="*/ f17 1 307141"/>
                <a:gd name="f22" fmla="*/ 0 f18 1"/>
                <a:gd name="f23" fmla="*/ 61428 f17 1"/>
                <a:gd name="f24" fmla="*/ 127975 f18 1"/>
                <a:gd name="f25" fmla="*/ 0 f17 1"/>
                <a:gd name="f26" fmla="*/ 255950 f18 1"/>
                <a:gd name="f27" fmla="*/ 153571 f17 1"/>
                <a:gd name="f28" fmla="*/ 307141 f17 1"/>
                <a:gd name="f29" fmla="*/ 245713 f17 1"/>
                <a:gd name="f30" fmla="*/ f19 1 f2"/>
                <a:gd name="f31" fmla="*/ f22 1 255950"/>
                <a:gd name="f32" fmla="*/ f23 1 307141"/>
                <a:gd name="f33" fmla="*/ f24 1 255950"/>
                <a:gd name="f34" fmla="*/ f25 1 307141"/>
                <a:gd name="f35" fmla="*/ f26 1 255950"/>
                <a:gd name="f36" fmla="*/ f27 1 307141"/>
                <a:gd name="f37" fmla="*/ f28 1 307141"/>
                <a:gd name="f38" fmla="*/ f29 1 30714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255950" h="307141">
                  <a:moveTo>
                    <a:pt x="f8" y="f9"/>
                  </a:moveTo>
                  <a:lnTo>
                    <a:pt x="f8" y="f10"/>
                  </a:lnTo>
                  <a:lnTo>
                    <a:pt x="f6" y="f10"/>
                  </a:lnTo>
                  <a:lnTo>
                    <a:pt x="f11" y="f12"/>
                  </a:lnTo>
                  <a:lnTo>
                    <a:pt x="f5" y="f10"/>
                  </a:lnTo>
                  <a:lnTo>
                    <a:pt x="f13" y="f10"/>
                  </a:lnTo>
                  <a:lnTo>
                    <a:pt x="f13" y="f9"/>
                  </a:lnTo>
                  <a:lnTo>
                    <a:pt x="f8" y="f9"/>
                  </a:lnTo>
                  <a:close/>
                </a:path>
              </a:pathLst>
            </a:custGeom>
            <a:solidFill>
              <a:srgbClr val="B0BCDE"/>
            </a:solidFill>
            <a:ln cap="flat">
              <a:noFill/>
              <a:prstDash val="solid"/>
            </a:ln>
          </p:spPr>
          <p:txBody>
            <a:bodyPr vert="horz" wrap="square" lIns="61429" tIns="0" rIns="61429" bIns="76782"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GB" sz="1200" b="0" i="0" u="none" strike="noStrike" kern="1200" cap="none" spc="0" baseline="0">
                <a:solidFill>
                  <a:srgbClr val="FFFFFF"/>
                </a:solidFill>
                <a:uFillTx/>
                <a:latin typeface="Calibri"/>
              </a:endParaRPr>
            </a:p>
          </p:txBody>
        </p:sp>
        <p:sp>
          <p:nvSpPr>
            <p:cNvPr id="10" name="Freeform: Shape 9"/>
            <p:cNvSpPr/>
            <p:nvPr/>
          </p:nvSpPr>
          <p:spPr>
            <a:xfrm>
              <a:off x="1946245" y="3441673"/>
              <a:ext cx="8299496" cy="682535"/>
            </a:xfrm>
            <a:custGeom>
              <a:avLst/>
              <a:gdLst>
                <a:gd name="f0" fmla="val 10800000"/>
                <a:gd name="f1" fmla="val 5400000"/>
                <a:gd name="f2" fmla="val 180"/>
                <a:gd name="f3" fmla="val w"/>
                <a:gd name="f4" fmla="val h"/>
                <a:gd name="f5" fmla="val 0"/>
                <a:gd name="f6" fmla="val 8299500"/>
                <a:gd name="f7" fmla="val 682535"/>
                <a:gd name="f8" fmla="val 68254"/>
                <a:gd name="f9" fmla="val 30558"/>
                <a:gd name="f10" fmla="val 8231247"/>
                <a:gd name="f11" fmla="val 8268943"/>
                <a:gd name="f12" fmla="val 8299501"/>
                <a:gd name="f13" fmla="val 250263"/>
                <a:gd name="f14" fmla="val 432273"/>
                <a:gd name="f15" fmla="val 614282"/>
                <a:gd name="f16" fmla="val 651978"/>
                <a:gd name="f17" fmla="val 8268942"/>
                <a:gd name="f18" fmla="val 682536"/>
                <a:gd name="f19" fmla="val 8231246"/>
                <a:gd name="f20" fmla="val 651977"/>
                <a:gd name="f21" fmla="val 614281"/>
                <a:gd name="f22" fmla="+- 0 0 -90"/>
                <a:gd name="f23" fmla="*/ f3 1 8299500"/>
                <a:gd name="f24" fmla="*/ f4 1 682535"/>
                <a:gd name="f25" fmla="+- f7 0 f5"/>
                <a:gd name="f26" fmla="+- f6 0 f5"/>
                <a:gd name="f27" fmla="*/ f22 f0 1"/>
                <a:gd name="f28" fmla="*/ f26 1 8299500"/>
                <a:gd name="f29" fmla="*/ f25 1 682535"/>
                <a:gd name="f30" fmla="*/ 0 f26 1"/>
                <a:gd name="f31" fmla="*/ 68254 f25 1"/>
                <a:gd name="f32" fmla="*/ 68254 f26 1"/>
                <a:gd name="f33" fmla="*/ 0 f25 1"/>
                <a:gd name="f34" fmla="*/ 8231247 f26 1"/>
                <a:gd name="f35" fmla="*/ 8299501 f26 1"/>
                <a:gd name="f36" fmla="*/ 8299500 f26 1"/>
                <a:gd name="f37" fmla="*/ 614282 f25 1"/>
                <a:gd name="f38" fmla="*/ 8231246 f26 1"/>
                <a:gd name="f39" fmla="*/ 682536 f25 1"/>
                <a:gd name="f40" fmla="*/ 682535 f25 1"/>
                <a:gd name="f41" fmla="*/ 614281 f25 1"/>
                <a:gd name="f42" fmla="*/ f27 1 f2"/>
                <a:gd name="f43" fmla="*/ f30 1 8299500"/>
                <a:gd name="f44" fmla="*/ f31 1 682535"/>
                <a:gd name="f45" fmla="*/ f32 1 8299500"/>
                <a:gd name="f46" fmla="*/ f33 1 682535"/>
                <a:gd name="f47" fmla="*/ f34 1 8299500"/>
                <a:gd name="f48" fmla="*/ f35 1 8299500"/>
                <a:gd name="f49" fmla="*/ f36 1 8299500"/>
                <a:gd name="f50" fmla="*/ f37 1 682535"/>
                <a:gd name="f51" fmla="*/ f38 1 8299500"/>
                <a:gd name="f52" fmla="*/ f39 1 682535"/>
                <a:gd name="f53" fmla="*/ f40 1 682535"/>
                <a:gd name="f54" fmla="*/ f41 1 682535"/>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8299500" h="68253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4472C4"/>
            </a:solidFill>
            <a:ln w="12701" cap="flat">
              <a:solidFill>
                <a:srgbClr val="FFFFFF"/>
              </a:solidFill>
              <a:prstDash val="solid"/>
              <a:miter/>
            </a:ln>
          </p:spPr>
          <p:txBody>
            <a:bodyPr vert="horz" wrap="square" lIns="96194" tIns="96194" rIns="96194" bIns="9619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Infiltration of myocardium and valvular region with macrophage and autoreactive T lymphocytes</a:t>
              </a:r>
            </a:p>
          </p:txBody>
        </p:sp>
        <p:sp>
          <p:nvSpPr>
            <p:cNvPr id="11" name="Freeform: Shape 10"/>
            <p:cNvSpPr/>
            <p:nvPr/>
          </p:nvSpPr>
          <p:spPr>
            <a:xfrm>
              <a:off x="5942429" y="4166875"/>
              <a:ext cx="307137" cy="255949"/>
            </a:xfrm>
            <a:custGeom>
              <a:avLst/>
              <a:gdLst>
                <a:gd name="f0" fmla="val 10800000"/>
                <a:gd name="f1" fmla="val 5400000"/>
                <a:gd name="f2" fmla="val 180"/>
                <a:gd name="f3" fmla="val w"/>
                <a:gd name="f4" fmla="val h"/>
                <a:gd name="f5" fmla="val 0"/>
                <a:gd name="f6" fmla="val 255950"/>
                <a:gd name="f7" fmla="val 307141"/>
                <a:gd name="f8" fmla="val 204760"/>
                <a:gd name="f9" fmla="val 1"/>
                <a:gd name="f10" fmla="val 153571"/>
                <a:gd name="f11" fmla="val 127975"/>
                <a:gd name="f12" fmla="val 307140"/>
                <a:gd name="f13" fmla="val 51190"/>
                <a:gd name="f14" fmla="+- 0 0 -90"/>
                <a:gd name="f15" fmla="*/ f3 1 255950"/>
                <a:gd name="f16" fmla="*/ f4 1 307141"/>
                <a:gd name="f17" fmla="+- f7 0 f5"/>
                <a:gd name="f18" fmla="+- f6 0 f5"/>
                <a:gd name="f19" fmla="*/ f14 f0 1"/>
                <a:gd name="f20" fmla="*/ f18 1 255950"/>
                <a:gd name="f21" fmla="*/ f17 1 307141"/>
                <a:gd name="f22" fmla="*/ 0 f18 1"/>
                <a:gd name="f23" fmla="*/ 61428 f17 1"/>
                <a:gd name="f24" fmla="*/ 127975 f18 1"/>
                <a:gd name="f25" fmla="*/ 0 f17 1"/>
                <a:gd name="f26" fmla="*/ 255950 f18 1"/>
                <a:gd name="f27" fmla="*/ 153571 f17 1"/>
                <a:gd name="f28" fmla="*/ 307141 f17 1"/>
                <a:gd name="f29" fmla="*/ 245713 f17 1"/>
                <a:gd name="f30" fmla="*/ f19 1 f2"/>
                <a:gd name="f31" fmla="*/ f22 1 255950"/>
                <a:gd name="f32" fmla="*/ f23 1 307141"/>
                <a:gd name="f33" fmla="*/ f24 1 255950"/>
                <a:gd name="f34" fmla="*/ f25 1 307141"/>
                <a:gd name="f35" fmla="*/ f26 1 255950"/>
                <a:gd name="f36" fmla="*/ f27 1 307141"/>
                <a:gd name="f37" fmla="*/ f28 1 307141"/>
                <a:gd name="f38" fmla="*/ f29 1 30714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255950" h="307141">
                  <a:moveTo>
                    <a:pt x="f8" y="f9"/>
                  </a:moveTo>
                  <a:lnTo>
                    <a:pt x="f8" y="f10"/>
                  </a:lnTo>
                  <a:lnTo>
                    <a:pt x="f6" y="f10"/>
                  </a:lnTo>
                  <a:lnTo>
                    <a:pt x="f11" y="f12"/>
                  </a:lnTo>
                  <a:lnTo>
                    <a:pt x="f5" y="f10"/>
                  </a:lnTo>
                  <a:lnTo>
                    <a:pt x="f13" y="f10"/>
                  </a:lnTo>
                  <a:lnTo>
                    <a:pt x="f13" y="f9"/>
                  </a:lnTo>
                  <a:lnTo>
                    <a:pt x="f8" y="f9"/>
                  </a:lnTo>
                  <a:close/>
                </a:path>
              </a:pathLst>
            </a:custGeom>
            <a:solidFill>
              <a:srgbClr val="B0BCDE"/>
            </a:solidFill>
            <a:ln cap="flat">
              <a:noFill/>
              <a:prstDash val="solid"/>
            </a:ln>
          </p:spPr>
          <p:txBody>
            <a:bodyPr vert="horz" wrap="square" lIns="61429" tIns="0" rIns="61429" bIns="76782"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GB" sz="1200" b="0" i="0" u="none" strike="noStrike" kern="1200" cap="none" spc="0" baseline="0">
                <a:solidFill>
                  <a:srgbClr val="FFFFFF"/>
                </a:solidFill>
                <a:uFillTx/>
                <a:latin typeface="Calibri"/>
              </a:endParaRPr>
            </a:p>
          </p:txBody>
        </p:sp>
        <p:sp>
          <p:nvSpPr>
            <p:cNvPr id="12" name="Freeform: Shape 11"/>
            <p:cNvSpPr/>
            <p:nvPr/>
          </p:nvSpPr>
          <p:spPr>
            <a:xfrm>
              <a:off x="1951384" y="4465481"/>
              <a:ext cx="8289237" cy="682535"/>
            </a:xfrm>
            <a:custGeom>
              <a:avLst/>
              <a:gdLst>
                <a:gd name="f0" fmla="val 10800000"/>
                <a:gd name="f1" fmla="val 5400000"/>
                <a:gd name="f2" fmla="val 180"/>
                <a:gd name="f3" fmla="val w"/>
                <a:gd name="f4" fmla="val h"/>
                <a:gd name="f5" fmla="val 0"/>
                <a:gd name="f6" fmla="val 8289235"/>
                <a:gd name="f7" fmla="val 682535"/>
                <a:gd name="f8" fmla="val 68254"/>
                <a:gd name="f9" fmla="val 30558"/>
                <a:gd name="f10" fmla="val 8220982"/>
                <a:gd name="f11" fmla="val 8258678"/>
                <a:gd name="f12" fmla="val 8289236"/>
                <a:gd name="f13" fmla="val 250263"/>
                <a:gd name="f14" fmla="val 432273"/>
                <a:gd name="f15" fmla="val 614282"/>
                <a:gd name="f16" fmla="val 651978"/>
                <a:gd name="f17" fmla="val 8258677"/>
                <a:gd name="f18" fmla="val 682536"/>
                <a:gd name="f19" fmla="val 8220981"/>
                <a:gd name="f20" fmla="val 651977"/>
                <a:gd name="f21" fmla="val 614281"/>
                <a:gd name="f22" fmla="+- 0 0 -90"/>
                <a:gd name="f23" fmla="*/ f3 1 8289235"/>
                <a:gd name="f24" fmla="*/ f4 1 682535"/>
                <a:gd name="f25" fmla="+- f7 0 f5"/>
                <a:gd name="f26" fmla="+- f6 0 f5"/>
                <a:gd name="f27" fmla="*/ f22 f0 1"/>
                <a:gd name="f28" fmla="*/ f26 1 8289235"/>
                <a:gd name="f29" fmla="*/ f25 1 682535"/>
                <a:gd name="f30" fmla="*/ 0 f26 1"/>
                <a:gd name="f31" fmla="*/ 68254 f25 1"/>
                <a:gd name="f32" fmla="*/ 68254 f26 1"/>
                <a:gd name="f33" fmla="*/ 0 f25 1"/>
                <a:gd name="f34" fmla="*/ 8220982 f26 1"/>
                <a:gd name="f35" fmla="*/ 8289236 f26 1"/>
                <a:gd name="f36" fmla="*/ 8289235 f26 1"/>
                <a:gd name="f37" fmla="*/ 614282 f25 1"/>
                <a:gd name="f38" fmla="*/ 8220981 f26 1"/>
                <a:gd name="f39" fmla="*/ 682536 f25 1"/>
                <a:gd name="f40" fmla="*/ 682535 f25 1"/>
                <a:gd name="f41" fmla="*/ 614281 f25 1"/>
                <a:gd name="f42" fmla="*/ f27 1 f2"/>
                <a:gd name="f43" fmla="*/ f30 1 8289235"/>
                <a:gd name="f44" fmla="*/ f31 1 682535"/>
                <a:gd name="f45" fmla="*/ f32 1 8289235"/>
                <a:gd name="f46" fmla="*/ f33 1 682535"/>
                <a:gd name="f47" fmla="*/ f34 1 8289235"/>
                <a:gd name="f48" fmla="*/ f35 1 8289235"/>
                <a:gd name="f49" fmla="*/ f36 1 8289235"/>
                <a:gd name="f50" fmla="*/ f37 1 682535"/>
                <a:gd name="f51" fmla="*/ f38 1 8289235"/>
                <a:gd name="f52" fmla="*/ f39 1 682535"/>
                <a:gd name="f53" fmla="*/ f40 1 682535"/>
                <a:gd name="f54" fmla="*/ f41 1 682535"/>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8289235" h="68253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4472C4"/>
            </a:solidFill>
            <a:ln w="12701" cap="flat">
              <a:solidFill>
                <a:srgbClr val="FFFFFF"/>
              </a:solidFill>
              <a:prstDash val="solid"/>
              <a:miter/>
            </a:ln>
          </p:spPr>
          <p:txBody>
            <a:bodyPr vert="horz" wrap="square" lIns="103811" tIns="103811" rIns="103811" bIns="103811"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200" b="0" i="0" u="none" strike="noStrike" kern="1200" cap="none" spc="0" baseline="0">
                  <a:solidFill>
                    <a:srgbClr val="FFFFFF"/>
                  </a:solidFill>
                  <a:uFillTx/>
                  <a:latin typeface="Calibri"/>
                </a:rPr>
                <a:t>Destruction of myofibres</a:t>
              </a:r>
            </a:p>
          </p:txBody>
        </p:sp>
        <p:sp>
          <p:nvSpPr>
            <p:cNvPr id="13" name="Freeform: Shape 12"/>
            <p:cNvSpPr/>
            <p:nvPr/>
          </p:nvSpPr>
          <p:spPr>
            <a:xfrm>
              <a:off x="5942429" y="5190673"/>
              <a:ext cx="307137" cy="255949"/>
            </a:xfrm>
            <a:custGeom>
              <a:avLst/>
              <a:gdLst>
                <a:gd name="f0" fmla="val 10800000"/>
                <a:gd name="f1" fmla="val 5400000"/>
                <a:gd name="f2" fmla="val 180"/>
                <a:gd name="f3" fmla="val w"/>
                <a:gd name="f4" fmla="val h"/>
                <a:gd name="f5" fmla="val 0"/>
                <a:gd name="f6" fmla="val 255950"/>
                <a:gd name="f7" fmla="val 307141"/>
                <a:gd name="f8" fmla="val 204760"/>
                <a:gd name="f9" fmla="val 1"/>
                <a:gd name="f10" fmla="val 153571"/>
                <a:gd name="f11" fmla="val 127975"/>
                <a:gd name="f12" fmla="val 307140"/>
                <a:gd name="f13" fmla="val 51190"/>
                <a:gd name="f14" fmla="+- 0 0 -90"/>
                <a:gd name="f15" fmla="*/ f3 1 255950"/>
                <a:gd name="f16" fmla="*/ f4 1 307141"/>
                <a:gd name="f17" fmla="+- f7 0 f5"/>
                <a:gd name="f18" fmla="+- f6 0 f5"/>
                <a:gd name="f19" fmla="*/ f14 f0 1"/>
                <a:gd name="f20" fmla="*/ f18 1 255950"/>
                <a:gd name="f21" fmla="*/ f17 1 307141"/>
                <a:gd name="f22" fmla="*/ 0 f18 1"/>
                <a:gd name="f23" fmla="*/ 61428 f17 1"/>
                <a:gd name="f24" fmla="*/ 127975 f18 1"/>
                <a:gd name="f25" fmla="*/ 0 f17 1"/>
                <a:gd name="f26" fmla="*/ 255950 f18 1"/>
                <a:gd name="f27" fmla="*/ 153571 f17 1"/>
                <a:gd name="f28" fmla="*/ 307141 f17 1"/>
                <a:gd name="f29" fmla="*/ 245713 f17 1"/>
                <a:gd name="f30" fmla="*/ f19 1 f2"/>
                <a:gd name="f31" fmla="*/ f22 1 255950"/>
                <a:gd name="f32" fmla="*/ f23 1 307141"/>
                <a:gd name="f33" fmla="*/ f24 1 255950"/>
                <a:gd name="f34" fmla="*/ f25 1 307141"/>
                <a:gd name="f35" fmla="*/ f26 1 255950"/>
                <a:gd name="f36" fmla="*/ f27 1 307141"/>
                <a:gd name="f37" fmla="*/ f28 1 307141"/>
                <a:gd name="f38" fmla="*/ f29 1 30714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255950" h="307141">
                  <a:moveTo>
                    <a:pt x="f8" y="f9"/>
                  </a:moveTo>
                  <a:lnTo>
                    <a:pt x="f8" y="f10"/>
                  </a:lnTo>
                  <a:lnTo>
                    <a:pt x="f6" y="f10"/>
                  </a:lnTo>
                  <a:lnTo>
                    <a:pt x="f11" y="f12"/>
                  </a:lnTo>
                  <a:lnTo>
                    <a:pt x="f5" y="f10"/>
                  </a:lnTo>
                  <a:lnTo>
                    <a:pt x="f13" y="f10"/>
                  </a:lnTo>
                  <a:lnTo>
                    <a:pt x="f13" y="f9"/>
                  </a:lnTo>
                  <a:lnTo>
                    <a:pt x="f8" y="f9"/>
                  </a:lnTo>
                  <a:close/>
                </a:path>
              </a:pathLst>
            </a:custGeom>
            <a:solidFill>
              <a:srgbClr val="B0BCDE"/>
            </a:solidFill>
            <a:ln cap="flat">
              <a:noFill/>
              <a:prstDash val="solid"/>
            </a:ln>
          </p:spPr>
          <p:txBody>
            <a:bodyPr vert="horz" wrap="square" lIns="61429" tIns="0" rIns="61429" bIns="76782"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GB" sz="1200" b="0" i="0" u="none" strike="noStrike" kern="1200" cap="none" spc="0" baseline="0">
                <a:solidFill>
                  <a:srgbClr val="FFFFFF"/>
                </a:solidFill>
                <a:uFillTx/>
                <a:latin typeface="Calibri"/>
              </a:endParaRPr>
            </a:p>
          </p:txBody>
        </p:sp>
        <p:sp>
          <p:nvSpPr>
            <p:cNvPr id="14" name="Freeform: Shape 13"/>
            <p:cNvSpPr/>
            <p:nvPr/>
          </p:nvSpPr>
          <p:spPr>
            <a:xfrm>
              <a:off x="1976759" y="5489289"/>
              <a:ext cx="8238478" cy="682535"/>
            </a:xfrm>
            <a:custGeom>
              <a:avLst/>
              <a:gdLst>
                <a:gd name="f0" fmla="val 10800000"/>
                <a:gd name="f1" fmla="val 5400000"/>
                <a:gd name="f2" fmla="val 180"/>
                <a:gd name="f3" fmla="val w"/>
                <a:gd name="f4" fmla="val h"/>
                <a:gd name="f5" fmla="val 0"/>
                <a:gd name="f6" fmla="val 8238481"/>
                <a:gd name="f7" fmla="val 682535"/>
                <a:gd name="f8" fmla="val 68254"/>
                <a:gd name="f9" fmla="val 30558"/>
                <a:gd name="f10" fmla="val 8170228"/>
                <a:gd name="f11" fmla="val 8207924"/>
                <a:gd name="f12" fmla="val 8238482"/>
                <a:gd name="f13" fmla="val 250263"/>
                <a:gd name="f14" fmla="val 432273"/>
                <a:gd name="f15" fmla="val 614282"/>
                <a:gd name="f16" fmla="val 651978"/>
                <a:gd name="f17" fmla="val 8207923"/>
                <a:gd name="f18" fmla="val 682536"/>
                <a:gd name="f19" fmla="val 8170227"/>
                <a:gd name="f20" fmla="val 651977"/>
                <a:gd name="f21" fmla="val 614281"/>
                <a:gd name="f22" fmla="+- 0 0 -90"/>
                <a:gd name="f23" fmla="*/ f3 1 8238481"/>
                <a:gd name="f24" fmla="*/ f4 1 682535"/>
                <a:gd name="f25" fmla="+- f7 0 f5"/>
                <a:gd name="f26" fmla="+- f6 0 f5"/>
                <a:gd name="f27" fmla="*/ f22 f0 1"/>
                <a:gd name="f28" fmla="*/ f26 1 8238481"/>
                <a:gd name="f29" fmla="*/ f25 1 682535"/>
                <a:gd name="f30" fmla="*/ 0 f26 1"/>
                <a:gd name="f31" fmla="*/ 68254 f25 1"/>
                <a:gd name="f32" fmla="*/ 68254 f26 1"/>
                <a:gd name="f33" fmla="*/ 0 f25 1"/>
                <a:gd name="f34" fmla="*/ 8170228 f26 1"/>
                <a:gd name="f35" fmla="*/ 8238482 f26 1"/>
                <a:gd name="f36" fmla="*/ 8238481 f26 1"/>
                <a:gd name="f37" fmla="*/ 614282 f25 1"/>
                <a:gd name="f38" fmla="*/ 8170227 f26 1"/>
                <a:gd name="f39" fmla="*/ 682536 f25 1"/>
                <a:gd name="f40" fmla="*/ 682535 f25 1"/>
                <a:gd name="f41" fmla="*/ 614281 f25 1"/>
                <a:gd name="f42" fmla="*/ f27 1 f2"/>
                <a:gd name="f43" fmla="*/ f30 1 8238481"/>
                <a:gd name="f44" fmla="*/ f31 1 682535"/>
                <a:gd name="f45" fmla="*/ f32 1 8238481"/>
                <a:gd name="f46" fmla="*/ f33 1 682535"/>
                <a:gd name="f47" fmla="*/ f34 1 8238481"/>
                <a:gd name="f48" fmla="*/ f35 1 8238481"/>
                <a:gd name="f49" fmla="*/ f36 1 8238481"/>
                <a:gd name="f50" fmla="*/ f37 1 682535"/>
                <a:gd name="f51" fmla="*/ f38 1 8238481"/>
                <a:gd name="f52" fmla="*/ f39 1 682535"/>
                <a:gd name="f53" fmla="*/ f40 1 682535"/>
                <a:gd name="f54" fmla="*/ f41 1 682535"/>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8238481" h="68253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4472C4"/>
            </a:solidFill>
            <a:ln w="12701" cap="flat">
              <a:solidFill>
                <a:srgbClr val="FFFFFF"/>
              </a:solidFill>
              <a:prstDash val="solid"/>
              <a:miter/>
            </a:ln>
          </p:spPr>
          <p:txBody>
            <a:bodyPr vert="horz" wrap="square" lIns="103811" tIns="103811" rIns="103811" bIns="103811"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200" b="0" i="0" u="none" strike="noStrike" kern="1200" cap="none" spc="0" baseline="0">
                  <a:solidFill>
                    <a:srgbClr val="FFFFFF"/>
                  </a:solidFill>
                  <a:uFillTx/>
                  <a:latin typeface="Calibri"/>
                </a:rPr>
                <a:t>Valvulitis, scarring and collagen deposition</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C00000"/>
                </a:solidFill>
              </a:rPr>
              <a:t>PATHOLOGY</a:t>
            </a:r>
          </a:p>
        </p:txBody>
      </p:sp>
      <p:sp>
        <p:nvSpPr>
          <p:cNvPr id="3" name="Content Placeholder 2"/>
          <p:cNvSpPr txBox="1">
            <a:spLocks noGrp="1"/>
          </p:cNvSpPr>
          <p:nvPr>
            <p:ph idx="1"/>
          </p:nvPr>
        </p:nvSpPr>
        <p:spPr/>
        <p:txBody>
          <a:bodyPr/>
          <a:lstStyle/>
          <a:p>
            <a:pPr marL="0" lvl="0" indent="0">
              <a:buNone/>
            </a:pPr>
            <a:r>
              <a:rPr lang="en-GB"/>
              <a:t>Involves connective tissue in heart, joints, subcutaneous tissue, brain and vessels of the lung.</a:t>
            </a:r>
          </a:p>
          <a:p>
            <a:pPr marL="0" lvl="0" indent="0">
              <a:buNone/>
            </a:pPr>
            <a:r>
              <a:rPr lang="en-GB"/>
              <a:t>2 phases:</a:t>
            </a:r>
          </a:p>
          <a:p>
            <a:pPr marL="514350" lvl="0" indent="-514350">
              <a:buFont typeface="Calibri Light"/>
              <a:buAutoNum type="arabicPeriod"/>
            </a:pPr>
            <a:r>
              <a:rPr lang="en-GB"/>
              <a:t>Exudative phase: </a:t>
            </a:r>
          </a:p>
          <a:p>
            <a:pPr lvl="0"/>
            <a:r>
              <a:rPr lang="en-GB"/>
              <a:t>Seen in joints</a:t>
            </a:r>
          </a:p>
          <a:p>
            <a:pPr lvl="0"/>
            <a:r>
              <a:rPr lang="en-GB"/>
              <a:t>2-3 weeks after disease onset</a:t>
            </a:r>
          </a:p>
          <a:p>
            <a:pPr lvl="0"/>
            <a:r>
              <a:rPr lang="en-GB"/>
              <a:t>c/b interstitial edema, cellular infiltration, fragmentation of collagen, and scattered deposition of fibrinoid. (eosinophilic granular deposition)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marL="514350" lvl="0" indent="-514350">
              <a:buAutoNum type="arabicPeriod" startAt="2"/>
            </a:pPr>
            <a:r>
              <a:rPr lang="en-GB"/>
              <a:t>Proliferative or Granulomatous phase:</a:t>
            </a:r>
          </a:p>
          <a:p>
            <a:pPr marL="0" lvl="0" indent="0">
              <a:buNone/>
            </a:pPr>
            <a:endParaRPr lang="en-GB"/>
          </a:p>
          <a:p>
            <a:pPr lvl="0"/>
            <a:r>
              <a:rPr lang="en-GB"/>
              <a:t>Seen in heart and subcutaneous tissues</a:t>
            </a:r>
          </a:p>
          <a:p>
            <a:pPr lvl="0"/>
            <a:r>
              <a:rPr lang="en-GB"/>
              <a:t>Lasts for months to years.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TotalTime>
  <Words>2959</Words>
  <Application>Microsoft Office PowerPoint</Application>
  <PresentationFormat>Widescreen</PresentationFormat>
  <Paragraphs>471</Paragraphs>
  <Slides>60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Office Theme</vt:lpstr>
      <vt:lpstr>Acute Rheumatic Fever + Management of CCF</vt:lpstr>
      <vt:lpstr>PowerPoint Presentation</vt:lpstr>
      <vt:lpstr>ETIOLOGY</vt:lpstr>
      <vt:lpstr>EPIDEMIOLOGY</vt:lpstr>
      <vt:lpstr>PowerPoint Presentation</vt:lpstr>
      <vt:lpstr>PATHOGENESIS</vt:lpstr>
      <vt:lpstr>PowerPoint Presentation</vt:lpstr>
      <vt:lpstr>PATHOLOGY</vt:lpstr>
      <vt:lpstr>PowerPoint Presentation</vt:lpstr>
      <vt:lpstr>PowerPoint Presentation</vt:lpstr>
      <vt:lpstr>PowerPoint Presentation</vt:lpstr>
      <vt:lpstr>PowerPoint Presentation</vt:lpstr>
      <vt:lpstr>PowerPoint Presentation</vt:lpstr>
      <vt:lpstr>CLINICAL FEATURES</vt:lpstr>
      <vt:lpstr>POLYARTHRITIS</vt:lpstr>
      <vt:lpstr>CARDITIS</vt:lpstr>
      <vt:lpstr>Clinical features of acute pancarditis </vt:lpstr>
      <vt:lpstr>PowerPoint Presentation</vt:lpstr>
      <vt:lpstr>SUBCUTANEOUS NODULES</vt:lpstr>
      <vt:lpstr>PowerPoint Presentation</vt:lpstr>
      <vt:lpstr>ERYTHEMA MARGINATUM</vt:lpstr>
      <vt:lpstr>PowerPoint Presentation</vt:lpstr>
      <vt:lpstr>SYDENHAM’S CHOREA</vt:lpstr>
      <vt:lpstr>Minor signs</vt:lpstr>
      <vt:lpstr>DIAGNOSIS</vt:lpstr>
      <vt:lpstr>Revised Jones Criteria 2015</vt:lpstr>
      <vt:lpstr>Possible Rheumatic Fever by applying Revised Jones Criteria 2015</vt:lpstr>
      <vt:lpstr>PowerPoint Presentation</vt:lpstr>
      <vt:lpstr>Ancillary studies</vt:lpstr>
      <vt:lpstr>PowerPoint Presentation</vt:lpstr>
      <vt:lpstr>DIFFERENTIAL DIAGNOSIS</vt:lpstr>
      <vt:lpstr>TREATMENT </vt:lpstr>
      <vt:lpstr>PowerPoint Presentation</vt:lpstr>
      <vt:lpstr>PROPHYLAXIS</vt:lpstr>
      <vt:lpstr>PowerPoint Presentation</vt:lpstr>
      <vt:lpstr>Recommended duration for secondary prophylaxis</vt:lpstr>
      <vt:lpstr>In a nutshell</vt:lpstr>
      <vt:lpstr>PowerPoint Presentation</vt:lpstr>
      <vt:lpstr>Management of congestive heart failure</vt:lpstr>
      <vt:lpstr>PowerPoint Presentation</vt:lpstr>
      <vt:lpstr>PowerPoint Presentation</vt:lpstr>
      <vt:lpstr>PowerPoint Presentation</vt:lpstr>
      <vt:lpstr>Investigations </vt:lpstr>
      <vt:lpstr>Treatment </vt:lpstr>
      <vt:lpstr>Reducing cardiac work</vt:lpstr>
      <vt:lpstr>PowerPoint Presentation</vt:lpstr>
      <vt:lpstr>PowerPoint Presentation</vt:lpstr>
      <vt:lpstr>Augmenting cardiac contractility</vt:lpstr>
      <vt:lpstr>PowerPoint Presentation</vt:lpstr>
      <vt:lpstr>PowerPoint Presentation</vt:lpstr>
      <vt:lpstr>Improving cardiac functions by reducing venous return</vt:lpstr>
      <vt:lpstr>PowerPoint Presentation</vt:lpstr>
      <vt:lpstr>Correcting the underlying cause</vt:lpstr>
      <vt:lpstr>PowerPoint Presentation</vt:lpstr>
      <vt:lpstr>MCQ</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rheumatic fever + Management of CCF</dc:title>
  <dc:creator>DEVANG PATEL</dc:creator>
  <cp:lastModifiedBy>haresh shah</cp:lastModifiedBy>
  <cp:revision>29</cp:revision>
  <dcterms:created xsi:type="dcterms:W3CDTF">2021-04-20T06:39:30Z</dcterms:created>
  <dcterms:modified xsi:type="dcterms:W3CDTF">2023-11-29T09:45:45Z</dcterms:modified>
</cp:coreProperties>
</file>