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75"/>
  </p:notesMasterIdLst>
  <p:sldIdLst>
    <p:sldId id="298" r:id="rId2"/>
    <p:sldId id="299" r:id="rId3"/>
    <p:sldId id="300" r:id="rId4"/>
    <p:sldId id="428" r:id="rId5"/>
    <p:sldId id="429" r:id="rId6"/>
    <p:sldId id="430" r:id="rId7"/>
    <p:sldId id="431" r:id="rId8"/>
    <p:sldId id="432" r:id="rId9"/>
    <p:sldId id="433" r:id="rId10"/>
    <p:sldId id="434" r:id="rId11"/>
    <p:sldId id="435" r:id="rId12"/>
    <p:sldId id="459" r:id="rId13"/>
    <p:sldId id="460" r:id="rId14"/>
    <p:sldId id="276" r:id="rId15"/>
    <p:sldId id="278" r:id="rId16"/>
    <p:sldId id="363" r:id="rId17"/>
    <p:sldId id="398" r:id="rId18"/>
    <p:sldId id="399" r:id="rId19"/>
    <p:sldId id="401" r:id="rId20"/>
    <p:sldId id="402" r:id="rId21"/>
    <p:sldId id="403" r:id="rId22"/>
    <p:sldId id="404" r:id="rId23"/>
    <p:sldId id="405" r:id="rId24"/>
    <p:sldId id="406" r:id="rId25"/>
    <p:sldId id="407" r:id="rId26"/>
    <p:sldId id="409" r:id="rId27"/>
    <p:sldId id="410" r:id="rId28"/>
    <p:sldId id="411" r:id="rId29"/>
    <p:sldId id="412" r:id="rId30"/>
    <p:sldId id="392" r:id="rId31"/>
    <p:sldId id="393" r:id="rId32"/>
    <p:sldId id="367" r:id="rId33"/>
    <p:sldId id="436" r:id="rId34"/>
    <p:sldId id="437" r:id="rId35"/>
    <p:sldId id="438" r:id="rId36"/>
    <p:sldId id="439" r:id="rId37"/>
    <p:sldId id="440" r:id="rId38"/>
    <p:sldId id="441" r:id="rId39"/>
    <p:sldId id="442" r:id="rId40"/>
    <p:sldId id="443" r:id="rId41"/>
    <p:sldId id="444" r:id="rId42"/>
    <p:sldId id="445" r:id="rId43"/>
    <p:sldId id="425" r:id="rId44"/>
    <p:sldId id="426" r:id="rId45"/>
    <p:sldId id="381" r:id="rId46"/>
    <p:sldId id="417" r:id="rId47"/>
    <p:sldId id="418" r:id="rId48"/>
    <p:sldId id="419" r:id="rId49"/>
    <p:sldId id="420" r:id="rId50"/>
    <p:sldId id="421" r:id="rId51"/>
    <p:sldId id="422" r:id="rId52"/>
    <p:sldId id="423" r:id="rId53"/>
    <p:sldId id="424" r:id="rId54"/>
    <p:sldId id="427" r:id="rId55"/>
    <p:sldId id="328" r:id="rId56"/>
    <p:sldId id="307" r:id="rId57"/>
    <p:sldId id="330" r:id="rId58"/>
    <p:sldId id="329" r:id="rId59"/>
    <p:sldId id="315" r:id="rId60"/>
    <p:sldId id="446" r:id="rId61"/>
    <p:sldId id="453" r:id="rId62"/>
    <p:sldId id="454" r:id="rId63"/>
    <p:sldId id="455" r:id="rId64"/>
    <p:sldId id="456" r:id="rId65"/>
    <p:sldId id="457" r:id="rId66"/>
    <p:sldId id="458" r:id="rId67"/>
    <p:sldId id="331" r:id="rId68"/>
    <p:sldId id="333" r:id="rId69"/>
    <p:sldId id="334" r:id="rId70"/>
    <p:sldId id="289" r:id="rId71"/>
    <p:sldId id="291" r:id="rId72"/>
    <p:sldId id="355" r:id="rId73"/>
    <p:sldId id="356"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8000"/>
    <a:srgbClr val="FFD41D"/>
    <a:srgbClr val="FFD833"/>
    <a:srgbClr val="FFBC33"/>
    <a:srgbClr val="FFBB33"/>
    <a:srgbClr val="F6BF00"/>
    <a:srgbClr val="FFCC00"/>
    <a:srgbClr val="FF9933"/>
    <a:srgbClr val="FFCC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68" autoAdjust="0"/>
    <p:restoredTop sz="78467" autoAdjust="0"/>
  </p:normalViewPr>
  <p:slideViewPr>
    <p:cSldViewPr snapToGrid="0">
      <p:cViewPr varScale="1">
        <p:scale>
          <a:sx n="90" d="100"/>
          <a:sy n="90" d="100"/>
        </p:scale>
        <p:origin x="-1374"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8BBD2-02A9-4BD2-A6F1-CCA4863A8378}" type="doc">
      <dgm:prSet loTypeId="urn:microsoft.com/office/officeart/2005/8/layout/vList2" loCatId="list" qsTypeId="urn:microsoft.com/office/officeart/2005/8/quickstyle/3d1" qsCatId="3D" csTypeId="urn:microsoft.com/office/officeart/2005/8/colors/colorful1#1" csCatId="colorful" phldr="1"/>
      <dgm:spPr/>
      <dgm:t>
        <a:bodyPr/>
        <a:lstStyle/>
        <a:p>
          <a:endParaRPr lang="en-US"/>
        </a:p>
      </dgm:t>
    </dgm:pt>
    <dgm:pt modelId="{DDEAB3FE-2EEA-46A7-8C0F-01D2C7993F29}">
      <dgm:prSet custT="1"/>
      <dgm:spPr/>
      <dgm:t>
        <a:bodyPr/>
        <a:lstStyle/>
        <a:p>
          <a:pPr algn="ctr" rtl="0"/>
          <a:r>
            <a:rPr lang="en-US" sz="2000" dirty="0" smtClean="0">
              <a:latin typeface="Calibri" panose="020F0502020204030204" pitchFamily="34" charset="0"/>
              <a:cs typeface="Calibri" panose="020F0502020204030204" pitchFamily="34" charset="0"/>
            </a:rPr>
            <a:t>Reduction in the NT-proBNP concentration was significantly greater in the sacubitril–valsartan group than in the enalapril group (percent change, −46.7% vs −25.3%; P&lt;0.001).</a:t>
          </a:r>
          <a:endParaRPr lang="en-IN" sz="2000" dirty="0">
            <a:latin typeface="Calibri" panose="020F0502020204030204" pitchFamily="34" charset="0"/>
            <a:cs typeface="Calibri" panose="020F0502020204030204" pitchFamily="34" charset="0"/>
          </a:endParaRPr>
        </a:p>
      </dgm:t>
    </dgm:pt>
    <dgm:pt modelId="{448CB70D-6905-49C3-8AB5-11AB1303CBCA}" type="parTrans" cxnId="{B5C70CFB-11AB-4834-8BEB-3616BB36252A}">
      <dgm:prSet/>
      <dgm:spPr/>
      <dgm:t>
        <a:bodyPr/>
        <a:lstStyle/>
        <a:p>
          <a:endParaRPr lang="en-US"/>
        </a:p>
      </dgm:t>
    </dgm:pt>
    <dgm:pt modelId="{849591E8-15DC-4D43-9C37-1BB5D35B2874}" type="sibTrans" cxnId="{B5C70CFB-11AB-4834-8BEB-3616BB36252A}">
      <dgm:prSet/>
      <dgm:spPr/>
      <dgm:t>
        <a:bodyPr/>
        <a:lstStyle/>
        <a:p>
          <a:endParaRPr lang="en-US"/>
        </a:p>
      </dgm:t>
    </dgm:pt>
    <dgm:pt modelId="{3CEB845E-FAC3-49CF-AFEF-2B1414B665EB}" type="pres">
      <dgm:prSet presAssocID="{BDE8BBD2-02A9-4BD2-A6F1-CCA4863A8378}" presName="linear" presStyleCnt="0">
        <dgm:presLayoutVars>
          <dgm:animLvl val="lvl"/>
          <dgm:resizeHandles val="exact"/>
        </dgm:presLayoutVars>
      </dgm:prSet>
      <dgm:spPr/>
      <dgm:t>
        <a:bodyPr/>
        <a:lstStyle/>
        <a:p>
          <a:endParaRPr lang="en-US"/>
        </a:p>
      </dgm:t>
    </dgm:pt>
    <dgm:pt modelId="{E078AF1E-094E-4F01-A0A7-E4766EF9FBBA}" type="pres">
      <dgm:prSet presAssocID="{DDEAB3FE-2EEA-46A7-8C0F-01D2C7993F29}" presName="parentText" presStyleLbl="node1" presStyleIdx="0" presStyleCnt="1" custLinFactNeighborX="-189" custLinFactNeighborY="0">
        <dgm:presLayoutVars>
          <dgm:chMax val="0"/>
          <dgm:bulletEnabled val="1"/>
        </dgm:presLayoutVars>
      </dgm:prSet>
      <dgm:spPr/>
      <dgm:t>
        <a:bodyPr/>
        <a:lstStyle/>
        <a:p>
          <a:endParaRPr lang="en-US"/>
        </a:p>
      </dgm:t>
    </dgm:pt>
  </dgm:ptLst>
  <dgm:cxnLst>
    <dgm:cxn modelId="{B984E46F-AEF2-48A9-8C7C-80686A8AA6F5}" type="presOf" srcId="{DDEAB3FE-2EEA-46A7-8C0F-01D2C7993F29}" destId="{E078AF1E-094E-4F01-A0A7-E4766EF9FBBA}" srcOrd="0" destOrd="0" presId="urn:microsoft.com/office/officeart/2005/8/layout/vList2"/>
    <dgm:cxn modelId="{B5C70CFB-11AB-4834-8BEB-3616BB36252A}" srcId="{BDE8BBD2-02A9-4BD2-A6F1-CCA4863A8378}" destId="{DDEAB3FE-2EEA-46A7-8C0F-01D2C7993F29}" srcOrd="0" destOrd="0" parTransId="{448CB70D-6905-49C3-8AB5-11AB1303CBCA}" sibTransId="{849591E8-15DC-4D43-9C37-1BB5D35B2874}"/>
    <dgm:cxn modelId="{E785A430-18F4-4765-B744-2B1A953B4D08}" type="presOf" srcId="{BDE8BBD2-02A9-4BD2-A6F1-CCA4863A8378}" destId="{3CEB845E-FAC3-49CF-AFEF-2B1414B665EB}" srcOrd="0" destOrd="0" presId="urn:microsoft.com/office/officeart/2005/8/layout/vList2"/>
    <dgm:cxn modelId="{E77BB9B1-7807-4DBA-99D9-6B2AE05EF226}" type="presParOf" srcId="{3CEB845E-FAC3-49CF-AFEF-2B1414B665EB}" destId="{E078AF1E-094E-4F01-A0A7-E4766EF9FBBA}" srcOrd="0"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2FA3EE-8744-40BF-9BD3-F473DD070033}"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041A9B3-1BAD-466B-B5BF-3A682F13E7F6}">
      <dgm:prSet/>
      <dgm:spPr/>
      <dgm:t>
        <a:bodyPr/>
        <a:lstStyle/>
        <a:p>
          <a:pPr algn="ctr" rtl="0"/>
          <a:r>
            <a:rPr lang="en-US" dirty="0" smtClean="0">
              <a:latin typeface="Calibri" panose="020F0502020204030204" pitchFamily="34" charset="0"/>
              <a:cs typeface="Calibri" panose="020F0502020204030204" pitchFamily="34" charset="0"/>
            </a:rPr>
            <a:t>Among patients with current or previous symptomatic HFmrEF (LVEF, 41% – 49%), use of ARNi may be considered to reduce the risk of HF hospitalization and cardiovascular mortality, particularly among patients with LVEF on the lower end of this spectrum</a:t>
          </a:r>
          <a:endParaRPr lang="en-IN" dirty="0">
            <a:latin typeface="Calibri" panose="020F0502020204030204" pitchFamily="34" charset="0"/>
            <a:cs typeface="Calibri" panose="020F0502020204030204" pitchFamily="34" charset="0"/>
          </a:endParaRPr>
        </a:p>
      </dgm:t>
    </dgm:pt>
    <dgm:pt modelId="{5E455A19-C28D-4686-B432-7CFAB31D3EFE}" type="parTrans" cxnId="{491DB569-A9D5-4BDA-A6E6-E55B3C6E458C}">
      <dgm:prSet/>
      <dgm:spPr/>
      <dgm:t>
        <a:bodyPr/>
        <a:lstStyle/>
        <a:p>
          <a:endParaRPr lang="en-US"/>
        </a:p>
      </dgm:t>
    </dgm:pt>
    <dgm:pt modelId="{7E3E2DFA-5C6C-46ED-8863-A391E6465DD9}" type="sibTrans" cxnId="{491DB569-A9D5-4BDA-A6E6-E55B3C6E458C}">
      <dgm:prSet/>
      <dgm:spPr/>
      <dgm:t>
        <a:bodyPr/>
        <a:lstStyle/>
        <a:p>
          <a:endParaRPr lang="en-US"/>
        </a:p>
      </dgm:t>
    </dgm:pt>
    <dgm:pt modelId="{7E337F35-FD7A-4B8D-96E0-182B217ECFA5}" type="pres">
      <dgm:prSet presAssocID="{692FA3EE-8744-40BF-9BD3-F473DD070033}" presName="linear" presStyleCnt="0">
        <dgm:presLayoutVars>
          <dgm:animLvl val="lvl"/>
          <dgm:resizeHandles val="exact"/>
        </dgm:presLayoutVars>
      </dgm:prSet>
      <dgm:spPr/>
      <dgm:t>
        <a:bodyPr/>
        <a:lstStyle/>
        <a:p>
          <a:endParaRPr lang="en-US"/>
        </a:p>
      </dgm:t>
    </dgm:pt>
    <dgm:pt modelId="{15F10EAF-90B9-4C1D-ACED-A925936544F8}" type="pres">
      <dgm:prSet presAssocID="{A041A9B3-1BAD-466B-B5BF-3A682F13E7F6}" presName="parentText" presStyleLbl="node1" presStyleIdx="0" presStyleCnt="1">
        <dgm:presLayoutVars>
          <dgm:chMax val="0"/>
          <dgm:bulletEnabled val="1"/>
        </dgm:presLayoutVars>
      </dgm:prSet>
      <dgm:spPr/>
      <dgm:t>
        <a:bodyPr/>
        <a:lstStyle/>
        <a:p>
          <a:endParaRPr lang="en-US"/>
        </a:p>
      </dgm:t>
    </dgm:pt>
  </dgm:ptLst>
  <dgm:cxnLst>
    <dgm:cxn modelId="{491DB569-A9D5-4BDA-A6E6-E55B3C6E458C}" srcId="{692FA3EE-8744-40BF-9BD3-F473DD070033}" destId="{A041A9B3-1BAD-466B-B5BF-3A682F13E7F6}" srcOrd="0" destOrd="0" parTransId="{5E455A19-C28D-4686-B432-7CFAB31D3EFE}" sibTransId="{7E3E2DFA-5C6C-46ED-8863-A391E6465DD9}"/>
    <dgm:cxn modelId="{746AC5AF-6F2F-4163-B156-B61891FBE5AB}" type="presOf" srcId="{A041A9B3-1BAD-466B-B5BF-3A682F13E7F6}" destId="{15F10EAF-90B9-4C1D-ACED-A925936544F8}" srcOrd="0" destOrd="0" presId="urn:microsoft.com/office/officeart/2005/8/layout/vList2"/>
    <dgm:cxn modelId="{FE9387F8-294D-4C0D-A56F-06C3A8F6E593}" type="presOf" srcId="{692FA3EE-8744-40BF-9BD3-F473DD070033}" destId="{7E337F35-FD7A-4B8D-96E0-182B217ECFA5}" srcOrd="0" destOrd="0" presId="urn:microsoft.com/office/officeart/2005/8/layout/vList2"/>
    <dgm:cxn modelId="{F6DD4E2E-F5BC-431A-A9F7-59C1121AF81B}" type="presParOf" srcId="{7E337F35-FD7A-4B8D-96E0-182B217ECFA5}" destId="{15F10EAF-90B9-4C1D-ACED-A925936544F8}"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8AF1E-094E-4F01-A0A7-E4766EF9FBBA}">
      <dsp:nvSpPr>
        <dsp:cNvPr id="0" name=""/>
        <dsp:cNvSpPr/>
      </dsp:nvSpPr>
      <dsp:spPr>
        <a:xfrm>
          <a:off x="0" y="793"/>
          <a:ext cx="4337538" cy="1621683"/>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latin typeface="Calibri" panose="020F0502020204030204" pitchFamily="34" charset="0"/>
              <a:cs typeface="Calibri" panose="020F0502020204030204" pitchFamily="34" charset="0"/>
            </a:rPr>
            <a:t>Reduction in the NT-proBNP concentration was significantly greater in the sacubitril–valsartan group than in the enalapril group (percent change, −46.7% vs −25.3%; P&lt;0.001).</a:t>
          </a:r>
          <a:endParaRPr lang="en-IN" sz="2000" kern="1200" dirty="0">
            <a:latin typeface="Calibri" panose="020F0502020204030204" pitchFamily="34" charset="0"/>
            <a:cs typeface="Calibri" panose="020F0502020204030204" pitchFamily="34" charset="0"/>
          </a:endParaRPr>
        </a:p>
      </dsp:txBody>
      <dsp:txXfrm>
        <a:off x="79164" y="79957"/>
        <a:ext cx="4179210" cy="1463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10EAF-90B9-4C1D-ACED-A925936544F8}">
      <dsp:nvSpPr>
        <dsp:cNvPr id="0" name=""/>
        <dsp:cNvSpPr/>
      </dsp:nvSpPr>
      <dsp:spPr>
        <a:xfrm>
          <a:off x="0" y="21744"/>
          <a:ext cx="8815282" cy="879840"/>
        </a:xfrm>
        <a:prstGeom prst="roundRect">
          <a:avLst/>
        </a:prstGeom>
        <a:gradFill rotWithShape="0">
          <a:gsLst>
            <a:gs pos="0">
              <a:schemeClr val="dk2">
                <a:hueOff val="0"/>
                <a:satOff val="0"/>
                <a:lumOff val="0"/>
                <a:alphaOff val="0"/>
                <a:satMod val="100000"/>
                <a:lumMod val="100000"/>
              </a:schemeClr>
            </a:gs>
            <a:gs pos="50000">
              <a:schemeClr val="dk2">
                <a:hueOff val="0"/>
                <a:satOff val="0"/>
                <a:lumOff val="0"/>
                <a:alphaOff val="0"/>
                <a:shade val="99000"/>
                <a:satMod val="105000"/>
                <a:lumMod val="100000"/>
              </a:schemeClr>
            </a:gs>
            <a:gs pos="100000">
              <a:schemeClr val="dk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latin typeface="Calibri" panose="020F0502020204030204" pitchFamily="34" charset="0"/>
              <a:cs typeface="Calibri" panose="020F0502020204030204" pitchFamily="34" charset="0"/>
            </a:rPr>
            <a:t>Among patients with current or previous symptomatic HFmrEF (LVEF, 41% – 49%), use of ARNi may be considered to reduce the risk of HF hospitalization and cardiovascular mortality, particularly among patients with LVEF on the lower end of this spectrum</a:t>
          </a:r>
          <a:endParaRPr lang="en-IN" sz="1600" kern="1200" dirty="0">
            <a:latin typeface="Calibri" panose="020F0502020204030204" pitchFamily="34" charset="0"/>
            <a:cs typeface="Calibri" panose="020F0502020204030204" pitchFamily="34" charset="0"/>
          </a:endParaRPr>
        </a:p>
      </dsp:txBody>
      <dsp:txXfrm>
        <a:off x="42950" y="64694"/>
        <a:ext cx="8729382" cy="7939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9864D-E626-40DE-A830-EA13FF84DB3F}" type="datetimeFigureOut">
              <a:rPr lang="en-IN" smtClean="0"/>
              <a:pPr/>
              <a:t>17-11-2023</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A9365-2E40-4F9C-A345-DBAA3BB943FA}" type="slidenum">
              <a:rPr lang="en-IN" smtClean="0"/>
              <a:pPr/>
              <a:t>‹#›</a:t>
            </a:fld>
            <a:endParaRPr lang="en-IN" dirty="0"/>
          </a:p>
        </p:txBody>
      </p:sp>
    </p:spTree>
    <p:extLst>
      <p:ext uri="{BB962C8B-B14F-4D97-AF65-F5344CB8AC3E}">
        <p14:creationId xmlns:p14="http://schemas.microsoft.com/office/powerpoint/2010/main" xmlns="" val="3047811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FED7454C-ED71-4D79-AFDA-B4D1305AF507}" type="slidenum">
              <a:rPr lang="en-IN" smtClean="0"/>
              <a:pPr/>
              <a:t>2</a:t>
            </a:fld>
            <a:endParaRPr lang="en-IN" dirty="0"/>
          </a:p>
        </p:txBody>
      </p:sp>
    </p:spTree>
    <p:extLst>
      <p:ext uri="{BB962C8B-B14F-4D97-AF65-F5344CB8AC3E}">
        <p14:creationId xmlns:p14="http://schemas.microsoft.com/office/powerpoint/2010/main" xmlns="" val="3175923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randomly assigned 4822 patients with New York Heart Association (NYHA) class II to IV heart failure, ejection fraction of 45% or higher, elevated level of natriuretic peptides, and structural heart disease to receive sacubitril–valsartan (target dose, 97 mg of sacubitril with 103 mg of valsartan twice daily) or valsartan (target dose, 160 mg twice daily). The primary outcome was a composite of total hospitalizations for heart failure and death from cardiovascular causes. </a:t>
            </a:r>
          </a:p>
          <a:p>
            <a:endParaRPr lang="en-US" dirty="0" smtClean="0"/>
          </a:p>
          <a:p>
            <a:r>
              <a:rPr lang="en-US" dirty="0" smtClean="0"/>
              <a:t>There were 894 primary events in 526 patients in the sacubitril–valsartan group and 1009 primary events in 557 patients in the valsartan group (rate ratio, 0.87; 95% confidence interval [CI], 0.75 to 1.01; P=0.06). The incidence of death from cardiovascular causes was 8.5% in the sacubitril–valsartan group and 8.9% in the valsartan group (hazard ratio, 0.95; 95% CI, 0.79 to 1.16); there were 690 and 797 total hospitalizations for heart failure, respectively (rate ratio, 0.85; 95% CI, 0.72 to 1.00). NYHA class improved in 15.0% of the patients in the sacubitril–valsartan group and in 12.6% of those in the valsartan group (odds ratio, 1.45; 95% CI, 1.13 to 1.86); renal function worsened in 1.4% and 2.7%, respectively (hazard ratio, 0.50; 95% CI, 0.33 to 0.77). Patients in the sacubitril–valsartan group had a higher incidence of hypotension and angioedema and a lower incidence of hyperkalemia.</a:t>
            </a:r>
          </a:p>
          <a:p>
            <a:endParaRPr lang="en-US" dirty="0" smtClean="0"/>
          </a:p>
          <a:p>
            <a:r>
              <a:rPr lang="en-US" dirty="0" smtClean="0"/>
              <a:t>Sacubitril–valsartan did not result in a significantly lower rate of total hospitalizations for heart failure and death from cardiovascular causes among patients with heart failure and an ejection fraction of 45% or higher.</a:t>
            </a:r>
          </a:p>
          <a:p>
            <a:endParaRPr lang="en-IN" dirty="0" smtClean="0"/>
          </a:p>
          <a:p>
            <a:endParaRPr lang="en-IN" dirty="0" smtClean="0"/>
          </a:p>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30</a:t>
            </a:fld>
            <a:endParaRPr lang="en-IN" dirty="0"/>
          </a:p>
        </p:txBody>
      </p:sp>
    </p:spTree>
    <p:extLst>
      <p:ext uri="{BB962C8B-B14F-4D97-AF65-F5344CB8AC3E}">
        <p14:creationId xmlns:p14="http://schemas.microsoft.com/office/powerpoint/2010/main" xmlns="" val="2103228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PARAMOUNT was a phase 2, randomised, parallel-group, double-blind multicentre trial in patients with New York Heart Association (NYHA) class II–III heart failure, left ventricular ejection fraction 45% or higher, and NT-proBNP greater than 400 pg/mL. Participants were randomly assigned (1:1) by central interactive voice response system to LCZ696 titrated to 200 mg twice daily or valsartan titrated to 160 mg twice daily, and treated for 36 weeks. Investigators and participants were masked to treatment assignment. The primary endpoint was change in NT-proBNP, a marker of left ventricular wall stress, from baseline to 12 weeks; analysis included all patients randomly assigned to treatment groups who had a baseline and at least one post baseline assessment.</a:t>
            </a:r>
          </a:p>
          <a:p>
            <a:endParaRPr lang="en-US" dirty="0" smtClean="0"/>
          </a:p>
          <a:p>
            <a:r>
              <a:rPr lang="en-US" dirty="0" smtClean="0"/>
              <a:t>149 patients were randomly assigned to LCZ696 and 152 to valsartan; 134 in the LCZ696 group and 132 in the valsartan group were included in analysis of the primary endpoint. NT-proBNP was significantly reduced at 12 weeks in the LCZ696 group compared with the valsartan group (LCZ696: baseline, 783 pg/mL [95% CI 670–914], 12 weeks, 605 pg/mL [512–714]; valsartan: baseline, 862 pg/mL [733–1012], 12 weeks, 835 [710–981]; ratio LCZ696/valsartan, 0·77, 95% CI 0·64–0·92, p=0·005). </a:t>
            </a:r>
          </a:p>
          <a:p>
            <a:endParaRPr lang="en-US" dirty="0" smtClean="0"/>
          </a:p>
          <a:p>
            <a:r>
              <a:rPr lang="en-US" dirty="0" smtClean="0"/>
              <a:t>In patients with heart failure with preserved ejection fraction, LCZ696 reduced NT-proBNP to a greater extent than did valsartan at 12 weeks and was well tolerated. </a:t>
            </a:r>
            <a:endParaRPr lang="en-IN" dirty="0" smtClean="0"/>
          </a:p>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32</a:t>
            </a:fld>
            <a:endParaRPr lang="en-IN" dirty="0"/>
          </a:p>
        </p:txBody>
      </p:sp>
    </p:spTree>
    <p:extLst>
      <p:ext uri="{BB962C8B-B14F-4D97-AF65-F5344CB8AC3E}">
        <p14:creationId xmlns:p14="http://schemas.microsoft.com/office/powerpoint/2010/main" xmlns="" val="336305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Objective: </a:t>
            </a:r>
            <a:r>
              <a:rPr lang="en-US" sz="1200" b="0" i="0" kern="1200" dirty="0" smtClean="0">
                <a:solidFill>
                  <a:schemeClr val="tx1"/>
                </a:solidFill>
                <a:effectLst/>
                <a:latin typeface="+mn-lt"/>
                <a:ea typeface="+mn-ea"/>
                <a:cs typeface="+mn-cs"/>
              </a:rPr>
              <a:t>To compare the safety and efficacy of valsartan/sacubitril (angiotensin receptor neprilysin inhibitor [ARNI]) against enalapril (angiotensin-converting enzyme inhibitor [ACEI]) in patients with acute heart failure at 6-month follow-up.</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Methods: </a:t>
            </a:r>
            <a:r>
              <a:rPr lang="en-US" sz="1200" b="0" i="0" kern="1200" dirty="0" smtClean="0">
                <a:solidFill>
                  <a:schemeClr val="tx1"/>
                </a:solidFill>
                <a:effectLst/>
                <a:latin typeface="+mn-lt"/>
                <a:ea typeface="+mn-ea"/>
                <a:cs typeface="+mn-cs"/>
              </a:rPr>
              <a:t>In this prospective, single centre, and observational study conducted between September 2017 and February 2020 in India, patients with acute decompensated heart failure with reduced ejection fraction (&lt;40%) were included. Patients were divided in two groups: valsartan/sacubitril (ARNI) group and enalapril (ACEI). Patients were followed up for at least 6 months after administration of first dose and were evaluated for safety, efficacy, and tolerability of target drug. Student's independent t-test was employed for comparing continuous variables. Chi-square test or Fisher's exact test, whichever appropriate, was applied for comparing categorical variables.</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Results: </a:t>
            </a:r>
            <a:r>
              <a:rPr lang="en-US" sz="1200" b="0" i="0" kern="1200" dirty="0" smtClean="0">
                <a:solidFill>
                  <a:schemeClr val="tx1"/>
                </a:solidFill>
                <a:effectLst/>
                <a:latin typeface="+mn-lt"/>
                <a:ea typeface="+mn-ea"/>
                <a:cs typeface="+mn-cs"/>
              </a:rPr>
              <a:t>A total of 200 patients were included in the present study, 100 each in ARNI and ACEI group. The mean age of the population was 61.2 ± 8.4 years and 62.6 ± 8.6 years in ARNI group and ACEI group, respectively. The mean maximum tolerated dose by population in ARNI group was 203.6 mg and 8.9 mg in ACEI group. Readmission for heart failure were seen significantly higher in ACEI group than ARNI group (p value = 0.001). Parameters like ejection fraction, left ventricular end diastolic and systolic dimensions, 6 min walk test and Kansas City Cardiomyopathy Questionnaires (KCCQ) showed p values &lt; 0.05 between the groups.</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Conclusion: </a:t>
            </a:r>
            <a:r>
              <a:rPr lang="en-US" sz="1200" b="0" i="0" kern="1200" dirty="0" smtClean="0">
                <a:solidFill>
                  <a:schemeClr val="tx1"/>
                </a:solidFill>
                <a:effectLst/>
                <a:latin typeface="+mn-lt"/>
                <a:ea typeface="+mn-ea"/>
                <a:cs typeface="+mn-cs"/>
              </a:rPr>
              <a:t>The ARNI study group showed better safety and efficacy outcomes at the end of 6 months follow-up compared to ACEI group.</a:t>
            </a:r>
          </a:p>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43</a:t>
            </a:fld>
            <a:endParaRPr lang="en-IN" dirty="0"/>
          </a:p>
        </p:txBody>
      </p:sp>
    </p:spTree>
    <p:extLst>
      <p:ext uri="{BB962C8B-B14F-4D97-AF65-F5344CB8AC3E}">
        <p14:creationId xmlns:p14="http://schemas.microsoft.com/office/powerpoint/2010/main" xmlns="" val="86257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Aims: </a:t>
            </a:r>
            <a:r>
              <a:rPr lang="en-US" sz="1200" b="0" i="0" kern="1200" dirty="0" smtClean="0">
                <a:solidFill>
                  <a:schemeClr val="tx1"/>
                </a:solidFill>
                <a:effectLst/>
                <a:latin typeface="+mn-lt"/>
                <a:ea typeface="+mn-ea"/>
                <a:cs typeface="+mn-cs"/>
              </a:rPr>
              <a:t>Sacubitril/valsartan is a first-in-class angiotensin receptor-neprilysin inhibitor (ARNI) with a class-1 guideline recommendation. We assessed the real-world effectiveness of ARNI versus angiotensin-converting enzyme inhibitor/angiotensin receptor blocker (ACEi/ARB) on all-cause and cardiovascular (CV)-related mortality and hospitalizations in heart failure (HF) with reduced or mildly reduced ejection fraction (EF).</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Methods: </a:t>
            </a:r>
            <a:r>
              <a:rPr lang="en-US" sz="1200" b="0" i="0" kern="1200" dirty="0" smtClean="0">
                <a:solidFill>
                  <a:schemeClr val="tx1"/>
                </a:solidFill>
                <a:effectLst/>
                <a:latin typeface="+mn-lt"/>
                <a:ea typeface="+mn-ea"/>
                <a:cs typeface="+mn-cs"/>
              </a:rPr>
              <a:t>Patient-level clinical, laboratory, drug dispensation, hospitalization, and mortality data were derived from the Swedish Heart Failure Registry (SwedeHF) and interlinked databases (1 April 2016-31 December 2020). Eligible ARNI:ACEi/ARB patients (n = 7275:24,604) had a left ventricular EF &lt; 50%. Mortality and hospitalizations with ARNI (≤ 3 months pre-/post-1 April 2016 index [SwedeHF]; n = 1506) versus ACEi/ARB (≤ 3 months post-index; n = 17,108) were assessed using propensity score matching (1:1 ratio) with clinical variables, and sensitivity analysis (1:2/1:3 with, and 1:2 without clinical variables).</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Results: </a:t>
            </a:r>
            <a:r>
              <a:rPr lang="en-US" sz="1200" b="0" i="0" kern="1200" dirty="0" smtClean="0">
                <a:solidFill>
                  <a:schemeClr val="tx1"/>
                </a:solidFill>
                <a:effectLst/>
                <a:latin typeface="+mn-lt"/>
                <a:ea typeface="+mn-ea"/>
                <a:cs typeface="+mn-cs"/>
              </a:rPr>
              <a:t>ARNI induced a 23% reduction in all-cause mortality versus ACEi/ARB (1:1 hazard ratio [HR; 95% confidence interval (CI)]: 0.77 [0.63-0.95], p = 0.013), and a non-significant 23% relative risk reduction in CV-related mortality (0.77 [0.54-1.09], p = 0.13), but no difference in all-cause or CV-related hospitalization (1.02 [0.91-1.13]; p = 0.76; 1.01 [0.91-1.15]; p = 0.84, respectively). Sensitivity analyses confirmed all-cause mortality was reduced for ARNI versus ACEi/ARB (HR 0.90 [95% CI 0.82-0.99], p = 0.026), but not CV-related mortality (HR 1.04 [95% CI 0.89-1.22], p = 0.63).</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Conclusions: </a:t>
            </a:r>
            <a:r>
              <a:rPr lang="en-US" sz="1200" b="0" i="0" kern="1200" dirty="0" smtClean="0">
                <a:solidFill>
                  <a:schemeClr val="tx1"/>
                </a:solidFill>
                <a:effectLst/>
                <a:latin typeface="+mn-lt"/>
                <a:ea typeface="+mn-ea"/>
                <a:cs typeface="+mn-cs"/>
              </a:rPr>
              <a:t>In this nationwide real-world study including a population of patients with HF with reduced or mildly reduced EF, ARNI as part of guideline-led Swedish clinical practice was associated with a statistically significant relative risk reduction in all-cause mortality compared with ACEi/ARB.</a:t>
            </a:r>
          </a:p>
          <a:p>
            <a:r>
              <a:rPr lang="en-US" dirty="0" smtClean="0"/>
              <a:t/>
            </a:r>
            <a:br>
              <a:rPr lang="en-US" dirty="0" smtClean="0"/>
            </a:br>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44</a:t>
            </a:fld>
            <a:endParaRPr lang="en-IN" dirty="0"/>
          </a:p>
        </p:txBody>
      </p:sp>
    </p:spTree>
    <p:extLst>
      <p:ext uri="{BB962C8B-B14F-4D97-AF65-F5344CB8AC3E}">
        <p14:creationId xmlns:p14="http://schemas.microsoft.com/office/powerpoint/2010/main" xmlns="" val="2004433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45</a:t>
            </a:fld>
            <a:endParaRPr lang="en-IN" dirty="0"/>
          </a:p>
        </p:txBody>
      </p:sp>
    </p:spTree>
    <p:extLst>
      <p:ext uri="{BB962C8B-B14F-4D97-AF65-F5344CB8AC3E}">
        <p14:creationId xmlns:p14="http://schemas.microsoft.com/office/powerpoint/2010/main" xmlns="" val="264741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0583CF3-9567-4294-8F56-89371C56B014}" type="slidenum">
              <a:rPr lang="en-IN" smtClean="0"/>
              <a:pPr/>
              <a:t>58</a:t>
            </a:fld>
            <a:endParaRPr lang="en-IN" dirty="0"/>
          </a:p>
        </p:txBody>
      </p:sp>
    </p:spTree>
    <p:extLst>
      <p:ext uri="{BB962C8B-B14F-4D97-AF65-F5344CB8AC3E}">
        <p14:creationId xmlns:p14="http://schemas.microsoft.com/office/powerpoint/2010/main" xmlns="" val="171498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3</a:t>
            </a:fld>
            <a:endParaRPr lang="en-IN" dirty="0"/>
          </a:p>
        </p:txBody>
      </p:sp>
    </p:spTree>
    <p:extLst>
      <p:ext uri="{BB962C8B-B14F-4D97-AF65-F5344CB8AC3E}">
        <p14:creationId xmlns:p14="http://schemas.microsoft.com/office/powerpoint/2010/main" xmlns="" val="415838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BNP and NT-proBNP do not only have a great significance in the diagnosis of HF, but they also have an assistance value for assessing the severity and prognosis of HF. </a:t>
            </a:r>
          </a:p>
          <a:p>
            <a:endParaRPr lang="en-US" dirty="0" smtClean="0"/>
          </a:p>
          <a:p>
            <a:r>
              <a:rPr lang="en-US" dirty="0" smtClean="0"/>
              <a:t>Plasma BNP and NT-proBNP levels have prognostic values in patients with cardiovascular diseases, and the reduction of BNP and NT-proBNP level predicts an improvement in clinical symptoms. </a:t>
            </a:r>
          </a:p>
          <a:p>
            <a:endParaRPr lang="en-US" dirty="0" smtClean="0"/>
          </a:p>
          <a:p>
            <a:r>
              <a:rPr lang="en-US" dirty="0" smtClean="0"/>
              <a:t>Plasma BNP and NT-proBNP are also used clinically to guide the management of patients with HF and cardiac dysfunction, and they are also used as prognostic indicators which can help clinicians adjust their therapy strategy and determine therapy effectiveness to improve a patient’s survival.</a:t>
            </a:r>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9</a:t>
            </a:fld>
            <a:endParaRPr lang="en-IN" dirty="0"/>
          </a:p>
        </p:txBody>
      </p:sp>
    </p:spTree>
    <p:extLst>
      <p:ext uri="{BB962C8B-B14F-4D97-AF65-F5344CB8AC3E}">
        <p14:creationId xmlns:p14="http://schemas.microsoft.com/office/powerpoint/2010/main" xmlns="" val="369801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a:t>
            </a:r>
            <a:r>
              <a:rPr lang="en-US" baseline="0" dirty="0" smtClean="0"/>
              <a:t> survival benefit and reduced hospital admission….patient’s satisfaction in terms of improved quality of life is very important</a:t>
            </a:r>
            <a:endParaRPr lang="en-US" dirty="0"/>
          </a:p>
        </p:txBody>
      </p:sp>
      <p:sp>
        <p:nvSpPr>
          <p:cNvPr id="4" name="Slide Number Placeholder 3"/>
          <p:cNvSpPr>
            <a:spLocks noGrp="1"/>
          </p:cNvSpPr>
          <p:nvPr>
            <p:ph type="sldNum" sz="quarter" idx="10"/>
          </p:nvPr>
        </p:nvSpPr>
        <p:spPr/>
        <p:txBody>
          <a:bodyPr/>
          <a:lstStyle/>
          <a:p>
            <a:fld id="{CD75ED0A-E718-BA45-A87A-A6ACBA5847C0}" type="slidenum">
              <a:rPr lang="en-US" smtClean="0"/>
              <a:pPr/>
              <a:t>13</a:t>
            </a:fld>
            <a:endParaRPr lang="en-US" dirty="0"/>
          </a:p>
        </p:txBody>
      </p:sp>
    </p:spTree>
    <p:extLst>
      <p:ext uri="{BB962C8B-B14F-4D97-AF65-F5344CB8AC3E}">
        <p14:creationId xmlns:p14="http://schemas.microsoft.com/office/powerpoint/2010/main" xmlns="" val="237195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15</a:t>
            </a:fld>
            <a:endParaRPr lang="en-IN" dirty="0"/>
          </a:p>
        </p:txBody>
      </p:sp>
    </p:spTree>
    <p:extLst>
      <p:ext uri="{BB962C8B-B14F-4D97-AF65-F5344CB8AC3E}">
        <p14:creationId xmlns:p14="http://schemas.microsoft.com/office/powerpoint/2010/main" xmlns="" val="1214720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Background: </a:t>
            </a:r>
            <a:r>
              <a:rPr lang="en-US" dirty="0" smtClean="0"/>
              <a:t>We compared the angiotensin receptor–neprilysin inhibitor LCZ696 with enalapril in patients who had heart failure with a reduced ejection fraction. In previous studies, enalapril improved survival in such patients. </a:t>
            </a:r>
          </a:p>
          <a:p>
            <a:endParaRPr lang="en-US" dirty="0" smtClean="0"/>
          </a:p>
          <a:p>
            <a:r>
              <a:rPr lang="en-US" b="1" dirty="0" smtClean="0"/>
              <a:t>Methods:</a:t>
            </a:r>
            <a:r>
              <a:rPr lang="en-US" baseline="0" dirty="0" smtClean="0"/>
              <a:t> </a:t>
            </a:r>
            <a:r>
              <a:rPr lang="en-US" dirty="0" smtClean="0"/>
              <a:t>In this double-blind trial, we randomly assigned 8442 </a:t>
            </a:r>
            <a:r>
              <a:rPr lang="en-US" b="1" dirty="0" smtClean="0"/>
              <a:t>patients with class II, III, or IV heart failure </a:t>
            </a:r>
            <a:r>
              <a:rPr lang="en-US" dirty="0" smtClean="0"/>
              <a:t>and an ejection fraction of 40% or less to receive either LCZ696 (at a dose of 200 mg twice daily) or enalapril (at a dose of 10 mg twice daily), in addition to recommended therapy. The primary outcome was a composite of death from cardiovascular causes or hospitalization for heart failure, but the trial was designed to detect a difference in the rates of death from cardiovascular causes. </a:t>
            </a:r>
          </a:p>
          <a:p>
            <a:endParaRPr lang="en-US" dirty="0" smtClean="0"/>
          </a:p>
          <a:p>
            <a:r>
              <a:rPr lang="en-US" b="1" dirty="0" smtClean="0"/>
              <a:t>Results:</a:t>
            </a:r>
            <a:r>
              <a:rPr lang="en-US" baseline="0" dirty="0" smtClean="0"/>
              <a:t> </a:t>
            </a:r>
            <a:r>
              <a:rPr lang="en-US" dirty="0" smtClean="0"/>
              <a:t>The trial was stopped early, according to prespecified rules, after a </a:t>
            </a:r>
            <a:r>
              <a:rPr lang="en-US" b="1" dirty="0" smtClean="0"/>
              <a:t>median follow-up of 27 months</a:t>
            </a:r>
            <a:r>
              <a:rPr lang="en-US" dirty="0" smtClean="0"/>
              <a:t>, because the boundary for an overwhelming benefit with LCZ696 had been crossed. At the time of study closure, the primary outcome had occurred in 914 patients (21.8%) in the LCZ696 group and 1117 patients (26.5%) in the enalapril group (hazard ratio in the LCZ696 group, 0.80; 95% confidence interval [CI], 0.73 to 0.87; P&lt;0.001); of these patients, 558 (13.3%) and 693 (16.5%), respectively, died from cardiovascular causes (hazard ratio, 0.80; 95% CI, 0.71 to 0.89; P&lt;0.001). As compared with enalapril, LCZ696 also reduced the risk of hospitalization for heart failure by 21% (P&lt;0.001)</a:t>
            </a:r>
            <a:r>
              <a:rPr lang="en-US" baseline="0" dirty="0" smtClean="0"/>
              <a:t> </a:t>
            </a:r>
            <a:r>
              <a:rPr lang="en-US" dirty="0" smtClean="0"/>
              <a:t>and decreased the symptoms and physical limitations of heart failure (P=0.001). The LCZ696 group had higher proportions of patients with hypotension and nonserious angioedema but lower proportions with renal impairment, hyperkalemia, and cough </a:t>
            </a:r>
            <a:r>
              <a:rPr lang="en-IN" dirty="0" smtClean="0"/>
              <a:t>than the enalapril group.</a:t>
            </a:r>
          </a:p>
          <a:p>
            <a:endParaRPr lang="en-US" dirty="0" smtClean="0"/>
          </a:p>
          <a:p>
            <a:r>
              <a:rPr lang="en-US" b="1" dirty="0" smtClean="0"/>
              <a:t>Conclusions:</a:t>
            </a:r>
            <a:r>
              <a:rPr lang="en-US" dirty="0" smtClean="0"/>
              <a:t> LCZ696 was superior to enalapril in reducing the risks of death and of hospitalization for heart failure.</a:t>
            </a:r>
            <a:endParaRPr lang="en-IN" dirty="0" smtClean="0"/>
          </a:p>
          <a:p>
            <a:endParaRPr lang="en-IN" dirty="0" smtClean="0"/>
          </a:p>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18</a:t>
            </a:fld>
            <a:endParaRPr lang="en-IN" dirty="0"/>
          </a:p>
        </p:txBody>
      </p:sp>
    </p:spTree>
    <p:extLst>
      <p:ext uri="{BB962C8B-B14F-4D97-AF65-F5344CB8AC3E}">
        <p14:creationId xmlns:p14="http://schemas.microsoft.com/office/powerpoint/2010/main" xmlns="" val="3464928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enrolled patients with heart failure with reduced ejection fraction who were hospitalized for acute decompensated heart failure at 129 sites in the United States. After hemodynamic stabilization, patients were randomly assigned to receive sacubitril–valsartan (target dose, 97 mg of sacubitril with 103 mg of valsartan twice daily) or enalapril (target dose, 10 mg twice daily). The primary efficacy outcome was the time-averaged proportional change in the N-terminal pro–B-type natriuretic peptide (NT-proBNP) concentration from baseline through weeks 4 and 8.</a:t>
            </a:r>
          </a:p>
          <a:p>
            <a:endParaRPr lang="en-US" dirty="0" smtClean="0"/>
          </a:p>
          <a:p>
            <a:r>
              <a:rPr lang="en-US" dirty="0" smtClean="0"/>
              <a:t>Of the 881 patients who underwent randomization, 440 were assigned to receive sacubitril–valsartan and 441 to receive enalapril. The time-averaged reduction in the NT-proBNP concentration was significantly greater in the sacubitril–valsartan group than in the enalapril group; the ratio of the geometric mean of values obtained at weeks 4 and 8 to the baseline value was 0.53 in the sacubitril–valsartan group as compared with 0.75 in the enalapril group (percent change, −46.7% vs. −25.3%; ratio of change with sacubitril–valsartan vs. enalapril, 0.71; 95% confidence interval [CI], 0.63 to 0.81; P&lt;0.001). </a:t>
            </a:r>
            <a:r>
              <a:rPr lang="en-US" b="1" dirty="0" smtClean="0"/>
              <a:t>The greater reduction in the NT-proBNP concentration with sacubitril–valsartan than with enalapril was evident as early as week 1 </a:t>
            </a:r>
            <a:r>
              <a:rPr lang="en-US" dirty="0" smtClean="0"/>
              <a:t>(ratio of change, 0.76; 95% CI, 0.69 to 0.85). </a:t>
            </a:r>
            <a:endParaRPr lang="en-IN" dirty="0" smtClean="0"/>
          </a:p>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27</a:t>
            </a:fld>
            <a:endParaRPr lang="en-IN" dirty="0"/>
          </a:p>
        </p:txBody>
      </p:sp>
    </p:spTree>
    <p:extLst>
      <p:ext uri="{BB962C8B-B14F-4D97-AF65-F5344CB8AC3E}">
        <p14:creationId xmlns:p14="http://schemas.microsoft.com/office/powerpoint/2010/main" xmlns="" val="3013300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28</a:t>
            </a:fld>
            <a:endParaRPr lang="en-IN" dirty="0"/>
          </a:p>
        </p:txBody>
      </p:sp>
    </p:spTree>
    <p:extLst>
      <p:ext uri="{BB962C8B-B14F-4D97-AF65-F5344CB8AC3E}">
        <p14:creationId xmlns:p14="http://schemas.microsoft.com/office/powerpoint/2010/main" xmlns="" val="934909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Objective: </a:t>
            </a:r>
            <a:r>
              <a:rPr lang="en-US" sz="1200" b="0" i="0" kern="1200" dirty="0" smtClean="0">
                <a:solidFill>
                  <a:schemeClr val="tx1"/>
                </a:solidFill>
                <a:effectLst/>
                <a:latin typeface="+mn-lt"/>
                <a:ea typeface="+mn-ea"/>
                <a:cs typeface="+mn-cs"/>
              </a:rPr>
              <a:t>To determine whether NT-proBNP changes in patients with HFrEF treated with sacubitril-valsartan correlate with </a:t>
            </a:r>
            <a:r>
              <a:rPr lang="en-US" sz="1200" b="1" i="0" kern="1200" dirty="0" smtClean="0">
                <a:solidFill>
                  <a:schemeClr val="tx1"/>
                </a:solidFill>
                <a:effectLst/>
                <a:latin typeface="+mn-lt"/>
                <a:ea typeface="+mn-ea"/>
                <a:cs typeface="+mn-cs"/>
              </a:rPr>
              <a:t>changes in measures of cardiac volume and function.</a:t>
            </a:r>
          </a:p>
          <a:p>
            <a:r>
              <a:rPr lang="en-US" sz="1200" b="1" i="0" kern="1200" dirty="0" smtClean="0">
                <a:solidFill>
                  <a:schemeClr val="tx1"/>
                </a:solidFill>
                <a:effectLst/>
                <a:latin typeface="+mn-lt"/>
                <a:ea typeface="+mn-ea"/>
                <a:cs typeface="+mn-cs"/>
              </a:rPr>
              <a:t>Design, setting, and participants: </a:t>
            </a:r>
            <a:r>
              <a:rPr lang="en-US" sz="1200" b="0" i="0" kern="1200" dirty="0" smtClean="0">
                <a:solidFill>
                  <a:schemeClr val="tx1"/>
                </a:solidFill>
                <a:effectLst/>
                <a:latin typeface="+mn-lt"/>
                <a:ea typeface="+mn-ea"/>
                <a:cs typeface="+mn-cs"/>
              </a:rPr>
              <a:t>Prospective, 12-month, single-group, open-label study of patients with HFrEF enrolled in 78 outpatient sites in the United States. Sacubitril-valsartan was initiated and the dose adjusted. Enrollment commenced on October 25, 2016, and follow-up was completed on October 22, 2018.</a:t>
            </a:r>
          </a:p>
          <a:p>
            <a:r>
              <a:rPr lang="en-US" sz="1200" b="1" i="0" kern="1200" dirty="0" smtClean="0">
                <a:solidFill>
                  <a:schemeClr val="tx1"/>
                </a:solidFill>
                <a:effectLst/>
                <a:latin typeface="+mn-lt"/>
                <a:ea typeface="+mn-ea"/>
                <a:cs typeface="+mn-cs"/>
              </a:rPr>
              <a:t>Exposures: </a:t>
            </a:r>
            <a:r>
              <a:rPr lang="en-US" sz="1200" b="0" i="0" kern="1200" dirty="0" smtClean="0">
                <a:solidFill>
                  <a:schemeClr val="tx1"/>
                </a:solidFill>
                <a:effectLst/>
                <a:latin typeface="+mn-lt"/>
                <a:ea typeface="+mn-ea"/>
                <a:cs typeface="+mn-cs"/>
              </a:rPr>
              <a:t>NT-proBNP concentrations among patients treated with sacubitril-valsartan.</a:t>
            </a:r>
          </a:p>
          <a:p>
            <a:r>
              <a:rPr lang="en-US" sz="1200" b="1" i="0" kern="1200" dirty="0" smtClean="0">
                <a:solidFill>
                  <a:schemeClr val="tx1"/>
                </a:solidFill>
                <a:effectLst/>
                <a:latin typeface="+mn-lt"/>
                <a:ea typeface="+mn-ea"/>
                <a:cs typeface="+mn-cs"/>
              </a:rPr>
              <a:t>Main outcomes and measures: </a:t>
            </a:r>
            <a:r>
              <a:rPr lang="en-US" sz="1200" b="0" i="0" kern="1200" dirty="0" smtClean="0">
                <a:solidFill>
                  <a:schemeClr val="tx1"/>
                </a:solidFill>
                <a:effectLst/>
                <a:latin typeface="+mn-lt"/>
                <a:ea typeface="+mn-ea"/>
                <a:cs typeface="+mn-cs"/>
              </a:rPr>
              <a:t>The primary outcome was the correlation between changes in log2-NT-proBNP concentrations and left ventricular (LV) EF, LV end-diastolic volume index (LVEDVI), LV end-systolic volume index (LVESVI), left atrial volume index (LAVI), and ratio of early transmitral Doppler velocity/early diastolic annular velocity (E/e') at 12 months.</a:t>
            </a:r>
          </a:p>
          <a:p>
            <a:r>
              <a:rPr lang="en-US" sz="1200" b="1" i="0" kern="1200" dirty="0" smtClean="0">
                <a:solidFill>
                  <a:schemeClr val="tx1"/>
                </a:solidFill>
                <a:effectLst/>
                <a:latin typeface="+mn-lt"/>
                <a:ea typeface="+mn-ea"/>
                <a:cs typeface="+mn-cs"/>
              </a:rPr>
              <a:t>Results: </a:t>
            </a:r>
            <a:r>
              <a:rPr lang="en-US" sz="1200" b="0" i="0" kern="1200" dirty="0" smtClean="0">
                <a:solidFill>
                  <a:schemeClr val="tx1"/>
                </a:solidFill>
                <a:effectLst/>
                <a:latin typeface="+mn-lt"/>
                <a:ea typeface="+mn-ea"/>
                <a:cs typeface="+mn-cs"/>
              </a:rPr>
              <a:t>Among 794 patients (mean age, 65.1 years; 226 women [28.5%]; mean LVEF = 28.2%), 654 (82.4%) completed the study. The median NT-proBNP concentration at baseline was 816 pg/mL (interquartile range [IQR], 332-1822) and 455 pg/mL (IQR, 153-1090) at 12 months (difference, P &lt; .001). At 12 months, the change in log2-NT-proBNP concentration was correlated with changes in LVEF (r = -0.381 [IQR, -0.448 to -0.310]; P &lt; .001), LVEDVI (r = 0.320 [IQR, 0.246 to 0.391]; P &lt; .001), LVESVI (r = 0.405 [IQR, 0.335 to 0.470]; P &lt; .001), LAVI (r = 0.263 [IQR, 0.186 to 0.338]; P &lt; .001), and E/e' (r = 0.269 [IQR, 0.182 to 0.353]; P &lt; .001). At 12 months, LVEF increased from 28.2% to 37.8% (difference, 9.4% [95% CI, 8.8% to 9.9%]; P &lt; .001), while LVEDVI decreased from 86.93 to 74.15 mL/m2 (difference, -12.25 mL/m2 [IQR, -12.92 to -11.58]; P &lt; .001) and LVESVI decreased from 61.68 to 45.46 mL/m2 (difference, -15.29 mL/m2 [95% CI, -16.03 to -14.55]; P &lt; .001). LAVI and E/e' ratio also decreased significantly. The most frequent adverse events were hypotension (17.6%), dizziness (16.8%), hyperkalemia (13.2%), and worsening kidney function (12.3%).</a:t>
            </a:r>
          </a:p>
          <a:p>
            <a:r>
              <a:rPr lang="en-US" sz="1200" b="1" i="0" kern="1200" dirty="0" smtClean="0">
                <a:solidFill>
                  <a:schemeClr val="tx1"/>
                </a:solidFill>
                <a:effectLst/>
                <a:latin typeface="+mn-lt"/>
                <a:ea typeface="+mn-ea"/>
                <a:cs typeface="+mn-cs"/>
              </a:rPr>
              <a:t>Conclusions and relevance: </a:t>
            </a:r>
            <a:r>
              <a:rPr lang="en-US" sz="1200" b="0" i="0" kern="1200" dirty="0" smtClean="0">
                <a:solidFill>
                  <a:schemeClr val="tx1"/>
                </a:solidFill>
                <a:effectLst/>
                <a:latin typeface="+mn-lt"/>
                <a:ea typeface="+mn-ea"/>
                <a:cs typeface="+mn-cs"/>
              </a:rPr>
              <a:t>In this exploratory study of patients with HFrEF treated with sacubitril-valsartan, reduction in NT-proBNP concentration was weakly yet significantly correlated with improvements in markers of cardiac volume and function at 12 months. The observed reverse cardiac remodeling may provide a mechanistic explanation for the effects of sacubitril-valsartan in patients with HFrEF.</a:t>
            </a:r>
          </a:p>
          <a:p>
            <a:endParaRPr lang="en-IN" dirty="0"/>
          </a:p>
        </p:txBody>
      </p:sp>
      <p:sp>
        <p:nvSpPr>
          <p:cNvPr id="4" name="Slide Number Placeholder 3"/>
          <p:cNvSpPr>
            <a:spLocks noGrp="1"/>
          </p:cNvSpPr>
          <p:nvPr>
            <p:ph type="sldNum" sz="quarter" idx="10"/>
          </p:nvPr>
        </p:nvSpPr>
        <p:spPr/>
        <p:txBody>
          <a:bodyPr/>
          <a:lstStyle/>
          <a:p>
            <a:fld id="{505A9365-2E40-4F9C-A345-DBAA3BB943FA}" type="slidenum">
              <a:rPr lang="en-IN" smtClean="0"/>
              <a:pPr/>
              <a:t>29</a:t>
            </a:fld>
            <a:endParaRPr lang="en-IN" dirty="0"/>
          </a:p>
        </p:txBody>
      </p:sp>
    </p:spTree>
    <p:extLst>
      <p:ext uri="{BB962C8B-B14F-4D97-AF65-F5344CB8AC3E}">
        <p14:creationId xmlns:p14="http://schemas.microsoft.com/office/powerpoint/2010/main" xmlns="" val="3134563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7A4D243C-9BD0-4507-8F24-CE2E36DD4382}" type="datetimeFigureOut">
              <a:rPr lang="en-IN" smtClean="0"/>
              <a:pPr/>
              <a:t>17-11-2023</a:t>
            </a:fld>
            <a:endParaRPr lang="en-IN"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IN"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393653127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4D243C-9BD0-4507-8F24-CE2E36DD4382}" type="datetimeFigureOut">
              <a:rPr lang="en-IN" smtClean="0"/>
              <a:pPr/>
              <a:t>17-11-2023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382229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4D243C-9BD0-4507-8F24-CE2E36DD4382}" type="datetimeFigureOut">
              <a:rPr lang="en-IN" smtClean="0"/>
              <a:pPr/>
              <a:t>17-11-2023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3124287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4D243C-9BD0-4507-8F24-CE2E36DD4382}" type="datetimeFigureOut">
              <a:rPr lang="en-IN" smtClean="0"/>
              <a:pPr/>
              <a:t>17-11-2023</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102589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7A4D243C-9BD0-4507-8F24-CE2E36DD4382}" type="datetimeFigureOut">
              <a:rPr lang="en-IN" smtClean="0"/>
              <a:pPr/>
              <a:t>17-11-2023</a:t>
            </a:fld>
            <a:endParaRPr lang="en-IN"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IN" dirty="0"/>
          </a:p>
        </p:txBody>
      </p:sp>
      <p:sp>
        <p:nvSpPr>
          <p:cNvPr id="6" name="Slide Number Placeholder 5"/>
          <p:cNvSpPr>
            <a:spLocks noGrp="1"/>
          </p:cNvSpPr>
          <p:nvPr>
            <p:ph type="sldNum" sz="quarter" idx="12"/>
          </p:nvPr>
        </p:nvSpPr>
        <p:spPr>
          <a:xfrm>
            <a:off x="8604504" y="5211060"/>
            <a:ext cx="2112264" cy="228600"/>
          </a:xfrm>
        </p:spPr>
        <p:txBody>
          <a:body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420854443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4D243C-9BD0-4507-8F24-CE2E36DD4382}" type="datetimeFigureOut">
              <a:rPr lang="en-IN" smtClean="0"/>
              <a:pPr/>
              <a:t>17-11-2023</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21520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4D243C-9BD0-4507-8F24-CE2E36DD4382}" type="datetimeFigureOut">
              <a:rPr lang="en-IN" smtClean="0"/>
              <a:pPr/>
              <a:t>17-11-2023</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232864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4D243C-9BD0-4507-8F24-CE2E36DD4382}" type="datetimeFigureOut">
              <a:rPr lang="en-IN" smtClean="0"/>
              <a:pPr/>
              <a:t>17-11-2023</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469802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D243C-9BD0-4507-8F24-CE2E36DD4382}" type="datetimeFigureOut">
              <a:rPr lang="en-IN" smtClean="0"/>
              <a:pPr/>
              <a:t>17-11-2023</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2576119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7A4D243C-9BD0-4507-8F24-CE2E36DD4382}" type="datetimeFigureOut">
              <a:rPr lang="en-IN" smtClean="0"/>
              <a:pPr/>
              <a:t>17-11-2023</a:t>
            </a:fld>
            <a:endParaRPr lang="en-IN" dirty="0"/>
          </a:p>
        </p:txBody>
      </p:sp>
      <p:sp>
        <p:nvSpPr>
          <p:cNvPr id="9" name="Footer Placeholder 8"/>
          <p:cNvSpPr>
            <a:spLocks noGrp="1"/>
          </p:cNvSpPr>
          <p:nvPr>
            <p:ph type="ftr" sz="quarter" idx="11"/>
          </p:nvPr>
        </p:nvSpPr>
        <p:spPr/>
        <p:txBody>
          <a:bodyPr/>
          <a:lstStyle>
            <a:lvl1pPr algn="r">
              <a:defRPr/>
            </a:lvl1pPr>
          </a:lstStyle>
          <a:p>
            <a:endParaRPr lang="en-IN"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21035ED9-B32F-49FD-9B2E-A273D23C3767}" type="slidenum">
              <a:rPr lang="en-IN" smtClean="0"/>
              <a:pPr/>
              <a:t>‹#›</a:t>
            </a:fld>
            <a:endParaRPr lang="en-IN"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469361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7A4D243C-9BD0-4507-8F24-CE2E36DD4382}" type="datetimeFigureOut">
              <a:rPr lang="en-IN" smtClean="0"/>
              <a:pPr/>
              <a:t>17-11-2023</a:t>
            </a:fld>
            <a:endParaRPr lang="en-IN"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IN"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21035ED9-B32F-49FD-9B2E-A273D23C3767}" type="slidenum">
              <a:rPr lang="en-IN" smtClean="0"/>
              <a:pPr/>
              <a:t>‹#›</a:t>
            </a:fld>
            <a:endParaRPr lang="en-IN"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928840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7A4D243C-9BD0-4507-8F24-CE2E36DD4382}" type="datetimeFigureOut">
              <a:rPr lang="en-IN" smtClean="0"/>
              <a:pPr/>
              <a:t>17-11-2023</a:t>
            </a:fld>
            <a:endParaRPr lang="en-IN"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IN"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1035ED9-B32F-49FD-9B2E-A273D23C3767}" type="slidenum">
              <a:rPr lang="en-IN" smtClean="0"/>
              <a:pPr/>
              <a:t>‹#›</a:t>
            </a:fld>
            <a:endParaRPr lang="en-IN" dirty="0"/>
          </a:p>
        </p:txBody>
      </p:sp>
    </p:spTree>
    <p:extLst>
      <p:ext uri="{BB962C8B-B14F-4D97-AF65-F5344CB8AC3E}">
        <p14:creationId xmlns:p14="http://schemas.microsoft.com/office/powerpoint/2010/main" xmlns="" val="420993288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133" y="4743450"/>
            <a:ext cx="7174524" cy="1540119"/>
          </a:xfrm>
        </p:spPr>
        <p:txBody>
          <a:bodyPr>
            <a:noAutofit/>
          </a:bodyPr>
          <a:lstStyle/>
          <a:p>
            <a:pPr algn="ctr"/>
            <a:r>
              <a:rPr lang="en-US" sz="1800" b="1" dirty="0" smtClean="0">
                <a:solidFill>
                  <a:srgbClr val="C00000"/>
                </a:solidFill>
              </a:rPr>
              <a:t/>
            </a:r>
            <a:br>
              <a:rPr lang="en-US" sz="1800" b="1" dirty="0" smtClean="0">
                <a:solidFill>
                  <a:srgbClr val="C00000"/>
                </a:solidFill>
              </a:rPr>
            </a:br>
            <a:r>
              <a:rPr sz="1800" b="1" smtClean="0">
                <a:solidFill>
                  <a:srgbClr val="C00000"/>
                </a:solidFill>
              </a:rPr>
              <a:t/>
            </a:r>
            <a:br>
              <a:rPr sz="1800" b="1" smtClean="0">
                <a:solidFill>
                  <a:srgbClr val="C00000"/>
                </a:solidFill>
              </a:rPr>
            </a:br>
            <a:r>
              <a:rPr sz="1800" b="1" smtClean="0">
                <a:solidFill>
                  <a:srgbClr val="C00000"/>
                </a:solidFill>
              </a:rPr>
              <a:t/>
            </a:r>
            <a:br>
              <a:rPr sz="1800" b="1" smtClean="0">
                <a:solidFill>
                  <a:srgbClr val="C00000"/>
                </a:solidFill>
              </a:rPr>
            </a:br>
            <a:r>
              <a:rPr sz="1800" b="1" smtClean="0">
                <a:solidFill>
                  <a:srgbClr val="C00000"/>
                </a:solidFill>
              </a:rPr>
              <a:t> </a:t>
            </a:r>
            <a:r>
              <a:rPr sz="1800" b="1" smtClean="0">
                <a:solidFill>
                  <a:srgbClr val="C00000"/>
                </a:solidFill>
              </a:rPr>
              <a:t>                                                        </a:t>
            </a:r>
            <a:r>
              <a:rPr lang="en-US" sz="1800" b="1" dirty="0" smtClean="0">
                <a:solidFill>
                  <a:srgbClr val="C00000"/>
                </a:solidFill>
              </a:rPr>
              <a:t>Dr. Viral </a:t>
            </a:r>
            <a:r>
              <a:rPr sz="1800" b="1" err="1" smtClean="0">
                <a:solidFill>
                  <a:srgbClr val="C00000"/>
                </a:solidFill>
              </a:rPr>
              <a:t>G</a:t>
            </a:r>
            <a:r>
              <a:rPr lang="en-US" sz="1800" b="1" dirty="0" err="1" smtClean="0">
                <a:solidFill>
                  <a:srgbClr val="C00000"/>
                </a:solidFill>
              </a:rPr>
              <a:t>andhi</a:t>
            </a:r>
            <a:r>
              <a:rPr lang="en-US" sz="1800" b="1" dirty="0" smtClean="0">
                <a:solidFill>
                  <a:srgbClr val="C00000"/>
                </a:solidFill>
              </a:rPr>
              <a:t/>
            </a:r>
            <a:br>
              <a:rPr lang="en-US" sz="1800" b="1" dirty="0" smtClean="0">
                <a:solidFill>
                  <a:srgbClr val="C00000"/>
                </a:solidFill>
              </a:rPr>
            </a:br>
            <a:r>
              <a:rPr lang="en-US" sz="1800" b="1" dirty="0" smtClean="0">
                <a:solidFill>
                  <a:srgbClr val="C00000"/>
                </a:solidFill>
              </a:rPr>
              <a:t>                                                  MD , </a:t>
            </a:r>
            <a:r>
              <a:rPr lang="en-US" sz="1800" b="1" dirty="0" err="1" smtClean="0">
                <a:solidFill>
                  <a:srgbClr val="C00000"/>
                </a:solidFill>
              </a:rPr>
              <a:t>DrNB</a:t>
            </a:r>
            <a:r>
              <a:rPr lang="en-US" sz="1800" b="1" dirty="0" smtClean="0">
                <a:solidFill>
                  <a:srgbClr val="C00000"/>
                </a:solidFill>
              </a:rPr>
              <a:t> cardiology</a:t>
            </a:r>
            <a:br>
              <a:rPr lang="en-US" sz="1800" b="1" dirty="0" smtClean="0">
                <a:solidFill>
                  <a:srgbClr val="C00000"/>
                </a:solidFill>
              </a:rPr>
            </a:br>
            <a:r>
              <a:rPr lang="en-US" sz="1800" b="1" dirty="0" smtClean="0">
                <a:solidFill>
                  <a:srgbClr val="C00000"/>
                </a:solidFill>
              </a:rPr>
              <a:t>                            </a:t>
            </a:r>
            <a:r>
              <a:rPr sz="1800" b="1" smtClean="0">
                <a:solidFill>
                  <a:srgbClr val="C00000"/>
                </a:solidFill>
              </a:rPr>
              <a:t>assist professordept of cardiology</a:t>
            </a:r>
            <a:br>
              <a:rPr sz="1800" b="1" smtClean="0">
                <a:solidFill>
                  <a:srgbClr val="C00000"/>
                </a:solidFill>
              </a:rPr>
            </a:br>
            <a:r>
              <a:rPr sz="1800" b="1" smtClean="0">
                <a:solidFill>
                  <a:srgbClr val="C00000"/>
                </a:solidFill>
              </a:rPr>
              <a:t>                   SBKS medical inst and research centre ,</a:t>
            </a:r>
            <a:br>
              <a:rPr sz="1800" b="1" smtClean="0">
                <a:solidFill>
                  <a:srgbClr val="C00000"/>
                </a:solidFill>
              </a:rPr>
            </a:br>
            <a:r>
              <a:rPr sz="1800" b="1" smtClean="0">
                <a:solidFill>
                  <a:srgbClr val="C00000"/>
                </a:solidFill>
              </a:rPr>
              <a:t>sumandeep vidyapeeth deemed to be university</a:t>
            </a:r>
            <a:r>
              <a:rPr lang="en-US" sz="4000" b="1" dirty="0" smtClean="0">
                <a:solidFill>
                  <a:srgbClr val="C00000"/>
                </a:solidFill>
              </a:rPr>
              <a:t/>
            </a:r>
            <a:br>
              <a:rPr lang="en-US" sz="4000" b="1" dirty="0" smtClean="0">
                <a:solidFill>
                  <a:srgbClr val="C00000"/>
                </a:solidFill>
              </a:rPr>
            </a:br>
            <a:endParaRPr lang="en-IN" sz="4000" b="1" dirty="0"/>
          </a:p>
        </p:txBody>
      </p:sp>
      <p:sp>
        <p:nvSpPr>
          <p:cNvPr id="3" name="Content Placeholder 2"/>
          <p:cNvSpPr>
            <a:spLocks noGrp="1"/>
          </p:cNvSpPr>
          <p:nvPr>
            <p:ph idx="1"/>
          </p:nvPr>
        </p:nvSpPr>
        <p:spPr>
          <a:xfrm>
            <a:off x="235195" y="1128348"/>
            <a:ext cx="8534400" cy="1969477"/>
          </a:xfrm>
        </p:spPr>
        <p:txBody>
          <a:bodyPr>
            <a:noAutofit/>
          </a:bodyPr>
          <a:lstStyle/>
          <a:p>
            <a:pPr marL="0" indent="0" algn="ctr">
              <a:buNone/>
            </a:pPr>
            <a:r>
              <a:rPr lang="en-US" sz="4800" b="1" dirty="0" smtClean="0">
                <a:solidFill>
                  <a:srgbClr val="006600"/>
                </a:solidFill>
                <a:latin typeface="+mj-lt"/>
              </a:rPr>
              <a:t>SACUBITRIL/VALSARTAN </a:t>
            </a:r>
          </a:p>
          <a:p>
            <a:pPr marL="0" indent="0" algn="ctr">
              <a:buNone/>
            </a:pPr>
            <a:r>
              <a:rPr lang="en-IN" sz="4800" b="1" dirty="0" err="1" smtClean="0">
                <a:solidFill>
                  <a:srgbClr val="006600"/>
                </a:solidFill>
                <a:latin typeface="+mj-lt"/>
              </a:rPr>
              <a:t>Angiotensin</a:t>
            </a:r>
            <a:r>
              <a:rPr lang="en-IN" sz="4800" b="1" dirty="0" smtClean="0">
                <a:solidFill>
                  <a:srgbClr val="006600"/>
                </a:solidFill>
                <a:latin typeface="+mj-lt"/>
              </a:rPr>
              <a:t> </a:t>
            </a:r>
            <a:r>
              <a:rPr lang="en-IN" sz="4800" b="1" dirty="0">
                <a:solidFill>
                  <a:srgbClr val="006600"/>
                </a:solidFill>
                <a:latin typeface="+mj-lt"/>
              </a:rPr>
              <a:t>Receptor - Neprilysin Inhibitor </a:t>
            </a:r>
            <a:r>
              <a:rPr lang="en-IN" sz="4800" b="1" dirty="0" smtClean="0">
                <a:solidFill>
                  <a:srgbClr val="006600"/>
                </a:solidFill>
                <a:latin typeface="+mj-lt"/>
              </a:rPr>
              <a:t>(ARNi)</a:t>
            </a:r>
            <a:endParaRPr lang="en-IN" sz="4800" b="1" dirty="0">
              <a:solidFill>
                <a:srgbClr val="006600"/>
              </a:solidFill>
              <a:latin typeface="+mj-lt"/>
            </a:endParaRPr>
          </a:p>
        </p:txBody>
      </p:sp>
    </p:spTree>
    <p:extLst>
      <p:ext uri="{BB962C8B-B14F-4D97-AF65-F5344CB8AC3E}">
        <p14:creationId xmlns:p14="http://schemas.microsoft.com/office/powerpoint/2010/main" xmlns="" val="750246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5C8E47CC-2C36-4E78-B987-9C8EC0DAC266}"/>
              </a:ext>
            </a:extLst>
          </p:cNvPr>
          <p:cNvSpPr txBox="1">
            <a:spLocks/>
          </p:cNvSpPr>
          <p:nvPr/>
        </p:nvSpPr>
        <p:spPr>
          <a:xfrm>
            <a:off x="654529" y="372160"/>
            <a:ext cx="10515600" cy="660111"/>
          </a:xfrm>
          <a:prstGeom prst="rect">
            <a:avLst/>
          </a:prstGeom>
        </p:spPr>
        <p:txBody>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IN" sz="3200" b="1" dirty="0" smtClean="0">
                <a:solidFill>
                  <a:srgbClr val="006600"/>
                </a:solidFill>
                <a:ea typeface="+mj-ea"/>
                <a:cs typeface="+mj-cs"/>
              </a:rPr>
              <a:t>Stages of Heart Failure</a:t>
            </a:r>
            <a:endParaRPr lang="en-IN" sz="3200" b="1" dirty="0">
              <a:solidFill>
                <a:srgbClr val="006600"/>
              </a:solidFill>
              <a:ea typeface="+mj-ea"/>
              <a:cs typeface="+mj-cs"/>
            </a:endParaRPr>
          </a:p>
        </p:txBody>
      </p:sp>
      <p:sp>
        <p:nvSpPr>
          <p:cNvPr id="3" name="Rectangle 2" descr="The stages of HF emphasize the development and progression of disease and advanced stages and progression are associated with reduced survival. Therapeutic interventions in each stage aim to modify risk factors (stage A), treat risk and structural heart disease to prevent HF (stage B), and reduce symptoms, morbidity, and mortality (stages C and D). The trajectory of Stage C HF is further categorized based on the NYHA classification (class I – IV) for assessment of symptom and functional capacity.  ">
            <a:extLst>
              <a:ext uri="{FF2B5EF4-FFF2-40B4-BE49-F238E27FC236}">
                <a16:creationId xmlns:a16="http://schemas.microsoft.com/office/drawing/2014/main" xmlns="" id="{9A2C18FC-8D4F-4C8B-98F6-902EA16CE492}"/>
              </a:ext>
            </a:extLst>
          </p:cNvPr>
          <p:cNvSpPr/>
          <p:nvPr/>
        </p:nvSpPr>
        <p:spPr>
          <a:xfrm>
            <a:off x="333316" y="963096"/>
            <a:ext cx="11372295" cy="5096482"/>
          </a:xfrm>
          <a:prstGeom prst="rect">
            <a:avLst/>
          </a:prstGeom>
          <a:noFill/>
          <a:ln w="5715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chemeClr val="tx1"/>
              </a:solidFill>
            </a:endParaRPr>
          </a:p>
        </p:txBody>
      </p:sp>
      <p:sp>
        <p:nvSpPr>
          <p:cNvPr id="4" name="Text Placeholder 6">
            <a:extLst>
              <a:ext uri="{FF2B5EF4-FFF2-40B4-BE49-F238E27FC236}">
                <a16:creationId xmlns:a16="http://schemas.microsoft.com/office/drawing/2014/main" xmlns="" id="{2A6A5D4C-6318-4501-83E6-339815A1ADBE}"/>
              </a:ext>
            </a:extLst>
          </p:cNvPr>
          <p:cNvSpPr txBox="1">
            <a:spLocks/>
          </p:cNvSpPr>
          <p:nvPr/>
        </p:nvSpPr>
        <p:spPr>
          <a:xfrm>
            <a:off x="990605" y="6059578"/>
            <a:ext cx="10515600" cy="271939"/>
          </a:xfrm>
          <a:prstGeom prst="rect">
            <a:avLst/>
          </a:prstGeom>
        </p:spPr>
        <p:txBody>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228600" indent="-228600" algn="ctr">
              <a:lnSpc>
                <a:spcPct val="90000"/>
              </a:lnSpc>
              <a:spcBef>
                <a:spcPts val="1000"/>
              </a:spcBef>
            </a:pPr>
            <a:endParaRPr lang="en-US" dirty="0">
              <a:latin typeface="Lub Dub Condensed" panose="020B0506030403020204" pitchFamily="34" charset="0"/>
            </a:endParaRPr>
          </a:p>
        </p:txBody>
      </p:sp>
      <p:sp>
        <p:nvSpPr>
          <p:cNvPr id="6" name="Rectangle 5">
            <a:extLst>
              <a:ext uri="{FF2B5EF4-FFF2-40B4-BE49-F238E27FC236}">
                <a16:creationId xmlns:a16="http://schemas.microsoft.com/office/drawing/2014/main" xmlns="" id="{5E06AB1E-4CCC-4849-A0DA-AC77C0FF0630}"/>
              </a:ext>
              <a:ext uri="{C183D7F6-B498-43B3-948B-1728B52AA6E4}">
                <adec:decorative xmlns="" xmlns:adec="http://schemas.microsoft.com/office/drawing/2017/decorative" val="1"/>
              </a:ext>
            </a:extLst>
          </p:cNvPr>
          <p:cNvSpPr/>
          <p:nvPr/>
        </p:nvSpPr>
        <p:spPr>
          <a:xfrm>
            <a:off x="654529" y="1136076"/>
            <a:ext cx="2408177" cy="624105"/>
          </a:xfrm>
          <a:prstGeom prst="rect">
            <a:avLst/>
          </a:prstGeom>
          <a:solidFill>
            <a:srgbClr val="66FFF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tx1"/>
                </a:solidFill>
                <a:latin typeface="Lub Dub Bold" panose="020B0803030403020204" pitchFamily="34" charset="0"/>
                <a:cs typeface="Arial" panose="020B0604020202020204" pitchFamily="34" charset="0"/>
              </a:rPr>
              <a:t>STAGE A:</a:t>
            </a:r>
          </a:p>
          <a:p>
            <a:pPr algn="ctr"/>
            <a:r>
              <a:rPr lang="en-US" sz="1400" dirty="0">
                <a:solidFill>
                  <a:schemeClr val="tx1"/>
                </a:solidFill>
                <a:latin typeface="Lub Dub Medium" panose="020B0603030403020204" pitchFamily="34" charset="0"/>
                <a:cs typeface="Arial" panose="020B0604020202020204" pitchFamily="34" charset="0"/>
              </a:rPr>
              <a:t>At-Risk for Heart Failure</a:t>
            </a:r>
          </a:p>
        </p:txBody>
      </p:sp>
      <p:sp>
        <p:nvSpPr>
          <p:cNvPr id="7" name="TextBox 6">
            <a:extLst>
              <a:ext uri="{FF2B5EF4-FFF2-40B4-BE49-F238E27FC236}">
                <a16:creationId xmlns:a16="http://schemas.microsoft.com/office/drawing/2014/main" xmlns="" id="{EDB179BE-319C-4A47-A932-EC3E089EED86}"/>
              </a:ext>
              <a:ext uri="{C183D7F6-B498-43B3-948B-1728B52AA6E4}">
                <adec:decorative xmlns="" xmlns:adec="http://schemas.microsoft.com/office/drawing/2017/decorative" val="1"/>
              </a:ext>
            </a:extLst>
          </p:cNvPr>
          <p:cNvSpPr txBox="1"/>
          <p:nvPr/>
        </p:nvSpPr>
        <p:spPr>
          <a:xfrm>
            <a:off x="654530" y="1762986"/>
            <a:ext cx="2408176" cy="2123658"/>
          </a:xfrm>
          <a:prstGeom prst="rect">
            <a:avLst/>
          </a:prstGeom>
          <a:solidFill>
            <a:srgbClr val="FFD833"/>
          </a:solidFill>
          <a:ln>
            <a:noFill/>
          </a:ln>
        </p:spPr>
        <p:txBody>
          <a:bodyPr wrap="square" rtlCol="0">
            <a:spAutoFit/>
          </a:bodyPr>
          <a:lstStyle/>
          <a:p>
            <a:pPr algn="ctr"/>
            <a:r>
              <a:rPr lang="en-US" sz="1200" dirty="0">
                <a:latin typeface="Lub Dub Condensed" panose="020B0506030403020204" pitchFamily="34" charset="0"/>
                <a:cs typeface="Arial" panose="020B0604020202020204" pitchFamily="34" charset="0"/>
              </a:rPr>
              <a:t>Patients at risk for HF but without current or previous symptoms/signs of HF and without structural/functional heart disease or abnormal biomarkers.</a:t>
            </a:r>
          </a:p>
          <a:p>
            <a:pPr algn="ctr"/>
            <a:endParaRPr lang="en-US" sz="1200" dirty="0">
              <a:latin typeface="Lub Dub Condensed" panose="020B0506030403020204" pitchFamily="34" charset="0"/>
              <a:cs typeface="Arial" panose="020B0604020202020204" pitchFamily="34" charset="0"/>
            </a:endParaRPr>
          </a:p>
          <a:p>
            <a:pPr algn="ctr"/>
            <a:r>
              <a:rPr lang="en-US" sz="1200" dirty="0">
                <a:latin typeface="Lub Dub Condensed" panose="020B0506030403020204" pitchFamily="34" charset="0"/>
                <a:cs typeface="Arial" panose="020B0604020202020204" pitchFamily="34" charset="0"/>
              </a:rPr>
              <a:t>Patients with HTN, CVD, diabetes, obesity, exposure to cardiotoxic agents, genetic variant for cardiomyopathy, or family history of cardiomyopathy.</a:t>
            </a:r>
          </a:p>
        </p:txBody>
      </p:sp>
      <p:sp>
        <p:nvSpPr>
          <p:cNvPr id="8" name="Rectangle 7">
            <a:extLst>
              <a:ext uri="{FF2B5EF4-FFF2-40B4-BE49-F238E27FC236}">
                <a16:creationId xmlns:a16="http://schemas.microsoft.com/office/drawing/2014/main" xmlns="" id="{8F8D177B-4E56-47DD-B372-02807A31D804}"/>
              </a:ext>
              <a:ext uri="{C183D7F6-B498-43B3-948B-1728B52AA6E4}">
                <adec:decorative xmlns="" xmlns:adec="http://schemas.microsoft.com/office/drawing/2017/decorative" val="1"/>
              </a:ext>
            </a:extLst>
          </p:cNvPr>
          <p:cNvSpPr/>
          <p:nvPr/>
        </p:nvSpPr>
        <p:spPr>
          <a:xfrm>
            <a:off x="3328275" y="1136076"/>
            <a:ext cx="2425147" cy="624105"/>
          </a:xfrm>
          <a:prstGeom prst="rect">
            <a:avLst/>
          </a:prstGeom>
          <a:solidFill>
            <a:srgbClr val="33CCCC"/>
          </a:solidFill>
          <a:ln>
            <a:solidFill>
              <a:schemeClr val="accent5">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tx1"/>
                </a:solidFill>
                <a:latin typeface="Lub Dub Bold" panose="020B0803030403020204" pitchFamily="34" charset="0"/>
                <a:cs typeface="Arial" panose="020B0604020202020204" pitchFamily="34" charset="0"/>
              </a:rPr>
              <a:t>STAGE B:</a:t>
            </a:r>
          </a:p>
          <a:p>
            <a:pPr algn="ctr"/>
            <a:r>
              <a:rPr lang="en-US" sz="1400" dirty="0">
                <a:solidFill>
                  <a:schemeClr val="tx1"/>
                </a:solidFill>
                <a:latin typeface="Lub Dub Medium" panose="020B0603030403020204" pitchFamily="34" charset="0"/>
                <a:cs typeface="Arial" panose="020B0604020202020204" pitchFamily="34" charset="0"/>
              </a:rPr>
              <a:t>Pre-Heart Failure</a:t>
            </a:r>
          </a:p>
        </p:txBody>
      </p:sp>
      <p:sp>
        <p:nvSpPr>
          <p:cNvPr id="9" name="Rectangle 8">
            <a:extLst>
              <a:ext uri="{FF2B5EF4-FFF2-40B4-BE49-F238E27FC236}">
                <a16:creationId xmlns:a16="http://schemas.microsoft.com/office/drawing/2014/main" xmlns="" id="{BD3DD78A-EF89-4756-8F6D-7FF7A81E53D4}"/>
              </a:ext>
              <a:ext uri="{C183D7F6-B498-43B3-948B-1728B52AA6E4}">
                <adec:decorative xmlns="" xmlns:adec="http://schemas.microsoft.com/office/drawing/2017/decorative" val="1"/>
              </a:ext>
            </a:extLst>
          </p:cNvPr>
          <p:cNvSpPr/>
          <p:nvPr/>
        </p:nvSpPr>
        <p:spPr>
          <a:xfrm>
            <a:off x="6002021" y="1136076"/>
            <a:ext cx="2425147" cy="624105"/>
          </a:xfrm>
          <a:prstGeom prst="rect">
            <a:avLst/>
          </a:prstGeom>
          <a:solidFill>
            <a:srgbClr val="0099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latin typeface="Lub Dub Bold" panose="020B0803030403020204" pitchFamily="34" charset="0"/>
                <a:cs typeface="Arial" panose="020B0604020202020204" pitchFamily="34" charset="0"/>
              </a:rPr>
              <a:t>STAGE C:</a:t>
            </a:r>
          </a:p>
          <a:p>
            <a:pPr algn="ctr"/>
            <a:r>
              <a:rPr lang="en-US" sz="1400" dirty="0">
                <a:solidFill>
                  <a:schemeClr val="bg1"/>
                </a:solidFill>
                <a:latin typeface="Lub Dub Medium" panose="020B0603030403020204" pitchFamily="34" charset="0"/>
                <a:cs typeface="Arial" panose="020B0604020202020204" pitchFamily="34" charset="0"/>
              </a:rPr>
              <a:t>Symptomatic Heart Failure</a:t>
            </a:r>
          </a:p>
        </p:txBody>
      </p:sp>
      <p:sp>
        <p:nvSpPr>
          <p:cNvPr id="10" name="Rectangle 9">
            <a:extLst>
              <a:ext uri="{FF2B5EF4-FFF2-40B4-BE49-F238E27FC236}">
                <a16:creationId xmlns:a16="http://schemas.microsoft.com/office/drawing/2014/main" xmlns="" id="{F148E5FA-42EC-4918-ABB6-436565AC97A3}"/>
              </a:ext>
              <a:ext uri="{C183D7F6-B498-43B3-948B-1728B52AA6E4}">
                <adec:decorative xmlns="" xmlns:adec="http://schemas.microsoft.com/office/drawing/2017/decorative" val="1"/>
              </a:ext>
            </a:extLst>
          </p:cNvPr>
          <p:cNvSpPr/>
          <p:nvPr/>
        </p:nvSpPr>
        <p:spPr>
          <a:xfrm>
            <a:off x="8675767" y="1136075"/>
            <a:ext cx="2425147" cy="624105"/>
          </a:xfrm>
          <a:prstGeom prst="rect">
            <a:avLst/>
          </a:prstGeom>
          <a:solidFill>
            <a:srgbClr val="00666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latin typeface="Lub Dub Bold" panose="020B0803030403020204" pitchFamily="34" charset="0"/>
                <a:cs typeface="Arial" panose="020B0604020202020204" pitchFamily="34" charset="0"/>
              </a:rPr>
              <a:t>STAGE D:</a:t>
            </a:r>
          </a:p>
          <a:p>
            <a:pPr algn="ctr"/>
            <a:r>
              <a:rPr lang="en-US" sz="1400" dirty="0">
                <a:solidFill>
                  <a:schemeClr val="bg1"/>
                </a:solidFill>
                <a:latin typeface="Lub Dub Medium" panose="020B0603030403020204" pitchFamily="34" charset="0"/>
                <a:cs typeface="Arial" panose="020B0604020202020204" pitchFamily="34" charset="0"/>
              </a:rPr>
              <a:t>Advanced Heart Failure</a:t>
            </a:r>
          </a:p>
        </p:txBody>
      </p:sp>
      <p:sp>
        <p:nvSpPr>
          <p:cNvPr id="11" name="TextBox 10">
            <a:extLst>
              <a:ext uri="{FF2B5EF4-FFF2-40B4-BE49-F238E27FC236}">
                <a16:creationId xmlns:a16="http://schemas.microsoft.com/office/drawing/2014/main" xmlns="" id="{6ACE0639-5CB8-4640-A39B-DFCE8B3BA51A}"/>
              </a:ext>
              <a:ext uri="{C183D7F6-B498-43B3-948B-1728B52AA6E4}">
                <adec:decorative xmlns="" xmlns:adec="http://schemas.microsoft.com/office/drawing/2017/decorative" val="1"/>
              </a:ext>
            </a:extLst>
          </p:cNvPr>
          <p:cNvSpPr txBox="1"/>
          <p:nvPr/>
        </p:nvSpPr>
        <p:spPr>
          <a:xfrm>
            <a:off x="3328275" y="1771863"/>
            <a:ext cx="2425147" cy="2121408"/>
          </a:xfrm>
          <a:prstGeom prst="rect">
            <a:avLst/>
          </a:prstGeom>
          <a:solidFill>
            <a:srgbClr val="FFD833"/>
          </a:solidFill>
        </p:spPr>
        <p:txBody>
          <a:bodyPr wrap="square" rtlCol="0">
            <a:spAutoFit/>
          </a:bodyPr>
          <a:lstStyle/>
          <a:p>
            <a:pPr algn="ctr"/>
            <a:endParaRPr lang="en-US" sz="1200" dirty="0">
              <a:latin typeface="Lub Dub Condensed" panose="020B0506030403020204" pitchFamily="34" charset="0"/>
              <a:cs typeface="Arial" panose="020B0604020202020204" pitchFamily="34" charset="0"/>
            </a:endParaRPr>
          </a:p>
          <a:p>
            <a:pPr algn="ctr"/>
            <a:r>
              <a:rPr lang="en-US" sz="1200" dirty="0">
                <a:latin typeface="Lub Dub Condensed" panose="020B0506030403020204" pitchFamily="34" charset="0"/>
                <a:cs typeface="Arial" panose="020B0604020202020204" pitchFamily="34" charset="0"/>
              </a:rPr>
              <a:t>Patients without current or previous symptoms/signs of HF but evidence of 1 of the following: structural heart disease, increased filling pressures, or risk factors and increased natriuretic peptide levels or cardiac troponin (in the absence of competing diagnosis)</a:t>
            </a:r>
          </a:p>
          <a:p>
            <a:pPr algn="ctr"/>
            <a:endParaRPr lang="en-US" sz="1200" dirty="0">
              <a:latin typeface="Lub Dub Condensed" panose="020B0506030403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AA6EF4D9-6C62-4D75-8AB0-574CD6D3E5B2}"/>
              </a:ext>
              <a:ext uri="{C183D7F6-B498-43B3-948B-1728B52AA6E4}">
                <adec:decorative xmlns="" xmlns:adec="http://schemas.microsoft.com/office/drawing/2017/decorative" val="1"/>
              </a:ext>
            </a:extLst>
          </p:cNvPr>
          <p:cNvSpPr txBox="1"/>
          <p:nvPr/>
        </p:nvSpPr>
        <p:spPr>
          <a:xfrm>
            <a:off x="6002021" y="1771863"/>
            <a:ext cx="2425147" cy="2123658"/>
          </a:xfrm>
          <a:prstGeom prst="rect">
            <a:avLst/>
          </a:prstGeom>
          <a:solidFill>
            <a:srgbClr val="FFD833"/>
          </a:solidFill>
        </p:spPr>
        <p:txBody>
          <a:bodyPr wrap="square" rtlCol="0">
            <a:spAutoFit/>
          </a:bodyPr>
          <a:lstStyle/>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r>
              <a:rPr lang="en-US" sz="1200" dirty="0">
                <a:latin typeface="Lub Dub Condensed" panose="020B0506030403020204" pitchFamily="34" charset="0"/>
                <a:cs typeface="Arial" panose="020B0604020202020204" pitchFamily="34" charset="0"/>
              </a:rPr>
              <a:t>Patients with current or previous symptoms/signs of HF</a:t>
            </a: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4BD008FB-AEFA-4E36-944B-DB983759D6F2}"/>
              </a:ext>
              <a:ext uri="{C183D7F6-B498-43B3-948B-1728B52AA6E4}">
                <adec:decorative xmlns="" xmlns:adec="http://schemas.microsoft.com/office/drawing/2017/decorative" val="1"/>
              </a:ext>
            </a:extLst>
          </p:cNvPr>
          <p:cNvSpPr txBox="1"/>
          <p:nvPr/>
        </p:nvSpPr>
        <p:spPr>
          <a:xfrm>
            <a:off x="8673630" y="1771863"/>
            <a:ext cx="2425147" cy="2123658"/>
          </a:xfrm>
          <a:prstGeom prst="rect">
            <a:avLst/>
          </a:prstGeom>
          <a:solidFill>
            <a:srgbClr val="FFD833"/>
          </a:solidFill>
        </p:spPr>
        <p:txBody>
          <a:bodyPr wrap="square" rtlCol="0">
            <a:spAutoFit/>
          </a:bodyPr>
          <a:lstStyle/>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r>
              <a:rPr lang="en-US" sz="1200" dirty="0">
                <a:latin typeface="Lub Dub Condensed" panose="020B0506030403020204" pitchFamily="34" charset="0"/>
                <a:cs typeface="Arial" panose="020B0604020202020204" pitchFamily="34" charset="0"/>
              </a:rPr>
              <a:t>Marked HF symptoms that interfere with daily life and with recurrent hospitalizations despite attempts to optimize GDMT</a:t>
            </a: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a:p>
            <a:pPr algn="ctr"/>
            <a:endParaRPr lang="en-US" sz="1200" dirty="0">
              <a:latin typeface="Lub Dub Condensed" panose="020B0506030403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4435F263-1815-46A7-9968-FD78BAB5D2CF}"/>
              </a:ext>
              <a:ext uri="{C183D7F6-B498-43B3-948B-1728B52AA6E4}">
                <adec:decorative xmlns="" xmlns:adec="http://schemas.microsoft.com/office/drawing/2017/decorative" val="1"/>
              </a:ext>
            </a:extLst>
          </p:cNvPr>
          <p:cNvSpPr/>
          <p:nvPr/>
        </p:nvSpPr>
        <p:spPr>
          <a:xfrm>
            <a:off x="5917585" y="1058842"/>
            <a:ext cx="2642840" cy="2963753"/>
          </a:xfrm>
          <a:prstGeom prst="rect">
            <a:avLst/>
          </a:prstGeom>
          <a:noFill/>
          <a:ln w="38100">
            <a:solidFill>
              <a:srgbClr val="0099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26F08D6C-E777-4643-98C0-4271CC08A2C8}"/>
              </a:ext>
              <a:ext uri="{C183D7F6-B498-43B3-948B-1728B52AA6E4}">
                <adec:decorative xmlns="" xmlns:adec="http://schemas.microsoft.com/office/drawing/2017/decorative" val="1"/>
              </a:ext>
            </a:extLst>
          </p:cNvPr>
          <p:cNvSpPr txBox="1"/>
          <p:nvPr/>
        </p:nvSpPr>
        <p:spPr>
          <a:xfrm>
            <a:off x="6019464" y="4851076"/>
            <a:ext cx="1169364" cy="738664"/>
          </a:xfrm>
          <a:prstGeom prst="rect">
            <a:avLst/>
          </a:prstGeom>
          <a:solidFill>
            <a:srgbClr val="0099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algn="ctr">
              <a:defRPr sz="1400">
                <a:solidFill>
                  <a:schemeClr val="bg1"/>
                </a:solidFill>
                <a:latin typeface="Lub Dub Bold" panose="020B0803030403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Trajectory of Stage C HF</a:t>
            </a:r>
          </a:p>
        </p:txBody>
      </p:sp>
      <p:sp>
        <p:nvSpPr>
          <p:cNvPr id="16" name="TextBox 15">
            <a:extLst>
              <a:ext uri="{FF2B5EF4-FFF2-40B4-BE49-F238E27FC236}">
                <a16:creationId xmlns:a16="http://schemas.microsoft.com/office/drawing/2014/main" xmlns="" id="{3EB1DA12-2CD7-48A8-A460-3FD8B27CD611}"/>
              </a:ext>
              <a:ext uri="{C183D7F6-B498-43B3-948B-1728B52AA6E4}">
                <adec:decorative xmlns="" xmlns:adec="http://schemas.microsoft.com/office/drawing/2017/decorative" val="1"/>
              </a:ext>
            </a:extLst>
          </p:cNvPr>
          <p:cNvSpPr txBox="1"/>
          <p:nvPr/>
        </p:nvSpPr>
        <p:spPr>
          <a:xfrm>
            <a:off x="7665237" y="4701055"/>
            <a:ext cx="2177578" cy="276999"/>
          </a:xfrm>
          <a:prstGeom prst="rect">
            <a:avLst/>
          </a:prstGeom>
          <a:solidFill>
            <a:srgbClr val="92D050"/>
          </a:solidFill>
        </p:spPr>
        <p:txBody>
          <a:bodyPr wrap="square" rtlCol="0">
            <a:spAutoFit/>
          </a:bodyPr>
          <a:lstStyle>
            <a:defPPr>
              <a:defRPr lang="en-US"/>
            </a:defPPr>
            <a:lvl1pPr algn="ctr">
              <a:defRPr sz="1200">
                <a:latin typeface="Lub Dub Condensed" panose="020B0506030403020204" pitchFamily="34" charset="0"/>
                <a:cs typeface="Arial" panose="020B0604020202020204" pitchFamily="34" charset="0"/>
              </a:defRPr>
            </a:lvl1pPr>
          </a:lstStyle>
          <a:p>
            <a:r>
              <a:rPr lang="en-US" dirty="0"/>
              <a:t>New Onset/De Novo HF</a:t>
            </a:r>
          </a:p>
        </p:txBody>
      </p:sp>
      <p:sp>
        <p:nvSpPr>
          <p:cNvPr id="17" name="TextBox 16">
            <a:extLst>
              <a:ext uri="{FF2B5EF4-FFF2-40B4-BE49-F238E27FC236}">
                <a16:creationId xmlns:a16="http://schemas.microsoft.com/office/drawing/2014/main" xmlns="" id="{DD51C8C7-F153-4468-B8A5-D4783F9B8492}"/>
              </a:ext>
              <a:ext uri="{C183D7F6-B498-43B3-948B-1728B52AA6E4}">
                <adec:decorative xmlns="" xmlns:adec="http://schemas.microsoft.com/office/drawing/2017/decorative" val="1"/>
              </a:ext>
            </a:extLst>
          </p:cNvPr>
          <p:cNvSpPr txBox="1"/>
          <p:nvPr/>
        </p:nvSpPr>
        <p:spPr>
          <a:xfrm>
            <a:off x="7665236" y="5023690"/>
            <a:ext cx="2177579" cy="276999"/>
          </a:xfrm>
          <a:prstGeom prst="rect">
            <a:avLst/>
          </a:prstGeom>
          <a:solidFill>
            <a:srgbClr val="92D050"/>
          </a:solidFill>
        </p:spPr>
        <p:txBody>
          <a:bodyPr wrap="square" rtlCol="0">
            <a:spAutoFit/>
          </a:bodyPr>
          <a:lstStyle>
            <a:defPPr>
              <a:defRPr lang="en-US"/>
            </a:defPPr>
            <a:lvl1pPr algn="ctr">
              <a:defRPr sz="1200">
                <a:latin typeface="Lub Dub Condensed" panose="020B0506030403020204" pitchFamily="34" charset="0"/>
                <a:cs typeface="Arial" panose="020B0604020202020204" pitchFamily="34" charset="0"/>
              </a:defRPr>
            </a:lvl1pPr>
          </a:lstStyle>
          <a:p>
            <a:r>
              <a:rPr lang="en-US" dirty="0"/>
              <a:t>Resolution of Symptoms</a:t>
            </a:r>
          </a:p>
        </p:txBody>
      </p:sp>
      <p:sp>
        <p:nvSpPr>
          <p:cNvPr id="18" name="TextBox 17">
            <a:extLst>
              <a:ext uri="{FF2B5EF4-FFF2-40B4-BE49-F238E27FC236}">
                <a16:creationId xmlns:a16="http://schemas.microsoft.com/office/drawing/2014/main" xmlns="" id="{CF88E379-5A2B-4F9C-9F74-C119A457196C}"/>
              </a:ext>
              <a:ext uri="{C183D7F6-B498-43B3-948B-1728B52AA6E4}">
                <adec:decorative xmlns="" xmlns:adec="http://schemas.microsoft.com/office/drawing/2017/decorative" val="1"/>
              </a:ext>
            </a:extLst>
          </p:cNvPr>
          <p:cNvSpPr txBox="1"/>
          <p:nvPr/>
        </p:nvSpPr>
        <p:spPr>
          <a:xfrm>
            <a:off x="7665236" y="5346325"/>
            <a:ext cx="2177579" cy="276999"/>
          </a:xfrm>
          <a:prstGeom prst="rect">
            <a:avLst/>
          </a:prstGeom>
          <a:solidFill>
            <a:srgbClr val="92D050"/>
          </a:solidFill>
        </p:spPr>
        <p:txBody>
          <a:bodyPr wrap="square" rtlCol="0">
            <a:spAutoFit/>
          </a:bodyPr>
          <a:lstStyle>
            <a:defPPr>
              <a:defRPr lang="en-US"/>
            </a:defPPr>
            <a:lvl1pPr algn="ctr">
              <a:defRPr sz="1200">
                <a:latin typeface="Lub Dub Condensed" panose="020B0506030403020204" pitchFamily="34" charset="0"/>
                <a:cs typeface="Arial" panose="020B0604020202020204" pitchFamily="34" charset="0"/>
              </a:defRPr>
            </a:lvl1pPr>
          </a:lstStyle>
          <a:p>
            <a:r>
              <a:rPr lang="en-US" dirty="0"/>
              <a:t>Persistent HF</a:t>
            </a:r>
          </a:p>
        </p:txBody>
      </p:sp>
      <p:sp>
        <p:nvSpPr>
          <p:cNvPr id="19" name="TextBox 18">
            <a:extLst>
              <a:ext uri="{FF2B5EF4-FFF2-40B4-BE49-F238E27FC236}">
                <a16:creationId xmlns:a16="http://schemas.microsoft.com/office/drawing/2014/main" xmlns="" id="{58C8DB58-33B8-4C1A-8802-FCBD2FE3CA74}"/>
              </a:ext>
              <a:ext uri="{C183D7F6-B498-43B3-948B-1728B52AA6E4}">
                <adec:decorative xmlns="" xmlns:adec="http://schemas.microsoft.com/office/drawing/2017/decorative" val="1"/>
              </a:ext>
            </a:extLst>
          </p:cNvPr>
          <p:cNvSpPr txBox="1"/>
          <p:nvPr/>
        </p:nvSpPr>
        <p:spPr>
          <a:xfrm>
            <a:off x="7665236" y="5667912"/>
            <a:ext cx="2177579" cy="276999"/>
          </a:xfrm>
          <a:prstGeom prst="rect">
            <a:avLst/>
          </a:prstGeom>
          <a:solidFill>
            <a:srgbClr val="92D050"/>
          </a:solidFill>
        </p:spPr>
        <p:txBody>
          <a:bodyPr wrap="square" rtlCol="0">
            <a:spAutoFit/>
          </a:bodyPr>
          <a:lstStyle>
            <a:defPPr>
              <a:defRPr lang="en-US"/>
            </a:defPPr>
            <a:lvl1pPr algn="ctr">
              <a:defRPr sz="1200">
                <a:latin typeface="Lub Dub Condensed" panose="020B0506030403020204" pitchFamily="34" charset="0"/>
                <a:cs typeface="Arial" panose="020B0604020202020204" pitchFamily="34" charset="0"/>
              </a:defRPr>
            </a:lvl1pPr>
          </a:lstStyle>
          <a:p>
            <a:r>
              <a:rPr lang="en-US" dirty="0"/>
              <a:t>Worsening HF</a:t>
            </a:r>
          </a:p>
        </p:txBody>
      </p:sp>
      <p:cxnSp>
        <p:nvCxnSpPr>
          <p:cNvPr id="20" name="Elbow Connector 36">
            <a:extLst>
              <a:ext uri="{FF2B5EF4-FFF2-40B4-BE49-F238E27FC236}">
                <a16:creationId xmlns:a16="http://schemas.microsoft.com/office/drawing/2014/main" xmlns="" id="{78655D80-ED7E-4FFF-8EEE-D61C9AE78082}"/>
              </a:ext>
              <a:ext uri="{C183D7F6-B498-43B3-948B-1728B52AA6E4}">
                <adec:decorative xmlns="" xmlns:adec="http://schemas.microsoft.com/office/drawing/2017/decorative" val="1"/>
              </a:ext>
            </a:extLst>
          </p:cNvPr>
          <p:cNvCxnSpPr>
            <a:stCxn id="15" idx="3"/>
            <a:endCxn id="16" idx="1"/>
          </p:cNvCxnSpPr>
          <p:nvPr/>
        </p:nvCxnSpPr>
        <p:spPr>
          <a:xfrm flipV="1">
            <a:off x="7188828" y="4839555"/>
            <a:ext cx="476409" cy="380853"/>
          </a:xfrm>
          <a:prstGeom prst="bentConnector3">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Curved Right Arrow 37">
            <a:extLst>
              <a:ext uri="{FF2B5EF4-FFF2-40B4-BE49-F238E27FC236}">
                <a16:creationId xmlns:a16="http://schemas.microsoft.com/office/drawing/2014/main" xmlns="" id="{95BF9AB3-143B-49F8-8838-57041D22640B}"/>
              </a:ext>
              <a:ext uri="{C183D7F6-B498-43B3-948B-1728B52AA6E4}">
                <adec:decorative xmlns="" xmlns:adec="http://schemas.microsoft.com/office/drawing/2017/decorative" val="1"/>
              </a:ext>
            </a:extLst>
          </p:cNvPr>
          <p:cNvSpPr/>
          <p:nvPr/>
        </p:nvSpPr>
        <p:spPr>
          <a:xfrm>
            <a:off x="5213502" y="3837406"/>
            <a:ext cx="717651" cy="1508919"/>
          </a:xfrm>
          <a:prstGeom prst="curvedRightArrow">
            <a:avLst>
              <a:gd name="adj1" fmla="val 25000"/>
              <a:gd name="adj2" fmla="val 47041"/>
              <a:gd name="adj3" fmla="val 2500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2" name="Elbow Connector 39">
            <a:extLst>
              <a:ext uri="{FF2B5EF4-FFF2-40B4-BE49-F238E27FC236}">
                <a16:creationId xmlns:a16="http://schemas.microsoft.com/office/drawing/2014/main" xmlns="" id="{04204B56-A1B5-4FFA-9B16-DA49BE59AB15}"/>
              </a:ext>
              <a:ext uri="{C183D7F6-B498-43B3-948B-1728B52AA6E4}">
                <adec:decorative xmlns="" xmlns:adec="http://schemas.microsoft.com/office/drawing/2017/decorative" val="1"/>
              </a:ext>
            </a:extLst>
          </p:cNvPr>
          <p:cNvCxnSpPr>
            <a:stCxn id="15" idx="3"/>
            <a:endCxn id="17" idx="1"/>
          </p:cNvCxnSpPr>
          <p:nvPr/>
        </p:nvCxnSpPr>
        <p:spPr>
          <a:xfrm flipV="1">
            <a:off x="7188828" y="5162190"/>
            <a:ext cx="476408" cy="58218"/>
          </a:xfrm>
          <a:prstGeom prst="bentConnector3">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41">
            <a:extLst>
              <a:ext uri="{FF2B5EF4-FFF2-40B4-BE49-F238E27FC236}">
                <a16:creationId xmlns:a16="http://schemas.microsoft.com/office/drawing/2014/main" xmlns="" id="{481A88F5-D648-48CC-B7B9-BB6587C834D1}"/>
              </a:ext>
              <a:ext uri="{C183D7F6-B498-43B3-948B-1728B52AA6E4}">
                <adec:decorative xmlns="" xmlns:adec="http://schemas.microsoft.com/office/drawing/2017/decorative" val="1"/>
              </a:ext>
            </a:extLst>
          </p:cNvPr>
          <p:cNvCxnSpPr>
            <a:stCxn id="15" idx="3"/>
            <a:endCxn id="18" idx="1"/>
          </p:cNvCxnSpPr>
          <p:nvPr/>
        </p:nvCxnSpPr>
        <p:spPr>
          <a:xfrm>
            <a:off x="7188828" y="5220408"/>
            <a:ext cx="476408" cy="264417"/>
          </a:xfrm>
          <a:prstGeom prst="bentConnector3">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Elbow Connector 43">
            <a:extLst>
              <a:ext uri="{FF2B5EF4-FFF2-40B4-BE49-F238E27FC236}">
                <a16:creationId xmlns:a16="http://schemas.microsoft.com/office/drawing/2014/main" xmlns="" id="{FD18543E-0D35-4696-BC7C-C6BEF3472879}"/>
              </a:ext>
              <a:ext uri="{C183D7F6-B498-43B3-948B-1728B52AA6E4}">
                <adec:decorative xmlns="" xmlns:adec="http://schemas.microsoft.com/office/drawing/2017/decorative" val="1"/>
              </a:ext>
            </a:extLst>
          </p:cNvPr>
          <p:cNvCxnSpPr>
            <a:stCxn id="15" idx="3"/>
            <a:endCxn id="19" idx="1"/>
          </p:cNvCxnSpPr>
          <p:nvPr/>
        </p:nvCxnSpPr>
        <p:spPr>
          <a:xfrm>
            <a:off x="7188828" y="5220408"/>
            <a:ext cx="476408" cy="586004"/>
          </a:xfrm>
          <a:prstGeom prst="bentConnector3">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F7B96E33-ECB4-43B7-B77C-828A9ADC4E78}"/>
              </a:ext>
              <a:ext uri="{C183D7F6-B498-43B3-948B-1728B52AA6E4}">
                <adec:decorative xmlns="" xmlns:adec="http://schemas.microsoft.com/office/drawing/2017/decorative" val="1"/>
              </a:ext>
            </a:extLst>
          </p:cNvPr>
          <p:cNvCxnSpPr>
            <a:cxnSpLocks/>
            <a:endCxn id="8" idx="1"/>
          </p:cNvCxnSpPr>
          <p:nvPr/>
        </p:nvCxnSpPr>
        <p:spPr>
          <a:xfrm flipV="1">
            <a:off x="3062705" y="1448129"/>
            <a:ext cx="265570" cy="1083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35605194-F535-44EE-ABD0-8510B27AD76A}"/>
              </a:ext>
              <a:ext uri="{C183D7F6-B498-43B3-948B-1728B52AA6E4}">
                <adec:decorative xmlns="" xmlns:adec="http://schemas.microsoft.com/office/drawing/2017/decorative" val="1"/>
              </a:ext>
            </a:extLst>
          </p:cNvPr>
          <p:cNvCxnSpPr>
            <a:cxnSpLocks/>
          </p:cNvCxnSpPr>
          <p:nvPr/>
        </p:nvCxnSpPr>
        <p:spPr>
          <a:xfrm flipV="1">
            <a:off x="5756424" y="1442712"/>
            <a:ext cx="265570" cy="1083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37E78A91-856D-4E15-8FA1-5136B24069AE}"/>
              </a:ext>
              <a:ext uri="{C183D7F6-B498-43B3-948B-1728B52AA6E4}">
                <adec:decorative xmlns="" xmlns:adec="http://schemas.microsoft.com/office/drawing/2017/decorative" val="1"/>
              </a:ext>
            </a:extLst>
          </p:cNvPr>
          <p:cNvCxnSpPr>
            <a:cxnSpLocks/>
          </p:cNvCxnSpPr>
          <p:nvPr/>
        </p:nvCxnSpPr>
        <p:spPr>
          <a:xfrm flipV="1">
            <a:off x="8418682" y="1441006"/>
            <a:ext cx="265570" cy="1083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954982" y="6596390"/>
            <a:ext cx="4821381" cy="261610"/>
          </a:xfrm>
          <a:prstGeom prst="rect">
            <a:avLst/>
          </a:prstGeom>
        </p:spPr>
        <p:txBody>
          <a:bodyPr wrap="square">
            <a:spAutoFit/>
          </a:bodyPr>
          <a:lstStyle/>
          <a:p>
            <a:r>
              <a:rPr lang="en-IN" sz="1100" dirty="0" smtClean="0"/>
              <a:t>Heidenreich et al, JACC VOL. 79, NO. 17, MAY 3, 2022:e263 – e421</a:t>
            </a:r>
            <a:endParaRPr lang="en-IN" sz="1100" dirty="0"/>
          </a:p>
        </p:txBody>
      </p:sp>
    </p:spTree>
    <p:extLst>
      <p:ext uri="{BB962C8B-B14F-4D97-AF65-F5344CB8AC3E}">
        <p14:creationId xmlns:p14="http://schemas.microsoft.com/office/powerpoint/2010/main" xmlns="" val="136637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heel(1)">
                                      <p:cBhvr>
                                        <p:cTn id="51" dur="2000"/>
                                        <p:tgtEl>
                                          <p:spTgt spid="14"/>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childTnLst>
                          </p:cTn>
                        </p:par>
                        <p:par>
                          <p:cTn id="56" fill="hold">
                            <p:stCondLst>
                              <p:cond delay="2500"/>
                            </p:stCondLst>
                            <p:childTnLst>
                              <p:par>
                                <p:cTn id="57" presetID="1"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22" presetClass="entr" presetSubtype="8"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par>
                                <p:cTn id="62" presetID="22" presetClass="entr" presetSubtype="8"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par>
                                <p:cTn id="65" presetID="22" presetClass="entr" presetSubtype="8"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par>
                                <p:cTn id="68" presetID="22" presetClass="entr" presetSubtype="8"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6">
            <a:extLst>
              <a:ext uri="{FF2B5EF4-FFF2-40B4-BE49-F238E27FC236}">
                <a16:creationId xmlns:a16="http://schemas.microsoft.com/office/drawing/2014/main" xmlns="" id="{D0440671-97B8-43D0-9DDD-55EE98AE4B97}"/>
              </a:ext>
              <a:ext uri="{C183D7F6-B498-43B3-948B-1728B52AA6E4}">
                <adec:decorative xmlns="" xmlns:adec="http://schemas.microsoft.com/office/drawing/2017/decorative" val="1"/>
              </a:ext>
            </a:extLst>
          </p:cNvPr>
          <p:cNvSpPr/>
          <p:nvPr/>
        </p:nvSpPr>
        <p:spPr>
          <a:xfrm>
            <a:off x="4402189" y="1422861"/>
            <a:ext cx="6535442" cy="401319"/>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endParaRPr lang="en-US" sz="1600" dirty="0">
              <a:solidFill>
                <a:schemeClr val="bg1"/>
              </a:solidFill>
              <a:latin typeface="Lub Dub Bold" panose="020B0803030403020204" pitchFamily="34" charset="0"/>
              <a:cs typeface="Lato"/>
            </a:endParaRPr>
          </a:p>
        </p:txBody>
      </p:sp>
      <p:sp>
        <p:nvSpPr>
          <p:cNvPr id="5" name="Rounded Rectangle 10">
            <a:extLst>
              <a:ext uri="{FF2B5EF4-FFF2-40B4-BE49-F238E27FC236}">
                <a16:creationId xmlns:a16="http://schemas.microsoft.com/office/drawing/2014/main" xmlns="" id="{662129DF-5A8F-451D-AEA9-43FCEE1261D2}"/>
              </a:ext>
              <a:ext uri="{C183D7F6-B498-43B3-948B-1728B52AA6E4}">
                <adec:decorative xmlns="" xmlns:adec="http://schemas.microsoft.com/office/drawing/2017/decorative" val="1"/>
              </a:ext>
            </a:extLst>
          </p:cNvPr>
          <p:cNvSpPr/>
          <p:nvPr/>
        </p:nvSpPr>
        <p:spPr>
          <a:xfrm>
            <a:off x="4402189" y="2047592"/>
            <a:ext cx="6535442" cy="397340"/>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endParaRPr lang="en-US" sz="1600" dirty="0">
              <a:solidFill>
                <a:schemeClr val="bg1"/>
              </a:solidFill>
              <a:latin typeface="Lub Dub Bold" panose="020B0803030403020204" pitchFamily="34" charset="0"/>
              <a:cs typeface="Lato"/>
            </a:endParaRPr>
          </a:p>
        </p:txBody>
      </p:sp>
      <p:sp>
        <p:nvSpPr>
          <p:cNvPr id="6" name="Rectangle 5">
            <a:extLst>
              <a:ext uri="{FF2B5EF4-FFF2-40B4-BE49-F238E27FC236}">
                <a16:creationId xmlns:a16="http://schemas.microsoft.com/office/drawing/2014/main" xmlns="" id="{D002F395-B3DF-42FF-BAF7-8733D7CB6A8D}"/>
              </a:ext>
              <a:ext uri="{C183D7F6-B498-43B3-948B-1728B52AA6E4}">
                <adec:decorative xmlns="" xmlns:adec="http://schemas.microsoft.com/office/drawing/2017/decorative" val="1"/>
              </a:ext>
            </a:extLst>
          </p:cNvPr>
          <p:cNvSpPr/>
          <p:nvPr/>
        </p:nvSpPr>
        <p:spPr>
          <a:xfrm>
            <a:off x="4393472" y="2454672"/>
            <a:ext cx="6546565" cy="2294405"/>
          </a:xfrm>
          <a:prstGeom prst="rect">
            <a:avLst/>
          </a:prstGeom>
          <a:solidFill>
            <a:srgbClr val="FFD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06673D68-B323-48DF-8C3C-63E05C67CDE3}"/>
              </a:ext>
              <a:ext uri="{C183D7F6-B498-43B3-948B-1728B52AA6E4}">
                <adec:decorative xmlns="" xmlns:adec="http://schemas.microsoft.com/office/drawing/2017/decorative" val="1"/>
              </a:ext>
            </a:extLst>
          </p:cNvPr>
          <p:cNvSpPr/>
          <p:nvPr/>
        </p:nvSpPr>
        <p:spPr>
          <a:xfrm>
            <a:off x="838200" y="2170411"/>
            <a:ext cx="2153200" cy="1612839"/>
          </a:xfrm>
          <a:prstGeom prst="rect">
            <a:avLst/>
          </a:prstGeom>
          <a:solidFill>
            <a:srgbClr val="FFD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xmlns="" id="{5C8E47CC-2C36-4E78-B987-9C8EC0DAC266}"/>
              </a:ext>
            </a:extLst>
          </p:cNvPr>
          <p:cNvSpPr>
            <a:spLocks noGrp="1"/>
          </p:cNvSpPr>
          <p:nvPr>
            <p:ph type="title"/>
          </p:nvPr>
        </p:nvSpPr>
        <p:spPr>
          <a:xfrm>
            <a:off x="838200" y="458906"/>
            <a:ext cx="10515600" cy="660111"/>
          </a:xfrm>
        </p:spPr>
        <p:txBody>
          <a:bodyPr>
            <a:normAutofit fontScale="90000"/>
          </a:bodyPr>
          <a:lstStyle/>
          <a:p>
            <a:r>
              <a:rPr lang="en-US" b="1" dirty="0">
                <a:solidFill>
                  <a:srgbClr val="006600"/>
                </a:solidFill>
              </a:rPr>
              <a:t>Causes of Heart Failure</a:t>
            </a:r>
          </a:p>
        </p:txBody>
      </p:sp>
      <p:sp>
        <p:nvSpPr>
          <p:cNvPr id="9" name="Rectangle 8" descr="The causes of heart failure stem from the risk factors of hypertension, obesity, prediabetes and diabetes mellitus and atherosclerotic cardiovascular disease.   These risk factors can be further differentiated into ischemic and non-ischemic cause of heart failure.  Ischemic heart disease and myocardial infarction can cause heart failure.  Non-ischemic causes of heart failure can include the following: chemotherapy, cardiotoxic medications, rheumatologic or autoimmune endocrine or metabolic, familial, inherited or genetic heart disease, heart rhythm-related (tachycardia-mediated, PVCs, RV pacing), hypertension, infiltrative cardiac disease (amyloid, sarcoid, hemochromatosis), myocarditis, peripartum cardiomyopathy, stress cardiomyopathy (Takotsubo), and substance abuse.">
            <a:extLst>
              <a:ext uri="{FF2B5EF4-FFF2-40B4-BE49-F238E27FC236}">
                <a16:creationId xmlns:a16="http://schemas.microsoft.com/office/drawing/2014/main" xmlns="" id="{1A1322AF-6159-4CBC-9025-EDE7E88532BB}"/>
              </a:ext>
            </a:extLst>
          </p:cNvPr>
          <p:cNvSpPr/>
          <p:nvPr/>
        </p:nvSpPr>
        <p:spPr>
          <a:xfrm>
            <a:off x="593125" y="852256"/>
            <a:ext cx="10960082" cy="5096482"/>
          </a:xfrm>
          <a:prstGeom prst="rect">
            <a:avLst/>
          </a:prstGeom>
          <a:noFill/>
          <a:ln w="5715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solidFill>
                <a:schemeClr val="tx1"/>
              </a:solidFill>
            </a:endParaRPr>
          </a:p>
        </p:txBody>
      </p:sp>
      <p:sp>
        <p:nvSpPr>
          <p:cNvPr id="12" name="Rounded Rectangle 1">
            <a:extLst>
              <a:ext uri="{FF2B5EF4-FFF2-40B4-BE49-F238E27FC236}">
                <a16:creationId xmlns:a16="http://schemas.microsoft.com/office/drawing/2014/main" xmlns="" id="{7A6AC1CC-E3B0-4C93-922C-08455F3D2611}"/>
              </a:ext>
              <a:ext uri="{C183D7F6-B498-43B3-948B-1728B52AA6E4}">
                <adec:decorative xmlns="" xmlns:adec="http://schemas.microsoft.com/office/drawing/2017/decorative" val="1"/>
              </a:ext>
            </a:extLst>
          </p:cNvPr>
          <p:cNvSpPr/>
          <p:nvPr/>
        </p:nvSpPr>
        <p:spPr>
          <a:xfrm>
            <a:off x="838200" y="1691721"/>
            <a:ext cx="2153200" cy="490061"/>
          </a:xfrm>
          <a:prstGeom prst="rect">
            <a:avLst/>
          </a:prstGeom>
          <a:solidFill>
            <a:schemeClr val="accent1">
              <a:lumMod val="75000"/>
            </a:schemeClr>
          </a:solidFill>
          <a:ln w="25400">
            <a:noFill/>
          </a:ln>
        </p:spPr>
        <p:txBody>
          <a:bodyPr spcFirstLastPara="0" lIns="0" tIns="0" rIns="0" bIns="0" anchor="ctr"/>
          <a:lstStyle/>
          <a:p>
            <a:pPr algn="ctr" hangingPunct="0">
              <a:lnSpc>
                <a:spcPct val="90000"/>
              </a:lnSpc>
            </a:pPr>
            <a:endParaRPr lang="en-US" sz="2000" b="1" dirty="0">
              <a:solidFill>
                <a:schemeClr val="bg1"/>
              </a:solidFill>
              <a:latin typeface="Lub Dub Bold" panose="020B0803030403020204" pitchFamily="34" charset="0"/>
              <a:cs typeface="Lato"/>
            </a:endParaRPr>
          </a:p>
        </p:txBody>
      </p:sp>
      <p:sp>
        <p:nvSpPr>
          <p:cNvPr id="13" name="TextBox 12">
            <a:extLst>
              <a:ext uri="{FF2B5EF4-FFF2-40B4-BE49-F238E27FC236}">
                <a16:creationId xmlns:a16="http://schemas.microsoft.com/office/drawing/2014/main" xmlns="" id="{87EFF182-B830-4481-BAD2-4697569C07CF}"/>
              </a:ext>
              <a:ext uri="{C183D7F6-B498-43B3-948B-1728B52AA6E4}">
                <adec:decorative xmlns="" xmlns:adec="http://schemas.microsoft.com/office/drawing/2017/decorative" val="1"/>
              </a:ext>
            </a:extLst>
          </p:cNvPr>
          <p:cNvSpPr txBox="1"/>
          <p:nvPr/>
        </p:nvSpPr>
        <p:spPr>
          <a:xfrm>
            <a:off x="962366" y="2274726"/>
            <a:ext cx="1830914" cy="1308050"/>
          </a:xfrm>
          <a:prstGeom prst="rect">
            <a:avLst/>
          </a:prstGeom>
          <a:noFill/>
        </p:spPr>
        <p:txBody>
          <a:bodyPr wrap="square" rtlCol="0">
            <a:spAutoFit/>
          </a:bodyPr>
          <a:lstStyle/>
          <a:p>
            <a:pPr marL="285750" indent="-225425">
              <a:spcAft>
                <a:spcPts val="600"/>
              </a:spcAft>
              <a:buFont typeface="Arial" panose="020B0604020202020204" pitchFamily="34" charset="0"/>
              <a:buChar char="•"/>
            </a:pPr>
            <a:r>
              <a:rPr lang="en-US" sz="1600" dirty="0">
                <a:latin typeface="Lub Dub Condensed" panose="020B0506030403020204"/>
                <a:cs typeface="Arial" panose="020B0604020202020204" pitchFamily="34" charset="0"/>
              </a:rPr>
              <a:t>HTN</a:t>
            </a:r>
          </a:p>
          <a:p>
            <a:pPr marL="285750" indent="-225425">
              <a:spcAft>
                <a:spcPts val="600"/>
              </a:spcAft>
              <a:buFont typeface="Arial" panose="020B0604020202020204" pitchFamily="34" charset="0"/>
              <a:buChar char="•"/>
            </a:pPr>
            <a:r>
              <a:rPr lang="en-US" sz="1600" dirty="0">
                <a:latin typeface="Lub Dub Condensed" panose="020B0506030403020204"/>
                <a:cs typeface="Arial" panose="020B0604020202020204" pitchFamily="34" charset="0"/>
              </a:rPr>
              <a:t>Obesity</a:t>
            </a:r>
          </a:p>
          <a:p>
            <a:pPr marL="285750" indent="-225425">
              <a:spcAft>
                <a:spcPts val="600"/>
              </a:spcAft>
              <a:buFont typeface="Arial" panose="020B0604020202020204" pitchFamily="34" charset="0"/>
              <a:buChar char="•"/>
            </a:pPr>
            <a:r>
              <a:rPr lang="en-US" sz="1600" dirty="0">
                <a:latin typeface="Lub Dub Condensed" panose="020B0506030403020204"/>
                <a:cs typeface="Arial" panose="020B0604020202020204" pitchFamily="34" charset="0"/>
              </a:rPr>
              <a:t>Prediabetes/DM</a:t>
            </a:r>
          </a:p>
          <a:p>
            <a:pPr marL="285750" indent="-225425">
              <a:spcAft>
                <a:spcPts val="600"/>
              </a:spcAft>
              <a:buFont typeface="Arial" panose="020B0604020202020204" pitchFamily="34" charset="0"/>
              <a:buChar char="•"/>
            </a:pPr>
            <a:r>
              <a:rPr lang="en-US" sz="1600" dirty="0">
                <a:latin typeface="Lub Dub Condensed" panose="020B0506030403020204"/>
                <a:cs typeface="Arial" panose="020B0604020202020204" pitchFamily="34" charset="0"/>
              </a:rPr>
              <a:t>ASCVD</a:t>
            </a:r>
          </a:p>
        </p:txBody>
      </p:sp>
      <p:sp>
        <p:nvSpPr>
          <p:cNvPr id="14" name="TextBox 13">
            <a:extLst>
              <a:ext uri="{FF2B5EF4-FFF2-40B4-BE49-F238E27FC236}">
                <a16:creationId xmlns:a16="http://schemas.microsoft.com/office/drawing/2014/main" xmlns="" id="{86500C53-1D0A-4954-B921-4587B2FB90E7}"/>
              </a:ext>
              <a:ext uri="{C183D7F6-B498-43B3-948B-1728B52AA6E4}">
                <adec:decorative xmlns="" xmlns:adec="http://schemas.microsoft.com/office/drawing/2017/decorative" val="1"/>
              </a:ext>
            </a:extLst>
          </p:cNvPr>
          <p:cNvSpPr txBox="1"/>
          <p:nvPr/>
        </p:nvSpPr>
        <p:spPr>
          <a:xfrm>
            <a:off x="4514970" y="2579252"/>
            <a:ext cx="6317153" cy="2169825"/>
          </a:xfrm>
          <a:prstGeom prst="rect">
            <a:avLst/>
          </a:prstGeom>
          <a:noFill/>
        </p:spPr>
        <p:txBody>
          <a:bodyPr wrap="square" numCol="2" spcCol="182880" rtlCol="0">
            <a:spAutoFit/>
          </a:bodyPr>
          <a:lstStyle/>
          <a:p>
            <a:pPr marL="285750" indent="-285750">
              <a:lnSpc>
                <a:spcPct val="150000"/>
              </a:lnSpc>
              <a:buFont typeface="Arial" panose="020B0604020202020204" pitchFamily="34" charset="0"/>
              <a:buChar char="•"/>
            </a:pPr>
            <a:r>
              <a:rPr lang="en-US" dirty="0" smtClean="0">
                <a:latin typeface="Lub Dub Condensed" panose="020B0506030403020204"/>
              </a:rPr>
              <a:t>HTN</a:t>
            </a:r>
          </a:p>
          <a:p>
            <a:pPr marL="285750" indent="-285750">
              <a:lnSpc>
                <a:spcPct val="150000"/>
              </a:lnSpc>
              <a:buFont typeface="Arial" panose="020B0604020202020204" pitchFamily="34" charset="0"/>
              <a:buChar char="•"/>
            </a:pPr>
            <a:r>
              <a:rPr lang="en-US" dirty="0" smtClean="0">
                <a:latin typeface="Lub Dub Condensed" panose="020B0506030403020204"/>
              </a:rPr>
              <a:t>Valvular </a:t>
            </a:r>
            <a:r>
              <a:rPr lang="en-US" dirty="0">
                <a:latin typeface="Lub Dub Condensed" panose="020B0506030403020204"/>
              </a:rPr>
              <a:t>heart disease</a:t>
            </a:r>
            <a:endParaRPr lang="en-IN" dirty="0">
              <a:latin typeface="Lub Dub Condensed" panose="020B0506030403020204"/>
            </a:endParaRPr>
          </a:p>
          <a:p>
            <a:pPr marL="285750" indent="-285750">
              <a:lnSpc>
                <a:spcPct val="150000"/>
              </a:lnSpc>
              <a:buFont typeface="Arial" panose="020B0604020202020204" pitchFamily="34" charset="0"/>
              <a:buChar char="•"/>
            </a:pPr>
            <a:r>
              <a:rPr lang="en-US" dirty="0">
                <a:latin typeface="Lub Dub Condensed" panose="020B0506030403020204"/>
              </a:rPr>
              <a:t>Congenital heart disease </a:t>
            </a:r>
            <a:endParaRPr lang="en-IN" dirty="0">
              <a:latin typeface="Lub Dub Condensed" panose="020B0506030403020204"/>
            </a:endParaRPr>
          </a:p>
          <a:p>
            <a:pPr marL="285750" indent="-285750">
              <a:lnSpc>
                <a:spcPct val="150000"/>
              </a:lnSpc>
              <a:buFont typeface="Arial" panose="020B0604020202020204" pitchFamily="34" charset="0"/>
              <a:buChar char="•"/>
            </a:pPr>
            <a:r>
              <a:rPr lang="en-US" dirty="0">
                <a:latin typeface="Lub Dub Condensed" panose="020B0506030403020204"/>
              </a:rPr>
              <a:t>Arrhythmias </a:t>
            </a:r>
            <a:endParaRPr lang="en-IN" dirty="0">
              <a:latin typeface="Lub Dub Condensed" panose="020B0506030403020204"/>
            </a:endParaRPr>
          </a:p>
          <a:p>
            <a:pPr marL="285750" indent="-285750">
              <a:lnSpc>
                <a:spcPct val="150000"/>
              </a:lnSpc>
              <a:buFont typeface="Arial" panose="020B0604020202020204" pitchFamily="34" charset="0"/>
              <a:buChar char="•"/>
            </a:pPr>
            <a:r>
              <a:rPr lang="en-US" dirty="0">
                <a:latin typeface="Lub Dub Condensed" panose="020B0506030403020204"/>
              </a:rPr>
              <a:t>Myocarditis</a:t>
            </a:r>
            <a:endParaRPr lang="en-IN" dirty="0">
              <a:latin typeface="Lub Dub Condensed" panose="020B0506030403020204"/>
            </a:endParaRPr>
          </a:p>
          <a:p>
            <a:pPr marL="285750" indent="-285750">
              <a:lnSpc>
                <a:spcPct val="150000"/>
              </a:lnSpc>
              <a:buFont typeface="Arial" panose="020B0604020202020204" pitchFamily="34" charset="0"/>
              <a:buChar char="•"/>
            </a:pPr>
            <a:r>
              <a:rPr lang="en-US" dirty="0">
                <a:latin typeface="Lub Dub Condensed" panose="020B0506030403020204"/>
              </a:rPr>
              <a:t>Cardiomyopathy</a:t>
            </a:r>
            <a:endParaRPr lang="en-IN" dirty="0">
              <a:latin typeface="Lub Dub Condensed" panose="020B0506030403020204"/>
            </a:endParaRPr>
          </a:p>
          <a:p>
            <a:pPr marL="285750" indent="-285750">
              <a:lnSpc>
                <a:spcPct val="150000"/>
              </a:lnSpc>
              <a:buFont typeface="Arial" panose="020B0604020202020204" pitchFamily="34" charset="0"/>
              <a:buChar char="•"/>
            </a:pPr>
            <a:r>
              <a:rPr lang="en-US" dirty="0">
                <a:latin typeface="Lub Dub Condensed" panose="020B0506030403020204"/>
              </a:rPr>
              <a:t>Others: Infective, Drug induced, Infiltrative, storage disorder, pericardial disease &amp; Metabolic  </a:t>
            </a:r>
            <a:endParaRPr lang="en-IN" dirty="0">
              <a:latin typeface="Lub Dub Condensed" panose="020B0506030403020204"/>
            </a:endParaRPr>
          </a:p>
        </p:txBody>
      </p:sp>
      <p:sp>
        <p:nvSpPr>
          <p:cNvPr id="17" name="Rounded Rectangle 6">
            <a:extLst>
              <a:ext uri="{FF2B5EF4-FFF2-40B4-BE49-F238E27FC236}">
                <a16:creationId xmlns:a16="http://schemas.microsoft.com/office/drawing/2014/main" xmlns="" id="{50483046-87EF-4685-BB0C-072571164AD5}"/>
              </a:ext>
              <a:ext uri="{C183D7F6-B498-43B3-948B-1728B52AA6E4}">
                <adec:decorative xmlns="" xmlns:adec="http://schemas.microsoft.com/office/drawing/2017/decorative" val="1"/>
              </a:ext>
            </a:extLst>
          </p:cNvPr>
          <p:cNvSpPr/>
          <p:nvPr/>
        </p:nvSpPr>
        <p:spPr>
          <a:xfrm>
            <a:off x="4404595" y="1423809"/>
            <a:ext cx="6535442" cy="401319"/>
          </a:xfrm>
          <a:prstGeom prst="rect">
            <a:avLst/>
          </a:prstGeom>
          <a:noFill/>
          <a:ln w="25400">
            <a:noFill/>
          </a:ln>
        </p:spPr>
        <p:txBody>
          <a:bodyPr spcFirstLastPara="0" lIns="0" tIns="0" rIns="0" bIns="0" anchor="ctr"/>
          <a:lstStyle/>
          <a:p>
            <a:pPr algn="ctr" hangingPunct="0">
              <a:lnSpc>
                <a:spcPct val="90000"/>
              </a:lnSpc>
            </a:pPr>
            <a:r>
              <a:rPr lang="en-US" sz="1600" dirty="0">
                <a:solidFill>
                  <a:schemeClr val="bg1"/>
                </a:solidFill>
                <a:latin typeface="Lub Dub Bold" panose="020B0803030403020204" pitchFamily="34" charset="0"/>
                <a:cs typeface="Lato"/>
              </a:rPr>
              <a:t>Ischemic Heart Disease &amp; Myocardial Infarction</a:t>
            </a:r>
          </a:p>
        </p:txBody>
      </p:sp>
      <p:sp>
        <p:nvSpPr>
          <p:cNvPr id="18" name="Rounded Rectangle 10">
            <a:extLst>
              <a:ext uri="{FF2B5EF4-FFF2-40B4-BE49-F238E27FC236}">
                <a16:creationId xmlns:a16="http://schemas.microsoft.com/office/drawing/2014/main" xmlns="" id="{75C3F2BD-56BE-4070-A83C-8EE09C7E4069}"/>
              </a:ext>
              <a:ext uri="{C183D7F6-B498-43B3-948B-1728B52AA6E4}">
                <adec:decorative xmlns="" xmlns:adec="http://schemas.microsoft.com/office/drawing/2017/decorative" val="1"/>
              </a:ext>
            </a:extLst>
          </p:cNvPr>
          <p:cNvSpPr/>
          <p:nvPr/>
        </p:nvSpPr>
        <p:spPr>
          <a:xfrm>
            <a:off x="4404595" y="2048540"/>
            <a:ext cx="6535442" cy="397340"/>
          </a:xfrm>
          <a:prstGeom prst="rect">
            <a:avLst/>
          </a:prstGeom>
          <a:noFill/>
          <a:ln w="25400">
            <a:noFill/>
          </a:ln>
        </p:spPr>
        <p:txBody>
          <a:bodyPr spcFirstLastPara="0" lIns="0" tIns="0" rIns="0" bIns="0" anchor="ctr"/>
          <a:lstStyle/>
          <a:p>
            <a:pPr algn="ctr" hangingPunct="0">
              <a:lnSpc>
                <a:spcPct val="90000"/>
              </a:lnSpc>
            </a:pPr>
            <a:r>
              <a:rPr lang="en-US" sz="1600" dirty="0">
                <a:solidFill>
                  <a:schemeClr val="bg1"/>
                </a:solidFill>
                <a:latin typeface="Lub Dub Bold" panose="020B0803030403020204" pitchFamily="34" charset="0"/>
                <a:cs typeface="Lato"/>
              </a:rPr>
              <a:t>Non-Ischemic Causes</a:t>
            </a:r>
          </a:p>
        </p:txBody>
      </p:sp>
      <p:sp>
        <p:nvSpPr>
          <p:cNvPr id="19" name="Rounded Rectangle 1">
            <a:extLst>
              <a:ext uri="{FF2B5EF4-FFF2-40B4-BE49-F238E27FC236}">
                <a16:creationId xmlns:a16="http://schemas.microsoft.com/office/drawing/2014/main" xmlns="" id="{3A640BBB-9BA2-4D2F-8DF6-FC7706C56ADA}"/>
              </a:ext>
              <a:ext uri="{C183D7F6-B498-43B3-948B-1728B52AA6E4}">
                <adec:decorative xmlns="" xmlns:adec="http://schemas.microsoft.com/office/drawing/2017/decorative" val="1"/>
              </a:ext>
            </a:extLst>
          </p:cNvPr>
          <p:cNvSpPr/>
          <p:nvPr/>
        </p:nvSpPr>
        <p:spPr>
          <a:xfrm>
            <a:off x="840606" y="1692669"/>
            <a:ext cx="2153200" cy="490061"/>
          </a:xfrm>
          <a:prstGeom prst="rect">
            <a:avLst/>
          </a:prstGeom>
          <a:noFill/>
          <a:ln w="25400">
            <a:noFill/>
          </a:ln>
        </p:spPr>
        <p:txBody>
          <a:bodyPr spcFirstLastPara="0" lIns="0" tIns="0" rIns="0" bIns="0" anchor="ctr"/>
          <a:lstStyle/>
          <a:p>
            <a:pPr algn="ctr" hangingPunct="0">
              <a:lnSpc>
                <a:spcPct val="90000"/>
              </a:lnSpc>
            </a:pPr>
            <a:r>
              <a:rPr lang="en-US" sz="2000" b="1" dirty="0">
                <a:solidFill>
                  <a:schemeClr val="bg1"/>
                </a:solidFill>
                <a:latin typeface="Lub Dub Bold" panose="020B0803030403020204" pitchFamily="34" charset="0"/>
                <a:cs typeface="Lato"/>
              </a:rPr>
              <a:t>Risk Factors</a:t>
            </a:r>
          </a:p>
        </p:txBody>
      </p:sp>
      <p:sp>
        <p:nvSpPr>
          <p:cNvPr id="20" name="Rectangle 19"/>
          <p:cNvSpPr/>
          <p:nvPr/>
        </p:nvSpPr>
        <p:spPr>
          <a:xfrm>
            <a:off x="6954982" y="6596390"/>
            <a:ext cx="4821381" cy="261610"/>
          </a:xfrm>
          <a:prstGeom prst="rect">
            <a:avLst/>
          </a:prstGeom>
        </p:spPr>
        <p:txBody>
          <a:bodyPr wrap="square">
            <a:spAutoFit/>
          </a:bodyPr>
          <a:lstStyle/>
          <a:p>
            <a:r>
              <a:rPr lang="en-IN" sz="1100" dirty="0" smtClean="0"/>
              <a:t>Heidenreich et al, JACC VOL. 79, NO. 17, MAY 3, 2022:e263 – e421</a:t>
            </a:r>
            <a:endParaRPr lang="en-IN" sz="1100" dirty="0"/>
          </a:p>
        </p:txBody>
      </p:sp>
    </p:spTree>
    <p:extLst>
      <p:ext uri="{BB962C8B-B14F-4D97-AF65-F5344CB8AC3E}">
        <p14:creationId xmlns:p14="http://schemas.microsoft.com/office/powerpoint/2010/main" xmlns="" val="237506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884" y="390069"/>
            <a:ext cx="11166231" cy="975191"/>
          </a:xfrm>
        </p:spPr>
        <p:txBody>
          <a:bodyPr>
            <a:noAutofit/>
          </a:bodyPr>
          <a:lstStyle/>
          <a:p>
            <a:pPr algn="ctr"/>
            <a:r>
              <a:rPr lang="en-IN" sz="3600" b="1" dirty="0">
                <a:solidFill>
                  <a:srgbClr val="006600"/>
                </a:solidFill>
              </a:rPr>
              <a:t>Pathophysiology &amp; Management of Heart Failure</a:t>
            </a:r>
            <a:r>
              <a:rPr lang="en-IN" sz="3600" dirty="0">
                <a:solidFill>
                  <a:srgbClr val="006600"/>
                </a:solidFill>
              </a:rPr>
              <a:t/>
            </a:r>
            <a:br>
              <a:rPr lang="en-IN" sz="3600" dirty="0">
                <a:solidFill>
                  <a:srgbClr val="006600"/>
                </a:solidFill>
              </a:rPr>
            </a:br>
            <a:endParaRPr lang="en-IN" sz="3600" dirty="0">
              <a:solidFill>
                <a:srgbClr val="006600"/>
              </a:solidFill>
            </a:endParaRPr>
          </a:p>
        </p:txBody>
      </p:sp>
      <p:pic>
        <p:nvPicPr>
          <p:cNvPr id="4" name="Content Placeholder 3"/>
          <p:cNvPicPr>
            <a:picLocks noGrp="1"/>
          </p:cNvPicPr>
          <p:nvPr>
            <p:ph idx="1"/>
          </p:nvPr>
        </p:nvPicPr>
        <p:blipFill rotWithShape="1">
          <a:blip r:embed="rId2"/>
          <a:srcRect l="22038" t="23983" r="31611" b="11806"/>
          <a:stretch/>
        </p:blipFill>
        <p:spPr bwMode="auto">
          <a:xfrm>
            <a:off x="442544" y="1016320"/>
            <a:ext cx="6626470" cy="5194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sp>
        <p:nvSpPr>
          <p:cNvPr id="5" name="Rectangle 4"/>
          <p:cNvSpPr/>
          <p:nvPr/>
        </p:nvSpPr>
        <p:spPr>
          <a:xfrm>
            <a:off x="372204" y="6259209"/>
            <a:ext cx="6822831" cy="388696"/>
          </a:xfrm>
          <a:prstGeom prst="rect">
            <a:avLst/>
          </a:prstGeom>
        </p:spPr>
        <p:txBody>
          <a:bodyPr wrap="square">
            <a:spAutoFit/>
          </a:bodyPr>
          <a:lstStyle/>
          <a:p>
            <a:pPr algn="ctr">
              <a:lnSpc>
                <a:spcPct val="107000"/>
              </a:lnSpc>
              <a:spcAft>
                <a:spcPts val="800"/>
              </a:spcAft>
            </a:pPr>
            <a:r>
              <a:rPr lang="en-IN" dirty="0">
                <a:latin typeface="Calibri" panose="020F0502020204030204" pitchFamily="34" charset="0"/>
                <a:ea typeface="Calibri" panose="020F0502020204030204" pitchFamily="34" charset="0"/>
                <a:cs typeface="Times New Roman" panose="02020603050405020304" pitchFamily="18" charset="0"/>
              </a:rPr>
              <a:t>Overactivation of the RAAS and SNS underpins Heart Failure therapy</a:t>
            </a:r>
          </a:p>
        </p:txBody>
      </p:sp>
      <p:sp>
        <p:nvSpPr>
          <p:cNvPr id="6" name="Rectangle 5"/>
          <p:cNvSpPr/>
          <p:nvPr/>
        </p:nvSpPr>
        <p:spPr>
          <a:xfrm>
            <a:off x="7139354" y="1185693"/>
            <a:ext cx="4680440" cy="485543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IN" sz="1600" dirty="0">
                <a:latin typeface="Calibri" panose="020F0502020204030204" pitchFamily="34" charset="0"/>
                <a:ea typeface="Calibri" panose="020F0502020204030204" pitchFamily="34" charset="0"/>
                <a:cs typeface="Calibri" panose="020F0502020204030204" pitchFamily="34" charset="0"/>
              </a:rPr>
              <a:t>The cornerstone of modern drug therapy in chronic HF is the inhibition of neurohormonal activation that plays a crucial role in the pathophysiology of HF development and progression and, more specifically, of the renin-angiotensin-aldosterone </a:t>
            </a:r>
            <a:r>
              <a:rPr lang="en-IN" sz="1600" dirty="0" smtClean="0">
                <a:latin typeface="Calibri" panose="020F0502020204030204" pitchFamily="34" charset="0"/>
                <a:ea typeface="Calibri" panose="020F0502020204030204" pitchFamily="34" charset="0"/>
                <a:cs typeface="Calibri" panose="020F0502020204030204" pitchFamily="34" charset="0"/>
              </a:rPr>
              <a:t>system (RAAS) and </a:t>
            </a:r>
            <a:r>
              <a:rPr lang="en-IN" sz="1600" dirty="0">
                <a:latin typeface="Calibri" panose="020F0502020204030204" pitchFamily="34" charset="0"/>
                <a:ea typeface="Calibri" panose="020F0502020204030204" pitchFamily="34" charset="0"/>
                <a:cs typeface="Calibri" panose="020F0502020204030204" pitchFamily="34" charset="0"/>
              </a:rPr>
              <a:t>the sympathetic nervous </a:t>
            </a:r>
            <a:r>
              <a:rPr lang="en-IN" sz="1600" dirty="0" smtClean="0">
                <a:latin typeface="Calibri" panose="020F0502020204030204" pitchFamily="34" charset="0"/>
                <a:ea typeface="Calibri" panose="020F0502020204030204" pitchFamily="34" charset="0"/>
                <a:cs typeface="Calibri" panose="020F0502020204030204" pitchFamily="34" charset="0"/>
              </a:rPr>
              <a:t>system (SNS) [1]</a:t>
            </a:r>
          </a:p>
          <a:p>
            <a:pPr marL="285750" indent="-285750" algn="just">
              <a:lnSpc>
                <a:spcPct val="150000"/>
              </a:lnSpc>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lgn="just">
              <a:lnSpc>
                <a:spcPct val="150000"/>
              </a:lnSpc>
              <a:buFont typeface="Arial" panose="020B0604020202020204" pitchFamily="34" charset="0"/>
              <a:buChar char="•"/>
            </a:pPr>
            <a:r>
              <a:rPr lang="en-IN" sz="1600" dirty="0" smtClean="0">
                <a:latin typeface="Calibri" panose="020F0502020204030204" pitchFamily="34" charset="0"/>
                <a:cs typeface="Calibri" panose="020F0502020204030204" pitchFamily="34" charset="0"/>
              </a:rPr>
              <a:t>With these </a:t>
            </a:r>
            <a:r>
              <a:rPr lang="en-IN" sz="1600" dirty="0">
                <a:latin typeface="Calibri" panose="020F0502020204030204" pitchFamily="34" charset="0"/>
                <a:cs typeface="Calibri" panose="020F0502020204030204" pitchFamily="34" charset="0"/>
              </a:rPr>
              <a:t>therapeutic options, more than 50% of patients with heart failure die within 5 years of diagnosis, and 25% of patients hospitalized with heart failure are readmitted within 30 days of </a:t>
            </a:r>
            <a:r>
              <a:rPr lang="en-IN" sz="1600" dirty="0" smtClean="0">
                <a:latin typeface="Calibri" panose="020F0502020204030204" pitchFamily="34" charset="0"/>
                <a:cs typeface="Calibri" panose="020F0502020204030204" pitchFamily="34" charset="0"/>
              </a:rPr>
              <a:t>discharge [2]</a:t>
            </a:r>
            <a:endParaRPr lang="en-IN" sz="1600" dirty="0">
              <a:latin typeface="Calibri" panose="020F0502020204030204" pitchFamily="34" charset="0"/>
              <a:cs typeface="Calibri" panose="020F0502020204030204" pitchFamily="34" charset="0"/>
            </a:endParaRPr>
          </a:p>
        </p:txBody>
      </p:sp>
      <p:sp>
        <p:nvSpPr>
          <p:cNvPr id="7" name="Rectangle 6"/>
          <p:cNvSpPr/>
          <p:nvPr/>
        </p:nvSpPr>
        <p:spPr>
          <a:xfrm>
            <a:off x="7335715" y="6218332"/>
            <a:ext cx="4343400" cy="400110"/>
          </a:xfrm>
          <a:prstGeom prst="rect">
            <a:avLst/>
          </a:prstGeom>
        </p:spPr>
        <p:txBody>
          <a:bodyPr wrap="square">
            <a:spAutoFit/>
          </a:bodyPr>
          <a:lstStyle/>
          <a:p>
            <a:pPr algn="ctr"/>
            <a:r>
              <a:rPr lang="en-IN" sz="1000" dirty="0" smtClean="0">
                <a:solidFill>
                  <a:srgbClr val="000000"/>
                </a:solidFill>
                <a:latin typeface="Calibri" panose="020F0502020204030204" pitchFamily="34" charset="0"/>
                <a:ea typeface="Calibri" panose="020F0502020204030204" pitchFamily="34" charset="0"/>
              </a:rPr>
              <a:t>1</a:t>
            </a:r>
            <a:r>
              <a:rPr lang="en-IN" sz="1000" dirty="0" smtClean="0">
                <a:solidFill>
                  <a:srgbClr val="000000"/>
                </a:solidFill>
                <a:ea typeface="Calibri" panose="020F0502020204030204" pitchFamily="34" charset="0"/>
              </a:rPr>
              <a:t>. BMC </a:t>
            </a:r>
            <a:r>
              <a:rPr lang="en-IN" sz="1000" dirty="0">
                <a:solidFill>
                  <a:srgbClr val="000000"/>
                </a:solidFill>
                <a:ea typeface="Calibri" panose="020F0502020204030204" pitchFamily="34" charset="0"/>
              </a:rPr>
              <a:t>Medicine. 2015;13(1</a:t>
            </a:r>
            <a:r>
              <a:rPr lang="en-IN" sz="1000" dirty="0" smtClean="0">
                <a:solidFill>
                  <a:srgbClr val="000000"/>
                </a:solidFill>
                <a:ea typeface="Calibri" panose="020F0502020204030204" pitchFamily="34" charset="0"/>
              </a:rPr>
              <a:t>),  2. </a:t>
            </a:r>
            <a:r>
              <a:rPr lang="en-IN" sz="1000" dirty="0"/>
              <a:t>Cleveland Clinic Journal of Medicine. 2015;82(10):693-701.</a:t>
            </a:r>
            <a:r>
              <a:rPr lang="en-IN" sz="1000" dirty="0" smtClean="0">
                <a:solidFill>
                  <a:srgbClr val="000000"/>
                </a:solidFill>
                <a:ea typeface="Calibri" panose="020F0502020204030204" pitchFamily="34" charset="0"/>
              </a:rPr>
              <a:t> </a:t>
            </a:r>
            <a:endParaRPr lang="en-IN" sz="1000" dirty="0"/>
          </a:p>
        </p:txBody>
      </p:sp>
    </p:spTree>
    <p:extLst>
      <p:ext uri="{BB962C8B-B14F-4D97-AF65-F5344CB8AC3E}">
        <p14:creationId xmlns:p14="http://schemas.microsoft.com/office/powerpoint/2010/main" xmlns="" val="105750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Goals of Therapy in HF</a:t>
            </a:r>
          </a:p>
        </p:txBody>
      </p:sp>
      <p:pic>
        <p:nvPicPr>
          <p:cNvPr id="3" name="Picture 2"/>
          <p:cNvPicPr/>
          <p:nvPr/>
        </p:nvPicPr>
        <p:blipFill>
          <a:blip r:embed="rId3"/>
          <a:stretch>
            <a:fillRect/>
          </a:stretch>
        </p:blipFill>
        <p:spPr>
          <a:xfrm>
            <a:off x="552450" y="514350"/>
            <a:ext cx="11106150" cy="5797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6601027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037" y="431579"/>
            <a:ext cx="10058400" cy="1371600"/>
          </a:xfrm>
        </p:spPr>
        <p:txBody>
          <a:bodyPr>
            <a:normAutofit fontScale="90000"/>
          </a:bodyPr>
          <a:lstStyle/>
          <a:p>
            <a:pPr algn="ctr"/>
            <a:r>
              <a:rPr lang="en-IN" b="1" dirty="0">
                <a:solidFill>
                  <a:srgbClr val="006600"/>
                </a:solidFill>
              </a:rPr>
              <a:t>Angiotensin Receptor - Neprilysin Inhibitor [</a:t>
            </a:r>
            <a:r>
              <a:rPr lang="en-IN" b="1" dirty="0" smtClean="0">
                <a:solidFill>
                  <a:srgbClr val="006600"/>
                </a:solidFill>
              </a:rPr>
              <a:t>ARNi </a:t>
            </a:r>
            <a:r>
              <a:rPr lang="en-IN" b="1" dirty="0">
                <a:solidFill>
                  <a:srgbClr val="006600"/>
                </a:solidFill>
              </a:rPr>
              <a:t>(sacubitril/valsartan</a:t>
            </a:r>
            <a:r>
              <a:rPr lang="en-IN" b="1" dirty="0" smtClean="0">
                <a:solidFill>
                  <a:srgbClr val="006600"/>
                </a:solidFill>
              </a:rPr>
              <a:t>)]</a:t>
            </a:r>
            <a:endParaRPr lang="en-IN" dirty="0">
              <a:solidFill>
                <a:srgbClr val="006600"/>
              </a:solidFill>
            </a:endParaRPr>
          </a:p>
        </p:txBody>
      </p:sp>
      <p:sp>
        <p:nvSpPr>
          <p:cNvPr id="5" name="Rectangle 4"/>
          <p:cNvSpPr/>
          <p:nvPr/>
        </p:nvSpPr>
        <p:spPr>
          <a:xfrm>
            <a:off x="7637583" y="6584527"/>
            <a:ext cx="4232031" cy="273473"/>
          </a:xfrm>
          <a:prstGeom prst="rect">
            <a:avLst/>
          </a:prstGeom>
        </p:spPr>
        <p:txBody>
          <a:bodyPr wrap="square">
            <a:spAutoFit/>
          </a:bodyPr>
          <a:lstStyle/>
          <a:p>
            <a:pPr lvl="0">
              <a:lnSpc>
                <a:spcPct val="107000"/>
              </a:lnSpc>
              <a:spcAft>
                <a:spcPts val="800"/>
              </a:spcAft>
            </a:pPr>
            <a:r>
              <a:rPr lang="en-IN" sz="1100" dirty="0">
                <a:solidFill>
                  <a:srgbClr val="000000"/>
                </a:solidFill>
                <a:latin typeface="Calibri" panose="020F0502020204030204" pitchFamily="34" charset="0"/>
                <a:ea typeface="Times New Roman" panose="02020603050405020304" pitchFamily="18" charset="0"/>
              </a:rPr>
              <a:t>Journal of the American College of Cardiology. 2015;65(10):1029-1041.</a:t>
            </a:r>
            <a:endParaRPr lang="en-IN" sz="1100" dirty="0">
              <a:effectLst/>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609599" y="2103120"/>
            <a:ext cx="11091333" cy="3931920"/>
          </a:xfrm>
        </p:spPr>
        <p:txBody>
          <a:bodyPr>
            <a:normAutofit/>
          </a:bodyPr>
          <a:lstStyle/>
          <a:p>
            <a:pPr lvl="0" algn="just">
              <a:lnSpc>
                <a:spcPct val="150000"/>
              </a:lnSpc>
            </a:pPr>
            <a:r>
              <a:rPr lang="en-IN" dirty="0">
                <a:latin typeface="Calibri" panose="020F0502020204030204" pitchFamily="34" charset="0"/>
                <a:cs typeface="Calibri" panose="020F0502020204030204" pitchFamily="34" charset="0"/>
              </a:rPr>
              <a:t>ARNi (LCZ696) is the new class of drugs that simultaneously block the angiotensin II type I receptors (angiotensin receptor blocker [ARB]) and inhibit neprilysin (neprilysin inhibitor [NEPi]), hence, the acronym ARNi. </a:t>
            </a:r>
          </a:p>
          <a:p>
            <a:pPr lvl="0" algn="just">
              <a:lnSpc>
                <a:spcPct val="150000"/>
              </a:lnSpc>
            </a:pPr>
            <a:r>
              <a:rPr lang="en-IN" dirty="0">
                <a:latin typeface="Calibri" panose="020F0502020204030204" pitchFamily="34" charset="0"/>
                <a:cs typeface="Calibri" panose="020F0502020204030204" pitchFamily="34" charset="0"/>
              </a:rPr>
              <a:t>It is a supramolecular complex of six molecules of the ARB valsartan with six molecules of the NEPi prodrug, sacubitril (1:1 molar ratio).</a:t>
            </a:r>
          </a:p>
          <a:p>
            <a:pPr lvl="0" algn="just">
              <a:lnSpc>
                <a:spcPct val="150000"/>
              </a:lnSpc>
            </a:pPr>
            <a:r>
              <a:rPr lang="en-IN" dirty="0">
                <a:latin typeface="Calibri" panose="020F0502020204030204" pitchFamily="34" charset="0"/>
                <a:cs typeface="Calibri" panose="020F0502020204030204" pitchFamily="34" charset="0"/>
              </a:rPr>
              <a:t>Following ingestion, sacubitril is metabolized rapidly into the active NEPi, LBQ657(sacubitrilat).</a:t>
            </a:r>
          </a:p>
          <a:p>
            <a:pPr lvl="0" algn="just">
              <a:lnSpc>
                <a:spcPct val="150000"/>
              </a:lnSpc>
            </a:pPr>
            <a:r>
              <a:rPr lang="en-IN" dirty="0">
                <a:latin typeface="Calibri" panose="020F0502020204030204" pitchFamily="34" charset="0"/>
                <a:cs typeface="Calibri" panose="020F0502020204030204" pitchFamily="34" charset="0"/>
              </a:rPr>
              <a:t>By inhibiting neprilysin, ARNi would reduce the breakdown of natriuretic peptides and increase natriuretic peptide levels (ANP, BNP and CNP). ARNi provides simultaneous AT1 receptor blockade through valsartan to suppress the over-activation of the RAAS caused by increased Ang II. </a:t>
            </a:r>
          </a:p>
          <a:p>
            <a:pPr marL="0" indent="0">
              <a:lnSpc>
                <a:spcPct val="150000"/>
              </a:lnSpc>
              <a:buNone/>
            </a:pPr>
            <a:endParaRPr lang="en-IN" dirty="0"/>
          </a:p>
        </p:txBody>
      </p:sp>
    </p:spTree>
    <p:extLst>
      <p:ext uri="{BB962C8B-B14F-4D97-AF65-F5344CB8AC3E}">
        <p14:creationId xmlns:p14="http://schemas.microsoft.com/office/powerpoint/2010/main" xmlns="" val="259355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2164" y="536821"/>
            <a:ext cx="2761130" cy="1164737"/>
          </a:xfrm>
        </p:spPr>
        <p:txBody>
          <a:bodyPr/>
          <a:lstStyle/>
          <a:p>
            <a:pPr algn="ctr"/>
            <a:r>
              <a:rPr lang="en-US" b="1" dirty="0" smtClean="0">
                <a:solidFill>
                  <a:srgbClr val="006600"/>
                </a:solidFill>
              </a:rPr>
              <a:t>MOA</a:t>
            </a:r>
            <a:endParaRPr lang="en-IN" b="1" dirty="0">
              <a:solidFill>
                <a:srgbClr val="006600"/>
              </a:solidFill>
            </a:endParaRPr>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3868614" y="400295"/>
            <a:ext cx="7883769" cy="5997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45123" y="5966509"/>
            <a:ext cx="2919547" cy="430887"/>
          </a:xfrm>
          <a:prstGeom prst="rect">
            <a:avLst/>
          </a:prstGeom>
        </p:spPr>
        <p:txBody>
          <a:bodyPr wrap="square">
            <a:spAutoFit/>
          </a:bodyPr>
          <a:lstStyle/>
          <a:p>
            <a:pPr algn="ctr"/>
            <a:r>
              <a:rPr lang="en-IN" sz="1100" dirty="0" smtClean="0"/>
              <a:t>R.R. Dargad et al. / Indian Heart Journal 70S (2018) S102–S110</a:t>
            </a:r>
            <a:endParaRPr lang="en-IN" sz="1100" dirty="0"/>
          </a:p>
        </p:txBody>
      </p:sp>
    </p:spTree>
    <p:extLst>
      <p:ext uri="{BB962C8B-B14F-4D97-AF65-F5344CB8AC3E}">
        <p14:creationId xmlns:p14="http://schemas.microsoft.com/office/powerpoint/2010/main" xmlns="" val="323213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407" y="2186354"/>
            <a:ext cx="7552593" cy="2373924"/>
          </a:xfrm>
        </p:spPr>
        <p:txBody>
          <a:bodyPr>
            <a:normAutofit/>
          </a:bodyPr>
          <a:lstStyle/>
          <a:p>
            <a:pPr marL="0" indent="0" algn="ctr">
              <a:buNone/>
            </a:pPr>
            <a:r>
              <a:rPr lang="en-US" sz="7200" b="1" dirty="0" smtClean="0">
                <a:solidFill>
                  <a:srgbClr val="006600"/>
                </a:solidFill>
              </a:rPr>
              <a:t>CLINICAL EVIDENCES</a:t>
            </a:r>
            <a:endParaRPr lang="en-IN" sz="7200" b="1" dirty="0">
              <a:solidFill>
                <a:srgbClr val="006600"/>
              </a:solidFill>
            </a:endParaRPr>
          </a:p>
        </p:txBody>
      </p:sp>
    </p:spTree>
    <p:extLst>
      <p:ext uri="{BB962C8B-B14F-4D97-AF65-F5344CB8AC3E}">
        <p14:creationId xmlns:p14="http://schemas.microsoft.com/office/powerpoint/2010/main" xmlns="" val="6635868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a:spLocks noChangeArrowheads="1"/>
          </p:cNvSpPr>
          <p:nvPr/>
        </p:nvSpPr>
        <p:spPr bwMode="auto">
          <a:xfrm>
            <a:off x="247650" y="152400"/>
            <a:ext cx="11715750" cy="1217613"/>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4098" name="TextBox 24"/>
          <p:cNvSpPr txBox="1">
            <a:spLocks noChangeArrowheads="1"/>
          </p:cNvSpPr>
          <p:nvPr/>
        </p:nvSpPr>
        <p:spPr bwMode="auto">
          <a:xfrm>
            <a:off x="7134226" y="1830389"/>
            <a:ext cx="1006475" cy="561975"/>
          </a:xfrm>
          <a:prstGeom prst="rect">
            <a:avLst/>
          </a:prstGeom>
          <a:noFill/>
          <a:ln w="9525">
            <a:noFill/>
            <a:miter lim="800000"/>
            <a:headEnd/>
            <a:tailEnd/>
          </a:ln>
        </p:spPr>
        <p:txBody>
          <a:bodyPr wrap="none">
            <a:spAutoFit/>
          </a:bodyPr>
          <a:lstStyle/>
          <a:p>
            <a:pPr algn="ctr">
              <a:lnSpc>
                <a:spcPts val="1800"/>
              </a:lnSpc>
            </a:pPr>
            <a:r>
              <a:rPr lang="en-US" b="1" dirty="0">
                <a:solidFill>
                  <a:srgbClr val="000000"/>
                </a:solidFill>
                <a:latin typeface="Arial" pitchFamily="34" charset="0"/>
                <a:cs typeface="Arial" pitchFamily="34" charset="0"/>
              </a:rPr>
              <a:t>Beta</a:t>
            </a:r>
          </a:p>
          <a:p>
            <a:pPr algn="ctr">
              <a:lnSpc>
                <a:spcPts val="1800"/>
              </a:lnSpc>
            </a:pPr>
            <a:r>
              <a:rPr lang="en-US" b="1" dirty="0">
                <a:solidFill>
                  <a:srgbClr val="000000"/>
                </a:solidFill>
                <a:latin typeface="Arial" pitchFamily="34" charset="0"/>
                <a:cs typeface="Arial" pitchFamily="34" charset="0"/>
              </a:rPr>
              <a:t>blocker</a:t>
            </a:r>
          </a:p>
        </p:txBody>
      </p:sp>
      <p:sp>
        <p:nvSpPr>
          <p:cNvPr id="4099" name="TextBox 26"/>
          <p:cNvSpPr txBox="1">
            <a:spLocks noChangeArrowheads="1"/>
          </p:cNvSpPr>
          <p:nvPr/>
        </p:nvSpPr>
        <p:spPr bwMode="auto">
          <a:xfrm>
            <a:off x="8242300" y="1598613"/>
            <a:ext cx="2109788" cy="793750"/>
          </a:xfrm>
          <a:prstGeom prst="rect">
            <a:avLst/>
          </a:prstGeom>
          <a:noFill/>
          <a:ln w="9525">
            <a:noFill/>
            <a:miter lim="800000"/>
            <a:headEnd/>
            <a:tailEnd/>
          </a:ln>
        </p:spPr>
        <p:txBody>
          <a:bodyPr wrap="none">
            <a:spAutoFit/>
          </a:bodyPr>
          <a:lstStyle/>
          <a:p>
            <a:pPr algn="ctr">
              <a:lnSpc>
                <a:spcPts val="1800"/>
              </a:lnSpc>
            </a:pPr>
            <a:r>
              <a:rPr lang="en-US" b="1" dirty="0">
                <a:solidFill>
                  <a:srgbClr val="000000"/>
                </a:solidFill>
                <a:latin typeface="Arial" pitchFamily="34" charset="0"/>
                <a:cs typeface="Arial" pitchFamily="34" charset="0"/>
              </a:rPr>
              <a:t>Mineralocorticoid</a:t>
            </a:r>
          </a:p>
          <a:p>
            <a:pPr algn="ctr">
              <a:lnSpc>
                <a:spcPts val="1800"/>
              </a:lnSpc>
            </a:pPr>
            <a:r>
              <a:rPr lang="en-US" b="1" dirty="0">
                <a:solidFill>
                  <a:srgbClr val="000000"/>
                </a:solidFill>
                <a:latin typeface="Arial" pitchFamily="34" charset="0"/>
                <a:cs typeface="Arial" pitchFamily="34" charset="0"/>
              </a:rPr>
              <a:t>receptor</a:t>
            </a:r>
          </a:p>
          <a:p>
            <a:pPr algn="ctr">
              <a:lnSpc>
                <a:spcPts val="1800"/>
              </a:lnSpc>
            </a:pPr>
            <a:r>
              <a:rPr lang="en-US" b="1" dirty="0">
                <a:solidFill>
                  <a:srgbClr val="000000"/>
                </a:solidFill>
                <a:latin typeface="Arial" pitchFamily="34" charset="0"/>
                <a:cs typeface="Arial" pitchFamily="34" charset="0"/>
              </a:rPr>
              <a:t>antagonist</a:t>
            </a:r>
          </a:p>
        </p:txBody>
      </p:sp>
      <p:sp>
        <p:nvSpPr>
          <p:cNvPr id="4100" name="TextBox 35"/>
          <p:cNvSpPr txBox="1">
            <a:spLocks noChangeArrowheads="1"/>
          </p:cNvSpPr>
          <p:nvPr/>
        </p:nvSpPr>
        <p:spPr bwMode="auto">
          <a:xfrm>
            <a:off x="228601" y="484229"/>
            <a:ext cx="11715750" cy="553998"/>
          </a:xfrm>
          <a:prstGeom prst="rect">
            <a:avLst/>
          </a:prstGeom>
          <a:noFill/>
          <a:ln w="9525">
            <a:noFill/>
            <a:miter lim="800000"/>
            <a:headEnd/>
            <a:tailEnd/>
          </a:ln>
        </p:spPr>
        <p:txBody>
          <a:bodyPr wrap="square">
            <a:spAutoFit/>
          </a:bodyPr>
          <a:lstStyle/>
          <a:p>
            <a:pPr algn="ctr">
              <a:lnSpc>
                <a:spcPts val="3600"/>
              </a:lnSpc>
            </a:pPr>
            <a:r>
              <a:rPr lang="en-US" sz="3600" dirty="0">
                <a:solidFill>
                  <a:schemeClr val="bg1"/>
                </a:solidFill>
                <a:latin typeface="Times" charset="0"/>
              </a:rPr>
              <a:t>Drugs That Reduce Mortality in </a:t>
            </a:r>
            <a:r>
              <a:rPr lang="en-US" sz="3600" dirty="0" smtClean="0">
                <a:solidFill>
                  <a:schemeClr val="bg1"/>
                </a:solidFill>
                <a:latin typeface="Times" charset="0"/>
              </a:rPr>
              <a:t>HFrEF</a:t>
            </a:r>
            <a:endParaRPr lang="en-US" sz="3600" dirty="0">
              <a:solidFill>
                <a:schemeClr val="bg1"/>
              </a:solidFill>
              <a:latin typeface="Times" charset="0"/>
            </a:endParaRPr>
          </a:p>
        </p:txBody>
      </p:sp>
      <p:cxnSp>
        <p:nvCxnSpPr>
          <p:cNvPr id="20" name="Straight Connector 19"/>
          <p:cNvCxnSpPr>
            <a:cxnSpLocks noChangeShapeType="1"/>
          </p:cNvCxnSpPr>
          <p:nvPr/>
        </p:nvCxnSpPr>
        <p:spPr bwMode="auto">
          <a:xfrm>
            <a:off x="3378201" y="2420939"/>
            <a:ext cx="660241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49" name="Straight Connector 48"/>
          <p:cNvCxnSpPr>
            <a:cxnSpLocks noChangeShapeType="1"/>
          </p:cNvCxnSpPr>
          <p:nvPr/>
        </p:nvCxnSpPr>
        <p:spPr bwMode="auto">
          <a:xfrm rot="5400000">
            <a:off x="1504951" y="4316414"/>
            <a:ext cx="375126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54" name="Straight Connector 53"/>
          <p:cNvCxnSpPr>
            <a:cxnSpLocks noChangeShapeType="1"/>
          </p:cNvCxnSpPr>
          <p:nvPr/>
        </p:nvCxnSpPr>
        <p:spPr bwMode="auto">
          <a:xfrm>
            <a:off x="3249614" y="3379789"/>
            <a:ext cx="280987"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65" name="Straight Connector 64"/>
          <p:cNvCxnSpPr>
            <a:cxnSpLocks noChangeShapeType="1"/>
          </p:cNvCxnSpPr>
          <p:nvPr/>
        </p:nvCxnSpPr>
        <p:spPr bwMode="auto">
          <a:xfrm>
            <a:off x="3240089" y="4318000"/>
            <a:ext cx="280987"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66" name="Straight Connector 65"/>
          <p:cNvCxnSpPr>
            <a:cxnSpLocks noChangeShapeType="1"/>
          </p:cNvCxnSpPr>
          <p:nvPr/>
        </p:nvCxnSpPr>
        <p:spPr bwMode="auto">
          <a:xfrm>
            <a:off x="3230564" y="5256214"/>
            <a:ext cx="280987"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67" name="Straight Connector 66"/>
          <p:cNvCxnSpPr>
            <a:cxnSpLocks noChangeShapeType="1"/>
          </p:cNvCxnSpPr>
          <p:nvPr/>
        </p:nvCxnSpPr>
        <p:spPr bwMode="auto">
          <a:xfrm>
            <a:off x="3221039" y="6194425"/>
            <a:ext cx="280987" cy="1588"/>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4107" name="TextBox 72"/>
          <p:cNvSpPr txBox="1">
            <a:spLocks noChangeArrowheads="1"/>
          </p:cNvSpPr>
          <p:nvPr/>
        </p:nvSpPr>
        <p:spPr bwMode="auto">
          <a:xfrm>
            <a:off x="5445126" y="1830389"/>
            <a:ext cx="1108075" cy="561975"/>
          </a:xfrm>
          <a:prstGeom prst="rect">
            <a:avLst/>
          </a:prstGeom>
          <a:noFill/>
          <a:ln w="9525">
            <a:noFill/>
            <a:miter lim="800000"/>
            <a:headEnd/>
            <a:tailEnd/>
          </a:ln>
        </p:spPr>
        <p:txBody>
          <a:bodyPr wrap="none">
            <a:spAutoFit/>
          </a:bodyPr>
          <a:lstStyle/>
          <a:p>
            <a:pPr algn="ctr">
              <a:lnSpc>
                <a:spcPts val="1800"/>
              </a:lnSpc>
            </a:pPr>
            <a:r>
              <a:rPr lang="en-US" b="1" dirty="0">
                <a:solidFill>
                  <a:srgbClr val="000000"/>
                </a:solidFill>
                <a:latin typeface="Arial" pitchFamily="34" charset="0"/>
                <a:cs typeface="Arial" pitchFamily="34" charset="0"/>
              </a:rPr>
              <a:t>ACE</a:t>
            </a:r>
          </a:p>
          <a:p>
            <a:pPr algn="ctr">
              <a:lnSpc>
                <a:spcPts val="1800"/>
              </a:lnSpc>
            </a:pPr>
            <a:r>
              <a:rPr lang="en-US" b="1" dirty="0">
                <a:solidFill>
                  <a:srgbClr val="000000"/>
                </a:solidFill>
                <a:latin typeface="Arial" pitchFamily="34" charset="0"/>
                <a:cs typeface="Arial" pitchFamily="34" charset="0"/>
              </a:rPr>
              <a:t>inhibitor</a:t>
            </a:r>
          </a:p>
        </p:txBody>
      </p:sp>
      <p:sp>
        <p:nvSpPr>
          <p:cNvPr id="4108" name="TextBox 73"/>
          <p:cNvSpPr txBox="1">
            <a:spLocks noChangeArrowheads="1"/>
          </p:cNvSpPr>
          <p:nvPr/>
        </p:nvSpPr>
        <p:spPr bwMode="auto">
          <a:xfrm>
            <a:off x="3494089" y="1598613"/>
            <a:ext cx="1519237" cy="793750"/>
          </a:xfrm>
          <a:prstGeom prst="rect">
            <a:avLst/>
          </a:prstGeom>
          <a:noFill/>
          <a:ln w="9525">
            <a:noFill/>
            <a:miter lim="800000"/>
            <a:headEnd/>
            <a:tailEnd/>
          </a:ln>
        </p:spPr>
        <p:txBody>
          <a:bodyPr wrap="none">
            <a:spAutoFit/>
          </a:bodyPr>
          <a:lstStyle/>
          <a:p>
            <a:pPr algn="ctr">
              <a:lnSpc>
                <a:spcPts val="1800"/>
              </a:lnSpc>
            </a:pPr>
            <a:r>
              <a:rPr lang="en-US" b="1" dirty="0">
                <a:solidFill>
                  <a:srgbClr val="000000"/>
                </a:solidFill>
                <a:latin typeface="Arial" pitchFamily="34" charset="0"/>
                <a:cs typeface="Arial" pitchFamily="34" charset="0"/>
              </a:rPr>
              <a:t>Angiotensin</a:t>
            </a:r>
          </a:p>
          <a:p>
            <a:pPr algn="ctr">
              <a:lnSpc>
                <a:spcPts val="1800"/>
              </a:lnSpc>
            </a:pPr>
            <a:r>
              <a:rPr lang="en-US" b="1" dirty="0">
                <a:solidFill>
                  <a:srgbClr val="000000"/>
                </a:solidFill>
                <a:latin typeface="Arial" pitchFamily="34" charset="0"/>
                <a:cs typeface="Arial" pitchFamily="34" charset="0"/>
              </a:rPr>
              <a:t>receptor</a:t>
            </a:r>
          </a:p>
          <a:p>
            <a:pPr algn="ctr">
              <a:lnSpc>
                <a:spcPts val="1800"/>
              </a:lnSpc>
            </a:pPr>
            <a:r>
              <a:rPr lang="en-US" b="1" dirty="0">
                <a:solidFill>
                  <a:srgbClr val="000000"/>
                </a:solidFill>
                <a:latin typeface="Arial" pitchFamily="34" charset="0"/>
                <a:cs typeface="Arial" pitchFamily="34" charset="0"/>
              </a:rPr>
              <a:t>blocker</a:t>
            </a:r>
          </a:p>
        </p:txBody>
      </p:sp>
      <p:sp>
        <p:nvSpPr>
          <p:cNvPr id="80" name="Right Brace 79"/>
          <p:cNvSpPr>
            <a:spLocks/>
          </p:cNvSpPr>
          <p:nvPr/>
        </p:nvSpPr>
        <p:spPr bwMode="auto">
          <a:xfrm rot="5400000">
            <a:off x="5006976" y="3487738"/>
            <a:ext cx="307975" cy="1587500"/>
          </a:xfrm>
          <a:prstGeom prst="rightBrace">
            <a:avLst>
              <a:gd name="adj1" fmla="val 8329"/>
              <a:gd name="adj2" fmla="val 50000"/>
            </a:avLst>
          </a:prstGeom>
          <a:noFill/>
          <a:ln w="38100">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dirty="0">
              <a:solidFill>
                <a:srgbClr val="000000"/>
              </a:solidFill>
            </a:endParaRPr>
          </a:p>
        </p:txBody>
      </p:sp>
      <p:sp>
        <p:nvSpPr>
          <p:cNvPr id="4110" name="TextBox 27"/>
          <p:cNvSpPr txBox="1">
            <a:spLocks noChangeArrowheads="1"/>
          </p:cNvSpPr>
          <p:nvPr/>
        </p:nvSpPr>
        <p:spPr bwMode="auto">
          <a:xfrm>
            <a:off x="3654426" y="4633913"/>
            <a:ext cx="3013075" cy="1223962"/>
          </a:xfrm>
          <a:prstGeom prst="rect">
            <a:avLst/>
          </a:prstGeom>
          <a:noFill/>
          <a:ln w="9525">
            <a:noFill/>
            <a:miter lim="800000"/>
            <a:headEnd/>
            <a:tailEnd/>
          </a:ln>
        </p:spPr>
        <p:txBody>
          <a:bodyPr>
            <a:spAutoFit/>
          </a:bodyPr>
          <a:lstStyle/>
          <a:p>
            <a:pPr algn="ctr">
              <a:lnSpc>
                <a:spcPts val="2200"/>
              </a:lnSpc>
            </a:pPr>
            <a:r>
              <a:rPr lang="en-US" sz="2000" dirty="0">
                <a:solidFill>
                  <a:srgbClr val="000000"/>
                </a:solidFill>
                <a:latin typeface="Arial" pitchFamily="34" charset="0"/>
                <a:cs typeface="Arial" pitchFamily="34" charset="0"/>
              </a:rPr>
              <a:t>Drugs that inhibit the renin-angiotensin system have modest effects on survival</a:t>
            </a:r>
          </a:p>
        </p:txBody>
      </p:sp>
      <p:sp>
        <p:nvSpPr>
          <p:cNvPr id="4111" name="TextBox 28"/>
          <p:cNvSpPr txBox="1">
            <a:spLocks noChangeArrowheads="1"/>
          </p:cNvSpPr>
          <p:nvPr/>
        </p:nvSpPr>
        <p:spPr bwMode="auto">
          <a:xfrm>
            <a:off x="5445126" y="5973764"/>
            <a:ext cx="6162674" cy="584775"/>
          </a:xfrm>
          <a:prstGeom prst="rect">
            <a:avLst/>
          </a:prstGeom>
          <a:noFill/>
          <a:ln w="9525">
            <a:noFill/>
            <a:miter lim="800000"/>
            <a:headEnd/>
            <a:tailEnd/>
          </a:ln>
        </p:spPr>
        <p:txBody>
          <a:bodyPr wrap="square">
            <a:spAutoFit/>
          </a:bodyPr>
          <a:lstStyle/>
          <a:p>
            <a:pPr algn="ctr"/>
            <a:r>
              <a:rPr lang="en-US" sz="1600" dirty="0">
                <a:solidFill>
                  <a:srgbClr val="000000"/>
                </a:solidFill>
                <a:latin typeface="Arial" pitchFamily="34" charset="0"/>
                <a:cs typeface="Arial" pitchFamily="34" charset="0"/>
              </a:rPr>
              <a:t>Based on results of SOLVD-Treatment, CHARM-Alternative,</a:t>
            </a:r>
          </a:p>
          <a:p>
            <a:pPr algn="ctr"/>
            <a:r>
              <a:rPr lang="en-US" sz="1600" dirty="0">
                <a:solidFill>
                  <a:srgbClr val="000000"/>
                </a:solidFill>
                <a:latin typeface="Arial" pitchFamily="34" charset="0"/>
                <a:cs typeface="Arial" pitchFamily="34" charset="0"/>
              </a:rPr>
              <a:t>COPERNICUS, MERIT-HF, CIBIS II, RALES and EMPHASIS-HF</a:t>
            </a:r>
          </a:p>
        </p:txBody>
      </p:sp>
      <p:sp>
        <p:nvSpPr>
          <p:cNvPr id="4112" name="TextBox 31"/>
          <p:cNvSpPr txBox="1">
            <a:spLocks noChangeArrowheads="1"/>
          </p:cNvSpPr>
          <p:nvPr/>
        </p:nvSpPr>
        <p:spPr bwMode="auto">
          <a:xfrm>
            <a:off x="2593975" y="3182938"/>
            <a:ext cx="698500" cy="400050"/>
          </a:xfrm>
          <a:prstGeom prst="rect">
            <a:avLst/>
          </a:prstGeom>
          <a:noFill/>
          <a:ln w="9525">
            <a:noFill/>
            <a:miter lim="800000"/>
            <a:headEnd/>
            <a:tailEnd/>
          </a:ln>
        </p:spPr>
        <p:txBody>
          <a:bodyPr wrap="none">
            <a:spAutoFit/>
          </a:bodyPr>
          <a:lstStyle/>
          <a:p>
            <a:r>
              <a:rPr lang="en-US" sz="2000" b="1" dirty="0">
                <a:solidFill>
                  <a:srgbClr val="000000"/>
                </a:solidFill>
                <a:latin typeface="Arial" pitchFamily="34" charset="0"/>
                <a:cs typeface="Arial" pitchFamily="34" charset="0"/>
              </a:rPr>
              <a:t>10%</a:t>
            </a:r>
          </a:p>
        </p:txBody>
      </p:sp>
      <p:cxnSp>
        <p:nvCxnSpPr>
          <p:cNvPr id="33" name="Straight Arrow Connector 32"/>
          <p:cNvCxnSpPr>
            <a:cxnSpLocks noChangeShapeType="1"/>
          </p:cNvCxnSpPr>
          <p:nvPr/>
        </p:nvCxnSpPr>
        <p:spPr bwMode="auto">
          <a:xfrm rot="5400000">
            <a:off x="2281238" y="6234113"/>
            <a:ext cx="493713" cy="1588"/>
          </a:xfrm>
          <a:prstGeom prst="straightConnector1">
            <a:avLst/>
          </a:prstGeom>
          <a:noFill/>
          <a:ln w="38100">
            <a:solidFill>
              <a:srgbClr val="000000"/>
            </a:solidFill>
            <a:round/>
            <a:headEnd/>
            <a:tailEnd type="arrow" w="med" len="med"/>
          </a:ln>
          <a:effectLst>
            <a:outerShdw dist="20000" dir="5400000" rotWithShape="0">
              <a:srgbClr val="808080">
                <a:alpha val="37999"/>
              </a:srgbClr>
            </a:outerShdw>
          </a:effectLst>
        </p:spPr>
      </p:cxnSp>
      <p:sp>
        <p:nvSpPr>
          <p:cNvPr id="4114" name="TextBox 33"/>
          <p:cNvSpPr txBox="1">
            <a:spLocks noChangeArrowheads="1"/>
          </p:cNvSpPr>
          <p:nvPr/>
        </p:nvSpPr>
        <p:spPr bwMode="auto">
          <a:xfrm>
            <a:off x="2593975" y="4116388"/>
            <a:ext cx="698500" cy="400050"/>
          </a:xfrm>
          <a:prstGeom prst="rect">
            <a:avLst/>
          </a:prstGeom>
          <a:noFill/>
          <a:ln w="9525">
            <a:noFill/>
            <a:miter lim="800000"/>
            <a:headEnd/>
            <a:tailEnd/>
          </a:ln>
        </p:spPr>
        <p:txBody>
          <a:bodyPr wrap="none">
            <a:spAutoFit/>
          </a:bodyPr>
          <a:lstStyle/>
          <a:p>
            <a:r>
              <a:rPr lang="en-US" sz="2000" b="1" dirty="0">
                <a:solidFill>
                  <a:srgbClr val="000000"/>
                </a:solidFill>
                <a:latin typeface="Arial" pitchFamily="34" charset="0"/>
                <a:cs typeface="Arial" pitchFamily="34" charset="0"/>
              </a:rPr>
              <a:t>20%</a:t>
            </a:r>
          </a:p>
        </p:txBody>
      </p:sp>
      <p:sp>
        <p:nvSpPr>
          <p:cNvPr id="4115" name="TextBox 34"/>
          <p:cNvSpPr txBox="1">
            <a:spLocks noChangeArrowheads="1"/>
          </p:cNvSpPr>
          <p:nvPr/>
        </p:nvSpPr>
        <p:spPr bwMode="auto">
          <a:xfrm>
            <a:off x="2593975" y="5053013"/>
            <a:ext cx="698500" cy="400050"/>
          </a:xfrm>
          <a:prstGeom prst="rect">
            <a:avLst/>
          </a:prstGeom>
          <a:noFill/>
          <a:ln w="9525">
            <a:noFill/>
            <a:miter lim="800000"/>
            <a:headEnd/>
            <a:tailEnd/>
          </a:ln>
        </p:spPr>
        <p:txBody>
          <a:bodyPr wrap="none">
            <a:spAutoFit/>
          </a:bodyPr>
          <a:lstStyle/>
          <a:p>
            <a:r>
              <a:rPr lang="en-US" sz="2000" b="1" dirty="0">
                <a:solidFill>
                  <a:srgbClr val="000000"/>
                </a:solidFill>
                <a:latin typeface="Arial" pitchFamily="34" charset="0"/>
                <a:cs typeface="Arial" pitchFamily="34" charset="0"/>
              </a:rPr>
              <a:t>30%</a:t>
            </a:r>
          </a:p>
        </p:txBody>
      </p:sp>
      <p:sp>
        <p:nvSpPr>
          <p:cNvPr id="4116" name="TextBox 37"/>
          <p:cNvSpPr txBox="1">
            <a:spLocks noChangeArrowheads="1"/>
          </p:cNvSpPr>
          <p:nvPr/>
        </p:nvSpPr>
        <p:spPr bwMode="auto">
          <a:xfrm>
            <a:off x="2593975" y="5988050"/>
            <a:ext cx="698500" cy="400050"/>
          </a:xfrm>
          <a:prstGeom prst="rect">
            <a:avLst/>
          </a:prstGeom>
          <a:noFill/>
          <a:ln w="9525">
            <a:noFill/>
            <a:miter lim="800000"/>
            <a:headEnd/>
            <a:tailEnd/>
          </a:ln>
        </p:spPr>
        <p:txBody>
          <a:bodyPr wrap="none">
            <a:spAutoFit/>
          </a:bodyPr>
          <a:lstStyle/>
          <a:p>
            <a:r>
              <a:rPr lang="en-US" sz="2000" b="1" dirty="0">
                <a:solidFill>
                  <a:srgbClr val="000000"/>
                </a:solidFill>
                <a:latin typeface="Arial" pitchFamily="34" charset="0"/>
                <a:cs typeface="Arial" pitchFamily="34" charset="0"/>
              </a:rPr>
              <a:t>40%</a:t>
            </a:r>
          </a:p>
        </p:txBody>
      </p:sp>
      <p:sp>
        <p:nvSpPr>
          <p:cNvPr id="4117" name="TextBox 38"/>
          <p:cNvSpPr txBox="1">
            <a:spLocks noChangeArrowheads="1"/>
          </p:cNvSpPr>
          <p:nvPr/>
        </p:nvSpPr>
        <p:spPr bwMode="auto">
          <a:xfrm>
            <a:off x="2765426" y="2247900"/>
            <a:ext cx="555625" cy="400050"/>
          </a:xfrm>
          <a:prstGeom prst="rect">
            <a:avLst/>
          </a:prstGeom>
          <a:noFill/>
          <a:ln w="9525">
            <a:noFill/>
            <a:miter lim="800000"/>
            <a:headEnd/>
            <a:tailEnd/>
          </a:ln>
        </p:spPr>
        <p:txBody>
          <a:bodyPr wrap="none">
            <a:spAutoFit/>
          </a:bodyPr>
          <a:lstStyle/>
          <a:p>
            <a:r>
              <a:rPr lang="en-US" sz="2000" b="1" dirty="0">
                <a:solidFill>
                  <a:srgbClr val="000000"/>
                </a:solidFill>
                <a:latin typeface="Arial" pitchFamily="34" charset="0"/>
                <a:cs typeface="Arial" pitchFamily="34" charset="0"/>
              </a:rPr>
              <a:t>0%</a:t>
            </a:r>
          </a:p>
        </p:txBody>
      </p:sp>
      <p:cxnSp>
        <p:nvCxnSpPr>
          <p:cNvPr id="40" name="Straight Arrow Connector 39"/>
          <p:cNvCxnSpPr>
            <a:cxnSpLocks noChangeShapeType="1"/>
          </p:cNvCxnSpPr>
          <p:nvPr/>
        </p:nvCxnSpPr>
        <p:spPr bwMode="auto">
          <a:xfrm rot="5400000">
            <a:off x="2282032" y="5298282"/>
            <a:ext cx="492125" cy="1588"/>
          </a:xfrm>
          <a:prstGeom prst="straightConnector1">
            <a:avLst/>
          </a:prstGeom>
          <a:noFill/>
          <a:ln w="38100">
            <a:solidFill>
              <a:srgbClr val="000000"/>
            </a:solidFill>
            <a:round/>
            <a:headEnd/>
            <a:tailEnd type="arrow" w="med" len="med"/>
          </a:ln>
          <a:effectLst>
            <a:outerShdw dist="20000" dir="5400000" rotWithShape="0">
              <a:srgbClr val="808080">
                <a:alpha val="37999"/>
              </a:srgbClr>
            </a:outerShdw>
          </a:effectLst>
        </p:spPr>
      </p:cxnSp>
      <p:cxnSp>
        <p:nvCxnSpPr>
          <p:cNvPr id="41" name="Straight Arrow Connector 40"/>
          <p:cNvCxnSpPr>
            <a:cxnSpLocks noChangeShapeType="1"/>
          </p:cNvCxnSpPr>
          <p:nvPr/>
        </p:nvCxnSpPr>
        <p:spPr bwMode="auto">
          <a:xfrm rot="5400000">
            <a:off x="2281238" y="4362450"/>
            <a:ext cx="493712" cy="1588"/>
          </a:xfrm>
          <a:prstGeom prst="straightConnector1">
            <a:avLst/>
          </a:prstGeom>
          <a:noFill/>
          <a:ln w="38100">
            <a:solidFill>
              <a:srgbClr val="000000"/>
            </a:solidFill>
            <a:round/>
            <a:headEnd/>
            <a:tailEnd type="arrow" w="med" len="med"/>
          </a:ln>
          <a:effectLst>
            <a:outerShdw dist="20000" dir="5400000" rotWithShape="0">
              <a:srgbClr val="808080">
                <a:alpha val="37999"/>
              </a:srgbClr>
            </a:outerShdw>
          </a:effectLst>
        </p:spPr>
      </p:cxnSp>
      <p:cxnSp>
        <p:nvCxnSpPr>
          <p:cNvPr id="42" name="Straight Arrow Connector 41"/>
          <p:cNvCxnSpPr>
            <a:cxnSpLocks noChangeShapeType="1"/>
          </p:cNvCxnSpPr>
          <p:nvPr/>
        </p:nvCxnSpPr>
        <p:spPr bwMode="auto">
          <a:xfrm rot="5400000">
            <a:off x="2282032" y="3426619"/>
            <a:ext cx="492125" cy="1588"/>
          </a:xfrm>
          <a:prstGeom prst="straightConnector1">
            <a:avLst/>
          </a:prstGeom>
          <a:noFill/>
          <a:ln w="38100">
            <a:solidFill>
              <a:srgbClr val="000000"/>
            </a:solidFill>
            <a:round/>
            <a:headEnd/>
            <a:tailEnd type="arrow" w="med" len="med"/>
          </a:ln>
          <a:effectLst>
            <a:outerShdw dist="20000" dir="5400000" rotWithShape="0">
              <a:srgbClr val="808080">
                <a:alpha val="37999"/>
              </a:srgbClr>
            </a:outerShdw>
          </a:effectLst>
        </p:spPr>
      </p:cxnSp>
      <p:sp>
        <p:nvSpPr>
          <p:cNvPr id="4121" name="TextBox 42"/>
          <p:cNvSpPr txBox="1">
            <a:spLocks noChangeArrowheads="1"/>
          </p:cNvSpPr>
          <p:nvPr/>
        </p:nvSpPr>
        <p:spPr bwMode="auto">
          <a:xfrm rot="-5400000">
            <a:off x="206376" y="4131019"/>
            <a:ext cx="3749675" cy="323165"/>
          </a:xfrm>
          <a:prstGeom prst="rect">
            <a:avLst/>
          </a:prstGeom>
          <a:noFill/>
          <a:ln w="9525">
            <a:noFill/>
            <a:miter lim="800000"/>
            <a:headEnd/>
            <a:tailEnd/>
          </a:ln>
        </p:spPr>
        <p:txBody>
          <a:bodyPr>
            <a:spAutoFit/>
          </a:bodyPr>
          <a:lstStyle/>
          <a:p>
            <a:pPr algn="ctr">
              <a:lnSpc>
                <a:spcPts val="1800"/>
              </a:lnSpc>
            </a:pPr>
            <a:r>
              <a:rPr lang="en-US" sz="2000" b="1" dirty="0">
                <a:solidFill>
                  <a:srgbClr val="000000"/>
                </a:solidFill>
                <a:latin typeface="Arial" pitchFamily="34" charset="0"/>
                <a:cs typeface="Arial" pitchFamily="34" charset="0"/>
              </a:rPr>
              <a:t>% Decrease in Mortality</a:t>
            </a:r>
          </a:p>
        </p:txBody>
      </p:sp>
      <p:sp>
        <p:nvSpPr>
          <p:cNvPr id="44" name="Rectangle 43"/>
          <p:cNvSpPr>
            <a:spLocks noChangeArrowheads="1"/>
          </p:cNvSpPr>
          <p:nvPr/>
        </p:nvSpPr>
        <p:spPr bwMode="auto">
          <a:xfrm>
            <a:off x="7283450" y="2420939"/>
            <a:ext cx="706438" cy="3348037"/>
          </a:xfrm>
          <a:prstGeom prst="rect">
            <a:avLst/>
          </a:prstGeom>
          <a:solidFill>
            <a:srgbClr val="558ED5"/>
          </a:solidFill>
          <a:ln w="9525">
            <a:solidFill>
              <a:srgbClr val="000000"/>
            </a:solidFill>
            <a:miter lim="800000"/>
            <a:headEnd/>
            <a:tailEnd/>
          </a:ln>
          <a:effectLst>
            <a:outerShdw dist="86487" dir="2879993" rotWithShape="0">
              <a:srgbClr val="808080">
                <a:alpha val="34999"/>
              </a:srgbClr>
            </a:outerShdw>
          </a:effectLst>
        </p:spPr>
        <p:txBody>
          <a:bodyPr anchor="ctr"/>
          <a:lstStyle/>
          <a:p>
            <a:pPr algn="ctr">
              <a:defRPr/>
            </a:pPr>
            <a:endParaRPr lang="en-US" dirty="0"/>
          </a:p>
        </p:txBody>
      </p:sp>
      <p:sp>
        <p:nvSpPr>
          <p:cNvPr id="45" name="Rectangle 44"/>
          <p:cNvSpPr>
            <a:spLocks noChangeArrowheads="1"/>
          </p:cNvSpPr>
          <p:nvPr/>
        </p:nvSpPr>
        <p:spPr bwMode="auto">
          <a:xfrm>
            <a:off x="8924925" y="2420939"/>
            <a:ext cx="706438" cy="2568575"/>
          </a:xfrm>
          <a:prstGeom prst="rect">
            <a:avLst/>
          </a:prstGeom>
          <a:solidFill>
            <a:srgbClr val="B3A2C7"/>
          </a:solidFill>
          <a:ln w="9525">
            <a:solidFill>
              <a:srgbClr val="000000"/>
            </a:solidFill>
            <a:miter lim="800000"/>
            <a:headEnd/>
            <a:tailEnd/>
          </a:ln>
          <a:effectLst>
            <a:outerShdw dist="86487" dir="2879993" rotWithShape="0">
              <a:srgbClr val="808080">
                <a:alpha val="34999"/>
              </a:srgbClr>
            </a:outerShdw>
          </a:effectLst>
        </p:spPr>
        <p:txBody>
          <a:bodyPr anchor="ctr"/>
          <a:lstStyle/>
          <a:p>
            <a:pPr algn="ctr">
              <a:defRPr/>
            </a:pPr>
            <a:endParaRPr lang="en-US" dirty="0"/>
          </a:p>
        </p:txBody>
      </p:sp>
      <p:sp>
        <p:nvSpPr>
          <p:cNvPr id="46" name="Rectangle 45"/>
          <p:cNvSpPr>
            <a:spLocks noChangeArrowheads="1"/>
          </p:cNvSpPr>
          <p:nvPr/>
        </p:nvSpPr>
        <p:spPr bwMode="auto">
          <a:xfrm>
            <a:off x="3978276" y="2420939"/>
            <a:ext cx="708025" cy="954087"/>
          </a:xfrm>
          <a:prstGeom prst="rect">
            <a:avLst/>
          </a:prstGeom>
          <a:solidFill>
            <a:srgbClr val="E6B9B8"/>
          </a:solidFill>
          <a:ln w="9525">
            <a:solidFill>
              <a:srgbClr val="000000"/>
            </a:solidFill>
            <a:miter lim="800000"/>
            <a:headEnd/>
            <a:tailEnd/>
          </a:ln>
          <a:effectLst>
            <a:outerShdw dist="86487" dir="2879993" rotWithShape="0">
              <a:srgbClr val="808080">
                <a:alpha val="34999"/>
              </a:srgbClr>
            </a:outerShdw>
          </a:effectLst>
        </p:spPr>
        <p:txBody>
          <a:bodyPr anchor="ctr"/>
          <a:lstStyle/>
          <a:p>
            <a:pPr algn="ctr">
              <a:defRPr/>
            </a:pPr>
            <a:endParaRPr lang="en-US" dirty="0"/>
          </a:p>
        </p:txBody>
      </p:sp>
      <p:sp>
        <p:nvSpPr>
          <p:cNvPr id="47" name="Rectangle 46"/>
          <p:cNvSpPr>
            <a:spLocks noChangeArrowheads="1"/>
          </p:cNvSpPr>
          <p:nvPr/>
        </p:nvSpPr>
        <p:spPr bwMode="auto">
          <a:xfrm>
            <a:off x="5632450" y="2420938"/>
            <a:ext cx="706438" cy="1477962"/>
          </a:xfrm>
          <a:prstGeom prst="rect">
            <a:avLst/>
          </a:prstGeom>
          <a:solidFill>
            <a:srgbClr val="FCD5B5"/>
          </a:solidFill>
          <a:ln w="9525">
            <a:solidFill>
              <a:srgbClr val="000000"/>
            </a:solidFill>
            <a:miter lim="800000"/>
            <a:headEnd/>
            <a:tailEnd/>
          </a:ln>
          <a:effectLst>
            <a:outerShdw dist="86487" dir="2879993" rotWithShape="0">
              <a:srgbClr val="808080">
                <a:alpha val="34999"/>
              </a:srgbClr>
            </a:outerShdw>
          </a:effectLst>
        </p:spPr>
        <p:txBody>
          <a:bodyPr anchor="ctr"/>
          <a:lstStyle/>
          <a:p>
            <a:pPr algn="ctr">
              <a:defRPr/>
            </a:pPr>
            <a:endParaRPr lang="en-US" dirty="0"/>
          </a:p>
        </p:txBody>
      </p:sp>
    </p:spTree>
    <p:extLst>
      <p:ext uri="{BB962C8B-B14F-4D97-AF65-F5344CB8AC3E}">
        <p14:creationId xmlns:p14="http://schemas.microsoft.com/office/powerpoint/2010/main" xmlns="" val="1493201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247650" y="203199"/>
            <a:ext cx="11715750" cy="1084263"/>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4" name="Rectangle 3"/>
          <p:cNvSpPr>
            <a:spLocks noChangeArrowheads="1"/>
          </p:cNvSpPr>
          <p:nvPr/>
        </p:nvSpPr>
        <p:spPr bwMode="auto">
          <a:xfrm>
            <a:off x="2032001" y="1503364"/>
            <a:ext cx="8308975" cy="1811337"/>
          </a:xfrm>
          <a:prstGeom prst="rect">
            <a:avLst/>
          </a:prstGeom>
          <a:solidFill>
            <a:srgbClr val="C6D9F1"/>
          </a:solidFill>
          <a:ln w="9525">
            <a:solidFill>
              <a:srgbClr val="000000"/>
            </a:solidFill>
            <a:miter lim="800000"/>
            <a:headEnd/>
            <a:tailEnd/>
          </a:ln>
          <a:effectLst>
            <a:outerShdw dist="61087" dir="3119989" rotWithShape="0">
              <a:srgbClr val="808080">
                <a:alpha val="34999"/>
              </a:srgbClr>
            </a:outerShdw>
          </a:effectLst>
        </p:spPr>
        <p:txBody>
          <a:bodyPr anchor="ctr"/>
          <a:lstStyle/>
          <a:p>
            <a:pPr algn="ctr">
              <a:defRPr/>
            </a:pPr>
            <a:endParaRPr lang="en-US" dirty="0">
              <a:solidFill>
                <a:srgbClr val="F2DCDB"/>
              </a:solidFill>
            </a:endParaRPr>
          </a:p>
        </p:txBody>
      </p:sp>
      <p:sp>
        <p:nvSpPr>
          <p:cNvPr id="5" name="Rectangle 4"/>
          <p:cNvSpPr/>
          <p:nvPr/>
        </p:nvSpPr>
        <p:spPr>
          <a:xfrm>
            <a:off x="2032001" y="1600202"/>
            <a:ext cx="8308975" cy="4708981"/>
          </a:xfrm>
          <a:prstGeom prst="rect">
            <a:avLst/>
          </a:prstGeom>
          <a:effectLst/>
        </p:spPr>
        <p:txBody>
          <a:bodyPr>
            <a:spAutoFit/>
          </a:bodyPr>
          <a:lstStyle/>
          <a:p>
            <a:pPr algn="ctr">
              <a:lnSpc>
                <a:spcPts val="4000"/>
              </a:lnSpc>
              <a:defRPr/>
            </a:pPr>
            <a:r>
              <a:rPr lang="en-GB" sz="3000" b="1" u="sng" dirty="0">
                <a:solidFill>
                  <a:srgbClr val="000000"/>
                </a:solidFill>
                <a:latin typeface="Calibri" panose="020F0502020204030204" pitchFamily="34" charset="0"/>
                <a:cs typeface="Calibri" panose="020F0502020204030204" pitchFamily="34" charset="0"/>
              </a:rPr>
              <a:t>P</a:t>
            </a:r>
            <a:r>
              <a:rPr lang="en-GB" sz="3000" b="1" dirty="0">
                <a:solidFill>
                  <a:srgbClr val="000000"/>
                </a:solidFill>
                <a:latin typeface="Calibri" panose="020F0502020204030204" pitchFamily="34" charset="0"/>
                <a:cs typeface="Calibri" panose="020F0502020204030204" pitchFamily="34" charset="0"/>
              </a:rPr>
              <a:t>rospective comparison of </a:t>
            </a:r>
            <a:r>
              <a:rPr lang="en-GB" sz="3000" b="1" u="sng" dirty="0">
                <a:solidFill>
                  <a:srgbClr val="000000"/>
                </a:solidFill>
                <a:latin typeface="Calibri" panose="020F0502020204030204" pitchFamily="34" charset="0"/>
                <a:cs typeface="Calibri" panose="020F0502020204030204" pitchFamily="34" charset="0"/>
              </a:rPr>
              <a:t>AR</a:t>
            </a:r>
            <a:r>
              <a:rPr lang="en-GB" sz="3000" b="1" dirty="0">
                <a:solidFill>
                  <a:srgbClr val="000000"/>
                </a:solidFill>
                <a:latin typeface="Calibri" panose="020F0502020204030204" pitchFamily="34" charset="0"/>
                <a:cs typeface="Calibri" panose="020F0502020204030204" pitchFamily="34" charset="0"/>
              </a:rPr>
              <a:t>NI with ACEI to </a:t>
            </a:r>
            <a:r>
              <a:rPr lang="en-GB" sz="3000" b="1" u="sng" dirty="0">
                <a:solidFill>
                  <a:srgbClr val="000000"/>
                </a:solidFill>
                <a:latin typeface="Calibri" panose="020F0502020204030204" pitchFamily="34" charset="0"/>
                <a:cs typeface="Calibri" panose="020F0502020204030204" pitchFamily="34" charset="0"/>
              </a:rPr>
              <a:t>D</a:t>
            </a:r>
            <a:r>
              <a:rPr lang="en-GB" sz="3000" b="1" dirty="0">
                <a:solidFill>
                  <a:srgbClr val="000000"/>
                </a:solidFill>
                <a:latin typeface="Calibri" panose="020F0502020204030204" pitchFamily="34" charset="0"/>
                <a:cs typeface="Calibri" panose="020F0502020204030204" pitchFamily="34" charset="0"/>
              </a:rPr>
              <a:t>etermine </a:t>
            </a:r>
            <a:r>
              <a:rPr lang="en-GB" sz="3000" b="1" u="sng" dirty="0">
                <a:solidFill>
                  <a:srgbClr val="000000"/>
                </a:solidFill>
                <a:latin typeface="Calibri" panose="020F0502020204030204" pitchFamily="34" charset="0"/>
                <a:cs typeface="Calibri" panose="020F0502020204030204" pitchFamily="34" charset="0"/>
              </a:rPr>
              <a:t>I</a:t>
            </a:r>
            <a:r>
              <a:rPr lang="en-GB" sz="3000" b="1" dirty="0">
                <a:solidFill>
                  <a:srgbClr val="000000"/>
                </a:solidFill>
                <a:latin typeface="Calibri" panose="020F0502020204030204" pitchFamily="34" charset="0"/>
                <a:cs typeface="Calibri" panose="020F0502020204030204" pitchFamily="34" charset="0"/>
              </a:rPr>
              <a:t>mpact on </a:t>
            </a:r>
            <a:r>
              <a:rPr lang="en-GB" sz="3000" b="1" u="sng" dirty="0">
                <a:solidFill>
                  <a:srgbClr val="000000"/>
                </a:solidFill>
                <a:latin typeface="Calibri" panose="020F0502020204030204" pitchFamily="34" charset="0"/>
                <a:cs typeface="Calibri" panose="020F0502020204030204" pitchFamily="34" charset="0"/>
              </a:rPr>
              <a:t>G</a:t>
            </a:r>
            <a:r>
              <a:rPr lang="en-GB" sz="3000" b="1" dirty="0">
                <a:solidFill>
                  <a:srgbClr val="000000"/>
                </a:solidFill>
                <a:latin typeface="Calibri" panose="020F0502020204030204" pitchFamily="34" charset="0"/>
                <a:cs typeface="Calibri" panose="020F0502020204030204" pitchFamily="34" charset="0"/>
              </a:rPr>
              <a:t>lobal </a:t>
            </a:r>
            <a:r>
              <a:rPr lang="en-GB" sz="3000" b="1" u="sng" dirty="0">
                <a:solidFill>
                  <a:srgbClr val="000000"/>
                </a:solidFill>
                <a:latin typeface="Calibri" panose="020F0502020204030204" pitchFamily="34" charset="0"/>
                <a:cs typeface="Calibri" panose="020F0502020204030204" pitchFamily="34" charset="0"/>
              </a:rPr>
              <a:t>M</a:t>
            </a:r>
            <a:r>
              <a:rPr lang="en-GB" sz="3000" b="1" dirty="0">
                <a:solidFill>
                  <a:srgbClr val="000000"/>
                </a:solidFill>
                <a:latin typeface="Calibri" panose="020F0502020204030204" pitchFamily="34" charset="0"/>
                <a:cs typeface="Calibri" panose="020F0502020204030204" pitchFamily="34" charset="0"/>
              </a:rPr>
              <a:t>ortality and morbidity in </a:t>
            </a:r>
            <a:r>
              <a:rPr lang="en-GB" sz="3000" b="1" u="sng" dirty="0">
                <a:solidFill>
                  <a:srgbClr val="000000"/>
                </a:solidFill>
                <a:latin typeface="Calibri" panose="020F0502020204030204" pitchFamily="34" charset="0"/>
                <a:cs typeface="Calibri" panose="020F0502020204030204" pitchFamily="34" charset="0"/>
              </a:rPr>
              <a:t>H</a:t>
            </a:r>
            <a:r>
              <a:rPr lang="en-GB" sz="3000" b="1" dirty="0">
                <a:solidFill>
                  <a:srgbClr val="000000"/>
                </a:solidFill>
                <a:latin typeface="Calibri" panose="020F0502020204030204" pitchFamily="34" charset="0"/>
                <a:cs typeface="Calibri" panose="020F0502020204030204" pitchFamily="34" charset="0"/>
              </a:rPr>
              <a:t>eart </a:t>
            </a:r>
            <a:r>
              <a:rPr lang="en-GB" sz="3000" b="1" u="sng" dirty="0">
                <a:solidFill>
                  <a:srgbClr val="000000"/>
                </a:solidFill>
                <a:latin typeface="Calibri" panose="020F0502020204030204" pitchFamily="34" charset="0"/>
                <a:cs typeface="Calibri" panose="020F0502020204030204" pitchFamily="34" charset="0"/>
              </a:rPr>
              <a:t>F</a:t>
            </a:r>
            <a:r>
              <a:rPr lang="en-GB" sz="3000" b="1" dirty="0">
                <a:solidFill>
                  <a:srgbClr val="000000"/>
                </a:solidFill>
                <a:latin typeface="Calibri" panose="020F0502020204030204" pitchFamily="34" charset="0"/>
                <a:cs typeface="Calibri" panose="020F0502020204030204" pitchFamily="34" charset="0"/>
              </a:rPr>
              <a:t>ailure trial (PARADIGM-HF)</a:t>
            </a:r>
          </a:p>
          <a:p>
            <a:pPr algn="ctr">
              <a:lnSpc>
                <a:spcPts val="4000"/>
              </a:lnSpc>
              <a:defRPr/>
            </a:pPr>
            <a:endParaRPr lang="en-GB" sz="3000" b="1" dirty="0">
              <a:solidFill>
                <a:srgbClr val="FFFFFF"/>
              </a:solidFill>
              <a:latin typeface="Calibri" panose="020F0502020204030204" pitchFamily="34" charset="0"/>
              <a:cs typeface="Calibri" panose="020F0502020204030204" pitchFamily="34" charset="0"/>
            </a:endParaRPr>
          </a:p>
          <a:p>
            <a:pPr algn="ctr">
              <a:lnSpc>
                <a:spcPts val="4000"/>
              </a:lnSpc>
              <a:defRPr/>
            </a:pPr>
            <a:endParaRPr lang="en-GB" sz="2800" b="1" dirty="0">
              <a:solidFill>
                <a:srgbClr val="FFFFFF"/>
              </a:solidFill>
              <a:latin typeface="Arial"/>
              <a:cs typeface="Arial"/>
            </a:endParaRPr>
          </a:p>
          <a:p>
            <a:pPr algn="ctr">
              <a:lnSpc>
                <a:spcPts val="4000"/>
              </a:lnSpc>
              <a:defRPr/>
            </a:pPr>
            <a:endParaRPr lang="en-GB" sz="2800" b="1" dirty="0">
              <a:solidFill>
                <a:srgbClr val="FFFFFF"/>
              </a:solidFill>
              <a:latin typeface="Arial"/>
              <a:cs typeface="Arial"/>
            </a:endParaRPr>
          </a:p>
          <a:p>
            <a:pPr algn="ctr">
              <a:lnSpc>
                <a:spcPts val="3000"/>
              </a:lnSpc>
              <a:defRPr/>
            </a:pPr>
            <a:endParaRPr lang="en-GB" sz="2800" b="1" dirty="0">
              <a:solidFill>
                <a:srgbClr val="FFFFFF"/>
              </a:solidFill>
              <a:latin typeface="Arial"/>
              <a:cs typeface="Arial"/>
            </a:endParaRPr>
          </a:p>
          <a:p>
            <a:pPr algn="ctr">
              <a:lnSpc>
                <a:spcPts val="3000"/>
              </a:lnSpc>
              <a:defRPr/>
            </a:pPr>
            <a:r>
              <a:rPr lang="en-GB" sz="2600" b="1" cap="small" dirty="0" smtClean="0">
                <a:solidFill>
                  <a:srgbClr val="000000"/>
                </a:solidFill>
                <a:latin typeface="Calibri" panose="020F0502020204030204" pitchFamily="34" charset="0"/>
                <a:cs typeface="Calibri" panose="020F0502020204030204" pitchFamily="34" charset="0"/>
              </a:rPr>
              <a:t>specifically designed to replace use </a:t>
            </a:r>
          </a:p>
          <a:p>
            <a:pPr algn="ctr">
              <a:lnSpc>
                <a:spcPts val="3000"/>
              </a:lnSpc>
              <a:defRPr/>
            </a:pPr>
            <a:r>
              <a:rPr lang="en-GB" sz="2600" b="1" cap="small" dirty="0" smtClean="0">
                <a:solidFill>
                  <a:srgbClr val="000000"/>
                </a:solidFill>
                <a:latin typeface="Calibri" panose="020F0502020204030204" pitchFamily="34" charset="0"/>
                <a:cs typeface="Calibri" panose="020F0502020204030204" pitchFamily="34" charset="0"/>
              </a:rPr>
              <a:t>of ace inhibitors and angiotensin receptor blockers as the cornerstone of the treatment of heart failure </a:t>
            </a:r>
            <a:endParaRPr lang="en-US" sz="2600" b="1" cap="small" dirty="0">
              <a:solidFill>
                <a:srgbClr val="000000"/>
              </a:solidFill>
              <a:latin typeface="Calibri" panose="020F0502020204030204" pitchFamily="34" charset="0"/>
              <a:cs typeface="Calibri" panose="020F0502020204030204" pitchFamily="34" charset="0"/>
            </a:endParaRPr>
          </a:p>
        </p:txBody>
      </p:sp>
      <p:sp>
        <p:nvSpPr>
          <p:cNvPr id="10244" name="TextBox 6"/>
          <p:cNvSpPr txBox="1">
            <a:spLocks noChangeArrowheads="1"/>
          </p:cNvSpPr>
          <p:nvPr/>
        </p:nvSpPr>
        <p:spPr bwMode="auto">
          <a:xfrm>
            <a:off x="2407581" y="460375"/>
            <a:ext cx="7338740" cy="560474"/>
          </a:xfrm>
          <a:prstGeom prst="rect">
            <a:avLst/>
          </a:prstGeom>
          <a:noFill/>
          <a:ln w="9525">
            <a:noFill/>
            <a:miter lim="800000"/>
            <a:headEnd/>
            <a:tailEnd/>
          </a:ln>
        </p:spPr>
        <p:txBody>
          <a:bodyPr wrap="none">
            <a:spAutoFit/>
          </a:bodyPr>
          <a:lstStyle/>
          <a:p>
            <a:pPr algn="ctr">
              <a:lnSpc>
                <a:spcPts val="3600"/>
              </a:lnSpc>
            </a:pPr>
            <a:r>
              <a:rPr lang="en-US" sz="3600" dirty="0">
                <a:solidFill>
                  <a:srgbClr val="FFFFFF"/>
                </a:solidFill>
                <a:latin typeface="Calibri" panose="020F0502020204030204" pitchFamily="34" charset="0"/>
                <a:cs typeface="Calibri" panose="020F0502020204030204" pitchFamily="34" charset="0"/>
              </a:rPr>
              <a:t>Aim of the PARADIGM-HF </a:t>
            </a:r>
            <a:r>
              <a:rPr lang="en-US" sz="3600" dirty="0" smtClean="0">
                <a:solidFill>
                  <a:srgbClr val="FFFFFF"/>
                </a:solidFill>
                <a:latin typeface="Calibri" panose="020F0502020204030204" pitchFamily="34" charset="0"/>
                <a:cs typeface="Calibri" panose="020F0502020204030204" pitchFamily="34" charset="0"/>
              </a:rPr>
              <a:t>Trial (HFrEF)</a:t>
            </a:r>
            <a:endParaRPr lang="en-US" sz="3600" dirty="0">
              <a:solidFill>
                <a:srgbClr val="FFFFFF"/>
              </a:solidFill>
              <a:latin typeface="Calibri" panose="020F0502020204030204" pitchFamily="34" charset="0"/>
              <a:cs typeface="Calibri" panose="020F0502020204030204" pitchFamily="34" charset="0"/>
            </a:endParaRPr>
          </a:p>
        </p:txBody>
      </p:sp>
      <p:sp>
        <p:nvSpPr>
          <p:cNvPr id="9" name="TextBox 8"/>
          <p:cNvSpPr txBox="1">
            <a:spLocks noChangeArrowheads="1"/>
          </p:cNvSpPr>
          <p:nvPr/>
        </p:nvSpPr>
        <p:spPr bwMode="auto">
          <a:xfrm>
            <a:off x="2948116" y="3746500"/>
            <a:ext cx="2074606" cy="861774"/>
          </a:xfrm>
          <a:prstGeom prst="rect">
            <a:avLst/>
          </a:prstGeom>
          <a:solidFill>
            <a:srgbClr val="215968"/>
          </a:solidFill>
          <a:ln w="9525">
            <a:solidFill>
              <a:srgbClr val="000000"/>
            </a:solidFill>
            <a:miter lim="800000"/>
            <a:headEnd/>
            <a:tailEnd/>
          </a:ln>
          <a:effectLst>
            <a:outerShdw dist="38100" dir="2700000" rotWithShape="0">
              <a:srgbClr val="808080">
                <a:alpha val="42999"/>
              </a:srgbClr>
            </a:outerShdw>
          </a:effectLst>
        </p:spPr>
        <p:txBody>
          <a:bodyPr wrap="none">
            <a:spAutoFit/>
          </a:bodyPr>
          <a:lstStyle/>
          <a:p>
            <a:pPr algn="ctr">
              <a:lnSpc>
                <a:spcPts val="3000"/>
              </a:lnSpc>
              <a:defRPr/>
            </a:pPr>
            <a:r>
              <a:rPr lang="en-US" sz="2800" b="1" dirty="0">
                <a:solidFill>
                  <a:schemeClr val="bg1"/>
                </a:solidFill>
                <a:latin typeface="Calibri" panose="020F0502020204030204" pitchFamily="34" charset="0"/>
                <a:cs typeface="Calibri" panose="020F0502020204030204" pitchFamily="34" charset="0"/>
              </a:rPr>
              <a:t>LCZ696</a:t>
            </a:r>
          </a:p>
          <a:p>
            <a:pPr algn="ctr">
              <a:lnSpc>
                <a:spcPts val="3000"/>
              </a:lnSpc>
              <a:defRPr/>
            </a:pPr>
            <a:r>
              <a:rPr lang="en-US" sz="2800" b="1" dirty="0">
                <a:solidFill>
                  <a:schemeClr val="bg1"/>
                </a:solidFill>
                <a:latin typeface="Calibri" panose="020F0502020204030204" pitchFamily="34" charset="0"/>
                <a:cs typeface="Calibri" panose="020F0502020204030204" pitchFamily="34" charset="0"/>
              </a:rPr>
              <a:t>400 mg daily</a:t>
            </a:r>
          </a:p>
        </p:txBody>
      </p:sp>
      <p:sp>
        <p:nvSpPr>
          <p:cNvPr id="10" name="TextBox 9"/>
          <p:cNvSpPr txBox="1">
            <a:spLocks noChangeArrowheads="1"/>
          </p:cNvSpPr>
          <p:nvPr/>
        </p:nvSpPr>
        <p:spPr bwMode="auto">
          <a:xfrm>
            <a:off x="7386061" y="3746500"/>
            <a:ext cx="1891865" cy="861774"/>
          </a:xfrm>
          <a:prstGeom prst="rect">
            <a:avLst/>
          </a:prstGeom>
          <a:solidFill>
            <a:srgbClr val="215968"/>
          </a:solidFill>
          <a:ln w="9525">
            <a:solidFill>
              <a:srgbClr val="000000"/>
            </a:solidFill>
            <a:miter lim="800000"/>
            <a:headEnd/>
            <a:tailEnd/>
          </a:ln>
          <a:effectLst>
            <a:outerShdw dist="38100" dir="2700000" rotWithShape="0">
              <a:srgbClr val="808080">
                <a:alpha val="42999"/>
              </a:srgbClr>
            </a:outerShdw>
          </a:effectLst>
        </p:spPr>
        <p:txBody>
          <a:bodyPr wrap="none">
            <a:spAutoFit/>
          </a:bodyPr>
          <a:lstStyle/>
          <a:p>
            <a:pPr algn="ctr">
              <a:lnSpc>
                <a:spcPts val="3000"/>
              </a:lnSpc>
              <a:defRPr/>
            </a:pPr>
            <a:r>
              <a:rPr lang="en-US" sz="2800" b="1" dirty="0">
                <a:solidFill>
                  <a:schemeClr val="bg1"/>
                </a:solidFill>
                <a:latin typeface="Calibri" panose="020F0502020204030204" pitchFamily="34" charset="0"/>
                <a:cs typeface="Calibri" panose="020F0502020204030204" pitchFamily="34" charset="0"/>
              </a:rPr>
              <a:t>Enalapril</a:t>
            </a:r>
          </a:p>
          <a:p>
            <a:pPr algn="ctr">
              <a:lnSpc>
                <a:spcPts val="3000"/>
              </a:lnSpc>
              <a:defRPr/>
            </a:pPr>
            <a:r>
              <a:rPr lang="en-US" sz="2800" b="1" dirty="0">
                <a:solidFill>
                  <a:schemeClr val="bg1"/>
                </a:solidFill>
                <a:latin typeface="Calibri" panose="020F0502020204030204" pitchFamily="34" charset="0"/>
                <a:cs typeface="Calibri" panose="020F0502020204030204" pitchFamily="34" charset="0"/>
              </a:rPr>
              <a:t>20 mg daily</a:t>
            </a:r>
          </a:p>
        </p:txBody>
      </p:sp>
      <p:sp>
        <p:nvSpPr>
          <p:cNvPr id="12" name="Left-Right Arrow 11"/>
          <p:cNvSpPr>
            <a:spLocks noChangeArrowheads="1"/>
          </p:cNvSpPr>
          <p:nvPr/>
        </p:nvSpPr>
        <p:spPr bwMode="auto">
          <a:xfrm>
            <a:off x="5578476" y="3938589"/>
            <a:ext cx="1216025" cy="484187"/>
          </a:xfrm>
          <a:prstGeom prst="leftRightArrow">
            <a:avLst>
              <a:gd name="adj1" fmla="val 50000"/>
              <a:gd name="adj2" fmla="val 50044"/>
            </a:avLst>
          </a:prstGeom>
          <a:solidFill>
            <a:srgbClr val="215968"/>
          </a:solidFill>
          <a:ln w="9525">
            <a:solidFill>
              <a:srgbClr val="000000"/>
            </a:solidFill>
            <a:miter lim="800000"/>
            <a:headEnd/>
            <a:tailEnd/>
          </a:ln>
          <a:effectLst>
            <a:outerShdw dist="38100" dir="2700000" rotWithShape="0">
              <a:srgbClr val="808080">
                <a:alpha val="42999"/>
              </a:srgbClr>
            </a:outerShdw>
          </a:effectLst>
        </p:spPr>
        <p:txBody>
          <a:bodyPr anchor="ctr"/>
          <a:lstStyle/>
          <a:p>
            <a:pPr algn="ctr">
              <a:defRPr/>
            </a:pPr>
            <a:endParaRPr lang="en-US" dirty="0">
              <a:solidFill>
                <a:schemeClr val="lt1"/>
              </a:solidFill>
            </a:endParaRPr>
          </a:p>
        </p:txBody>
      </p:sp>
      <p:sp>
        <p:nvSpPr>
          <p:cNvPr id="11" name="Rectangle 10"/>
          <p:cNvSpPr/>
          <p:nvPr/>
        </p:nvSpPr>
        <p:spPr>
          <a:xfrm>
            <a:off x="8016487" y="6619101"/>
            <a:ext cx="3825919" cy="276999"/>
          </a:xfrm>
          <a:prstGeom prst="rect">
            <a:avLst/>
          </a:prstGeom>
        </p:spPr>
        <p:txBody>
          <a:bodyPr wrap="none">
            <a:spAutoFit/>
          </a:bodyPr>
          <a:lstStyle/>
          <a:p>
            <a:pPr algn="ctr"/>
            <a:r>
              <a:rPr lang="en-IN" sz="1200" dirty="0">
                <a:solidFill>
                  <a:srgbClr val="000000"/>
                </a:solidFill>
                <a:latin typeface="Calibri" panose="020F0502020204030204" pitchFamily="34" charset="0"/>
                <a:ea typeface="Calibri" panose="020F0502020204030204" pitchFamily="34" charset="0"/>
              </a:rPr>
              <a:t>New England Journal of Medicine. 2014;371(11):993-1004</a:t>
            </a:r>
            <a:endParaRPr lang="en-IN" sz="1200" dirty="0"/>
          </a:p>
        </p:txBody>
      </p:sp>
    </p:spTree>
    <p:extLst>
      <p:ext uri="{BB962C8B-B14F-4D97-AF65-F5344CB8AC3E}">
        <p14:creationId xmlns:p14="http://schemas.microsoft.com/office/powerpoint/2010/main" xmlns="" val="368887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a:spLocks noChangeArrowheads="1"/>
          </p:cNvSpPr>
          <p:nvPr/>
        </p:nvSpPr>
        <p:spPr bwMode="auto">
          <a:xfrm>
            <a:off x="255588" y="210039"/>
            <a:ext cx="11734800" cy="796437"/>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grpSp>
        <p:nvGrpSpPr>
          <p:cNvPr id="19458" name="Group 18"/>
          <p:cNvGrpSpPr>
            <a:grpSpLocks/>
          </p:cNvGrpSpPr>
          <p:nvPr/>
        </p:nvGrpSpPr>
        <p:grpSpPr bwMode="auto">
          <a:xfrm>
            <a:off x="3319464" y="1919288"/>
            <a:ext cx="6296025" cy="3333750"/>
            <a:chOff x="1689100" y="2789238"/>
            <a:chExt cx="6296025" cy="1506537"/>
          </a:xfrm>
        </p:grpSpPr>
        <p:grpSp>
          <p:nvGrpSpPr>
            <p:cNvPr id="19503" name="Group 17"/>
            <p:cNvGrpSpPr>
              <a:grpSpLocks/>
            </p:cNvGrpSpPr>
            <p:nvPr/>
          </p:nvGrpSpPr>
          <p:grpSpPr bwMode="auto">
            <a:xfrm>
              <a:off x="1689100" y="3143250"/>
              <a:ext cx="4137554" cy="1152525"/>
              <a:chOff x="1689100" y="3143250"/>
              <a:chExt cx="4137554" cy="1152525"/>
            </a:xfrm>
          </p:grpSpPr>
          <p:grpSp>
            <p:nvGrpSpPr>
              <p:cNvPr id="19506" name="Group 16"/>
              <p:cNvGrpSpPr>
                <a:grpSpLocks/>
              </p:cNvGrpSpPr>
              <p:nvPr/>
            </p:nvGrpSpPr>
            <p:grpSpPr bwMode="auto">
              <a:xfrm>
                <a:off x="1689100" y="3624263"/>
                <a:ext cx="2003425" cy="671512"/>
                <a:chOff x="1689100" y="3624263"/>
                <a:chExt cx="2003425" cy="671512"/>
              </a:xfrm>
            </p:grpSpPr>
            <p:sp>
              <p:nvSpPr>
                <p:cNvPr id="30" name="Freeform 29"/>
                <p:cNvSpPr>
                  <a:spLocks/>
                </p:cNvSpPr>
                <p:nvPr/>
              </p:nvSpPr>
              <p:spPr bwMode="auto">
                <a:xfrm>
                  <a:off x="1689100" y="4168775"/>
                  <a:ext cx="295275" cy="127000"/>
                </a:xfrm>
                <a:custGeom>
                  <a:avLst/>
                  <a:gdLst>
                    <a:gd name="T0" fmla="*/ 0 w 295275"/>
                    <a:gd name="T1" fmla="*/ 127000 h 127000"/>
                    <a:gd name="T2" fmla="*/ 63500 w 295275"/>
                    <a:gd name="T3" fmla="*/ 101600 h 127000"/>
                    <a:gd name="T4" fmla="*/ 98425 w 295275"/>
                    <a:gd name="T5" fmla="*/ 82550 h 127000"/>
                    <a:gd name="T6" fmla="*/ 127000 w 295275"/>
                    <a:gd name="T7" fmla="*/ 63500 h 127000"/>
                    <a:gd name="T8" fmla="*/ 142875 w 295275"/>
                    <a:gd name="T9" fmla="*/ 50800 h 127000"/>
                    <a:gd name="T10" fmla="*/ 171450 w 295275"/>
                    <a:gd name="T11" fmla="*/ 50800 h 127000"/>
                    <a:gd name="T12" fmla="*/ 196850 w 295275"/>
                    <a:gd name="T13" fmla="*/ 41275 h 127000"/>
                    <a:gd name="T14" fmla="*/ 228600 w 295275"/>
                    <a:gd name="T15" fmla="*/ 25400 h 127000"/>
                    <a:gd name="T16" fmla="*/ 241300 w 295275"/>
                    <a:gd name="T17" fmla="*/ 22225 h 127000"/>
                    <a:gd name="T18" fmla="*/ 260350 w 295275"/>
                    <a:gd name="T19" fmla="*/ 15875 h 127000"/>
                    <a:gd name="T20" fmla="*/ 285750 w 295275"/>
                    <a:gd name="T21" fmla="*/ 6350 h 127000"/>
                    <a:gd name="T22" fmla="*/ 295275 w 295275"/>
                    <a:gd name="T23" fmla="*/ 0 h 127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275" h="127000">
                      <a:moveTo>
                        <a:pt x="0" y="127000"/>
                      </a:moveTo>
                      <a:cubicBezTo>
                        <a:pt x="23548" y="118004"/>
                        <a:pt x="47096" y="109008"/>
                        <a:pt x="63500" y="101600"/>
                      </a:cubicBezTo>
                      <a:cubicBezTo>
                        <a:pt x="79904" y="94192"/>
                        <a:pt x="87842" y="88900"/>
                        <a:pt x="98425" y="82550"/>
                      </a:cubicBezTo>
                      <a:cubicBezTo>
                        <a:pt x="109008" y="76200"/>
                        <a:pt x="119592" y="68792"/>
                        <a:pt x="127000" y="63500"/>
                      </a:cubicBezTo>
                      <a:cubicBezTo>
                        <a:pt x="134408" y="58208"/>
                        <a:pt x="135467" y="52917"/>
                        <a:pt x="142875" y="50800"/>
                      </a:cubicBezTo>
                      <a:cubicBezTo>
                        <a:pt x="150283" y="48683"/>
                        <a:pt x="162454" y="52387"/>
                        <a:pt x="171450" y="50800"/>
                      </a:cubicBezTo>
                      <a:cubicBezTo>
                        <a:pt x="180446" y="49213"/>
                        <a:pt x="187325" y="45508"/>
                        <a:pt x="196850" y="41275"/>
                      </a:cubicBezTo>
                      <a:cubicBezTo>
                        <a:pt x="206375" y="37042"/>
                        <a:pt x="221192" y="28575"/>
                        <a:pt x="228600" y="25400"/>
                      </a:cubicBezTo>
                      <a:cubicBezTo>
                        <a:pt x="236008" y="22225"/>
                        <a:pt x="236008" y="23812"/>
                        <a:pt x="241300" y="22225"/>
                      </a:cubicBezTo>
                      <a:cubicBezTo>
                        <a:pt x="246592" y="20638"/>
                        <a:pt x="252942" y="18521"/>
                        <a:pt x="260350" y="15875"/>
                      </a:cubicBezTo>
                      <a:cubicBezTo>
                        <a:pt x="267758" y="13229"/>
                        <a:pt x="279929" y="8996"/>
                        <a:pt x="285750" y="6350"/>
                      </a:cubicBezTo>
                      <a:cubicBezTo>
                        <a:pt x="291571" y="3704"/>
                        <a:pt x="288925" y="3175"/>
                        <a:pt x="295275"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31" name="Freeform 30"/>
                <p:cNvSpPr>
                  <a:spLocks/>
                </p:cNvSpPr>
                <p:nvPr/>
              </p:nvSpPr>
              <p:spPr bwMode="auto">
                <a:xfrm>
                  <a:off x="1987550" y="3624263"/>
                  <a:ext cx="1704975" cy="544512"/>
                </a:xfrm>
                <a:custGeom>
                  <a:avLst/>
                  <a:gdLst>
                    <a:gd name="T0" fmla="*/ 0 w 1704975"/>
                    <a:gd name="T1" fmla="*/ 544512 h 544512"/>
                    <a:gd name="T2" fmla="*/ 57150 w 1704975"/>
                    <a:gd name="T3" fmla="*/ 522287 h 544512"/>
                    <a:gd name="T4" fmla="*/ 123825 w 1704975"/>
                    <a:gd name="T5" fmla="*/ 496887 h 544512"/>
                    <a:gd name="T6" fmla="*/ 174625 w 1704975"/>
                    <a:gd name="T7" fmla="*/ 471487 h 544512"/>
                    <a:gd name="T8" fmla="*/ 212725 w 1704975"/>
                    <a:gd name="T9" fmla="*/ 458787 h 544512"/>
                    <a:gd name="T10" fmla="*/ 238125 w 1704975"/>
                    <a:gd name="T11" fmla="*/ 455612 h 544512"/>
                    <a:gd name="T12" fmla="*/ 263525 w 1704975"/>
                    <a:gd name="T13" fmla="*/ 436562 h 544512"/>
                    <a:gd name="T14" fmla="*/ 317500 w 1704975"/>
                    <a:gd name="T15" fmla="*/ 430212 h 544512"/>
                    <a:gd name="T16" fmla="*/ 358775 w 1704975"/>
                    <a:gd name="T17" fmla="*/ 420687 h 544512"/>
                    <a:gd name="T18" fmla="*/ 390525 w 1704975"/>
                    <a:gd name="T19" fmla="*/ 414337 h 544512"/>
                    <a:gd name="T20" fmla="*/ 422275 w 1704975"/>
                    <a:gd name="T21" fmla="*/ 401637 h 544512"/>
                    <a:gd name="T22" fmla="*/ 444500 w 1704975"/>
                    <a:gd name="T23" fmla="*/ 395287 h 544512"/>
                    <a:gd name="T24" fmla="*/ 479425 w 1704975"/>
                    <a:gd name="T25" fmla="*/ 385762 h 544512"/>
                    <a:gd name="T26" fmla="*/ 520700 w 1704975"/>
                    <a:gd name="T27" fmla="*/ 379412 h 544512"/>
                    <a:gd name="T28" fmla="*/ 555625 w 1704975"/>
                    <a:gd name="T29" fmla="*/ 363537 h 544512"/>
                    <a:gd name="T30" fmla="*/ 584200 w 1704975"/>
                    <a:gd name="T31" fmla="*/ 350837 h 544512"/>
                    <a:gd name="T32" fmla="*/ 625475 w 1704975"/>
                    <a:gd name="T33" fmla="*/ 347662 h 544512"/>
                    <a:gd name="T34" fmla="*/ 663575 w 1704975"/>
                    <a:gd name="T35" fmla="*/ 331787 h 544512"/>
                    <a:gd name="T36" fmla="*/ 695325 w 1704975"/>
                    <a:gd name="T37" fmla="*/ 328612 h 544512"/>
                    <a:gd name="T38" fmla="*/ 730250 w 1704975"/>
                    <a:gd name="T39" fmla="*/ 312737 h 544512"/>
                    <a:gd name="T40" fmla="*/ 755650 w 1704975"/>
                    <a:gd name="T41" fmla="*/ 296862 h 544512"/>
                    <a:gd name="T42" fmla="*/ 800100 w 1704975"/>
                    <a:gd name="T43" fmla="*/ 271462 h 544512"/>
                    <a:gd name="T44" fmla="*/ 835025 w 1704975"/>
                    <a:gd name="T45" fmla="*/ 252412 h 544512"/>
                    <a:gd name="T46" fmla="*/ 879475 w 1704975"/>
                    <a:gd name="T47" fmla="*/ 242887 h 544512"/>
                    <a:gd name="T48" fmla="*/ 914400 w 1704975"/>
                    <a:gd name="T49" fmla="*/ 233362 h 544512"/>
                    <a:gd name="T50" fmla="*/ 942975 w 1704975"/>
                    <a:gd name="T51" fmla="*/ 220662 h 544512"/>
                    <a:gd name="T52" fmla="*/ 987425 w 1704975"/>
                    <a:gd name="T53" fmla="*/ 207962 h 544512"/>
                    <a:gd name="T54" fmla="*/ 1000125 w 1704975"/>
                    <a:gd name="T55" fmla="*/ 201612 h 544512"/>
                    <a:gd name="T56" fmla="*/ 1009650 w 1704975"/>
                    <a:gd name="T57" fmla="*/ 198437 h 544512"/>
                    <a:gd name="T58" fmla="*/ 1025525 w 1704975"/>
                    <a:gd name="T59" fmla="*/ 185737 h 544512"/>
                    <a:gd name="T60" fmla="*/ 1057275 w 1704975"/>
                    <a:gd name="T61" fmla="*/ 182562 h 544512"/>
                    <a:gd name="T62" fmla="*/ 1063625 w 1704975"/>
                    <a:gd name="T63" fmla="*/ 176212 h 544512"/>
                    <a:gd name="T64" fmla="*/ 1092200 w 1704975"/>
                    <a:gd name="T65" fmla="*/ 169862 h 544512"/>
                    <a:gd name="T66" fmla="*/ 1098550 w 1704975"/>
                    <a:gd name="T67" fmla="*/ 163512 h 544512"/>
                    <a:gd name="T68" fmla="*/ 1133475 w 1704975"/>
                    <a:gd name="T69" fmla="*/ 157162 h 544512"/>
                    <a:gd name="T70" fmla="*/ 1181100 w 1704975"/>
                    <a:gd name="T71" fmla="*/ 144462 h 544512"/>
                    <a:gd name="T72" fmla="*/ 1212850 w 1704975"/>
                    <a:gd name="T73" fmla="*/ 134937 h 544512"/>
                    <a:gd name="T74" fmla="*/ 1225550 w 1704975"/>
                    <a:gd name="T75" fmla="*/ 125412 h 544512"/>
                    <a:gd name="T76" fmla="*/ 1247775 w 1704975"/>
                    <a:gd name="T77" fmla="*/ 119062 h 544512"/>
                    <a:gd name="T78" fmla="*/ 1270000 w 1704975"/>
                    <a:gd name="T79" fmla="*/ 119062 h 544512"/>
                    <a:gd name="T80" fmla="*/ 1276350 w 1704975"/>
                    <a:gd name="T81" fmla="*/ 115887 h 544512"/>
                    <a:gd name="T82" fmla="*/ 1301750 w 1704975"/>
                    <a:gd name="T83" fmla="*/ 103187 h 544512"/>
                    <a:gd name="T84" fmla="*/ 1323975 w 1704975"/>
                    <a:gd name="T85" fmla="*/ 100012 h 544512"/>
                    <a:gd name="T86" fmla="*/ 1346200 w 1704975"/>
                    <a:gd name="T87" fmla="*/ 96837 h 544512"/>
                    <a:gd name="T88" fmla="*/ 1358900 w 1704975"/>
                    <a:gd name="T89" fmla="*/ 93662 h 544512"/>
                    <a:gd name="T90" fmla="*/ 1390650 w 1704975"/>
                    <a:gd name="T91" fmla="*/ 84137 h 544512"/>
                    <a:gd name="T92" fmla="*/ 1409700 w 1704975"/>
                    <a:gd name="T93" fmla="*/ 77787 h 544512"/>
                    <a:gd name="T94" fmla="*/ 1428750 w 1704975"/>
                    <a:gd name="T95" fmla="*/ 71437 h 544512"/>
                    <a:gd name="T96" fmla="*/ 1450975 w 1704975"/>
                    <a:gd name="T97" fmla="*/ 65087 h 544512"/>
                    <a:gd name="T98" fmla="*/ 1476375 w 1704975"/>
                    <a:gd name="T99" fmla="*/ 58737 h 544512"/>
                    <a:gd name="T100" fmla="*/ 1485900 w 1704975"/>
                    <a:gd name="T101" fmla="*/ 58737 h 544512"/>
                    <a:gd name="T102" fmla="*/ 1501775 w 1704975"/>
                    <a:gd name="T103" fmla="*/ 52387 h 544512"/>
                    <a:gd name="T104" fmla="*/ 1511300 w 1704975"/>
                    <a:gd name="T105" fmla="*/ 52387 h 544512"/>
                    <a:gd name="T106" fmla="*/ 1536700 w 1704975"/>
                    <a:gd name="T107" fmla="*/ 39687 h 544512"/>
                    <a:gd name="T108" fmla="*/ 1558925 w 1704975"/>
                    <a:gd name="T109" fmla="*/ 33337 h 544512"/>
                    <a:gd name="T110" fmla="*/ 1574800 w 1704975"/>
                    <a:gd name="T111" fmla="*/ 30162 h 544512"/>
                    <a:gd name="T112" fmla="*/ 1600200 w 1704975"/>
                    <a:gd name="T113" fmla="*/ 20637 h 544512"/>
                    <a:gd name="T114" fmla="*/ 1635125 w 1704975"/>
                    <a:gd name="T115" fmla="*/ 11112 h 544512"/>
                    <a:gd name="T116" fmla="*/ 1657350 w 1704975"/>
                    <a:gd name="T117" fmla="*/ 11112 h 544512"/>
                    <a:gd name="T118" fmla="*/ 1670050 w 1704975"/>
                    <a:gd name="T119" fmla="*/ 11112 h 544512"/>
                    <a:gd name="T120" fmla="*/ 1692275 w 1704975"/>
                    <a:gd name="T121" fmla="*/ 1587 h 544512"/>
                    <a:gd name="T122" fmla="*/ 1701800 w 1704975"/>
                    <a:gd name="T123" fmla="*/ 1587 h 544512"/>
                    <a:gd name="T124" fmla="*/ 1704975 w 1704975"/>
                    <a:gd name="T125" fmla="*/ 1587 h 5445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04975" h="544512">
                      <a:moveTo>
                        <a:pt x="0" y="544512"/>
                      </a:moveTo>
                      <a:lnTo>
                        <a:pt x="57150" y="522287"/>
                      </a:lnTo>
                      <a:cubicBezTo>
                        <a:pt x="77788" y="514350"/>
                        <a:pt x="104246" y="505354"/>
                        <a:pt x="123825" y="496887"/>
                      </a:cubicBezTo>
                      <a:cubicBezTo>
                        <a:pt x="143404" y="488420"/>
                        <a:pt x="159808" y="477837"/>
                        <a:pt x="174625" y="471487"/>
                      </a:cubicBezTo>
                      <a:cubicBezTo>
                        <a:pt x="189442" y="465137"/>
                        <a:pt x="202142" y="461433"/>
                        <a:pt x="212725" y="458787"/>
                      </a:cubicBezTo>
                      <a:cubicBezTo>
                        <a:pt x="223308" y="456141"/>
                        <a:pt x="229658" y="459316"/>
                        <a:pt x="238125" y="455612"/>
                      </a:cubicBezTo>
                      <a:cubicBezTo>
                        <a:pt x="246592" y="451908"/>
                        <a:pt x="250296" y="440795"/>
                        <a:pt x="263525" y="436562"/>
                      </a:cubicBezTo>
                      <a:cubicBezTo>
                        <a:pt x="276754" y="432329"/>
                        <a:pt x="301625" y="432858"/>
                        <a:pt x="317500" y="430212"/>
                      </a:cubicBezTo>
                      <a:cubicBezTo>
                        <a:pt x="333375" y="427566"/>
                        <a:pt x="346604" y="423333"/>
                        <a:pt x="358775" y="420687"/>
                      </a:cubicBezTo>
                      <a:cubicBezTo>
                        <a:pt x="370946" y="418041"/>
                        <a:pt x="379942" y="417512"/>
                        <a:pt x="390525" y="414337"/>
                      </a:cubicBezTo>
                      <a:cubicBezTo>
                        <a:pt x="401108" y="411162"/>
                        <a:pt x="413279" y="404812"/>
                        <a:pt x="422275" y="401637"/>
                      </a:cubicBezTo>
                      <a:cubicBezTo>
                        <a:pt x="431271" y="398462"/>
                        <a:pt x="444500" y="395287"/>
                        <a:pt x="444500" y="395287"/>
                      </a:cubicBezTo>
                      <a:cubicBezTo>
                        <a:pt x="454025" y="392641"/>
                        <a:pt x="466725" y="388408"/>
                        <a:pt x="479425" y="385762"/>
                      </a:cubicBezTo>
                      <a:cubicBezTo>
                        <a:pt x="492125" y="383116"/>
                        <a:pt x="508000" y="383116"/>
                        <a:pt x="520700" y="379412"/>
                      </a:cubicBezTo>
                      <a:cubicBezTo>
                        <a:pt x="533400" y="375708"/>
                        <a:pt x="555625" y="363537"/>
                        <a:pt x="555625" y="363537"/>
                      </a:cubicBezTo>
                      <a:cubicBezTo>
                        <a:pt x="566208" y="358775"/>
                        <a:pt x="572558" y="353483"/>
                        <a:pt x="584200" y="350837"/>
                      </a:cubicBezTo>
                      <a:cubicBezTo>
                        <a:pt x="595842" y="348191"/>
                        <a:pt x="612246" y="350837"/>
                        <a:pt x="625475" y="347662"/>
                      </a:cubicBezTo>
                      <a:cubicBezTo>
                        <a:pt x="638704" y="344487"/>
                        <a:pt x="651933" y="334962"/>
                        <a:pt x="663575" y="331787"/>
                      </a:cubicBezTo>
                      <a:cubicBezTo>
                        <a:pt x="675217" y="328612"/>
                        <a:pt x="684212" y="331787"/>
                        <a:pt x="695325" y="328612"/>
                      </a:cubicBezTo>
                      <a:cubicBezTo>
                        <a:pt x="706438" y="325437"/>
                        <a:pt x="720196" y="318029"/>
                        <a:pt x="730250" y="312737"/>
                      </a:cubicBezTo>
                      <a:cubicBezTo>
                        <a:pt x="740304" y="307445"/>
                        <a:pt x="744008" y="303741"/>
                        <a:pt x="755650" y="296862"/>
                      </a:cubicBezTo>
                      <a:cubicBezTo>
                        <a:pt x="767292" y="289983"/>
                        <a:pt x="786871" y="278870"/>
                        <a:pt x="800100" y="271462"/>
                      </a:cubicBezTo>
                      <a:cubicBezTo>
                        <a:pt x="813329" y="264054"/>
                        <a:pt x="821796" y="257174"/>
                        <a:pt x="835025" y="252412"/>
                      </a:cubicBezTo>
                      <a:cubicBezTo>
                        <a:pt x="848254" y="247650"/>
                        <a:pt x="866246" y="246062"/>
                        <a:pt x="879475" y="242887"/>
                      </a:cubicBezTo>
                      <a:cubicBezTo>
                        <a:pt x="892704" y="239712"/>
                        <a:pt x="903817" y="237066"/>
                        <a:pt x="914400" y="233362"/>
                      </a:cubicBezTo>
                      <a:cubicBezTo>
                        <a:pt x="924983" y="229658"/>
                        <a:pt x="930804" y="224895"/>
                        <a:pt x="942975" y="220662"/>
                      </a:cubicBezTo>
                      <a:cubicBezTo>
                        <a:pt x="955146" y="216429"/>
                        <a:pt x="977900" y="211137"/>
                        <a:pt x="987425" y="207962"/>
                      </a:cubicBezTo>
                      <a:cubicBezTo>
                        <a:pt x="996950" y="204787"/>
                        <a:pt x="996421" y="203199"/>
                        <a:pt x="1000125" y="201612"/>
                      </a:cubicBezTo>
                      <a:cubicBezTo>
                        <a:pt x="1003829" y="200025"/>
                        <a:pt x="1005417" y="201083"/>
                        <a:pt x="1009650" y="198437"/>
                      </a:cubicBezTo>
                      <a:cubicBezTo>
                        <a:pt x="1013883" y="195791"/>
                        <a:pt x="1017588" y="188383"/>
                        <a:pt x="1025525" y="185737"/>
                      </a:cubicBezTo>
                      <a:cubicBezTo>
                        <a:pt x="1033462" y="183091"/>
                        <a:pt x="1050925" y="184150"/>
                        <a:pt x="1057275" y="182562"/>
                      </a:cubicBezTo>
                      <a:cubicBezTo>
                        <a:pt x="1063625" y="180975"/>
                        <a:pt x="1057804" y="178329"/>
                        <a:pt x="1063625" y="176212"/>
                      </a:cubicBezTo>
                      <a:cubicBezTo>
                        <a:pt x="1069446" y="174095"/>
                        <a:pt x="1086379" y="171979"/>
                        <a:pt x="1092200" y="169862"/>
                      </a:cubicBezTo>
                      <a:cubicBezTo>
                        <a:pt x="1098021" y="167745"/>
                        <a:pt x="1091671" y="165629"/>
                        <a:pt x="1098550" y="163512"/>
                      </a:cubicBezTo>
                      <a:cubicBezTo>
                        <a:pt x="1105429" y="161395"/>
                        <a:pt x="1119717" y="160337"/>
                        <a:pt x="1133475" y="157162"/>
                      </a:cubicBezTo>
                      <a:cubicBezTo>
                        <a:pt x="1147233" y="153987"/>
                        <a:pt x="1167871" y="148166"/>
                        <a:pt x="1181100" y="144462"/>
                      </a:cubicBezTo>
                      <a:cubicBezTo>
                        <a:pt x="1194329" y="140758"/>
                        <a:pt x="1205442" y="138112"/>
                        <a:pt x="1212850" y="134937"/>
                      </a:cubicBezTo>
                      <a:cubicBezTo>
                        <a:pt x="1220258" y="131762"/>
                        <a:pt x="1219729" y="128058"/>
                        <a:pt x="1225550" y="125412"/>
                      </a:cubicBezTo>
                      <a:cubicBezTo>
                        <a:pt x="1231371" y="122766"/>
                        <a:pt x="1240367" y="120120"/>
                        <a:pt x="1247775" y="119062"/>
                      </a:cubicBezTo>
                      <a:cubicBezTo>
                        <a:pt x="1255183" y="118004"/>
                        <a:pt x="1265238" y="119591"/>
                        <a:pt x="1270000" y="119062"/>
                      </a:cubicBezTo>
                      <a:cubicBezTo>
                        <a:pt x="1274763" y="118533"/>
                        <a:pt x="1276350" y="115887"/>
                        <a:pt x="1276350" y="115887"/>
                      </a:cubicBezTo>
                      <a:cubicBezTo>
                        <a:pt x="1281642" y="113241"/>
                        <a:pt x="1293813" y="105833"/>
                        <a:pt x="1301750" y="103187"/>
                      </a:cubicBezTo>
                      <a:cubicBezTo>
                        <a:pt x="1309687" y="100541"/>
                        <a:pt x="1323975" y="100012"/>
                        <a:pt x="1323975" y="100012"/>
                      </a:cubicBezTo>
                      <a:cubicBezTo>
                        <a:pt x="1331383" y="98954"/>
                        <a:pt x="1340379" y="97895"/>
                        <a:pt x="1346200" y="96837"/>
                      </a:cubicBezTo>
                      <a:cubicBezTo>
                        <a:pt x="1352021" y="95779"/>
                        <a:pt x="1351492" y="95779"/>
                        <a:pt x="1358900" y="93662"/>
                      </a:cubicBezTo>
                      <a:cubicBezTo>
                        <a:pt x="1366308" y="91545"/>
                        <a:pt x="1382183" y="86783"/>
                        <a:pt x="1390650" y="84137"/>
                      </a:cubicBezTo>
                      <a:cubicBezTo>
                        <a:pt x="1399117" y="81491"/>
                        <a:pt x="1409700" y="77787"/>
                        <a:pt x="1409700" y="77787"/>
                      </a:cubicBezTo>
                      <a:cubicBezTo>
                        <a:pt x="1416050" y="75670"/>
                        <a:pt x="1421871" y="73554"/>
                        <a:pt x="1428750" y="71437"/>
                      </a:cubicBezTo>
                      <a:cubicBezTo>
                        <a:pt x="1435629" y="69320"/>
                        <a:pt x="1443038" y="67204"/>
                        <a:pt x="1450975" y="65087"/>
                      </a:cubicBezTo>
                      <a:cubicBezTo>
                        <a:pt x="1458912" y="62970"/>
                        <a:pt x="1470554" y="59795"/>
                        <a:pt x="1476375" y="58737"/>
                      </a:cubicBezTo>
                      <a:cubicBezTo>
                        <a:pt x="1482196" y="57679"/>
                        <a:pt x="1481667" y="59795"/>
                        <a:pt x="1485900" y="58737"/>
                      </a:cubicBezTo>
                      <a:cubicBezTo>
                        <a:pt x="1490133" y="57679"/>
                        <a:pt x="1497542" y="53445"/>
                        <a:pt x="1501775" y="52387"/>
                      </a:cubicBezTo>
                      <a:cubicBezTo>
                        <a:pt x="1506008" y="51329"/>
                        <a:pt x="1505479" y="54504"/>
                        <a:pt x="1511300" y="52387"/>
                      </a:cubicBezTo>
                      <a:cubicBezTo>
                        <a:pt x="1517121" y="50270"/>
                        <a:pt x="1528762" y="42862"/>
                        <a:pt x="1536700" y="39687"/>
                      </a:cubicBezTo>
                      <a:cubicBezTo>
                        <a:pt x="1544638" y="36512"/>
                        <a:pt x="1552575" y="34925"/>
                        <a:pt x="1558925" y="33337"/>
                      </a:cubicBezTo>
                      <a:cubicBezTo>
                        <a:pt x="1565275" y="31750"/>
                        <a:pt x="1567921" y="32279"/>
                        <a:pt x="1574800" y="30162"/>
                      </a:cubicBezTo>
                      <a:cubicBezTo>
                        <a:pt x="1581679" y="28045"/>
                        <a:pt x="1590146" y="23812"/>
                        <a:pt x="1600200" y="20637"/>
                      </a:cubicBezTo>
                      <a:cubicBezTo>
                        <a:pt x="1610254" y="17462"/>
                        <a:pt x="1625600" y="12700"/>
                        <a:pt x="1635125" y="11112"/>
                      </a:cubicBezTo>
                      <a:cubicBezTo>
                        <a:pt x="1644650" y="9525"/>
                        <a:pt x="1657350" y="11112"/>
                        <a:pt x="1657350" y="11112"/>
                      </a:cubicBezTo>
                      <a:cubicBezTo>
                        <a:pt x="1663171" y="11112"/>
                        <a:pt x="1664229" y="12700"/>
                        <a:pt x="1670050" y="11112"/>
                      </a:cubicBezTo>
                      <a:cubicBezTo>
                        <a:pt x="1675871" y="9525"/>
                        <a:pt x="1686983" y="3174"/>
                        <a:pt x="1692275" y="1587"/>
                      </a:cubicBezTo>
                      <a:cubicBezTo>
                        <a:pt x="1697567" y="0"/>
                        <a:pt x="1701800" y="1587"/>
                        <a:pt x="1701800" y="1587"/>
                      </a:cubicBezTo>
                      <a:lnTo>
                        <a:pt x="1704975" y="1587"/>
                      </a:ln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sp>
            <p:nvSpPr>
              <p:cNvPr id="28" name="Freeform 27"/>
              <p:cNvSpPr>
                <a:spLocks/>
              </p:cNvSpPr>
              <p:nvPr/>
            </p:nvSpPr>
            <p:spPr bwMode="auto">
              <a:xfrm>
                <a:off x="3686175" y="3467100"/>
                <a:ext cx="663575" cy="152400"/>
              </a:xfrm>
              <a:custGeom>
                <a:avLst/>
                <a:gdLst>
                  <a:gd name="T0" fmla="*/ 0 w 663575"/>
                  <a:gd name="T1" fmla="*/ 152400 h 152400"/>
                  <a:gd name="T2" fmla="*/ 63500 w 663575"/>
                  <a:gd name="T3" fmla="*/ 139700 h 152400"/>
                  <a:gd name="T4" fmla="*/ 79375 w 663575"/>
                  <a:gd name="T5" fmla="*/ 130175 h 152400"/>
                  <a:gd name="T6" fmla="*/ 104775 w 663575"/>
                  <a:gd name="T7" fmla="*/ 130175 h 152400"/>
                  <a:gd name="T8" fmla="*/ 133350 w 663575"/>
                  <a:gd name="T9" fmla="*/ 123825 h 152400"/>
                  <a:gd name="T10" fmla="*/ 146050 w 663575"/>
                  <a:gd name="T11" fmla="*/ 117475 h 152400"/>
                  <a:gd name="T12" fmla="*/ 187325 w 663575"/>
                  <a:gd name="T13" fmla="*/ 104775 h 152400"/>
                  <a:gd name="T14" fmla="*/ 196850 w 663575"/>
                  <a:gd name="T15" fmla="*/ 98425 h 152400"/>
                  <a:gd name="T16" fmla="*/ 212725 w 663575"/>
                  <a:gd name="T17" fmla="*/ 98425 h 152400"/>
                  <a:gd name="T18" fmla="*/ 231775 w 663575"/>
                  <a:gd name="T19" fmla="*/ 98425 h 152400"/>
                  <a:gd name="T20" fmla="*/ 241300 w 663575"/>
                  <a:gd name="T21" fmla="*/ 92075 h 152400"/>
                  <a:gd name="T22" fmla="*/ 260350 w 663575"/>
                  <a:gd name="T23" fmla="*/ 85725 h 152400"/>
                  <a:gd name="T24" fmla="*/ 282575 w 663575"/>
                  <a:gd name="T25" fmla="*/ 82550 h 152400"/>
                  <a:gd name="T26" fmla="*/ 295275 w 663575"/>
                  <a:gd name="T27" fmla="*/ 79375 h 152400"/>
                  <a:gd name="T28" fmla="*/ 314325 w 663575"/>
                  <a:gd name="T29" fmla="*/ 76200 h 152400"/>
                  <a:gd name="T30" fmla="*/ 336550 w 663575"/>
                  <a:gd name="T31" fmla="*/ 73025 h 152400"/>
                  <a:gd name="T32" fmla="*/ 371475 w 663575"/>
                  <a:gd name="T33" fmla="*/ 60325 h 152400"/>
                  <a:gd name="T34" fmla="*/ 381000 w 663575"/>
                  <a:gd name="T35" fmla="*/ 53975 h 152400"/>
                  <a:gd name="T36" fmla="*/ 396875 w 663575"/>
                  <a:gd name="T37" fmla="*/ 53975 h 152400"/>
                  <a:gd name="T38" fmla="*/ 406400 w 663575"/>
                  <a:gd name="T39" fmla="*/ 53975 h 152400"/>
                  <a:gd name="T40" fmla="*/ 450850 w 663575"/>
                  <a:gd name="T41" fmla="*/ 44450 h 152400"/>
                  <a:gd name="T42" fmla="*/ 495300 w 663575"/>
                  <a:gd name="T43" fmla="*/ 41275 h 152400"/>
                  <a:gd name="T44" fmla="*/ 514350 w 663575"/>
                  <a:gd name="T45" fmla="*/ 38100 h 152400"/>
                  <a:gd name="T46" fmla="*/ 527050 w 663575"/>
                  <a:gd name="T47" fmla="*/ 25400 h 152400"/>
                  <a:gd name="T48" fmla="*/ 539750 w 663575"/>
                  <a:gd name="T49" fmla="*/ 19050 h 152400"/>
                  <a:gd name="T50" fmla="*/ 549275 w 663575"/>
                  <a:gd name="T51" fmla="*/ 19050 h 152400"/>
                  <a:gd name="T52" fmla="*/ 568325 w 663575"/>
                  <a:gd name="T53" fmla="*/ 22225 h 152400"/>
                  <a:gd name="T54" fmla="*/ 590550 w 663575"/>
                  <a:gd name="T55" fmla="*/ 9525 h 152400"/>
                  <a:gd name="T56" fmla="*/ 606425 w 663575"/>
                  <a:gd name="T57" fmla="*/ 9525 h 152400"/>
                  <a:gd name="T58" fmla="*/ 625475 w 663575"/>
                  <a:gd name="T59" fmla="*/ 9525 h 152400"/>
                  <a:gd name="T60" fmla="*/ 657225 w 663575"/>
                  <a:gd name="T61" fmla="*/ 6350 h 152400"/>
                  <a:gd name="T62" fmla="*/ 663575 w 663575"/>
                  <a:gd name="T63" fmla="*/ 0 h 152400"/>
                  <a:gd name="T64" fmla="*/ 663575 w 663575"/>
                  <a:gd name="T65" fmla="*/ 0 h 1524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3575" h="152400">
                    <a:moveTo>
                      <a:pt x="0" y="152400"/>
                    </a:moveTo>
                    <a:cubicBezTo>
                      <a:pt x="25135" y="147902"/>
                      <a:pt x="50271" y="143404"/>
                      <a:pt x="63500" y="139700"/>
                    </a:cubicBezTo>
                    <a:cubicBezTo>
                      <a:pt x="76729" y="135996"/>
                      <a:pt x="72496" y="131762"/>
                      <a:pt x="79375" y="130175"/>
                    </a:cubicBezTo>
                    <a:cubicBezTo>
                      <a:pt x="86254" y="128588"/>
                      <a:pt x="95779" y="131233"/>
                      <a:pt x="104775" y="130175"/>
                    </a:cubicBezTo>
                    <a:cubicBezTo>
                      <a:pt x="113771" y="129117"/>
                      <a:pt x="126471" y="125942"/>
                      <a:pt x="133350" y="123825"/>
                    </a:cubicBezTo>
                    <a:cubicBezTo>
                      <a:pt x="140229" y="121708"/>
                      <a:pt x="137054" y="120650"/>
                      <a:pt x="146050" y="117475"/>
                    </a:cubicBezTo>
                    <a:cubicBezTo>
                      <a:pt x="155046" y="114300"/>
                      <a:pt x="178858" y="107950"/>
                      <a:pt x="187325" y="104775"/>
                    </a:cubicBezTo>
                    <a:cubicBezTo>
                      <a:pt x="195792" y="101600"/>
                      <a:pt x="192617" y="99483"/>
                      <a:pt x="196850" y="98425"/>
                    </a:cubicBezTo>
                    <a:cubicBezTo>
                      <a:pt x="201083" y="97367"/>
                      <a:pt x="212725" y="98425"/>
                      <a:pt x="212725" y="98425"/>
                    </a:cubicBezTo>
                    <a:cubicBezTo>
                      <a:pt x="218546" y="98425"/>
                      <a:pt x="227013" y="99483"/>
                      <a:pt x="231775" y="98425"/>
                    </a:cubicBezTo>
                    <a:cubicBezTo>
                      <a:pt x="236537" y="97367"/>
                      <a:pt x="236538" y="94192"/>
                      <a:pt x="241300" y="92075"/>
                    </a:cubicBezTo>
                    <a:cubicBezTo>
                      <a:pt x="246062" y="89958"/>
                      <a:pt x="253471" y="87312"/>
                      <a:pt x="260350" y="85725"/>
                    </a:cubicBezTo>
                    <a:cubicBezTo>
                      <a:pt x="267229" y="84138"/>
                      <a:pt x="276754" y="83608"/>
                      <a:pt x="282575" y="82550"/>
                    </a:cubicBezTo>
                    <a:cubicBezTo>
                      <a:pt x="288396" y="81492"/>
                      <a:pt x="289984" y="80433"/>
                      <a:pt x="295275" y="79375"/>
                    </a:cubicBezTo>
                    <a:cubicBezTo>
                      <a:pt x="300566" y="78317"/>
                      <a:pt x="307446" y="77258"/>
                      <a:pt x="314325" y="76200"/>
                    </a:cubicBezTo>
                    <a:cubicBezTo>
                      <a:pt x="321204" y="75142"/>
                      <a:pt x="327025" y="75671"/>
                      <a:pt x="336550" y="73025"/>
                    </a:cubicBezTo>
                    <a:cubicBezTo>
                      <a:pt x="346075" y="70379"/>
                      <a:pt x="364067" y="63500"/>
                      <a:pt x="371475" y="60325"/>
                    </a:cubicBezTo>
                    <a:cubicBezTo>
                      <a:pt x="378883" y="57150"/>
                      <a:pt x="376767" y="55033"/>
                      <a:pt x="381000" y="53975"/>
                    </a:cubicBezTo>
                    <a:cubicBezTo>
                      <a:pt x="385233" y="52917"/>
                      <a:pt x="396875" y="53975"/>
                      <a:pt x="396875" y="53975"/>
                    </a:cubicBezTo>
                    <a:cubicBezTo>
                      <a:pt x="401108" y="53975"/>
                      <a:pt x="397404" y="55562"/>
                      <a:pt x="406400" y="53975"/>
                    </a:cubicBezTo>
                    <a:cubicBezTo>
                      <a:pt x="415396" y="52388"/>
                      <a:pt x="436033" y="46567"/>
                      <a:pt x="450850" y="44450"/>
                    </a:cubicBezTo>
                    <a:cubicBezTo>
                      <a:pt x="465667" y="42333"/>
                      <a:pt x="484717" y="42333"/>
                      <a:pt x="495300" y="41275"/>
                    </a:cubicBezTo>
                    <a:cubicBezTo>
                      <a:pt x="505883" y="40217"/>
                      <a:pt x="509058" y="40746"/>
                      <a:pt x="514350" y="38100"/>
                    </a:cubicBezTo>
                    <a:cubicBezTo>
                      <a:pt x="519642" y="35454"/>
                      <a:pt x="522817" y="28575"/>
                      <a:pt x="527050" y="25400"/>
                    </a:cubicBezTo>
                    <a:cubicBezTo>
                      <a:pt x="531283" y="22225"/>
                      <a:pt x="536046" y="20108"/>
                      <a:pt x="539750" y="19050"/>
                    </a:cubicBezTo>
                    <a:cubicBezTo>
                      <a:pt x="543454" y="17992"/>
                      <a:pt x="544513" y="18521"/>
                      <a:pt x="549275" y="19050"/>
                    </a:cubicBezTo>
                    <a:cubicBezTo>
                      <a:pt x="554038" y="19579"/>
                      <a:pt x="561446" y="23812"/>
                      <a:pt x="568325" y="22225"/>
                    </a:cubicBezTo>
                    <a:cubicBezTo>
                      <a:pt x="575204" y="20638"/>
                      <a:pt x="584200" y="11642"/>
                      <a:pt x="590550" y="9525"/>
                    </a:cubicBezTo>
                    <a:cubicBezTo>
                      <a:pt x="596900" y="7408"/>
                      <a:pt x="606425" y="9525"/>
                      <a:pt x="606425" y="9525"/>
                    </a:cubicBezTo>
                    <a:cubicBezTo>
                      <a:pt x="612246" y="9525"/>
                      <a:pt x="617008" y="10054"/>
                      <a:pt x="625475" y="9525"/>
                    </a:cubicBezTo>
                    <a:cubicBezTo>
                      <a:pt x="633942" y="8996"/>
                      <a:pt x="650875" y="7938"/>
                      <a:pt x="657225" y="6350"/>
                    </a:cubicBezTo>
                    <a:cubicBezTo>
                      <a:pt x="663575" y="4763"/>
                      <a:pt x="663575" y="0"/>
                      <a:pt x="663575"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29" name="Freeform 28"/>
              <p:cNvSpPr>
                <a:spLocks/>
              </p:cNvSpPr>
              <p:nvPr/>
            </p:nvSpPr>
            <p:spPr bwMode="auto">
              <a:xfrm>
                <a:off x="4362450" y="3143250"/>
                <a:ext cx="1464204" cy="320675"/>
              </a:xfrm>
              <a:custGeom>
                <a:avLst/>
                <a:gdLst/>
                <a:ahLst/>
                <a:cxnLst/>
                <a:rect l="0" t="0" r="r" b="b"/>
                <a:pathLst>
                  <a:path w="1464204" h="320675">
                    <a:moveTo>
                      <a:pt x="0" y="320675"/>
                    </a:moveTo>
                    <a:cubicBezTo>
                      <a:pt x="23283" y="312208"/>
                      <a:pt x="46567" y="303742"/>
                      <a:pt x="63500" y="298450"/>
                    </a:cubicBezTo>
                    <a:cubicBezTo>
                      <a:pt x="80433" y="293158"/>
                      <a:pt x="89958" y="292629"/>
                      <a:pt x="101600" y="288925"/>
                    </a:cubicBezTo>
                    <a:cubicBezTo>
                      <a:pt x="113242" y="285221"/>
                      <a:pt x="122767" y="278342"/>
                      <a:pt x="133350" y="276225"/>
                    </a:cubicBezTo>
                    <a:cubicBezTo>
                      <a:pt x="143933" y="274108"/>
                      <a:pt x="165100" y="276225"/>
                      <a:pt x="165100" y="276225"/>
                    </a:cubicBezTo>
                    <a:cubicBezTo>
                      <a:pt x="174625" y="276225"/>
                      <a:pt x="183621" y="277812"/>
                      <a:pt x="190500" y="276225"/>
                    </a:cubicBezTo>
                    <a:cubicBezTo>
                      <a:pt x="197379" y="274638"/>
                      <a:pt x="199496" y="267229"/>
                      <a:pt x="206375" y="266700"/>
                    </a:cubicBezTo>
                    <a:cubicBezTo>
                      <a:pt x="213254" y="266171"/>
                      <a:pt x="225425" y="273579"/>
                      <a:pt x="231775" y="273050"/>
                    </a:cubicBezTo>
                    <a:cubicBezTo>
                      <a:pt x="238125" y="272521"/>
                      <a:pt x="238125" y="266171"/>
                      <a:pt x="244475" y="263525"/>
                    </a:cubicBezTo>
                    <a:cubicBezTo>
                      <a:pt x="250825" y="260879"/>
                      <a:pt x="262996" y="257704"/>
                      <a:pt x="269875" y="257175"/>
                    </a:cubicBezTo>
                    <a:cubicBezTo>
                      <a:pt x="276754" y="256646"/>
                      <a:pt x="280988" y="261408"/>
                      <a:pt x="285750" y="260350"/>
                    </a:cubicBezTo>
                    <a:cubicBezTo>
                      <a:pt x="290512" y="259292"/>
                      <a:pt x="292629" y="253471"/>
                      <a:pt x="298450" y="250825"/>
                    </a:cubicBezTo>
                    <a:cubicBezTo>
                      <a:pt x="304271" y="248179"/>
                      <a:pt x="313796" y="246592"/>
                      <a:pt x="320675" y="244475"/>
                    </a:cubicBezTo>
                    <a:cubicBezTo>
                      <a:pt x="327554" y="242358"/>
                      <a:pt x="333904" y="238654"/>
                      <a:pt x="339725" y="238125"/>
                    </a:cubicBezTo>
                    <a:cubicBezTo>
                      <a:pt x="345546" y="237596"/>
                      <a:pt x="351367" y="240771"/>
                      <a:pt x="355600" y="241300"/>
                    </a:cubicBezTo>
                    <a:cubicBezTo>
                      <a:pt x="359833" y="241829"/>
                      <a:pt x="360363" y="241829"/>
                      <a:pt x="365125" y="241300"/>
                    </a:cubicBezTo>
                    <a:cubicBezTo>
                      <a:pt x="369888" y="240771"/>
                      <a:pt x="378883" y="240771"/>
                      <a:pt x="384175" y="238125"/>
                    </a:cubicBezTo>
                    <a:cubicBezTo>
                      <a:pt x="389467" y="235479"/>
                      <a:pt x="391054" y="229129"/>
                      <a:pt x="396875" y="225425"/>
                    </a:cubicBezTo>
                    <a:cubicBezTo>
                      <a:pt x="402696" y="221721"/>
                      <a:pt x="411163" y="218546"/>
                      <a:pt x="419100" y="215900"/>
                    </a:cubicBezTo>
                    <a:cubicBezTo>
                      <a:pt x="427037" y="213254"/>
                      <a:pt x="432858" y="210608"/>
                      <a:pt x="444500" y="209550"/>
                    </a:cubicBezTo>
                    <a:cubicBezTo>
                      <a:pt x="456142" y="208492"/>
                      <a:pt x="479425" y="210079"/>
                      <a:pt x="488950" y="209550"/>
                    </a:cubicBezTo>
                    <a:cubicBezTo>
                      <a:pt x="498475" y="209021"/>
                      <a:pt x="494242" y="209550"/>
                      <a:pt x="501650" y="206375"/>
                    </a:cubicBezTo>
                    <a:cubicBezTo>
                      <a:pt x="509058" y="203200"/>
                      <a:pt x="525992" y="193675"/>
                      <a:pt x="533400" y="190500"/>
                    </a:cubicBezTo>
                    <a:cubicBezTo>
                      <a:pt x="540808" y="187325"/>
                      <a:pt x="537633" y="188912"/>
                      <a:pt x="546100" y="187325"/>
                    </a:cubicBezTo>
                    <a:cubicBezTo>
                      <a:pt x="554567" y="185738"/>
                      <a:pt x="572029" y="184150"/>
                      <a:pt x="584200" y="180975"/>
                    </a:cubicBezTo>
                    <a:cubicBezTo>
                      <a:pt x="596371" y="177800"/>
                      <a:pt x="611717" y="170392"/>
                      <a:pt x="619125" y="168275"/>
                    </a:cubicBezTo>
                    <a:cubicBezTo>
                      <a:pt x="626533" y="166158"/>
                      <a:pt x="626004" y="169863"/>
                      <a:pt x="628650" y="168275"/>
                    </a:cubicBezTo>
                    <a:cubicBezTo>
                      <a:pt x="631296" y="166688"/>
                      <a:pt x="632354" y="160338"/>
                      <a:pt x="635000" y="158750"/>
                    </a:cubicBezTo>
                    <a:cubicBezTo>
                      <a:pt x="637646" y="157163"/>
                      <a:pt x="639763" y="159279"/>
                      <a:pt x="644525" y="158750"/>
                    </a:cubicBezTo>
                    <a:cubicBezTo>
                      <a:pt x="649288" y="158221"/>
                      <a:pt x="657225" y="156104"/>
                      <a:pt x="663575" y="155575"/>
                    </a:cubicBezTo>
                    <a:cubicBezTo>
                      <a:pt x="669925" y="155046"/>
                      <a:pt x="675217" y="156633"/>
                      <a:pt x="682625" y="155575"/>
                    </a:cubicBezTo>
                    <a:cubicBezTo>
                      <a:pt x="690033" y="154517"/>
                      <a:pt x="701146" y="151342"/>
                      <a:pt x="708025" y="149225"/>
                    </a:cubicBezTo>
                    <a:cubicBezTo>
                      <a:pt x="714904" y="147108"/>
                      <a:pt x="715433" y="144992"/>
                      <a:pt x="723900" y="142875"/>
                    </a:cubicBezTo>
                    <a:cubicBezTo>
                      <a:pt x="732367" y="140758"/>
                      <a:pt x="752475" y="138642"/>
                      <a:pt x="758825" y="136525"/>
                    </a:cubicBezTo>
                    <a:cubicBezTo>
                      <a:pt x="765175" y="134408"/>
                      <a:pt x="759883" y="131763"/>
                      <a:pt x="762000" y="130175"/>
                    </a:cubicBezTo>
                    <a:cubicBezTo>
                      <a:pt x="764117" y="128587"/>
                      <a:pt x="764646" y="127000"/>
                      <a:pt x="771525" y="127000"/>
                    </a:cubicBezTo>
                    <a:cubicBezTo>
                      <a:pt x="778404" y="127000"/>
                      <a:pt x="796925" y="130704"/>
                      <a:pt x="803275" y="130175"/>
                    </a:cubicBezTo>
                    <a:cubicBezTo>
                      <a:pt x="809625" y="129646"/>
                      <a:pt x="807508" y="125413"/>
                      <a:pt x="809625" y="123825"/>
                    </a:cubicBezTo>
                    <a:cubicBezTo>
                      <a:pt x="811742" y="122237"/>
                      <a:pt x="805921" y="123296"/>
                      <a:pt x="815975" y="120650"/>
                    </a:cubicBezTo>
                    <a:cubicBezTo>
                      <a:pt x="826029" y="118004"/>
                      <a:pt x="858308" y="111125"/>
                      <a:pt x="869950" y="107950"/>
                    </a:cubicBezTo>
                    <a:cubicBezTo>
                      <a:pt x="881592" y="104775"/>
                      <a:pt x="881592" y="102658"/>
                      <a:pt x="885825" y="101600"/>
                    </a:cubicBezTo>
                    <a:cubicBezTo>
                      <a:pt x="890058" y="100542"/>
                      <a:pt x="895350" y="101600"/>
                      <a:pt x="895350" y="101600"/>
                    </a:cubicBezTo>
                    <a:cubicBezTo>
                      <a:pt x="897996" y="101600"/>
                      <a:pt x="897996" y="103187"/>
                      <a:pt x="901700" y="101600"/>
                    </a:cubicBezTo>
                    <a:cubicBezTo>
                      <a:pt x="905404" y="100013"/>
                      <a:pt x="910696" y="93662"/>
                      <a:pt x="917575" y="92075"/>
                    </a:cubicBezTo>
                    <a:cubicBezTo>
                      <a:pt x="924454" y="90488"/>
                      <a:pt x="942975" y="92075"/>
                      <a:pt x="942975" y="92075"/>
                    </a:cubicBezTo>
                    <a:cubicBezTo>
                      <a:pt x="951971" y="92075"/>
                      <a:pt x="964671" y="93133"/>
                      <a:pt x="971550" y="92075"/>
                    </a:cubicBezTo>
                    <a:cubicBezTo>
                      <a:pt x="978429" y="91017"/>
                      <a:pt x="979488" y="86783"/>
                      <a:pt x="984250" y="85725"/>
                    </a:cubicBezTo>
                    <a:cubicBezTo>
                      <a:pt x="989012" y="84667"/>
                      <a:pt x="992717" y="86783"/>
                      <a:pt x="1000125" y="85725"/>
                    </a:cubicBezTo>
                    <a:cubicBezTo>
                      <a:pt x="1007533" y="84667"/>
                      <a:pt x="1019704" y="81492"/>
                      <a:pt x="1028700" y="79375"/>
                    </a:cubicBezTo>
                    <a:cubicBezTo>
                      <a:pt x="1037696" y="77258"/>
                      <a:pt x="1044575" y="75671"/>
                      <a:pt x="1054100" y="73025"/>
                    </a:cubicBezTo>
                    <a:cubicBezTo>
                      <a:pt x="1063625" y="70379"/>
                      <a:pt x="1074738" y="65617"/>
                      <a:pt x="1085850" y="63500"/>
                    </a:cubicBezTo>
                    <a:cubicBezTo>
                      <a:pt x="1096962" y="61383"/>
                      <a:pt x="1117071" y="61912"/>
                      <a:pt x="1120775" y="60325"/>
                    </a:cubicBezTo>
                    <a:cubicBezTo>
                      <a:pt x="1124479" y="58738"/>
                      <a:pt x="1107546" y="55033"/>
                      <a:pt x="1108075" y="53975"/>
                    </a:cubicBezTo>
                    <a:cubicBezTo>
                      <a:pt x="1108604" y="52917"/>
                      <a:pt x="1115483" y="53446"/>
                      <a:pt x="1123950" y="53975"/>
                    </a:cubicBezTo>
                    <a:cubicBezTo>
                      <a:pt x="1132417" y="54504"/>
                      <a:pt x="1151996" y="57679"/>
                      <a:pt x="1158875" y="57150"/>
                    </a:cubicBezTo>
                    <a:cubicBezTo>
                      <a:pt x="1165754" y="56621"/>
                      <a:pt x="1159404" y="52388"/>
                      <a:pt x="1165225" y="50800"/>
                    </a:cubicBezTo>
                    <a:cubicBezTo>
                      <a:pt x="1171046" y="49213"/>
                      <a:pt x="1182688" y="48683"/>
                      <a:pt x="1193800" y="47625"/>
                    </a:cubicBezTo>
                    <a:cubicBezTo>
                      <a:pt x="1204912" y="46567"/>
                      <a:pt x="1221317" y="45508"/>
                      <a:pt x="1231900" y="44450"/>
                    </a:cubicBezTo>
                    <a:cubicBezTo>
                      <a:pt x="1242483" y="43392"/>
                      <a:pt x="1249892" y="42333"/>
                      <a:pt x="1257300" y="41275"/>
                    </a:cubicBezTo>
                    <a:cubicBezTo>
                      <a:pt x="1264708" y="40217"/>
                      <a:pt x="1265767" y="41275"/>
                      <a:pt x="1276350" y="38100"/>
                    </a:cubicBezTo>
                    <a:cubicBezTo>
                      <a:pt x="1286933" y="34925"/>
                      <a:pt x="1312333" y="24871"/>
                      <a:pt x="1320800" y="22225"/>
                    </a:cubicBezTo>
                    <a:cubicBezTo>
                      <a:pt x="1329267" y="19579"/>
                      <a:pt x="1327150" y="22225"/>
                      <a:pt x="1327150" y="22225"/>
                    </a:cubicBezTo>
                    <a:cubicBezTo>
                      <a:pt x="1330854" y="22225"/>
                      <a:pt x="1332442" y="22754"/>
                      <a:pt x="1343025" y="22225"/>
                    </a:cubicBezTo>
                    <a:cubicBezTo>
                      <a:pt x="1353608" y="21696"/>
                      <a:pt x="1380596" y="19579"/>
                      <a:pt x="1390650" y="19050"/>
                    </a:cubicBezTo>
                    <a:cubicBezTo>
                      <a:pt x="1400704" y="18521"/>
                      <a:pt x="1399117" y="19579"/>
                      <a:pt x="1403350" y="19050"/>
                    </a:cubicBezTo>
                    <a:cubicBezTo>
                      <a:pt x="1407583" y="18521"/>
                      <a:pt x="1413404" y="16933"/>
                      <a:pt x="1416050" y="15875"/>
                    </a:cubicBezTo>
                    <a:cubicBezTo>
                      <a:pt x="1418696" y="14817"/>
                      <a:pt x="1412346" y="13758"/>
                      <a:pt x="1419225" y="12700"/>
                    </a:cubicBezTo>
                    <a:cubicBezTo>
                      <a:pt x="1426104" y="11642"/>
                      <a:pt x="1450446" y="11642"/>
                      <a:pt x="1457325" y="9525"/>
                    </a:cubicBezTo>
                    <a:cubicBezTo>
                      <a:pt x="1464204" y="7408"/>
                      <a:pt x="1460500" y="0"/>
                      <a:pt x="146050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sp>
          <p:nvSpPr>
            <p:cNvPr id="25" name="Freeform 24"/>
            <p:cNvSpPr>
              <a:spLocks/>
            </p:cNvSpPr>
            <p:nvPr/>
          </p:nvSpPr>
          <p:spPr bwMode="auto">
            <a:xfrm>
              <a:off x="5822950" y="2897717"/>
              <a:ext cx="1457325" cy="239183"/>
            </a:xfrm>
            <a:custGeom>
              <a:avLst/>
              <a:gdLst/>
              <a:ahLst/>
              <a:cxnLst/>
              <a:rect l="0" t="0" r="r" b="b"/>
              <a:pathLst>
                <a:path w="1457325" h="239183">
                  <a:moveTo>
                    <a:pt x="0" y="239183"/>
                  </a:moveTo>
                  <a:lnTo>
                    <a:pt x="69850" y="223308"/>
                  </a:lnTo>
                  <a:cubicBezTo>
                    <a:pt x="84667" y="220133"/>
                    <a:pt x="83079" y="221721"/>
                    <a:pt x="88900" y="220133"/>
                  </a:cubicBezTo>
                  <a:cubicBezTo>
                    <a:pt x="94721" y="218546"/>
                    <a:pt x="97896" y="214841"/>
                    <a:pt x="104775" y="213783"/>
                  </a:cubicBezTo>
                  <a:cubicBezTo>
                    <a:pt x="111654" y="212725"/>
                    <a:pt x="123825" y="214841"/>
                    <a:pt x="130175" y="213783"/>
                  </a:cubicBezTo>
                  <a:cubicBezTo>
                    <a:pt x="136525" y="212725"/>
                    <a:pt x="137583" y="209550"/>
                    <a:pt x="142875" y="207433"/>
                  </a:cubicBezTo>
                  <a:cubicBezTo>
                    <a:pt x="148167" y="205316"/>
                    <a:pt x="155046" y="203200"/>
                    <a:pt x="161925" y="201083"/>
                  </a:cubicBezTo>
                  <a:cubicBezTo>
                    <a:pt x="168804" y="198966"/>
                    <a:pt x="176213" y="196850"/>
                    <a:pt x="184150" y="194733"/>
                  </a:cubicBezTo>
                  <a:cubicBezTo>
                    <a:pt x="192087" y="192616"/>
                    <a:pt x="200025" y="190500"/>
                    <a:pt x="209550" y="188383"/>
                  </a:cubicBezTo>
                  <a:cubicBezTo>
                    <a:pt x="219075" y="186266"/>
                    <a:pt x="231775" y="184679"/>
                    <a:pt x="241300" y="182033"/>
                  </a:cubicBezTo>
                  <a:cubicBezTo>
                    <a:pt x="250825" y="179387"/>
                    <a:pt x="260350" y="174625"/>
                    <a:pt x="266700" y="172508"/>
                  </a:cubicBezTo>
                  <a:cubicBezTo>
                    <a:pt x="273050" y="170391"/>
                    <a:pt x="275167" y="170920"/>
                    <a:pt x="279400" y="169333"/>
                  </a:cubicBezTo>
                  <a:cubicBezTo>
                    <a:pt x="283633" y="167746"/>
                    <a:pt x="287867" y="164041"/>
                    <a:pt x="292100" y="162983"/>
                  </a:cubicBezTo>
                  <a:cubicBezTo>
                    <a:pt x="296333" y="161925"/>
                    <a:pt x="304800" y="162983"/>
                    <a:pt x="304800" y="162983"/>
                  </a:cubicBezTo>
                  <a:lnTo>
                    <a:pt x="320675" y="162983"/>
                  </a:lnTo>
                  <a:lnTo>
                    <a:pt x="342900" y="162983"/>
                  </a:lnTo>
                  <a:cubicBezTo>
                    <a:pt x="348192" y="162983"/>
                    <a:pt x="346604" y="164571"/>
                    <a:pt x="352425" y="162983"/>
                  </a:cubicBezTo>
                  <a:cubicBezTo>
                    <a:pt x="358246" y="161396"/>
                    <a:pt x="369888" y="155575"/>
                    <a:pt x="377825" y="153458"/>
                  </a:cubicBezTo>
                  <a:cubicBezTo>
                    <a:pt x="385762" y="151341"/>
                    <a:pt x="393700" y="150812"/>
                    <a:pt x="400050" y="150283"/>
                  </a:cubicBezTo>
                  <a:cubicBezTo>
                    <a:pt x="406400" y="149754"/>
                    <a:pt x="415925" y="150283"/>
                    <a:pt x="415925" y="150283"/>
                  </a:cubicBezTo>
                  <a:cubicBezTo>
                    <a:pt x="420158" y="150283"/>
                    <a:pt x="419100" y="151871"/>
                    <a:pt x="425450" y="150283"/>
                  </a:cubicBezTo>
                  <a:cubicBezTo>
                    <a:pt x="431800" y="148696"/>
                    <a:pt x="443971" y="141287"/>
                    <a:pt x="454025" y="140758"/>
                  </a:cubicBezTo>
                  <a:cubicBezTo>
                    <a:pt x="464079" y="140229"/>
                    <a:pt x="477838" y="147108"/>
                    <a:pt x="485775" y="147108"/>
                  </a:cubicBezTo>
                  <a:cubicBezTo>
                    <a:pt x="493712" y="147108"/>
                    <a:pt x="493183" y="141816"/>
                    <a:pt x="501650" y="140758"/>
                  </a:cubicBezTo>
                  <a:cubicBezTo>
                    <a:pt x="510117" y="139700"/>
                    <a:pt x="536575" y="140758"/>
                    <a:pt x="536575" y="140758"/>
                  </a:cubicBezTo>
                  <a:cubicBezTo>
                    <a:pt x="546100" y="140758"/>
                    <a:pt x="551921" y="142345"/>
                    <a:pt x="558800" y="140758"/>
                  </a:cubicBezTo>
                  <a:cubicBezTo>
                    <a:pt x="565679" y="139171"/>
                    <a:pt x="571500" y="132821"/>
                    <a:pt x="577850" y="131233"/>
                  </a:cubicBezTo>
                  <a:cubicBezTo>
                    <a:pt x="584200" y="129646"/>
                    <a:pt x="590550" y="132821"/>
                    <a:pt x="596900" y="131233"/>
                  </a:cubicBezTo>
                  <a:cubicBezTo>
                    <a:pt x="603250" y="129646"/>
                    <a:pt x="612246" y="123295"/>
                    <a:pt x="615950" y="121708"/>
                  </a:cubicBezTo>
                  <a:cubicBezTo>
                    <a:pt x="619654" y="120121"/>
                    <a:pt x="616479" y="123296"/>
                    <a:pt x="619125" y="121708"/>
                  </a:cubicBezTo>
                  <a:cubicBezTo>
                    <a:pt x="621771" y="120121"/>
                    <a:pt x="625475" y="113771"/>
                    <a:pt x="631825" y="112183"/>
                  </a:cubicBezTo>
                  <a:cubicBezTo>
                    <a:pt x="638175" y="110596"/>
                    <a:pt x="657225" y="112183"/>
                    <a:pt x="657225" y="112183"/>
                  </a:cubicBezTo>
                  <a:lnTo>
                    <a:pt x="692150" y="112183"/>
                  </a:lnTo>
                  <a:lnTo>
                    <a:pt x="714375" y="112183"/>
                  </a:lnTo>
                  <a:cubicBezTo>
                    <a:pt x="722312" y="112183"/>
                    <a:pt x="735013" y="112712"/>
                    <a:pt x="739775" y="112183"/>
                  </a:cubicBezTo>
                  <a:cubicBezTo>
                    <a:pt x="744538" y="111654"/>
                    <a:pt x="738188" y="111125"/>
                    <a:pt x="742950" y="109008"/>
                  </a:cubicBezTo>
                  <a:cubicBezTo>
                    <a:pt x="747712" y="106891"/>
                    <a:pt x="763059" y="100541"/>
                    <a:pt x="768350" y="99483"/>
                  </a:cubicBezTo>
                  <a:cubicBezTo>
                    <a:pt x="773641" y="98425"/>
                    <a:pt x="770996" y="102129"/>
                    <a:pt x="774700" y="102658"/>
                  </a:cubicBezTo>
                  <a:cubicBezTo>
                    <a:pt x="778404" y="103187"/>
                    <a:pt x="785284" y="103716"/>
                    <a:pt x="790575" y="102658"/>
                  </a:cubicBezTo>
                  <a:cubicBezTo>
                    <a:pt x="795866" y="101600"/>
                    <a:pt x="798513" y="97366"/>
                    <a:pt x="806450" y="96308"/>
                  </a:cubicBezTo>
                  <a:cubicBezTo>
                    <a:pt x="814387" y="95250"/>
                    <a:pt x="828146" y="95779"/>
                    <a:pt x="838200" y="96308"/>
                  </a:cubicBezTo>
                  <a:cubicBezTo>
                    <a:pt x="848254" y="96837"/>
                    <a:pt x="854075" y="101600"/>
                    <a:pt x="866775" y="99483"/>
                  </a:cubicBezTo>
                  <a:cubicBezTo>
                    <a:pt x="879475" y="97366"/>
                    <a:pt x="904875" y="86254"/>
                    <a:pt x="914400" y="83608"/>
                  </a:cubicBezTo>
                  <a:cubicBezTo>
                    <a:pt x="923925" y="80962"/>
                    <a:pt x="923925" y="83608"/>
                    <a:pt x="923925" y="83608"/>
                  </a:cubicBezTo>
                  <a:cubicBezTo>
                    <a:pt x="927100" y="83608"/>
                    <a:pt x="924983" y="83079"/>
                    <a:pt x="933450" y="83608"/>
                  </a:cubicBezTo>
                  <a:cubicBezTo>
                    <a:pt x="941917" y="84137"/>
                    <a:pt x="965729" y="88900"/>
                    <a:pt x="974725" y="86783"/>
                  </a:cubicBezTo>
                  <a:cubicBezTo>
                    <a:pt x="983721" y="84666"/>
                    <a:pt x="982133" y="73554"/>
                    <a:pt x="987425" y="70908"/>
                  </a:cubicBezTo>
                  <a:cubicBezTo>
                    <a:pt x="992717" y="68262"/>
                    <a:pt x="1006475" y="70908"/>
                    <a:pt x="1006475" y="70908"/>
                  </a:cubicBezTo>
                  <a:cubicBezTo>
                    <a:pt x="1012296" y="70908"/>
                    <a:pt x="1011238" y="71437"/>
                    <a:pt x="1022350" y="70908"/>
                  </a:cubicBezTo>
                  <a:cubicBezTo>
                    <a:pt x="1033462" y="70379"/>
                    <a:pt x="1064154" y="68791"/>
                    <a:pt x="1073150" y="67733"/>
                  </a:cubicBezTo>
                  <a:cubicBezTo>
                    <a:pt x="1082146" y="66675"/>
                    <a:pt x="1071563" y="64558"/>
                    <a:pt x="1076325" y="64558"/>
                  </a:cubicBezTo>
                  <a:cubicBezTo>
                    <a:pt x="1081087" y="64558"/>
                    <a:pt x="1096963" y="67204"/>
                    <a:pt x="1101725" y="67733"/>
                  </a:cubicBezTo>
                  <a:cubicBezTo>
                    <a:pt x="1106488" y="68262"/>
                    <a:pt x="1101196" y="68791"/>
                    <a:pt x="1104900" y="67733"/>
                  </a:cubicBezTo>
                  <a:cubicBezTo>
                    <a:pt x="1108604" y="66675"/>
                    <a:pt x="1119717" y="64558"/>
                    <a:pt x="1123950" y="61383"/>
                  </a:cubicBezTo>
                  <a:cubicBezTo>
                    <a:pt x="1128183" y="58208"/>
                    <a:pt x="1122892" y="51329"/>
                    <a:pt x="1130300" y="48683"/>
                  </a:cubicBezTo>
                  <a:cubicBezTo>
                    <a:pt x="1137708" y="46037"/>
                    <a:pt x="1159933" y="46037"/>
                    <a:pt x="1168400" y="45508"/>
                  </a:cubicBezTo>
                  <a:cubicBezTo>
                    <a:pt x="1176867" y="44979"/>
                    <a:pt x="1176338" y="46037"/>
                    <a:pt x="1181100" y="45508"/>
                  </a:cubicBezTo>
                  <a:cubicBezTo>
                    <a:pt x="1185863" y="44979"/>
                    <a:pt x="1192213" y="42862"/>
                    <a:pt x="1196975" y="42333"/>
                  </a:cubicBezTo>
                  <a:cubicBezTo>
                    <a:pt x="1201738" y="41804"/>
                    <a:pt x="1209675" y="42333"/>
                    <a:pt x="1209675" y="42333"/>
                  </a:cubicBezTo>
                  <a:cubicBezTo>
                    <a:pt x="1216025" y="42333"/>
                    <a:pt x="1229254" y="42862"/>
                    <a:pt x="1235075" y="42333"/>
                  </a:cubicBezTo>
                  <a:cubicBezTo>
                    <a:pt x="1240896" y="41804"/>
                    <a:pt x="1240367" y="41804"/>
                    <a:pt x="1244600" y="39158"/>
                  </a:cubicBezTo>
                  <a:cubicBezTo>
                    <a:pt x="1248833" y="36512"/>
                    <a:pt x="1254125" y="28575"/>
                    <a:pt x="1260475" y="26458"/>
                  </a:cubicBezTo>
                  <a:cubicBezTo>
                    <a:pt x="1266825" y="24341"/>
                    <a:pt x="1282700" y="26458"/>
                    <a:pt x="1282700" y="26458"/>
                  </a:cubicBezTo>
                  <a:cubicBezTo>
                    <a:pt x="1287992" y="26458"/>
                    <a:pt x="1286933" y="25929"/>
                    <a:pt x="1292225" y="26458"/>
                  </a:cubicBezTo>
                  <a:cubicBezTo>
                    <a:pt x="1297517" y="26987"/>
                    <a:pt x="1306513" y="29104"/>
                    <a:pt x="1314450" y="29633"/>
                  </a:cubicBezTo>
                  <a:cubicBezTo>
                    <a:pt x="1322388" y="30162"/>
                    <a:pt x="1332442" y="30162"/>
                    <a:pt x="1339850" y="29633"/>
                  </a:cubicBezTo>
                  <a:cubicBezTo>
                    <a:pt x="1347258" y="29104"/>
                    <a:pt x="1353608" y="28045"/>
                    <a:pt x="1358900" y="26458"/>
                  </a:cubicBezTo>
                  <a:cubicBezTo>
                    <a:pt x="1364192" y="24871"/>
                    <a:pt x="1366838" y="22754"/>
                    <a:pt x="1371600" y="20108"/>
                  </a:cubicBezTo>
                  <a:cubicBezTo>
                    <a:pt x="1376362" y="17462"/>
                    <a:pt x="1384300" y="12170"/>
                    <a:pt x="1387475" y="10583"/>
                  </a:cubicBezTo>
                  <a:cubicBezTo>
                    <a:pt x="1390650" y="8996"/>
                    <a:pt x="1388533" y="11112"/>
                    <a:pt x="1390650" y="10583"/>
                  </a:cubicBezTo>
                  <a:cubicBezTo>
                    <a:pt x="1392767" y="10054"/>
                    <a:pt x="1397529" y="8996"/>
                    <a:pt x="1400175" y="7408"/>
                  </a:cubicBezTo>
                  <a:cubicBezTo>
                    <a:pt x="1402821" y="5821"/>
                    <a:pt x="1401234" y="2116"/>
                    <a:pt x="1406525" y="1058"/>
                  </a:cubicBezTo>
                  <a:cubicBezTo>
                    <a:pt x="1411816" y="0"/>
                    <a:pt x="1426104" y="529"/>
                    <a:pt x="1431925" y="1058"/>
                  </a:cubicBezTo>
                  <a:cubicBezTo>
                    <a:pt x="1437746" y="1587"/>
                    <a:pt x="1437217" y="3704"/>
                    <a:pt x="1441450" y="4233"/>
                  </a:cubicBezTo>
                  <a:cubicBezTo>
                    <a:pt x="1445683" y="4762"/>
                    <a:pt x="1457325" y="4233"/>
                    <a:pt x="1457325" y="4233"/>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26" name="Freeform 25"/>
            <p:cNvSpPr>
              <a:spLocks/>
            </p:cNvSpPr>
            <p:nvPr/>
          </p:nvSpPr>
          <p:spPr bwMode="auto">
            <a:xfrm>
              <a:off x="7283450" y="2789238"/>
              <a:ext cx="701675" cy="103187"/>
            </a:xfrm>
            <a:custGeom>
              <a:avLst/>
              <a:gdLst>
                <a:gd name="T0" fmla="*/ 0 w 701675"/>
                <a:gd name="T1" fmla="*/ 103187 h 103187"/>
                <a:gd name="T2" fmla="*/ 120650 w 701675"/>
                <a:gd name="T3" fmla="*/ 93662 h 103187"/>
                <a:gd name="T4" fmla="*/ 155575 w 701675"/>
                <a:gd name="T5" fmla="*/ 84137 h 103187"/>
                <a:gd name="T6" fmla="*/ 155575 w 701675"/>
                <a:gd name="T7" fmla="*/ 74612 h 103187"/>
                <a:gd name="T8" fmla="*/ 193675 w 701675"/>
                <a:gd name="T9" fmla="*/ 77787 h 103187"/>
                <a:gd name="T10" fmla="*/ 193675 w 701675"/>
                <a:gd name="T11" fmla="*/ 68262 h 103187"/>
                <a:gd name="T12" fmla="*/ 288925 w 701675"/>
                <a:gd name="T13" fmla="*/ 68262 h 103187"/>
                <a:gd name="T14" fmla="*/ 292100 w 701675"/>
                <a:gd name="T15" fmla="*/ 58737 h 103187"/>
                <a:gd name="T16" fmla="*/ 298450 w 701675"/>
                <a:gd name="T17" fmla="*/ 58737 h 103187"/>
                <a:gd name="T18" fmla="*/ 317500 w 701675"/>
                <a:gd name="T19" fmla="*/ 58737 h 103187"/>
                <a:gd name="T20" fmla="*/ 323850 w 701675"/>
                <a:gd name="T21" fmla="*/ 49212 h 103187"/>
                <a:gd name="T22" fmla="*/ 336550 w 701675"/>
                <a:gd name="T23" fmla="*/ 46037 h 103187"/>
                <a:gd name="T24" fmla="*/ 365125 w 701675"/>
                <a:gd name="T25" fmla="*/ 42862 h 103187"/>
                <a:gd name="T26" fmla="*/ 371475 w 701675"/>
                <a:gd name="T27" fmla="*/ 33337 h 103187"/>
                <a:gd name="T28" fmla="*/ 371475 w 701675"/>
                <a:gd name="T29" fmla="*/ 36512 h 103187"/>
                <a:gd name="T30" fmla="*/ 396875 w 701675"/>
                <a:gd name="T31" fmla="*/ 33337 h 103187"/>
                <a:gd name="T32" fmla="*/ 406400 w 701675"/>
                <a:gd name="T33" fmla="*/ 20637 h 103187"/>
                <a:gd name="T34" fmla="*/ 476250 w 701675"/>
                <a:gd name="T35" fmla="*/ 23812 h 103187"/>
                <a:gd name="T36" fmla="*/ 476250 w 701675"/>
                <a:gd name="T37" fmla="*/ 11112 h 103187"/>
                <a:gd name="T38" fmla="*/ 590550 w 701675"/>
                <a:gd name="T39" fmla="*/ 17462 h 103187"/>
                <a:gd name="T40" fmla="*/ 593725 w 701675"/>
                <a:gd name="T41" fmla="*/ 1587 h 103187"/>
                <a:gd name="T42" fmla="*/ 701675 w 701675"/>
                <a:gd name="T43" fmla="*/ 7937 h 103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01675" h="103187">
                  <a:moveTo>
                    <a:pt x="0" y="103187"/>
                  </a:moveTo>
                  <a:cubicBezTo>
                    <a:pt x="47360" y="100012"/>
                    <a:pt x="94721" y="96837"/>
                    <a:pt x="120650" y="93662"/>
                  </a:cubicBezTo>
                  <a:cubicBezTo>
                    <a:pt x="146579" y="90487"/>
                    <a:pt x="149754" y="87312"/>
                    <a:pt x="155575" y="84137"/>
                  </a:cubicBezTo>
                  <a:cubicBezTo>
                    <a:pt x="161396" y="80962"/>
                    <a:pt x="149225" y="75670"/>
                    <a:pt x="155575" y="74612"/>
                  </a:cubicBezTo>
                  <a:cubicBezTo>
                    <a:pt x="161925" y="73554"/>
                    <a:pt x="187325" y="78845"/>
                    <a:pt x="193675" y="77787"/>
                  </a:cubicBezTo>
                  <a:cubicBezTo>
                    <a:pt x="200025" y="76729"/>
                    <a:pt x="177800" y="69850"/>
                    <a:pt x="193675" y="68262"/>
                  </a:cubicBezTo>
                  <a:cubicBezTo>
                    <a:pt x="209550" y="66675"/>
                    <a:pt x="272521" y="69849"/>
                    <a:pt x="288925" y="68262"/>
                  </a:cubicBezTo>
                  <a:cubicBezTo>
                    <a:pt x="305329" y="66675"/>
                    <a:pt x="290513" y="60324"/>
                    <a:pt x="292100" y="58737"/>
                  </a:cubicBezTo>
                  <a:cubicBezTo>
                    <a:pt x="293687" y="57150"/>
                    <a:pt x="298450" y="58737"/>
                    <a:pt x="298450" y="58737"/>
                  </a:cubicBezTo>
                  <a:cubicBezTo>
                    <a:pt x="302683" y="58737"/>
                    <a:pt x="313267" y="60324"/>
                    <a:pt x="317500" y="58737"/>
                  </a:cubicBezTo>
                  <a:cubicBezTo>
                    <a:pt x="321733" y="57150"/>
                    <a:pt x="320675" y="51329"/>
                    <a:pt x="323850" y="49212"/>
                  </a:cubicBezTo>
                  <a:cubicBezTo>
                    <a:pt x="327025" y="47095"/>
                    <a:pt x="329671" y="47095"/>
                    <a:pt x="336550" y="46037"/>
                  </a:cubicBezTo>
                  <a:cubicBezTo>
                    <a:pt x="343429" y="44979"/>
                    <a:pt x="359304" y="44979"/>
                    <a:pt x="365125" y="42862"/>
                  </a:cubicBezTo>
                  <a:cubicBezTo>
                    <a:pt x="370946" y="40745"/>
                    <a:pt x="370417" y="34395"/>
                    <a:pt x="371475" y="33337"/>
                  </a:cubicBezTo>
                  <a:cubicBezTo>
                    <a:pt x="372533" y="32279"/>
                    <a:pt x="367242" y="36512"/>
                    <a:pt x="371475" y="36512"/>
                  </a:cubicBezTo>
                  <a:cubicBezTo>
                    <a:pt x="375708" y="36512"/>
                    <a:pt x="391054" y="35983"/>
                    <a:pt x="396875" y="33337"/>
                  </a:cubicBezTo>
                  <a:cubicBezTo>
                    <a:pt x="402696" y="30691"/>
                    <a:pt x="393171" y="22224"/>
                    <a:pt x="406400" y="20637"/>
                  </a:cubicBezTo>
                  <a:cubicBezTo>
                    <a:pt x="419629" y="19050"/>
                    <a:pt x="464608" y="25399"/>
                    <a:pt x="476250" y="23812"/>
                  </a:cubicBezTo>
                  <a:cubicBezTo>
                    <a:pt x="487892" y="22225"/>
                    <a:pt x="457200" y="12170"/>
                    <a:pt x="476250" y="11112"/>
                  </a:cubicBezTo>
                  <a:cubicBezTo>
                    <a:pt x="495300" y="10054"/>
                    <a:pt x="570971" y="19049"/>
                    <a:pt x="590550" y="17462"/>
                  </a:cubicBezTo>
                  <a:cubicBezTo>
                    <a:pt x="610129" y="15875"/>
                    <a:pt x="575204" y="3174"/>
                    <a:pt x="593725" y="1587"/>
                  </a:cubicBezTo>
                  <a:cubicBezTo>
                    <a:pt x="612246" y="0"/>
                    <a:pt x="701675" y="7937"/>
                    <a:pt x="701675" y="7937"/>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cxnSp>
        <p:nvCxnSpPr>
          <p:cNvPr id="8" name="Straight Connector 7"/>
          <p:cNvCxnSpPr>
            <a:cxnSpLocks noChangeShapeType="1"/>
          </p:cNvCxnSpPr>
          <p:nvPr/>
        </p:nvCxnSpPr>
        <p:spPr bwMode="auto">
          <a:xfrm>
            <a:off x="3297238" y="5246688"/>
            <a:ext cx="6330950" cy="6350"/>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9" name="Straight Connector 8"/>
          <p:cNvCxnSpPr>
            <a:cxnSpLocks noChangeShapeType="1"/>
          </p:cNvCxnSpPr>
          <p:nvPr/>
        </p:nvCxnSpPr>
        <p:spPr bwMode="auto">
          <a:xfrm>
            <a:off x="3240088" y="3708401"/>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0" name="Straight Connector 9"/>
          <p:cNvCxnSpPr>
            <a:cxnSpLocks noChangeShapeType="1"/>
          </p:cNvCxnSpPr>
          <p:nvPr/>
        </p:nvCxnSpPr>
        <p:spPr bwMode="auto">
          <a:xfrm>
            <a:off x="3240088" y="4487864"/>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a:off x="3240088" y="2906714"/>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a:off x="3240088" y="2106614"/>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3" name="Straight Connector 12"/>
          <p:cNvCxnSpPr>
            <a:cxnSpLocks noChangeShapeType="1"/>
          </p:cNvCxnSpPr>
          <p:nvPr/>
        </p:nvCxnSpPr>
        <p:spPr bwMode="auto">
          <a:xfrm>
            <a:off x="3240088" y="1304926"/>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rot="5400000">
            <a:off x="4137025" y="5235575"/>
            <a:ext cx="122238"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5" name="Straight Connector 14"/>
          <p:cNvCxnSpPr>
            <a:cxnSpLocks noChangeShapeType="1"/>
          </p:cNvCxnSpPr>
          <p:nvPr/>
        </p:nvCxnSpPr>
        <p:spPr bwMode="auto">
          <a:xfrm rot="5400000">
            <a:off x="5040313" y="523557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7" name="Straight Connector 16"/>
          <p:cNvCxnSpPr>
            <a:cxnSpLocks noChangeShapeType="1"/>
          </p:cNvCxnSpPr>
          <p:nvPr/>
        </p:nvCxnSpPr>
        <p:spPr bwMode="auto">
          <a:xfrm rot="5400000">
            <a:off x="6854825" y="5235575"/>
            <a:ext cx="122238"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8" name="Straight Connector 17"/>
          <p:cNvCxnSpPr>
            <a:cxnSpLocks noChangeShapeType="1"/>
          </p:cNvCxnSpPr>
          <p:nvPr/>
        </p:nvCxnSpPr>
        <p:spPr bwMode="auto">
          <a:xfrm rot="5400000">
            <a:off x="7759700" y="5235575"/>
            <a:ext cx="122238"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rot="5400000">
            <a:off x="8666163" y="523557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rot="5400000">
            <a:off x="9571038" y="523557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19471" name="TextBox 53"/>
          <p:cNvSpPr txBox="1">
            <a:spLocks noChangeArrowheads="1"/>
          </p:cNvSpPr>
          <p:nvPr/>
        </p:nvSpPr>
        <p:spPr bwMode="auto">
          <a:xfrm>
            <a:off x="2936876" y="5056188"/>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19472" name="TextBox 54"/>
          <p:cNvSpPr txBox="1">
            <a:spLocks noChangeArrowheads="1"/>
          </p:cNvSpPr>
          <p:nvPr/>
        </p:nvSpPr>
        <p:spPr bwMode="auto">
          <a:xfrm>
            <a:off x="2794000" y="3527425"/>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16</a:t>
            </a:r>
          </a:p>
        </p:txBody>
      </p:sp>
      <p:sp>
        <p:nvSpPr>
          <p:cNvPr id="19473" name="TextBox 55"/>
          <p:cNvSpPr txBox="1">
            <a:spLocks noChangeArrowheads="1"/>
          </p:cNvSpPr>
          <p:nvPr/>
        </p:nvSpPr>
        <p:spPr bwMode="auto">
          <a:xfrm>
            <a:off x="2794000" y="1939925"/>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32</a:t>
            </a:r>
          </a:p>
        </p:txBody>
      </p:sp>
      <p:sp>
        <p:nvSpPr>
          <p:cNvPr id="19474" name="TextBox 56"/>
          <p:cNvSpPr txBox="1">
            <a:spLocks noChangeArrowheads="1"/>
          </p:cNvSpPr>
          <p:nvPr/>
        </p:nvSpPr>
        <p:spPr bwMode="auto">
          <a:xfrm>
            <a:off x="2794000" y="1127125"/>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40</a:t>
            </a:r>
          </a:p>
        </p:txBody>
      </p:sp>
      <p:sp>
        <p:nvSpPr>
          <p:cNvPr id="19475" name="TextBox 57"/>
          <p:cNvSpPr txBox="1">
            <a:spLocks noChangeArrowheads="1"/>
          </p:cNvSpPr>
          <p:nvPr/>
        </p:nvSpPr>
        <p:spPr bwMode="auto">
          <a:xfrm>
            <a:off x="2794000" y="2725738"/>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24</a:t>
            </a:r>
          </a:p>
        </p:txBody>
      </p:sp>
      <p:sp>
        <p:nvSpPr>
          <p:cNvPr id="19476" name="TextBox 58"/>
          <p:cNvSpPr txBox="1">
            <a:spLocks noChangeArrowheads="1"/>
          </p:cNvSpPr>
          <p:nvPr/>
        </p:nvSpPr>
        <p:spPr bwMode="auto">
          <a:xfrm>
            <a:off x="2936876" y="431006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8</a:t>
            </a:r>
          </a:p>
        </p:txBody>
      </p:sp>
      <p:cxnSp>
        <p:nvCxnSpPr>
          <p:cNvPr id="107" name="Straight Connector 106"/>
          <p:cNvCxnSpPr>
            <a:cxnSpLocks noChangeShapeType="1"/>
          </p:cNvCxnSpPr>
          <p:nvPr/>
        </p:nvCxnSpPr>
        <p:spPr bwMode="auto">
          <a:xfrm rot="5400000">
            <a:off x="5929313" y="524192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7" name="Straight Connector 6"/>
          <p:cNvCxnSpPr>
            <a:cxnSpLocks noChangeShapeType="1"/>
          </p:cNvCxnSpPr>
          <p:nvPr/>
        </p:nvCxnSpPr>
        <p:spPr bwMode="auto">
          <a:xfrm rot="5400000">
            <a:off x="1316038" y="3292475"/>
            <a:ext cx="3967162" cy="1588"/>
          </a:xfrm>
          <a:prstGeom prst="line">
            <a:avLst/>
          </a:prstGeom>
          <a:noFill/>
          <a:ln w="38100">
            <a:solidFill>
              <a:srgbClr val="000000"/>
            </a:solidFill>
            <a:round/>
            <a:headEnd/>
            <a:tailEnd/>
          </a:ln>
          <a:effectLst>
            <a:outerShdw dist="20000" dir="5400000" rotWithShape="0">
              <a:srgbClr val="808080">
                <a:alpha val="37999"/>
              </a:srgbClr>
            </a:outerShdw>
          </a:effectLst>
        </p:spPr>
      </p:cxnSp>
      <p:sp>
        <p:nvSpPr>
          <p:cNvPr id="19479" name="TextBox 46"/>
          <p:cNvSpPr txBox="1">
            <a:spLocks noChangeArrowheads="1"/>
          </p:cNvSpPr>
          <p:nvPr/>
        </p:nvSpPr>
        <p:spPr bwMode="auto">
          <a:xfrm>
            <a:off x="5599113" y="1566863"/>
            <a:ext cx="1701800" cy="893762"/>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Enalapril</a:t>
            </a:r>
          </a:p>
          <a:p>
            <a:pPr algn="ctr"/>
            <a:r>
              <a:rPr lang="en-US" sz="2400" dirty="0">
                <a:solidFill>
                  <a:srgbClr val="000000"/>
                </a:solidFill>
                <a:latin typeface="Arial" pitchFamily="34" charset="0"/>
                <a:cs typeface="Arial" pitchFamily="34" charset="0"/>
              </a:rPr>
              <a:t>(n=4212)</a:t>
            </a:r>
          </a:p>
        </p:txBody>
      </p:sp>
      <p:sp>
        <p:nvSpPr>
          <p:cNvPr id="19480" name="TextBox 49"/>
          <p:cNvSpPr txBox="1">
            <a:spLocks noChangeArrowheads="1"/>
          </p:cNvSpPr>
          <p:nvPr/>
        </p:nvSpPr>
        <p:spPr bwMode="auto">
          <a:xfrm>
            <a:off x="4792664" y="527050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360</a:t>
            </a:r>
          </a:p>
        </p:txBody>
      </p:sp>
      <p:sp>
        <p:nvSpPr>
          <p:cNvPr id="19481" name="TextBox 50"/>
          <p:cNvSpPr txBox="1">
            <a:spLocks noChangeArrowheads="1"/>
          </p:cNvSpPr>
          <p:nvPr/>
        </p:nvSpPr>
        <p:spPr bwMode="auto">
          <a:xfrm>
            <a:off x="6608764" y="527050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720</a:t>
            </a:r>
          </a:p>
        </p:txBody>
      </p:sp>
      <p:sp>
        <p:nvSpPr>
          <p:cNvPr id="19482" name="TextBox 51"/>
          <p:cNvSpPr txBox="1">
            <a:spLocks noChangeArrowheads="1"/>
          </p:cNvSpPr>
          <p:nvPr/>
        </p:nvSpPr>
        <p:spPr bwMode="auto">
          <a:xfrm>
            <a:off x="8355013" y="5270500"/>
            <a:ext cx="755650"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1080</a:t>
            </a:r>
          </a:p>
        </p:txBody>
      </p:sp>
      <p:sp>
        <p:nvSpPr>
          <p:cNvPr id="19483" name="TextBox 52"/>
          <p:cNvSpPr txBox="1">
            <a:spLocks noChangeArrowheads="1"/>
          </p:cNvSpPr>
          <p:nvPr/>
        </p:nvSpPr>
        <p:spPr bwMode="auto">
          <a:xfrm>
            <a:off x="3197226" y="5270500"/>
            <a:ext cx="32702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0</a:t>
            </a:r>
          </a:p>
        </p:txBody>
      </p:sp>
      <p:sp>
        <p:nvSpPr>
          <p:cNvPr id="19484" name="TextBox 59"/>
          <p:cNvSpPr txBox="1">
            <a:spLocks noChangeArrowheads="1"/>
          </p:cNvSpPr>
          <p:nvPr/>
        </p:nvSpPr>
        <p:spPr bwMode="auto">
          <a:xfrm>
            <a:off x="3892550" y="5270500"/>
            <a:ext cx="611188"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180</a:t>
            </a:r>
          </a:p>
        </p:txBody>
      </p:sp>
      <p:sp>
        <p:nvSpPr>
          <p:cNvPr id="19485" name="TextBox 61"/>
          <p:cNvSpPr txBox="1">
            <a:spLocks noChangeArrowheads="1"/>
          </p:cNvSpPr>
          <p:nvPr/>
        </p:nvSpPr>
        <p:spPr bwMode="auto">
          <a:xfrm>
            <a:off x="5692776" y="527050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540</a:t>
            </a:r>
          </a:p>
        </p:txBody>
      </p:sp>
      <p:sp>
        <p:nvSpPr>
          <p:cNvPr id="19486" name="TextBox 62"/>
          <p:cNvSpPr txBox="1">
            <a:spLocks noChangeArrowheads="1"/>
          </p:cNvSpPr>
          <p:nvPr/>
        </p:nvSpPr>
        <p:spPr bwMode="auto">
          <a:xfrm>
            <a:off x="7518401" y="527050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900</a:t>
            </a:r>
          </a:p>
        </p:txBody>
      </p:sp>
      <p:sp>
        <p:nvSpPr>
          <p:cNvPr id="19487" name="TextBox 63"/>
          <p:cNvSpPr txBox="1">
            <a:spLocks noChangeArrowheads="1"/>
          </p:cNvSpPr>
          <p:nvPr/>
        </p:nvSpPr>
        <p:spPr bwMode="auto">
          <a:xfrm>
            <a:off x="9250363" y="5270500"/>
            <a:ext cx="755650"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1260</a:t>
            </a:r>
          </a:p>
        </p:txBody>
      </p:sp>
      <p:sp>
        <p:nvSpPr>
          <p:cNvPr id="19488" name="TextBox 65"/>
          <p:cNvSpPr txBox="1">
            <a:spLocks noChangeArrowheads="1"/>
          </p:cNvSpPr>
          <p:nvPr/>
        </p:nvSpPr>
        <p:spPr bwMode="auto">
          <a:xfrm>
            <a:off x="3959226" y="5664200"/>
            <a:ext cx="5033963" cy="369888"/>
          </a:xfrm>
          <a:prstGeom prst="rect">
            <a:avLst/>
          </a:prstGeom>
          <a:noFill/>
          <a:ln w="9525">
            <a:noFill/>
            <a:miter lim="800000"/>
            <a:headEnd/>
            <a:tailEnd/>
          </a:ln>
        </p:spPr>
        <p:txBody>
          <a:bodyPr>
            <a:spAutoFit/>
          </a:bodyPr>
          <a:lstStyle/>
          <a:p>
            <a:pPr algn="ctr"/>
            <a:r>
              <a:rPr lang="en-US" b="1" dirty="0">
                <a:solidFill>
                  <a:srgbClr val="000000"/>
                </a:solidFill>
                <a:latin typeface="Arial" pitchFamily="34" charset="0"/>
                <a:cs typeface="Arial" pitchFamily="34" charset="0"/>
              </a:rPr>
              <a:t>Days After Randomization</a:t>
            </a:r>
          </a:p>
        </p:txBody>
      </p:sp>
      <p:sp>
        <p:nvSpPr>
          <p:cNvPr id="19489" name="TextBox 66"/>
          <p:cNvSpPr txBox="1">
            <a:spLocks noChangeArrowheads="1"/>
          </p:cNvSpPr>
          <p:nvPr/>
        </p:nvSpPr>
        <p:spPr bwMode="auto">
          <a:xfrm>
            <a:off x="255588" y="296339"/>
            <a:ext cx="11734800" cy="500586"/>
          </a:xfrm>
          <a:prstGeom prst="rect">
            <a:avLst/>
          </a:prstGeom>
          <a:noFill/>
          <a:ln w="9525">
            <a:noFill/>
            <a:miter lim="800000"/>
            <a:headEnd/>
            <a:tailEnd/>
          </a:ln>
        </p:spPr>
        <p:txBody>
          <a:bodyPr wrap="square">
            <a:spAutoFit/>
          </a:bodyPr>
          <a:lstStyle/>
          <a:p>
            <a:pPr algn="ctr">
              <a:lnSpc>
                <a:spcPts val="3400"/>
              </a:lnSpc>
            </a:pPr>
            <a:r>
              <a:rPr lang="en-US" sz="2400" dirty="0">
                <a:solidFill>
                  <a:srgbClr val="FFFFFF"/>
                </a:solidFill>
                <a:latin typeface="Calibri" panose="020F0502020204030204" pitchFamily="34" charset="0"/>
                <a:cs typeface="Calibri" panose="020F0502020204030204" pitchFamily="34" charset="0"/>
              </a:rPr>
              <a:t>PARADIGM-HF: Cardiovascular Death or Heart Failure Hospitalization (Primary Endpoint)</a:t>
            </a:r>
          </a:p>
        </p:txBody>
      </p:sp>
      <p:sp>
        <p:nvSpPr>
          <p:cNvPr id="19490" name="TextBox 98"/>
          <p:cNvSpPr txBox="1">
            <a:spLocks noChangeArrowheads="1"/>
          </p:cNvSpPr>
          <p:nvPr/>
        </p:nvSpPr>
        <p:spPr bwMode="auto">
          <a:xfrm>
            <a:off x="3035300"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4187</a:t>
            </a:r>
          </a:p>
          <a:p>
            <a:r>
              <a:rPr lang="en-US" sz="1200" dirty="0">
                <a:solidFill>
                  <a:srgbClr val="000000"/>
                </a:solidFill>
                <a:latin typeface="Arial" pitchFamily="34" charset="0"/>
                <a:cs typeface="Arial" pitchFamily="34" charset="0"/>
              </a:rPr>
              <a:t>4212</a:t>
            </a:r>
          </a:p>
        </p:txBody>
      </p:sp>
      <p:sp>
        <p:nvSpPr>
          <p:cNvPr id="19491" name="TextBox 99"/>
          <p:cNvSpPr txBox="1">
            <a:spLocks noChangeArrowheads="1"/>
          </p:cNvSpPr>
          <p:nvPr/>
        </p:nvSpPr>
        <p:spPr bwMode="auto">
          <a:xfrm>
            <a:off x="3935413" y="6064251"/>
            <a:ext cx="525462"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3922</a:t>
            </a:r>
          </a:p>
          <a:p>
            <a:r>
              <a:rPr lang="en-US" sz="1200" dirty="0">
                <a:solidFill>
                  <a:srgbClr val="000000"/>
                </a:solidFill>
                <a:latin typeface="Arial" pitchFamily="34" charset="0"/>
                <a:cs typeface="Arial" pitchFamily="34" charset="0"/>
              </a:rPr>
              <a:t>3883</a:t>
            </a:r>
          </a:p>
        </p:txBody>
      </p:sp>
      <p:sp>
        <p:nvSpPr>
          <p:cNvPr id="19492" name="TextBox 100"/>
          <p:cNvSpPr txBox="1">
            <a:spLocks noChangeArrowheads="1"/>
          </p:cNvSpPr>
          <p:nvPr/>
        </p:nvSpPr>
        <p:spPr bwMode="auto">
          <a:xfrm>
            <a:off x="4833938"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3663</a:t>
            </a:r>
          </a:p>
          <a:p>
            <a:r>
              <a:rPr lang="en-US" sz="1200" dirty="0">
                <a:solidFill>
                  <a:srgbClr val="000000"/>
                </a:solidFill>
                <a:latin typeface="Arial" pitchFamily="34" charset="0"/>
                <a:cs typeface="Arial" pitchFamily="34" charset="0"/>
              </a:rPr>
              <a:t>3579</a:t>
            </a:r>
          </a:p>
        </p:txBody>
      </p:sp>
      <p:sp>
        <p:nvSpPr>
          <p:cNvPr id="19493" name="TextBox 101"/>
          <p:cNvSpPr txBox="1">
            <a:spLocks noChangeArrowheads="1"/>
          </p:cNvSpPr>
          <p:nvPr/>
        </p:nvSpPr>
        <p:spPr bwMode="auto">
          <a:xfrm>
            <a:off x="5732463"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3018</a:t>
            </a:r>
          </a:p>
          <a:p>
            <a:r>
              <a:rPr lang="en-US" sz="1200" dirty="0">
                <a:solidFill>
                  <a:srgbClr val="000000"/>
                </a:solidFill>
                <a:latin typeface="Arial" pitchFamily="34" charset="0"/>
                <a:cs typeface="Arial" pitchFamily="34" charset="0"/>
              </a:rPr>
              <a:t>2922</a:t>
            </a:r>
          </a:p>
        </p:txBody>
      </p:sp>
      <p:sp>
        <p:nvSpPr>
          <p:cNvPr id="19494" name="TextBox 102"/>
          <p:cNvSpPr txBox="1">
            <a:spLocks noChangeArrowheads="1"/>
          </p:cNvSpPr>
          <p:nvPr/>
        </p:nvSpPr>
        <p:spPr bwMode="auto">
          <a:xfrm>
            <a:off x="6637338"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2257</a:t>
            </a:r>
          </a:p>
          <a:p>
            <a:r>
              <a:rPr lang="en-US" sz="1200" dirty="0">
                <a:solidFill>
                  <a:srgbClr val="000000"/>
                </a:solidFill>
                <a:latin typeface="Arial" pitchFamily="34" charset="0"/>
                <a:cs typeface="Arial" pitchFamily="34" charset="0"/>
              </a:rPr>
              <a:t>2123</a:t>
            </a:r>
          </a:p>
        </p:txBody>
      </p:sp>
      <p:sp>
        <p:nvSpPr>
          <p:cNvPr id="19495" name="TextBox 103"/>
          <p:cNvSpPr txBox="1">
            <a:spLocks noChangeArrowheads="1"/>
          </p:cNvSpPr>
          <p:nvPr/>
        </p:nvSpPr>
        <p:spPr bwMode="auto">
          <a:xfrm>
            <a:off x="7543800"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1544</a:t>
            </a:r>
          </a:p>
          <a:p>
            <a:r>
              <a:rPr lang="en-US" sz="1200" dirty="0">
                <a:solidFill>
                  <a:srgbClr val="000000"/>
                </a:solidFill>
                <a:latin typeface="Arial" pitchFamily="34" charset="0"/>
                <a:cs typeface="Arial" pitchFamily="34" charset="0"/>
              </a:rPr>
              <a:t>1488</a:t>
            </a:r>
          </a:p>
        </p:txBody>
      </p:sp>
      <p:sp>
        <p:nvSpPr>
          <p:cNvPr id="19496" name="TextBox 104"/>
          <p:cNvSpPr txBox="1">
            <a:spLocks noChangeArrowheads="1"/>
          </p:cNvSpPr>
          <p:nvPr/>
        </p:nvSpPr>
        <p:spPr bwMode="auto">
          <a:xfrm>
            <a:off x="8494714" y="606425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896</a:t>
            </a:r>
          </a:p>
          <a:p>
            <a:r>
              <a:rPr lang="en-US" sz="1200" dirty="0">
                <a:solidFill>
                  <a:srgbClr val="000000"/>
                </a:solidFill>
                <a:latin typeface="Arial" pitchFamily="34" charset="0"/>
                <a:cs typeface="Arial" pitchFamily="34" charset="0"/>
              </a:rPr>
              <a:t>853</a:t>
            </a:r>
          </a:p>
        </p:txBody>
      </p:sp>
      <p:sp>
        <p:nvSpPr>
          <p:cNvPr id="19497" name="TextBox 105"/>
          <p:cNvSpPr txBox="1">
            <a:spLocks noChangeArrowheads="1"/>
          </p:cNvSpPr>
          <p:nvPr/>
        </p:nvSpPr>
        <p:spPr bwMode="auto">
          <a:xfrm>
            <a:off x="9394826" y="606425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249</a:t>
            </a:r>
          </a:p>
          <a:p>
            <a:r>
              <a:rPr lang="en-US" sz="1200" dirty="0">
                <a:solidFill>
                  <a:srgbClr val="000000"/>
                </a:solidFill>
                <a:latin typeface="Arial" pitchFamily="34" charset="0"/>
                <a:cs typeface="Arial" pitchFamily="34" charset="0"/>
              </a:rPr>
              <a:t>236</a:t>
            </a:r>
          </a:p>
        </p:txBody>
      </p:sp>
      <p:sp>
        <p:nvSpPr>
          <p:cNvPr id="19498" name="TextBox 107"/>
          <p:cNvSpPr txBox="1">
            <a:spLocks noChangeArrowheads="1"/>
          </p:cNvSpPr>
          <p:nvPr/>
        </p:nvSpPr>
        <p:spPr bwMode="auto">
          <a:xfrm>
            <a:off x="1906589" y="6064251"/>
            <a:ext cx="782637"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LCZ696</a:t>
            </a:r>
          </a:p>
          <a:p>
            <a:r>
              <a:rPr lang="en-US" sz="1200" dirty="0">
                <a:solidFill>
                  <a:srgbClr val="000000"/>
                </a:solidFill>
                <a:latin typeface="Arial" pitchFamily="34" charset="0"/>
                <a:cs typeface="Arial" pitchFamily="34" charset="0"/>
              </a:rPr>
              <a:t>Enalapril</a:t>
            </a:r>
          </a:p>
        </p:txBody>
      </p:sp>
      <p:sp>
        <p:nvSpPr>
          <p:cNvPr id="19499" name="TextBox 108"/>
          <p:cNvSpPr txBox="1">
            <a:spLocks noChangeArrowheads="1"/>
          </p:cNvSpPr>
          <p:nvPr/>
        </p:nvSpPr>
        <p:spPr bwMode="auto">
          <a:xfrm>
            <a:off x="1906589" y="5786438"/>
            <a:ext cx="1254125" cy="277812"/>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Patients at Risk</a:t>
            </a:r>
          </a:p>
        </p:txBody>
      </p:sp>
      <p:cxnSp>
        <p:nvCxnSpPr>
          <p:cNvPr id="111" name="Straight Connector 110"/>
          <p:cNvCxnSpPr>
            <a:cxnSpLocks noChangeShapeType="1"/>
          </p:cNvCxnSpPr>
          <p:nvPr/>
        </p:nvCxnSpPr>
        <p:spPr bwMode="auto">
          <a:xfrm>
            <a:off x="1978026" y="6064250"/>
            <a:ext cx="1209675" cy="1588"/>
          </a:xfrm>
          <a:prstGeom prst="line">
            <a:avLst/>
          </a:prstGeom>
          <a:noFill/>
          <a:ln w="19050">
            <a:solidFill>
              <a:schemeClr val="tx1"/>
            </a:solidFill>
            <a:round/>
            <a:headEnd/>
            <a:tailEnd/>
          </a:ln>
          <a:effectLst>
            <a:outerShdw dist="20000" dir="5400000" rotWithShape="0">
              <a:srgbClr val="808080">
                <a:alpha val="37999"/>
              </a:srgbClr>
            </a:outerShdw>
          </a:effectLst>
        </p:spPr>
      </p:cxnSp>
      <p:sp>
        <p:nvSpPr>
          <p:cNvPr id="19501" name="TextBox 114"/>
          <p:cNvSpPr txBox="1">
            <a:spLocks noChangeArrowheads="1"/>
          </p:cNvSpPr>
          <p:nvPr/>
        </p:nvSpPr>
        <p:spPr bwMode="auto">
          <a:xfrm>
            <a:off x="9613901" y="1587501"/>
            <a:ext cx="823913"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1117</a:t>
            </a:r>
          </a:p>
        </p:txBody>
      </p:sp>
      <p:sp>
        <p:nvSpPr>
          <p:cNvPr id="19502" name="TextBox 60"/>
          <p:cNvSpPr txBox="1">
            <a:spLocks noChangeArrowheads="1"/>
          </p:cNvSpPr>
          <p:nvPr/>
        </p:nvSpPr>
        <p:spPr bwMode="auto">
          <a:xfrm rot="-5400000">
            <a:off x="891382" y="3058319"/>
            <a:ext cx="3117850" cy="608013"/>
          </a:xfrm>
          <a:prstGeom prst="rect">
            <a:avLst/>
          </a:prstGeom>
          <a:noFill/>
          <a:ln w="9525">
            <a:noFill/>
            <a:miter lim="800000"/>
            <a:headEnd/>
            <a:tailEnd/>
          </a:ln>
        </p:spPr>
        <p:txBody>
          <a:bodyPr>
            <a:spAutoFit/>
          </a:bodyPr>
          <a:lstStyle/>
          <a:p>
            <a:pPr algn="ctr">
              <a:lnSpc>
                <a:spcPts val="2000"/>
              </a:lnSpc>
            </a:pPr>
            <a:r>
              <a:rPr lang="en-US" b="1" dirty="0">
                <a:solidFill>
                  <a:srgbClr val="000000"/>
                </a:solidFill>
                <a:latin typeface="Arial" pitchFamily="34" charset="0"/>
                <a:cs typeface="Arial" pitchFamily="34" charset="0"/>
              </a:rPr>
              <a:t>Kaplan-Meier Estimate of</a:t>
            </a:r>
          </a:p>
          <a:p>
            <a:pPr algn="ctr">
              <a:lnSpc>
                <a:spcPts val="2000"/>
              </a:lnSpc>
            </a:pPr>
            <a:r>
              <a:rPr lang="en-US" b="1" dirty="0">
                <a:solidFill>
                  <a:srgbClr val="000000"/>
                </a:solidFill>
                <a:latin typeface="Arial" pitchFamily="34" charset="0"/>
                <a:cs typeface="Arial" pitchFamily="34" charset="0"/>
              </a:rPr>
              <a:t>Cumulative Rates (%)</a:t>
            </a:r>
          </a:p>
        </p:txBody>
      </p:sp>
      <p:sp>
        <p:nvSpPr>
          <p:cNvPr id="56" name="Rectangle 55"/>
          <p:cNvSpPr/>
          <p:nvPr/>
        </p:nvSpPr>
        <p:spPr>
          <a:xfrm>
            <a:off x="8016487" y="6581001"/>
            <a:ext cx="3825919" cy="276999"/>
          </a:xfrm>
          <a:prstGeom prst="rect">
            <a:avLst/>
          </a:prstGeom>
        </p:spPr>
        <p:txBody>
          <a:bodyPr wrap="none">
            <a:spAutoFit/>
          </a:bodyPr>
          <a:lstStyle/>
          <a:p>
            <a:pPr algn="ctr"/>
            <a:r>
              <a:rPr lang="en-IN" sz="1200" dirty="0">
                <a:solidFill>
                  <a:srgbClr val="000000"/>
                </a:solidFill>
                <a:latin typeface="Calibri" panose="020F0502020204030204" pitchFamily="34" charset="0"/>
                <a:ea typeface="Calibri" panose="020F0502020204030204" pitchFamily="34" charset="0"/>
              </a:rPr>
              <a:t>New England Journal of Medicine. 2014;371(11):993-1004</a:t>
            </a:r>
            <a:endParaRPr lang="en-IN" sz="1200" dirty="0"/>
          </a:p>
        </p:txBody>
      </p:sp>
    </p:spTree>
    <p:extLst>
      <p:ext uri="{BB962C8B-B14F-4D97-AF65-F5344CB8AC3E}">
        <p14:creationId xmlns:p14="http://schemas.microsoft.com/office/powerpoint/2010/main" xmlns="" val="595868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39" y="99979"/>
            <a:ext cx="10058400" cy="1371600"/>
          </a:xfrm>
        </p:spPr>
        <p:txBody>
          <a:bodyPr>
            <a:normAutofit/>
          </a:bodyPr>
          <a:lstStyle/>
          <a:p>
            <a:r>
              <a:rPr lang="en-US" sz="3600" b="1" dirty="0" smtClean="0">
                <a:solidFill>
                  <a:srgbClr val="006600"/>
                </a:solidFill>
              </a:rPr>
              <a:t>GLOBAL BURDEN of HF</a:t>
            </a:r>
            <a:endParaRPr lang="en-IN" sz="3600" b="1" dirty="0">
              <a:solidFill>
                <a:srgbClr val="006600"/>
              </a:solidFill>
            </a:endParaRPr>
          </a:p>
        </p:txBody>
      </p:sp>
      <p:sp>
        <p:nvSpPr>
          <p:cNvPr id="3" name="Content Placeholder 2"/>
          <p:cNvSpPr>
            <a:spLocks noGrp="1"/>
          </p:cNvSpPr>
          <p:nvPr>
            <p:ph idx="1"/>
          </p:nvPr>
        </p:nvSpPr>
        <p:spPr>
          <a:xfrm>
            <a:off x="571500" y="1270821"/>
            <a:ext cx="4572000" cy="5113744"/>
          </a:xfrm>
        </p:spPr>
        <p:txBody>
          <a:bodyPr>
            <a:normAutofit/>
          </a:bodyPr>
          <a:lstStyle/>
          <a:p>
            <a:pPr algn="just">
              <a:lnSpc>
                <a:spcPct val="170000"/>
              </a:lnSpc>
            </a:pPr>
            <a:r>
              <a:rPr lang="en-IN" sz="2000" dirty="0" smtClean="0">
                <a:latin typeface="Calibri" panose="020F0502020204030204" pitchFamily="34" charset="0"/>
                <a:cs typeface="Calibri" panose="020F0502020204030204" pitchFamily="34" charset="0"/>
              </a:rPr>
              <a:t>Heart </a:t>
            </a:r>
            <a:r>
              <a:rPr lang="en-IN" sz="2000" dirty="0">
                <a:latin typeface="Calibri" panose="020F0502020204030204" pitchFamily="34" charset="0"/>
                <a:cs typeface="Calibri" panose="020F0502020204030204" pitchFamily="34" charset="0"/>
              </a:rPr>
              <a:t>failure is also the most common cause of hospitalization in patients aged 65 years and over. </a:t>
            </a:r>
          </a:p>
          <a:p>
            <a:pPr algn="just">
              <a:lnSpc>
                <a:spcPct val="170000"/>
              </a:lnSpc>
            </a:pPr>
            <a:r>
              <a:rPr lang="en-US" sz="2000" dirty="0" smtClean="0">
                <a:latin typeface="Calibri" panose="020F0502020204030204" pitchFamily="34" charset="0"/>
                <a:cs typeface="Calibri" panose="020F0502020204030204" pitchFamily="34" charset="0"/>
              </a:rPr>
              <a:t>An </a:t>
            </a:r>
            <a:r>
              <a:rPr lang="en-US" sz="2000" dirty="0">
                <a:latin typeface="Calibri" panose="020F0502020204030204" pitchFamily="34" charset="0"/>
                <a:cs typeface="Calibri" panose="020F0502020204030204" pitchFamily="34" charset="0"/>
              </a:rPr>
              <a:t>estimated </a:t>
            </a:r>
            <a:r>
              <a:rPr lang="en-US" sz="2000" b="1" dirty="0">
                <a:latin typeface="Calibri" panose="020F0502020204030204" pitchFamily="34" charset="0"/>
                <a:cs typeface="Calibri" panose="020F0502020204030204" pitchFamily="34" charset="0"/>
              </a:rPr>
              <a:t>64.3 million </a:t>
            </a:r>
            <a:r>
              <a:rPr lang="en-US" sz="2000" dirty="0">
                <a:latin typeface="Calibri" panose="020F0502020204030204" pitchFamily="34" charset="0"/>
                <a:cs typeface="Calibri" panose="020F0502020204030204" pitchFamily="34" charset="0"/>
              </a:rPr>
              <a:t>people are living with heart </a:t>
            </a:r>
            <a:r>
              <a:rPr lang="en-US" sz="2000" dirty="0" smtClean="0">
                <a:latin typeface="Calibri" panose="020F0502020204030204" pitchFamily="34" charset="0"/>
                <a:cs typeface="Calibri" panose="020F0502020204030204" pitchFamily="34" charset="0"/>
              </a:rPr>
              <a:t>failure worldwide.</a:t>
            </a:r>
          </a:p>
          <a:p>
            <a:pPr algn="just">
              <a:lnSpc>
                <a:spcPct val="170000"/>
              </a:lnSpc>
            </a:pPr>
            <a:r>
              <a:rPr lang="en-US" sz="2000" dirty="0" smtClean="0">
                <a:latin typeface="Calibri" panose="020F0502020204030204" pitchFamily="34" charset="0"/>
                <a:cs typeface="Calibri" panose="020F0502020204030204" pitchFamily="34" charset="0"/>
              </a:rPr>
              <a:t>In </a:t>
            </a:r>
            <a:r>
              <a:rPr lang="en-US" sz="2000" dirty="0">
                <a:latin typeface="Calibri" panose="020F0502020204030204" pitchFamily="34" charset="0"/>
                <a:cs typeface="Calibri" panose="020F0502020204030204" pitchFamily="34" charset="0"/>
              </a:rPr>
              <a:t>developed countries, the prevalence </a:t>
            </a:r>
            <a:r>
              <a:rPr lang="en-US" sz="2000" dirty="0" smtClean="0">
                <a:latin typeface="Calibri" panose="020F0502020204030204" pitchFamily="34" charset="0"/>
                <a:cs typeface="Calibri" panose="020F0502020204030204" pitchFamily="34" charset="0"/>
              </a:rPr>
              <a:t>of known heart </a:t>
            </a:r>
            <a:r>
              <a:rPr lang="en-US" sz="2000" dirty="0">
                <a:latin typeface="Calibri" panose="020F0502020204030204" pitchFamily="34" charset="0"/>
                <a:cs typeface="Calibri" panose="020F0502020204030204" pitchFamily="34" charset="0"/>
              </a:rPr>
              <a:t>failure is generally estimated </a:t>
            </a:r>
            <a:r>
              <a:rPr lang="en-US" sz="2000" dirty="0" smtClean="0">
                <a:latin typeface="Calibri" panose="020F0502020204030204" pitchFamily="34" charset="0"/>
                <a:cs typeface="Calibri" panose="020F0502020204030204" pitchFamily="34" charset="0"/>
              </a:rPr>
              <a:t>at </a:t>
            </a:r>
            <a:r>
              <a:rPr lang="en-US" sz="2000" b="1" dirty="0" smtClean="0">
                <a:latin typeface="Calibri" panose="020F0502020204030204" pitchFamily="34" charset="0"/>
                <a:cs typeface="Calibri" panose="020F0502020204030204" pitchFamily="34" charset="0"/>
              </a:rPr>
              <a:t>1</a:t>
            </a:r>
            <a:r>
              <a:rPr lang="en-US" sz="2000" b="1" dirty="0">
                <a:latin typeface="Calibri" panose="020F0502020204030204" pitchFamily="34" charset="0"/>
                <a:cs typeface="Calibri" panose="020F0502020204030204" pitchFamily="34" charset="0"/>
              </a:rPr>
              <a:t>% to 2% </a:t>
            </a:r>
            <a:r>
              <a:rPr lang="en-US" sz="2000" dirty="0">
                <a:latin typeface="Calibri" panose="020F0502020204030204" pitchFamily="34" charset="0"/>
                <a:cs typeface="Calibri" panose="020F0502020204030204" pitchFamily="34" charset="0"/>
              </a:rPr>
              <a:t>of the general </a:t>
            </a:r>
            <a:r>
              <a:rPr lang="en-US" sz="2000" dirty="0" smtClean="0">
                <a:latin typeface="Calibri" panose="020F0502020204030204" pitchFamily="34" charset="0"/>
                <a:cs typeface="Calibri" panose="020F0502020204030204" pitchFamily="34" charset="0"/>
              </a:rPr>
              <a:t>adult population.</a:t>
            </a:r>
          </a:p>
        </p:txBody>
      </p:sp>
      <p:pic>
        <p:nvPicPr>
          <p:cNvPr id="4" name="Picture 3"/>
          <p:cNvPicPr>
            <a:picLocks noChangeAspect="1"/>
          </p:cNvPicPr>
          <p:nvPr/>
        </p:nvPicPr>
        <p:blipFill rotWithShape="1">
          <a:blip r:embed="rId3"/>
          <a:srcRect l="26058" t="26625" r="26855" b="19375"/>
          <a:stretch/>
        </p:blipFill>
        <p:spPr>
          <a:xfrm>
            <a:off x="5614416" y="1270820"/>
            <a:ext cx="6126480" cy="3950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504688" y="5316957"/>
            <a:ext cx="6345936" cy="276999"/>
          </a:xfrm>
          <a:prstGeom prst="rect">
            <a:avLst/>
          </a:prstGeom>
        </p:spPr>
        <p:txBody>
          <a:bodyPr wrap="square">
            <a:spAutoFit/>
          </a:bodyPr>
          <a:lstStyle/>
          <a:p>
            <a:pPr algn="ctr"/>
            <a:r>
              <a:rPr lang="en-US" sz="1200" dirty="0"/>
              <a:t>Prevalence of heart failure in population-based studies around the world, in percentage, per </a:t>
            </a:r>
            <a:r>
              <a:rPr lang="en-US" sz="1200" dirty="0" smtClean="0"/>
              <a:t>region</a:t>
            </a:r>
            <a:endParaRPr lang="en-IN" sz="1200" dirty="0"/>
          </a:p>
        </p:txBody>
      </p:sp>
      <p:sp>
        <p:nvSpPr>
          <p:cNvPr id="6" name="Rectangle 5"/>
          <p:cNvSpPr/>
          <p:nvPr/>
        </p:nvSpPr>
        <p:spPr>
          <a:xfrm>
            <a:off x="3911065" y="6349689"/>
            <a:ext cx="3406702" cy="261610"/>
          </a:xfrm>
          <a:prstGeom prst="rect">
            <a:avLst/>
          </a:prstGeom>
        </p:spPr>
        <p:txBody>
          <a:bodyPr wrap="none">
            <a:spAutoFit/>
          </a:bodyPr>
          <a:lstStyle/>
          <a:p>
            <a:pPr algn="ctr"/>
            <a:r>
              <a:rPr lang="en-US" sz="1100" dirty="0"/>
              <a:t>European Journal of Heart Failure (2020) 22, 1342–1356</a:t>
            </a:r>
            <a:endParaRPr lang="en-IN" sz="1100" dirty="0"/>
          </a:p>
        </p:txBody>
      </p:sp>
    </p:spTree>
    <p:extLst>
      <p:ext uri="{BB962C8B-B14F-4D97-AF65-F5344CB8AC3E}">
        <p14:creationId xmlns:p14="http://schemas.microsoft.com/office/powerpoint/2010/main" xmlns="" val="144636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8"/>
          <p:cNvGrpSpPr>
            <a:grpSpLocks/>
          </p:cNvGrpSpPr>
          <p:nvPr/>
        </p:nvGrpSpPr>
        <p:grpSpPr bwMode="auto">
          <a:xfrm>
            <a:off x="3319464" y="1862138"/>
            <a:ext cx="6296025" cy="3333750"/>
            <a:chOff x="1689100" y="2789238"/>
            <a:chExt cx="6296025" cy="1506537"/>
          </a:xfrm>
        </p:grpSpPr>
        <p:grpSp>
          <p:nvGrpSpPr>
            <p:cNvPr id="20530" name="Group 17"/>
            <p:cNvGrpSpPr>
              <a:grpSpLocks/>
            </p:cNvGrpSpPr>
            <p:nvPr/>
          </p:nvGrpSpPr>
          <p:grpSpPr bwMode="auto">
            <a:xfrm>
              <a:off x="1689100" y="3143250"/>
              <a:ext cx="4137554" cy="1152525"/>
              <a:chOff x="1689100" y="3143250"/>
              <a:chExt cx="4137554" cy="1152525"/>
            </a:xfrm>
          </p:grpSpPr>
          <p:grpSp>
            <p:nvGrpSpPr>
              <p:cNvPr id="20533" name="Group 16"/>
              <p:cNvGrpSpPr>
                <a:grpSpLocks/>
              </p:cNvGrpSpPr>
              <p:nvPr/>
            </p:nvGrpSpPr>
            <p:grpSpPr bwMode="auto">
              <a:xfrm>
                <a:off x="1689100" y="3624263"/>
                <a:ext cx="2003425" cy="671512"/>
                <a:chOff x="1689100" y="3624263"/>
                <a:chExt cx="2003425" cy="671512"/>
              </a:xfrm>
            </p:grpSpPr>
            <p:sp>
              <p:nvSpPr>
                <p:cNvPr id="30" name="Freeform 29"/>
                <p:cNvSpPr>
                  <a:spLocks/>
                </p:cNvSpPr>
                <p:nvPr/>
              </p:nvSpPr>
              <p:spPr bwMode="auto">
                <a:xfrm>
                  <a:off x="1689100" y="4168775"/>
                  <a:ext cx="295275" cy="127000"/>
                </a:xfrm>
                <a:custGeom>
                  <a:avLst/>
                  <a:gdLst>
                    <a:gd name="T0" fmla="*/ 0 w 295275"/>
                    <a:gd name="T1" fmla="*/ 127000 h 127000"/>
                    <a:gd name="T2" fmla="*/ 63500 w 295275"/>
                    <a:gd name="T3" fmla="*/ 101600 h 127000"/>
                    <a:gd name="T4" fmla="*/ 98425 w 295275"/>
                    <a:gd name="T5" fmla="*/ 82550 h 127000"/>
                    <a:gd name="T6" fmla="*/ 127000 w 295275"/>
                    <a:gd name="T7" fmla="*/ 63500 h 127000"/>
                    <a:gd name="T8" fmla="*/ 142875 w 295275"/>
                    <a:gd name="T9" fmla="*/ 50800 h 127000"/>
                    <a:gd name="T10" fmla="*/ 171450 w 295275"/>
                    <a:gd name="T11" fmla="*/ 50800 h 127000"/>
                    <a:gd name="T12" fmla="*/ 196850 w 295275"/>
                    <a:gd name="T13" fmla="*/ 41275 h 127000"/>
                    <a:gd name="T14" fmla="*/ 228600 w 295275"/>
                    <a:gd name="T15" fmla="*/ 25400 h 127000"/>
                    <a:gd name="T16" fmla="*/ 241300 w 295275"/>
                    <a:gd name="T17" fmla="*/ 22225 h 127000"/>
                    <a:gd name="T18" fmla="*/ 260350 w 295275"/>
                    <a:gd name="T19" fmla="*/ 15875 h 127000"/>
                    <a:gd name="T20" fmla="*/ 285750 w 295275"/>
                    <a:gd name="T21" fmla="*/ 6350 h 127000"/>
                    <a:gd name="T22" fmla="*/ 295275 w 295275"/>
                    <a:gd name="T23" fmla="*/ 0 h 127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275" h="127000">
                      <a:moveTo>
                        <a:pt x="0" y="127000"/>
                      </a:moveTo>
                      <a:cubicBezTo>
                        <a:pt x="23548" y="118004"/>
                        <a:pt x="47096" y="109008"/>
                        <a:pt x="63500" y="101600"/>
                      </a:cubicBezTo>
                      <a:cubicBezTo>
                        <a:pt x="79904" y="94192"/>
                        <a:pt x="87842" y="88900"/>
                        <a:pt x="98425" y="82550"/>
                      </a:cubicBezTo>
                      <a:cubicBezTo>
                        <a:pt x="109008" y="76200"/>
                        <a:pt x="119592" y="68792"/>
                        <a:pt x="127000" y="63500"/>
                      </a:cubicBezTo>
                      <a:cubicBezTo>
                        <a:pt x="134408" y="58208"/>
                        <a:pt x="135467" y="52917"/>
                        <a:pt x="142875" y="50800"/>
                      </a:cubicBezTo>
                      <a:cubicBezTo>
                        <a:pt x="150283" y="48683"/>
                        <a:pt x="162454" y="52387"/>
                        <a:pt x="171450" y="50800"/>
                      </a:cubicBezTo>
                      <a:cubicBezTo>
                        <a:pt x="180446" y="49213"/>
                        <a:pt x="187325" y="45508"/>
                        <a:pt x="196850" y="41275"/>
                      </a:cubicBezTo>
                      <a:cubicBezTo>
                        <a:pt x="206375" y="37042"/>
                        <a:pt x="221192" y="28575"/>
                        <a:pt x="228600" y="25400"/>
                      </a:cubicBezTo>
                      <a:cubicBezTo>
                        <a:pt x="236008" y="22225"/>
                        <a:pt x="236008" y="23812"/>
                        <a:pt x="241300" y="22225"/>
                      </a:cubicBezTo>
                      <a:cubicBezTo>
                        <a:pt x="246592" y="20638"/>
                        <a:pt x="252942" y="18521"/>
                        <a:pt x="260350" y="15875"/>
                      </a:cubicBezTo>
                      <a:cubicBezTo>
                        <a:pt x="267758" y="13229"/>
                        <a:pt x="279929" y="8996"/>
                        <a:pt x="285750" y="6350"/>
                      </a:cubicBezTo>
                      <a:cubicBezTo>
                        <a:pt x="291571" y="3704"/>
                        <a:pt x="288925" y="3175"/>
                        <a:pt x="295275"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31" name="Freeform 30"/>
                <p:cNvSpPr>
                  <a:spLocks/>
                </p:cNvSpPr>
                <p:nvPr/>
              </p:nvSpPr>
              <p:spPr bwMode="auto">
                <a:xfrm>
                  <a:off x="1987550" y="3624263"/>
                  <a:ext cx="1704975" cy="544512"/>
                </a:xfrm>
                <a:custGeom>
                  <a:avLst/>
                  <a:gdLst>
                    <a:gd name="T0" fmla="*/ 0 w 1704975"/>
                    <a:gd name="T1" fmla="*/ 544512 h 544512"/>
                    <a:gd name="T2" fmla="*/ 57150 w 1704975"/>
                    <a:gd name="T3" fmla="*/ 522287 h 544512"/>
                    <a:gd name="T4" fmla="*/ 123825 w 1704975"/>
                    <a:gd name="T5" fmla="*/ 496887 h 544512"/>
                    <a:gd name="T6" fmla="*/ 174625 w 1704975"/>
                    <a:gd name="T7" fmla="*/ 471487 h 544512"/>
                    <a:gd name="T8" fmla="*/ 212725 w 1704975"/>
                    <a:gd name="T9" fmla="*/ 458787 h 544512"/>
                    <a:gd name="T10" fmla="*/ 238125 w 1704975"/>
                    <a:gd name="T11" fmla="*/ 455612 h 544512"/>
                    <a:gd name="T12" fmla="*/ 263525 w 1704975"/>
                    <a:gd name="T13" fmla="*/ 436562 h 544512"/>
                    <a:gd name="T14" fmla="*/ 317500 w 1704975"/>
                    <a:gd name="T15" fmla="*/ 430212 h 544512"/>
                    <a:gd name="T16" fmla="*/ 358775 w 1704975"/>
                    <a:gd name="T17" fmla="*/ 420687 h 544512"/>
                    <a:gd name="T18" fmla="*/ 390525 w 1704975"/>
                    <a:gd name="T19" fmla="*/ 414337 h 544512"/>
                    <a:gd name="T20" fmla="*/ 422275 w 1704975"/>
                    <a:gd name="T21" fmla="*/ 401637 h 544512"/>
                    <a:gd name="T22" fmla="*/ 444500 w 1704975"/>
                    <a:gd name="T23" fmla="*/ 395287 h 544512"/>
                    <a:gd name="T24" fmla="*/ 479425 w 1704975"/>
                    <a:gd name="T25" fmla="*/ 385762 h 544512"/>
                    <a:gd name="T26" fmla="*/ 520700 w 1704975"/>
                    <a:gd name="T27" fmla="*/ 379412 h 544512"/>
                    <a:gd name="T28" fmla="*/ 555625 w 1704975"/>
                    <a:gd name="T29" fmla="*/ 363537 h 544512"/>
                    <a:gd name="T30" fmla="*/ 584200 w 1704975"/>
                    <a:gd name="T31" fmla="*/ 350837 h 544512"/>
                    <a:gd name="T32" fmla="*/ 625475 w 1704975"/>
                    <a:gd name="T33" fmla="*/ 347662 h 544512"/>
                    <a:gd name="T34" fmla="*/ 663575 w 1704975"/>
                    <a:gd name="T35" fmla="*/ 331787 h 544512"/>
                    <a:gd name="T36" fmla="*/ 695325 w 1704975"/>
                    <a:gd name="T37" fmla="*/ 328612 h 544512"/>
                    <a:gd name="T38" fmla="*/ 730250 w 1704975"/>
                    <a:gd name="T39" fmla="*/ 312737 h 544512"/>
                    <a:gd name="T40" fmla="*/ 755650 w 1704975"/>
                    <a:gd name="T41" fmla="*/ 296862 h 544512"/>
                    <a:gd name="T42" fmla="*/ 800100 w 1704975"/>
                    <a:gd name="T43" fmla="*/ 271462 h 544512"/>
                    <a:gd name="T44" fmla="*/ 835025 w 1704975"/>
                    <a:gd name="T45" fmla="*/ 252412 h 544512"/>
                    <a:gd name="T46" fmla="*/ 879475 w 1704975"/>
                    <a:gd name="T47" fmla="*/ 242887 h 544512"/>
                    <a:gd name="T48" fmla="*/ 914400 w 1704975"/>
                    <a:gd name="T49" fmla="*/ 233362 h 544512"/>
                    <a:gd name="T50" fmla="*/ 942975 w 1704975"/>
                    <a:gd name="T51" fmla="*/ 220662 h 544512"/>
                    <a:gd name="T52" fmla="*/ 987425 w 1704975"/>
                    <a:gd name="T53" fmla="*/ 207962 h 544512"/>
                    <a:gd name="T54" fmla="*/ 1000125 w 1704975"/>
                    <a:gd name="T55" fmla="*/ 201612 h 544512"/>
                    <a:gd name="T56" fmla="*/ 1009650 w 1704975"/>
                    <a:gd name="T57" fmla="*/ 198437 h 544512"/>
                    <a:gd name="T58" fmla="*/ 1025525 w 1704975"/>
                    <a:gd name="T59" fmla="*/ 185737 h 544512"/>
                    <a:gd name="T60" fmla="*/ 1057275 w 1704975"/>
                    <a:gd name="T61" fmla="*/ 182562 h 544512"/>
                    <a:gd name="T62" fmla="*/ 1063625 w 1704975"/>
                    <a:gd name="T63" fmla="*/ 176212 h 544512"/>
                    <a:gd name="T64" fmla="*/ 1092200 w 1704975"/>
                    <a:gd name="T65" fmla="*/ 169862 h 544512"/>
                    <a:gd name="T66" fmla="*/ 1098550 w 1704975"/>
                    <a:gd name="T67" fmla="*/ 163512 h 544512"/>
                    <a:gd name="T68" fmla="*/ 1133475 w 1704975"/>
                    <a:gd name="T69" fmla="*/ 157162 h 544512"/>
                    <a:gd name="T70" fmla="*/ 1181100 w 1704975"/>
                    <a:gd name="T71" fmla="*/ 144462 h 544512"/>
                    <a:gd name="T72" fmla="*/ 1212850 w 1704975"/>
                    <a:gd name="T73" fmla="*/ 134937 h 544512"/>
                    <a:gd name="T74" fmla="*/ 1225550 w 1704975"/>
                    <a:gd name="T75" fmla="*/ 125412 h 544512"/>
                    <a:gd name="T76" fmla="*/ 1247775 w 1704975"/>
                    <a:gd name="T77" fmla="*/ 119062 h 544512"/>
                    <a:gd name="T78" fmla="*/ 1270000 w 1704975"/>
                    <a:gd name="T79" fmla="*/ 119062 h 544512"/>
                    <a:gd name="T80" fmla="*/ 1276350 w 1704975"/>
                    <a:gd name="T81" fmla="*/ 115887 h 544512"/>
                    <a:gd name="T82" fmla="*/ 1301750 w 1704975"/>
                    <a:gd name="T83" fmla="*/ 103187 h 544512"/>
                    <a:gd name="T84" fmla="*/ 1323975 w 1704975"/>
                    <a:gd name="T85" fmla="*/ 100012 h 544512"/>
                    <a:gd name="T86" fmla="*/ 1346200 w 1704975"/>
                    <a:gd name="T87" fmla="*/ 96837 h 544512"/>
                    <a:gd name="T88" fmla="*/ 1358900 w 1704975"/>
                    <a:gd name="T89" fmla="*/ 93662 h 544512"/>
                    <a:gd name="T90" fmla="*/ 1390650 w 1704975"/>
                    <a:gd name="T91" fmla="*/ 84137 h 544512"/>
                    <a:gd name="T92" fmla="*/ 1409700 w 1704975"/>
                    <a:gd name="T93" fmla="*/ 77787 h 544512"/>
                    <a:gd name="T94" fmla="*/ 1428750 w 1704975"/>
                    <a:gd name="T95" fmla="*/ 71437 h 544512"/>
                    <a:gd name="T96" fmla="*/ 1450975 w 1704975"/>
                    <a:gd name="T97" fmla="*/ 65087 h 544512"/>
                    <a:gd name="T98" fmla="*/ 1476375 w 1704975"/>
                    <a:gd name="T99" fmla="*/ 58737 h 544512"/>
                    <a:gd name="T100" fmla="*/ 1485900 w 1704975"/>
                    <a:gd name="T101" fmla="*/ 58737 h 544512"/>
                    <a:gd name="T102" fmla="*/ 1501775 w 1704975"/>
                    <a:gd name="T103" fmla="*/ 52387 h 544512"/>
                    <a:gd name="T104" fmla="*/ 1511300 w 1704975"/>
                    <a:gd name="T105" fmla="*/ 52387 h 544512"/>
                    <a:gd name="T106" fmla="*/ 1536700 w 1704975"/>
                    <a:gd name="T107" fmla="*/ 39687 h 544512"/>
                    <a:gd name="T108" fmla="*/ 1558925 w 1704975"/>
                    <a:gd name="T109" fmla="*/ 33337 h 544512"/>
                    <a:gd name="T110" fmla="*/ 1574800 w 1704975"/>
                    <a:gd name="T111" fmla="*/ 30162 h 544512"/>
                    <a:gd name="T112" fmla="*/ 1600200 w 1704975"/>
                    <a:gd name="T113" fmla="*/ 20637 h 544512"/>
                    <a:gd name="T114" fmla="*/ 1635125 w 1704975"/>
                    <a:gd name="T115" fmla="*/ 11112 h 544512"/>
                    <a:gd name="T116" fmla="*/ 1657350 w 1704975"/>
                    <a:gd name="T117" fmla="*/ 11112 h 544512"/>
                    <a:gd name="T118" fmla="*/ 1670050 w 1704975"/>
                    <a:gd name="T119" fmla="*/ 11112 h 544512"/>
                    <a:gd name="T120" fmla="*/ 1692275 w 1704975"/>
                    <a:gd name="T121" fmla="*/ 1587 h 544512"/>
                    <a:gd name="T122" fmla="*/ 1701800 w 1704975"/>
                    <a:gd name="T123" fmla="*/ 1587 h 544512"/>
                    <a:gd name="T124" fmla="*/ 1704975 w 1704975"/>
                    <a:gd name="T125" fmla="*/ 1587 h 5445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04975" h="544512">
                      <a:moveTo>
                        <a:pt x="0" y="544512"/>
                      </a:moveTo>
                      <a:lnTo>
                        <a:pt x="57150" y="522287"/>
                      </a:lnTo>
                      <a:cubicBezTo>
                        <a:pt x="77788" y="514350"/>
                        <a:pt x="104246" y="505354"/>
                        <a:pt x="123825" y="496887"/>
                      </a:cubicBezTo>
                      <a:cubicBezTo>
                        <a:pt x="143404" y="488420"/>
                        <a:pt x="159808" y="477837"/>
                        <a:pt x="174625" y="471487"/>
                      </a:cubicBezTo>
                      <a:cubicBezTo>
                        <a:pt x="189442" y="465137"/>
                        <a:pt x="202142" y="461433"/>
                        <a:pt x="212725" y="458787"/>
                      </a:cubicBezTo>
                      <a:cubicBezTo>
                        <a:pt x="223308" y="456141"/>
                        <a:pt x="229658" y="459316"/>
                        <a:pt x="238125" y="455612"/>
                      </a:cubicBezTo>
                      <a:cubicBezTo>
                        <a:pt x="246592" y="451908"/>
                        <a:pt x="250296" y="440795"/>
                        <a:pt x="263525" y="436562"/>
                      </a:cubicBezTo>
                      <a:cubicBezTo>
                        <a:pt x="276754" y="432329"/>
                        <a:pt x="301625" y="432858"/>
                        <a:pt x="317500" y="430212"/>
                      </a:cubicBezTo>
                      <a:cubicBezTo>
                        <a:pt x="333375" y="427566"/>
                        <a:pt x="346604" y="423333"/>
                        <a:pt x="358775" y="420687"/>
                      </a:cubicBezTo>
                      <a:cubicBezTo>
                        <a:pt x="370946" y="418041"/>
                        <a:pt x="379942" y="417512"/>
                        <a:pt x="390525" y="414337"/>
                      </a:cubicBezTo>
                      <a:cubicBezTo>
                        <a:pt x="401108" y="411162"/>
                        <a:pt x="413279" y="404812"/>
                        <a:pt x="422275" y="401637"/>
                      </a:cubicBezTo>
                      <a:cubicBezTo>
                        <a:pt x="431271" y="398462"/>
                        <a:pt x="444500" y="395287"/>
                        <a:pt x="444500" y="395287"/>
                      </a:cubicBezTo>
                      <a:cubicBezTo>
                        <a:pt x="454025" y="392641"/>
                        <a:pt x="466725" y="388408"/>
                        <a:pt x="479425" y="385762"/>
                      </a:cubicBezTo>
                      <a:cubicBezTo>
                        <a:pt x="492125" y="383116"/>
                        <a:pt x="508000" y="383116"/>
                        <a:pt x="520700" y="379412"/>
                      </a:cubicBezTo>
                      <a:cubicBezTo>
                        <a:pt x="533400" y="375708"/>
                        <a:pt x="555625" y="363537"/>
                        <a:pt x="555625" y="363537"/>
                      </a:cubicBezTo>
                      <a:cubicBezTo>
                        <a:pt x="566208" y="358775"/>
                        <a:pt x="572558" y="353483"/>
                        <a:pt x="584200" y="350837"/>
                      </a:cubicBezTo>
                      <a:cubicBezTo>
                        <a:pt x="595842" y="348191"/>
                        <a:pt x="612246" y="350837"/>
                        <a:pt x="625475" y="347662"/>
                      </a:cubicBezTo>
                      <a:cubicBezTo>
                        <a:pt x="638704" y="344487"/>
                        <a:pt x="651933" y="334962"/>
                        <a:pt x="663575" y="331787"/>
                      </a:cubicBezTo>
                      <a:cubicBezTo>
                        <a:pt x="675217" y="328612"/>
                        <a:pt x="684212" y="331787"/>
                        <a:pt x="695325" y="328612"/>
                      </a:cubicBezTo>
                      <a:cubicBezTo>
                        <a:pt x="706438" y="325437"/>
                        <a:pt x="720196" y="318029"/>
                        <a:pt x="730250" y="312737"/>
                      </a:cubicBezTo>
                      <a:cubicBezTo>
                        <a:pt x="740304" y="307445"/>
                        <a:pt x="744008" y="303741"/>
                        <a:pt x="755650" y="296862"/>
                      </a:cubicBezTo>
                      <a:cubicBezTo>
                        <a:pt x="767292" y="289983"/>
                        <a:pt x="786871" y="278870"/>
                        <a:pt x="800100" y="271462"/>
                      </a:cubicBezTo>
                      <a:cubicBezTo>
                        <a:pt x="813329" y="264054"/>
                        <a:pt x="821796" y="257174"/>
                        <a:pt x="835025" y="252412"/>
                      </a:cubicBezTo>
                      <a:cubicBezTo>
                        <a:pt x="848254" y="247650"/>
                        <a:pt x="866246" y="246062"/>
                        <a:pt x="879475" y="242887"/>
                      </a:cubicBezTo>
                      <a:cubicBezTo>
                        <a:pt x="892704" y="239712"/>
                        <a:pt x="903817" y="237066"/>
                        <a:pt x="914400" y="233362"/>
                      </a:cubicBezTo>
                      <a:cubicBezTo>
                        <a:pt x="924983" y="229658"/>
                        <a:pt x="930804" y="224895"/>
                        <a:pt x="942975" y="220662"/>
                      </a:cubicBezTo>
                      <a:cubicBezTo>
                        <a:pt x="955146" y="216429"/>
                        <a:pt x="977900" y="211137"/>
                        <a:pt x="987425" y="207962"/>
                      </a:cubicBezTo>
                      <a:cubicBezTo>
                        <a:pt x="996950" y="204787"/>
                        <a:pt x="996421" y="203199"/>
                        <a:pt x="1000125" y="201612"/>
                      </a:cubicBezTo>
                      <a:cubicBezTo>
                        <a:pt x="1003829" y="200025"/>
                        <a:pt x="1005417" y="201083"/>
                        <a:pt x="1009650" y="198437"/>
                      </a:cubicBezTo>
                      <a:cubicBezTo>
                        <a:pt x="1013883" y="195791"/>
                        <a:pt x="1017588" y="188383"/>
                        <a:pt x="1025525" y="185737"/>
                      </a:cubicBezTo>
                      <a:cubicBezTo>
                        <a:pt x="1033462" y="183091"/>
                        <a:pt x="1050925" y="184150"/>
                        <a:pt x="1057275" y="182562"/>
                      </a:cubicBezTo>
                      <a:cubicBezTo>
                        <a:pt x="1063625" y="180975"/>
                        <a:pt x="1057804" y="178329"/>
                        <a:pt x="1063625" y="176212"/>
                      </a:cubicBezTo>
                      <a:cubicBezTo>
                        <a:pt x="1069446" y="174095"/>
                        <a:pt x="1086379" y="171979"/>
                        <a:pt x="1092200" y="169862"/>
                      </a:cubicBezTo>
                      <a:cubicBezTo>
                        <a:pt x="1098021" y="167745"/>
                        <a:pt x="1091671" y="165629"/>
                        <a:pt x="1098550" y="163512"/>
                      </a:cubicBezTo>
                      <a:cubicBezTo>
                        <a:pt x="1105429" y="161395"/>
                        <a:pt x="1119717" y="160337"/>
                        <a:pt x="1133475" y="157162"/>
                      </a:cubicBezTo>
                      <a:cubicBezTo>
                        <a:pt x="1147233" y="153987"/>
                        <a:pt x="1167871" y="148166"/>
                        <a:pt x="1181100" y="144462"/>
                      </a:cubicBezTo>
                      <a:cubicBezTo>
                        <a:pt x="1194329" y="140758"/>
                        <a:pt x="1205442" y="138112"/>
                        <a:pt x="1212850" y="134937"/>
                      </a:cubicBezTo>
                      <a:cubicBezTo>
                        <a:pt x="1220258" y="131762"/>
                        <a:pt x="1219729" y="128058"/>
                        <a:pt x="1225550" y="125412"/>
                      </a:cubicBezTo>
                      <a:cubicBezTo>
                        <a:pt x="1231371" y="122766"/>
                        <a:pt x="1240367" y="120120"/>
                        <a:pt x="1247775" y="119062"/>
                      </a:cubicBezTo>
                      <a:cubicBezTo>
                        <a:pt x="1255183" y="118004"/>
                        <a:pt x="1265238" y="119591"/>
                        <a:pt x="1270000" y="119062"/>
                      </a:cubicBezTo>
                      <a:cubicBezTo>
                        <a:pt x="1274763" y="118533"/>
                        <a:pt x="1276350" y="115887"/>
                        <a:pt x="1276350" y="115887"/>
                      </a:cubicBezTo>
                      <a:cubicBezTo>
                        <a:pt x="1281642" y="113241"/>
                        <a:pt x="1293813" y="105833"/>
                        <a:pt x="1301750" y="103187"/>
                      </a:cubicBezTo>
                      <a:cubicBezTo>
                        <a:pt x="1309687" y="100541"/>
                        <a:pt x="1323975" y="100012"/>
                        <a:pt x="1323975" y="100012"/>
                      </a:cubicBezTo>
                      <a:cubicBezTo>
                        <a:pt x="1331383" y="98954"/>
                        <a:pt x="1340379" y="97895"/>
                        <a:pt x="1346200" y="96837"/>
                      </a:cubicBezTo>
                      <a:cubicBezTo>
                        <a:pt x="1352021" y="95779"/>
                        <a:pt x="1351492" y="95779"/>
                        <a:pt x="1358900" y="93662"/>
                      </a:cubicBezTo>
                      <a:cubicBezTo>
                        <a:pt x="1366308" y="91545"/>
                        <a:pt x="1382183" y="86783"/>
                        <a:pt x="1390650" y="84137"/>
                      </a:cubicBezTo>
                      <a:cubicBezTo>
                        <a:pt x="1399117" y="81491"/>
                        <a:pt x="1409700" y="77787"/>
                        <a:pt x="1409700" y="77787"/>
                      </a:cubicBezTo>
                      <a:cubicBezTo>
                        <a:pt x="1416050" y="75670"/>
                        <a:pt x="1421871" y="73554"/>
                        <a:pt x="1428750" y="71437"/>
                      </a:cubicBezTo>
                      <a:cubicBezTo>
                        <a:pt x="1435629" y="69320"/>
                        <a:pt x="1443038" y="67204"/>
                        <a:pt x="1450975" y="65087"/>
                      </a:cubicBezTo>
                      <a:cubicBezTo>
                        <a:pt x="1458912" y="62970"/>
                        <a:pt x="1470554" y="59795"/>
                        <a:pt x="1476375" y="58737"/>
                      </a:cubicBezTo>
                      <a:cubicBezTo>
                        <a:pt x="1482196" y="57679"/>
                        <a:pt x="1481667" y="59795"/>
                        <a:pt x="1485900" y="58737"/>
                      </a:cubicBezTo>
                      <a:cubicBezTo>
                        <a:pt x="1490133" y="57679"/>
                        <a:pt x="1497542" y="53445"/>
                        <a:pt x="1501775" y="52387"/>
                      </a:cubicBezTo>
                      <a:cubicBezTo>
                        <a:pt x="1506008" y="51329"/>
                        <a:pt x="1505479" y="54504"/>
                        <a:pt x="1511300" y="52387"/>
                      </a:cubicBezTo>
                      <a:cubicBezTo>
                        <a:pt x="1517121" y="50270"/>
                        <a:pt x="1528762" y="42862"/>
                        <a:pt x="1536700" y="39687"/>
                      </a:cubicBezTo>
                      <a:cubicBezTo>
                        <a:pt x="1544638" y="36512"/>
                        <a:pt x="1552575" y="34925"/>
                        <a:pt x="1558925" y="33337"/>
                      </a:cubicBezTo>
                      <a:cubicBezTo>
                        <a:pt x="1565275" y="31750"/>
                        <a:pt x="1567921" y="32279"/>
                        <a:pt x="1574800" y="30162"/>
                      </a:cubicBezTo>
                      <a:cubicBezTo>
                        <a:pt x="1581679" y="28045"/>
                        <a:pt x="1590146" y="23812"/>
                        <a:pt x="1600200" y="20637"/>
                      </a:cubicBezTo>
                      <a:cubicBezTo>
                        <a:pt x="1610254" y="17462"/>
                        <a:pt x="1625600" y="12700"/>
                        <a:pt x="1635125" y="11112"/>
                      </a:cubicBezTo>
                      <a:cubicBezTo>
                        <a:pt x="1644650" y="9525"/>
                        <a:pt x="1657350" y="11112"/>
                        <a:pt x="1657350" y="11112"/>
                      </a:cubicBezTo>
                      <a:cubicBezTo>
                        <a:pt x="1663171" y="11112"/>
                        <a:pt x="1664229" y="12700"/>
                        <a:pt x="1670050" y="11112"/>
                      </a:cubicBezTo>
                      <a:cubicBezTo>
                        <a:pt x="1675871" y="9525"/>
                        <a:pt x="1686983" y="3174"/>
                        <a:pt x="1692275" y="1587"/>
                      </a:cubicBezTo>
                      <a:cubicBezTo>
                        <a:pt x="1697567" y="0"/>
                        <a:pt x="1701800" y="1587"/>
                        <a:pt x="1701800" y="1587"/>
                      </a:cubicBezTo>
                      <a:lnTo>
                        <a:pt x="1704975" y="1587"/>
                      </a:ln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sp>
            <p:nvSpPr>
              <p:cNvPr id="28" name="Freeform 27"/>
              <p:cNvSpPr>
                <a:spLocks/>
              </p:cNvSpPr>
              <p:nvPr/>
            </p:nvSpPr>
            <p:spPr bwMode="auto">
              <a:xfrm>
                <a:off x="3686175" y="3467100"/>
                <a:ext cx="663575" cy="152400"/>
              </a:xfrm>
              <a:custGeom>
                <a:avLst/>
                <a:gdLst>
                  <a:gd name="T0" fmla="*/ 0 w 663575"/>
                  <a:gd name="T1" fmla="*/ 152400 h 152400"/>
                  <a:gd name="T2" fmla="*/ 63500 w 663575"/>
                  <a:gd name="T3" fmla="*/ 139700 h 152400"/>
                  <a:gd name="T4" fmla="*/ 79375 w 663575"/>
                  <a:gd name="T5" fmla="*/ 130175 h 152400"/>
                  <a:gd name="T6" fmla="*/ 104775 w 663575"/>
                  <a:gd name="T7" fmla="*/ 130175 h 152400"/>
                  <a:gd name="T8" fmla="*/ 133350 w 663575"/>
                  <a:gd name="T9" fmla="*/ 123825 h 152400"/>
                  <a:gd name="T10" fmla="*/ 146050 w 663575"/>
                  <a:gd name="T11" fmla="*/ 117475 h 152400"/>
                  <a:gd name="T12" fmla="*/ 187325 w 663575"/>
                  <a:gd name="T13" fmla="*/ 104775 h 152400"/>
                  <a:gd name="T14" fmla="*/ 196850 w 663575"/>
                  <a:gd name="T15" fmla="*/ 98425 h 152400"/>
                  <a:gd name="T16" fmla="*/ 212725 w 663575"/>
                  <a:gd name="T17" fmla="*/ 98425 h 152400"/>
                  <a:gd name="T18" fmla="*/ 231775 w 663575"/>
                  <a:gd name="T19" fmla="*/ 98425 h 152400"/>
                  <a:gd name="T20" fmla="*/ 241300 w 663575"/>
                  <a:gd name="T21" fmla="*/ 92075 h 152400"/>
                  <a:gd name="T22" fmla="*/ 260350 w 663575"/>
                  <a:gd name="T23" fmla="*/ 85725 h 152400"/>
                  <a:gd name="T24" fmla="*/ 282575 w 663575"/>
                  <a:gd name="T25" fmla="*/ 82550 h 152400"/>
                  <a:gd name="T26" fmla="*/ 295275 w 663575"/>
                  <a:gd name="T27" fmla="*/ 79375 h 152400"/>
                  <a:gd name="T28" fmla="*/ 314325 w 663575"/>
                  <a:gd name="T29" fmla="*/ 76200 h 152400"/>
                  <a:gd name="T30" fmla="*/ 336550 w 663575"/>
                  <a:gd name="T31" fmla="*/ 73025 h 152400"/>
                  <a:gd name="T32" fmla="*/ 371475 w 663575"/>
                  <a:gd name="T33" fmla="*/ 60325 h 152400"/>
                  <a:gd name="T34" fmla="*/ 381000 w 663575"/>
                  <a:gd name="T35" fmla="*/ 53975 h 152400"/>
                  <a:gd name="T36" fmla="*/ 396875 w 663575"/>
                  <a:gd name="T37" fmla="*/ 53975 h 152400"/>
                  <a:gd name="T38" fmla="*/ 406400 w 663575"/>
                  <a:gd name="T39" fmla="*/ 53975 h 152400"/>
                  <a:gd name="T40" fmla="*/ 450850 w 663575"/>
                  <a:gd name="T41" fmla="*/ 44450 h 152400"/>
                  <a:gd name="T42" fmla="*/ 495300 w 663575"/>
                  <a:gd name="T43" fmla="*/ 41275 h 152400"/>
                  <a:gd name="T44" fmla="*/ 514350 w 663575"/>
                  <a:gd name="T45" fmla="*/ 38100 h 152400"/>
                  <a:gd name="T46" fmla="*/ 527050 w 663575"/>
                  <a:gd name="T47" fmla="*/ 25400 h 152400"/>
                  <a:gd name="T48" fmla="*/ 539750 w 663575"/>
                  <a:gd name="T49" fmla="*/ 19050 h 152400"/>
                  <a:gd name="T50" fmla="*/ 549275 w 663575"/>
                  <a:gd name="T51" fmla="*/ 19050 h 152400"/>
                  <a:gd name="T52" fmla="*/ 568325 w 663575"/>
                  <a:gd name="T53" fmla="*/ 22225 h 152400"/>
                  <a:gd name="T54" fmla="*/ 590550 w 663575"/>
                  <a:gd name="T55" fmla="*/ 9525 h 152400"/>
                  <a:gd name="T56" fmla="*/ 606425 w 663575"/>
                  <a:gd name="T57" fmla="*/ 9525 h 152400"/>
                  <a:gd name="T58" fmla="*/ 625475 w 663575"/>
                  <a:gd name="T59" fmla="*/ 9525 h 152400"/>
                  <a:gd name="T60" fmla="*/ 657225 w 663575"/>
                  <a:gd name="T61" fmla="*/ 6350 h 152400"/>
                  <a:gd name="T62" fmla="*/ 663575 w 663575"/>
                  <a:gd name="T63" fmla="*/ 0 h 152400"/>
                  <a:gd name="T64" fmla="*/ 663575 w 663575"/>
                  <a:gd name="T65" fmla="*/ 0 h 1524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3575" h="152400">
                    <a:moveTo>
                      <a:pt x="0" y="152400"/>
                    </a:moveTo>
                    <a:cubicBezTo>
                      <a:pt x="25135" y="147902"/>
                      <a:pt x="50271" y="143404"/>
                      <a:pt x="63500" y="139700"/>
                    </a:cubicBezTo>
                    <a:cubicBezTo>
                      <a:pt x="76729" y="135996"/>
                      <a:pt x="72496" y="131762"/>
                      <a:pt x="79375" y="130175"/>
                    </a:cubicBezTo>
                    <a:cubicBezTo>
                      <a:pt x="86254" y="128588"/>
                      <a:pt x="95779" y="131233"/>
                      <a:pt x="104775" y="130175"/>
                    </a:cubicBezTo>
                    <a:cubicBezTo>
                      <a:pt x="113771" y="129117"/>
                      <a:pt x="126471" y="125942"/>
                      <a:pt x="133350" y="123825"/>
                    </a:cubicBezTo>
                    <a:cubicBezTo>
                      <a:pt x="140229" y="121708"/>
                      <a:pt x="137054" y="120650"/>
                      <a:pt x="146050" y="117475"/>
                    </a:cubicBezTo>
                    <a:cubicBezTo>
                      <a:pt x="155046" y="114300"/>
                      <a:pt x="178858" y="107950"/>
                      <a:pt x="187325" y="104775"/>
                    </a:cubicBezTo>
                    <a:cubicBezTo>
                      <a:pt x="195792" y="101600"/>
                      <a:pt x="192617" y="99483"/>
                      <a:pt x="196850" y="98425"/>
                    </a:cubicBezTo>
                    <a:cubicBezTo>
                      <a:pt x="201083" y="97367"/>
                      <a:pt x="212725" y="98425"/>
                      <a:pt x="212725" y="98425"/>
                    </a:cubicBezTo>
                    <a:cubicBezTo>
                      <a:pt x="218546" y="98425"/>
                      <a:pt x="227013" y="99483"/>
                      <a:pt x="231775" y="98425"/>
                    </a:cubicBezTo>
                    <a:cubicBezTo>
                      <a:pt x="236537" y="97367"/>
                      <a:pt x="236538" y="94192"/>
                      <a:pt x="241300" y="92075"/>
                    </a:cubicBezTo>
                    <a:cubicBezTo>
                      <a:pt x="246062" y="89958"/>
                      <a:pt x="253471" y="87312"/>
                      <a:pt x="260350" y="85725"/>
                    </a:cubicBezTo>
                    <a:cubicBezTo>
                      <a:pt x="267229" y="84138"/>
                      <a:pt x="276754" y="83608"/>
                      <a:pt x="282575" y="82550"/>
                    </a:cubicBezTo>
                    <a:cubicBezTo>
                      <a:pt x="288396" y="81492"/>
                      <a:pt x="289984" y="80433"/>
                      <a:pt x="295275" y="79375"/>
                    </a:cubicBezTo>
                    <a:cubicBezTo>
                      <a:pt x="300566" y="78317"/>
                      <a:pt x="307446" y="77258"/>
                      <a:pt x="314325" y="76200"/>
                    </a:cubicBezTo>
                    <a:cubicBezTo>
                      <a:pt x="321204" y="75142"/>
                      <a:pt x="327025" y="75671"/>
                      <a:pt x="336550" y="73025"/>
                    </a:cubicBezTo>
                    <a:cubicBezTo>
                      <a:pt x="346075" y="70379"/>
                      <a:pt x="364067" y="63500"/>
                      <a:pt x="371475" y="60325"/>
                    </a:cubicBezTo>
                    <a:cubicBezTo>
                      <a:pt x="378883" y="57150"/>
                      <a:pt x="376767" y="55033"/>
                      <a:pt x="381000" y="53975"/>
                    </a:cubicBezTo>
                    <a:cubicBezTo>
                      <a:pt x="385233" y="52917"/>
                      <a:pt x="396875" y="53975"/>
                      <a:pt x="396875" y="53975"/>
                    </a:cubicBezTo>
                    <a:cubicBezTo>
                      <a:pt x="401108" y="53975"/>
                      <a:pt x="397404" y="55562"/>
                      <a:pt x="406400" y="53975"/>
                    </a:cubicBezTo>
                    <a:cubicBezTo>
                      <a:pt x="415396" y="52388"/>
                      <a:pt x="436033" y="46567"/>
                      <a:pt x="450850" y="44450"/>
                    </a:cubicBezTo>
                    <a:cubicBezTo>
                      <a:pt x="465667" y="42333"/>
                      <a:pt x="484717" y="42333"/>
                      <a:pt x="495300" y="41275"/>
                    </a:cubicBezTo>
                    <a:cubicBezTo>
                      <a:pt x="505883" y="40217"/>
                      <a:pt x="509058" y="40746"/>
                      <a:pt x="514350" y="38100"/>
                    </a:cubicBezTo>
                    <a:cubicBezTo>
                      <a:pt x="519642" y="35454"/>
                      <a:pt x="522817" y="28575"/>
                      <a:pt x="527050" y="25400"/>
                    </a:cubicBezTo>
                    <a:cubicBezTo>
                      <a:pt x="531283" y="22225"/>
                      <a:pt x="536046" y="20108"/>
                      <a:pt x="539750" y="19050"/>
                    </a:cubicBezTo>
                    <a:cubicBezTo>
                      <a:pt x="543454" y="17992"/>
                      <a:pt x="544513" y="18521"/>
                      <a:pt x="549275" y="19050"/>
                    </a:cubicBezTo>
                    <a:cubicBezTo>
                      <a:pt x="554038" y="19579"/>
                      <a:pt x="561446" y="23812"/>
                      <a:pt x="568325" y="22225"/>
                    </a:cubicBezTo>
                    <a:cubicBezTo>
                      <a:pt x="575204" y="20638"/>
                      <a:pt x="584200" y="11642"/>
                      <a:pt x="590550" y="9525"/>
                    </a:cubicBezTo>
                    <a:cubicBezTo>
                      <a:pt x="596900" y="7408"/>
                      <a:pt x="606425" y="9525"/>
                      <a:pt x="606425" y="9525"/>
                    </a:cubicBezTo>
                    <a:cubicBezTo>
                      <a:pt x="612246" y="9525"/>
                      <a:pt x="617008" y="10054"/>
                      <a:pt x="625475" y="9525"/>
                    </a:cubicBezTo>
                    <a:cubicBezTo>
                      <a:pt x="633942" y="8996"/>
                      <a:pt x="650875" y="7938"/>
                      <a:pt x="657225" y="6350"/>
                    </a:cubicBezTo>
                    <a:cubicBezTo>
                      <a:pt x="663575" y="4763"/>
                      <a:pt x="663575" y="0"/>
                      <a:pt x="663575"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29" name="Freeform 28"/>
              <p:cNvSpPr>
                <a:spLocks/>
              </p:cNvSpPr>
              <p:nvPr/>
            </p:nvSpPr>
            <p:spPr bwMode="auto">
              <a:xfrm>
                <a:off x="4362450" y="3143250"/>
                <a:ext cx="1464204" cy="320675"/>
              </a:xfrm>
              <a:custGeom>
                <a:avLst/>
                <a:gdLst/>
                <a:ahLst/>
                <a:cxnLst/>
                <a:rect l="0" t="0" r="r" b="b"/>
                <a:pathLst>
                  <a:path w="1464204" h="320675">
                    <a:moveTo>
                      <a:pt x="0" y="320675"/>
                    </a:moveTo>
                    <a:cubicBezTo>
                      <a:pt x="23283" y="312208"/>
                      <a:pt x="46567" y="303742"/>
                      <a:pt x="63500" y="298450"/>
                    </a:cubicBezTo>
                    <a:cubicBezTo>
                      <a:pt x="80433" y="293158"/>
                      <a:pt x="89958" y="292629"/>
                      <a:pt x="101600" y="288925"/>
                    </a:cubicBezTo>
                    <a:cubicBezTo>
                      <a:pt x="113242" y="285221"/>
                      <a:pt x="122767" y="278342"/>
                      <a:pt x="133350" y="276225"/>
                    </a:cubicBezTo>
                    <a:cubicBezTo>
                      <a:pt x="143933" y="274108"/>
                      <a:pt x="165100" y="276225"/>
                      <a:pt x="165100" y="276225"/>
                    </a:cubicBezTo>
                    <a:cubicBezTo>
                      <a:pt x="174625" y="276225"/>
                      <a:pt x="183621" y="277812"/>
                      <a:pt x="190500" y="276225"/>
                    </a:cubicBezTo>
                    <a:cubicBezTo>
                      <a:pt x="197379" y="274638"/>
                      <a:pt x="199496" y="267229"/>
                      <a:pt x="206375" y="266700"/>
                    </a:cubicBezTo>
                    <a:cubicBezTo>
                      <a:pt x="213254" y="266171"/>
                      <a:pt x="225425" y="273579"/>
                      <a:pt x="231775" y="273050"/>
                    </a:cubicBezTo>
                    <a:cubicBezTo>
                      <a:pt x="238125" y="272521"/>
                      <a:pt x="238125" y="266171"/>
                      <a:pt x="244475" y="263525"/>
                    </a:cubicBezTo>
                    <a:cubicBezTo>
                      <a:pt x="250825" y="260879"/>
                      <a:pt x="262996" y="257704"/>
                      <a:pt x="269875" y="257175"/>
                    </a:cubicBezTo>
                    <a:cubicBezTo>
                      <a:pt x="276754" y="256646"/>
                      <a:pt x="280988" y="261408"/>
                      <a:pt x="285750" y="260350"/>
                    </a:cubicBezTo>
                    <a:cubicBezTo>
                      <a:pt x="290512" y="259292"/>
                      <a:pt x="292629" y="253471"/>
                      <a:pt x="298450" y="250825"/>
                    </a:cubicBezTo>
                    <a:cubicBezTo>
                      <a:pt x="304271" y="248179"/>
                      <a:pt x="313796" y="246592"/>
                      <a:pt x="320675" y="244475"/>
                    </a:cubicBezTo>
                    <a:cubicBezTo>
                      <a:pt x="327554" y="242358"/>
                      <a:pt x="333904" y="238654"/>
                      <a:pt x="339725" y="238125"/>
                    </a:cubicBezTo>
                    <a:cubicBezTo>
                      <a:pt x="345546" y="237596"/>
                      <a:pt x="351367" y="240771"/>
                      <a:pt x="355600" y="241300"/>
                    </a:cubicBezTo>
                    <a:cubicBezTo>
                      <a:pt x="359833" y="241829"/>
                      <a:pt x="360363" y="241829"/>
                      <a:pt x="365125" y="241300"/>
                    </a:cubicBezTo>
                    <a:cubicBezTo>
                      <a:pt x="369888" y="240771"/>
                      <a:pt x="378883" y="240771"/>
                      <a:pt x="384175" y="238125"/>
                    </a:cubicBezTo>
                    <a:cubicBezTo>
                      <a:pt x="389467" y="235479"/>
                      <a:pt x="391054" y="229129"/>
                      <a:pt x="396875" y="225425"/>
                    </a:cubicBezTo>
                    <a:cubicBezTo>
                      <a:pt x="402696" y="221721"/>
                      <a:pt x="411163" y="218546"/>
                      <a:pt x="419100" y="215900"/>
                    </a:cubicBezTo>
                    <a:cubicBezTo>
                      <a:pt x="427037" y="213254"/>
                      <a:pt x="432858" y="210608"/>
                      <a:pt x="444500" y="209550"/>
                    </a:cubicBezTo>
                    <a:cubicBezTo>
                      <a:pt x="456142" y="208492"/>
                      <a:pt x="479425" y="210079"/>
                      <a:pt x="488950" y="209550"/>
                    </a:cubicBezTo>
                    <a:cubicBezTo>
                      <a:pt x="498475" y="209021"/>
                      <a:pt x="494242" y="209550"/>
                      <a:pt x="501650" y="206375"/>
                    </a:cubicBezTo>
                    <a:cubicBezTo>
                      <a:pt x="509058" y="203200"/>
                      <a:pt x="525992" y="193675"/>
                      <a:pt x="533400" y="190500"/>
                    </a:cubicBezTo>
                    <a:cubicBezTo>
                      <a:pt x="540808" y="187325"/>
                      <a:pt x="537633" y="188912"/>
                      <a:pt x="546100" y="187325"/>
                    </a:cubicBezTo>
                    <a:cubicBezTo>
                      <a:pt x="554567" y="185738"/>
                      <a:pt x="572029" y="184150"/>
                      <a:pt x="584200" y="180975"/>
                    </a:cubicBezTo>
                    <a:cubicBezTo>
                      <a:pt x="596371" y="177800"/>
                      <a:pt x="611717" y="170392"/>
                      <a:pt x="619125" y="168275"/>
                    </a:cubicBezTo>
                    <a:cubicBezTo>
                      <a:pt x="626533" y="166158"/>
                      <a:pt x="626004" y="169863"/>
                      <a:pt x="628650" y="168275"/>
                    </a:cubicBezTo>
                    <a:cubicBezTo>
                      <a:pt x="631296" y="166688"/>
                      <a:pt x="632354" y="160338"/>
                      <a:pt x="635000" y="158750"/>
                    </a:cubicBezTo>
                    <a:cubicBezTo>
                      <a:pt x="637646" y="157163"/>
                      <a:pt x="639763" y="159279"/>
                      <a:pt x="644525" y="158750"/>
                    </a:cubicBezTo>
                    <a:cubicBezTo>
                      <a:pt x="649288" y="158221"/>
                      <a:pt x="657225" y="156104"/>
                      <a:pt x="663575" y="155575"/>
                    </a:cubicBezTo>
                    <a:cubicBezTo>
                      <a:pt x="669925" y="155046"/>
                      <a:pt x="675217" y="156633"/>
                      <a:pt x="682625" y="155575"/>
                    </a:cubicBezTo>
                    <a:cubicBezTo>
                      <a:pt x="690033" y="154517"/>
                      <a:pt x="701146" y="151342"/>
                      <a:pt x="708025" y="149225"/>
                    </a:cubicBezTo>
                    <a:cubicBezTo>
                      <a:pt x="714904" y="147108"/>
                      <a:pt x="715433" y="144992"/>
                      <a:pt x="723900" y="142875"/>
                    </a:cubicBezTo>
                    <a:cubicBezTo>
                      <a:pt x="732367" y="140758"/>
                      <a:pt x="752475" y="138642"/>
                      <a:pt x="758825" y="136525"/>
                    </a:cubicBezTo>
                    <a:cubicBezTo>
                      <a:pt x="765175" y="134408"/>
                      <a:pt x="759883" y="131763"/>
                      <a:pt x="762000" y="130175"/>
                    </a:cubicBezTo>
                    <a:cubicBezTo>
                      <a:pt x="764117" y="128587"/>
                      <a:pt x="764646" y="127000"/>
                      <a:pt x="771525" y="127000"/>
                    </a:cubicBezTo>
                    <a:cubicBezTo>
                      <a:pt x="778404" y="127000"/>
                      <a:pt x="796925" y="130704"/>
                      <a:pt x="803275" y="130175"/>
                    </a:cubicBezTo>
                    <a:cubicBezTo>
                      <a:pt x="809625" y="129646"/>
                      <a:pt x="807508" y="125413"/>
                      <a:pt x="809625" y="123825"/>
                    </a:cubicBezTo>
                    <a:cubicBezTo>
                      <a:pt x="811742" y="122237"/>
                      <a:pt x="805921" y="123296"/>
                      <a:pt x="815975" y="120650"/>
                    </a:cubicBezTo>
                    <a:cubicBezTo>
                      <a:pt x="826029" y="118004"/>
                      <a:pt x="858308" y="111125"/>
                      <a:pt x="869950" y="107950"/>
                    </a:cubicBezTo>
                    <a:cubicBezTo>
                      <a:pt x="881592" y="104775"/>
                      <a:pt x="881592" y="102658"/>
                      <a:pt x="885825" y="101600"/>
                    </a:cubicBezTo>
                    <a:cubicBezTo>
                      <a:pt x="890058" y="100542"/>
                      <a:pt x="895350" y="101600"/>
                      <a:pt x="895350" y="101600"/>
                    </a:cubicBezTo>
                    <a:cubicBezTo>
                      <a:pt x="897996" y="101600"/>
                      <a:pt x="897996" y="103187"/>
                      <a:pt x="901700" y="101600"/>
                    </a:cubicBezTo>
                    <a:cubicBezTo>
                      <a:pt x="905404" y="100013"/>
                      <a:pt x="910696" y="93662"/>
                      <a:pt x="917575" y="92075"/>
                    </a:cubicBezTo>
                    <a:cubicBezTo>
                      <a:pt x="924454" y="90488"/>
                      <a:pt x="942975" y="92075"/>
                      <a:pt x="942975" y="92075"/>
                    </a:cubicBezTo>
                    <a:cubicBezTo>
                      <a:pt x="951971" y="92075"/>
                      <a:pt x="964671" y="93133"/>
                      <a:pt x="971550" y="92075"/>
                    </a:cubicBezTo>
                    <a:cubicBezTo>
                      <a:pt x="978429" y="91017"/>
                      <a:pt x="979488" y="86783"/>
                      <a:pt x="984250" y="85725"/>
                    </a:cubicBezTo>
                    <a:cubicBezTo>
                      <a:pt x="989012" y="84667"/>
                      <a:pt x="992717" y="86783"/>
                      <a:pt x="1000125" y="85725"/>
                    </a:cubicBezTo>
                    <a:cubicBezTo>
                      <a:pt x="1007533" y="84667"/>
                      <a:pt x="1019704" y="81492"/>
                      <a:pt x="1028700" y="79375"/>
                    </a:cubicBezTo>
                    <a:cubicBezTo>
                      <a:pt x="1037696" y="77258"/>
                      <a:pt x="1044575" y="75671"/>
                      <a:pt x="1054100" y="73025"/>
                    </a:cubicBezTo>
                    <a:cubicBezTo>
                      <a:pt x="1063625" y="70379"/>
                      <a:pt x="1074738" y="65617"/>
                      <a:pt x="1085850" y="63500"/>
                    </a:cubicBezTo>
                    <a:cubicBezTo>
                      <a:pt x="1096962" y="61383"/>
                      <a:pt x="1117071" y="61912"/>
                      <a:pt x="1120775" y="60325"/>
                    </a:cubicBezTo>
                    <a:cubicBezTo>
                      <a:pt x="1124479" y="58738"/>
                      <a:pt x="1107546" y="55033"/>
                      <a:pt x="1108075" y="53975"/>
                    </a:cubicBezTo>
                    <a:cubicBezTo>
                      <a:pt x="1108604" y="52917"/>
                      <a:pt x="1115483" y="53446"/>
                      <a:pt x="1123950" y="53975"/>
                    </a:cubicBezTo>
                    <a:cubicBezTo>
                      <a:pt x="1132417" y="54504"/>
                      <a:pt x="1151996" y="57679"/>
                      <a:pt x="1158875" y="57150"/>
                    </a:cubicBezTo>
                    <a:cubicBezTo>
                      <a:pt x="1165754" y="56621"/>
                      <a:pt x="1159404" y="52388"/>
                      <a:pt x="1165225" y="50800"/>
                    </a:cubicBezTo>
                    <a:cubicBezTo>
                      <a:pt x="1171046" y="49213"/>
                      <a:pt x="1182688" y="48683"/>
                      <a:pt x="1193800" y="47625"/>
                    </a:cubicBezTo>
                    <a:cubicBezTo>
                      <a:pt x="1204912" y="46567"/>
                      <a:pt x="1221317" y="45508"/>
                      <a:pt x="1231900" y="44450"/>
                    </a:cubicBezTo>
                    <a:cubicBezTo>
                      <a:pt x="1242483" y="43392"/>
                      <a:pt x="1249892" y="42333"/>
                      <a:pt x="1257300" y="41275"/>
                    </a:cubicBezTo>
                    <a:cubicBezTo>
                      <a:pt x="1264708" y="40217"/>
                      <a:pt x="1265767" y="41275"/>
                      <a:pt x="1276350" y="38100"/>
                    </a:cubicBezTo>
                    <a:cubicBezTo>
                      <a:pt x="1286933" y="34925"/>
                      <a:pt x="1312333" y="24871"/>
                      <a:pt x="1320800" y="22225"/>
                    </a:cubicBezTo>
                    <a:cubicBezTo>
                      <a:pt x="1329267" y="19579"/>
                      <a:pt x="1327150" y="22225"/>
                      <a:pt x="1327150" y="22225"/>
                    </a:cubicBezTo>
                    <a:cubicBezTo>
                      <a:pt x="1330854" y="22225"/>
                      <a:pt x="1332442" y="22754"/>
                      <a:pt x="1343025" y="22225"/>
                    </a:cubicBezTo>
                    <a:cubicBezTo>
                      <a:pt x="1353608" y="21696"/>
                      <a:pt x="1380596" y="19579"/>
                      <a:pt x="1390650" y="19050"/>
                    </a:cubicBezTo>
                    <a:cubicBezTo>
                      <a:pt x="1400704" y="18521"/>
                      <a:pt x="1399117" y="19579"/>
                      <a:pt x="1403350" y="19050"/>
                    </a:cubicBezTo>
                    <a:cubicBezTo>
                      <a:pt x="1407583" y="18521"/>
                      <a:pt x="1413404" y="16933"/>
                      <a:pt x="1416050" y="15875"/>
                    </a:cubicBezTo>
                    <a:cubicBezTo>
                      <a:pt x="1418696" y="14817"/>
                      <a:pt x="1412346" y="13758"/>
                      <a:pt x="1419225" y="12700"/>
                    </a:cubicBezTo>
                    <a:cubicBezTo>
                      <a:pt x="1426104" y="11642"/>
                      <a:pt x="1450446" y="11642"/>
                      <a:pt x="1457325" y="9525"/>
                    </a:cubicBezTo>
                    <a:cubicBezTo>
                      <a:pt x="1464204" y="7408"/>
                      <a:pt x="1460500" y="0"/>
                      <a:pt x="146050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sp>
          <p:nvSpPr>
            <p:cNvPr id="25" name="Freeform 24"/>
            <p:cNvSpPr>
              <a:spLocks/>
            </p:cNvSpPr>
            <p:nvPr/>
          </p:nvSpPr>
          <p:spPr bwMode="auto">
            <a:xfrm>
              <a:off x="5822950" y="2897717"/>
              <a:ext cx="1457325" cy="239183"/>
            </a:xfrm>
            <a:custGeom>
              <a:avLst/>
              <a:gdLst/>
              <a:ahLst/>
              <a:cxnLst/>
              <a:rect l="0" t="0" r="r" b="b"/>
              <a:pathLst>
                <a:path w="1457325" h="239183">
                  <a:moveTo>
                    <a:pt x="0" y="239183"/>
                  </a:moveTo>
                  <a:lnTo>
                    <a:pt x="69850" y="223308"/>
                  </a:lnTo>
                  <a:cubicBezTo>
                    <a:pt x="84667" y="220133"/>
                    <a:pt x="83079" y="221721"/>
                    <a:pt x="88900" y="220133"/>
                  </a:cubicBezTo>
                  <a:cubicBezTo>
                    <a:pt x="94721" y="218546"/>
                    <a:pt x="97896" y="214841"/>
                    <a:pt x="104775" y="213783"/>
                  </a:cubicBezTo>
                  <a:cubicBezTo>
                    <a:pt x="111654" y="212725"/>
                    <a:pt x="123825" y="214841"/>
                    <a:pt x="130175" y="213783"/>
                  </a:cubicBezTo>
                  <a:cubicBezTo>
                    <a:pt x="136525" y="212725"/>
                    <a:pt x="137583" y="209550"/>
                    <a:pt x="142875" y="207433"/>
                  </a:cubicBezTo>
                  <a:cubicBezTo>
                    <a:pt x="148167" y="205316"/>
                    <a:pt x="155046" y="203200"/>
                    <a:pt x="161925" y="201083"/>
                  </a:cubicBezTo>
                  <a:cubicBezTo>
                    <a:pt x="168804" y="198966"/>
                    <a:pt x="176213" y="196850"/>
                    <a:pt x="184150" y="194733"/>
                  </a:cubicBezTo>
                  <a:cubicBezTo>
                    <a:pt x="192087" y="192616"/>
                    <a:pt x="200025" y="190500"/>
                    <a:pt x="209550" y="188383"/>
                  </a:cubicBezTo>
                  <a:cubicBezTo>
                    <a:pt x="219075" y="186266"/>
                    <a:pt x="231775" y="184679"/>
                    <a:pt x="241300" y="182033"/>
                  </a:cubicBezTo>
                  <a:cubicBezTo>
                    <a:pt x="250825" y="179387"/>
                    <a:pt x="260350" y="174625"/>
                    <a:pt x="266700" y="172508"/>
                  </a:cubicBezTo>
                  <a:cubicBezTo>
                    <a:pt x="273050" y="170391"/>
                    <a:pt x="275167" y="170920"/>
                    <a:pt x="279400" y="169333"/>
                  </a:cubicBezTo>
                  <a:cubicBezTo>
                    <a:pt x="283633" y="167746"/>
                    <a:pt x="287867" y="164041"/>
                    <a:pt x="292100" y="162983"/>
                  </a:cubicBezTo>
                  <a:cubicBezTo>
                    <a:pt x="296333" y="161925"/>
                    <a:pt x="304800" y="162983"/>
                    <a:pt x="304800" y="162983"/>
                  </a:cubicBezTo>
                  <a:lnTo>
                    <a:pt x="320675" y="162983"/>
                  </a:lnTo>
                  <a:lnTo>
                    <a:pt x="342900" y="162983"/>
                  </a:lnTo>
                  <a:cubicBezTo>
                    <a:pt x="348192" y="162983"/>
                    <a:pt x="346604" y="164571"/>
                    <a:pt x="352425" y="162983"/>
                  </a:cubicBezTo>
                  <a:cubicBezTo>
                    <a:pt x="358246" y="161396"/>
                    <a:pt x="369888" y="155575"/>
                    <a:pt x="377825" y="153458"/>
                  </a:cubicBezTo>
                  <a:cubicBezTo>
                    <a:pt x="385762" y="151341"/>
                    <a:pt x="393700" y="150812"/>
                    <a:pt x="400050" y="150283"/>
                  </a:cubicBezTo>
                  <a:cubicBezTo>
                    <a:pt x="406400" y="149754"/>
                    <a:pt x="415925" y="150283"/>
                    <a:pt x="415925" y="150283"/>
                  </a:cubicBezTo>
                  <a:cubicBezTo>
                    <a:pt x="420158" y="150283"/>
                    <a:pt x="419100" y="151871"/>
                    <a:pt x="425450" y="150283"/>
                  </a:cubicBezTo>
                  <a:cubicBezTo>
                    <a:pt x="431800" y="148696"/>
                    <a:pt x="443971" y="141287"/>
                    <a:pt x="454025" y="140758"/>
                  </a:cubicBezTo>
                  <a:cubicBezTo>
                    <a:pt x="464079" y="140229"/>
                    <a:pt x="477838" y="147108"/>
                    <a:pt x="485775" y="147108"/>
                  </a:cubicBezTo>
                  <a:cubicBezTo>
                    <a:pt x="493712" y="147108"/>
                    <a:pt x="493183" y="141816"/>
                    <a:pt x="501650" y="140758"/>
                  </a:cubicBezTo>
                  <a:cubicBezTo>
                    <a:pt x="510117" y="139700"/>
                    <a:pt x="536575" y="140758"/>
                    <a:pt x="536575" y="140758"/>
                  </a:cubicBezTo>
                  <a:cubicBezTo>
                    <a:pt x="546100" y="140758"/>
                    <a:pt x="551921" y="142345"/>
                    <a:pt x="558800" y="140758"/>
                  </a:cubicBezTo>
                  <a:cubicBezTo>
                    <a:pt x="565679" y="139171"/>
                    <a:pt x="571500" y="132821"/>
                    <a:pt x="577850" y="131233"/>
                  </a:cubicBezTo>
                  <a:cubicBezTo>
                    <a:pt x="584200" y="129646"/>
                    <a:pt x="590550" y="132821"/>
                    <a:pt x="596900" y="131233"/>
                  </a:cubicBezTo>
                  <a:cubicBezTo>
                    <a:pt x="603250" y="129646"/>
                    <a:pt x="612246" y="123295"/>
                    <a:pt x="615950" y="121708"/>
                  </a:cubicBezTo>
                  <a:cubicBezTo>
                    <a:pt x="619654" y="120121"/>
                    <a:pt x="616479" y="123296"/>
                    <a:pt x="619125" y="121708"/>
                  </a:cubicBezTo>
                  <a:cubicBezTo>
                    <a:pt x="621771" y="120121"/>
                    <a:pt x="625475" y="113771"/>
                    <a:pt x="631825" y="112183"/>
                  </a:cubicBezTo>
                  <a:cubicBezTo>
                    <a:pt x="638175" y="110596"/>
                    <a:pt x="657225" y="112183"/>
                    <a:pt x="657225" y="112183"/>
                  </a:cubicBezTo>
                  <a:lnTo>
                    <a:pt x="692150" y="112183"/>
                  </a:lnTo>
                  <a:lnTo>
                    <a:pt x="714375" y="112183"/>
                  </a:lnTo>
                  <a:cubicBezTo>
                    <a:pt x="722312" y="112183"/>
                    <a:pt x="735013" y="112712"/>
                    <a:pt x="739775" y="112183"/>
                  </a:cubicBezTo>
                  <a:cubicBezTo>
                    <a:pt x="744538" y="111654"/>
                    <a:pt x="738188" y="111125"/>
                    <a:pt x="742950" y="109008"/>
                  </a:cubicBezTo>
                  <a:cubicBezTo>
                    <a:pt x="747712" y="106891"/>
                    <a:pt x="763059" y="100541"/>
                    <a:pt x="768350" y="99483"/>
                  </a:cubicBezTo>
                  <a:cubicBezTo>
                    <a:pt x="773641" y="98425"/>
                    <a:pt x="770996" y="102129"/>
                    <a:pt x="774700" y="102658"/>
                  </a:cubicBezTo>
                  <a:cubicBezTo>
                    <a:pt x="778404" y="103187"/>
                    <a:pt x="785284" y="103716"/>
                    <a:pt x="790575" y="102658"/>
                  </a:cubicBezTo>
                  <a:cubicBezTo>
                    <a:pt x="795866" y="101600"/>
                    <a:pt x="798513" y="97366"/>
                    <a:pt x="806450" y="96308"/>
                  </a:cubicBezTo>
                  <a:cubicBezTo>
                    <a:pt x="814387" y="95250"/>
                    <a:pt x="828146" y="95779"/>
                    <a:pt x="838200" y="96308"/>
                  </a:cubicBezTo>
                  <a:cubicBezTo>
                    <a:pt x="848254" y="96837"/>
                    <a:pt x="854075" y="101600"/>
                    <a:pt x="866775" y="99483"/>
                  </a:cubicBezTo>
                  <a:cubicBezTo>
                    <a:pt x="879475" y="97366"/>
                    <a:pt x="904875" y="86254"/>
                    <a:pt x="914400" y="83608"/>
                  </a:cubicBezTo>
                  <a:cubicBezTo>
                    <a:pt x="923925" y="80962"/>
                    <a:pt x="923925" y="83608"/>
                    <a:pt x="923925" y="83608"/>
                  </a:cubicBezTo>
                  <a:cubicBezTo>
                    <a:pt x="927100" y="83608"/>
                    <a:pt x="924983" y="83079"/>
                    <a:pt x="933450" y="83608"/>
                  </a:cubicBezTo>
                  <a:cubicBezTo>
                    <a:pt x="941917" y="84137"/>
                    <a:pt x="965729" y="88900"/>
                    <a:pt x="974725" y="86783"/>
                  </a:cubicBezTo>
                  <a:cubicBezTo>
                    <a:pt x="983721" y="84666"/>
                    <a:pt x="982133" y="73554"/>
                    <a:pt x="987425" y="70908"/>
                  </a:cubicBezTo>
                  <a:cubicBezTo>
                    <a:pt x="992717" y="68262"/>
                    <a:pt x="1006475" y="70908"/>
                    <a:pt x="1006475" y="70908"/>
                  </a:cubicBezTo>
                  <a:cubicBezTo>
                    <a:pt x="1012296" y="70908"/>
                    <a:pt x="1011238" y="71437"/>
                    <a:pt x="1022350" y="70908"/>
                  </a:cubicBezTo>
                  <a:cubicBezTo>
                    <a:pt x="1033462" y="70379"/>
                    <a:pt x="1064154" y="68791"/>
                    <a:pt x="1073150" y="67733"/>
                  </a:cubicBezTo>
                  <a:cubicBezTo>
                    <a:pt x="1082146" y="66675"/>
                    <a:pt x="1071563" y="64558"/>
                    <a:pt x="1076325" y="64558"/>
                  </a:cubicBezTo>
                  <a:cubicBezTo>
                    <a:pt x="1081087" y="64558"/>
                    <a:pt x="1096963" y="67204"/>
                    <a:pt x="1101725" y="67733"/>
                  </a:cubicBezTo>
                  <a:cubicBezTo>
                    <a:pt x="1106488" y="68262"/>
                    <a:pt x="1101196" y="68791"/>
                    <a:pt x="1104900" y="67733"/>
                  </a:cubicBezTo>
                  <a:cubicBezTo>
                    <a:pt x="1108604" y="66675"/>
                    <a:pt x="1119717" y="64558"/>
                    <a:pt x="1123950" y="61383"/>
                  </a:cubicBezTo>
                  <a:cubicBezTo>
                    <a:pt x="1128183" y="58208"/>
                    <a:pt x="1122892" y="51329"/>
                    <a:pt x="1130300" y="48683"/>
                  </a:cubicBezTo>
                  <a:cubicBezTo>
                    <a:pt x="1137708" y="46037"/>
                    <a:pt x="1159933" y="46037"/>
                    <a:pt x="1168400" y="45508"/>
                  </a:cubicBezTo>
                  <a:cubicBezTo>
                    <a:pt x="1176867" y="44979"/>
                    <a:pt x="1176338" y="46037"/>
                    <a:pt x="1181100" y="45508"/>
                  </a:cubicBezTo>
                  <a:cubicBezTo>
                    <a:pt x="1185863" y="44979"/>
                    <a:pt x="1192213" y="42862"/>
                    <a:pt x="1196975" y="42333"/>
                  </a:cubicBezTo>
                  <a:cubicBezTo>
                    <a:pt x="1201738" y="41804"/>
                    <a:pt x="1209675" y="42333"/>
                    <a:pt x="1209675" y="42333"/>
                  </a:cubicBezTo>
                  <a:cubicBezTo>
                    <a:pt x="1216025" y="42333"/>
                    <a:pt x="1229254" y="42862"/>
                    <a:pt x="1235075" y="42333"/>
                  </a:cubicBezTo>
                  <a:cubicBezTo>
                    <a:pt x="1240896" y="41804"/>
                    <a:pt x="1240367" y="41804"/>
                    <a:pt x="1244600" y="39158"/>
                  </a:cubicBezTo>
                  <a:cubicBezTo>
                    <a:pt x="1248833" y="36512"/>
                    <a:pt x="1254125" y="28575"/>
                    <a:pt x="1260475" y="26458"/>
                  </a:cubicBezTo>
                  <a:cubicBezTo>
                    <a:pt x="1266825" y="24341"/>
                    <a:pt x="1282700" y="26458"/>
                    <a:pt x="1282700" y="26458"/>
                  </a:cubicBezTo>
                  <a:cubicBezTo>
                    <a:pt x="1287992" y="26458"/>
                    <a:pt x="1286933" y="25929"/>
                    <a:pt x="1292225" y="26458"/>
                  </a:cubicBezTo>
                  <a:cubicBezTo>
                    <a:pt x="1297517" y="26987"/>
                    <a:pt x="1306513" y="29104"/>
                    <a:pt x="1314450" y="29633"/>
                  </a:cubicBezTo>
                  <a:cubicBezTo>
                    <a:pt x="1322388" y="30162"/>
                    <a:pt x="1332442" y="30162"/>
                    <a:pt x="1339850" y="29633"/>
                  </a:cubicBezTo>
                  <a:cubicBezTo>
                    <a:pt x="1347258" y="29104"/>
                    <a:pt x="1353608" y="28045"/>
                    <a:pt x="1358900" y="26458"/>
                  </a:cubicBezTo>
                  <a:cubicBezTo>
                    <a:pt x="1364192" y="24871"/>
                    <a:pt x="1366838" y="22754"/>
                    <a:pt x="1371600" y="20108"/>
                  </a:cubicBezTo>
                  <a:cubicBezTo>
                    <a:pt x="1376362" y="17462"/>
                    <a:pt x="1384300" y="12170"/>
                    <a:pt x="1387475" y="10583"/>
                  </a:cubicBezTo>
                  <a:cubicBezTo>
                    <a:pt x="1390650" y="8996"/>
                    <a:pt x="1388533" y="11112"/>
                    <a:pt x="1390650" y="10583"/>
                  </a:cubicBezTo>
                  <a:cubicBezTo>
                    <a:pt x="1392767" y="10054"/>
                    <a:pt x="1397529" y="8996"/>
                    <a:pt x="1400175" y="7408"/>
                  </a:cubicBezTo>
                  <a:cubicBezTo>
                    <a:pt x="1402821" y="5821"/>
                    <a:pt x="1401234" y="2116"/>
                    <a:pt x="1406525" y="1058"/>
                  </a:cubicBezTo>
                  <a:cubicBezTo>
                    <a:pt x="1411816" y="0"/>
                    <a:pt x="1426104" y="529"/>
                    <a:pt x="1431925" y="1058"/>
                  </a:cubicBezTo>
                  <a:cubicBezTo>
                    <a:pt x="1437746" y="1587"/>
                    <a:pt x="1437217" y="3704"/>
                    <a:pt x="1441450" y="4233"/>
                  </a:cubicBezTo>
                  <a:cubicBezTo>
                    <a:pt x="1445683" y="4762"/>
                    <a:pt x="1457325" y="4233"/>
                    <a:pt x="1457325" y="4233"/>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26" name="Freeform 25"/>
            <p:cNvSpPr>
              <a:spLocks/>
            </p:cNvSpPr>
            <p:nvPr/>
          </p:nvSpPr>
          <p:spPr bwMode="auto">
            <a:xfrm>
              <a:off x="7283450" y="2789238"/>
              <a:ext cx="701675" cy="103187"/>
            </a:xfrm>
            <a:custGeom>
              <a:avLst/>
              <a:gdLst>
                <a:gd name="T0" fmla="*/ 0 w 701675"/>
                <a:gd name="T1" fmla="*/ 103187 h 103187"/>
                <a:gd name="T2" fmla="*/ 120650 w 701675"/>
                <a:gd name="T3" fmla="*/ 93662 h 103187"/>
                <a:gd name="T4" fmla="*/ 155575 w 701675"/>
                <a:gd name="T5" fmla="*/ 84137 h 103187"/>
                <a:gd name="T6" fmla="*/ 155575 w 701675"/>
                <a:gd name="T7" fmla="*/ 74612 h 103187"/>
                <a:gd name="T8" fmla="*/ 193675 w 701675"/>
                <a:gd name="T9" fmla="*/ 77787 h 103187"/>
                <a:gd name="T10" fmla="*/ 193675 w 701675"/>
                <a:gd name="T11" fmla="*/ 68262 h 103187"/>
                <a:gd name="T12" fmla="*/ 288925 w 701675"/>
                <a:gd name="T13" fmla="*/ 68262 h 103187"/>
                <a:gd name="T14" fmla="*/ 292100 w 701675"/>
                <a:gd name="T15" fmla="*/ 58737 h 103187"/>
                <a:gd name="T16" fmla="*/ 298450 w 701675"/>
                <a:gd name="T17" fmla="*/ 58737 h 103187"/>
                <a:gd name="T18" fmla="*/ 317500 w 701675"/>
                <a:gd name="T19" fmla="*/ 58737 h 103187"/>
                <a:gd name="T20" fmla="*/ 323850 w 701675"/>
                <a:gd name="T21" fmla="*/ 49212 h 103187"/>
                <a:gd name="T22" fmla="*/ 336550 w 701675"/>
                <a:gd name="T23" fmla="*/ 46037 h 103187"/>
                <a:gd name="T24" fmla="*/ 365125 w 701675"/>
                <a:gd name="T25" fmla="*/ 42862 h 103187"/>
                <a:gd name="T26" fmla="*/ 371475 w 701675"/>
                <a:gd name="T27" fmla="*/ 33337 h 103187"/>
                <a:gd name="T28" fmla="*/ 371475 w 701675"/>
                <a:gd name="T29" fmla="*/ 36512 h 103187"/>
                <a:gd name="T30" fmla="*/ 396875 w 701675"/>
                <a:gd name="T31" fmla="*/ 33337 h 103187"/>
                <a:gd name="T32" fmla="*/ 406400 w 701675"/>
                <a:gd name="T33" fmla="*/ 20637 h 103187"/>
                <a:gd name="T34" fmla="*/ 476250 w 701675"/>
                <a:gd name="T35" fmla="*/ 23812 h 103187"/>
                <a:gd name="T36" fmla="*/ 476250 w 701675"/>
                <a:gd name="T37" fmla="*/ 11112 h 103187"/>
                <a:gd name="T38" fmla="*/ 590550 w 701675"/>
                <a:gd name="T39" fmla="*/ 17462 h 103187"/>
                <a:gd name="T40" fmla="*/ 593725 w 701675"/>
                <a:gd name="T41" fmla="*/ 1587 h 103187"/>
                <a:gd name="T42" fmla="*/ 701675 w 701675"/>
                <a:gd name="T43" fmla="*/ 7937 h 103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01675" h="103187">
                  <a:moveTo>
                    <a:pt x="0" y="103187"/>
                  </a:moveTo>
                  <a:cubicBezTo>
                    <a:pt x="47360" y="100012"/>
                    <a:pt x="94721" y="96837"/>
                    <a:pt x="120650" y="93662"/>
                  </a:cubicBezTo>
                  <a:cubicBezTo>
                    <a:pt x="146579" y="90487"/>
                    <a:pt x="149754" y="87312"/>
                    <a:pt x="155575" y="84137"/>
                  </a:cubicBezTo>
                  <a:cubicBezTo>
                    <a:pt x="161396" y="80962"/>
                    <a:pt x="149225" y="75670"/>
                    <a:pt x="155575" y="74612"/>
                  </a:cubicBezTo>
                  <a:cubicBezTo>
                    <a:pt x="161925" y="73554"/>
                    <a:pt x="187325" y="78845"/>
                    <a:pt x="193675" y="77787"/>
                  </a:cubicBezTo>
                  <a:cubicBezTo>
                    <a:pt x="200025" y="76729"/>
                    <a:pt x="177800" y="69850"/>
                    <a:pt x="193675" y="68262"/>
                  </a:cubicBezTo>
                  <a:cubicBezTo>
                    <a:pt x="209550" y="66675"/>
                    <a:pt x="272521" y="69849"/>
                    <a:pt x="288925" y="68262"/>
                  </a:cubicBezTo>
                  <a:cubicBezTo>
                    <a:pt x="305329" y="66675"/>
                    <a:pt x="290513" y="60324"/>
                    <a:pt x="292100" y="58737"/>
                  </a:cubicBezTo>
                  <a:cubicBezTo>
                    <a:pt x="293687" y="57150"/>
                    <a:pt x="298450" y="58737"/>
                    <a:pt x="298450" y="58737"/>
                  </a:cubicBezTo>
                  <a:cubicBezTo>
                    <a:pt x="302683" y="58737"/>
                    <a:pt x="313267" y="60324"/>
                    <a:pt x="317500" y="58737"/>
                  </a:cubicBezTo>
                  <a:cubicBezTo>
                    <a:pt x="321733" y="57150"/>
                    <a:pt x="320675" y="51329"/>
                    <a:pt x="323850" y="49212"/>
                  </a:cubicBezTo>
                  <a:cubicBezTo>
                    <a:pt x="327025" y="47095"/>
                    <a:pt x="329671" y="47095"/>
                    <a:pt x="336550" y="46037"/>
                  </a:cubicBezTo>
                  <a:cubicBezTo>
                    <a:pt x="343429" y="44979"/>
                    <a:pt x="359304" y="44979"/>
                    <a:pt x="365125" y="42862"/>
                  </a:cubicBezTo>
                  <a:cubicBezTo>
                    <a:pt x="370946" y="40745"/>
                    <a:pt x="370417" y="34395"/>
                    <a:pt x="371475" y="33337"/>
                  </a:cubicBezTo>
                  <a:cubicBezTo>
                    <a:pt x="372533" y="32279"/>
                    <a:pt x="367242" y="36512"/>
                    <a:pt x="371475" y="36512"/>
                  </a:cubicBezTo>
                  <a:cubicBezTo>
                    <a:pt x="375708" y="36512"/>
                    <a:pt x="391054" y="35983"/>
                    <a:pt x="396875" y="33337"/>
                  </a:cubicBezTo>
                  <a:cubicBezTo>
                    <a:pt x="402696" y="30691"/>
                    <a:pt x="393171" y="22224"/>
                    <a:pt x="406400" y="20637"/>
                  </a:cubicBezTo>
                  <a:cubicBezTo>
                    <a:pt x="419629" y="19050"/>
                    <a:pt x="464608" y="25399"/>
                    <a:pt x="476250" y="23812"/>
                  </a:cubicBezTo>
                  <a:cubicBezTo>
                    <a:pt x="487892" y="22225"/>
                    <a:pt x="457200" y="12170"/>
                    <a:pt x="476250" y="11112"/>
                  </a:cubicBezTo>
                  <a:cubicBezTo>
                    <a:pt x="495300" y="10054"/>
                    <a:pt x="570971" y="19049"/>
                    <a:pt x="590550" y="17462"/>
                  </a:cubicBezTo>
                  <a:cubicBezTo>
                    <a:pt x="610129" y="15875"/>
                    <a:pt x="575204" y="3174"/>
                    <a:pt x="593725" y="1587"/>
                  </a:cubicBezTo>
                  <a:cubicBezTo>
                    <a:pt x="612246" y="0"/>
                    <a:pt x="701675" y="7937"/>
                    <a:pt x="701675" y="7937"/>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cxnSp>
        <p:nvCxnSpPr>
          <p:cNvPr id="8" name="Straight Connector 7"/>
          <p:cNvCxnSpPr>
            <a:cxnSpLocks noChangeShapeType="1"/>
          </p:cNvCxnSpPr>
          <p:nvPr/>
        </p:nvCxnSpPr>
        <p:spPr bwMode="auto">
          <a:xfrm>
            <a:off x="3297238" y="5189538"/>
            <a:ext cx="6330950" cy="6350"/>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9" name="Straight Connector 8"/>
          <p:cNvCxnSpPr>
            <a:cxnSpLocks noChangeShapeType="1"/>
          </p:cNvCxnSpPr>
          <p:nvPr/>
        </p:nvCxnSpPr>
        <p:spPr bwMode="auto">
          <a:xfrm>
            <a:off x="3240088" y="3651251"/>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0" name="Straight Connector 9"/>
          <p:cNvCxnSpPr>
            <a:cxnSpLocks noChangeShapeType="1"/>
          </p:cNvCxnSpPr>
          <p:nvPr/>
        </p:nvCxnSpPr>
        <p:spPr bwMode="auto">
          <a:xfrm>
            <a:off x="3240088" y="4430714"/>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a:off x="3240088" y="2849564"/>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a:off x="3240088" y="2049464"/>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3" name="Straight Connector 12"/>
          <p:cNvCxnSpPr>
            <a:cxnSpLocks noChangeShapeType="1"/>
          </p:cNvCxnSpPr>
          <p:nvPr/>
        </p:nvCxnSpPr>
        <p:spPr bwMode="auto">
          <a:xfrm>
            <a:off x="3240088" y="1247776"/>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rot="5400000">
            <a:off x="4137025" y="5178425"/>
            <a:ext cx="122238"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5" name="Straight Connector 14"/>
          <p:cNvCxnSpPr>
            <a:cxnSpLocks noChangeShapeType="1"/>
          </p:cNvCxnSpPr>
          <p:nvPr/>
        </p:nvCxnSpPr>
        <p:spPr bwMode="auto">
          <a:xfrm rot="5400000">
            <a:off x="5040313" y="517842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7" name="Straight Connector 16"/>
          <p:cNvCxnSpPr>
            <a:cxnSpLocks noChangeShapeType="1"/>
          </p:cNvCxnSpPr>
          <p:nvPr/>
        </p:nvCxnSpPr>
        <p:spPr bwMode="auto">
          <a:xfrm rot="5400000">
            <a:off x="6854825" y="5178425"/>
            <a:ext cx="122238"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8" name="Straight Connector 17"/>
          <p:cNvCxnSpPr>
            <a:cxnSpLocks noChangeShapeType="1"/>
          </p:cNvCxnSpPr>
          <p:nvPr/>
        </p:nvCxnSpPr>
        <p:spPr bwMode="auto">
          <a:xfrm rot="5400000">
            <a:off x="7759700" y="5178425"/>
            <a:ext cx="122238"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rot="5400000">
            <a:off x="8666163" y="517842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rot="5400000">
            <a:off x="9571038" y="517842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20494" name="TextBox 53"/>
          <p:cNvSpPr txBox="1">
            <a:spLocks noChangeArrowheads="1"/>
          </p:cNvSpPr>
          <p:nvPr/>
        </p:nvSpPr>
        <p:spPr bwMode="auto">
          <a:xfrm>
            <a:off x="2936876" y="4999038"/>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0495" name="TextBox 54"/>
          <p:cNvSpPr txBox="1">
            <a:spLocks noChangeArrowheads="1"/>
          </p:cNvSpPr>
          <p:nvPr/>
        </p:nvSpPr>
        <p:spPr bwMode="auto">
          <a:xfrm>
            <a:off x="2794000" y="3470275"/>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16</a:t>
            </a:r>
          </a:p>
        </p:txBody>
      </p:sp>
      <p:sp>
        <p:nvSpPr>
          <p:cNvPr id="20496" name="TextBox 55"/>
          <p:cNvSpPr txBox="1">
            <a:spLocks noChangeArrowheads="1"/>
          </p:cNvSpPr>
          <p:nvPr/>
        </p:nvSpPr>
        <p:spPr bwMode="auto">
          <a:xfrm>
            <a:off x="2794000" y="1882775"/>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32</a:t>
            </a:r>
          </a:p>
        </p:txBody>
      </p:sp>
      <p:sp>
        <p:nvSpPr>
          <p:cNvPr id="20497" name="TextBox 56"/>
          <p:cNvSpPr txBox="1">
            <a:spLocks noChangeArrowheads="1"/>
          </p:cNvSpPr>
          <p:nvPr/>
        </p:nvSpPr>
        <p:spPr bwMode="auto">
          <a:xfrm>
            <a:off x="2794000" y="1069975"/>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40</a:t>
            </a:r>
          </a:p>
        </p:txBody>
      </p:sp>
      <p:sp>
        <p:nvSpPr>
          <p:cNvPr id="20498" name="TextBox 57"/>
          <p:cNvSpPr txBox="1">
            <a:spLocks noChangeArrowheads="1"/>
          </p:cNvSpPr>
          <p:nvPr/>
        </p:nvSpPr>
        <p:spPr bwMode="auto">
          <a:xfrm>
            <a:off x="2794000" y="2668588"/>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24</a:t>
            </a:r>
          </a:p>
        </p:txBody>
      </p:sp>
      <p:sp>
        <p:nvSpPr>
          <p:cNvPr id="20499" name="TextBox 58"/>
          <p:cNvSpPr txBox="1">
            <a:spLocks noChangeArrowheads="1"/>
          </p:cNvSpPr>
          <p:nvPr/>
        </p:nvSpPr>
        <p:spPr bwMode="auto">
          <a:xfrm>
            <a:off x="2936876" y="425291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8</a:t>
            </a:r>
          </a:p>
        </p:txBody>
      </p:sp>
      <p:cxnSp>
        <p:nvCxnSpPr>
          <p:cNvPr id="107" name="Straight Connector 106"/>
          <p:cNvCxnSpPr>
            <a:cxnSpLocks noChangeShapeType="1"/>
          </p:cNvCxnSpPr>
          <p:nvPr/>
        </p:nvCxnSpPr>
        <p:spPr bwMode="auto">
          <a:xfrm rot="5400000">
            <a:off x="5929313" y="518477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7" name="Straight Connector 6"/>
          <p:cNvCxnSpPr>
            <a:cxnSpLocks noChangeShapeType="1"/>
          </p:cNvCxnSpPr>
          <p:nvPr/>
        </p:nvCxnSpPr>
        <p:spPr bwMode="auto">
          <a:xfrm rot="5400000">
            <a:off x="1316038" y="3235325"/>
            <a:ext cx="3967162" cy="1588"/>
          </a:xfrm>
          <a:prstGeom prst="line">
            <a:avLst/>
          </a:prstGeom>
          <a:noFill/>
          <a:ln w="38100">
            <a:solidFill>
              <a:srgbClr val="000000"/>
            </a:solidFill>
            <a:round/>
            <a:headEnd/>
            <a:tailEnd/>
          </a:ln>
          <a:effectLst>
            <a:outerShdw dist="20000" dir="5400000" rotWithShape="0">
              <a:srgbClr val="808080">
                <a:alpha val="37999"/>
              </a:srgbClr>
            </a:outerShdw>
          </a:effectLst>
        </p:spPr>
      </p:cxnSp>
      <p:sp>
        <p:nvSpPr>
          <p:cNvPr id="20502" name="TextBox 46"/>
          <p:cNvSpPr txBox="1">
            <a:spLocks noChangeArrowheads="1"/>
          </p:cNvSpPr>
          <p:nvPr/>
        </p:nvSpPr>
        <p:spPr bwMode="auto">
          <a:xfrm>
            <a:off x="5599113" y="1509713"/>
            <a:ext cx="1701800" cy="893762"/>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Enalapril</a:t>
            </a:r>
          </a:p>
          <a:p>
            <a:pPr algn="ctr"/>
            <a:r>
              <a:rPr lang="en-US" sz="2400" dirty="0">
                <a:solidFill>
                  <a:srgbClr val="000000"/>
                </a:solidFill>
                <a:latin typeface="Arial" pitchFamily="34" charset="0"/>
                <a:cs typeface="Arial" pitchFamily="34" charset="0"/>
              </a:rPr>
              <a:t>(n=4212)</a:t>
            </a:r>
          </a:p>
        </p:txBody>
      </p:sp>
      <p:sp>
        <p:nvSpPr>
          <p:cNvPr id="20503" name="TextBox 49"/>
          <p:cNvSpPr txBox="1">
            <a:spLocks noChangeArrowheads="1"/>
          </p:cNvSpPr>
          <p:nvPr/>
        </p:nvSpPr>
        <p:spPr bwMode="auto">
          <a:xfrm>
            <a:off x="4792664" y="521335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360</a:t>
            </a:r>
          </a:p>
        </p:txBody>
      </p:sp>
      <p:sp>
        <p:nvSpPr>
          <p:cNvPr id="20504" name="TextBox 50"/>
          <p:cNvSpPr txBox="1">
            <a:spLocks noChangeArrowheads="1"/>
          </p:cNvSpPr>
          <p:nvPr/>
        </p:nvSpPr>
        <p:spPr bwMode="auto">
          <a:xfrm>
            <a:off x="6608764" y="521335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720</a:t>
            </a:r>
          </a:p>
        </p:txBody>
      </p:sp>
      <p:sp>
        <p:nvSpPr>
          <p:cNvPr id="20505" name="TextBox 51"/>
          <p:cNvSpPr txBox="1">
            <a:spLocks noChangeArrowheads="1"/>
          </p:cNvSpPr>
          <p:nvPr/>
        </p:nvSpPr>
        <p:spPr bwMode="auto">
          <a:xfrm>
            <a:off x="8355013" y="5213350"/>
            <a:ext cx="755650"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1080</a:t>
            </a:r>
          </a:p>
        </p:txBody>
      </p:sp>
      <p:sp>
        <p:nvSpPr>
          <p:cNvPr id="20506" name="TextBox 52"/>
          <p:cNvSpPr txBox="1">
            <a:spLocks noChangeArrowheads="1"/>
          </p:cNvSpPr>
          <p:nvPr/>
        </p:nvSpPr>
        <p:spPr bwMode="auto">
          <a:xfrm>
            <a:off x="3197226" y="5213350"/>
            <a:ext cx="32702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0</a:t>
            </a:r>
          </a:p>
        </p:txBody>
      </p:sp>
      <p:sp>
        <p:nvSpPr>
          <p:cNvPr id="20507" name="TextBox 59"/>
          <p:cNvSpPr txBox="1">
            <a:spLocks noChangeArrowheads="1"/>
          </p:cNvSpPr>
          <p:nvPr/>
        </p:nvSpPr>
        <p:spPr bwMode="auto">
          <a:xfrm>
            <a:off x="3892550" y="5213350"/>
            <a:ext cx="611188"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180</a:t>
            </a:r>
          </a:p>
        </p:txBody>
      </p:sp>
      <p:sp>
        <p:nvSpPr>
          <p:cNvPr id="20508" name="TextBox 61"/>
          <p:cNvSpPr txBox="1">
            <a:spLocks noChangeArrowheads="1"/>
          </p:cNvSpPr>
          <p:nvPr/>
        </p:nvSpPr>
        <p:spPr bwMode="auto">
          <a:xfrm>
            <a:off x="5692776" y="521335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540</a:t>
            </a:r>
          </a:p>
        </p:txBody>
      </p:sp>
      <p:sp>
        <p:nvSpPr>
          <p:cNvPr id="20509" name="TextBox 62"/>
          <p:cNvSpPr txBox="1">
            <a:spLocks noChangeArrowheads="1"/>
          </p:cNvSpPr>
          <p:nvPr/>
        </p:nvSpPr>
        <p:spPr bwMode="auto">
          <a:xfrm>
            <a:off x="7518401" y="521335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900</a:t>
            </a:r>
          </a:p>
        </p:txBody>
      </p:sp>
      <p:sp>
        <p:nvSpPr>
          <p:cNvPr id="20510" name="TextBox 63"/>
          <p:cNvSpPr txBox="1">
            <a:spLocks noChangeArrowheads="1"/>
          </p:cNvSpPr>
          <p:nvPr/>
        </p:nvSpPr>
        <p:spPr bwMode="auto">
          <a:xfrm>
            <a:off x="9250363" y="5213350"/>
            <a:ext cx="755650"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1260</a:t>
            </a:r>
          </a:p>
        </p:txBody>
      </p:sp>
      <p:sp>
        <p:nvSpPr>
          <p:cNvPr id="20511" name="TextBox 65"/>
          <p:cNvSpPr txBox="1">
            <a:spLocks noChangeArrowheads="1"/>
          </p:cNvSpPr>
          <p:nvPr/>
        </p:nvSpPr>
        <p:spPr bwMode="auto">
          <a:xfrm>
            <a:off x="3959226" y="5607050"/>
            <a:ext cx="5033963" cy="369888"/>
          </a:xfrm>
          <a:prstGeom prst="rect">
            <a:avLst/>
          </a:prstGeom>
          <a:noFill/>
          <a:ln w="9525">
            <a:noFill/>
            <a:miter lim="800000"/>
            <a:headEnd/>
            <a:tailEnd/>
          </a:ln>
        </p:spPr>
        <p:txBody>
          <a:bodyPr>
            <a:spAutoFit/>
          </a:bodyPr>
          <a:lstStyle/>
          <a:p>
            <a:pPr algn="ctr"/>
            <a:r>
              <a:rPr lang="en-US" b="1" dirty="0">
                <a:solidFill>
                  <a:srgbClr val="000000"/>
                </a:solidFill>
                <a:latin typeface="Arial" pitchFamily="34" charset="0"/>
                <a:cs typeface="Arial" pitchFamily="34" charset="0"/>
              </a:rPr>
              <a:t>Days After Randomization</a:t>
            </a:r>
          </a:p>
        </p:txBody>
      </p:sp>
      <p:sp>
        <p:nvSpPr>
          <p:cNvPr id="20512" name="TextBox 98"/>
          <p:cNvSpPr txBox="1">
            <a:spLocks noChangeArrowheads="1"/>
          </p:cNvSpPr>
          <p:nvPr/>
        </p:nvSpPr>
        <p:spPr bwMode="auto">
          <a:xfrm>
            <a:off x="3035300" y="60071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4187</a:t>
            </a:r>
          </a:p>
          <a:p>
            <a:r>
              <a:rPr lang="en-US" sz="1200" dirty="0">
                <a:solidFill>
                  <a:srgbClr val="000000"/>
                </a:solidFill>
                <a:latin typeface="Arial" pitchFamily="34" charset="0"/>
                <a:cs typeface="Arial" pitchFamily="34" charset="0"/>
              </a:rPr>
              <a:t>4212</a:t>
            </a:r>
          </a:p>
        </p:txBody>
      </p:sp>
      <p:sp>
        <p:nvSpPr>
          <p:cNvPr id="20513" name="TextBox 99"/>
          <p:cNvSpPr txBox="1">
            <a:spLocks noChangeArrowheads="1"/>
          </p:cNvSpPr>
          <p:nvPr/>
        </p:nvSpPr>
        <p:spPr bwMode="auto">
          <a:xfrm>
            <a:off x="3935413" y="6007101"/>
            <a:ext cx="525462"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3922</a:t>
            </a:r>
          </a:p>
          <a:p>
            <a:r>
              <a:rPr lang="en-US" sz="1200" dirty="0">
                <a:solidFill>
                  <a:srgbClr val="000000"/>
                </a:solidFill>
                <a:latin typeface="Arial" pitchFamily="34" charset="0"/>
                <a:cs typeface="Arial" pitchFamily="34" charset="0"/>
              </a:rPr>
              <a:t>3883</a:t>
            </a:r>
          </a:p>
        </p:txBody>
      </p:sp>
      <p:sp>
        <p:nvSpPr>
          <p:cNvPr id="20514" name="TextBox 100"/>
          <p:cNvSpPr txBox="1">
            <a:spLocks noChangeArrowheads="1"/>
          </p:cNvSpPr>
          <p:nvPr/>
        </p:nvSpPr>
        <p:spPr bwMode="auto">
          <a:xfrm>
            <a:off x="4833938" y="60071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3663</a:t>
            </a:r>
          </a:p>
          <a:p>
            <a:r>
              <a:rPr lang="en-US" sz="1200" dirty="0">
                <a:solidFill>
                  <a:srgbClr val="000000"/>
                </a:solidFill>
                <a:latin typeface="Arial" pitchFamily="34" charset="0"/>
                <a:cs typeface="Arial" pitchFamily="34" charset="0"/>
              </a:rPr>
              <a:t>3579</a:t>
            </a:r>
          </a:p>
        </p:txBody>
      </p:sp>
      <p:sp>
        <p:nvSpPr>
          <p:cNvPr id="20515" name="TextBox 101"/>
          <p:cNvSpPr txBox="1">
            <a:spLocks noChangeArrowheads="1"/>
          </p:cNvSpPr>
          <p:nvPr/>
        </p:nvSpPr>
        <p:spPr bwMode="auto">
          <a:xfrm>
            <a:off x="5732463" y="60071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3018</a:t>
            </a:r>
          </a:p>
          <a:p>
            <a:r>
              <a:rPr lang="en-US" sz="1200" dirty="0">
                <a:solidFill>
                  <a:srgbClr val="000000"/>
                </a:solidFill>
                <a:latin typeface="Arial" pitchFamily="34" charset="0"/>
                <a:cs typeface="Arial" pitchFamily="34" charset="0"/>
              </a:rPr>
              <a:t>2922</a:t>
            </a:r>
          </a:p>
        </p:txBody>
      </p:sp>
      <p:sp>
        <p:nvSpPr>
          <p:cNvPr id="20516" name="TextBox 102"/>
          <p:cNvSpPr txBox="1">
            <a:spLocks noChangeArrowheads="1"/>
          </p:cNvSpPr>
          <p:nvPr/>
        </p:nvSpPr>
        <p:spPr bwMode="auto">
          <a:xfrm>
            <a:off x="6637338" y="60071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2257</a:t>
            </a:r>
          </a:p>
          <a:p>
            <a:r>
              <a:rPr lang="en-US" sz="1200" dirty="0">
                <a:solidFill>
                  <a:srgbClr val="000000"/>
                </a:solidFill>
                <a:latin typeface="Arial" pitchFamily="34" charset="0"/>
                <a:cs typeface="Arial" pitchFamily="34" charset="0"/>
              </a:rPr>
              <a:t>2123</a:t>
            </a:r>
          </a:p>
        </p:txBody>
      </p:sp>
      <p:sp>
        <p:nvSpPr>
          <p:cNvPr id="20517" name="TextBox 103"/>
          <p:cNvSpPr txBox="1">
            <a:spLocks noChangeArrowheads="1"/>
          </p:cNvSpPr>
          <p:nvPr/>
        </p:nvSpPr>
        <p:spPr bwMode="auto">
          <a:xfrm>
            <a:off x="7543800" y="60071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1544</a:t>
            </a:r>
          </a:p>
          <a:p>
            <a:r>
              <a:rPr lang="en-US" sz="1200" dirty="0">
                <a:solidFill>
                  <a:srgbClr val="000000"/>
                </a:solidFill>
                <a:latin typeface="Arial" pitchFamily="34" charset="0"/>
                <a:cs typeface="Arial" pitchFamily="34" charset="0"/>
              </a:rPr>
              <a:t>1488</a:t>
            </a:r>
          </a:p>
        </p:txBody>
      </p:sp>
      <p:sp>
        <p:nvSpPr>
          <p:cNvPr id="20518" name="TextBox 104"/>
          <p:cNvSpPr txBox="1">
            <a:spLocks noChangeArrowheads="1"/>
          </p:cNvSpPr>
          <p:nvPr/>
        </p:nvSpPr>
        <p:spPr bwMode="auto">
          <a:xfrm>
            <a:off x="8494714" y="600710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896</a:t>
            </a:r>
          </a:p>
          <a:p>
            <a:r>
              <a:rPr lang="en-US" sz="1200" dirty="0">
                <a:solidFill>
                  <a:srgbClr val="000000"/>
                </a:solidFill>
                <a:latin typeface="Arial" pitchFamily="34" charset="0"/>
                <a:cs typeface="Arial" pitchFamily="34" charset="0"/>
              </a:rPr>
              <a:t>853</a:t>
            </a:r>
          </a:p>
        </p:txBody>
      </p:sp>
      <p:sp>
        <p:nvSpPr>
          <p:cNvPr id="20519" name="TextBox 105"/>
          <p:cNvSpPr txBox="1">
            <a:spLocks noChangeArrowheads="1"/>
          </p:cNvSpPr>
          <p:nvPr/>
        </p:nvSpPr>
        <p:spPr bwMode="auto">
          <a:xfrm>
            <a:off x="9394826" y="600710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249</a:t>
            </a:r>
          </a:p>
          <a:p>
            <a:r>
              <a:rPr lang="en-US" sz="1200" dirty="0">
                <a:solidFill>
                  <a:srgbClr val="000000"/>
                </a:solidFill>
                <a:latin typeface="Arial" pitchFamily="34" charset="0"/>
                <a:cs typeface="Arial" pitchFamily="34" charset="0"/>
              </a:rPr>
              <a:t>236</a:t>
            </a:r>
          </a:p>
        </p:txBody>
      </p:sp>
      <p:sp>
        <p:nvSpPr>
          <p:cNvPr id="20520" name="TextBox 107"/>
          <p:cNvSpPr txBox="1">
            <a:spLocks noChangeArrowheads="1"/>
          </p:cNvSpPr>
          <p:nvPr/>
        </p:nvSpPr>
        <p:spPr bwMode="auto">
          <a:xfrm>
            <a:off x="1906589" y="6007101"/>
            <a:ext cx="782637"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LCZ696</a:t>
            </a:r>
          </a:p>
          <a:p>
            <a:r>
              <a:rPr lang="en-US" sz="1200" dirty="0">
                <a:solidFill>
                  <a:srgbClr val="000000"/>
                </a:solidFill>
                <a:latin typeface="Arial" pitchFamily="34" charset="0"/>
                <a:cs typeface="Arial" pitchFamily="34" charset="0"/>
              </a:rPr>
              <a:t>Enalapril</a:t>
            </a:r>
          </a:p>
        </p:txBody>
      </p:sp>
      <p:sp>
        <p:nvSpPr>
          <p:cNvPr id="20521" name="TextBox 108"/>
          <p:cNvSpPr txBox="1">
            <a:spLocks noChangeArrowheads="1"/>
          </p:cNvSpPr>
          <p:nvPr/>
        </p:nvSpPr>
        <p:spPr bwMode="auto">
          <a:xfrm>
            <a:off x="1906589" y="5729288"/>
            <a:ext cx="1254125" cy="277812"/>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Patients at Risk</a:t>
            </a:r>
          </a:p>
        </p:txBody>
      </p:sp>
      <p:cxnSp>
        <p:nvCxnSpPr>
          <p:cNvPr id="111" name="Straight Connector 110"/>
          <p:cNvCxnSpPr>
            <a:cxnSpLocks noChangeShapeType="1"/>
          </p:cNvCxnSpPr>
          <p:nvPr/>
        </p:nvCxnSpPr>
        <p:spPr bwMode="auto">
          <a:xfrm>
            <a:off x="1978026" y="6007100"/>
            <a:ext cx="1209675" cy="1588"/>
          </a:xfrm>
          <a:prstGeom prst="line">
            <a:avLst/>
          </a:prstGeom>
          <a:noFill/>
          <a:ln w="19050">
            <a:solidFill>
              <a:schemeClr val="tx1"/>
            </a:solidFill>
            <a:round/>
            <a:headEnd/>
            <a:tailEnd/>
          </a:ln>
          <a:effectLst>
            <a:outerShdw dist="20000" dir="5400000" rotWithShape="0">
              <a:srgbClr val="808080">
                <a:alpha val="37999"/>
              </a:srgbClr>
            </a:outerShdw>
          </a:effectLst>
        </p:spPr>
      </p:cxnSp>
      <p:sp>
        <p:nvSpPr>
          <p:cNvPr id="20523" name="TextBox 114"/>
          <p:cNvSpPr txBox="1">
            <a:spLocks noChangeArrowheads="1"/>
          </p:cNvSpPr>
          <p:nvPr/>
        </p:nvSpPr>
        <p:spPr bwMode="auto">
          <a:xfrm>
            <a:off x="9613901" y="1530351"/>
            <a:ext cx="823913"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1117</a:t>
            </a:r>
          </a:p>
        </p:txBody>
      </p:sp>
      <p:sp>
        <p:nvSpPr>
          <p:cNvPr id="20524" name="TextBox 60"/>
          <p:cNvSpPr txBox="1">
            <a:spLocks noChangeArrowheads="1"/>
          </p:cNvSpPr>
          <p:nvPr/>
        </p:nvSpPr>
        <p:spPr bwMode="auto">
          <a:xfrm rot="-5400000">
            <a:off x="891382" y="3001169"/>
            <a:ext cx="3117850" cy="608013"/>
          </a:xfrm>
          <a:prstGeom prst="rect">
            <a:avLst/>
          </a:prstGeom>
          <a:noFill/>
          <a:ln w="9525">
            <a:noFill/>
            <a:miter lim="800000"/>
            <a:headEnd/>
            <a:tailEnd/>
          </a:ln>
        </p:spPr>
        <p:txBody>
          <a:bodyPr>
            <a:spAutoFit/>
          </a:bodyPr>
          <a:lstStyle/>
          <a:p>
            <a:pPr algn="ctr">
              <a:lnSpc>
                <a:spcPts val="2000"/>
              </a:lnSpc>
            </a:pPr>
            <a:r>
              <a:rPr lang="en-US" b="1" dirty="0">
                <a:solidFill>
                  <a:srgbClr val="000000"/>
                </a:solidFill>
                <a:latin typeface="Arial" pitchFamily="34" charset="0"/>
                <a:cs typeface="Arial" pitchFamily="34" charset="0"/>
              </a:rPr>
              <a:t>Kaplan-Meier Estimate of</a:t>
            </a:r>
          </a:p>
          <a:p>
            <a:pPr algn="ctr">
              <a:lnSpc>
                <a:spcPts val="2000"/>
              </a:lnSpc>
            </a:pPr>
            <a:r>
              <a:rPr lang="en-US" b="1" dirty="0">
                <a:solidFill>
                  <a:srgbClr val="000000"/>
                </a:solidFill>
                <a:latin typeface="Arial" pitchFamily="34" charset="0"/>
                <a:cs typeface="Arial" pitchFamily="34" charset="0"/>
              </a:rPr>
              <a:t>Cumulative Rates (%)</a:t>
            </a:r>
          </a:p>
        </p:txBody>
      </p:sp>
      <p:grpSp>
        <p:nvGrpSpPr>
          <p:cNvPr id="68" name="Group 19"/>
          <p:cNvGrpSpPr/>
          <p:nvPr/>
        </p:nvGrpSpPr>
        <p:grpSpPr>
          <a:xfrm>
            <a:off x="3297234" y="2365044"/>
            <a:ext cx="6330950" cy="2852443"/>
            <a:chOff x="1666875" y="3016250"/>
            <a:chExt cx="6330950" cy="1289050"/>
          </a:xfrm>
          <a:effectLst>
            <a:outerShdw blurRad="76200" dist="38100" dir="2700000">
              <a:srgbClr val="000000">
                <a:alpha val="43000"/>
              </a:srgbClr>
            </a:outerShdw>
          </a:effectLst>
        </p:grpSpPr>
        <p:sp>
          <p:nvSpPr>
            <p:cNvPr id="69" name="Freeform 68"/>
            <p:cNvSpPr/>
            <p:nvPr/>
          </p:nvSpPr>
          <p:spPr>
            <a:xfrm>
              <a:off x="1666875" y="3683000"/>
              <a:ext cx="2352675" cy="622300"/>
            </a:xfrm>
            <a:custGeom>
              <a:avLst/>
              <a:gdLst>
                <a:gd name="connsiteX0" fmla="*/ 0 w 2352675"/>
                <a:gd name="connsiteY0" fmla="*/ 622300 h 622300"/>
                <a:gd name="connsiteX1" fmla="*/ 60325 w 2352675"/>
                <a:gd name="connsiteY1" fmla="*/ 612775 h 622300"/>
                <a:gd name="connsiteX2" fmla="*/ 82550 w 2352675"/>
                <a:gd name="connsiteY2" fmla="*/ 600075 h 622300"/>
                <a:gd name="connsiteX3" fmla="*/ 149225 w 2352675"/>
                <a:gd name="connsiteY3" fmla="*/ 584200 h 622300"/>
                <a:gd name="connsiteX4" fmla="*/ 165100 w 2352675"/>
                <a:gd name="connsiteY4" fmla="*/ 568325 h 622300"/>
                <a:gd name="connsiteX5" fmla="*/ 212725 w 2352675"/>
                <a:gd name="connsiteY5" fmla="*/ 565150 h 622300"/>
                <a:gd name="connsiteX6" fmla="*/ 279400 w 2352675"/>
                <a:gd name="connsiteY6" fmla="*/ 549275 h 622300"/>
                <a:gd name="connsiteX7" fmla="*/ 320675 w 2352675"/>
                <a:gd name="connsiteY7" fmla="*/ 536575 h 622300"/>
                <a:gd name="connsiteX8" fmla="*/ 374650 w 2352675"/>
                <a:gd name="connsiteY8" fmla="*/ 520700 h 622300"/>
                <a:gd name="connsiteX9" fmla="*/ 428625 w 2352675"/>
                <a:gd name="connsiteY9" fmla="*/ 501650 h 622300"/>
                <a:gd name="connsiteX10" fmla="*/ 469900 w 2352675"/>
                <a:gd name="connsiteY10" fmla="*/ 485775 h 622300"/>
                <a:gd name="connsiteX11" fmla="*/ 517525 w 2352675"/>
                <a:gd name="connsiteY11" fmla="*/ 463550 h 622300"/>
                <a:gd name="connsiteX12" fmla="*/ 558800 w 2352675"/>
                <a:gd name="connsiteY12" fmla="*/ 463550 h 622300"/>
                <a:gd name="connsiteX13" fmla="*/ 596900 w 2352675"/>
                <a:gd name="connsiteY13" fmla="*/ 450850 h 622300"/>
                <a:gd name="connsiteX14" fmla="*/ 596900 w 2352675"/>
                <a:gd name="connsiteY14" fmla="*/ 441325 h 622300"/>
                <a:gd name="connsiteX15" fmla="*/ 688975 w 2352675"/>
                <a:gd name="connsiteY15" fmla="*/ 419100 h 622300"/>
                <a:gd name="connsiteX16" fmla="*/ 704850 w 2352675"/>
                <a:gd name="connsiteY16" fmla="*/ 412750 h 622300"/>
                <a:gd name="connsiteX17" fmla="*/ 774700 w 2352675"/>
                <a:gd name="connsiteY17" fmla="*/ 406400 h 622300"/>
                <a:gd name="connsiteX18" fmla="*/ 806450 w 2352675"/>
                <a:gd name="connsiteY18" fmla="*/ 393700 h 622300"/>
                <a:gd name="connsiteX19" fmla="*/ 819150 w 2352675"/>
                <a:gd name="connsiteY19" fmla="*/ 387350 h 622300"/>
                <a:gd name="connsiteX20" fmla="*/ 863600 w 2352675"/>
                <a:gd name="connsiteY20" fmla="*/ 377825 h 622300"/>
                <a:gd name="connsiteX21" fmla="*/ 908050 w 2352675"/>
                <a:gd name="connsiteY21" fmla="*/ 368300 h 622300"/>
                <a:gd name="connsiteX22" fmla="*/ 936625 w 2352675"/>
                <a:gd name="connsiteY22" fmla="*/ 358775 h 622300"/>
                <a:gd name="connsiteX23" fmla="*/ 952500 w 2352675"/>
                <a:gd name="connsiteY23" fmla="*/ 352425 h 622300"/>
                <a:gd name="connsiteX24" fmla="*/ 977900 w 2352675"/>
                <a:gd name="connsiteY24" fmla="*/ 342900 h 622300"/>
                <a:gd name="connsiteX25" fmla="*/ 1003300 w 2352675"/>
                <a:gd name="connsiteY25" fmla="*/ 333375 h 622300"/>
                <a:gd name="connsiteX26" fmla="*/ 1047750 w 2352675"/>
                <a:gd name="connsiteY26" fmla="*/ 320675 h 622300"/>
                <a:gd name="connsiteX27" fmla="*/ 1060450 w 2352675"/>
                <a:gd name="connsiteY27" fmla="*/ 314325 h 622300"/>
                <a:gd name="connsiteX28" fmla="*/ 1108075 w 2352675"/>
                <a:gd name="connsiteY28" fmla="*/ 292100 h 622300"/>
                <a:gd name="connsiteX29" fmla="*/ 1152525 w 2352675"/>
                <a:gd name="connsiteY29" fmla="*/ 279400 h 622300"/>
                <a:gd name="connsiteX30" fmla="*/ 1216025 w 2352675"/>
                <a:gd name="connsiteY30" fmla="*/ 266700 h 622300"/>
                <a:gd name="connsiteX31" fmla="*/ 1266825 w 2352675"/>
                <a:gd name="connsiteY31" fmla="*/ 254000 h 622300"/>
                <a:gd name="connsiteX32" fmla="*/ 1314450 w 2352675"/>
                <a:gd name="connsiteY32" fmla="*/ 247650 h 622300"/>
                <a:gd name="connsiteX33" fmla="*/ 1374775 w 2352675"/>
                <a:gd name="connsiteY33" fmla="*/ 228600 h 622300"/>
                <a:gd name="connsiteX34" fmla="*/ 1416050 w 2352675"/>
                <a:gd name="connsiteY34" fmla="*/ 222250 h 622300"/>
                <a:gd name="connsiteX35" fmla="*/ 1476375 w 2352675"/>
                <a:gd name="connsiteY35" fmla="*/ 206375 h 622300"/>
                <a:gd name="connsiteX36" fmla="*/ 1524000 w 2352675"/>
                <a:gd name="connsiteY36" fmla="*/ 190500 h 622300"/>
                <a:gd name="connsiteX37" fmla="*/ 1549400 w 2352675"/>
                <a:gd name="connsiteY37" fmla="*/ 180975 h 622300"/>
                <a:gd name="connsiteX38" fmla="*/ 1571625 w 2352675"/>
                <a:gd name="connsiteY38" fmla="*/ 177800 h 622300"/>
                <a:gd name="connsiteX39" fmla="*/ 1609725 w 2352675"/>
                <a:gd name="connsiteY39" fmla="*/ 171450 h 622300"/>
                <a:gd name="connsiteX40" fmla="*/ 1628775 w 2352675"/>
                <a:gd name="connsiteY40" fmla="*/ 165100 h 622300"/>
                <a:gd name="connsiteX41" fmla="*/ 1673225 w 2352675"/>
                <a:gd name="connsiteY41" fmla="*/ 152400 h 622300"/>
                <a:gd name="connsiteX42" fmla="*/ 1724025 w 2352675"/>
                <a:gd name="connsiteY42" fmla="*/ 146050 h 622300"/>
                <a:gd name="connsiteX43" fmla="*/ 1774825 w 2352675"/>
                <a:gd name="connsiteY43" fmla="*/ 127000 h 622300"/>
                <a:gd name="connsiteX44" fmla="*/ 1835150 w 2352675"/>
                <a:gd name="connsiteY44" fmla="*/ 104775 h 622300"/>
                <a:gd name="connsiteX45" fmla="*/ 1892300 w 2352675"/>
                <a:gd name="connsiteY45" fmla="*/ 95250 h 622300"/>
                <a:gd name="connsiteX46" fmla="*/ 1924050 w 2352675"/>
                <a:gd name="connsiteY46" fmla="*/ 88900 h 622300"/>
                <a:gd name="connsiteX47" fmla="*/ 2000250 w 2352675"/>
                <a:gd name="connsiteY47" fmla="*/ 85725 h 622300"/>
                <a:gd name="connsiteX48" fmla="*/ 2041525 w 2352675"/>
                <a:gd name="connsiteY48" fmla="*/ 66675 h 622300"/>
                <a:gd name="connsiteX49" fmla="*/ 2101850 w 2352675"/>
                <a:gd name="connsiteY49" fmla="*/ 60325 h 622300"/>
                <a:gd name="connsiteX50" fmla="*/ 2159000 w 2352675"/>
                <a:gd name="connsiteY50" fmla="*/ 41275 h 622300"/>
                <a:gd name="connsiteX51" fmla="*/ 2206625 w 2352675"/>
                <a:gd name="connsiteY51" fmla="*/ 28575 h 622300"/>
                <a:gd name="connsiteX52" fmla="*/ 2244725 w 2352675"/>
                <a:gd name="connsiteY52" fmla="*/ 22225 h 622300"/>
                <a:gd name="connsiteX53" fmla="*/ 2305050 w 2352675"/>
                <a:gd name="connsiteY53" fmla="*/ 9525 h 622300"/>
                <a:gd name="connsiteX54" fmla="*/ 2352675 w 2352675"/>
                <a:gd name="connsiteY54"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2675" h="622300">
                  <a:moveTo>
                    <a:pt x="0" y="622300"/>
                  </a:moveTo>
                  <a:cubicBezTo>
                    <a:pt x="23283" y="619389"/>
                    <a:pt x="46567" y="616479"/>
                    <a:pt x="60325" y="612775"/>
                  </a:cubicBezTo>
                  <a:cubicBezTo>
                    <a:pt x="74083" y="609071"/>
                    <a:pt x="67733" y="604838"/>
                    <a:pt x="82550" y="600075"/>
                  </a:cubicBezTo>
                  <a:cubicBezTo>
                    <a:pt x="97367" y="595312"/>
                    <a:pt x="135467" y="589492"/>
                    <a:pt x="149225" y="584200"/>
                  </a:cubicBezTo>
                  <a:cubicBezTo>
                    <a:pt x="162983" y="578908"/>
                    <a:pt x="154517" y="571500"/>
                    <a:pt x="165100" y="568325"/>
                  </a:cubicBezTo>
                  <a:cubicBezTo>
                    <a:pt x="175683" y="565150"/>
                    <a:pt x="193675" y="568325"/>
                    <a:pt x="212725" y="565150"/>
                  </a:cubicBezTo>
                  <a:cubicBezTo>
                    <a:pt x="231775" y="561975"/>
                    <a:pt x="261408" y="554038"/>
                    <a:pt x="279400" y="549275"/>
                  </a:cubicBezTo>
                  <a:cubicBezTo>
                    <a:pt x="297392" y="544513"/>
                    <a:pt x="320675" y="536575"/>
                    <a:pt x="320675" y="536575"/>
                  </a:cubicBezTo>
                  <a:cubicBezTo>
                    <a:pt x="336550" y="531813"/>
                    <a:pt x="356658" y="526521"/>
                    <a:pt x="374650" y="520700"/>
                  </a:cubicBezTo>
                  <a:cubicBezTo>
                    <a:pt x="392642" y="514879"/>
                    <a:pt x="412750" y="507471"/>
                    <a:pt x="428625" y="501650"/>
                  </a:cubicBezTo>
                  <a:cubicBezTo>
                    <a:pt x="444500" y="495829"/>
                    <a:pt x="455083" y="492125"/>
                    <a:pt x="469900" y="485775"/>
                  </a:cubicBezTo>
                  <a:cubicBezTo>
                    <a:pt x="484717" y="479425"/>
                    <a:pt x="502708" y="467254"/>
                    <a:pt x="517525" y="463550"/>
                  </a:cubicBezTo>
                  <a:cubicBezTo>
                    <a:pt x="532342" y="459846"/>
                    <a:pt x="545571" y="465667"/>
                    <a:pt x="558800" y="463550"/>
                  </a:cubicBezTo>
                  <a:cubicBezTo>
                    <a:pt x="572029" y="461433"/>
                    <a:pt x="590550" y="454554"/>
                    <a:pt x="596900" y="450850"/>
                  </a:cubicBezTo>
                  <a:cubicBezTo>
                    <a:pt x="603250" y="447146"/>
                    <a:pt x="581554" y="446617"/>
                    <a:pt x="596900" y="441325"/>
                  </a:cubicBezTo>
                  <a:cubicBezTo>
                    <a:pt x="612246" y="436033"/>
                    <a:pt x="670983" y="423863"/>
                    <a:pt x="688975" y="419100"/>
                  </a:cubicBezTo>
                  <a:cubicBezTo>
                    <a:pt x="706967" y="414338"/>
                    <a:pt x="690563" y="414867"/>
                    <a:pt x="704850" y="412750"/>
                  </a:cubicBezTo>
                  <a:cubicBezTo>
                    <a:pt x="719138" y="410633"/>
                    <a:pt x="757767" y="409575"/>
                    <a:pt x="774700" y="406400"/>
                  </a:cubicBezTo>
                  <a:cubicBezTo>
                    <a:pt x="791633" y="403225"/>
                    <a:pt x="799042" y="396875"/>
                    <a:pt x="806450" y="393700"/>
                  </a:cubicBezTo>
                  <a:cubicBezTo>
                    <a:pt x="813858" y="390525"/>
                    <a:pt x="809625" y="389996"/>
                    <a:pt x="819150" y="387350"/>
                  </a:cubicBezTo>
                  <a:cubicBezTo>
                    <a:pt x="828675" y="384704"/>
                    <a:pt x="863600" y="377825"/>
                    <a:pt x="863600" y="377825"/>
                  </a:cubicBezTo>
                  <a:cubicBezTo>
                    <a:pt x="878417" y="374650"/>
                    <a:pt x="895879" y="371475"/>
                    <a:pt x="908050" y="368300"/>
                  </a:cubicBezTo>
                  <a:cubicBezTo>
                    <a:pt x="920221" y="365125"/>
                    <a:pt x="929217" y="361421"/>
                    <a:pt x="936625" y="358775"/>
                  </a:cubicBezTo>
                  <a:cubicBezTo>
                    <a:pt x="944033" y="356129"/>
                    <a:pt x="952500" y="352425"/>
                    <a:pt x="952500" y="352425"/>
                  </a:cubicBezTo>
                  <a:lnTo>
                    <a:pt x="977900" y="342900"/>
                  </a:lnTo>
                  <a:cubicBezTo>
                    <a:pt x="986367" y="339725"/>
                    <a:pt x="991658" y="337079"/>
                    <a:pt x="1003300" y="333375"/>
                  </a:cubicBezTo>
                  <a:cubicBezTo>
                    <a:pt x="1014942" y="329671"/>
                    <a:pt x="1038225" y="323850"/>
                    <a:pt x="1047750" y="320675"/>
                  </a:cubicBezTo>
                  <a:cubicBezTo>
                    <a:pt x="1057275" y="317500"/>
                    <a:pt x="1060450" y="314325"/>
                    <a:pt x="1060450" y="314325"/>
                  </a:cubicBezTo>
                  <a:cubicBezTo>
                    <a:pt x="1070504" y="309563"/>
                    <a:pt x="1092729" y="297921"/>
                    <a:pt x="1108075" y="292100"/>
                  </a:cubicBezTo>
                  <a:cubicBezTo>
                    <a:pt x="1123421" y="286279"/>
                    <a:pt x="1134533" y="283633"/>
                    <a:pt x="1152525" y="279400"/>
                  </a:cubicBezTo>
                  <a:cubicBezTo>
                    <a:pt x="1170517" y="275167"/>
                    <a:pt x="1196975" y="270933"/>
                    <a:pt x="1216025" y="266700"/>
                  </a:cubicBezTo>
                  <a:cubicBezTo>
                    <a:pt x="1235075" y="262467"/>
                    <a:pt x="1250421" y="257175"/>
                    <a:pt x="1266825" y="254000"/>
                  </a:cubicBezTo>
                  <a:cubicBezTo>
                    <a:pt x="1283229" y="250825"/>
                    <a:pt x="1296458" y="251883"/>
                    <a:pt x="1314450" y="247650"/>
                  </a:cubicBezTo>
                  <a:cubicBezTo>
                    <a:pt x="1332442" y="243417"/>
                    <a:pt x="1357842" y="232833"/>
                    <a:pt x="1374775" y="228600"/>
                  </a:cubicBezTo>
                  <a:cubicBezTo>
                    <a:pt x="1391708" y="224367"/>
                    <a:pt x="1399117" y="225954"/>
                    <a:pt x="1416050" y="222250"/>
                  </a:cubicBezTo>
                  <a:cubicBezTo>
                    <a:pt x="1432983" y="218546"/>
                    <a:pt x="1458383" y="211667"/>
                    <a:pt x="1476375" y="206375"/>
                  </a:cubicBezTo>
                  <a:cubicBezTo>
                    <a:pt x="1494367" y="201083"/>
                    <a:pt x="1511829" y="194733"/>
                    <a:pt x="1524000" y="190500"/>
                  </a:cubicBezTo>
                  <a:cubicBezTo>
                    <a:pt x="1536171" y="186267"/>
                    <a:pt x="1541463" y="183092"/>
                    <a:pt x="1549400" y="180975"/>
                  </a:cubicBezTo>
                  <a:cubicBezTo>
                    <a:pt x="1557337" y="178858"/>
                    <a:pt x="1571625" y="177800"/>
                    <a:pt x="1571625" y="177800"/>
                  </a:cubicBezTo>
                  <a:cubicBezTo>
                    <a:pt x="1581679" y="176213"/>
                    <a:pt x="1600200" y="173567"/>
                    <a:pt x="1609725" y="171450"/>
                  </a:cubicBezTo>
                  <a:cubicBezTo>
                    <a:pt x="1619250" y="169333"/>
                    <a:pt x="1618192" y="168275"/>
                    <a:pt x="1628775" y="165100"/>
                  </a:cubicBezTo>
                  <a:cubicBezTo>
                    <a:pt x="1639358" y="161925"/>
                    <a:pt x="1657350" y="155575"/>
                    <a:pt x="1673225" y="152400"/>
                  </a:cubicBezTo>
                  <a:cubicBezTo>
                    <a:pt x="1689100" y="149225"/>
                    <a:pt x="1707092" y="150283"/>
                    <a:pt x="1724025" y="146050"/>
                  </a:cubicBezTo>
                  <a:cubicBezTo>
                    <a:pt x="1740958" y="141817"/>
                    <a:pt x="1774825" y="127000"/>
                    <a:pt x="1774825" y="127000"/>
                  </a:cubicBezTo>
                  <a:cubicBezTo>
                    <a:pt x="1793346" y="120121"/>
                    <a:pt x="1815571" y="110067"/>
                    <a:pt x="1835150" y="104775"/>
                  </a:cubicBezTo>
                  <a:cubicBezTo>
                    <a:pt x="1854729" y="99483"/>
                    <a:pt x="1877483" y="97896"/>
                    <a:pt x="1892300" y="95250"/>
                  </a:cubicBezTo>
                  <a:cubicBezTo>
                    <a:pt x="1907117" y="92604"/>
                    <a:pt x="1906058" y="90488"/>
                    <a:pt x="1924050" y="88900"/>
                  </a:cubicBezTo>
                  <a:cubicBezTo>
                    <a:pt x="1942042" y="87313"/>
                    <a:pt x="1980671" y="89429"/>
                    <a:pt x="2000250" y="85725"/>
                  </a:cubicBezTo>
                  <a:cubicBezTo>
                    <a:pt x="2019829" y="82021"/>
                    <a:pt x="2024592" y="70908"/>
                    <a:pt x="2041525" y="66675"/>
                  </a:cubicBezTo>
                  <a:cubicBezTo>
                    <a:pt x="2058458" y="62442"/>
                    <a:pt x="2082271" y="64558"/>
                    <a:pt x="2101850" y="60325"/>
                  </a:cubicBezTo>
                  <a:cubicBezTo>
                    <a:pt x="2121429" y="56092"/>
                    <a:pt x="2141538" y="46567"/>
                    <a:pt x="2159000" y="41275"/>
                  </a:cubicBezTo>
                  <a:cubicBezTo>
                    <a:pt x="2176462" y="35983"/>
                    <a:pt x="2192338" y="31750"/>
                    <a:pt x="2206625" y="28575"/>
                  </a:cubicBezTo>
                  <a:cubicBezTo>
                    <a:pt x="2220912" y="25400"/>
                    <a:pt x="2228321" y="25400"/>
                    <a:pt x="2244725" y="22225"/>
                  </a:cubicBezTo>
                  <a:cubicBezTo>
                    <a:pt x="2261129" y="19050"/>
                    <a:pt x="2305050" y="9525"/>
                    <a:pt x="2305050" y="9525"/>
                  </a:cubicBezTo>
                  <a:lnTo>
                    <a:pt x="2352675" y="0"/>
                  </a:lnTo>
                </a:path>
              </a:pathLst>
            </a:custGeom>
            <a:ln w="57150" cap="flat" cmpd="sng" algn="ctr">
              <a:solidFill>
                <a:srgbClr val="5F96C5"/>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chemeClr val="bg1"/>
                </a:solidFill>
              </a:endParaRPr>
            </a:p>
          </p:txBody>
        </p:sp>
        <p:sp>
          <p:nvSpPr>
            <p:cNvPr id="70" name="Freeform 69"/>
            <p:cNvSpPr/>
            <p:nvPr/>
          </p:nvSpPr>
          <p:spPr>
            <a:xfrm>
              <a:off x="4029075" y="3251200"/>
              <a:ext cx="2387600" cy="428625"/>
            </a:xfrm>
            <a:custGeom>
              <a:avLst/>
              <a:gdLst>
                <a:gd name="connsiteX0" fmla="*/ 0 w 2387600"/>
                <a:gd name="connsiteY0" fmla="*/ 428625 h 428625"/>
                <a:gd name="connsiteX1" fmla="*/ 92075 w 2387600"/>
                <a:gd name="connsiteY1" fmla="*/ 415925 h 428625"/>
                <a:gd name="connsiteX2" fmla="*/ 117475 w 2387600"/>
                <a:gd name="connsiteY2" fmla="*/ 403225 h 428625"/>
                <a:gd name="connsiteX3" fmla="*/ 180975 w 2387600"/>
                <a:gd name="connsiteY3" fmla="*/ 400050 h 428625"/>
                <a:gd name="connsiteX4" fmla="*/ 219075 w 2387600"/>
                <a:gd name="connsiteY4" fmla="*/ 387350 h 428625"/>
                <a:gd name="connsiteX5" fmla="*/ 263525 w 2387600"/>
                <a:gd name="connsiteY5" fmla="*/ 377825 h 428625"/>
                <a:gd name="connsiteX6" fmla="*/ 301625 w 2387600"/>
                <a:gd name="connsiteY6" fmla="*/ 368300 h 428625"/>
                <a:gd name="connsiteX7" fmla="*/ 336550 w 2387600"/>
                <a:gd name="connsiteY7" fmla="*/ 361950 h 428625"/>
                <a:gd name="connsiteX8" fmla="*/ 415925 w 2387600"/>
                <a:gd name="connsiteY8" fmla="*/ 355600 h 428625"/>
                <a:gd name="connsiteX9" fmla="*/ 438150 w 2387600"/>
                <a:gd name="connsiteY9" fmla="*/ 346075 h 428625"/>
                <a:gd name="connsiteX10" fmla="*/ 476250 w 2387600"/>
                <a:gd name="connsiteY10" fmla="*/ 339725 h 428625"/>
                <a:gd name="connsiteX11" fmla="*/ 555625 w 2387600"/>
                <a:gd name="connsiteY11" fmla="*/ 336550 h 428625"/>
                <a:gd name="connsiteX12" fmla="*/ 577850 w 2387600"/>
                <a:gd name="connsiteY12" fmla="*/ 317500 h 428625"/>
                <a:gd name="connsiteX13" fmla="*/ 628650 w 2387600"/>
                <a:gd name="connsiteY13" fmla="*/ 304800 h 428625"/>
                <a:gd name="connsiteX14" fmla="*/ 688975 w 2387600"/>
                <a:gd name="connsiteY14" fmla="*/ 295275 h 428625"/>
                <a:gd name="connsiteX15" fmla="*/ 720725 w 2387600"/>
                <a:gd name="connsiteY15" fmla="*/ 282575 h 428625"/>
                <a:gd name="connsiteX16" fmla="*/ 790575 w 2387600"/>
                <a:gd name="connsiteY16" fmla="*/ 273050 h 428625"/>
                <a:gd name="connsiteX17" fmla="*/ 869950 w 2387600"/>
                <a:gd name="connsiteY17" fmla="*/ 276225 h 428625"/>
                <a:gd name="connsiteX18" fmla="*/ 917575 w 2387600"/>
                <a:gd name="connsiteY18" fmla="*/ 250825 h 428625"/>
                <a:gd name="connsiteX19" fmla="*/ 987425 w 2387600"/>
                <a:gd name="connsiteY19" fmla="*/ 247650 h 428625"/>
                <a:gd name="connsiteX20" fmla="*/ 1025525 w 2387600"/>
                <a:gd name="connsiteY20" fmla="*/ 241300 h 428625"/>
                <a:gd name="connsiteX21" fmla="*/ 1085850 w 2387600"/>
                <a:gd name="connsiteY21" fmla="*/ 219075 h 428625"/>
                <a:gd name="connsiteX22" fmla="*/ 1123950 w 2387600"/>
                <a:gd name="connsiteY22" fmla="*/ 209550 h 428625"/>
                <a:gd name="connsiteX23" fmla="*/ 1228725 w 2387600"/>
                <a:gd name="connsiteY23" fmla="*/ 203200 h 428625"/>
                <a:gd name="connsiteX24" fmla="*/ 1260475 w 2387600"/>
                <a:gd name="connsiteY24" fmla="*/ 196850 h 428625"/>
                <a:gd name="connsiteX25" fmla="*/ 1349375 w 2387600"/>
                <a:gd name="connsiteY25" fmla="*/ 174625 h 428625"/>
                <a:gd name="connsiteX26" fmla="*/ 1384300 w 2387600"/>
                <a:gd name="connsiteY26" fmla="*/ 161925 h 428625"/>
                <a:gd name="connsiteX27" fmla="*/ 1419225 w 2387600"/>
                <a:gd name="connsiteY27" fmla="*/ 155575 h 428625"/>
                <a:gd name="connsiteX28" fmla="*/ 1552575 w 2387600"/>
                <a:gd name="connsiteY28" fmla="*/ 155575 h 428625"/>
                <a:gd name="connsiteX29" fmla="*/ 1574800 w 2387600"/>
                <a:gd name="connsiteY29" fmla="*/ 142875 h 428625"/>
                <a:gd name="connsiteX30" fmla="*/ 1657350 w 2387600"/>
                <a:gd name="connsiteY30" fmla="*/ 130175 h 428625"/>
                <a:gd name="connsiteX31" fmla="*/ 1711325 w 2387600"/>
                <a:gd name="connsiteY31" fmla="*/ 130175 h 428625"/>
                <a:gd name="connsiteX32" fmla="*/ 1778000 w 2387600"/>
                <a:gd name="connsiteY32" fmla="*/ 120650 h 428625"/>
                <a:gd name="connsiteX33" fmla="*/ 1819275 w 2387600"/>
                <a:gd name="connsiteY33" fmla="*/ 117475 h 428625"/>
                <a:gd name="connsiteX34" fmla="*/ 1895475 w 2387600"/>
                <a:gd name="connsiteY34" fmla="*/ 114300 h 428625"/>
                <a:gd name="connsiteX35" fmla="*/ 1924050 w 2387600"/>
                <a:gd name="connsiteY35" fmla="*/ 101600 h 428625"/>
                <a:gd name="connsiteX36" fmla="*/ 1987550 w 2387600"/>
                <a:gd name="connsiteY36" fmla="*/ 95250 h 428625"/>
                <a:gd name="connsiteX37" fmla="*/ 2028825 w 2387600"/>
                <a:gd name="connsiteY37" fmla="*/ 82550 h 428625"/>
                <a:gd name="connsiteX38" fmla="*/ 2060575 w 2387600"/>
                <a:gd name="connsiteY38" fmla="*/ 76200 h 428625"/>
                <a:gd name="connsiteX39" fmla="*/ 2095500 w 2387600"/>
                <a:gd name="connsiteY39" fmla="*/ 66675 h 428625"/>
                <a:gd name="connsiteX40" fmla="*/ 2143125 w 2387600"/>
                <a:gd name="connsiteY40" fmla="*/ 53975 h 428625"/>
                <a:gd name="connsiteX41" fmla="*/ 2209800 w 2387600"/>
                <a:gd name="connsiteY41" fmla="*/ 47625 h 428625"/>
                <a:gd name="connsiteX42" fmla="*/ 2251075 w 2387600"/>
                <a:gd name="connsiteY42" fmla="*/ 41275 h 428625"/>
                <a:gd name="connsiteX43" fmla="*/ 2311400 w 2387600"/>
                <a:gd name="connsiteY43" fmla="*/ 22225 h 428625"/>
                <a:gd name="connsiteX44" fmla="*/ 2349500 w 2387600"/>
                <a:gd name="connsiteY44" fmla="*/ 12700 h 428625"/>
                <a:gd name="connsiteX45" fmla="*/ 2387600 w 2387600"/>
                <a:gd name="connsiteY45"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7600" h="428625">
                  <a:moveTo>
                    <a:pt x="0" y="428625"/>
                  </a:moveTo>
                  <a:cubicBezTo>
                    <a:pt x="36248" y="424391"/>
                    <a:pt x="72496" y="420158"/>
                    <a:pt x="92075" y="415925"/>
                  </a:cubicBezTo>
                  <a:cubicBezTo>
                    <a:pt x="111654" y="411692"/>
                    <a:pt x="102658" y="405871"/>
                    <a:pt x="117475" y="403225"/>
                  </a:cubicBezTo>
                  <a:cubicBezTo>
                    <a:pt x="132292" y="400579"/>
                    <a:pt x="164042" y="402696"/>
                    <a:pt x="180975" y="400050"/>
                  </a:cubicBezTo>
                  <a:cubicBezTo>
                    <a:pt x="197908" y="397404"/>
                    <a:pt x="205317" y="391054"/>
                    <a:pt x="219075" y="387350"/>
                  </a:cubicBezTo>
                  <a:cubicBezTo>
                    <a:pt x="232833" y="383646"/>
                    <a:pt x="249767" y="381000"/>
                    <a:pt x="263525" y="377825"/>
                  </a:cubicBezTo>
                  <a:cubicBezTo>
                    <a:pt x="277283" y="374650"/>
                    <a:pt x="289454" y="370946"/>
                    <a:pt x="301625" y="368300"/>
                  </a:cubicBezTo>
                  <a:cubicBezTo>
                    <a:pt x="313796" y="365654"/>
                    <a:pt x="317500" y="364067"/>
                    <a:pt x="336550" y="361950"/>
                  </a:cubicBezTo>
                  <a:cubicBezTo>
                    <a:pt x="355600" y="359833"/>
                    <a:pt x="398992" y="358246"/>
                    <a:pt x="415925" y="355600"/>
                  </a:cubicBezTo>
                  <a:cubicBezTo>
                    <a:pt x="432858" y="352954"/>
                    <a:pt x="428096" y="348721"/>
                    <a:pt x="438150" y="346075"/>
                  </a:cubicBezTo>
                  <a:cubicBezTo>
                    <a:pt x="448204" y="343429"/>
                    <a:pt x="456671" y="341312"/>
                    <a:pt x="476250" y="339725"/>
                  </a:cubicBezTo>
                  <a:cubicBezTo>
                    <a:pt x="495829" y="338138"/>
                    <a:pt x="538692" y="340254"/>
                    <a:pt x="555625" y="336550"/>
                  </a:cubicBezTo>
                  <a:cubicBezTo>
                    <a:pt x="572558" y="332846"/>
                    <a:pt x="565679" y="322792"/>
                    <a:pt x="577850" y="317500"/>
                  </a:cubicBezTo>
                  <a:cubicBezTo>
                    <a:pt x="590021" y="312208"/>
                    <a:pt x="610129" y="308504"/>
                    <a:pt x="628650" y="304800"/>
                  </a:cubicBezTo>
                  <a:cubicBezTo>
                    <a:pt x="647171" y="301096"/>
                    <a:pt x="673629" y="298979"/>
                    <a:pt x="688975" y="295275"/>
                  </a:cubicBezTo>
                  <a:cubicBezTo>
                    <a:pt x="704321" y="291571"/>
                    <a:pt x="703792" y="286279"/>
                    <a:pt x="720725" y="282575"/>
                  </a:cubicBezTo>
                  <a:cubicBezTo>
                    <a:pt x="737658" y="278871"/>
                    <a:pt x="765704" y="274108"/>
                    <a:pt x="790575" y="273050"/>
                  </a:cubicBezTo>
                  <a:cubicBezTo>
                    <a:pt x="815446" y="271992"/>
                    <a:pt x="848783" y="279929"/>
                    <a:pt x="869950" y="276225"/>
                  </a:cubicBezTo>
                  <a:cubicBezTo>
                    <a:pt x="891117" y="272521"/>
                    <a:pt x="897996" y="255587"/>
                    <a:pt x="917575" y="250825"/>
                  </a:cubicBezTo>
                  <a:cubicBezTo>
                    <a:pt x="937154" y="246063"/>
                    <a:pt x="969433" y="249238"/>
                    <a:pt x="987425" y="247650"/>
                  </a:cubicBezTo>
                  <a:cubicBezTo>
                    <a:pt x="1005417" y="246063"/>
                    <a:pt x="1009121" y="246063"/>
                    <a:pt x="1025525" y="241300"/>
                  </a:cubicBezTo>
                  <a:cubicBezTo>
                    <a:pt x="1041929" y="236537"/>
                    <a:pt x="1069446" y="224367"/>
                    <a:pt x="1085850" y="219075"/>
                  </a:cubicBezTo>
                  <a:cubicBezTo>
                    <a:pt x="1102254" y="213783"/>
                    <a:pt x="1100138" y="212196"/>
                    <a:pt x="1123950" y="209550"/>
                  </a:cubicBezTo>
                  <a:cubicBezTo>
                    <a:pt x="1147762" y="206904"/>
                    <a:pt x="1205971" y="205317"/>
                    <a:pt x="1228725" y="203200"/>
                  </a:cubicBezTo>
                  <a:cubicBezTo>
                    <a:pt x="1251479" y="201083"/>
                    <a:pt x="1240367" y="201612"/>
                    <a:pt x="1260475" y="196850"/>
                  </a:cubicBezTo>
                  <a:cubicBezTo>
                    <a:pt x="1280583" y="192088"/>
                    <a:pt x="1328738" y="180446"/>
                    <a:pt x="1349375" y="174625"/>
                  </a:cubicBezTo>
                  <a:cubicBezTo>
                    <a:pt x="1370012" y="168804"/>
                    <a:pt x="1372658" y="165100"/>
                    <a:pt x="1384300" y="161925"/>
                  </a:cubicBezTo>
                  <a:cubicBezTo>
                    <a:pt x="1395942" y="158750"/>
                    <a:pt x="1391179" y="156633"/>
                    <a:pt x="1419225" y="155575"/>
                  </a:cubicBezTo>
                  <a:cubicBezTo>
                    <a:pt x="1447271" y="154517"/>
                    <a:pt x="1526646" y="157692"/>
                    <a:pt x="1552575" y="155575"/>
                  </a:cubicBezTo>
                  <a:cubicBezTo>
                    <a:pt x="1578504" y="153458"/>
                    <a:pt x="1557338" y="147108"/>
                    <a:pt x="1574800" y="142875"/>
                  </a:cubicBezTo>
                  <a:cubicBezTo>
                    <a:pt x="1592262" y="138642"/>
                    <a:pt x="1634596" y="132292"/>
                    <a:pt x="1657350" y="130175"/>
                  </a:cubicBezTo>
                  <a:cubicBezTo>
                    <a:pt x="1680104" y="128058"/>
                    <a:pt x="1691217" y="131763"/>
                    <a:pt x="1711325" y="130175"/>
                  </a:cubicBezTo>
                  <a:cubicBezTo>
                    <a:pt x="1731433" y="128588"/>
                    <a:pt x="1760008" y="122767"/>
                    <a:pt x="1778000" y="120650"/>
                  </a:cubicBezTo>
                  <a:cubicBezTo>
                    <a:pt x="1795992" y="118533"/>
                    <a:pt x="1799696" y="118533"/>
                    <a:pt x="1819275" y="117475"/>
                  </a:cubicBezTo>
                  <a:cubicBezTo>
                    <a:pt x="1838854" y="116417"/>
                    <a:pt x="1878012" y="116946"/>
                    <a:pt x="1895475" y="114300"/>
                  </a:cubicBezTo>
                  <a:cubicBezTo>
                    <a:pt x="1912938" y="111654"/>
                    <a:pt x="1908704" y="104775"/>
                    <a:pt x="1924050" y="101600"/>
                  </a:cubicBezTo>
                  <a:cubicBezTo>
                    <a:pt x="1939396" y="98425"/>
                    <a:pt x="1970088" y="98425"/>
                    <a:pt x="1987550" y="95250"/>
                  </a:cubicBezTo>
                  <a:cubicBezTo>
                    <a:pt x="2005013" y="92075"/>
                    <a:pt x="2016654" y="85725"/>
                    <a:pt x="2028825" y="82550"/>
                  </a:cubicBezTo>
                  <a:cubicBezTo>
                    <a:pt x="2040996" y="79375"/>
                    <a:pt x="2049462" y="78846"/>
                    <a:pt x="2060575" y="76200"/>
                  </a:cubicBezTo>
                  <a:cubicBezTo>
                    <a:pt x="2071688" y="73554"/>
                    <a:pt x="2095500" y="66675"/>
                    <a:pt x="2095500" y="66675"/>
                  </a:cubicBezTo>
                  <a:cubicBezTo>
                    <a:pt x="2109258" y="62971"/>
                    <a:pt x="2124075" y="57150"/>
                    <a:pt x="2143125" y="53975"/>
                  </a:cubicBezTo>
                  <a:cubicBezTo>
                    <a:pt x="2162175" y="50800"/>
                    <a:pt x="2191808" y="49742"/>
                    <a:pt x="2209800" y="47625"/>
                  </a:cubicBezTo>
                  <a:cubicBezTo>
                    <a:pt x="2227792" y="45508"/>
                    <a:pt x="2234142" y="45508"/>
                    <a:pt x="2251075" y="41275"/>
                  </a:cubicBezTo>
                  <a:cubicBezTo>
                    <a:pt x="2268008" y="37042"/>
                    <a:pt x="2294996" y="26988"/>
                    <a:pt x="2311400" y="22225"/>
                  </a:cubicBezTo>
                  <a:cubicBezTo>
                    <a:pt x="2327804" y="17462"/>
                    <a:pt x="2336800" y="16404"/>
                    <a:pt x="2349500" y="12700"/>
                  </a:cubicBezTo>
                  <a:cubicBezTo>
                    <a:pt x="2362200" y="8996"/>
                    <a:pt x="2387600" y="0"/>
                    <a:pt x="2387600" y="0"/>
                  </a:cubicBez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chemeClr val="bg1"/>
                </a:solidFill>
              </a:endParaRPr>
            </a:p>
          </p:txBody>
        </p:sp>
        <p:sp>
          <p:nvSpPr>
            <p:cNvPr id="71" name="Freeform 70"/>
            <p:cNvSpPr/>
            <p:nvPr/>
          </p:nvSpPr>
          <p:spPr>
            <a:xfrm>
              <a:off x="6419850" y="3016250"/>
              <a:ext cx="1577975" cy="234950"/>
            </a:xfrm>
            <a:custGeom>
              <a:avLst/>
              <a:gdLst>
                <a:gd name="connsiteX0" fmla="*/ 0 w 1577975"/>
                <a:gd name="connsiteY0" fmla="*/ 234950 h 234950"/>
                <a:gd name="connsiteX1" fmla="*/ 82550 w 1577975"/>
                <a:gd name="connsiteY1" fmla="*/ 215900 h 234950"/>
                <a:gd name="connsiteX2" fmla="*/ 130175 w 1577975"/>
                <a:gd name="connsiteY2" fmla="*/ 203200 h 234950"/>
                <a:gd name="connsiteX3" fmla="*/ 203200 w 1577975"/>
                <a:gd name="connsiteY3" fmla="*/ 200025 h 234950"/>
                <a:gd name="connsiteX4" fmla="*/ 292100 w 1577975"/>
                <a:gd name="connsiteY4" fmla="*/ 180975 h 234950"/>
                <a:gd name="connsiteX5" fmla="*/ 355600 w 1577975"/>
                <a:gd name="connsiteY5" fmla="*/ 180975 h 234950"/>
                <a:gd name="connsiteX6" fmla="*/ 415925 w 1577975"/>
                <a:gd name="connsiteY6" fmla="*/ 168275 h 234950"/>
                <a:gd name="connsiteX7" fmla="*/ 454025 w 1577975"/>
                <a:gd name="connsiteY7" fmla="*/ 158750 h 234950"/>
                <a:gd name="connsiteX8" fmla="*/ 527050 w 1577975"/>
                <a:gd name="connsiteY8" fmla="*/ 149225 h 234950"/>
                <a:gd name="connsiteX9" fmla="*/ 587375 w 1577975"/>
                <a:gd name="connsiteY9" fmla="*/ 142875 h 234950"/>
                <a:gd name="connsiteX10" fmla="*/ 619125 w 1577975"/>
                <a:gd name="connsiteY10" fmla="*/ 139700 h 234950"/>
                <a:gd name="connsiteX11" fmla="*/ 692150 w 1577975"/>
                <a:gd name="connsiteY11" fmla="*/ 130175 h 234950"/>
                <a:gd name="connsiteX12" fmla="*/ 746125 w 1577975"/>
                <a:gd name="connsiteY12" fmla="*/ 120650 h 234950"/>
                <a:gd name="connsiteX13" fmla="*/ 800100 w 1577975"/>
                <a:gd name="connsiteY13" fmla="*/ 104775 h 234950"/>
                <a:gd name="connsiteX14" fmla="*/ 844550 w 1577975"/>
                <a:gd name="connsiteY14" fmla="*/ 98425 h 234950"/>
                <a:gd name="connsiteX15" fmla="*/ 917575 w 1577975"/>
                <a:gd name="connsiteY15" fmla="*/ 92075 h 234950"/>
                <a:gd name="connsiteX16" fmla="*/ 977900 w 1577975"/>
                <a:gd name="connsiteY16" fmla="*/ 82550 h 234950"/>
                <a:gd name="connsiteX17" fmla="*/ 1041400 w 1577975"/>
                <a:gd name="connsiteY17" fmla="*/ 79375 h 234950"/>
                <a:gd name="connsiteX18" fmla="*/ 1076325 w 1577975"/>
                <a:gd name="connsiteY18" fmla="*/ 69850 h 234950"/>
                <a:gd name="connsiteX19" fmla="*/ 1130300 w 1577975"/>
                <a:gd name="connsiteY19" fmla="*/ 69850 h 234950"/>
                <a:gd name="connsiteX20" fmla="*/ 1206500 w 1577975"/>
                <a:gd name="connsiteY20" fmla="*/ 47625 h 234950"/>
                <a:gd name="connsiteX21" fmla="*/ 1273175 w 1577975"/>
                <a:gd name="connsiteY21" fmla="*/ 50800 h 234950"/>
                <a:gd name="connsiteX22" fmla="*/ 1298575 w 1577975"/>
                <a:gd name="connsiteY22" fmla="*/ 34925 h 234950"/>
                <a:gd name="connsiteX23" fmla="*/ 1368425 w 1577975"/>
                <a:gd name="connsiteY23" fmla="*/ 34925 h 234950"/>
                <a:gd name="connsiteX24" fmla="*/ 1397000 w 1577975"/>
                <a:gd name="connsiteY24" fmla="*/ 15875 h 234950"/>
                <a:gd name="connsiteX25" fmla="*/ 1450975 w 1577975"/>
                <a:gd name="connsiteY25" fmla="*/ 9525 h 234950"/>
                <a:gd name="connsiteX26" fmla="*/ 1473200 w 1577975"/>
                <a:gd name="connsiteY26" fmla="*/ 6350 h 234950"/>
                <a:gd name="connsiteX27" fmla="*/ 1520825 w 1577975"/>
                <a:gd name="connsiteY27" fmla="*/ 3175 h 234950"/>
                <a:gd name="connsiteX28" fmla="*/ 1577975 w 1577975"/>
                <a:gd name="connsiteY28"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7975" h="234950">
                  <a:moveTo>
                    <a:pt x="0" y="234950"/>
                  </a:moveTo>
                  <a:lnTo>
                    <a:pt x="82550" y="215900"/>
                  </a:lnTo>
                  <a:cubicBezTo>
                    <a:pt x="104246" y="210608"/>
                    <a:pt x="110067" y="205846"/>
                    <a:pt x="130175" y="203200"/>
                  </a:cubicBezTo>
                  <a:cubicBezTo>
                    <a:pt x="150283" y="200554"/>
                    <a:pt x="176213" y="203729"/>
                    <a:pt x="203200" y="200025"/>
                  </a:cubicBezTo>
                  <a:cubicBezTo>
                    <a:pt x="230187" y="196321"/>
                    <a:pt x="266700" y="184150"/>
                    <a:pt x="292100" y="180975"/>
                  </a:cubicBezTo>
                  <a:cubicBezTo>
                    <a:pt x="317500" y="177800"/>
                    <a:pt x="334963" y="183092"/>
                    <a:pt x="355600" y="180975"/>
                  </a:cubicBezTo>
                  <a:cubicBezTo>
                    <a:pt x="376237" y="178858"/>
                    <a:pt x="399521" y="171979"/>
                    <a:pt x="415925" y="168275"/>
                  </a:cubicBezTo>
                  <a:cubicBezTo>
                    <a:pt x="432329" y="164571"/>
                    <a:pt x="435504" y="161925"/>
                    <a:pt x="454025" y="158750"/>
                  </a:cubicBezTo>
                  <a:cubicBezTo>
                    <a:pt x="472546" y="155575"/>
                    <a:pt x="504825" y="151871"/>
                    <a:pt x="527050" y="149225"/>
                  </a:cubicBezTo>
                  <a:cubicBezTo>
                    <a:pt x="549275" y="146579"/>
                    <a:pt x="587375" y="142875"/>
                    <a:pt x="587375" y="142875"/>
                  </a:cubicBezTo>
                  <a:lnTo>
                    <a:pt x="619125" y="139700"/>
                  </a:lnTo>
                  <a:lnTo>
                    <a:pt x="692150" y="130175"/>
                  </a:lnTo>
                  <a:cubicBezTo>
                    <a:pt x="713317" y="127000"/>
                    <a:pt x="728133" y="124883"/>
                    <a:pt x="746125" y="120650"/>
                  </a:cubicBezTo>
                  <a:cubicBezTo>
                    <a:pt x="764117" y="116417"/>
                    <a:pt x="783696" y="108479"/>
                    <a:pt x="800100" y="104775"/>
                  </a:cubicBezTo>
                  <a:cubicBezTo>
                    <a:pt x="816504" y="101071"/>
                    <a:pt x="824971" y="100542"/>
                    <a:pt x="844550" y="98425"/>
                  </a:cubicBezTo>
                  <a:cubicBezTo>
                    <a:pt x="864129" y="96308"/>
                    <a:pt x="895350" y="94721"/>
                    <a:pt x="917575" y="92075"/>
                  </a:cubicBezTo>
                  <a:cubicBezTo>
                    <a:pt x="939800" y="89429"/>
                    <a:pt x="957263" y="84667"/>
                    <a:pt x="977900" y="82550"/>
                  </a:cubicBezTo>
                  <a:cubicBezTo>
                    <a:pt x="998537" y="80433"/>
                    <a:pt x="1024996" y="81492"/>
                    <a:pt x="1041400" y="79375"/>
                  </a:cubicBezTo>
                  <a:cubicBezTo>
                    <a:pt x="1057804" y="77258"/>
                    <a:pt x="1061508" y="71437"/>
                    <a:pt x="1076325" y="69850"/>
                  </a:cubicBezTo>
                  <a:cubicBezTo>
                    <a:pt x="1091142" y="68263"/>
                    <a:pt x="1108604" y="73554"/>
                    <a:pt x="1130300" y="69850"/>
                  </a:cubicBezTo>
                  <a:cubicBezTo>
                    <a:pt x="1151996" y="66146"/>
                    <a:pt x="1182688" y="50800"/>
                    <a:pt x="1206500" y="47625"/>
                  </a:cubicBezTo>
                  <a:cubicBezTo>
                    <a:pt x="1230313" y="44450"/>
                    <a:pt x="1257829" y="52917"/>
                    <a:pt x="1273175" y="50800"/>
                  </a:cubicBezTo>
                  <a:cubicBezTo>
                    <a:pt x="1288521" y="48683"/>
                    <a:pt x="1282700" y="37571"/>
                    <a:pt x="1298575" y="34925"/>
                  </a:cubicBezTo>
                  <a:cubicBezTo>
                    <a:pt x="1314450" y="32279"/>
                    <a:pt x="1352021" y="38100"/>
                    <a:pt x="1368425" y="34925"/>
                  </a:cubicBezTo>
                  <a:cubicBezTo>
                    <a:pt x="1384829" y="31750"/>
                    <a:pt x="1383242" y="20108"/>
                    <a:pt x="1397000" y="15875"/>
                  </a:cubicBezTo>
                  <a:cubicBezTo>
                    <a:pt x="1410758" y="11642"/>
                    <a:pt x="1438275" y="11112"/>
                    <a:pt x="1450975" y="9525"/>
                  </a:cubicBezTo>
                  <a:cubicBezTo>
                    <a:pt x="1463675" y="7938"/>
                    <a:pt x="1461558" y="7408"/>
                    <a:pt x="1473200" y="6350"/>
                  </a:cubicBezTo>
                  <a:cubicBezTo>
                    <a:pt x="1484842" y="5292"/>
                    <a:pt x="1520825" y="3175"/>
                    <a:pt x="1520825" y="3175"/>
                  </a:cubicBezTo>
                  <a:lnTo>
                    <a:pt x="1577975" y="0"/>
                  </a:ln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chemeClr val="bg1"/>
                </a:solidFill>
              </a:endParaRPr>
            </a:p>
          </p:txBody>
        </p:sp>
      </p:grpSp>
      <p:sp>
        <p:nvSpPr>
          <p:cNvPr id="20526" name="TextBox 71"/>
          <p:cNvSpPr txBox="1">
            <a:spLocks noChangeArrowheads="1"/>
          </p:cNvSpPr>
          <p:nvPr/>
        </p:nvSpPr>
        <p:spPr bwMode="auto">
          <a:xfrm>
            <a:off x="9675813" y="2152651"/>
            <a:ext cx="698500"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914</a:t>
            </a:r>
          </a:p>
        </p:txBody>
      </p:sp>
      <p:sp>
        <p:nvSpPr>
          <p:cNvPr id="20527" name="TextBox 72"/>
          <p:cNvSpPr txBox="1">
            <a:spLocks noChangeArrowheads="1"/>
          </p:cNvSpPr>
          <p:nvPr/>
        </p:nvSpPr>
        <p:spPr bwMode="auto">
          <a:xfrm>
            <a:off x="8169276" y="2787651"/>
            <a:ext cx="1482725" cy="892175"/>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LCZ696</a:t>
            </a:r>
          </a:p>
          <a:p>
            <a:pPr algn="ctr"/>
            <a:r>
              <a:rPr lang="en-US" sz="2400" dirty="0">
                <a:solidFill>
                  <a:srgbClr val="000000"/>
                </a:solidFill>
                <a:latin typeface="Arial" pitchFamily="34" charset="0"/>
                <a:cs typeface="Arial" pitchFamily="34" charset="0"/>
              </a:rPr>
              <a:t>(n=4187)</a:t>
            </a:r>
          </a:p>
        </p:txBody>
      </p:sp>
      <p:sp>
        <p:nvSpPr>
          <p:cNvPr id="62" name="Rectangle 61"/>
          <p:cNvSpPr>
            <a:spLocks noChangeArrowheads="1"/>
          </p:cNvSpPr>
          <p:nvPr/>
        </p:nvSpPr>
        <p:spPr bwMode="auto">
          <a:xfrm>
            <a:off x="255588" y="248387"/>
            <a:ext cx="11734800" cy="796437"/>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63" name="TextBox 66"/>
          <p:cNvSpPr txBox="1">
            <a:spLocks noChangeArrowheads="1"/>
          </p:cNvSpPr>
          <p:nvPr/>
        </p:nvSpPr>
        <p:spPr bwMode="auto">
          <a:xfrm>
            <a:off x="255588" y="351992"/>
            <a:ext cx="11734800" cy="500586"/>
          </a:xfrm>
          <a:prstGeom prst="rect">
            <a:avLst/>
          </a:prstGeom>
          <a:noFill/>
          <a:ln w="9525">
            <a:noFill/>
            <a:miter lim="800000"/>
            <a:headEnd/>
            <a:tailEnd/>
          </a:ln>
        </p:spPr>
        <p:txBody>
          <a:bodyPr wrap="square">
            <a:spAutoFit/>
          </a:bodyPr>
          <a:lstStyle/>
          <a:p>
            <a:pPr algn="ctr">
              <a:lnSpc>
                <a:spcPts val="3400"/>
              </a:lnSpc>
            </a:pPr>
            <a:r>
              <a:rPr lang="en-US" sz="2400" dirty="0">
                <a:solidFill>
                  <a:srgbClr val="FFFFFF"/>
                </a:solidFill>
                <a:latin typeface="Calibri" panose="020F0502020204030204" pitchFamily="34" charset="0"/>
                <a:cs typeface="Calibri" panose="020F0502020204030204" pitchFamily="34" charset="0"/>
              </a:rPr>
              <a:t>PARADIGM-HF: Cardiovascular Death or Heart Failure Hospitalization (Primary Endpoint)</a:t>
            </a:r>
          </a:p>
        </p:txBody>
      </p:sp>
      <p:sp>
        <p:nvSpPr>
          <p:cNvPr id="64" name="Rectangle 63"/>
          <p:cNvSpPr/>
          <p:nvPr/>
        </p:nvSpPr>
        <p:spPr>
          <a:xfrm>
            <a:off x="8016487" y="6581001"/>
            <a:ext cx="3825919" cy="276999"/>
          </a:xfrm>
          <a:prstGeom prst="rect">
            <a:avLst/>
          </a:prstGeom>
        </p:spPr>
        <p:txBody>
          <a:bodyPr wrap="none">
            <a:spAutoFit/>
          </a:bodyPr>
          <a:lstStyle/>
          <a:p>
            <a:pPr algn="ctr"/>
            <a:r>
              <a:rPr lang="en-IN" sz="1200" dirty="0">
                <a:solidFill>
                  <a:srgbClr val="000000"/>
                </a:solidFill>
                <a:latin typeface="Calibri" panose="020F0502020204030204" pitchFamily="34" charset="0"/>
                <a:ea typeface="Calibri" panose="020F0502020204030204" pitchFamily="34" charset="0"/>
              </a:rPr>
              <a:t>New England Journal of Medicine. 2014;371(11):993-1004</a:t>
            </a:r>
            <a:endParaRPr lang="en-IN" sz="1200" dirty="0"/>
          </a:p>
        </p:txBody>
      </p:sp>
    </p:spTree>
    <p:extLst>
      <p:ext uri="{BB962C8B-B14F-4D97-AF65-F5344CB8AC3E}">
        <p14:creationId xmlns:p14="http://schemas.microsoft.com/office/powerpoint/2010/main" xmlns="" val="3663912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18"/>
          <p:cNvGrpSpPr>
            <a:grpSpLocks/>
          </p:cNvGrpSpPr>
          <p:nvPr/>
        </p:nvGrpSpPr>
        <p:grpSpPr bwMode="auto">
          <a:xfrm>
            <a:off x="3319464" y="1824038"/>
            <a:ext cx="6296025" cy="3333750"/>
            <a:chOff x="1689100" y="2789238"/>
            <a:chExt cx="6296025" cy="1506537"/>
          </a:xfrm>
        </p:grpSpPr>
        <p:grpSp>
          <p:nvGrpSpPr>
            <p:cNvPr id="21555" name="Group 17"/>
            <p:cNvGrpSpPr>
              <a:grpSpLocks/>
            </p:cNvGrpSpPr>
            <p:nvPr/>
          </p:nvGrpSpPr>
          <p:grpSpPr bwMode="auto">
            <a:xfrm>
              <a:off x="1689100" y="3143250"/>
              <a:ext cx="4137554" cy="1152525"/>
              <a:chOff x="1689100" y="3143250"/>
              <a:chExt cx="4137554" cy="1152525"/>
            </a:xfrm>
          </p:grpSpPr>
          <p:grpSp>
            <p:nvGrpSpPr>
              <p:cNvPr id="21558" name="Group 16"/>
              <p:cNvGrpSpPr>
                <a:grpSpLocks/>
              </p:cNvGrpSpPr>
              <p:nvPr/>
            </p:nvGrpSpPr>
            <p:grpSpPr bwMode="auto">
              <a:xfrm>
                <a:off x="1689100" y="3624263"/>
                <a:ext cx="2003425" cy="671512"/>
                <a:chOff x="1689100" y="3624263"/>
                <a:chExt cx="2003425" cy="671512"/>
              </a:xfrm>
            </p:grpSpPr>
            <p:sp>
              <p:nvSpPr>
                <p:cNvPr id="30" name="Freeform 29"/>
                <p:cNvSpPr>
                  <a:spLocks/>
                </p:cNvSpPr>
                <p:nvPr/>
              </p:nvSpPr>
              <p:spPr bwMode="auto">
                <a:xfrm>
                  <a:off x="1689100" y="4168775"/>
                  <a:ext cx="295275" cy="127000"/>
                </a:xfrm>
                <a:custGeom>
                  <a:avLst/>
                  <a:gdLst>
                    <a:gd name="T0" fmla="*/ 0 w 295275"/>
                    <a:gd name="T1" fmla="*/ 127000 h 127000"/>
                    <a:gd name="T2" fmla="*/ 63500 w 295275"/>
                    <a:gd name="T3" fmla="*/ 101600 h 127000"/>
                    <a:gd name="T4" fmla="*/ 98425 w 295275"/>
                    <a:gd name="T5" fmla="*/ 82550 h 127000"/>
                    <a:gd name="T6" fmla="*/ 127000 w 295275"/>
                    <a:gd name="T7" fmla="*/ 63500 h 127000"/>
                    <a:gd name="T8" fmla="*/ 142875 w 295275"/>
                    <a:gd name="T9" fmla="*/ 50800 h 127000"/>
                    <a:gd name="T10" fmla="*/ 171450 w 295275"/>
                    <a:gd name="T11" fmla="*/ 50800 h 127000"/>
                    <a:gd name="T12" fmla="*/ 196850 w 295275"/>
                    <a:gd name="T13" fmla="*/ 41275 h 127000"/>
                    <a:gd name="T14" fmla="*/ 228600 w 295275"/>
                    <a:gd name="T15" fmla="*/ 25400 h 127000"/>
                    <a:gd name="T16" fmla="*/ 241300 w 295275"/>
                    <a:gd name="T17" fmla="*/ 22225 h 127000"/>
                    <a:gd name="T18" fmla="*/ 260350 w 295275"/>
                    <a:gd name="T19" fmla="*/ 15875 h 127000"/>
                    <a:gd name="T20" fmla="*/ 285750 w 295275"/>
                    <a:gd name="T21" fmla="*/ 6350 h 127000"/>
                    <a:gd name="T22" fmla="*/ 295275 w 295275"/>
                    <a:gd name="T23" fmla="*/ 0 h 127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275" h="127000">
                      <a:moveTo>
                        <a:pt x="0" y="127000"/>
                      </a:moveTo>
                      <a:cubicBezTo>
                        <a:pt x="23548" y="118004"/>
                        <a:pt x="47096" y="109008"/>
                        <a:pt x="63500" y="101600"/>
                      </a:cubicBezTo>
                      <a:cubicBezTo>
                        <a:pt x="79904" y="94192"/>
                        <a:pt x="87842" y="88900"/>
                        <a:pt x="98425" y="82550"/>
                      </a:cubicBezTo>
                      <a:cubicBezTo>
                        <a:pt x="109008" y="76200"/>
                        <a:pt x="119592" y="68792"/>
                        <a:pt x="127000" y="63500"/>
                      </a:cubicBezTo>
                      <a:cubicBezTo>
                        <a:pt x="134408" y="58208"/>
                        <a:pt x="135467" y="52917"/>
                        <a:pt x="142875" y="50800"/>
                      </a:cubicBezTo>
                      <a:cubicBezTo>
                        <a:pt x="150283" y="48683"/>
                        <a:pt x="162454" y="52387"/>
                        <a:pt x="171450" y="50800"/>
                      </a:cubicBezTo>
                      <a:cubicBezTo>
                        <a:pt x="180446" y="49213"/>
                        <a:pt x="187325" y="45508"/>
                        <a:pt x="196850" y="41275"/>
                      </a:cubicBezTo>
                      <a:cubicBezTo>
                        <a:pt x="206375" y="37042"/>
                        <a:pt x="221192" y="28575"/>
                        <a:pt x="228600" y="25400"/>
                      </a:cubicBezTo>
                      <a:cubicBezTo>
                        <a:pt x="236008" y="22225"/>
                        <a:pt x="236008" y="23812"/>
                        <a:pt x="241300" y="22225"/>
                      </a:cubicBezTo>
                      <a:cubicBezTo>
                        <a:pt x="246592" y="20638"/>
                        <a:pt x="252942" y="18521"/>
                        <a:pt x="260350" y="15875"/>
                      </a:cubicBezTo>
                      <a:cubicBezTo>
                        <a:pt x="267758" y="13229"/>
                        <a:pt x="279929" y="8996"/>
                        <a:pt x="285750" y="6350"/>
                      </a:cubicBezTo>
                      <a:cubicBezTo>
                        <a:pt x="291571" y="3704"/>
                        <a:pt x="288925" y="3175"/>
                        <a:pt x="295275"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31" name="Freeform 30"/>
                <p:cNvSpPr>
                  <a:spLocks/>
                </p:cNvSpPr>
                <p:nvPr/>
              </p:nvSpPr>
              <p:spPr bwMode="auto">
                <a:xfrm>
                  <a:off x="1987550" y="3624263"/>
                  <a:ext cx="1704975" cy="544512"/>
                </a:xfrm>
                <a:custGeom>
                  <a:avLst/>
                  <a:gdLst>
                    <a:gd name="T0" fmla="*/ 0 w 1704975"/>
                    <a:gd name="T1" fmla="*/ 544512 h 544512"/>
                    <a:gd name="T2" fmla="*/ 57150 w 1704975"/>
                    <a:gd name="T3" fmla="*/ 522287 h 544512"/>
                    <a:gd name="T4" fmla="*/ 123825 w 1704975"/>
                    <a:gd name="T5" fmla="*/ 496887 h 544512"/>
                    <a:gd name="T6" fmla="*/ 174625 w 1704975"/>
                    <a:gd name="T7" fmla="*/ 471487 h 544512"/>
                    <a:gd name="T8" fmla="*/ 212725 w 1704975"/>
                    <a:gd name="T9" fmla="*/ 458787 h 544512"/>
                    <a:gd name="T10" fmla="*/ 238125 w 1704975"/>
                    <a:gd name="T11" fmla="*/ 455612 h 544512"/>
                    <a:gd name="T12" fmla="*/ 263525 w 1704975"/>
                    <a:gd name="T13" fmla="*/ 436562 h 544512"/>
                    <a:gd name="T14" fmla="*/ 317500 w 1704975"/>
                    <a:gd name="T15" fmla="*/ 430212 h 544512"/>
                    <a:gd name="T16" fmla="*/ 358775 w 1704975"/>
                    <a:gd name="T17" fmla="*/ 420687 h 544512"/>
                    <a:gd name="T18" fmla="*/ 390525 w 1704975"/>
                    <a:gd name="T19" fmla="*/ 414337 h 544512"/>
                    <a:gd name="T20" fmla="*/ 422275 w 1704975"/>
                    <a:gd name="T21" fmla="*/ 401637 h 544512"/>
                    <a:gd name="T22" fmla="*/ 444500 w 1704975"/>
                    <a:gd name="T23" fmla="*/ 395287 h 544512"/>
                    <a:gd name="T24" fmla="*/ 479425 w 1704975"/>
                    <a:gd name="T25" fmla="*/ 385762 h 544512"/>
                    <a:gd name="T26" fmla="*/ 520700 w 1704975"/>
                    <a:gd name="T27" fmla="*/ 379412 h 544512"/>
                    <a:gd name="T28" fmla="*/ 555625 w 1704975"/>
                    <a:gd name="T29" fmla="*/ 363537 h 544512"/>
                    <a:gd name="T30" fmla="*/ 584200 w 1704975"/>
                    <a:gd name="T31" fmla="*/ 350837 h 544512"/>
                    <a:gd name="T32" fmla="*/ 625475 w 1704975"/>
                    <a:gd name="T33" fmla="*/ 347662 h 544512"/>
                    <a:gd name="T34" fmla="*/ 663575 w 1704975"/>
                    <a:gd name="T35" fmla="*/ 331787 h 544512"/>
                    <a:gd name="T36" fmla="*/ 695325 w 1704975"/>
                    <a:gd name="T37" fmla="*/ 328612 h 544512"/>
                    <a:gd name="T38" fmla="*/ 730250 w 1704975"/>
                    <a:gd name="T39" fmla="*/ 312737 h 544512"/>
                    <a:gd name="T40" fmla="*/ 755650 w 1704975"/>
                    <a:gd name="T41" fmla="*/ 296862 h 544512"/>
                    <a:gd name="T42" fmla="*/ 800100 w 1704975"/>
                    <a:gd name="T43" fmla="*/ 271462 h 544512"/>
                    <a:gd name="T44" fmla="*/ 835025 w 1704975"/>
                    <a:gd name="T45" fmla="*/ 252412 h 544512"/>
                    <a:gd name="T46" fmla="*/ 879475 w 1704975"/>
                    <a:gd name="T47" fmla="*/ 242887 h 544512"/>
                    <a:gd name="T48" fmla="*/ 914400 w 1704975"/>
                    <a:gd name="T49" fmla="*/ 233362 h 544512"/>
                    <a:gd name="T50" fmla="*/ 942975 w 1704975"/>
                    <a:gd name="T51" fmla="*/ 220662 h 544512"/>
                    <a:gd name="T52" fmla="*/ 987425 w 1704975"/>
                    <a:gd name="T53" fmla="*/ 207962 h 544512"/>
                    <a:gd name="T54" fmla="*/ 1000125 w 1704975"/>
                    <a:gd name="T55" fmla="*/ 201612 h 544512"/>
                    <a:gd name="T56" fmla="*/ 1009650 w 1704975"/>
                    <a:gd name="T57" fmla="*/ 198437 h 544512"/>
                    <a:gd name="T58" fmla="*/ 1025525 w 1704975"/>
                    <a:gd name="T59" fmla="*/ 185737 h 544512"/>
                    <a:gd name="T60" fmla="*/ 1057275 w 1704975"/>
                    <a:gd name="T61" fmla="*/ 182562 h 544512"/>
                    <a:gd name="T62" fmla="*/ 1063625 w 1704975"/>
                    <a:gd name="T63" fmla="*/ 176212 h 544512"/>
                    <a:gd name="T64" fmla="*/ 1092200 w 1704975"/>
                    <a:gd name="T65" fmla="*/ 169862 h 544512"/>
                    <a:gd name="T66" fmla="*/ 1098550 w 1704975"/>
                    <a:gd name="T67" fmla="*/ 163512 h 544512"/>
                    <a:gd name="T68" fmla="*/ 1133475 w 1704975"/>
                    <a:gd name="T69" fmla="*/ 157162 h 544512"/>
                    <a:gd name="T70" fmla="*/ 1181100 w 1704975"/>
                    <a:gd name="T71" fmla="*/ 144462 h 544512"/>
                    <a:gd name="T72" fmla="*/ 1212850 w 1704975"/>
                    <a:gd name="T73" fmla="*/ 134937 h 544512"/>
                    <a:gd name="T74" fmla="*/ 1225550 w 1704975"/>
                    <a:gd name="T75" fmla="*/ 125412 h 544512"/>
                    <a:gd name="T76" fmla="*/ 1247775 w 1704975"/>
                    <a:gd name="T77" fmla="*/ 119062 h 544512"/>
                    <a:gd name="T78" fmla="*/ 1270000 w 1704975"/>
                    <a:gd name="T79" fmla="*/ 119062 h 544512"/>
                    <a:gd name="T80" fmla="*/ 1276350 w 1704975"/>
                    <a:gd name="T81" fmla="*/ 115887 h 544512"/>
                    <a:gd name="T82" fmla="*/ 1301750 w 1704975"/>
                    <a:gd name="T83" fmla="*/ 103187 h 544512"/>
                    <a:gd name="T84" fmla="*/ 1323975 w 1704975"/>
                    <a:gd name="T85" fmla="*/ 100012 h 544512"/>
                    <a:gd name="T86" fmla="*/ 1346200 w 1704975"/>
                    <a:gd name="T87" fmla="*/ 96837 h 544512"/>
                    <a:gd name="T88" fmla="*/ 1358900 w 1704975"/>
                    <a:gd name="T89" fmla="*/ 93662 h 544512"/>
                    <a:gd name="T90" fmla="*/ 1390650 w 1704975"/>
                    <a:gd name="T91" fmla="*/ 84137 h 544512"/>
                    <a:gd name="T92" fmla="*/ 1409700 w 1704975"/>
                    <a:gd name="T93" fmla="*/ 77787 h 544512"/>
                    <a:gd name="T94" fmla="*/ 1428750 w 1704975"/>
                    <a:gd name="T95" fmla="*/ 71437 h 544512"/>
                    <a:gd name="T96" fmla="*/ 1450975 w 1704975"/>
                    <a:gd name="T97" fmla="*/ 65087 h 544512"/>
                    <a:gd name="T98" fmla="*/ 1476375 w 1704975"/>
                    <a:gd name="T99" fmla="*/ 58737 h 544512"/>
                    <a:gd name="T100" fmla="*/ 1485900 w 1704975"/>
                    <a:gd name="T101" fmla="*/ 58737 h 544512"/>
                    <a:gd name="T102" fmla="*/ 1501775 w 1704975"/>
                    <a:gd name="T103" fmla="*/ 52387 h 544512"/>
                    <a:gd name="T104" fmla="*/ 1511300 w 1704975"/>
                    <a:gd name="T105" fmla="*/ 52387 h 544512"/>
                    <a:gd name="T106" fmla="*/ 1536700 w 1704975"/>
                    <a:gd name="T107" fmla="*/ 39687 h 544512"/>
                    <a:gd name="T108" fmla="*/ 1558925 w 1704975"/>
                    <a:gd name="T109" fmla="*/ 33337 h 544512"/>
                    <a:gd name="T110" fmla="*/ 1574800 w 1704975"/>
                    <a:gd name="T111" fmla="*/ 30162 h 544512"/>
                    <a:gd name="T112" fmla="*/ 1600200 w 1704975"/>
                    <a:gd name="T113" fmla="*/ 20637 h 544512"/>
                    <a:gd name="T114" fmla="*/ 1635125 w 1704975"/>
                    <a:gd name="T115" fmla="*/ 11112 h 544512"/>
                    <a:gd name="T116" fmla="*/ 1657350 w 1704975"/>
                    <a:gd name="T117" fmla="*/ 11112 h 544512"/>
                    <a:gd name="T118" fmla="*/ 1670050 w 1704975"/>
                    <a:gd name="T119" fmla="*/ 11112 h 544512"/>
                    <a:gd name="T120" fmla="*/ 1692275 w 1704975"/>
                    <a:gd name="T121" fmla="*/ 1587 h 544512"/>
                    <a:gd name="T122" fmla="*/ 1701800 w 1704975"/>
                    <a:gd name="T123" fmla="*/ 1587 h 544512"/>
                    <a:gd name="T124" fmla="*/ 1704975 w 1704975"/>
                    <a:gd name="T125" fmla="*/ 1587 h 5445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04975" h="544512">
                      <a:moveTo>
                        <a:pt x="0" y="544512"/>
                      </a:moveTo>
                      <a:lnTo>
                        <a:pt x="57150" y="522287"/>
                      </a:lnTo>
                      <a:cubicBezTo>
                        <a:pt x="77788" y="514350"/>
                        <a:pt x="104246" y="505354"/>
                        <a:pt x="123825" y="496887"/>
                      </a:cubicBezTo>
                      <a:cubicBezTo>
                        <a:pt x="143404" y="488420"/>
                        <a:pt x="159808" y="477837"/>
                        <a:pt x="174625" y="471487"/>
                      </a:cubicBezTo>
                      <a:cubicBezTo>
                        <a:pt x="189442" y="465137"/>
                        <a:pt x="202142" y="461433"/>
                        <a:pt x="212725" y="458787"/>
                      </a:cubicBezTo>
                      <a:cubicBezTo>
                        <a:pt x="223308" y="456141"/>
                        <a:pt x="229658" y="459316"/>
                        <a:pt x="238125" y="455612"/>
                      </a:cubicBezTo>
                      <a:cubicBezTo>
                        <a:pt x="246592" y="451908"/>
                        <a:pt x="250296" y="440795"/>
                        <a:pt x="263525" y="436562"/>
                      </a:cubicBezTo>
                      <a:cubicBezTo>
                        <a:pt x="276754" y="432329"/>
                        <a:pt x="301625" y="432858"/>
                        <a:pt x="317500" y="430212"/>
                      </a:cubicBezTo>
                      <a:cubicBezTo>
                        <a:pt x="333375" y="427566"/>
                        <a:pt x="346604" y="423333"/>
                        <a:pt x="358775" y="420687"/>
                      </a:cubicBezTo>
                      <a:cubicBezTo>
                        <a:pt x="370946" y="418041"/>
                        <a:pt x="379942" y="417512"/>
                        <a:pt x="390525" y="414337"/>
                      </a:cubicBezTo>
                      <a:cubicBezTo>
                        <a:pt x="401108" y="411162"/>
                        <a:pt x="413279" y="404812"/>
                        <a:pt x="422275" y="401637"/>
                      </a:cubicBezTo>
                      <a:cubicBezTo>
                        <a:pt x="431271" y="398462"/>
                        <a:pt x="444500" y="395287"/>
                        <a:pt x="444500" y="395287"/>
                      </a:cubicBezTo>
                      <a:cubicBezTo>
                        <a:pt x="454025" y="392641"/>
                        <a:pt x="466725" y="388408"/>
                        <a:pt x="479425" y="385762"/>
                      </a:cubicBezTo>
                      <a:cubicBezTo>
                        <a:pt x="492125" y="383116"/>
                        <a:pt x="508000" y="383116"/>
                        <a:pt x="520700" y="379412"/>
                      </a:cubicBezTo>
                      <a:cubicBezTo>
                        <a:pt x="533400" y="375708"/>
                        <a:pt x="555625" y="363537"/>
                        <a:pt x="555625" y="363537"/>
                      </a:cubicBezTo>
                      <a:cubicBezTo>
                        <a:pt x="566208" y="358775"/>
                        <a:pt x="572558" y="353483"/>
                        <a:pt x="584200" y="350837"/>
                      </a:cubicBezTo>
                      <a:cubicBezTo>
                        <a:pt x="595842" y="348191"/>
                        <a:pt x="612246" y="350837"/>
                        <a:pt x="625475" y="347662"/>
                      </a:cubicBezTo>
                      <a:cubicBezTo>
                        <a:pt x="638704" y="344487"/>
                        <a:pt x="651933" y="334962"/>
                        <a:pt x="663575" y="331787"/>
                      </a:cubicBezTo>
                      <a:cubicBezTo>
                        <a:pt x="675217" y="328612"/>
                        <a:pt x="684212" y="331787"/>
                        <a:pt x="695325" y="328612"/>
                      </a:cubicBezTo>
                      <a:cubicBezTo>
                        <a:pt x="706438" y="325437"/>
                        <a:pt x="720196" y="318029"/>
                        <a:pt x="730250" y="312737"/>
                      </a:cubicBezTo>
                      <a:cubicBezTo>
                        <a:pt x="740304" y="307445"/>
                        <a:pt x="744008" y="303741"/>
                        <a:pt x="755650" y="296862"/>
                      </a:cubicBezTo>
                      <a:cubicBezTo>
                        <a:pt x="767292" y="289983"/>
                        <a:pt x="786871" y="278870"/>
                        <a:pt x="800100" y="271462"/>
                      </a:cubicBezTo>
                      <a:cubicBezTo>
                        <a:pt x="813329" y="264054"/>
                        <a:pt x="821796" y="257174"/>
                        <a:pt x="835025" y="252412"/>
                      </a:cubicBezTo>
                      <a:cubicBezTo>
                        <a:pt x="848254" y="247650"/>
                        <a:pt x="866246" y="246062"/>
                        <a:pt x="879475" y="242887"/>
                      </a:cubicBezTo>
                      <a:cubicBezTo>
                        <a:pt x="892704" y="239712"/>
                        <a:pt x="903817" y="237066"/>
                        <a:pt x="914400" y="233362"/>
                      </a:cubicBezTo>
                      <a:cubicBezTo>
                        <a:pt x="924983" y="229658"/>
                        <a:pt x="930804" y="224895"/>
                        <a:pt x="942975" y="220662"/>
                      </a:cubicBezTo>
                      <a:cubicBezTo>
                        <a:pt x="955146" y="216429"/>
                        <a:pt x="977900" y="211137"/>
                        <a:pt x="987425" y="207962"/>
                      </a:cubicBezTo>
                      <a:cubicBezTo>
                        <a:pt x="996950" y="204787"/>
                        <a:pt x="996421" y="203199"/>
                        <a:pt x="1000125" y="201612"/>
                      </a:cubicBezTo>
                      <a:cubicBezTo>
                        <a:pt x="1003829" y="200025"/>
                        <a:pt x="1005417" y="201083"/>
                        <a:pt x="1009650" y="198437"/>
                      </a:cubicBezTo>
                      <a:cubicBezTo>
                        <a:pt x="1013883" y="195791"/>
                        <a:pt x="1017588" y="188383"/>
                        <a:pt x="1025525" y="185737"/>
                      </a:cubicBezTo>
                      <a:cubicBezTo>
                        <a:pt x="1033462" y="183091"/>
                        <a:pt x="1050925" y="184150"/>
                        <a:pt x="1057275" y="182562"/>
                      </a:cubicBezTo>
                      <a:cubicBezTo>
                        <a:pt x="1063625" y="180975"/>
                        <a:pt x="1057804" y="178329"/>
                        <a:pt x="1063625" y="176212"/>
                      </a:cubicBezTo>
                      <a:cubicBezTo>
                        <a:pt x="1069446" y="174095"/>
                        <a:pt x="1086379" y="171979"/>
                        <a:pt x="1092200" y="169862"/>
                      </a:cubicBezTo>
                      <a:cubicBezTo>
                        <a:pt x="1098021" y="167745"/>
                        <a:pt x="1091671" y="165629"/>
                        <a:pt x="1098550" y="163512"/>
                      </a:cubicBezTo>
                      <a:cubicBezTo>
                        <a:pt x="1105429" y="161395"/>
                        <a:pt x="1119717" y="160337"/>
                        <a:pt x="1133475" y="157162"/>
                      </a:cubicBezTo>
                      <a:cubicBezTo>
                        <a:pt x="1147233" y="153987"/>
                        <a:pt x="1167871" y="148166"/>
                        <a:pt x="1181100" y="144462"/>
                      </a:cubicBezTo>
                      <a:cubicBezTo>
                        <a:pt x="1194329" y="140758"/>
                        <a:pt x="1205442" y="138112"/>
                        <a:pt x="1212850" y="134937"/>
                      </a:cubicBezTo>
                      <a:cubicBezTo>
                        <a:pt x="1220258" y="131762"/>
                        <a:pt x="1219729" y="128058"/>
                        <a:pt x="1225550" y="125412"/>
                      </a:cubicBezTo>
                      <a:cubicBezTo>
                        <a:pt x="1231371" y="122766"/>
                        <a:pt x="1240367" y="120120"/>
                        <a:pt x="1247775" y="119062"/>
                      </a:cubicBezTo>
                      <a:cubicBezTo>
                        <a:pt x="1255183" y="118004"/>
                        <a:pt x="1265238" y="119591"/>
                        <a:pt x="1270000" y="119062"/>
                      </a:cubicBezTo>
                      <a:cubicBezTo>
                        <a:pt x="1274763" y="118533"/>
                        <a:pt x="1276350" y="115887"/>
                        <a:pt x="1276350" y="115887"/>
                      </a:cubicBezTo>
                      <a:cubicBezTo>
                        <a:pt x="1281642" y="113241"/>
                        <a:pt x="1293813" y="105833"/>
                        <a:pt x="1301750" y="103187"/>
                      </a:cubicBezTo>
                      <a:cubicBezTo>
                        <a:pt x="1309687" y="100541"/>
                        <a:pt x="1323975" y="100012"/>
                        <a:pt x="1323975" y="100012"/>
                      </a:cubicBezTo>
                      <a:cubicBezTo>
                        <a:pt x="1331383" y="98954"/>
                        <a:pt x="1340379" y="97895"/>
                        <a:pt x="1346200" y="96837"/>
                      </a:cubicBezTo>
                      <a:cubicBezTo>
                        <a:pt x="1352021" y="95779"/>
                        <a:pt x="1351492" y="95779"/>
                        <a:pt x="1358900" y="93662"/>
                      </a:cubicBezTo>
                      <a:cubicBezTo>
                        <a:pt x="1366308" y="91545"/>
                        <a:pt x="1382183" y="86783"/>
                        <a:pt x="1390650" y="84137"/>
                      </a:cubicBezTo>
                      <a:cubicBezTo>
                        <a:pt x="1399117" y="81491"/>
                        <a:pt x="1409700" y="77787"/>
                        <a:pt x="1409700" y="77787"/>
                      </a:cubicBezTo>
                      <a:cubicBezTo>
                        <a:pt x="1416050" y="75670"/>
                        <a:pt x="1421871" y="73554"/>
                        <a:pt x="1428750" y="71437"/>
                      </a:cubicBezTo>
                      <a:cubicBezTo>
                        <a:pt x="1435629" y="69320"/>
                        <a:pt x="1443038" y="67204"/>
                        <a:pt x="1450975" y="65087"/>
                      </a:cubicBezTo>
                      <a:cubicBezTo>
                        <a:pt x="1458912" y="62970"/>
                        <a:pt x="1470554" y="59795"/>
                        <a:pt x="1476375" y="58737"/>
                      </a:cubicBezTo>
                      <a:cubicBezTo>
                        <a:pt x="1482196" y="57679"/>
                        <a:pt x="1481667" y="59795"/>
                        <a:pt x="1485900" y="58737"/>
                      </a:cubicBezTo>
                      <a:cubicBezTo>
                        <a:pt x="1490133" y="57679"/>
                        <a:pt x="1497542" y="53445"/>
                        <a:pt x="1501775" y="52387"/>
                      </a:cubicBezTo>
                      <a:cubicBezTo>
                        <a:pt x="1506008" y="51329"/>
                        <a:pt x="1505479" y="54504"/>
                        <a:pt x="1511300" y="52387"/>
                      </a:cubicBezTo>
                      <a:cubicBezTo>
                        <a:pt x="1517121" y="50270"/>
                        <a:pt x="1528762" y="42862"/>
                        <a:pt x="1536700" y="39687"/>
                      </a:cubicBezTo>
                      <a:cubicBezTo>
                        <a:pt x="1544638" y="36512"/>
                        <a:pt x="1552575" y="34925"/>
                        <a:pt x="1558925" y="33337"/>
                      </a:cubicBezTo>
                      <a:cubicBezTo>
                        <a:pt x="1565275" y="31750"/>
                        <a:pt x="1567921" y="32279"/>
                        <a:pt x="1574800" y="30162"/>
                      </a:cubicBezTo>
                      <a:cubicBezTo>
                        <a:pt x="1581679" y="28045"/>
                        <a:pt x="1590146" y="23812"/>
                        <a:pt x="1600200" y="20637"/>
                      </a:cubicBezTo>
                      <a:cubicBezTo>
                        <a:pt x="1610254" y="17462"/>
                        <a:pt x="1625600" y="12700"/>
                        <a:pt x="1635125" y="11112"/>
                      </a:cubicBezTo>
                      <a:cubicBezTo>
                        <a:pt x="1644650" y="9525"/>
                        <a:pt x="1657350" y="11112"/>
                        <a:pt x="1657350" y="11112"/>
                      </a:cubicBezTo>
                      <a:cubicBezTo>
                        <a:pt x="1663171" y="11112"/>
                        <a:pt x="1664229" y="12700"/>
                        <a:pt x="1670050" y="11112"/>
                      </a:cubicBezTo>
                      <a:cubicBezTo>
                        <a:pt x="1675871" y="9525"/>
                        <a:pt x="1686983" y="3174"/>
                        <a:pt x="1692275" y="1587"/>
                      </a:cubicBezTo>
                      <a:cubicBezTo>
                        <a:pt x="1697567" y="0"/>
                        <a:pt x="1701800" y="1587"/>
                        <a:pt x="1701800" y="1587"/>
                      </a:cubicBezTo>
                      <a:lnTo>
                        <a:pt x="1704975" y="1587"/>
                      </a:ln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sp>
            <p:nvSpPr>
              <p:cNvPr id="28" name="Freeform 27"/>
              <p:cNvSpPr>
                <a:spLocks/>
              </p:cNvSpPr>
              <p:nvPr/>
            </p:nvSpPr>
            <p:spPr bwMode="auto">
              <a:xfrm>
                <a:off x="3686175" y="3467100"/>
                <a:ext cx="663575" cy="152400"/>
              </a:xfrm>
              <a:custGeom>
                <a:avLst/>
                <a:gdLst>
                  <a:gd name="T0" fmla="*/ 0 w 663575"/>
                  <a:gd name="T1" fmla="*/ 152400 h 152400"/>
                  <a:gd name="T2" fmla="*/ 63500 w 663575"/>
                  <a:gd name="T3" fmla="*/ 139700 h 152400"/>
                  <a:gd name="T4" fmla="*/ 79375 w 663575"/>
                  <a:gd name="T5" fmla="*/ 130175 h 152400"/>
                  <a:gd name="T6" fmla="*/ 104775 w 663575"/>
                  <a:gd name="T7" fmla="*/ 130175 h 152400"/>
                  <a:gd name="T8" fmla="*/ 133350 w 663575"/>
                  <a:gd name="T9" fmla="*/ 123825 h 152400"/>
                  <a:gd name="T10" fmla="*/ 146050 w 663575"/>
                  <a:gd name="T11" fmla="*/ 117475 h 152400"/>
                  <a:gd name="T12" fmla="*/ 187325 w 663575"/>
                  <a:gd name="T13" fmla="*/ 104775 h 152400"/>
                  <a:gd name="T14" fmla="*/ 196850 w 663575"/>
                  <a:gd name="T15" fmla="*/ 98425 h 152400"/>
                  <a:gd name="T16" fmla="*/ 212725 w 663575"/>
                  <a:gd name="T17" fmla="*/ 98425 h 152400"/>
                  <a:gd name="T18" fmla="*/ 231775 w 663575"/>
                  <a:gd name="T19" fmla="*/ 98425 h 152400"/>
                  <a:gd name="T20" fmla="*/ 241300 w 663575"/>
                  <a:gd name="T21" fmla="*/ 92075 h 152400"/>
                  <a:gd name="T22" fmla="*/ 260350 w 663575"/>
                  <a:gd name="T23" fmla="*/ 85725 h 152400"/>
                  <a:gd name="T24" fmla="*/ 282575 w 663575"/>
                  <a:gd name="T25" fmla="*/ 82550 h 152400"/>
                  <a:gd name="T26" fmla="*/ 295275 w 663575"/>
                  <a:gd name="T27" fmla="*/ 79375 h 152400"/>
                  <a:gd name="T28" fmla="*/ 314325 w 663575"/>
                  <a:gd name="T29" fmla="*/ 76200 h 152400"/>
                  <a:gd name="T30" fmla="*/ 336550 w 663575"/>
                  <a:gd name="T31" fmla="*/ 73025 h 152400"/>
                  <a:gd name="T32" fmla="*/ 371475 w 663575"/>
                  <a:gd name="T33" fmla="*/ 60325 h 152400"/>
                  <a:gd name="T34" fmla="*/ 381000 w 663575"/>
                  <a:gd name="T35" fmla="*/ 53975 h 152400"/>
                  <a:gd name="T36" fmla="*/ 396875 w 663575"/>
                  <a:gd name="T37" fmla="*/ 53975 h 152400"/>
                  <a:gd name="T38" fmla="*/ 406400 w 663575"/>
                  <a:gd name="T39" fmla="*/ 53975 h 152400"/>
                  <a:gd name="T40" fmla="*/ 450850 w 663575"/>
                  <a:gd name="T41" fmla="*/ 44450 h 152400"/>
                  <a:gd name="T42" fmla="*/ 495300 w 663575"/>
                  <a:gd name="T43" fmla="*/ 41275 h 152400"/>
                  <a:gd name="T44" fmla="*/ 514350 w 663575"/>
                  <a:gd name="T45" fmla="*/ 38100 h 152400"/>
                  <a:gd name="T46" fmla="*/ 527050 w 663575"/>
                  <a:gd name="T47" fmla="*/ 25400 h 152400"/>
                  <a:gd name="T48" fmla="*/ 539750 w 663575"/>
                  <a:gd name="T49" fmla="*/ 19050 h 152400"/>
                  <a:gd name="T50" fmla="*/ 549275 w 663575"/>
                  <a:gd name="T51" fmla="*/ 19050 h 152400"/>
                  <a:gd name="T52" fmla="*/ 568325 w 663575"/>
                  <a:gd name="T53" fmla="*/ 22225 h 152400"/>
                  <a:gd name="T54" fmla="*/ 590550 w 663575"/>
                  <a:gd name="T55" fmla="*/ 9525 h 152400"/>
                  <a:gd name="T56" fmla="*/ 606425 w 663575"/>
                  <a:gd name="T57" fmla="*/ 9525 h 152400"/>
                  <a:gd name="T58" fmla="*/ 625475 w 663575"/>
                  <a:gd name="T59" fmla="*/ 9525 h 152400"/>
                  <a:gd name="T60" fmla="*/ 657225 w 663575"/>
                  <a:gd name="T61" fmla="*/ 6350 h 152400"/>
                  <a:gd name="T62" fmla="*/ 663575 w 663575"/>
                  <a:gd name="T63" fmla="*/ 0 h 152400"/>
                  <a:gd name="T64" fmla="*/ 663575 w 663575"/>
                  <a:gd name="T65" fmla="*/ 0 h 1524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63575" h="152400">
                    <a:moveTo>
                      <a:pt x="0" y="152400"/>
                    </a:moveTo>
                    <a:cubicBezTo>
                      <a:pt x="25135" y="147902"/>
                      <a:pt x="50271" y="143404"/>
                      <a:pt x="63500" y="139700"/>
                    </a:cubicBezTo>
                    <a:cubicBezTo>
                      <a:pt x="76729" y="135996"/>
                      <a:pt x="72496" y="131762"/>
                      <a:pt x="79375" y="130175"/>
                    </a:cubicBezTo>
                    <a:cubicBezTo>
                      <a:pt x="86254" y="128588"/>
                      <a:pt x="95779" y="131233"/>
                      <a:pt x="104775" y="130175"/>
                    </a:cubicBezTo>
                    <a:cubicBezTo>
                      <a:pt x="113771" y="129117"/>
                      <a:pt x="126471" y="125942"/>
                      <a:pt x="133350" y="123825"/>
                    </a:cubicBezTo>
                    <a:cubicBezTo>
                      <a:pt x="140229" y="121708"/>
                      <a:pt x="137054" y="120650"/>
                      <a:pt x="146050" y="117475"/>
                    </a:cubicBezTo>
                    <a:cubicBezTo>
                      <a:pt x="155046" y="114300"/>
                      <a:pt x="178858" y="107950"/>
                      <a:pt x="187325" y="104775"/>
                    </a:cubicBezTo>
                    <a:cubicBezTo>
                      <a:pt x="195792" y="101600"/>
                      <a:pt x="192617" y="99483"/>
                      <a:pt x="196850" y="98425"/>
                    </a:cubicBezTo>
                    <a:cubicBezTo>
                      <a:pt x="201083" y="97367"/>
                      <a:pt x="212725" y="98425"/>
                      <a:pt x="212725" y="98425"/>
                    </a:cubicBezTo>
                    <a:cubicBezTo>
                      <a:pt x="218546" y="98425"/>
                      <a:pt x="227013" y="99483"/>
                      <a:pt x="231775" y="98425"/>
                    </a:cubicBezTo>
                    <a:cubicBezTo>
                      <a:pt x="236537" y="97367"/>
                      <a:pt x="236538" y="94192"/>
                      <a:pt x="241300" y="92075"/>
                    </a:cubicBezTo>
                    <a:cubicBezTo>
                      <a:pt x="246062" y="89958"/>
                      <a:pt x="253471" y="87312"/>
                      <a:pt x="260350" y="85725"/>
                    </a:cubicBezTo>
                    <a:cubicBezTo>
                      <a:pt x="267229" y="84138"/>
                      <a:pt x="276754" y="83608"/>
                      <a:pt x="282575" y="82550"/>
                    </a:cubicBezTo>
                    <a:cubicBezTo>
                      <a:pt x="288396" y="81492"/>
                      <a:pt x="289984" y="80433"/>
                      <a:pt x="295275" y="79375"/>
                    </a:cubicBezTo>
                    <a:cubicBezTo>
                      <a:pt x="300566" y="78317"/>
                      <a:pt x="307446" y="77258"/>
                      <a:pt x="314325" y="76200"/>
                    </a:cubicBezTo>
                    <a:cubicBezTo>
                      <a:pt x="321204" y="75142"/>
                      <a:pt x="327025" y="75671"/>
                      <a:pt x="336550" y="73025"/>
                    </a:cubicBezTo>
                    <a:cubicBezTo>
                      <a:pt x="346075" y="70379"/>
                      <a:pt x="364067" y="63500"/>
                      <a:pt x="371475" y="60325"/>
                    </a:cubicBezTo>
                    <a:cubicBezTo>
                      <a:pt x="378883" y="57150"/>
                      <a:pt x="376767" y="55033"/>
                      <a:pt x="381000" y="53975"/>
                    </a:cubicBezTo>
                    <a:cubicBezTo>
                      <a:pt x="385233" y="52917"/>
                      <a:pt x="396875" y="53975"/>
                      <a:pt x="396875" y="53975"/>
                    </a:cubicBezTo>
                    <a:cubicBezTo>
                      <a:pt x="401108" y="53975"/>
                      <a:pt x="397404" y="55562"/>
                      <a:pt x="406400" y="53975"/>
                    </a:cubicBezTo>
                    <a:cubicBezTo>
                      <a:pt x="415396" y="52388"/>
                      <a:pt x="436033" y="46567"/>
                      <a:pt x="450850" y="44450"/>
                    </a:cubicBezTo>
                    <a:cubicBezTo>
                      <a:pt x="465667" y="42333"/>
                      <a:pt x="484717" y="42333"/>
                      <a:pt x="495300" y="41275"/>
                    </a:cubicBezTo>
                    <a:cubicBezTo>
                      <a:pt x="505883" y="40217"/>
                      <a:pt x="509058" y="40746"/>
                      <a:pt x="514350" y="38100"/>
                    </a:cubicBezTo>
                    <a:cubicBezTo>
                      <a:pt x="519642" y="35454"/>
                      <a:pt x="522817" y="28575"/>
                      <a:pt x="527050" y="25400"/>
                    </a:cubicBezTo>
                    <a:cubicBezTo>
                      <a:pt x="531283" y="22225"/>
                      <a:pt x="536046" y="20108"/>
                      <a:pt x="539750" y="19050"/>
                    </a:cubicBezTo>
                    <a:cubicBezTo>
                      <a:pt x="543454" y="17992"/>
                      <a:pt x="544513" y="18521"/>
                      <a:pt x="549275" y="19050"/>
                    </a:cubicBezTo>
                    <a:cubicBezTo>
                      <a:pt x="554038" y="19579"/>
                      <a:pt x="561446" y="23812"/>
                      <a:pt x="568325" y="22225"/>
                    </a:cubicBezTo>
                    <a:cubicBezTo>
                      <a:pt x="575204" y="20638"/>
                      <a:pt x="584200" y="11642"/>
                      <a:pt x="590550" y="9525"/>
                    </a:cubicBezTo>
                    <a:cubicBezTo>
                      <a:pt x="596900" y="7408"/>
                      <a:pt x="606425" y="9525"/>
                      <a:pt x="606425" y="9525"/>
                    </a:cubicBezTo>
                    <a:cubicBezTo>
                      <a:pt x="612246" y="9525"/>
                      <a:pt x="617008" y="10054"/>
                      <a:pt x="625475" y="9525"/>
                    </a:cubicBezTo>
                    <a:cubicBezTo>
                      <a:pt x="633942" y="8996"/>
                      <a:pt x="650875" y="7938"/>
                      <a:pt x="657225" y="6350"/>
                    </a:cubicBezTo>
                    <a:cubicBezTo>
                      <a:pt x="663575" y="4763"/>
                      <a:pt x="663575" y="0"/>
                      <a:pt x="663575"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29" name="Freeform 28"/>
              <p:cNvSpPr>
                <a:spLocks/>
              </p:cNvSpPr>
              <p:nvPr/>
            </p:nvSpPr>
            <p:spPr bwMode="auto">
              <a:xfrm>
                <a:off x="4362450" y="3143250"/>
                <a:ext cx="1464204" cy="320675"/>
              </a:xfrm>
              <a:custGeom>
                <a:avLst/>
                <a:gdLst/>
                <a:ahLst/>
                <a:cxnLst/>
                <a:rect l="0" t="0" r="r" b="b"/>
                <a:pathLst>
                  <a:path w="1464204" h="320675">
                    <a:moveTo>
                      <a:pt x="0" y="320675"/>
                    </a:moveTo>
                    <a:cubicBezTo>
                      <a:pt x="23283" y="312208"/>
                      <a:pt x="46567" y="303742"/>
                      <a:pt x="63500" y="298450"/>
                    </a:cubicBezTo>
                    <a:cubicBezTo>
                      <a:pt x="80433" y="293158"/>
                      <a:pt x="89958" y="292629"/>
                      <a:pt x="101600" y="288925"/>
                    </a:cubicBezTo>
                    <a:cubicBezTo>
                      <a:pt x="113242" y="285221"/>
                      <a:pt x="122767" y="278342"/>
                      <a:pt x="133350" y="276225"/>
                    </a:cubicBezTo>
                    <a:cubicBezTo>
                      <a:pt x="143933" y="274108"/>
                      <a:pt x="165100" y="276225"/>
                      <a:pt x="165100" y="276225"/>
                    </a:cubicBezTo>
                    <a:cubicBezTo>
                      <a:pt x="174625" y="276225"/>
                      <a:pt x="183621" y="277812"/>
                      <a:pt x="190500" y="276225"/>
                    </a:cubicBezTo>
                    <a:cubicBezTo>
                      <a:pt x="197379" y="274638"/>
                      <a:pt x="199496" y="267229"/>
                      <a:pt x="206375" y="266700"/>
                    </a:cubicBezTo>
                    <a:cubicBezTo>
                      <a:pt x="213254" y="266171"/>
                      <a:pt x="225425" y="273579"/>
                      <a:pt x="231775" y="273050"/>
                    </a:cubicBezTo>
                    <a:cubicBezTo>
                      <a:pt x="238125" y="272521"/>
                      <a:pt x="238125" y="266171"/>
                      <a:pt x="244475" y="263525"/>
                    </a:cubicBezTo>
                    <a:cubicBezTo>
                      <a:pt x="250825" y="260879"/>
                      <a:pt x="262996" y="257704"/>
                      <a:pt x="269875" y="257175"/>
                    </a:cubicBezTo>
                    <a:cubicBezTo>
                      <a:pt x="276754" y="256646"/>
                      <a:pt x="280988" y="261408"/>
                      <a:pt x="285750" y="260350"/>
                    </a:cubicBezTo>
                    <a:cubicBezTo>
                      <a:pt x="290512" y="259292"/>
                      <a:pt x="292629" y="253471"/>
                      <a:pt x="298450" y="250825"/>
                    </a:cubicBezTo>
                    <a:cubicBezTo>
                      <a:pt x="304271" y="248179"/>
                      <a:pt x="313796" y="246592"/>
                      <a:pt x="320675" y="244475"/>
                    </a:cubicBezTo>
                    <a:cubicBezTo>
                      <a:pt x="327554" y="242358"/>
                      <a:pt x="333904" y="238654"/>
                      <a:pt x="339725" y="238125"/>
                    </a:cubicBezTo>
                    <a:cubicBezTo>
                      <a:pt x="345546" y="237596"/>
                      <a:pt x="351367" y="240771"/>
                      <a:pt x="355600" y="241300"/>
                    </a:cubicBezTo>
                    <a:cubicBezTo>
                      <a:pt x="359833" y="241829"/>
                      <a:pt x="360363" y="241829"/>
                      <a:pt x="365125" y="241300"/>
                    </a:cubicBezTo>
                    <a:cubicBezTo>
                      <a:pt x="369888" y="240771"/>
                      <a:pt x="378883" y="240771"/>
                      <a:pt x="384175" y="238125"/>
                    </a:cubicBezTo>
                    <a:cubicBezTo>
                      <a:pt x="389467" y="235479"/>
                      <a:pt x="391054" y="229129"/>
                      <a:pt x="396875" y="225425"/>
                    </a:cubicBezTo>
                    <a:cubicBezTo>
                      <a:pt x="402696" y="221721"/>
                      <a:pt x="411163" y="218546"/>
                      <a:pt x="419100" y="215900"/>
                    </a:cubicBezTo>
                    <a:cubicBezTo>
                      <a:pt x="427037" y="213254"/>
                      <a:pt x="432858" y="210608"/>
                      <a:pt x="444500" y="209550"/>
                    </a:cubicBezTo>
                    <a:cubicBezTo>
                      <a:pt x="456142" y="208492"/>
                      <a:pt x="479425" y="210079"/>
                      <a:pt x="488950" y="209550"/>
                    </a:cubicBezTo>
                    <a:cubicBezTo>
                      <a:pt x="498475" y="209021"/>
                      <a:pt x="494242" y="209550"/>
                      <a:pt x="501650" y="206375"/>
                    </a:cubicBezTo>
                    <a:cubicBezTo>
                      <a:pt x="509058" y="203200"/>
                      <a:pt x="525992" y="193675"/>
                      <a:pt x="533400" y="190500"/>
                    </a:cubicBezTo>
                    <a:cubicBezTo>
                      <a:pt x="540808" y="187325"/>
                      <a:pt x="537633" y="188912"/>
                      <a:pt x="546100" y="187325"/>
                    </a:cubicBezTo>
                    <a:cubicBezTo>
                      <a:pt x="554567" y="185738"/>
                      <a:pt x="572029" y="184150"/>
                      <a:pt x="584200" y="180975"/>
                    </a:cubicBezTo>
                    <a:cubicBezTo>
                      <a:pt x="596371" y="177800"/>
                      <a:pt x="611717" y="170392"/>
                      <a:pt x="619125" y="168275"/>
                    </a:cubicBezTo>
                    <a:cubicBezTo>
                      <a:pt x="626533" y="166158"/>
                      <a:pt x="626004" y="169863"/>
                      <a:pt x="628650" y="168275"/>
                    </a:cubicBezTo>
                    <a:cubicBezTo>
                      <a:pt x="631296" y="166688"/>
                      <a:pt x="632354" y="160338"/>
                      <a:pt x="635000" y="158750"/>
                    </a:cubicBezTo>
                    <a:cubicBezTo>
                      <a:pt x="637646" y="157163"/>
                      <a:pt x="639763" y="159279"/>
                      <a:pt x="644525" y="158750"/>
                    </a:cubicBezTo>
                    <a:cubicBezTo>
                      <a:pt x="649288" y="158221"/>
                      <a:pt x="657225" y="156104"/>
                      <a:pt x="663575" y="155575"/>
                    </a:cubicBezTo>
                    <a:cubicBezTo>
                      <a:pt x="669925" y="155046"/>
                      <a:pt x="675217" y="156633"/>
                      <a:pt x="682625" y="155575"/>
                    </a:cubicBezTo>
                    <a:cubicBezTo>
                      <a:pt x="690033" y="154517"/>
                      <a:pt x="701146" y="151342"/>
                      <a:pt x="708025" y="149225"/>
                    </a:cubicBezTo>
                    <a:cubicBezTo>
                      <a:pt x="714904" y="147108"/>
                      <a:pt x="715433" y="144992"/>
                      <a:pt x="723900" y="142875"/>
                    </a:cubicBezTo>
                    <a:cubicBezTo>
                      <a:pt x="732367" y="140758"/>
                      <a:pt x="752475" y="138642"/>
                      <a:pt x="758825" y="136525"/>
                    </a:cubicBezTo>
                    <a:cubicBezTo>
                      <a:pt x="765175" y="134408"/>
                      <a:pt x="759883" y="131763"/>
                      <a:pt x="762000" y="130175"/>
                    </a:cubicBezTo>
                    <a:cubicBezTo>
                      <a:pt x="764117" y="128587"/>
                      <a:pt x="764646" y="127000"/>
                      <a:pt x="771525" y="127000"/>
                    </a:cubicBezTo>
                    <a:cubicBezTo>
                      <a:pt x="778404" y="127000"/>
                      <a:pt x="796925" y="130704"/>
                      <a:pt x="803275" y="130175"/>
                    </a:cubicBezTo>
                    <a:cubicBezTo>
                      <a:pt x="809625" y="129646"/>
                      <a:pt x="807508" y="125413"/>
                      <a:pt x="809625" y="123825"/>
                    </a:cubicBezTo>
                    <a:cubicBezTo>
                      <a:pt x="811742" y="122237"/>
                      <a:pt x="805921" y="123296"/>
                      <a:pt x="815975" y="120650"/>
                    </a:cubicBezTo>
                    <a:cubicBezTo>
                      <a:pt x="826029" y="118004"/>
                      <a:pt x="858308" y="111125"/>
                      <a:pt x="869950" y="107950"/>
                    </a:cubicBezTo>
                    <a:cubicBezTo>
                      <a:pt x="881592" y="104775"/>
                      <a:pt x="881592" y="102658"/>
                      <a:pt x="885825" y="101600"/>
                    </a:cubicBezTo>
                    <a:cubicBezTo>
                      <a:pt x="890058" y="100542"/>
                      <a:pt x="895350" y="101600"/>
                      <a:pt x="895350" y="101600"/>
                    </a:cubicBezTo>
                    <a:cubicBezTo>
                      <a:pt x="897996" y="101600"/>
                      <a:pt x="897996" y="103187"/>
                      <a:pt x="901700" y="101600"/>
                    </a:cubicBezTo>
                    <a:cubicBezTo>
                      <a:pt x="905404" y="100013"/>
                      <a:pt x="910696" y="93662"/>
                      <a:pt x="917575" y="92075"/>
                    </a:cubicBezTo>
                    <a:cubicBezTo>
                      <a:pt x="924454" y="90488"/>
                      <a:pt x="942975" y="92075"/>
                      <a:pt x="942975" y="92075"/>
                    </a:cubicBezTo>
                    <a:cubicBezTo>
                      <a:pt x="951971" y="92075"/>
                      <a:pt x="964671" y="93133"/>
                      <a:pt x="971550" y="92075"/>
                    </a:cubicBezTo>
                    <a:cubicBezTo>
                      <a:pt x="978429" y="91017"/>
                      <a:pt x="979488" y="86783"/>
                      <a:pt x="984250" y="85725"/>
                    </a:cubicBezTo>
                    <a:cubicBezTo>
                      <a:pt x="989012" y="84667"/>
                      <a:pt x="992717" y="86783"/>
                      <a:pt x="1000125" y="85725"/>
                    </a:cubicBezTo>
                    <a:cubicBezTo>
                      <a:pt x="1007533" y="84667"/>
                      <a:pt x="1019704" y="81492"/>
                      <a:pt x="1028700" y="79375"/>
                    </a:cubicBezTo>
                    <a:cubicBezTo>
                      <a:pt x="1037696" y="77258"/>
                      <a:pt x="1044575" y="75671"/>
                      <a:pt x="1054100" y="73025"/>
                    </a:cubicBezTo>
                    <a:cubicBezTo>
                      <a:pt x="1063625" y="70379"/>
                      <a:pt x="1074738" y="65617"/>
                      <a:pt x="1085850" y="63500"/>
                    </a:cubicBezTo>
                    <a:cubicBezTo>
                      <a:pt x="1096962" y="61383"/>
                      <a:pt x="1117071" y="61912"/>
                      <a:pt x="1120775" y="60325"/>
                    </a:cubicBezTo>
                    <a:cubicBezTo>
                      <a:pt x="1124479" y="58738"/>
                      <a:pt x="1107546" y="55033"/>
                      <a:pt x="1108075" y="53975"/>
                    </a:cubicBezTo>
                    <a:cubicBezTo>
                      <a:pt x="1108604" y="52917"/>
                      <a:pt x="1115483" y="53446"/>
                      <a:pt x="1123950" y="53975"/>
                    </a:cubicBezTo>
                    <a:cubicBezTo>
                      <a:pt x="1132417" y="54504"/>
                      <a:pt x="1151996" y="57679"/>
                      <a:pt x="1158875" y="57150"/>
                    </a:cubicBezTo>
                    <a:cubicBezTo>
                      <a:pt x="1165754" y="56621"/>
                      <a:pt x="1159404" y="52388"/>
                      <a:pt x="1165225" y="50800"/>
                    </a:cubicBezTo>
                    <a:cubicBezTo>
                      <a:pt x="1171046" y="49213"/>
                      <a:pt x="1182688" y="48683"/>
                      <a:pt x="1193800" y="47625"/>
                    </a:cubicBezTo>
                    <a:cubicBezTo>
                      <a:pt x="1204912" y="46567"/>
                      <a:pt x="1221317" y="45508"/>
                      <a:pt x="1231900" y="44450"/>
                    </a:cubicBezTo>
                    <a:cubicBezTo>
                      <a:pt x="1242483" y="43392"/>
                      <a:pt x="1249892" y="42333"/>
                      <a:pt x="1257300" y="41275"/>
                    </a:cubicBezTo>
                    <a:cubicBezTo>
                      <a:pt x="1264708" y="40217"/>
                      <a:pt x="1265767" y="41275"/>
                      <a:pt x="1276350" y="38100"/>
                    </a:cubicBezTo>
                    <a:cubicBezTo>
                      <a:pt x="1286933" y="34925"/>
                      <a:pt x="1312333" y="24871"/>
                      <a:pt x="1320800" y="22225"/>
                    </a:cubicBezTo>
                    <a:cubicBezTo>
                      <a:pt x="1329267" y="19579"/>
                      <a:pt x="1327150" y="22225"/>
                      <a:pt x="1327150" y="22225"/>
                    </a:cubicBezTo>
                    <a:cubicBezTo>
                      <a:pt x="1330854" y="22225"/>
                      <a:pt x="1332442" y="22754"/>
                      <a:pt x="1343025" y="22225"/>
                    </a:cubicBezTo>
                    <a:cubicBezTo>
                      <a:pt x="1353608" y="21696"/>
                      <a:pt x="1380596" y="19579"/>
                      <a:pt x="1390650" y="19050"/>
                    </a:cubicBezTo>
                    <a:cubicBezTo>
                      <a:pt x="1400704" y="18521"/>
                      <a:pt x="1399117" y="19579"/>
                      <a:pt x="1403350" y="19050"/>
                    </a:cubicBezTo>
                    <a:cubicBezTo>
                      <a:pt x="1407583" y="18521"/>
                      <a:pt x="1413404" y="16933"/>
                      <a:pt x="1416050" y="15875"/>
                    </a:cubicBezTo>
                    <a:cubicBezTo>
                      <a:pt x="1418696" y="14817"/>
                      <a:pt x="1412346" y="13758"/>
                      <a:pt x="1419225" y="12700"/>
                    </a:cubicBezTo>
                    <a:cubicBezTo>
                      <a:pt x="1426104" y="11642"/>
                      <a:pt x="1450446" y="11642"/>
                      <a:pt x="1457325" y="9525"/>
                    </a:cubicBezTo>
                    <a:cubicBezTo>
                      <a:pt x="1464204" y="7408"/>
                      <a:pt x="1460500" y="0"/>
                      <a:pt x="146050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sp>
          <p:nvSpPr>
            <p:cNvPr id="25" name="Freeform 24"/>
            <p:cNvSpPr>
              <a:spLocks/>
            </p:cNvSpPr>
            <p:nvPr/>
          </p:nvSpPr>
          <p:spPr bwMode="auto">
            <a:xfrm>
              <a:off x="5822950" y="2897717"/>
              <a:ext cx="1457325" cy="239183"/>
            </a:xfrm>
            <a:custGeom>
              <a:avLst/>
              <a:gdLst/>
              <a:ahLst/>
              <a:cxnLst/>
              <a:rect l="0" t="0" r="r" b="b"/>
              <a:pathLst>
                <a:path w="1457325" h="239183">
                  <a:moveTo>
                    <a:pt x="0" y="239183"/>
                  </a:moveTo>
                  <a:lnTo>
                    <a:pt x="69850" y="223308"/>
                  </a:lnTo>
                  <a:cubicBezTo>
                    <a:pt x="84667" y="220133"/>
                    <a:pt x="83079" y="221721"/>
                    <a:pt x="88900" y="220133"/>
                  </a:cubicBezTo>
                  <a:cubicBezTo>
                    <a:pt x="94721" y="218546"/>
                    <a:pt x="97896" y="214841"/>
                    <a:pt x="104775" y="213783"/>
                  </a:cubicBezTo>
                  <a:cubicBezTo>
                    <a:pt x="111654" y="212725"/>
                    <a:pt x="123825" y="214841"/>
                    <a:pt x="130175" y="213783"/>
                  </a:cubicBezTo>
                  <a:cubicBezTo>
                    <a:pt x="136525" y="212725"/>
                    <a:pt x="137583" y="209550"/>
                    <a:pt x="142875" y="207433"/>
                  </a:cubicBezTo>
                  <a:cubicBezTo>
                    <a:pt x="148167" y="205316"/>
                    <a:pt x="155046" y="203200"/>
                    <a:pt x="161925" y="201083"/>
                  </a:cubicBezTo>
                  <a:cubicBezTo>
                    <a:pt x="168804" y="198966"/>
                    <a:pt x="176213" y="196850"/>
                    <a:pt x="184150" y="194733"/>
                  </a:cubicBezTo>
                  <a:cubicBezTo>
                    <a:pt x="192087" y="192616"/>
                    <a:pt x="200025" y="190500"/>
                    <a:pt x="209550" y="188383"/>
                  </a:cubicBezTo>
                  <a:cubicBezTo>
                    <a:pt x="219075" y="186266"/>
                    <a:pt x="231775" y="184679"/>
                    <a:pt x="241300" y="182033"/>
                  </a:cubicBezTo>
                  <a:cubicBezTo>
                    <a:pt x="250825" y="179387"/>
                    <a:pt x="260350" y="174625"/>
                    <a:pt x="266700" y="172508"/>
                  </a:cubicBezTo>
                  <a:cubicBezTo>
                    <a:pt x="273050" y="170391"/>
                    <a:pt x="275167" y="170920"/>
                    <a:pt x="279400" y="169333"/>
                  </a:cubicBezTo>
                  <a:cubicBezTo>
                    <a:pt x="283633" y="167746"/>
                    <a:pt x="287867" y="164041"/>
                    <a:pt x="292100" y="162983"/>
                  </a:cubicBezTo>
                  <a:cubicBezTo>
                    <a:pt x="296333" y="161925"/>
                    <a:pt x="304800" y="162983"/>
                    <a:pt x="304800" y="162983"/>
                  </a:cubicBezTo>
                  <a:lnTo>
                    <a:pt x="320675" y="162983"/>
                  </a:lnTo>
                  <a:lnTo>
                    <a:pt x="342900" y="162983"/>
                  </a:lnTo>
                  <a:cubicBezTo>
                    <a:pt x="348192" y="162983"/>
                    <a:pt x="346604" y="164571"/>
                    <a:pt x="352425" y="162983"/>
                  </a:cubicBezTo>
                  <a:cubicBezTo>
                    <a:pt x="358246" y="161396"/>
                    <a:pt x="369888" y="155575"/>
                    <a:pt x="377825" y="153458"/>
                  </a:cubicBezTo>
                  <a:cubicBezTo>
                    <a:pt x="385762" y="151341"/>
                    <a:pt x="393700" y="150812"/>
                    <a:pt x="400050" y="150283"/>
                  </a:cubicBezTo>
                  <a:cubicBezTo>
                    <a:pt x="406400" y="149754"/>
                    <a:pt x="415925" y="150283"/>
                    <a:pt x="415925" y="150283"/>
                  </a:cubicBezTo>
                  <a:cubicBezTo>
                    <a:pt x="420158" y="150283"/>
                    <a:pt x="419100" y="151871"/>
                    <a:pt x="425450" y="150283"/>
                  </a:cubicBezTo>
                  <a:cubicBezTo>
                    <a:pt x="431800" y="148696"/>
                    <a:pt x="443971" y="141287"/>
                    <a:pt x="454025" y="140758"/>
                  </a:cubicBezTo>
                  <a:cubicBezTo>
                    <a:pt x="464079" y="140229"/>
                    <a:pt x="477838" y="147108"/>
                    <a:pt x="485775" y="147108"/>
                  </a:cubicBezTo>
                  <a:cubicBezTo>
                    <a:pt x="493712" y="147108"/>
                    <a:pt x="493183" y="141816"/>
                    <a:pt x="501650" y="140758"/>
                  </a:cubicBezTo>
                  <a:cubicBezTo>
                    <a:pt x="510117" y="139700"/>
                    <a:pt x="536575" y="140758"/>
                    <a:pt x="536575" y="140758"/>
                  </a:cubicBezTo>
                  <a:cubicBezTo>
                    <a:pt x="546100" y="140758"/>
                    <a:pt x="551921" y="142345"/>
                    <a:pt x="558800" y="140758"/>
                  </a:cubicBezTo>
                  <a:cubicBezTo>
                    <a:pt x="565679" y="139171"/>
                    <a:pt x="571500" y="132821"/>
                    <a:pt x="577850" y="131233"/>
                  </a:cubicBezTo>
                  <a:cubicBezTo>
                    <a:pt x="584200" y="129646"/>
                    <a:pt x="590550" y="132821"/>
                    <a:pt x="596900" y="131233"/>
                  </a:cubicBezTo>
                  <a:cubicBezTo>
                    <a:pt x="603250" y="129646"/>
                    <a:pt x="612246" y="123295"/>
                    <a:pt x="615950" y="121708"/>
                  </a:cubicBezTo>
                  <a:cubicBezTo>
                    <a:pt x="619654" y="120121"/>
                    <a:pt x="616479" y="123296"/>
                    <a:pt x="619125" y="121708"/>
                  </a:cubicBezTo>
                  <a:cubicBezTo>
                    <a:pt x="621771" y="120121"/>
                    <a:pt x="625475" y="113771"/>
                    <a:pt x="631825" y="112183"/>
                  </a:cubicBezTo>
                  <a:cubicBezTo>
                    <a:pt x="638175" y="110596"/>
                    <a:pt x="657225" y="112183"/>
                    <a:pt x="657225" y="112183"/>
                  </a:cubicBezTo>
                  <a:lnTo>
                    <a:pt x="692150" y="112183"/>
                  </a:lnTo>
                  <a:lnTo>
                    <a:pt x="714375" y="112183"/>
                  </a:lnTo>
                  <a:cubicBezTo>
                    <a:pt x="722312" y="112183"/>
                    <a:pt x="735013" y="112712"/>
                    <a:pt x="739775" y="112183"/>
                  </a:cubicBezTo>
                  <a:cubicBezTo>
                    <a:pt x="744538" y="111654"/>
                    <a:pt x="738188" y="111125"/>
                    <a:pt x="742950" y="109008"/>
                  </a:cubicBezTo>
                  <a:cubicBezTo>
                    <a:pt x="747712" y="106891"/>
                    <a:pt x="763059" y="100541"/>
                    <a:pt x="768350" y="99483"/>
                  </a:cubicBezTo>
                  <a:cubicBezTo>
                    <a:pt x="773641" y="98425"/>
                    <a:pt x="770996" y="102129"/>
                    <a:pt x="774700" y="102658"/>
                  </a:cubicBezTo>
                  <a:cubicBezTo>
                    <a:pt x="778404" y="103187"/>
                    <a:pt x="785284" y="103716"/>
                    <a:pt x="790575" y="102658"/>
                  </a:cubicBezTo>
                  <a:cubicBezTo>
                    <a:pt x="795866" y="101600"/>
                    <a:pt x="798513" y="97366"/>
                    <a:pt x="806450" y="96308"/>
                  </a:cubicBezTo>
                  <a:cubicBezTo>
                    <a:pt x="814387" y="95250"/>
                    <a:pt x="828146" y="95779"/>
                    <a:pt x="838200" y="96308"/>
                  </a:cubicBezTo>
                  <a:cubicBezTo>
                    <a:pt x="848254" y="96837"/>
                    <a:pt x="854075" y="101600"/>
                    <a:pt x="866775" y="99483"/>
                  </a:cubicBezTo>
                  <a:cubicBezTo>
                    <a:pt x="879475" y="97366"/>
                    <a:pt x="904875" y="86254"/>
                    <a:pt x="914400" y="83608"/>
                  </a:cubicBezTo>
                  <a:cubicBezTo>
                    <a:pt x="923925" y="80962"/>
                    <a:pt x="923925" y="83608"/>
                    <a:pt x="923925" y="83608"/>
                  </a:cubicBezTo>
                  <a:cubicBezTo>
                    <a:pt x="927100" y="83608"/>
                    <a:pt x="924983" y="83079"/>
                    <a:pt x="933450" y="83608"/>
                  </a:cubicBezTo>
                  <a:cubicBezTo>
                    <a:pt x="941917" y="84137"/>
                    <a:pt x="965729" y="88900"/>
                    <a:pt x="974725" y="86783"/>
                  </a:cubicBezTo>
                  <a:cubicBezTo>
                    <a:pt x="983721" y="84666"/>
                    <a:pt x="982133" y="73554"/>
                    <a:pt x="987425" y="70908"/>
                  </a:cubicBezTo>
                  <a:cubicBezTo>
                    <a:pt x="992717" y="68262"/>
                    <a:pt x="1006475" y="70908"/>
                    <a:pt x="1006475" y="70908"/>
                  </a:cubicBezTo>
                  <a:cubicBezTo>
                    <a:pt x="1012296" y="70908"/>
                    <a:pt x="1011238" y="71437"/>
                    <a:pt x="1022350" y="70908"/>
                  </a:cubicBezTo>
                  <a:cubicBezTo>
                    <a:pt x="1033462" y="70379"/>
                    <a:pt x="1064154" y="68791"/>
                    <a:pt x="1073150" y="67733"/>
                  </a:cubicBezTo>
                  <a:cubicBezTo>
                    <a:pt x="1082146" y="66675"/>
                    <a:pt x="1071563" y="64558"/>
                    <a:pt x="1076325" y="64558"/>
                  </a:cubicBezTo>
                  <a:cubicBezTo>
                    <a:pt x="1081087" y="64558"/>
                    <a:pt x="1096963" y="67204"/>
                    <a:pt x="1101725" y="67733"/>
                  </a:cubicBezTo>
                  <a:cubicBezTo>
                    <a:pt x="1106488" y="68262"/>
                    <a:pt x="1101196" y="68791"/>
                    <a:pt x="1104900" y="67733"/>
                  </a:cubicBezTo>
                  <a:cubicBezTo>
                    <a:pt x="1108604" y="66675"/>
                    <a:pt x="1119717" y="64558"/>
                    <a:pt x="1123950" y="61383"/>
                  </a:cubicBezTo>
                  <a:cubicBezTo>
                    <a:pt x="1128183" y="58208"/>
                    <a:pt x="1122892" y="51329"/>
                    <a:pt x="1130300" y="48683"/>
                  </a:cubicBezTo>
                  <a:cubicBezTo>
                    <a:pt x="1137708" y="46037"/>
                    <a:pt x="1159933" y="46037"/>
                    <a:pt x="1168400" y="45508"/>
                  </a:cubicBezTo>
                  <a:cubicBezTo>
                    <a:pt x="1176867" y="44979"/>
                    <a:pt x="1176338" y="46037"/>
                    <a:pt x="1181100" y="45508"/>
                  </a:cubicBezTo>
                  <a:cubicBezTo>
                    <a:pt x="1185863" y="44979"/>
                    <a:pt x="1192213" y="42862"/>
                    <a:pt x="1196975" y="42333"/>
                  </a:cubicBezTo>
                  <a:cubicBezTo>
                    <a:pt x="1201738" y="41804"/>
                    <a:pt x="1209675" y="42333"/>
                    <a:pt x="1209675" y="42333"/>
                  </a:cubicBezTo>
                  <a:cubicBezTo>
                    <a:pt x="1216025" y="42333"/>
                    <a:pt x="1229254" y="42862"/>
                    <a:pt x="1235075" y="42333"/>
                  </a:cubicBezTo>
                  <a:cubicBezTo>
                    <a:pt x="1240896" y="41804"/>
                    <a:pt x="1240367" y="41804"/>
                    <a:pt x="1244600" y="39158"/>
                  </a:cubicBezTo>
                  <a:cubicBezTo>
                    <a:pt x="1248833" y="36512"/>
                    <a:pt x="1254125" y="28575"/>
                    <a:pt x="1260475" y="26458"/>
                  </a:cubicBezTo>
                  <a:cubicBezTo>
                    <a:pt x="1266825" y="24341"/>
                    <a:pt x="1282700" y="26458"/>
                    <a:pt x="1282700" y="26458"/>
                  </a:cubicBezTo>
                  <a:cubicBezTo>
                    <a:pt x="1287992" y="26458"/>
                    <a:pt x="1286933" y="25929"/>
                    <a:pt x="1292225" y="26458"/>
                  </a:cubicBezTo>
                  <a:cubicBezTo>
                    <a:pt x="1297517" y="26987"/>
                    <a:pt x="1306513" y="29104"/>
                    <a:pt x="1314450" y="29633"/>
                  </a:cubicBezTo>
                  <a:cubicBezTo>
                    <a:pt x="1322388" y="30162"/>
                    <a:pt x="1332442" y="30162"/>
                    <a:pt x="1339850" y="29633"/>
                  </a:cubicBezTo>
                  <a:cubicBezTo>
                    <a:pt x="1347258" y="29104"/>
                    <a:pt x="1353608" y="28045"/>
                    <a:pt x="1358900" y="26458"/>
                  </a:cubicBezTo>
                  <a:cubicBezTo>
                    <a:pt x="1364192" y="24871"/>
                    <a:pt x="1366838" y="22754"/>
                    <a:pt x="1371600" y="20108"/>
                  </a:cubicBezTo>
                  <a:cubicBezTo>
                    <a:pt x="1376362" y="17462"/>
                    <a:pt x="1384300" y="12170"/>
                    <a:pt x="1387475" y="10583"/>
                  </a:cubicBezTo>
                  <a:cubicBezTo>
                    <a:pt x="1390650" y="8996"/>
                    <a:pt x="1388533" y="11112"/>
                    <a:pt x="1390650" y="10583"/>
                  </a:cubicBezTo>
                  <a:cubicBezTo>
                    <a:pt x="1392767" y="10054"/>
                    <a:pt x="1397529" y="8996"/>
                    <a:pt x="1400175" y="7408"/>
                  </a:cubicBezTo>
                  <a:cubicBezTo>
                    <a:pt x="1402821" y="5821"/>
                    <a:pt x="1401234" y="2116"/>
                    <a:pt x="1406525" y="1058"/>
                  </a:cubicBezTo>
                  <a:cubicBezTo>
                    <a:pt x="1411816" y="0"/>
                    <a:pt x="1426104" y="529"/>
                    <a:pt x="1431925" y="1058"/>
                  </a:cubicBezTo>
                  <a:cubicBezTo>
                    <a:pt x="1437746" y="1587"/>
                    <a:pt x="1437217" y="3704"/>
                    <a:pt x="1441450" y="4233"/>
                  </a:cubicBezTo>
                  <a:cubicBezTo>
                    <a:pt x="1445683" y="4762"/>
                    <a:pt x="1457325" y="4233"/>
                    <a:pt x="1457325" y="4233"/>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26" name="Freeform 25"/>
            <p:cNvSpPr>
              <a:spLocks/>
            </p:cNvSpPr>
            <p:nvPr/>
          </p:nvSpPr>
          <p:spPr bwMode="auto">
            <a:xfrm>
              <a:off x="7283450" y="2789238"/>
              <a:ext cx="701675" cy="103187"/>
            </a:xfrm>
            <a:custGeom>
              <a:avLst/>
              <a:gdLst>
                <a:gd name="T0" fmla="*/ 0 w 701675"/>
                <a:gd name="T1" fmla="*/ 103187 h 103187"/>
                <a:gd name="T2" fmla="*/ 120650 w 701675"/>
                <a:gd name="T3" fmla="*/ 93662 h 103187"/>
                <a:gd name="T4" fmla="*/ 155575 w 701675"/>
                <a:gd name="T5" fmla="*/ 84137 h 103187"/>
                <a:gd name="T6" fmla="*/ 155575 w 701675"/>
                <a:gd name="T7" fmla="*/ 74612 h 103187"/>
                <a:gd name="T8" fmla="*/ 193675 w 701675"/>
                <a:gd name="T9" fmla="*/ 77787 h 103187"/>
                <a:gd name="T10" fmla="*/ 193675 w 701675"/>
                <a:gd name="T11" fmla="*/ 68262 h 103187"/>
                <a:gd name="T12" fmla="*/ 288925 w 701675"/>
                <a:gd name="T13" fmla="*/ 68262 h 103187"/>
                <a:gd name="T14" fmla="*/ 292100 w 701675"/>
                <a:gd name="T15" fmla="*/ 58737 h 103187"/>
                <a:gd name="T16" fmla="*/ 298450 w 701675"/>
                <a:gd name="T17" fmla="*/ 58737 h 103187"/>
                <a:gd name="T18" fmla="*/ 317500 w 701675"/>
                <a:gd name="T19" fmla="*/ 58737 h 103187"/>
                <a:gd name="T20" fmla="*/ 323850 w 701675"/>
                <a:gd name="T21" fmla="*/ 49212 h 103187"/>
                <a:gd name="T22" fmla="*/ 336550 w 701675"/>
                <a:gd name="T23" fmla="*/ 46037 h 103187"/>
                <a:gd name="T24" fmla="*/ 365125 w 701675"/>
                <a:gd name="T25" fmla="*/ 42862 h 103187"/>
                <a:gd name="T26" fmla="*/ 371475 w 701675"/>
                <a:gd name="T27" fmla="*/ 33337 h 103187"/>
                <a:gd name="T28" fmla="*/ 371475 w 701675"/>
                <a:gd name="T29" fmla="*/ 36512 h 103187"/>
                <a:gd name="T30" fmla="*/ 396875 w 701675"/>
                <a:gd name="T31" fmla="*/ 33337 h 103187"/>
                <a:gd name="T32" fmla="*/ 406400 w 701675"/>
                <a:gd name="T33" fmla="*/ 20637 h 103187"/>
                <a:gd name="T34" fmla="*/ 476250 w 701675"/>
                <a:gd name="T35" fmla="*/ 23812 h 103187"/>
                <a:gd name="T36" fmla="*/ 476250 w 701675"/>
                <a:gd name="T37" fmla="*/ 11112 h 103187"/>
                <a:gd name="T38" fmla="*/ 590550 w 701675"/>
                <a:gd name="T39" fmla="*/ 17462 h 103187"/>
                <a:gd name="T40" fmla="*/ 593725 w 701675"/>
                <a:gd name="T41" fmla="*/ 1587 h 103187"/>
                <a:gd name="T42" fmla="*/ 701675 w 701675"/>
                <a:gd name="T43" fmla="*/ 7937 h 103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01675" h="103187">
                  <a:moveTo>
                    <a:pt x="0" y="103187"/>
                  </a:moveTo>
                  <a:cubicBezTo>
                    <a:pt x="47360" y="100012"/>
                    <a:pt x="94721" y="96837"/>
                    <a:pt x="120650" y="93662"/>
                  </a:cubicBezTo>
                  <a:cubicBezTo>
                    <a:pt x="146579" y="90487"/>
                    <a:pt x="149754" y="87312"/>
                    <a:pt x="155575" y="84137"/>
                  </a:cubicBezTo>
                  <a:cubicBezTo>
                    <a:pt x="161396" y="80962"/>
                    <a:pt x="149225" y="75670"/>
                    <a:pt x="155575" y="74612"/>
                  </a:cubicBezTo>
                  <a:cubicBezTo>
                    <a:pt x="161925" y="73554"/>
                    <a:pt x="187325" y="78845"/>
                    <a:pt x="193675" y="77787"/>
                  </a:cubicBezTo>
                  <a:cubicBezTo>
                    <a:pt x="200025" y="76729"/>
                    <a:pt x="177800" y="69850"/>
                    <a:pt x="193675" y="68262"/>
                  </a:cubicBezTo>
                  <a:cubicBezTo>
                    <a:pt x="209550" y="66675"/>
                    <a:pt x="272521" y="69849"/>
                    <a:pt x="288925" y="68262"/>
                  </a:cubicBezTo>
                  <a:cubicBezTo>
                    <a:pt x="305329" y="66675"/>
                    <a:pt x="290513" y="60324"/>
                    <a:pt x="292100" y="58737"/>
                  </a:cubicBezTo>
                  <a:cubicBezTo>
                    <a:pt x="293687" y="57150"/>
                    <a:pt x="298450" y="58737"/>
                    <a:pt x="298450" y="58737"/>
                  </a:cubicBezTo>
                  <a:cubicBezTo>
                    <a:pt x="302683" y="58737"/>
                    <a:pt x="313267" y="60324"/>
                    <a:pt x="317500" y="58737"/>
                  </a:cubicBezTo>
                  <a:cubicBezTo>
                    <a:pt x="321733" y="57150"/>
                    <a:pt x="320675" y="51329"/>
                    <a:pt x="323850" y="49212"/>
                  </a:cubicBezTo>
                  <a:cubicBezTo>
                    <a:pt x="327025" y="47095"/>
                    <a:pt x="329671" y="47095"/>
                    <a:pt x="336550" y="46037"/>
                  </a:cubicBezTo>
                  <a:cubicBezTo>
                    <a:pt x="343429" y="44979"/>
                    <a:pt x="359304" y="44979"/>
                    <a:pt x="365125" y="42862"/>
                  </a:cubicBezTo>
                  <a:cubicBezTo>
                    <a:pt x="370946" y="40745"/>
                    <a:pt x="370417" y="34395"/>
                    <a:pt x="371475" y="33337"/>
                  </a:cubicBezTo>
                  <a:cubicBezTo>
                    <a:pt x="372533" y="32279"/>
                    <a:pt x="367242" y="36512"/>
                    <a:pt x="371475" y="36512"/>
                  </a:cubicBezTo>
                  <a:cubicBezTo>
                    <a:pt x="375708" y="36512"/>
                    <a:pt x="391054" y="35983"/>
                    <a:pt x="396875" y="33337"/>
                  </a:cubicBezTo>
                  <a:cubicBezTo>
                    <a:pt x="402696" y="30691"/>
                    <a:pt x="393171" y="22224"/>
                    <a:pt x="406400" y="20637"/>
                  </a:cubicBezTo>
                  <a:cubicBezTo>
                    <a:pt x="419629" y="19050"/>
                    <a:pt x="464608" y="25399"/>
                    <a:pt x="476250" y="23812"/>
                  </a:cubicBezTo>
                  <a:cubicBezTo>
                    <a:pt x="487892" y="22225"/>
                    <a:pt x="457200" y="12170"/>
                    <a:pt x="476250" y="11112"/>
                  </a:cubicBezTo>
                  <a:cubicBezTo>
                    <a:pt x="495300" y="10054"/>
                    <a:pt x="570971" y="19049"/>
                    <a:pt x="590550" y="17462"/>
                  </a:cubicBezTo>
                  <a:cubicBezTo>
                    <a:pt x="610129" y="15875"/>
                    <a:pt x="575204" y="3174"/>
                    <a:pt x="593725" y="1587"/>
                  </a:cubicBezTo>
                  <a:cubicBezTo>
                    <a:pt x="612246" y="0"/>
                    <a:pt x="701675" y="7937"/>
                    <a:pt x="701675" y="7937"/>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cxnSp>
        <p:nvCxnSpPr>
          <p:cNvPr id="8" name="Straight Connector 7"/>
          <p:cNvCxnSpPr>
            <a:cxnSpLocks noChangeShapeType="1"/>
          </p:cNvCxnSpPr>
          <p:nvPr/>
        </p:nvCxnSpPr>
        <p:spPr bwMode="auto">
          <a:xfrm>
            <a:off x="3297238" y="5151438"/>
            <a:ext cx="6330950" cy="6350"/>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9" name="Straight Connector 8"/>
          <p:cNvCxnSpPr>
            <a:cxnSpLocks noChangeShapeType="1"/>
          </p:cNvCxnSpPr>
          <p:nvPr/>
        </p:nvCxnSpPr>
        <p:spPr bwMode="auto">
          <a:xfrm>
            <a:off x="3240088" y="3613151"/>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0" name="Straight Connector 9"/>
          <p:cNvCxnSpPr>
            <a:cxnSpLocks noChangeShapeType="1"/>
          </p:cNvCxnSpPr>
          <p:nvPr/>
        </p:nvCxnSpPr>
        <p:spPr bwMode="auto">
          <a:xfrm>
            <a:off x="3240088" y="4392614"/>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a:off x="3240088" y="2811464"/>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a:off x="3240088" y="2011364"/>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3" name="Straight Connector 12"/>
          <p:cNvCxnSpPr>
            <a:cxnSpLocks noChangeShapeType="1"/>
          </p:cNvCxnSpPr>
          <p:nvPr/>
        </p:nvCxnSpPr>
        <p:spPr bwMode="auto">
          <a:xfrm>
            <a:off x="3240088" y="1209676"/>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rot="5400000">
            <a:off x="4137025" y="5140325"/>
            <a:ext cx="122238"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5" name="Straight Connector 14"/>
          <p:cNvCxnSpPr>
            <a:cxnSpLocks noChangeShapeType="1"/>
          </p:cNvCxnSpPr>
          <p:nvPr/>
        </p:nvCxnSpPr>
        <p:spPr bwMode="auto">
          <a:xfrm rot="5400000">
            <a:off x="5040313" y="514032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7" name="Straight Connector 16"/>
          <p:cNvCxnSpPr>
            <a:cxnSpLocks noChangeShapeType="1"/>
          </p:cNvCxnSpPr>
          <p:nvPr/>
        </p:nvCxnSpPr>
        <p:spPr bwMode="auto">
          <a:xfrm rot="5400000">
            <a:off x="6854825" y="5140325"/>
            <a:ext cx="122238"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8" name="Straight Connector 17"/>
          <p:cNvCxnSpPr>
            <a:cxnSpLocks noChangeShapeType="1"/>
          </p:cNvCxnSpPr>
          <p:nvPr/>
        </p:nvCxnSpPr>
        <p:spPr bwMode="auto">
          <a:xfrm rot="5400000">
            <a:off x="7759700" y="5140325"/>
            <a:ext cx="122238"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rot="5400000">
            <a:off x="8666163" y="514032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rot="5400000">
            <a:off x="9571038" y="514032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21518" name="TextBox 53"/>
          <p:cNvSpPr txBox="1">
            <a:spLocks noChangeArrowheads="1"/>
          </p:cNvSpPr>
          <p:nvPr/>
        </p:nvSpPr>
        <p:spPr bwMode="auto">
          <a:xfrm>
            <a:off x="2936876" y="4960938"/>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1519" name="TextBox 54"/>
          <p:cNvSpPr txBox="1">
            <a:spLocks noChangeArrowheads="1"/>
          </p:cNvSpPr>
          <p:nvPr/>
        </p:nvSpPr>
        <p:spPr bwMode="auto">
          <a:xfrm>
            <a:off x="2794000" y="3432175"/>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16</a:t>
            </a:r>
          </a:p>
        </p:txBody>
      </p:sp>
      <p:sp>
        <p:nvSpPr>
          <p:cNvPr id="21520" name="TextBox 55"/>
          <p:cNvSpPr txBox="1">
            <a:spLocks noChangeArrowheads="1"/>
          </p:cNvSpPr>
          <p:nvPr/>
        </p:nvSpPr>
        <p:spPr bwMode="auto">
          <a:xfrm>
            <a:off x="2794000" y="1844675"/>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32</a:t>
            </a:r>
          </a:p>
        </p:txBody>
      </p:sp>
      <p:sp>
        <p:nvSpPr>
          <p:cNvPr id="21521" name="TextBox 56"/>
          <p:cNvSpPr txBox="1">
            <a:spLocks noChangeArrowheads="1"/>
          </p:cNvSpPr>
          <p:nvPr/>
        </p:nvSpPr>
        <p:spPr bwMode="auto">
          <a:xfrm>
            <a:off x="2794000" y="1031875"/>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40</a:t>
            </a:r>
          </a:p>
        </p:txBody>
      </p:sp>
      <p:sp>
        <p:nvSpPr>
          <p:cNvPr id="21522" name="TextBox 57"/>
          <p:cNvSpPr txBox="1">
            <a:spLocks noChangeArrowheads="1"/>
          </p:cNvSpPr>
          <p:nvPr/>
        </p:nvSpPr>
        <p:spPr bwMode="auto">
          <a:xfrm>
            <a:off x="2794000" y="2630488"/>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24</a:t>
            </a:r>
          </a:p>
        </p:txBody>
      </p:sp>
      <p:sp>
        <p:nvSpPr>
          <p:cNvPr id="21523" name="TextBox 58"/>
          <p:cNvSpPr txBox="1">
            <a:spLocks noChangeArrowheads="1"/>
          </p:cNvSpPr>
          <p:nvPr/>
        </p:nvSpPr>
        <p:spPr bwMode="auto">
          <a:xfrm>
            <a:off x="2936876" y="421481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8</a:t>
            </a:r>
          </a:p>
        </p:txBody>
      </p:sp>
      <p:cxnSp>
        <p:nvCxnSpPr>
          <p:cNvPr id="107" name="Straight Connector 106"/>
          <p:cNvCxnSpPr>
            <a:cxnSpLocks noChangeShapeType="1"/>
          </p:cNvCxnSpPr>
          <p:nvPr/>
        </p:nvCxnSpPr>
        <p:spPr bwMode="auto">
          <a:xfrm rot="5400000">
            <a:off x="5929313" y="5146676"/>
            <a:ext cx="122238"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7" name="Straight Connector 6"/>
          <p:cNvCxnSpPr>
            <a:cxnSpLocks noChangeShapeType="1"/>
          </p:cNvCxnSpPr>
          <p:nvPr/>
        </p:nvCxnSpPr>
        <p:spPr bwMode="auto">
          <a:xfrm rot="5400000">
            <a:off x="1316038" y="3197225"/>
            <a:ext cx="3967162" cy="1588"/>
          </a:xfrm>
          <a:prstGeom prst="line">
            <a:avLst/>
          </a:prstGeom>
          <a:noFill/>
          <a:ln w="38100">
            <a:solidFill>
              <a:srgbClr val="000000"/>
            </a:solidFill>
            <a:round/>
            <a:headEnd/>
            <a:tailEnd/>
          </a:ln>
          <a:effectLst>
            <a:outerShdw dist="20000" dir="5400000" rotWithShape="0">
              <a:srgbClr val="808080">
                <a:alpha val="37999"/>
              </a:srgbClr>
            </a:outerShdw>
          </a:effectLst>
        </p:spPr>
      </p:cxnSp>
      <p:sp>
        <p:nvSpPr>
          <p:cNvPr id="21526" name="TextBox 46"/>
          <p:cNvSpPr txBox="1">
            <a:spLocks noChangeArrowheads="1"/>
          </p:cNvSpPr>
          <p:nvPr/>
        </p:nvSpPr>
        <p:spPr bwMode="auto">
          <a:xfrm>
            <a:off x="5599113" y="1471613"/>
            <a:ext cx="1701800" cy="893762"/>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Enalapril</a:t>
            </a:r>
          </a:p>
          <a:p>
            <a:pPr algn="ctr"/>
            <a:r>
              <a:rPr lang="en-US" sz="2400" dirty="0">
                <a:solidFill>
                  <a:srgbClr val="000000"/>
                </a:solidFill>
                <a:latin typeface="Arial" pitchFamily="34" charset="0"/>
                <a:cs typeface="Arial" pitchFamily="34" charset="0"/>
              </a:rPr>
              <a:t>(n=4212)</a:t>
            </a:r>
          </a:p>
        </p:txBody>
      </p:sp>
      <p:sp>
        <p:nvSpPr>
          <p:cNvPr id="21527" name="TextBox 49"/>
          <p:cNvSpPr txBox="1">
            <a:spLocks noChangeArrowheads="1"/>
          </p:cNvSpPr>
          <p:nvPr/>
        </p:nvSpPr>
        <p:spPr bwMode="auto">
          <a:xfrm>
            <a:off x="4792664" y="517525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360</a:t>
            </a:r>
          </a:p>
        </p:txBody>
      </p:sp>
      <p:sp>
        <p:nvSpPr>
          <p:cNvPr id="21528" name="TextBox 50"/>
          <p:cNvSpPr txBox="1">
            <a:spLocks noChangeArrowheads="1"/>
          </p:cNvSpPr>
          <p:nvPr/>
        </p:nvSpPr>
        <p:spPr bwMode="auto">
          <a:xfrm>
            <a:off x="6608764" y="517525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720</a:t>
            </a:r>
          </a:p>
        </p:txBody>
      </p:sp>
      <p:sp>
        <p:nvSpPr>
          <p:cNvPr id="21529" name="TextBox 51"/>
          <p:cNvSpPr txBox="1">
            <a:spLocks noChangeArrowheads="1"/>
          </p:cNvSpPr>
          <p:nvPr/>
        </p:nvSpPr>
        <p:spPr bwMode="auto">
          <a:xfrm>
            <a:off x="8355013" y="5175250"/>
            <a:ext cx="755650"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1080</a:t>
            </a:r>
          </a:p>
        </p:txBody>
      </p:sp>
      <p:sp>
        <p:nvSpPr>
          <p:cNvPr id="21530" name="TextBox 52"/>
          <p:cNvSpPr txBox="1">
            <a:spLocks noChangeArrowheads="1"/>
          </p:cNvSpPr>
          <p:nvPr/>
        </p:nvSpPr>
        <p:spPr bwMode="auto">
          <a:xfrm>
            <a:off x="3197226" y="5175250"/>
            <a:ext cx="32702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0</a:t>
            </a:r>
          </a:p>
        </p:txBody>
      </p:sp>
      <p:sp>
        <p:nvSpPr>
          <p:cNvPr id="21531" name="TextBox 59"/>
          <p:cNvSpPr txBox="1">
            <a:spLocks noChangeArrowheads="1"/>
          </p:cNvSpPr>
          <p:nvPr/>
        </p:nvSpPr>
        <p:spPr bwMode="auto">
          <a:xfrm>
            <a:off x="3892550" y="5175250"/>
            <a:ext cx="611188"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180</a:t>
            </a:r>
          </a:p>
        </p:txBody>
      </p:sp>
      <p:sp>
        <p:nvSpPr>
          <p:cNvPr id="21532" name="TextBox 61"/>
          <p:cNvSpPr txBox="1">
            <a:spLocks noChangeArrowheads="1"/>
          </p:cNvSpPr>
          <p:nvPr/>
        </p:nvSpPr>
        <p:spPr bwMode="auto">
          <a:xfrm>
            <a:off x="5692776" y="517525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540</a:t>
            </a:r>
          </a:p>
        </p:txBody>
      </p:sp>
      <p:sp>
        <p:nvSpPr>
          <p:cNvPr id="21533" name="TextBox 62"/>
          <p:cNvSpPr txBox="1">
            <a:spLocks noChangeArrowheads="1"/>
          </p:cNvSpPr>
          <p:nvPr/>
        </p:nvSpPr>
        <p:spPr bwMode="auto">
          <a:xfrm>
            <a:off x="7518401" y="5175250"/>
            <a:ext cx="612775"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900</a:t>
            </a:r>
          </a:p>
        </p:txBody>
      </p:sp>
      <p:sp>
        <p:nvSpPr>
          <p:cNvPr id="21534" name="TextBox 63"/>
          <p:cNvSpPr txBox="1">
            <a:spLocks noChangeArrowheads="1"/>
          </p:cNvSpPr>
          <p:nvPr/>
        </p:nvSpPr>
        <p:spPr bwMode="auto">
          <a:xfrm>
            <a:off x="9250363" y="5175250"/>
            <a:ext cx="755650" cy="400050"/>
          </a:xfrm>
          <a:prstGeom prst="rect">
            <a:avLst/>
          </a:prstGeom>
          <a:noFill/>
          <a:ln w="9525">
            <a:noFill/>
            <a:miter lim="800000"/>
            <a:headEnd/>
            <a:tailEnd/>
          </a:ln>
        </p:spPr>
        <p:txBody>
          <a:bodyPr wrap="none">
            <a:spAutoFit/>
          </a:bodyPr>
          <a:lstStyle/>
          <a:p>
            <a:pPr algn="ctr"/>
            <a:r>
              <a:rPr lang="en-US" sz="2000" dirty="0">
                <a:solidFill>
                  <a:srgbClr val="000000"/>
                </a:solidFill>
                <a:latin typeface="Arial" pitchFamily="34" charset="0"/>
                <a:cs typeface="Arial" pitchFamily="34" charset="0"/>
              </a:rPr>
              <a:t>1260</a:t>
            </a:r>
          </a:p>
        </p:txBody>
      </p:sp>
      <p:sp>
        <p:nvSpPr>
          <p:cNvPr id="21535" name="TextBox 65"/>
          <p:cNvSpPr txBox="1">
            <a:spLocks noChangeArrowheads="1"/>
          </p:cNvSpPr>
          <p:nvPr/>
        </p:nvSpPr>
        <p:spPr bwMode="auto">
          <a:xfrm>
            <a:off x="3959226" y="5568950"/>
            <a:ext cx="5033963" cy="369888"/>
          </a:xfrm>
          <a:prstGeom prst="rect">
            <a:avLst/>
          </a:prstGeom>
          <a:noFill/>
          <a:ln w="9525">
            <a:noFill/>
            <a:miter lim="800000"/>
            <a:headEnd/>
            <a:tailEnd/>
          </a:ln>
        </p:spPr>
        <p:txBody>
          <a:bodyPr>
            <a:spAutoFit/>
          </a:bodyPr>
          <a:lstStyle/>
          <a:p>
            <a:pPr algn="ctr"/>
            <a:r>
              <a:rPr lang="en-US" b="1" dirty="0">
                <a:solidFill>
                  <a:srgbClr val="000000"/>
                </a:solidFill>
                <a:latin typeface="Arial" pitchFamily="34" charset="0"/>
                <a:cs typeface="Arial" pitchFamily="34" charset="0"/>
              </a:rPr>
              <a:t>Days After Randomization</a:t>
            </a:r>
          </a:p>
        </p:txBody>
      </p:sp>
      <p:sp>
        <p:nvSpPr>
          <p:cNvPr id="21536" name="TextBox 98"/>
          <p:cNvSpPr txBox="1">
            <a:spLocks noChangeArrowheads="1"/>
          </p:cNvSpPr>
          <p:nvPr/>
        </p:nvSpPr>
        <p:spPr bwMode="auto">
          <a:xfrm>
            <a:off x="3035300" y="59690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4187</a:t>
            </a:r>
          </a:p>
          <a:p>
            <a:r>
              <a:rPr lang="en-US" sz="1200" dirty="0">
                <a:solidFill>
                  <a:srgbClr val="000000"/>
                </a:solidFill>
                <a:latin typeface="Arial" pitchFamily="34" charset="0"/>
                <a:cs typeface="Arial" pitchFamily="34" charset="0"/>
              </a:rPr>
              <a:t>4212</a:t>
            </a:r>
          </a:p>
        </p:txBody>
      </p:sp>
      <p:sp>
        <p:nvSpPr>
          <p:cNvPr id="21537" name="TextBox 99"/>
          <p:cNvSpPr txBox="1">
            <a:spLocks noChangeArrowheads="1"/>
          </p:cNvSpPr>
          <p:nvPr/>
        </p:nvSpPr>
        <p:spPr bwMode="auto">
          <a:xfrm>
            <a:off x="3935413" y="5969001"/>
            <a:ext cx="525462"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3922</a:t>
            </a:r>
          </a:p>
          <a:p>
            <a:r>
              <a:rPr lang="en-US" sz="1200" dirty="0">
                <a:solidFill>
                  <a:srgbClr val="000000"/>
                </a:solidFill>
                <a:latin typeface="Arial" pitchFamily="34" charset="0"/>
                <a:cs typeface="Arial" pitchFamily="34" charset="0"/>
              </a:rPr>
              <a:t>3883</a:t>
            </a:r>
          </a:p>
        </p:txBody>
      </p:sp>
      <p:sp>
        <p:nvSpPr>
          <p:cNvPr id="21538" name="TextBox 100"/>
          <p:cNvSpPr txBox="1">
            <a:spLocks noChangeArrowheads="1"/>
          </p:cNvSpPr>
          <p:nvPr/>
        </p:nvSpPr>
        <p:spPr bwMode="auto">
          <a:xfrm>
            <a:off x="4833938" y="59690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3663</a:t>
            </a:r>
          </a:p>
          <a:p>
            <a:r>
              <a:rPr lang="en-US" sz="1200" dirty="0">
                <a:solidFill>
                  <a:srgbClr val="000000"/>
                </a:solidFill>
                <a:latin typeface="Arial" pitchFamily="34" charset="0"/>
                <a:cs typeface="Arial" pitchFamily="34" charset="0"/>
              </a:rPr>
              <a:t>3579</a:t>
            </a:r>
          </a:p>
        </p:txBody>
      </p:sp>
      <p:sp>
        <p:nvSpPr>
          <p:cNvPr id="21539" name="TextBox 101"/>
          <p:cNvSpPr txBox="1">
            <a:spLocks noChangeArrowheads="1"/>
          </p:cNvSpPr>
          <p:nvPr/>
        </p:nvSpPr>
        <p:spPr bwMode="auto">
          <a:xfrm>
            <a:off x="5732463" y="59690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3018</a:t>
            </a:r>
          </a:p>
          <a:p>
            <a:r>
              <a:rPr lang="en-US" sz="1200" dirty="0">
                <a:solidFill>
                  <a:srgbClr val="000000"/>
                </a:solidFill>
                <a:latin typeface="Arial" pitchFamily="34" charset="0"/>
                <a:cs typeface="Arial" pitchFamily="34" charset="0"/>
              </a:rPr>
              <a:t>2922</a:t>
            </a:r>
          </a:p>
        </p:txBody>
      </p:sp>
      <p:sp>
        <p:nvSpPr>
          <p:cNvPr id="21540" name="TextBox 102"/>
          <p:cNvSpPr txBox="1">
            <a:spLocks noChangeArrowheads="1"/>
          </p:cNvSpPr>
          <p:nvPr/>
        </p:nvSpPr>
        <p:spPr bwMode="auto">
          <a:xfrm>
            <a:off x="6637338" y="59690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2257</a:t>
            </a:r>
          </a:p>
          <a:p>
            <a:r>
              <a:rPr lang="en-US" sz="1200" dirty="0">
                <a:solidFill>
                  <a:srgbClr val="000000"/>
                </a:solidFill>
                <a:latin typeface="Arial" pitchFamily="34" charset="0"/>
                <a:cs typeface="Arial" pitchFamily="34" charset="0"/>
              </a:rPr>
              <a:t>2123</a:t>
            </a:r>
          </a:p>
        </p:txBody>
      </p:sp>
      <p:sp>
        <p:nvSpPr>
          <p:cNvPr id="21541" name="TextBox 103"/>
          <p:cNvSpPr txBox="1">
            <a:spLocks noChangeArrowheads="1"/>
          </p:cNvSpPr>
          <p:nvPr/>
        </p:nvSpPr>
        <p:spPr bwMode="auto">
          <a:xfrm>
            <a:off x="7543800" y="59690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1544</a:t>
            </a:r>
          </a:p>
          <a:p>
            <a:r>
              <a:rPr lang="en-US" sz="1200" dirty="0">
                <a:solidFill>
                  <a:srgbClr val="000000"/>
                </a:solidFill>
                <a:latin typeface="Arial" pitchFamily="34" charset="0"/>
                <a:cs typeface="Arial" pitchFamily="34" charset="0"/>
              </a:rPr>
              <a:t>1488</a:t>
            </a:r>
          </a:p>
        </p:txBody>
      </p:sp>
      <p:sp>
        <p:nvSpPr>
          <p:cNvPr id="21542" name="TextBox 104"/>
          <p:cNvSpPr txBox="1">
            <a:spLocks noChangeArrowheads="1"/>
          </p:cNvSpPr>
          <p:nvPr/>
        </p:nvSpPr>
        <p:spPr bwMode="auto">
          <a:xfrm>
            <a:off x="8494714" y="596900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896</a:t>
            </a:r>
          </a:p>
          <a:p>
            <a:r>
              <a:rPr lang="en-US" sz="1200" dirty="0">
                <a:solidFill>
                  <a:srgbClr val="000000"/>
                </a:solidFill>
                <a:latin typeface="Arial" pitchFamily="34" charset="0"/>
                <a:cs typeface="Arial" pitchFamily="34" charset="0"/>
              </a:rPr>
              <a:t>853</a:t>
            </a:r>
          </a:p>
        </p:txBody>
      </p:sp>
      <p:sp>
        <p:nvSpPr>
          <p:cNvPr id="21543" name="TextBox 105"/>
          <p:cNvSpPr txBox="1">
            <a:spLocks noChangeArrowheads="1"/>
          </p:cNvSpPr>
          <p:nvPr/>
        </p:nvSpPr>
        <p:spPr bwMode="auto">
          <a:xfrm>
            <a:off x="9394826" y="596900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249</a:t>
            </a:r>
          </a:p>
          <a:p>
            <a:r>
              <a:rPr lang="en-US" sz="1200" dirty="0">
                <a:solidFill>
                  <a:srgbClr val="000000"/>
                </a:solidFill>
                <a:latin typeface="Arial" pitchFamily="34" charset="0"/>
                <a:cs typeface="Arial" pitchFamily="34" charset="0"/>
              </a:rPr>
              <a:t>236</a:t>
            </a:r>
          </a:p>
        </p:txBody>
      </p:sp>
      <p:sp>
        <p:nvSpPr>
          <p:cNvPr id="21544" name="TextBox 107"/>
          <p:cNvSpPr txBox="1">
            <a:spLocks noChangeArrowheads="1"/>
          </p:cNvSpPr>
          <p:nvPr/>
        </p:nvSpPr>
        <p:spPr bwMode="auto">
          <a:xfrm>
            <a:off x="1906589" y="5969001"/>
            <a:ext cx="782637"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LCZ696</a:t>
            </a:r>
          </a:p>
          <a:p>
            <a:r>
              <a:rPr lang="en-US" sz="1200" dirty="0">
                <a:solidFill>
                  <a:srgbClr val="000000"/>
                </a:solidFill>
                <a:latin typeface="Arial" pitchFamily="34" charset="0"/>
                <a:cs typeface="Arial" pitchFamily="34" charset="0"/>
              </a:rPr>
              <a:t>Enalapril</a:t>
            </a:r>
          </a:p>
        </p:txBody>
      </p:sp>
      <p:sp>
        <p:nvSpPr>
          <p:cNvPr id="21545" name="TextBox 108"/>
          <p:cNvSpPr txBox="1">
            <a:spLocks noChangeArrowheads="1"/>
          </p:cNvSpPr>
          <p:nvPr/>
        </p:nvSpPr>
        <p:spPr bwMode="auto">
          <a:xfrm>
            <a:off x="1906589" y="5691188"/>
            <a:ext cx="1254125" cy="277812"/>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Patients at Risk</a:t>
            </a:r>
          </a:p>
        </p:txBody>
      </p:sp>
      <p:cxnSp>
        <p:nvCxnSpPr>
          <p:cNvPr id="111" name="Straight Connector 110"/>
          <p:cNvCxnSpPr>
            <a:cxnSpLocks noChangeShapeType="1"/>
          </p:cNvCxnSpPr>
          <p:nvPr/>
        </p:nvCxnSpPr>
        <p:spPr bwMode="auto">
          <a:xfrm>
            <a:off x="1978026" y="5969000"/>
            <a:ext cx="1209675" cy="1588"/>
          </a:xfrm>
          <a:prstGeom prst="line">
            <a:avLst/>
          </a:prstGeom>
          <a:noFill/>
          <a:ln w="19050">
            <a:solidFill>
              <a:schemeClr val="tx1"/>
            </a:solidFill>
            <a:round/>
            <a:headEnd/>
            <a:tailEnd/>
          </a:ln>
          <a:effectLst>
            <a:outerShdw dist="20000" dir="5400000" rotWithShape="0">
              <a:srgbClr val="808080">
                <a:alpha val="37999"/>
              </a:srgbClr>
            </a:outerShdw>
          </a:effectLst>
        </p:spPr>
      </p:cxnSp>
      <p:sp>
        <p:nvSpPr>
          <p:cNvPr id="21547" name="TextBox 114"/>
          <p:cNvSpPr txBox="1">
            <a:spLocks noChangeArrowheads="1"/>
          </p:cNvSpPr>
          <p:nvPr/>
        </p:nvSpPr>
        <p:spPr bwMode="auto">
          <a:xfrm>
            <a:off x="9613901" y="1492251"/>
            <a:ext cx="823913"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1117</a:t>
            </a:r>
          </a:p>
        </p:txBody>
      </p:sp>
      <p:sp>
        <p:nvSpPr>
          <p:cNvPr id="21548" name="TextBox 60"/>
          <p:cNvSpPr txBox="1">
            <a:spLocks noChangeArrowheads="1"/>
          </p:cNvSpPr>
          <p:nvPr/>
        </p:nvSpPr>
        <p:spPr bwMode="auto">
          <a:xfrm rot="-5400000">
            <a:off x="891382" y="2963069"/>
            <a:ext cx="3117850" cy="608013"/>
          </a:xfrm>
          <a:prstGeom prst="rect">
            <a:avLst/>
          </a:prstGeom>
          <a:noFill/>
          <a:ln w="9525">
            <a:noFill/>
            <a:miter lim="800000"/>
            <a:headEnd/>
            <a:tailEnd/>
          </a:ln>
        </p:spPr>
        <p:txBody>
          <a:bodyPr>
            <a:spAutoFit/>
          </a:bodyPr>
          <a:lstStyle/>
          <a:p>
            <a:pPr algn="ctr">
              <a:lnSpc>
                <a:spcPts val="2000"/>
              </a:lnSpc>
            </a:pPr>
            <a:r>
              <a:rPr lang="en-US" b="1" dirty="0">
                <a:solidFill>
                  <a:srgbClr val="000000"/>
                </a:solidFill>
                <a:latin typeface="Arial" pitchFamily="34" charset="0"/>
                <a:cs typeface="Arial" pitchFamily="34" charset="0"/>
              </a:rPr>
              <a:t>Kaplan-Meier Estimate of</a:t>
            </a:r>
          </a:p>
          <a:p>
            <a:pPr algn="ctr">
              <a:lnSpc>
                <a:spcPts val="2000"/>
              </a:lnSpc>
            </a:pPr>
            <a:r>
              <a:rPr lang="en-US" b="1" dirty="0">
                <a:solidFill>
                  <a:srgbClr val="000000"/>
                </a:solidFill>
                <a:latin typeface="Arial" pitchFamily="34" charset="0"/>
                <a:cs typeface="Arial" pitchFamily="34" charset="0"/>
              </a:rPr>
              <a:t>Cumulative Rates (%)</a:t>
            </a:r>
          </a:p>
        </p:txBody>
      </p:sp>
      <p:sp>
        <p:nvSpPr>
          <p:cNvPr id="21549" name="TextBox 71"/>
          <p:cNvSpPr txBox="1">
            <a:spLocks noChangeArrowheads="1"/>
          </p:cNvSpPr>
          <p:nvPr/>
        </p:nvSpPr>
        <p:spPr bwMode="auto">
          <a:xfrm>
            <a:off x="9675813" y="2114551"/>
            <a:ext cx="698500"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914</a:t>
            </a:r>
          </a:p>
        </p:txBody>
      </p:sp>
      <p:sp>
        <p:nvSpPr>
          <p:cNvPr id="21550" name="TextBox 72"/>
          <p:cNvSpPr txBox="1">
            <a:spLocks noChangeArrowheads="1"/>
          </p:cNvSpPr>
          <p:nvPr/>
        </p:nvSpPr>
        <p:spPr bwMode="auto">
          <a:xfrm>
            <a:off x="8169276" y="2749551"/>
            <a:ext cx="1482725" cy="892175"/>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LCZ696</a:t>
            </a:r>
          </a:p>
          <a:p>
            <a:pPr algn="ctr"/>
            <a:r>
              <a:rPr lang="en-US" sz="2400" dirty="0">
                <a:solidFill>
                  <a:srgbClr val="000000"/>
                </a:solidFill>
                <a:latin typeface="Arial" pitchFamily="34" charset="0"/>
                <a:cs typeface="Arial" pitchFamily="34" charset="0"/>
              </a:rPr>
              <a:t>(n=4187)</a:t>
            </a:r>
          </a:p>
        </p:txBody>
      </p:sp>
      <p:sp>
        <p:nvSpPr>
          <p:cNvPr id="68" name="TextBox 67"/>
          <p:cNvSpPr txBox="1">
            <a:spLocks noChangeArrowheads="1"/>
          </p:cNvSpPr>
          <p:nvPr/>
        </p:nvSpPr>
        <p:spPr bwMode="auto">
          <a:xfrm>
            <a:off x="5848351" y="3948113"/>
            <a:ext cx="3827463" cy="1016000"/>
          </a:xfrm>
          <a:prstGeom prst="rect">
            <a:avLst/>
          </a:prstGeom>
          <a:solidFill>
            <a:srgbClr val="215968"/>
          </a:solidFill>
          <a:ln w="9525">
            <a:solidFill>
              <a:srgbClr val="FFFFFF"/>
            </a:solidFill>
            <a:miter lim="800000"/>
            <a:headEnd/>
            <a:tailEnd/>
          </a:ln>
          <a:effectLst>
            <a:outerShdw dist="38100" dir="2700000" rotWithShape="0">
              <a:srgbClr val="808080">
                <a:alpha val="42999"/>
              </a:srgbClr>
            </a:outerShdw>
          </a:effectLst>
        </p:spPr>
        <p:txBody>
          <a:bodyPr>
            <a:spAutoFit/>
          </a:bodyPr>
          <a:lstStyle/>
          <a:p>
            <a:pPr algn="ctr">
              <a:defRPr/>
            </a:pPr>
            <a:r>
              <a:rPr lang="en-US" sz="2000" b="1" dirty="0">
                <a:solidFill>
                  <a:srgbClr val="FFFFFF"/>
                </a:solidFill>
                <a:latin typeface="Arial"/>
                <a:cs typeface="Arial"/>
              </a:rPr>
              <a:t>HR = 0.80 (0.73-0.87)</a:t>
            </a:r>
          </a:p>
          <a:p>
            <a:pPr algn="ctr">
              <a:defRPr/>
            </a:pPr>
            <a:r>
              <a:rPr lang="en-US" sz="2000" b="1" dirty="0">
                <a:solidFill>
                  <a:srgbClr val="FFFFFF"/>
                </a:solidFill>
                <a:latin typeface="Arial"/>
                <a:cs typeface="Arial"/>
              </a:rPr>
              <a:t>P = 0.0000002</a:t>
            </a:r>
          </a:p>
          <a:p>
            <a:pPr algn="ctr">
              <a:defRPr/>
            </a:pPr>
            <a:r>
              <a:rPr lang="en-US" sz="2000" b="1" dirty="0">
                <a:solidFill>
                  <a:srgbClr val="FFFFFF"/>
                </a:solidFill>
                <a:latin typeface="Arial"/>
                <a:cs typeface="Arial"/>
              </a:rPr>
              <a:t>Number needed to treat = 21</a:t>
            </a:r>
            <a:endParaRPr lang="en-US" sz="2000" dirty="0">
              <a:solidFill>
                <a:srgbClr val="FFFFFF"/>
              </a:solidFill>
              <a:latin typeface="Arial"/>
              <a:cs typeface="Arial"/>
            </a:endParaRPr>
          </a:p>
        </p:txBody>
      </p:sp>
      <p:grpSp>
        <p:nvGrpSpPr>
          <p:cNvPr id="74" name="Group 19"/>
          <p:cNvGrpSpPr/>
          <p:nvPr/>
        </p:nvGrpSpPr>
        <p:grpSpPr>
          <a:xfrm>
            <a:off x="3297234" y="2326944"/>
            <a:ext cx="6330950" cy="2852443"/>
            <a:chOff x="1666875" y="3016250"/>
            <a:chExt cx="6330950" cy="1289050"/>
          </a:xfrm>
          <a:effectLst>
            <a:outerShdw blurRad="76200" dist="38100" dir="2700000">
              <a:srgbClr val="000000">
                <a:alpha val="43000"/>
              </a:srgbClr>
            </a:outerShdw>
          </a:effectLst>
        </p:grpSpPr>
        <p:sp>
          <p:nvSpPr>
            <p:cNvPr id="75" name="Freeform 74"/>
            <p:cNvSpPr/>
            <p:nvPr/>
          </p:nvSpPr>
          <p:spPr>
            <a:xfrm>
              <a:off x="1666875" y="3683000"/>
              <a:ext cx="2352675" cy="622300"/>
            </a:xfrm>
            <a:custGeom>
              <a:avLst/>
              <a:gdLst>
                <a:gd name="connsiteX0" fmla="*/ 0 w 2352675"/>
                <a:gd name="connsiteY0" fmla="*/ 622300 h 622300"/>
                <a:gd name="connsiteX1" fmla="*/ 60325 w 2352675"/>
                <a:gd name="connsiteY1" fmla="*/ 612775 h 622300"/>
                <a:gd name="connsiteX2" fmla="*/ 82550 w 2352675"/>
                <a:gd name="connsiteY2" fmla="*/ 600075 h 622300"/>
                <a:gd name="connsiteX3" fmla="*/ 149225 w 2352675"/>
                <a:gd name="connsiteY3" fmla="*/ 584200 h 622300"/>
                <a:gd name="connsiteX4" fmla="*/ 165100 w 2352675"/>
                <a:gd name="connsiteY4" fmla="*/ 568325 h 622300"/>
                <a:gd name="connsiteX5" fmla="*/ 212725 w 2352675"/>
                <a:gd name="connsiteY5" fmla="*/ 565150 h 622300"/>
                <a:gd name="connsiteX6" fmla="*/ 279400 w 2352675"/>
                <a:gd name="connsiteY6" fmla="*/ 549275 h 622300"/>
                <a:gd name="connsiteX7" fmla="*/ 320675 w 2352675"/>
                <a:gd name="connsiteY7" fmla="*/ 536575 h 622300"/>
                <a:gd name="connsiteX8" fmla="*/ 374650 w 2352675"/>
                <a:gd name="connsiteY8" fmla="*/ 520700 h 622300"/>
                <a:gd name="connsiteX9" fmla="*/ 428625 w 2352675"/>
                <a:gd name="connsiteY9" fmla="*/ 501650 h 622300"/>
                <a:gd name="connsiteX10" fmla="*/ 469900 w 2352675"/>
                <a:gd name="connsiteY10" fmla="*/ 485775 h 622300"/>
                <a:gd name="connsiteX11" fmla="*/ 517525 w 2352675"/>
                <a:gd name="connsiteY11" fmla="*/ 463550 h 622300"/>
                <a:gd name="connsiteX12" fmla="*/ 558800 w 2352675"/>
                <a:gd name="connsiteY12" fmla="*/ 463550 h 622300"/>
                <a:gd name="connsiteX13" fmla="*/ 596900 w 2352675"/>
                <a:gd name="connsiteY13" fmla="*/ 450850 h 622300"/>
                <a:gd name="connsiteX14" fmla="*/ 596900 w 2352675"/>
                <a:gd name="connsiteY14" fmla="*/ 441325 h 622300"/>
                <a:gd name="connsiteX15" fmla="*/ 688975 w 2352675"/>
                <a:gd name="connsiteY15" fmla="*/ 419100 h 622300"/>
                <a:gd name="connsiteX16" fmla="*/ 704850 w 2352675"/>
                <a:gd name="connsiteY16" fmla="*/ 412750 h 622300"/>
                <a:gd name="connsiteX17" fmla="*/ 774700 w 2352675"/>
                <a:gd name="connsiteY17" fmla="*/ 406400 h 622300"/>
                <a:gd name="connsiteX18" fmla="*/ 806450 w 2352675"/>
                <a:gd name="connsiteY18" fmla="*/ 393700 h 622300"/>
                <a:gd name="connsiteX19" fmla="*/ 819150 w 2352675"/>
                <a:gd name="connsiteY19" fmla="*/ 387350 h 622300"/>
                <a:gd name="connsiteX20" fmla="*/ 863600 w 2352675"/>
                <a:gd name="connsiteY20" fmla="*/ 377825 h 622300"/>
                <a:gd name="connsiteX21" fmla="*/ 908050 w 2352675"/>
                <a:gd name="connsiteY21" fmla="*/ 368300 h 622300"/>
                <a:gd name="connsiteX22" fmla="*/ 936625 w 2352675"/>
                <a:gd name="connsiteY22" fmla="*/ 358775 h 622300"/>
                <a:gd name="connsiteX23" fmla="*/ 952500 w 2352675"/>
                <a:gd name="connsiteY23" fmla="*/ 352425 h 622300"/>
                <a:gd name="connsiteX24" fmla="*/ 977900 w 2352675"/>
                <a:gd name="connsiteY24" fmla="*/ 342900 h 622300"/>
                <a:gd name="connsiteX25" fmla="*/ 1003300 w 2352675"/>
                <a:gd name="connsiteY25" fmla="*/ 333375 h 622300"/>
                <a:gd name="connsiteX26" fmla="*/ 1047750 w 2352675"/>
                <a:gd name="connsiteY26" fmla="*/ 320675 h 622300"/>
                <a:gd name="connsiteX27" fmla="*/ 1060450 w 2352675"/>
                <a:gd name="connsiteY27" fmla="*/ 314325 h 622300"/>
                <a:gd name="connsiteX28" fmla="*/ 1108075 w 2352675"/>
                <a:gd name="connsiteY28" fmla="*/ 292100 h 622300"/>
                <a:gd name="connsiteX29" fmla="*/ 1152525 w 2352675"/>
                <a:gd name="connsiteY29" fmla="*/ 279400 h 622300"/>
                <a:gd name="connsiteX30" fmla="*/ 1216025 w 2352675"/>
                <a:gd name="connsiteY30" fmla="*/ 266700 h 622300"/>
                <a:gd name="connsiteX31" fmla="*/ 1266825 w 2352675"/>
                <a:gd name="connsiteY31" fmla="*/ 254000 h 622300"/>
                <a:gd name="connsiteX32" fmla="*/ 1314450 w 2352675"/>
                <a:gd name="connsiteY32" fmla="*/ 247650 h 622300"/>
                <a:gd name="connsiteX33" fmla="*/ 1374775 w 2352675"/>
                <a:gd name="connsiteY33" fmla="*/ 228600 h 622300"/>
                <a:gd name="connsiteX34" fmla="*/ 1416050 w 2352675"/>
                <a:gd name="connsiteY34" fmla="*/ 222250 h 622300"/>
                <a:gd name="connsiteX35" fmla="*/ 1476375 w 2352675"/>
                <a:gd name="connsiteY35" fmla="*/ 206375 h 622300"/>
                <a:gd name="connsiteX36" fmla="*/ 1524000 w 2352675"/>
                <a:gd name="connsiteY36" fmla="*/ 190500 h 622300"/>
                <a:gd name="connsiteX37" fmla="*/ 1549400 w 2352675"/>
                <a:gd name="connsiteY37" fmla="*/ 180975 h 622300"/>
                <a:gd name="connsiteX38" fmla="*/ 1571625 w 2352675"/>
                <a:gd name="connsiteY38" fmla="*/ 177800 h 622300"/>
                <a:gd name="connsiteX39" fmla="*/ 1609725 w 2352675"/>
                <a:gd name="connsiteY39" fmla="*/ 171450 h 622300"/>
                <a:gd name="connsiteX40" fmla="*/ 1628775 w 2352675"/>
                <a:gd name="connsiteY40" fmla="*/ 165100 h 622300"/>
                <a:gd name="connsiteX41" fmla="*/ 1673225 w 2352675"/>
                <a:gd name="connsiteY41" fmla="*/ 152400 h 622300"/>
                <a:gd name="connsiteX42" fmla="*/ 1724025 w 2352675"/>
                <a:gd name="connsiteY42" fmla="*/ 146050 h 622300"/>
                <a:gd name="connsiteX43" fmla="*/ 1774825 w 2352675"/>
                <a:gd name="connsiteY43" fmla="*/ 127000 h 622300"/>
                <a:gd name="connsiteX44" fmla="*/ 1835150 w 2352675"/>
                <a:gd name="connsiteY44" fmla="*/ 104775 h 622300"/>
                <a:gd name="connsiteX45" fmla="*/ 1892300 w 2352675"/>
                <a:gd name="connsiteY45" fmla="*/ 95250 h 622300"/>
                <a:gd name="connsiteX46" fmla="*/ 1924050 w 2352675"/>
                <a:gd name="connsiteY46" fmla="*/ 88900 h 622300"/>
                <a:gd name="connsiteX47" fmla="*/ 2000250 w 2352675"/>
                <a:gd name="connsiteY47" fmla="*/ 85725 h 622300"/>
                <a:gd name="connsiteX48" fmla="*/ 2041525 w 2352675"/>
                <a:gd name="connsiteY48" fmla="*/ 66675 h 622300"/>
                <a:gd name="connsiteX49" fmla="*/ 2101850 w 2352675"/>
                <a:gd name="connsiteY49" fmla="*/ 60325 h 622300"/>
                <a:gd name="connsiteX50" fmla="*/ 2159000 w 2352675"/>
                <a:gd name="connsiteY50" fmla="*/ 41275 h 622300"/>
                <a:gd name="connsiteX51" fmla="*/ 2206625 w 2352675"/>
                <a:gd name="connsiteY51" fmla="*/ 28575 h 622300"/>
                <a:gd name="connsiteX52" fmla="*/ 2244725 w 2352675"/>
                <a:gd name="connsiteY52" fmla="*/ 22225 h 622300"/>
                <a:gd name="connsiteX53" fmla="*/ 2305050 w 2352675"/>
                <a:gd name="connsiteY53" fmla="*/ 9525 h 622300"/>
                <a:gd name="connsiteX54" fmla="*/ 2352675 w 2352675"/>
                <a:gd name="connsiteY54"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2675" h="622300">
                  <a:moveTo>
                    <a:pt x="0" y="622300"/>
                  </a:moveTo>
                  <a:cubicBezTo>
                    <a:pt x="23283" y="619389"/>
                    <a:pt x="46567" y="616479"/>
                    <a:pt x="60325" y="612775"/>
                  </a:cubicBezTo>
                  <a:cubicBezTo>
                    <a:pt x="74083" y="609071"/>
                    <a:pt x="67733" y="604838"/>
                    <a:pt x="82550" y="600075"/>
                  </a:cubicBezTo>
                  <a:cubicBezTo>
                    <a:pt x="97367" y="595312"/>
                    <a:pt x="135467" y="589492"/>
                    <a:pt x="149225" y="584200"/>
                  </a:cubicBezTo>
                  <a:cubicBezTo>
                    <a:pt x="162983" y="578908"/>
                    <a:pt x="154517" y="571500"/>
                    <a:pt x="165100" y="568325"/>
                  </a:cubicBezTo>
                  <a:cubicBezTo>
                    <a:pt x="175683" y="565150"/>
                    <a:pt x="193675" y="568325"/>
                    <a:pt x="212725" y="565150"/>
                  </a:cubicBezTo>
                  <a:cubicBezTo>
                    <a:pt x="231775" y="561975"/>
                    <a:pt x="261408" y="554038"/>
                    <a:pt x="279400" y="549275"/>
                  </a:cubicBezTo>
                  <a:cubicBezTo>
                    <a:pt x="297392" y="544513"/>
                    <a:pt x="320675" y="536575"/>
                    <a:pt x="320675" y="536575"/>
                  </a:cubicBezTo>
                  <a:cubicBezTo>
                    <a:pt x="336550" y="531813"/>
                    <a:pt x="356658" y="526521"/>
                    <a:pt x="374650" y="520700"/>
                  </a:cubicBezTo>
                  <a:cubicBezTo>
                    <a:pt x="392642" y="514879"/>
                    <a:pt x="412750" y="507471"/>
                    <a:pt x="428625" y="501650"/>
                  </a:cubicBezTo>
                  <a:cubicBezTo>
                    <a:pt x="444500" y="495829"/>
                    <a:pt x="455083" y="492125"/>
                    <a:pt x="469900" y="485775"/>
                  </a:cubicBezTo>
                  <a:cubicBezTo>
                    <a:pt x="484717" y="479425"/>
                    <a:pt x="502708" y="467254"/>
                    <a:pt x="517525" y="463550"/>
                  </a:cubicBezTo>
                  <a:cubicBezTo>
                    <a:pt x="532342" y="459846"/>
                    <a:pt x="545571" y="465667"/>
                    <a:pt x="558800" y="463550"/>
                  </a:cubicBezTo>
                  <a:cubicBezTo>
                    <a:pt x="572029" y="461433"/>
                    <a:pt x="590550" y="454554"/>
                    <a:pt x="596900" y="450850"/>
                  </a:cubicBezTo>
                  <a:cubicBezTo>
                    <a:pt x="603250" y="447146"/>
                    <a:pt x="581554" y="446617"/>
                    <a:pt x="596900" y="441325"/>
                  </a:cubicBezTo>
                  <a:cubicBezTo>
                    <a:pt x="612246" y="436033"/>
                    <a:pt x="670983" y="423863"/>
                    <a:pt x="688975" y="419100"/>
                  </a:cubicBezTo>
                  <a:cubicBezTo>
                    <a:pt x="706967" y="414338"/>
                    <a:pt x="690563" y="414867"/>
                    <a:pt x="704850" y="412750"/>
                  </a:cubicBezTo>
                  <a:cubicBezTo>
                    <a:pt x="719138" y="410633"/>
                    <a:pt x="757767" y="409575"/>
                    <a:pt x="774700" y="406400"/>
                  </a:cubicBezTo>
                  <a:cubicBezTo>
                    <a:pt x="791633" y="403225"/>
                    <a:pt x="799042" y="396875"/>
                    <a:pt x="806450" y="393700"/>
                  </a:cubicBezTo>
                  <a:cubicBezTo>
                    <a:pt x="813858" y="390525"/>
                    <a:pt x="809625" y="389996"/>
                    <a:pt x="819150" y="387350"/>
                  </a:cubicBezTo>
                  <a:cubicBezTo>
                    <a:pt x="828675" y="384704"/>
                    <a:pt x="863600" y="377825"/>
                    <a:pt x="863600" y="377825"/>
                  </a:cubicBezTo>
                  <a:cubicBezTo>
                    <a:pt x="878417" y="374650"/>
                    <a:pt x="895879" y="371475"/>
                    <a:pt x="908050" y="368300"/>
                  </a:cubicBezTo>
                  <a:cubicBezTo>
                    <a:pt x="920221" y="365125"/>
                    <a:pt x="929217" y="361421"/>
                    <a:pt x="936625" y="358775"/>
                  </a:cubicBezTo>
                  <a:cubicBezTo>
                    <a:pt x="944033" y="356129"/>
                    <a:pt x="952500" y="352425"/>
                    <a:pt x="952500" y="352425"/>
                  </a:cubicBezTo>
                  <a:lnTo>
                    <a:pt x="977900" y="342900"/>
                  </a:lnTo>
                  <a:cubicBezTo>
                    <a:pt x="986367" y="339725"/>
                    <a:pt x="991658" y="337079"/>
                    <a:pt x="1003300" y="333375"/>
                  </a:cubicBezTo>
                  <a:cubicBezTo>
                    <a:pt x="1014942" y="329671"/>
                    <a:pt x="1038225" y="323850"/>
                    <a:pt x="1047750" y="320675"/>
                  </a:cubicBezTo>
                  <a:cubicBezTo>
                    <a:pt x="1057275" y="317500"/>
                    <a:pt x="1060450" y="314325"/>
                    <a:pt x="1060450" y="314325"/>
                  </a:cubicBezTo>
                  <a:cubicBezTo>
                    <a:pt x="1070504" y="309563"/>
                    <a:pt x="1092729" y="297921"/>
                    <a:pt x="1108075" y="292100"/>
                  </a:cubicBezTo>
                  <a:cubicBezTo>
                    <a:pt x="1123421" y="286279"/>
                    <a:pt x="1134533" y="283633"/>
                    <a:pt x="1152525" y="279400"/>
                  </a:cubicBezTo>
                  <a:cubicBezTo>
                    <a:pt x="1170517" y="275167"/>
                    <a:pt x="1196975" y="270933"/>
                    <a:pt x="1216025" y="266700"/>
                  </a:cubicBezTo>
                  <a:cubicBezTo>
                    <a:pt x="1235075" y="262467"/>
                    <a:pt x="1250421" y="257175"/>
                    <a:pt x="1266825" y="254000"/>
                  </a:cubicBezTo>
                  <a:cubicBezTo>
                    <a:pt x="1283229" y="250825"/>
                    <a:pt x="1296458" y="251883"/>
                    <a:pt x="1314450" y="247650"/>
                  </a:cubicBezTo>
                  <a:cubicBezTo>
                    <a:pt x="1332442" y="243417"/>
                    <a:pt x="1357842" y="232833"/>
                    <a:pt x="1374775" y="228600"/>
                  </a:cubicBezTo>
                  <a:cubicBezTo>
                    <a:pt x="1391708" y="224367"/>
                    <a:pt x="1399117" y="225954"/>
                    <a:pt x="1416050" y="222250"/>
                  </a:cubicBezTo>
                  <a:cubicBezTo>
                    <a:pt x="1432983" y="218546"/>
                    <a:pt x="1458383" y="211667"/>
                    <a:pt x="1476375" y="206375"/>
                  </a:cubicBezTo>
                  <a:cubicBezTo>
                    <a:pt x="1494367" y="201083"/>
                    <a:pt x="1511829" y="194733"/>
                    <a:pt x="1524000" y="190500"/>
                  </a:cubicBezTo>
                  <a:cubicBezTo>
                    <a:pt x="1536171" y="186267"/>
                    <a:pt x="1541463" y="183092"/>
                    <a:pt x="1549400" y="180975"/>
                  </a:cubicBezTo>
                  <a:cubicBezTo>
                    <a:pt x="1557337" y="178858"/>
                    <a:pt x="1571625" y="177800"/>
                    <a:pt x="1571625" y="177800"/>
                  </a:cubicBezTo>
                  <a:cubicBezTo>
                    <a:pt x="1581679" y="176213"/>
                    <a:pt x="1600200" y="173567"/>
                    <a:pt x="1609725" y="171450"/>
                  </a:cubicBezTo>
                  <a:cubicBezTo>
                    <a:pt x="1619250" y="169333"/>
                    <a:pt x="1618192" y="168275"/>
                    <a:pt x="1628775" y="165100"/>
                  </a:cubicBezTo>
                  <a:cubicBezTo>
                    <a:pt x="1639358" y="161925"/>
                    <a:pt x="1657350" y="155575"/>
                    <a:pt x="1673225" y="152400"/>
                  </a:cubicBezTo>
                  <a:cubicBezTo>
                    <a:pt x="1689100" y="149225"/>
                    <a:pt x="1707092" y="150283"/>
                    <a:pt x="1724025" y="146050"/>
                  </a:cubicBezTo>
                  <a:cubicBezTo>
                    <a:pt x="1740958" y="141817"/>
                    <a:pt x="1774825" y="127000"/>
                    <a:pt x="1774825" y="127000"/>
                  </a:cubicBezTo>
                  <a:cubicBezTo>
                    <a:pt x="1793346" y="120121"/>
                    <a:pt x="1815571" y="110067"/>
                    <a:pt x="1835150" y="104775"/>
                  </a:cubicBezTo>
                  <a:cubicBezTo>
                    <a:pt x="1854729" y="99483"/>
                    <a:pt x="1877483" y="97896"/>
                    <a:pt x="1892300" y="95250"/>
                  </a:cubicBezTo>
                  <a:cubicBezTo>
                    <a:pt x="1907117" y="92604"/>
                    <a:pt x="1906058" y="90488"/>
                    <a:pt x="1924050" y="88900"/>
                  </a:cubicBezTo>
                  <a:cubicBezTo>
                    <a:pt x="1942042" y="87313"/>
                    <a:pt x="1980671" y="89429"/>
                    <a:pt x="2000250" y="85725"/>
                  </a:cubicBezTo>
                  <a:cubicBezTo>
                    <a:pt x="2019829" y="82021"/>
                    <a:pt x="2024592" y="70908"/>
                    <a:pt x="2041525" y="66675"/>
                  </a:cubicBezTo>
                  <a:cubicBezTo>
                    <a:pt x="2058458" y="62442"/>
                    <a:pt x="2082271" y="64558"/>
                    <a:pt x="2101850" y="60325"/>
                  </a:cubicBezTo>
                  <a:cubicBezTo>
                    <a:pt x="2121429" y="56092"/>
                    <a:pt x="2141538" y="46567"/>
                    <a:pt x="2159000" y="41275"/>
                  </a:cubicBezTo>
                  <a:cubicBezTo>
                    <a:pt x="2176462" y="35983"/>
                    <a:pt x="2192338" y="31750"/>
                    <a:pt x="2206625" y="28575"/>
                  </a:cubicBezTo>
                  <a:cubicBezTo>
                    <a:pt x="2220912" y="25400"/>
                    <a:pt x="2228321" y="25400"/>
                    <a:pt x="2244725" y="22225"/>
                  </a:cubicBezTo>
                  <a:cubicBezTo>
                    <a:pt x="2261129" y="19050"/>
                    <a:pt x="2305050" y="9525"/>
                    <a:pt x="2305050" y="9525"/>
                  </a:cubicBezTo>
                  <a:lnTo>
                    <a:pt x="2352675" y="0"/>
                  </a:lnTo>
                </a:path>
              </a:pathLst>
            </a:custGeom>
            <a:ln w="57150" cap="flat" cmpd="sng" algn="ctr">
              <a:solidFill>
                <a:srgbClr val="5F96C5"/>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chemeClr val="bg1"/>
                </a:solidFill>
              </a:endParaRPr>
            </a:p>
          </p:txBody>
        </p:sp>
        <p:sp>
          <p:nvSpPr>
            <p:cNvPr id="76" name="Freeform 75"/>
            <p:cNvSpPr/>
            <p:nvPr/>
          </p:nvSpPr>
          <p:spPr>
            <a:xfrm>
              <a:off x="4029075" y="3251200"/>
              <a:ext cx="2387600" cy="428625"/>
            </a:xfrm>
            <a:custGeom>
              <a:avLst/>
              <a:gdLst>
                <a:gd name="connsiteX0" fmla="*/ 0 w 2387600"/>
                <a:gd name="connsiteY0" fmla="*/ 428625 h 428625"/>
                <a:gd name="connsiteX1" fmla="*/ 92075 w 2387600"/>
                <a:gd name="connsiteY1" fmla="*/ 415925 h 428625"/>
                <a:gd name="connsiteX2" fmla="*/ 117475 w 2387600"/>
                <a:gd name="connsiteY2" fmla="*/ 403225 h 428625"/>
                <a:gd name="connsiteX3" fmla="*/ 180975 w 2387600"/>
                <a:gd name="connsiteY3" fmla="*/ 400050 h 428625"/>
                <a:gd name="connsiteX4" fmla="*/ 219075 w 2387600"/>
                <a:gd name="connsiteY4" fmla="*/ 387350 h 428625"/>
                <a:gd name="connsiteX5" fmla="*/ 263525 w 2387600"/>
                <a:gd name="connsiteY5" fmla="*/ 377825 h 428625"/>
                <a:gd name="connsiteX6" fmla="*/ 301625 w 2387600"/>
                <a:gd name="connsiteY6" fmla="*/ 368300 h 428625"/>
                <a:gd name="connsiteX7" fmla="*/ 336550 w 2387600"/>
                <a:gd name="connsiteY7" fmla="*/ 361950 h 428625"/>
                <a:gd name="connsiteX8" fmla="*/ 415925 w 2387600"/>
                <a:gd name="connsiteY8" fmla="*/ 355600 h 428625"/>
                <a:gd name="connsiteX9" fmla="*/ 438150 w 2387600"/>
                <a:gd name="connsiteY9" fmla="*/ 346075 h 428625"/>
                <a:gd name="connsiteX10" fmla="*/ 476250 w 2387600"/>
                <a:gd name="connsiteY10" fmla="*/ 339725 h 428625"/>
                <a:gd name="connsiteX11" fmla="*/ 555625 w 2387600"/>
                <a:gd name="connsiteY11" fmla="*/ 336550 h 428625"/>
                <a:gd name="connsiteX12" fmla="*/ 577850 w 2387600"/>
                <a:gd name="connsiteY12" fmla="*/ 317500 h 428625"/>
                <a:gd name="connsiteX13" fmla="*/ 628650 w 2387600"/>
                <a:gd name="connsiteY13" fmla="*/ 304800 h 428625"/>
                <a:gd name="connsiteX14" fmla="*/ 688975 w 2387600"/>
                <a:gd name="connsiteY14" fmla="*/ 295275 h 428625"/>
                <a:gd name="connsiteX15" fmla="*/ 720725 w 2387600"/>
                <a:gd name="connsiteY15" fmla="*/ 282575 h 428625"/>
                <a:gd name="connsiteX16" fmla="*/ 790575 w 2387600"/>
                <a:gd name="connsiteY16" fmla="*/ 273050 h 428625"/>
                <a:gd name="connsiteX17" fmla="*/ 869950 w 2387600"/>
                <a:gd name="connsiteY17" fmla="*/ 276225 h 428625"/>
                <a:gd name="connsiteX18" fmla="*/ 917575 w 2387600"/>
                <a:gd name="connsiteY18" fmla="*/ 250825 h 428625"/>
                <a:gd name="connsiteX19" fmla="*/ 987425 w 2387600"/>
                <a:gd name="connsiteY19" fmla="*/ 247650 h 428625"/>
                <a:gd name="connsiteX20" fmla="*/ 1025525 w 2387600"/>
                <a:gd name="connsiteY20" fmla="*/ 241300 h 428625"/>
                <a:gd name="connsiteX21" fmla="*/ 1085850 w 2387600"/>
                <a:gd name="connsiteY21" fmla="*/ 219075 h 428625"/>
                <a:gd name="connsiteX22" fmla="*/ 1123950 w 2387600"/>
                <a:gd name="connsiteY22" fmla="*/ 209550 h 428625"/>
                <a:gd name="connsiteX23" fmla="*/ 1228725 w 2387600"/>
                <a:gd name="connsiteY23" fmla="*/ 203200 h 428625"/>
                <a:gd name="connsiteX24" fmla="*/ 1260475 w 2387600"/>
                <a:gd name="connsiteY24" fmla="*/ 196850 h 428625"/>
                <a:gd name="connsiteX25" fmla="*/ 1349375 w 2387600"/>
                <a:gd name="connsiteY25" fmla="*/ 174625 h 428625"/>
                <a:gd name="connsiteX26" fmla="*/ 1384300 w 2387600"/>
                <a:gd name="connsiteY26" fmla="*/ 161925 h 428625"/>
                <a:gd name="connsiteX27" fmla="*/ 1419225 w 2387600"/>
                <a:gd name="connsiteY27" fmla="*/ 155575 h 428625"/>
                <a:gd name="connsiteX28" fmla="*/ 1552575 w 2387600"/>
                <a:gd name="connsiteY28" fmla="*/ 155575 h 428625"/>
                <a:gd name="connsiteX29" fmla="*/ 1574800 w 2387600"/>
                <a:gd name="connsiteY29" fmla="*/ 142875 h 428625"/>
                <a:gd name="connsiteX30" fmla="*/ 1657350 w 2387600"/>
                <a:gd name="connsiteY30" fmla="*/ 130175 h 428625"/>
                <a:gd name="connsiteX31" fmla="*/ 1711325 w 2387600"/>
                <a:gd name="connsiteY31" fmla="*/ 130175 h 428625"/>
                <a:gd name="connsiteX32" fmla="*/ 1778000 w 2387600"/>
                <a:gd name="connsiteY32" fmla="*/ 120650 h 428625"/>
                <a:gd name="connsiteX33" fmla="*/ 1819275 w 2387600"/>
                <a:gd name="connsiteY33" fmla="*/ 117475 h 428625"/>
                <a:gd name="connsiteX34" fmla="*/ 1895475 w 2387600"/>
                <a:gd name="connsiteY34" fmla="*/ 114300 h 428625"/>
                <a:gd name="connsiteX35" fmla="*/ 1924050 w 2387600"/>
                <a:gd name="connsiteY35" fmla="*/ 101600 h 428625"/>
                <a:gd name="connsiteX36" fmla="*/ 1987550 w 2387600"/>
                <a:gd name="connsiteY36" fmla="*/ 95250 h 428625"/>
                <a:gd name="connsiteX37" fmla="*/ 2028825 w 2387600"/>
                <a:gd name="connsiteY37" fmla="*/ 82550 h 428625"/>
                <a:gd name="connsiteX38" fmla="*/ 2060575 w 2387600"/>
                <a:gd name="connsiteY38" fmla="*/ 76200 h 428625"/>
                <a:gd name="connsiteX39" fmla="*/ 2095500 w 2387600"/>
                <a:gd name="connsiteY39" fmla="*/ 66675 h 428625"/>
                <a:gd name="connsiteX40" fmla="*/ 2143125 w 2387600"/>
                <a:gd name="connsiteY40" fmla="*/ 53975 h 428625"/>
                <a:gd name="connsiteX41" fmla="*/ 2209800 w 2387600"/>
                <a:gd name="connsiteY41" fmla="*/ 47625 h 428625"/>
                <a:gd name="connsiteX42" fmla="*/ 2251075 w 2387600"/>
                <a:gd name="connsiteY42" fmla="*/ 41275 h 428625"/>
                <a:gd name="connsiteX43" fmla="*/ 2311400 w 2387600"/>
                <a:gd name="connsiteY43" fmla="*/ 22225 h 428625"/>
                <a:gd name="connsiteX44" fmla="*/ 2349500 w 2387600"/>
                <a:gd name="connsiteY44" fmla="*/ 12700 h 428625"/>
                <a:gd name="connsiteX45" fmla="*/ 2387600 w 2387600"/>
                <a:gd name="connsiteY45"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87600" h="428625">
                  <a:moveTo>
                    <a:pt x="0" y="428625"/>
                  </a:moveTo>
                  <a:cubicBezTo>
                    <a:pt x="36248" y="424391"/>
                    <a:pt x="72496" y="420158"/>
                    <a:pt x="92075" y="415925"/>
                  </a:cubicBezTo>
                  <a:cubicBezTo>
                    <a:pt x="111654" y="411692"/>
                    <a:pt x="102658" y="405871"/>
                    <a:pt x="117475" y="403225"/>
                  </a:cubicBezTo>
                  <a:cubicBezTo>
                    <a:pt x="132292" y="400579"/>
                    <a:pt x="164042" y="402696"/>
                    <a:pt x="180975" y="400050"/>
                  </a:cubicBezTo>
                  <a:cubicBezTo>
                    <a:pt x="197908" y="397404"/>
                    <a:pt x="205317" y="391054"/>
                    <a:pt x="219075" y="387350"/>
                  </a:cubicBezTo>
                  <a:cubicBezTo>
                    <a:pt x="232833" y="383646"/>
                    <a:pt x="249767" y="381000"/>
                    <a:pt x="263525" y="377825"/>
                  </a:cubicBezTo>
                  <a:cubicBezTo>
                    <a:pt x="277283" y="374650"/>
                    <a:pt x="289454" y="370946"/>
                    <a:pt x="301625" y="368300"/>
                  </a:cubicBezTo>
                  <a:cubicBezTo>
                    <a:pt x="313796" y="365654"/>
                    <a:pt x="317500" y="364067"/>
                    <a:pt x="336550" y="361950"/>
                  </a:cubicBezTo>
                  <a:cubicBezTo>
                    <a:pt x="355600" y="359833"/>
                    <a:pt x="398992" y="358246"/>
                    <a:pt x="415925" y="355600"/>
                  </a:cubicBezTo>
                  <a:cubicBezTo>
                    <a:pt x="432858" y="352954"/>
                    <a:pt x="428096" y="348721"/>
                    <a:pt x="438150" y="346075"/>
                  </a:cubicBezTo>
                  <a:cubicBezTo>
                    <a:pt x="448204" y="343429"/>
                    <a:pt x="456671" y="341312"/>
                    <a:pt x="476250" y="339725"/>
                  </a:cubicBezTo>
                  <a:cubicBezTo>
                    <a:pt x="495829" y="338138"/>
                    <a:pt x="538692" y="340254"/>
                    <a:pt x="555625" y="336550"/>
                  </a:cubicBezTo>
                  <a:cubicBezTo>
                    <a:pt x="572558" y="332846"/>
                    <a:pt x="565679" y="322792"/>
                    <a:pt x="577850" y="317500"/>
                  </a:cubicBezTo>
                  <a:cubicBezTo>
                    <a:pt x="590021" y="312208"/>
                    <a:pt x="610129" y="308504"/>
                    <a:pt x="628650" y="304800"/>
                  </a:cubicBezTo>
                  <a:cubicBezTo>
                    <a:pt x="647171" y="301096"/>
                    <a:pt x="673629" y="298979"/>
                    <a:pt x="688975" y="295275"/>
                  </a:cubicBezTo>
                  <a:cubicBezTo>
                    <a:pt x="704321" y="291571"/>
                    <a:pt x="703792" y="286279"/>
                    <a:pt x="720725" y="282575"/>
                  </a:cubicBezTo>
                  <a:cubicBezTo>
                    <a:pt x="737658" y="278871"/>
                    <a:pt x="765704" y="274108"/>
                    <a:pt x="790575" y="273050"/>
                  </a:cubicBezTo>
                  <a:cubicBezTo>
                    <a:pt x="815446" y="271992"/>
                    <a:pt x="848783" y="279929"/>
                    <a:pt x="869950" y="276225"/>
                  </a:cubicBezTo>
                  <a:cubicBezTo>
                    <a:pt x="891117" y="272521"/>
                    <a:pt x="897996" y="255587"/>
                    <a:pt x="917575" y="250825"/>
                  </a:cubicBezTo>
                  <a:cubicBezTo>
                    <a:pt x="937154" y="246063"/>
                    <a:pt x="969433" y="249238"/>
                    <a:pt x="987425" y="247650"/>
                  </a:cubicBezTo>
                  <a:cubicBezTo>
                    <a:pt x="1005417" y="246063"/>
                    <a:pt x="1009121" y="246063"/>
                    <a:pt x="1025525" y="241300"/>
                  </a:cubicBezTo>
                  <a:cubicBezTo>
                    <a:pt x="1041929" y="236537"/>
                    <a:pt x="1069446" y="224367"/>
                    <a:pt x="1085850" y="219075"/>
                  </a:cubicBezTo>
                  <a:cubicBezTo>
                    <a:pt x="1102254" y="213783"/>
                    <a:pt x="1100138" y="212196"/>
                    <a:pt x="1123950" y="209550"/>
                  </a:cubicBezTo>
                  <a:cubicBezTo>
                    <a:pt x="1147762" y="206904"/>
                    <a:pt x="1205971" y="205317"/>
                    <a:pt x="1228725" y="203200"/>
                  </a:cubicBezTo>
                  <a:cubicBezTo>
                    <a:pt x="1251479" y="201083"/>
                    <a:pt x="1240367" y="201612"/>
                    <a:pt x="1260475" y="196850"/>
                  </a:cubicBezTo>
                  <a:cubicBezTo>
                    <a:pt x="1280583" y="192088"/>
                    <a:pt x="1328738" y="180446"/>
                    <a:pt x="1349375" y="174625"/>
                  </a:cubicBezTo>
                  <a:cubicBezTo>
                    <a:pt x="1370012" y="168804"/>
                    <a:pt x="1372658" y="165100"/>
                    <a:pt x="1384300" y="161925"/>
                  </a:cubicBezTo>
                  <a:cubicBezTo>
                    <a:pt x="1395942" y="158750"/>
                    <a:pt x="1391179" y="156633"/>
                    <a:pt x="1419225" y="155575"/>
                  </a:cubicBezTo>
                  <a:cubicBezTo>
                    <a:pt x="1447271" y="154517"/>
                    <a:pt x="1526646" y="157692"/>
                    <a:pt x="1552575" y="155575"/>
                  </a:cubicBezTo>
                  <a:cubicBezTo>
                    <a:pt x="1578504" y="153458"/>
                    <a:pt x="1557338" y="147108"/>
                    <a:pt x="1574800" y="142875"/>
                  </a:cubicBezTo>
                  <a:cubicBezTo>
                    <a:pt x="1592262" y="138642"/>
                    <a:pt x="1634596" y="132292"/>
                    <a:pt x="1657350" y="130175"/>
                  </a:cubicBezTo>
                  <a:cubicBezTo>
                    <a:pt x="1680104" y="128058"/>
                    <a:pt x="1691217" y="131763"/>
                    <a:pt x="1711325" y="130175"/>
                  </a:cubicBezTo>
                  <a:cubicBezTo>
                    <a:pt x="1731433" y="128588"/>
                    <a:pt x="1760008" y="122767"/>
                    <a:pt x="1778000" y="120650"/>
                  </a:cubicBezTo>
                  <a:cubicBezTo>
                    <a:pt x="1795992" y="118533"/>
                    <a:pt x="1799696" y="118533"/>
                    <a:pt x="1819275" y="117475"/>
                  </a:cubicBezTo>
                  <a:cubicBezTo>
                    <a:pt x="1838854" y="116417"/>
                    <a:pt x="1878012" y="116946"/>
                    <a:pt x="1895475" y="114300"/>
                  </a:cubicBezTo>
                  <a:cubicBezTo>
                    <a:pt x="1912938" y="111654"/>
                    <a:pt x="1908704" y="104775"/>
                    <a:pt x="1924050" y="101600"/>
                  </a:cubicBezTo>
                  <a:cubicBezTo>
                    <a:pt x="1939396" y="98425"/>
                    <a:pt x="1970088" y="98425"/>
                    <a:pt x="1987550" y="95250"/>
                  </a:cubicBezTo>
                  <a:cubicBezTo>
                    <a:pt x="2005013" y="92075"/>
                    <a:pt x="2016654" y="85725"/>
                    <a:pt x="2028825" y="82550"/>
                  </a:cubicBezTo>
                  <a:cubicBezTo>
                    <a:pt x="2040996" y="79375"/>
                    <a:pt x="2049462" y="78846"/>
                    <a:pt x="2060575" y="76200"/>
                  </a:cubicBezTo>
                  <a:cubicBezTo>
                    <a:pt x="2071688" y="73554"/>
                    <a:pt x="2095500" y="66675"/>
                    <a:pt x="2095500" y="66675"/>
                  </a:cubicBezTo>
                  <a:cubicBezTo>
                    <a:pt x="2109258" y="62971"/>
                    <a:pt x="2124075" y="57150"/>
                    <a:pt x="2143125" y="53975"/>
                  </a:cubicBezTo>
                  <a:cubicBezTo>
                    <a:pt x="2162175" y="50800"/>
                    <a:pt x="2191808" y="49742"/>
                    <a:pt x="2209800" y="47625"/>
                  </a:cubicBezTo>
                  <a:cubicBezTo>
                    <a:pt x="2227792" y="45508"/>
                    <a:pt x="2234142" y="45508"/>
                    <a:pt x="2251075" y="41275"/>
                  </a:cubicBezTo>
                  <a:cubicBezTo>
                    <a:pt x="2268008" y="37042"/>
                    <a:pt x="2294996" y="26988"/>
                    <a:pt x="2311400" y="22225"/>
                  </a:cubicBezTo>
                  <a:cubicBezTo>
                    <a:pt x="2327804" y="17462"/>
                    <a:pt x="2336800" y="16404"/>
                    <a:pt x="2349500" y="12700"/>
                  </a:cubicBezTo>
                  <a:cubicBezTo>
                    <a:pt x="2362200" y="8996"/>
                    <a:pt x="2387600" y="0"/>
                    <a:pt x="2387600" y="0"/>
                  </a:cubicBez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chemeClr val="bg1"/>
                </a:solidFill>
              </a:endParaRPr>
            </a:p>
          </p:txBody>
        </p:sp>
        <p:sp>
          <p:nvSpPr>
            <p:cNvPr id="77" name="Freeform 76"/>
            <p:cNvSpPr/>
            <p:nvPr/>
          </p:nvSpPr>
          <p:spPr>
            <a:xfrm>
              <a:off x="6419850" y="3016250"/>
              <a:ext cx="1577975" cy="234950"/>
            </a:xfrm>
            <a:custGeom>
              <a:avLst/>
              <a:gdLst>
                <a:gd name="connsiteX0" fmla="*/ 0 w 1577975"/>
                <a:gd name="connsiteY0" fmla="*/ 234950 h 234950"/>
                <a:gd name="connsiteX1" fmla="*/ 82550 w 1577975"/>
                <a:gd name="connsiteY1" fmla="*/ 215900 h 234950"/>
                <a:gd name="connsiteX2" fmla="*/ 130175 w 1577975"/>
                <a:gd name="connsiteY2" fmla="*/ 203200 h 234950"/>
                <a:gd name="connsiteX3" fmla="*/ 203200 w 1577975"/>
                <a:gd name="connsiteY3" fmla="*/ 200025 h 234950"/>
                <a:gd name="connsiteX4" fmla="*/ 292100 w 1577975"/>
                <a:gd name="connsiteY4" fmla="*/ 180975 h 234950"/>
                <a:gd name="connsiteX5" fmla="*/ 355600 w 1577975"/>
                <a:gd name="connsiteY5" fmla="*/ 180975 h 234950"/>
                <a:gd name="connsiteX6" fmla="*/ 415925 w 1577975"/>
                <a:gd name="connsiteY6" fmla="*/ 168275 h 234950"/>
                <a:gd name="connsiteX7" fmla="*/ 454025 w 1577975"/>
                <a:gd name="connsiteY7" fmla="*/ 158750 h 234950"/>
                <a:gd name="connsiteX8" fmla="*/ 527050 w 1577975"/>
                <a:gd name="connsiteY8" fmla="*/ 149225 h 234950"/>
                <a:gd name="connsiteX9" fmla="*/ 587375 w 1577975"/>
                <a:gd name="connsiteY9" fmla="*/ 142875 h 234950"/>
                <a:gd name="connsiteX10" fmla="*/ 619125 w 1577975"/>
                <a:gd name="connsiteY10" fmla="*/ 139700 h 234950"/>
                <a:gd name="connsiteX11" fmla="*/ 692150 w 1577975"/>
                <a:gd name="connsiteY11" fmla="*/ 130175 h 234950"/>
                <a:gd name="connsiteX12" fmla="*/ 746125 w 1577975"/>
                <a:gd name="connsiteY12" fmla="*/ 120650 h 234950"/>
                <a:gd name="connsiteX13" fmla="*/ 800100 w 1577975"/>
                <a:gd name="connsiteY13" fmla="*/ 104775 h 234950"/>
                <a:gd name="connsiteX14" fmla="*/ 844550 w 1577975"/>
                <a:gd name="connsiteY14" fmla="*/ 98425 h 234950"/>
                <a:gd name="connsiteX15" fmla="*/ 917575 w 1577975"/>
                <a:gd name="connsiteY15" fmla="*/ 92075 h 234950"/>
                <a:gd name="connsiteX16" fmla="*/ 977900 w 1577975"/>
                <a:gd name="connsiteY16" fmla="*/ 82550 h 234950"/>
                <a:gd name="connsiteX17" fmla="*/ 1041400 w 1577975"/>
                <a:gd name="connsiteY17" fmla="*/ 79375 h 234950"/>
                <a:gd name="connsiteX18" fmla="*/ 1076325 w 1577975"/>
                <a:gd name="connsiteY18" fmla="*/ 69850 h 234950"/>
                <a:gd name="connsiteX19" fmla="*/ 1130300 w 1577975"/>
                <a:gd name="connsiteY19" fmla="*/ 69850 h 234950"/>
                <a:gd name="connsiteX20" fmla="*/ 1206500 w 1577975"/>
                <a:gd name="connsiteY20" fmla="*/ 47625 h 234950"/>
                <a:gd name="connsiteX21" fmla="*/ 1273175 w 1577975"/>
                <a:gd name="connsiteY21" fmla="*/ 50800 h 234950"/>
                <a:gd name="connsiteX22" fmla="*/ 1298575 w 1577975"/>
                <a:gd name="connsiteY22" fmla="*/ 34925 h 234950"/>
                <a:gd name="connsiteX23" fmla="*/ 1368425 w 1577975"/>
                <a:gd name="connsiteY23" fmla="*/ 34925 h 234950"/>
                <a:gd name="connsiteX24" fmla="*/ 1397000 w 1577975"/>
                <a:gd name="connsiteY24" fmla="*/ 15875 h 234950"/>
                <a:gd name="connsiteX25" fmla="*/ 1450975 w 1577975"/>
                <a:gd name="connsiteY25" fmla="*/ 9525 h 234950"/>
                <a:gd name="connsiteX26" fmla="*/ 1473200 w 1577975"/>
                <a:gd name="connsiteY26" fmla="*/ 6350 h 234950"/>
                <a:gd name="connsiteX27" fmla="*/ 1520825 w 1577975"/>
                <a:gd name="connsiteY27" fmla="*/ 3175 h 234950"/>
                <a:gd name="connsiteX28" fmla="*/ 1577975 w 1577975"/>
                <a:gd name="connsiteY28"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7975" h="234950">
                  <a:moveTo>
                    <a:pt x="0" y="234950"/>
                  </a:moveTo>
                  <a:lnTo>
                    <a:pt x="82550" y="215900"/>
                  </a:lnTo>
                  <a:cubicBezTo>
                    <a:pt x="104246" y="210608"/>
                    <a:pt x="110067" y="205846"/>
                    <a:pt x="130175" y="203200"/>
                  </a:cubicBezTo>
                  <a:cubicBezTo>
                    <a:pt x="150283" y="200554"/>
                    <a:pt x="176213" y="203729"/>
                    <a:pt x="203200" y="200025"/>
                  </a:cubicBezTo>
                  <a:cubicBezTo>
                    <a:pt x="230187" y="196321"/>
                    <a:pt x="266700" y="184150"/>
                    <a:pt x="292100" y="180975"/>
                  </a:cubicBezTo>
                  <a:cubicBezTo>
                    <a:pt x="317500" y="177800"/>
                    <a:pt x="334963" y="183092"/>
                    <a:pt x="355600" y="180975"/>
                  </a:cubicBezTo>
                  <a:cubicBezTo>
                    <a:pt x="376237" y="178858"/>
                    <a:pt x="399521" y="171979"/>
                    <a:pt x="415925" y="168275"/>
                  </a:cubicBezTo>
                  <a:cubicBezTo>
                    <a:pt x="432329" y="164571"/>
                    <a:pt x="435504" y="161925"/>
                    <a:pt x="454025" y="158750"/>
                  </a:cubicBezTo>
                  <a:cubicBezTo>
                    <a:pt x="472546" y="155575"/>
                    <a:pt x="504825" y="151871"/>
                    <a:pt x="527050" y="149225"/>
                  </a:cubicBezTo>
                  <a:cubicBezTo>
                    <a:pt x="549275" y="146579"/>
                    <a:pt x="587375" y="142875"/>
                    <a:pt x="587375" y="142875"/>
                  </a:cubicBezTo>
                  <a:lnTo>
                    <a:pt x="619125" y="139700"/>
                  </a:lnTo>
                  <a:lnTo>
                    <a:pt x="692150" y="130175"/>
                  </a:lnTo>
                  <a:cubicBezTo>
                    <a:pt x="713317" y="127000"/>
                    <a:pt x="728133" y="124883"/>
                    <a:pt x="746125" y="120650"/>
                  </a:cubicBezTo>
                  <a:cubicBezTo>
                    <a:pt x="764117" y="116417"/>
                    <a:pt x="783696" y="108479"/>
                    <a:pt x="800100" y="104775"/>
                  </a:cubicBezTo>
                  <a:cubicBezTo>
                    <a:pt x="816504" y="101071"/>
                    <a:pt x="824971" y="100542"/>
                    <a:pt x="844550" y="98425"/>
                  </a:cubicBezTo>
                  <a:cubicBezTo>
                    <a:pt x="864129" y="96308"/>
                    <a:pt x="895350" y="94721"/>
                    <a:pt x="917575" y="92075"/>
                  </a:cubicBezTo>
                  <a:cubicBezTo>
                    <a:pt x="939800" y="89429"/>
                    <a:pt x="957263" y="84667"/>
                    <a:pt x="977900" y="82550"/>
                  </a:cubicBezTo>
                  <a:cubicBezTo>
                    <a:pt x="998537" y="80433"/>
                    <a:pt x="1024996" y="81492"/>
                    <a:pt x="1041400" y="79375"/>
                  </a:cubicBezTo>
                  <a:cubicBezTo>
                    <a:pt x="1057804" y="77258"/>
                    <a:pt x="1061508" y="71437"/>
                    <a:pt x="1076325" y="69850"/>
                  </a:cubicBezTo>
                  <a:cubicBezTo>
                    <a:pt x="1091142" y="68263"/>
                    <a:pt x="1108604" y="73554"/>
                    <a:pt x="1130300" y="69850"/>
                  </a:cubicBezTo>
                  <a:cubicBezTo>
                    <a:pt x="1151996" y="66146"/>
                    <a:pt x="1182688" y="50800"/>
                    <a:pt x="1206500" y="47625"/>
                  </a:cubicBezTo>
                  <a:cubicBezTo>
                    <a:pt x="1230313" y="44450"/>
                    <a:pt x="1257829" y="52917"/>
                    <a:pt x="1273175" y="50800"/>
                  </a:cubicBezTo>
                  <a:cubicBezTo>
                    <a:pt x="1288521" y="48683"/>
                    <a:pt x="1282700" y="37571"/>
                    <a:pt x="1298575" y="34925"/>
                  </a:cubicBezTo>
                  <a:cubicBezTo>
                    <a:pt x="1314450" y="32279"/>
                    <a:pt x="1352021" y="38100"/>
                    <a:pt x="1368425" y="34925"/>
                  </a:cubicBezTo>
                  <a:cubicBezTo>
                    <a:pt x="1384829" y="31750"/>
                    <a:pt x="1383242" y="20108"/>
                    <a:pt x="1397000" y="15875"/>
                  </a:cubicBezTo>
                  <a:cubicBezTo>
                    <a:pt x="1410758" y="11642"/>
                    <a:pt x="1438275" y="11112"/>
                    <a:pt x="1450975" y="9525"/>
                  </a:cubicBezTo>
                  <a:cubicBezTo>
                    <a:pt x="1463675" y="7938"/>
                    <a:pt x="1461558" y="7408"/>
                    <a:pt x="1473200" y="6350"/>
                  </a:cubicBezTo>
                  <a:cubicBezTo>
                    <a:pt x="1484842" y="5292"/>
                    <a:pt x="1520825" y="3175"/>
                    <a:pt x="1520825" y="3175"/>
                  </a:cubicBezTo>
                  <a:lnTo>
                    <a:pt x="1577975" y="0"/>
                  </a:ln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chemeClr val="bg1"/>
                </a:solidFill>
              </a:endParaRPr>
            </a:p>
          </p:txBody>
        </p:sp>
      </p:grpSp>
      <p:sp>
        <p:nvSpPr>
          <p:cNvPr id="63" name="Rectangle 62"/>
          <p:cNvSpPr>
            <a:spLocks noChangeArrowheads="1"/>
          </p:cNvSpPr>
          <p:nvPr/>
        </p:nvSpPr>
        <p:spPr bwMode="auto">
          <a:xfrm>
            <a:off x="255588" y="248387"/>
            <a:ext cx="11734800" cy="796437"/>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64" name="TextBox 66"/>
          <p:cNvSpPr txBox="1">
            <a:spLocks noChangeArrowheads="1"/>
          </p:cNvSpPr>
          <p:nvPr/>
        </p:nvSpPr>
        <p:spPr bwMode="auto">
          <a:xfrm>
            <a:off x="255588" y="351992"/>
            <a:ext cx="11734800" cy="500586"/>
          </a:xfrm>
          <a:prstGeom prst="rect">
            <a:avLst/>
          </a:prstGeom>
          <a:noFill/>
          <a:ln w="9525">
            <a:noFill/>
            <a:miter lim="800000"/>
            <a:headEnd/>
            <a:tailEnd/>
          </a:ln>
        </p:spPr>
        <p:txBody>
          <a:bodyPr wrap="square">
            <a:spAutoFit/>
          </a:bodyPr>
          <a:lstStyle/>
          <a:p>
            <a:pPr algn="ctr">
              <a:lnSpc>
                <a:spcPts val="3400"/>
              </a:lnSpc>
            </a:pPr>
            <a:r>
              <a:rPr lang="en-US" sz="2400" dirty="0">
                <a:solidFill>
                  <a:srgbClr val="FFFFFF"/>
                </a:solidFill>
                <a:latin typeface="Calibri" panose="020F0502020204030204" pitchFamily="34" charset="0"/>
                <a:cs typeface="Calibri" panose="020F0502020204030204" pitchFamily="34" charset="0"/>
              </a:rPr>
              <a:t>PARADIGM-HF: Cardiovascular Death or Heart Failure Hospitalization (Primary Endpoint)</a:t>
            </a:r>
          </a:p>
        </p:txBody>
      </p:sp>
      <p:sp>
        <p:nvSpPr>
          <p:cNvPr id="65" name="Rectangle 64"/>
          <p:cNvSpPr/>
          <p:nvPr/>
        </p:nvSpPr>
        <p:spPr>
          <a:xfrm>
            <a:off x="8016487" y="6581001"/>
            <a:ext cx="3825919" cy="276999"/>
          </a:xfrm>
          <a:prstGeom prst="rect">
            <a:avLst/>
          </a:prstGeom>
        </p:spPr>
        <p:txBody>
          <a:bodyPr wrap="none">
            <a:spAutoFit/>
          </a:bodyPr>
          <a:lstStyle/>
          <a:p>
            <a:pPr algn="ctr"/>
            <a:r>
              <a:rPr lang="en-IN" sz="1200" dirty="0">
                <a:solidFill>
                  <a:srgbClr val="000000"/>
                </a:solidFill>
                <a:latin typeface="Calibri" panose="020F0502020204030204" pitchFamily="34" charset="0"/>
                <a:ea typeface="Calibri" panose="020F0502020204030204" pitchFamily="34" charset="0"/>
              </a:rPr>
              <a:t>New England Journal of Medicine. 2014;371(11):993-1004</a:t>
            </a:r>
            <a:endParaRPr lang="en-IN" sz="1200" dirty="0"/>
          </a:p>
        </p:txBody>
      </p:sp>
      <p:sp>
        <p:nvSpPr>
          <p:cNvPr id="2" name="Rectangle 1"/>
          <p:cNvSpPr/>
          <p:nvPr/>
        </p:nvSpPr>
        <p:spPr>
          <a:xfrm>
            <a:off x="420860" y="3067553"/>
            <a:ext cx="11404256" cy="144655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400" dirty="0">
                <a:latin typeface="Calibri" panose="020F0502020204030204" pitchFamily="34" charset="0"/>
                <a:cs typeface="Calibri" panose="020F0502020204030204" pitchFamily="34" charset="0"/>
              </a:rPr>
              <a:t>20% reduction in death from CV cause and HF </a:t>
            </a:r>
            <a:r>
              <a:rPr lang="en-US" sz="4400" dirty="0" smtClean="0">
                <a:latin typeface="Calibri" panose="020F0502020204030204" pitchFamily="34" charset="0"/>
                <a:cs typeface="Calibri" panose="020F0502020204030204" pitchFamily="34" charset="0"/>
              </a:rPr>
              <a:t>hospitalization in HFrEF</a:t>
            </a:r>
            <a:endParaRPr lang="en-IN"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161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a:spLocks noChangeArrowheads="1"/>
          </p:cNvSpPr>
          <p:nvPr/>
        </p:nvSpPr>
        <p:spPr bwMode="auto">
          <a:xfrm>
            <a:off x="220664" y="228601"/>
            <a:ext cx="11704636" cy="958850"/>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22530" name="TextBox 46"/>
          <p:cNvSpPr txBox="1">
            <a:spLocks noChangeArrowheads="1"/>
          </p:cNvSpPr>
          <p:nvPr/>
        </p:nvSpPr>
        <p:spPr bwMode="auto">
          <a:xfrm>
            <a:off x="7219950" y="1706564"/>
            <a:ext cx="1701800" cy="892175"/>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Enalapril</a:t>
            </a:r>
          </a:p>
          <a:p>
            <a:pPr algn="ctr"/>
            <a:r>
              <a:rPr lang="en-US" sz="2400" dirty="0">
                <a:solidFill>
                  <a:srgbClr val="000000"/>
                </a:solidFill>
                <a:latin typeface="Arial" pitchFamily="34" charset="0"/>
                <a:cs typeface="Arial" pitchFamily="34" charset="0"/>
              </a:rPr>
              <a:t>(n=4212)</a:t>
            </a:r>
          </a:p>
        </p:txBody>
      </p:sp>
      <p:sp>
        <p:nvSpPr>
          <p:cNvPr id="22531" name="TextBox 64"/>
          <p:cNvSpPr txBox="1">
            <a:spLocks noChangeArrowheads="1"/>
          </p:cNvSpPr>
          <p:nvPr/>
        </p:nvSpPr>
        <p:spPr bwMode="auto">
          <a:xfrm rot="-5400000">
            <a:off x="891382" y="3020219"/>
            <a:ext cx="3117850" cy="608013"/>
          </a:xfrm>
          <a:prstGeom prst="rect">
            <a:avLst/>
          </a:prstGeom>
          <a:noFill/>
          <a:ln w="9525">
            <a:noFill/>
            <a:miter lim="800000"/>
            <a:headEnd/>
            <a:tailEnd/>
          </a:ln>
        </p:spPr>
        <p:txBody>
          <a:bodyPr>
            <a:spAutoFit/>
          </a:bodyPr>
          <a:lstStyle/>
          <a:p>
            <a:pPr algn="ctr">
              <a:lnSpc>
                <a:spcPts val="2000"/>
              </a:lnSpc>
            </a:pPr>
            <a:r>
              <a:rPr lang="en-US" b="1" dirty="0">
                <a:solidFill>
                  <a:srgbClr val="000000"/>
                </a:solidFill>
                <a:latin typeface="Arial" pitchFamily="34" charset="0"/>
                <a:cs typeface="Arial" pitchFamily="34" charset="0"/>
              </a:rPr>
              <a:t>Kaplan-Meier Estimate of</a:t>
            </a:r>
          </a:p>
          <a:p>
            <a:pPr algn="ctr">
              <a:lnSpc>
                <a:spcPts val="2000"/>
              </a:lnSpc>
            </a:pPr>
            <a:r>
              <a:rPr lang="en-US" b="1" dirty="0">
                <a:solidFill>
                  <a:srgbClr val="000000"/>
                </a:solidFill>
                <a:latin typeface="Arial" pitchFamily="34" charset="0"/>
                <a:cs typeface="Arial" pitchFamily="34" charset="0"/>
              </a:rPr>
              <a:t>Cumulative Rates (%)</a:t>
            </a:r>
          </a:p>
        </p:txBody>
      </p:sp>
      <p:sp>
        <p:nvSpPr>
          <p:cNvPr id="22532" name="TextBox 65"/>
          <p:cNvSpPr txBox="1">
            <a:spLocks noChangeArrowheads="1"/>
          </p:cNvSpPr>
          <p:nvPr/>
        </p:nvSpPr>
        <p:spPr bwMode="auto">
          <a:xfrm>
            <a:off x="3959226" y="5499100"/>
            <a:ext cx="5033963" cy="369888"/>
          </a:xfrm>
          <a:prstGeom prst="rect">
            <a:avLst/>
          </a:prstGeom>
          <a:noFill/>
          <a:ln w="9525">
            <a:noFill/>
            <a:miter lim="800000"/>
            <a:headEnd/>
            <a:tailEnd/>
          </a:ln>
        </p:spPr>
        <p:txBody>
          <a:bodyPr>
            <a:spAutoFit/>
          </a:bodyPr>
          <a:lstStyle/>
          <a:p>
            <a:pPr algn="ctr"/>
            <a:r>
              <a:rPr lang="en-US" b="1" dirty="0">
                <a:solidFill>
                  <a:srgbClr val="000000"/>
                </a:solidFill>
                <a:latin typeface="Arial" pitchFamily="34" charset="0"/>
                <a:cs typeface="Arial" pitchFamily="34" charset="0"/>
              </a:rPr>
              <a:t>Days After Randomization</a:t>
            </a:r>
          </a:p>
        </p:txBody>
      </p:sp>
      <p:sp>
        <p:nvSpPr>
          <p:cNvPr id="22533" name="TextBox 66"/>
          <p:cNvSpPr txBox="1">
            <a:spLocks noChangeArrowheads="1"/>
          </p:cNvSpPr>
          <p:nvPr/>
        </p:nvSpPr>
        <p:spPr bwMode="auto">
          <a:xfrm>
            <a:off x="1979614" y="435550"/>
            <a:ext cx="8256587" cy="542925"/>
          </a:xfrm>
          <a:prstGeom prst="rect">
            <a:avLst/>
          </a:prstGeom>
          <a:noFill/>
          <a:ln w="9525">
            <a:noFill/>
            <a:miter lim="800000"/>
            <a:headEnd/>
            <a:tailEnd/>
          </a:ln>
        </p:spPr>
        <p:txBody>
          <a:bodyPr>
            <a:spAutoFit/>
          </a:bodyPr>
          <a:lstStyle/>
          <a:p>
            <a:pPr algn="ctr">
              <a:lnSpc>
                <a:spcPts val="3400"/>
              </a:lnSpc>
            </a:pPr>
            <a:r>
              <a:rPr lang="en-US" sz="3600" dirty="0">
                <a:solidFill>
                  <a:srgbClr val="FFFFFF"/>
                </a:solidFill>
                <a:latin typeface="Times" charset="0"/>
              </a:rPr>
              <a:t>PARADIGM-HF: Cardiovascular Death</a:t>
            </a:r>
          </a:p>
        </p:txBody>
      </p:sp>
      <p:sp>
        <p:nvSpPr>
          <p:cNvPr id="22534" name="TextBox 98"/>
          <p:cNvSpPr txBox="1">
            <a:spLocks noChangeArrowheads="1"/>
          </p:cNvSpPr>
          <p:nvPr/>
        </p:nvSpPr>
        <p:spPr bwMode="auto">
          <a:xfrm>
            <a:off x="3035300"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4187</a:t>
            </a:r>
          </a:p>
          <a:p>
            <a:r>
              <a:rPr lang="en-US" sz="1200" dirty="0">
                <a:solidFill>
                  <a:srgbClr val="000000"/>
                </a:solidFill>
                <a:latin typeface="Arial" pitchFamily="34" charset="0"/>
                <a:cs typeface="Arial" pitchFamily="34" charset="0"/>
              </a:rPr>
              <a:t>4212</a:t>
            </a:r>
          </a:p>
        </p:txBody>
      </p:sp>
      <p:sp>
        <p:nvSpPr>
          <p:cNvPr id="22535" name="TextBox 99"/>
          <p:cNvSpPr txBox="1">
            <a:spLocks noChangeArrowheads="1"/>
          </p:cNvSpPr>
          <p:nvPr/>
        </p:nvSpPr>
        <p:spPr bwMode="auto">
          <a:xfrm>
            <a:off x="3935413" y="6064251"/>
            <a:ext cx="525462"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4056</a:t>
            </a:r>
          </a:p>
          <a:p>
            <a:r>
              <a:rPr lang="en-US" sz="1200" dirty="0">
                <a:solidFill>
                  <a:srgbClr val="000000"/>
                </a:solidFill>
                <a:latin typeface="Arial" pitchFamily="34" charset="0"/>
                <a:cs typeface="Arial" pitchFamily="34" charset="0"/>
              </a:rPr>
              <a:t>4051</a:t>
            </a:r>
          </a:p>
        </p:txBody>
      </p:sp>
      <p:sp>
        <p:nvSpPr>
          <p:cNvPr id="22536" name="TextBox 100"/>
          <p:cNvSpPr txBox="1">
            <a:spLocks noChangeArrowheads="1"/>
          </p:cNvSpPr>
          <p:nvPr/>
        </p:nvSpPr>
        <p:spPr bwMode="auto">
          <a:xfrm>
            <a:off x="4833938"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3891</a:t>
            </a:r>
          </a:p>
          <a:p>
            <a:r>
              <a:rPr lang="en-US" sz="1200" dirty="0">
                <a:solidFill>
                  <a:srgbClr val="000000"/>
                </a:solidFill>
                <a:latin typeface="Arial" pitchFamily="34" charset="0"/>
                <a:cs typeface="Arial" pitchFamily="34" charset="0"/>
              </a:rPr>
              <a:t>3860</a:t>
            </a:r>
          </a:p>
        </p:txBody>
      </p:sp>
      <p:sp>
        <p:nvSpPr>
          <p:cNvPr id="22537" name="TextBox 101"/>
          <p:cNvSpPr txBox="1">
            <a:spLocks noChangeArrowheads="1"/>
          </p:cNvSpPr>
          <p:nvPr/>
        </p:nvSpPr>
        <p:spPr bwMode="auto">
          <a:xfrm>
            <a:off x="5732463"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3282</a:t>
            </a:r>
          </a:p>
          <a:p>
            <a:r>
              <a:rPr lang="en-US" sz="1200" dirty="0">
                <a:solidFill>
                  <a:srgbClr val="000000"/>
                </a:solidFill>
                <a:latin typeface="Arial" pitchFamily="34" charset="0"/>
                <a:cs typeface="Arial" pitchFamily="34" charset="0"/>
              </a:rPr>
              <a:t>3231</a:t>
            </a:r>
          </a:p>
        </p:txBody>
      </p:sp>
      <p:sp>
        <p:nvSpPr>
          <p:cNvPr id="22538" name="TextBox 102"/>
          <p:cNvSpPr txBox="1">
            <a:spLocks noChangeArrowheads="1"/>
          </p:cNvSpPr>
          <p:nvPr/>
        </p:nvSpPr>
        <p:spPr bwMode="auto">
          <a:xfrm>
            <a:off x="6637338"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2478</a:t>
            </a:r>
          </a:p>
          <a:p>
            <a:r>
              <a:rPr lang="en-US" sz="1200" dirty="0">
                <a:solidFill>
                  <a:srgbClr val="000000"/>
                </a:solidFill>
                <a:latin typeface="Arial" pitchFamily="34" charset="0"/>
                <a:cs typeface="Arial" pitchFamily="34" charset="0"/>
              </a:rPr>
              <a:t>2410</a:t>
            </a:r>
          </a:p>
        </p:txBody>
      </p:sp>
      <p:sp>
        <p:nvSpPr>
          <p:cNvPr id="22539" name="TextBox 103"/>
          <p:cNvSpPr txBox="1">
            <a:spLocks noChangeArrowheads="1"/>
          </p:cNvSpPr>
          <p:nvPr/>
        </p:nvSpPr>
        <p:spPr bwMode="auto">
          <a:xfrm>
            <a:off x="7543800"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1716</a:t>
            </a:r>
          </a:p>
          <a:p>
            <a:r>
              <a:rPr lang="en-US" sz="1200" dirty="0">
                <a:solidFill>
                  <a:srgbClr val="000000"/>
                </a:solidFill>
                <a:latin typeface="Arial" pitchFamily="34" charset="0"/>
                <a:cs typeface="Arial" pitchFamily="34" charset="0"/>
              </a:rPr>
              <a:t>1726</a:t>
            </a:r>
          </a:p>
        </p:txBody>
      </p:sp>
      <p:sp>
        <p:nvSpPr>
          <p:cNvPr id="22540" name="TextBox 104"/>
          <p:cNvSpPr txBox="1">
            <a:spLocks noChangeArrowheads="1"/>
          </p:cNvSpPr>
          <p:nvPr/>
        </p:nvSpPr>
        <p:spPr bwMode="auto">
          <a:xfrm>
            <a:off x="8456613" y="6064251"/>
            <a:ext cx="527050" cy="461963"/>
          </a:xfrm>
          <a:prstGeom prst="rect">
            <a:avLst/>
          </a:prstGeom>
          <a:noFill/>
          <a:ln w="9525">
            <a:noFill/>
            <a:miter lim="800000"/>
            <a:headEnd/>
            <a:tailEnd/>
          </a:ln>
        </p:spPr>
        <p:txBody>
          <a:bodyPr wrap="none">
            <a:spAutoFit/>
          </a:bodyPr>
          <a:lstStyle/>
          <a:p>
            <a:pPr algn="ctr"/>
            <a:r>
              <a:rPr lang="en-US" sz="1200" dirty="0">
                <a:solidFill>
                  <a:srgbClr val="000000"/>
                </a:solidFill>
                <a:latin typeface="Arial" pitchFamily="34" charset="0"/>
                <a:cs typeface="Arial" pitchFamily="34" charset="0"/>
              </a:rPr>
              <a:t>1005</a:t>
            </a:r>
          </a:p>
          <a:p>
            <a:pPr algn="ctr"/>
            <a:r>
              <a:rPr lang="en-US" sz="1200" dirty="0">
                <a:solidFill>
                  <a:srgbClr val="000000"/>
                </a:solidFill>
                <a:latin typeface="Arial" pitchFamily="34" charset="0"/>
                <a:cs typeface="Arial" pitchFamily="34" charset="0"/>
              </a:rPr>
              <a:t>994</a:t>
            </a:r>
          </a:p>
        </p:txBody>
      </p:sp>
      <p:sp>
        <p:nvSpPr>
          <p:cNvPr id="22541" name="TextBox 105"/>
          <p:cNvSpPr txBox="1">
            <a:spLocks noChangeArrowheads="1"/>
          </p:cNvSpPr>
          <p:nvPr/>
        </p:nvSpPr>
        <p:spPr bwMode="auto">
          <a:xfrm>
            <a:off x="9394826" y="606425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280</a:t>
            </a:r>
          </a:p>
          <a:p>
            <a:r>
              <a:rPr lang="en-US" sz="1200" dirty="0">
                <a:solidFill>
                  <a:srgbClr val="000000"/>
                </a:solidFill>
                <a:latin typeface="Arial" pitchFamily="34" charset="0"/>
                <a:cs typeface="Arial" pitchFamily="34" charset="0"/>
              </a:rPr>
              <a:t>279</a:t>
            </a:r>
          </a:p>
        </p:txBody>
      </p:sp>
      <p:sp>
        <p:nvSpPr>
          <p:cNvPr id="22542" name="TextBox 107"/>
          <p:cNvSpPr txBox="1">
            <a:spLocks noChangeArrowheads="1"/>
          </p:cNvSpPr>
          <p:nvPr/>
        </p:nvSpPr>
        <p:spPr bwMode="auto">
          <a:xfrm>
            <a:off x="1906589" y="6064251"/>
            <a:ext cx="782637"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LCZ696</a:t>
            </a:r>
          </a:p>
          <a:p>
            <a:r>
              <a:rPr lang="en-US" sz="1200" dirty="0">
                <a:solidFill>
                  <a:srgbClr val="000000"/>
                </a:solidFill>
                <a:latin typeface="Arial" pitchFamily="34" charset="0"/>
                <a:cs typeface="Arial" pitchFamily="34" charset="0"/>
              </a:rPr>
              <a:t>Enalapril</a:t>
            </a:r>
          </a:p>
        </p:txBody>
      </p:sp>
      <p:sp>
        <p:nvSpPr>
          <p:cNvPr id="22543" name="TextBox 108"/>
          <p:cNvSpPr txBox="1">
            <a:spLocks noChangeArrowheads="1"/>
          </p:cNvSpPr>
          <p:nvPr/>
        </p:nvSpPr>
        <p:spPr bwMode="auto">
          <a:xfrm>
            <a:off x="1906589" y="5786438"/>
            <a:ext cx="1254125" cy="277812"/>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Patients at Risk</a:t>
            </a:r>
          </a:p>
        </p:txBody>
      </p:sp>
      <p:cxnSp>
        <p:nvCxnSpPr>
          <p:cNvPr id="111" name="Straight Connector 110"/>
          <p:cNvCxnSpPr>
            <a:cxnSpLocks noChangeShapeType="1"/>
          </p:cNvCxnSpPr>
          <p:nvPr/>
        </p:nvCxnSpPr>
        <p:spPr bwMode="auto">
          <a:xfrm>
            <a:off x="1978026" y="6064250"/>
            <a:ext cx="1209675" cy="1588"/>
          </a:xfrm>
          <a:prstGeom prst="line">
            <a:avLst/>
          </a:prstGeom>
          <a:noFill/>
          <a:ln w="19050">
            <a:solidFill>
              <a:srgbClr val="000000"/>
            </a:solidFill>
            <a:round/>
            <a:headEnd/>
            <a:tailEnd/>
          </a:ln>
          <a:effectLst>
            <a:outerShdw dist="20000" dir="5400000" rotWithShape="0">
              <a:srgbClr val="808080">
                <a:alpha val="37999"/>
              </a:srgbClr>
            </a:outerShdw>
          </a:effectLst>
        </p:spPr>
      </p:cxnSp>
      <p:cxnSp>
        <p:nvCxnSpPr>
          <p:cNvPr id="7" name="Straight Connector 6"/>
          <p:cNvCxnSpPr>
            <a:cxnSpLocks noChangeShapeType="1"/>
          </p:cNvCxnSpPr>
          <p:nvPr/>
        </p:nvCxnSpPr>
        <p:spPr bwMode="auto">
          <a:xfrm rot="5400000">
            <a:off x="1441451" y="3287714"/>
            <a:ext cx="3713163" cy="1587"/>
          </a:xfrm>
          <a:prstGeom prst="line">
            <a:avLst/>
          </a:prstGeom>
          <a:noFill/>
          <a:ln w="25400">
            <a:solidFill>
              <a:schemeClr val="tx1"/>
            </a:solidFill>
            <a:round/>
            <a:headEnd/>
            <a:tailEnd/>
          </a:ln>
          <a:effectLst>
            <a:outerShdw dist="20000" dir="5400000" rotWithShape="0">
              <a:srgbClr val="808080">
                <a:alpha val="37999"/>
              </a:srgbClr>
            </a:outerShdw>
          </a:effectLst>
        </p:spPr>
      </p:cxnSp>
      <p:sp>
        <p:nvSpPr>
          <p:cNvPr id="22546" name="TextBox 49"/>
          <p:cNvSpPr txBox="1">
            <a:spLocks noChangeArrowheads="1"/>
          </p:cNvSpPr>
          <p:nvPr/>
        </p:nvSpPr>
        <p:spPr bwMode="auto">
          <a:xfrm>
            <a:off x="4792664" y="51387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360</a:t>
            </a:r>
          </a:p>
        </p:txBody>
      </p:sp>
      <p:sp>
        <p:nvSpPr>
          <p:cNvPr id="22547" name="TextBox 50"/>
          <p:cNvSpPr txBox="1">
            <a:spLocks noChangeArrowheads="1"/>
          </p:cNvSpPr>
          <p:nvPr/>
        </p:nvSpPr>
        <p:spPr bwMode="auto">
          <a:xfrm>
            <a:off x="6608764" y="51387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720</a:t>
            </a:r>
          </a:p>
        </p:txBody>
      </p:sp>
      <p:sp>
        <p:nvSpPr>
          <p:cNvPr id="22548" name="TextBox 51"/>
          <p:cNvSpPr txBox="1">
            <a:spLocks noChangeArrowheads="1"/>
          </p:cNvSpPr>
          <p:nvPr/>
        </p:nvSpPr>
        <p:spPr bwMode="auto">
          <a:xfrm>
            <a:off x="8355013" y="5138738"/>
            <a:ext cx="75565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1080</a:t>
            </a:r>
          </a:p>
        </p:txBody>
      </p:sp>
      <p:sp>
        <p:nvSpPr>
          <p:cNvPr id="22549" name="TextBox 52"/>
          <p:cNvSpPr txBox="1">
            <a:spLocks noChangeArrowheads="1"/>
          </p:cNvSpPr>
          <p:nvPr/>
        </p:nvSpPr>
        <p:spPr bwMode="auto">
          <a:xfrm>
            <a:off x="3197226" y="5138738"/>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2550" name="TextBox 59"/>
          <p:cNvSpPr txBox="1">
            <a:spLocks noChangeArrowheads="1"/>
          </p:cNvSpPr>
          <p:nvPr/>
        </p:nvSpPr>
        <p:spPr bwMode="auto">
          <a:xfrm>
            <a:off x="3892550" y="5138738"/>
            <a:ext cx="611188"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180</a:t>
            </a:r>
          </a:p>
        </p:txBody>
      </p:sp>
      <p:sp>
        <p:nvSpPr>
          <p:cNvPr id="22551" name="TextBox 61"/>
          <p:cNvSpPr txBox="1">
            <a:spLocks noChangeArrowheads="1"/>
          </p:cNvSpPr>
          <p:nvPr/>
        </p:nvSpPr>
        <p:spPr bwMode="auto">
          <a:xfrm>
            <a:off x="5692776" y="51387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540</a:t>
            </a:r>
          </a:p>
        </p:txBody>
      </p:sp>
      <p:sp>
        <p:nvSpPr>
          <p:cNvPr id="22552" name="TextBox 62"/>
          <p:cNvSpPr txBox="1">
            <a:spLocks noChangeArrowheads="1"/>
          </p:cNvSpPr>
          <p:nvPr/>
        </p:nvSpPr>
        <p:spPr bwMode="auto">
          <a:xfrm>
            <a:off x="7518401" y="51387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900</a:t>
            </a:r>
          </a:p>
        </p:txBody>
      </p:sp>
      <p:sp>
        <p:nvSpPr>
          <p:cNvPr id="22553" name="TextBox 63"/>
          <p:cNvSpPr txBox="1">
            <a:spLocks noChangeArrowheads="1"/>
          </p:cNvSpPr>
          <p:nvPr/>
        </p:nvSpPr>
        <p:spPr bwMode="auto">
          <a:xfrm>
            <a:off x="9250363" y="5138738"/>
            <a:ext cx="75565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1260</a:t>
            </a:r>
          </a:p>
        </p:txBody>
      </p:sp>
      <p:cxnSp>
        <p:nvCxnSpPr>
          <p:cNvPr id="8" name="Straight Connector 7"/>
          <p:cNvCxnSpPr>
            <a:cxnSpLocks noChangeShapeType="1"/>
          </p:cNvCxnSpPr>
          <p:nvPr/>
        </p:nvCxnSpPr>
        <p:spPr bwMode="auto">
          <a:xfrm>
            <a:off x="3297238" y="5110163"/>
            <a:ext cx="6330950" cy="6350"/>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9" name="Straight Connector 8"/>
          <p:cNvCxnSpPr>
            <a:cxnSpLocks noChangeShapeType="1"/>
          </p:cNvCxnSpPr>
          <p:nvPr/>
        </p:nvCxnSpPr>
        <p:spPr bwMode="auto">
          <a:xfrm>
            <a:off x="3240088" y="3305176"/>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0" name="Straight Connector 9"/>
          <p:cNvCxnSpPr>
            <a:cxnSpLocks noChangeShapeType="1"/>
          </p:cNvCxnSpPr>
          <p:nvPr/>
        </p:nvCxnSpPr>
        <p:spPr bwMode="auto">
          <a:xfrm>
            <a:off x="3240088" y="421957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a:off x="3240088" y="236537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a:off x="3240088" y="142557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rot="5400000">
            <a:off x="4125913" y="509746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5" name="Straight Connector 14"/>
          <p:cNvCxnSpPr>
            <a:cxnSpLocks noChangeShapeType="1"/>
          </p:cNvCxnSpPr>
          <p:nvPr/>
        </p:nvCxnSpPr>
        <p:spPr bwMode="auto">
          <a:xfrm rot="5400000">
            <a:off x="5029201" y="509746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7" name="Straight Connector 16"/>
          <p:cNvCxnSpPr>
            <a:cxnSpLocks noChangeShapeType="1"/>
          </p:cNvCxnSpPr>
          <p:nvPr/>
        </p:nvCxnSpPr>
        <p:spPr bwMode="auto">
          <a:xfrm rot="5400000">
            <a:off x="6843713" y="509746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8" name="Straight Connector 17"/>
          <p:cNvCxnSpPr>
            <a:cxnSpLocks noChangeShapeType="1"/>
          </p:cNvCxnSpPr>
          <p:nvPr/>
        </p:nvCxnSpPr>
        <p:spPr bwMode="auto">
          <a:xfrm rot="5400000">
            <a:off x="7748588" y="509746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rot="5400000">
            <a:off x="8655051" y="509746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rot="5400000">
            <a:off x="9559926" y="509746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22565" name="TextBox 53"/>
          <p:cNvSpPr txBox="1">
            <a:spLocks noChangeArrowheads="1"/>
          </p:cNvSpPr>
          <p:nvPr/>
        </p:nvSpPr>
        <p:spPr bwMode="auto">
          <a:xfrm>
            <a:off x="2936876" y="488791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2566" name="TextBox 54"/>
          <p:cNvSpPr txBox="1">
            <a:spLocks noChangeArrowheads="1"/>
          </p:cNvSpPr>
          <p:nvPr/>
        </p:nvSpPr>
        <p:spPr bwMode="auto">
          <a:xfrm>
            <a:off x="2794000" y="3094038"/>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16</a:t>
            </a:r>
          </a:p>
        </p:txBody>
      </p:sp>
      <p:sp>
        <p:nvSpPr>
          <p:cNvPr id="22567" name="TextBox 55"/>
          <p:cNvSpPr txBox="1">
            <a:spLocks noChangeArrowheads="1"/>
          </p:cNvSpPr>
          <p:nvPr/>
        </p:nvSpPr>
        <p:spPr bwMode="auto">
          <a:xfrm>
            <a:off x="2794000" y="1231900"/>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32</a:t>
            </a:r>
          </a:p>
        </p:txBody>
      </p:sp>
      <p:sp>
        <p:nvSpPr>
          <p:cNvPr id="22568" name="TextBox 57"/>
          <p:cNvSpPr txBox="1">
            <a:spLocks noChangeArrowheads="1"/>
          </p:cNvSpPr>
          <p:nvPr/>
        </p:nvSpPr>
        <p:spPr bwMode="auto">
          <a:xfrm>
            <a:off x="2794000" y="2152650"/>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24</a:t>
            </a:r>
          </a:p>
        </p:txBody>
      </p:sp>
      <p:sp>
        <p:nvSpPr>
          <p:cNvPr id="22569" name="TextBox 58"/>
          <p:cNvSpPr txBox="1">
            <a:spLocks noChangeArrowheads="1"/>
          </p:cNvSpPr>
          <p:nvPr/>
        </p:nvSpPr>
        <p:spPr bwMode="auto">
          <a:xfrm>
            <a:off x="2936876" y="401161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8</a:t>
            </a:r>
          </a:p>
        </p:txBody>
      </p:sp>
      <p:cxnSp>
        <p:nvCxnSpPr>
          <p:cNvPr id="107" name="Straight Connector 106"/>
          <p:cNvCxnSpPr>
            <a:cxnSpLocks noChangeShapeType="1"/>
          </p:cNvCxnSpPr>
          <p:nvPr/>
        </p:nvCxnSpPr>
        <p:spPr bwMode="auto">
          <a:xfrm rot="5400000">
            <a:off x="5918995" y="5104608"/>
            <a:ext cx="142875" cy="1587"/>
          </a:xfrm>
          <a:prstGeom prst="line">
            <a:avLst/>
          </a:prstGeom>
          <a:noFill/>
          <a:ln w="25400">
            <a:solidFill>
              <a:srgbClr val="000000"/>
            </a:solidFill>
            <a:round/>
            <a:headEnd/>
            <a:tailEnd/>
          </a:ln>
          <a:effectLst>
            <a:outerShdw dist="20000" dir="5400000" rotWithShape="0">
              <a:srgbClr val="808080">
                <a:alpha val="37999"/>
              </a:srgbClr>
            </a:outerShdw>
          </a:effectLst>
        </p:spPr>
      </p:cxnSp>
      <p:grpSp>
        <p:nvGrpSpPr>
          <p:cNvPr id="22571" name="Group 22"/>
          <p:cNvGrpSpPr>
            <a:grpSpLocks/>
          </p:cNvGrpSpPr>
          <p:nvPr/>
        </p:nvGrpSpPr>
        <p:grpSpPr bwMode="auto">
          <a:xfrm>
            <a:off x="3332164" y="2493963"/>
            <a:ext cx="6275387" cy="2595562"/>
            <a:chOff x="2270125" y="3079221"/>
            <a:chExt cx="4930775" cy="794279"/>
          </a:xfrm>
        </p:grpSpPr>
        <p:sp>
          <p:nvSpPr>
            <p:cNvPr id="92" name="Freeform 91"/>
            <p:cNvSpPr>
              <a:spLocks/>
            </p:cNvSpPr>
            <p:nvPr/>
          </p:nvSpPr>
          <p:spPr bwMode="auto">
            <a:xfrm>
              <a:off x="2270125" y="3641725"/>
              <a:ext cx="1289579" cy="231775"/>
            </a:xfrm>
            <a:custGeom>
              <a:avLst/>
              <a:gdLst>
                <a:gd name="T0" fmla="*/ 0 w 1289579"/>
                <a:gd name="T1" fmla="*/ 231775 h 231775"/>
                <a:gd name="T2" fmla="*/ 60325 w 1289579"/>
                <a:gd name="T3" fmla="*/ 219075 h 231775"/>
                <a:gd name="T4" fmla="*/ 92075 w 1289579"/>
                <a:gd name="T5" fmla="*/ 212725 h 231775"/>
                <a:gd name="T6" fmla="*/ 123825 w 1289579"/>
                <a:gd name="T7" fmla="*/ 200025 h 231775"/>
                <a:gd name="T8" fmla="*/ 152400 w 1289579"/>
                <a:gd name="T9" fmla="*/ 200025 h 231775"/>
                <a:gd name="T10" fmla="*/ 177800 w 1289579"/>
                <a:gd name="T11" fmla="*/ 200025 h 231775"/>
                <a:gd name="T12" fmla="*/ 225425 w 1289579"/>
                <a:gd name="T13" fmla="*/ 193675 h 231775"/>
                <a:gd name="T14" fmla="*/ 260350 w 1289579"/>
                <a:gd name="T15" fmla="*/ 187325 h 231775"/>
                <a:gd name="T16" fmla="*/ 279400 w 1289579"/>
                <a:gd name="T17" fmla="*/ 180975 h 231775"/>
                <a:gd name="T18" fmla="*/ 307975 w 1289579"/>
                <a:gd name="T19" fmla="*/ 177800 h 231775"/>
                <a:gd name="T20" fmla="*/ 336550 w 1289579"/>
                <a:gd name="T21" fmla="*/ 177800 h 231775"/>
                <a:gd name="T22" fmla="*/ 381000 w 1289579"/>
                <a:gd name="T23" fmla="*/ 174625 h 231775"/>
                <a:gd name="T24" fmla="*/ 396875 w 1289579"/>
                <a:gd name="T25" fmla="*/ 158750 h 231775"/>
                <a:gd name="T26" fmla="*/ 409575 w 1289579"/>
                <a:gd name="T27" fmla="*/ 158750 h 231775"/>
                <a:gd name="T28" fmla="*/ 450850 w 1289579"/>
                <a:gd name="T29" fmla="*/ 158750 h 231775"/>
                <a:gd name="T30" fmla="*/ 479425 w 1289579"/>
                <a:gd name="T31" fmla="*/ 152400 h 231775"/>
                <a:gd name="T32" fmla="*/ 492125 w 1289579"/>
                <a:gd name="T33" fmla="*/ 146050 h 231775"/>
                <a:gd name="T34" fmla="*/ 533400 w 1289579"/>
                <a:gd name="T35" fmla="*/ 146050 h 231775"/>
                <a:gd name="T36" fmla="*/ 561975 w 1289579"/>
                <a:gd name="T37" fmla="*/ 146050 h 231775"/>
                <a:gd name="T38" fmla="*/ 584200 w 1289579"/>
                <a:gd name="T39" fmla="*/ 139700 h 231775"/>
                <a:gd name="T40" fmla="*/ 600075 w 1289579"/>
                <a:gd name="T41" fmla="*/ 139700 h 231775"/>
                <a:gd name="T42" fmla="*/ 612775 w 1289579"/>
                <a:gd name="T43" fmla="*/ 136525 h 231775"/>
                <a:gd name="T44" fmla="*/ 635000 w 1289579"/>
                <a:gd name="T45" fmla="*/ 136525 h 231775"/>
                <a:gd name="T46" fmla="*/ 644525 w 1289579"/>
                <a:gd name="T47" fmla="*/ 123825 h 231775"/>
                <a:gd name="T48" fmla="*/ 669925 w 1289579"/>
                <a:gd name="T49" fmla="*/ 120650 h 231775"/>
                <a:gd name="T50" fmla="*/ 688975 w 1289579"/>
                <a:gd name="T51" fmla="*/ 120650 h 231775"/>
                <a:gd name="T52" fmla="*/ 708025 w 1289579"/>
                <a:gd name="T53" fmla="*/ 117475 h 231775"/>
                <a:gd name="T54" fmla="*/ 723900 w 1289579"/>
                <a:gd name="T55" fmla="*/ 111125 h 231775"/>
                <a:gd name="T56" fmla="*/ 749300 w 1289579"/>
                <a:gd name="T57" fmla="*/ 111125 h 231775"/>
                <a:gd name="T58" fmla="*/ 765175 w 1289579"/>
                <a:gd name="T59" fmla="*/ 111125 h 231775"/>
                <a:gd name="T60" fmla="*/ 771525 w 1289579"/>
                <a:gd name="T61" fmla="*/ 107950 h 231775"/>
                <a:gd name="T62" fmla="*/ 790575 w 1289579"/>
                <a:gd name="T63" fmla="*/ 104775 h 231775"/>
                <a:gd name="T64" fmla="*/ 796925 w 1289579"/>
                <a:gd name="T65" fmla="*/ 95250 h 231775"/>
                <a:gd name="T66" fmla="*/ 822325 w 1289579"/>
                <a:gd name="T67" fmla="*/ 95250 h 231775"/>
                <a:gd name="T68" fmla="*/ 847725 w 1289579"/>
                <a:gd name="T69" fmla="*/ 92075 h 231775"/>
                <a:gd name="T70" fmla="*/ 885825 w 1289579"/>
                <a:gd name="T71" fmla="*/ 85725 h 231775"/>
                <a:gd name="T72" fmla="*/ 904875 w 1289579"/>
                <a:gd name="T73" fmla="*/ 76200 h 231775"/>
                <a:gd name="T74" fmla="*/ 917575 w 1289579"/>
                <a:gd name="T75" fmla="*/ 73025 h 231775"/>
                <a:gd name="T76" fmla="*/ 933450 w 1289579"/>
                <a:gd name="T77" fmla="*/ 69850 h 231775"/>
                <a:gd name="T78" fmla="*/ 962025 w 1289579"/>
                <a:gd name="T79" fmla="*/ 69850 h 231775"/>
                <a:gd name="T80" fmla="*/ 974725 w 1289579"/>
                <a:gd name="T81" fmla="*/ 66675 h 231775"/>
                <a:gd name="T82" fmla="*/ 996950 w 1289579"/>
                <a:gd name="T83" fmla="*/ 66675 h 231775"/>
                <a:gd name="T84" fmla="*/ 1009650 w 1289579"/>
                <a:gd name="T85" fmla="*/ 53975 h 231775"/>
                <a:gd name="T86" fmla="*/ 1019175 w 1289579"/>
                <a:gd name="T87" fmla="*/ 50800 h 231775"/>
                <a:gd name="T88" fmla="*/ 1050925 w 1289579"/>
                <a:gd name="T89" fmla="*/ 41275 h 231775"/>
                <a:gd name="T90" fmla="*/ 1092200 w 1289579"/>
                <a:gd name="T91" fmla="*/ 34925 h 231775"/>
                <a:gd name="T92" fmla="*/ 1104900 w 1289579"/>
                <a:gd name="T93" fmla="*/ 28575 h 231775"/>
                <a:gd name="T94" fmla="*/ 1117600 w 1289579"/>
                <a:gd name="T95" fmla="*/ 28575 h 231775"/>
                <a:gd name="T96" fmla="*/ 1123950 w 1289579"/>
                <a:gd name="T97" fmla="*/ 28575 h 231775"/>
                <a:gd name="T98" fmla="*/ 1136650 w 1289579"/>
                <a:gd name="T99" fmla="*/ 25400 h 231775"/>
                <a:gd name="T100" fmla="*/ 1143000 w 1289579"/>
                <a:gd name="T101" fmla="*/ 25400 h 231775"/>
                <a:gd name="T102" fmla="*/ 1158875 w 1289579"/>
                <a:gd name="T103" fmla="*/ 25400 h 231775"/>
                <a:gd name="T104" fmla="*/ 1174750 w 1289579"/>
                <a:gd name="T105" fmla="*/ 25400 h 231775"/>
                <a:gd name="T106" fmla="*/ 1184275 w 1289579"/>
                <a:gd name="T107" fmla="*/ 15875 h 231775"/>
                <a:gd name="T108" fmla="*/ 1196975 w 1289579"/>
                <a:gd name="T109" fmla="*/ 15875 h 231775"/>
                <a:gd name="T110" fmla="*/ 1219200 w 1289579"/>
                <a:gd name="T111" fmla="*/ 15875 h 231775"/>
                <a:gd name="T112" fmla="*/ 1241425 w 1289579"/>
                <a:gd name="T113" fmla="*/ 15875 h 231775"/>
                <a:gd name="T114" fmla="*/ 1257300 w 1289579"/>
                <a:gd name="T115" fmla="*/ 15875 h 231775"/>
                <a:gd name="T116" fmla="*/ 1263650 w 1289579"/>
                <a:gd name="T117" fmla="*/ 9525 h 231775"/>
                <a:gd name="T118" fmla="*/ 1273175 w 1289579"/>
                <a:gd name="T119" fmla="*/ 6350 h 231775"/>
                <a:gd name="T120" fmla="*/ 1289050 w 1289579"/>
                <a:gd name="T121" fmla="*/ 3175 h 231775"/>
                <a:gd name="T122" fmla="*/ 1276350 w 1289579"/>
                <a:gd name="T123" fmla="*/ 3175 h 231775"/>
                <a:gd name="T124" fmla="*/ 1276350 w 1289579"/>
                <a:gd name="T125" fmla="*/ 0 h 2317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89579" h="231775">
                  <a:moveTo>
                    <a:pt x="0" y="231775"/>
                  </a:moveTo>
                  <a:lnTo>
                    <a:pt x="60325" y="219075"/>
                  </a:lnTo>
                  <a:cubicBezTo>
                    <a:pt x="75671" y="215900"/>
                    <a:pt x="81492" y="215900"/>
                    <a:pt x="92075" y="212725"/>
                  </a:cubicBezTo>
                  <a:cubicBezTo>
                    <a:pt x="102658" y="209550"/>
                    <a:pt x="113771" y="202142"/>
                    <a:pt x="123825" y="200025"/>
                  </a:cubicBezTo>
                  <a:cubicBezTo>
                    <a:pt x="133879" y="197908"/>
                    <a:pt x="152400" y="200025"/>
                    <a:pt x="152400" y="200025"/>
                  </a:cubicBezTo>
                  <a:cubicBezTo>
                    <a:pt x="161396" y="200025"/>
                    <a:pt x="165629" y="201083"/>
                    <a:pt x="177800" y="200025"/>
                  </a:cubicBezTo>
                  <a:cubicBezTo>
                    <a:pt x="189971" y="198967"/>
                    <a:pt x="211667" y="195792"/>
                    <a:pt x="225425" y="193675"/>
                  </a:cubicBezTo>
                  <a:cubicBezTo>
                    <a:pt x="239183" y="191558"/>
                    <a:pt x="251354" y="189442"/>
                    <a:pt x="260350" y="187325"/>
                  </a:cubicBezTo>
                  <a:cubicBezTo>
                    <a:pt x="269346" y="185208"/>
                    <a:pt x="271462" y="182563"/>
                    <a:pt x="279400" y="180975"/>
                  </a:cubicBezTo>
                  <a:cubicBezTo>
                    <a:pt x="287338" y="179387"/>
                    <a:pt x="298450" y="178329"/>
                    <a:pt x="307975" y="177800"/>
                  </a:cubicBezTo>
                  <a:cubicBezTo>
                    <a:pt x="317500" y="177271"/>
                    <a:pt x="324379" y="178329"/>
                    <a:pt x="336550" y="177800"/>
                  </a:cubicBezTo>
                  <a:cubicBezTo>
                    <a:pt x="348721" y="177271"/>
                    <a:pt x="370946" y="177800"/>
                    <a:pt x="381000" y="174625"/>
                  </a:cubicBezTo>
                  <a:cubicBezTo>
                    <a:pt x="391054" y="171450"/>
                    <a:pt x="392113" y="161396"/>
                    <a:pt x="396875" y="158750"/>
                  </a:cubicBezTo>
                  <a:cubicBezTo>
                    <a:pt x="401637" y="156104"/>
                    <a:pt x="409575" y="158750"/>
                    <a:pt x="409575" y="158750"/>
                  </a:cubicBezTo>
                  <a:cubicBezTo>
                    <a:pt x="418571" y="158750"/>
                    <a:pt x="439208" y="159808"/>
                    <a:pt x="450850" y="158750"/>
                  </a:cubicBezTo>
                  <a:cubicBezTo>
                    <a:pt x="462492" y="157692"/>
                    <a:pt x="472546" y="154517"/>
                    <a:pt x="479425" y="152400"/>
                  </a:cubicBezTo>
                  <a:cubicBezTo>
                    <a:pt x="486304" y="150283"/>
                    <a:pt x="483129" y="147108"/>
                    <a:pt x="492125" y="146050"/>
                  </a:cubicBezTo>
                  <a:cubicBezTo>
                    <a:pt x="501121" y="144992"/>
                    <a:pt x="533400" y="146050"/>
                    <a:pt x="533400" y="146050"/>
                  </a:cubicBezTo>
                  <a:cubicBezTo>
                    <a:pt x="545042" y="146050"/>
                    <a:pt x="553508" y="147108"/>
                    <a:pt x="561975" y="146050"/>
                  </a:cubicBezTo>
                  <a:cubicBezTo>
                    <a:pt x="570442" y="144992"/>
                    <a:pt x="577850" y="140758"/>
                    <a:pt x="584200" y="139700"/>
                  </a:cubicBezTo>
                  <a:cubicBezTo>
                    <a:pt x="590550" y="138642"/>
                    <a:pt x="595313" y="140229"/>
                    <a:pt x="600075" y="139700"/>
                  </a:cubicBezTo>
                  <a:cubicBezTo>
                    <a:pt x="604838" y="139171"/>
                    <a:pt x="606954" y="137054"/>
                    <a:pt x="612775" y="136525"/>
                  </a:cubicBezTo>
                  <a:cubicBezTo>
                    <a:pt x="618596" y="135996"/>
                    <a:pt x="629708" y="138642"/>
                    <a:pt x="635000" y="136525"/>
                  </a:cubicBezTo>
                  <a:cubicBezTo>
                    <a:pt x="640292" y="134408"/>
                    <a:pt x="638704" y="126471"/>
                    <a:pt x="644525" y="123825"/>
                  </a:cubicBezTo>
                  <a:cubicBezTo>
                    <a:pt x="650346" y="121179"/>
                    <a:pt x="662517" y="121179"/>
                    <a:pt x="669925" y="120650"/>
                  </a:cubicBezTo>
                  <a:cubicBezTo>
                    <a:pt x="677333" y="120121"/>
                    <a:pt x="682625" y="121179"/>
                    <a:pt x="688975" y="120650"/>
                  </a:cubicBezTo>
                  <a:cubicBezTo>
                    <a:pt x="695325" y="120121"/>
                    <a:pt x="702204" y="119063"/>
                    <a:pt x="708025" y="117475"/>
                  </a:cubicBezTo>
                  <a:cubicBezTo>
                    <a:pt x="713846" y="115888"/>
                    <a:pt x="717021" y="112183"/>
                    <a:pt x="723900" y="111125"/>
                  </a:cubicBezTo>
                  <a:cubicBezTo>
                    <a:pt x="730779" y="110067"/>
                    <a:pt x="749300" y="111125"/>
                    <a:pt x="749300" y="111125"/>
                  </a:cubicBezTo>
                  <a:cubicBezTo>
                    <a:pt x="756179" y="111125"/>
                    <a:pt x="761471" y="111654"/>
                    <a:pt x="765175" y="111125"/>
                  </a:cubicBezTo>
                  <a:cubicBezTo>
                    <a:pt x="768879" y="110596"/>
                    <a:pt x="767292" y="109008"/>
                    <a:pt x="771525" y="107950"/>
                  </a:cubicBezTo>
                  <a:cubicBezTo>
                    <a:pt x="775758" y="106892"/>
                    <a:pt x="786342" y="106892"/>
                    <a:pt x="790575" y="104775"/>
                  </a:cubicBezTo>
                  <a:cubicBezTo>
                    <a:pt x="794808" y="102658"/>
                    <a:pt x="791633" y="96837"/>
                    <a:pt x="796925" y="95250"/>
                  </a:cubicBezTo>
                  <a:cubicBezTo>
                    <a:pt x="802217" y="93663"/>
                    <a:pt x="813858" y="95779"/>
                    <a:pt x="822325" y="95250"/>
                  </a:cubicBezTo>
                  <a:cubicBezTo>
                    <a:pt x="830792" y="94721"/>
                    <a:pt x="837142" y="93663"/>
                    <a:pt x="847725" y="92075"/>
                  </a:cubicBezTo>
                  <a:cubicBezTo>
                    <a:pt x="858308" y="90488"/>
                    <a:pt x="876300" y="88371"/>
                    <a:pt x="885825" y="85725"/>
                  </a:cubicBezTo>
                  <a:cubicBezTo>
                    <a:pt x="895350" y="83079"/>
                    <a:pt x="899583" y="78317"/>
                    <a:pt x="904875" y="76200"/>
                  </a:cubicBezTo>
                  <a:cubicBezTo>
                    <a:pt x="910167" y="74083"/>
                    <a:pt x="912813" y="74083"/>
                    <a:pt x="917575" y="73025"/>
                  </a:cubicBezTo>
                  <a:cubicBezTo>
                    <a:pt x="922337" y="71967"/>
                    <a:pt x="926042" y="70379"/>
                    <a:pt x="933450" y="69850"/>
                  </a:cubicBezTo>
                  <a:cubicBezTo>
                    <a:pt x="940858" y="69321"/>
                    <a:pt x="955146" y="70379"/>
                    <a:pt x="962025" y="69850"/>
                  </a:cubicBezTo>
                  <a:cubicBezTo>
                    <a:pt x="968904" y="69321"/>
                    <a:pt x="968904" y="67204"/>
                    <a:pt x="974725" y="66675"/>
                  </a:cubicBezTo>
                  <a:cubicBezTo>
                    <a:pt x="980546" y="66146"/>
                    <a:pt x="991129" y="68792"/>
                    <a:pt x="996950" y="66675"/>
                  </a:cubicBezTo>
                  <a:cubicBezTo>
                    <a:pt x="1002771" y="64558"/>
                    <a:pt x="1005946" y="56621"/>
                    <a:pt x="1009650" y="53975"/>
                  </a:cubicBezTo>
                  <a:cubicBezTo>
                    <a:pt x="1013354" y="51329"/>
                    <a:pt x="1019175" y="50800"/>
                    <a:pt x="1019175" y="50800"/>
                  </a:cubicBezTo>
                  <a:cubicBezTo>
                    <a:pt x="1026054" y="48683"/>
                    <a:pt x="1038754" y="43921"/>
                    <a:pt x="1050925" y="41275"/>
                  </a:cubicBezTo>
                  <a:cubicBezTo>
                    <a:pt x="1063096" y="38629"/>
                    <a:pt x="1083204" y="37042"/>
                    <a:pt x="1092200" y="34925"/>
                  </a:cubicBezTo>
                  <a:cubicBezTo>
                    <a:pt x="1101196" y="32808"/>
                    <a:pt x="1100667" y="29633"/>
                    <a:pt x="1104900" y="28575"/>
                  </a:cubicBezTo>
                  <a:cubicBezTo>
                    <a:pt x="1109133" y="27517"/>
                    <a:pt x="1117600" y="28575"/>
                    <a:pt x="1117600" y="28575"/>
                  </a:cubicBezTo>
                  <a:cubicBezTo>
                    <a:pt x="1120775" y="28575"/>
                    <a:pt x="1120775" y="29104"/>
                    <a:pt x="1123950" y="28575"/>
                  </a:cubicBezTo>
                  <a:cubicBezTo>
                    <a:pt x="1127125" y="28046"/>
                    <a:pt x="1133475" y="25929"/>
                    <a:pt x="1136650" y="25400"/>
                  </a:cubicBezTo>
                  <a:cubicBezTo>
                    <a:pt x="1139825" y="24871"/>
                    <a:pt x="1143000" y="25400"/>
                    <a:pt x="1143000" y="25400"/>
                  </a:cubicBezTo>
                  <a:lnTo>
                    <a:pt x="1158875" y="25400"/>
                  </a:lnTo>
                  <a:cubicBezTo>
                    <a:pt x="1164167" y="25400"/>
                    <a:pt x="1170517" y="26987"/>
                    <a:pt x="1174750" y="25400"/>
                  </a:cubicBezTo>
                  <a:cubicBezTo>
                    <a:pt x="1178983" y="23813"/>
                    <a:pt x="1180571" y="17462"/>
                    <a:pt x="1184275" y="15875"/>
                  </a:cubicBezTo>
                  <a:cubicBezTo>
                    <a:pt x="1187979" y="14288"/>
                    <a:pt x="1196975" y="15875"/>
                    <a:pt x="1196975" y="15875"/>
                  </a:cubicBezTo>
                  <a:lnTo>
                    <a:pt x="1219200" y="15875"/>
                  </a:lnTo>
                  <a:lnTo>
                    <a:pt x="1241425" y="15875"/>
                  </a:lnTo>
                  <a:cubicBezTo>
                    <a:pt x="1247775" y="15875"/>
                    <a:pt x="1253596" y="16933"/>
                    <a:pt x="1257300" y="15875"/>
                  </a:cubicBezTo>
                  <a:cubicBezTo>
                    <a:pt x="1261004" y="14817"/>
                    <a:pt x="1261004" y="11113"/>
                    <a:pt x="1263650" y="9525"/>
                  </a:cubicBezTo>
                  <a:cubicBezTo>
                    <a:pt x="1266296" y="7938"/>
                    <a:pt x="1268942" y="7408"/>
                    <a:pt x="1273175" y="6350"/>
                  </a:cubicBezTo>
                  <a:cubicBezTo>
                    <a:pt x="1277408" y="5292"/>
                    <a:pt x="1288521" y="3704"/>
                    <a:pt x="1289050" y="3175"/>
                  </a:cubicBezTo>
                  <a:cubicBezTo>
                    <a:pt x="1289579" y="2646"/>
                    <a:pt x="1278467" y="3704"/>
                    <a:pt x="1276350" y="3175"/>
                  </a:cubicBezTo>
                  <a:cubicBezTo>
                    <a:pt x="1274233" y="2646"/>
                    <a:pt x="1276350" y="0"/>
                    <a:pt x="127635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93" name="Freeform 92"/>
            <p:cNvSpPr>
              <a:spLocks/>
            </p:cNvSpPr>
            <p:nvPr/>
          </p:nvSpPr>
          <p:spPr bwMode="auto">
            <a:xfrm>
              <a:off x="3556000" y="3433233"/>
              <a:ext cx="1263650" cy="208492"/>
            </a:xfrm>
            <a:custGeom>
              <a:avLst/>
              <a:gdLst>
                <a:gd name="T0" fmla="*/ 0 w 1263650"/>
                <a:gd name="T1" fmla="*/ 208492 h 208492"/>
                <a:gd name="T2" fmla="*/ 95250 w 1263650"/>
                <a:gd name="T3" fmla="*/ 192617 h 208492"/>
                <a:gd name="T4" fmla="*/ 149225 w 1263650"/>
                <a:gd name="T5" fmla="*/ 179917 h 208492"/>
                <a:gd name="T6" fmla="*/ 168275 w 1263650"/>
                <a:gd name="T7" fmla="*/ 179917 h 208492"/>
                <a:gd name="T8" fmla="*/ 203200 w 1263650"/>
                <a:gd name="T9" fmla="*/ 173567 h 208492"/>
                <a:gd name="T10" fmla="*/ 241300 w 1263650"/>
                <a:gd name="T11" fmla="*/ 164042 h 208492"/>
                <a:gd name="T12" fmla="*/ 269875 w 1263650"/>
                <a:gd name="T13" fmla="*/ 154517 h 208492"/>
                <a:gd name="T14" fmla="*/ 298450 w 1263650"/>
                <a:gd name="T15" fmla="*/ 160867 h 208492"/>
                <a:gd name="T16" fmla="*/ 320675 w 1263650"/>
                <a:gd name="T17" fmla="*/ 151342 h 208492"/>
                <a:gd name="T18" fmla="*/ 342900 w 1263650"/>
                <a:gd name="T19" fmla="*/ 148167 h 208492"/>
                <a:gd name="T20" fmla="*/ 377825 w 1263650"/>
                <a:gd name="T21" fmla="*/ 135467 h 208492"/>
                <a:gd name="T22" fmla="*/ 431800 w 1263650"/>
                <a:gd name="T23" fmla="*/ 129117 h 208492"/>
                <a:gd name="T24" fmla="*/ 460375 w 1263650"/>
                <a:gd name="T25" fmla="*/ 132292 h 208492"/>
                <a:gd name="T26" fmla="*/ 479425 w 1263650"/>
                <a:gd name="T27" fmla="*/ 116417 h 208492"/>
                <a:gd name="T28" fmla="*/ 520700 w 1263650"/>
                <a:gd name="T29" fmla="*/ 122767 h 208492"/>
                <a:gd name="T30" fmla="*/ 549275 w 1263650"/>
                <a:gd name="T31" fmla="*/ 122767 h 208492"/>
                <a:gd name="T32" fmla="*/ 581025 w 1263650"/>
                <a:gd name="T33" fmla="*/ 122767 h 208492"/>
                <a:gd name="T34" fmla="*/ 606425 w 1263650"/>
                <a:gd name="T35" fmla="*/ 119592 h 208492"/>
                <a:gd name="T36" fmla="*/ 660400 w 1263650"/>
                <a:gd name="T37" fmla="*/ 110067 h 208492"/>
                <a:gd name="T38" fmla="*/ 688975 w 1263650"/>
                <a:gd name="T39" fmla="*/ 110067 h 208492"/>
                <a:gd name="T40" fmla="*/ 704850 w 1263650"/>
                <a:gd name="T41" fmla="*/ 100542 h 208492"/>
                <a:gd name="T42" fmla="*/ 739775 w 1263650"/>
                <a:gd name="T43" fmla="*/ 100542 h 208492"/>
                <a:gd name="T44" fmla="*/ 790575 w 1263650"/>
                <a:gd name="T45" fmla="*/ 81492 h 208492"/>
                <a:gd name="T46" fmla="*/ 815975 w 1263650"/>
                <a:gd name="T47" fmla="*/ 78317 h 208492"/>
                <a:gd name="T48" fmla="*/ 844550 w 1263650"/>
                <a:gd name="T49" fmla="*/ 71967 h 208492"/>
                <a:gd name="T50" fmla="*/ 866775 w 1263650"/>
                <a:gd name="T51" fmla="*/ 71967 h 208492"/>
                <a:gd name="T52" fmla="*/ 892175 w 1263650"/>
                <a:gd name="T53" fmla="*/ 75142 h 208492"/>
                <a:gd name="T54" fmla="*/ 923925 w 1263650"/>
                <a:gd name="T55" fmla="*/ 59267 h 208492"/>
                <a:gd name="T56" fmla="*/ 987425 w 1263650"/>
                <a:gd name="T57" fmla="*/ 43392 h 208492"/>
                <a:gd name="T58" fmla="*/ 1000125 w 1263650"/>
                <a:gd name="T59" fmla="*/ 43392 h 208492"/>
                <a:gd name="T60" fmla="*/ 1022350 w 1263650"/>
                <a:gd name="T61" fmla="*/ 40217 h 208492"/>
                <a:gd name="T62" fmla="*/ 1057275 w 1263650"/>
                <a:gd name="T63" fmla="*/ 37042 h 208492"/>
                <a:gd name="T64" fmla="*/ 1089025 w 1263650"/>
                <a:gd name="T65" fmla="*/ 30692 h 208492"/>
                <a:gd name="T66" fmla="*/ 1120775 w 1263650"/>
                <a:gd name="T67" fmla="*/ 21167 h 208492"/>
                <a:gd name="T68" fmla="*/ 1143000 w 1263650"/>
                <a:gd name="T69" fmla="*/ 27517 h 208492"/>
                <a:gd name="T70" fmla="*/ 1162050 w 1263650"/>
                <a:gd name="T71" fmla="*/ 27517 h 208492"/>
                <a:gd name="T72" fmla="*/ 1187450 w 1263650"/>
                <a:gd name="T73" fmla="*/ 11642 h 208492"/>
                <a:gd name="T74" fmla="*/ 1216025 w 1263650"/>
                <a:gd name="T75" fmla="*/ 14817 h 208492"/>
                <a:gd name="T76" fmla="*/ 1228725 w 1263650"/>
                <a:gd name="T77" fmla="*/ 2117 h 208492"/>
                <a:gd name="T78" fmla="*/ 1254125 w 1263650"/>
                <a:gd name="T79" fmla="*/ 2117 h 208492"/>
                <a:gd name="T80" fmla="*/ 1263650 w 1263650"/>
                <a:gd name="T81" fmla="*/ 2117 h 208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63650" h="208492">
                  <a:moveTo>
                    <a:pt x="0" y="208492"/>
                  </a:moveTo>
                  <a:lnTo>
                    <a:pt x="95250" y="192617"/>
                  </a:lnTo>
                  <a:cubicBezTo>
                    <a:pt x="120121" y="187855"/>
                    <a:pt x="137054" y="182034"/>
                    <a:pt x="149225" y="179917"/>
                  </a:cubicBezTo>
                  <a:cubicBezTo>
                    <a:pt x="161396" y="177800"/>
                    <a:pt x="159279" y="180975"/>
                    <a:pt x="168275" y="179917"/>
                  </a:cubicBezTo>
                  <a:cubicBezTo>
                    <a:pt x="177271" y="178859"/>
                    <a:pt x="191029" y="176213"/>
                    <a:pt x="203200" y="173567"/>
                  </a:cubicBezTo>
                  <a:cubicBezTo>
                    <a:pt x="215371" y="170921"/>
                    <a:pt x="230187" y="167217"/>
                    <a:pt x="241300" y="164042"/>
                  </a:cubicBezTo>
                  <a:cubicBezTo>
                    <a:pt x="252413" y="160867"/>
                    <a:pt x="260350" y="155046"/>
                    <a:pt x="269875" y="154517"/>
                  </a:cubicBezTo>
                  <a:cubicBezTo>
                    <a:pt x="279400" y="153988"/>
                    <a:pt x="289983" y="161396"/>
                    <a:pt x="298450" y="160867"/>
                  </a:cubicBezTo>
                  <a:cubicBezTo>
                    <a:pt x="306917" y="160338"/>
                    <a:pt x="313267" y="153459"/>
                    <a:pt x="320675" y="151342"/>
                  </a:cubicBezTo>
                  <a:cubicBezTo>
                    <a:pt x="328083" y="149225"/>
                    <a:pt x="333375" y="150813"/>
                    <a:pt x="342900" y="148167"/>
                  </a:cubicBezTo>
                  <a:cubicBezTo>
                    <a:pt x="352425" y="145521"/>
                    <a:pt x="363008" y="138642"/>
                    <a:pt x="377825" y="135467"/>
                  </a:cubicBezTo>
                  <a:cubicBezTo>
                    <a:pt x="392642" y="132292"/>
                    <a:pt x="418042" y="129646"/>
                    <a:pt x="431800" y="129117"/>
                  </a:cubicBezTo>
                  <a:cubicBezTo>
                    <a:pt x="445558" y="128588"/>
                    <a:pt x="452438" y="134409"/>
                    <a:pt x="460375" y="132292"/>
                  </a:cubicBezTo>
                  <a:cubicBezTo>
                    <a:pt x="468312" y="130175"/>
                    <a:pt x="469371" y="118004"/>
                    <a:pt x="479425" y="116417"/>
                  </a:cubicBezTo>
                  <a:cubicBezTo>
                    <a:pt x="489479" y="114830"/>
                    <a:pt x="509058" y="121709"/>
                    <a:pt x="520700" y="122767"/>
                  </a:cubicBezTo>
                  <a:cubicBezTo>
                    <a:pt x="532342" y="123825"/>
                    <a:pt x="549275" y="122767"/>
                    <a:pt x="549275" y="122767"/>
                  </a:cubicBezTo>
                  <a:cubicBezTo>
                    <a:pt x="559329" y="122767"/>
                    <a:pt x="571500" y="123296"/>
                    <a:pt x="581025" y="122767"/>
                  </a:cubicBezTo>
                  <a:cubicBezTo>
                    <a:pt x="590550" y="122238"/>
                    <a:pt x="593196" y="121709"/>
                    <a:pt x="606425" y="119592"/>
                  </a:cubicBezTo>
                  <a:cubicBezTo>
                    <a:pt x="619654" y="117475"/>
                    <a:pt x="646642" y="111654"/>
                    <a:pt x="660400" y="110067"/>
                  </a:cubicBezTo>
                  <a:cubicBezTo>
                    <a:pt x="674158" y="108480"/>
                    <a:pt x="681567" y="111654"/>
                    <a:pt x="688975" y="110067"/>
                  </a:cubicBezTo>
                  <a:cubicBezTo>
                    <a:pt x="696383" y="108480"/>
                    <a:pt x="696383" y="102129"/>
                    <a:pt x="704850" y="100542"/>
                  </a:cubicBezTo>
                  <a:cubicBezTo>
                    <a:pt x="713317" y="98955"/>
                    <a:pt x="725488" y="103717"/>
                    <a:pt x="739775" y="100542"/>
                  </a:cubicBezTo>
                  <a:cubicBezTo>
                    <a:pt x="754062" y="97367"/>
                    <a:pt x="777875" y="85196"/>
                    <a:pt x="790575" y="81492"/>
                  </a:cubicBezTo>
                  <a:cubicBezTo>
                    <a:pt x="803275" y="77788"/>
                    <a:pt x="806979" y="79904"/>
                    <a:pt x="815975" y="78317"/>
                  </a:cubicBezTo>
                  <a:cubicBezTo>
                    <a:pt x="824971" y="76730"/>
                    <a:pt x="836083" y="73025"/>
                    <a:pt x="844550" y="71967"/>
                  </a:cubicBezTo>
                  <a:cubicBezTo>
                    <a:pt x="853017" y="70909"/>
                    <a:pt x="858838" y="71438"/>
                    <a:pt x="866775" y="71967"/>
                  </a:cubicBezTo>
                  <a:cubicBezTo>
                    <a:pt x="874713" y="72496"/>
                    <a:pt x="882650" y="77259"/>
                    <a:pt x="892175" y="75142"/>
                  </a:cubicBezTo>
                  <a:cubicBezTo>
                    <a:pt x="901700" y="73025"/>
                    <a:pt x="908050" y="64559"/>
                    <a:pt x="923925" y="59267"/>
                  </a:cubicBezTo>
                  <a:cubicBezTo>
                    <a:pt x="939800" y="53975"/>
                    <a:pt x="974725" y="46038"/>
                    <a:pt x="987425" y="43392"/>
                  </a:cubicBezTo>
                  <a:cubicBezTo>
                    <a:pt x="1000125" y="40746"/>
                    <a:pt x="994304" y="43921"/>
                    <a:pt x="1000125" y="43392"/>
                  </a:cubicBezTo>
                  <a:cubicBezTo>
                    <a:pt x="1005946" y="42863"/>
                    <a:pt x="1012825" y="41275"/>
                    <a:pt x="1022350" y="40217"/>
                  </a:cubicBezTo>
                  <a:cubicBezTo>
                    <a:pt x="1031875" y="39159"/>
                    <a:pt x="1046163" y="38629"/>
                    <a:pt x="1057275" y="37042"/>
                  </a:cubicBezTo>
                  <a:cubicBezTo>
                    <a:pt x="1068387" y="35455"/>
                    <a:pt x="1078442" y="33338"/>
                    <a:pt x="1089025" y="30692"/>
                  </a:cubicBezTo>
                  <a:cubicBezTo>
                    <a:pt x="1099608" y="28046"/>
                    <a:pt x="1111779" y="21696"/>
                    <a:pt x="1120775" y="21167"/>
                  </a:cubicBezTo>
                  <a:cubicBezTo>
                    <a:pt x="1129771" y="20638"/>
                    <a:pt x="1136121" y="26459"/>
                    <a:pt x="1143000" y="27517"/>
                  </a:cubicBezTo>
                  <a:cubicBezTo>
                    <a:pt x="1149879" y="28575"/>
                    <a:pt x="1154642" y="30163"/>
                    <a:pt x="1162050" y="27517"/>
                  </a:cubicBezTo>
                  <a:cubicBezTo>
                    <a:pt x="1169458" y="24871"/>
                    <a:pt x="1178454" y="13759"/>
                    <a:pt x="1187450" y="11642"/>
                  </a:cubicBezTo>
                  <a:cubicBezTo>
                    <a:pt x="1196446" y="9525"/>
                    <a:pt x="1209146" y="16404"/>
                    <a:pt x="1216025" y="14817"/>
                  </a:cubicBezTo>
                  <a:cubicBezTo>
                    <a:pt x="1222904" y="13230"/>
                    <a:pt x="1222375" y="4234"/>
                    <a:pt x="1228725" y="2117"/>
                  </a:cubicBezTo>
                  <a:cubicBezTo>
                    <a:pt x="1235075" y="0"/>
                    <a:pt x="1254125" y="2117"/>
                    <a:pt x="1254125" y="2117"/>
                  </a:cubicBezTo>
                  <a:lnTo>
                    <a:pt x="1263650" y="2117"/>
                  </a:ln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94" name="Freeform 93"/>
            <p:cNvSpPr>
              <a:spLocks/>
            </p:cNvSpPr>
            <p:nvPr/>
          </p:nvSpPr>
          <p:spPr bwMode="auto">
            <a:xfrm>
              <a:off x="4832350" y="3238500"/>
              <a:ext cx="1336675" cy="196850"/>
            </a:xfrm>
            <a:custGeom>
              <a:avLst/>
              <a:gdLst>
                <a:gd name="T0" fmla="*/ 0 w 1336675"/>
                <a:gd name="T1" fmla="*/ 196850 h 196850"/>
                <a:gd name="T2" fmla="*/ 50800 w 1336675"/>
                <a:gd name="T3" fmla="*/ 184150 h 196850"/>
                <a:gd name="T4" fmla="*/ 79375 w 1336675"/>
                <a:gd name="T5" fmla="*/ 184150 h 196850"/>
                <a:gd name="T6" fmla="*/ 107950 w 1336675"/>
                <a:gd name="T7" fmla="*/ 180975 h 196850"/>
                <a:gd name="T8" fmla="*/ 155575 w 1336675"/>
                <a:gd name="T9" fmla="*/ 171450 h 196850"/>
                <a:gd name="T10" fmla="*/ 184150 w 1336675"/>
                <a:gd name="T11" fmla="*/ 161925 h 196850"/>
                <a:gd name="T12" fmla="*/ 212725 w 1336675"/>
                <a:gd name="T13" fmla="*/ 158750 h 196850"/>
                <a:gd name="T14" fmla="*/ 231775 w 1336675"/>
                <a:gd name="T15" fmla="*/ 155575 h 196850"/>
                <a:gd name="T16" fmla="*/ 269875 w 1336675"/>
                <a:gd name="T17" fmla="*/ 149225 h 196850"/>
                <a:gd name="T18" fmla="*/ 298450 w 1336675"/>
                <a:gd name="T19" fmla="*/ 149225 h 196850"/>
                <a:gd name="T20" fmla="*/ 330200 w 1336675"/>
                <a:gd name="T21" fmla="*/ 149225 h 196850"/>
                <a:gd name="T22" fmla="*/ 374650 w 1336675"/>
                <a:gd name="T23" fmla="*/ 146050 h 196850"/>
                <a:gd name="T24" fmla="*/ 393700 w 1336675"/>
                <a:gd name="T25" fmla="*/ 136525 h 196850"/>
                <a:gd name="T26" fmla="*/ 441325 w 1336675"/>
                <a:gd name="T27" fmla="*/ 133350 h 196850"/>
                <a:gd name="T28" fmla="*/ 457200 w 1336675"/>
                <a:gd name="T29" fmla="*/ 117475 h 196850"/>
                <a:gd name="T30" fmla="*/ 495300 w 1336675"/>
                <a:gd name="T31" fmla="*/ 114300 h 196850"/>
                <a:gd name="T32" fmla="*/ 527050 w 1336675"/>
                <a:gd name="T33" fmla="*/ 114300 h 196850"/>
                <a:gd name="T34" fmla="*/ 558800 w 1336675"/>
                <a:gd name="T35" fmla="*/ 101600 h 196850"/>
                <a:gd name="T36" fmla="*/ 603250 w 1336675"/>
                <a:gd name="T37" fmla="*/ 107950 h 196850"/>
                <a:gd name="T38" fmla="*/ 638175 w 1336675"/>
                <a:gd name="T39" fmla="*/ 95250 h 196850"/>
                <a:gd name="T40" fmla="*/ 688975 w 1336675"/>
                <a:gd name="T41" fmla="*/ 92075 h 196850"/>
                <a:gd name="T42" fmla="*/ 711200 w 1336675"/>
                <a:gd name="T43" fmla="*/ 85725 h 196850"/>
                <a:gd name="T44" fmla="*/ 752475 w 1336675"/>
                <a:gd name="T45" fmla="*/ 85725 h 196850"/>
                <a:gd name="T46" fmla="*/ 781050 w 1336675"/>
                <a:gd name="T47" fmla="*/ 73025 h 196850"/>
                <a:gd name="T48" fmla="*/ 828675 w 1336675"/>
                <a:gd name="T49" fmla="*/ 57150 h 196850"/>
                <a:gd name="T50" fmla="*/ 876300 w 1336675"/>
                <a:gd name="T51" fmla="*/ 53975 h 196850"/>
                <a:gd name="T52" fmla="*/ 885825 w 1336675"/>
                <a:gd name="T53" fmla="*/ 47625 h 196850"/>
                <a:gd name="T54" fmla="*/ 914400 w 1336675"/>
                <a:gd name="T55" fmla="*/ 44450 h 196850"/>
                <a:gd name="T56" fmla="*/ 955675 w 1336675"/>
                <a:gd name="T57" fmla="*/ 41275 h 196850"/>
                <a:gd name="T58" fmla="*/ 993775 w 1336675"/>
                <a:gd name="T59" fmla="*/ 31750 h 196850"/>
                <a:gd name="T60" fmla="*/ 1041400 w 1336675"/>
                <a:gd name="T61" fmla="*/ 31750 h 196850"/>
                <a:gd name="T62" fmla="*/ 1066800 w 1336675"/>
                <a:gd name="T63" fmla="*/ 22225 h 196850"/>
                <a:gd name="T64" fmla="*/ 1120775 w 1336675"/>
                <a:gd name="T65" fmla="*/ 25400 h 196850"/>
                <a:gd name="T66" fmla="*/ 1152525 w 1336675"/>
                <a:gd name="T67" fmla="*/ 22225 h 196850"/>
                <a:gd name="T68" fmla="*/ 1174750 w 1336675"/>
                <a:gd name="T69" fmla="*/ 25400 h 196850"/>
                <a:gd name="T70" fmla="*/ 1222375 w 1336675"/>
                <a:gd name="T71" fmla="*/ 22225 h 196850"/>
                <a:gd name="T72" fmla="*/ 1222375 w 1336675"/>
                <a:gd name="T73" fmla="*/ 15875 h 196850"/>
                <a:gd name="T74" fmla="*/ 1238250 w 1336675"/>
                <a:gd name="T75" fmla="*/ 15875 h 196850"/>
                <a:gd name="T76" fmla="*/ 1263650 w 1336675"/>
                <a:gd name="T77" fmla="*/ 15875 h 196850"/>
                <a:gd name="T78" fmla="*/ 1276350 w 1336675"/>
                <a:gd name="T79" fmla="*/ 6350 h 196850"/>
                <a:gd name="T80" fmla="*/ 1285875 w 1336675"/>
                <a:gd name="T81" fmla="*/ 0 h 196850"/>
                <a:gd name="T82" fmla="*/ 1336675 w 1336675"/>
                <a:gd name="T83" fmla="*/ 6350 h 196850"/>
                <a:gd name="T84" fmla="*/ 1336675 w 1336675"/>
                <a:gd name="T85" fmla="*/ 6350 h 1968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36675" h="196850">
                  <a:moveTo>
                    <a:pt x="0" y="196850"/>
                  </a:moveTo>
                  <a:cubicBezTo>
                    <a:pt x="18785" y="191558"/>
                    <a:pt x="37571" y="186267"/>
                    <a:pt x="50800" y="184150"/>
                  </a:cubicBezTo>
                  <a:cubicBezTo>
                    <a:pt x="64029" y="182033"/>
                    <a:pt x="69850" y="184679"/>
                    <a:pt x="79375" y="184150"/>
                  </a:cubicBezTo>
                  <a:cubicBezTo>
                    <a:pt x="88900" y="183621"/>
                    <a:pt x="95250" y="183092"/>
                    <a:pt x="107950" y="180975"/>
                  </a:cubicBezTo>
                  <a:cubicBezTo>
                    <a:pt x="120650" y="178858"/>
                    <a:pt x="142875" y="174625"/>
                    <a:pt x="155575" y="171450"/>
                  </a:cubicBezTo>
                  <a:cubicBezTo>
                    <a:pt x="168275" y="168275"/>
                    <a:pt x="174625" y="164042"/>
                    <a:pt x="184150" y="161925"/>
                  </a:cubicBezTo>
                  <a:cubicBezTo>
                    <a:pt x="193675" y="159808"/>
                    <a:pt x="204788" y="159808"/>
                    <a:pt x="212725" y="158750"/>
                  </a:cubicBezTo>
                  <a:cubicBezTo>
                    <a:pt x="220662" y="157692"/>
                    <a:pt x="231775" y="155575"/>
                    <a:pt x="231775" y="155575"/>
                  </a:cubicBezTo>
                  <a:cubicBezTo>
                    <a:pt x="241300" y="153988"/>
                    <a:pt x="258763" y="150283"/>
                    <a:pt x="269875" y="149225"/>
                  </a:cubicBezTo>
                  <a:cubicBezTo>
                    <a:pt x="280987" y="148167"/>
                    <a:pt x="298450" y="149225"/>
                    <a:pt x="298450" y="149225"/>
                  </a:cubicBezTo>
                  <a:cubicBezTo>
                    <a:pt x="308504" y="149225"/>
                    <a:pt x="317500" y="149754"/>
                    <a:pt x="330200" y="149225"/>
                  </a:cubicBezTo>
                  <a:cubicBezTo>
                    <a:pt x="342900" y="148696"/>
                    <a:pt x="364067" y="148167"/>
                    <a:pt x="374650" y="146050"/>
                  </a:cubicBezTo>
                  <a:cubicBezTo>
                    <a:pt x="385233" y="143933"/>
                    <a:pt x="382588" y="138642"/>
                    <a:pt x="393700" y="136525"/>
                  </a:cubicBezTo>
                  <a:cubicBezTo>
                    <a:pt x="404812" y="134408"/>
                    <a:pt x="430742" y="136525"/>
                    <a:pt x="441325" y="133350"/>
                  </a:cubicBezTo>
                  <a:cubicBezTo>
                    <a:pt x="451908" y="130175"/>
                    <a:pt x="448204" y="120650"/>
                    <a:pt x="457200" y="117475"/>
                  </a:cubicBezTo>
                  <a:cubicBezTo>
                    <a:pt x="466196" y="114300"/>
                    <a:pt x="483658" y="114829"/>
                    <a:pt x="495300" y="114300"/>
                  </a:cubicBezTo>
                  <a:cubicBezTo>
                    <a:pt x="506942" y="113771"/>
                    <a:pt x="516467" y="116417"/>
                    <a:pt x="527050" y="114300"/>
                  </a:cubicBezTo>
                  <a:cubicBezTo>
                    <a:pt x="537633" y="112183"/>
                    <a:pt x="546100" y="102658"/>
                    <a:pt x="558800" y="101600"/>
                  </a:cubicBezTo>
                  <a:cubicBezTo>
                    <a:pt x="571500" y="100542"/>
                    <a:pt x="590021" y="109008"/>
                    <a:pt x="603250" y="107950"/>
                  </a:cubicBezTo>
                  <a:cubicBezTo>
                    <a:pt x="616479" y="106892"/>
                    <a:pt x="623888" y="97896"/>
                    <a:pt x="638175" y="95250"/>
                  </a:cubicBezTo>
                  <a:cubicBezTo>
                    <a:pt x="652462" y="92604"/>
                    <a:pt x="676804" y="93662"/>
                    <a:pt x="688975" y="92075"/>
                  </a:cubicBezTo>
                  <a:cubicBezTo>
                    <a:pt x="701146" y="90488"/>
                    <a:pt x="700617" y="86783"/>
                    <a:pt x="711200" y="85725"/>
                  </a:cubicBezTo>
                  <a:cubicBezTo>
                    <a:pt x="721783" y="84667"/>
                    <a:pt x="740833" y="87842"/>
                    <a:pt x="752475" y="85725"/>
                  </a:cubicBezTo>
                  <a:cubicBezTo>
                    <a:pt x="764117" y="83608"/>
                    <a:pt x="768350" y="77788"/>
                    <a:pt x="781050" y="73025"/>
                  </a:cubicBezTo>
                  <a:cubicBezTo>
                    <a:pt x="793750" y="68262"/>
                    <a:pt x="812800" y="60325"/>
                    <a:pt x="828675" y="57150"/>
                  </a:cubicBezTo>
                  <a:cubicBezTo>
                    <a:pt x="844550" y="53975"/>
                    <a:pt x="866775" y="55563"/>
                    <a:pt x="876300" y="53975"/>
                  </a:cubicBezTo>
                  <a:cubicBezTo>
                    <a:pt x="885825" y="52388"/>
                    <a:pt x="879475" y="49213"/>
                    <a:pt x="885825" y="47625"/>
                  </a:cubicBezTo>
                  <a:cubicBezTo>
                    <a:pt x="892175" y="46038"/>
                    <a:pt x="902758" y="45508"/>
                    <a:pt x="914400" y="44450"/>
                  </a:cubicBezTo>
                  <a:cubicBezTo>
                    <a:pt x="926042" y="43392"/>
                    <a:pt x="942446" y="43392"/>
                    <a:pt x="955675" y="41275"/>
                  </a:cubicBezTo>
                  <a:cubicBezTo>
                    <a:pt x="968904" y="39158"/>
                    <a:pt x="979488" y="33337"/>
                    <a:pt x="993775" y="31750"/>
                  </a:cubicBezTo>
                  <a:cubicBezTo>
                    <a:pt x="1008062" y="30163"/>
                    <a:pt x="1029229" y="33337"/>
                    <a:pt x="1041400" y="31750"/>
                  </a:cubicBezTo>
                  <a:cubicBezTo>
                    <a:pt x="1053571" y="30163"/>
                    <a:pt x="1053571" y="23283"/>
                    <a:pt x="1066800" y="22225"/>
                  </a:cubicBezTo>
                  <a:cubicBezTo>
                    <a:pt x="1080029" y="21167"/>
                    <a:pt x="1106488" y="25400"/>
                    <a:pt x="1120775" y="25400"/>
                  </a:cubicBezTo>
                  <a:cubicBezTo>
                    <a:pt x="1135062" y="25400"/>
                    <a:pt x="1143529" y="22225"/>
                    <a:pt x="1152525" y="22225"/>
                  </a:cubicBezTo>
                  <a:cubicBezTo>
                    <a:pt x="1161521" y="22225"/>
                    <a:pt x="1163108" y="25400"/>
                    <a:pt x="1174750" y="25400"/>
                  </a:cubicBezTo>
                  <a:cubicBezTo>
                    <a:pt x="1186392" y="25400"/>
                    <a:pt x="1214437" y="23813"/>
                    <a:pt x="1222375" y="22225"/>
                  </a:cubicBezTo>
                  <a:cubicBezTo>
                    <a:pt x="1230313" y="20637"/>
                    <a:pt x="1219729" y="16933"/>
                    <a:pt x="1222375" y="15875"/>
                  </a:cubicBezTo>
                  <a:cubicBezTo>
                    <a:pt x="1225021" y="14817"/>
                    <a:pt x="1238250" y="15875"/>
                    <a:pt x="1238250" y="15875"/>
                  </a:cubicBezTo>
                  <a:cubicBezTo>
                    <a:pt x="1245129" y="15875"/>
                    <a:pt x="1257300" y="17463"/>
                    <a:pt x="1263650" y="15875"/>
                  </a:cubicBezTo>
                  <a:cubicBezTo>
                    <a:pt x="1270000" y="14288"/>
                    <a:pt x="1272646" y="8996"/>
                    <a:pt x="1276350" y="6350"/>
                  </a:cubicBezTo>
                  <a:cubicBezTo>
                    <a:pt x="1280054" y="3704"/>
                    <a:pt x="1275821" y="0"/>
                    <a:pt x="1285875" y="0"/>
                  </a:cubicBezTo>
                  <a:cubicBezTo>
                    <a:pt x="1295929" y="0"/>
                    <a:pt x="1336675" y="6350"/>
                    <a:pt x="1336675" y="635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95" name="Freeform 94"/>
            <p:cNvSpPr>
              <a:spLocks/>
            </p:cNvSpPr>
            <p:nvPr/>
          </p:nvSpPr>
          <p:spPr bwMode="auto">
            <a:xfrm>
              <a:off x="6165850" y="3079221"/>
              <a:ext cx="1035050" cy="162454"/>
            </a:xfrm>
            <a:custGeom>
              <a:avLst/>
              <a:gdLst>
                <a:gd name="T0" fmla="*/ 0 w 1035050"/>
                <a:gd name="T1" fmla="*/ 162454 h 162454"/>
                <a:gd name="T2" fmla="*/ 66675 w 1035050"/>
                <a:gd name="T3" fmla="*/ 146579 h 162454"/>
                <a:gd name="T4" fmla="*/ 146050 w 1035050"/>
                <a:gd name="T5" fmla="*/ 137054 h 162454"/>
                <a:gd name="T6" fmla="*/ 155575 w 1035050"/>
                <a:gd name="T7" fmla="*/ 127529 h 162454"/>
                <a:gd name="T8" fmla="*/ 171450 w 1035050"/>
                <a:gd name="T9" fmla="*/ 124354 h 162454"/>
                <a:gd name="T10" fmla="*/ 196850 w 1035050"/>
                <a:gd name="T11" fmla="*/ 124354 h 162454"/>
                <a:gd name="T12" fmla="*/ 219075 w 1035050"/>
                <a:gd name="T13" fmla="*/ 111654 h 162454"/>
                <a:gd name="T14" fmla="*/ 238125 w 1035050"/>
                <a:gd name="T15" fmla="*/ 98954 h 162454"/>
                <a:gd name="T16" fmla="*/ 279400 w 1035050"/>
                <a:gd name="T17" fmla="*/ 98954 h 162454"/>
                <a:gd name="T18" fmla="*/ 336550 w 1035050"/>
                <a:gd name="T19" fmla="*/ 98954 h 162454"/>
                <a:gd name="T20" fmla="*/ 361950 w 1035050"/>
                <a:gd name="T21" fmla="*/ 95779 h 162454"/>
                <a:gd name="T22" fmla="*/ 406400 w 1035050"/>
                <a:gd name="T23" fmla="*/ 95779 h 162454"/>
                <a:gd name="T24" fmla="*/ 422275 w 1035050"/>
                <a:gd name="T25" fmla="*/ 83079 h 162454"/>
                <a:gd name="T26" fmla="*/ 428625 w 1035050"/>
                <a:gd name="T27" fmla="*/ 70379 h 162454"/>
                <a:gd name="T28" fmla="*/ 479425 w 1035050"/>
                <a:gd name="T29" fmla="*/ 70379 h 162454"/>
                <a:gd name="T30" fmla="*/ 498475 w 1035050"/>
                <a:gd name="T31" fmla="*/ 57679 h 162454"/>
                <a:gd name="T32" fmla="*/ 584200 w 1035050"/>
                <a:gd name="T33" fmla="*/ 54504 h 162454"/>
                <a:gd name="T34" fmla="*/ 587375 w 1035050"/>
                <a:gd name="T35" fmla="*/ 51329 h 162454"/>
                <a:gd name="T36" fmla="*/ 628650 w 1035050"/>
                <a:gd name="T37" fmla="*/ 44979 h 162454"/>
                <a:gd name="T38" fmla="*/ 660400 w 1035050"/>
                <a:gd name="T39" fmla="*/ 48154 h 162454"/>
                <a:gd name="T40" fmla="*/ 669925 w 1035050"/>
                <a:gd name="T41" fmla="*/ 44979 h 162454"/>
                <a:gd name="T42" fmla="*/ 723900 w 1035050"/>
                <a:gd name="T43" fmla="*/ 44979 h 162454"/>
                <a:gd name="T44" fmla="*/ 727075 w 1035050"/>
                <a:gd name="T45" fmla="*/ 29104 h 162454"/>
                <a:gd name="T46" fmla="*/ 758825 w 1035050"/>
                <a:gd name="T47" fmla="*/ 29104 h 162454"/>
                <a:gd name="T48" fmla="*/ 758825 w 1035050"/>
                <a:gd name="T49" fmla="*/ 16404 h 162454"/>
                <a:gd name="T50" fmla="*/ 800100 w 1035050"/>
                <a:gd name="T51" fmla="*/ 19579 h 162454"/>
                <a:gd name="T52" fmla="*/ 806450 w 1035050"/>
                <a:gd name="T53" fmla="*/ 6879 h 162454"/>
                <a:gd name="T54" fmla="*/ 863600 w 1035050"/>
                <a:gd name="T55" fmla="*/ 3704 h 162454"/>
                <a:gd name="T56" fmla="*/ 863600 w 1035050"/>
                <a:gd name="T57" fmla="*/ 529 h 162454"/>
                <a:gd name="T58" fmla="*/ 1035050 w 1035050"/>
                <a:gd name="T59" fmla="*/ 529 h 1624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35050" h="162454">
                  <a:moveTo>
                    <a:pt x="0" y="162454"/>
                  </a:moveTo>
                  <a:cubicBezTo>
                    <a:pt x="21166" y="156633"/>
                    <a:pt x="42333" y="150812"/>
                    <a:pt x="66675" y="146579"/>
                  </a:cubicBezTo>
                  <a:cubicBezTo>
                    <a:pt x="91017" y="142346"/>
                    <a:pt x="131233" y="140229"/>
                    <a:pt x="146050" y="137054"/>
                  </a:cubicBezTo>
                  <a:cubicBezTo>
                    <a:pt x="160867" y="133879"/>
                    <a:pt x="151342" y="129646"/>
                    <a:pt x="155575" y="127529"/>
                  </a:cubicBezTo>
                  <a:cubicBezTo>
                    <a:pt x="159808" y="125412"/>
                    <a:pt x="164571" y="124883"/>
                    <a:pt x="171450" y="124354"/>
                  </a:cubicBezTo>
                  <a:cubicBezTo>
                    <a:pt x="178329" y="123825"/>
                    <a:pt x="188913" y="126471"/>
                    <a:pt x="196850" y="124354"/>
                  </a:cubicBezTo>
                  <a:cubicBezTo>
                    <a:pt x="204787" y="122237"/>
                    <a:pt x="212196" y="115887"/>
                    <a:pt x="219075" y="111654"/>
                  </a:cubicBezTo>
                  <a:cubicBezTo>
                    <a:pt x="225954" y="107421"/>
                    <a:pt x="228071" y="101071"/>
                    <a:pt x="238125" y="98954"/>
                  </a:cubicBezTo>
                  <a:cubicBezTo>
                    <a:pt x="248179" y="96837"/>
                    <a:pt x="279400" y="98954"/>
                    <a:pt x="279400" y="98954"/>
                  </a:cubicBezTo>
                  <a:cubicBezTo>
                    <a:pt x="295804" y="98954"/>
                    <a:pt x="322792" y="99483"/>
                    <a:pt x="336550" y="98954"/>
                  </a:cubicBezTo>
                  <a:cubicBezTo>
                    <a:pt x="350308" y="98425"/>
                    <a:pt x="350308" y="96308"/>
                    <a:pt x="361950" y="95779"/>
                  </a:cubicBezTo>
                  <a:cubicBezTo>
                    <a:pt x="373592" y="95250"/>
                    <a:pt x="396346" y="97896"/>
                    <a:pt x="406400" y="95779"/>
                  </a:cubicBezTo>
                  <a:cubicBezTo>
                    <a:pt x="416454" y="93662"/>
                    <a:pt x="418571" y="87312"/>
                    <a:pt x="422275" y="83079"/>
                  </a:cubicBezTo>
                  <a:cubicBezTo>
                    <a:pt x="425979" y="78846"/>
                    <a:pt x="419100" y="72496"/>
                    <a:pt x="428625" y="70379"/>
                  </a:cubicBezTo>
                  <a:cubicBezTo>
                    <a:pt x="438150" y="68262"/>
                    <a:pt x="467783" y="72496"/>
                    <a:pt x="479425" y="70379"/>
                  </a:cubicBezTo>
                  <a:cubicBezTo>
                    <a:pt x="491067" y="68262"/>
                    <a:pt x="481012" y="60325"/>
                    <a:pt x="498475" y="57679"/>
                  </a:cubicBezTo>
                  <a:cubicBezTo>
                    <a:pt x="515938" y="55033"/>
                    <a:pt x="569383" y="55562"/>
                    <a:pt x="584200" y="54504"/>
                  </a:cubicBezTo>
                  <a:cubicBezTo>
                    <a:pt x="599017" y="53446"/>
                    <a:pt x="579967" y="52916"/>
                    <a:pt x="587375" y="51329"/>
                  </a:cubicBezTo>
                  <a:cubicBezTo>
                    <a:pt x="594783" y="49742"/>
                    <a:pt x="616479" y="45508"/>
                    <a:pt x="628650" y="44979"/>
                  </a:cubicBezTo>
                  <a:cubicBezTo>
                    <a:pt x="640821" y="44450"/>
                    <a:pt x="653521" y="48154"/>
                    <a:pt x="660400" y="48154"/>
                  </a:cubicBezTo>
                  <a:cubicBezTo>
                    <a:pt x="667279" y="48154"/>
                    <a:pt x="659342" y="45508"/>
                    <a:pt x="669925" y="44979"/>
                  </a:cubicBezTo>
                  <a:cubicBezTo>
                    <a:pt x="680508" y="44450"/>
                    <a:pt x="714375" y="47625"/>
                    <a:pt x="723900" y="44979"/>
                  </a:cubicBezTo>
                  <a:cubicBezTo>
                    <a:pt x="733425" y="42333"/>
                    <a:pt x="721254" y="31750"/>
                    <a:pt x="727075" y="29104"/>
                  </a:cubicBezTo>
                  <a:cubicBezTo>
                    <a:pt x="732896" y="26458"/>
                    <a:pt x="753533" y="31221"/>
                    <a:pt x="758825" y="29104"/>
                  </a:cubicBezTo>
                  <a:cubicBezTo>
                    <a:pt x="764117" y="26987"/>
                    <a:pt x="751946" y="17991"/>
                    <a:pt x="758825" y="16404"/>
                  </a:cubicBezTo>
                  <a:cubicBezTo>
                    <a:pt x="765704" y="14817"/>
                    <a:pt x="792162" y="21167"/>
                    <a:pt x="800100" y="19579"/>
                  </a:cubicBezTo>
                  <a:cubicBezTo>
                    <a:pt x="808038" y="17991"/>
                    <a:pt x="795867" y="9525"/>
                    <a:pt x="806450" y="6879"/>
                  </a:cubicBezTo>
                  <a:cubicBezTo>
                    <a:pt x="817033" y="4233"/>
                    <a:pt x="854075" y="4762"/>
                    <a:pt x="863600" y="3704"/>
                  </a:cubicBezTo>
                  <a:cubicBezTo>
                    <a:pt x="873125" y="2646"/>
                    <a:pt x="835025" y="1058"/>
                    <a:pt x="863600" y="529"/>
                  </a:cubicBezTo>
                  <a:cubicBezTo>
                    <a:pt x="892175" y="0"/>
                    <a:pt x="1035050" y="529"/>
                    <a:pt x="1035050" y="529"/>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sp>
        <p:nvSpPr>
          <p:cNvPr id="110" name="Rectangle 109"/>
          <p:cNvSpPr/>
          <p:nvPr/>
        </p:nvSpPr>
        <p:spPr>
          <a:xfrm>
            <a:off x="8204201" y="3308350"/>
            <a:ext cx="85725" cy="1857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3" name="Rectangle 112"/>
          <p:cNvSpPr/>
          <p:nvPr/>
        </p:nvSpPr>
        <p:spPr>
          <a:xfrm>
            <a:off x="5553076" y="4011614"/>
            <a:ext cx="47625" cy="12223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4" name="Freeform 113"/>
          <p:cNvSpPr>
            <a:spLocks/>
          </p:cNvSpPr>
          <p:nvPr/>
        </p:nvSpPr>
        <p:spPr bwMode="auto">
          <a:xfrm>
            <a:off x="5534026" y="4052888"/>
            <a:ext cx="92075" cy="30162"/>
          </a:xfrm>
          <a:custGeom>
            <a:avLst/>
            <a:gdLst>
              <a:gd name="T0" fmla="*/ 0 w 92075"/>
              <a:gd name="T1" fmla="*/ 30163 h 30163"/>
              <a:gd name="T2" fmla="*/ 53975 w 92075"/>
              <a:gd name="T3" fmla="*/ 4763 h 30163"/>
              <a:gd name="T4" fmla="*/ 92075 w 92075"/>
              <a:gd name="T5" fmla="*/ 1588 h 30163"/>
              <a:gd name="T6" fmla="*/ 92075 w 92075"/>
              <a:gd name="T7" fmla="*/ 1588 h 30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075" h="30163">
                <a:moveTo>
                  <a:pt x="0" y="30163"/>
                </a:moveTo>
                <a:cubicBezTo>
                  <a:pt x="19314" y="19844"/>
                  <a:pt x="38629" y="9526"/>
                  <a:pt x="53975" y="4763"/>
                </a:cubicBezTo>
                <a:cubicBezTo>
                  <a:pt x="69321" y="0"/>
                  <a:pt x="92075" y="1588"/>
                  <a:pt x="92075" y="1588"/>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15" name="Rectangle 114"/>
          <p:cNvSpPr/>
          <p:nvPr/>
        </p:nvSpPr>
        <p:spPr>
          <a:xfrm>
            <a:off x="6397626" y="3662363"/>
            <a:ext cx="66675" cy="15081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6" name="Freeform 115"/>
          <p:cNvSpPr>
            <a:spLocks/>
          </p:cNvSpPr>
          <p:nvPr/>
        </p:nvSpPr>
        <p:spPr bwMode="auto">
          <a:xfrm>
            <a:off x="6384925" y="3686175"/>
            <a:ext cx="103188" cy="44450"/>
          </a:xfrm>
          <a:custGeom>
            <a:avLst/>
            <a:gdLst>
              <a:gd name="T0" fmla="*/ 0 w 103717"/>
              <a:gd name="T1" fmla="*/ 44450 h 44450"/>
              <a:gd name="T2" fmla="*/ 50800 w 103717"/>
              <a:gd name="T3" fmla="*/ 15875 h 44450"/>
              <a:gd name="T4" fmla="*/ 95250 w 103717"/>
              <a:gd name="T5" fmla="*/ 3175 h 44450"/>
              <a:gd name="T6" fmla="*/ 101600 w 103717"/>
              <a:gd name="T7" fmla="*/ 0 h 444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717" h="44450">
                <a:moveTo>
                  <a:pt x="0" y="44450"/>
                </a:moveTo>
                <a:cubicBezTo>
                  <a:pt x="17462" y="33602"/>
                  <a:pt x="34925" y="22754"/>
                  <a:pt x="50800" y="15875"/>
                </a:cubicBezTo>
                <a:cubicBezTo>
                  <a:pt x="66675" y="8996"/>
                  <a:pt x="86783" y="5821"/>
                  <a:pt x="95250" y="3175"/>
                </a:cubicBezTo>
                <a:cubicBezTo>
                  <a:pt x="103717" y="529"/>
                  <a:pt x="101600" y="0"/>
                  <a:pt x="10160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17" name="Rectangle 116"/>
          <p:cNvSpPr/>
          <p:nvPr/>
        </p:nvSpPr>
        <p:spPr>
          <a:xfrm>
            <a:off x="7318375" y="3305176"/>
            <a:ext cx="69850" cy="1238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8" name="Freeform 117"/>
          <p:cNvSpPr>
            <a:spLocks/>
          </p:cNvSpPr>
          <p:nvPr/>
        </p:nvSpPr>
        <p:spPr bwMode="auto">
          <a:xfrm>
            <a:off x="7315200" y="3330576"/>
            <a:ext cx="88900" cy="15875"/>
          </a:xfrm>
          <a:custGeom>
            <a:avLst/>
            <a:gdLst>
              <a:gd name="T0" fmla="*/ 0 w 88900"/>
              <a:gd name="T1" fmla="*/ 15875 h 15875"/>
              <a:gd name="T2" fmla="*/ 88900 w 88900"/>
              <a:gd name="T3" fmla="*/ 0 h 15875"/>
              <a:gd name="T4" fmla="*/ 0 60000 65536"/>
              <a:gd name="T5" fmla="*/ 0 60000 65536"/>
            </a:gdLst>
            <a:ahLst/>
            <a:cxnLst>
              <a:cxn ang="T4">
                <a:pos x="T0" y="T1"/>
              </a:cxn>
              <a:cxn ang="T5">
                <a:pos x="T2" y="T3"/>
              </a:cxn>
            </a:cxnLst>
            <a:rect l="0" t="0" r="r" b="b"/>
            <a:pathLst>
              <a:path w="88900" h="15875">
                <a:moveTo>
                  <a:pt x="0" y="15875"/>
                </a:moveTo>
                <a:lnTo>
                  <a:pt x="88900" y="0"/>
                </a:ln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22579" name="TextBox 118"/>
          <p:cNvSpPr txBox="1">
            <a:spLocks noChangeArrowheads="1"/>
          </p:cNvSpPr>
          <p:nvPr/>
        </p:nvSpPr>
        <p:spPr bwMode="auto">
          <a:xfrm>
            <a:off x="9652001" y="2193926"/>
            <a:ext cx="696913"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693</a:t>
            </a:r>
          </a:p>
        </p:txBody>
      </p:sp>
      <p:sp>
        <p:nvSpPr>
          <p:cNvPr id="57" name="Rectangle 56"/>
          <p:cNvSpPr/>
          <p:nvPr/>
        </p:nvSpPr>
        <p:spPr>
          <a:xfrm>
            <a:off x="8016487" y="6581001"/>
            <a:ext cx="3825919" cy="276999"/>
          </a:xfrm>
          <a:prstGeom prst="rect">
            <a:avLst/>
          </a:prstGeom>
        </p:spPr>
        <p:txBody>
          <a:bodyPr wrap="none">
            <a:spAutoFit/>
          </a:bodyPr>
          <a:lstStyle/>
          <a:p>
            <a:pPr algn="ctr"/>
            <a:r>
              <a:rPr lang="en-IN" sz="1200" dirty="0">
                <a:solidFill>
                  <a:srgbClr val="000000"/>
                </a:solidFill>
                <a:latin typeface="Calibri" panose="020F0502020204030204" pitchFamily="34" charset="0"/>
                <a:ea typeface="Calibri" panose="020F0502020204030204" pitchFamily="34" charset="0"/>
              </a:rPr>
              <a:t>New England Journal of Medicine. 2014;371(11):993-1004</a:t>
            </a:r>
            <a:endParaRPr lang="en-IN" sz="1200" dirty="0"/>
          </a:p>
        </p:txBody>
      </p:sp>
    </p:spTree>
    <p:extLst>
      <p:ext uri="{BB962C8B-B14F-4D97-AF65-F5344CB8AC3E}">
        <p14:creationId xmlns:p14="http://schemas.microsoft.com/office/powerpoint/2010/main" xmlns="" val="3957865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46"/>
          <p:cNvSpPr txBox="1">
            <a:spLocks noChangeArrowheads="1"/>
          </p:cNvSpPr>
          <p:nvPr/>
        </p:nvSpPr>
        <p:spPr bwMode="auto">
          <a:xfrm>
            <a:off x="7219950" y="1725614"/>
            <a:ext cx="1701800" cy="892175"/>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Enalapril</a:t>
            </a:r>
          </a:p>
          <a:p>
            <a:pPr algn="ctr"/>
            <a:r>
              <a:rPr lang="en-US" sz="2400" dirty="0">
                <a:solidFill>
                  <a:srgbClr val="000000"/>
                </a:solidFill>
                <a:latin typeface="Arial" pitchFamily="34" charset="0"/>
                <a:cs typeface="Arial" pitchFamily="34" charset="0"/>
              </a:rPr>
              <a:t>(n=4212)</a:t>
            </a:r>
          </a:p>
        </p:txBody>
      </p:sp>
      <p:sp>
        <p:nvSpPr>
          <p:cNvPr id="23554" name="TextBox 47"/>
          <p:cNvSpPr txBox="1">
            <a:spLocks noChangeArrowheads="1"/>
          </p:cNvSpPr>
          <p:nvPr/>
        </p:nvSpPr>
        <p:spPr bwMode="auto">
          <a:xfrm>
            <a:off x="7913689" y="3705226"/>
            <a:ext cx="1481137" cy="892175"/>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LCZ696</a:t>
            </a:r>
          </a:p>
          <a:p>
            <a:pPr algn="ctr"/>
            <a:r>
              <a:rPr lang="en-US" sz="2400" dirty="0">
                <a:solidFill>
                  <a:srgbClr val="000000"/>
                </a:solidFill>
                <a:latin typeface="Arial" pitchFamily="34" charset="0"/>
                <a:cs typeface="Arial" pitchFamily="34" charset="0"/>
              </a:rPr>
              <a:t>(n=4187)</a:t>
            </a:r>
          </a:p>
        </p:txBody>
      </p:sp>
      <p:sp>
        <p:nvSpPr>
          <p:cNvPr id="23555" name="TextBox 64"/>
          <p:cNvSpPr txBox="1">
            <a:spLocks noChangeArrowheads="1"/>
          </p:cNvSpPr>
          <p:nvPr/>
        </p:nvSpPr>
        <p:spPr bwMode="auto">
          <a:xfrm rot="-5400000">
            <a:off x="891382" y="3039269"/>
            <a:ext cx="3117850" cy="608013"/>
          </a:xfrm>
          <a:prstGeom prst="rect">
            <a:avLst/>
          </a:prstGeom>
          <a:noFill/>
          <a:ln w="9525">
            <a:noFill/>
            <a:miter lim="800000"/>
            <a:headEnd/>
            <a:tailEnd/>
          </a:ln>
        </p:spPr>
        <p:txBody>
          <a:bodyPr>
            <a:spAutoFit/>
          </a:bodyPr>
          <a:lstStyle/>
          <a:p>
            <a:pPr algn="ctr">
              <a:lnSpc>
                <a:spcPts val="2000"/>
              </a:lnSpc>
            </a:pPr>
            <a:r>
              <a:rPr lang="en-US" b="1" dirty="0">
                <a:solidFill>
                  <a:srgbClr val="000000"/>
                </a:solidFill>
                <a:latin typeface="Arial" pitchFamily="34" charset="0"/>
                <a:cs typeface="Arial" pitchFamily="34" charset="0"/>
              </a:rPr>
              <a:t>Kaplan-Meier Estimate of</a:t>
            </a:r>
          </a:p>
          <a:p>
            <a:pPr algn="ctr">
              <a:lnSpc>
                <a:spcPts val="2000"/>
              </a:lnSpc>
            </a:pPr>
            <a:r>
              <a:rPr lang="en-US" b="1" dirty="0">
                <a:solidFill>
                  <a:srgbClr val="000000"/>
                </a:solidFill>
                <a:latin typeface="Arial" pitchFamily="34" charset="0"/>
                <a:cs typeface="Arial" pitchFamily="34" charset="0"/>
              </a:rPr>
              <a:t>Cumulative Rates (%)</a:t>
            </a:r>
          </a:p>
        </p:txBody>
      </p:sp>
      <p:sp>
        <p:nvSpPr>
          <p:cNvPr id="23556" name="TextBox 65"/>
          <p:cNvSpPr txBox="1">
            <a:spLocks noChangeArrowheads="1"/>
          </p:cNvSpPr>
          <p:nvPr/>
        </p:nvSpPr>
        <p:spPr bwMode="auto">
          <a:xfrm>
            <a:off x="3959226" y="5518150"/>
            <a:ext cx="5033963" cy="369888"/>
          </a:xfrm>
          <a:prstGeom prst="rect">
            <a:avLst/>
          </a:prstGeom>
          <a:noFill/>
          <a:ln w="9525">
            <a:noFill/>
            <a:miter lim="800000"/>
            <a:headEnd/>
            <a:tailEnd/>
          </a:ln>
        </p:spPr>
        <p:txBody>
          <a:bodyPr>
            <a:spAutoFit/>
          </a:bodyPr>
          <a:lstStyle/>
          <a:p>
            <a:pPr algn="ctr"/>
            <a:r>
              <a:rPr lang="en-US" b="1" dirty="0">
                <a:solidFill>
                  <a:srgbClr val="000000"/>
                </a:solidFill>
                <a:latin typeface="Arial" pitchFamily="34" charset="0"/>
                <a:cs typeface="Arial" pitchFamily="34" charset="0"/>
              </a:rPr>
              <a:t>Days After Randomization</a:t>
            </a:r>
          </a:p>
        </p:txBody>
      </p:sp>
      <p:sp>
        <p:nvSpPr>
          <p:cNvPr id="23557" name="TextBox 98"/>
          <p:cNvSpPr txBox="1">
            <a:spLocks noChangeArrowheads="1"/>
          </p:cNvSpPr>
          <p:nvPr/>
        </p:nvSpPr>
        <p:spPr bwMode="auto">
          <a:xfrm>
            <a:off x="3035300" y="60833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4187</a:t>
            </a:r>
          </a:p>
          <a:p>
            <a:r>
              <a:rPr lang="en-US" sz="1200" dirty="0">
                <a:solidFill>
                  <a:srgbClr val="000000"/>
                </a:solidFill>
                <a:latin typeface="Arial" pitchFamily="34" charset="0"/>
                <a:cs typeface="Arial" pitchFamily="34" charset="0"/>
              </a:rPr>
              <a:t>4212</a:t>
            </a:r>
          </a:p>
        </p:txBody>
      </p:sp>
      <p:sp>
        <p:nvSpPr>
          <p:cNvPr id="23558" name="TextBox 99"/>
          <p:cNvSpPr txBox="1">
            <a:spLocks noChangeArrowheads="1"/>
          </p:cNvSpPr>
          <p:nvPr/>
        </p:nvSpPr>
        <p:spPr bwMode="auto">
          <a:xfrm>
            <a:off x="3935413" y="6083301"/>
            <a:ext cx="525462"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4056</a:t>
            </a:r>
          </a:p>
          <a:p>
            <a:r>
              <a:rPr lang="en-US" sz="1200" dirty="0">
                <a:solidFill>
                  <a:srgbClr val="000000"/>
                </a:solidFill>
                <a:latin typeface="Arial" pitchFamily="34" charset="0"/>
                <a:cs typeface="Arial" pitchFamily="34" charset="0"/>
              </a:rPr>
              <a:t>4051</a:t>
            </a:r>
          </a:p>
        </p:txBody>
      </p:sp>
      <p:sp>
        <p:nvSpPr>
          <p:cNvPr id="23559" name="TextBox 100"/>
          <p:cNvSpPr txBox="1">
            <a:spLocks noChangeArrowheads="1"/>
          </p:cNvSpPr>
          <p:nvPr/>
        </p:nvSpPr>
        <p:spPr bwMode="auto">
          <a:xfrm>
            <a:off x="4833938" y="60833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3891</a:t>
            </a:r>
          </a:p>
          <a:p>
            <a:r>
              <a:rPr lang="en-US" sz="1200" dirty="0">
                <a:solidFill>
                  <a:srgbClr val="000000"/>
                </a:solidFill>
                <a:latin typeface="Arial" pitchFamily="34" charset="0"/>
                <a:cs typeface="Arial" pitchFamily="34" charset="0"/>
              </a:rPr>
              <a:t>3860</a:t>
            </a:r>
          </a:p>
        </p:txBody>
      </p:sp>
      <p:sp>
        <p:nvSpPr>
          <p:cNvPr id="23560" name="TextBox 101"/>
          <p:cNvSpPr txBox="1">
            <a:spLocks noChangeArrowheads="1"/>
          </p:cNvSpPr>
          <p:nvPr/>
        </p:nvSpPr>
        <p:spPr bwMode="auto">
          <a:xfrm>
            <a:off x="5732463" y="60833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3282</a:t>
            </a:r>
          </a:p>
          <a:p>
            <a:r>
              <a:rPr lang="en-US" sz="1200" dirty="0">
                <a:solidFill>
                  <a:srgbClr val="000000"/>
                </a:solidFill>
                <a:latin typeface="Arial" pitchFamily="34" charset="0"/>
                <a:cs typeface="Arial" pitchFamily="34" charset="0"/>
              </a:rPr>
              <a:t>3231</a:t>
            </a:r>
          </a:p>
        </p:txBody>
      </p:sp>
      <p:sp>
        <p:nvSpPr>
          <p:cNvPr id="23561" name="TextBox 102"/>
          <p:cNvSpPr txBox="1">
            <a:spLocks noChangeArrowheads="1"/>
          </p:cNvSpPr>
          <p:nvPr/>
        </p:nvSpPr>
        <p:spPr bwMode="auto">
          <a:xfrm>
            <a:off x="6637338" y="60833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2478</a:t>
            </a:r>
          </a:p>
          <a:p>
            <a:r>
              <a:rPr lang="en-US" sz="1200" dirty="0">
                <a:solidFill>
                  <a:srgbClr val="000000"/>
                </a:solidFill>
                <a:latin typeface="Arial" pitchFamily="34" charset="0"/>
                <a:cs typeface="Arial" pitchFamily="34" charset="0"/>
              </a:rPr>
              <a:t>2410</a:t>
            </a:r>
          </a:p>
        </p:txBody>
      </p:sp>
      <p:sp>
        <p:nvSpPr>
          <p:cNvPr id="23562" name="TextBox 103"/>
          <p:cNvSpPr txBox="1">
            <a:spLocks noChangeArrowheads="1"/>
          </p:cNvSpPr>
          <p:nvPr/>
        </p:nvSpPr>
        <p:spPr bwMode="auto">
          <a:xfrm>
            <a:off x="7543800" y="608330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1716</a:t>
            </a:r>
          </a:p>
          <a:p>
            <a:r>
              <a:rPr lang="en-US" sz="1200" dirty="0">
                <a:solidFill>
                  <a:srgbClr val="000000"/>
                </a:solidFill>
                <a:latin typeface="Arial" pitchFamily="34" charset="0"/>
                <a:cs typeface="Arial" pitchFamily="34" charset="0"/>
              </a:rPr>
              <a:t>1726</a:t>
            </a:r>
          </a:p>
        </p:txBody>
      </p:sp>
      <p:sp>
        <p:nvSpPr>
          <p:cNvPr id="23563" name="TextBox 104"/>
          <p:cNvSpPr txBox="1">
            <a:spLocks noChangeArrowheads="1"/>
          </p:cNvSpPr>
          <p:nvPr/>
        </p:nvSpPr>
        <p:spPr bwMode="auto">
          <a:xfrm>
            <a:off x="8456613" y="6083301"/>
            <a:ext cx="527050" cy="461963"/>
          </a:xfrm>
          <a:prstGeom prst="rect">
            <a:avLst/>
          </a:prstGeom>
          <a:noFill/>
          <a:ln w="9525">
            <a:noFill/>
            <a:miter lim="800000"/>
            <a:headEnd/>
            <a:tailEnd/>
          </a:ln>
        </p:spPr>
        <p:txBody>
          <a:bodyPr wrap="none">
            <a:spAutoFit/>
          </a:bodyPr>
          <a:lstStyle/>
          <a:p>
            <a:pPr algn="ctr"/>
            <a:r>
              <a:rPr lang="en-US" sz="1200" dirty="0">
                <a:solidFill>
                  <a:srgbClr val="000000"/>
                </a:solidFill>
                <a:latin typeface="Arial" pitchFamily="34" charset="0"/>
                <a:cs typeface="Arial" pitchFamily="34" charset="0"/>
              </a:rPr>
              <a:t>1005</a:t>
            </a:r>
          </a:p>
          <a:p>
            <a:pPr algn="ctr"/>
            <a:r>
              <a:rPr lang="en-US" sz="1200" dirty="0">
                <a:solidFill>
                  <a:srgbClr val="000000"/>
                </a:solidFill>
                <a:latin typeface="Arial" pitchFamily="34" charset="0"/>
                <a:cs typeface="Arial" pitchFamily="34" charset="0"/>
              </a:rPr>
              <a:t>994</a:t>
            </a:r>
          </a:p>
        </p:txBody>
      </p:sp>
      <p:sp>
        <p:nvSpPr>
          <p:cNvPr id="23564" name="TextBox 105"/>
          <p:cNvSpPr txBox="1">
            <a:spLocks noChangeArrowheads="1"/>
          </p:cNvSpPr>
          <p:nvPr/>
        </p:nvSpPr>
        <p:spPr bwMode="auto">
          <a:xfrm>
            <a:off x="9394826" y="608330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280</a:t>
            </a:r>
          </a:p>
          <a:p>
            <a:r>
              <a:rPr lang="en-US" sz="1200" dirty="0">
                <a:solidFill>
                  <a:srgbClr val="000000"/>
                </a:solidFill>
                <a:latin typeface="Arial" pitchFamily="34" charset="0"/>
                <a:cs typeface="Arial" pitchFamily="34" charset="0"/>
              </a:rPr>
              <a:t>279</a:t>
            </a:r>
          </a:p>
        </p:txBody>
      </p:sp>
      <p:sp>
        <p:nvSpPr>
          <p:cNvPr id="23565" name="TextBox 107"/>
          <p:cNvSpPr txBox="1">
            <a:spLocks noChangeArrowheads="1"/>
          </p:cNvSpPr>
          <p:nvPr/>
        </p:nvSpPr>
        <p:spPr bwMode="auto">
          <a:xfrm>
            <a:off x="1906589" y="6083301"/>
            <a:ext cx="782637"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LCZ696</a:t>
            </a:r>
          </a:p>
          <a:p>
            <a:r>
              <a:rPr lang="en-US" sz="1200" dirty="0">
                <a:solidFill>
                  <a:srgbClr val="000000"/>
                </a:solidFill>
                <a:latin typeface="Arial" pitchFamily="34" charset="0"/>
                <a:cs typeface="Arial" pitchFamily="34" charset="0"/>
              </a:rPr>
              <a:t>Enalapril</a:t>
            </a:r>
          </a:p>
        </p:txBody>
      </p:sp>
      <p:sp>
        <p:nvSpPr>
          <p:cNvPr id="23566" name="TextBox 108"/>
          <p:cNvSpPr txBox="1">
            <a:spLocks noChangeArrowheads="1"/>
          </p:cNvSpPr>
          <p:nvPr/>
        </p:nvSpPr>
        <p:spPr bwMode="auto">
          <a:xfrm>
            <a:off x="1906589" y="5805488"/>
            <a:ext cx="1254125" cy="277812"/>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Patients at Risk</a:t>
            </a:r>
          </a:p>
        </p:txBody>
      </p:sp>
      <p:cxnSp>
        <p:nvCxnSpPr>
          <p:cNvPr id="111" name="Straight Connector 110"/>
          <p:cNvCxnSpPr>
            <a:cxnSpLocks noChangeShapeType="1"/>
          </p:cNvCxnSpPr>
          <p:nvPr/>
        </p:nvCxnSpPr>
        <p:spPr bwMode="auto">
          <a:xfrm>
            <a:off x="1978026" y="6083300"/>
            <a:ext cx="1209675" cy="1588"/>
          </a:xfrm>
          <a:prstGeom prst="line">
            <a:avLst/>
          </a:prstGeom>
          <a:noFill/>
          <a:ln w="19050">
            <a:solidFill>
              <a:srgbClr val="000000"/>
            </a:solidFill>
            <a:round/>
            <a:headEnd/>
            <a:tailEnd/>
          </a:ln>
          <a:effectLst>
            <a:outerShdw dist="20000" dir="5400000" rotWithShape="0">
              <a:srgbClr val="808080">
                <a:alpha val="37999"/>
              </a:srgbClr>
            </a:outerShdw>
          </a:effectLst>
        </p:spPr>
      </p:cxnSp>
      <p:cxnSp>
        <p:nvCxnSpPr>
          <p:cNvPr id="7" name="Straight Connector 6"/>
          <p:cNvCxnSpPr>
            <a:cxnSpLocks noChangeShapeType="1"/>
          </p:cNvCxnSpPr>
          <p:nvPr/>
        </p:nvCxnSpPr>
        <p:spPr bwMode="auto">
          <a:xfrm rot="5400000">
            <a:off x="1441451" y="3306764"/>
            <a:ext cx="3713163" cy="1587"/>
          </a:xfrm>
          <a:prstGeom prst="line">
            <a:avLst/>
          </a:prstGeom>
          <a:noFill/>
          <a:ln w="25400">
            <a:solidFill>
              <a:schemeClr val="tx1"/>
            </a:solidFill>
            <a:round/>
            <a:headEnd/>
            <a:tailEnd/>
          </a:ln>
          <a:effectLst>
            <a:outerShdw dist="20000" dir="5400000" rotWithShape="0">
              <a:srgbClr val="808080">
                <a:alpha val="37999"/>
              </a:srgbClr>
            </a:outerShdw>
          </a:effectLst>
        </p:spPr>
      </p:cxnSp>
      <p:sp>
        <p:nvSpPr>
          <p:cNvPr id="23569" name="TextBox 49"/>
          <p:cNvSpPr txBox="1">
            <a:spLocks noChangeArrowheads="1"/>
          </p:cNvSpPr>
          <p:nvPr/>
        </p:nvSpPr>
        <p:spPr bwMode="auto">
          <a:xfrm>
            <a:off x="4792664" y="515778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360</a:t>
            </a:r>
          </a:p>
        </p:txBody>
      </p:sp>
      <p:sp>
        <p:nvSpPr>
          <p:cNvPr id="23570" name="TextBox 50"/>
          <p:cNvSpPr txBox="1">
            <a:spLocks noChangeArrowheads="1"/>
          </p:cNvSpPr>
          <p:nvPr/>
        </p:nvSpPr>
        <p:spPr bwMode="auto">
          <a:xfrm>
            <a:off x="6608764" y="515778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720</a:t>
            </a:r>
          </a:p>
        </p:txBody>
      </p:sp>
      <p:sp>
        <p:nvSpPr>
          <p:cNvPr id="23571" name="TextBox 51"/>
          <p:cNvSpPr txBox="1">
            <a:spLocks noChangeArrowheads="1"/>
          </p:cNvSpPr>
          <p:nvPr/>
        </p:nvSpPr>
        <p:spPr bwMode="auto">
          <a:xfrm>
            <a:off x="8355013" y="5157788"/>
            <a:ext cx="75565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1080</a:t>
            </a:r>
          </a:p>
        </p:txBody>
      </p:sp>
      <p:sp>
        <p:nvSpPr>
          <p:cNvPr id="23572" name="TextBox 52"/>
          <p:cNvSpPr txBox="1">
            <a:spLocks noChangeArrowheads="1"/>
          </p:cNvSpPr>
          <p:nvPr/>
        </p:nvSpPr>
        <p:spPr bwMode="auto">
          <a:xfrm>
            <a:off x="3197226" y="5157788"/>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3573" name="TextBox 59"/>
          <p:cNvSpPr txBox="1">
            <a:spLocks noChangeArrowheads="1"/>
          </p:cNvSpPr>
          <p:nvPr/>
        </p:nvSpPr>
        <p:spPr bwMode="auto">
          <a:xfrm>
            <a:off x="3892550" y="5157788"/>
            <a:ext cx="611188"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180</a:t>
            </a:r>
          </a:p>
        </p:txBody>
      </p:sp>
      <p:sp>
        <p:nvSpPr>
          <p:cNvPr id="23574" name="TextBox 61"/>
          <p:cNvSpPr txBox="1">
            <a:spLocks noChangeArrowheads="1"/>
          </p:cNvSpPr>
          <p:nvPr/>
        </p:nvSpPr>
        <p:spPr bwMode="auto">
          <a:xfrm>
            <a:off x="5692776" y="515778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540</a:t>
            </a:r>
          </a:p>
        </p:txBody>
      </p:sp>
      <p:sp>
        <p:nvSpPr>
          <p:cNvPr id="23575" name="TextBox 62"/>
          <p:cNvSpPr txBox="1">
            <a:spLocks noChangeArrowheads="1"/>
          </p:cNvSpPr>
          <p:nvPr/>
        </p:nvSpPr>
        <p:spPr bwMode="auto">
          <a:xfrm>
            <a:off x="7518401" y="515778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900</a:t>
            </a:r>
          </a:p>
        </p:txBody>
      </p:sp>
      <p:sp>
        <p:nvSpPr>
          <p:cNvPr id="23576" name="TextBox 63"/>
          <p:cNvSpPr txBox="1">
            <a:spLocks noChangeArrowheads="1"/>
          </p:cNvSpPr>
          <p:nvPr/>
        </p:nvSpPr>
        <p:spPr bwMode="auto">
          <a:xfrm>
            <a:off x="9250363" y="5157788"/>
            <a:ext cx="75565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1260</a:t>
            </a:r>
          </a:p>
        </p:txBody>
      </p:sp>
      <p:cxnSp>
        <p:nvCxnSpPr>
          <p:cNvPr id="8" name="Straight Connector 7"/>
          <p:cNvCxnSpPr>
            <a:cxnSpLocks noChangeShapeType="1"/>
          </p:cNvCxnSpPr>
          <p:nvPr/>
        </p:nvCxnSpPr>
        <p:spPr bwMode="auto">
          <a:xfrm>
            <a:off x="3297238" y="5129213"/>
            <a:ext cx="6330950" cy="6350"/>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9" name="Straight Connector 8"/>
          <p:cNvCxnSpPr>
            <a:cxnSpLocks noChangeShapeType="1"/>
          </p:cNvCxnSpPr>
          <p:nvPr/>
        </p:nvCxnSpPr>
        <p:spPr bwMode="auto">
          <a:xfrm>
            <a:off x="3240088" y="3324226"/>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0" name="Straight Connector 9"/>
          <p:cNvCxnSpPr>
            <a:cxnSpLocks noChangeShapeType="1"/>
          </p:cNvCxnSpPr>
          <p:nvPr/>
        </p:nvCxnSpPr>
        <p:spPr bwMode="auto">
          <a:xfrm>
            <a:off x="3240088" y="423862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a:off x="3240088" y="238442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a:off x="3240088" y="144462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rot="5400000">
            <a:off x="4125913" y="511651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5" name="Straight Connector 14"/>
          <p:cNvCxnSpPr>
            <a:cxnSpLocks noChangeShapeType="1"/>
          </p:cNvCxnSpPr>
          <p:nvPr/>
        </p:nvCxnSpPr>
        <p:spPr bwMode="auto">
          <a:xfrm rot="5400000">
            <a:off x="5029201" y="511651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7" name="Straight Connector 16"/>
          <p:cNvCxnSpPr>
            <a:cxnSpLocks noChangeShapeType="1"/>
          </p:cNvCxnSpPr>
          <p:nvPr/>
        </p:nvCxnSpPr>
        <p:spPr bwMode="auto">
          <a:xfrm rot="5400000">
            <a:off x="6843713" y="511651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8" name="Straight Connector 17"/>
          <p:cNvCxnSpPr>
            <a:cxnSpLocks noChangeShapeType="1"/>
          </p:cNvCxnSpPr>
          <p:nvPr/>
        </p:nvCxnSpPr>
        <p:spPr bwMode="auto">
          <a:xfrm rot="5400000">
            <a:off x="7748588" y="511651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rot="5400000">
            <a:off x="8655051" y="511651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rot="5400000">
            <a:off x="9559926" y="511651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23588" name="TextBox 53"/>
          <p:cNvSpPr txBox="1">
            <a:spLocks noChangeArrowheads="1"/>
          </p:cNvSpPr>
          <p:nvPr/>
        </p:nvSpPr>
        <p:spPr bwMode="auto">
          <a:xfrm>
            <a:off x="2936876" y="490696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3589" name="TextBox 54"/>
          <p:cNvSpPr txBox="1">
            <a:spLocks noChangeArrowheads="1"/>
          </p:cNvSpPr>
          <p:nvPr/>
        </p:nvSpPr>
        <p:spPr bwMode="auto">
          <a:xfrm>
            <a:off x="2794000" y="3113088"/>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16</a:t>
            </a:r>
          </a:p>
        </p:txBody>
      </p:sp>
      <p:sp>
        <p:nvSpPr>
          <p:cNvPr id="23590" name="TextBox 55"/>
          <p:cNvSpPr txBox="1">
            <a:spLocks noChangeArrowheads="1"/>
          </p:cNvSpPr>
          <p:nvPr/>
        </p:nvSpPr>
        <p:spPr bwMode="auto">
          <a:xfrm>
            <a:off x="2794000" y="1250950"/>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32</a:t>
            </a:r>
          </a:p>
        </p:txBody>
      </p:sp>
      <p:sp>
        <p:nvSpPr>
          <p:cNvPr id="23591" name="TextBox 57"/>
          <p:cNvSpPr txBox="1">
            <a:spLocks noChangeArrowheads="1"/>
          </p:cNvSpPr>
          <p:nvPr/>
        </p:nvSpPr>
        <p:spPr bwMode="auto">
          <a:xfrm>
            <a:off x="2794000" y="2171700"/>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24</a:t>
            </a:r>
          </a:p>
        </p:txBody>
      </p:sp>
      <p:sp>
        <p:nvSpPr>
          <p:cNvPr id="23592" name="TextBox 58"/>
          <p:cNvSpPr txBox="1">
            <a:spLocks noChangeArrowheads="1"/>
          </p:cNvSpPr>
          <p:nvPr/>
        </p:nvSpPr>
        <p:spPr bwMode="auto">
          <a:xfrm>
            <a:off x="2936876" y="403066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8</a:t>
            </a:r>
          </a:p>
        </p:txBody>
      </p:sp>
      <p:cxnSp>
        <p:nvCxnSpPr>
          <p:cNvPr id="107" name="Straight Connector 106"/>
          <p:cNvCxnSpPr>
            <a:cxnSpLocks noChangeShapeType="1"/>
          </p:cNvCxnSpPr>
          <p:nvPr/>
        </p:nvCxnSpPr>
        <p:spPr bwMode="auto">
          <a:xfrm rot="5400000">
            <a:off x="5918995" y="5123658"/>
            <a:ext cx="142875" cy="1587"/>
          </a:xfrm>
          <a:prstGeom prst="line">
            <a:avLst/>
          </a:prstGeom>
          <a:noFill/>
          <a:ln w="25400">
            <a:solidFill>
              <a:srgbClr val="000000"/>
            </a:solidFill>
            <a:round/>
            <a:headEnd/>
            <a:tailEnd/>
          </a:ln>
          <a:effectLst>
            <a:outerShdw dist="20000" dir="5400000" rotWithShape="0">
              <a:srgbClr val="808080">
                <a:alpha val="37999"/>
              </a:srgbClr>
            </a:outerShdw>
          </a:effectLst>
        </p:spPr>
      </p:cxnSp>
      <p:grpSp>
        <p:nvGrpSpPr>
          <p:cNvPr id="23594" name="Group 22"/>
          <p:cNvGrpSpPr>
            <a:grpSpLocks/>
          </p:cNvGrpSpPr>
          <p:nvPr/>
        </p:nvGrpSpPr>
        <p:grpSpPr bwMode="auto">
          <a:xfrm>
            <a:off x="3332164" y="2513013"/>
            <a:ext cx="6275387" cy="2595562"/>
            <a:chOff x="2270125" y="3079221"/>
            <a:chExt cx="4930775" cy="794279"/>
          </a:xfrm>
        </p:grpSpPr>
        <p:sp>
          <p:nvSpPr>
            <p:cNvPr id="92" name="Freeform 91"/>
            <p:cNvSpPr>
              <a:spLocks/>
            </p:cNvSpPr>
            <p:nvPr/>
          </p:nvSpPr>
          <p:spPr bwMode="auto">
            <a:xfrm>
              <a:off x="2270125" y="3641725"/>
              <a:ext cx="1289579" cy="231775"/>
            </a:xfrm>
            <a:custGeom>
              <a:avLst/>
              <a:gdLst>
                <a:gd name="T0" fmla="*/ 0 w 1289579"/>
                <a:gd name="T1" fmla="*/ 231775 h 231775"/>
                <a:gd name="T2" fmla="*/ 60325 w 1289579"/>
                <a:gd name="T3" fmla="*/ 219075 h 231775"/>
                <a:gd name="T4" fmla="*/ 92075 w 1289579"/>
                <a:gd name="T5" fmla="*/ 212725 h 231775"/>
                <a:gd name="T6" fmla="*/ 123825 w 1289579"/>
                <a:gd name="T7" fmla="*/ 200025 h 231775"/>
                <a:gd name="T8" fmla="*/ 152400 w 1289579"/>
                <a:gd name="T9" fmla="*/ 200025 h 231775"/>
                <a:gd name="T10" fmla="*/ 177800 w 1289579"/>
                <a:gd name="T11" fmla="*/ 200025 h 231775"/>
                <a:gd name="T12" fmla="*/ 225425 w 1289579"/>
                <a:gd name="T13" fmla="*/ 193675 h 231775"/>
                <a:gd name="T14" fmla="*/ 260350 w 1289579"/>
                <a:gd name="T15" fmla="*/ 187325 h 231775"/>
                <a:gd name="T16" fmla="*/ 279400 w 1289579"/>
                <a:gd name="T17" fmla="*/ 180975 h 231775"/>
                <a:gd name="T18" fmla="*/ 307975 w 1289579"/>
                <a:gd name="T19" fmla="*/ 177800 h 231775"/>
                <a:gd name="T20" fmla="*/ 336550 w 1289579"/>
                <a:gd name="T21" fmla="*/ 177800 h 231775"/>
                <a:gd name="T22" fmla="*/ 381000 w 1289579"/>
                <a:gd name="T23" fmla="*/ 174625 h 231775"/>
                <a:gd name="T24" fmla="*/ 396875 w 1289579"/>
                <a:gd name="T25" fmla="*/ 158750 h 231775"/>
                <a:gd name="T26" fmla="*/ 409575 w 1289579"/>
                <a:gd name="T27" fmla="*/ 158750 h 231775"/>
                <a:gd name="T28" fmla="*/ 450850 w 1289579"/>
                <a:gd name="T29" fmla="*/ 158750 h 231775"/>
                <a:gd name="T30" fmla="*/ 479425 w 1289579"/>
                <a:gd name="T31" fmla="*/ 152400 h 231775"/>
                <a:gd name="T32" fmla="*/ 492125 w 1289579"/>
                <a:gd name="T33" fmla="*/ 146050 h 231775"/>
                <a:gd name="T34" fmla="*/ 533400 w 1289579"/>
                <a:gd name="T35" fmla="*/ 146050 h 231775"/>
                <a:gd name="T36" fmla="*/ 561975 w 1289579"/>
                <a:gd name="T37" fmla="*/ 146050 h 231775"/>
                <a:gd name="T38" fmla="*/ 584200 w 1289579"/>
                <a:gd name="T39" fmla="*/ 139700 h 231775"/>
                <a:gd name="T40" fmla="*/ 600075 w 1289579"/>
                <a:gd name="T41" fmla="*/ 139700 h 231775"/>
                <a:gd name="T42" fmla="*/ 612775 w 1289579"/>
                <a:gd name="T43" fmla="*/ 136525 h 231775"/>
                <a:gd name="T44" fmla="*/ 635000 w 1289579"/>
                <a:gd name="T45" fmla="*/ 136525 h 231775"/>
                <a:gd name="T46" fmla="*/ 644525 w 1289579"/>
                <a:gd name="T47" fmla="*/ 123825 h 231775"/>
                <a:gd name="T48" fmla="*/ 669925 w 1289579"/>
                <a:gd name="T49" fmla="*/ 120650 h 231775"/>
                <a:gd name="T50" fmla="*/ 688975 w 1289579"/>
                <a:gd name="T51" fmla="*/ 120650 h 231775"/>
                <a:gd name="T52" fmla="*/ 708025 w 1289579"/>
                <a:gd name="T53" fmla="*/ 117475 h 231775"/>
                <a:gd name="T54" fmla="*/ 723900 w 1289579"/>
                <a:gd name="T55" fmla="*/ 111125 h 231775"/>
                <a:gd name="T56" fmla="*/ 749300 w 1289579"/>
                <a:gd name="T57" fmla="*/ 111125 h 231775"/>
                <a:gd name="T58" fmla="*/ 765175 w 1289579"/>
                <a:gd name="T59" fmla="*/ 111125 h 231775"/>
                <a:gd name="T60" fmla="*/ 771525 w 1289579"/>
                <a:gd name="T61" fmla="*/ 107950 h 231775"/>
                <a:gd name="T62" fmla="*/ 790575 w 1289579"/>
                <a:gd name="T63" fmla="*/ 104775 h 231775"/>
                <a:gd name="T64" fmla="*/ 796925 w 1289579"/>
                <a:gd name="T65" fmla="*/ 95250 h 231775"/>
                <a:gd name="T66" fmla="*/ 822325 w 1289579"/>
                <a:gd name="T67" fmla="*/ 95250 h 231775"/>
                <a:gd name="T68" fmla="*/ 847725 w 1289579"/>
                <a:gd name="T69" fmla="*/ 92075 h 231775"/>
                <a:gd name="T70" fmla="*/ 885825 w 1289579"/>
                <a:gd name="T71" fmla="*/ 85725 h 231775"/>
                <a:gd name="T72" fmla="*/ 904875 w 1289579"/>
                <a:gd name="T73" fmla="*/ 76200 h 231775"/>
                <a:gd name="T74" fmla="*/ 917575 w 1289579"/>
                <a:gd name="T75" fmla="*/ 73025 h 231775"/>
                <a:gd name="T76" fmla="*/ 933450 w 1289579"/>
                <a:gd name="T77" fmla="*/ 69850 h 231775"/>
                <a:gd name="T78" fmla="*/ 962025 w 1289579"/>
                <a:gd name="T79" fmla="*/ 69850 h 231775"/>
                <a:gd name="T80" fmla="*/ 974725 w 1289579"/>
                <a:gd name="T81" fmla="*/ 66675 h 231775"/>
                <a:gd name="T82" fmla="*/ 996950 w 1289579"/>
                <a:gd name="T83" fmla="*/ 66675 h 231775"/>
                <a:gd name="T84" fmla="*/ 1009650 w 1289579"/>
                <a:gd name="T85" fmla="*/ 53975 h 231775"/>
                <a:gd name="T86" fmla="*/ 1019175 w 1289579"/>
                <a:gd name="T87" fmla="*/ 50800 h 231775"/>
                <a:gd name="T88" fmla="*/ 1050925 w 1289579"/>
                <a:gd name="T89" fmla="*/ 41275 h 231775"/>
                <a:gd name="T90" fmla="*/ 1092200 w 1289579"/>
                <a:gd name="T91" fmla="*/ 34925 h 231775"/>
                <a:gd name="T92" fmla="*/ 1104900 w 1289579"/>
                <a:gd name="T93" fmla="*/ 28575 h 231775"/>
                <a:gd name="T94" fmla="*/ 1117600 w 1289579"/>
                <a:gd name="T95" fmla="*/ 28575 h 231775"/>
                <a:gd name="T96" fmla="*/ 1123950 w 1289579"/>
                <a:gd name="T97" fmla="*/ 28575 h 231775"/>
                <a:gd name="T98" fmla="*/ 1136650 w 1289579"/>
                <a:gd name="T99" fmla="*/ 25400 h 231775"/>
                <a:gd name="T100" fmla="*/ 1143000 w 1289579"/>
                <a:gd name="T101" fmla="*/ 25400 h 231775"/>
                <a:gd name="T102" fmla="*/ 1158875 w 1289579"/>
                <a:gd name="T103" fmla="*/ 25400 h 231775"/>
                <a:gd name="T104" fmla="*/ 1174750 w 1289579"/>
                <a:gd name="T105" fmla="*/ 25400 h 231775"/>
                <a:gd name="T106" fmla="*/ 1184275 w 1289579"/>
                <a:gd name="T107" fmla="*/ 15875 h 231775"/>
                <a:gd name="T108" fmla="*/ 1196975 w 1289579"/>
                <a:gd name="T109" fmla="*/ 15875 h 231775"/>
                <a:gd name="T110" fmla="*/ 1219200 w 1289579"/>
                <a:gd name="T111" fmla="*/ 15875 h 231775"/>
                <a:gd name="T112" fmla="*/ 1241425 w 1289579"/>
                <a:gd name="T113" fmla="*/ 15875 h 231775"/>
                <a:gd name="T114" fmla="*/ 1257300 w 1289579"/>
                <a:gd name="T115" fmla="*/ 15875 h 231775"/>
                <a:gd name="T116" fmla="*/ 1263650 w 1289579"/>
                <a:gd name="T117" fmla="*/ 9525 h 231775"/>
                <a:gd name="T118" fmla="*/ 1273175 w 1289579"/>
                <a:gd name="T119" fmla="*/ 6350 h 231775"/>
                <a:gd name="T120" fmla="*/ 1289050 w 1289579"/>
                <a:gd name="T121" fmla="*/ 3175 h 231775"/>
                <a:gd name="T122" fmla="*/ 1276350 w 1289579"/>
                <a:gd name="T123" fmla="*/ 3175 h 231775"/>
                <a:gd name="T124" fmla="*/ 1276350 w 1289579"/>
                <a:gd name="T125" fmla="*/ 0 h 2317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89579" h="231775">
                  <a:moveTo>
                    <a:pt x="0" y="231775"/>
                  </a:moveTo>
                  <a:lnTo>
                    <a:pt x="60325" y="219075"/>
                  </a:lnTo>
                  <a:cubicBezTo>
                    <a:pt x="75671" y="215900"/>
                    <a:pt x="81492" y="215900"/>
                    <a:pt x="92075" y="212725"/>
                  </a:cubicBezTo>
                  <a:cubicBezTo>
                    <a:pt x="102658" y="209550"/>
                    <a:pt x="113771" y="202142"/>
                    <a:pt x="123825" y="200025"/>
                  </a:cubicBezTo>
                  <a:cubicBezTo>
                    <a:pt x="133879" y="197908"/>
                    <a:pt x="152400" y="200025"/>
                    <a:pt x="152400" y="200025"/>
                  </a:cubicBezTo>
                  <a:cubicBezTo>
                    <a:pt x="161396" y="200025"/>
                    <a:pt x="165629" y="201083"/>
                    <a:pt x="177800" y="200025"/>
                  </a:cubicBezTo>
                  <a:cubicBezTo>
                    <a:pt x="189971" y="198967"/>
                    <a:pt x="211667" y="195792"/>
                    <a:pt x="225425" y="193675"/>
                  </a:cubicBezTo>
                  <a:cubicBezTo>
                    <a:pt x="239183" y="191558"/>
                    <a:pt x="251354" y="189442"/>
                    <a:pt x="260350" y="187325"/>
                  </a:cubicBezTo>
                  <a:cubicBezTo>
                    <a:pt x="269346" y="185208"/>
                    <a:pt x="271462" y="182563"/>
                    <a:pt x="279400" y="180975"/>
                  </a:cubicBezTo>
                  <a:cubicBezTo>
                    <a:pt x="287338" y="179387"/>
                    <a:pt x="298450" y="178329"/>
                    <a:pt x="307975" y="177800"/>
                  </a:cubicBezTo>
                  <a:cubicBezTo>
                    <a:pt x="317500" y="177271"/>
                    <a:pt x="324379" y="178329"/>
                    <a:pt x="336550" y="177800"/>
                  </a:cubicBezTo>
                  <a:cubicBezTo>
                    <a:pt x="348721" y="177271"/>
                    <a:pt x="370946" y="177800"/>
                    <a:pt x="381000" y="174625"/>
                  </a:cubicBezTo>
                  <a:cubicBezTo>
                    <a:pt x="391054" y="171450"/>
                    <a:pt x="392113" y="161396"/>
                    <a:pt x="396875" y="158750"/>
                  </a:cubicBezTo>
                  <a:cubicBezTo>
                    <a:pt x="401637" y="156104"/>
                    <a:pt x="409575" y="158750"/>
                    <a:pt x="409575" y="158750"/>
                  </a:cubicBezTo>
                  <a:cubicBezTo>
                    <a:pt x="418571" y="158750"/>
                    <a:pt x="439208" y="159808"/>
                    <a:pt x="450850" y="158750"/>
                  </a:cubicBezTo>
                  <a:cubicBezTo>
                    <a:pt x="462492" y="157692"/>
                    <a:pt x="472546" y="154517"/>
                    <a:pt x="479425" y="152400"/>
                  </a:cubicBezTo>
                  <a:cubicBezTo>
                    <a:pt x="486304" y="150283"/>
                    <a:pt x="483129" y="147108"/>
                    <a:pt x="492125" y="146050"/>
                  </a:cubicBezTo>
                  <a:cubicBezTo>
                    <a:pt x="501121" y="144992"/>
                    <a:pt x="533400" y="146050"/>
                    <a:pt x="533400" y="146050"/>
                  </a:cubicBezTo>
                  <a:cubicBezTo>
                    <a:pt x="545042" y="146050"/>
                    <a:pt x="553508" y="147108"/>
                    <a:pt x="561975" y="146050"/>
                  </a:cubicBezTo>
                  <a:cubicBezTo>
                    <a:pt x="570442" y="144992"/>
                    <a:pt x="577850" y="140758"/>
                    <a:pt x="584200" y="139700"/>
                  </a:cubicBezTo>
                  <a:cubicBezTo>
                    <a:pt x="590550" y="138642"/>
                    <a:pt x="595313" y="140229"/>
                    <a:pt x="600075" y="139700"/>
                  </a:cubicBezTo>
                  <a:cubicBezTo>
                    <a:pt x="604838" y="139171"/>
                    <a:pt x="606954" y="137054"/>
                    <a:pt x="612775" y="136525"/>
                  </a:cubicBezTo>
                  <a:cubicBezTo>
                    <a:pt x="618596" y="135996"/>
                    <a:pt x="629708" y="138642"/>
                    <a:pt x="635000" y="136525"/>
                  </a:cubicBezTo>
                  <a:cubicBezTo>
                    <a:pt x="640292" y="134408"/>
                    <a:pt x="638704" y="126471"/>
                    <a:pt x="644525" y="123825"/>
                  </a:cubicBezTo>
                  <a:cubicBezTo>
                    <a:pt x="650346" y="121179"/>
                    <a:pt x="662517" y="121179"/>
                    <a:pt x="669925" y="120650"/>
                  </a:cubicBezTo>
                  <a:cubicBezTo>
                    <a:pt x="677333" y="120121"/>
                    <a:pt x="682625" y="121179"/>
                    <a:pt x="688975" y="120650"/>
                  </a:cubicBezTo>
                  <a:cubicBezTo>
                    <a:pt x="695325" y="120121"/>
                    <a:pt x="702204" y="119063"/>
                    <a:pt x="708025" y="117475"/>
                  </a:cubicBezTo>
                  <a:cubicBezTo>
                    <a:pt x="713846" y="115888"/>
                    <a:pt x="717021" y="112183"/>
                    <a:pt x="723900" y="111125"/>
                  </a:cubicBezTo>
                  <a:cubicBezTo>
                    <a:pt x="730779" y="110067"/>
                    <a:pt x="749300" y="111125"/>
                    <a:pt x="749300" y="111125"/>
                  </a:cubicBezTo>
                  <a:cubicBezTo>
                    <a:pt x="756179" y="111125"/>
                    <a:pt x="761471" y="111654"/>
                    <a:pt x="765175" y="111125"/>
                  </a:cubicBezTo>
                  <a:cubicBezTo>
                    <a:pt x="768879" y="110596"/>
                    <a:pt x="767292" y="109008"/>
                    <a:pt x="771525" y="107950"/>
                  </a:cubicBezTo>
                  <a:cubicBezTo>
                    <a:pt x="775758" y="106892"/>
                    <a:pt x="786342" y="106892"/>
                    <a:pt x="790575" y="104775"/>
                  </a:cubicBezTo>
                  <a:cubicBezTo>
                    <a:pt x="794808" y="102658"/>
                    <a:pt x="791633" y="96837"/>
                    <a:pt x="796925" y="95250"/>
                  </a:cubicBezTo>
                  <a:cubicBezTo>
                    <a:pt x="802217" y="93663"/>
                    <a:pt x="813858" y="95779"/>
                    <a:pt x="822325" y="95250"/>
                  </a:cubicBezTo>
                  <a:cubicBezTo>
                    <a:pt x="830792" y="94721"/>
                    <a:pt x="837142" y="93663"/>
                    <a:pt x="847725" y="92075"/>
                  </a:cubicBezTo>
                  <a:cubicBezTo>
                    <a:pt x="858308" y="90488"/>
                    <a:pt x="876300" y="88371"/>
                    <a:pt x="885825" y="85725"/>
                  </a:cubicBezTo>
                  <a:cubicBezTo>
                    <a:pt x="895350" y="83079"/>
                    <a:pt x="899583" y="78317"/>
                    <a:pt x="904875" y="76200"/>
                  </a:cubicBezTo>
                  <a:cubicBezTo>
                    <a:pt x="910167" y="74083"/>
                    <a:pt x="912813" y="74083"/>
                    <a:pt x="917575" y="73025"/>
                  </a:cubicBezTo>
                  <a:cubicBezTo>
                    <a:pt x="922337" y="71967"/>
                    <a:pt x="926042" y="70379"/>
                    <a:pt x="933450" y="69850"/>
                  </a:cubicBezTo>
                  <a:cubicBezTo>
                    <a:pt x="940858" y="69321"/>
                    <a:pt x="955146" y="70379"/>
                    <a:pt x="962025" y="69850"/>
                  </a:cubicBezTo>
                  <a:cubicBezTo>
                    <a:pt x="968904" y="69321"/>
                    <a:pt x="968904" y="67204"/>
                    <a:pt x="974725" y="66675"/>
                  </a:cubicBezTo>
                  <a:cubicBezTo>
                    <a:pt x="980546" y="66146"/>
                    <a:pt x="991129" y="68792"/>
                    <a:pt x="996950" y="66675"/>
                  </a:cubicBezTo>
                  <a:cubicBezTo>
                    <a:pt x="1002771" y="64558"/>
                    <a:pt x="1005946" y="56621"/>
                    <a:pt x="1009650" y="53975"/>
                  </a:cubicBezTo>
                  <a:cubicBezTo>
                    <a:pt x="1013354" y="51329"/>
                    <a:pt x="1019175" y="50800"/>
                    <a:pt x="1019175" y="50800"/>
                  </a:cubicBezTo>
                  <a:cubicBezTo>
                    <a:pt x="1026054" y="48683"/>
                    <a:pt x="1038754" y="43921"/>
                    <a:pt x="1050925" y="41275"/>
                  </a:cubicBezTo>
                  <a:cubicBezTo>
                    <a:pt x="1063096" y="38629"/>
                    <a:pt x="1083204" y="37042"/>
                    <a:pt x="1092200" y="34925"/>
                  </a:cubicBezTo>
                  <a:cubicBezTo>
                    <a:pt x="1101196" y="32808"/>
                    <a:pt x="1100667" y="29633"/>
                    <a:pt x="1104900" y="28575"/>
                  </a:cubicBezTo>
                  <a:cubicBezTo>
                    <a:pt x="1109133" y="27517"/>
                    <a:pt x="1117600" y="28575"/>
                    <a:pt x="1117600" y="28575"/>
                  </a:cubicBezTo>
                  <a:cubicBezTo>
                    <a:pt x="1120775" y="28575"/>
                    <a:pt x="1120775" y="29104"/>
                    <a:pt x="1123950" y="28575"/>
                  </a:cubicBezTo>
                  <a:cubicBezTo>
                    <a:pt x="1127125" y="28046"/>
                    <a:pt x="1133475" y="25929"/>
                    <a:pt x="1136650" y="25400"/>
                  </a:cubicBezTo>
                  <a:cubicBezTo>
                    <a:pt x="1139825" y="24871"/>
                    <a:pt x="1143000" y="25400"/>
                    <a:pt x="1143000" y="25400"/>
                  </a:cubicBezTo>
                  <a:lnTo>
                    <a:pt x="1158875" y="25400"/>
                  </a:lnTo>
                  <a:cubicBezTo>
                    <a:pt x="1164167" y="25400"/>
                    <a:pt x="1170517" y="26987"/>
                    <a:pt x="1174750" y="25400"/>
                  </a:cubicBezTo>
                  <a:cubicBezTo>
                    <a:pt x="1178983" y="23813"/>
                    <a:pt x="1180571" y="17462"/>
                    <a:pt x="1184275" y="15875"/>
                  </a:cubicBezTo>
                  <a:cubicBezTo>
                    <a:pt x="1187979" y="14288"/>
                    <a:pt x="1196975" y="15875"/>
                    <a:pt x="1196975" y="15875"/>
                  </a:cubicBezTo>
                  <a:lnTo>
                    <a:pt x="1219200" y="15875"/>
                  </a:lnTo>
                  <a:lnTo>
                    <a:pt x="1241425" y="15875"/>
                  </a:lnTo>
                  <a:cubicBezTo>
                    <a:pt x="1247775" y="15875"/>
                    <a:pt x="1253596" y="16933"/>
                    <a:pt x="1257300" y="15875"/>
                  </a:cubicBezTo>
                  <a:cubicBezTo>
                    <a:pt x="1261004" y="14817"/>
                    <a:pt x="1261004" y="11113"/>
                    <a:pt x="1263650" y="9525"/>
                  </a:cubicBezTo>
                  <a:cubicBezTo>
                    <a:pt x="1266296" y="7938"/>
                    <a:pt x="1268942" y="7408"/>
                    <a:pt x="1273175" y="6350"/>
                  </a:cubicBezTo>
                  <a:cubicBezTo>
                    <a:pt x="1277408" y="5292"/>
                    <a:pt x="1288521" y="3704"/>
                    <a:pt x="1289050" y="3175"/>
                  </a:cubicBezTo>
                  <a:cubicBezTo>
                    <a:pt x="1289579" y="2646"/>
                    <a:pt x="1278467" y="3704"/>
                    <a:pt x="1276350" y="3175"/>
                  </a:cubicBezTo>
                  <a:cubicBezTo>
                    <a:pt x="1274233" y="2646"/>
                    <a:pt x="1276350" y="0"/>
                    <a:pt x="127635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93" name="Freeform 92"/>
            <p:cNvSpPr>
              <a:spLocks/>
            </p:cNvSpPr>
            <p:nvPr/>
          </p:nvSpPr>
          <p:spPr bwMode="auto">
            <a:xfrm>
              <a:off x="3556000" y="3433233"/>
              <a:ext cx="1263650" cy="208492"/>
            </a:xfrm>
            <a:custGeom>
              <a:avLst/>
              <a:gdLst>
                <a:gd name="T0" fmla="*/ 0 w 1263650"/>
                <a:gd name="T1" fmla="*/ 208492 h 208492"/>
                <a:gd name="T2" fmla="*/ 95250 w 1263650"/>
                <a:gd name="T3" fmla="*/ 192617 h 208492"/>
                <a:gd name="T4" fmla="*/ 149225 w 1263650"/>
                <a:gd name="T5" fmla="*/ 179917 h 208492"/>
                <a:gd name="T6" fmla="*/ 168275 w 1263650"/>
                <a:gd name="T7" fmla="*/ 179917 h 208492"/>
                <a:gd name="T8" fmla="*/ 203200 w 1263650"/>
                <a:gd name="T9" fmla="*/ 173567 h 208492"/>
                <a:gd name="T10" fmla="*/ 241300 w 1263650"/>
                <a:gd name="T11" fmla="*/ 164042 h 208492"/>
                <a:gd name="T12" fmla="*/ 269875 w 1263650"/>
                <a:gd name="T13" fmla="*/ 154517 h 208492"/>
                <a:gd name="T14" fmla="*/ 298450 w 1263650"/>
                <a:gd name="T15" fmla="*/ 160867 h 208492"/>
                <a:gd name="T16" fmla="*/ 320675 w 1263650"/>
                <a:gd name="T17" fmla="*/ 151342 h 208492"/>
                <a:gd name="T18" fmla="*/ 342900 w 1263650"/>
                <a:gd name="T19" fmla="*/ 148167 h 208492"/>
                <a:gd name="T20" fmla="*/ 377825 w 1263650"/>
                <a:gd name="T21" fmla="*/ 135467 h 208492"/>
                <a:gd name="T22" fmla="*/ 431800 w 1263650"/>
                <a:gd name="T23" fmla="*/ 129117 h 208492"/>
                <a:gd name="T24" fmla="*/ 460375 w 1263650"/>
                <a:gd name="T25" fmla="*/ 132292 h 208492"/>
                <a:gd name="T26" fmla="*/ 479425 w 1263650"/>
                <a:gd name="T27" fmla="*/ 116417 h 208492"/>
                <a:gd name="T28" fmla="*/ 520700 w 1263650"/>
                <a:gd name="T29" fmla="*/ 122767 h 208492"/>
                <a:gd name="T30" fmla="*/ 549275 w 1263650"/>
                <a:gd name="T31" fmla="*/ 122767 h 208492"/>
                <a:gd name="T32" fmla="*/ 581025 w 1263650"/>
                <a:gd name="T33" fmla="*/ 122767 h 208492"/>
                <a:gd name="T34" fmla="*/ 606425 w 1263650"/>
                <a:gd name="T35" fmla="*/ 119592 h 208492"/>
                <a:gd name="T36" fmla="*/ 660400 w 1263650"/>
                <a:gd name="T37" fmla="*/ 110067 h 208492"/>
                <a:gd name="T38" fmla="*/ 688975 w 1263650"/>
                <a:gd name="T39" fmla="*/ 110067 h 208492"/>
                <a:gd name="T40" fmla="*/ 704850 w 1263650"/>
                <a:gd name="T41" fmla="*/ 100542 h 208492"/>
                <a:gd name="T42" fmla="*/ 739775 w 1263650"/>
                <a:gd name="T43" fmla="*/ 100542 h 208492"/>
                <a:gd name="T44" fmla="*/ 790575 w 1263650"/>
                <a:gd name="T45" fmla="*/ 81492 h 208492"/>
                <a:gd name="T46" fmla="*/ 815975 w 1263650"/>
                <a:gd name="T47" fmla="*/ 78317 h 208492"/>
                <a:gd name="T48" fmla="*/ 844550 w 1263650"/>
                <a:gd name="T49" fmla="*/ 71967 h 208492"/>
                <a:gd name="T50" fmla="*/ 866775 w 1263650"/>
                <a:gd name="T51" fmla="*/ 71967 h 208492"/>
                <a:gd name="T52" fmla="*/ 892175 w 1263650"/>
                <a:gd name="T53" fmla="*/ 75142 h 208492"/>
                <a:gd name="T54" fmla="*/ 923925 w 1263650"/>
                <a:gd name="T55" fmla="*/ 59267 h 208492"/>
                <a:gd name="T56" fmla="*/ 987425 w 1263650"/>
                <a:gd name="T57" fmla="*/ 43392 h 208492"/>
                <a:gd name="T58" fmla="*/ 1000125 w 1263650"/>
                <a:gd name="T59" fmla="*/ 43392 h 208492"/>
                <a:gd name="T60" fmla="*/ 1022350 w 1263650"/>
                <a:gd name="T61" fmla="*/ 40217 h 208492"/>
                <a:gd name="T62" fmla="*/ 1057275 w 1263650"/>
                <a:gd name="T63" fmla="*/ 37042 h 208492"/>
                <a:gd name="T64" fmla="*/ 1089025 w 1263650"/>
                <a:gd name="T65" fmla="*/ 30692 h 208492"/>
                <a:gd name="T66" fmla="*/ 1120775 w 1263650"/>
                <a:gd name="T67" fmla="*/ 21167 h 208492"/>
                <a:gd name="T68" fmla="*/ 1143000 w 1263650"/>
                <a:gd name="T69" fmla="*/ 27517 h 208492"/>
                <a:gd name="T70" fmla="*/ 1162050 w 1263650"/>
                <a:gd name="T71" fmla="*/ 27517 h 208492"/>
                <a:gd name="T72" fmla="*/ 1187450 w 1263650"/>
                <a:gd name="T73" fmla="*/ 11642 h 208492"/>
                <a:gd name="T74" fmla="*/ 1216025 w 1263650"/>
                <a:gd name="T75" fmla="*/ 14817 h 208492"/>
                <a:gd name="T76" fmla="*/ 1228725 w 1263650"/>
                <a:gd name="T77" fmla="*/ 2117 h 208492"/>
                <a:gd name="T78" fmla="*/ 1254125 w 1263650"/>
                <a:gd name="T79" fmla="*/ 2117 h 208492"/>
                <a:gd name="T80" fmla="*/ 1263650 w 1263650"/>
                <a:gd name="T81" fmla="*/ 2117 h 208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63650" h="208492">
                  <a:moveTo>
                    <a:pt x="0" y="208492"/>
                  </a:moveTo>
                  <a:lnTo>
                    <a:pt x="95250" y="192617"/>
                  </a:lnTo>
                  <a:cubicBezTo>
                    <a:pt x="120121" y="187855"/>
                    <a:pt x="137054" y="182034"/>
                    <a:pt x="149225" y="179917"/>
                  </a:cubicBezTo>
                  <a:cubicBezTo>
                    <a:pt x="161396" y="177800"/>
                    <a:pt x="159279" y="180975"/>
                    <a:pt x="168275" y="179917"/>
                  </a:cubicBezTo>
                  <a:cubicBezTo>
                    <a:pt x="177271" y="178859"/>
                    <a:pt x="191029" y="176213"/>
                    <a:pt x="203200" y="173567"/>
                  </a:cubicBezTo>
                  <a:cubicBezTo>
                    <a:pt x="215371" y="170921"/>
                    <a:pt x="230187" y="167217"/>
                    <a:pt x="241300" y="164042"/>
                  </a:cubicBezTo>
                  <a:cubicBezTo>
                    <a:pt x="252413" y="160867"/>
                    <a:pt x="260350" y="155046"/>
                    <a:pt x="269875" y="154517"/>
                  </a:cubicBezTo>
                  <a:cubicBezTo>
                    <a:pt x="279400" y="153988"/>
                    <a:pt x="289983" y="161396"/>
                    <a:pt x="298450" y="160867"/>
                  </a:cubicBezTo>
                  <a:cubicBezTo>
                    <a:pt x="306917" y="160338"/>
                    <a:pt x="313267" y="153459"/>
                    <a:pt x="320675" y="151342"/>
                  </a:cubicBezTo>
                  <a:cubicBezTo>
                    <a:pt x="328083" y="149225"/>
                    <a:pt x="333375" y="150813"/>
                    <a:pt x="342900" y="148167"/>
                  </a:cubicBezTo>
                  <a:cubicBezTo>
                    <a:pt x="352425" y="145521"/>
                    <a:pt x="363008" y="138642"/>
                    <a:pt x="377825" y="135467"/>
                  </a:cubicBezTo>
                  <a:cubicBezTo>
                    <a:pt x="392642" y="132292"/>
                    <a:pt x="418042" y="129646"/>
                    <a:pt x="431800" y="129117"/>
                  </a:cubicBezTo>
                  <a:cubicBezTo>
                    <a:pt x="445558" y="128588"/>
                    <a:pt x="452438" y="134409"/>
                    <a:pt x="460375" y="132292"/>
                  </a:cubicBezTo>
                  <a:cubicBezTo>
                    <a:pt x="468312" y="130175"/>
                    <a:pt x="469371" y="118004"/>
                    <a:pt x="479425" y="116417"/>
                  </a:cubicBezTo>
                  <a:cubicBezTo>
                    <a:pt x="489479" y="114830"/>
                    <a:pt x="509058" y="121709"/>
                    <a:pt x="520700" y="122767"/>
                  </a:cubicBezTo>
                  <a:cubicBezTo>
                    <a:pt x="532342" y="123825"/>
                    <a:pt x="549275" y="122767"/>
                    <a:pt x="549275" y="122767"/>
                  </a:cubicBezTo>
                  <a:cubicBezTo>
                    <a:pt x="559329" y="122767"/>
                    <a:pt x="571500" y="123296"/>
                    <a:pt x="581025" y="122767"/>
                  </a:cubicBezTo>
                  <a:cubicBezTo>
                    <a:pt x="590550" y="122238"/>
                    <a:pt x="593196" y="121709"/>
                    <a:pt x="606425" y="119592"/>
                  </a:cubicBezTo>
                  <a:cubicBezTo>
                    <a:pt x="619654" y="117475"/>
                    <a:pt x="646642" y="111654"/>
                    <a:pt x="660400" y="110067"/>
                  </a:cubicBezTo>
                  <a:cubicBezTo>
                    <a:pt x="674158" y="108480"/>
                    <a:pt x="681567" y="111654"/>
                    <a:pt x="688975" y="110067"/>
                  </a:cubicBezTo>
                  <a:cubicBezTo>
                    <a:pt x="696383" y="108480"/>
                    <a:pt x="696383" y="102129"/>
                    <a:pt x="704850" y="100542"/>
                  </a:cubicBezTo>
                  <a:cubicBezTo>
                    <a:pt x="713317" y="98955"/>
                    <a:pt x="725488" y="103717"/>
                    <a:pt x="739775" y="100542"/>
                  </a:cubicBezTo>
                  <a:cubicBezTo>
                    <a:pt x="754062" y="97367"/>
                    <a:pt x="777875" y="85196"/>
                    <a:pt x="790575" y="81492"/>
                  </a:cubicBezTo>
                  <a:cubicBezTo>
                    <a:pt x="803275" y="77788"/>
                    <a:pt x="806979" y="79904"/>
                    <a:pt x="815975" y="78317"/>
                  </a:cubicBezTo>
                  <a:cubicBezTo>
                    <a:pt x="824971" y="76730"/>
                    <a:pt x="836083" y="73025"/>
                    <a:pt x="844550" y="71967"/>
                  </a:cubicBezTo>
                  <a:cubicBezTo>
                    <a:pt x="853017" y="70909"/>
                    <a:pt x="858838" y="71438"/>
                    <a:pt x="866775" y="71967"/>
                  </a:cubicBezTo>
                  <a:cubicBezTo>
                    <a:pt x="874713" y="72496"/>
                    <a:pt x="882650" y="77259"/>
                    <a:pt x="892175" y="75142"/>
                  </a:cubicBezTo>
                  <a:cubicBezTo>
                    <a:pt x="901700" y="73025"/>
                    <a:pt x="908050" y="64559"/>
                    <a:pt x="923925" y="59267"/>
                  </a:cubicBezTo>
                  <a:cubicBezTo>
                    <a:pt x="939800" y="53975"/>
                    <a:pt x="974725" y="46038"/>
                    <a:pt x="987425" y="43392"/>
                  </a:cubicBezTo>
                  <a:cubicBezTo>
                    <a:pt x="1000125" y="40746"/>
                    <a:pt x="994304" y="43921"/>
                    <a:pt x="1000125" y="43392"/>
                  </a:cubicBezTo>
                  <a:cubicBezTo>
                    <a:pt x="1005946" y="42863"/>
                    <a:pt x="1012825" y="41275"/>
                    <a:pt x="1022350" y="40217"/>
                  </a:cubicBezTo>
                  <a:cubicBezTo>
                    <a:pt x="1031875" y="39159"/>
                    <a:pt x="1046163" y="38629"/>
                    <a:pt x="1057275" y="37042"/>
                  </a:cubicBezTo>
                  <a:cubicBezTo>
                    <a:pt x="1068387" y="35455"/>
                    <a:pt x="1078442" y="33338"/>
                    <a:pt x="1089025" y="30692"/>
                  </a:cubicBezTo>
                  <a:cubicBezTo>
                    <a:pt x="1099608" y="28046"/>
                    <a:pt x="1111779" y="21696"/>
                    <a:pt x="1120775" y="21167"/>
                  </a:cubicBezTo>
                  <a:cubicBezTo>
                    <a:pt x="1129771" y="20638"/>
                    <a:pt x="1136121" y="26459"/>
                    <a:pt x="1143000" y="27517"/>
                  </a:cubicBezTo>
                  <a:cubicBezTo>
                    <a:pt x="1149879" y="28575"/>
                    <a:pt x="1154642" y="30163"/>
                    <a:pt x="1162050" y="27517"/>
                  </a:cubicBezTo>
                  <a:cubicBezTo>
                    <a:pt x="1169458" y="24871"/>
                    <a:pt x="1178454" y="13759"/>
                    <a:pt x="1187450" y="11642"/>
                  </a:cubicBezTo>
                  <a:cubicBezTo>
                    <a:pt x="1196446" y="9525"/>
                    <a:pt x="1209146" y="16404"/>
                    <a:pt x="1216025" y="14817"/>
                  </a:cubicBezTo>
                  <a:cubicBezTo>
                    <a:pt x="1222904" y="13230"/>
                    <a:pt x="1222375" y="4234"/>
                    <a:pt x="1228725" y="2117"/>
                  </a:cubicBezTo>
                  <a:cubicBezTo>
                    <a:pt x="1235075" y="0"/>
                    <a:pt x="1254125" y="2117"/>
                    <a:pt x="1254125" y="2117"/>
                  </a:cubicBezTo>
                  <a:lnTo>
                    <a:pt x="1263650" y="2117"/>
                  </a:ln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94" name="Freeform 93"/>
            <p:cNvSpPr>
              <a:spLocks/>
            </p:cNvSpPr>
            <p:nvPr/>
          </p:nvSpPr>
          <p:spPr bwMode="auto">
            <a:xfrm>
              <a:off x="4832350" y="3238500"/>
              <a:ext cx="1336675" cy="196850"/>
            </a:xfrm>
            <a:custGeom>
              <a:avLst/>
              <a:gdLst>
                <a:gd name="T0" fmla="*/ 0 w 1336675"/>
                <a:gd name="T1" fmla="*/ 196850 h 196850"/>
                <a:gd name="T2" fmla="*/ 50800 w 1336675"/>
                <a:gd name="T3" fmla="*/ 184150 h 196850"/>
                <a:gd name="T4" fmla="*/ 79375 w 1336675"/>
                <a:gd name="T5" fmla="*/ 184150 h 196850"/>
                <a:gd name="T6" fmla="*/ 107950 w 1336675"/>
                <a:gd name="T7" fmla="*/ 180975 h 196850"/>
                <a:gd name="T8" fmla="*/ 155575 w 1336675"/>
                <a:gd name="T9" fmla="*/ 171450 h 196850"/>
                <a:gd name="T10" fmla="*/ 184150 w 1336675"/>
                <a:gd name="T11" fmla="*/ 161925 h 196850"/>
                <a:gd name="T12" fmla="*/ 212725 w 1336675"/>
                <a:gd name="T13" fmla="*/ 158750 h 196850"/>
                <a:gd name="T14" fmla="*/ 231775 w 1336675"/>
                <a:gd name="T15" fmla="*/ 155575 h 196850"/>
                <a:gd name="T16" fmla="*/ 269875 w 1336675"/>
                <a:gd name="T17" fmla="*/ 149225 h 196850"/>
                <a:gd name="T18" fmla="*/ 298450 w 1336675"/>
                <a:gd name="T19" fmla="*/ 149225 h 196850"/>
                <a:gd name="T20" fmla="*/ 330200 w 1336675"/>
                <a:gd name="T21" fmla="*/ 149225 h 196850"/>
                <a:gd name="T22" fmla="*/ 374650 w 1336675"/>
                <a:gd name="T23" fmla="*/ 146050 h 196850"/>
                <a:gd name="T24" fmla="*/ 393700 w 1336675"/>
                <a:gd name="T25" fmla="*/ 136525 h 196850"/>
                <a:gd name="T26" fmla="*/ 441325 w 1336675"/>
                <a:gd name="T27" fmla="*/ 133350 h 196850"/>
                <a:gd name="T28" fmla="*/ 457200 w 1336675"/>
                <a:gd name="T29" fmla="*/ 117475 h 196850"/>
                <a:gd name="T30" fmla="*/ 495300 w 1336675"/>
                <a:gd name="T31" fmla="*/ 114300 h 196850"/>
                <a:gd name="T32" fmla="*/ 527050 w 1336675"/>
                <a:gd name="T33" fmla="*/ 114300 h 196850"/>
                <a:gd name="T34" fmla="*/ 558800 w 1336675"/>
                <a:gd name="T35" fmla="*/ 101600 h 196850"/>
                <a:gd name="T36" fmla="*/ 603250 w 1336675"/>
                <a:gd name="T37" fmla="*/ 107950 h 196850"/>
                <a:gd name="T38" fmla="*/ 638175 w 1336675"/>
                <a:gd name="T39" fmla="*/ 95250 h 196850"/>
                <a:gd name="T40" fmla="*/ 688975 w 1336675"/>
                <a:gd name="T41" fmla="*/ 92075 h 196850"/>
                <a:gd name="T42" fmla="*/ 711200 w 1336675"/>
                <a:gd name="T43" fmla="*/ 85725 h 196850"/>
                <a:gd name="T44" fmla="*/ 752475 w 1336675"/>
                <a:gd name="T45" fmla="*/ 85725 h 196850"/>
                <a:gd name="T46" fmla="*/ 781050 w 1336675"/>
                <a:gd name="T47" fmla="*/ 73025 h 196850"/>
                <a:gd name="T48" fmla="*/ 828675 w 1336675"/>
                <a:gd name="T49" fmla="*/ 57150 h 196850"/>
                <a:gd name="T50" fmla="*/ 876300 w 1336675"/>
                <a:gd name="T51" fmla="*/ 53975 h 196850"/>
                <a:gd name="T52" fmla="*/ 885825 w 1336675"/>
                <a:gd name="T53" fmla="*/ 47625 h 196850"/>
                <a:gd name="T54" fmla="*/ 914400 w 1336675"/>
                <a:gd name="T55" fmla="*/ 44450 h 196850"/>
                <a:gd name="T56" fmla="*/ 955675 w 1336675"/>
                <a:gd name="T57" fmla="*/ 41275 h 196850"/>
                <a:gd name="T58" fmla="*/ 993775 w 1336675"/>
                <a:gd name="T59" fmla="*/ 31750 h 196850"/>
                <a:gd name="T60" fmla="*/ 1041400 w 1336675"/>
                <a:gd name="T61" fmla="*/ 31750 h 196850"/>
                <a:gd name="T62" fmla="*/ 1066800 w 1336675"/>
                <a:gd name="T63" fmla="*/ 22225 h 196850"/>
                <a:gd name="T64" fmla="*/ 1120775 w 1336675"/>
                <a:gd name="T65" fmla="*/ 25400 h 196850"/>
                <a:gd name="T66" fmla="*/ 1152525 w 1336675"/>
                <a:gd name="T67" fmla="*/ 22225 h 196850"/>
                <a:gd name="T68" fmla="*/ 1174750 w 1336675"/>
                <a:gd name="T69" fmla="*/ 25400 h 196850"/>
                <a:gd name="T70" fmla="*/ 1222375 w 1336675"/>
                <a:gd name="T71" fmla="*/ 22225 h 196850"/>
                <a:gd name="T72" fmla="*/ 1222375 w 1336675"/>
                <a:gd name="T73" fmla="*/ 15875 h 196850"/>
                <a:gd name="T74" fmla="*/ 1238250 w 1336675"/>
                <a:gd name="T75" fmla="*/ 15875 h 196850"/>
                <a:gd name="T76" fmla="*/ 1263650 w 1336675"/>
                <a:gd name="T77" fmla="*/ 15875 h 196850"/>
                <a:gd name="T78" fmla="*/ 1276350 w 1336675"/>
                <a:gd name="T79" fmla="*/ 6350 h 196850"/>
                <a:gd name="T80" fmla="*/ 1285875 w 1336675"/>
                <a:gd name="T81" fmla="*/ 0 h 196850"/>
                <a:gd name="T82" fmla="*/ 1336675 w 1336675"/>
                <a:gd name="T83" fmla="*/ 6350 h 196850"/>
                <a:gd name="T84" fmla="*/ 1336675 w 1336675"/>
                <a:gd name="T85" fmla="*/ 6350 h 1968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36675" h="196850">
                  <a:moveTo>
                    <a:pt x="0" y="196850"/>
                  </a:moveTo>
                  <a:cubicBezTo>
                    <a:pt x="18785" y="191558"/>
                    <a:pt x="37571" y="186267"/>
                    <a:pt x="50800" y="184150"/>
                  </a:cubicBezTo>
                  <a:cubicBezTo>
                    <a:pt x="64029" y="182033"/>
                    <a:pt x="69850" y="184679"/>
                    <a:pt x="79375" y="184150"/>
                  </a:cubicBezTo>
                  <a:cubicBezTo>
                    <a:pt x="88900" y="183621"/>
                    <a:pt x="95250" y="183092"/>
                    <a:pt x="107950" y="180975"/>
                  </a:cubicBezTo>
                  <a:cubicBezTo>
                    <a:pt x="120650" y="178858"/>
                    <a:pt x="142875" y="174625"/>
                    <a:pt x="155575" y="171450"/>
                  </a:cubicBezTo>
                  <a:cubicBezTo>
                    <a:pt x="168275" y="168275"/>
                    <a:pt x="174625" y="164042"/>
                    <a:pt x="184150" y="161925"/>
                  </a:cubicBezTo>
                  <a:cubicBezTo>
                    <a:pt x="193675" y="159808"/>
                    <a:pt x="204788" y="159808"/>
                    <a:pt x="212725" y="158750"/>
                  </a:cubicBezTo>
                  <a:cubicBezTo>
                    <a:pt x="220662" y="157692"/>
                    <a:pt x="231775" y="155575"/>
                    <a:pt x="231775" y="155575"/>
                  </a:cubicBezTo>
                  <a:cubicBezTo>
                    <a:pt x="241300" y="153988"/>
                    <a:pt x="258763" y="150283"/>
                    <a:pt x="269875" y="149225"/>
                  </a:cubicBezTo>
                  <a:cubicBezTo>
                    <a:pt x="280987" y="148167"/>
                    <a:pt x="298450" y="149225"/>
                    <a:pt x="298450" y="149225"/>
                  </a:cubicBezTo>
                  <a:cubicBezTo>
                    <a:pt x="308504" y="149225"/>
                    <a:pt x="317500" y="149754"/>
                    <a:pt x="330200" y="149225"/>
                  </a:cubicBezTo>
                  <a:cubicBezTo>
                    <a:pt x="342900" y="148696"/>
                    <a:pt x="364067" y="148167"/>
                    <a:pt x="374650" y="146050"/>
                  </a:cubicBezTo>
                  <a:cubicBezTo>
                    <a:pt x="385233" y="143933"/>
                    <a:pt x="382588" y="138642"/>
                    <a:pt x="393700" y="136525"/>
                  </a:cubicBezTo>
                  <a:cubicBezTo>
                    <a:pt x="404812" y="134408"/>
                    <a:pt x="430742" y="136525"/>
                    <a:pt x="441325" y="133350"/>
                  </a:cubicBezTo>
                  <a:cubicBezTo>
                    <a:pt x="451908" y="130175"/>
                    <a:pt x="448204" y="120650"/>
                    <a:pt x="457200" y="117475"/>
                  </a:cubicBezTo>
                  <a:cubicBezTo>
                    <a:pt x="466196" y="114300"/>
                    <a:pt x="483658" y="114829"/>
                    <a:pt x="495300" y="114300"/>
                  </a:cubicBezTo>
                  <a:cubicBezTo>
                    <a:pt x="506942" y="113771"/>
                    <a:pt x="516467" y="116417"/>
                    <a:pt x="527050" y="114300"/>
                  </a:cubicBezTo>
                  <a:cubicBezTo>
                    <a:pt x="537633" y="112183"/>
                    <a:pt x="546100" y="102658"/>
                    <a:pt x="558800" y="101600"/>
                  </a:cubicBezTo>
                  <a:cubicBezTo>
                    <a:pt x="571500" y="100542"/>
                    <a:pt x="590021" y="109008"/>
                    <a:pt x="603250" y="107950"/>
                  </a:cubicBezTo>
                  <a:cubicBezTo>
                    <a:pt x="616479" y="106892"/>
                    <a:pt x="623888" y="97896"/>
                    <a:pt x="638175" y="95250"/>
                  </a:cubicBezTo>
                  <a:cubicBezTo>
                    <a:pt x="652462" y="92604"/>
                    <a:pt x="676804" y="93662"/>
                    <a:pt x="688975" y="92075"/>
                  </a:cubicBezTo>
                  <a:cubicBezTo>
                    <a:pt x="701146" y="90488"/>
                    <a:pt x="700617" y="86783"/>
                    <a:pt x="711200" y="85725"/>
                  </a:cubicBezTo>
                  <a:cubicBezTo>
                    <a:pt x="721783" y="84667"/>
                    <a:pt x="740833" y="87842"/>
                    <a:pt x="752475" y="85725"/>
                  </a:cubicBezTo>
                  <a:cubicBezTo>
                    <a:pt x="764117" y="83608"/>
                    <a:pt x="768350" y="77788"/>
                    <a:pt x="781050" y="73025"/>
                  </a:cubicBezTo>
                  <a:cubicBezTo>
                    <a:pt x="793750" y="68262"/>
                    <a:pt x="812800" y="60325"/>
                    <a:pt x="828675" y="57150"/>
                  </a:cubicBezTo>
                  <a:cubicBezTo>
                    <a:pt x="844550" y="53975"/>
                    <a:pt x="866775" y="55563"/>
                    <a:pt x="876300" y="53975"/>
                  </a:cubicBezTo>
                  <a:cubicBezTo>
                    <a:pt x="885825" y="52388"/>
                    <a:pt x="879475" y="49213"/>
                    <a:pt x="885825" y="47625"/>
                  </a:cubicBezTo>
                  <a:cubicBezTo>
                    <a:pt x="892175" y="46038"/>
                    <a:pt x="902758" y="45508"/>
                    <a:pt x="914400" y="44450"/>
                  </a:cubicBezTo>
                  <a:cubicBezTo>
                    <a:pt x="926042" y="43392"/>
                    <a:pt x="942446" y="43392"/>
                    <a:pt x="955675" y="41275"/>
                  </a:cubicBezTo>
                  <a:cubicBezTo>
                    <a:pt x="968904" y="39158"/>
                    <a:pt x="979488" y="33337"/>
                    <a:pt x="993775" y="31750"/>
                  </a:cubicBezTo>
                  <a:cubicBezTo>
                    <a:pt x="1008062" y="30163"/>
                    <a:pt x="1029229" y="33337"/>
                    <a:pt x="1041400" y="31750"/>
                  </a:cubicBezTo>
                  <a:cubicBezTo>
                    <a:pt x="1053571" y="30163"/>
                    <a:pt x="1053571" y="23283"/>
                    <a:pt x="1066800" y="22225"/>
                  </a:cubicBezTo>
                  <a:cubicBezTo>
                    <a:pt x="1080029" y="21167"/>
                    <a:pt x="1106488" y="25400"/>
                    <a:pt x="1120775" y="25400"/>
                  </a:cubicBezTo>
                  <a:cubicBezTo>
                    <a:pt x="1135062" y="25400"/>
                    <a:pt x="1143529" y="22225"/>
                    <a:pt x="1152525" y="22225"/>
                  </a:cubicBezTo>
                  <a:cubicBezTo>
                    <a:pt x="1161521" y="22225"/>
                    <a:pt x="1163108" y="25400"/>
                    <a:pt x="1174750" y="25400"/>
                  </a:cubicBezTo>
                  <a:cubicBezTo>
                    <a:pt x="1186392" y="25400"/>
                    <a:pt x="1214437" y="23813"/>
                    <a:pt x="1222375" y="22225"/>
                  </a:cubicBezTo>
                  <a:cubicBezTo>
                    <a:pt x="1230313" y="20637"/>
                    <a:pt x="1219729" y="16933"/>
                    <a:pt x="1222375" y="15875"/>
                  </a:cubicBezTo>
                  <a:cubicBezTo>
                    <a:pt x="1225021" y="14817"/>
                    <a:pt x="1238250" y="15875"/>
                    <a:pt x="1238250" y="15875"/>
                  </a:cubicBezTo>
                  <a:cubicBezTo>
                    <a:pt x="1245129" y="15875"/>
                    <a:pt x="1257300" y="17463"/>
                    <a:pt x="1263650" y="15875"/>
                  </a:cubicBezTo>
                  <a:cubicBezTo>
                    <a:pt x="1270000" y="14288"/>
                    <a:pt x="1272646" y="8996"/>
                    <a:pt x="1276350" y="6350"/>
                  </a:cubicBezTo>
                  <a:cubicBezTo>
                    <a:pt x="1280054" y="3704"/>
                    <a:pt x="1275821" y="0"/>
                    <a:pt x="1285875" y="0"/>
                  </a:cubicBezTo>
                  <a:cubicBezTo>
                    <a:pt x="1295929" y="0"/>
                    <a:pt x="1336675" y="6350"/>
                    <a:pt x="1336675" y="635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95" name="Freeform 94"/>
            <p:cNvSpPr>
              <a:spLocks/>
            </p:cNvSpPr>
            <p:nvPr/>
          </p:nvSpPr>
          <p:spPr bwMode="auto">
            <a:xfrm>
              <a:off x="6165850" y="3079221"/>
              <a:ext cx="1035050" cy="162454"/>
            </a:xfrm>
            <a:custGeom>
              <a:avLst/>
              <a:gdLst>
                <a:gd name="T0" fmla="*/ 0 w 1035050"/>
                <a:gd name="T1" fmla="*/ 162454 h 162454"/>
                <a:gd name="T2" fmla="*/ 66675 w 1035050"/>
                <a:gd name="T3" fmla="*/ 146579 h 162454"/>
                <a:gd name="T4" fmla="*/ 146050 w 1035050"/>
                <a:gd name="T5" fmla="*/ 137054 h 162454"/>
                <a:gd name="T6" fmla="*/ 155575 w 1035050"/>
                <a:gd name="T7" fmla="*/ 127529 h 162454"/>
                <a:gd name="T8" fmla="*/ 171450 w 1035050"/>
                <a:gd name="T9" fmla="*/ 124354 h 162454"/>
                <a:gd name="T10" fmla="*/ 196850 w 1035050"/>
                <a:gd name="T11" fmla="*/ 124354 h 162454"/>
                <a:gd name="T12" fmla="*/ 219075 w 1035050"/>
                <a:gd name="T13" fmla="*/ 111654 h 162454"/>
                <a:gd name="T14" fmla="*/ 238125 w 1035050"/>
                <a:gd name="T15" fmla="*/ 98954 h 162454"/>
                <a:gd name="T16" fmla="*/ 279400 w 1035050"/>
                <a:gd name="T17" fmla="*/ 98954 h 162454"/>
                <a:gd name="T18" fmla="*/ 336550 w 1035050"/>
                <a:gd name="T19" fmla="*/ 98954 h 162454"/>
                <a:gd name="T20" fmla="*/ 361950 w 1035050"/>
                <a:gd name="T21" fmla="*/ 95779 h 162454"/>
                <a:gd name="T22" fmla="*/ 406400 w 1035050"/>
                <a:gd name="T23" fmla="*/ 95779 h 162454"/>
                <a:gd name="T24" fmla="*/ 422275 w 1035050"/>
                <a:gd name="T25" fmla="*/ 83079 h 162454"/>
                <a:gd name="T26" fmla="*/ 428625 w 1035050"/>
                <a:gd name="T27" fmla="*/ 70379 h 162454"/>
                <a:gd name="T28" fmla="*/ 479425 w 1035050"/>
                <a:gd name="T29" fmla="*/ 70379 h 162454"/>
                <a:gd name="T30" fmla="*/ 498475 w 1035050"/>
                <a:gd name="T31" fmla="*/ 57679 h 162454"/>
                <a:gd name="T32" fmla="*/ 584200 w 1035050"/>
                <a:gd name="T33" fmla="*/ 54504 h 162454"/>
                <a:gd name="T34" fmla="*/ 587375 w 1035050"/>
                <a:gd name="T35" fmla="*/ 51329 h 162454"/>
                <a:gd name="T36" fmla="*/ 628650 w 1035050"/>
                <a:gd name="T37" fmla="*/ 44979 h 162454"/>
                <a:gd name="T38" fmla="*/ 660400 w 1035050"/>
                <a:gd name="T39" fmla="*/ 48154 h 162454"/>
                <a:gd name="T40" fmla="*/ 669925 w 1035050"/>
                <a:gd name="T41" fmla="*/ 44979 h 162454"/>
                <a:gd name="T42" fmla="*/ 723900 w 1035050"/>
                <a:gd name="T43" fmla="*/ 44979 h 162454"/>
                <a:gd name="T44" fmla="*/ 727075 w 1035050"/>
                <a:gd name="T45" fmla="*/ 29104 h 162454"/>
                <a:gd name="T46" fmla="*/ 758825 w 1035050"/>
                <a:gd name="T47" fmla="*/ 29104 h 162454"/>
                <a:gd name="T48" fmla="*/ 758825 w 1035050"/>
                <a:gd name="T49" fmla="*/ 16404 h 162454"/>
                <a:gd name="T50" fmla="*/ 800100 w 1035050"/>
                <a:gd name="T51" fmla="*/ 19579 h 162454"/>
                <a:gd name="T52" fmla="*/ 806450 w 1035050"/>
                <a:gd name="T53" fmla="*/ 6879 h 162454"/>
                <a:gd name="T54" fmla="*/ 863600 w 1035050"/>
                <a:gd name="T55" fmla="*/ 3704 h 162454"/>
                <a:gd name="T56" fmla="*/ 863600 w 1035050"/>
                <a:gd name="T57" fmla="*/ 529 h 162454"/>
                <a:gd name="T58" fmla="*/ 1035050 w 1035050"/>
                <a:gd name="T59" fmla="*/ 529 h 1624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35050" h="162454">
                  <a:moveTo>
                    <a:pt x="0" y="162454"/>
                  </a:moveTo>
                  <a:cubicBezTo>
                    <a:pt x="21166" y="156633"/>
                    <a:pt x="42333" y="150812"/>
                    <a:pt x="66675" y="146579"/>
                  </a:cubicBezTo>
                  <a:cubicBezTo>
                    <a:pt x="91017" y="142346"/>
                    <a:pt x="131233" y="140229"/>
                    <a:pt x="146050" y="137054"/>
                  </a:cubicBezTo>
                  <a:cubicBezTo>
                    <a:pt x="160867" y="133879"/>
                    <a:pt x="151342" y="129646"/>
                    <a:pt x="155575" y="127529"/>
                  </a:cubicBezTo>
                  <a:cubicBezTo>
                    <a:pt x="159808" y="125412"/>
                    <a:pt x="164571" y="124883"/>
                    <a:pt x="171450" y="124354"/>
                  </a:cubicBezTo>
                  <a:cubicBezTo>
                    <a:pt x="178329" y="123825"/>
                    <a:pt x="188913" y="126471"/>
                    <a:pt x="196850" y="124354"/>
                  </a:cubicBezTo>
                  <a:cubicBezTo>
                    <a:pt x="204787" y="122237"/>
                    <a:pt x="212196" y="115887"/>
                    <a:pt x="219075" y="111654"/>
                  </a:cubicBezTo>
                  <a:cubicBezTo>
                    <a:pt x="225954" y="107421"/>
                    <a:pt x="228071" y="101071"/>
                    <a:pt x="238125" y="98954"/>
                  </a:cubicBezTo>
                  <a:cubicBezTo>
                    <a:pt x="248179" y="96837"/>
                    <a:pt x="279400" y="98954"/>
                    <a:pt x="279400" y="98954"/>
                  </a:cubicBezTo>
                  <a:cubicBezTo>
                    <a:pt x="295804" y="98954"/>
                    <a:pt x="322792" y="99483"/>
                    <a:pt x="336550" y="98954"/>
                  </a:cubicBezTo>
                  <a:cubicBezTo>
                    <a:pt x="350308" y="98425"/>
                    <a:pt x="350308" y="96308"/>
                    <a:pt x="361950" y="95779"/>
                  </a:cubicBezTo>
                  <a:cubicBezTo>
                    <a:pt x="373592" y="95250"/>
                    <a:pt x="396346" y="97896"/>
                    <a:pt x="406400" y="95779"/>
                  </a:cubicBezTo>
                  <a:cubicBezTo>
                    <a:pt x="416454" y="93662"/>
                    <a:pt x="418571" y="87312"/>
                    <a:pt x="422275" y="83079"/>
                  </a:cubicBezTo>
                  <a:cubicBezTo>
                    <a:pt x="425979" y="78846"/>
                    <a:pt x="419100" y="72496"/>
                    <a:pt x="428625" y="70379"/>
                  </a:cubicBezTo>
                  <a:cubicBezTo>
                    <a:pt x="438150" y="68262"/>
                    <a:pt x="467783" y="72496"/>
                    <a:pt x="479425" y="70379"/>
                  </a:cubicBezTo>
                  <a:cubicBezTo>
                    <a:pt x="491067" y="68262"/>
                    <a:pt x="481012" y="60325"/>
                    <a:pt x="498475" y="57679"/>
                  </a:cubicBezTo>
                  <a:cubicBezTo>
                    <a:pt x="515938" y="55033"/>
                    <a:pt x="569383" y="55562"/>
                    <a:pt x="584200" y="54504"/>
                  </a:cubicBezTo>
                  <a:cubicBezTo>
                    <a:pt x="599017" y="53446"/>
                    <a:pt x="579967" y="52916"/>
                    <a:pt x="587375" y="51329"/>
                  </a:cubicBezTo>
                  <a:cubicBezTo>
                    <a:pt x="594783" y="49742"/>
                    <a:pt x="616479" y="45508"/>
                    <a:pt x="628650" y="44979"/>
                  </a:cubicBezTo>
                  <a:cubicBezTo>
                    <a:pt x="640821" y="44450"/>
                    <a:pt x="653521" y="48154"/>
                    <a:pt x="660400" y="48154"/>
                  </a:cubicBezTo>
                  <a:cubicBezTo>
                    <a:pt x="667279" y="48154"/>
                    <a:pt x="659342" y="45508"/>
                    <a:pt x="669925" y="44979"/>
                  </a:cubicBezTo>
                  <a:cubicBezTo>
                    <a:pt x="680508" y="44450"/>
                    <a:pt x="714375" y="47625"/>
                    <a:pt x="723900" y="44979"/>
                  </a:cubicBezTo>
                  <a:cubicBezTo>
                    <a:pt x="733425" y="42333"/>
                    <a:pt x="721254" y="31750"/>
                    <a:pt x="727075" y="29104"/>
                  </a:cubicBezTo>
                  <a:cubicBezTo>
                    <a:pt x="732896" y="26458"/>
                    <a:pt x="753533" y="31221"/>
                    <a:pt x="758825" y="29104"/>
                  </a:cubicBezTo>
                  <a:cubicBezTo>
                    <a:pt x="764117" y="26987"/>
                    <a:pt x="751946" y="17991"/>
                    <a:pt x="758825" y="16404"/>
                  </a:cubicBezTo>
                  <a:cubicBezTo>
                    <a:pt x="765704" y="14817"/>
                    <a:pt x="792162" y="21167"/>
                    <a:pt x="800100" y="19579"/>
                  </a:cubicBezTo>
                  <a:cubicBezTo>
                    <a:pt x="808038" y="17991"/>
                    <a:pt x="795867" y="9525"/>
                    <a:pt x="806450" y="6879"/>
                  </a:cubicBezTo>
                  <a:cubicBezTo>
                    <a:pt x="817033" y="4233"/>
                    <a:pt x="854075" y="4762"/>
                    <a:pt x="863600" y="3704"/>
                  </a:cubicBezTo>
                  <a:cubicBezTo>
                    <a:pt x="873125" y="2646"/>
                    <a:pt x="835025" y="1058"/>
                    <a:pt x="863600" y="529"/>
                  </a:cubicBezTo>
                  <a:cubicBezTo>
                    <a:pt x="892175" y="0"/>
                    <a:pt x="1035050" y="529"/>
                    <a:pt x="1035050" y="529"/>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sp>
        <p:nvSpPr>
          <p:cNvPr id="110" name="Rectangle 109"/>
          <p:cNvSpPr/>
          <p:nvPr/>
        </p:nvSpPr>
        <p:spPr>
          <a:xfrm>
            <a:off x="8204201" y="3327400"/>
            <a:ext cx="85725" cy="1857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2" name="Freeform 111"/>
          <p:cNvSpPr>
            <a:spLocks/>
          </p:cNvSpPr>
          <p:nvPr/>
        </p:nvSpPr>
        <p:spPr bwMode="auto">
          <a:xfrm>
            <a:off x="8191501" y="3368675"/>
            <a:ext cx="104775" cy="14288"/>
          </a:xfrm>
          <a:custGeom>
            <a:avLst/>
            <a:gdLst>
              <a:gd name="T0" fmla="*/ 0 w 104775"/>
              <a:gd name="T1" fmla="*/ 9525 h 14287"/>
              <a:gd name="T2" fmla="*/ 82550 w 104775"/>
              <a:gd name="T3" fmla="*/ 12700 h 14287"/>
              <a:gd name="T4" fmla="*/ 104775 w 104775"/>
              <a:gd name="T5" fmla="*/ 0 h 14287"/>
              <a:gd name="T6" fmla="*/ 0 60000 65536"/>
              <a:gd name="T7" fmla="*/ 0 60000 65536"/>
              <a:gd name="T8" fmla="*/ 0 60000 65536"/>
            </a:gdLst>
            <a:ahLst/>
            <a:cxnLst>
              <a:cxn ang="T6">
                <a:pos x="T0" y="T1"/>
              </a:cxn>
              <a:cxn ang="T7">
                <a:pos x="T2" y="T3"/>
              </a:cxn>
              <a:cxn ang="T8">
                <a:pos x="T4" y="T5"/>
              </a:cxn>
            </a:cxnLst>
            <a:rect l="0" t="0" r="r" b="b"/>
            <a:pathLst>
              <a:path w="104775" h="14287">
                <a:moveTo>
                  <a:pt x="0" y="9525"/>
                </a:moveTo>
                <a:cubicBezTo>
                  <a:pt x="32544" y="11906"/>
                  <a:pt x="65088" y="14287"/>
                  <a:pt x="82550" y="12700"/>
                </a:cubicBezTo>
                <a:cubicBezTo>
                  <a:pt x="100012" y="11113"/>
                  <a:pt x="104775" y="0"/>
                  <a:pt x="104775" y="0"/>
                </a:cubicBezTo>
              </a:path>
            </a:pathLst>
          </a:custGeom>
          <a:noFill/>
          <a:ln w="57150" cap="flat" cmpd="sng">
            <a:solidFill>
              <a:schemeClr val="accent1"/>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13" name="Rectangle 112"/>
          <p:cNvSpPr/>
          <p:nvPr/>
        </p:nvSpPr>
        <p:spPr>
          <a:xfrm>
            <a:off x="5553076" y="4030664"/>
            <a:ext cx="47625" cy="12223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4" name="Freeform 113"/>
          <p:cNvSpPr>
            <a:spLocks/>
          </p:cNvSpPr>
          <p:nvPr/>
        </p:nvSpPr>
        <p:spPr bwMode="auto">
          <a:xfrm>
            <a:off x="5534026" y="4071938"/>
            <a:ext cx="92075" cy="30162"/>
          </a:xfrm>
          <a:custGeom>
            <a:avLst/>
            <a:gdLst>
              <a:gd name="T0" fmla="*/ 0 w 92075"/>
              <a:gd name="T1" fmla="*/ 30163 h 30163"/>
              <a:gd name="T2" fmla="*/ 53975 w 92075"/>
              <a:gd name="T3" fmla="*/ 4763 h 30163"/>
              <a:gd name="T4" fmla="*/ 92075 w 92075"/>
              <a:gd name="T5" fmla="*/ 1588 h 30163"/>
              <a:gd name="T6" fmla="*/ 92075 w 92075"/>
              <a:gd name="T7" fmla="*/ 1588 h 30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075" h="30163">
                <a:moveTo>
                  <a:pt x="0" y="30163"/>
                </a:moveTo>
                <a:cubicBezTo>
                  <a:pt x="19314" y="19844"/>
                  <a:pt x="38629" y="9526"/>
                  <a:pt x="53975" y="4763"/>
                </a:cubicBezTo>
                <a:cubicBezTo>
                  <a:pt x="69321" y="0"/>
                  <a:pt x="92075" y="1588"/>
                  <a:pt x="92075" y="1588"/>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15" name="Rectangle 114"/>
          <p:cNvSpPr/>
          <p:nvPr/>
        </p:nvSpPr>
        <p:spPr>
          <a:xfrm>
            <a:off x="6397626" y="3681413"/>
            <a:ext cx="66675" cy="15081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6" name="Freeform 115"/>
          <p:cNvSpPr>
            <a:spLocks/>
          </p:cNvSpPr>
          <p:nvPr/>
        </p:nvSpPr>
        <p:spPr bwMode="auto">
          <a:xfrm>
            <a:off x="6384925" y="3705225"/>
            <a:ext cx="103188" cy="44450"/>
          </a:xfrm>
          <a:custGeom>
            <a:avLst/>
            <a:gdLst>
              <a:gd name="T0" fmla="*/ 0 w 103717"/>
              <a:gd name="T1" fmla="*/ 44450 h 44450"/>
              <a:gd name="T2" fmla="*/ 50800 w 103717"/>
              <a:gd name="T3" fmla="*/ 15875 h 44450"/>
              <a:gd name="T4" fmla="*/ 95250 w 103717"/>
              <a:gd name="T5" fmla="*/ 3175 h 44450"/>
              <a:gd name="T6" fmla="*/ 101600 w 103717"/>
              <a:gd name="T7" fmla="*/ 0 h 444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717" h="44450">
                <a:moveTo>
                  <a:pt x="0" y="44450"/>
                </a:moveTo>
                <a:cubicBezTo>
                  <a:pt x="17462" y="33602"/>
                  <a:pt x="34925" y="22754"/>
                  <a:pt x="50800" y="15875"/>
                </a:cubicBezTo>
                <a:cubicBezTo>
                  <a:pt x="66675" y="8996"/>
                  <a:pt x="86783" y="5821"/>
                  <a:pt x="95250" y="3175"/>
                </a:cubicBezTo>
                <a:cubicBezTo>
                  <a:pt x="103717" y="529"/>
                  <a:pt x="101600" y="0"/>
                  <a:pt x="10160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17" name="Rectangle 116"/>
          <p:cNvSpPr/>
          <p:nvPr/>
        </p:nvSpPr>
        <p:spPr>
          <a:xfrm>
            <a:off x="7318375" y="3324226"/>
            <a:ext cx="69850" cy="1238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8" name="Freeform 117"/>
          <p:cNvSpPr>
            <a:spLocks/>
          </p:cNvSpPr>
          <p:nvPr/>
        </p:nvSpPr>
        <p:spPr bwMode="auto">
          <a:xfrm>
            <a:off x="7315200" y="3349626"/>
            <a:ext cx="88900" cy="15875"/>
          </a:xfrm>
          <a:custGeom>
            <a:avLst/>
            <a:gdLst>
              <a:gd name="T0" fmla="*/ 0 w 88900"/>
              <a:gd name="T1" fmla="*/ 15875 h 15875"/>
              <a:gd name="T2" fmla="*/ 88900 w 88900"/>
              <a:gd name="T3" fmla="*/ 0 h 15875"/>
              <a:gd name="T4" fmla="*/ 0 60000 65536"/>
              <a:gd name="T5" fmla="*/ 0 60000 65536"/>
            </a:gdLst>
            <a:ahLst/>
            <a:cxnLst>
              <a:cxn ang="T4">
                <a:pos x="T0" y="T1"/>
              </a:cxn>
              <a:cxn ang="T5">
                <a:pos x="T2" y="T3"/>
              </a:cxn>
            </a:cxnLst>
            <a:rect l="0" t="0" r="r" b="b"/>
            <a:pathLst>
              <a:path w="88900" h="15875">
                <a:moveTo>
                  <a:pt x="0" y="15875"/>
                </a:moveTo>
                <a:lnTo>
                  <a:pt x="88900" y="0"/>
                </a:ln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23603" name="TextBox 118"/>
          <p:cNvSpPr txBox="1">
            <a:spLocks noChangeArrowheads="1"/>
          </p:cNvSpPr>
          <p:nvPr/>
        </p:nvSpPr>
        <p:spPr bwMode="auto">
          <a:xfrm>
            <a:off x="9652001" y="2212976"/>
            <a:ext cx="696913"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693</a:t>
            </a:r>
          </a:p>
        </p:txBody>
      </p:sp>
      <p:sp>
        <p:nvSpPr>
          <p:cNvPr id="23604" name="TextBox 119"/>
          <p:cNvSpPr txBox="1">
            <a:spLocks noChangeArrowheads="1"/>
          </p:cNvSpPr>
          <p:nvPr/>
        </p:nvSpPr>
        <p:spPr bwMode="auto">
          <a:xfrm>
            <a:off x="9652001" y="2759076"/>
            <a:ext cx="696913"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558</a:t>
            </a:r>
          </a:p>
        </p:txBody>
      </p:sp>
      <p:grpSp>
        <p:nvGrpSpPr>
          <p:cNvPr id="69" name="Group 23"/>
          <p:cNvGrpSpPr/>
          <p:nvPr/>
        </p:nvGrpSpPr>
        <p:grpSpPr>
          <a:xfrm>
            <a:off x="3388205" y="2939998"/>
            <a:ext cx="6207095" cy="2169371"/>
            <a:chOff x="2314575" y="3209925"/>
            <a:chExt cx="4876800" cy="663575"/>
          </a:xfrm>
          <a:effectLst>
            <a:outerShdw blurRad="76200" dist="38100" dir="2700000">
              <a:srgbClr val="000000">
                <a:alpha val="43000"/>
              </a:srgbClr>
            </a:outerShdw>
          </a:effectLst>
        </p:grpSpPr>
        <p:sp>
          <p:nvSpPr>
            <p:cNvPr id="70" name="Freeform 69"/>
            <p:cNvSpPr/>
            <p:nvPr/>
          </p:nvSpPr>
          <p:spPr>
            <a:xfrm>
              <a:off x="2314575" y="3736975"/>
              <a:ext cx="949325" cy="136525"/>
            </a:xfrm>
            <a:custGeom>
              <a:avLst/>
              <a:gdLst>
                <a:gd name="connsiteX0" fmla="*/ 0 w 949325"/>
                <a:gd name="connsiteY0" fmla="*/ 136525 h 136525"/>
                <a:gd name="connsiteX1" fmla="*/ 60325 w 949325"/>
                <a:gd name="connsiteY1" fmla="*/ 133350 h 136525"/>
                <a:gd name="connsiteX2" fmla="*/ 107950 w 949325"/>
                <a:gd name="connsiteY2" fmla="*/ 123825 h 136525"/>
                <a:gd name="connsiteX3" fmla="*/ 165100 w 949325"/>
                <a:gd name="connsiteY3" fmla="*/ 117475 h 136525"/>
                <a:gd name="connsiteX4" fmla="*/ 215900 w 949325"/>
                <a:gd name="connsiteY4" fmla="*/ 117475 h 136525"/>
                <a:gd name="connsiteX5" fmla="*/ 244475 w 949325"/>
                <a:gd name="connsiteY5" fmla="*/ 107950 h 136525"/>
                <a:gd name="connsiteX6" fmla="*/ 288925 w 949325"/>
                <a:gd name="connsiteY6" fmla="*/ 101600 h 136525"/>
                <a:gd name="connsiteX7" fmla="*/ 320675 w 949325"/>
                <a:gd name="connsiteY7" fmla="*/ 92075 h 136525"/>
                <a:gd name="connsiteX8" fmla="*/ 358775 w 949325"/>
                <a:gd name="connsiteY8" fmla="*/ 82550 h 136525"/>
                <a:gd name="connsiteX9" fmla="*/ 403225 w 949325"/>
                <a:gd name="connsiteY9" fmla="*/ 79375 h 136525"/>
                <a:gd name="connsiteX10" fmla="*/ 460375 w 949325"/>
                <a:gd name="connsiteY10" fmla="*/ 79375 h 136525"/>
                <a:gd name="connsiteX11" fmla="*/ 492125 w 949325"/>
                <a:gd name="connsiteY11" fmla="*/ 79375 h 136525"/>
                <a:gd name="connsiteX12" fmla="*/ 517525 w 949325"/>
                <a:gd name="connsiteY12" fmla="*/ 73025 h 136525"/>
                <a:gd name="connsiteX13" fmla="*/ 568325 w 949325"/>
                <a:gd name="connsiteY13" fmla="*/ 66675 h 136525"/>
                <a:gd name="connsiteX14" fmla="*/ 600075 w 949325"/>
                <a:gd name="connsiteY14" fmla="*/ 63500 h 136525"/>
                <a:gd name="connsiteX15" fmla="*/ 635000 w 949325"/>
                <a:gd name="connsiteY15" fmla="*/ 57150 h 136525"/>
                <a:gd name="connsiteX16" fmla="*/ 682625 w 949325"/>
                <a:gd name="connsiteY16" fmla="*/ 47625 h 136525"/>
                <a:gd name="connsiteX17" fmla="*/ 708025 w 949325"/>
                <a:gd name="connsiteY17" fmla="*/ 47625 h 136525"/>
                <a:gd name="connsiteX18" fmla="*/ 771525 w 949325"/>
                <a:gd name="connsiteY18" fmla="*/ 31750 h 136525"/>
                <a:gd name="connsiteX19" fmla="*/ 793750 w 949325"/>
                <a:gd name="connsiteY19" fmla="*/ 28575 h 136525"/>
                <a:gd name="connsiteX20" fmla="*/ 828675 w 949325"/>
                <a:gd name="connsiteY20" fmla="*/ 19050 h 136525"/>
                <a:gd name="connsiteX21" fmla="*/ 857250 w 949325"/>
                <a:gd name="connsiteY21" fmla="*/ 12700 h 136525"/>
                <a:gd name="connsiteX22" fmla="*/ 904875 w 949325"/>
                <a:gd name="connsiteY22" fmla="*/ 9525 h 136525"/>
                <a:gd name="connsiteX23" fmla="*/ 949325 w 949325"/>
                <a:gd name="connsiteY23" fmla="*/ 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9325" h="136525">
                  <a:moveTo>
                    <a:pt x="0" y="136525"/>
                  </a:moveTo>
                  <a:cubicBezTo>
                    <a:pt x="21166" y="135996"/>
                    <a:pt x="42333" y="135467"/>
                    <a:pt x="60325" y="133350"/>
                  </a:cubicBezTo>
                  <a:cubicBezTo>
                    <a:pt x="78317" y="131233"/>
                    <a:pt x="90487" y="126471"/>
                    <a:pt x="107950" y="123825"/>
                  </a:cubicBezTo>
                  <a:cubicBezTo>
                    <a:pt x="125413" y="121179"/>
                    <a:pt x="147109" y="118533"/>
                    <a:pt x="165100" y="117475"/>
                  </a:cubicBezTo>
                  <a:cubicBezTo>
                    <a:pt x="183091" y="116417"/>
                    <a:pt x="202671" y="119062"/>
                    <a:pt x="215900" y="117475"/>
                  </a:cubicBezTo>
                  <a:cubicBezTo>
                    <a:pt x="229129" y="115888"/>
                    <a:pt x="232304" y="110596"/>
                    <a:pt x="244475" y="107950"/>
                  </a:cubicBezTo>
                  <a:cubicBezTo>
                    <a:pt x="256646" y="105304"/>
                    <a:pt x="276225" y="104246"/>
                    <a:pt x="288925" y="101600"/>
                  </a:cubicBezTo>
                  <a:cubicBezTo>
                    <a:pt x="301625" y="98954"/>
                    <a:pt x="309033" y="95250"/>
                    <a:pt x="320675" y="92075"/>
                  </a:cubicBezTo>
                  <a:cubicBezTo>
                    <a:pt x="332317" y="88900"/>
                    <a:pt x="345017" y="84667"/>
                    <a:pt x="358775" y="82550"/>
                  </a:cubicBezTo>
                  <a:cubicBezTo>
                    <a:pt x="372533" y="80433"/>
                    <a:pt x="386292" y="79904"/>
                    <a:pt x="403225" y="79375"/>
                  </a:cubicBezTo>
                  <a:cubicBezTo>
                    <a:pt x="420158" y="78846"/>
                    <a:pt x="460375" y="79375"/>
                    <a:pt x="460375" y="79375"/>
                  </a:cubicBezTo>
                  <a:cubicBezTo>
                    <a:pt x="475192" y="79375"/>
                    <a:pt x="482600" y="80433"/>
                    <a:pt x="492125" y="79375"/>
                  </a:cubicBezTo>
                  <a:cubicBezTo>
                    <a:pt x="501650" y="78317"/>
                    <a:pt x="504825" y="75142"/>
                    <a:pt x="517525" y="73025"/>
                  </a:cubicBezTo>
                  <a:cubicBezTo>
                    <a:pt x="530225" y="70908"/>
                    <a:pt x="554567" y="68262"/>
                    <a:pt x="568325" y="66675"/>
                  </a:cubicBezTo>
                  <a:cubicBezTo>
                    <a:pt x="582083" y="65088"/>
                    <a:pt x="588963" y="65087"/>
                    <a:pt x="600075" y="63500"/>
                  </a:cubicBezTo>
                  <a:cubicBezTo>
                    <a:pt x="611187" y="61913"/>
                    <a:pt x="635000" y="57150"/>
                    <a:pt x="635000" y="57150"/>
                  </a:cubicBezTo>
                  <a:cubicBezTo>
                    <a:pt x="648758" y="54504"/>
                    <a:pt x="670454" y="49212"/>
                    <a:pt x="682625" y="47625"/>
                  </a:cubicBezTo>
                  <a:cubicBezTo>
                    <a:pt x="694796" y="46038"/>
                    <a:pt x="693208" y="50271"/>
                    <a:pt x="708025" y="47625"/>
                  </a:cubicBezTo>
                  <a:cubicBezTo>
                    <a:pt x="722842" y="44979"/>
                    <a:pt x="757238" y="34925"/>
                    <a:pt x="771525" y="31750"/>
                  </a:cubicBezTo>
                  <a:cubicBezTo>
                    <a:pt x="785812" y="28575"/>
                    <a:pt x="784225" y="30692"/>
                    <a:pt x="793750" y="28575"/>
                  </a:cubicBezTo>
                  <a:cubicBezTo>
                    <a:pt x="803275" y="26458"/>
                    <a:pt x="818092" y="21696"/>
                    <a:pt x="828675" y="19050"/>
                  </a:cubicBezTo>
                  <a:cubicBezTo>
                    <a:pt x="839258" y="16404"/>
                    <a:pt x="844550" y="14287"/>
                    <a:pt x="857250" y="12700"/>
                  </a:cubicBezTo>
                  <a:cubicBezTo>
                    <a:pt x="869950" y="11113"/>
                    <a:pt x="889529" y="11642"/>
                    <a:pt x="904875" y="9525"/>
                  </a:cubicBezTo>
                  <a:cubicBezTo>
                    <a:pt x="920221" y="7408"/>
                    <a:pt x="949325" y="0"/>
                    <a:pt x="949325" y="0"/>
                  </a:cubicBez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71" name="Freeform 70"/>
            <p:cNvSpPr/>
            <p:nvPr/>
          </p:nvSpPr>
          <p:spPr>
            <a:xfrm>
              <a:off x="3263900" y="3673475"/>
              <a:ext cx="391583" cy="69850"/>
            </a:xfrm>
            <a:custGeom>
              <a:avLst/>
              <a:gdLst>
                <a:gd name="connsiteX0" fmla="*/ 0 w 391583"/>
                <a:gd name="connsiteY0" fmla="*/ 69850 h 69850"/>
                <a:gd name="connsiteX1" fmla="*/ 95250 w 391583"/>
                <a:gd name="connsiteY1" fmla="*/ 50800 h 69850"/>
                <a:gd name="connsiteX2" fmla="*/ 158750 w 391583"/>
                <a:gd name="connsiteY2" fmla="*/ 41275 h 69850"/>
                <a:gd name="connsiteX3" fmla="*/ 203200 w 391583"/>
                <a:gd name="connsiteY3" fmla="*/ 34925 h 69850"/>
                <a:gd name="connsiteX4" fmla="*/ 257175 w 391583"/>
                <a:gd name="connsiteY4" fmla="*/ 25400 h 69850"/>
                <a:gd name="connsiteX5" fmla="*/ 307975 w 391583"/>
                <a:gd name="connsiteY5" fmla="*/ 19050 h 69850"/>
                <a:gd name="connsiteX6" fmla="*/ 377825 w 391583"/>
                <a:gd name="connsiteY6" fmla="*/ 6350 h 69850"/>
                <a:gd name="connsiteX7" fmla="*/ 390525 w 391583"/>
                <a:gd name="connsiteY7" fmla="*/ 0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69850">
                  <a:moveTo>
                    <a:pt x="0" y="69850"/>
                  </a:moveTo>
                  <a:lnTo>
                    <a:pt x="95250" y="50800"/>
                  </a:lnTo>
                  <a:cubicBezTo>
                    <a:pt x="121708" y="46038"/>
                    <a:pt x="158750" y="41275"/>
                    <a:pt x="158750" y="41275"/>
                  </a:cubicBezTo>
                  <a:cubicBezTo>
                    <a:pt x="176742" y="38629"/>
                    <a:pt x="186796" y="37571"/>
                    <a:pt x="203200" y="34925"/>
                  </a:cubicBezTo>
                  <a:cubicBezTo>
                    <a:pt x="219604" y="32279"/>
                    <a:pt x="239712" y="28046"/>
                    <a:pt x="257175" y="25400"/>
                  </a:cubicBezTo>
                  <a:cubicBezTo>
                    <a:pt x="274638" y="22754"/>
                    <a:pt x="287867" y="22225"/>
                    <a:pt x="307975" y="19050"/>
                  </a:cubicBezTo>
                  <a:cubicBezTo>
                    <a:pt x="328083" y="15875"/>
                    <a:pt x="364067" y="9525"/>
                    <a:pt x="377825" y="6350"/>
                  </a:cubicBezTo>
                  <a:cubicBezTo>
                    <a:pt x="391583" y="3175"/>
                    <a:pt x="384175" y="1058"/>
                    <a:pt x="390525" y="0"/>
                  </a:cubicBez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72" name="Freeform 71"/>
            <p:cNvSpPr/>
            <p:nvPr/>
          </p:nvSpPr>
          <p:spPr>
            <a:xfrm>
              <a:off x="3695700" y="3435350"/>
              <a:ext cx="1765300" cy="228600"/>
            </a:xfrm>
            <a:custGeom>
              <a:avLst/>
              <a:gdLst>
                <a:gd name="connsiteX0" fmla="*/ 0 w 1765300"/>
                <a:gd name="connsiteY0" fmla="*/ 228600 h 228600"/>
                <a:gd name="connsiteX1" fmla="*/ 73025 w 1765300"/>
                <a:gd name="connsiteY1" fmla="*/ 222250 h 228600"/>
                <a:gd name="connsiteX2" fmla="*/ 136525 w 1765300"/>
                <a:gd name="connsiteY2" fmla="*/ 219075 h 228600"/>
                <a:gd name="connsiteX3" fmla="*/ 180975 w 1765300"/>
                <a:gd name="connsiteY3" fmla="*/ 215900 h 228600"/>
                <a:gd name="connsiteX4" fmla="*/ 238125 w 1765300"/>
                <a:gd name="connsiteY4" fmla="*/ 215900 h 228600"/>
                <a:gd name="connsiteX5" fmla="*/ 276225 w 1765300"/>
                <a:gd name="connsiteY5" fmla="*/ 203200 h 228600"/>
                <a:gd name="connsiteX6" fmla="*/ 311150 w 1765300"/>
                <a:gd name="connsiteY6" fmla="*/ 196850 h 228600"/>
                <a:gd name="connsiteX7" fmla="*/ 371475 w 1765300"/>
                <a:gd name="connsiteY7" fmla="*/ 187325 h 228600"/>
                <a:gd name="connsiteX8" fmla="*/ 396875 w 1765300"/>
                <a:gd name="connsiteY8" fmla="*/ 180975 h 228600"/>
                <a:gd name="connsiteX9" fmla="*/ 438150 w 1765300"/>
                <a:gd name="connsiteY9" fmla="*/ 177800 h 228600"/>
                <a:gd name="connsiteX10" fmla="*/ 508000 w 1765300"/>
                <a:gd name="connsiteY10" fmla="*/ 165100 h 228600"/>
                <a:gd name="connsiteX11" fmla="*/ 530225 w 1765300"/>
                <a:gd name="connsiteY11" fmla="*/ 165100 h 228600"/>
                <a:gd name="connsiteX12" fmla="*/ 593725 w 1765300"/>
                <a:gd name="connsiteY12" fmla="*/ 161925 h 228600"/>
                <a:gd name="connsiteX13" fmla="*/ 628650 w 1765300"/>
                <a:gd name="connsiteY13" fmla="*/ 161925 h 228600"/>
                <a:gd name="connsiteX14" fmla="*/ 673100 w 1765300"/>
                <a:gd name="connsiteY14" fmla="*/ 155575 h 228600"/>
                <a:gd name="connsiteX15" fmla="*/ 708025 w 1765300"/>
                <a:gd name="connsiteY15" fmla="*/ 142875 h 228600"/>
                <a:gd name="connsiteX16" fmla="*/ 739775 w 1765300"/>
                <a:gd name="connsiteY16" fmla="*/ 136525 h 228600"/>
                <a:gd name="connsiteX17" fmla="*/ 812800 w 1765300"/>
                <a:gd name="connsiteY17" fmla="*/ 127000 h 228600"/>
                <a:gd name="connsiteX18" fmla="*/ 844550 w 1765300"/>
                <a:gd name="connsiteY18" fmla="*/ 120650 h 228600"/>
                <a:gd name="connsiteX19" fmla="*/ 914400 w 1765300"/>
                <a:gd name="connsiteY19" fmla="*/ 120650 h 228600"/>
                <a:gd name="connsiteX20" fmla="*/ 939800 w 1765300"/>
                <a:gd name="connsiteY20" fmla="*/ 114300 h 228600"/>
                <a:gd name="connsiteX21" fmla="*/ 990600 w 1765300"/>
                <a:gd name="connsiteY21" fmla="*/ 114300 h 228600"/>
                <a:gd name="connsiteX22" fmla="*/ 1035050 w 1765300"/>
                <a:gd name="connsiteY22" fmla="*/ 107950 h 228600"/>
                <a:gd name="connsiteX23" fmla="*/ 1076325 w 1765300"/>
                <a:gd name="connsiteY23" fmla="*/ 104775 h 228600"/>
                <a:gd name="connsiteX24" fmla="*/ 1117600 w 1765300"/>
                <a:gd name="connsiteY24" fmla="*/ 101600 h 228600"/>
                <a:gd name="connsiteX25" fmla="*/ 1181100 w 1765300"/>
                <a:gd name="connsiteY25" fmla="*/ 95250 h 228600"/>
                <a:gd name="connsiteX26" fmla="*/ 1209675 w 1765300"/>
                <a:gd name="connsiteY26" fmla="*/ 88900 h 228600"/>
                <a:gd name="connsiteX27" fmla="*/ 1241425 w 1765300"/>
                <a:gd name="connsiteY27" fmla="*/ 76200 h 228600"/>
                <a:gd name="connsiteX28" fmla="*/ 1298575 w 1765300"/>
                <a:gd name="connsiteY28" fmla="*/ 73025 h 228600"/>
                <a:gd name="connsiteX29" fmla="*/ 1349375 w 1765300"/>
                <a:gd name="connsiteY29" fmla="*/ 66675 h 228600"/>
                <a:gd name="connsiteX30" fmla="*/ 1371600 w 1765300"/>
                <a:gd name="connsiteY30" fmla="*/ 53975 h 228600"/>
                <a:gd name="connsiteX31" fmla="*/ 1416050 w 1765300"/>
                <a:gd name="connsiteY31" fmla="*/ 57150 h 228600"/>
                <a:gd name="connsiteX32" fmla="*/ 1454150 w 1765300"/>
                <a:gd name="connsiteY32" fmla="*/ 50800 h 228600"/>
                <a:gd name="connsiteX33" fmla="*/ 1473200 w 1765300"/>
                <a:gd name="connsiteY33" fmla="*/ 41275 h 228600"/>
                <a:gd name="connsiteX34" fmla="*/ 1501775 w 1765300"/>
                <a:gd name="connsiteY34" fmla="*/ 28575 h 228600"/>
                <a:gd name="connsiteX35" fmla="*/ 1549400 w 1765300"/>
                <a:gd name="connsiteY35" fmla="*/ 25400 h 228600"/>
                <a:gd name="connsiteX36" fmla="*/ 1622425 w 1765300"/>
                <a:gd name="connsiteY36" fmla="*/ 19050 h 228600"/>
                <a:gd name="connsiteX37" fmla="*/ 1641475 w 1765300"/>
                <a:gd name="connsiteY37" fmla="*/ 19050 h 228600"/>
                <a:gd name="connsiteX38" fmla="*/ 1663700 w 1765300"/>
                <a:gd name="connsiteY38" fmla="*/ 12700 h 228600"/>
                <a:gd name="connsiteX39" fmla="*/ 1743075 w 1765300"/>
                <a:gd name="connsiteY39" fmla="*/ 12700 h 228600"/>
                <a:gd name="connsiteX40" fmla="*/ 1752600 w 1765300"/>
                <a:gd name="connsiteY40" fmla="*/ 6350 h 228600"/>
                <a:gd name="connsiteX41" fmla="*/ 1765300 w 1765300"/>
                <a:gd name="connsiteY41" fmla="*/ 0 h 228600"/>
                <a:gd name="connsiteX42" fmla="*/ 1765300 w 1765300"/>
                <a:gd name="connsiteY42"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65300" h="228600">
                  <a:moveTo>
                    <a:pt x="0" y="228600"/>
                  </a:moveTo>
                  <a:lnTo>
                    <a:pt x="73025" y="222250"/>
                  </a:lnTo>
                  <a:cubicBezTo>
                    <a:pt x="95779" y="220663"/>
                    <a:pt x="118534" y="220133"/>
                    <a:pt x="136525" y="219075"/>
                  </a:cubicBezTo>
                  <a:cubicBezTo>
                    <a:pt x="154516" y="218017"/>
                    <a:pt x="164042" y="216429"/>
                    <a:pt x="180975" y="215900"/>
                  </a:cubicBezTo>
                  <a:cubicBezTo>
                    <a:pt x="197908" y="215371"/>
                    <a:pt x="222250" y="218017"/>
                    <a:pt x="238125" y="215900"/>
                  </a:cubicBezTo>
                  <a:cubicBezTo>
                    <a:pt x="254000" y="213783"/>
                    <a:pt x="264054" y="206375"/>
                    <a:pt x="276225" y="203200"/>
                  </a:cubicBezTo>
                  <a:cubicBezTo>
                    <a:pt x="288396" y="200025"/>
                    <a:pt x="311150" y="196850"/>
                    <a:pt x="311150" y="196850"/>
                  </a:cubicBezTo>
                  <a:lnTo>
                    <a:pt x="371475" y="187325"/>
                  </a:lnTo>
                  <a:cubicBezTo>
                    <a:pt x="385762" y="184679"/>
                    <a:pt x="385763" y="182562"/>
                    <a:pt x="396875" y="180975"/>
                  </a:cubicBezTo>
                  <a:cubicBezTo>
                    <a:pt x="407987" y="179388"/>
                    <a:pt x="419629" y="180446"/>
                    <a:pt x="438150" y="177800"/>
                  </a:cubicBezTo>
                  <a:cubicBezTo>
                    <a:pt x="456671" y="175154"/>
                    <a:pt x="492654" y="167217"/>
                    <a:pt x="508000" y="165100"/>
                  </a:cubicBezTo>
                  <a:cubicBezTo>
                    <a:pt x="523346" y="162983"/>
                    <a:pt x="515938" y="165629"/>
                    <a:pt x="530225" y="165100"/>
                  </a:cubicBezTo>
                  <a:cubicBezTo>
                    <a:pt x="544513" y="164571"/>
                    <a:pt x="577321" y="162454"/>
                    <a:pt x="593725" y="161925"/>
                  </a:cubicBezTo>
                  <a:cubicBezTo>
                    <a:pt x="610129" y="161396"/>
                    <a:pt x="615421" y="162983"/>
                    <a:pt x="628650" y="161925"/>
                  </a:cubicBezTo>
                  <a:cubicBezTo>
                    <a:pt x="641879" y="160867"/>
                    <a:pt x="659871" y="158750"/>
                    <a:pt x="673100" y="155575"/>
                  </a:cubicBezTo>
                  <a:cubicBezTo>
                    <a:pt x="686329" y="152400"/>
                    <a:pt x="696912" y="146050"/>
                    <a:pt x="708025" y="142875"/>
                  </a:cubicBezTo>
                  <a:cubicBezTo>
                    <a:pt x="719138" y="139700"/>
                    <a:pt x="722312" y="139171"/>
                    <a:pt x="739775" y="136525"/>
                  </a:cubicBezTo>
                  <a:cubicBezTo>
                    <a:pt x="757238" y="133879"/>
                    <a:pt x="795337" y="129646"/>
                    <a:pt x="812800" y="127000"/>
                  </a:cubicBezTo>
                  <a:cubicBezTo>
                    <a:pt x="830263" y="124354"/>
                    <a:pt x="827617" y="121708"/>
                    <a:pt x="844550" y="120650"/>
                  </a:cubicBezTo>
                  <a:cubicBezTo>
                    <a:pt x="861483" y="119592"/>
                    <a:pt x="898525" y="121708"/>
                    <a:pt x="914400" y="120650"/>
                  </a:cubicBezTo>
                  <a:cubicBezTo>
                    <a:pt x="930275" y="119592"/>
                    <a:pt x="927100" y="115358"/>
                    <a:pt x="939800" y="114300"/>
                  </a:cubicBezTo>
                  <a:cubicBezTo>
                    <a:pt x="952500" y="113242"/>
                    <a:pt x="974725" y="115358"/>
                    <a:pt x="990600" y="114300"/>
                  </a:cubicBezTo>
                  <a:cubicBezTo>
                    <a:pt x="1006475" y="113242"/>
                    <a:pt x="1020763" y="109537"/>
                    <a:pt x="1035050" y="107950"/>
                  </a:cubicBezTo>
                  <a:cubicBezTo>
                    <a:pt x="1049337" y="106363"/>
                    <a:pt x="1076325" y="104775"/>
                    <a:pt x="1076325" y="104775"/>
                  </a:cubicBezTo>
                  <a:lnTo>
                    <a:pt x="1117600" y="101600"/>
                  </a:lnTo>
                  <a:cubicBezTo>
                    <a:pt x="1135062" y="100013"/>
                    <a:pt x="1165754" y="97367"/>
                    <a:pt x="1181100" y="95250"/>
                  </a:cubicBezTo>
                  <a:cubicBezTo>
                    <a:pt x="1196446" y="93133"/>
                    <a:pt x="1199621" y="92075"/>
                    <a:pt x="1209675" y="88900"/>
                  </a:cubicBezTo>
                  <a:cubicBezTo>
                    <a:pt x="1219729" y="85725"/>
                    <a:pt x="1226608" y="78846"/>
                    <a:pt x="1241425" y="76200"/>
                  </a:cubicBezTo>
                  <a:cubicBezTo>
                    <a:pt x="1256242" y="73554"/>
                    <a:pt x="1280583" y="74613"/>
                    <a:pt x="1298575" y="73025"/>
                  </a:cubicBezTo>
                  <a:cubicBezTo>
                    <a:pt x="1316567" y="71438"/>
                    <a:pt x="1337204" y="69850"/>
                    <a:pt x="1349375" y="66675"/>
                  </a:cubicBezTo>
                  <a:cubicBezTo>
                    <a:pt x="1361546" y="63500"/>
                    <a:pt x="1360488" y="55562"/>
                    <a:pt x="1371600" y="53975"/>
                  </a:cubicBezTo>
                  <a:cubicBezTo>
                    <a:pt x="1382712" y="52388"/>
                    <a:pt x="1402292" y="57679"/>
                    <a:pt x="1416050" y="57150"/>
                  </a:cubicBezTo>
                  <a:cubicBezTo>
                    <a:pt x="1429808" y="56621"/>
                    <a:pt x="1444625" y="53446"/>
                    <a:pt x="1454150" y="50800"/>
                  </a:cubicBezTo>
                  <a:cubicBezTo>
                    <a:pt x="1463675" y="48154"/>
                    <a:pt x="1465263" y="44979"/>
                    <a:pt x="1473200" y="41275"/>
                  </a:cubicBezTo>
                  <a:cubicBezTo>
                    <a:pt x="1481137" y="37571"/>
                    <a:pt x="1489075" y="31221"/>
                    <a:pt x="1501775" y="28575"/>
                  </a:cubicBezTo>
                  <a:cubicBezTo>
                    <a:pt x="1514475" y="25929"/>
                    <a:pt x="1549400" y="25400"/>
                    <a:pt x="1549400" y="25400"/>
                  </a:cubicBezTo>
                  <a:lnTo>
                    <a:pt x="1622425" y="19050"/>
                  </a:lnTo>
                  <a:cubicBezTo>
                    <a:pt x="1637771" y="17992"/>
                    <a:pt x="1634596" y="20108"/>
                    <a:pt x="1641475" y="19050"/>
                  </a:cubicBezTo>
                  <a:cubicBezTo>
                    <a:pt x="1648354" y="17992"/>
                    <a:pt x="1646767" y="13758"/>
                    <a:pt x="1663700" y="12700"/>
                  </a:cubicBezTo>
                  <a:cubicBezTo>
                    <a:pt x="1680633" y="11642"/>
                    <a:pt x="1728258" y="13758"/>
                    <a:pt x="1743075" y="12700"/>
                  </a:cubicBezTo>
                  <a:cubicBezTo>
                    <a:pt x="1757892" y="11642"/>
                    <a:pt x="1748896" y="8467"/>
                    <a:pt x="1752600" y="6350"/>
                  </a:cubicBezTo>
                  <a:cubicBezTo>
                    <a:pt x="1756304" y="4233"/>
                    <a:pt x="1765300" y="0"/>
                    <a:pt x="1765300" y="0"/>
                  </a:cubicBezTo>
                  <a:lnTo>
                    <a:pt x="1765300" y="0"/>
                  </a:ln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73" name="Freeform 72"/>
            <p:cNvSpPr/>
            <p:nvPr/>
          </p:nvSpPr>
          <p:spPr>
            <a:xfrm>
              <a:off x="3638550" y="3660775"/>
              <a:ext cx="82550" cy="25400"/>
            </a:xfrm>
            <a:custGeom>
              <a:avLst/>
              <a:gdLst>
                <a:gd name="connsiteX0" fmla="*/ 0 w 82550"/>
                <a:gd name="connsiteY0" fmla="*/ 25400 h 25400"/>
                <a:gd name="connsiteX1" fmla="*/ 66675 w 82550"/>
                <a:gd name="connsiteY1" fmla="*/ 6350 h 25400"/>
                <a:gd name="connsiteX2" fmla="*/ 66675 w 82550"/>
                <a:gd name="connsiteY2" fmla="*/ 6350 h 25400"/>
                <a:gd name="connsiteX3" fmla="*/ 82550 w 82550"/>
                <a:gd name="connsiteY3" fmla="*/ 0 h 25400"/>
              </a:gdLst>
              <a:ahLst/>
              <a:cxnLst>
                <a:cxn ang="0">
                  <a:pos x="connsiteX0" y="connsiteY0"/>
                </a:cxn>
                <a:cxn ang="0">
                  <a:pos x="connsiteX1" y="connsiteY1"/>
                </a:cxn>
                <a:cxn ang="0">
                  <a:pos x="connsiteX2" y="connsiteY2"/>
                </a:cxn>
                <a:cxn ang="0">
                  <a:pos x="connsiteX3" y="connsiteY3"/>
                </a:cxn>
              </a:cxnLst>
              <a:rect l="l" t="t" r="r" b="b"/>
              <a:pathLst>
                <a:path w="82550" h="25400">
                  <a:moveTo>
                    <a:pt x="0" y="25400"/>
                  </a:moveTo>
                  <a:lnTo>
                    <a:pt x="66675" y="6350"/>
                  </a:lnTo>
                  <a:lnTo>
                    <a:pt x="66675" y="6350"/>
                  </a:lnTo>
                  <a:lnTo>
                    <a:pt x="82550" y="0"/>
                  </a:ln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74" name="Freeform 73"/>
            <p:cNvSpPr/>
            <p:nvPr/>
          </p:nvSpPr>
          <p:spPr>
            <a:xfrm>
              <a:off x="5457825" y="3209925"/>
              <a:ext cx="1733550" cy="227013"/>
            </a:xfrm>
            <a:custGeom>
              <a:avLst/>
              <a:gdLst>
                <a:gd name="connsiteX0" fmla="*/ 0 w 1733550"/>
                <a:gd name="connsiteY0" fmla="*/ 225425 h 227013"/>
                <a:gd name="connsiteX1" fmla="*/ 60325 w 1733550"/>
                <a:gd name="connsiteY1" fmla="*/ 225425 h 227013"/>
                <a:gd name="connsiteX2" fmla="*/ 98425 w 1733550"/>
                <a:gd name="connsiteY2" fmla="*/ 225425 h 227013"/>
                <a:gd name="connsiteX3" fmla="*/ 200025 w 1733550"/>
                <a:gd name="connsiteY3" fmla="*/ 215900 h 227013"/>
                <a:gd name="connsiteX4" fmla="*/ 276225 w 1733550"/>
                <a:gd name="connsiteY4" fmla="*/ 180975 h 227013"/>
                <a:gd name="connsiteX5" fmla="*/ 365125 w 1733550"/>
                <a:gd name="connsiteY5" fmla="*/ 174625 h 227013"/>
                <a:gd name="connsiteX6" fmla="*/ 454025 w 1733550"/>
                <a:gd name="connsiteY6" fmla="*/ 161925 h 227013"/>
                <a:gd name="connsiteX7" fmla="*/ 536575 w 1733550"/>
                <a:gd name="connsiteY7" fmla="*/ 158750 h 227013"/>
                <a:gd name="connsiteX8" fmla="*/ 584200 w 1733550"/>
                <a:gd name="connsiteY8" fmla="*/ 152400 h 227013"/>
                <a:gd name="connsiteX9" fmla="*/ 622300 w 1733550"/>
                <a:gd name="connsiteY9" fmla="*/ 133350 h 227013"/>
                <a:gd name="connsiteX10" fmla="*/ 685800 w 1733550"/>
                <a:gd name="connsiteY10" fmla="*/ 142875 h 227013"/>
                <a:gd name="connsiteX11" fmla="*/ 730250 w 1733550"/>
                <a:gd name="connsiteY11" fmla="*/ 127000 h 227013"/>
                <a:gd name="connsiteX12" fmla="*/ 771525 w 1733550"/>
                <a:gd name="connsiteY12" fmla="*/ 120650 h 227013"/>
                <a:gd name="connsiteX13" fmla="*/ 828675 w 1733550"/>
                <a:gd name="connsiteY13" fmla="*/ 114300 h 227013"/>
                <a:gd name="connsiteX14" fmla="*/ 901700 w 1733550"/>
                <a:gd name="connsiteY14" fmla="*/ 114300 h 227013"/>
                <a:gd name="connsiteX15" fmla="*/ 987425 w 1733550"/>
                <a:gd name="connsiteY15" fmla="*/ 107950 h 227013"/>
                <a:gd name="connsiteX16" fmla="*/ 1054100 w 1733550"/>
                <a:gd name="connsiteY16" fmla="*/ 107950 h 227013"/>
                <a:gd name="connsiteX17" fmla="*/ 1069975 w 1733550"/>
                <a:gd name="connsiteY17" fmla="*/ 95250 h 227013"/>
                <a:gd name="connsiteX18" fmla="*/ 1117600 w 1733550"/>
                <a:gd name="connsiteY18" fmla="*/ 82550 h 227013"/>
                <a:gd name="connsiteX19" fmla="*/ 1181100 w 1733550"/>
                <a:gd name="connsiteY19" fmla="*/ 73025 h 227013"/>
                <a:gd name="connsiteX20" fmla="*/ 1206500 w 1733550"/>
                <a:gd name="connsiteY20" fmla="*/ 73025 h 227013"/>
                <a:gd name="connsiteX21" fmla="*/ 1295400 w 1733550"/>
                <a:gd name="connsiteY21" fmla="*/ 69850 h 227013"/>
                <a:gd name="connsiteX22" fmla="*/ 1311275 w 1733550"/>
                <a:gd name="connsiteY22" fmla="*/ 69850 h 227013"/>
                <a:gd name="connsiteX23" fmla="*/ 1390650 w 1733550"/>
                <a:gd name="connsiteY23" fmla="*/ 60325 h 227013"/>
                <a:gd name="connsiteX24" fmla="*/ 1397000 w 1733550"/>
                <a:gd name="connsiteY24" fmla="*/ 47625 h 227013"/>
                <a:gd name="connsiteX25" fmla="*/ 1406525 w 1733550"/>
                <a:gd name="connsiteY25" fmla="*/ 47625 h 227013"/>
                <a:gd name="connsiteX26" fmla="*/ 1412875 w 1733550"/>
                <a:gd name="connsiteY26" fmla="*/ 34925 h 227013"/>
                <a:gd name="connsiteX27" fmla="*/ 1438275 w 1733550"/>
                <a:gd name="connsiteY27" fmla="*/ 34925 h 227013"/>
                <a:gd name="connsiteX28" fmla="*/ 1441450 w 1733550"/>
                <a:gd name="connsiteY28" fmla="*/ 22225 h 227013"/>
                <a:gd name="connsiteX29" fmla="*/ 1470025 w 1733550"/>
                <a:gd name="connsiteY29" fmla="*/ 19050 h 227013"/>
                <a:gd name="connsiteX30" fmla="*/ 1501775 w 1733550"/>
                <a:gd name="connsiteY30" fmla="*/ 22225 h 227013"/>
                <a:gd name="connsiteX31" fmla="*/ 1539875 w 1733550"/>
                <a:gd name="connsiteY31" fmla="*/ 22225 h 227013"/>
                <a:gd name="connsiteX32" fmla="*/ 1571625 w 1733550"/>
                <a:gd name="connsiteY32" fmla="*/ 15875 h 227013"/>
                <a:gd name="connsiteX33" fmla="*/ 1593850 w 1733550"/>
                <a:gd name="connsiteY33" fmla="*/ 12700 h 227013"/>
                <a:gd name="connsiteX34" fmla="*/ 1593850 w 1733550"/>
                <a:gd name="connsiteY34" fmla="*/ 9525 h 227013"/>
                <a:gd name="connsiteX35" fmla="*/ 1616075 w 1733550"/>
                <a:gd name="connsiteY35" fmla="*/ 9525 h 227013"/>
                <a:gd name="connsiteX36" fmla="*/ 1619250 w 1733550"/>
                <a:gd name="connsiteY36" fmla="*/ 3175 h 227013"/>
                <a:gd name="connsiteX37" fmla="*/ 1733550 w 1733550"/>
                <a:gd name="connsiteY37" fmla="*/ 0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3550" h="227013">
                  <a:moveTo>
                    <a:pt x="0" y="225425"/>
                  </a:moveTo>
                  <a:lnTo>
                    <a:pt x="60325" y="225425"/>
                  </a:lnTo>
                  <a:cubicBezTo>
                    <a:pt x="76729" y="225425"/>
                    <a:pt x="75142" y="227013"/>
                    <a:pt x="98425" y="225425"/>
                  </a:cubicBezTo>
                  <a:cubicBezTo>
                    <a:pt x="121708" y="223838"/>
                    <a:pt x="170392" y="223308"/>
                    <a:pt x="200025" y="215900"/>
                  </a:cubicBezTo>
                  <a:cubicBezTo>
                    <a:pt x="229658" y="208492"/>
                    <a:pt x="248708" y="187854"/>
                    <a:pt x="276225" y="180975"/>
                  </a:cubicBezTo>
                  <a:cubicBezTo>
                    <a:pt x="303742" y="174096"/>
                    <a:pt x="335492" y="177800"/>
                    <a:pt x="365125" y="174625"/>
                  </a:cubicBezTo>
                  <a:cubicBezTo>
                    <a:pt x="394758" y="171450"/>
                    <a:pt x="425450" y="164571"/>
                    <a:pt x="454025" y="161925"/>
                  </a:cubicBezTo>
                  <a:cubicBezTo>
                    <a:pt x="482600" y="159279"/>
                    <a:pt x="514879" y="160337"/>
                    <a:pt x="536575" y="158750"/>
                  </a:cubicBezTo>
                  <a:cubicBezTo>
                    <a:pt x="558271" y="157163"/>
                    <a:pt x="569913" y="156633"/>
                    <a:pt x="584200" y="152400"/>
                  </a:cubicBezTo>
                  <a:cubicBezTo>
                    <a:pt x="598487" y="148167"/>
                    <a:pt x="605367" y="134938"/>
                    <a:pt x="622300" y="133350"/>
                  </a:cubicBezTo>
                  <a:cubicBezTo>
                    <a:pt x="639233" y="131763"/>
                    <a:pt x="667809" y="143933"/>
                    <a:pt x="685800" y="142875"/>
                  </a:cubicBezTo>
                  <a:cubicBezTo>
                    <a:pt x="703791" y="141817"/>
                    <a:pt x="715963" y="130704"/>
                    <a:pt x="730250" y="127000"/>
                  </a:cubicBezTo>
                  <a:cubicBezTo>
                    <a:pt x="744537" y="123296"/>
                    <a:pt x="755121" y="122767"/>
                    <a:pt x="771525" y="120650"/>
                  </a:cubicBezTo>
                  <a:cubicBezTo>
                    <a:pt x="787929" y="118533"/>
                    <a:pt x="806979" y="115358"/>
                    <a:pt x="828675" y="114300"/>
                  </a:cubicBezTo>
                  <a:cubicBezTo>
                    <a:pt x="850371" y="113242"/>
                    <a:pt x="875242" y="115358"/>
                    <a:pt x="901700" y="114300"/>
                  </a:cubicBezTo>
                  <a:cubicBezTo>
                    <a:pt x="928158" y="113242"/>
                    <a:pt x="962025" y="109008"/>
                    <a:pt x="987425" y="107950"/>
                  </a:cubicBezTo>
                  <a:cubicBezTo>
                    <a:pt x="1012825" y="106892"/>
                    <a:pt x="1040342" y="110067"/>
                    <a:pt x="1054100" y="107950"/>
                  </a:cubicBezTo>
                  <a:cubicBezTo>
                    <a:pt x="1067858" y="105833"/>
                    <a:pt x="1059392" y="99483"/>
                    <a:pt x="1069975" y="95250"/>
                  </a:cubicBezTo>
                  <a:cubicBezTo>
                    <a:pt x="1080558" y="91017"/>
                    <a:pt x="1099079" y="86254"/>
                    <a:pt x="1117600" y="82550"/>
                  </a:cubicBezTo>
                  <a:cubicBezTo>
                    <a:pt x="1136121" y="78846"/>
                    <a:pt x="1166283" y="74612"/>
                    <a:pt x="1181100" y="73025"/>
                  </a:cubicBezTo>
                  <a:cubicBezTo>
                    <a:pt x="1195917" y="71438"/>
                    <a:pt x="1206500" y="73025"/>
                    <a:pt x="1206500" y="73025"/>
                  </a:cubicBezTo>
                  <a:lnTo>
                    <a:pt x="1295400" y="69850"/>
                  </a:lnTo>
                  <a:cubicBezTo>
                    <a:pt x="1312862" y="69321"/>
                    <a:pt x="1295400" y="71438"/>
                    <a:pt x="1311275" y="69850"/>
                  </a:cubicBezTo>
                  <a:cubicBezTo>
                    <a:pt x="1327150" y="68263"/>
                    <a:pt x="1376363" y="64029"/>
                    <a:pt x="1390650" y="60325"/>
                  </a:cubicBezTo>
                  <a:cubicBezTo>
                    <a:pt x="1404937" y="56621"/>
                    <a:pt x="1394354" y="49742"/>
                    <a:pt x="1397000" y="47625"/>
                  </a:cubicBezTo>
                  <a:cubicBezTo>
                    <a:pt x="1399646" y="45508"/>
                    <a:pt x="1403879" y="49742"/>
                    <a:pt x="1406525" y="47625"/>
                  </a:cubicBezTo>
                  <a:cubicBezTo>
                    <a:pt x="1409171" y="45508"/>
                    <a:pt x="1407583" y="37042"/>
                    <a:pt x="1412875" y="34925"/>
                  </a:cubicBezTo>
                  <a:cubicBezTo>
                    <a:pt x="1418167" y="32808"/>
                    <a:pt x="1433513" y="37042"/>
                    <a:pt x="1438275" y="34925"/>
                  </a:cubicBezTo>
                  <a:cubicBezTo>
                    <a:pt x="1443037" y="32808"/>
                    <a:pt x="1436158" y="24871"/>
                    <a:pt x="1441450" y="22225"/>
                  </a:cubicBezTo>
                  <a:cubicBezTo>
                    <a:pt x="1446742" y="19579"/>
                    <a:pt x="1459971" y="19050"/>
                    <a:pt x="1470025" y="19050"/>
                  </a:cubicBezTo>
                  <a:cubicBezTo>
                    <a:pt x="1480079" y="19050"/>
                    <a:pt x="1490133" y="21696"/>
                    <a:pt x="1501775" y="22225"/>
                  </a:cubicBezTo>
                  <a:cubicBezTo>
                    <a:pt x="1513417" y="22754"/>
                    <a:pt x="1528233" y="23283"/>
                    <a:pt x="1539875" y="22225"/>
                  </a:cubicBezTo>
                  <a:cubicBezTo>
                    <a:pt x="1551517" y="21167"/>
                    <a:pt x="1562629" y="17462"/>
                    <a:pt x="1571625" y="15875"/>
                  </a:cubicBezTo>
                  <a:cubicBezTo>
                    <a:pt x="1580621" y="14288"/>
                    <a:pt x="1590146" y="13758"/>
                    <a:pt x="1593850" y="12700"/>
                  </a:cubicBezTo>
                  <a:cubicBezTo>
                    <a:pt x="1597554" y="11642"/>
                    <a:pt x="1590146" y="10054"/>
                    <a:pt x="1593850" y="9525"/>
                  </a:cubicBezTo>
                  <a:cubicBezTo>
                    <a:pt x="1597554" y="8996"/>
                    <a:pt x="1611842" y="10583"/>
                    <a:pt x="1616075" y="9525"/>
                  </a:cubicBezTo>
                  <a:cubicBezTo>
                    <a:pt x="1620308" y="8467"/>
                    <a:pt x="1599671" y="4762"/>
                    <a:pt x="1619250" y="3175"/>
                  </a:cubicBezTo>
                  <a:cubicBezTo>
                    <a:pt x="1638829" y="1588"/>
                    <a:pt x="1733550" y="0"/>
                    <a:pt x="1733550" y="0"/>
                  </a:cubicBez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grpSp>
      <p:sp>
        <p:nvSpPr>
          <p:cNvPr id="66" name="Rectangle 65"/>
          <p:cNvSpPr>
            <a:spLocks noChangeArrowheads="1"/>
          </p:cNvSpPr>
          <p:nvPr/>
        </p:nvSpPr>
        <p:spPr bwMode="auto">
          <a:xfrm>
            <a:off x="220664" y="209551"/>
            <a:ext cx="11704636" cy="958850"/>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67" name="TextBox 66"/>
          <p:cNvSpPr txBox="1">
            <a:spLocks noChangeArrowheads="1"/>
          </p:cNvSpPr>
          <p:nvPr/>
        </p:nvSpPr>
        <p:spPr bwMode="auto">
          <a:xfrm>
            <a:off x="1979614" y="454600"/>
            <a:ext cx="8256587" cy="542925"/>
          </a:xfrm>
          <a:prstGeom prst="rect">
            <a:avLst/>
          </a:prstGeom>
          <a:noFill/>
          <a:ln w="9525">
            <a:noFill/>
            <a:miter lim="800000"/>
            <a:headEnd/>
            <a:tailEnd/>
          </a:ln>
        </p:spPr>
        <p:txBody>
          <a:bodyPr>
            <a:spAutoFit/>
          </a:bodyPr>
          <a:lstStyle/>
          <a:p>
            <a:pPr algn="ctr">
              <a:lnSpc>
                <a:spcPts val="3400"/>
              </a:lnSpc>
            </a:pPr>
            <a:r>
              <a:rPr lang="en-US" sz="3600" dirty="0">
                <a:solidFill>
                  <a:srgbClr val="FFFFFF"/>
                </a:solidFill>
                <a:latin typeface="Times" charset="0"/>
              </a:rPr>
              <a:t>PARADIGM-HF: Cardiovascular Death</a:t>
            </a:r>
          </a:p>
        </p:txBody>
      </p:sp>
      <p:sp>
        <p:nvSpPr>
          <p:cNvPr id="68" name="Rectangle 67"/>
          <p:cNvSpPr/>
          <p:nvPr/>
        </p:nvSpPr>
        <p:spPr>
          <a:xfrm>
            <a:off x="8016487" y="6581001"/>
            <a:ext cx="3825919" cy="276999"/>
          </a:xfrm>
          <a:prstGeom prst="rect">
            <a:avLst/>
          </a:prstGeom>
        </p:spPr>
        <p:txBody>
          <a:bodyPr wrap="none">
            <a:spAutoFit/>
          </a:bodyPr>
          <a:lstStyle/>
          <a:p>
            <a:pPr algn="ctr"/>
            <a:r>
              <a:rPr lang="en-IN" sz="1200" dirty="0">
                <a:solidFill>
                  <a:srgbClr val="000000"/>
                </a:solidFill>
                <a:latin typeface="Calibri" panose="020F0502020204030204" pitchFamily="34" charset="0"/>
                <a:ea typeface="Calibri" panose="020F0502020204030204" pitchFamily="34" charset="0"/>
              </a:rPr>
              <a:t>New England Journal of Medicine. 2014;371(11):993-1004</a:t>
            </a:r>
            <a:endParaRPr lang="en-IN" sz="1200" dirty="0"/>
          </a:p>
        </p:txBody>
      </p:sp>
    </p:spTree>
    <p:extLst>
      <p:ext uri="{BB962C8B-B14F-4D97-AF65-F5344CB8AC3E}">
        <p14:creationId xmlns:p14="http://schemas.microsoft.com/office/powerpoint/2010/main" xmlns="" val="3430953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46"/>
          <p:cNvSpPr txBox="1">
            <a:spLocks noChangeArrowheads="1"/>
          </p:cNvSpPr>
          <p:nvPr/>
        </p:nvSpPr>
        <p:spPr bwMode="auto">
          <a:xfrm>
            <a:off x="7219950" y="1668464"/>
            <a:ext cx="1701800" cy="892175"/>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Enalapril</a:t>
            </a:r>
          </a:p>
          <a:p>
            <a:pPr algn="ctr"/>
            <a:r>
              <a:rPr lang="en-US" sz="2400" dirty="0">
                <a:solidFill>
                  <a:srgbClr val="000000"/>
                </a:solidFill>
                <a:latin typeface="Arial" pitchFamily="34" charset="0"/>
                <a:cs typeface="Arial" pitchFamily="34" charset="0"/>
              </a:rPr>
              <a:t>(n=4212)</a:t>
            </a:r>
          </a:p>
        </p:txBody>
      </p:sp>
      <p:sp>
        <p:nvSpPr>
          <p:cNvPr id="24578" name="TextBox 47"/>
          <p:cNvSpPr txBox="1">
            <a:spLocks noChangeArrowheads="1"/>
          </p:cNvSpPr>
          <p:nvPr/>
        </p:nvSpPr>
        <p:spPr bwMode="auto">
          <a:xfrm>
            <a:off x="7913689" y="3648076"/>
            <a:ext cx="1481137" cy="892175"/>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LCZ696</a:t>
            </a:r>
          </a:p>
          <a:p>
            <a:pPr algn="ctr"/>
            <a:r>
              <a:rPr lang="en-US" sz="2400" dirty="0">
                <a:solidFill>
                  <a:srgbClr val="000000"/>
                </a:solidFill>
                <a:latin typeface="Arial" pitchFamily="34" charset="0"/>
                <a:cs typeface="Arial" pitchFamily="34" charset="0"/>
              </a:rPr>
              <a:t>(n=4187)</a:t>
            </a:r>
          </a:p>
        </p:txBody>
      </p:sp>
      <p:sp>
        <p:nvSpPr>
          <p:cNvPr id="49" name="TextBox 48"/>
          <p:cNvSpPr txBox="1">
            <a:spLocks noChangeArrowheads="1"/>
          </p:cNvSpPr>
          <p:nvPr/>
        </p:nvSpPr>
        <p:spPr bwMode="auto">
          <a:xfrm>
            <a:off x="3509964" y="2081213"/>
            <a:ext cx="3514725" cy="1016000"/>
          </a:xfrm>
          <a:prstGeom prst="rect">
            <a:avLst/>
          </a:prstGeom>
          <a:solidFill>
            <a:srgbClr val="215968"/>
          </a:solidFill>
          <a:ln w="9525">
            <a:solidFill>
              <a:srgbClr val="FFFFFF"/>
            </a:solidFill>
            <a:miter lim="800000"/>
            <a:headEnd/>
            <a:tailEnd/>
          </a:ln>
          <a:effectLst>
            <a:outerShdw dist="38100" dir="2700000" rotWithShape="0">
              <a:srgbClr val="808080">
                <a:alpha val="42999"/>
              </a:srgbClr>
            </a:outerShdw>
          </a:effectLst>
        </p:spPr>
        <p:txBody>
          <a:bodyPr>
            <a:spAutoFit/>
          </a:bodyPr>
          <a:lstStyle/>
          <a:p>
            <a:pPr algn="ctr">
              <a:defRPr/>
            </a:pPr>
            <a:r>
              <a:rPr lang="en-US" sz="2000" b="1" dirty="0">
                <a:solidFill>
                  <a:schemeClr val="bg1"/>
                </a:solidFill>
                <a:latin typeface="Arial"/>
                <a:cs typeface="Arial"/>
              </a:rPr>
              <a:t>HR = 0.80 (0.71-0.89)</a:t>
            </a:r>
          </a:p>
          <a:p>
            <a:pPr algn="ctr">
              <a:defRPr/>
            </a:pPr>
            <a:r>
              <a:rPr lang="en-US" sz="2000" b="1" dirty="0">
                <a:solidFill>
                  <a:schemeClr val="bg1"/>
                </a:solidFill>
                <a:latin typeface="Arial"/>
                <a:cs typeface="Arial"/>
              </a:rPr>
              <a:t>P = 0.00004</a:t>
            </a:r>
          </a:p>
          <a:p>
            <a:pPr algn="ctr">
              <a:defRPr/>
            </a:pPr>
            <a:r>
              <a:rPr lang="en-US" sz="2000" b="1" dirty="0">
                <a:solidFill>
                  <a:schemeClr val="bg1"/>
                </a:solidFill>
                <a:latin typeface="Arial"/>
                <a:cs typeface="Arial"/>
              </a:rPr>
              <a:t>Number need to treat = 32</a:t>
            </a:r>
            <a:endParaRPr lang="en-US" sz="2000" dirty="0">
              <a:solidFill>
                <a:schemeClr val="bg1"/>
              </a:solidFill>
              <a:latin typeface="Arial"/>
              <a:cs typeface="Arial"/>
            </a:endParaRPr>
          </a:p>
        </p:txBody>
      </p:sp>
      <p:sp>
        <p:nvSpPr>
          <p:cNvPr id="24580" name="TextBox 64"/>
          <p:cNvSpPr txBox="1">
            <a:spLocks noChangeArrowheads="1"/>
          </p:cNvSpPr>
          <p:nvPr/>
        </p:nvSpPr>
        <p:spPr bwMode="auto">
          <a:xfrm rot="-5400000">
            <a:off x="891382" y="2982119"/>
            <a:ext cx="3117850" cy="608013"/>
          </a:xfrm>
          <a:prstGeom prst="rect">
            <a:avLst/>
          </a:prstGeom>
          <a:noFill/>
          <a:ln w="9525">
            <a:noFill/>
            <a:miter lim="800000"/>
            <a:headEnd/>
            <a:tailEnd/>
          </a:ln>
        </p:spPr>
        <p:txBody>
          <a:bodyPr>
            <a:spAutoFit/>
          </a:bodyPr>
          <a:lstStyle/>
          <a:p>
            <a:pPr algn="ctr">
              <a:lnSpc>
                <a:spcPts val="2000"/>
              </a:lnSpc>
            </a:pPr>
            <a:r>
              <a:rPr lang="en-US" b="1" dirty="0">
                <a:solidFill>
                  <a:srgbClr val="000000"/>
                </a:solidFill>
                <a:latin typeface="Arial" pitchFamily="34" charset="0"/>
                <a:cs typeface="Arial" pitchFamily="34" charset="0"/>
              </a:rPr>
              <a:t>Kaplan-Meier Estimate of</a:t>
            </a:r>
          </a:p>
          <a:p>
            <a:pPr algn="ctr">
              <a:lnSpc>
                <a:spcPts val="2000"/>
              </a:lnSpc>
            </a:pPr>
            <a:r>
              <a:rPr lang="en-US" b="1" dirty="0">
                <a:solidFill>
                  <a:srgbClr val="000000"/>
                </a:solidFill>
                <a:latin typeface="Arial" pitchFamily="34" charset="0"/>
                <a:cs typeface="Arial" pitchFamily="34" charset="0"/>
              </a:rPr>
              <a:t>Cumulative Rates (%)</a:t>
            </a:r>
          </a:p>
        </p:txBody>
      </p:sp>
      <p:sp>
        <p:nvSpPr>
          <p:cNvPr id="24581" name="TextBox 65"/>
          <p:cNvSpPr txBox="1">
            <a:spLocks noChangeArrowheads="1"/>
          </p:cNvSpPr>
          <p:nvPr/>
        </p:nvSpPr>
        <p:spPr bwMode="auto">
          <a:xfrm>
            <a:off x="3959226" y="5461000"/>
            <a:ext cx="5033963" cy="369888"/>
          </a:xfrm>
          <a:prstGeom prst="rect">
            <a:avLst/>
          </a:prstGeom>
          <a:noFill/>
          <a:ln w="9525">
            <a:noFill/>
            <a:miter lim="800000"/>
            <a:headEnd/>
            <a:tailEnd/>
          </a:ln>
        </p:spPr>
        <p:txBody>
          <a:bodyPr>
            <a:spAutoFit/>
          </a:bodyPr>
          <a:lstStyle/>
          <a:p>
            <a:pPr algn="ctr"/>
            <a:r>
              <a:rPr lang="en-US" b="1" dirty="0">
                <a:solidFill>
                  <a:srgbClr val="000000"/>
                </a:solidFill>
                <a:latin typeface="Arial" pitchFamily="34" charset="0"/>
                <a:cs typeface="Arial" pitchFamily="34" charset="0"/>
              </a:rPr>
              <a:t>Days After Randomization</a:t>
            </a:r>
          </a:p>
        </p:txBody>
      </p:sp>
      <p:sp>
        <p:nvSpPr>
          <p:cNvPr id="24582" name="TextBox 98"/>
          <p:cNvSpPr txBox="1">
            <a:spLocks noChangeArrowheads="1"/>
          </p:cNvSpPr>
          <p:nvPr/>
        </p:nvSpPr>
        <p:spPr bwMode="auto">
          <a:xfrm>
            <a:off x="3035300" y="60261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4187</a:t>
            </a:r>
          </a:p>
          <a:p>
            <a:r>
              <a:rPr lang="en-US" sz="1200" dirty="0">
                <a:solidFill>
                  <a:srgbClr val="000000"/>
                </a:solidFill>
                <a:latin typeface="Arial" pitchFamily="34" charset="0"/>
                <a:cs typeface="Arial" pitchFamily="34" charset="0"/>
              </a:rPr>
              <a:t>4212</a:t>
            </a:r>
          </a:p>
        </p:txBody>
      </p:sp>
      <p:sp>
        <p:nvSpPr>
          <p:cNvPr id="24583" name="TextBox 99"/>
          <p:cNvSpPr txBox="1">
            <a:spLocks noChangeArrowheads="1"/>
          </p:cNvSpPr>
          <p:nvPr/>
        </p:nvSpPr>
        <p:spPr bwMode="auto">
          <a:xfrm>
            <a:off x="3935413" y="6026151"/>
            <a:ext cx="525462"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4056</a:t>
            </a:r>
          </a:p>
          <a:p>
            <a:r>
              <a:rPr lang="en-US" sz="1200" dirty="0">
                <a:solidFill>
                  <a:srgbClr val="000000"/>
                </a:solidFill>
                <a:latin typeface="Arial" pitchFamily="34" charset="0"/>
                <a:cs typeface="Arial" pitchFamily="34" charset="0"/>
              </a:rPr>
              <a:t>4051</a:t>
            </a:r>
          </a:p>
        </p:txBody>
      </p:sp>
      <p:sp>
        <p:nvSpPr>
          <p:cNvPr id="24584" name="TextBox 100"/>
          <p:cNvSpPr txBox="1">
            <a:spLocks noChangeArrowheads="1"/>
          </p:cNvSpPr>
          <p:nvPr/>
        </p:nvSpPr>
        <p:spPr bwMode="auto">
          <a:xfrm>
            <a:off x="4833938" y="60261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3891</a:t>
            </a:r>
          </a:p>
          <a:p>
            <a:r>
              <a:rPr lang="en-US" sz="1200" dirty="0">
                <a:solidFill>
                  <a:srgbClr val="000000"/>
                </a:solidFill>
                <a:latin typeface="Arial" pitchFamily="34" charset="0"/>
                <a:cs typeface="Arial" pitchFamily="34" charset="0"/>
              </a:rPr>
              <a:t>3860</a:t>
            </a:r>
          </a:p>
        </p:txBody>
      </p:sp>
      <p:sp>
        <p:nvSpPr>
          <p:cNvPr id="24585" name="TextBox 101"/>
          <p:cNvSpPr txBox="1">
            <a:spLocks noChangeArrowheads="1"/>
          </p:cNvSpPr>
          <p:nvPr/>
        </p:nvSpPr>
        <p:spPr bwMode="auto">
          <a:xfrm>
            <a:off x="5732463" y="60261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3282</a:t>
            </a:r>
          </a:p>
          <a:p>
            <a:r>
              <a:rPr lang="en-US" sz="1200" dirty="0">
                <a:solidFill>
                  <a:srgbClr val="000000"/>
                </a:solidFill>
                <a:latin typeface="Arial" pitchFamily="34" charset="0"/>
                <a:cs typeface="Arial" pitchFamily="34" charset="0"/>
              </a:rPr>
              <a:t>3231</a:t>
            </a:r>
          </a:p>
        </p:txBody>
      </p:sp>
      <p:sp>
        <p:nvSpPr>
          <p:cNvPr id="24586" name="TextBox 102"/>
          <p:cNvSpPr txBox="1">
            <a:spLocks noChangeArrowheads="1"/>
          </p:cNvSpPr>
          <p:nvPr/>
        </p:nvSpPr>
        <p:spPr bwMode="auto">
          <a:xfrm>
            <a:off x="6637338" y="60261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2478</a:t>
            </a:r>
          </a:p>
          <a:p>
            <a:r>
              <a:rPr lang="en-US" sz="1200" dirty="0">
                <a:solidFill>
                  <a:srgbClr val="000000"/>
                </a:solidFill>
                <a:latin typeface="Arial" pitchFamily="34" charset="0"/>
                <a:cs typeface="Arial" pitchFamily="34" charset="0"/>
              </a:rPr>
              <a:t>2410</a:t>
            </a:r>
          </a:p>
        </p:txBody>
      </p:sp>
      <p:sp>
        <p:nvSpPr>
          <p:cNvPr id="24587" name="TextBox 103"/>
          <p:cNvSpPr txBox="1">
            <a:spLocks noChangeArrowheads="1"/>
          </p:cNvSpPr>
          <p:nvPr/>
        </p:nvSpPr>
        <p:spPr bwMode="auto">
          <a:xfrm>
            <a:off x="7543800" y="60261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1716</a:t>
            </a:r>
          </a:p>
          <a:p>
            <a:r>
              <a:rPr lang="en-US" sz="1200" dirty="0">
                <a:solidFill>
                  <a:srgbClr val="000000"/>
                </a:solidFill>
                <a:latin typeface="Arial" pitchFamily="34" charset="0"/>
                <a:cs typeface="Arial" pitchFamily="34" charset="0"/>
              </a:rPr>
              <a:t>1726</a:t>
            </a:r>
          </a:p>
        </p:txBody>
      </p:sp>
      <p:sp>
        <p:nvSpPr>
          <p:cNvPr id="24588" name="TextBox 104"/>
          <p:cNvSpPr txBox="1">
            <a:spLocks noChangeArrowheads="1"/>
          </p:cNvSpPr>
          <p:nvPr/>
        </p:nvSpPr>
        <p:spPr bwMode="auto">
          <a:xfrm>
            <a:off x="8456613" y="6026151"/>
            <a:ext cx="527050" cy="461963"/>
          </a:xfrm>
          <a:prstGeom prst="rect">
            <a:avLst/>
          </a:prstGeom>
          <a:noFill/>
          <a:ln w="9525">
            <a:noFill/>
            <a:miter lim="800000"/>
            <a:headEnd/>
            <a:tailEnd/>
          </a:ln>
        </p:spPr>
        <p:txBody>
          <a:bodyPr wrap="none">
            <a:spAutoFit/>
          </a:bodyPr>
          <a:lstStyle/>
          <a:p>
            <a:pPr algn="ctr"/>
            <a:r>
              <a:rPr lang="en-US" sz="1200" dirty="0">
                <a:solidFill>
                  <a:srgbClr val="000000"/>
                </a:solidFill>
                <a:latin typeface="Arial" pitchFamily="34" charset="0"/>
                <a:cs typeface="Arial" pitchFamily="34" charset="0"/>
              </a:rPr>
              <a:t>1005</a:t>
            </a:r>
          </a:p>
          <a:p>
            <a:pPr algn="ctr"/>
            <a:r>
              <a:rPr lang="en-US" sz="1200" dirty="0">
                <a:solidFill>
                  <a:srgbClr val="000000"/>
                </a:solidFill>
                <a:latin typeface="Arial" pitchFamily="34" charset="0"/>
                <a:cs typeface="Arial" pitchFamily="34" charset="0"/>
              </a:rPr>
              <a:t>994</a:t>
            </a:r>
          </a:p>
        </p:txBody>
      </p:sp>
      <p:sp>
        <p:nvSpPr>
          <p:cNvPr id="24589" name="TextBox 105"/>
          <p:cNvSpPr txBox="1">
            <a:spLocks noChangeArrowheads="1"/>
          </p:cNvSpPr>
          <p:nvPr/>
        </p:nvSpPr>
        <p:spPr bwMode="auto">
          <a:xfrm>
            <a:off x="9394826" y="602615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280</a:t>
            </a:r>
          </a:p>
          <a:p>
            <a:r>
              <a:rPr lang="en-US" sz="1200" dirty="0">
                <a:solidFill>
                  <a:srgbClr val="000000"/>
                </a:solidFill>
                <a:latin typeface="Arial" pitchFamily="34" charset="0"/>
                <a:cs typeface="Arial" pitchFamily="34" charset="0"/>
              </a:rPr>
              <a:t>279</a:t>
            </a:r>
          </a:p>
        </p:txBody>
      </p:sp>
      <p:sp>
        <p:nvSpPr>
          <p:cNvPr id="24590" name="TextBox 107"/>
          <p:cNvSpPr txBox="1">
            <a:spLocks noChangeArrowheads="1"/>
          </p:cNvSpPr>
          <p:nvPr/>
        </p:nvSpPr>
        <p:spPr bwMode="auto">
          <a:xfrm>
            <a:off x="1906589" y="6026151"/>
            <a:ext cx="782637"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LCZ696</a:t>
            </a:r>
          </a:p>
          <a:p>
            <a:r>
              <a:rPr lang="en-US" sz="1200" dirty="0">
                <a:solidFill>
                  <a:srgbClr val="000000"/>
                </a:solidFill>
                <a:latin typeface="Arial" pitchFamily="34" charset="0"/>
                <a:cs typeface="Arial" pitchFamily="34" charset="0"/>
              </a:rPr>
              <a:t>Enalapril</a:t>
            </a:r>
          </a:p>
        </p:txBody>
      </p:sp>
      <p:sp>
        <p:nvSpPr>
          <p:cNvPr id="24591" name="TextBox 108"/>
          <p:cNvSpPr txBox="1">
            <a:spLocks noChangeArrowheads="1"/>
          </p:cNvSpPr>
          <p:nvPr/>
        </p:nvSpPr>
        <p:spPr bwMode="auto">
          <a:xfrm>
            <a:off x="1906589" y="5748338"/>
            <a:ext cx="1254125" cy="277812"/>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Patients at Risk</a:t>
            </a:r>
          </a:p>
        </p:txBody>
      </p:sp>
      <p:cxnSp>
        <p:nvCxnSpPr>
          <p:cNvPr id="111" name="Straight Connector 110"/>
          <p:cNvCxnSpPr>
            <a:cxnSpLocks noChangeShapeType="1"/>
          </p:cNvCxnSpPr>
          <p:nvPr/>
        </p:nvCxnSpPr>
        <p:spPr bwMode="auto">
          <a:xfrm>
            <a:off x="1978026" y="6026150"/>
            <a:ext cx="1209675" cy="1588"/>
          </a:xfrm>
          <a:prstGeom prst="line">
            <a:avLst/>
          </a:prstGeom>
          <a:noFill/>
          <a:ln w="19050">
            <a:solidFill>
              <a:srgbClr val="000000"/>
            </a:solidFill>
            <a:round/>
            <a:headEnd/>
            <a:tailEnd/>
          </a:ln>
          <a:effectLst>
            <a:outerShdw dist="20000" dir="5400000" rotWithShape="0">
              <a:srgbClr val="808080">
                <a:alpha val="37999"/>
              </a:srgbClr>
            </a:outerShdw>
          </a:effectLst>
        </p:spPr>
      </p:cxnSp>
      <p:cxnSp>
        <p:nvCxnSpPr>
          <p:cNvPr id="7" name="Straight Connector 6"/>
          <p:cNvCxnSpPr>
            <a:cxnSpLocks noChangeShapeType="1"/>
          </p:cNvCxnSpPr>
          <p:nvPr/>
        </p:nvCxnSpPr>
        <p:spPr bwMode="auto">
          <a:xfrm rot="5400000">
            <a:off x="1441451" y="3249614"/>
            <a:ext cx="3713163" cy="1587"/>
          </a:xfrm>
          <a:prstGeom prst="line">
            <a:avLst/>
          </a:prstGeom>
          <a:noFill/>
          <a:ln w="25400">
            <a:solidFill>
              <a:schemeClr val="tx1"/>
            </a:solidFill>
            <a:round/>
            <a:headEnd/>
            <a:tailEnd/>
          </a:ln>
          <a:effectLst>
            <a:outerShdw dist="20000" dir="5400000" rotWithShape="0">
              <a:srgbClr val="808080">
                <a:alpha val="37999"/>
              </a:srgbClr>
            </a:outerShdw>
          </a:effectLst>
        </p:spPr>
      </p:cxnSp>
      <p:sp>
        <p:nvSpPr>
          <p:cNvPr id="24594" name="TextBox 49"/>
          <p:cNvSpPr txBox="1">
            <a:spLocks noChangeArrowheads="1"/>
          </p:cNvSpPr>
          <p:nvPr/>
        </p:nvSpPr>
        <p:spPr bwMode="auto">
          <a:xfrm>
            <a:off x="4792664" y="51006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360</a:t>
            </a:r>
          </a:p>
        </p:txBody>
      </p:sp>
      <p:sp>
        <p:nvSpPr>
          <p:cNvPr id="24595" name="TextBox 50"/>
          <p:cNvSpPr txBox="1">
            <a:spLocks noChangeArrowheads="1"/>
          </p:cNvSpPr>
          <p:nvPr/>
        </p:nvSpPr>
        <p:spPr bwMode="auto">
          <a:xfrm>
            <a:off x="6608764" y="51006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720</a:t>
            </a:r>
          </a:p>
        </p:txBody>
      </p:sp>
      <p:sp>
        <p:nvSpPr>
          <p:cNvPr id="24596" name="TextBox 51"/>
          <p:cNvSpPr txBox="1">
            <a:spLocks noChangeArrowheads="1"/>
          </p:cNvSpPr>
          <p:nvPr/>
        </p:nvSpPr>
        <p:spPr bwMode="auto">
          <a:xfrm>
            <a:off x="8355013" y="5100638"/>
            <a:ext cx="75565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1080</a:t>
            </a:r>
          </a:p>
        </p:txBody>
      </p:sp>
      <p:sp>
        <p:nvSpPr>
          <p:cNvPr id="24597" name="TextBox 52"/>
          <p:cNvSpPr txBox="1">
            <a:spLocks noChangeArrowheads="1"/>
          </p:cNvSpPr>
          <p:nvPr/>
        </p:nvSpPr>
        <p:spPr bwMode="auto">
          <a:xfrm>
            <a:off x="3197226" y="5100638"/>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4598" name="TextBox 59"/>
          <p:cNvSpPr txBox="1">
            <a:spLocks noChangeArrowheads="1"/>
          </p:cNvSpPr>
          <p:nvPr/>
        </p:nvSpPr>
        <p:spPr bwMode="auto">
          <a:xfrm>
            <a:off x="3892550" y="5100638"/>
            <a:ext cx="611188"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180</a:t>
            </a:r>
          </a:p>
        </p:txBody>
      </p:sp>
      <p:sp>
        <p:nvSpPr>
          <p:cNvPr id="24599" name="TextBox 61"/>
          <p:cNvSpPr txBox="1">
            <a:spLocks noChangeArrowheads="1"/>
          </p:cNvSpPr>
          <p:nvPr/>
        </p:nvSpPr>
        <p:spPr bwMode="auto">
          <a:xfrm>
            <a:off x="5692776" y="51006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540</a:t>
            </a:r>
          </a:p>
        </p:txBody>
      </p:sp>
      <p:sp>
        <p:nvSpPr>
          <p:cNvPr id="24600" name="TextBox 62"/>
          <p:cNvSpPr txBox="1">
            <a:spLocks noChangeArrowheads="1"/>
          </p:cNvSpPr>
          <p:nvPr/>
        </p:nvSpPr>
        <p:spPr bwMode="auto">
          <a:xfrm>
            <a:off x="7518401" y="51006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900</a:t>
            </a:r>
          </a:p>
        </p:txBody>
      </p:sp>
      <p:sp>
        <p:nvSpPr>
          <p:cNvPr id="24601" name="TextBox 63"/>
          <p:cNvSpPr txBox="1">
            <a:spLocks noChangeArrowheads="1"/>
          </p:cNvSpPr>
          <p:nvPr/>
        </p:nvSpPr>
        <p:spPr bwMode="auto">
          <a:xfrm>
            <a:off x="9250363" y="5100638"/>
            <a:ext cx="75565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1260</a:t>
            </a:r>
          </a:p>
        </p:txBody>
      </p:sp>
      <p:cxnSp>
        <p:nvCxnSpPr>
          <p:cNvPr id="8" name="Straight Connector 7"/>
          <p:cNvCxnSpPr>
            <a:cxnSpLocks noChangeShapeType="1"/>
          </p:cNvCxnSpPr>
          <p:nvPr/>
        </p:nvCxnSpPr>
        <p:spPr bwMode="auto">
          <a:xfrm>
            <a:off x="3297238" y="5072063"/>
            <a:ext cx="6330950" cy="6350"/>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9" name="Straight Connector 8"/>
          <p:cNvCxnSpPr>
            <a:cxnSpLocks noChangeShapeType="1"/>
          </p:cNvCxnSpPr>
          <p:nvPr/>
        </p:nvCxnSpPr>
        <p:spPr bwMode="auto">
          <a:xfrm>
            <a:off x="3240088" y="3267076"/>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0" name="Straight Connector 9"/>
          <p:cNvCxnSpPr>
            <a:cxnSpLocks noChangeShapeType="1"/>
          </p:cNvCxnSpPr>
          <p:nvPr/>
        </p:nvCxnSpPr>
        <p:spPr bwMode="auto">
          <a:xfrm>
            <a:off x="3240088" y="418147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a:off x="3240088" y="232727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a:off x="3240088" y="138747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rot="5400000">
            <a:off x="4125913" y="505936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5" name="Straight Connector 14"/>
          <p:cNvCxnSpPr>
            <a:cxnSpLocks noChangeShapeType="1"/>
          </p:cNvCxnSpPr>
          <p:nvPr/>
        </p:nvCxnSpPr>
        <p:spPr bwMode="auto">
          <a:xfrm rot="5400000">
            <a:off x="5029201" y="505936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7" name="Straight Connector 16"/>
          <p:cNvCxnSpPr>
            <a:cxnSpLocks noChangeShapeType="1"/>
          </p:cNvCxnSpPr>
          <p:nvPr/>
        </p:nvCxnSpPr>
        <p:spPr bwMode="auto">
          <a:xfrm rot="5400000">
            <a:off x="6843713" y="505936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8" name="Straight Connector 17"/>
          <p:cNvCxnSpPr>
            <a:cxnSpLocks noChangeShapeType="1"/>
          </p:cNvCxnSpPr>
          <p:nvPr/>
        </p:nvCxnSpPr>
        <p:spPr bwMode="auto">
          <a:xfrm rot="5400000">
            <a:off x="7748588" y="505936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rot="5400000">
            <a:off x="8655051" y="505936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rot="5400000">
            <a:off x="9559926" y="505936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24613" name="TextBox 53"/>
          <p:cNvSpPr txBox="1">
            <a:spLocks noChangeArrowheads="1"/>
          </p:cNvSpPr>
          <p:nvPr/>
        </p:nvSpPr>
        <p:spPr bwMode="auto">
          <a:xfrm>
            <a:off x="2936876" y="484981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4614" name="TextBox 54"/>
          <p:cNvSpPr txBox="1">
            <a:spLocks noChangeArrowheads="1"/>
          </p:cNvSpPr>
          <p:nvPr/>
        </p:nvSpPr>
        <p:spPr bwMode="auto">
          <a:xfrm>
            <a:off x="2794000" y="3055938"/>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16</a:t>
            </a:r>
          </a:p>
        </p:txBody>
      </p:sp>
      <p:sp>
        <p:nvSpPr>
          <p:cNvPr id="24615" name="TextBox 55"/>
          <p:cNvSpPr txBox="1">
            <a:spLocks noChangeArrowheads="1"/>
          </p:cNvSpPr>
          <p:nvPr/>
        </p:nvSpPr>
        <p:spPr bwMode="auto">
          <a:xfrm>
            <a:off x="2794000" y="1193800"/>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32</a:t>
            </a:r>
          </a:p>
        </p:txBody>
      </p:sp>
      <p:sp>
        <p:nvSpPr>
          <p:cNvPr id="24616" name="TextBox 57"/>
          <p:cNvSpPr txBox="1">
            <a:spLocks noChangeArrowheads="1"/>
          </p:cNvSpPr>
          <p:nvPr/>
        </p:nvSpPr>
        <p:spPr bwMode="auto">
          <a:xfrm>
            <a:off x="2794000" y="2114550"/>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24</a:t>
            </a:r>
          </a:p>
        </p:txBody>
      </p:sp>
      <p:sp>
        <p:nvSpPr>
          <p:cNvPr id="24617" name="TextBox 58"/>
          <p:cNvSpPr txBox="1">
            <a:spLocks noChangeArrowheads="1"/>
          </p:cNvSpPr>
          <p:nvPr/>
        </p:nvSpPr>
        <p:spPr bwMode="auto">
          <a:xfrm>
            <a:off x="2936876" y="397351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8</a:t>
            </a:r>
          </a:p>
        </p:txBody>
      </p:sp>
      <p:cxnSp>
        <p:nvCxnSpPr>
          <p:cNvPr id="107" name="Straight Connector 106"/>
          <p:cNvCxnSpPr>
            <a:cxnSpLocks noChangeShapeType="1"/>
          </p:cNvCxnSpPr>
          <p:nvPr/>
        </p:nvCxnSpPr>
        <p:spPr bwMode="auto">
          <a:xfrm rot="5400000">
            <a:off x="5918995" y="5066508"/>
            <a:ext cx="142875" cy="1587"/>
          </a:xfrm>
          <a:prstGeom prst="line">
            <a:avLst/>
          </a:prstGeom>
          <a:noFill/>
          <a:ln w="25400">
            <a:solidFill>
              <a:srgbClr val="000000"/>
            </a:solidFill>
            <a:round/>
            <a:headEnd/>
            <a:tailEnd/>
          </a:ln>
          <a:effectLst>
            <a:outerShdw dist="20000" dir="5400000" rotWithShape="0">
              <a:srgbClr val="808080">
                <a:alpha val="37999"/>
              </a:srgbClr>
            </a:outerShdw>
          </a:effectLst>
        </p:spPr>
      </p:cxnSp>
      <p:grpSp>
        <p:nvGrpSpPr>
          <p:cNvPr id="24619" name="Group 22"/>
          <p:cNvGrpSpPr>
            <a:grpSpLocks/>
          </p:cNvGrpSpPr>
          <p:nvPr/>
        </p:nvGrpSpPr>
        <p:grpSpPr bwMode="auto">
          <a:xfrm>
            <a:off x="3332164" y="2455863"/>
            <a:ext cx="6275387" cy="2595562"/>
            <a:chOff x="2270125" y="3079221"/>
            <a:chExt cx="4930775" cy="794279"/>
          </a:xfrm>
        </p:grpSpPr>
        <p:sp>
          <p:nvSpPr>
            <p:cNvPr id="92" name="Freeform 91"/>
            <p:cNvSpPr>
              <a:spLocks/>
            </p:cNvSpPr>
            <p:nvPr/>
          </p:nvSpPr>
          <p:spPr bwMode="auto">
            <a:xfrm>
              <a:off x="2270125" y="3641725"/>
              <a:ext cx="1289579" cy="231775"/>
            </a:xfrm>
            <a:custGeom>
              <a:avLst/>
              <a:gdLst>
                <a:gd name="T0" fmla="*/ 0 w 1289579"/>
                <a:gd name="T1" fmla="*/ 231775 h 231775"/>
                <a:gd name="T2" fmla="*/ 60325 w 1289579"/>
                <a:gd name="T3" fmla="*/ 219075 h 231775"/>
                <a:gd name="T4" fmla="*/ 92075 w 1289579"/>
                <a:gd name="T5" fmla="*/ 212725 h 231775"/>
                <a:gd name="T6" fmla="*/ 123825 w 1289579"/>
                <a:gd name="T7" fmla="*/ 200025 h 231775"/>
                <a:gd name="T8" fmla="*/ 152400 w 1289579"/>
                <a:gd name="T9" fmla="*/ 200025 h 231775"/>
                <a:gd name="T10" fmla="*/ 177800 w 1289579"/>
                <a:gd name="T11" fmla="*/ 200025 h 231775"/>
                <a:gd name="T12" fmla="*/ 225425 w 1289579"/>
                <a:gd name="T13" fmla="*/ 193675 h 231775"/>
                <a:gd name="T14" fmla="*/ 260350 w 1289579"/>
                <a:gd name="T15" fmla="*/ 187325 h 231775"/>
                <a:gd name="T16" fmla="*/ 279400 w 1289579"/>
                <a:gd name="T17" fmla="*/ 180975 h 231775"/>
                <a:gd name="T18" fmla="*/ 307975 w 1289579"/>
                <a:gd name="T19" fmla="*/ 177800 h 231775"/>
                <a:gd name="T20" fmla="*/ 336550 w 1289579"/>
                <a:gd name="T21" fmla="*/ 177800 h 231775"/>
                <a:gd name="T22" fmla="*/ 381000 w 1289579"/>
                <a:gd name="T23" fmla="*/ 174625 h 231775"/>
                <a:gd name="T24" fmla="*/ 396875 w 1289579"/>
                <a:gd name="T25" fmla="*/ 158750 h 231775"/>
                <a:gd name="T26" fmla="*/ 409575 w 1289579"/>
                <a:gd name="T27" fmla="*/ 158750 h 231775"/>
                <a:gd name="T28" fmla="*/ 450850 w 1289579"/>
                <a:gd name="T29" fmla="*/ 158750 h 231775"/>
                <a:gd name="T30" fmla="*/ 479425 w 1289579"/>
                <a:gd name="T31" fmla="*/ 152400 h 231775"/>
                <a:gd name="T32" fmla="*/ 492125 w 1289579"/>
                <a:gd name="T33" fmla="*/ 146050 h 231775"/>
                <a:gd name="T34" fmla="*/ 533400 w 1289579"/>
                <a:gd name="T35" fmla="*/ 146050 h 231775"/>
                <a:gd name="T36" fmla="*/ 561975 w 1289579"/>
                <a:gd name="T37" fmla="*/ 146050 h 231775"/>
                <a:gd name="T38" fmla="*/ 584200 w 1289579"/>
                <a:gd name="T39" fmla="*/ 139700 h 231775"/>
                <a:gd name="T40" fmla="*/ 600075 w 1289579"/>
                <a:gd name="T41" fmla="*/ 139700 h 231775"/>
                <a:gd name="T42" fmla="*/ 612775 w 1289579"/>
                <a:gd name="T43" fmla="*/ 136525 h 231775"/>
                <a:gd name="T44" fmla="*/ 635000 w 1289579"/>
                <a:gd name="T45" fmla="*/ 136525 h 231775"/>
                <a:gd name="T46" fmla="*/ 644525 w 1289579"/>
                <a:gd name="T47" fmla="*/ 123825 h 231775"/>
                <a:gd name="T48" fmla="*/ 669925 w 1289579"/>
                <a:gd name="T49" fmla="*/ 120650 h 231775"/>
                <a:gd name="T50" fmla="*/ 688975 w 1289579"/>
                <a:gd name="T51" fmla="*/ 120650 h 231775"/>
                <a:gd name="T52" fmla="*/ 708025 w 1289579"/>
                <a:gd name="T53" fmla="*/ 117475 h 231775"/>
                <a:gd name="T54" fmla="*/ 723900 w 1289579"/>
                <a:gd name="T55" fmla="*/ 111125 h 231775"/>
                <a:gd name="T56" fmla="*/ 749300 w 1289579"/>
                <a:gd name="T57" fmla="*/ 111125 h 231775"/>
                <a:gd name="T58" fmla="*/ 765175 w 1289579"/>
                <a:gd name="T59" fmla="*/ 111125 h 231775"/>
                <a:gd name="T60" fmla="*/ 771525 w 1289579"/>
                <a:gd name="T61" fmla="*/ 107950 h 231775"/>
                <a:gd name="T62" fmla="*/ 790575 w 1289579"/>
                <a:gd name="T63" fmla="*/ 104775 h 231775"/>
                <a:gd name="T64" fmla="*/ 796925 w 1289579"/>
                <a:gd name="T65" fmla="*/ 95250 h 231775"/>
                <a:gd name="T66" fmla="*/ 822325 w 1289579"/>
                <a:gd name="T67" fmla="*/ 95250 h 231775"/>
                <a:gd name="T68" fmla="*/ 847725 w 1289579"/>
                <a:gd name="T69" fmla="*/ 92075 h 231775"/>
                <a:gd name="T70" fmla="*/ 885825 w 1289579"/>
                <a:gd name="T71" fmla="*/ 85725 h 231775"/>
                <a:gd name="T72" fmla="*/ 904875 w 1289579"/>
                <a:gd name="T73" fmla="*/ 76200 h 231775"/>
                <a:gd name="T74" fmla="*/ 917575 w 1289579"/>
                <a:gd name="T75" fmla="*/ 73025 h 231775"/>
                <a:gd name="T76" fmla="*/ 933450 w 1289579"/>
                <a:gd name="T77" fmla="*/ 69850 h 231775"/>
                <a:gd name="T78" fmla="*/ 962025 w 1289579"/>
                <a:gd name="T79" fmla="*/ 69850 h 231775"/>
                <a:gd name="T80" fmla="*/ 974725 w 1289579"/>
                <a:gd name="T81" fmla="*/ 66675 h 231775"/>
                <a:gd name="T82" fmla="*/ 996950 w 1289579"/>
                <a:gd name="T83" fmla="*/ 66675 h 231775"/>
                <a:gd name="T84" fmla="*/ 1009650 w 1289579"/>
                <a:gd name="T85" fmla="*/ 53975 h 231775"/>
                <a:gd name="T86" fmla="*/ 1019175 w 1289579"/>
                <a:gd name="T87" fmla="*/ 50800 h 231775"/>
                <a:gd name="T88" fmla="*/ 1050925 w 1289579"/>
                <a:gd name="T89" fmla="*/ 41275 h 231775"/>
                <a:gd name="T90" fmla="*/ 1092200 w 1289579"/>
                <a:gd name="T91" fmla="*/ 34925 h 231775"/>
                <a:gd name="T92" fmla="*/ 1104900 w 1289579"/>
                <a:gd name="T93" fmla="*/ 28575 h 231775"/>
                <a:gd name="T94" fmla="*/ 1117600 w 1289579"/>
                <a:gd name="T95" fmla="*/ 28575 h 231775"/>
                <a:gd name="T96" fmla="*/ 1123950 w 1289579"/>
                <a:gd name="T97" fmla="*/ 28575 h 231775"/>
                <a:gd name="T98" fmla="*/ 1136650 w 1289579"/>
                <a:gd name="T99" fmla="*/ 25400 h 231775"/>
                <a:gd name="T100" fmla="*/ 1143000 w 1289579"/>
                <a:gd name="T101" fmla="*/ 25400 h 231775"/>
                <a:gd name="T102" fmla="*/ 1158875 w 1289579"/>
                <a:gd name="T103" fmla="*/ 25400 h 231775"/>
                <a:gd name="T104" fmla="*/ 1174750 w 1289579"/>
                <a:gd name="T105" fmla="*/ 25400 h 231775"/>
                <a:gd name="T106" fmla="*/ 1184275 w 1289579"/>
                <a:gd name="T107" fmla="*/ 15875 h 231775"/>
                <a:gd name="T108" fmla="*/ 1196975 w 1289579"/>
                <a:gd name="T109" fmla="*/ 15875 h 231775"/>
                <a:gd name="T110" fmla="*/ 1219200 w 1289579"/>
                <a:gd name="T111" fmla="*/ 15875 h 231775"/>
                <a:gd name="T112" fmla="*/ 1241425 w 1289579"/>
                <a:gd name="T113" fmla="*/ 15875 h 231775"/>
                <a:gd name="T114" fmla="*/ 1257300 w 1289579"/>
                <a:gd name="T115" fmla="*/ 15875 h 231775"/>
                <a:gd name="T116" fmla="*/ 1263650 w 1289579"/>
                <a:gd name="T117" fmla="*/ 9525 h 231775"/>
                <a:gd name="T118" fmla="*/ 1273175 w 1289579"/>
                <a:gd name="T119" fmla="*/ 6350 h 231775"/>
                <a:gd name="T120" fmla="*/ 1289050 w 1289579"/>
                <a:gd name="T121" fmla="*/ 3175 h 231775"/>
                <a:gd name="T122" fmla="*/ 1276350 w 1289579"/>
                <a:gd name="T123" fmla="*/ 3175 h 231775"/>
                <a:gd name="T124" fmla="*/ 1276350 w 1289579"/>
                <a:gd name="T125" fmla="*/ 0 h 2317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89579" h="231775">
                  <a:moveTo>
                    <a:pt x="0" y="231775"/>
                  </a:moveTo>
                  <a:lnTo>
                    <a:pt x="60325" y="219075"/>
                  </a:lnTo>
                  <a:cubicBezTo>
                    <a:pt x="75671" y="215900"/>
                    <a:pt x="81492" y="215900"/>
                    <a:pt x="92075" y="212725"/>
                  </a:cubicBezTo>
                  <a:cubicBezTo>
                    <a:pt x="102658" y="209550"/>
                    <a:pt x="113771" y="202142"/>
                    <a:pt x="123825" y="200025"/>
                  </a:cubicBezTo>
                  <a:cubicBezTo>
                    <a:pt x="133879" y="197908"/>
                    <a:pt x="152400" y="200025"/>
                    <a:pt x="152400" y="200025"/>
                  </a:cubicBezTo>
                  <a:cubicBezTo>
                    <a:pt x="161396" y="200025"/>
                    <a:pt x="165629" y="201083"/>
                    <a:pt x="177800" y="200025"/>
                  </a:cubicBezTo>
                  <a:cubicBezTo>
                    <a:pt x="189971" y="198967"/>
                    <a:pt x="211667" y="195792"/>
                    <a:pt x="225425" y="193675"/>
                  </a:cubicBezTo>
                  <a:cubicBezTo>
                    <a:pt x="239183" y="191558"/>
                    <a:pt x="251354" y="189442"/>
                    <a:pt x="260350" y="187325"/>
                  </a:cubicBezTo>
                  <a:cubicBezTo>
                    <a:pt x="269346" y="185208"/>
                    <a:pt x="271462" y="182563"/>
                    <a:pt x="279400" y="180975"/>
                  </a:cubicBezTo>
                  <a:cubicBezTo>
                    <a:pt x="287338" y="179387"/>
                    <a:pt x="298450" y="178329"/>
                    <a:pt x="307975" y="177800"/>
                  </a:cubicBezTo>
                  <a:cubicBezTo>
                    <a:pt x="317500" y="177271"/>
                    <a:pt x="324379" y="178329"/>
                    <a:pt x="336550" y="177800"/>
                  </a:cubicBezTo>
                  <a:cubicBezTo>
                    <a:pt x="348721" y="177271"/>
                    <a:pt x="370946" y="177800"/>
                    <a:pt x="381000" y="174625"/>
                  </a:cubicBezTo>
                  <a:cubicBezTo>
                    <a:pt x="391054" y="171450"/>
                    <a:pt x="392113" y="161396"/>
                    <a:pt x="396875" y="158750"/>
                  </a:cubicBezTo>
                  <a:cubicBezTo>
                    <a:pt x="401637" y="156104"/>
                    <a:pt x="409575" y="158750"/>
                    <a:pt x="409575" y="158750"/>
                  </a:cubicBezTo>
                  <a:cubicBezTo>
                    <a:pt x="418571" y="158750"/>
                    <a:pt x="439208" y="159808"/>
                    <a:pt x="450850" y="158750"/>
                  </a:cubicBezTo>
                  <a:cubicBezTo>
                    <a:pt x="462492" y="157692"/>
                    <a:pt x="472546" y="154517"/>
                    <a:pt x="479425" y="152400"/>
                  </a:cubicBezTo>
                  <a:cubicBezTo>
                    <a:pt x="486304" y="150283"/>
                    <a:pt x="483129" y="147108"/>
                    <a:pt x="492125" y="146050"/>
                  </a:cubicBezTo>
                  <a:cubicBezTo>
                    <a:pt x="501121" y="144992"/>
                    <a:pt x="533400" y="146050"/>
                    <a:pt x="533400" y="146050"/>
                  </a:cubicBezTo>
                  <a:cubicBezTo>
                    <a:pt x="545042" y="146050"/>
                    <a:pt x="553508" y="147108"/>
                    <a:pt x="561975" y="146050"/>
                  </a:cubicBezTo>
                  <a:cubicBezTo>
                    <a:pt x="570442" y="144992"/>
                    <a:pt x="577850" y="140758"/>
                    <a:pt x="584200" y="139700"/>
                  </a:cubicBezTo>
                  <a:cubicBezTo>
                    <a:pt x="590550" y="138642"/>
                    <a:pt x="595313" y="140229"/>
                    <a:pt x="600075" y="139700"/>
                  </a:cubicBezTo>
                  <a:cubicBezTo>
                    <a:pt x="604838" y="139171"/>
                    <a:pt x="606954" y="137054"/>
                    <a:pt x="612775" y="136525"/>
                  </a:cubicBezTo>
                  <a:cubicBezTo>
                    <a:pt x="618596" y="135996"/>
                    <a:pt x="629708" y="138642"/>
                    <a:pt x="635000" y="136525"/>
                  </a:cubicBezTo>
                  <a:cubicBezTo>
                    <a:pt x="640292" y="134408"/>
                    <a:pt x="638704" y="126471"/>
                    <a:pt x="644525" y="123825"/>
                  </a:cubicBezTo>
                  <a:cubicBezTo>
                    <a:pt x="650346" y="121179"/>
                    <a:pt x="662517" y="121179"/>
                    <a:pt x="669925" y="120650"/>
                  </a:cubicBezTo>
                  <a:cubicBezTo>
                    <a:pt x="677333" y="120121"/>
                    <a:pt x="682625" y="121179"/>
                    <a:pt x="688975" y="120650"/>
                  </a:cubicBezTo>
                  <a:cubicBezTo>
                    <a:pt x="695325" y="120121"/>
                    <a:pt x="702204" y="119063"/>
                    <a:pt x="708025" y="117475"/>
                  </a:cubicBezTo>
                  <a:cubicBezTo>
                    <a:pt x="713846" y="115888"/>
                    <a:pt x="717021" y="112183"/>
                    <a:pt x="723900" y="111125"/>
                  </a:cubicBezTo>
                  <a:cubicBezTo>
                    <a:pt x="730779" y="110067"/>
                    <a:pt x="749300" y="111125"/>
                    <a:pt x="749300" y="111125"/>
                  </a:cubicBezTo>
                  <a:cubicBezTo>
                    <a:pt x="756179" y="111125"/>
                    <a:pt x="761471" y="111654"/>
                    <a:pt x="765175" y="111125"/>
                  </a:cubicBezTo>
                  <a:cubicBezTo>
                    <a:pt x="768879" y="110596"/>
                    <a:pt x="767292" y="109008"/>
                    <a:pt x="771525" y="107950"/>
                  </a:cubicBezTo>
                  <a:cubicBezTo>
                    <a:pt x="775758" y="106892"/>
                    <a:pt x="786342" y="106892"/>
                    <a:pt x="790575" y="104775"/>
                  </a:cubicBezTo>
                  <a:cubicBezTo>
                    <a:pt x="794808" y="102658"/>
                    <a:pt x="791633" y="96837"/>
                    <a:pt x="796925" y="95250"/>
                  </a:cubicBezTo>
                  <a:cubicBezTo>
                    <a:pt x="802217" y="93663"/>
                    <a:pt x="813858" y="95779"/>
                    <a:pt x="822325" y="95250"/>
                  </a:cubicBezTo>
                  <a:cubicBezTo>
                    <a:pt x="830792" y="94721"/>
                    <a:pt x="837142" y="93663"/>
                    <a:pt x="847725" y="92075"/>
                  </a:cubicBezTo>
                  <a:cubicBezTo>
                    <a:pt x="858308" y="90488"/>
                    <a:pt x="876300" y="88371"/>
                    <a:pt x="885825" y="85725"/>
                  </a:cubicBezTo>
                  <a:cubicBezTo>
                    <a:pt x="895350" y="83079"/>
                    <a:pt x="899583" y="78317"/>
                    <a:pt x="904875" y="76200"/>
                  </a:cubicBezTo>
                  <a:cubicBezTo>
                    <a:pt x="910167" y="74083"/>
                    <a:pt x="912813" y="74083"/>
                    <a:pt x="917575" y="73025"/>
                  </a:cubicBezTo>
                  <a:cubicBezTo>
                    <a:pt x="922337" y="71967"/>
                    <a:pt x="926042" y="70379"/>
                    <a:pt x="933450" y="69850"/>
                  </a:cubicBezTo>
                  <a:cubicBezTo>
                    <a:pt x="940858" y="69321"/>
                    <a:pt x="955146" y="70379"/>
                    <a:pt x="962025" y="69850"/>
                  </a:cubicBezTo>
                  <a:cubicBezTo>
                    <a:pt x="968904" y="69321"/>
                    <a:pt x="968904" y="67204"/>
                    <a:pt x="974725" y="66675"/>
                  </a:cubicBezTo>
                  <a:cubicBezTo>
                    <a:pt x="980546" y="66146"/>
                    <a:pt x="991129" y="68792"/>
                    <a:pt x="996950" y="66675"/>
                  </a:cubicBezTo>
                  <a:cubicBezTo>
                    <a:pt x="1002771" y="64558"/>
                    <a:pt x="1005946" y="56621"/>
                    <a:pt x="1009650" y="53975"/>
                  </a:cubicBezTo>
                  <a:cubicBezTo>
                    <a:pt x="1013354" y="51329"/>
                    <a:pt x="1019175" y="50800"/>
                    <a:pt x="1019175" y="50800"/>
                  </a:cubicBezTo>
                  <a:cubicBezTo>
                    <a:pt x="1026054" y="48683"/>
                    <a:pt x="1038754" y="43921"/>
                    <a:pt x="1050925" y="41275"/>
                  </a:cubicBezTo>
                  <a:cubicBezTo>
                    <a:pt x="1063096" y="38629"/>
                    <a:pt x="1083204" y="37042"/>
                    <a:pt x="1092200" y="34925"/>
                  </a:cubicBezTo>
                  <a:cubicBezTo>
                    <a:pt x="1101196" y="32808"/>
                    <a:pt x="1100667" y="29633"/>
                    <a:pt x="1104900" y="28575"/>
                  </a:cubicBezTo>
                  <a:cubicBezTo>
                    <a:pt x="1109133" y="27517"/>
                    <a:pt x="1117600" y="28575"/>
                    <a:pt x="1117600" y="28575"/>
                  </a:cubicBezTo>
                  <a:cubicBezTo>
                    <a:pt x="1120775" y="28575"/>
                    <a:pt x="1120775" y="29104"/>
                    <a:pt x="1123950" y="28575"/>
                  </a:cubicBezTo>
                  <a:cubicBezTo>
                    <a:pt x="1127125" y="28046"/>
                    <a:pt x="1133475" y="25929"/>
                    <a:pt x="1136650" y="25400"/>
                  </a:cubicBezTo>
                  <a:cubicBezTo>
                    <a:pt x="1139825" y="24871"/>
                    <a:pt x="1143000" y="25400"/>
                    <a:pt x="1143000" y="25400"/>
                  </a:cubicBezTo>
                  <a:lnTo>
                    <a:pt x="1158875" y="25400"/>
                  </a:lnTo>
                  <a:cubicBezTo>
                    <a:pt x="1164167" y="25400"/>
                    <a:pt x="1170517" y="26987"/>
                    <a:pt x="1174750" y="25400"/>
                  </a:cubicBezTo>
                  <a:cubicBezTo>
                    <a:pt x="1178983" y="23813"/>
                    <a:pt x="1180571" y="17462"/>
                    <a:pt x="1184275" y="15875"/>
                  </a:cubicBezTo>
                  <a:cubicBezTo>
                    <a:pt x="1187979" y="14288"/>
                    <a:pt x="1196975" y="15875"/>
                    <a:pt x="1196975" y="15875"/>
                  </a:cubicBezTo>
                  <a:lnTo>
                    <a:pt x="1219200" y="15875"/>
                  </a:lnTo>
                  <a:lnTo>
                    <a:pt x="1241425" y="15875"/>
                  </a:lnTo>
                  <a:cubicBezTo>
                    <a:pt x="1247775" y="15875"/>
                    <a:pt x="1253596" y="16933"/>
                    <a:pt x="1257300" y="15875"/>
                  </a:cubicBezTo>
                  <a:cubicBezTo>
                    <a:pt x="1261004" y="14817"/>
                    <a:pt x="1261004" y="11113"/>
                    <a:pt x="1263650" y="9525"/>
                  </a:cubicBezTo>
                  <a:cubicBezTo>
                    <a:pt x="1266296" y="7938"/>
                    <a:pt x="1268942" y="7408"/>
                    <a:pt x="1273175" y="6350"/>
                  </a:cubicBezTo>
                  <a:cubicBezTo>
                    <a:pt x="1277408" y="5292"/>
                    <a:pt x="1288521" y="3704"/>
                    <a:pt x="1289050" y="3175"/>
                  </a:cubicBezTo>
                  <a:cubicBezTo>
                    <a:pt x="1289579" y="2646"/>
                    <a:pt x="1278467" y="3704"/>
                    <a:pt x="1276350" y="3175"/>
                  </a:cubicBezTo>
                  <a:cubicBezTo>
                    <a:pt x="1274233" y="2646"/>
                    <a:pt x="1276350" y="0"/>
                    <a:pt x="127635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93" name="Freeform 92"/>
            <p:cNvSpPr>
              <a:spLocks/>
            </p:cNvSpPr>
            <p:nvPr/>
          </p:nvSpPr>
          <p:spPr bwMode="auto">
            <a:xfrm>
              <a:off x="3556000" y="3433233"/>
              <a:ext cx="1263650" cy="208492"/>
            </a:xfrm>
            <a:custGeom>
              <a:avLst/>
              <a:gdLst>
                <a:gd name="T0" fmla="*/ 0 w 1263650"/>
                <a:gd name="T1" fmla="*/ 208492 h 208492"/>
                <a:gd name="T2" fmla="*/ 95250 w 1263650"/>
                <a:gd name="T3" fmla="*/ 192617 h 208492"/>
                <a:gd name="T4" fmla="*/ 149225 w 1263650"/>
                <a:gd name="T5" fmla="*/ 179917 h 208492"/>
                <a:gd name="T6" fmla="*/ 168275 w 1263650"/>
                <a:gd name="T7" fmla="*/ 179917 h 208492"/>
                <a:gd name="T8" fmla="*/ 203200 w 1263650"/>
                <a:gd name="T9" fmla="*/ 173567 h 208492"/>
                <a:gd name="T10" fmla="*/ 241300 w 1263650"/>
                <a:gd name="T11" fmla="*/ 164042 h 208492"/>
                <a:gd name="T12" fmla="*/ 269875 w 1263650"/>
                <a:gd name="T13" fmla="*/ 154517 h 208492"/>
                <a:gd name="T14" fmla="*/ 298450 w 1263650"/>
                <a:gd name="T15" fmla="*/ 160867 h 208492"/>
                <a:gd name="T16" fmla="*/ 320675 w 1263650"/>
                <a:gd name="T17" fmla="*/ 151342 h 208492"/>
                <a:gd name="T18" fmla="*/ 342900 w 1263650"/>
                <a:gd name="T19" fmla="*/ 148167 h 208492"/>
                <a:gd name="T20" fmla="*/ 377825 w 1263650"/>
                <a:gd name="T21" fmla="*/ 135467 h 208492"/>
                <a:gd name="T22" fmla="*/ 431800 w 1263650"/>
                <a:gd name="T23" fmla="*/ 129117 h 208492"/>
                <a:gd name="T24" fmla="*/ 460375 w 1263650"/>
                <a:gd name="T25" fmla="*/ 132292 h 208492"/>
                <a:gd name="T26" fmla="*/ 479425 w 1263650"/>
                <a:gd name="T27" fmla="*/ 116417 h 208492"/>
                <a:gd name="T28" fmla="*/ 520700 w 1263650"/>
                <a:gd name="T29" fmla="*/ 122767 h 208492"/>
                <a:gd name="T30" fmla="*/ 549275 w 1263650"/>
                <a:gd name="T31" fmla="*/ 122767 h 208492"/>
                <a:gd name="T32" fmla="*/ 581025 w 1263650"/>
                <a:gd name="T33" fmla="*/ 122767 h 208492"/>
                <a:gd name="T34" fmla="*/ 606425 w 1263650"/>
                <a:gd name="T35" fmla="*/ 119592 h 208492"/>
                <a:gd name="T36" fmla="*/ 660400 w 1263650"/>
                <a:gd name="T37" fmla="*/ 110067 h 208492"/>
                <a:gd name="T38" fmla="*/ 688975 w 1263650"/>
                <a:gd name="T39" fmla="*/ 110067 h 208492"/>
                <a:gd name="T40" fmla="*/ 704850 w 1263650"/>
                <a:gd name="T41" fmla="*/ 100542 h 208492"/>
                <a:gd name="T42" fmla="*/ 739775 w 1263650"/>
                <a:gd name="T43" fmla="*/ 100542 h 208492"/>
                <a:gd name="T44" fmla="*/ 790575 w 1263650"/>
                <a:gd name="T45" fmla="*/ 81492 h 208492"/>
                <a:gd name="T46" fmla="*/ 815975 w 1263650"/>
                <a:gd name="T47" fmla="*/ 78317 h 208492"/>
                <a:gd name="T48" fmla="*/ 844550 w 1263650"/>
                <a:gd name="T49" fmla="*/ 71967 h 208492"/>
                <a:gd name="T50" fmla="*/ 866775 w 1263650"/>
                <a:gd name="T51" fmla="*/ 71967 h 208492"/>
                <a:gd name="T52" fmla="*/ 892175 w 1263650"/>
                <a:gd name="T53" fmla="*/ 75142 h 208492"/>
                <a:gd name="T54" fmla="*/ 923925 w 1263650"/>
                <a:gd name="T55" fmla="*/ 59267 h 208492"/>
                <a:gd name="T56" fmla="*/ 987425 w 1263650"/>
                <a:gd name="T57" fmla="*/ 43392 h 208492"/>
                <a:gd name="T58" fmla="*/ 1000125 w 1263650"/>
                <a:gd name="T59" fmla="*/ 43392 h 208492"/>
                <a:gd name="T60" fmla="*/ 1022350 w 1263650"/>
                <a:gd name="T61" fmla="*/ 40217 h 208492"/>
                <a:gd name="T62" fmla="*/ 1057275 w 1263650"/>
                <a:gd name="T63" fmla="*/ 37042 h 208492"/>
                <a:gd name="T64" fmla="*/ 1089025 w 1263650"/>
                <a:gd name="T65" fmla="*/ 30692 h 208492"/>
                <a:gd name="T66" fmla="*/ 1120775 w 1263650"/>
                <a:gd name="T67" fmla="*/ 21167 h 208492"/>
                <a:gd name="T68" fmla="*/ 1143000 w 1263650"/>
                <a:gd name="T69" fmla="*/ 27517 h 208492"/>
                <a:gd name="T70" fmla="*/ 1162050 w 1263650"/>
                <a:gd name="T71" fmla="*/ 27517 h 208492"/>
                <a:gd name="T72" fmla="*/ 1187450 w 1263650"/>
                <a:gd name="T73" fmla="*/ 11642 h 208492"/>
                <a:gd name="T74" fmla="*/ 1216025 w 1263650"/>
                <a:gd name="T75" fmla="*/ 14817 h 208492"/>
                <a:gd name="T76" fmla="*/ 1228725 w 1263650"/>
                <a:gd name="T77" fmla="*/ 2117 h 208492"/>
                <a:gd name="T78" fmla="*/ 1254125 w 1263650"/>
                <a:gd name="T79" fmla="*/ 2117 h 208492"/>
                <a:gd name="T80" fmla="*/ 1263650 w 1263650"/>
                <a:gd name="T81" fmla="*/ 2117 h 2084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63650" h="208492">
                  <a:moveTo>
                    <a:pt x="0" y="208492"/>
                  </a:moveTo>
                  <a:lnTo>
                    <a:pt x="95250" y="192617"/>
                  </a:lnTo>
                  <a:cubicBezTo>
                    <a:pt x="120121" y="187855"/>
                    <a:pt x="137054" y="182034"/>
                    <a:pt x="149225" y="179917"/>
                  </a:cubicBezTo>
                  <a:cubicBezTo>
                    <a:pt x="161396" y="177800"/>
                    <a:pt x="159279" y="180975"/>
                    <a:pt x="168275" y="179917"/>
                  </a:cubicBezTo>
                  <a:cubicBezTo>
                    <a:pt x="177271" y="178859"/>
                    <a:pt x="191029" y="176213"/>
                    <a:pt x="203200" y="173567"/>
                  </a:cubicBezTo>
                  <a:cubicBezTo>
                    <a:pt x="215371" y="170921"/>
                    <a:pt x="230187" y="167217"/>
                    <a:pt x="241300" y="164042"/>
                  </a:cubicBezTo>
                  <a:cubicBezTo>
                    <a:pt x="252413" y="160867"/>
                    <a:pt x="260350" y="155046"/>
                    <a:pt x="269875" y="154517"/>
                  </a:cubicBezTo>
                  <a:cubicBezTo>
                    <a:pt x="279400" y="153988"/>
                    <a:pt x="289983" y="161396"/>
                    <a:pt x="298450" y="160867"/>
                  </a:cubicBezTo>
                  <a:cubicBezTo>
                    <a:pt x="306917" y="160338"/>
                    <a:pt x="313267" y="153459"/>
                    <a:pt x="320675" y="151342"/>
                  </a:cubicBezTo>
                  <a:cubicBezTo>
                    <a:pt x="328083" y="149225"/>
                    <a:pt x="333375" y="150813"/>
                    <a:pt x="342900" y="148167"/>
                  </a:cubicBezTo>
                  <a:cubicBezTo>
                    <a:pt x="352425" y="145521"/>
                    <a:pt x="363008" y="138642"/>
                    <a:pt x="377825" y="135467"/>
                  </a:cubicBezTo>
                  <a:cubicBezTo>
                    <a:pt x="392642" y="132292"/>
                    <a:pt x="418042" y="129646"/>
                    <a:pt x="431800" y="129117"/>
                  </a:cubicBezTo>
                  <a:cubicBezTo>
                    <a:pt x="445558" y="128588"/>
                    <a:pt x="452438" y="134409"/>
                    <a:pt x="460375" y="132292"/>
                  </a:cubicBezTo>
                  <a:cubicBezTo>
                    <a:pt x="468312" y="130175"/>
                    <a:pt x="469371" y="118004"/>
                    <a:pt x="479425" y="116417"/>
                  </a:cubicBezTo>
                  <a:cubicBezTo>
                    <a:pt x="489479" y="114830"/>
                    <a:pt x="509058" y="121709"/>
                    <a:pt x="520700" y="122767"/>
                  </a:cubicBezTo>
                  <a:cubicBezTo>
                    <a:pt x="532342" y="123825"/>
                    <a:pt x="549275" y="122767"/>
                    <a:pt x="549275" y="122767"/>
                  </a:cubicBezTo>
                  <a:cubicBezTo>
                    <a:pt x="559329" y="122767"/>
                    <a:pt x="571500" y="123296"/>
                    <a:pt x="581025" y="122767"/>
                  </a:cubicBezTo>
                  <a:cubicBezTo>
                    <a:pt x="590550" y="122238"/>
                    <a:pt x="593196" y="121709"/>
                    <a:pt x="606425" y="119592"/>
                  </a:cubicBezTo>
                  <a:cubicBezTo>
                    <a:pt x="619654" y="117475"/>
                    <a:pt x="646642" y="111654"/>
                    <a:pt x="660400" y="110067"/>
                  </a:cubicBezTo>
                  <a:cubicBezTo>
                    <a:pt x="674158" y="108480"/>
                    <a:pt x="681567" y="111654"/>
                    <a:pt x="688975" y="110067"/>
                  </a:cubicBezTo>
                  <a:cubicBezTo>
                    <a:pt x="696383" y="108480"/>
                    <a:pt x="696383" y="102129"/>
                    <a:pt x="704850" y="100542"/>
                  </a:cubicBezTo>
                  <a:cubicBezTo>
                    <a:pt x="713317" y="98955"/>
                    <a:pt x="725488" y="103717"/>
                    <a:pt x="739775" y="100542"/>
                  </a:cubicBezTo>
                  <a:cubicBezTo>
                    <a:pt x="754062" y="97367"/>
                    <a:pt x="777875" y="85196"/>
                    <a:pt x="790575" y="81492"/>
                  </a:cubicBezTo>
                  <a:cubicBezTo>
                    <a:pt x="803275" y="77788"/>
                    <a:pt x="806979" y="79904"/>
                    <a:pt x="815975" y="78317"/>
                  </a:cubicBezTo>
                  <a:cubicBezTo>
                    <a:pt x="824971" y="76730"/>
                    <a:pt x="836083" y="73025"/>
                    <a:pt x="844550" y="71967"/>
                  </a:cubicBezTo>
                  <a:cubicBezTo>
                    <a:pt x="853017" y="70909"/>
                    <a:pt x="858838" y="71438"/>
                    <a:pt x="866775" y="71967"/>
                  </a:cubicBezTo>
                  <a:cubicBezTo>
                    <a:pt x="874713" y="72496"/>
                    <a:pt x="882650" y="77259"/>
                    <a:pt x="892175" y="75142"/>
                  </a:cubicBezTo>
                  <a:cubicBezTo>
                    <a:pt x="901700" y="73025"/>
                    <a:pt x="908050" y="64559"/>
                    <a:pt x="923925" y="59267"/>
                  </a:cubicBezTo>
                  <a:cubicBezTo>
                    <a:pt x="939800" y="53975"/>
                    <a:pt x="974725" y="46038"/>
                    <a:pt x="987425" y="43392"/>
                  </a:cubicBezTo>
                  <a:cubicBezTo>
                    <a:pt x="1000125" y="40746"/>
                    <a:pt x="994304" y="43921"/>
                    <a:pt x="1000125" y="43392"/>
                  </a:cubicBezTo>
                  <a:cubicBezTo>
                    <a:pt x="1005946" y="42863"/>
                    <a:pt x="1012825" y="41275"/>
                    <a:pt x="1022350" y="40217"/>
                  </a:cubicBezTo>
                  <a:cubicBezTo>
                    <a:pt x="1031875" y="39159"/>
                    <a:pt x="1046163" y="38629"/>
                    <a:pt x="1057275" y="37042"/>
                  </a:cubicBezTo>
                  <a:cubicBezTo>
                    <a:pt x="1068387" y="35455"/>
                    <a:pt x="1078442" y="33338"/>
                    <a:pt x="1089025" y="30692"/>
                  </a:cubicBezTo>
                  <a:cubicBezTo>
                    <a:pt x="1099608" y="28046"/>
                    <a:pt x="1111779" y="21696"/>
                    <a:pt x="1120775" y="21167"/>
                  </a:cubicBezTo>
                  <a:cubicBezTo>
                    <a:pt x="1129771" y="20638"/>
                    <a:pt x="1136121" y="26459"/>
                    <a:pt x="1143000" y="27517"/>
                  </a:cubicBezTo>
                  <a:cubicBezTo>
                    <a:pt x="1149879" y="28575"/>
                    <a:pt x="1154642" y="30163"/>
                    <a:pt x="1162050" y="27517"/>
                  </a:cubicBezTo>
                  <a:cubicBezTo>
                    <a:pt x="1169458" y="24871"/>
                    <a:pt x="1178454" y="13759"/>
                    <a:pt x="1187450" y="11642"/>
                  </a:cubicBezTo>
                  <a:cubicBezTo>
                    <a:pt x="1196446" y="9525"/>
                    <a:pt x="1209146" y="16404"/>
                    <a:pt x="1216025" y="14817"/>
                  </a:cubicBezTo>
                  <a:cubicBezTo>
                    <a:pt x="1222904" y="13230"/>
                    <a:pt x="1222375" y="4234"/>
                    <a:pt x="1228725" y="2117"/>
                  </a:cubicBezTo>
                  <a:cubicBezTo>
                    <a:pt x="1235075" y="0"/>
                    <a:pt x="1254125" y="2117"/>
                    <a:pt x="1254125" y="2117"/>
                  </a:cubicBezTo>
                  <a:lnTo>
                    <a:pt x="1263650" y="2117"/>
                  </a:ln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94" name="Freeform 93"/>
            <p:cNvSpPr>
              <a:spLocks/>
            </p:cNvSpPr>
            <p:nvPr/>
          </p:nvSpPr>
          <p:spPr bwMode="auto">
            <a:xfrm>
              <a:off x="4832350" y="3238500"/>
              <a:ext cx="1336675" cy="196850"/>
            </a:xfrm>
            <a:custGeom>
              <a:avLst/>
              <a:gdLst>
                <a:gd name="T0" fmla="*/ 0 w 1336675"/>
                <a:gd name="T1" fmla="*/ 196850 h 196850"/>
                <a:gd name="T2" fmla="*/ 50800 w 1336675"/>
                <a:gd name="T3" fmla="*/ 184150 h 196850"/>
                <a:gd name="T4" fmla="*/ 79375 w 1336675"/>
                <a:gd name="T5" fmla="*/ 184150 h 196850"/>
                <a:gd name="T6" fmla="*/ 107950 w 1336675"/>
                <a:gd name="T7" fmla="*/ 180975 h 196850"/>
                <a:gd name="T8" fmla="*/ 155575 w 1336675"/>
                <a:gd name="T9" fmla="*/ 171450 h 196850"/>
                <a:gd name="T10" fmla="*/ 184150 w 1336675"/>
                <a:gd name="T11" fmla="*/ 161925 h 196850"/>
                <a:gd name="T12" fmla="*/ 212725 w 1336675"/>
                <a:gd name="T13" fmla="*/ 158750 h 196850"/>
                <a:gd name="T14" fmla="*/ 231775 w 1336675"/>
                <a:gd name="T15" fmla="*/ 155575 h 196850"/>
                <a:gd name="T16" fmla="*/ 269875 w 1336675"/>
                <a:gd name="T17" fmla="*/ 149225 h 196850"/>
                <a:gd name="T18" fmla="*/ 298450 w 1336675"/>
                <a:gd name="T19" fmla="*/ 149225 h 196850"/>
                <a:gd name="T20" fmla="*/ 330200 w 1336675"/>
                <a:gd name="T21" fmla="*/ 149225 h 196850"/>
                <a:gd name="T22" fmla="*/ 374650 w 1336675"/>
                <a:gd name="T23" fmla="*/ 146050 h 196850"/>
                <a:gd name="T24" fmla="*/ 393700 w 1336675"/>
                <a:gd name="T25" fmla="*/ 136525 h 196850"/>
                <a:gd name="T26" fmla="*/ 441325 w 1336675"/>
                <a:gd name="T27" fmla="*/ 133350 h 196850"/>
                <a:gd name="T28" fmla="*/ 457200 w 1336675"/>
                <a:gd name="T29" fmla="*/ 117475 h 196850"/>
                <a:gd name="T30" fmla="*/ 495300 w 1336675"/>
                <a:gd name="T31" fmla="*/ 114300 h 196850"/>
                <a:gd name="T32" fmla="*/ 527050 w 1336675"/>
                <a:gd name="T33" fmla="*/ 114300 h 196850"/>
                <a:gd name="T34" fmla="*/ 558800 w 1336675"/>
                <a:gd name="T35" fmla="*/ 101600 h 196850"/>
                <a:gd name="T36" fmla="*/ 603250 w 1336675"/>
                <a:gd name="T37" fmla="*/ 107950 h 196850"/>
                <a:gd name="T38" fmla="*/ 638175 w 1336675"/>
                <a:gd name="T39" fmla="*/ 95250 h 196850"/>
                <a:gd name="T40" fmla="*/ 688975 w 1336675"/>
                <a:gd name="T41" fmla="*/ 92075 h 196850"/>
                <a:gd name="T42" fmla="*/ 711200 w 1336675"/>
                <a:gd name="T43" fmla="*/ 85725 h 196850"/>
                <a:gd name="T44" fmla="*/ 752475 w 1336675"/>
                <a:gd name="T45" fmla="*/ 85725 h 196850"/>
                <a:gd name="T46" fmla="*/ 781050 w 1336675"/>
                <a:gd name="T47" fmla="*/ 73025 h 196850"/>
                <a:gd name="T48" fmla="*/ 828675 w 1336675"/>
                <a:gd name="T49" fmla="*/ 57150 h 196850"/>
                <a:gd name="T50" fmla="*/ 876300 w 1336675"/>
                <a:gd name="T51" fmla="*/ 53975 h 196850"/>
                <a:gd name="T52" fmla="*/ 885825 w 1336675"/>
                <a:gd name="T53" fmla="*/ 47625 h 196850"/>
                <a:gd name="T54" fmla="*/ 914400 w 1336675"/>
                <a:gd name="T55" fmla="*/ 44450 h 196850"/>
                <a:gd name="T56" fmla="*/ 955675 w 1336675"/>
                <a:gd name="T57" fmla="*/ 41275 h 196850"/>
                <a:gd name="T58" fmla="*/ 993775 w 1336675"/>
                <a:gd name="T59" fmla="*/ 31750 h 196850"/>
                <a:gd name="T60" fmla="*/ 1041400 w 1336675"/>
                <a:gd name="T61" fmla="*/ 31750 h 196850"/>
                <a:gd name="T62" fmla="*/ 1066800 w 1336675"/>
                <a:gd name="T63" fmla="*/ 22225 h 196850"/>
                <a:gd name="T64" fmla="*/ 1120775 w 1336675"/>
                <a:gd name="T65" fmla="*/ 25400 h 196850"/>
                <a:gd name="T66" fmla="*/ 1152525 w 1336675"/>
                <a:gd name="T67" fmla="*/ 22225 h 196850"/>
                <a:gd name="T68" fmla="*/ 1174750 w 1336675"/>
                <a:gd name="T69" fmla="*/ 25400 h 196850"/>
                <a:gd name="T70" fmla="*/ 1222375 w 1336675"/>
                <a:gd name="T71" fmla="*/ 22225 h 196850"/>
                <a:gd name="T72" fmla="*/ 1222375 w 1336675"/>
                <a:gd name="T73" fmla="*/ 15875 h 196850"/>
                <a:gd name="T74" fmla="*/ 1238250 w 1336675"/>
                <a:gd name="T75" fmla="*/ 15875 h 196850"/>
                <a:gd name="T76" fmla="*/ 1263650 w 1336675"/>
                <a:gd name="T77" fmla="*/ 15875 h 196850"/>
                <a:gd name="T78" fmla="*/ 1276350 w 1336675"/>
                <a:gd name="T79" fmla="*/ 6350 h 196850"/>
                <a:gd name="T80" fmla="*/ 1285875 w 1336675"/>
                <a:gd name="T81" fmla="*/ 0 h 196850"/>
                <a:gd name="T82" fmla="*/ 1336675 w 1336675"/>
                <a:gd name="T83" fmla="*/ 6350 h 196850"/>
                <a:gd name="T84" fmla="*/ 1336675 w 1336675"/>
                <a:gd name="T85" fmla="*/ 6350 h 1968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36675" h="196850">
                  <a:moveTo>
                    <a:pt x="0" y="196850"/>
                  </a:moveTo>
                  <a:cubicBezTo>
                    <a:pt x="18785" y="191558"/>
                    <a:pt x="37571" y="186267"/>
                    <a:pt x="50800" y="184150"/>
                  </a:cubicBezTo>
                  <a:cubicBezTo>
                    <a:pt x="64029" y="182033"/>
                    <a:pt x="69850" y="184679"/>
                    <a:pt x="79375" y="184150"/>
                  </a:cubicBezTo>
                  <a:cubicBezTo>
                    <a:pt x="88900" y="183621"/>
                    <a:pt x="95250" y="183092"/>
                    <a:pt x="107950" y="180975"/>
                  </a:cubicBezTo>
                  <a:cubicBezTo>
                    <a:pt x="120650" y="178858"/>
                    <a:pt x="142875" y="174625"/>
                    <a:pt x="155575" y="171450"/>
                  </a:cubicBezTo>
                  <a:cubicBezTo>
                    <a:pt x="168275" y="168275"/>
                    <a:pt x="174625" y="164042"/>
                    <a:pt x="184150" y="161925"/>
                  </a:cubicBezTo>
                  <a:cubicBezTo>
                    <a:pt x="193675" y="159808"/>
                    <a:pt x="204788" y="159808"/>
                    <a:pt x="212725" y="158750"/>
                  </a:cubicBezTo>
                  <a:cubicBezTo>
                    <a:pt x="220662" y="157692"/>
                    <a:pt x="231775" y="155575"/>
                    <a:pt x="231775" y="155575"/>
                  </a:cubicBezTo>
                  <a:cubicBezTo>
                    <a:pt x="241300" y="153988"/>
                    <a:pt x="258763" y="150283"/>
                    <a:pt x="269875" y="149225"/>
                  </a:cubicBezTo>
                  <a:cubicBezTo>
                    <a:pt x="280987" y="148167"/>
                    <a:pt x="298450" y="149225"/>
                    <a:pt x="298450" y="149225"/>
                  </a:cubicBezTo>
                  <a:cubicBezTo>
                    <a:pt x="308504" y="149225"/>
                    <a:pt x="317500" y="149754"/>
                    <a:pt x="330200" y="149225"/>
                  </a:cubicBezTo>
                  <a:cubicBezTo>
                    <a:pt x="342900" y="148696"/>
                    <a:pt x="364067" y="148167"/>
                    <a:pt x="374650" y="146050"/>
                  </a:cubicBezTo>
                  <a:cubicBezTo>
                    <a:pt x="385233" y="143933"/>
                    <a:pt x="382588" y="138642"/>
                    <a:pt x="393700" y="136525"/>
                  </a:cubicBezTo>
                  <a:cubicBezTo>
                    <a:pt x="404812" y="134408"/>
                    <a:pt x="430742" y="136525"/>
                    <a:pt x="441325" y="133350"/>
                  </a:cubicBezTo>
                  <a:cubicBezTo>
                    <a:pt x="451908" y="130175"/>
                    <a:pt x="448204" y="120650"/>
                    <a:pt x="457200" y="117475"/>
                  </a:cubicBezTo>
                  <a:cubicBezTo>
                    <a:pt x="466196" y="114300"/>
                    <a:pt x="483658" y="114829"/>
                    <a:pt x="495300" y="114300"/>
                  </a:cubicBezTo>
                  <a:cubicBezTo>
                    <a:pt x="506942" y="113771"/>
                    <a:pt x="516467" y="116417"/>
                    <a:pt x="527050" y="114300"/>
                  </a:cubicBezTo>
                  <a:cubicBezTo>
                    <a:pt x="537633" y="112183"/>
                    <a:pt x="546100" y="102658"/>
                    <a:pt x="558800" y="101600"/>
                  </a:cubicBezTo>
                  <a:cubicBezTo>
                    <a:pt x="571500" y="100542"/>
                    <a:pt x="590021" y="109008"/>
                    <a:pt x="603250" y="107950"/>
                  </a:cubicBezTo>
                  <a:cubicBezTo>
                    <a:pt x="616479" y="106892"/>
                    <a:pt x="623888" y="97896"/>
                    <a:pt x="638175" y="95250"/>
                  </a:cubicBezTo>
                  <a:cubicBezTo>
                    <a:pt x="652462" y="92604"/>
                    <a:pt x="676804" y="93662"/>
                    <a:pt x="688975" y="92075"/>
                  </a:cubicBezTo>
                  <a:cubicBezTo>
                    <a:pt x="701146" y="90488"/>
                    <a:pt x="700617" y="86783"/>
                    <a:pt x="711200" y="85725"/>
                  </a:cubicBezTo>
                  <a:cubicBezTo>
                    <a:pt x="721783" y="84667"/>
                    <a:pt x="740833" y="87842"/>
                    <a:pt x="752475" y="85725"/>
                  </a:cubicBezTo>
                  <a:cubicBezTo>
                    <a:pt x="764117" y="83608"/>
                    <a:pt x="768350" y="77788"/>
                    <a:pt x="781050" y="73025"/>
                  </a:cubicBezTo>
                  <a:cubicBezTo>
                    <a:pt x="793750" y="68262"/>
                    <a:pt x="812800" y="60325"/>
                    <a:pt x="828675" y="57150"/>
                  </a:cubicBezTo>
                  <a:cubicBezTo>
                    <a:pt x="844550" y="53975"/>
                    <a:pt x="866775" y="55563"/>
                    <a:pt x="876300" y="53975"/>
                  </a:cubicBezTo>
                  <a:cubicBezTo>
                    <a:pt x="885825" y="52388"/>
                    <a:pt x="879475" y="49213"/>
                    <a:pt x="885825" y="47625"/>
                  </a:cubicBezTo>
                  <a:cubicBezTo>
                    <a:pt x="892175" y="46038"/>
                    <a:pt x="902758" y="45508"/>
                    <a:pt x="914400" y="44450"/>
                  </a:cubicBezTo>
                  <a:cubicBezTo>
                    <a:pt x="926042" y="43392"/>
                    <a:pt x="942446" y="43392"/>
                    <a:pt x="955675" y="41275"/>
                  </a:cubicBezTo>
                  <a:cubicBezTo>
                    <a:pt x="968904" y="39158"/>
                    <a:pt x="979488" y="33337"/>
                    <a:pt x="993775" y="31750"/>
                  </a:cubicBezTo>
                  <a:cubicBezTo>
                    <a:pt x="1008062" y="30163"/>
                    <a:pt x="1029229" y="33337"/>
                    <a:pt x="1041400" y="31750"/>
                  </a:cubicBezTo>
                  <a:cubicBezTo>
                    <a:pt x="1053571" y="30163"/>
                    <a:pt x="1053571" y="23283"/>
                    <a:pt x="1066800" y="22225"/>
                  </a:cubicBezTo>
                  <a:cubicBezTo>
                    <a:pt x="1080029" y="21167"/>
                    <a:pt x="1106488" y="25400"/>
                    <a:pt x="1120775" y="25400"/>
                  </a:cubicBezTo>
                  <a:cubicBezTo>
                    <a:pt x="1135062" y="25400"/>
                    <a:pt x="1143529" y="22225"/>
                    <a:pt x="1152525" y="22225"/>
                  </a:cubicBezTo>
                  <a:cubicBezTo>
                    <a:pt x="1161521" y="22225"/>
                    <a:pt x="1163108" y="25400"/>
                    <a:pt x="1174750" y="25400"/>
                  </a:cubicBezTo>
                  <a:cubicBezTo>
                    <a:pt x="1186392" y="25400"/>
                    <a:pt x="1214437" y="23813"/>
                    <a:pt x="1222375" y="22225"/>
                  </a:cubicBezTo>
                  <a:cubicBezTo>
                    <a:pt x="1230313" y="20637"/>
                    <a:pt x="1219729" y="16933"/>
                    <a:pt x="1222375" y="15875"/>
                  </a:cubicBezTo>
                  <a:cubicBezTo>
                    <a:pt x="1225021" y="14817"/>
                    <a:pt x="1238250" y="15875"/>
                    <a:pt x="1238250" y="15875"/>
                  </a:cubicBezTo>
                  <a:cubicBezTo>
                    <a:pt x="1245129" y="15875"/>
                    <a:pt x="1257300" y="17463"/>
                    <a:pt x="1263650" y="15875"/>
                  </a:cubicBezTo>
                  <a:cubicBezTo>
                    <a:pt x="1270000" y="14288"/>
                    <a:pt x="1272646" y="8996"/>
                    <a:pt x="1276350" y="6350"/>
                  </a:cubicBezTo>
                  <a:cubicBezTo>
                    <a:pt x="1280054" y="3704"/>
                    <a:pt x="1275821" y="0"/>
                    <a:pt x="1285875" y="0"/>
                  </a:cubicBezTo>
                  <a:cubicBezTo>
                    <a:pt x="1295929" y="0"/>
                    <a:pt x="1336675" y="6350"/>
                    <a:pt x="1336675" y="635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95" name="Freeform 94"/>
            <p:cNvSpPr>
              <a:spLocks/>
            </p:cNvSpPr>
            <p:nvPr/>
          </p:nvSpPr>
          <p:spPr bwMode="auto">
            <a:xfrm>
              <a:off x="6165850" y="3079221"/>
              <a:ext cx="1035050" cy="162454"/>
            </a:xfrm>
            <a:custGeom>
              <a:avLst/>
              <a:gdLst>
                <a:gd name="T0" fmla="*/ 0 w 1035050"/>
                <a:gd name="T1" fmla="*/ 162454 h 162454"/>
                <a:gd name="T2" fmla="*/ 66675 w 1035050"/>
                <a:gd name="T3" fmla="*/ 146579 h 162454"/>
                <a:gd name="T4" fmla="*/ 146050 w 1035050"/>
                <a:gd name="T5" fmla="*/ 137054 h 162454"/>
                <a:gd name="T6" fmla="*/ 155575 w 1035050"/>
                <a:gd name="T7" fmla="*/ 127529 h 162454"/>
                <a:gd name="T8" fmla="*/ 171450 w 1035050"/>
                <a:gd name="T9" fmla="*/ 124354 h 162454"/>
                <a:gd name="T10" fmla="*/ 196850 w 1035050"/>
                <a:gd name="T11" fmla="*/ 124354 h 162454"/>
                <a:gd name="T12" fmla="*/ 219075 w 1035050"/>
                <a:gd name="T13" fmla="*/ 111654 h 162454"/>
                <a:gd name="T14" fmla="*/ 238125 w 1035050"/>
                <a:gd name="T15" fmla="*/ 98954 h 162454"/>
                <a:gd name="T16" fmla="*/ 279400 w 1035050"/>
                <a:gd name="T17" fmla="*/ 98954 h 162454"/>
                <a:gd name="T18" fmla="*/ 336550 w 1035050"/>
                <a:gd name="T19" fmla="*/ 98954 h 162454"/>
                <a:gd name="T20" fmla="*/ 361950 w 1035050"/>
                <a:gd name="T21" fmla="*/ 95779 h 162454"/>
                <a:gd name="T22" fmla="*/ 406400 w 1035050"/>
                <a:gd name="T23" fmla="*/ 95779 h 162454"/>
                <a:gd name="T24" fmla="*/ 422275 w 1035050"/>
                <a:gd name="T25" fmla="*/ 83079 h 162454"/>
                <a:gd name="T26" fmla="*/ 428625 w 1035050"/>
                <a:gd name="T27" fmla="*/ 70379 h 162454"/>
                <a:gd name="T28" fmla="*/ 479425 w 1035050"/>
                <a:gd name="T29" fmla="*/ 70379 h 162454"/>
                <a:gd name="T30" fmla="*/ 498475 w 1035050"/>
                <a:gd name="T31" fmla="*/ 57679 h 162454"/>
                <a:gd name="T32" fmla="*/ 584200 w 1035050"/>
                <a:gd name="T33" fmla="*/ 54504 h 162454"/>
                <a:gd name="T34" fmla="*/ 587375 w 1035050"/>
                <a:gd name="T35" fmla="*/ 51329 h 162454"/>
                <a:gd name="T36" fmla="*/ 628650 w 1035050"/>
                <a:gd name="T37" fmla="*/ 44979 h 162454"/>
                <a:gd name="T38" fmla="*/ 660400 w 1035050"/>
                <a:gd name="T39" fmla="*/ 48154 h 162454"/>
                <a:gd name="T40" fmla="*/ 669925 w 1035050"/>
                <a:gd name="T41" fmla="*/ 44979 h 162454"/>
                <a:gd name="T42" fmla="*/ 723900 w 1035050"/>
                <a:gd name="T43" fmla="*/ 44979 h 162454"/>
                <a:gd name="T44" fmla="*/ 727075 w 1035050"/>
                <a:gd name="T45" fmla="*/ 29104 h 162454"/>
                <a:gd name="T46" fmla="*/ 758825 w 1035050"/>
                <a:gd name="T47" fmla="*/ 29104 h 162454"/>
                <a:gd name="T48" fmla="*/ 758825 w 1035050"/>
                <a:gd name="T49" fmla="*/ 16404 h 162454"/>
                <a:gd name="T50" fmla="*/ 800100 w 1035050"/>
                <a:gd name="T51" fmla="*/ 19579 h 162454"/>
                <a:gd name="T52" fmla="*/ 806450 w 1035050"/>
                <a:gd name="T53" fmla="*/ 6879 h 162454"/>
                <a:gd name="T54" fmla="*/ 863600 w 1035050"/>
                <a:gd name="T55" fmla="*/ 3704 h 162454"/>
                <a:gd name="T56" fmla="*/ 863600 w 1035050"/>
                <a:gd name="T57" fmla="*/ 529 h 162454"/>
                <a:gd name="T58" fmla="*/ 1035050 w 1035050"/>
                <a:gd name="T59" fmla="*/ 529 h 1624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35050" h="162454">
                  <a:moveTo>
                    <a:pt x="0" y="162454"/>
                  </a:moveTo>
                  <a:cubicBezTo>
                    <a:pt x="21166" y="156633"/>
                    <a:pt x="42333" y="150812"/>
                    <a:pt x="66675" y="146579"/>
                  </a:cubicBezTo>
                  <a:cubicBezTo>
                    <a:pt x="91017" y="142346"/>
                    <a:pt x="131233" y="140229"/>
                    <a:pt x="146050" y="137054"/>
                  </a:cubicBezTo>
                  <a:cubicBezTo>
                    <a:pt x="160867" y="133879"/>
                    <a:pt x="151342" y="129646"/>
                    <a:pt x="155575" y="127529"/>
                  </a:cubicBezTo>
                  <a:cubicBezTo>
                    <a:pt x="159808" y="125412"/>
                    <a:pt x="164571" y="124883"/>
                    <a:pt x="171450" y="124354"/>
                  </a:cubicBezTo>
                  <a:cubicBezTo>
                    <a:pt x="178329" y="123825"/>
                    <a:pt x="188913" y="126471"/>
                    <a:pt x="196850" y="124354"/>
                  </a:cubicBezTo>
                  <a:cubicBezTo>
                    <a:pt x="204787" y="122237"/>
                    <a:pt x="212196" y="115887"/>
                    <a:pt x="219075" y="111654"/>
                  </a:cubicBezTo>
                  <a:cubicBezTo>
                    <a:pt x="225954" y="107421"/>
                    <a:pt x="228071" y="101071"/>
                    <a:pt x="238125" y="98954"/>
                  </a:cubicBezTo>
                  <a:cubicBezTo>
                    <a:pt x="248179" y="96837"/>
                    <a:pt x="279400" y="98954"/>
                    <a:pt x="279400" y="98954"/>
                  </a:cubicBezTo>
                  <a:cubicBezTo>
                    <a:pt x="295804" y="98954"/>
                    <a:pt x="322792" y="99483"/>
                    <a:pt x="336550" y="98954"/>
                  </a:cubicBezTo>
                  <a:cubicBezTo>
                    <a:pt x="350308" y="98425"/>
                    <a:pt x="350308" y="96308"/>
                    <a:pt x="361950" y="95779"/>
                  </a:cubicBezTo>
                  <a:cubicBezTo>
                    <a:pt x="373592" y="95250"/>
                    <a:pt x="396346" y="97896"/>
                    <a:pt x="406400" y="95779"/>
                  </a:cubicBezTo>
                  <a:cubicBezTo>
                    <a:pt x="416454" y="93662"/>
                    <a:pt x="418571" y="87312"/>
                    <a:pt x="422275" y="83079"/>
                  </a:cubicBezTo>
                  <a:cubicBezTo>
                    <a:pt x="425979" y="78846"/>
                    <a:pt x="419100" y="72496"/>
                    <a:pt x="428625" y="70379"/>
                  </a:cubicBezTo>
                  <a:cubicBezTo>
                    <a:pt x="438150" y="68262"/>
                    <a:pt x="467783" y="72496"/>
                    <a:pt x="479425" y="70379"/>
                  </a:cubicBezTo>
                  <a:cubicBezTo>
                    <a:pt x="491067" y="68262"/>
                    <a:pt x="481012" y="60325"/>
                    <a:pt x="498475" y="57679"/>
                  </a:cubicBezTo>
                  <a:cubicBezTo>
                    <a:pt x="515938" y="55033"/>
                    <a:pt x="569383" y="55562"/>
                    <a:pt x="584200" y="54504"/>
                  </a:cubicBezTo>
                  <a:cubicBezTo>
                    <a:pt x="599017" y="53446"/>
                    <a:pt x="579967" y="52916"/>
                    <a:pt x="587375" y="51329"/>
                  </a:cubicBezTo>
                  <a:cubicBezTo>
                    <a:pt x="594783" y="49742"/>
                    <a:pt x="616479" y="45508"/>
                    <a:pt x="628650" y="44979"/>
                  </a:cubicBezTo>
                  <a:cubicBezTo>
                    <a:pt x="640821" y="44450"/>
                    <a:pt x="653521" y="48154"/>
                    <a:pt x="660400" y="48154"/>
                  </a:cubicBezTo>
                  <a:cubicBezTo>
                    <a:pt x="667279" y="48154"/>
                    <a:pt x="659342" y="45508"/>
                    <a:pt x="669925" y="44979"/>
                  </a:cubicBezTo>
                  <a:cubicBezTo>
                    <a:pt x="680508" y="44450"/>
                    <a:pt x="714375" y="47625"/>
                    <a:pt x="723900" y="44979"/>
                  </a:cubicBezTo>
                  <a:cubicBezTo>
                    <a:pt x="733425" y="42333"/>
                    <a:pt x="721254" y="31750"/>
                    <a:pt x="727075" y="29104"/>
                  </a:cubicBezTo>
                  <a:cubicBezTo>
                    <a:pt x="732896" y="26458"/>
                    <a:pt x="753533" y="31221"/>
                    <a:pt x="758825" y="29104"/>
                  </a:cubicBezTo>
                  <a:cubicBezTo>
                    <a:pt x="764117" y="26987"/>
                    <a:pt x="751946" y="17991"/>
                    <a:pt x="758825" y="16404"/>
                  </a:cubicBezTo>
                  <a:cubicBezTo>
                    <a:pt x="765704" y="14817"/>
                    <a:pt x="792162" y="21167"/>
                    <a:pt x="800100" y="19579"/>
                  </a:cubicBezTo>
                  <a:cubicBezTo>
                    <a:pt x="808038" y="17991"/>
                    <a:pt x="795867" y="9525"/>
                    <a:pt x="806450" y="6879"/>
                  </a:cubicBezTo>
                  <a:cubicBezTo>
                    <a:pt x="817033" y="4233"/>
                    <a:pt x="854075" y="4762"/>
                    <a:pt x="863600" y="3704"/>
                  </a:cubicBezTo>
                  <a:cubicBezTo>
                    <a:pt x="873125" y="2646"/>
                    <a:pt x="835025" y="1058"/>
                    <a:pt x="863600" y="529"/>
                  </a:cubicBezTo>
                  <a:cubicBezTo>
                    <a:pt x="892175" y="0"/>
                    <a:pt x="1035050" y="529"/>
                    <a:pt x="1035050" y="529"/>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sp>
        <p:nvSpPr>
          <p:cNvPr id="110" name="Rectangle 109"/>
          <p:cNvSpPr/>
          <p:nvPr/>
        </p:nvSpPr>
        <p:spPr>
          <a:xfrm>
            <a:off x="8204201" y="3270250"/>
            <a:ext cx="85725" cy="1857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2" name="Freeform 111"/>
          <p:cNvSpPr>
            <a:spLocks/>
          </p:cNvSpPr>
          <p:nvPr/>
        </p:nvSpPr>
        <p:spPr bwMode="auto">
          <a:xfrm>
            <a:off x="8191501" y="3311525"/>
            <a:ext cx="104775" cy="14288"/>
          </a:xfrm>
          <a:custGeom>
            <a:avLst/>
            <a:gdLst>
              <a:gd name="T0" fmla="*/ 0 w 104775"/>
              <a:gd name="T1" fmla="*/ 9525 h 14287"/>
              <a:gd name="T2" fmla="*/ 82550 w 104775"/>
              <a:gd name="T3" fmla="*/ 12700 h 14287"/>
              <a:gd name="T4" fmla="*/ 104775 w 104775"/>
              <a:gd name="T5" fmla="*/ 0 h 14287"/>
              <a:gd name="T6" fmla="*/ 0 60000 65536"/>
              <a:gd name="T7" fmla="*/ 0 60000 65536"/>
              <a:gd name="T8" fmla="*/ 0 60000 65536"/>
            </a:gdLst>
            <a:ahLst/>
            <a:cxnLst>
              <a:cxn ang="T6">
                <a:pos x="T0" y="T1"/>
              </a:cxn>
              <a:cxn ang="T7">
                <a:pos x="T2" y="T3"/>
              </a:cxn>
              <a:cxn ang="T8">
                <a:pos x="T4" y="T5"/>
              </a:cxn>
            </a:cxnLst>
            <a:rect l="0" t="0" r="r" b="b"/>
            <a:pathLst>
              <a:path w="104775" h="14287">
                <a:moveTo>
                  <a:pt x="0" y="9525"/>
                </a:moveTo>
                <a:cubicBezTo>
                  <a:pt x="32544" y="11906"/>
                  <a:pt x="65088" y="14287"/>
                  <a:pt x="82550" y="12700"/>
                </a:cubicBezTo>
                <a:cubicBezTo>
                  <a:pt x="100012" y="11113"/>
                  <a:pt x="104775" y="0"/>
                  <a:pt x="104775" y="0"/>
                </a:cubicBezTo>
              </a:path>
            </a:pathLst>
          </a:custGeom>
          <a:noFill/>
          <a:ln w="57150" cap="flat" cmpd="sng">
            <a:solidFill>
              <a:schemeClr val="accent1"/>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13" name="Rectangle 112"/>
          <p:cNvSpPr/>
          <p:nvPr/>
        </p:nvSpPr>
        <p:spPr>
          <a:xfrm>
            <a:off x="5553076" y="3973514"/>
            <a:ext cx="47625" cy="12223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4" name="Freeform 113"/>
          <p:cNvSpPr>
            <a:spLocks/>
          </p:cNvSpPr>
          <p:nvPr/>
        </p:nvSpPr>
        <p:spPr bwMode="auto">
          <a:xfrm>
            <a:off x="5534026" y="4014788"/>
            <a:ext cx="92075" cy="30162"/>
          </a:xfrm>
          <a:custGeom>
            <a:avLst/>
            <a:gdLst>
              <a:gd name="T0" fmla="*/ 0 w 92075"/>
              <a:gd name="T1" fmla="*/ 30163 h 30163"/>
              <a:gd name="T2" fmla="*/ 53975 w 92075"/>
              <a:gd name="T3" fmla="*/ 4763 h 30163"/>
              <a:gd name="T4" fmla="*/ 92075 w 92075"/>
              <a:gd name="T5" fmla="*/ 1588 h 30163"/>
              <a:gd name="T6" fmla="*/ 92075 w 92075"/>
              <a:gd name="T7" fmla="*/ 1588 h 30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075" h="30163">
                <a:moveTo>
                  <a:pt x="0" y="30163"/>
                </a:moveTo>
                <a:cubicBezTo>
                  <a:pt x="19314" y="19844"/>
                  <a:pt x="38629" y="9526"/>
                  <a:pt x="53975" y="4763"/>
                </a:cubicBezTo>
                <a:cubicBezTo>
                  <a:pt x="69321" y="0"/>
                  <a:pt x="92075" y="1588"/>
                  <a:pt x="92075" y="1588"/>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15" name="Rectangle 114"/>
          <p:cNvSpPr/>
          <p:nvPr/>
        </p:nvSpPr>
        <p:spPr>
          <a:xfrm>
            <a:off x="6397626" y="3624263"/>
            <a:ext cx="66675" cy="15081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6" name="Freeform 115"/>
          <p:cNvSpPr>
            <a:spLocks/>
          </p:cNvSpPr>
          <p:nvPr/>
        </p:nvSpPr>
        <p:spPr bwMode="auto">
          <a:xfrm>
            <a:off x="6384925" y="3648075"/>
            <a:ext cx="103188" cy="44450"/>
          </a:xfrm>
          <a:custGeom>
            <a:avLst/>
            <a:gdLst>
              <a:gd name="T0" fmla="*/ 0 w 103717"/>
              <a:gd name="T1" fmla="*/ 44450 h 44450"/>
              <a:gd name="T2" fmla="*/ 50800 w 103717"/>
              <a:gd name="T3" fmla="*/ 15875 h 44450"/>
              <a:gd name="T4" fmla="*/ 95250 w 103717"/>
              <a:gd name="T5" fmla="*/ 3175 h 44450"/>
              <a:gd name="T6" fmla="*/ 101600 w 103717"/>
              <a:gd name="T7" fmla="*/ 0 h 444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3717" h="44450">
                <a:moveTo>
                  <a:pt x="0" y="44450"/>
                </a:moveTo>
                <a:cubicBezTo>
                  <a:pt x="17462" y="33602"/>
                  <a:pt x="34925" y="22754"/>
                  <a:pt x="50800" y="15875"/>
                </a:cubicBezTo>
                <a:cubicBezTo>
                  <a:pt x="66675" y="8996"/>
                  <a:pt x="86783" y="5821"/>
                  <a:pt x="95250" y="3175"/>
                </a:cubicBezTo>
                <a:cubicBezTo>
                  <a:pt x="103717" y="529"/>
                  <a:pt x="101600" y="0"/>
                  <a:pt x="10160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17" name="Rectangle 116"/>
          <p:cNvSpPr/>
          <p:nvPr/>
        </p:nvSpPr>
        <p:spPr>
          <a:xfrm>
            <a:off x="7318375" y="3267076"/>
            <a:ext cx="69850" cy="1238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8" name="Freeform 117"/>
          <p:cNvSpPr>
            <a:spLocks/>
          </p:cNvSpPr>
          <p:nvPr/>
        </p:nvSpPr>
        <p:spPr bwMode="auto">
          <a:xfrm>
            <a:off x="7315200" y="3292476"/>
            <a:ext cx="88900" cy="15875"/>
          </a:xfrm>
          <a:custGeom>
            <a:avLst/>
            <a:gdLst>
              <a:gd name="T0" fmla="*/ 0 w 88900"/>
              <a:gd name="T1" fmla="*/ 15875 h 15875"/>
              <a:gd name="T2" fmla="*/ 88900 w 88900"/>
              <a:gd name="T3" fmla="*/ 0 h 15875"/>
              <a:gd name="T4" fmla="*/ 0 60000 65536"/>
              <a:gd name="T5" fmla="*/ 0 60000 65536"/>
            </a:gdLst>
            <a:ahLst/>
            <a:cxnLst>
              <a:cxn ang="T4">
                <a:pos x="T0" y="T1"/>
              </a:cxn>
              <a:cxn ang="T5">
                <a:pos x="T2" y="T3"/>
              </a:cxn>
            </a:cxnLst>
            <a:rect l="0" t="0" r="r" b="b"/>
            <a:pathLst>
              <a:path w="88900" h="15875">
                <a:moveTo>
                  <a:pt x="0" y="15875"/>
                </a:moveTo>
                <a:lnTo>
                  <a:pt x="88900" y="0"/>
                </a:ln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24628" name="TextBox 118"/>
          <p:cNvSpPr txBox="1">
            <a:spLocks noChangeArrowheads="1"/>
          </p:cNvSpPr>
          <p:nvPr/>
        </p:nvSpPr>
        <p:spPr bwMode="auto">
          <a:xfrm>
            <a:off x="9652001" y="2155826"/>
            <a:ext cx="696913"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693</a:t>
            </a:r>
          </a:p>
        </p:txBody>
      </p:sp>
      <p:sp>
        <p:nvSpPr>
          <p:cNvPr id="24629" name="TextBox 119"/>
          <p:cNvSpPr txBox="1">
            <a:spLocks noChangeArrowheads="1"/>
          </p:cNvSpPr>
          <p:nvPr/>
        </p:nvSpPr>
        <p:spPr bwMode="auto">
          <a:xfrm>
            <a:off x="9652001" y="2701926"/>
            <a:ext cx="696913"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558</a:t>
            </a:r>
          </a:p>
        </p:txBody>
      </p:sp>
      <p:grpSp>
        <p:nvGrpSpPr>
          <p:cNvPr id="3" name="Group 23"/>
          <p:cNvGrpSpPr/>
          <p:nvPr/>
        </p:nvGrpSpPr>
        <p:grpSpPr>
          <a:xfrm>
            <a:off x="3388205" y="2882848"/>
            <a:ext cx="6207095" cy="2169371"/>
            <a:chOff x="2314575" y="3209925"/>
            <a:chExt cx="4876800" cy="663575"/>
          </a:xfrm>
          <a:effectLst>
            <a:outerShdw blurRad="76200" dist="38100" dir="2700000">
              <a:srgbClr val="000000">
                <a:alpha val="43000"/>
              </a:srgbClr>
            </a:outerShdw>
          </a:effectLst>
        </p:grpSpPr>
        <p:sp>
          <p:nvSpPr>
            <p:cNvPr id="70" name="Freeform 69"/>
            <p:cNvSpPr/>
            <p:nvPr/>
          </p:nvSpPr>
          <p:spPr>
            <a:xfrm>
              <a:off x="2314575" y="3736975"/>
              <a:ext cx="949325" cy="136525"/>
            </a:xfrm>
            <a:custGeom>
              <a:avLst/>
              <a:gdLst>
                <a:gd name="connsiteX0" fmla="*/ 0 w 949325"/>
                <a:gd name="connsiteY0" fmla="*/ 136525 h 136525"/>
                <a:gd name="connsiteX1" fmla="*/ 60325 w 949325"/>
                <a:gd name="connsiteY1" fmla="*/ 133350 h 136525"/>
                <a:gd name="connsiteX2" fmla="*/ 107950 w 949325"/>
                <a:gd name="connsiteY2" fmla="*/ 123825 h 136525"/>
                <a:gd name="connsiteX3" fmla="*/ 165100 w 949325"/>
                <a:gd name="connsiteY3" fmla="*/ 117475 h 136525"/>
                <a:gd name="connsiteX4" fmla="*/ 215900 w 949325"/>
                <a:gd name="connsiteY4" fmla="*/ 117475 h 136525"/>
                <a:gd name="connsiteX5" fmla="*/ 244475 w 949325"/>
                <a:gd name="connsiteY5" fmla="*/ 107950 h 136525"/>
                <a:gd name="connsiteX6" fmla="*/ 288925 w 949325"/>
                <a:gd name="connsiteY6" fmla="*/ 101600 h 136525"/>
                <a:gd name="connsiteX7" fmla="*/ 320675 w 949325"/>
                <a:gd name="connsiteY7" fmla="*/ 92075 h 136525"/>
                <a:gd name="connsiteX8" fmla="*/ 358775 w 949325"/>
                <a:gd name="connsiteY8" fmla="*/ 82550 h 136525"/>
                <a:gd name="connsiteX9" fmla="*/ 403225 w 949325"/>
                <a:gd name="connsiteY9" fmla="*/ 79375 h 136525"/>
                <a:gd name="connsiteX10" fmla="*/ 460375 w 949325"/>
                <a:gd name="connsiteY10" fmla="*/ 79375 h 136525"/>
                <a:gd name="connsiteX11" fmla="*/ 492125 w 949325"/>
                <a:gd name="connsiteY11" fmla="*/ 79375 h 136525"/>
                <a:gd name="connsiteX12" fmla="*/ 517525 w 949325"/>
                <a:gd name="connsiteY12" fmla="*/ 73025 h 136525"/>
                <a:gd name="connsiteX13" fmla="*/ 568325 w 949325"/>
                <a:gd name="connsiteY13" fmla="*/ 66675 h 136525"/>
                <a:gd name="connsiteX14" fmla="*/ 600075 w 949325"/>
                <a:gd name="connsiteY14" fmla="*/ 63500 h 136525"/>
                <a:gd name="connsiteX15" fmla="*/ 635000 w 949325"/>
                <a:gd name="connsiteY15" fmla="*/ 57150 h 136525"/>
                <a:gd name="connsiteX16" fmla="*/ 682625 w 949325"/>
                <a:gd name="connsiteY16" fmla="*/ 47625 h 136525"/>
                <a:gd name="connsiteX17" fmla="*/ 708025 w 949325"/>
                <a:gd name="connsiteY17" fmla="*/ 47625 h 136525"/>
                <a:gd name="connsiteX18" fmla="*/ 771525 w 949325"/>
                <a:gd name="connsiteY18" fmla="*/ 31750 h 136525"/>
                <a:gd name="connsiteX19" fmla="*/ 793750 w 949325"/>
                <a:gd name="connsiteY19" fmla="*/ 28575 h 136525"/>
                <a:gd name="connsiteX20" fmla="*/ 828675 w 949325"/>
                <a:gd name="connsiteY20" fmla="*/ 19050 h 136525"/>
                <a:gd name="connsiteX21" fmla="*/ 857250 w 949325"/>
                <a:gd name="connsiteY21" fmla="*/ 12700 h 136525"/>
                <a:gd name="connsiteX22" fmla="*/ 904875 w 949325"/>
                <a:gd name="connsiteY22" fmla="*/ 9525 h 136525"/>
                <a:gd name="connsiteX23" fmla="*/ 949325 w 949325"/>
                <a:gd name="connsiteY23" fmla="*/ 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9325" h="136525">
                  <a:moveTo>
                    <a:pt x="0" y="136525"/>
                  </a:moveTo>
                  <a:cubicBezTo>
                    <a:pt x="21166" y="135996"/>
                    <a:pt x="42333" y="135467"/>
                    <a:pt x="60325" y="133350"/>
                  </a:cubicBezTo>
                  <a:cubicBezTo>
                    <a:pt x="78317" y="131233"/>
                    <a:pt x="90487" y="126471"/>
                    <a:pt x="107950" y="123825"/>
                  </a:cubicBezTo>
                  <a:cubicBezTo>
                    <a:pt x="125413" y="121179"/>
                    <a:pt x="147109" y="118533"/>
                    <a:pt x="165100" y="117475"/>
                  </a:cubicBezTo>
                  <a:cubicBezTo>
                    <a:pt x="183091" y="116417"/>
                    <a:pt x="202671" y="119062"/>
                    <a:pt x="215900" y="117475"/>
                  </a:cubicBezTo>
                  <a:cubicBezTo>
                    <a:pt x="229129" y="115888"/>
                    <a:pt x="232304" y="110596"/>
                    <a:pt x="244475" y="107950"/>
                  </a:cubicBezTo>
                  <a:cubicBezTo>
                    <a:pt x="256646" y="105304"/>
                    <a:pt x="276225" y="104246"/>
                    <a:pt x="288925" y="101600"/>
                  </a:cubicBezTo>
                  <a:cubicBezTo>
                    <a:pt x="301625" y="98954"/>
                    <a:pt x="309033" y="95250"/>
                    <a:pt x="320675" y="92075"/>
                  </a:cubicBezTo>
                  <a:cubicBezTo>
                    <a:pt x="332317" y="88900"/>
                    <a:pt x="345017" y="84667"/>
                    <a:pt x="358775" y="82550"/>
                  </a:cubicBezTo>
                  <a:cubicBezTo>
                    <a:pt x="372533" y="80433"/>
                    <a:pt x="386292" y="79904"/>
                    <a:pt x="403225" y="79375"/>
                  </a:cubicBezTo>
                  <a:cubicBezTo>
                    <a:pt x="420158" y="78846"/>
                    <a:pt x="460375" y="79375"/>
                    <a:pt x="460375" y="79375"/>
                  </a:cubicBezTo>
                  <a:cubicBezTo>
                    <a:pt x="475192" y="79375"/>
                    <a:pt x="482600" y="80433"/>
                    <a:pt x="492125" y="79375"/>
                  </a:cubicBezTo>
                  <a:cubicBezTo>
                    <a:pt x="501650" y="78317"/>
                    <a:pt x="504825" y="75142"/>
                    <a:pt x="517525" y="73025"/>
                  </a:cubicBezTo>
                  <a:cubicBezTo>
                    <a:pt x="530225" y="70908"/>
                    <a:pt x="554567" y="68262"/>
                    <a:pt x="568325" y="66675"/>
                  </a:cubicBezTo>
                  <a:cubicBezTo>
                    <a:pt x="582083" y="65088"/>
                    <a:pt x="588963" y="65087"/>
                    <a:pt x="600075" y="63500"/>
                  </a:cubicBezTo>
                  <a:cubicBezTo>
                    <a:pt x="611187" y="61913"/>
                    <a:pt x="635000" y="57150"/>
                    <a:pt x="635000" y="57150"/>
                  </a:cubicBezTo>
                  <a:cubicBezTo>
                    <a:pt x="648758" y="54504"/>
                    <a:pt x="670454" y="49212"/>
                    <a:pt x="682625" y="47625"/>
                  </a:cubicBezTo>
                  <a:cubicBezTo>
                    <a:pt x="694796" y="46038"/>
                    <a:pt x="693208" y="50271"/>
                    <a:pt x="708025" y="47625"/>
                  </a:cubicBezTo>
                  <a:cubicBezTo>
                    <a:pt x="722842" y="44979"/>
                    <a:pt x="757238" y="34925"/>
                    <a:pt x="771525" y="31750"/>
                  </a:cubicBezTo>
                  <a:cubicBezTo>
                    <a:pt x="785812" y="28575"/>
                    <a:pt x="784225" y="30692"/>
                    <a:pt x="793750" y="28575"/>
                  </a:cubicBezTo>
                  <a:cubicBezTo>
                    <a:pt x="803275" y="26458"/>
                    <a:pt x="818092" y="21696"/>
                    <a:pt x="828675" y="19050"/>
                  </a:cubicBezTo>
                  <a:cubicBezTo>
                    <a:pt x="839258" y="16404"/>
                    <a:pt x="844550" y="14287"/>
                    <a:pt x="857250" y="12700"/>
                  </a:cubicBezTo>
                  <a:cubicBezTo>
                    <a:pt x="869950" y="11113"/>
                    <a:pt x="889529" y="11642"/>
                    <a:pt x="904875" y="9525"/>
                  </a:cubicBezTo>
                  <a:cubicBezTo>
                    <a:pt x="920221" y="7408"/>
                    <a:pt x="949325" y="0"/>
                    <a:pt x="949325" y="0"/>
                  </a:cubicBez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71" name="Freeform 70"/>
            <p:cNvSpPr/>
            <p:nvPr/>
          </p:nvSpPr>
          <p:spPr>
            <a:xfrm>
              <a:off x="3263900" y="3673475"/>
              <a:ext cx="391583" cy="69850"/>
            </a:xfrm>
            <a:custGeom>
              <a:avLst/>
              <a:gdLst>
                <a:gd name="connsiteX0" fmla="*/ 0 w 391583"/>
                <a:gd name="connsiteY0" fmla="*/ 69850 h 69850"/>
                <a:gd name="connsiteX1" fmla="*/ 95250 w 391583"/>
                <a:gd name="connsiteY1" fmla="*/ 50800 h 69850"/>
                <a:gd name="connsiteX2" fmla="*/ 158750 w 391583"/>
                <a:gd name="connsiteY2" fmla="*/ 41275 h 69850"/>
                <a:gd name="connsiteX3" fmla="*/ 203200 w 391583"/>
                <a:gd name="connsiteY3" fmla="*/ 34925 h 69850"/>
                <a:gd name="connsiteX4" fmla="*/ 257175 w 391583"/>
                <a:gd name="connsiteY4" fmla="*/ 25400 h 69850"/>
                <a:gd name="connsiteX5" fmla="*/ 307975 w 391583"/>
                <a:gd name="connsiteY5" fmla="*/ 19050 h 69850"/>
                <a:gd name="connsiteX6" fmla="*/ 377825 w 391583"/>
                <a:gd name="connsiteY6" fmla="*/ 6350 h 69850"/>
                <a:gd name="connsiteX7" fmla="*/ 390525 w 391583"/>
                <a:gd name="connsiteY7" fmla="*/ 0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83" h="69850">
                  <a:moveTo>
                    <a:pt x="0" y="69850"/>
                  </a:moveTo>
                  <a:lnTo>
                    <a:pt x="95250" y="50800"/>
                  </a:lnTo>
                  <a:cubicBezTo>
                    <a:pt x="121708" y="46038"/>
                    <a:pt x="158750" y="41275"/>
                    <a:pt x="158750" y="41275"/>
                  </a:cubicBezTo>
                  <a:cubicBezTo>
                    <a:pt x="176742" y="38629"/>
                    <a:pt x="186796" y="37571"/>
                    <a:pt x="203200" y="34925"/>
                  </a:cubicBezTo>
                  <a:cubicBezTo>
                    <a:pt x="219604" y="32279"/>
                    <a:pt x="239712" y="28046"/>
                    <a:pt x="257175" y="25400"/>
                  </a:cubicBezTo>
                  <a:cubicBezTo>
                    <a:pt x="274638" y="22754"/>
                    <a:pt x="287867" y="22225"/>
                    <a:pt x="307975" y="19050"/>
                  </a:cubicBezTo>
                  <a:cubicBezTo>
                    <a:pt x="328083" y="15875"/>
                    <a:pt x="364067" y="9525"/>
                    <a:pt x="377825" y="6350"/>
                  </a:cubicBezTo>
                  <a:cubicBezTo>
                    <a:pt x="391583" y="3175"/>
                    <a:pt x="384175" y="1058"/>
                    <a:pt x="390525" y="0"/>
                  </a:cubicBez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72" name="Freeform 71"/>
            <p:cNvSpPr/>
            <p:nvPr/>
          </p:nvSpPr>
          <p:spPr>
            <a:xfrm>
              <a:off x="3695700" y="3435350"/>
              <a:ext cx="1765300" cy="228600"/>
            </a:xfrm>
            <a:custGeom>
              <a:avLst/>
              <a:gdLst>
                <a:gd name="connsiteX0" fmla="*/ 0 w 1765300"/>
                <a:gd name="connsiteY0" fmla="*/ 228600 h 228600"/>
                <a:gd name="connsiteX1" fmla="*/ 73025 w 1765300"/>
                <a:gd name="connsiteY1" fmla="*/ 222250 h 228600"/>
                <a:gd name="connsiteX2" fmla="*/ 136525 w 1765300"/>
                <a:gd name="connsiteY2" fmla="*/ 219075 h 228600"/>
                <a:gd name="connsiteX3" fmla="*/ 180975 w 1765300"/>
                <a:gd name="connsiteY3" fmla="*/ 215900 h 228600"/>
                <a:gd name="connsiteX4" fmla="*/ 238125 w 1765300"/>
                <a:gd name="connsiteY4" fmla="*/ 215900 h 228600"/>
                <a:gd name="connsiteX5" fmla="*/ 276225 w 1765300"/>
                <a:gd name="connsiteY5" fmla="*/ 203200 h 228600"/>
                <a:gd name="connsiteX6" fmla="*/ 311150 w 1765300"/>
                <a:gd name="connsiteY6" fmla="*/ 196850 h 228600"/>
                <a:gd name="connsiteX7" fmla="*/ 371475 w 1765300"/>
                <a:gd name="connsiteY7" fmla="*/ 187325 h 228600"/>
                <a:gd name="connsiteX8" fmla="*/ 396875 w 1765300"/>
                <a:gd name="connsiteY8" fmla="*/ 180975 h 228600"/>
                <a:gd name="connsiteX9" fmla="*/ 438150 w 1765300"/>
                <a:gd name="connsiteY9" fmla="*/ 177800 h 228600"/>
                <a:gd name="connsiteX10" fmla="*/ 508000 w 1765300"/>
                <a:gd name="connsiteY10" fmla="*/ 165100 h 228600"/>
                <a:gd name="connsiteX11" fmla="*/ 530225 w 1765300"/>
                <a:gd name="connsiteY11" fmla="*/ 165100 h 228600"/>
                <a:gd name="connsiteX12" fmla="*/ 593725 w 1765300"/>
                <a:gd name="connsiteY12" fmla="*/ 161925 h 228600"/>
                <a:gd name="connsiteX13" fmla="*/ 628650 w 1765300"/>
                <a:gd name="connsiteY13" fmla="*/ 161925 h 228600"/>
                <a:gd name="connsiteX14" fmla="*/ 673100 w 1765300"/>
                <a:gd name="connsiteY14" fmla="*/ 155575 h 228600"/>
                <a:gd name="connsiteX15" fmla="*/ 708025 w 1765300"/>
                <a:gd name="connsiteY15" fmla="*/ 142875 h 228600"/>
                <a:gd name="connsiteX16" fmla="*/ 739775 w 1765300"/>
                <a:gd name="connsiteY16" fmla="*/ 136525 h 228600"/>
                <a:gd name="connsiteX17" fmla="*/ 812800 w 1765300"/>
                <a:gd name="connsiteY17" fmla="*/ 127000 h 228600"/>
                <a:gd name="connsiteX18" fmla="*/ 844550 w 1765300"/>
                <a:gd name="connsiteY18" fmla="*/ 120650 h 228600"/>
                <a:gd name="connsiteX19" fmla="*/ 914400 w 1765300"/>
                <a:gd name="connsiteY19" fmla="*/ 120650 h 228600"/>
                <a:gd name="connsiteX20" fmla="*/ 939800 w 1765300"/>
                <a:gd name="connsiteY20" fmla="*/ 114300 h 228600"/>
                <a:gd name="connsiteX21" fmla="*/ 990600 w 1765300"/>
                <a:gd name="connsiteY21" fmla="*/ 114300 h 228600"/>
                <a:gd name="connsiteX22" fmla="*/ 1035050 w 1765300"/>
                <a:gd name="connsiteY22" fmla="*/ 107950 h 228600"/>
                <a:gd name="connsiteX23" fmla="*/ 1076325 w 1765300"/>
                <a:gd name="connsiteY23" fmla="*/ 104775 h 228600"/>
                <a:gd name="connsiteX24" fmla="*/ 1117600 w 1765300"/>
                <a:gd name="connsiteY24" fmla="*/ 101600 h 228600"/>
                <a:gd name="connsiteX25" fmla="*/ 1181100 w 1765300"/>
                <a:gd name="connsiteY25" fmla="*/ 95250 h 228600"/>
                <a:gd name="connsiteX26" fmla="*/ 1209675 w 1765300"/>
                <a:gd name="connsiteY26" fmla="*/ 88900 h 228600"/>
                <a:gd name="connsiteX27" fmla="*/ 1241425 w 1765300"/>
                <a:gd name="connsiteY27" fmla="*/ 76200 h 228600"/>
                <a:gd name="connsiteX28" fmla="*/ 1298575 w 1765300"/>
                <a:gd name="connsiteY28" fmla="*/ 73025 h 228600"/>
                <a:gd name="connsiteX29" fmla="*/ 1349375 w 1765300"/>
                <a:gd name="connsiteY29" fmla="*/ 66675 h 228600"/>
                <a:gd name="connsiteX30" fmla="*/ 1371600 w 1765300"/>
                <a:gd name="connsiteY30" fmla="*/ 53975 h 228600"/>
                <a:gd name="connsiteX31" fmla="*/ 1416050 w 1765300"/>
                <a:gd name="connsiteY31" fmla="*/ 57150 h 228600"/>
                <a:gd name="connsiteX32" fmla="*/ 1454150 w 1765300"/>
                <a:gd name="connsiteY32" fmla="*/ 50800 h 228600"/>
                <a:gd name="connsiteX33" fmla="*/ 1473200 w 1765300"/>
                <a:gd name="connsiteY33" fmla="*/ 41275 h 228600"/>
                <a:gd name="connsiteX34" fmla="*/ 1501775 w 1765300"/>
                <a:gd name="connsiteY34" fmla="*/ 28575 h 228600"/>
                <a:gd name="connsiteX35" fmla="*/ 1549400 w 1765300"/>
                <a:gd name="connsiteY35" fmla="*/ 25400 h 228600"/>
                <a:gd name="connsiteX36" fmla="*/ 1622425 w 1765300"/>
                <a:gd name="connsiteY36" fmla="*/ 19050 h 228600"/>
                <a:gd name="connsiteX37" fmla="*/ 1641475 w 1765300"/>
                <a:gd name="connsiteY37" fmla="*/ 19050 h 228600"/>
                <a:gd name="connsiteX38" fmla="*/ 1663700 w 1765300"/>
                <a:gd name="connsiteY38" fmla="*/ 12700 h 228600"/>
                <a:gd name="connsiteX39" fmla="*/ 1743075 w 1765300"/>
                <a:gd name="connsiteY39" fmla="*/ 12700 h 228600"/>
                <a:gd name="connsiteX40" fmla="*/ 1752600 w 1765300"/>
                <a:gd name="connsiteY40" fmla="*/ 6350 h 228600"/>
                <a:gd name="connsiteX41" fmla="*/ 1765300 w 1765300"/>
                <a:gd name="connsiteY41" fmla="*/ 0 h 228600"/>
                <a:gd name="connsiteX42" fmla="*/ 1765300 w 1765300"/>
                <a:gd name="connsiteY42"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65300" h="228600">
                  <a:moveTo>
                    <a:pt x="0" y="228600"/>
                  </a:moveTo>
                  <a:lnTo>
                    <a:pt x="73025" y="222250"/>
                  </a:lnTo>
                  <a:cubicBezTo>
                    <a:pt x="95779" y="220663"/>
                    <a:pt x="118534" y="220133"/>
                    <a:pt x="136525" y="219075"/>
                  </a:cubicBezTo>
                  <a:cubicBezTo>
                    <a:pt x="154516" y="218017"/>
                    <a:pt x="164042" y="216429"/>
                    <a:pt x="180975" y="215900"/>
                  </a:cubicBezTo>
                  <a:cubicBezTo>
                    <a:pt x="197908" y="215371"/>
                    <a:pt x="222250" y="218017"/>
                    <a:pt x="238125" y="215900"/>
                  </a:cubicBezTo>
                  <a:cubicBezTo>
                    <a:pt x="254000" y="213783"/>
                    <a:pt x="264054" y="206375"/>
                    <a:pt x="276225" y="203200"/>
                  </a:cubicBezTo>
                  <a:cubicBezTo>
                    <a:pt x="288396" y="200025"/>
                    <a:pt x="311150" y="196850"/>
                    <a:pt x="311150" y="196850"/>
                  </a:cubicBezTo>
                  <a:lnTo>
                    <a:pt x="371475" y="187325"/>
                  </a:lnTo>
                  <a:cubicBezTo>
                    <a:pt x="385762" y="184679"/>
                    <a:pt x="385763" y="182562"/>
                    <a:pt x="396875" y="180975"/>
                  </a:cubicBezTo>
                  <a:cubicBezTo>
                    <a:pt x="407987" y="179388"/>
                    <a:pt x="419629" y="180446"/>
                    <a:pt x="438150" y="177800"/>
                  </a:cubicBezTo>
                  <a:cubicBezTo>
                    <a:pt x="456671" y="175154"/>
                    <a:pt x="492654" y="167217"/>
                    <a:pt x="508000" y="165100"/>
                  </a:cubicBezTo>
                  <a:cubicBezTo>
                    <a:pt x="523346" y="162983"/>
                    <a:pt x="515938" y="165629"/>
                    <a:pt x="530225" y="165100"/>
                  </a:cubicBezTo>
                  <a:cubicBezTo>
                    <a:pt x="544513" y="164571"/>
                    <a:pt x="577321" y="162454"/>
                    <a:pt x="593725" y="161925"/>
                  </a:cubicBezTo>
                  <a:cubicBezTo>
                    <a:pt x="610129" y="161396"/>
                    <a:pt x="615421" y="162983"/>
                    <a:pt x="628650" y="161925"/>
                  </a:cubicBezTo>
                  <a:cubicBezTo>
                    <a:pt x="641879" y="160867"/>
                    <a:pt x="659871" y="158750"/>
                    <a:pt x="673100" y="155575"/>
                  </a:cubicBezTo>
                  <a:cubicBezTo>
                    <a:pt x="686329" y="152400"/>
                    <a:pt x="696912" y="146050"/>
                    <a:pt x="708025" y="142875"/>
                  </a:cubicBezTo>
                  <a:cubicBezTo>
                    <a:pt x="719138" y="139700"/>
                    <a:pt x="722312" y="139171"/>
                    <a:pt x="739775" y="136525"/>
                  </a:cubicBezTo>
                  <a:cubicBezTo>
                    <a:pt x="757238" y="133879"/>
                    <a:pt x="795337" y="129646"/>
                    <a:pt x="812800" y="127000"/>
                  </a:cubicBezTo>
                  <a:cubicBezTo>
                    <a:pt x="830263" y="124354"/>
                    <a:pt x="827617" y="121708"/>
                    <a:pt x="844550" y="120650"/>
                  </a:cubicBezTo>
                  <a:cubicBezTo>
                    <a:pt x="861483" y="119592"/>
                    <a:pt x="898525" y="121708"/>
                    <a:pt x="914400" y="120650"/>
                  </a:cubicBezTo>
                  <a:cubicBezTo>
                    <a:pt x="930275" y="119592"/>
                    <a:pt x="927100" y="115358"/>
                    <a:pt x="939800" y="114300"/>
                  </a:cubicBezTo>
                  <a:cubicBezTo>
                    <a:pt x="952500" y="113242"/>
                    <a:pt x="974725" y="115358"/>
                    <a:pt x="990600" y="114300"/>
                  </a:cubicBezTo>
                  <a:cubicBezTo>
                    <a:pt x="1006475" y="113242"/>
                    <a:pt x="1020763" y="109537"/>
                    <a:pt x="1035050" y="107950"/>
                  </a:cubicBezTo>
                  <a:cubicBezTo>
                    <a:pt x="1049337" y="106363"/>
                    <a:pt x="1076325" y="104775"/>
                    <a:pt x="1076325" y="104775"/>
                  </a:cubicBezTo>
                  <a:lnTo>
                    <a:pt x="1117600" y="101600"/>
                  </a:lnTo>
                  <a:cubicBezTo>
                    <a:pt x="1135062" y="100013"/>
                    <a:pt x="1165754" y="97367"/>
                    <a:pt x="1181100" y="95250"/>
                  </a:cubicBezTo>
                  <a:cubicBezTo>
                    <a:pt x="1196446" y="93133"/>
                    <a:pt x="1199621" y="92075"/>
                    <a:pt x="1209675" y="88900"/>
                  </a:cubicBezTo>
                  <a:cubicBezTo>
                    <a:pt x="1219729" y="85725"/>
                    <a:pt x="1226608" y="78846"/>
                    <a:pt x="1241425" y="76200"/>
                  </a:cubicBezTo>
                  <a:cubicBezTo>
                    <a:pt x="1256242" y="73554"/>
                    <a:pt x="1280583" y="74613"/>
                    <a:pt x="1298575" y="73025"/>
                  </a:cubicBezTo>
                  <a:cubicBezTo>
                    <a:pt x="1316567" y="71438"/>
                    <a:pt x="1337204" y="69850"/>
                    <a:pt x="1349375" y="66675"/>
                  </a:cubicBezTo>
                  <a:cubicBezTo>
                    <a:pt x="1361546" y="63500"/>
                    <a:pt x="1360488" y="55562"/>
                    <a:pt x="1371600" y="53975"/>
                  </a:cubicBezTo>
                  <a:cubicBezTo>
                    <a:pt x="1382712" y="52388"/>
                    <a:pt x="1402292" y="57679"/>
                    <a:pt x="1416050" y="57150"/>
                  </a:cubicBezTo>
                  <a:cubicBezTo>
                    <a:pt x="1429808" y="56621"/>
                    <a:pt x="1444625" y="53446"/>
                    <a:pt x="1454150" y="50800"/>
                  </a:cubicBezTo>
                  <a:cubicBezTo>
                    <a:pt x="1463675" y="48154"/>
                    <a:pt x="1465263" y="44979"/>
                    <a:pt x="1473200" y="41275"/>
                  </a:cubicBezTo>
                  <a:cubicBezTo>
                    <a:pt x="1481137" y="37571"/>
                    <a:pt x="1489075" y="31221"/>
                    <a:pt x="1501775" y="28575"/>
                  </a:cubicBezTo>
                  <a:cubicBezTo>
                    <a:pt x="1514475" y="25929"/>
                    <a:pt x="1549400" y="25400"/>
                    <a:pt x="1549400" y="25400"/>
                  </a:cubicBezTo>
                  <a:lnTo>
                    <a:pt x="1622425" y="19050"/>
                  </a:lnTo>
                  <a:cubicBezTo>
                    <a:pt x="1637771" y="17992"/>
                    <a:pt x="1634596" y="20108"/>
                    <a:pt x="1641475" y="19050"/>
                  </a:cubicBezTo>
                  <a:cubicBezTo>
                    <a:pt x="1648354" y="17992"/>
                    <a:pt x="1646767" y="13758"/>
                    <a:pt x="1663700" y="12700"/>
                  </a:cubicBezTo>
                  <a:cubicBezTo>
                    <a:pt x="1680633" y="11642"/>
                    <a:pt x="1728258" y="13758"/>
                    <a:pt x="1743075" y="12700"/>
                  </a:cubicBezTo>
                  <a:cubicBezTo>
                    <a:pt x="1757892" y="11642"/>
                    <a:pt x="1748896" y="8467"/>
                    <a:pt x="1752600" y="6350"/>
                  </a:cubicBezTo>
                  <a:cubicBezTo>
                    <a:pt x="1756304" y="4233"/>
                    <a:pt x="1765300" y="0"/>
                    <a:pt x="1765300" y="0"/>
                  </a:cubicBezTo>
                  <a:lnTo>
                    <a:pt x="1765300" y="0"/>
                  </a:ln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73" name="Freeform 72"/>
            <p:cNvSpPr/>
            <p:nvPr/>
          </p:nvSpPr>
          <p:spPr>
            <a:xfrm>
              <a:off x="3638550" y="3660775"/>
              <a:ext cx="82550" cy="25400"/>
            </a:xfrm>
            <a:custGeom>
              <a:avLst/>
              <a:gdLst>
                <a:gd name="connsiteX0" fmla="*/ 0 w 82550"/>
                <a:gd name="connsiteY0" fmla="*/ 25400 h 25400"/>
                <a:gd name="connsiteX1" fmla="*/ 66675 w 82550"/>
                <a:gd name="connsiteY1" fmla="*/ 6350 h 25400"/>
                <a:gd name="connsiteX2" fmla="*/ 66675 w 82550"/>
                <a:gd name="connsiteY2" fmla="*/ 6350 h 25400"/>
                <a:gd name="connsiteX3" fmla="*/ 82550 w 82550"/>
                <a:gd name="connsiteY3" fmla="*/ 0 h 25400"/>
              </a:gdLst>
              <a:ahLst/>
              <a:cxnLst>
                <a:cxn ang="0">
                  <a:pos x="connsiteX0" y="connsiteY0"/>
                </a:cxn>
                <a:cxn ang="0">
                  <a:pos x="connsiteX1" y="connsiteY1"/>
                </a:cxn>
                <a:cxn ang="0">
                  <a:pos x="connsiteX2" y="connsiteY2"/>
                </a:cxn>
                <a:cxn ang="0">
                  <a:pos x="connsiteX3" y="connsiteY3"/>
                </a:cxn>
              </a:cxnLst>
              <a:rect l="l" t="t" r="r" b="b"/>
              <a:pathLst>
                <a:path w="82550" h="25400">
                  <a:moveTo>
                    <a:pt x="0" y="25400"/>
                  </a:moveTo>
                  <a:lnTo>
                    <a:pt x="66675" y="6350"/>
                  </a:lnTo>
                  <a:lnTo>
                    <a:pt x="66675" y="6350"/>
                  </a:lnTo>
                  <a:lnTo>
                    <a:pt x="82550" y="0"/>
                  </a:ln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74" name="Freeform 73"/>
            <p:cNvSpPr/>
            <p:nvPr/>
          </p:nvSpPr>
          <p:spPr>
            <a:xfrm>
              <a:off x="5457825" y="3209925"/>
              <a:ext cx="1733550" cy="227013"/>
            </a:xfrm>
            <a:custGeom>
              <a:avLst/>
              <a:gdLst>
                <a:gd name="connsiteX0" fmla="*/ 0 w 1733550"/>
                <a:gd name="connsiteY0" fmla="*/ 225425 h 227013"/>
                <a:gd name="connsiteX1" fmla="*/ 60325 w 1733550"/>
                <a:gd name="connsiteY1" fmla="*/ 225425 h 227013"/>
                <a:gd name="connsiteX2" fmla="*/ 98425 w 1733550"/>
                <a:gd name="connsiteY2" fmla="*/ 225425 h 227013"/>
                <a:gd name="connsiteX3" fmla="*/ 200025 w 1733550"/>
                <a:gd name="connsiteY3" fmla="*/ 215900 h 227013"/>
                <a:gd name="connsiteX4" fmla="*/ 276225 w 1733550"/>
                <a:gd name="connsiteY4" fmla="*/ 180975 h 227013"/>
                <a:gd name="connsiteX5" fmla="*/ 365125 w 1733550"/>
                <a:gd name="connsiteY5" fmla="*/ 174625 h 227013"/>
                <a:gd name="connsiteX6" fmla="*/ 454025 w 1733550"/>
                <a:gd name="connsiteY6" fmla="*/ 161925 h 227013"/>
                <a:gd name="connsiteX7" fmla="*/ 536575 w 1733550"/>
                <a:gd name="connsiteY7" fmla="*/ 158750 h 227013"/>
                <a:gd name="connsiteX8" fmla="*/ 584200 w 1733550"/>
                <a:gd name="connsiteY8" fmla="*/ 152400 h 227013"/>
                <a:gd name="connsiteX9" fmla="*/ 622300 w 1733550"/>
                <a:gd name="connsiteY9" fmla="*/ 133350 h 227013"/>
                <a:gd name="connsiteX10" fmla="*/ 685800 w 1733550"/>
                <a:gd name="connsiteY10" fmla="*/ 142875 h 227013"/>
                <a:gd name="connsiteX11" fmla="*/ 730250 w 1733550"/>
                <a:gd name="connsiteY11" fmla="*/ 127000 h 227013"/>
                <a:gd name="connsiteX12" fmla="*/ 771525 w 1733550"/>
                <a:gd name="connsiteY12" fmla="*/ 120650 h 227013"/>
                <a:gd name="connsiteX13" fmla="*/ 828675 w 1733550"/>
                <a:gd name="connsiteY13" fmla="*/ 114300 h 227013"/>
                <a:gd name="connsiteX14" fmla="*/ 901700 w 1733550"/>
                <a:gd name="connsiteY14" fmla="*/ 114300 h 227013"/>
                <a:gd name="connsiteX15" fmla="*/ 987425 w 1733550"/>
                <a:gd name="connsiteY15" fmla="*/ 107950 h 227013"/>
                <a:gd name="connsiteX16" fmla="*/ 1054100 w 1733550"/>
                <a:gd name="connsiteY16" fmla="*/ 107950 h 227013"/>
                <a:gd name="connsiteX17" fmla="*/ 1069975 w 1733550"/>
                <a:gd name="connsiteY17" fmla="*/ 95250 h 227013"/>
                <a:gd name="connsiteX18" fmla="*/ 1117600 w 1733550"/>
                <a:gd name="connsiteY18" fmla="*/ 82550 h 227013"/>
                <a:gd name="connsiteX19" fmla="*/ 1181100 w 1733550"/>
                <a:gd name="connsiteY19" fmla="*/ 73025 h 227013"/>
                <a:gd name="connsiteX20" fmla="*/ 1206500 w 1733550"/>
                <a:gd name="connsiteY20" fmla="*/ 73025 h 227013"/>
                <a:gd name="connsiteX21" fmla="*/ 1295400 w 1733550"/>
                <a:gd name="connsiteY21" fmla="*/ 69850 h 227013"/>
                <a:gd name="connsiteX22" fmla="*/ 1311275 w 1733550"/>
                <a:gd name="connsiteY22" fmla="*/ 69850 h 227013"/>
                <a:gd name="connsiteX23" fmla="*/ 1390650 w 1733550"/>
                <a:gd name="connsiteY23" fmla="*/ 60325 h 227013"/>
                <a:gd name="connsiteX24" fmla="*/ 1397000 w 1733550"/>
                <a:gd name="connsiteY24" fmla="*/ 47625 h 227013"/>
                <a:gd name="connsiteX25" fmla="*/ 1406525 w 1733550"/>
                <a:gd name="connsiteY25" fmla="*/ 47625 h 227013"/>
                <a:gd name="connsiteX26" fmla="*/ 1412875 w 1733550"/>
                <a:gd name="connsiteY26" fmla="*/ 34925 h 227013"/>
                <a:gd name="connsiteX27" fmla="*/ 1438275 w 1733550"/>
                <a:gd name="connsiteY27" fmla="*/ 34925 h 227013"/>
                <a:gd name="connsiteX28" fmla="*/ 1441450 w 1733550"/>
                <a:gd name="connsiteY28" fmla="*/ 22225 h 227013"/>
                <a:gd name="connsiteX29" fmla="*/ 1470025 w 1733550"/>
                <a:gd name="connsiteY29" fmla="*/ 19050 h 227013"/>
                <a:gd name="connsiteX30" fmla="*/ 1501775 w 1733550"/>
                <a:gd name="connsiteY30" fmla="*/ 22225 h 227013"/>
                <a:gd name="connsiteX31" fmla="*/ 1539875 w 1733550"/>
                <a:gd name="connsiteY31" fmla="*/ 22225 h 227013"/>
                <a:gd name="connsiteX32" fmla="*/ 1571625 w 1733550"/>
                <a:gd name="connsiteY32" fmla="*/ 15875 h 227013"/>
                <a:gd name="connsiteX33" fmla="*/ 1593850 w 1733550"/>
                <a:gd name="connsiteY33" fmla="*/ 12700 h 227013"/>
                <a:gd name="connsiteX34" fmla="*/ 1593850 w 1733550"/>
                <a:gd name="connsiteY34" fmla="*/ 9525 h 227013"/>
                <a:gd name="connsiteX35" fmla="*/ 1616075 w 1733550"/>
                <a:gd name="connsiteY35" fmla="*/ 9525 h 227013"/>
                <a:gd name="connsiteX36" fmla="*/ 1619250 w 1733550"/>
                <a:gd name="connsiteY36" fmla="*/ 3175 h 227013"/>
                <a:gd name="connsiteX37" fmla="*/ 1733550 w 1733550"/>
                <a:gd name="connsiteY37" fmla="*/ 0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3550" h="227013">
                  <a:moveTo>
                    <a:pt x="0" y="225425"/>
                  </a:moveTo>
                  <a:lnTo>
                    <a:pt x="60325" y="225425"/>
                  </a:lnTo>
                  <a:cubicBezTo>
                    <a:pt x="76729" y="225425"/>
                    <a:pt x="75142" y="227013"/>
                    <a:pt x="98425" y="225425"/>
                  </a:cubicBezTo>
                  <a:cubicBezTo>
                    <a:pt x="121708" y="223838"/>
                    <a:pt x="170392" y="223308"/>
                    <a:pt x="200025" y="215900"/>
                  </a:cubicBezTo>
                  <a:cubicBezTo>
                    <a:pt x="229658" y="208492"/>
                    <a:pt x="248708" y="187854"/>
                    <a:pt x="276225" y="180975"/>
                  </a:cubicBezTo>
                  <a:cubicBezTo>
                    <a:pt x="303742" y="174096"/>
                    <a:pt x="335492" y="177800"/>
                    <a:pt x="365125" y="174625"/>
                  </a:cubicBezTo>
                  <a:cubicBezTo>
                    <a:pt x="394758" y="171450"/>
                    <a:pt x="425450" y="164571"/>
                    <a:pt x="454025" y="161925"/>
                  </a:cubicBezTo>
                  <a:cubicBezTo>
                    <a:pt x="482600" y="159279"/>
                    <a:pt x="514879" y="160337"/>
                    <a:pt x="536575" y="158750"/>
                  </a:cubicBezTo>
                  <a:cubicBezTo>
                    <a:pt x="558271" y="157163"/>
                    <a:pt x="569913" y="156633"/>
                    <a:pt x="584200" y="152400"/>
                  </a:cubicBezTo>
                  <a:cubicBezTo>
                    <a:pt x="598487" y="148167"/>
                    <a:pt x="605367" y="134938"/>
                    <a:pt x="622300" y="133350"/>
                  </a:cubicBezTo>
                  <a:cubicBezTo>
                    <a:pt x="639233" y="131763"/>
                    <a:pt x="667809" y="143933"/>
                    <a:pt x="685800" y="142875"/>
                  </a:cubicBezTo>
                  <a:cubicBezTo>
                    <a:pt x="703791" y="141817"/>
                    <a:pt x="715963" y="130704"/>
                    <a:pt x="730250" y="127000"/>
                  </a:cubicBezTo>
                  <a:cubicBezTo>
                    <a:pt x="744537" y="123296"/>
                    <a:pt x="755121" y="122767"/>
                    <a:pt x="771525" y="120650"/>
                  </a:cubicBezTo>
                  <a:cubicBezTo>
                    <a:pt x="787929" y="118533"/>
                    <a:pt x="806979" y="115358"/>
                    <a:pt x="828675" y="114300"/>
                  </a:cubicBezTo>
                  <a:cubicBezTo>
                    <a:pt x="850371" y="113242"/>
                    <a:pt x="875242" y="115358"/>
                    <a:pt x="901700" y="114300"/>
                  </a:cubicBezTo>
                  <a:cubicBezTo>
                    <a:pt x="928158" y="113242"/>
                    <a:pt x="962025" y="109008"/>
                    <a:pt x="987425" y="107950"/>
                  </a:cubicBezTo>
                  <a:cubicBezTo>
                    <a:pt x="1012825" y="106892"/>
                    <a:pt x="1040342" y="110067"/>
                    <a:pt x="1054100" y="107950"/>
                  </a:cubicBezTo>
                  <a:cubicBezTo>
                    <a:pt x="1067858" y="105833"/>
                    <a:pt x="1059392" y="99483"/>
                    <a:pt x="1069975" y="95250"/>
                  </a:cubicBezTo>
                  <a:cubicBezTo>
                    <a:pt x="1080558" y="91017"/>
                    <a:pt x="1099079" y="86254"/>
                    <a:pt x="1117600" y="82550"/>
                  </a:cubicBezTo>
                  <a:cubicBezTo>
                    <a:pt x="1136121" y="78846"/>
                    <a:pt x="1166283" y="74612"/>
                    <a:pt x="1181100" y="73025"/>
                  </a:cubicBezTo>
                  <a:cubicBezTo>
                    <a:pt x="1195917" y="71438"/>
                    <a:pt x="1206500" y="73025"/>
                    <a:pt x="1206500" y="73025"/>
                  </a:cubicBezTo>
                  <a:lnTo>
                    <a:pt x="1295400" y="69850"/>
                  </a:lnTo>
                  <a:cubicBezTo>
                    <a:pt x="1312862" y="69321"/>
                    <a:pt x="1295400" y="71438"/>
                    <a:pt x="1311275" y="69850"/>
                  </a:cubicBezTo>
                  <a:cubicBezTo>
                    <a:pt x="1327150" y="68263"/>
                    <a:pt x="1376363" y="64029"/>
                    <a:pt x="1390650" y="60325"/>
                  </a:cubicBezTo>
                  <a:cubicBezTo>
                    <a:pt x="1404937" y="56621"/>
                    <a:pt x="1394354" y="49742"/>
                    <a:pt x="1397000" y="47625"/>
                  </a:cubicBezTo>
                  <a:cubicBezTo>
                    <a:pt x="1399646" y="45508"/>
                    <a:pt x="1403879" y="49742"/>
                    <a:pt x="1406525" y="47625"/>
                  </a:cubicBezTo>
                  <a:cubicBezTo>
                    <a:pt x="1409171" y="45508"/>
                    <a:pt x="1407583" y="37042"/>
                    <a:pt x="1412875" y="34925"/>
                  </a:cubicBezTo>
                  <a:cubicBezTo>
                    <a:pt x="1418167" y="32808"/>
                    <a:pt x="1433513" y="37042"/>
                    <a:pt x="1438275" y="34925"/>
                  </a:cubicBezTo>
                  <a:cubicBezTo>
                    <a:pt x="1443037" y="32808"/>
                    <a:pt x="1436158" y="24871"/>
                    <a:pt x="1441450" y="22225"/>
                  </a:cubicBezTo>
                  <a:cubicBezTo>
                    <a:pt x="1446742" y="19579"/>
                    <a:pt x="1459971" y="19050"/>
                    <a:pt x="1470025" y="19050"/>
                  </a:cubicBezTo>
                  <a:cubicBezTo>
                    <a:pt x="1480079" y="19050"/>
                    <a:pt x="1490133" y="21696"/>
                    <a:pt x="1501775" y="22225"/>
                  </a:cubicBezTo>
                  <a:cubicBezTo>
                    <a:pt x="1513417" y="22754"/>
                    <a:pt x="1528233" y="23283"/>
                    <a:pt x="1539875" y="22225"/>
                  </a:cubicBezTo>
                  <a:cubicBezTo>
                    <a:pt x="1551517" y="21167"/>
                    <a:pt x="1562629" y="17462"/>
                    <a:pt x="1571625" y="15875"/>
                  </a:cubicBezTo>
                  <a:cubicBezTo>
                    <a:pt x="1580621" y="14288"/>
                    <a:pt x="1590146" y="13758"/>
                    <a:pt x="1593850" y="12700"/>
                  </a:cubicBezTo>
                  <a:cubicBezTo>
                    <a:pt x="1597554" y="11642"/>
                    <a:pt x="1590146" y="10054"/>
                    <a:pt x="1593850" y="9525"/>
                  </a:cubicBezTo>
                  <a:cubicBezTo>
                    <a:pt x="1597554" y="8996"/>
                    <a:pt x="1611842" y="10583"/>
                    <a:pt x="1616075" y="9525"/>
                  </a:cubicBezTo>
                  <a:cubicBezTo>
                    <a:pt x="1620308" y="8467"/>
                    <a:pt x="1599671" y="4762"/>
                    <a:pt x="1619250" y="3175"/>
                  </a:cubicBezTo>
                  <a:cubicBezTo>
                    <a:pt x="1638829" y="1588"/>
                    <a:pt x="1733550" y="0"/>
                    <a:pt x="1733550" y="0"/>
                  </a:cubicBezTo>
                </a:path>
              </a:pathLst>
            </a:custGeom>
            <a:ln w="571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grpSp>
      <p:sp>
        <p:nvSpPr>
          <p:cNvPr id="67" name="Rectangle 66"/>
          <p:cNvSpPr>
            <a:spLocks noChangeArrowheads="1"/>
          </p:cNvSpPr>
          <p:nvPr/>
        </p:nvSpPr>
        <p:spPr bwMode="auto">
          <a:xfrm>
            <a:off x="220664" y="209551"/>
            <a:ext cx="11704636" cy="958850"/>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68" name="TextBox 67"/>
          <p:cNvSpPr txBox="1">
            <a:spLocks noChangeArrowheads="1"/>
          </p:cNvSpPr>
          <p:nvPr/>
        </p:nvSpPr>
        <p:spPr bwMode="auto">
          <a:xfrm>
            <a:off x="1979614" y="454600"/>
            <a:ext cx="8256587" cy="542925"/>
          </a:xfrm>
          <a:prstGeom prst="rect">
            <a:avLst/>
          </a:prstGeom>
          <a:noFill/>
          <a:ln w="9525">
            <a:noFill/>
            <a:miter lim="800000"/>
            <a:headEnd/>
            <a:tailEnd/>
          </a:ln>
        </p:spPr>
        <p:txBody>
          <a:bodyPr>
            <a:spAutoFit/>
          </a:bodyPr>
          <a:lstStyle/>
          <a:p>
            <a:pPr algn="ctr">
              <a:lnSpc>
                <a:spcPts val="3400"/>
              </a:lnSpc>
            </a:pPr>
            <a:r>
              <a:rPr lang="en-US" sz="3600" dirty="0">
                <a:solidFill>
                  <a:srgbClr val="FFFFFF"/>
                </a:solidFill>
                <a:latin typeface="Times" charset="0"/>
              </a:rPr>
              <a:t>PARADIGM-HF: Cardiovascular Death</a:t>
            </a:r>
          </a:p>
        </p:txBody>
      </p:sp>
      <p:sp>
        <p:nvSpPr>
          <p:cNvPr id="75" name="Rectangle 74"/>
          <p:cNvSpPr/>
          <p:nvPr/>
        </p:nvSpPr>
        <p:spPr>
          <a:xfrm>
            <a:off x="8016487" y="6581001"/>
            <a:ext cx="3825919" cy="276999"/>
          </a:xfrm>
          <a:prstGeom prst="rect">
            <a:avLst/>
          </a:prstGeom>
        </p:spPr>
        <p:txBody>
          <a:bodyPr wrap="none">
            <a:spAutoFit/>
          </a:bodyPr>
          <a:lstStyle/>
          <a:p>
            <a:pPr algn="ctr"/>
            <a:r>
              <a:rPr lang="en-IN" sz="1200" dirty="0">
                <a:solidFill>
                  <a:srgbClr val="000000"/>
                </a:solidFill>
                <a:latin typeface="Calibri" panose="020F0502020204030204" pitchFamily="34" charset="0"/>
                <a:ea typeface="Calibri" panose="020F0502020204030204" pitchFamily="34" charset="0"/>
              </a:rPr>
              <a:t>New England Journal of Medicine. 2014;371(11):993-1004</a:t>
            </a:r>
            <a:endParaRPr lang="en-IN" sz="1200" dirty="0"/>
          </a:p>
        </p:txBody>
      </p:sp>
    </p:spTree>
    <p:extLst>
      <p:ext uri="{BB962C8B-B14F-4D97-AF65-F5344CB8AC3E}">
        <p14:creationId xmlns:p14="http://schemas.microsoft.com/office/powerpoint/2010/main" xmlns="" val="2858107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2044700" y="1778000"/>
            <a:ext cx="8089900" cy="46228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99187" dir="2160009" rotWithShape="0">
              <a:srgbClr val="808080">
                <a:alpha val="34999"/>
              </a:srgbClr>
            </a:outerShdw>
          </a:effectLst>
        </p:spPr>
        <p:txBody>
          <a:bodyPr anchor="ctr"/>
          <a:lstStyle/>
          <a:p>
            <a:pPr algn="ctr">
              <a:defRPr/>
            </a:pPr>
            <a:endParaRPr lang="en-US" dirty="0">
              <a:solidFill>
                <a:schemeClr val="lt1"/>
              </a:solidFill>
            </a:endParaRPr>
          </a:p>
        </p:txBody>
      </p:sp>
      <p:sp>
        <p:nvSpPr>
          <p:cNvPr id="10" name="Rectangle 9"/>
          <p:cNvSpPr>
            <a:spLocks noChangeArrowheads="1"/>
          </p:cNvSpPr>
          <p:nvPr/>
        </p:nvSpPr>
        <p:spPr bwMode="auto">
          <a:xfrm>
            <a:off x="206374" y="217489"/>
            <a:ext cx="11718925" cy="1471611"/>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graphicFrame>
        <p:nvGraphicFramePr>
          <p:cNvPr id="3" name="Table 2"/>
          <p:cNvGraphicFramePr>
            <a:graphicFrameLocks noGrp="1"/>
          </p:cNvGraphicFramePr>
          <p:nvPr/>
        </p:nvGraphicFramePr>
        <p:xfrm>
          <a:off x="2044700" y="1778000"/>
          <a:ext cx="8089900" cy="4622800"/>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xmlns="" val="20000"/>
                    </a:ext>
                  </a:extLst>
                </a:gridCol>
                <a:gridCol w="1384300">
                  <a:extLst>
                    <a:ext uri="{9D8B030D-6E8A-4147-A177-3AD203B41FA5}">
                      <a16:colId xmlns:a16="http://schemas.microsoft.com/office/drawing/2014/main" xmlns="" val="20001"/>
                    </a:ext>
                  </a:extLst>
                </a:gridCol>
                <a:gridCol w="1460500">
                  <a:extLst>
                    <a:ext uri="{9D8B030D-6E8A-4147-A177-3AD203B41FA5}">
                      <a16:colId xmlns:a16="http://schemas.microsoft.com/office/drawing/2014/main" xmlns="" val="20002"/>
                    </a:ext>
                  </a:extLst>
                </a:gridCol>
                <a:gridCol w="1549400">
                  <a:extLst>
                    <a:ext uri="{9D8B030D-6E8A-4147-A177-3AD203B41FA5}">
                      <a16:colId xmlns:a16="http://schemas.microsoft.com/office/drawing/2014/main" xmlns="" val="20003"/>
                    </a:ext>
                  </a:extLst>
                </a:gridCol>
                <a:gridCol w="1600200">
                  <a:extLst>
                    <a:ext uri="{9D8B030D-6E8A-4147-A177-3AD203B41FA5}">
                      <a16:colId xmlns:a16="http://schemas.microsoft.com/office/drawing/2014/main" xmlns="" val="20004"/>
                    </a:ext>
                  </a:extLst>
                </a:gridCol>
              </a:tblGrid>
              <a:tr h="370840">
                <a:tc>
                  <a:txBody>
                    <a:bodyPr/>
                    <a:lstStyle/>
                    <a:p>
                      <a:pPr>
                        <a:lnSpc>
                          <a:spcPts val="2400"/>
                        </a:lnSpc>
                        <a:spcBef>
                          <a:spcPts val="0"/>
                        </a:spcBef>
                        <a:spcAft>
                          <a:spcPts val="0"/>
                        </a:spcAft>
                      </a:pPr>
                      <a:endParaRPr lang="en-US" sz="2000" dirty="0">
                        <a:latin typeface="Arial"/>
                        <a:cs typeface="Arial"/>
                      </a:endParaRPr>
                    </a:p>
                  </a:txBody>
                  <a:tcPr anchor="ctr">
                    <a:lnB w="28575" cap="flat" cmpd="sng" algn="ctr">
                      <a:solidFill>
                        <a:srgbClr val="1F497D">
                          <a:lumMod val="40000"/>
                          <a:lumOff val="60000"/>
                        </a:srgbClr>
                      </a:solidFill>
                      <a:prstDash val="solid"/>
                      <a:round/>
                      <a:headEnd type="none" w="med" len="med"/>
                      <a:tailEnd type="none" w="med" len="med"/>
                    </a:lnB>
                    <a:solidFill>
                      <a:srgbClr val="305372"/>
                    </a:solidFill>
                  </a:tcPr>
                </a:tc>
                <a:tc>
                  <a:txBody>
                    <a:bodyPr/>
                    <a:lstStyle/>
                    <a:p>
                      <a:pPr algn="ctr">
                        <a:lnSpc>
                          <a:spcPts val="2400"/>
                        </a:lnSpc>
                        <a:spcBef>
                          <a:spcPts val="0"/>
                        </a:spcBef>
                        <a:spcAft>
                          <a:spcPts val="0"/>
                        </a:spcAft>
                      </a:pPr>
                      <a:r>
                        <a:rPr lang="en-US" sz="2000" dirty="0" smtClean="0">
                          <a:latin typeface="Arial"/>
                          <a:cs typeface="Arial"/>
                        </a:rPr>
                        <a:t>LCZ696</a:t>
                      </a:r>
                    </a:p>
                    <a:p>
                      <a:pPr algn="ctr">
                        <a:lnSpc>
                          <a:spcPts val="2400"/>
                        </a:lnSpc>
                        <a:spcBef>
                          <a:spcPts val="0"/>
                        </a:spcBef>
                        <a:spcAft>
                          <a:spcPts val="0"/>
                        </a:spcAft>
                      </a:pPr>
                      <a:r>
                        <a:rPr lang="en-US" sz="2000" dirty="0" smtClean="0">
                          <a:latin typeface="Arial"/>
                          <a:cs typeface="Arial"/>
                        </a:rPr>
                        <a:t>(n=4187)</a:t>
                      </a:r>
                      <a:endParaRPr lang="en-US" sz="2000" dirty="0">
                        <a:latin typeface="Arial"/>
                        <a:cs typeface="Arial"/>
                      </a:endParaRPr>
                    </a:p>
                  </a:txBody>
                  <a:tcPr anchor="ctr">
                    <a:lnB w="28575" cap="flat" cmpd="sng" algn="ctr">
                      <a:solidFill>
                        <a:srgbClr val="1F497D">
                          <a:lumMod val="40000"/>
                          <a:lumOff val="60000"/>
                        </a:srgbClr>
                      </a:solidFill>
                      <a:prstDash val="solid"/>
                      <a:round/>
                      <a:headEnd type="none" w="med" len="med"/>
                      <a:tailEnd type="none" w="med" len="med"/>
                    </a:lnB>
                    <a:solidFill>
                      <a:srgbClr val="305372"/>
                    </a:solidFill>
                  </a:tcPr>
                </a:tc>
                <a:tc>
                  <a:txBody>
                    <a:bodyPr/>
                    <a:lstStyle/>
                    <a:p>
                      <a:pPr algn="ctr">
                        <a:lnSpc>
                          <a:spcPts val="2400"/>
                        </a:lnSpc>
                        <a:spcBef>
                          <a:spcPts val="0"/>
                        </a:spcBef>
                        <a:spcAft>
                          <a:spcPts val="0"/>
                        </a:spcAft>
                      </a:pPr>
                      <a:r>
                        <a:rPr lang="en-US" sz="2000" dirty="0" smtClean="0">
                          <a:latin typeface="Arial"/>
                          <a:cs typeface="Arial"/>
                        </a:rPr>
                        <a:t>Enalapril</a:t>
                      </a:r>
                    </a:p>
                    <a:p>
                      <a:pPr algn="ctr">
                        <a:lnSpc>
                          <a:spcPts val="2400"/>
                        </a:lnSpc>
                        <a:spcBef>
                          <a:spcPts val="0"/>
                        </a:spcBef>
                        <a:spcAft>
                          <a:spcPts val="0"/>
                        </a:spcAft>
                      </a:pPr>
                      <a:r>
                        <a:rPr lang="en-US" sz="2000" dirty="0" smtClean="0">
                          <a:latin typeface="Arial"/>
                          <a:cs typeface="Arial"/>
                        </a:rPr>
                        <a:t>(n=4212)</a:t>
                      </a:r>
                      <a:endParaRPr lang="en-US" sz="2000" dirty="0">
                        <a:latin typeface="Arial"/>
                        <a:cs typeface="Arial"/>
                      </a:endParaRPr>
                    </a:p>
                  </a:txBody>
                  <a:tcPr anchor="ctr">
                    <a:lnB w="28575" cap="flat" cmpd="sng" algn="ctr">
                      <a:solidFill>
                        <a:srgbClr val="1F497D">
                          <a:lumMod val="40000"/>
                          <a:lumOff val="60000"/>
                        </a:srgbClr>
                      </a:solidFill>
                      <a:prstDash val="solid"/>
                      <a:round/>
                      <a:headEnd type="none" w="med" len="med"/>
                      <a:tailEnd type="none" w="med" len="med"/>
                    </a:lnB>
                    <a:solidFill>
                      <a:srgbClr val="305372"/>
                    </a:solidFill>
                  </a:tcPr>
                </a:tc>
                <a:tc>
                  <a:txBody>
                    <a:bodyPr/>
                    <a:lstStyle/>
                    <a:p>
                      <a:pPr algn="ctr">
                        <a:lnSpc>
                          <a:spcPts val="2400"/>
                        </a:lnSpc>
                        <a:spcBef>
                          <a:spcPts val="0"/>
                        </a:spcBef>
                        <a:spcAft>
                          <a:spcPts val="0"/>
                        </a:spcAft>
                      </a:pPr>
                      <a:r>
                        <a:rPr lang="en-US" sz="2000" dirty="0" smtClean="0">
                          <a:latin typeface="Arial"/>
                          <a:cs typeface="Arial"/>
                        </a:rPr>
                        <a:t>Hazard Ratio</a:t>
                      </a:r>
                    </a:p>
                    <a:p>
                      <a:pPr algn="ctr">
                        <a:lnSpc>
                          <a:spcPts val="2400"/>
                        </a:lnSpc>
                        <a:spcBef>
                          <a:spcPts val="0"/>
                        </a:spcBef>
                        <a:spcAft>
                          <a:spcPts val="0"/>
                        </a:spcAft>
                      </a:pPr>
                      <a:r>
                        <a:rPr lang="en-US" sz="2000" dirty="0" smtClean="0">
                          <a:latin typeface="Arial"/>
                          <a:cs typeface="Arial"/>
                        </a:rPr>
                        <a:t>(95% CI)</a:t>
                      </a:r>
                      <a:endParaRPr lang="en-US" sz="2000" dirty="0">
                        <a:latin typeface="Arial"/>
                        <a:cs typeface="Arial"/>
                      </a:endParaRPr>
                    </a:p>
                  </a:txBody>
                  <a:tcPr anchor="ctr">
                    <a:lnB w="28575" cap="flat" cmpd="sng" algn="ctr">
                      <a:solidFill>
                        <a:srgbClr val="1F497D">
                          <a:lumMod val="40000"/>
                          <a:lumOff val="60000"/>
                        </a:srgbClr>
                      </a:solidFill>
                      <a:prstDash val="solid"/>
                      <a:round/>
                      <a:headEnd type="none" w="med" len="med"/>
                      <a:tailEnd type="none" w="med" len="med"/>
                    </a:lnB>
                    <a:solidFill>
                      <a:srgbClr val="305372"/>
                    </a:solidFill>
                  </a:tcPr>
                </a:tc>
                <a:tc>
                  <a:txBody>
                    <a:bodyPr/>
                    <a:lstStyle/>
                    <a:p>
                      <a:pPr algn="ctr">
                        <a:lnSpc>
                          <a:spcPts val="2400"/>
                        </a:lnSpc>
                        <a:spcBef>
                          <a:spcPts val="0"/>
                        </a:spcBef>
                        <a:spcAft>
                          <a:spcPts val="0"/>
                        </a:spcAft>
                      </a:pPr>
                      <a:r>
                        <a:rPr lang="en-US" sz="2000" dirty="0" smtClean="0">
                          <a:latin typeface="Arial"/>
                          <a:cs typeface="Arial"/>
                        </a:rPr>
                        <a:t>P</a:t>
                      </a:r>
                    </a:p>
                    <a:p>
                      <a:pPr algn="ctr">
                        <a:lnSpc>
                          <a:spcPts val="2400"/>
                        </a:lnSpc>
                        <a:spcBef>
                          <a:spcPts val="0"/>
                        </a:spcBef>
                        <a:spcAft>
                          <a:spcPts val="0"/>
                        </a:spcAft>
                      </a:pPr>
                      <a:r>
                        <a:rPr lang="en-US" sz="2000" dirty="0" smtClean="0">
                          <a:latin typeface="Arial"/>
                          <a:cs typeface="Arial"/>
                        </a:rPr>
                        <a:t>Value</a:t>
                      </a:r>
                      <a:endParaRPr lang="en-US" sz="2000" dirty="0">
                        <a:latin typeface="Arial"/>
                        <a:cs typeface="Arial"/>
                      </a:endParaRPr>
                    </a:p>
                  </a:txBody>
                  <a:tcPr anchor="ctr">
                    <a:lnB w="28575" cap="flat" cmpd="sng" algn="ctr">
                      <a:solidFill>
                        <a:srgbClr val="1F497D">
                          <a:lumMod val="40000"/>
                          <a:lumOff val="60000"/>
                        </a:srgbClr>
                      </a:solidFill>
                      <a:prstDash val="solid"/>
                      <a:round/>
                      <a:headEnd type="none" w="med" len="med"/>
                      <a:tailEnd type="none" w="med" len="med"/>
                    </a:lnB>
                    <a:solidFill>
                      <a:srgbClr val="305372"/>
                    </a:solidFill>
                  </a:tcPr>
                </a:tc>
                <a:extLst>
                  <a:ext uri="{0D108BD9-81ED-4DB2-BD59-A6C34878D82A}">
                    <a16:rowId xmlns:a16="http://schemas.microsoft.com/office/drawing/2014/main" xmlns="" val="10000"/>
                  </a:ext>
                </a:extLst>
              </a:tr>
              <a:tr h="1064260">
                <a:tc>
                  <a:txBody>
                    <a:bodyPr/>
                    <a:lstStyle/>
                    <a:p>
                      <a:pPr algn="ctr">
                        <a:lnSpc>
                          <a:spcPts val="2400"/>
                        </a:lnSpc>
                        <a:spcBef>
                          <a:spcPts val="0"/>
                        </a:spcBef>
                        <a:spcAft>
                          <a:spcPts val="0"/>
                        </a:spcAft>
                      </a:pPr>
                      <a:r>
                        <a:rPr lang="en-US" sz="2000" b="1" dirty="0" smtClean="0">
                          <a:latin typeface="Arial"/>
                          <a:cs typeface="Arial"/>
                        </a:rPr>
                        <a:t>Primary endpoint</a:t>
                      </a:r>
                      <a:endParaRPr lang="en-US" sz="2000" b="1"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algn="ctr">
                        <a:lnSpc>
                          <a:spcPts val="2400"/>
                        </a:lnSpc>
                        <a:spcBef>
                          <a:spcPts val="0"/>
                        </a:spcBef>
                        <a:spcAft>
                          <a:spcPts val="0"/>
                        </a:spcAft>
                      </a:pPr>
                      <a:r>
                        <a:rPr lang="en-US" sz="2000" dirty="0" smtClean="0">
                          <a:latin typeface="Arial"/>
                          <a:cs typeface="Arial"/>
                        </a:rPr>
                        <a:t>914</a:t>
                      </a:r>
                    </a:p>
                    <a:p>
                      <a:pPr algn="ctr">
                        <a:lnSpc>
                          <a:spcPts val="2400"/>
                        </a:lnSpc>
                        <a:spcBef>
                          <a:spcPts val="0"/>
                        </a:spcBef>
                        <a:spcAft>
                          <a:spcPts val="0"/>
                        </a:spcAft>
                      </a:pPr>
                      <a:r>
                        <a:rPr lang="en-US" sz="2000" dirty="0" smtClean="0">
                          <a:latin typeface="Arial"/>
                          <a:cs typeface="Arial"/>
                        </a:rPr>
                        <a:t>(21.8%)</a:t>
                      </a:r>
                      <a:endParaRPr lang="en-US" sz="2000"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algn="ctr">
                        <a:lnSpc>
                          <a:spcPts val="2400"/>
                        </a:lnSpc>
                        <a:spcBef>
                          <a:spcPts val="0"/>
                        </a:spcBef>
                        <a:spcAft>
                          <a:spcPts val="0"/>
                        </a:spcAft>
                      </a:pPr>
                      <a:r>
                        <a:rPr lang="en-US" sz="2000" dirty="0" smtClean="0">
                          <a:latin typeface="Arial"/>
                          <a:cs typeface="Arial"/>
                        </a:rPr>
                        <a:t>1117</a:t>
                      </a:r>
                    </a:p>
                    <a:p>
                      <a:pPr algn="ctr">
                        <a:lnSpc>
                          <a:spcPts val="2400"/>
                        </a:lnSpc>
                        <a:spcBef>
                          <a:spcPts val="0"/>
                        </a:spcBef>
                        <a:spcAft>
                          <a:spcPts val="0"/>
                        </a:spcAft>
                      </a:pPr>
                      <a:r>
                        <a:rPr lang="en-US" sz="2000" dirty="0" smtClean="0">
                          <a:latin typeface="Arial"/>
                          <a:cs typeface="Arial"/>
                        </a:rPr>
                        <a:t>(26.5%)</a:t>
                      </a:r>
                      <a:endParaRPr lang="en-US" sz="2000"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algn="ctr">
                        <a:lnSpc>
                          <a:spcPts val="2400"/>
                        </a:lnSpc>
                        <a:spcBef>
                          <a:spcPts val="0"/>
                        </a:spcBef>
                        <a:spcAft>
                          <a:spcPts val="0"/>
                        </a:spcAft>
                      </a:pPr>
                      <a:r>
                        <a:rPr lang="en-US" sz="2000" dirty="0" smtClean="0">
                          <a:latin typeface="Arial"/>
                          <a:cs typeface="Arial"/>
                        </a:rPr>
                        <a:t>0.80</a:t>
                      </a:r>
                    </a:p>
                    <a:p>
                      <a:pPr algn="ctr">
                        <a:lnSpc>
                          <a:spcPts val="2400"/>
                        </a:lnSpc>
                        <a:spcBef>
                          <a:spcPts val="0"/>
                        </a:spcBef>
                        <a:spcAft>
                          <a:spcPts val="0"/>
                        </a:spcAft>
                      </a:pPr>
                      <a:r>
                        <a:rPr lang="en-US" sz="2000" dirty="0" smtClean="0">
                          <a:latin typeface="Arial"/>
                          <a:cs typeface="Arial"/>
                        </a:rPr>
                        <a:t>(0.73-0.87)</a:t>
                      </a:r>
                      <a:endParaRPr lang="en-US" sz="2000"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algn="ctr">
                        <a:lnSpc>
                          <a:spcPts val="2400"/>
                        </a:lnSpc>
                        <a:spcBef>
                          <a:spcPts val="0"/>
                        </a:spcBef>
                        <a:spcAft>
                          <a:spcPts val="0"/>
                        </a:spcAft>
                      </a:pPr>
                      <a:r>
                        <a:rPr lang="en-US" sz="2000" dirty="0" smtClean="0">
                          <a:latin typeface="Arial"/>
                          <a:cs typeface="Arial"/>
                        </a:rPr>
                        <a:t>0.0000002</a:t>
                      </a:r>
                      <a:endParaRPr lang="en-US" sz="2000"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extLst>
                  <a:ext uri="{0D108BD9-81ED-4DB2-BD59-A6C34878D82A}">
                    <a16:rowId xmlns:a16="http://schemas.microsoft.com/office/drawing/2014/main" xmlns="" val="10001"/>
                  </a:ext>
                </a:extLst>
              </a:tr>
              <a:tr h="1181100">
                <a:tc>
                  <a:txBody>
                    <a:bodyPr/>
                    <a:lstStyle/>
                    <a:p>
                      <a:pPr algn="ctr">
                        <a:lnSpc>
                          <a:spcPts val="2400"/>
                        </a:lnSpc>
                        <a:spcBef>
                          <a:spcPts val="0"/>
                        </a:spcBef>
                        <a:spcAft>
                          <a:spcPts val="0"/>
                        </a:spcAft>
                      </a:pPr>
                      <a:r>
                        <a:rPr lang="en-US" sz="2000" b="1" dirty="0" smtClean="0">
                          <a:latin typeface="Arial"/>
                          <a:cs typeface="Arial"/>
                        </a:rPr>
                        <a:t>Cardiovascular death</a:t>
                      </a:r>
                      <a:endParaRPr lang="en-US" sz="2000" b="1"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algn="ctr">
                        <a:lnSpc>
                          <a:spcPts val="2400"/>
                        </a:lnSpc>
                        <a:spcBef>
                          <a:spcPts val="0"/>
                        </a:spcBef>
                        <a:spcAft>
                          <a:spcPts val="0"/>
                        </a:spcAft>
                      </a:pPr>
                      <a:r>
                        <a:rPr lang="en-US" sz="2000" dirty="0" smtClean="0">
                          <a:latin typeface="Arial"/>
                          <a:cs typeface="Arial"/>
                        </a:rPr>
                        <a:t>558</a:t>
                      </a:r>
                    </a:p>
                    <a:p>
                      <a:pPr algn="ctr">
                        <a:lnSpc>
                          <a:spcPts val="2400"/>
                        </a:lnSpc>
                        <a:spcBef>
                          <a:spcPts val="0"/>
                        </a:spcBef>
                        <a:spcAft>
                          <a:spcPts val="0"/>
                        </a:spcAft>
                      </a:pPr>
                      <a:r>
                        <a:rPr lang="en-US" sz="2000" dirty="0" smtClean="0">
                          <a:latin typeface="Arial"/>
                          <a:cs typeface="Arial"/>
                        </a:rPr>
                        <a:t>(13.3%)</a:t>
                      </a:r>
                      <a:endParaRPr lang="en-US" sz="2000"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algn="ctr">
                        <a:lnSpc>
                          <a:spcPts val="2400"/>
                        </a:lnSpc>
                        <a:spcBef>
                          <a:spcPts val="0"/>
                        </a:spcBef>
                        <a:spcAft>
                          <a:spcPts val="0"/>
                        </a:spcAft>
                      </a:pPr>
                      <a:r>
                        <a:rPr lang="en-US" sz="2000" dirty="0" smtClean="0">
                          <a:latin typeface="Arial"/>
                          <a:cs typeface="Arial"/>
                        </a:rPr>
                        <a:t>693</a:t>
                      </a:r>
                    </a:p>
                    <a:p>
                      <a:pPr algn="ctr">
                        <a:lnSpc>
                          <a:spcPts val="2400"/>
                        </a:lnSpc>
                        <a:spcBef>
                          <a:spcPts val="0"/>
                        </a:spcBef>
                        <a:spcAft>
                          <a:spcPts val="0"/>
                        </a:spcAft>
                      </a:pPr>
                      <a:r>
                        <a:rPr lang="en-US" sz="2000" dirty="0" smtClean="0">
                          <a:latin typeface="Arial"/>
                          <a:cs typeface="Arial"/>
                        </a:rPr>
                        <a:t>(16.5%)</a:t>
                      </a:r>
                      <a:endParaRPr lang="en-US" sz="2000"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algn="ctr">
                        <a:lnSpc>
                          <a:spcPts val="2400"/>
                        </a:lnSpc>
                        <a:spcBef>
                          <a:spcPts val="0"/>
                        </a:spcBef>
                        <a:spcAft>
                          <a:spcPts val="0"/>
                        </a:spcAft>
                      </a:pPr>
                      <a:r>
                        <a:rPr lang="en-US" sz="2000" dirty="0" smtClean="0">
                          <a:latin typeface="Arial"/>
                          <a:cs typeface="Arial"/>
                        </a:rPr>
                        <a:t>0.80</a:t>
                      </a:r>
                    </a:p>
                    <a:p>
                      <a:pPr algn="ctr">
                        <a:lnSpc>
                          <a:spcPts val="2400"/>
                        </a:lnSpc>
                        <a:spcBef>
                          <a:spcPts val="0"/>
                        </a:spcBef>
                        <a:spcAft>
                          <a:spcPts val="0"/>
                        </a:spcAft>
                      </a:pPr>
                      <a:r>
                        <a:rPr lang="en-US" sz="2000" dirty="0" smtClean="0">
                          <a:latin typeface="Arial"/>
                          <a:cs typeface="Arial"/>
                        </a:rPr>
                        <a:t>(0.71-0.89)</a:t>
                      </a:r>
                      <a:endParaRPr lang="en-US" sz="2000"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algn="ctr">
                        <a:lnSpc>
                          <a:spcPts val="2400"/>
                        </a:lnSpc>
                        <a:spcBef>
                          <a:spcPts val="0"/>
                        </a:spcBef>
                        <a:spcAft>
                          <a:spcPts val="0"/>
                        </a:spcAft>
                      </a:pPr>
                      <a:r>
                        <a:rPr lang="en-US" sz="2000" dirty="0" smtClean="0">
                          <a:latin typeface="Arial"/>
                          <a:cs typeface="Arial"/>
                        </a:rPr>
                        <a:t>0.00004</a:t>
                      </a:r>
                      <a:endParaRPr lang="en-US" sz="2000"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extLst>
                  <a:ext uri="{0D108BD9-81ED-4DB2-BD59-A6C34878D82A}">
                    <a16:rowId xmlns:a16="http://schemas.microsoft.com/office/drawing/2014/main" xmlns="" val="10002"/>
                  </a:ext>
                </a:extLst>
              </a:tr>
              <a:tr h="1371600">
                <a:tc>
                  <a:txBody>
                    <a:bodyPr/>
                    <a:lstStyle/>
                    <a:p>
                      <a:pPr algn="ctr">
                        <a:lnSpc>
                          <a:spcPts val="2400"/>
                        </a:lnSpc>
                        <a:spcBef>
                          <a:spcPts val="0"/>
                        </a:spcBef>
                        <a:spcAft>
                          <a:spcPts val="0"/>
                        </a:spcAft>
                      </a:pPr>
                      <a:r>
                        <a:rPr lang="en-US" sz="2000" b="1" dirty="0" smtClean="0">
                          <a:latin typeface="Arial"/>
                          <a:cs typeface="Arial"/>
                        </a:rPr>
                        <a:t>Hospitalization for heart failure</a:t>
                      </a:r>
                      <a:endParaRPr lang="en-US" sz="2000" b="1"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dirty="0" smtClean="0">
                          <a:latin typeface="Arial"/>
                          <a:ea typeface="Calibri"/>
                          <a:cs typeface="Arial"/>
                        </a:rPr>
                        <a:t>537</a:t>
                      </a:r>
                    </a:p>
                    <a:p>
                      <a:pPr marL="0" marR="0" algn="ctr">
                        <a:lnSpc>
                          <a:spcPts val="2400"/>
                        </a:lnSpc>
                        <a:spcBef>
                          <a:spcPts val="0"/>
                        </a:spcBef>
                        <a:spcAft>
                          <a:spcPts val="0"/>
                        </a:spcAft>
                      </a:pPr>
                      <a:r>
                        <a:rPr lang="en-US" sz="2000" dirty="0">
                          <a:latin typeface="Arial"/>
                          <a:ea typeface="Calibri"/>
                          <a:cs typeface="Arial"/>
                        </a:rPr>
                        <a:t>(12.8%)</a:t>
                      </a:r>
                    </a:p>
                  </a:txBody>
                  <a:tcPr marL="68580" marR="68580" marT="0" marB="0"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marL="0" marR="0" algn="ctr">
                        <a:lnSpc>
                          <a:spcPts val="2400"/>
                        </a:lnSpc>
                        <a:spcBef>
                          <a:spcPts val="0"/>
                        </a:spcBef>
                        <a:spcAft>
                          <a:spcPts val="0"/>
                        </a:spcAft>
                      </a:pPr>
                      <a:r>
                        <a:rPr lang="en-US" sz="2000" dirty="0" smtClean="0">
                          <a:latin typeface="Arial"/>
                          <a:ea typeface="Calibri"/>
                          <a:cs typeface="Arial"/>
                        </a:rPr>
                        <a:t>658</a:t>
                      </a:r>
                    </a:p>
                    <a:p>
                      <a:pPr marL="0" marR="0" algn="ctr">
                        <a:lnSpc>
                          <a:spcPts val="2400"/>
                        </a:lnSpc>
                        <a:spcBef>
                          <a:spcPts val="0"/>
                        </a:spcBef>
                        <a:spcAft>
                          <a:spcPts val="0"/>
                        </a:spcAft>
                      </a:pPr>
                      <a:r>
                        <a:rPr lang="en-US" sz="2000" dirty="0">
                          <a:latin typeface="Arial"/>
                          <a:ea typeface="Calibri"/>
                          <a:cs typeface="Arial"/>
                        </a:rPr>
                        <a:t>(15.6%)</a:t>
                      </a:r>
                    </a:p>
                  </a:txBody>
                  <a:tcPr marL="68580" marR="68580" marT="0" marB="0"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algn="ctr">
                        <a:lnSpc>
                          <a:spcPts val="2400"/>
                        </a:lnSpc>
                        <a:spcBef>
                          <a:spcPts val="0"/>
                        </a:spcBef>
                        <a:spcAft>
                          <a:spcPts val="0"/>
                        </a:spcAft>
                      </a:pPr>
                      <a:r>
                        <a:rPr lang="en-US" sz="2000" kern="1200" dirty="0" smtClean="0">
                          <a:solidFill>
                            <a:schemeClr val="dk1"/>
                          </a:solidFill>
                          <a:latin typeface="Arial"/>
                          <a:ea typeface="+mn-ea"/>
                          <a:cs typeface="Arial"/>
                        </a:rPr>
                        <a:t>0.79</a:t>
                      </a:r>
                    </a:p>
                    <a:p>
                      <a:pPr algn="ctr">
                        <a:lnSpc>
                          <a:spcPts val="2400"/>
                        </a:lnSpc>
                        <a:spcBef>
                          <a:spcPts val="0"/>
                        </a:spcBef>
                        <a:spcAft>
                          <a:spcPts val="0"/>
                        </a:spcAft>
                      </a:pPr>
                      <a:r>
                        <a:rPr lang="en-US" sz="2000" kern="1200" dirty="0" smtClean="0">
                          <a:solidFill>
                            <a:schemeClr val="dk1"/>
                          </a:solidFill>
                          <a:latin typeface="Arial"/>
                          <a:ea typeface="+mn-ea"/>
                          <a:cs typeface="Arial"/>
                        </a:rPr>
                        <a:t>(0.71- 0.89)</a:t>
                      </a:r>
                      <a:endParaRPr lang="en-US" sz="2000" dirty="0">
                        <a:latin typeface="Arial"/>
                        <a:cs typeface="Arial"/>
                      </a:endParaRP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tc>
                  <a:txBody>
                    <a:bodyPr/>
                    <a:lstStyle/>
                    <a:p>
                      <a:pPr marL="0" marR="0" indent="0" algn="ctr" defTabSz="457200" rtl="0" eaLnBrk="1" fontAlgn="auto" latinLnBrk="0" hangingPunct="1">
                        <a:lnSpc>
                          <a:spcPts val="2400"/>
                        </a:lnSpc>
                        <a:spcBef>
                          <a:spcPts val="0"/>
                        </a:spcBef>
                        <a:spcAft>
                          <a:spcPts val="0"/>
                        </a:spcAft>
                        <a:buClrTx/>
                        <a:buSzTx/>
                        <a:buFontTx/>
                        <a:buNone/>
                        <a:tabLst/>
                        <a:defRPr/>
                      </a:pPr>
                      <a:r>
                        <a:rPr lang="en-US" sz="2000" dirty="0" smtClean="0">
                          <a:latin typeface="Arial"/>
                          <a:cs typeface="Arial"/>
                        </a:rPr>
                        <a:t>0.00004</a:t>
                      </a:r>
                    </a:p>
                  </a:txBody>
                  <a:tcPr anchor="ctr">
                    <a:lnL w="28575" cap="flat" cmpd="sng" algn="ctr">
                      <a:solidFill>
                        <a:srgbClr val="1F497D">
                          <a:lumMod val="40000"/>
                          <a:lumOff val="60000"/>
                        </a:srgbClr>
                      </a:solidFill>
                      <a:prstDash val="solid"/>
                      <a:round/>
                      <a:headEnd type="none" w="med" len="med"/>
                      <a:tailEnd type="none" w="med" len="med"/>
                    </a:lnL>
                    <a:lnR w="28575" cap="flat" cmpd="sng" algn="ctr">
                      <a:solidFill>
                        <a:srgbClr val="1F497D">
                          <a:lumMod val="40000"/>
                          <a:lumOff val="60000"/>
                        </a:srgbClr>
                      </a:solidFill>
                      <a:prstDash val="solid"/>
                      <a:round/>
                      <a:headEnd type="none" w="med" len="med"/>
                      <a:tailEnd type="none" w="med" len="med"/>
                    </a:lnR>
                    <a:lnT w="28575" cap="flat" cmpd="sng" algn="ctr">
                      <a:solidFill>
                        <a:srgbClr val="1F497D">
                          <a:lumMod val="40000"/>
                          <a:lumOff val="60000"/>
                        </a:srgbClr>
                      </a:solidFill>
                      <a:prstDash val="solid"/>
                      <a:round/>
                      <a:headEnd type="none" w="med" len="med"/>
                      <a:tailEnd type="none" w="med" len="med"/>
                    </a:lnT>
                    <a:lnB w="28575" cap="flat" cmpd="sng" algn="ctr">
                      <a:solidFill>
                        <a:srgbClr val="1F497D">
                          <a:lumMod val="40000"/>
                          <a:lumOff val="60000"/>
                        </a:srgbClr>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5641" name="TextBox 4"/>
          <p:cNvSpPr txBox="1">
            <a:spLocks noChangeArrowheads="1"/>
          </p:cNvSpPr>
          <p:nvPr/>
        </p:nvSpPr>
        <p:spPr bwMode="auto">
          <a:xfrm>
            <a:off x="1719262" y="463550"/>
            <a:ext cx="8740775" cy="979487"/>
          </a:xfrm>
          <a:prstGeom prst="rect">
            <a:avLst/>
          </a:prstGeom>
          <a:noFill/>
          <a:ln w="9525">
            <a:noFill/>
            <a:miter lim="800000"/>
            <a:headEnd/>
            <a:tailEnd/>
          </a:ln>
        </p:spPr>
        <p:txBody>
          <a:bodyPr>
            <a:spAutoFit/>
          </a:bodyPr>
          <a:lstStyle/>
          <a:p>
            <a:pPr algn="ctr">
              <a:lnSpc>
                <a:spcPts val="3400"/>
              </a:lnSpc>
            </a:pPr>
            <a:r>
              <a:rPr lang="en-US" sz="3400" dirty="0">
                <a:solidFill>
                  <a:srgbClr val="FFFFFF"/>
                </a:solidFill>
                <a:latin typeface="Times" charset="0"/>
              </a:rPr>
              <a:t>PARADIGM-HF: Effect of LCZ696 vs Enalapril on Primary Endpoint and Its Components</a:t>
            </a:r>
          </a:p>
        </p:txBody>
      </p:sp>
      <p:sp>
        <p:nvSpPr>
          <p:cNvPr id="7" name="Oval 6"/>
          <p:cNvSpPr>
            <a:spLocks noChangeArrowheads="1"/>
          </p:cNvSpPr>
          <p:nvPr/>
        </p:nvSpPr>
        <p:spPr bwMode="auto">
          <a:xfrm>
            <a:off x="6959600" y="5194300"/>
            <a:ext cx="1612900" cy="1117600"/>
          </a:xfrm>
          <a:prstGeom prst="ellipse">
            <a:avLst/>
          </a:prstGeom>
          <a:noFill/>
          <a:ln w="5715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cxnSp>
        <p:nvCxnSpPr>
          <p:cNvPr id="9" name="Straight Connector 8"/>
          <p:cNvCxnSpPr>
            <a:cxnSpLocks noChangeShapeType="1"/>
          </p:cNvCxnSpPr>
          <p:nvPr/>
        </p:nvCxnSpPr>
        <p:spPr bwMode="auto">
          <a:xfrm>
            <a:off x="2044700" y="2768600"/>
            <a:ext cx="8089900" cy="1588"/>
          </a:xfrm>
          <a:prstGeom prst="line">
            <a:avLst/>
          </a:prstGeom>
          <a:noFill/>
          <a:ln w="25400">
            <a:solidFill>
              <a:srgbClr val="04253E"/>
            </a:solidFill>
            <a:round/>
            <a:headEnd/>
            <a:tailEnd/>
          </a:ln>
          <a:effectLst>
            <a:outerShdw dist="20000" dir="5400000" rotWithShape="0">
              <a:srgbClr val="808080">
                <a:alpha val="37999"/>
              </a:srgbClr>
            </a:outerShdw>
          </a:effectLst>
        </p:spPr>
      </p:cxnSp>
      <p:sp>
        <p:nvSpPr>
          <p:cNvPr id="8" name="Rectangle 7"/>
          <p:cNvSpPr/>
          <p:nvPr/>
        </p:nvSpPr>
        <p:spPr>
          <a:xfrm>
            <a:off x="8016487" y="6581001"/>
            <a:ext cx="3825919" cy="276999"/>
          </a:xfrm>
          <a:prstGeom prst="rect">
            <a:avLst/>
          </a:prstGeom>
        </p:spPr>
        <p:txBody>
          <a:bodyPr wrap="none">
            <a:spAutoFit/>
          </a:bodyPr>
          <a:lstStyle/>
          <a:p>
            <a:pPr algn="ctr"/>
            <a:r>
              <a:rPr lang="en-IN" sz="1200" dirty="0">
                <a:solidFill>
                  <a:srgbClr val="000000"/>
                </a:solidFill>
                <a:latin typeface="Calibri" panose="020F0502020204030204" pitchFamily="34" charset="0"/>
                <a:ea typeface="Calibri" panose="020F0502020204030204" pitchFamily="34" charset="0"/>
              </a:rPr>
              <a:t>New England Journal of Medicine. 2014;371(11):993-1004</a:t>
            </a:r>
            <a:endParaRPr lang="en-IN" sz="1200" dirty="0"/>
          </a:p>
        </p:txBody>
      </p:sp>
    </p:spTree>
    <p:extLst>
      <p:ext uri="{BB962C8B-B14F-4D97-AF65-F5344CB8AC3E}">
        <p14:creationId xmlns:p14="http://schemas.microsoft.com/office/powerpoint/2010/main" xmlns="" val="1698091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a:spLocks noChangeArrowheads="1"/>
          </p:cNvSpPr>
          <p:nvPr/>
        </p:nvSpPr>
        <p:spPr bwMode="auto">
          <a:xfrm>
            <a:off x="250826" y="230039"/>
            <a:ext cx="11693524" cy="958850"/>
          </a:xfrm>
          <a:prstGeom prst="rect">
            <a:avLst/>
          </a:prstGeom>
          <a:solidFill>
            <a:srgbClr val="25406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27650" name="TextBox 66"/>
          <p:cNvSpPr txBox="1">
            <a:spLocks noChangeArrowheads="1"/>
          </p:cNvSpPr>
          <p:nvPr/>
        </p:nvSpPr>
        <p:spPr bwMode="auto">
          <a:xfrm>
            <a:off x="2249363" y="448488"/>
            <a:ext cx="8256587" cy="542925"/>
          </a:xfrm>
          <a:prstGeom prst="rect">
            <a:avLst/>
          </a:prstGeom>
          <a:noFill/>
          <a:ln w="9525">
            <a:noFill/>
            <a:miter lim="800000"/>
            <a:headEnd/>
            <a:tailEnd/>
          </a:ln>
        </p:spPr>
        <p:txBody>
          <a:bodyPr>
            <a:spAutoFit/>
          </a:bodyPr>
          <a:lstStyle/>
          <a:p>
            <a:pPr algn="ctr">
              <a:lnSpc>
                <a:spcPts val="3400"/>
              </a:lnSpc>
            </a:pPr>
            <a:r>
              <a:rPr lang="en-US" sz="3600" dirty="0">
                <a:solidFill>
                  <a:srgbClr val="FFFFFF"/>
                </a:solidFill>
                <a:latin typeface="Times" charset="0"/>
              </a:rPr>
              <a:t>PARADIGM-HF: All-Cause Mortality</a:t>
            </a:r>
          </a:p>
        </p:txBody>
      </p:sp>
      <p:sp>
        <p:nvSpPr>
          <p:cNvPr id="27651" name="TextBox 98"/>
          <p:cNvSpPr txBox="1">
            <a:spLocks noChangeArrowheads="1"/>
          </p:cNvSpPr>
          <p:nvPr/>
        </p:nvSpPr>
        <p:spPr bwMode="auto">
          <a:xfrm>
            <a:off x="3035300"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4187</a:t>
            </a:r>
          </a:p>
          <a:p>
            <a:r>
              <a:rPr lang="en-US" sz="1200" dirty="0">
                <a:solidFill>
                  <a:srgbClr val="000000"/>
                </a:solidFill>
                <a:latin typeface="Arial" pitchFamily="34" charset="0"/>
                <a:cs typeface="Arial" pitchFamily="34" charset="0"/>
              </a:rPr>
              <a:t>4212</a:t>
            </a:r>
          </a:p>
        </p:txBody>
      </p:sp>
      <p:sp>
        <p:nvSpPr>
          <p:cNvPr id="27652" name="TextBox 99"/>
          <p:cNvSpPr txBox="1">
            <a:spLocks noChangeArrowheads="1"/>
          </p:cNvSpPr>
          <p:nvPr/>
        </p:nvSpPr>
        <p:spPr bwMode="auto">
          <a:xfrm>
            <a:off x="3935413" y="6064251"/>
            <a:ext cx="525462"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4056</a:t>
            </a:r>
          </a:p>
          <a:p>
            <a:r>
              <a:rPr lang="en-US" sz="1200" dirty="0">
                <a:solidFill>
                  <a:srgbClr val="000000"/>
                </a:solidFill>
                <a:latin typeface="Arial" pitchFamily="34" charset="0"/>
                <a:cs typeface="Arial" pitchFamily="34" charset="0"/>
              </a:rPr>
              <a:t>4051</a:t>
            </a:r>
          </a:p>
        </p:txBody>
      </p:sp>
      <p:sp>
        <p:nvSpPr>
          <p:cNvPr id="27653" name="TextBox 100"/>
          <p:cNvSpPr txBox="1">
            <a:spLocks noChangeArrowheads="1"/>
          </p:cNvSpPr>
          <p:nvPr/>
        </p:nvSpPr>
        <p:spPr bwMode="auto">
          <a:xfrm>
            <a:off x="4833938"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3891</a:t>
            </a:r>
          </a:p>
          <a:p>
            <a:r>
              <a:rPr lang="en-US" sz="1200" dirty="0">
                <a:solidFill>
                  <a:srgbClr val="000000"/>
                </a:solidFill>
                <a:latin typeface="Arial" pitchFamily="34" charset="0"/>
                <a:cs typeface="Arial" pitchFamily="34" charset="0"/>
              </a:rPr>
              <a:t>3860</a:t>
            </a:r>
          </a:p>
        </p:txBody>
      </p:sp>
      <p:sp>
        <p:nvSpPr>
          <p:cNvPr id="27654" name="TextBox 101"/>
          <p:cNvSpPr txBox="1">
            <a:spLocks noChangeArrowheads="1"/>
          </p:cNvSpPr>
          <p:nvPr/>
        </p:nvSpPr>
        <p:spPr bwMode="auto">
          <a:xfrm>
            <a:off x="5732463"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3282</a:t>
            </a:r>
          </a:p>
          <a:p>
            <a:r>
              <a:rPr lang="en-US" sz="1200" dirty="0">
                <a:solidFill>
                  <a:srgbClr val="000000"/>
                </a:solidFill>
                <a:latin typeface="Arial" pitchFamily="34" charset="0"/>
                <a:cs typeface="Arial" pitchFamily="34" charset="0"/>
              </a:rPr>
              <a:t>3231</a:t>
            </a:r>
          </a:p>
        </p:txBody>
      </p:sp>
      <p:sp>
        <p:nvSpPr>
          <p:cNvPr id="27655" name="TextBox 102"/>
          <p:cNvSpPr txBox="1">
            <a:spLocks noChangeArrowheads="1"/>
          </p:cNvSpPr>
          <p:nvPr/>
        </p:nvSpPr>
        <p:spPr bwMode="auto">
          <a:xfrm>
            <a:off x="6637338"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2478</a:t>
            </a:r>
          </a:p>
          <a:p>
            <a:r>
              <a:rPr lang="en-US" sz="1200" dirty="0">
                <a:solidFill>
                  <a:srgbClr val="000000"/>
                </a:solidFill>
                <a:latin typeface="Arial" pitchFamily="34" charset="0"/>
                <a:cs typeface="Arial" pitchFamily="34" charset="0"/>
              </a:rPr>
              <a:t>2410</a:t>
            </a:r>
          </a:p>
        </p:txBody>
      </p:sp>
      <p:sp>
        <p:nvSpPr>
          <p:cNvPr id="27656" name="TextBox 103"/>
          <p:cNvSpPr txBox="1">
            <a:spLocks noChangeArrowheads="1"/>
          </p:cNvSpPr>
          <p:nvPr/>
        </p:nvSpPr>
        <p:spPr bwMode="auto">
          <a:xfrm>
            <a:off x="7543800" y="6064251"/>
            <a:ext cx="527050"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1716</a:t>
            </a:r>
          </a:p>
          <a:p>
            <a:r>
              <a:rPr lang="en-US" sz="1200" dirty="0">
                <a:solidFill>
                  <a:srgbClr val="000000"/>
                </a:solidFill>
                <a:latin typeface="Arial" pitchFamily="34" charset="0"/>
                <a:cs typeface="Arial" pitchFamily="34" charset="0"/>
              </a:rPr>
              <a:t>1726</a:t>
            </a:r>
          </a:p>
        </p:txBody>
      </p:sp>
      <p:sp>
        <p:nvSpPr>
          <p:cNvPr id="27657" name="TextBox 104"/>
          <p:cNvSpPr txBox="1">
            <a:spLocks noChangeArrowheads="1"/>
          </p:cNvSpPr>
          <p:nvPr/>
        </p:nvSpPr>
        <p:spPr bwMode="auto">
          <a:xfrm>
            <a:off x="8456613" y="6064251"/>
            <a:ext cx="527050" cy="461963"/>
          </a:xfrm>
          <a:prstGeom prst="rect">
            <a:avLst/>
          </a:prstGeom>
          <a:noFill/>
          <a:ln w="9525">
            <a:noFill/>
            <a:miter lim="800000"/>
            <a:headEnd/>
            <a:tailEnd/>
          </a:ln>
        </p:spPr>
        <p:txBody>
          <a:bodyPr wrap="none">
            <a:spAutoFit/>
          </a:bodyPr>
          <a:lstStyle/>
          <a:p>
            <a:pPr algn="ctr"/>
            <a:r>
              <a:rPr lang="en-US" sz="1200" dirty="0">
                <a:solidFill>
                  <a:srgbClr val="000000"/>
                </a:solidFill>
                <a:latin typeface="Arial" pitchFamily="34" charset="0"/>
                <a:cs typeface="Arial" pitchFamily="34" charset="0"/>
              </a:rPr>
              <a:t>1005</a:t>
            </a:r>
          </a:p>
          <a:p>
            <a:pPr algn="ctr"/>
            <a:r>
              <a:rPr lang="en-US" sz="1200" dirty="0">
                <a:solidFill>
                  <a:srgbClr val="000000"/>
                </a:solidFill>
                <a:latin typeface="Arial" pitchFamily="34" charset="0"/>
                <a:cs typeface="Arial" pitchFamily="34" charset="0"/>
              </a:rPr>
              <a:t>994</a:t>
            </a:r>
          </a:p>
        </p:txBody>
      </p:sp>
      <p:sp>
        <p:nvSpPr>
          <p:cNvPr id="27658" name="TextBox 105"/>
          <p:cNvSpPr txBox="1">
            <a:spLocks noChangeArrowheads="1"/>
          </p:cNvSpPr>
          <p:nvPr/>
        </p:nvSpPr>
        <p:spPr bwMode="auto">
          <a:xfrm>
            <a:off x="9394826" y="6064251"/>
            <a:ext cx="441325"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280</a:t>
            </a:r>
          </a:p>
          <a:p>
            <a:r>
              <a:rPr lang="en-US" sz="1200" dirty="0">
                <a:solidFill>
                  <a:srgbClr val="000000"/>
                </a:solidFill>
                <a:latin typeface="Arial" pitchFamily="34" charset="0"/>
                <a:cs typeface="Arial" pitchFamily="34" charset="0"/>
              </a:rPr>
              <a:t>279</a:t>
            </a:r>
          </a:p>
        </p:txBody>
      </p:sp>
      <p:sp>
        <p:nvSpPr>
          <p:cNvPr id="27659" name="TextBox 107"/>
          <p:cNvSpPr txBox="1">
            <a:spLocks noChangeArrowheads="1"/>
          </p:cNvSpPr>
          <p:nvPr/>
        </p:nvSpPr>
        <p:spPr bwMode="auto">
          <a:xfrm>
            <a:off x="1906589" y="6064251"/>
            <a:ext cx="782637" cy="461963"/>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LCZ696</a:t>
            </a:r>
          </a:p>
          <a:p>
            <a:r>
              <a:rPr lang="en-US" sz="1200" dirty="0">
                <a:solidFill>
                  <a:srgbClr val="000000"/>
                </a:solidFill>
                <a:latin typeface="Arial" pitchFamily="34" charset="0"/>
                <a:cs typeface="Arial" pitchFamily="34" charset="0"/>
              </a:rPr>
              <a:t>Enalapril</a:t>
            </a:r>
          </a:p>
        </p:txBody>
      </p:sp>
      <p:sp>
        <p:nvSpPr>
          <p:cNvPr id="27660" name="TextBox 46"/>
          <p:cNvSpPr txBox="1">
            <a:spLocks noChangeArrowheads="1"/>
          </p:cNvSpPr>
          <p:nvPr/>
        </p:nvSpPr>
        <p:spPr bwMode="auto">
          <a:xfrm>
            <a:off x="7291388" y="1273176"/>
            <a:ext cx="1701800" cy="892175"/>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Enalapril</a:t>
            </a:r>
          </a:p>
          <a:p>
            <a:pPr algn="ctr"/>
            <a:r>
              <a:rPr lang="en-US" sz="2400" dirty="0">
                <a:solidFill>
                  <a:srgbClr val="000000"/>
                </a:solidFill>
                <a:latin typeface="Arial" pitchFamily="34" charset="0"/>
                <a:cs typeface="Arial" pitchFamily="34" charset="0"/>
              </a:rPr>
              <a:t>(n=4212)</a:t>
            </a:r>
          </a:p>
        </p:txBody>
      </p:sp>
      <p:sp>
        <p:nvSpPr>
          <p:cNvPr id="27661" name="TextBox 47"/>
          <p:cNvSpPr txBox="1">
            <a:spLocks noChangeArrowheads="1"/>
          </p:cNvSpPr>
          <p:nvPr/>
        </p:nvSpPr>
        <p:spPr bwMode="auto">
          <a:xfrm>
            <a:off x="8151814" y="3254376"/>
            <a:ext cx="1481137" cy="892175"/>
          </a:xfrm>
          <a:prstGeom prst="rect">
            <a:avLst/>
          </a:prstGeom>
          <a:noFill/>
          <a:ln w="9525">
            <a:noFill/>
            <a:miter lim="800000"/>
            <a:headEnd/>
            <a:tailEnd/>
          </a:ln>
        </p:spPr>
        <p:txBody>
          <a:bodyPr wrap="none">
            <a:spAutoFit/>
          </a:bodyPr>
          <a:lstStyle/>
          <a:p>
            <a:pPr algn="ctr"/>
            <a:r>
              <a:rPr lang="en-US" sz="2800" b="1" dirty="0">
                <a:solidFill>
                  <a:srgbClr val="000000"/>
                </a:solidFill>
                <a:latin typeface="Arial" pitchFamily="34" charset="0"/>
                <a:cs typeface="Arial" pitchFamily="34" charset="0"/>
              </a:rPr>
              <a:t>LCZ696</a:t>
            </a:r>
          </a:p>
          <a:p>
            <a:pPr algn="ctr"/>
            <a:r>
              <a:rPr lang="en-US" sz="2400" dirty="0">
                <a:solidFill>
                  <a:srgbClr val="000000"/>
                </a:solidFill>
                <a:latin typeface="Arial" pitchFamily="34" charset="0"/>
                <a:cs typeface="Arial" pitchFamily="34" charset="0"/>
              </a:rPr>
              <a:t>(n=4187)</a:t>
            </a:r>
          </a:p>
        </p:txBody>
      </p:sp>
      <p:sp>
        <p:nvSpPr>
          <p:cNvPr id="49" name="TextBox 48"/>
          <p:cNvSpPr txBox="1">
            <a:spLocks noChangeArrowheads="1"/>
          </p:cNvSpPr>
          <p:nvPr/>
        </p:nvSpPr>
        <p:spPr bwMode="auto">
          <a:xfrm>
            <a:off x="3649664" y="1598614"/>
            <a:ext cx="2814637" cy="708025"/>
          </a:xfrm>
          <a:prstGeom prst="rect">
            <a:avLst/>
          </a:prstGeom>
          <a:solidFill>
            <a:srgbClr val="215968"/>
          </a:solidFill>
          <a:ln w="9525">
            <a:solidFill>
              <a:schemeClr val="bg1"/>
            </a:solidFill>
            <a:miter lim="800000"/>
            <a:headEnd/>
            <a:tailEnd/>
          </a:ln>
          <a:effectLst>
            <a:outerShdw dist="38100" dir="2700000" rotWithShape="0">
              <a:srgbClr val="808080">
                <a:alpha val="42999"/>
              </a:srgbClr>
            </a:outerShdw>
          </a:effectLst>
        </p:spPr>
        <p:txBody>
          <a:bodyPr>
            <a:spAutoFit/>
          </a:bodyPr>
          <a:lstStyle/>
          <a:p>
            <a:pPr algn="ctr">
              <a:defRPr/>
            </a:pPr>
            <a:r>
              <a:rPr lang="en-US" sz="2000" b="1" dirty="0">
                <a:solidFill>
                  <a:schemeClr val="bg1"/>
                </a:solidFill>
                <a:latin typeface="Arial"/>
                <a:cs typeface="Arial"/>
              </a:rPr>
              <a:t>HR = 0.84 (0.76-0.93)</a:t>
            </a:r>
          </a:p>
          <a:p>
            <a:pPr algn="ctr">
              <a:defRPr/>
            </a:pPr>
            <a:r>
              <a:rPr lang="en-US" sz="2000" b="1" dirty="0">
                <a:solidFill>
                  <a:schemeClr val="bg1"/>
                </a:solidFill>
                <a:latin typeface="Arial"/>
                <a:cs typeface="Arial"/>
              </a:rPr>
              <a:t>P&lt;0.0001</a:t>
            </a:r>
            <a:endParaRPr lang="en-US" sz="2000" dirty="0">
              <a:solidFill>
                <a:schemeClr val="bg1"/>
              </a:solidFill>
              <a:latin typeface="Arial"/>
              <a:cs typeface="Arial"/>
            </a:endParaRPr>
          </a:p>
        </p:txBody>
      </p:sp>
      <p:sp>
        <p:nvSpPr>
          <p:cNvPr id="27663" name="TextBox 64"/>
          <p:cNvSpPr txBox="1">
            <a:spLocks noChangeArrowheads="1"/>
          </p:cNvSpPr>
          <p:nvPr/>
        </p:nvSpPr>
        <p:spPr bwMode="auto">
          <a:xfrm rot="-5400000">
            <a:off x="891382" y="3032919"/>
            <a:ext cx="3117850" cy="608013"/>
          </a:xfrm>
          <a:prstGeom prst="rect">
            <a:avLst/>
          </a:prstGeom>
          <a:noFill/>
          <a:ln w="9525">
            <a:noFill/>
            <a:miter lim="800000"/>
            <a:headEnd/>
            <a:tailEnd/>
          </a:ln>
        </p:spPr>
        <p:txBody>
          <a:bodyPr>
            <a:spAutoFit/>
          </a:bodyPr>
          <a:lstStyle/>
          <a:p>
            <a:pPr algn="ctr">
              <a:lnSpc>
                <a:spcPts val="2000"/>
              </a:lnSpc>
            </a:pPr>
            <a:r>
              <a:rPr lang="en-US" b="1" dirty="0">
                <a:solidFill>
                  <a:srgbClr val="000000"/>
                </a:solidFill>
                <a:latin typeface="Arial" pitchFamily="34" charset="0"/>
                <a:cs typeface="Arial" pitchFamily="34" charset="0"/>
              </a:rPr>
              <a:t>Kaplan-Meier Estimate of</a:t>
            </a:r>
          </a:p>
          <a:p>
            <a:pPr algn="ctr">
              <a:lnSpc>
                <a:spcPts val="2000"/>
              </a:lnSpc>
            </a:pPr>
            <a:r>
              <a:rPr lang="en-US" b="1" dirty="0">
                <a:solidFill>
                  <a:srgbClr val="000000"/>
                </a:solidFill>
                <a:latin typeface="Arial" pitchFamily="34" charset="0"/>
                <a:cs typeface="Arial" pitchFamily="34" charset="0"/>
              </a:rPr>
              <a:t>Cumulative Rates (%)</a:t>
            </a:r>
          </a:p>
        </p:txBody>
      </p:sp>
      <p:sp>
        <p:nvSpPr>
          <p:cNvPr id="27664" name="TextBox 65"/>
          <p:cNvSpPr txBox="1">
            <a:spLocks noChangeArrowheads="1"/>
          </p:cNvSpPr>
          <p:nvPr/>
        </p:nvSpPr>
        <p:spPr bwMode="auto">
          <a:xfrm>
            <a:off x="3959226" y="5511800"/>
            <a:ext cx="5033963" cy="369888"/>
          </a:xfrm>
          <a:prstGeom prst="rect">
            <a:avLst/>
          </a:prstGeom>
          <a:noFill/>
          <a:ln w="9525">
            <a:noFill/>
            <a:miter lim="800000"/>
            <a:headEnd/>
            <a:tailEnd/>
          </a:ln>
        </p:spPr>
        <p:txBody>
          <a:bodyPr>
            <a:spAutoFit/>
          </a:bodyPr>
          <a:lstStyle/>
          <a:p>
            <a:pPr algn="ctr"/>
            <a:r>
              <a:rPr lang="en-US" b="1" dirty="0">
                <a:solidFill>
                  <a:srgbClr val="000000"/>
                </a:solidFill>
                <a:latin typeface="Arial" pitchFamily="34" charset="0"/>
                <a:cs typeface="Arial" pitchFamily="34" charset="0"/>
              </a:rPr>
              <a:t>Days After Randomization</a:t>
            </a:r>
          </a:p>
        </p:txBody>
      </p:sp>
      <p:sp>
        <p:nvSpPr>
          <p:cNvPr id="27665" name="TextBox 108"/>
          <p:cNvSpPr txBox="1">
            <a:spLocks noChangeArrowheads="1"/>
          </p:cNvSpPr>
          <p:nvPr/>
        </p:nvSpPr>
        <p:spPr bwMode="auto">
          <a:xfrm>
            <a:off x="1906589" y="5786438"/>
            <a:ext cx="1254125" cy="277812"/>
          </a:xfrm>
          <a:prstGeom prst="rect">
            <a:avLst/>
          </a:prstGeom>
          <a:noFill/>
          <a:ln w="9525">
            <a:noFill/>
            <a:miter lim="800000"/>
            <a:headEnd/>
            <a:tailEnd/>
          </a:ln>
        </p:spPr>
        <p:txBody>
          <a:bodyPr wrap="none">
            <a:spAutoFit/>
          </a:bodyPr>
          <a:lstStyle/>
          <a:p>
            <a:r>
              <a:rPr lang="en-US" sz="1200" dirty="0">
                <a:solidFill>
                  <a:srgbClr val="000000"/>
                </a:solidFill>
                <a:latin typeface="Arial" pitchFamily="34" charset="0"/>
                <a:cs typeface="Arial" pitchFamily="34" charset="0"/>
              </a:rPr>
              <a:t>Patients at Risk</a:t>
            </a:r>
          </a:p>
        </p:txBody>
      </p:sp>
      <p:cxnSp>
        <p:nvCxnSpPr>
          <p:cNvPr id="111" name="Straight Connector 110"/>
          <p:cNvCxnSpPr>
            <a:cxnSpLocks noChangeShapeType="1"/>
          </p:cNvCxnSpPr>
          <p:nvPr/>
        </p:nvCxnSpPr>
        <p:spPr bwMode="auto">
          <a:xfrm>
            <a:off x="1978026" y="6051550"/>
            <a:ext cx="1209675" cy="1588"/>
          </a:xfrm>
          <a:prstGeom prst="line">
            <a:avLst/>
          </a:prstGeom>
          <a:noFill/>
          <a:ln w="19050">
            <a:solidFill>
              <a:srgbClr val="17375E"/>
            </a:solidFill>
            <a:round/>
            <a:headEnd/>
            <a:tailEnd/>
          </a:ln>
          <a:effectLst>
            <a:outerShdw dist="20000" dir="5400000" rotWithShape="0">
              <a:srgbClr val="808080">
                <a:alpha val="37999"/>
              </a:srgbClr>
            </a:outerShdw>
          </a:effectLst>
        </p:spPr>
      </p:cxnSp>
      <p:cxnSp>
        <p:nvCxnSpPr>
          <p:cNvPr id="7" name="Straight Connector 6"/>
          <p:cNvCxnSpPr>
            <a:cxnSpLocks noChangeShapeType="1"/>
          </p:cNvCxnSpPr>
          <p:nvPr/>
        </p:nvCxnSpPr>
        <p:spPr bwMode="auto">
          <a:xfrm rot="5400000">
            <a:off x="1441451" y="3300414"/>
            <a:ext cx="3713163" cy="1587"/>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27668" name="TextBox 49"/>
          <p:cNvSpPr txBox="1">
            <a:spLocks noChangeArrowheads="1"/>
          </p:cNvSpPr>
          <p:nvPr/>
        </p:nvSpPr>
        <p:spPr bwMode="auto">
          <a:xfrm>
            <a:off x="4792664" y="51514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360</a:t>
            </a:r>
          </a:p>
        </p:txBody>
      </p:sp>
      <p:sp>
        <p:nvSpPr>
          <p:cNvPr id="27669" name="TextBox 50"/>
          <p:cNvSpPr txBox="1">
            <a:spLocks noChangeArrowheads="1"/>
          </p:cNvSpPr>
          <p:nvPr/>
        </p:nvSpPr>
        <p:spPr bwMode="auto">
          <a:xfrm>
            <a:off x="6608764" y="51514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720</a:t>
            </a:r>
          </a:p>
        </p:txBody>
      </p:sp>
      <p:sp>
        <p:nvSpPr>
          <p:cNvPr id="27670" name="TextBox 51"/>
          <p:cNvSpPr txBox="1">
            <a:spLocks noChangeArrowheads="1"/>
          </p:cNvSpPr>
          <p:nvPr/>
        </p:nvSpPr>
        <p:spPr bwMode="auto">
          <a:xfrm>
            <a:off x="8355013" y="5151438"/>
            <a:ext cx="75565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1080</a:t>
            </a:r>
          </a:p>
        </p:txBody>
      </p:sp>
      <p:sp>
        <p:nvSpPr>
          <p:cNvPr id="27671" name="TextBox 52"/>
          <p:cNvSpPr txBox="1">
            <a:spLocks noChangeArrowheads="1"/>
          </p:cNvSpPr>
          <p:nvPr/>
        </p:nvSpPr>
        <p:spPr bwMode="auto">
          <a:xfrm>
            <a:off x="3197226" y="5151438"/>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7672" name="TextBox 59"/>
          <p:cNvSpPr txBox="1">
            <a:spLocks noChangeArrowheads="1"/>
          </p:cNvSpPr>
          <p:nvPr/>
        </p:nvSpPr>
        <p:spPr bwMode="auto">
          <a:xfrm>
            <a:off x="3892550" y="5151438"/>
            <a:ext cx="611188"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180</a:t>
            </a:r>
          </a:p>
        </p:txBody>
      </p:sp>
      <p:sp>
        <p:nvSpPr>
          <p:cNvPr id="27673" name="TextBox 61"/>
          <p:cNvSpPr txBox="1">
            <a:spLocks noChangeArrowheads="1"/>
          </p:cNvSpPr>
          <p:nvPr/>
        </p:nvSpPr>
        <p:spPr bwMode="auto">
          <a:xfrm>
            <a:off x="5692776" y="51514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540</a:t>
            </a:r>
          </a:p>
        </p:txBody>
      </p:sp>
      <p:sp>
        <p:nvSpPr>
          <p:cNvPr id="27674" name="TextBox 62"/>
          <p:cNvSpPr txBox="1">
            <a:spLocks noChangeArrowheads="1"/>
          </p:cNvSpPr>
          <p:nvPr/>
        </p:nvSpPr>
        <p:spPr bwMode="auto">
          <a:xfrm>
            <a:off x="7518401" y="5151438"/>
            <a:ext cx="61277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900</a:t>
            </a:r>
          </a:p>
        </p:txBody>
      </p:sp>
      <p:sp>
        <p:nvSpPr>
          <p:cNvPr id="27675" name="TextBox 63"/>
          <p:cNvSpPr txBox="1">
            <a:spLocks noChangeArrowheads="1"/>
          </p:cNvSpPr>
          <p:nvPr/>
        </p:nvSpPr>
        <p:spPr bwMode="auto">
          <a:xfrm>
            <a:off x="9250363" y="5151438"/>
            <a:ext cx="75565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1260</a:t>
            </a:r>
          </a:p>
        </p:txBody>
      </p:sp>
      <p:cxnSp>
        <p:nvCxnSpPr>
          <p:cNvPr id="8" name="Straight Connector 7"/>
          <p:cNvCxnSpPr>
            <a:cxnSpLocks noChangeShapeType="1"/>
          </p:cNvCxnSpPr>
          <p:nvPr/>
        </p:nvCxnSpPr>
        <p:spPr bwMode="auto">
          <a:xfrm>
            <a:off x="3297238" y="5122863"/>
            <a:ext cx="6330950" cy="6350"/>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9" name="Straight Connector 8"/>
          <p:cNvCxnSpPr>
            <a:cxnSpLocks noChangeShapeType="1"/>
          </p:cNvCxnSpPr>
          <p:nvPr/>
        </p:nvCxnSpPr>
        <p:spPr bwMode="auto">
          <a:xfrm>
            <a:off x="3240088" y="3317876"/>
            <a:ext cx="120650" cy="317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0" name="Straight Connector 9"/>
          <p:cNvCxnSpPr>
            <a:cxnSpLocks noChangeShapeType="1"/>
          </p:cNvCxnSpPr>
          <p:nvPr/>
        </p:nvCxnSpPr>
        <p:spPr bwMode="auto">
          <a:xfrm>
            <a:off x="3240088" y="423227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a:off x="3240088" y="237807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a:off x="3240088" y="1438276"/>
            <a:ext cx="120650" cy="4763"/>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rot="5400000">
            <a:off x="4125913" y="511016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5" name="Straight Connector 14"/>
          <p:cNvCxnSpPr>
            <a:cxnSpLocks noChangeShapeType="1"/>
          </p:cNvCxnSpPr>
          <p:nvPr/>
        </p:nvCxnSpPr>
        <p:spPr bwMode="auto">
          <a:xfrm rot="5400000">
            <a:off x="5029201" y="511016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7" name="Straight Connector 16"/>
          <p:cNvCxnSpPr>
            <a:cxnSpLocks noChangeShapeType="1"/>
          </p:cNvCxnSpPr>
          <p:nvPr/>
        </p:nvCxnSpPr>
        <p:spPr bwMode="auto">
          <a:xfrm rot="5400000">
            <a:off x="6843713" y="511016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8" name="Straight Connector 17"/>
          <p:cNvCxnSpPr>
            <a:cxnSpLocks noChangeShapeType="1"/>
          </p:cNvCxnSpPr>
          <p:nvPr/>
        </p:nvCxnSpPr>
        <p:spPr bwMode="auto">
          <a:xfrm rot="5400000">
            <a:off x="7748588" y="5110163"/>
            <a:ext cx="144463" cy="1588"/>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rot="5400000">
            <a:off x="8655051" y="511016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rot="5400000">
            <a:off x="9559926" y="5110164"/>
            <a:ext cx="144463" cy="1587"/>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27687" name="TextBox 53"/>
          <p:cNvSpPr txBox="1">
            <a:spLocks noChangeArrowheads="1"/>
          </p:cNvSpPr>
          <p:nvPr/>
        </p:nvSpPr>
        <p:spPr bwMode="auto">
          <a:xfrm>
            <a:off x="2936876" y="490061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0</a:t>
            </a:r>
          </a:p>
        </p:txBody>
      </p:sp>
      <p:sp>
        <p:nvSpPr>
          <p:cNvPr id="27688" name="TextBox 54"/>
          <p:cNvSpPr txBox="1">
            <a:spLocks noChangeArrowheads="1"/>
          </p:cNvSpPr>
          <p:nvPr/>
        </p:nvSpPr>
        <p:spPr bwMode="auto">
          <a:xfrm>
            <a:off x="2794000" y="3106738"/>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16</a:t>
            </a:r>
          </a:p>
        </p:txBody>
      </p:sp>
      <p:sp>
        <p:nvSpPr>
          <p:cNvPr id="27689" name="TextBox 55"/>
          <p:cNvSpPr txBox="1">
            <a:spLocks noChangeArrowheads="1"/>
          </p:cNvSpPr>
          <p:nvPr/>
        </p:nvSpPr>
        <p:spPr bwMode="auto">
          <a:xfrm>
            <a:off x="2794000" y="1244600"/>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32</a:t>
            </a:r>
          </a:p>
        </p:txBody>
      </p:sp>
      <p:sp>
        <p:nvSpPr>
          <p:cNvPr id="27690" name="TextBox 57"/>
          <p:cNvSpPr txBox="1">
            <a:spLocks noChangeArrowheads="1"/>
          </p:cNvSpPr>
          <p:nvPr/>
        </p:nvSpPr>
        <p:spPr bwMode="auto">
          <a:xfrm>
            <a:off x="2794000" y="2165350"/>
            <a:ext cx="469900"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24</a:t>
            </a:r>
          </a:p>
        </p:txBody>
      </p:sp>
      <p:sp>
        <p:nvSpPr>
          <p:cNvPr id="27691" name="TextBox 58"/>
          <p:cNvSpPr txBox="1">
            <a:spLocks noChangeArrowheads="1"/>
          </p:cNvSpPr>
          <p:nvPr/>
        </p:nvSpPr>
        <p:spPr bwMode="auto">
          <a:xfrm>
            <a:off x="2936876" y="4024313"/>
            <a:ext cx="327025" cy="400050"/>
          </a:xfrm>
          <a:prstGeom prst="rect">
            <a:avLst/>
          </a:prstGeom>
          <a:noFill/>
          <a:ln w="9525">
            <a:noFill/>
            <a:miter lim="800000"/>
            <a:headEnd/>
            <a:tailEnd/>
          </a:ln>
        </p:spPr>
        <p:txBody>
          <a:bodyPr>
            <a:spAutoFit/>
          </a:bodyPr>
          <a:lstStyle/>
          <a:p>
            <a:pPr algn="ctr"/>
            <a:r>
              <a:rPr lang="en-US" sz="2000" dirty="0">
                <a:solidFill>
                  <a:srgbClr val="000000"/>
                </a:solidFill>
                <a:latin typeface="Arial" pitchFamily="34" charset="0"/>
                <a:cs typeface="Arial" pitchFamily="34" charset="0"/>
              </a:rPr>
              <a:t>8</a:t>
            </a:r>
          </a:p>
        </p:txBody>
      </p:sp>
      <p:cxnSp>
        <p:nvCxnSpPr>
          <p:cNvPr id="107" name="Straight Connector 106"/>
          <p:cNvCxnSpPr>
            <a:cxnSpLocks noChangeShapeType="1"/>
          </p:cNvCxnSpPr>
          <p:nvPr/>
        </p:nvCxnSpPr>
        <p:spPr bwMode="auto">
          <a:xfrm rot="5400000">
            <a:off x="5918995" y="5117308"/>
            <a:ext cx="142875" cy="1587"/>
          </a:xfrm>
          <a:prstGeom prst="line">
            <a:avLst/>
          </a:prstGeom>
          <a:noFill/>
          <a:ln w="25400">
            <a:solidFill>
              <a:srgbClr val="000000"/>
            </a:solidFill>
            <a:round/>
            <a:headEnd/>
            <a:tailEnd/>
          </a:ln>
          <a:effectLst>
            <a:outerShdw dist="20000" dir="5400000" rotWithShape="0">
              <a:srgbClr val="808080">
                <a:alpha val="37999"/>
              </a:srgbClr>
            </a:outerShdw>
          </a:effectLst>
        </p:spPr>
      </p:cxnSp>
      <p:sp>
        <p:nvSpPr>
          <p:cNvPr id="113" name="Rectangle 112"/>
          <p:cNvSpPr/>
          <p:nvPr/>
        </p:nvSpPr>
        <p:spPr>
          <a:xfrm>
            <a:off x="5553076" y="4024314"/>
            <a:ext cx="47625" cy="12223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15" name="Rectangle 114"/>
          <p:cNvSpPr/>
          <p:nvPr/>
        </p:nvSpPr>
        <p:spPr>
          <a:xfrm>
            <a:off x="6397626" y="3675063"/>
            <a:ext cx="66675" cy="1508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grpSp>
        <p:nvGrpSpPr>
          <p:cNvPr id="27695" name="Group 10"/>
          <p:cNvGrpSpPr>
            <a:grpSpLocks/>
          </p:cNvGrpSpPr>
          <p:nvPr/>
        </p:nvGrpSpPr>
        <p:grpSpPr bwMode="auto">
          <a:xfrm>
            <a:off x="3308351" y="1947863"/>
            <a:ext cx="6303963" cy="3155950"/>
            <a:chOff x="2311400" y="3059642"/>
            <a:chExt cx="4841875" cy="1210733"/>
          </a:xfrm>
        </p:grpSpPr>
        <p:sp>
          <p:nvSpPr>
            <p:cNvPr id="146" name="Freeform 145"/>
            <p:cNvSpPr>
              <a:spLocks/>
            </p:cNvSpPr>
            <p:nvPr/>
          </p:nvSpPr>
          <p:spPr bwMode="auto">
            <a:xfrm>
              <a:off x="2311400" y="3990975"/>
              <a:ext cx="1060450" cy="279400"/>
            </a:xfrm>
            <a:custGeom>
              <a:avLst/>
              <a:gdLst>
                <a:gd name="T0" fmla="*/ 0 w 1060450"/>
                <a:gd name="T1" fmla="*/ 279400 h 279400"/>
                <a:gd name="T2" fmla="*/ 50800 w 1060450"/>
                <a:gd name="T3" fmla="*/ 269875 h 279400"/>
                <a:gd name="T4" fmla="*/ 114300 w 1060450"/>
                <a:gd name="T5" fmla="*/ 254000 h 279400"/>
                <a:gd name="T6" fmla="*/ 149225 w 1060450"/>
                <a:gd name="T7" fmla="*/ 244475 h 279400"/>
                <a:gd name="T8" fmla="*/ 177800 w 1060450"/>
                <a:gd name="T9" fmla="*/ 234950 h 279400"/>
                <a:gd name="T10" fmla="*/ 206375 w 1060450"/>
                <a:gd name="T11" fmla="*/ 228600 h 279400"/>
                <a:gd name="T12" fmla="*/ 238125 w 1060450"/>
                <a:gd name="T13" fmla="*/ 225425 h 279400"/>
                <a:gd name="T14" fmla="*/ 269875 w 1060450"/>
                <a:gd name="T15" fmla="*/ 219075 h 279400"/>
                <a:gd name="T16" fmla="*/ 301625 w 1060450"/>
                <a:gd name="T17" fmla="*/ 212725 h 279400"/>
                <a:gd name="T18" fmla="*/ 323850 w 1060450"/>
                <a:gd name="T19" fmla="*/ 206375 h 279400"/>
                <a:gd name="T20" fmla="*/ 336550 w 1060450"/>
                <a:gd name="T21" fmla="*/ 203200 h 279400"/>
                <a:gd name="T22" fmla="*/ 361950 w 1060450"/>
                <a:gd name="T23" fmla="*/ 200025 h 279400"/>
                <a:gd name="T24" fmla="*/ 381000 w 1060450"/>
                <a:gd name="T25" fmla="*/ 193675 h 279400"/>
                <a:gd name="T26" fmla="*/ 390525 w 1060450"/>
                <a:gd name="T27" fmla="*/ 190500 h 279400"/>
                <a:gd name="T28" fmla="*/ 396875 w 1060450"/>
                <a:gd name="T29" fmla="*/ 184150 h 279400"/>
                <a:gd name="T30" fmla="*/ 422275 w 1060450"/>
                <a:gd name="T31" fmla="*/ 180975 h 279400"/>
                <a:gd name="T32" fmla="*/ 438150 w 1060450"/>
                <a:gd name="T33" fmla="*/ 177800 h 279400"/>
                <a:gd name="T34" fmla="*/ 460375 w 1060450"/>
                <a:gd name="T35" fmla="*/ 171450 h 279400"/>
                <a:gd name="T36" fmla="*/ 473075 w 1060450"/>
                <a:gd name="T37" fmla="*/ 171450 h 279400"/>
                <a:gd name="T38" fmla="*/ 488950 w 1060450"/>
                <a:gd name="T39" fmla="*/ 168275 h 279400"/>
                <a:gd name="T40" fmla="*/ 508000 w 1060450"/>
                <a:gd name="T41" fmla="*/ 165100 h 279400"/>
                <a:gd name="T42" fmla="*/ 530225 w 1060450"/>
                <a:gd name="T43" fmla="*/ 158750 h 279400"/>
                <a:gd name="T44" fmla="*/ 571500 w 1060450"/>
                <a:gd name="T45" fmla="*/ 155575 h 279400"/>
                <a:gd name="T46" fmla="*/ 587375 w 1060450"/>
                <a:gd name="T47" fmla="*/ 146050 h 279400"/>
                <a:gd name="T48" fmla="*/ 596900 w 1060450"/>
                <a:gd name="T49" fmla="*/ 146050 h 279400"/>
                <a:gd name="T50" fmla="*/ 625475 w 1060450"/>
                <a:gd name="T51" fmla="*/ 133350 h 279400"/>
                <a:gd name="T52" fmla="*/ 631825 w 1060450"/>
                <a:gd name="T53" fmla="*/ 127000 h 279400"/>
                <a:gd name="T54" fmla="*/ 663575 w 1060450"/>
                <a:gd name="T55" fmla="*/ 130175 h 279400"/>
                <a:gd name="T56" fmla="*/ 685800 w 1060450"/>
                <a:gd name="T57" fmla="*/ 120650 h 279400"/>
                <a:gd name="T58" fmla="*/ 704850 w 1060450"/>
                <a:gd name="T59" fmla="*/ 111125 h 279400"/>
                <a:gd name="T60" fmla="*/ 717550 w 1060450"/>
                <a:gd name="T61" fmla="*/ 107950 h 279400"/>
                <a:gd name="T62" fmla="*/ 762000 w 1060450"/>
                <a:gd name="T63" fmla="*/ 92075 h 279400"/>
                <a:gd name="T64" fmla="*/ 796925 w 1060450"/>
                <a:gd name="T65" fmla="*/ 95250 h 279400"/>
                <a:gd name="T66" fmla="*/ 809625 w 1060450"/>
                <a:gd name="T67" fmla="*/ 85725 h 279400"/>
                <a:gd name="T68" fmla="*/ 815975 w 1060450"/>
                <a:gd name="T69" fmla="*/ 76200 h 279400"/>
                <a:gd name="T70" fmla="*/ 838200 w 1060450"/>
                <a:gd name="T71" fmla="*/ 76200 h 279400"/>
                <a:gd name="T72" fmla="*/ 873125 w 1060450"/>
                <a:gd name="T73" fmla="*/ 60325 h 279400"/>
                <a:gd name="T74" fmla="*/ 892175 w 1060450"/>
                <a:gd name="T75" fmla="*/ 53975 h 279400"/>
                <a:gd name="T76" fmla="*/ 911225 w 1060450"/>
                <a:gd name="T77" fmla="*/ 47625 h 279400"/>
                <a:gd name="T78" fmla="*/ 939800 w 1060450"/>
                <a:gd name="T79" fmla="*/ 47625 h 279400"/>
                <a:gd name="T80" fmla="*/ 955675 w 1060450"/>
                <a:gd name="T81" fmla="*/ 44450 h 279400"/>
                <a:gd name="T82" fmla="*/ 981075 w 1060450"/>
                <a:gd name="T83" fmla="*/ 34925 h 279400"/>
                <a:gd name="T84" fmla="*/ 987425 w 1060450"/>
                <a:gd name="T85" fmla="*/ 31750 h 279400"/>
                <a:gd name="T86" fmla="*/ 1016000 w 1060450"/>
                <a:gd name="T87" fmla="*/ 31750 h 279400"/>
                <a:gd name="T88" fmla="*/ 1025525 w 1060450"/>
                <a:gd name="T89" fmla="*/ 15875 h 279400"/>
                <a:gd name="T90" fmla="*/ 1035050 w 1060450"/>
                <a:gd name="T91" fmla="*/ 6350 h 279400"/>
                <a:gd name="T92" fmla="*/ 1047750 w 1060450"/>
                <a:gd name="T93" fmla="*/ 6350 h 279400"/>
                <a:gd name="T94" fmla="*/ 1060450 w 1060450"/>
                <a:gd name="T95" fmla="*/ 0 h 2794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60450" h="279400">
                  <a:moveTo>
                    <a:pt x="0" y="279400"/>
                  </a:moveTo>
                  <a:cubicBezTo>
                    <a:pt x="15875" y="276754"/>
                    <a:pt x="31750" y="274108"/>
                    <a:pt x="50800" y="269875"/>
                  </a:cubicBezTo>
                  <a:cubicBezTo>
                    <a:pt x="69850" y="265642"/>
                    <a:pt x="97896" y="258233"/>
                    <a:pt x="114300" y="254000"/>
                  </a:cubicBezTo>
                  <a:cubicBezTo>
                    <a:pt x="130704" y="249767"/>
                    <a:pt x="138642" y="247650"/>
                    <a:pt x="149225" y="244475"/>
                  </a:cubicBezTo>
                  <a:cubicBezTo>
                    <a:pt x="159808" y="241300"/>
                    <a:pt x="168275" y="237596"/>
                    <a:pt x="177800" y="234950"/>
                  </a:cubicBezTo>
                  <a:cubicBezTo>
                    <a:pt x="187325" y="232304"/>
                    <a:pt x="196321" y="230187"/>
                    <a:pt x="206375" y="228600"/>
                  </a:cubicBezTo>
                  <a:cubicBezTo>
                    <a:pt x="216429" y="227013"/>
                    <a:pt x="227542" y="227013"/>
                    <a:pt x="238125" y="225425"/>
                  </a:cubicBezTo>
                  <a:cubicBezTo>
                    <a:pt x="248708" y="223838"/>
                    <a:pt x="269875" y="219075"/>
                    <a:pt x="269875" y="219075"/>
                  </a:cubicBezTo>
                  <a:cubicBezTo>
                    <a:pt x="280458" y="216958"/>
                    <a:pt x="292629" y="214842"/>
                    <a:pt x="301625" y="212725"/>
                  </a:cubicBezTo>
                  <a:cubicBezTo>
                    <a:pt x="310621" y="210608"/>
                    <a:pt x="318029" y="207963"/>
                    <a:pt x="323850" y="206375"/>
                  </a:cubicBezTo>
                  <a:cubicBezTo>
                    <a:pt x="329671" y="204788"/>
                    <a:pt x="330200" y="204258"/>
                    <a:pt x="336550" y="203200"/>
                  </a:cubicBezTo>
                  <a:cubicBezTo>
                    <a:pt x="342900" y="202142"/>
                    <a:pt x="354542" y="201612"/>
                    <a:pt x="361950" y="200025"/>
                  </a:cubicBezTo>
                  <a:cubicBezTo>
                    <a:pt x="369358" y="198438"/>
                    <a:pt x="381000" y="193675"/>
                    <a:pt x="381000" y="193675"/>
                  </a:cubicBezTo>
                  <a:cubicBezTo>
                    <a:pt x="385762" y="192088"/>
                    <a:pt x="387879" y="192088"/>
                    <a:pt x="390525" y="190500"/>
                  </a:cubicBezTo>
                  <a:cubicBezTo>
                    <a:pt x="393171" y="188913"/>
                    <a:pt x="391583" y="185737"/>
                    <a:pt x="396875" y="184150"/>
                  </a:cubicBezTo>
                  <a:cubicBezTo>
                    <a:pt x="402167" y="182563"/>
                    <a:pt x="415396" y="182033"/>
                    <a:pt x="422275" y="180975"/>
                  </a:cubicBezTo>
                  <a:cubicBezTo>
                    <a:pt x="429154" y="179917"/>
                    <a:pt x="431800" y="179388"/>
                    <a:pt x="438150" y="177800"/>
                  </a:cubicBezTo>
                  <a:cubicBezTo>
                    <a:pt x="444500" y="176213"/>
                    <a:pt x="454554" y="172508"/>
                    <a:pt x="460375" y="171450"/>
                  </a:cubicBezTo>
                  <a:cubicBezTo>
                    <a:pt x="466196" y="170392"/>
                    <a:pt x="468313" y="171979"/>
                    <a:pt x="473075" y="171450"/>
                  </a:cubicBezTo>
                  <a:cubicBezTo>
                    <a:pt x="477838" y="170921"/>
                    <a:pt x="483129" y="169333"/>
                    <a:pt x="488950" y="168275"/>
                  </a:cubicBezTo>
                  <a:cubicBezTo>
                    <a:pt x="494771" y="167217"/>
                    <a:pt x="501121" y="166687"/>
                    <a:pt x="508000" y="165100"/>
                  </a:cubicBezTo>
                  <a:cubicBezTo>
                    <a:pt x="514879" y="163513"/>
                    <a:pt x="519642" y="160338"/>
                    <a:pt x="530225" y="158750"/>
                  </a:cubicBezTo>
                  <a:cubicBezTo>
                    <a:pt x="540808" y="157163"/>
                    <a:pt x="561975" y="157692"/>
                    <a:pt x="571500" y="155575"/>
                  </a:cubicBezTo>
                  <a:cubicBezTo>
                    <a:pt x="581025" y="153458"/>
                    <a:pt x="583142" y="147637"/>
                    <a:pt x="587375" y="146050"/>
                  </a:cubicBezTo>
                  <a:cubicBezTo>
                    <a:pt x="591608" y="144463"/>
                    <a:pt x="590550" y="148167"/>
                    <a:pt x="596900" y="146050"/>
                  </a:cubicBezTo>
                  <a:cubicBezTo>
                    <a:pt x="603250" y="143933"/>
                    <a:pt x="619654" y="136525"/>
                    <a:pt x="625475" y="133350"/>
                  </a:cubicBezTo>
                  <a:cubicBezTo>
                    <a:pt x="631296" y="130175"/>
                    <a:pt x="625475" y="127529"/>
                    <a:pt x="631825" y="127000"/>
                  </a:cubicBezTo>
                  <a:cubicBezTo>
                    <a:pt x="638175" y="126471"/>
                    <a:pt x="654579" y="131233"/>
                    <a:pt x="663575" y="130175"/>
                  </a:cubicBezTo>
                  <a:cubicBezTo>
                    <a:pt x="672571" y="129117"/>
                    <a:pt x="678921" y="123825"/>
                    <a:pt x="685800" y="120650"/>
                  </a:cubicBezTo>
                  <a:cubicBezTo>
                    <a:pt x="692679" y="117475"/>
                    <a:pt x="699558" y="113242"/>
                    <a:pt x="704850" y="111125"/>
                  </a:cubicBezTo>
                  <a:cubicBezTo>
                    <a:pt x="710142" y="109008"/>
                    <a:pt x="708025" y="111125"/>
                    <a:pt x="717550" y="107950"/>
                  </a:cubicBezTo>
                  <a:cubicBezTo>
                    <a:pt x="727075" y="104775"/>
                    <a:pt x="748771" y="94192"/>
                    <a:pt x="762000" y="92075"/>
                  </a:cubicBezTo>
                  <a:cubicBezTo>
                    <a:pt x="775229" y="89958"/>
                    <a:pt x="788988" y="96308"/>
                    <a:pt x="796925" y="95250"/>
                  </a:cubicBezTo>
                  <a:cubicBezTo>
                    <a:pt x="804862" y="94192"/>
                    <a:pt x="806450" y="88900"/>
                    <a:pt x="809625" y="85725"/>
                  </a:cubicBezTo>
                  <a:cubicBezTo>
                    <a:pt x="812800" y="82550"/>
                    <a:pt x="811213" y="77787"/>
                    <a:pt x="815975" y="76200"/>
                  </a:cubicBezTo>
                  <a:cubicBezTo>
                    <a:pt x="820737" y="74613"/>
                    <a:pt x="828675" y="78846"/>
                    <a:pt x="838200" y="76200"/>
                  </a:cubicBezTo>
                  <a:cubicBezTo>
                    <a:pt x="847725" y="73554"/>
                    <a:pt x="864129" y="64029"/>
                    <a:pt x="873125" y="60325"/>
                  </a:cubicBezTo>
                  <a:cubicBezTo>
                    <a:pt x="882121" y="56621"/>
                    <a:pt x="892175" y="53975"/>
                    <a:pt x="892175" y="53975"/>
                  </a:cubicBezTo>
                  <a:cubicBezTo>
                    <a:pt x="898525" y="51858"/>
                    <a:pt x="903288" y="48683"/>
                    <a:pt x="911225" y="47625"/>
                  </a:cubicBezTo>
                  <a:cubicBezTo>
                    <a:pt x="919162" y="46567"/>
                    <a:pt x="932392" y="48154"/>
                    <a:pt x="939800" y="47625"/>
                  </a:cubicBezTo>
                  <a:cubicBezTo>
                    <a:pt x="947208" y="47096"/>
                    <a:pt x="948796" y="46567"/>
                    <a:pt x="955675" y="44450"/>
                  </a:cubicBezTo>
                  <a:cubicBezTo>
                    <a:pt x="962554" y="42333"/>
                    <a:pt x="975783" y="37042"/>
                    <a:pt x="981075" y="34925"/>
                  </a:cubicBezTo>
                  <a:cubicBezTo>
                    <a:pt x="986367" y="32808"/>
                    <a:pt x="981604" y="32279"/>
                    <a:pt x="987425" y="31750"/>
                  </a:cubicBezTo>
                  <a:cubicBezTo>
                    <a:pt x="993246" y="31221"/>
                    <a:pt x="1009650" y="34396"/>
                    <a:pt x="1016000" y="31750"/>
                  </a:cubicBezTo>
                  <a:cubicBezTo>
                    <a:pt x="1022350" y="29104"/>
                    <a:pt x="1022350" y="20108"/>
                    <a:pt x="1025525" y="15875"/>
                  </a:cubicBezTo>
                  <a:cubicBezTo>
                    <a:pt x="1028700" y="11642"/>
                    <a:pt x="1031346" y="7937"/>
                    <a:pt x="1035050" y="6350"/>
                  </a:cubicBezTo>
                  <a:cubicBezTo>
                    <a:pt x="1038754" y="4763"/>
                    <a:pt x="1043517" y="7408"/>
                    <a:pt x="1047750" y="6350"/>
                  </a:cubicBezTo>
                  <a:cubicBezTo>
                    <a:pt x="1051983" y="5292"/>
                    <a:pt x="1060450" y="0"/>
                    <a:pt x="106045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47" name="Freeform 146"/>
            <p:cNvSpPr>
              <a:spLocks/>
            </p:cNvSpPr>
            <p:nvPr/>
          </p:nvSpPr>
          <p:spPr bwMode="auto">
            <a:xfrm>
              <a:off x="3362325" y="3814763"/>
              <a:ext cx="692150" cy="179387"/>
            </a:xfrm>
            <a:custGeom>
              <a:avLst/>
              <a:gdLst>
                <a:gd name="T0" fmla="*/ 0 w 692150"/>
                <a:gd name="T1" fmla="*/ 179387 h 179387"/>
                <a:gd name="T2" fmla="*/ 63500 w 692150"/>
                <a:gd name="T3" fmla="*/ 166687 h 179387"/>
                <a:gd name="T4" fmla="*/ 95250 w 692150"/>
                <a:gd name="T5" fmla="*/ 153987 h 179387"/>
                <a:gd name="T6" fmla="*/ 117475 w 692150"/>
                <a:gd name="T7" fmla="*/ 144462 h 179387"/>
                <a:gd name="T8" fmla="*/ 136525 w 692150"/>
                <a:gd name="T9" fmla="*/ 144462 h 179387"/>
                <a:gd name="T10" fmla="*/ 158750 w 692150"/>
                <a:gd name="T11" fmla="*/ 141287 h 179387"/>
                <a:gd name="T12" fmla="*/ 180975 w 692150"/>
                <a:gd name="T13" fmla="*/ 138112 h 179387"/>
                <a:gd name="T14" fmla="*/ 206375 w 692150"/>
                <a:gd name="T15" fmla="*/ 128587 h 179387"/>
                <a:gd name="T16" fmla="*/ 231775 w 692150"/>
                <a:gd name="T17" fmla="*/ 122237 h 179387"/>
                <a:gd name="T18" fmla="*/ 247650 w 692150"/>
                <a:gd name="T19" fmla="*/ 115887 h 179387"/>
                <a:gd name="T20" fmla="*/ 257175 w 692150"/>
                <a:gd name="T21" fmla="*/ 112712 h 179387"/>
                <a:gd name="T22" fmla="*/ 279400 w 692150"/>
                <a:gd name="T23" fmla="*/ 109537 h 179387"/>
                <a:gd name="T24" fmla="*/ 292100 w 692150"/>
                <a:gd name="T25" fmla="*/ 103187 h 179387"/>
                <a:gd name="T26" fmla="*/ 317500 w 692150"/>
                <a:gd name="T27" fmla="*/ 100012 h 179387"/>
                <a:gd name="T28" fmla="*/ 339725 w 692150"/>
                <a:gd name="T29" fmla="*/ 93662 h 179387"/>
                <a:gd name="T30" fmla="*/ 355600 w 692150"/>
                <a:gd name="T31" fmla="*/ 84137 h 179387"/>
                <a:gd name="T32" fmla="*/ 406400 w 692150"/>
                <a:gd name="T33" fmla="*/ 74612 h 179387"/>
                <a:gd name="T34" fmla="*/ 415925 w 692150"/>
                <a:gd name="T35" fmla="*/ 71437 h 179387"/>
                <a:gd name="T36" fmla="*/ 428625 w 692150"/>
                <a:gd name="T37" fmla="*/ 65087 h 179387"/>
                <a:gd name="T38" fmla="*/ 447675 w 692150"/>
                <a:gd name="T39" fmla="*/ 68262 h 179387"/>
                <a:gd name="T40" fmla="*/ 473075 w 692150"/>
                <a:gd name="T41" fmla="*/ 55562 h 179387"/>
                <a:gd name="T42" fmla="*/ 482600 w 692150"/>
                <a:gd name="T43" fmla="*/ 52387 h 179387"/>
                <a:gd name="T44" fmla="*/ 501650 w 692150"/>
                <a:gd name="T45" fmla="*/ 52387 h 179387"/>
                <a:gd name="T46" fmla="*/ 511175 w 692150"/>
                <a:gd name="T47" fmla="*/ 52387 h 179387"/>
                <a:gd name="T48" fmla="*/ 539750 w 692150"/>
                <a:gd name="T49" fmla="*/ 42862 h 179387"/>
                <a:gd name="T50" fmla="*/ 542925 w 692150"/>
                <a:gd name="T51" fmla="*/ 36512 h 179387"/>
                <a:gd name="T52" fmla="*/ 568325 w 692150"/>
                <a:gd name="T53" fmla="*/ 33337 h 179387"/>
                <a:gd name="T54" fmla="*/ 590550 w 692150"/>
                <a:gd name="T55" fmla="*/ 30162 h 179387"/>
                <a:gd name="T56" fmla="*/ 603250 w 692150"/>
                <a:gd name="T57" fmla="*/ 23812 h 179387"/>
                <a:gd name="T58" fmla="*/ 625475 w 692150"/>
                <a:gd name="T59" fmla="*/ 20637 h 179387"/>
                <a:gd name="T60" fmla="*/ 650875 w 692150"/>
                <a:gd name="T61" fmla="*/ 20637 h 179387"/>
                <a:gd name="T62" fmla="*/ 666750 w 692150"/>
                <a:gd name="T63" fmla="*/ 11112 h 179387"/>
                <a:gd name="T64" fmla="*/ 673100 w 692150"/>
                <a:gd name="T65" fmla="*/ 1587 h 179387"/>
                <a:gd name="T66" fmla="*/ 692150 w 692150"/>
                <a:gd name="T67" fmla="*/ 1587 h 1793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92150" h="179387">
                  <a:moveTo>
                    <a:pt x="0" y="179387"/>
                  </a:moveTo>
                  <a:cubicBezTo>
                    <a:pt x="23812" y="175153"/>
                    <a:pt x="47625" y="170920"/>
                    <a:pt x="63500" y="166687"/>
                  </a:cubicBezTo>
                  <a:cubicBezTo>
                    <a:pt x="79375" y="162454"/>
                    <a:pt x="86254" y="157691"/>
                    <a:pt x="95250" y="153987"/>
                  </a:cubicBezTo>
                  <a:cubicBezTo>
                    <a:pt x="104246" y="150283"/>
                    <a:pt x="110596" y="146049"/>
                    <a:pt x="117475" y="144462"/>
                  </a:cubicBezTo>
                  <a:cubicBezTo>
                    <a:pt x="124354" y="142875"/>
                    <a:pt x="129646" y="144991"/>
                    <a:pt x="136525" y="144462"/>
                  </a:cubicBezTo>
                  <a:cubicBezTo>
                    <a:pt x="143404" y="143933"/>
                    <a:pt x="158750" y="141287"/>
                    <a:pt x="158750" y="141287"/>
                  </a:cubicBezTo>
                  <a:cubicBezTo>
                    <a:pt x="166158" y="140229"/>
                    <a:pt x="173038" y="140229"/>
                    <a:pt x="180975" y="138112"/>
                  </a:cubicBezTo>
                  <a:cubicBezTo>
                    <a:pt x="188912" y="135995"/>
                    <a:pt x="197908" y="131233"/>
                    <a:pt x="206375" y="128587"/>
                  </a:cubicBezTo>
                  <a:cubicBezTo>
                    <a:pt x="214842" y="125941"/>
                    <a:pt x="224896" y="124354"/>
                    <a:pt x="231775" y="122237"/>
                  </a:cubicBezTo>
                  <a:cubicBezTo>
                    <a:pt x="238654" y="120120"/>
                    <a:pt x="243417" y="117474"/>
                    <a:pt x="247650" y="115887"/>
                  </a:cubicBezTo>
                  <a:cubicBezTo>
                    <a:pt x="251883" y="114300"/>
                    <a:pt x="251884" y="113770"/>
                    <a:pt x="257175" y="112712"/>
                  </a:cubicBezTo>
                  <a:cubicBezTo>
                    <a:pt x="262466" y="111654"/>
                    <a:pt x="273579" y="111125"/>
                    <a:pt x="279400" y="109537"/>
                  </a:cubicBezTo>
                  <a:cubicBezTo>
                    <a:pt x="285221" y="107950"/>
                    <a:pt x="285750" y="104775"/>
                    <a:pt x="292100" y="103187"/>
                  </a:cubicBezTo>
                  <a:cubicBezTo>
                    <a:pt x="298450" y="101600"/>
                    <a:pt x="309562" y="101600"/>
                    <a:pt x="317500" y="100012"/>
                  </a:cubicBezTo>
                  <a:cubicBezTo>
                    <a:pt x="325438" y="98424"/>
                    <a:pt x="333375" y="96308"/>
                    <a:pt x="339725" y="93662"/>
                  </a:cubicBezTo>
                  <a:cubicBezTo>
                    <a:pt x="346075" y="91016"/>
                    <a:pt x="344487" y="87312"/>
                    <a:pt x="355600" y="84137"/>
                  </a:cubicBezTo>
                  <a:cubicBezTo>
                    <a:pt x="366713" y="80962"/>
                    <a:pt x="396346" y="76729"/>
                    <a:pt x="406400" y="74612"/>
                  </a:cubicBezTo>
                  <a:cubicBezTo>
                    <a:pt x="416454" y="72495"/>
                    <a:pt x="412221" y="73024"/>
                    <a:pt x="415925" y="71437"/>
                  </a:cubicBezTo>
                  <a:cubicBezTo>
                    <a:pt x="419629" y="69850"/>
                    <a:pt x="423333" y="65616"/>
                    <a:pt x="428625" y="65087"/>
                  </a:cubicBezTo>
                  <a:cubicBezTo>
                    <a:pt x="433917" y="64558"/>
                    <a:pt x="440267" y="69849"/>
                    <a:pt x="447675" y="68262"/>
                  </a:cubicBezTo>
                  <a:cubicBezTo>
                    <a:pt x="455083" y="66675"/>
                    <a:pt x="467254" y="58208"/>
                    <a:pt x="473075" y="55562"/>
                  </a:cubicBezTo>
                  <a:cubicBezTo>
                    <a:pt x="478896" y="52916"/>
                    <a:pt x="477838" y="52916"/>
                    <a:pt x="482600" y="52387"/>
                  </a:cubicBezTo>
                  <a:cubicBezTo>
                    <a:pt x="487363" y="51858"/>
                    <a:pt x="501650" y="52387"/>
                    <a:pt x="501650" y="52387"/>
                  </a:cubicBezTo>
                  <a:cubicBezTo>
                    <a:pt x="506412" y="52387"/>
                    <a:pt x="504825" y="53975"/>
                    <a:pt x="511175" y="52387"/>
                  </a:cubicBezTo>
                  <a:cubicBezTo>
                    <a:pt x="517525" y="50800"/>
                    <a:pt x="534458" y="45508"/>
                    <a:pt x="539750" y="42862"/>
                  </a:cubicBezTo>
                  <a:cubicBezTo>
                    <a:pt x="545042" y="40216"/>
                    <a:pt x="538163" y="38099"/>
                    <a:pt x="542925" y="36512"/>
                  </a:cubicBezTo>
                  <a:cubicBezTo>
                    <a:pt x="547687" y="34925"/>
                    <a:pt x="568325" y="33337"/>
                    <a:pt x="568325" y="33337"/>
                  </a:cubicBezTo>
                  <a:cubicBezTo>
                    <a:pt x="576262" y="32279"/>
                    <a:pt x="584729" y="31750"/>
                    <a:pt x="590550" y="30162"/>
                  </a:cubicBezTo>
                  <a:cubicBezTo>
                    <a:pt x="596371" y="28575"/>
                    <a:pt x="597429" y="25400"/>
                    <a:pt x="603250" y="23812"/>
                  </a:cubicBezTo>
                  <a:cubicBezTo>
                    <a:pt x="609071" y="22225"/>
                    <a:pt x="617538" y="21166"/>
                    <a:pt x="625475" y="20637"/>
                  </a:cubicBezTo>
                  <a:cubicBezTo>
                    <a:pt x="633413" y="20108"/>
                    <a:pt x="643996" y="22224"/>
                    <a:pt x="650875" y="20637"/>
                  </a:cubicBezTo>
                  <a:cubicBezTo>
                    <a:pt x="657754" y="19050"/>
                    <a:pt x="663046" y="14287"/>
                    <a:pt x="666750" y="11112"/>
                  </a:cubicBezTo>
                  <a:cubicBezTo>
                    <a:pt x="670454" y="7937"/>
                    <a:pt x="668867" y="3174"/>
                    <a:pt x="673100" y="1587"/>
                  </a:cubicBezTo>
                  <a:cubicBezTo>
                    <a:pt x="677333" y="0"/>
                    <a:pt x="684741" y="793"/>
                    <a:pt x="692150" y="1587"/>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48" name="Freeform 147"/>
            <p:cNvSpPr>
              <a:spLocks/>
            </p:cNvSpPr>
            <p:nvPr/>
          </p:nvSpPr>
          <p:spPr bwMode="auto">
            <a:xfrm>
              <a:off x="4038600" y="3508375"/>
              <a:ext cx="1260475" cy="311150"/>
            </a:xfrm>
            <a:custGeom>
              <a:avLst/>
              <a:gdLst>
                <a:gd name="T0" fmla="*/ 0 w 1260475"/>
                <a:gd name="T1" fmla="*/ 311150 h 311150"/>
                <a:gd name="T2" fmla="*/ 101600 w 1260475"/>
                <a:gd name="T3" fmla="*/ 298450 h 311150"/>
                <a:gd name="T4" fmla="*/ 117475 w 1260475"/>
                <a:gd name="T5" fmla="*/ 298450 h 311150"/>
                <a:gd name="T6" fmla="*/ 142875 w 1260475"/>
                <a:gd name="T7" fmla="*/ 285750 h 311150"/>
                <a:gd name="T8" fmla="*/ 168275 w 1260475"/>
                <a:gd name="T9" fmla="*/ 292100 h 311150"/>
                <a:gd name="T10" fmla="*/ 196850 w 1260475"/>
                <a:gd name="T11" fmla="*/ 285750 h 311150"/>
                <a:gd name="T12" fmla="*/ 228600 w 1260475"/>
                <a:gd name="T13" fmla="*/ 273050 h 311150"/>
                <a:gd name="T14" fmla="*/ 273050 w 1260475"/>
                <a:gd name="T15" fmla="*/ 257175 h 311150"/>
                <a:gd name="T16" fmla="*/ 304800 w 1260475"/>
                <a:gd name="T17" fmla="*/ 254000 h 311150"/>
                <a:gd name="T18" fmla="*/ 336550 w 1260475"/>
                <a:gd name="T19" fmla="*/ 247650 h 311150"/>
                <a:gd name="T20" fmla="*/ 374650 w 1260475"/>
                <a:gd name="T21" fmla="*/ 234950 h 311150"/>
                <a:gd name="T22" fmla="*/ 403225 w 1260475"/>
                <a:gd name="T23" fmla="*/ 231775 h 311150"/>
                <a:gd name="T24" fmla="*/ 434975 w 1260475"/>
                <a:gd name="T25" fmla="*/ 215900 h 311150"/>
                <a:gd name="T26" fmla="*/ 473075 w 1260475"/>
                <a:gd name="T27" fmla="*/ 206375 h 311150"/>
                <a:gd name="T28" fmla="*/ 479425 w 1260475"/>
                <a:gd name="T29" fmla="*/ 203200 h 311150"/>
                <a:gd name="T30" fmla="*/ 501650 w 1260475"/>
                <a:gd name="T31" fmla="*/ 200025 h 311150"/>
                <a:gd name="T32" fmla="*/ 520700 w 1260475"/>
                <a:gd name="T33" fmla="*/ 190500 h 311150"/>
                <a:gd name="T34" fmla="*/ 536575 w 1260475"/>
                <a:gd name="T35" fmla="*/ 190500 h 311150"/>
                <a:gd name="T36" fmla="*/ 552450 w 1260475"/>
                <a:gd name="T37" fmla="*/ 190500 h 311150"/>
                <a:gd name="T38" fmla="*/ 561975 w 1260475"/>
                <a:gd name="T39" fmla="*/ 190500 h 311150"/>
                <a:gd name="T40" fmla="*/ 577850 w 1260475"/>
                <a:gd name="T41" fmla="*/ 184150 h 311150"/>
                <a:gd name="T42" fmla="*/ 596900 w 1260475"/>
                <a:gd name="T43" fmla="*/ 180975 h 311150"/>
                <a:gd name="T44" fmla="*/ 619125 w 1260475"/>
                <a:gd name="T45" fmla="*/ 171450 h 311150"/>
                <a:gd name="T46" fmla="*/ 638175 w 1260475"/>
                <a:gd name="T47" fmla="*/ 161925 h 311150"/>
                <a:gd name="T48" fmla="*/ 650875 w 1260475"/>
                <a:gd name="T49" fmla="*/ 158750 h 311150"/>
                <a:gd name="T50" fmla="*/ 679450 w 1260475"/>
                <a:gd name="T51" fmla="*/ 158750 h 311150"/>
                <a:gd name="T52" fmla="*/ 695325 w 1260475"/>
                <a:gd name="T53" fmla="*/ 155575 h 311150"/>
                <a:gd name="T54" fmla="*/ 723900 w 1260475"/>
                <a:gd name="T55" fmla="*/ 149225 h 311150"/>
                <a:gd name="T56" fmla="*/ 742950 w 1260475"/>
                <a:gd name="T57" fmla="*/ 139700 h 311150"/>
                <a:gd name="T58" fmla="*/ 752475 w 1260475"/>
                <a:gd name="T59" fmla="*/ 133350 h 311150"/>
                <a:gd name="T60" fmla="*/ 777875 w 1260475"/>
                <a:gd name="T61" fmla="*/ 130175 h 311150"/>
                <a:gd name="T62" fmla="*/ 787400 w 1260475"/>
                <a:gd name="T63" fmla="*/ 127000 h 311150"/>
                <a:gd name="T64" fmla="*/ 812800 w 1260475"/>
                <a:gd name="T65" fmla="*/ 117475 h 311150"/>
                <a:gd name="T66" fmla="*/ 831850 w 1260475"/>
                <a:gd name="T67" fmla="*/ 117475 h 311150"/>
                <a:gd name="T68" fmla="*/ 850900 w 1260475"/>
                <a:gd name="T69" fmla="*/ 104775 h 311150"/>
                <a:gd name="T70" fmla="*/ 889000 w 1260475"/>
                <a:gd name="T71" fmla="*/ 104775 h 311150"/>
                <a:gd name="T72" fmla="*/ 904875 w 1260475"/>
                <a:gd name="T73" fmla="*/ 98425 h 311150"/>
                <a:gd name="T74" fmla="*/ 917575 w 1260475"/>
                <a:gd name="T75" fmla="*/ 95250 h 311150"/>
                <a:gd name="T76" fmla="*/ 946150 w 1260475"/>
                <a:gd name="T77" fmla="*/ 88900 h 311150"/>
                <a:gd name="T78" fmla="*/ 965200 w 1260475"/>
                <a:gd name="T79" fmla="*/ 88900 h 311150"/>
                <a:gd name="T80" fmla="*/ 968375 w 1260475"/>
                <a:gd name="T81" fmla="*/ 79375 h 311150"/>
                <a:gd name="T82" fmla="*/ 993775 w 1260475"/>
                <a:gd name="T83" fmla="*/ 69850 h 311150"/>
                <a:gd name="T84" fmla="*/ 1012825 w 1260475"/>
                <a:gd name="T85" fmla="*/ 63500 h 311150"/>
                <a:gd name="T86" fmla="*/ 1028700 w 1260475"/>
                <a:gd name="T87" fmla="*/ 60325 h 311150"/>
                <a:gd name="T88" fmla="*/ 1057275 w 1260475"/>
                <a:gd name="T89" fmla="*/ 60325 h 311150"/>
                <a:gd name="T90" fmla="*/ 1095375 w 1260475"/>
                <a:gd name="T91" fmla="*/ 57150 h 311150"/>
                <a:gd name="T92" fmla="*/ 1098550 w 1260475"/>
                <a:gd name="T93" fmla="*/ 53975 h 311150"/>
                <a:gd name="T94" fmla="*/ 1123950 w 1260475"/>
                <a:gd name="T95" fmla="*/ 44450 h 311150"/>
                <a:gd name="T96" fmla="*/ 1143000 w 1260475"/>
                <a:gd name="T97" fmla="*/ 41275 h 311150"/>
                <a:gd name="T98" fmla="*/ 1158875 w 1260475"/>
                <a:gd name="T99" fmla="*/ 38100 h 311150"/>
                <a:gd name="T100" fmla="*/ 1171575 w 1260475"/>
                <a:gd name="T101" fmla="*/ 28575 h 311150"/>
                <a:gd name="T102" fmla="*/ 1193800 w 1260475"/>
                <a:gd name="T103" fmla="*/ 19050 h 311150"/>
                <a:gd name="T104" fmla="*/ 1200150 w 1260475"/>
                <a:gd name="T105" fmla="*/ 12700 h 311150"/>
                <a:gd name="T106" fmla="*/ 1219200 w 1260475"/>
                <a:gd name="T107" fmla="*/ 12700 h 311150"/>
                <a:gd name="T108" fmla="*/ 1222375 w 1260475"/>
                <a:gd name="T109" fmla="*/ 3175 h 311150"/>
                <a:gd name="T110" fmla="*/ 1238250 w 1260475"/>
                <a:gd name="T111" fmla="*/ 3175 h 311150"/>
                <a:gd name="T112" fmla="*/ 1260475 w 1260475"/>
                <a:gd name="T113" fmla="*/ 0 h 3111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60475" h="311150">
                  <a:moveTo>
                    <a:pt x="0" y="311150"/>
                  </a:moveTo>
                  <a:lnTo>
                    <a:pt x="101600" y="298450"/>
                  </a:lnTo>
                  <a:cubicBezTo>
                    <a:pt x="121179" y="296333"/>
                    <a:pt x="110596" y="300567"/>
                    <a:pt x="117475" y="298450"/>
                  </a:cubicBezTo>
                  <a:cubicBezTo>
                    <a:pt x="124354" y="296333"/>
                    <a:pt x="134408" y="286808"/>
                    <a:pt x="142875" y="285750"/>
                  </a:cubicBezTo>
                  <a:cubicBezTo>
                    <a:pt x="151342" y="284692"/>
                    <a:pt x="159279" y="292100"/>
                    <a:pt x="168275" y="292100"/>
                  </a:cubicBezTo>
                  <a:cubicBezTo>
                    <a:pt x="177271" y="292100"/>
                    <a:pt x="186796" y="288925"/>
                    <a:pt x="196850" y="285750"/>
                  </a:cubicBezTo>
                  <a:cubicBezTo>
                    <a:pt x="206904" y="282575"/>
                    <a:pt x="215900" y="277813"/>
                    <a:pt x="228600" y="273050"/>
                  </a:cubicBezTo>
                  <a:cubicBezTo>
                    <a:pt x="241300" y="268287"/>
                    <a:pt x="260350" y="260350"/>
                    <a:pt x="273050" y="257175"/>
                  </a:cubicBezTo>
                  <a:cubicBezTo>
                    <a:pt x="285750" y="254000"/>
                    <a:pt x="294217" y="255588"/>
                    <a:pt x="304800" y="254000"/>
                  </a:cubicBezTo>
                  <a:cubicBezTo>
                    <a:pt x="315383" y="252413"/>
                    <a:pt x="324908" y="250825"/>
                    <a:pt x="336550" y="247650"/>
                  </a:cubicBezTo>
                  <a:cubicBezTo>
                    <a:pt x="348192" y="244475"/>
                    <a:pt x="363537" y="237596"/>
                    <a:pt x="374650" y="234950"/>
                  </a:cubicBezTo>
                  <a:cubicBezTo>
                    <a:pt x="385763" y="232304"/>
                    <a:pt x="393171" y="234950"/>
                    <a:pt x="403225" y="231775"/>
                  </a:cubicBezTo>
                  <a:cubicBezTo>
                    <a:pt x="413279" y="228600"/>
                    <a:pt x="423333" y="220133"/>
                    <a:pt x="434975" y="215900"/>
                  </a:cubicBezTo>
                  <a:cubicBezTo>
                    <a:pt x="446617" y="211667"/>
                    <a:pt x="465667" y="208492"/>
                    <a:pt x="473075" y="206375"/>
                  </a:cubicBezTo>
                  <a:cubicBezTo>
                    <a:pt x="480483" y="204258"/>
                    <a:pt x="474663" y="204258"/>
                    <a:pt x="479425" y="203200"/>
                  </a:cubicBezTo>
                  <a:cubicBezTo>
                    <a:pt x="484187" y="202142"/>
                    <a:pt x="494771" y="202142"/>
                    <a:pt x="501650" y="200025"/>
                  </a:cubicBezTo>
                  <a:cubicBezTo>
                    <a:pt x="508529" y="197908"/>
                    <a:pt x="514879" y="192088"/>
                    <a:pt x="520700" y="190500"/>
                  </a:cubicBezTo>
                  <a:cubicBezTo>
                    <a:pt x="526521" y="188913"/>
                    <a:pt x="536575" y="190500"/>
                    <a:pt x="536575" y="190500"/>
                  </a:cubicBezTo>
                  <a:lnTo>
                    <a:pt x="552450" y="190500"/>
                  </a:lnTo>
                  <a:cubicBezTo>
                    <a:pt x="556683" y="190500"/>
                    <a:pt x="557742" y="191558"/>
                    <a:pt x="561975" y="190500"/>
                  </a:cubicBezTo>
                  <a:cubicBezTo>
                    <a:pt x="566208" y="189442"/>
                    <a:pt x="572029" y="185738"/>
                    <a:pt x="577850" y="184150"/>
                  </a:cubicBezTo>
                  <a:cubicBezTo>
                    <a:pt x="583671" y="182563"/>
                    <a:pt x="590021" y="183092"/>
                    <a:pt x="596900" y="180975"/>
                  </a:cubicBezTo>
                  <a:cubicBezTo>
                    <a:pt x="603779" y="178858"/>
                    <a:pt x="612246" y="174625"/>
                    <a:pt x="619125" y="171450"/>
                  </a:cubicBezTo>
                  <a:cubicBezTo>
                    <a:pt x="626004" y="168275"/>
                    <a:pt x="632883" y="164042"/>
                    <a:pt x="638175" y="161925"/>
                  </a:cubicBezTo>
                  <a:cubicBezTo>
                    <a:pt x="643467" y="159808"/>
                    <a:pt x="643996" y="159279"/>
                    <a:pt x="650875" y="158750"/>
                  </a:cubicBezTo>
                  <a:cubicBezTo>
                    <a:pt x="657754" y="158221"/>
                    <a:pt x="672042" y="159279"/>
                    <a:pt x="679450" y="158750"/>
                  </a:cubicBezTo>
                  <a:cubicBezTo>
                    <a:pt x="686858" y="158221"/>
                    <a:pt x="695325" y="155575"/>
                    <a:pt x="695325" y="155575"/>
                  </a:cubicBezTo>
                  <a:cubicBezTo>
                    <a:pt x="702733" y="153988"/>
                    <a:pt x="715963" y="151871"/>
                    <a:pt x="723900" y="149225"/>
                  </a:cubicBezTo>
                  <a:cubicBezTo>
                    <a:pt x="731837" y="146579"/>
                    <a:pt x="738188" y="142346"/>
                    <a:pt x="742950" y="139700"/>
                  </a:cubicBezTo>
                  <a:cubicBezTo>
                    <a:pt x="747712" y="137054"/>
                    <a:pt x="746654" y="134938"/>
                    <a:pt x="752475" y="133350"/>
                  </a:cubicBezTo>
                  <a:cubicBezTo>
                    <a:pt x="758296" y="131763"/>
                    <a:pt x="772054" y="131233"/>
                    <a:pt x="777875" y="130175"/>
                  </a:cubicBezTo>
                  <a:cubicBezTo>
                    <a:pt x="783696" y="129117"/>
                    <a:pt x="781579" y="129117"/>
                    <a:pt x="787400" y="127000"/>
                  </a:cubicBezTo>
                  <a:cubicBezTo>
                    <a:pt x="793221" y="124883"/>
                    <a:pt x="805392" y="119062"/>
                    <a:pt x="812800" y="117475"/>
                  </a:cubicBezTo>
                  <a:cubicBezTo>
                    <a:pt x="820208" y="115888"/>
                    <a:pt x="825500" y="119592"/>
                    <a:pt x="831850" y="117475"/>
                  </a:cubicBezTo>
                  <a:cubicBezTo>
                    <a:pt x="838200" y="115358"/>
                    <a:pt x="841375" y="106892"/>
                    <a:pt x="850900" y="104775"/>
                  </a:cubicBezTo>
                  <a:cubicBezTo>
                    <a:pt x="860425" y="102658"/>
                    <a:pt x="880004" y="105833"/>
                    <a:pt x="889000" y="104775"/>
                  </a:cubicBezTo>
                  <a:cubicBezTo>
                    <a:pt x="897996" y="103717"/>
                    <a:pt x="900113" y="100012"/>
                    <a:pt x="904875" y="98425"/>
                  </a:cubicBezTo>
                  <a:cubicBezTo>
                    <a:pt x="909637" y="96838"/>
                    <a:pt x="917575" y="95250"/>
                    <a:pt x="917575" y="95250"/>
                  </a:cubicBezTo>
                  <a:cubicBezTo>
                    <a:pt x="924454" y="93663"/>
                    <a:pt x="938213" y="89958"/>
                    <a:pt x="946150" y="88900"/>
                  </a:cubicBezTo>
                  <a:cubicBezTo>
                    <a:pt x="954087" y="87842"/>
                    <a:pt x="961496" y="90487"/>
                    <a:pt x="965200" y="88900"/>
                  </a:cubicBezTo>
                  <a:cubicBezTo>
                    <a:pt x="968904" y="87313"/>
                    <a:pt x="963613" y="82550"/>
                    <a:pt x="968375" y="79375"/>
                  </a:cubicBezTo>
                  <a:cubicBezTo>
                    <a:pt x="973137" y="76200"/>
                    <a:pt x="986367" y="72496"/>
                    <a:pt x="993775" y="69850"/>
                  </a:cubicBezTo>
                  <a:cubicBezTo>
                    <a:pt x="1001183" y="67204"/>
                    <a:pt x="1007004" y="65088"/>
                    <a:pt x="1012825" y="63500"/>
                  </a:cubicBezTo>
                  <a:cubicBezTo>
                    <a:pt x="1018646" y="61913"/>
                    <a:pt x="1021292" y="60854"/>
                    <a:pt x="1028700" y="60325"/>
                  </a:cubicBezTo>
                  <a:cubicBezTo>
                    <a:pt x="1036108" y="59796"/>
                    <a:pt x="1046163" y="60854"/>
                    <a:pt x="1057275" y="60325"/>
                  </a:cubicBezTo>
                  <a:cubicBezTo>
                    <a:pt x="1068387" y="59796"/>
                    <a:pt x="1088496" y="58208"/>
                    <a:pt x="1095375" y="57150"/>
                  </a:cubicBezTo>
                  <a:cubicBezTo>
                    <a:pt x="1102254" y="56092"/>
                    <a:pt x="1093788" y="56092"/>
                    <a:pt x="1098550" y="53975"/>
                  </a:cubicBezTo>
                  <a:cubicBezTo>
                    <a:pt x="1103312" y="51858"/>
                    <a:pt x="1116542" y="46567"/>
                    <a:pt x="1123950" y="44450"/>
                  </a:cubicBezTo>
                  <a:cubicBezTo>
                    <a:pt x="1131358" y="42333"/>
                    <a:pt x="1137179" y="42333"/>
                    <a:pt x="1143000" y="41275"/>
                  </a:cubicBezTo>
                  <a:cubicBezTo>
                    <a:pt x="1148821" y="40217"/>
                    <a:pt x="1154113" y="40217"/>
                    <a:pt x="1158875" y="38100"/>
                  </a:cubicBezTo>
                  <a:cubicBezTo>
                    <a:pt x="1163637" y="35983"/>
                    <a:pt x="1165754" y="31750"/>
                    <a:pt x="1171575" y="28575"/>
                  </a:cubicBezTo>
                  <a:cubicBezTo>
                    <a:pt x="1177396" y="25400"/>
                    <a:pt x="1189038" y="21696"/>
                    <a:pt x="1193800" y="19050"/>
                  </a:cubicBezTo>
                  <a:cubicBezTo>
                    <a:pt x="1198562" y="16404"/>
                    <a:pt x="1195917" y="13758"/>
                    <a:pt x="1200150" y="12700"/>
                  </a:cubicBezTo>
                  <a:cubicBezTo>
                    <a:pt x="1204383" y="11642"/>
                    <a:pt x="1215496" y="14287"/>
                    <a:pt x="1219200" y="12700"/>
                  </a:cubicBezTo>
                  <a:cubicBezTo>
                    <a:pt x="1222904" y="11113"/>
                    <a:pt x="1219200" y="4762"/>
                    <a:pt x="1222375" y="3175"/>
                  </a:cubicBezTo>
                  <a:cubicBezTo>
                    <a:pt x="1225550" y="1588"/>
                    <a:pt x="1231900" y="3704"/>
                    <a:pt x="1238250" y="3175"/>
                  </a:cubicBezTo>
                  <a:cubicBezTo>
                    <a:pt x="1244600" y="2646"/>
                    <a:pt x="1260475" y="0"/>
                    <a:pt x="1260475"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49" name="Freeform 148"/>
            <p:cNvSpPr>
              <a:spLocks/>
            </p:cNvSpPr>
            <p:nvPr/>
          </p:nvSpPr>
          <p:spPr bwMode="auto">
            <a:xfrm>
              <a:off x="5299076" y="3365500"/>
              <a:ext cx="654050" cy="146050"/>
            </a:xfrm>
            <a:custGeom>
              <a:avLst/>
              <a:gdLst>
                <a:gd name="T0" fmla="*/ 0 w 654050"/>
                <a:gd name="T1" fmla="*/ 146050 h 146050"/>
                <a:gd name="T2" fmla="*/ 69850 w 654050"/>
                <a:gd name="T3" fmla="*/ 130175 h 146050"/>
                <a:gd name="T4" fmla="*/ 82550 w 654050"/>
                <a:gd name="T5" fmla="*/ 127000 h 146050"/>
                <a:gd name="T6" fmla="*/ 107950 w 654050"/>
                <a:gd name="T7" fmla="*/ 120650 h 146050"/>
                <a:gd name="T8" fmla="*/ 133350 w 654050"/>
                <a:gd name="T9" fmla="*/ 117475 h 146050"/>
                <a:gd name="T10" fmla="*/ 158750 w 654050"/>
                <a:gd name="T11" fmla="*/ 117475 h 146050"/>
                <a:gd name="T12" fmla="*/ 184150 w 654050"/>
                <a:gd name="T13" fmla="*/ 104775 h 146050"/>
                <a:gd name="T14" fmla="*/ 203200 w 654050"/>
                <a:gd name="T15" fmla="*/ 98425 h 146050"/>
                <a:gd name="T16" fmla="*/ 206375 w 654050"/>
                <a:gd name="T17" fmla="*/ 92075 h 146050"/>
                <a:gd name="T18" fmla="*/ 247650 w 654050"/>
                <a:gd name="T19" fmla="*/ 92075 h 146050"/>
                <a:gd name="T20" fmla="*/ 263525 w 654050"/>
                <a:gd name="T21" fmla="*/ 92075 h 146050"/>
                <a:gd name="T22" fmla="*/ 276225 w 654050"/>
                <a:gd name="T23" fmla="*/ 82550 h 146050"/>
                <a:gd name="T24" fmla="*/ 285750 w 654050"/>
                <a:gd name="T25" fmla="*/ 82550 h 146050"/>
                <a:gd name="T26" fmla="*/ 292100 w 654050"/>
                <a:gd name="T27" fmla="*/ 76200 h 146050"/>
                <a:gd name="T28" fmla="*/ 317500 w 654050"/>
                <a:gd name="T29" fmla="*/ 76200 h 146050"/>
                <a:gd name="T30" fmla="*/ 320675 w 654050"/>
                <a:gd name="T31" fmla="*/ 63500 h 146050"/>
                <a:gd name="T32" fmla="*/ 355600 w 654050"/>
                <a:gd name="T33" fmla="*/ 57150 h 146050"/>
                <a:gd name="T34" fmla="*/ 355600 w 654050"/>
                <a:gd name="T35" fmla="*/ 57150 h 146050"/>
                <a:gd name="T36" fmla="*/ 400050 w 654050"/>
                <a:gd name="T37" fmla="*/ 47625 h 146050"/>
                <a:gd name="T38" fmla="*/ 415925 w 654050"/>
                <a:gd name="T39" fmla="*/ 44450 h 146050"/>
                <a:gd name="T40" fmla="*/ 444500 w 654050"/>
                <a:gd name="T41" fmla="*/ 41275 h 146050"/>
                <a:gd name="T42" fmla="*/ 460375 w 654050"/>
                <a:gd name="T43" fmla="*/ 38100 h 146050"/>
                <a:gd name="T44" fmla="*/ 492125 w 654050"/>
                <a:gd name="T45" fmla="*/ 28575 h 146050"/>
                <a:gd name="T46" fmla="*/ 492125 w 654050"/>
                <a:gd name="T47" fmla="*/ 25400 h 146050"/>
                <a:gd name="T48" fmla="*/ 517525 w 654050"/>
                <a:gd name="T49" fmla="*/ 19050 h 146050"/>
                <a:gd name="T50" fmla="*/ 530225 w 654050"/>
                <a:gd name="T51" fmla="*/ 22225 h 146050"/>
                <a:gd name="T52" fmla="*/ 561975 w 654050"/>
                <a:gd name="T53" fmla="*/ 25400 h 146050"/>
                <a:gd name="T54" fmla="*/ 574675 w 654050"/>
                <a:gd name="T55" fmla="*/ 15875 h 146050"/>
                <a:gd name="T56" fmla="*/ 581025 w 654050"/>
                <a:gd name="T57" fmla="*/ 9525 h 146050"/>
                <a:gd name="T58" fmla="*/ 600075 w 654050"/>
                <a:gd name="T59" fmla="*/ 6350 h 146050"/>
                <a:gd name="T60" fmla="*/ 631825 w 654050"/>
                <a:gd name="T61" fmla="*/ 6350 h 146050"/>
                <a:gd name="T62" fmla="*/ 654050 w 654050"/>
                <a:gd name="T63" fmla="*/ 0 h 1460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54050" h="146050">
                  <a:moveTo>
                    <a:pt x="0" y="146050"/>
                  </a:moveTo>
                  <a:lnTo>
                    <a:pt x="69850" y="130175"/>
                  </a:lnTo>
                  <a:cubicBezTo>
                    <a:pt x="83608" y="127000"/>
                    <a:pt x="82550" y="127000"/>
                    <a:pt x="82550" y="127000"/>
                  </a:cubicBezTo>
                  <a:cubicBezTo>
                    <a:pt x="88900" y="125413"/>
                    <a:pt x="99483" y="122237"/>
                    <a:pt x="107950" y="120650"/>
                  </a:cubicBezTo>
                  <a:cubicBezTo>
                    <a:pt x="116417" y="119063"/>
                    <a:pt x="124883" y="118004"/>
                    <a:pt x="133350" y="117475"/>
                  </a:cubicBezTo>
                  <a:cubicBezTo>
                    <a:pt x="141817" y="116946"/>
                    <a:pt x="150283" y="119592"/>
                    <a:pt x="158750" y="117475"/>
                  </a:cubicBezTo>
                  <a:cubicBezTo>
                    <a:pt x="167217" y="115358"/>
                    <a:pt x="176742" y="107950"/>
                    <a:pt x="184150" y="104775"/>
                  </a:cubicBezTo>
                  <a:cubicBezTo>
                    <a:pt x="191558" y="101600"/>
                    <a:pt x="199496" y="100542"/>
                    <a:pt x="203200" y="98425"/>
                  </a:cubicBezTo>
                  <a:cubicBezTo>
                    <a:pt x="206904" y="96308"/>
                    <a:pt x="198967" y="93133"/>
                    <a:pt x="206375" y="92075"/>
                  </a:cubicBezTo>
                  <a:cubicBezTo>
                    <a:pt x="213783" y="91017"/>
                    <a:pt x="247650" y="92075"/>
                    <a:pt x="247650" y="92075"/>
                  </a:cubicBezTo>
                  <a:cubicBezTo>
                    <a:pt x="257175" y="92075"/>
                    <a:pt x="258763" y="93662"/>
                    <a:pt x="263525" y="92075"/>
                  </a:cubicBezTo>
                  <a:cubicBezTo>
                    <a:pt x="268287" y="90488"/>
                    <a:pt x="272521" y="84137"/>
                    <a:pt x="276225" y="82550"/>
                  </a:cubicBezTo>
                  <a:cubicBezTo>
                    <a:pt x="279929" y="80963"/>
                    <a:pt x="283104" y="83608"/>
                    <a:pt x="285750" y="82550"/>
                  </a:cubicBezTo>
                  <a:cubicBezTo>
                    <a:pt x="288396" y="81492"/>
                    <a:pt x="286809" y="77258"/>
                    <a:pt x="292100" y="76200"/>
                  </a:cubicBezTo>
                  <a:cubicBezTo>
                    <a:pt x="297391" y="75142"/>
                    <a:pt x="312738" y="78317"/>
                    <a:pt x="317500" y="76200"/>
                  </a:cubicBezTo>
                  <a:cubicBezTo>
                    <a:pt x="322262" y="74083"/>
                    <a:pt x="314325" y="66675"/>
                    <a:pt x="320675" y="63500"/>
                  </a:cubicBezTo>
                  <a:cubicBezTo>
                    <a:pt x="327025" y="60325"/>
                    <a:pt x="355600" y="57150"/>
                    <a:pt x="355600" y="57150"/>
                  </a:cubicBezTo>
                  <a:lnTo>
                    <a:pt x="400050" y="47625"/>
                  </a:lnTo>
                  <a:cubicBezTo>
                    <a:pt x="410104" y="45508"/>
                    <a:pt x="408517" y="45508"/>
                    <a:pt x="415925" y="44450"/>
                  </a:cubicBezTo>
                  <a:cubicBezTo>
                    <a:pt x="423333" y="43392"/>
                    <a:pt x="437092" y="42333"/>
                    <a:pt x="444500" y="41275"/>
                  </a:cubicBezTo>
                  <a:cubicBezTo>
                    <a:pt x="451908" y="40217"/>
                    <a:pt x="452438" y="40217"/>
                    <a:pt x="460375" y="38100"/>
                  </a:cubicBezTo>
                  <a:cubicBezTo>
                    <a:pt x="468312" y="35983"/>
                    <a:pt x="486833" y="30692"/>
                    <a:pt x="492125" y="28575"/>
                  </a:cubicBezTo>
                  <a:cubicBezTo>
                    <a:pt x="497417" y="26458"/>
                    <a:pt x="487892" y="26987"/>
                    <a:pt x="492125" y="25400"/>
                  </a:cubicBezTo>
                  <a:cubicBezTo>
                    <a:pt x="496358" y="23813"/>
                    <a:pt x="511175" y="19579"/>
                    <a:pt x="517525" y="19050"/>
                  </a:cubicBezTo>
                  <a:cubicBezTo>
                    <a:pt x="523875" y="18521"/>
                    <a:pt x="522817" y="21167"/>
                    <a:pt x="530225" y="22225"/>
                  </a:cubicBezTo>
                  <a:cubicBezTo>
                    <a:pt x="537633" y="23283"/>
                    <a:pt x="554567" y="26458"/>
                    <a:pt x="561975" y="25400"/>
                  </a:cubicBezTo>
                  <a:cubicBezTo>
                    <a:pt x="569383" y="24342"/>
                    <a:pt x="571500" y="18521"/>
                    <a:pt x="574675" y="15875"/>
                  </a:cubicBezTo>
                  <a:cubicBezTo>
                    <a:pt x="577850" y="13229"/>
                    <a:pt x="576792" y="11112"/>
                    <a:pt x="581025" y="9525"/>
                  </a:cubicBezTo>
                  <a:cubicBezTo>
                    <a:pt x="585258" y="7938"/>
                    <a:pt x="591608" y="6879"/>
                    <a:pt x="600075" y="6350"/>
                  </a:cubicBezTo>
                  <a:cubicBezTo>
                    <a:pt x="608542" y="5821"/>
                    <a:pt x="622829" y="7408"/>
                    <a:pt x="631825" y="6350"/>
                  </a:cubicBezTo>
                  <a:cubicBezTo>
                    <a:pt x="640821" y="5292"/>
                    <a:pt x="654050" y="0"/>
                    <a:pt x="654050" y="0"/>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sp>
          <p:nvSpPr>
            <p:cNvPr id="150" name="Freeform 149"/>
            <p:cNvSpPr>
              <a:spLocks/>
            </p:cNvSpPr>
            <p:nvPr/>
          </p:nvSpPr>
          <p:spPr bwMode="auto">
            <a:xfrm>
              <a:off x="5953125" y="3059642"/>
              <a:ext cx="1200150" cy="309033"/>
            </a:xfrm>
            <a:custGeom>
              <a:avLst/>
              <a:gdLst>
                <a:gd name="T0" fmla="*/ 0 w 1200150"/>
                <a:gd name="T1" fmla="*/ 309033 h 309033"/>
                <a:gd name="T2" fmla="*/ 50800 w 1200150"/>
                <a:gd name="T3" fmla="*/ 299508 h 309033"/>
                <a:gd name="T4" fmla="*/ 76200 w 1200150"/>
                <a:gd name="T5" fmla="*/ 293158 h 309033"/>
                <a:gd name="T6" fmla="*/ 98425 w 1200150"/>
                <a:gd name="T7" fmla="*/ 286808 h 309033"/>
                <a:gd name="T8" fmla="*/ 117475 w 1200150"/>
                <a:gd name="T9" fmla="*/ 283633 h 309033"/>
                <a:gd name="T10" fmla="*/ 139700 w 1200150"/>
                <a:gd name="T11" fmla="*/ 277283 h 309033"/>
                <a:gd name="T12" fmla="*/ 155575 w 1200150"/>
                <a:gd name="T13" fmla="*/ 274108 h 309033"/>
                <a:gd name="T14" fmla="*/ 184150 w 1200150"/>
                <a:gd name="T15" fmla="*/ 280458 h 309033"/>
                <a:gd name="T16" fmla="*/ 231775 w 1200150"/>
                <a:gd name="T17" fmla="*/ 251883 h 309033"/>
                <a:gd name="T18" fmla="*/ 247650 w 1200150"/>
                <a:gd name="T19" fmla="*/ 248708 h 309033"/>
                <a:gd name="T20" fmla="*/ 263525 w 1200150"/>
                <a:gd name="T21" fmla="*/ 242358 h 309033"/>
                <a:gd name="T22" fmla="*/ 285750 w 1200150"/>
                <a:gd name="T23" fmla="*/ 242358 h 309033"/>
                <a:gd name="T24" fmla="*/ 311150 w 1200150"/>
                <a:gd name="T25" fmla="*/ 232833 h 309033"/>
                <a:gd name="T26" fmla="*/ 333375 w 1200150"/>
                <a:gd name="T27" fmla="*/ 229658 h 309033"/>
                <a:gd name="T28" fmla="*/ 342900 w 1200150"/>
                <a:gd name="T29" fmla="*/ 220133 h 309033"/>
                <a:gd name="T30" fmla="*/ 371475 w 1200150"/>
                <a:gd name="T31" fmla="*/ 216958 h 309033"/>
                <a:gd name="T32" fmla="*/ 403225 w 1200150"/>
                <a:gd name="T33" fmla="*/ 210608 h 309033"/>
                <a:gd name="T34" fmla="*/ 415925 w 1200150"/>
                <a:gd name="T35" fmla="*/ 188383 h 309033"/>
                <a:gd name="T36" fmla="*/ 447675 w 1200150"/>
                <a:gd name="T37" fmla="*/ 188383 h 309033"/>
                <a:gd name="T38" fmla="*/ 482600 w 1200150"/>
                <a:gd name="T39" fmla="*/ 188383 h 309033"/>
                <a:gd name="T40" fmla="*/ 498475 w 1200150"/>
                <a:gd name="T41" fmla="*/ 188383 h 309033"/>
                <a:gd name="T42" fmla="*/ 520700 w 1200150"/>
                <a:gd name="T43" fmla="*/ 175683 h 309033"/>
                <a:gd name="T44" fmla="*/ 558800 w 1200150"/>
                <a:gd name="T45" fmla="*/ 178858 h 309033"/>
                <a:gd name="T46" fmla="*/ 574675 w 1200150"/>
                <a:gd name="T47" fmla="*/ 172508 h 309033"/>
                <a:gd name="T48" fmla="*/ 590550 w 1200150"/>
                <a:gd name="T49" fmla="*/ 162983 h 309033"/>
                <a:gd name="T50" fmla="*/ 612775 w 1200150"/>
                <a:gd name="T51" fmla="*/ 150283 h 309033"/>
                <a:gd name="T52" fmla="*/ 631825 w 1200150"/>
                <a:gd name="T53" fmla="*/ 137583 h 309033"/>
                <a:gd name="T54" fmla="*/ 657225 w 1200150"/>
                <a:gd name="T55" fmla="*/ 140758 h 309033"/>
                <a:gd name="T56" fmla="*/ 673100 w 1200150"/>
                <a:gd name="T57" fmla="*/ 124883 h 309033"/>
                <a:gd name="T58" fmla="*/ 692150 w 1200150"/>
                <a:gd name="T59" fmla="*/ 115358 h 309033"/>
                <a:gd name="T60" fmla="*/ 711200 w 1200150"/>
                <a:gd name="T61" fmla="*/ 115358 h 309033"/>
                <a:gd name="T62" fmla="*/ 739775 w 1200150"/>
                <a:gd name="T63" fmla="*/ 118533 h 309033"/>
                <a:gd name="T64" fmla="*/ 771525 w 1200150"/>
                <a:gd name="T65" fmla="*/ 105833 h 309033"/>
                <a:gd name="T66" fmla="*/ 774700 w 1200150"/>
                <a:gd name="T67" fmla="*/ 99483 h 309033"/>
                <a:gd name="T68" fmla="*/ 793750 w 1200150"/>
                <a:gd name="T69" fmla="*/ 105833 h 309033"/>
                <a:gd name="T70" fmla="*/ 809625 w 1200150"/>
                <a:gd name="T71" fmla="*/ 109008 h 309033"/>
                <a:gd name="T72" fmla="*/ 812800 w 1200150"/>
                <a:gd name="T73" fmla="*/ 99483 h 309033"/>
                <a:gd name="T74" fmla="*/ 831850 w 1200150"/>
                <a:gd name="T75" fmla="*/ 96308 h 309033"/>
                <a:gd name="T76" fmla="*/ 854075 w 1200150"/>
                <a:gd name="T77" fmla="*/ 89958 h 309033"/>
                <a:gd name="T78" fmla="*/ 863600 w 1200150"/>
                <a:gd name="T79" fmla="*/ 80433 h 309033"/>
                <a:gd name="T80" fmla="*/ 882650 w 1200150"/>
                <a:gd name="T81" fmla="*/ 80433 h 309033"/>
                <a:gd name="T82" fmla="*/ 917575 w 1200150"/>
                <a:gd name="T83" fmla="*/ 61383 h 309033"/>
                <a:gd name="T84" fmla="*/ 942975 w 1200150"/>
                <a:gd name="T85" fmla="*/ 64558 h 309033"/>
                <a:gd name="T86" fmla="*/ 952500 w 1200150"/>
                <a:gd name="T87" fmla="*/ 45508 h 309033"/>
                <a:gd name="T88" fmla="*/ 977900 w 1200150"/>
                <a:gd name="T89" fmla="*/ 48683 h 309033"/>
                <a:gd name="T90" fmla="*/ 977900 w 1200150"/>
                <a:gd name="T91" fmla="*/ 32808 h 309033"/>
                <a:gd name="T92" fmla="*/ 1022350 w 1200150"/>
                <a:gd name="T93" fmla="*/ 32808 h 309033"/>
                <a:gd name="T94" fmla="*/ 1035050 w 1200150"/>
                <a:gd name="T95" fmla="*/ 29633 h 309033"/>
                <a:gd name="T96" fmla="*/ 1050925 w 1200150"/>
                <a:gd name="T97" fmla="*/ 26458 h 309033"/>
                <a:gd name="T98" fmla="*/ 1057275 w 1200150"/>
                <a:gd name="T99" fmla="*/ 16933 h 309033"/>
                <a:gd name="T100" fmla="*/ 1069975 w 1200150"/>
                <a:gd name="T101" fmla="*/ 16933 h 309033"/>
                <a:gd name="T102" fmla="*/ 1073150 w 1200150"/>
                <a:gd name="T103" fmla="*/ 7408 h 309033"/>
                <a:gd name="T104" fmla="*/ 1095375 w 1200150"/>
                <a:gd name="T105" fmla="*/ 7408 h 309033"/>
                <a:gd name="T106" fmla="*/ 1101725 w 1200150"/>
                <a:gd name="T107" fmla="*/ 1058 h 309033"/>
                <a:gd name="T108" fmla="*/ 1200150 w 1200150"/>
                <a:gd name="T109" fmla="*/ 1058 h 309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00150" h="309033">
                  <a:moveTo>
                    <a:pt x="0" y="309033"/>
                  </a:moveTo>
                  <a:lnTo>
                    <a:pt x="50800" y="299508"/>
                  </a:lnTo>
                  <a:cubicBezTo>
                    <a:pt x="63500" y="296862"/>
                    <a:pt x="68263" y="295275"/>
                    <a:pt x="76200" y="293158"/>
                  </a:cubicBezTo>
                  <a:cubicBezTo>
                    <a:pt x="84137" y="291041"/>
                    <a:pt x="91546" y="288395"/>
                    <a:pt x="98425" y="286808"/>
                  </a:cubicBezTo>
                  <a:cubicBezTo>
                    <a:pt x="105304" y="285221"/>
                    <a:pt x="110596" y="285220"/>
                    <a:pt x="117475" y="283633"/>
                  </a:cubicBezTo>
                  <a:cubicBezTo>
                    <a:pt x="124354" y="282046"/>
                    <a:pt x="133350" y="278871"/>
                    <a:pt x="139700" y="277283"/>
                  </a:cubicBezTo>
                  <a:cubicBezTo>
                    <a:pt x="146050" y="275696"/>
                    <a:pt x="148167" y="273579"/>
                    <a:pt x="155575" y="274108"/>
                  </a:cubicBezTo>
                  <a:cubicBezTo>
                    <a:pt x="162983" y="274637"/>
                    <a:pt x="171450" y="284162"/>
                    <a:pt x="184150" y="280458"/>
                  </a:cubicBezTo>
                  <a:cubicBezTo>
                    <a:pt x="196850" y="276754"/>
                    <a:pt x="221192" y="257175"/>
                    <a:pt x="231775" y="251883"/>
                  </a:cubicBezTo>
                  <a:cubicBezTo>
                    <a:pt x="242358" y="246591"/>
                    <a:pt x="242358" y="250295"/>
                    <a:pt x="247650" y="248708"/>
                  </a:cubicBezTo>
                  <a:cubicBezTo>
                    <a:pt x="252942" y="247121"/>
                    <a:pt x="257175" y="243416"/>
                    <a:pt x="263525" y="242358"/>
                  </a:cubicBezTo>
                  <a:cubicBezTo>
                    <a:pt x="269875" y="241300"/>
                    <a:pt x="277812" y="243946"/>
                    <a:pt x="285750" y="242358"/>
                  </a:cubicBezTo>
                  <a:cubicBezTo>
                    <a:pt x="293688" y="240770"/>
                    <a:pt x="303213" y="234950"/>
                    <a:pt x="311150" y="232833"/>
                  </a:cubicBezTo>
                  <a:cubicBezTo>
                    <a:pt x="319087" y="230716"/>
                    <a:pt x="328083" y="231775"/>
                    <a:pt x="333375" y="229658"/>
                  </a:cubicBezTo>
                  <a:cubicBezTo>
                    <a:pt x="338667" y="227541"/>
                    <a:pt x="336550" y="222250"/>
                    <a:pt x="342900" y="220133"/>
                  </a:cubicBezTo>
                  <a:cubicBezTo>
                    <a:pt x="349250" y="218016"/>
                    <a:pt x="361421" y="218545"/>
                    <a:pt x="371475" y="216958"/>
                  </a:cubicBezTo>
                  <a:cubicBezTo>
                    <a:pt x="381529" y="215371"/>
                    <a:pt x="395817" y="215371"/>
                    <a:pt x="403225" y="210608"/>
                  </a:cubicBezTo>
                  <a:cubicBezTo>
                    <a:pt x="410633" y="205846"/>
                    <a:pt x="408517" y="192087"/>
                    <a:pt x="415925" y="188383"/>
                  </a:cubicBezTo>
                  <a:cubicBezTo>
                    <a:pt x="423333" y="184679"/>
                    <a:pt x="447675" y="188383"/>
                    <a:pt x="447675" y="188383"/>
                  </a:cubicBezTo>
                  <a:lnTo>
                    <a:pt x="482600" y="188383"/>
                  </a:lnTo>
                  <a:cubicBezTo>
                    <a:pt x="491067" y="188383"/>
                    <a:pt x="492125" y="190500"/>
                    <a:pt x="498475" y="188383"/>
                  </a:cubicBezTo>
                  <a:cubicBezTo>
                    <a:pt x="504825" y="186266"/>
                    <a:pt x="510646" y="177270"/>
                    <a:pt x="520700" y="175683"/>
                  </a:cubicBezTo>
                  <a:cubicBezTo>
                    <a:pt x="530754" y="174096"/>
                    <a:pt x="549804" y="179387"/>
                    <a:pt x="558800" y="178858"/>
                  </a:cubicBezTo>
                  <a:cubicBezTo>
                    <a:pt x="567796" y="178329"/>
                    <a:pt x="569383" y="175154"/>
                    <a:pt x="574675" y="172508"/>
                  </a:cubicBezTo>
                  <a:cubicBezTo>
                    <a:pt x="579967" y="169862"/>
                    <a:pt x="584200" y="166687"/>
                    <a:pt x="590550" y="162983"/>
                  </a:cubicBezTo>
                  <a:cubicBezTo>
                    <a:pt x="596900" y="159279"/>
                    <a:pt x="605896" y="154516"/>
                    <a:pt x="612775" y="150283"/>
                  </a:cubicBezTo>
                  <a:cubicBezTo>
                    <a:pt x="619654" y="146050"/>
                    <a:pt x="624417" y="139170"/>
                    <a:pt x="631825" y="137583"/>
                  </a:cubicBezTo>
                  <a:cubicBezTo>
                    <a:pt x="639233" y="135996"/>
                    <a:pt x="650346" y="142875"/>
                    <a:pt x="657225" y="140758"/>
                  </a:cubicBezTo>
                  <a:cubicBezTo>
                    <a:pt x="664104" y="138641"/>
                    <a:pt x="667279" y="129116"/>
                    <a:pt x="673100" y="124883"/>
                  </a:cubicBezTo>
                  <a:cubicBezTo>
                    <a:pt x="678921" y="120650"/>
                    <a:pt x="685800" y="116946"/>
                    <a:pt x="692150" y="115358"/>
                  </a:cubicBezTo>
                  <a:cubicBezTo>
                    <a:pt x="698500" y="113771"/>
                    <a:pt x="703263" y="114829"/>
                    <a:pt x="711200" y="115358"/>
                  </a:cubicBezTo>
                  <a:cubicBezTo>
                    <a:pt x="719138" y="115887"/>
                    <a:pt x="729721" y="120120"/>
                    <a:pt x="739775" y="118533"/>
                  </a:cubicBezTo>
                  <a:cubicBezTo>
                    <a:pt x="749829" y="116946"/>
                    <a:pt x="765704" y="109008"/>
                    <a:pt x="771525" y="105833"/>
                  </a:cubicBezTo>
                  <a:cubicBezTo>
                    <a:pt x="777346" y="102658"/>
                    <a:pt x="770996" y="99483"/>
                    <a:pt x="774700" y="99483"/>
                  </a:cubicBezTo>
                  <a:cubicBezTo>
                    <a:pt x="778404" y="99483"/>
                    <a:pt x="787929" y="104246"/>
                    <a:pt x="793750" y="105833"/>
                  </a:cubicBezTo>
                  <a:cubicBezTo>
                    <a:pt x="799571" y="107421"/>
                    <a:pt x="806450" y="110066"/>
                    <a:pt x="809625" y="109008"/>
                  </a:cubicBezTo>
                  <a:cubicBezTo>
                    <a:pt x="812800" y="107950"/>
                    <a:pt x="809096" y="101600"/>
                    <a:pt x="812800" y="99483"/>
                  </a:cubicBezTo>
                  <a:cubicBezTo>
                    <a:pt x="816504" y="97366"/>
                    <a:pt x="824971" y="97895"/>
                    <a:pt x="831850" y="96308"/>
                  </a:cubicBezTo>
                  <a:cubicBezTo>
                    <a:pt x="838729" y="94721"/>
                    <a:pt x="848783" y="92604"/>
                    <a:pt x="854075" y="89958"/>
                  </a:cubicBezTo>
                  <a:cubicBezTo>
                    <a:pt x="859367" y="87312"/>
                    <a:pt x="858838" y="82020"/>
                    <a:pt x="863600" y="80433"/>
                  </a:cubicBezTo>
                  <a:cubicBezTo>
                    <a:pt x="868362" y="78846"/>
                    <a:pt x="873654" y="83608"/>
                    <a:pt x="882650" y="80433"/>
                  </a:cubicBezTo>
                  <a:cubicBezTo>
                    <a:pt x="891646" y="77258"/>
                    <a:pt x="907521" y="64029"/>
                    <a:pt x="917575" y="61383"/>
                  </a:cubicBezTo>
                  <a:cubicBezTo>
                    <a:pt x="927629" y="58737"/>
                    <a:pt x="937154" y="67204"/>
                    <a:pt x="942975" y="64558"/>
                  </a:cubicBezTo>
                  <a:cubicBezTo>
                    <a:pt x="948796" y="61912"/>
                    <a:pt x="946679" y="48154"/>
                    <a:pt x="952500" y="45508"/>
                  </a:cubicBezTo>
                  <a:cubicBezTo>
                    <a:pt x="958321" y="42862"/>
                    <a:pt x="973667" y="50800"/>
                    <a:pt x="977900" y="48683"/>
                  </a:cubicBezTo>
                  <a:cubicBezTo>
                    <a:pt x="982133" y="46566"/>
                    <a:pt x="970492" y="35454"/>
                    <a:pt x="977900" y="32808"/>
                  </a:cubicBezTo>
                  <a:cubicBezTo>
                    <a:pt x="985308" y="30162"/>
                    <a:pt x="1012825" y="33337"/>
                    <a:pt x="1022350" y="32808"/>
                  </a:cubicBezTo>
                  <a:cubicBezTo>
                    <a:pt x="1031875" y="32279"/>
                    <a:pt x="1030288" y="30691"/>
                    <a:pt x="1035050" y="29633"/>
                  </a:cubicBezTo>
                  <a:cubicBezTo>
                    <a:pt x="1039812" y="28575"/>
                    <a:pt x="1047221" y="28575"/>
                    <a:pt x="1050925" y="26458"/>
                  </a:cubicBezTo>
                  <a:cubicBezTo>
                    <a:pt x="1054629" y="24341"/>
                    <a:pt x="1054100" y="18520"/>
                    <a:pt x="1057275" y="16933"/>
                  </a:cubicBezTo>
                  <a:cubicBezTo>
                    <a:pt x="1060450" y="15346"/>
                    <a:pt x="1067329" y="18521"/>
                    <a:pt x="1069975" y="16933"/>
                  </a:cubicBezTo>
                  <a:cubicBezTo>
                    <a:pt x="1072621" y="15346"/>
                    <a:pt x="1068917" y="8995"/>
                    <a:pt x="1073150" y="7408"/>
                  </a:cubicBezTo>
                  <a:cubicBezTo>
                    <a:pt x="1077383" y="5821"/>
                    <a:pt x="1090613" y="8466"/>
                    <a:pt x="1095375" y="7408"/>
                  </a:cubicBezTo>
                  <a:cubicBezTo>
                    <a:pt x="1100137" y="6350"/>
                    <a:pt x="1084263" y="2116"/>
                    <a:pt x="1101725" y="1058"/>
                  </a:cubicBezTo>
                  <a:cubicBezTo>
                    <a:pt x="1119187" y="0"/>
                    <a:pt x="1200150" y="1058"/>
                    <a:pt x="1200150" y="1058"/>
                  </a:cubicBezTo>
                </a:path>
              </a:pathLst>
            </a:custGeom>
            <a:noFill/>
            <a:ln w="57150" cap="flat" cmpd="sng">
              <a:solidFill>
                <a:srgbClr val="FF0000"/>
              </a:solidFill>
              <a:prstDash val="solid"/>
              <a:round/>
              <a:headEnd type="none" w="med" len="med"/>
              <a:tailEnd type="none" w="med" len="med"/>
            </a:ln>
            <a:effectLst>
              <a:outerShdw dist="20000" dir="5400000" rotWithShape="0">
                <a:srgbClr val="000000">
                  <a:alpha val="37999"/>
                </a:srgbClr>
              </a:outerShdw>
            </a:effectLst>
          </p:spPr>
          <p:txBody>
            <a:bodyPr anchor="ctr"/>
            <a:lstStyle/>
            <a:p>
              <a:endParaRPr lang="es-ES" dirty="0"/>
            </a:p>
          </p:txBody>
        </p:sp>
      </p:grpSp>
      <p:grpSp>
        <p:nvGrpSpPr>
          <p:cNvPr id="3" name="Group 23"/>
          <p:cNvGrpSpPr/>
          <p:nvPr/>
        </p:nvGrpSpPr>
        <p:grpSpPr>
          <a:xfrm>
            <a:off x="3336573" y="2379257"/>
            <a:ext cx="6297171" cy="2732501"/>
            <a:chOff x="2333625" y="3225271"/>
            <a:chExt cx="4836054" cy="1048279"/>
          </a:xfrm>
          <a:effectLst>
            <a:outerShdw blurRad="76200" dist="38100" dir="2700000">
              <a:srgbClr val="000000">
                <a:alpha val="43000"/>
              </a:srgbClr>
            </a:outerShdw>
          </a:effectLst>
        </p:grpSpPr>
        <p:sp>
          <p:nvSpPr>
            <p:cNvPr id="141" name="Freeform 140"/>
            <p:cNvSpPr/>
            <p:nvPr/>
          </p:nvSpPr>
          <p:spPr>
            <a:xfrm>
              <a:off x="2333625" y="4067175"/>
              <a:ext cx="958850" cy="206375"/>
            </a:xfrm>
            <a:custGeom>
              <a:avLst/>
              <a:gdLst>
                <a:gd name="connsiteX0" fmla="*/ 0 w 958850"/>
                <a:gd name="connsiteY0" fmla="*/ 206375 h 206375"/>
                <a:gd name="connsiteX1" fmla="*/ 79375 w 958850"/>
                <a:gd name="connsiteY1" fmla="*/ 203200 h 206375"/>
                <a:gd name="connsiteX2" fmla="*/ 117475 w 958850"/>
                <a:gd name="connsiteY2" fmla="*/ 190500 h 206375"/>
                <a:gd name="connsiteX3" fmla="*/ 165100 w 958850"/>
                <a:gd name="connsiteY3" fmla="*/ 184150 h 206375"/>
                <a:gd name="connsiteX4" fmla="*/ 203200 w 958850"/>
                <a:gd name="connsiteY4" fmla="*/ 171450 h 206375"/>
                <a:gd name="connsiteX5" fmla="*/ 231775 w 958850"/>
                <a:gd name="connsiteY5" fmla="*/ 161925 h 206375"/>
                <a:gd name="connsiteX6" fmla="*/ 276225 w 958850"/>
                <a:gd name="connsiteY6" fmla="*/ 158750 h 206375"/>
                <a:gd name="connsiteX7" fmla="*/ 304800 w 958850"/>
                <a:gd name="connsiteY7" fmla="*/ 152400 h 206375"/>
                <a:gd name="connsiteX8" fmla="*/ 327025 w 958850"/>
                <a:gd name="connsiteY8" fmla="*/ 142875 h 206375"/>
                <a:gd name="connsiteX9" fmla="*/ 368300 w 958850"/>
                <a:gd name="connsiteY9" fmla="*/ 136525 h 206375"/>
                <a:gd name="connsiteX10" fmla="*/ 422275 w 958850"/>
                <a:gd name="connsiteY10" fmla="*/ 127000 h 206375"/>
                <a:gd name="connsiteX11" fmla="*/ 450850 w 958850"/>
                <a:gd name="connsiteY11" fmla="*/ 114300 h 206375"/>
                <a:gd name="connsiteX12" fmla="*/ 492125 w 958850"/>
                <a:gd name="connsiteY12" fmla="*/ 117475 h 206375"/>
                <a:gd name="connsiteX13" fmla="*/ 514350 w 958850"/>
                <a:gd name="connsiteY13" fmla="*/ 117475 h 206375"/>
                <a:gd name="connsiteX14" fmla="*/ 584200 w 958850"/>
                <a:gd name="connsiteY14" fmla="*/ 88900 h 206375"/>
                <a:gd name="connsiteX15" fmla="*/ 628650 w 958850"/>
                <a:gd name="connsiteY15" fmla="*/ 82550 h 206375"/>
                <a:gd name="connsiteX16" fmla="*/ 666750 w 958850"/>
                <a:gd name="connsiteY16" fmla="*/ 76200 h 206375"/>
                <a:gd name="connsiteX17" fmla="*/ 720725 w 958850"/>
                <a:gd name="connsiteY17" fmla="*/ 57150 h 206375"/>
                <a:gd name="connsiteX18" fmla="*/ 768350 w 958850"/>
                <a:gd name="connsiteY18" fmla="*/ 60325 h 206375"/>
                <a:gd name="connsiteX19" fmla="*/ 787400 w 958850"/>
                <a:gd name="connsiteY19" fmla="*/ 44450 h 206375"/>
                <a:gd name="connsiteX20" fmla="*/ 809625 w 958850"/>
                <a:gd name="connsiteY20" fmla="*/ 31750 h 206375"/>
                <a:gd name="connsiteX21" fmla="*/ 850900 w 958850"/>
                <a:gd name="connsiteY21" fmla="*/ 25400 h 206375"/>
                <a:gd name="connsiteX22" fmla="*/ 911225 w 958850"/>
                <a:gd name="connsiteY22" fmla="*/ 12700 h 206375"/>
                <a:gd name="connsiteX23" fmla="*/ 958850 w 958850"/>
                <a:gd name="connsiteY23" fmla="*/ 0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8850" h="206375">
                  <a:moveTo>
                    <a:pt x="0" y="206375"/>
                  </a:moveTo>
                  <a:cubicBezTo>
                    <a:pt x="29898" y="206110"/>
                    <a:pt x="59796" y="205846"/>
                    <a:pt x="79375" y="203200"/>
                  </a:cubicBezTo>
                  <a:cubicBezTo>
                    <a:pt x="98954" y="200554"/>
                    <a:pt x="103188" y="193675"/>
                    <a:pt x="117475" y="190500"/>
                  </a:cubicBezTo>
                  <a:cubicBezTo>
                    <a:pt x="131762" y="187325"/>
                    <a:pt x="150813" y="187325"/>
                    <a:pt x="165100" y="184150"/>
                  </a:cubicBezTo>
                  <a:cubicBezTo>
                    <a:pt x="179387" y="180975"/>
                    <a:pt x="203200" y="171450"/>
                    <a:pt x="203200" y="171450"/>
                  </a:cubicBezTo>
                  <a:cubicBezTo>
                    <a:pt x="214312" y="167746"/>
                    <a:pt x="219604" y="164042"/>
                    <a:pt x="231775" y="161925"/>
                  </a:cubicBezTo>
                  <a:cubicBezTo>
                    <a:pt x="243946" y="159808"/>
                    <a:pt x="264054" y="160337"/>
                    <a:pt x="276225" y="158750"/>
                  </a:cubicBezTo>
                  <a:cubicBezTo>
                    <a:pt x="288396" y="157163"/>
                    <a:pt x="296333" y="155046"/>
                    <a:pt x="304800" y="152400"/>
                  </a:cubicBezTo>
                  <a:cubicBezTo>
                    <a:pt x="313267" y="149754"/>
                    <a:pt x="316442" y="145521"/>
                    <a:pt x="327025" y="142875"/>
                  </a:cubicBezTo>
                  <a:cubicBezTo>
                    <a:pt x="337608" y="140229"/>
                    <a:pt x="368300" y="136525"/>
                    <a:pt x="368300" y="136525"/>
                  </a:cubicBezTo>
                  <a:cubicBezTo>
                    <a:pt x="384175" y="133879"/>
                    <a:pt x="408517" y="130704"/>
                    <a:pt x="422275" y="127000"/>
                  </a:cubicBezTo>
                  <a:cubicBezTo>
                    <a:pt x="436033" y="123296"/>
                    <a:pt x="439208" y="115887"/>
                    <a:pt x="450850" y="114300"/>
                  </a:cubicBezTo>
                  <a:cubicBezTo>
                    <a:pt x="462492" y="112713"/>
                    <a:pt x="481542" y="116946"/>
                    <a:pt x="492125" y="117475"/>
                  </a:cubicBezTo>
                  <a:cubicBezTo>
                    <a:pt x="502708" y="118004"/>
                    <a:pt x="499004" y="122238"/>
                    <a:pt x="514350" y="117475"/>
                  </a:cubicBezTo>
                  <a:cubicBezTo>
                    <a:pt x="529696" y="112712"/>
                    <a:pt x="565150" y="94721"/>
                    <a:pt x="584200" y="88900"/>
                  </a:cubicBezTo>
                  <a:cubicBezTo>
                    <a:pt x="603250" y="83079"/>
                    <a:pt x="614892" y="84667"/>
                    <a:pt x="628650" y="82550"/>
                  </a:cubicBezTo>
                  <a:cubicBezTo>
                    <a:pt x="642408" y="80433"/>
                    <a:pt x="651404" y="80433"/>
                    <a:pt x="666750" y="76200"/>
                  </a:cubicBezTo>
                  <a:cubicBezTo>
                    <a:pt x="682096" y="71967"/>
                    <a:pt x="703792" y="59796"/>
                    <a:pt x="720725" y="57150"/>
                  </a:cubicBezTo>
                  <a:cubicBezTo>
                    <a:pt x="737658" y="54504"/>
                    <a:pt x="757238" y="62442"/>
                    <a:pt x="768350" y="60325"/>
                  </a:cubicBezTo>
                  <a:cubicBezTo>
                    <a:pt x="779462" y="58208"/>
                    <a:pt x="780521" y="49212"/>
                    <a:pt x="787400" y="44450"/>
                  </a:cubicBezTo>
                  <a:cubicBezTo>
                    <a:pt x="794279" y="39688"/>
                    <a:pt x="799042" y="34925"/>
                    <a:pt x="809625" y="31750"/>
                  </a:cubicBezTo>
                  <a:cubicBezTo>
                    <a:pt x="820208" y="28575"/>
                    <a:pt x="833967" y="28575"/>
                    <a:pt x="850900" y="25400"/>
                  </a:cubicBezTo>
                  <a:cubicBezTo>
                    <a:pt x="867833" y="22225"/>
                    <a:pt x="893233" y="16933"/>
                    <a:pt x="911225" y="12700"/>
                  </a:cubicBezTo>
                  <a:cubicBezTo>
                    <a:pt x="929217" y="8467"/>
                    <a:pt x="958850" y="0"/>
                    <a:pt x="958850" y="0"/>
                  </a:cubicBezTo>
                </a:path>
              </a:pathLst>
            </a:custGeom>
            <a:ln w="57150" cap="flat" cmpd="sng" algn="ctr">
              <a:solidFill>
                <a:srgbClr val="5F96C5"/>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142" name="Freeform 141"/>
            <p:cNvSpPr/>
            <p:nvPr/>
          </p:nvSpPr>
          <p:spPr>
            <a:xfrm>
              <a:off x="3298825" y="3854450"/>
              <a:ext cx="923925" cy="212725"/>
            </a:xfrm>
            <a:custGeom>
              <a:avLst/>
              <a:gdLst>
                <a:gd name="connsiteX0" fmla="*/ 0 w 923925"/>
                <a:gd name="connsiteY0" fmla="*/ 212725 h 212725"/>
                <a:gd name="connsiteX1" fmla="*/ 76200 w 923925"/>
                <a:gd name="connsiteY1" fmla="*/ 193675 h 212725"/>
                <a:gd name="connsiteX2" fmla="*/ 111125 w 923925"/>
                <a:gd name="connsiteY2" fmla="*/ 193675 h 212725"/>
                <a:gd name="connsiteX3" fmla="*/ 142875 w 923925"/>
                <a:gd name="connsiteY3" fmla="*/ 180975 h 212725"/>
                <a:gd name="connsiteX4" fmla="*/ 171450 w 923925"/>
                <a:gd name="connsiteY4" fmla="*/ 174625 h 212725"/>
                <a:gd name="connsiteX5" fmla="*/ 212725 w 923925"/>
                <a:gd name="connsiteY5" fmla="*/ 161925 h 212725"/>
                <a:gd name="connsiteX6" fmla="*/ 238125 w 923925"/>
                <a:gd name="connsiteY6" fmla="*/ 158750 h 212725"/>
                <a:gd name="connsiteX7" fmla="*/ 288925 w 923925"/>
                <a:gd name="connsiteY7" fmla="*/ 146050 h 212725"/>
                <a:gd name="connsiteX8" fmla="*/ 330200 w 923925"/>
                <a:gd name="connsiteY8" fmla="*/ 130175 h 212725"/>
                <a:gd name="connsiteX9" fmla="*/ 374650 w 923925"/>
                <a:gd name="connsiteY9" fmla="*/ 117475 h 212725"/>
                <a:gd name="connsiteX10" fmla="*/ 425450 w 923925"/>
                <a:gd name="connsiteY10" fmla="*/ 107950 h 212725"/>
                <a:gd name="connsiteX11" fmla="*/ 466725 w 923925"/>
                <a:gd name="connsiteY11" fmla="*/ 98425 h 212725"/>
                <a:gd name="connsiteX12" fmla="*/ 508000 w 923925"/>
                <a:gd name="connsiteY12" fmla="*/ 95250 h 212725"/>
                <a:gd name="connsiteX13" fmla="*/ 593725 w 923925"/>
                <a:gd name="connsiteY13" fmla="*/ 79375 h 212725"/>
                <a:gd name="connsiteX14" fmla="*/ 654050 w 923925"/>
                <a:gd name="connsiteY14" fmla="*/ 60325 h 212725"/>
                <a:gd name="connsiteX15" fmla="*/ 714375 w 923925"/>
                <a:gd name="connsiteY15" fmla="*/ 47625 h 212725"/>
                <a:gd name="connsiteX16" fmla="*/ 758825 w 923925"/>
                <a:gd name="connsiteY16" fmla="*/ 44450 h 212725"/>
                <a:gd name="connsiteX17" fmla="*/ 800100 w 923925"/>
                <a:gd name="connsiteY17" fmla="*/ 22225 h 212725"/>
                <a:gd name="connsiteX18" fmla="*/ 844550 w 923925"/>
                <a:gd name="connsiteY18" fmla="*/ 9525 h 212725"/>
                <a:gd name="connsiteX19" fmla="*/ 869950 w 923925"/>
                <a:gd name="connsiteY19" fmla="*/ 6350 h 212725"/>
                <a:gd name="connsiteX20" fmla="*/ 923925 w 923925"/>
                <a:gd name="connsiteY20" fmla="*/ 0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3925" h="212725">
                  <a:moveTo>
                    <a:pt x="0" y="212725"/>
                  </a:moveTo>
                  <a:cubicBezTo>
                    <a:pt x="28839" y="204787"/>
                    <a:pt x="57679" y="196850"/>
                    <a:pt x="76200" y="193675"/>
                  </a:cubicBezTo>
                  <a:cubicBezTo>
                    <a:pt x="94721" y="190500"/>
                    <a:pt x="100013" y="195792"/>
                    <a:pt x="111125" y="193675"/>
                  </a:cubicBezTo>
                  <a:cubicBezTo>
                    <a:pt x="122237" y="191558"/>
                    <a:pt x="132821" y="184150"/>
                    <a:pt x="142875" y="180975"/>
                  </a:cubicBezTo>
                  <a:cubicBezTo>
                    <a:pt x="152929" y="177800"/>
                    <a:pt x="159808" y="177800"/>
                    <a:pt x="171450" y="174625"/>
                  </a:cubicBezTo>
                  <a:cubicBezTo>
                    <a:pt x="183092" y="171450"/>
                    <a:pt x="201612" y="164571"/>
                    <a:pt x="212725" y="161925"/>
                  </a:cubicBezTo>
                  <a:cubicBezTo>
                    <a:pt x="223838" y="159279"/>
                    <a:pt x="225425" y="161396"/>
                    <a:pt x="238125" y="158750"/>
                  </a:cubicBezTo>
                  <a:cubicBezTo>
                    <a:pt x="250825" y="156104"/>
                    <a:pt x="273579" y="150813"/>
                    <a:pt x="288925" y="146050"/>
                  </a:cubicBezTo>
                  <a:cubicBezTo>
                    <a:pt x="304271" y="141287"/>
                    <a:pt x="315912" y="134938"/>
                    <a:pt x="330200" y="130175"/>
                  </a:cubicBezTo>
                  <a:cubicBezTo>
                    <a:pt x="344488" y="125412"/>
                    <a:pt x="358775" y="121179"/>
                    <a:pt x="374650" y="117475"/>
                  </a:cubicBezTo>
                  <a:cubicBezTo>
                    <a:pt x="390525" y="113771"/>
                    <a:pt x="410104" y="111125"/>
                    <a:pt x="425450" y="107950"/>
                  </a:cubicBezTo>
                  <a:cubicBezTo>
                    <a:pt x="440796" y="104775"/>
                    <a:pt x="452967" y="100542"/>
                    <a:pt x="466725" y="98425"/>
                  </a:cubicBezTo>
                  <a:cubicBezTo>
                    <a:pt x="480483" y="96308"/>
                    <a:pt x="486833" y="98425"/>
                    <a:pt x="508000" y="95250"/>
                  </a:cubicBezTo>
                  <a:cubicBezTo>
                    <a:pt x="529167" y="92075"/>
                    <a:pt x="569383" y="85196"/>
                    <a:pt x="593725" y="79375"/>
                  </a:cubicBezTo>
                  <a:cubicBezTo>
                    <a:pt x="618067" y="73554"/>
                    <a:pt x="633942" y="65617"/>
                    <a:pt x="654050" y="60325"/>
                  </a:cubicBezTo>
                  <a:cubicBezTo>
                    <a:pt x="674158" y="55033"/>
                    <a:pt x="696912" y="50271"/>
                    <a:pt x="714375" y="47625"/>
                  </a:cubicBezTo>
                  <a:cubicBezTo>
                    <a:pt x="731838" y="44979"/>
                    <a:pt x="744538" y="48683"/>
                    <a:pt x="758825" y="44450"/>
                  </a:cubicBezTo>
                  <a:cubicBezTo>
                    <a:pt x="773112" y="40217"/>
                    <a:pt x="785813" y="28046"/>
                    <a:pt x="800100" y="22225"/>
                  </a:cubicBezTo>
                  <a:cubicBezTo>
                    <a:pt x="814387" y="16404"/>
                    <a:pt x="832908" y="12171"/>
                    <a:pt x="844550" y="9525"/>
                  </a:cubicBezTo>
                  <a:cubicBezTo>
                    <a:pt x="856192" y="6879"/>
                    <a:pt x="869950" y="6350"/>
                    <a:pt x="869950" y="6350"/>
                  </a:cubicBezTo>
                  <a:lnTo>
                    <a:pt x="923925" y="0"/>
                  </a:lnTo>
                </a:path>
              </a:pathLst>
            </a:custGeom>
            <a:ln w="57150" cap="flat" cmpd="sng" algn="ctr">
              <a:solidFill>
                <a:srgbClr val="5F96C5"/>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143" name="Freeform 142"/>
            <p:cNvSpPr/>
            <p:nvPr/>
          </p:nvSpPr>
          <p:spPr>
            <a:xfrm>
              <a:off x="4241800" y="3514725"/>
              <a:ext cx="1504950" cy="333375"/>
            </a:xfrm>
            <a:custGeom>
              <a:avLst/>
              <a:gdLst>
                <a:gd name="connsiteX0" fmla="*/ 0 w 1504950"/>
                <a:gd name="connsiteY0" fmla="*/ 333375 h 333375"/>
                <a:gd name="connsiteX1" fmla="*/ 50800 w 1504950"/>
                <a:gd name="connsiteY1" fmla="*/ 323850 h 333375"/>
                <a:gd name="connsiteX2" fmla="*/ 92075 w 1504950"/>
                <a:gd name="connsiteY2" fmla="*/ 317500 h 333375"/>
                <a:gd name="connsiteX3" fmla="*/ 139700 w 1504950"/>
                <a:gd name="connsiteY3" fmla="*/ 311150 h 333375"/>
                <a:gd name="connsiteX4" fmla="*/ 215900 w 1504950"/>
                <a:gd name="connsiteY4" fmla="*/ 301625 h 333375"/>
                <a:gd name="connsiteX5" fmla="*/ 260350 w 1504950"/>
                <a:gd name="connsiteY5" fmla="*/ 295275 h 333375"/>
                <a:gd name="connsiteX6" fmla="*/ 342900 w 1504950"/>
                <a:gd name="connsiteY6" fmla="*/ 273050 h 333375"/>
                <a:gd name="connsiteX7" fmla="*/ 377825 w 1504950"/>
                <a:gd name="connsiteY7" fmla="*/ 263525 h 333375"/>
                <a:gd name="connsiteX8" fmla="*/ 434975 w 1504950"/>
                <a:gd name="connsiteY8" fmla="*/ 254000 h 333375"/>
                <a:gd name="connsiteX9" fmla="*/ 466725 w 1504950"/>
                <a:gd name="connsiteY9" fmla="*/ 244475 h 333375"/>
                <a:gd name="connsiteX10" fmla="*/ 498475 w 1504950"/>
                <a:gd name="connsiteY10" fmla="*/ 238125 h 333375"/>
                <a:gd name="connsiteX11" fmla="*/ 542925 w 1504950"/>
                <a:gd name="connsiteY11" fmla="*/ 234950 h 333375"/>
                <a:gd name="connsiteX12" fmla="*/ 581025 w 1504950"/>
                <a:gd name="connsiteY12" fmla="*/ 231775 h 333375"/>
                <a:gd name="connsiteX13" fmla="*/ 631825 w 1504950"/>
                <a:gd name="connsiteY13" fmla="*/ 219075 h 333375"/>
                <a:gd name="connsiteX14" fmla="*/ 676275 w 1504950"/>
                <a:gd name="connsiteY14" fmla="*/ 206375 h 333375"/>
                <a:gd name="connsiteX15" fmla="*/ 727075 w 1504950"/>
                <a:gd name="connsiteY15" fmla="*/ 193675 h 333375"/>
                <a:gd name="connsiteX16" fmla="*/ 768350 w 1504950"/>
                <a:gd name="connsiteY16" fmla="*/ 177800 h 333375"/>
                <a:gd name="connsiteX17" fmla="*/ 796925 w 1504950"/>
                <a:gd name="connsiteY17" fmla="*/ 168275 h 333375"/>
                <a:gd name="connsiteX18" fmla="*/ 825500 w 1504950"/>
                <a:gd name="connsiteY18" fmla="*/ 158750 h 333375"/>
                <a:gd name="connsiteX19" fmla="*/ 879475 w 1504950"/>
                <a:gd name="connsiteY19" fmla="*/ 155575 h 333375"/>
                <a:gd name="connsiteX20" fmla="*/ 920750 w 1504950"/>
                <a:gd name="connsiteY20" fmla="*/ 139700 h 333375"/>
                <a:gd name="connsiteX21" fmla="*/ 949325 w 1504950"/>
                <a:gd name="connsiteY21" fmla="*/ 120650 h 333375"/>
                <a:gd name="connsiteX22" fmla="*/ 1000125 w 1504950"/>
                <a:gd name="connsiteY22" fmla="*/ 111125 h 333375"/>
                <a:gd name="connsiteX23" fmla="*/ 1035050 w 1504950"/>
                <a:gd name="connsiteY23" fmla="*/ 104775 h 333375"/>
                <a:gd name="connsiteX24" fmla="*/ 1079500 w 1504950"/>
                <a:gd name="connsiteY24" fmla="*/ 92075 h 333375"/>
                <a:gd name="connsiteX25" fmla="*/ 1114425 w 1504950"/>
                <a:gd name="connsiteY25" fmla="*/ 85725 h 333375"/>
                <a:gd name="connsiteX26" fmla="*/ 1152525 w 1504950"/>
                <a:gd name="connsiteY26" fmla="*/ 88900 h 333375"/>
                <a:gd name="connsiteX27" fmla="*/ 1209675 w 1504950"/>
                <a:gd name="connsiteY27" fmla="*/ 79375 h 333375"/>
                <a:gd name="connsiteX28" fmla="*/ 1238250 w 1504950"/>
                <a:gd name="connsiteY28" fmla="*/ 66675 h 333375"/>
                <a:gd name="connsiteX29" fmla="*/ 1266825 w 1504950"/>
                <a:gd name="connsiteY29" fmla="*/ 66675 h 333375"/>
                <a:gd name="connsiteX30" fmla="*/ 1298575 w 1504950"/>
                <a:gd name="connsiteY30" fmla="*/ 57150 h 333375"/>
                <a:gd name="connsiteX31" fmla="*/ 1336675 w 1504950"/>
                <a:gd name="connsiteY31" fmla="*/ 50800 h 333375"/>
                <a:gd name="connsiteX32" fmla="*/ 1365250 w 1504950"/>
                <a:gd name="connsiteY32" fmla="*/ 44450 h 333375"/>
                <a:gd name="connsiteX33" fmla="*/ 1409700 w 1504950"/>
                <a:gd name="connsiteY33" fmla="*/ 31750 h 333375"/>
                <a:gd name="connsiteX34" fmla="*/ 1450975 w 1504950"/>
                <a:gd name="connsiteY34" fmla="*/ 12700 h 333375"/>
                <a:gd name="connsiteX35" fmla="*/ 1485900 w 1504950"/>
                <a:gd name="connsiteY35" fmla="*/ 6350 h 333375"/>
                <a:gd name="connsiteX36" fmla="*/ 1504950 w 1504950"/>
                <a:gd name="connsiteY36"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04950" h="333375">
                  <a:moveTo>
                    <a:pt x="0" y="333375"/>
                  </a:moveTo>
                  <a:lnTo>
                    <a:pt x="50800" y="323850"/>
                  </a:lnTo>
                  <a:cubicBezTo>
                    <a:pt x="66146" y="321204"/>
                    <a:pt x="92075" y="317500"/>
                    <a:pt x="92075" y="317500"/>
                  </a:cubicBezTo>
                  <a:lnTo>
                    <a:pt x="139700" y="311150"/>
                  </a:lnTo>
                  <a:lnTo>
                    <a:pt x="215900" y="301625"/>
                  </a:lnTo>
                  <a:cubicBezTo>
                    <a:pt x="236008" y="298979"/>
                    <a:pt x="239183" y="300037"/>
                    <a:pt x="260350" y="295275"/>
                  </a:cubicBezTo>
                  <a:cubicBezTo>
                    <a:pt x="281517" y="290513"/>
                    <a:pt x="342900" y="273050"/>
                    <a:pt x="342900" y="273050"/>
                  </a:cubicBezTo>
                  <a:cubicBezTo>
                    <a:pt x="362479" y="267758"/>
                    <a:pt x="362479" y="266700"/>
                    <a:pt x="377825" y="263525"/>
                  </a:cubicBezTo>
                  <a:cubicBezTo>
                    <a:pt x="393171" y="260350"/>
                    <a:pt x="420158" y="257175"/>
                    <a:pt x="434975" y="254000"/>
                  </a:cubicBezTo>
                  <a:cubicBezTo>
                    <a:pt x="449792" y="250825"/>
                    <a:pt x="456142" y="247121"/>
                    <a:pt x="466725" y="244475"/>
                  </a:cubicBezTo>
                  <a:cubicBezTo>
                    <a:pt x="477308" y="241829"/>
                    <a:pt x="485775" y="239712"/>
                    <a:pt x="498475" y="238125"/>
                  </a:cubicBezTo>
                  <a:cubicBezTo>
                    <a:pt x="511175" y="236538"/>
                    <a:pt x="542925" y="234950"/>
                    <a:pt x="542925" y="234950"/>
                  </a:cubicBezTo>
                  <a:cubicBezTo>
                    <a:pt x="556683" y="233892"/>
                    <a:pt x="566208" y="234421"/>
                    <a:pt x="581025" y="231775"/>
                  </a:cubicBezTo>
                  <a:cubicBezTo>
                    <a:pt x="595842" y="229129"/>
                    <a:pt x="615950" y="223308"/>
                    <a:pt x="631825" y="219075"/>
                  </a:cubicBezTo>
                  <a:cubicBezTo>
                    <a:pt x="647700" y="214842"/>
                    <a:pt x="660400" y="210608"/>
                    <a:pt x="676275" y="206375"/>
                  </a:cubicBezTo>
                  <a:cubicBezTo>
                    <a:pt x="692150" y="202142"/>
                    <a:pt x="711729" y="198438"/>
                    <a:pt x="727075" y="193675"/>
                  </a:cubicBezTo>
                  <a:cubicBezTo>
                    <a:pt x="742421" y="188912"/>
                    <a:pt x="756708" y="182033"/>
                    <a:pt x="768350" y="177800"/>
                  </a:cubicBezTo>
                  <a:cubicBezTo>
                    <a:pt x="779992" y="173567"/>
                    <a:pt x="796925" y="168275"/>
                    <a:pt x="796925" y="168275"/>
                  </a:cubicBezTo>
                  <a:cubicBezTo>
                    <a:pt x="806450" y="165100"/>
                    <a:pt x="811742" y="160867"/>
                    <a:pt x="825500" y="158750"/>
                  </a:cubicBezTo>
                  <a:cubicBezTo>
                    <a:pt x="839258" y="156633"/>
                    <a:pt x="863600" y="158750"/>
                    <a:pt x="879475" y="155575"/>
                  </a:cubicBezTo>
                  <a:cubicBezTo>
                    <a:pt x="895350" y="152400"/>
                    <a:pt x="909108" y="145521"/>
                    <a:pt x="920750" y="139700"/>
                  </a:cubicBezTo>
                  <a:cubicBezTo>
                    <a:pt x="932392" y="133879"/>
                    <a:pt x="936096" y="125412"/>
                    <a:pt x="949325" y="120650"/>
                  </a:cubicBezTo>
                  <a:cubicBezTo>
                    <a:pt x="962554" y="115888"/>
                    <a:pt x="1000125" y="111125"/>
                    <a:pt x="1000125" y="111125"/>
                  </a:cubicBezTo>
                  <a:cubicBezTo>
                    <a:pt x="1014412" y="108479"/>
                    <a:pt x="1021821" y="107950"/>
                    <a:pt x="1035050" y="104775"/>
                  </a:cubicBezTo>
                  <a:cubicBezTo>
                    <a:pt x="1048279" y="101600"/>
                    <a:pt x="1066271" y="95250"/>
                    <a:pt x="1079500" y="92075"/>
                  </a:cubicBezTo>
                  <a:cubicBezTo>
                    <a:pt x="1092729" y="88900"/>
                    <a:pt x="1102254" y="86254"/>
                    <a:pt x="1114425" y="85725"/>
                  </a:cubicBezTo>
                  <a:cubicBezTo>
                    <a:pt x="1126596" y="85196"/>
                    <a:pt x="1136650" y="89958"/>
                    <a:pt x="1152525" y="88900"/>
                  </a:cubicBezTo>
                  <a:cubicBezTo>
                    <a:pt x="1168400" y="87842"/>
                    <a:pt x="1195388" y="83079"/>
                    <a:pt x="1209675" y="79375"/>
                  </a:cubicBezTo>
                  <a:cubicBezTo>
                    <a:pt x="1223962" y="75671"/>
                    <a:pt x="1228725" y="68792"/>
                    <a:pt x="1238250" y="66675"/>
                  </a:cubicBezTo>
                  <a:cubicBezTo>
                    <a:pt x="1247775" y="64558"/>
                    <a:pt x="1256771" y="68262"/>
                    <a:pt x="1266825" y="66675"/>
                  </a:cubicBezTo>
                  <a:cubicBezTo>
                    <a:pt x="1276879" y="65088"/>
                    <a:pt x="1286933" y="59796"/>
                    <a:pt x="1298575" y="57150"/>
                  </a:cubicBezTo>
                  <a:cubicBezTo>
                    <a:pt x="1310217" y="54504"/>
                    <a:pt x="1325563" y="52917"/>
                    <a:pt x="1336675" y="50800"/>
                  </a:cubicBezTo>
                  <a:cubicBezTo>
                    <a:pt x="1347787" y="48683"/>
                    <a:pt x="1353079" y="47625"/>
                    <a:pt x="1365250" y="44450"/>
                  </a:cubicBezTo>
                  <a:cubicBezTo>
                    <a:pt x="1377421" y="41275"/>
                    <a:pt x="1395413" y="37042"/>
                    <a:pt x="1409700" y="31750"/>
                  </a:cubicBezTo>
                  <a:cubicBezTo>
                    <a:pt x="1423987" y="26458"/>
                    <a:pt x="1438275" y="16933"/>
                    <a:pt x="1450975" y="12700"/>
                  </a:cubicBezTo>
                  <a:cubicBezTo>
                    <a:pt x="1463675" y="8467"/>
                    <a:pt x="1476904" y="8467"/>
                    <a:pt x="1485900" y="6350"/>
                  </a:cubicBezTo>
                  <a:cubicBezTo>
                    <a:pt x="1494896" y="4233"/>
                    <a:pt x="1504950" y="0"/>
                    <a:pt x="1504950" y="0"/>
                  </a:cubicBezTo>
                </a:path>
              </a:pathLst>
            </a:custGeom>
            <a:ln w="57150" cap="flat" cmpd="sng" algn="ctr">
              <a:solidFill>
                <a:srgbClr val="5F96C5"/>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144" name="Freeform 143"/>
            <p:cNvSpPr/>
            <p:nvPr/>
          </p:nvSpPr>
          <p:spPr>
            <a:xfrm>
              <a:off x="5746750" y="3225271"/>
              <a:ext cx="1422929" cy="286279"/>
            </a:xfrm>
            <a:custGeom>
              <a:avLst/>
              <a:gdLst>
                <a:gd name="connsiteX0" fmla="*/ 0 w 1422929"/>
                <a:gd name="connsiteY0" fmla="*/ 286279 h 286279"/>
                <a:gd name="connsiteX1" fmla="*/ 104775 w 1422929"/>
                <a:gd name="connsiteY1" fmla="*/ 267229 h 286279"/>
                <a:gd name="connsiteX2" fmla="*/ 149225 w 1422929"/>
                <a:gd name="connsiteY2" fmla="*/ 254529 h 286279"/>
                <a:gd name="connsiteX3" fmla="*/ 193675 w 1422929"/>
                <a:gd name="connsiteY3" fmla="*/ 245004 h 286279"/>
                <a:gd name="connsiteX4" fmla="*/ 228600 w 1422929"/>
                <a:gd name="connsiteY4" fmla="*/ 238654 h 286279"/>
                <a:gd name="connsiteX5" fmla="*/ 247650 w 1422929"/>
                <a:gd name="connsiteY5" fmla="*/ 232304 h 286279"/>
                <a:gd name="connsiteX6" fmla="*/ 269875 w 1422929"/>
                <a:gd name="connsiteY6" fmla="*/ 229129 h 286279"/>
                <a:gd name="connsiteX7" fmla="*/ 295275 w 1422929"/>
                <a:gd name="connsiteY7" fmla="*/ 222779 h 286279"/>
                <a:gd name="connsiteX8" fmla="*/ 342900 w 1422929"/>
                <a:gd name="connsiteY8" fmla="*/ 219604 h 286279"/>
                <a:gd name="connsiteX9" fmla="*/ 368300 w 1422929"/>
                <a:gd name="connsiteY9" fmla="*/ 213254 h 286279"/>
                <a:gd name="connsiteX10" fmla="*/ 409575 w 1422929"/>
                <a:gd name="connsiteY10" fmla="*/ 200554 h 286279"/>
                <a:gd name="connsiteX11" fmla="*/ 469900 w 1422929"/>
                <a:gd name="connsiteY11" fmla="*/ 191029 h 286279"/>
                <a:gd name="connsiteX12" fmla="*/ 508000 w 1422929"/>
                <a:gd name="connsiteY12" fmla="*/ 191029 h 286279"/>
                <a:gd name="connsiteX13" fmla="*/ 536575 w 1422929"/>
                <a:gd name="connsiteY13" fmla="*/ 181504 h 286279"/>
                <a:gd name="connsiteX14" fmla="*/ 584200 w 1422929"/>
                <a:gd name="connsiteY14" fmla="*/ 168804 h 286279"/>
                <a:gd name="connsiteX15" fmla="*/ 638175 w 1422929"/>
                <a:gd name="connsiteY15" fmla="*/ 168804 h 286279"/>
                <a:gd name="connsiteX16" fmla="*/ 663575 w 1422929"/>
                <a:gd name="connsiteY16" fmla="*/ 159279 h 286279"/>
                <a:gd name="connsiteX17" fmla="*/ 695325 w 1422929"/>
                <a:gd name="connsiteY17" fmla="*/ 156104 h 286279"/>
                <a:gd name="connsiteX18" fmla="*/ 720725 w 1422929"/>
                <a:gd name="connsiteY18" fmla="*/ 159279 h 286279"/>
                <a:gd name="connsiteX19" fmla="*/ 755650 w 1422929"/>
                <a:gd name="connsiteY19" fmla="*/ 146579 h 286279"/>
                <a:gd name="connsiteX20" fmla="*/ 796925 w 1422929"/>
                <a:gd name="connsiteY20" fmla="*/ 137054 h 286279"/>
                <a:gd name="connsiteX21" fmla="*/ 844550 w 1422929"/>
                <a:gd name="connsiteY21" fmla="*/ 121179 h 286279"/>
                <a:gd name="connsiteX22" fmla="*/ 898525 w 1422929"/>
                <a:gd name="connsiteY22" fmla="*/ 114829 h 286279"/>
                <a:gd name="connsiteX23" fmla="*/ 930275 w 1422929"/>
                <a:gd name="connsiteY23" fmla="*/ 108479 h 286279"/>
                <a:gd name="connsiteX24" fmla="*/ 968375 w 1422929"/>
                <a:gd name="connsiteY24" fmla="*/ 102129 h 286279"/>
                <a:gd name="connsiteX25" fmla="*/ 1031875 w 1422929"/>
                <a:gd name="connsiteY25" fmla="*/ 83079 h 286279"/>
                <a:gd name="connsiteX26" fmla="*/ 1044575 w 1422929"/>
                <a:gd name="connsiteY26" fmla="*/ 73554 h 286279"/>
                <a:gd name="connsiteX27" fmla="*/ 1079500 w 1422929"/>
                <a:gd name="connsiteY27" fmla="*/ 60854 h 286279"/>
                <a:gd name="connsiteX28" fmla="*/ 1133475 w 1422929"/>
                <a:gd name="connsiteY28" fmla="*/ 44979 h 286279"/>
                <a:gd name="connsiteX29" fmla="*/ 1193800 w 1422929"/>
                <a:gd name="connsiteY29" fmla="*/ 35454 h 286279"/>
                <a:gd name="connsiteX30" fmla="*/ 1212850 w 1422929"/>
                <a:gd name="connsiteY30" fmla="*/ 32279 h 286279"/>
                <a:gd name="connsiteX31" fmla="*/ 1257300 w 1422929"/>
                <a:gd name="connsiteY31" fmla="*/ 25929 h 286279"/>
                <a:gd name="connsiteX32" fmla="*/ 1295400 w 1422929"/>
                <a:gd name="connsiteY32" fmla="*/ 6879 h 286279"/>
                <a:gd name="connsiteX33" fmla="*/ 1327150 w 1422929"/>
                <a:gd name="connsiteY33" fmla="*/ 529 h 286279"/>
                <a:gd name="connsiteX34" fmla="*/ 1409700 w 1422929"/>
                <a:gd name="connsiteY34" fmla="*/ 3704 h 286279"/>
                <a:gd name="connsiteX35" fmla="*/ 1406525 w 1422929"/>
                <a:gd name="connsiteY35" fmla="*/ 3704 h 28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22929" h="286279">
                  <a:moveTo>
                    <a:pt x="0" y="286279"/>
                  </a:moveTo>
                  <a:lnTo>
                    <a:pt x="104775" y="267229"/>
                  </a:lnTo>
                  <a:cubicBezTo>
                    <a:pt x="129646" y="261937"/>
                    <a:pt x="134408" y="258233"/>
                    <a:pt x="149225" y="254529"/>
                  </a:cubicBezTo>
                  <a:cubicBezTo>
                    <a:pt x="164042" y="250825"/>
                    <a:pt x="180446" y="247650"/>
                    <a:pt x="193675" y="245004"/>
                  </a:cubicBezTo>
                  <a:cubicBezTo>
                    <a:pt x="206904" y="242358"/>
                    <a:pt x="219604" y="240771"/>
                    <a:pt x="228600" y="238654"/>
                  </a:cubicBezTo>
                  <a:cubicBezTo>
                    <a:pt x="237596" y="236537"/>
                    <a:pt x="240771" y="233891"/>
                    <a:pt x="247650" y="232304"/>
                  </a:cubicBezTo>
                  <a:cubicBezTo>
                    <a:pt x="254529" y="230717"/>
                    <a:pt x="261937" y="230717"/>
                    <a:pt x="269875" y="229129"/>
                  </a:cubicBezTo>
                  <a:cubicBezTo>
                    <a:pt x="277813" y="227541"/>
                    <a:pt x="283104" y="224366"/>
                    <a:pt x="295275" y="222779"/>
                  </a:cubicBezTo>
                  <a:cubicBezTo>
                    <a:pt x="307446" y="221192"/>
                    <a:pt x="330729" y="221191"/>
                    <a:pt x="342900" y="219604"/>
                  </a:cubicBezTo>
                  <a:cubicBezTo>
                    <a:pt x="355071" y="218017"/>
                    <a:pt x="357187" y="216429"/>
                    <a:pt x="368300" y="213254"/>
                  </a:cubicBezTo>
                  <a:cubicBezTo>
                    <a:pt x="379413" y="210079"/>
                    <a:pt x="392642" y="204258"/>
                    <a:pt x="409575" y="200554"/>
                  </a:cubicBezTo>
                  <a:cubicBezTo>
                    <a:pt x="426508" y="196850"/>
                    <a:pt x="453496" y="192616"/>
                    <a:pt x="469900" y="191029"/>
                  </a:cubicBezTo>
                  <a:cubicBezTo>
                    <a:pt x="486304" y="189442"/>
                    <a:pt x="496888" y="192616"/>
                    <a:pt x="508000" y="191029"/>
                  </a:cubicBezTo>
                  <a:cubicBezTo>
                    <a:pt x="519112" y="189442"/>
                    <a:pt x="523875" y="185208"/>
                    <a:pt x="536575" y="181504"/>
                  </a:cubicBezTo>
                  <a:cubicBezTo>
                    <a:pt x="549275" y="177800"/>
                    <a:pt x="567267" y="170921"/>
                    <a:pt x="584200" y="168804"/>
                  </a:cubicBezTo>
                  <a:cubicBezTo>
                    <a:pt x="601133" y="166687"/>
                    <a:pt x="624946" y="170391"/>
                    <a:pt x="638175" y="168804"/>
                  </a:cubicBezTo>
                  <a:cubicBezTo>
                    <a:pt x="651404" y="167217"/>
                    <a:pt x="654050" y="161396"/>
                    <a:pt x="663575" y="159279"/>
                  </a:cubicBezTo>
                  <a:cubicBezTo>
                    <a:pt x="673100" y="157162"/>
                    <a:pt x="685800" y="156104"/>
                    <a:pt x="695325" y="156104"/>
                  </a:cubicBezTo>
                  <a:cubicBezTo>
                    <a:pt x="704850" y="156104"/>
                    <a:pt x="710671" y="160866"/>
                    <a:pt x="720725" y="159279"/>
                  </a:cubicBezTo>
                  <a:cubicBezTo>
                    <a:pt x="730779" y="157692"/>
                    <a:pt x="742950" y="150283"/>
                    <a:pt x="755650" y="146579"/>
                  </a:cubicBezTo>
                  <a:cubicBezTo>
                    <a:pt x="768350" y="142875"/>
                    <a:pt x="782108" y="141287"/>
                    <a:pt x="796925" y="137054"/>
                  </a:cubicBezTo>
                  <a:cubicBezTo>
                    <a:pt x="811742" y="132821"/>
                    <a:pt x="827617" y="124883"/>
                    <a:pt x="844550" y="121179"/>
                  </a:cubicBezTo>
                  <a:cubicBezTo>
                    <a:pt x="861483" y="117475"/>
                    <a:pt x="884238" y="116946"/>
                    <a:pt x="898525" y="114829"/>
                  </a:cubicBezTo>
                  <a:cubicBezTo>
                    <a:pt x="912813" y="112712"/>
                    <a:pt x="918633" y="110596"/>
                    <a:pt x="930275" y="108479"/>
                  </a:cubicBezTo>
                  <a:cubicBezTo>
                    <a:pt x="941917" y="106362"/>
                    <a:pt x="951442" y="106362"/>
                    <a:pt x="968375" y="102129"/>
                  </a:cubicBezTo>
                  <a:cubicBezTo>
                    <a:pt x="985308" y="97896"/>
                    <a:pt x="1019175" y="87842"/>
                    <a:pt x="1031875" y="83079"/>
                  </a:cubicBezTo>
                  <a:cubicBezTo>
                    <a:pt x="1044575" y="78316"/>
                    <a:pt x="1036638" y="77258"/>
                    <a:pt x="1044575" y="73554"/>
                  </a:cubicBezTo>
                  <a:cubicBezTo>
                    <a:pt x="1052512" y="69850"/>
                    <a:pt x="1064683" y="65617"/>
                    <a:pt x="1079500" y="60854"/>
                  </a:cubicBezTo>
                  <a:cubicBezTo>
                    <a:pt x="1094317" y="56091"/>
                    <a:pt x="1114425" y="49212"/>
                    <a:pt x="1133475" y="44979"/>
                  </a:cubicBezTo>
                  <a:cubicBezTo>
                    <a:pt x="1152525" y="40746"/>
                    <a:pt x="1193800" y="35454"/>
                    <a:pt x="1193800" y="35454"/>
                  </a:cubicBezTo>
                  <a:lnTo>
                    <a:pt x="1212850" y="32279"/>
                  </a:lnTo>
                  <a:cubicBezTo>
                    <a:pt x="1223433" y="30692"/>
                    <a:pt x="1243542" y="30162"/>
                    <a:pt x="1257300" y="25929"/>
                  </a:cubicBezTo>
                  <a:cubicBezTo>
                    <a:pt x="1271058" y="21696"/>
                    <a:pt x="1283758" y="11112"/>
                    <a:pt x="1295400" y="6879"/>
                  </a:cubicBezTo>
                  <a:cubicBezTo>
                    <a:pt x="1307042" y="2646"/>
                    <a:pt x="1308100" y="1058"/>
                    <a:pt x="1327150" y="529"/>
                  </a:cubicBezTo>
                  <a:cubicBezTo>
                    <a:pt x="1346200" y="0"/>
                    <a:pt x="1396471" y="3175"/>
                    <a:pt x="1409700" y="3704"/>
                  </a:cubicBezTo>
                  <a:cubicBezTo>
                    <a:pt x="1422929" y="4233"/>
                    <a:pt x="1406525" y="3704"/>
                    <a:pt x="1406525" y="3704"/>
                  </a:cubicBezTo>
                </a:path>
              </a:pathLst>
            </a:custGeom>
            <a:ln w="57150" cap="flat" cmpd="sng" algn="ctr">
              <a:solidFill>
                <a:srgbClr val="5F96C5"/>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sp>
          <p:nvSpPr>
            <p:cNvPr id="145" name="Freeform 144"/>
            <p:cNvSpPr/>
            <p:nvPr/>
          </p:nvSpPr>
          <p:spPr>
            <a:xfrm>
              <a:off x="4200525" y="3841750"/>
              <a:ext cx="88900" cy="19050"/>
            </a:xfrm>
            <a:custGeom>
              <a:avLst/>
              <a:gdLst>
                <a:gd name="connsiteX0" fmla="*/ 0 w 88900"/>
                <a:gd name="connsiteY0" fmla="*/ 19050 h 19050"/>
                <a:gd name="connsiteX1" fmla="*/ 88900 w 88900"/>
                <a:gd name="connsiteY1" fmla="*/ 0 h 19050"/>
                <a:gd name="connsiteX2" fmla="*/ 88900 w 88900"/>
                <a:gd name="connsiteY2" fmla="*/ 0 h 19050"/>
              </a:gdLst>
              <a:ahLst/>
              <a:cxnLst>
                <a:cxn ang="0">
                  <a:pos x="connsiteX0" y="connsiteY0"/>
                </a:cxn>
                <a:cxn ang="0">
                  <a:pos x="connsiteX1" y="connsiteY1"/>
                </a:cxn>
                <a:cxn ang="0">
                  <a:pos x="connsiteX2" y="connsiteY2"/>
                </a:cxn>
              </a:cxnLst>
              <a:rect l="l" t="t" r="r" b="b"/>
              <a:pathLst>
                <a:path w="88900" h="19050">
                  <a:moveTo>
                    <a:pt x="0" y="19050"/>
                  </a:moveTo>
                  <a:lnTo>
                    <a:pt x="88900" y="0"/>
                  </a:lnTo>
                  <a:lnTo>
                    <a:pt x="88900" y="0"/>
                  </a:lnTo>
                </a:path>
              </a:pathLst>
            </a:custGeom>
            <a:ln w="57150" cap="flat" cmpd="sng" algn="ctr">
              <a:solidFill>
                <a:srgbClr val="5F96C5"/>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rgbClr val="000000"/>
                </a:solidFill>
              </a:endParaRPr>
            </a:p>
          </p:txBody>
        </p:sp>
      </p:grpSp>
      <p:sp>
        <p:nvSpPr>
          <p:cNvPr id="27697" name="TextBox 151"/>
          <p:cNvSpPr txBox="1">
            <a:spLocks noChangeArrowheads="1"/>
          </p:cNvSpPr>
          <p:nvPr/>
        </p:nvSpPr>
        <p:spPr bwMode="auto">
          <a:xfrm>
            <a:off x="9612313" y="1638301"/>
            <a:ext cx="698500" cy="461963"/>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835</a:t>
            </a:r>
          </a:p>
        </p:txBody>
      </p:sp>
      <p:sp>
        <p:nvSpPr>
          <p:cNvPr id="27698" name="TextBox 152"/>
          <p:cNvSpPr txBox="1">
            <a:spLocks noChangeArrowheads="1"/>
          </p:cNvSpPr>
          <p:nvPr/>
        </p:nvSpPr>
        <p:spPr bwMode="auto">
          <a:xfrm>
            <a:off x="9612314" y="2182813"/>
            <a:ext cx="676275" cy="461962"/>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711</a:t>
            </a:r>
          </a:p>
        </p:txBody>
      </p:sp>
      <p:sp>
        <p:nvSpPr>
          <p:cNvPr id="62" name="Rectangle 61"/>
          <p:cNvSpPr/>
          <p:nvPr/>
        </p:nvSpPr>
        <p:spPr>
          <a:xfrm>
            <a:off x="398463" y="3269041"/>
            <a:ext cx="11201399" cy="1277914"/>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lnSpc>
                <a:spcPct val="107000"/>
              </a:lnSpc>
              <a:spcAft>
                <a:spcPts val="800"/>
              </a:spcAft>
            </a:pPr>
            <a:r>
              <a:rPr lang="en-US" sz="3600" b="1" dirty="0" smtClean="0">
                <a:latin typeface="Calibri" panose="020F0502020204030204" pitchFamily="34" charset="0"/>
                <a:ea typeface="Times New Roman" panose="02020603050405020304" pitchFamily="18" charset="0"/>
                <a:cs typeface="Calibri" panose="020F0502020204030204" pitchFamily="34" charset="0"/>
              </a:rPr>
              <a:t>ARNi was </a:t>
            </a:r>
            <a:r>
              <a:rPr lang="en-US" sz="3600" b="1" dirty="0">
                <a:latin typeface="Calibri" panose="020F0502020204030204" pitchFamily="34" charset="0"/>
                <a:ea typeface="Times New Roman" panose="02020603050405020304" pitchFamily="18" charset="0"/>
                <a:cs typeface="Calibri" panose="020F0502020204030204" pitchFamily="34" charset="0"/>
              </a:rPr>
              <a:t>superior to </a:t>
            </a:r>
            <a:r>
              <a:rPr lang="en-US" sz="3600" b="1" dirty="0" smtClean="0">
                <a:latin typeface="Calibri" panose="020F0502020204030204" pitchFamily="34" charset="0"/>
                <a:ea typeface="Times New Roman" panose="02020603050405020304" pitchFamily="18" charset="0"/>
                <a:cs typeface="Calibri" panose="020F0502020204030204" pitchFamily="34" charset="0"/>
              </a:rPr>
              <a:t>Enalapril </a:t>
            </a:r>
            <a:r>
              <a:rPr lang="en-US" sz="3600" b="1" dirty="0">
                <a:latin typeface="Calibri" panose="020F0502020204030204" pitchFamily="34" charset="0"/>
                <a:ea typeface="Times New Roman" panose="02020603050405020304" pitchFamily="18" charset="0"/>
                <a:cs typeface="Calibri" panose="020F0502020204030204" pitchFamily="34" charset="0"/>
              </a:rPr>
              <a:t>in reducing the risks of death and of hospitalization for </a:t>
            </a:r>
            <a:r>
              <a:rPr lang="en-US" sz="3600" b="1" dirty="0" smtClean="0">
                <a:latin typeface="Calibri" panose="020F0502020204030204" pitchFamily="34" charset="0"/>
                <a:ea typeface="Times New Roman" panose="02020603050405020304" pitchFamily="18" charset="0"/>
                <a:cs typeface="Calibri" panose="020F0502020204030204" pitchFamily="34" charset="0"/>
              </a:rPr>
              <a:t>HF</a:t>
            </a:r>
            <a:endParaRPr lang="en-IN"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3" name="Rectangle 62"/>
          <p:cNvSpPr/>
          <p:nvPr/>
        </p:nvSpPr>
        <p:spPr>
          <a:xfrm>
            <a:off x="8016487" y="6581001"/>
            <a:ext cx="3825919" cy="276999"/>
          </a:xfrm>
          <a:prstGeom prst="rect">
            <a:avLst/>
          </a:prstGeom>
        </p:spPr>
        <p:txBody>
          <a:bodyPr wrap="none">
            <a:spAutoFit/>
          </a:bodyPr>
          <a:lstStyle/>
          <a:p>
            <a:pPr algn="ctr"/>
            <a:r>
              <a:rPr lang="en-IN" sz="1200" dirty="0">
                <a:solidFill>
                  <a:srgbClr val="000000"/>
                </a:solidFill>
                <a:latin typeface="Calibri" panose="020F0502020204030204" pitchFamily="34" charset="0"/>
                <a:ea typeface="Calibri" panose="020F0502020204030204" pitchFamily="34" charset="0"/>
              </a:rPr>
              <a:t>New England Journal of Medicine. 2014;371(11):993-1004</a:t>
            </a:r>
            <a:endParaRPr lang="en-IN" sz="1200" dirty="0"/>
          </a:p>
        </p:txBody>
      </p:sp>
      <p:sp>
        <p:nvSpPr>
          <p:cNvPr id="2" name="Down Arrow 1"/>
          <p:cNvSpPr/>
          <p:nvPr/>
        </p:nvSpPr>
        <p:spPr>
          <a:xfrm>
            <a:off x="4460875" y="2555874"/>
            <a:ext cx="373063" cy="66246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dirty="0"/>
          </a:p>
        </p:txBody>
      </p:sp>
      <p:sp>
        <p:nvSpPr>
          <p:cNvPr id="4" name="TextBox 3"/>
          <p:cNvSpPr txBox="1"/>
          <p:nvPr/>
        </p:nvSpPr>
        <p:spPr>
          <a:xfrm>
            <a:off x="4719638" y="2580922"/>
            <a:ext cx="688244" cy="369332"/>
          </a:xfrm>
          <a:prstGeom prst="rect">
            <a:avLst/>
          </a:prstGeom>
          <a:noFill/>
        </p:spPr>
        <p:txBody>
          <a:bodyPr wrap="square" rtlCol="0">
            <a:spAutoFit/>
          </a:bodyPr>
          <a:lstStyle/>
          <a:p>
            <a:pPr algn="ctr"/>
            <a:r>
              <a:rPr lang="en-US" b="1" dirty="0" smtClean="0">
                <a:latin typeface="Calibri" panose="020F0502020204030204" pitchFamily="34" charset="0"/>
                <a:cs typeface="Calibri" panose="020F0502020204030204" pitchFamily="34" charset="0"/>
              </a:rPr>
              <a:t>16%</a:t>
            </a:r>
            <a:endParaRPr lang="en-IN"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0837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016" y="402758"/>
            <a:ext cx="10958147" cy="904852"/>
          </a:xfrm>
        </p:spPr>
        <p:txBody>
          <a:bodyPr>
            <a:normAutofit fontScale="90000"/>
          </a:bodyPr>
          <a:lstStyle/>
          <a:p>
            <a:r>
              <a:rPr lang="en-IN" b="1" dirty="0">
                <a:solidFill>
                  <a:srgbClr val="006600"/>
                </a:solidFill>
              </a:rPr>
              <a:t>PIONEER-HF </a:t>
            </a:r>
            <a:r>
              <a:rPr lang="en-IN" b="1" dirty="0" smtClean="0">
                <a:solidFill>
                  <a:srgbClr val="006600"/>
                </a:solidFill>
              </a:rPr>
              <a:t>trial </a:t>
            </a:r>
            <a:r>
              <a:rPr lang="en-IN" sz="2200" b="1" dirty="0" smtClean="0">
                <a:solidFill>
                  <a:srgbClr val="006600"/>
                </a:solidFill>
              </a:rPr>
              <a:t>(HFrEF hospitalized for Acute Decompensation)</a:t>
            </a:r>
            <a:endParaRPr lang="en-IN" sz="2200" b="1" dirty="0">
              <a:solidFill>
                <a:srgbClr val="006600"/>
              </a:solidFill>
            </a:endParaRPr>
          </a:p>
        </p:txBody>
      </p:sp>
      <p:pic>
        <p:nvPicPr>
          <p:cNvPr id="4" name="Content Placeholder 3"/>
          <p:cNvPicPr>
            <a:picLocks noGrp="1"/>
          </p:cNvPicPr>
          <p:nvPr>
            <p:ph idx="1"/>
          </p:nvPr>
        </p:nvPicPr>
        <p:blipFill rotWithShape="1">
          <a:blip r:embed="rId3"/>
          <a:srcRect l="40270" t="20675" r="9228" b="16694"/>
          <a:stretch/>
        </p:blipFill>
        <p:spPr>
          <a:xfrm>
            <a:off x="585753" y="1505562"/>
            <a:ext cx="6289832" cy="4649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Diagram 6"/>
          <p:cNvGraphicFramePr/>
          <p:nvPr>
            <p:extLst>
              <p:ext uri="{D42A27DB-BD31-4B8C-83A1-F6EECF244321}">
                <p14:modId xmlns:p14="http://schemas.microsoft.com/office/powerpoint/2010/main" xmlns="" val="1663734355"/>
              </p:ext>
            </p:extLst>
          </p:nvPr>
        </p:nvGraphicFramePr>
        <p:xfrm>
          <a:off x="7231673" y="2860344"/>
          <a:ext cx="4337538" cy="16232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p:cNvSpPr/>
          <p:nvPr/>
        </p:nvSpPr>
        <p:spPr>
          <a:xfrm>
            <a:off x="8464062" y="6604850"/>
            <a:ext cx="3727938" cy="672428"/>
          </a:xfrm>
          <a:prstGeom prst="rect">
            <a:avLst/>
          </a:prstGeom>
        </p:spPr>
        <p:txBody>
          <a:bodyPr wrap="square">
            <a:spAutoFit/>
          </a:bodyPr>
          <a:lstStyle/>
          <a:p>
            <a:pPr lvl="0">
              <a:lnSpc>
                <a:spcPct val="107000"/>
              </a:lnSpc>
              <a:spcAft>
                <a:spcPts val="800"/>
              </a:spcAft>
            </a:pPr>
            <a:r>
              <a:rPr lang="en-IN"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New England Journal of Medicine. 2019;380(6):539-548.</a:t>
            </a:r>
            <a:endParaRPr lang="en-IN" sz="1100" dirty="0">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spcAft>
                <a:spcPts val="800"/>
              </a:spcAft>
            </a:pPr>
            <a:r>
              <a:rPr lang="en-IN" dirty="0">
                <a:latin typeface="Calibri" panose="020F0502020204030204" pitchFamily="34" charset="0"/>
                <a:ea typeface="Times New Roman" panose="02020603050405020304" pitchFamily="18" charset="0"/>
              </a:rPr>
              <a:t> </a:t>
            </a:r>
            <a:endParaRPr lang="en-IN" sz="28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247649" y="4705350"/>
            <a:ext cx="11658600" cy="1606298"/>
            <a:chOff x="7087" y="2802920"/>
            <a:chExt cx="4337538" cy="1824308"/>
          </a:xfrm>
          <a:solidFill>
            <a:schemeClr val="tx1"/>
          </a:solidFill>
          <a:scene3d>
            <a:camera prst="orthographicFront"/>
            <a:lightRig rig="flat" dir="t"/>
          </a:scene3d>
        </p:grpSpPr>
        <p:sp>
          <p:nvSpPr>
            <p:cNvPr id="12" name="Rounded Rectangle 11"/>
            <p:cNvSpPr/>
            <p:nvPr/>
          </p:nvSpPr>
          <p:spPr>
            <a:xfrm>
              <a:off x="7087" y="2802920"/>
              <a:ext cx="4337538" cy="1824308"/>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3" name="Rounded Rectangle 4"/>
            <p:cNvSpPr txBox="1"/>
            <p:nvPr/>
          </p:nvSpPr>
          <p:spPr>
            <a:xfrm>
              <a:off x="89055" y="2891974"/>
              <a:ext cx="4159428" cy="1680923"/>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IN" sz="2800" kern="1200" dirty="0" smtClean="0">
                  <a:solidFill>
                    <a:schemeClr val="bg1"/>
                  </a:solidFill>
                  <a:latin typeface="Calibri" panose="020F0502020204030204" pitchFamily="34" charset="0"/>
                  <a:cs typeface="Calibri" panose="020F0502020204030204" pitchFamily="34" charset="0"/>
                </a:rPr>
                <a:t>Among patients with HFrEF who were hospitalized for acute decompensated heart failure, the initiation of sacubitril–valsartan therapy led to a greater reduction in the NT-proBNP concentration than enalapril therapy. </a:t>
              </a:r>
              <a:endParaRPr lang="en-IN" sz="2800" kern="1200" dirty="0">
                <a:solidFill>
                  <a:schemeClr val="bg1"/>
                </a:solidFill>
                <a:latin typeface="Calibri" panose="020F0502020204030204" pitchFamily="34" charset="0"/>
                <a:cs typeface="Calibri" panose="020F0502020204030204" pitchFamily="34" charset="0"/>
              </a:endParaRPr>
            </a:p>
          </p:txBody>
        </p:sp>
      </p:grpSp>
      <p:sp>
        <p:nvSpPr>
          <p:cNvPr id="3" name="TextBox 2"/>
          <p:cNvSpPr txBox="1"/>
          <p:nvPr/>
        </p:nvSpPr>
        <p:spPr>
          <a:xfrm>
            <a:off x="7044584" y="1505562"/>
            <a:ext cx="4674576" cy="461665"/>
          </a:xfrm>
          <a:prstGeom prst="rect">
            <a:avLst/>
          </a:prstGeom>
          <a:solidFill>
            <a:srgbClr val="FFFF00"/>
          </a:solidFill>
        </p:spPr>
        <p:txBody>
          <a:bodyPr wrap="square" rtlCol="0">
            <a:spAutoFit/>
          </a:bodyPr>
          <a:lstStyle/>
          <a:p>
            <a:pPr algn="ctr"/>
            <a:r>
              <a:rPr lang="en-US" sz="2400" b="1" dirty="0" smtClean="0">
                <a:latin typeface="Calibri" panose="020F0502020204030204" pitchFamily="34" charset="0"/>
                <a:cs typeface="Calibri" panose="020F0502020204030204" pitchFamily="34" charset="0"/>
              </a:rPr>
              <a:t>N=881 (ARNi</a:t>
            </a:r>
            <a:r>
              <a:rPr lang="en-US" sz="2400" b="1" dirty="0">
                <a:latin typeface="Calibri" panose="020F0502020204030204" pitchFamily="34" charset="0"/>
                <a:cs typeface="Calibri" panose="020F0502020204030204" pitchFamily="34" charset="0"/>
              </a:rPr>
              <a:t>:</a:t>
            </a:r>
            <a:r>
              <a:rPr lang="en-US" sz="2400" b="1" dirty="0" smtClean="0">
                <a:latin typeface="Calibri" panose="020F0502020204030204" pitchFamily="34" charset="0"/>
                <a:cs typeface="Calibri" panose="020F0502020204030204" pitchFamily="34" charset="0"/>
              </a:rPr>
              <a:t>440, Enalapril</a:t>
            </a:r>
            <a:r>
              <a:rPr lang="en-US" sz="2400" b="1" dirty="0">
                <a:latin typeface="Calibri" panose="020F0502020204030204" pitchFamily="34" charset="0"/>
                <a:cs typeface="Calibri" panose="020F0502020204030204" pitchFamily="34" charset="0"/>
              </a:rPr>
              <a:t>:</a:t>
            </a:r>
            <a:r>
              <a:rPr lang="en-US" sz="2400" b="1" dirty="0" smtClean="0">
                <a:latin typeface="Calibri" panose="020F0502020204030204" pitchFamily="34" charset="0"/>
                <a:cs typeface="Calibri" panose="020F0502020204030204" pitchFamily="34" charset="0"/>
              </a:rPr>
              <a:t>441)</a:t>
            </a:r>
            <a:endParaRPr lang="en-IN"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403894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31" y="348428"/>
            <a:ext cx="10058400" cy="904852"/>
          </a:xfrm>
        </p:spPr>
        <p:txBody>
          <a:bodyPr/>
          <a:lstStyle/>
          <a:p>
            <a:r>
              <a:rPr lang="en-IN" b="1" dirty="0">
                <a:solidFill>
                  <a:srgbClr val="006600"/>
                </a:solidFill>
              </a:rPr>
              <a:t>PIONEER-HF </a:t>
            </a:r>
            <a:r>
              <a:rPr lang="en-IN" b="1" dirty="0" smtClean="0">
                <a:solidFill>
                  <a:srgbClr val="006600"/>
                </a:solidFill>
              </a:rPr>
              <a:t>trial (HFrEF)</a:t>
            </a:r>
            <a:endParaRPr lang="en-IN" b="1" dirty="0">
              <a:solidFill>
                <a:srgbClr val="006600"/>
              </a:solidFill>
            </a:endParaRPr>
          </a:p>
        </p:txBody>
      </p:sp>
      <p:pic>
        <p:nvPicPr>
          <p:cNvPr id="5" name="Content Placeholder 4"/>
          <p:cNvPicPr>
            <a:picLocks noGrp="1" noChangeAspect="1"/>
          </p:cNvPicPr>
          <p:nvPr>
            <p:ph idx="1"/>
          </p:nvPr>
        </p:nvPicPr>
        <p:blipFill rotWithShape="1">
          <a:blip r:embed="rId3"/>
          <a:srcRect l="6587" t="22744" r="13460" b="13968"/>
          <a:stretch/>
        </p:blipFill>
        <p:spPr>
          <a:xfrm>
            <a:off x="1217763" y="1519980"/>
            <a:ext cx="9697858" cy="4338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8464062" y="6604850"/>
            <a:ext cx="3727938" cy="672428"/>
          </a:xfrm>
          <a:prstGeom prst="rect">
            <a:avLst/>
          </a:prstGeom>
        </p:spPr>
        <p:txBody>
          <a:bodyPr wrap="square">
            <a:spAutoFit/>
          </a:bodyPr>
          <a:lstStyle/>
          <a:p>
            <a:pPr lvl="0">
              <a:lnSpc>
                <a:spcPct val="107000"/>
              </a:lnSpc>
              <a:spcAft>
                <a:spcPts val="800"/>
              </a:spcAft>
            </a:pPr>
            <a:r>
              <a:rPr lang="en-IN"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New England Journal of Medicine. 2019;380(6):539-548.</a:t>
            </a:r>
            <a:endParaRPr lang="en-IN" sz="1100" dirty="0">
              <a:latin typeface="Calibri" panose="020F0502020204030204" pitchFamily="34" charset="0"/>
              <a:ea typeface="Times New Roman" panose="02020603050405020304" pitchFamily="18" charset="0"/>
              <a:cs typeface="Calibri" panose="020F0502020204030204" pitchFamily="34" charset="0"/>
            </a:endParaRPr>
          </a:p>
          <a:p>
            <a:pPr marL="457200">
              <a:lnSpc>
                <a:spcPct val="107000"/>
              </a:lnSpc>
              <a:spcAft>
                <a:spcPts val="800"/>
              </a:spcAft>
            </a:pPr>
            <a:r>
              <a:rPr lang="en-IN" dirty="0">
                <a:latin typeface="Calibri" panose="020F0502020204030204" pitchFamily="34" charset="0"/>
                <a:ea typeface="Times New Roman" panose="02020603050405020304" pitchFamily="18" charset="0"/>
              </a:rPr>
              <a:t> </a:t>
            </a:r>
            <a:endParaRPr lang="en-IN" sz="2800" dirty="0">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1458057" y="5512031"/>
            <a:ext cx="9179170" cy="3114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
        <p:nvSpPr>
          <p:cNvPr id="10" name="Rectangle 9"/>
          <p:cNvSpPr/>
          <p:nvPr/>
        </p:nvSpPr>
        <p:spPr>
          <a:xfrm>
            <a:off x="931984" y="2804835"/>
            <a:ext cx="10269416" cy="1323439"/>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000" dirty="0" smtClean="0">
                <a:solidFill>
                  <a:schemeClr val="bg1"/>
                </a:solidFill>
                <a:latin typeface="Calibri" panose="020F0502020204030204" pitchFamily="34" charset="0"/>
                <a:cs typeface="Calibri" panose="020F0502020204030204" pitchFamily="34" charset="0"/>
              </a:rPr>
              <a:t>44% RR reductions in re hospitalizations </a:t>
            </a:r>
            <a:r>
              <a:rPr lang="en-US" sz="4000" dirty="0">
                <a:solidFill>
                  <a:schemeClr val="bg1"/>
                </a:solidFill>
                <a:latin typeface="Calibri" panose="020F0502020204030204" pitchFamily="34" charset="0"/>
                <a:cs typeface="Calibri" panose="020F0502020204030204" pitchFamily="34" charset="0"/>
              </a:rPr>
              <a:t>for heart failure </a:t>
            </a:r>
            <a:r>
              <a:rPr lang="en-US" sz="4000" dirty="0" smtClean="0">
                <a:solidFill>
                  <a:schemeClr val="bg1"/>
                </a:solidFill>
                <a:latin typeface="Calibri" panose="020F0502020204030204" pitchFamily="34" charset="0"/>
                <a:cs typeface="Calibri" panose="020F0502020204030204" pitchFamily="34" charset="0"/>
              </a:rPr>
              <a:t>after 8 weeks of therapy with ARNi</a:t>
            </a:r>
            <a:endParaRPr lang="en-IN" sz="4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79051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77" y="272672"/>
            <a:ext cx="10058400" cy="1371600"/>
          </a:xfrm>
        </p:spPr>
        <p:txBody>
          <a:bodyPr/>
          <a:lstStyle/>
          <a:p>
            <a:r>
              <a:rPr lang="en-IN" b="1" dirty="0">
                <a:solidFill>
                  <a:srgbClr val="006600"/>
                </a:solidFill>
              </a:rPr>
              <a:t>PROVE-HF </a:t>
            </a:r>
            <a:r>
              <a:rPr lang="en-IN" b="1" dirty="0" smtClean="0">
                <a:solidFill>
                  <a:srgbClr val="006600"/>
                </a:solidFill>
              </a:rPr>
              <a:t>trial (HFrEF) </a:t>
            </a:r>
            <a:endParaRPr lang="en-IN" b="1" dirty="0">
              <a:solidFill>
                <a:srgbClr val="006600"/>
              </a:solidFill>
            </a:endParaRPr>
          </a:p>
        </p:txBody>
      </p:sp>
      <p:pic>
        <p:nvPicPr>
          <p:cNvPr id="4" name="Content Placeholder 3"/>
          <p:cNvPicPr>
            <a:picLocks noGrp="1"/>
          </p:cNvPicPr>
          <p:nvPr>
            <p:ph idx="1"/>
          </p:nvPr>
        </p:nvPicPr>
        <p:blipFill rotWithShape="1">
          <a:blip r:embed="rId3"/>
          <a:srcRect l="6620" t="21432" r="6645" b="20894"/>
          <a:stretch/>
        </p:blipFill>
        <p:spPr bwMode="auto">
          <a:xfrm>
            <a:off x="1225061" y="1948264"/>
            <a:ext cx="10058400" cy="3760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xmlns=""/>
            </a:ext>
          </a:extLst>
        </p:spPr>
      </p:pic>
      <p:sp>
        <p:nvSpPr>
          <p:cNvPr id="5" name="Rounded Rectangle 4"/>
          <p:cNvSpPr/>
          <p:nvPr/>
        </p:nvSpPr>
        <p:spPr>
          <a:xfrm>
            <a:off x="9372599" y="3196827"/>
            <a:ext cx="978878" cy="48485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
        <p:nvSpPr>
          <p:cNvPr id="6" name="Rectangle 5"/>
          <p:cNvSpPr/>
          <p:nvPr/>
        </p:nvSpPr>
        <p:spPr>
          <a:xfrm>
            <a:off x="473319" y="2526442"/>
            <a:ext cx="11352334" cy="2200089"/>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07000"/>
              </a:lnSpc>
              <a:spcAft>
                <a:spcPts val="800"/>
              </a:spcAft>
            </a:pPr>
            <a:r>
              <a:rPr lang="en-US"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ARNi </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increased LVEF by 9.4% (P &lt; 0.001) and decreased left ventricular end-diastolic volume </a:t>
            </a:r>
            <a:r>
              <a:rPr lang="en-US"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index, </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left ventricular end-systolic volume </a:t>
            </a:r>
            <a:r>
              <a:rPr lang="en-US"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index, </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left atrial volume </a:t>
            </a:r>
            <a:r>
              <a:rPr lang="en-US"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index </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 </a:t>
            </a:r>
            <a:r>
              <a:rPr lang="en-US" sz="32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HFrEF </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patients after 12 months of treatment.</a:t>
            </a:r>
            <a:endParaRPr lang="en-IN"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0108516" y="6590756"/>
            <a:ext cx="1717137" cy="273473"/>
          </a:xfrm>
          <a:prstGeom prst="rect">
            <a:avLst/>
          </a:prstGeom>
        </p:spPr>
        <p:txBody>
          <a:bodyPr wrap="none">
            <a:spAutoFit/>
          </a:bodyPr>
          <a:lstStyle/>
          <a:p>
            <a:pPr lvl="0">
              <a:lnSpc>
                <a:spcPct val="107000"/>
              </a:lnSpc>
              <a:spcAft>
                <a:spcPts val="800"/>
              </a:spcAft>
            </a:pPr>
            <a:r>
              <a:rPr lang="en-IN" sz="1100" dirty="0">
                <a:solidFill>
                  <a:srgbClr val="000000"/>
                </a:solidFill>
                <a:latin typeface="Calibri" panose="020F0502020204030204" pitchFamily="34" charset="0"/>
                <a:ea typeface="Times New Roman" panose="02020603050405020304" pitchFamily="18" charset="0"/>
              </a:rPr>
              <a:t>JAMA. 2019;322(11):1085.</a:t>
            </a:r>
            <a:endParaRPr lang="en-IN" sz="11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7157819" y="600653"/>
            <a:ext cx="3662582" cy="830997"/>
          </a:xfrm>
          <a:prstGeom prst="rect">
            <a:avLst/>
          </a:prstGeom>
          <a:solidFill>
            <a:srgbClr val="FFFF00"/>
          </a:solidFill>
        </p:spPr>
        <p:txBody>
          <a:bodyPr wrap="square">
            <a:spAutoFit/>
          </a:bodyPr>
          <a:lstStyle/>
          <a:p>
            <a:pPr algn="ctr"/>
            <a:r>
              <a:rPr lang="en-US" sz="2400" b="1" dirty="0">
                <a:latin typeface="Calibri" panose="020F0502020204030204" pitchFamily="34" charset="0"/>
                <a:cs typeface="Calibri" panose="020F0502020204030204" pitchFamily="34" charset="0"/>
              </a:rPr>
              <a:t>12-month, </a:t>
            </a:r>
            <a:r>
              <a:rPr lang="en-US" sz="2400" b="1" dirty="0" smtClean="0">
                <a:latin typeface="Calibri" panose="020F0502020204030204" pitchFamily="34" charset="0"/>
                <a:cs typeface="Calibri" panose="020F0502020204030204" pitchFamily="34" charset="0"/>
              </a:rPr>
              <a:t>single-group</a:t>
            </a:r>
          </a:p>
          <a:p>
            <a:pPr algn="ctr"/>
            <a:r>
              <a:rPr lang="en-US" sz="2400" b="1" dirty="0" smtClean="0">
                <a:latin typeface="Calibri" panose="020F0502020204030204" pitchFamily="34" charset="0"/>
                <a:cs typeface="Calibri" panose="020F0502020204030204" pitchFamily="34" charset="0"/>
              </a:rPr>
              <a:t>open-label study, N= 974</a:t>
            </a:r>
            <a:endParaRPr lang="en-IN"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84728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49" y="341533"/>
            <a:ext cx="9863505" cy="1371600"/>
          </a:xfrm>
        </p:spPr>
        <p:txBody>
          <a:bodyPr>
            <a:normAutofit/>
          </a:bodyPr>
          <a:lstStyle/>
          <a:p>
            <a:r>
              <a:rPr lang="en-US" sz="3600" b="1" dirty="0" smtClean="0">
                <a:solidFill>
                  <a:srgbClr val="006600"/>
                </a:solidFill>
              </a:rPr>
              <a:t>HF in INDIA</a:t>
            </a:r>
            <a:endParaRPr lang="en-IN" sz="3600" b="1" dirty="0">
              <a:solidFill>
                <a:srgbClr val="006600"/>
              </a:solidFill>
            </a:endParaRPr>
          </a:p>
        </p:txBody>
      </p:sp>
      <p:sp>
        <p:nvSpPr>
          <p:cNvPr id="3" name="Content Placeholder 2"/>
          <p:cNvSpPr>
            <a:spLocks noGrp="1"/>
          </p:cNvSpPr>
          <p:nvPr>
            <p:ph idx="1"/>
          </p:nvPr>
        </p:nvSpPr>
        <p:spPr>
          <a:xfrm>
            <a:off x="800099" y="1711766"/>
            <a:ext cx="10534651" cy="4593102"/>
          </a:xfrm>
        </p:spPr>
        <p:txBody>
          <a:bodyPr>
            <a:noAutofit/>
          </a:bodyPr>
          <a:lstStyle/>
          <a:p>
            <a:pPr algn="just">
              <a:lnSpc>
                <a:spcPct val="150000"/>
              </a:lnSpc>
            </a:pPr>
            <a:r>
              <a:rPr lang="en-US" sz="2400" dirty="0">
                <a:latin typeface="Calibri" panose="020F0502020204030204" pitchFamily="34" charset="0"/>
                <a:cs typeface="Calibri" panose="020F0502020204030204" pitchFamily="34" charset="0"/>
              </a:rPr>
              <a:t>The estimated prevalence of HF in India is about </a:t>
            </a:r>
            <a:r>
              <a:rPr lang="en-US" sz="2400" b="1" dirty="0">
                <a:latin typeface="Calibri" panose="020F0502020204030204" pitchFamily="34" charset="0"/>
                <a:cs typeface="Calibri" panose="020F0502020204030204" pitchFamily="34" charset="0"/>
              </a:rPr>
              <a:t>1% of the population </a:t>
            </a:r>
            <a:r>
              <a:rPr lang="en-US" sz="2400" dirty="0">
                <a:latin typeface="Calibri" panose="020F0502020204030204" pitchFamily="34" charset="0"/>
                <a:cs typeface="Calibri" panose="020F0502020204030204" pitchFamily="34" charset="0"/>
              </a:rPr>
              <a:t>or about </a:t>
            </a:r>
            <a:r>
              <a:rPr lang="en-US" sz="2400" b="1" dirty="0" smtClean="0">
                <a:latin typeface="Calibri" panose="020F0502020204030204" pitchFamily="34" charset="0"/>
                <a:cs typeface="Calibri" panose="020F0502020204030204" pitchFamily="34" charset="0"/>
              </a:rPr>
              <a:t>8–10 </a:t>
            </a:r>
            <a:r>
              <a:rPr lang="en-US" sz="2400" b="1" dirty="0">
                <a:latin typeface="Calibri" panose="020F0502020204030204" pitchFamily="34" charset="0"/>
                <a:cs typeface="Calibri" panose="020F0502020204030204" pitchFamily="34" charset="0"/>
              </a:rPr>
              <a:t>million</a:t>
            </a:r>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individuals (1) </a:t>
            </a:r>
          </a:p>
          <a:p>
            <a:pPr algn="just">
              <a:lnSpc>
                <a:spcPct val="150000"/>
              </a:lnSpc>
            </a:pPr>
            <a:r>
              <a:rPr lang="en-US" sz="2400" dirty="0" smtClean="0">
                <a:latin typeface="Calibri" panose="020F0502020204030204" pitchFamily="34" charset="0"/>
                <a:cs typeface="Calibri" panose="020F0502020204030204" pitchFamily="34" charset="0"/>
              </a:rPr>
              <a:t>The </a:t>
            </a:r>
            <a:r>
              <a:rPr lang="en-US" sz="2400" dirty="0">
                <a:latin typeface="Calibri" panose="020F0502020204030204" pitchFamily="34" charset="0"/>
                <a:cs typeface="Calibri" panose="020F0502020204030204" pitchFamily="34" charset="0"/>
              </a:rPr>
              <a:t>estimated mortality attributable to HF is about </a:t>
            </a:r>
            <a:r>
              <a:rPr lang="en-US" sz="2400" b="1" dirty="0">
                <a:latin typeface="Calibri" panose="020F0502020204030204" pitchFamily="34" charset="0"/>
                <a:cs typeface="Calibri" panose="020F0502020204030204" pitchFamily="34" charset="0"/>
              </a:rPr>
              <a:t>0.1–0.16 million </a:t>
            </a:r>
            <a:r>
              <a:rPr lang="en-US" sz="2400" dirty="0">
                <a:latin typeface="Calibri" panose="020F0502020204030204" pitchFamily="34" charset="0"/>
                <a:cs typeface="Calibri" panose="020F0502020204030204" pitchFamily="34" charset="0"/>
              </a:rPr>
              <a:t>individuals per </a:t>
            </a:r>
            <a:r>
              <a:rPr lang="en-US" sz="2400" dirty="0" smtClean="0">
                <a:latin typeface="Calibri" panose="020F0502020204030204" pitchFamily="34" charset="0"/>
                <a:cs typeface="Calibri" panose="020F0502020204030204" pitchFamily="34" charset="0"/>
              </a:rPr>
              <a:t>year (1)</a:t>
            </a:r>
          </a:p>
          <a:p>
            <a:pPr algn="just">
              <a:lnSpc>
                <a:spcPct val="150000"/>
              </a:lnSpc>
            </a:pPr>
            <a:r>
              <a:rPr lang="en-US" sz="2400" dirty="0">
                <a:latin typeface="Calibri" panose="020F0502020204030204" pitchFamily="34" charset="0"/>
                <a:cs typeface="Calibri" panose="020F0502020204030204" pitchFamily="34" charset="0"/>
              </a:rPr>
              <a:t>From </a:t>
            </a:r>
            <a:r>
              <a:rPr lang="en-US" sz="2400" dirty="0" smtClean="0">
                <a:latin typeface="Calibri" panose="020F0502020204030204" pitchFamily="34" charset="0"/>
                <a:cs typeface="Calibri" panose="020F0502020204030204" pitchFamily="34" charset="0"/>
              </a:rPr>
              <a:t>a registry </a:t>
            </a:r>
            <a:r>
              <a:rPr lang="en-US" sz="2400" dirty="0">
                <a:latin typeface="Calibri" panose="020F0502020204030204" pitchFamily="34" charset="0"/>
                <a:cs typeface="Calibri" panose="020F0502020204030204" pitchFamily="34" charset="0"/>
              </a:rPr>
              <a:t>in South </a:t>
            </a:r>
            <a:r>
              <a:rPr lang="en-US" sz="2400" dirty="0" smtClean="0">
                <a:latin typeface="Calibri" panose="020F0502020204030204" pitchFamily="34" charset="0"/>
                <a:cs typeface="Calibri" panose="020F0502020204030204" pitchFamily="34" charset="0"/>
              </a:rPr>
              <a:t>India it was estimated that 65.9% of patients had HFrEF, 20% were of HFmrEF and around 14.03 % of patients had HF with preserved EF (2)</a:t>
            </a:r>
          </a:p>
        </p:txBody>
      </p:sp>
      <p:sp>
        <p:nvSpPr>
          <p:cNvPr id="4" name="Rectangle 3"/>
          <p:cNvSpPr/>
          <p:nvPr/>
        </p:nvSpPr>
        <p:spPr>
          <a:xfrm>
            <a:off x="2880946" y="6306235"/>
            <a:ext cx="6629400" cy="261610"/>
          </a:xfrm>
          <a:prstGeom prst="rect">
            <a:avLst/>
          </a:prstGeom>
        </p:spPr>
        <p:txBody>
          <a:bodyPr wrap="square">
            <a:spAutoFit/>
          </a:bodyPr>
          <a:lstStyle/>
          <a:p>
            <a:pPr algn="ctr"/>
            <a:r>
              <a:rPr lang="en-US" sz="1100" dirty="0" smtClean="0"/>
              <a:t>1. J </a:t>
            </a:r>
            <a:r>
              <a:rPr lang="en-US" sz="1100" dirty="0"/>
              <a:t>Pract Cardiovasc Sci 2016;2:28-35</a:t>
            </a:r>
            <a:r>
              <a:rPr lang="en-US" sz="1100" dirty="0" smtClean="0"/>
              <a:t>. 2. </a:t>
            </a:r>
            <a:r>
              <a:rPr lang="en-US" sz="1100" dirty="0"/>
              <a:t>Egypt Heart J. 2021 May 1;73(1):38. </a:t>
            </a:r>
            <a:r>
              <a:rPr lang="en-US" sz="1100" dirty="0" smtClean="0"/>
              <a:t> </a:t>
            </a:r>
            <a:endParaRPr lang="en-IN" sz="1100" dirty="0"/>
          </a:p>
        </p:txBody>
      </p:sp>
    </p:spTree>
    <p:extLst>
      <p:ext uri="{BB962C8B-B14F-4D97-AF65-F5344CB8AC3E}">
        <p14:creationId xmlns:p14="http://schemas.microsoft.com/office/powerpoint/2010/main" xmlns="" val="245143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9734"/>
            <a:ext cx="10058400" cy="1371600"/>
          </a:xfrm>
        </p:spPr>
        <p:txBody>
          <a:bodyPr/>
          <a:lstStyle/>
          <a:p>
            <a:pPr algn="ctr"/>
            <a:r>
              <a:rPr lang="en-IN" b="1" dirty="0">
                <a:solidFill>
                  <a:srgbClr val="006600"/>
                </a:solidFill>
              </a:rPr>
              <a:t>PARAGON-HF trial (HFpEF)</a:t>
            </a:r>
            <a:endParaRPr lang="en-IN" dirty="0">
              <a:solidFill>
                <a:srgbClr val="006600"/>
              </a:solidFill>
            </a:endParaRPr>
          </a:p>
        </p:txBody>
      </p:sp>
      <p:pic>
        <p:nvPicPr>
          <p:cNvPr id="4" name="Content Placeholder 3"/>
          <p:cNvPicPr>
            <a:picLocks noGrp="1" noChangeAspect="1"/>
          </p:cNvPicPr>
          <p:nvPr>
            <p:ph idx="1"/>
          </p:nvPr>
        </p:nvPicPr>
        <p:blipFill rotWithShape="1">
          <a:blip r:embed="rId3"/>
          <a:srcRect l="5080" t="34158" r="4912" b="25595"/>
          <a:stretch/>
        </p:blipFill>
        <p:spPr>
          <a:xfrm>
            <a:off x="360287" y="2110154"/>
            <a:ext cx="11471426" cy="2883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342702" y="3064086"/>
            <a:ext cx="11471426" cy="5759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
        <p:nvSpPr>
          <p:cNvPr id="6" name="Rectangle 5"/>
          <p:cNvSpPr/>
          <p:nvPr/>
        </p:nvSpPr>
        <p:spPr>
          <a:xfrm>
            <a:off x="961292" y="5235515"/>
            <a:ext cx="10269416" cy="1200329"/>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600" dirty="0" smtClean="0">
                <a:solidFill>
                  <a:schemeClr val="bg1"/>
                </a:solidFill>
                <a:latin typeface="Calibri" panose="020F0502020204030204" pitchFamily="34" charset="0"/>
                <a:cs typeface="Calibri" panose="020F0502020204030204" pitchFamily="34" charset="0"/>
              </a:rPr>
              <a:t>13% RR reductions in total </a:t>
            </a:r>
            <a:r>
              <a:rPr lang="en-US" sz="3600" dirty="0">
                <a:solidFill>
                  <a:schemeClr val="bg1"/>
                </a:solidFill>
                <a:latin typeface="Calibri" panose="020F0502020204030204" pitchFamily="34" charset="0"/>
                <a:cs typeface="Calibri" panose="020F0502020204030204" pitchFamily="34" charset="0"/>
              </a:rPr>
              <a:t>hospitalizations for heart failure and death from cardiovascular causes</a:t>
            </a:r>
            <a:endParaRPr lang="en-IN" sz="3600" dirty="0">
              <a:solidFill>
                <a:schemeClr val="bg1"/>
              </a:solidFill>
              <a:latin typeface="Calibri" panose="020F0502020204030204" pitchFamily="34" charset="0"/>
              <a:cs typeface="Calibri" panose="020F0502020204030204" pitchFamily="34" charset="0"/>
            </a:endParaRPr>
          </a:p>
        </p:txBody>
      </p:sp>
      <p:sp>
        <p:nvSpPr>
          <p:cNvPr id="7" name="Rectangle 6"/>
          <p:cNvSpPr/>
          <p:nvPr/>
        </p:nvSpPr>
        <p:spPr>
          <a:xfrm>
            <a:off x="8450839" y="6589531"/>
            <a:ext cx="3651738" cy="273473"/>
          </a:xfrm>
          <a:prstGeom prst="rect">
            <a:avLst/>
          </a:prstGeom>
        </p:spPr>
        <p:txBody>
          <a:bodyPr wrap="square">
            <a:spAutoFit/>
          </a:bodyPr>
          <a:lstStyle/>
          <a:p>
            <a:pPr lvl="0">
              <a:lnSpc>
                <a:spcPct val="107000"/>
              </a:lnSpc>
              <a:spcAft>
                <a:spcPts val="800"/>
              </a:spcAft>
            </a:pPr>
            <a:r>
              <a:rPr lang="en-IN" sz="1100" dirty="0">
                <a:solidFill>
                  <a:srgbClr val="000000"/>
                </a:solidFill>
                <a:latin typeface="Calibri" panose="020F0502020204030204" pitchFamily="34" charset="0"/>
                <a:ea typeface="Times New Roman" panose="02020603050405020304" pitchFamily="18" charset="0"/>
              </a:rPr>
              <a:t>New England Journal of Medicine. 2019;381(17):1609-1620.</a:t>
            </a:r>
            <a:endParaRPr lang="en-IN" sz="1100" dirty="0">
              <a:effectLst/>
              <a:latin typeface="Times New Roman" panose="02020603050405020304" pitchFamily="18" charset="0"/>
              <a:ea typeface="Times New Roman" panose="02020603050405020304" pitchFamily="18" charset="0"/>
            </a:endParaRPr>
          </a:p>
        </p:txBody>
      </p:sp>
      <p:sp>
        <p:nvSpPr>
          <p:cNvPr id="3" name="TextBox 2"/>
          <p:cNvSpPr txBox="1"/>
          <p:nvPr/>
        </p:nvSpPr>
        <p:spPr>
          <a:xfrm>
            <a:off x="1744183" y="1407005"/>
            <a:ext cx="8703634" cy="461665"/>
          </a:xfrm>
          <a:prstGeom prst="rect">
            <a:avLst/>
          </a:prstGeom>
          <a:solidFill>
            <a:srgbClr val="FFFF00"/>
          </a:solidFill>
        </p:spPr>
        <p:txBody>
          <a:bodyPr wrap="square" rtlCol="0">
            <a:spAutoFit/>
          </a:bodyPr>
          <a:lstStyle/>
          <a:p>
            <a:r>
              <a:rPr lang="en-US" sz="2400" b="1" dirty="0" smtClean="0">
                <a:latin typeface="Calibri" panose="020F0502020204030204" pitchFamily="34" charset="0"/>
                <a:cs typeface="Calibri" panose="020F0502020204030204" pitchFamily="34" charset="0"/>
              </a:rPr>
              <a:t>N= 4822 (NYHA Class II-IV HF) [ARNi (n= 2407), Valsartan (n=2389)]</a:t>
            </a:r>
            <a:endParaRPr lang="en-IN"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6609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593" y="370914"/>
            <a:ext cx="10070123" cy="957606"/>
          </a:xfrm>
        </p:spPr>
        <p:txBody>
          <a:bodyPr>
            <a:noAutofit/>
          </a:bodyPr>
          <a:lstStyle/>
          <a:p>
            <a:pPr algn="ctr"/>
            <a:r>
              <a:rPr lang="en-IN" sz="4000" b="1" dirty="0">
                <a:solidFill>
                  <a:srgbClr val="006600"/>
                </a:solidFill>
              </a:rPr>
              <a:t>PARAGON-HF </a:t>
            </a:r>
            <a:r>
              <a:rPr lang="en-IN" sz="4000" b="1" dirty="0" smtClean="0">
                <a:solidFill>
                  <a:srgbClr val="006600"/>
                </a:solidFill>
              </a:rPr>
              <a:t>trial (Subgroup Analysis)</a:t>
            </a:r>
            <a:endParaRPr lang="en-IN" sz="4000" b="1" dirty="0">
              <a:solidFill>
                <a:srgbClr val="006600"/>
              </a:solidFill>
            </a:endParaRPr>
          </a:p>
        </p:txBody>
      </p:sp>
      <p:sp>
        <p:nvSpPr>
          <p:cNvPr id="7" name="Rounded Rectangle 4"/>
          <p:cNvSpPr txBox="1"/>
          <p:nvPr/>
        </p:nvSpPr>
        <p:spPr>
          <a:xfrm>
            <a:off x="1230405" y="3399022"/>
            <a:ext cx="9948496" cy="830665"/>
          </a:xfrm>
          <a:prstGeom prst="rect">
            <a:avLst/>
          </a:prstGeom>
          <a:ln/>
        </p:spPr>
        <p:style>
          <a:lnRef idx="1">
            <a:schemeClr val="accent4"/>
          </a:lnRef>
          <a:fillRef idx="3">
            <a:schemeClr val="accent4"/>
          </a:fillRef>
          <a:effectRef idx="2">
            <a:schemeClr val="accent4"/>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IN" dirty="0" smtClean="0">
                <a:solidFill>
                  <a:schemeClr val="tx1"/>
                </a:solidFill>
                <a:latin typeface="Calibri" panose="020F0502020204030204" pitchFamily="34" charset="0"/>
                <a:cs typeface="Calibri" panose="020F0502020204030204" pitchFamily="34" charset="0"/>
              </a:rPr>
              <a:t>ARNi </a:t>
            </a:r>
            <a:r>
              <a:rPr lang="en-IN" dirty="0">
                <a:solidFill>
                  <a:schemeClr val="tx1"/>
                </a:solidFill>
                <a:latin typeface="Calibri" panose="020F0502020204030204" pitchFamily="34" charset="0"/>
                <a:cs typeface="Calibri" panose="020F0502020204030204" pitchFamily="34" charset="0"/>
              </a:rPr>
              <a:t>has significant protective results for the subgroup of patients with an EF below 57% (risk ratio </a:t>
            </a:r>
            <a:r>
              <a:rPr lang="en-IN" dirty="0" smtClean="0">
                <a:solidFill>
                  <a:schemeClr val="tx1"/>
                </a:solidFill>
                <a:latin typeface="Calibri" panose="020F0502020204030204" pitchFamily="34" charset="0"/>
                <a:cs typeface="Calibri" panose="020F0502020204030204" pitchFamily="34" charset="0"/>
              </a:rPr>
              <a:t>0.78)</a:t>
            </a:r>
            <a:endParaRPr lang="en-IN" kern="1200" dirty="0">
              <a:solidFill>
                <a:schemeClr val="tx1"/>
              </a:solidFill>
              <a:latin typeface="Calibri" panose="020F0502020204030204" pitchFamily="34" charset="0"/>
              <a:cs typeface="Calibri" panose="020F0502020204030204" pitchFamily="34" charset="0"/>
            </a:endParaRPr>
          </a:p>
        </p:txBody>
      </p:sp>
      <p:sp>
        <p:nvSpPr>
          <p:cNvPr id="11" name="Rectangle 10"/>
          <p:cNvSpPr/>
          <p:nvPr/>
        </p:nvSpPr>
        <p:spPr>
          <a:xfrm>
            <a:off x="338288" y="4532446"/>
            <a:ext cx="11501503" cy="175432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IN" sz="3600" dirty="0">
                <a:latin typeface="Calibri" panose="020F0502020204030204" pitchFamily="34" charset="0"/>
                <a:ea typeface="Calibri" panose="020F0502020204030204" pitchFamily="34" charset="0"/>
              </a:rPr>
              <a:t>22% RR reduction in primary composite of hospitalizations for heart failure and death from cardiovascular causes in subset of patients with EF &lt; 57</a:t>
            </a:r>
            <a:r>
              <a:rPr lang="en-IN" sz="3600" dirty="0" smtClean="0">
                <a:latin typeface="Calibri" panose="020F0502020204030204" pitchFamily="34" charset="0"/>
                <a:ea typeface="Calibri" panose="020F0502020204030204" pitchFamily="34" charset="0"/>
              </a:rPr>
              <a:t>%</a:t>
            </a:r>
            <a:endParaRPr lang="en-IN" sz="3600" dirty="0"/>
          </a:p>
        </p:txBody>
      </p:sp>
      <p:sp>
        <p:nvSpPr>
          <p:cNvPr id="12" name="Rectangle 11"/>
          <p:cNvSpPr/>
          <p:nvPr/>
        </p:nvSpPr>
        <p:spPr>
          <a:xfrm>
            <a:off x="8450839" y="6589531"/>
            <a:ext cx="3651738" cy="273473"/>
          </a:xfrm>
          <a:prstGeom prst="rect">
            <a:avLst/>
          </a:prstGeom>
        </p:spPr>
        <p:txBody>
          <a:bodyPr wrap="square">
            <a:spAutoFit/>
          </a:bodyPr>
          <a:lstStyle/>
          <a:p>
            <a:pPr lvl="0">
              <a:lnSpc>
                <a:spcPct val="107000"/>
              </a:lnSpc>
              <a:spcAft>
                <a:spcPts val="800"/>
              </a:spcAft>
            </a:pPr>
            <a:r>
              <a:rPr lang="en-IN" sz="1100" dirty="0">
                <a:solidFill>
                  <a:srgbClr val="000000"/>
                </a:solidFill>
                <a:latin typeface="Calibri" panose="020F0502020204030204" pitchFamily="34" charset="0"/>
                <a:ea typeface="Times New Roman" panose="02020603050405020304" pitchFamily="18" charset="0"/>
              </a:rPr>
              <a:t>New England Journal of Medicine. 2019;381(17):1609-1620.</a:t>
            </a:r>
            <a:endParaRPr lang="en-IN" sz="11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rotWithShape="1">
          <a:blip r:embed="rId2"/>
          <a:srcRect l="1830" t="40104" r="3002" b="45833"/>
          <a:stretch/>
        </p:blipFill>
        <p:spPr>
          <a:xfrm>
            <a:off x="614730" y="1978024"/>
            <a:ext cx="11179850" cy="928787"/>
          </a:xfrm>
          <a:prstGeom prst="rect">
            <a:avLst/>
          </a:prstGeom>
        </p:spPr>
      </p:pic>
      <p:pic>
        <p:nvPicPr>
          <p:cNvPr id="14" name="Picture 13"/>
          <p:cNvPicPr>
            <a:picLocks noChangeAspect="1"/>
          </p:cNvPicPr>
          <p:nvPr/>
        </p:nvPicPr>
        <p:blipFill rotWithShape="1">
          <a:blip r:embed="rId3"/>
          <a:srcRect l="1611" t="62240" r="18521" b="31250"/>
          <a:stretch/>
        </p:blipFill>
        <p:spPr>
          <a:xfrm>
            <a:off x="614730" y="1453496"/>
            <a:ext cx="9196020" cy="421449"/>
          </a:xfrm>
          <a:prstGeom prst="rect">
            <a:avLst/>
          </a:prstGeom>
        </p:spPr>
      </p:pic>
      <p:sp>
        <p:nvSpPr>
          <p:cNvPr id="15" name="Rounded Rectangle 14"/>
          <p:cNvSpPr/>
          <p:nvPr/>
        </p:nvSpPr>
        <p:spPr>
          <a:xfrm>
            <a:off x="614730" y="2300275"/>
            <a:ext cx="10948620" cy="2524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
        <p:nvSpPr>
          <p:cNvPr id="17" name="Rectangle 16"/>
          <p:cNvSpPr/>
          <p:nvPr/>
        </p:nvSpPr>
        <p:spPr>
          <a:xfrm>
            <a:off x="4394152" y="2864161"/>
            <a:ext cx="3389774" cy="307777"/>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Primary Outcome in Prespecified Subgroups</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3360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24" y="0"/>
            <a:ext cx="10058400" cy="1371600"/>
          </a:xfrm>
        </p:spPr>
        <p:txBody>
          <a:bodyPr/>
          <a:lstStyle/>
          <a:p>
            <a:r>
              <a:rPr lang="en-US" b="1" dirty="0" smtClean="0">
                <a:solidFill>
                  <a:srgbClr val="006600"/>
                </a:solidFill>
              </a:rPr>
              <a:t>PARAMOUNT HF Trial (HFpEF)</a:t>
            </a:r>
            <a:endParaRPr lang="en-IN" b="1" dirty="0">
              <a:solidFill>
                <a:srgbClr val="006600"/>
              </a:solidFill>
            </a:endParaRPr>
          </a:p>
        </p:txBody>
      </p:sp>
      <p:pic>
        <p:nvPicPr>
          <p:cNvPr id="4" name="Content Placeholder 3"/>
          <p:cNvPicPr>
            <a:picLocks noGrp="1"/>
          </p:cNvPicPr>
          <p:nvPr>
            <p:ph idx="1"/>
          </p:nvPr>
        </p:nvPicPr>
        <p:blipFill rotWithShape="1">
          <a:blip r:embed="rId3"/>
          <a:srcRect l="21180" t="21565" r="42571" b="23989"/>
          <a:stretch/>
        </p:blipFill>
        <p:spPr>
          <a:xfrm>
            <a:off x="613029" y="1189038"/>
            <a:ext cx="4656495" cy="3932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p:nvPr/>
        </p:nvPicPr>
        <p:blipFill rotWithShape="1">
          <a:blip r:embed="rId4"/>
          <a:srcRect l="8259" t="31818" r="6928" b="37216"/>
          <a:stretch/>
        </p:blipFill>
        <p:spPr>
          <a:xfrm>
            <a:off x="5076094" y="1863968"/>
            <a:ext cx="6740768" cy="14067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495193" y="3547126"/>
            <a:ext cx="6096000" cy="685059"/>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spAutoFit/>
          </a:bodyPr>
          <a:lstStyle/>
          <a:p>
            <a:pPr algn="ctr">
              <a:lnSpc>
                <a:spcPct val="107000"/>
              </a:lnSpc>
              <a:spcAft>
                <a:spcPts val="800"/>
              </a:spcAft>
            </a:pPr>
            <a:r>
              <a:rPr lang="en-IN" dirty="0">
                <a:latin typeface="Calibri" panose="020F0502020204030204" pitchFamily="34" charset="0"/>
                <a:ea typeface="Calibri" panose="020F0502020204030204" pitchFamily="34" charset="0"/>
                <a:cs typeface="Times New Roman" panose="02020603050405020304" pitchFamily="18" charset="0"/>
              </a:rPr>
              <a:t>NT-proBNP was significantly reduced at 12 weeks in the </a:t>
            </a:r>
            <a:r>
              <a:rPr lang="en-IN" dirty="0" smtClean="0">
                <a:latin typeface="Calibri" panose="020F0502020204030204" pitchFamily="34" charset="0"/>
                <a:ea typeface="Calibri" panose="020F0502020204030204" pitchFamily="34" charset="0"/>
                <a:cs typeface="Times New Roman" panose="02020603050405020304" pitchFamily="18" charset="0"/>
              </a:rPr>
              <a:t>ARNi group </a:t>
            </a:r>
            <a:r>
              <a:rPr lang="en-IN" dirty="0">
                <a:latin typeface="Calibri" panose="020F0502020204030204" pitchFamily="34" charset="0"/>
                <a:ea typeface="Calibri" panose="020F0502020204030204" pitchFamily="34" charset="0"/>
                <a:cs typeface="Times New Roman" panose="02020603050405020304" pitchFamily="18" charset="0"/>
              </a:rPr>
              <a:t>compared with the valsartan </a:t>
            </a:r>
            <a:r>
              <a:rPr lang="en-IN" dirty="0" smtClean="0">
                <a:latin typeface="Calibri" panose="020F0502020204030204" pitchFamily="34" charset="0"/>
                <a:ea typeface="Calibri" panose="020F0502020204030204" pitchFamily="34" charset="0"/>
                <a:cs typeface="Times New Roman" panose="02020603050405020304" pitchFamily="18" charset="0"/>
              </a:rPr>
              <a:t>group</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59374" y="5329359"/>
            <a:ext cx="11671788" cy="1200329"/>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600" dirty="0">
                <a:latin typeface="Calibri" panose="020F0502020204030204" pitchFamily="34" charset="0"/>
                <a:cs typeface="Calibri" panose="020F0502020204030204" pitchFamily="34" charset="0"/>
              </a:rPr>
              <a:t>In patients with </a:t>
            </a:r>
            <a:r>
              <a:rPr lang="en-US" sz="3600" dirty="0" smtClean="0">
                <a:latin typeface="Calibri" panose="020F0502020204030204" pitchFamily="34" charset="0"/>
                <a:cs typeface="Calibri" panose="020F0502020204030204" pitchFamily="34" charset="0"/>
              </a:rPr>
              <a:t>HFpEF, ARNi reduced </a:t>
            </a:r>
            <a:r>
              <a:rPr lang="en-US" sz="3600" dirty="0">
                <a:latin typeface="Calibri" panose="020F0502020204030204" pitchFamily="34" charset="0"/>
                <a:cs typeface="Calibri" panose="020F0502020204030204" pitchFamily="34" charset="0"/>
              </a:rPr>
              <a:t>NT-proBNP to a greater extent than did valsartan at 12 </a:t>
            </a:r>
            <a:r>
              <a:rPr lang="en-US" sz="3600" dirty="0" smtClean="0">
                <a:latin typeface="Calibri" panose="020F0502020204030204" pitchFamily="34" charset="0"/>
                <a:cs typeface="Calibri" panose="020F0502020204030204" pitchFamily="34" charset="0"/>
              </a:rPr>
              <a:t>weeks</a:t>
            </a:r>
            <a:endParaRPr lang="en-IN" sz="3600" dirty="0">
              <a:latin typeface="Calibri" panose="020F0502020204030204" pitchFamily="34" charset="0"/>
              <a:cs typeface="Calibri" panose="020F0502020204030204" pitchFamily="34" charset="0"/>
            </a:endParaRPr>
          </a:p>
        </p:txBody>
      </p:sp>
      <p:sp>
        <p:nvSpPr>
          <p:cNvPr id="8" name="Rectangle 7"/>
          <p:cNvSpPr/>
          <p:nvPr/>
        </p:nvSpPr>
        <p:spPr>
          <a:xfrm>
            <a:off x="10298724" y="6596390"/>
            <a:ext cx="1742785" cy="261610"/>
          </a:xfrm>
          <a:prstGeom prst="rect">
            <a:avLst/>
          </a:prstGeom>
        </p:spPr>
        <p:txBody>
          <a:bodyPr wrap="none">
            <a:spAutoFit/>
          </a:bodyPr>
          <a:lstStyle/>
          <a:p>
            <a:r>
              <a:rPr lang="en-IN" sz="1100" dirty="0">
                <a:latin typeface="Calibri" panose="020F0502020204030204" pitchFamily="34" charset="0"/>
                <a:cs typeface="Calibri" panose="020F0502020204030204" pitchFamily="34" charset="0"/>
              </a:rPr>
              <a:t>Lancet 2012; 380: 1387–95</a:t>
            </a:r>
          </a:p>
        </p:txBody>
      </p:sp>
      <p:sp>
        <p:nvSpPr>
          <p:cNvPr id="3" name="TextBox 2"/>
          <p:cNvSpPr txBox="1"/>
          <p:nvPr/>
        </p:nvSpPr>
        <p:spPr>
          <a:xfrm>
            <a:off x="5364774" y="1217674"/>
            <a:ext cx="6547338" cy="400110"/>
          </a:xfrm>
          <a:prstGeom prst="rect">
            <a:avLst/>
          </a:prstGeom>
          <a:solidFill>
            <a:srgbClr val="FFFF00"/>
          </a:solidFill>
        </p:spPr>
        <p:txBody>
          <a:bodyPr wrap="square" rtlCol="0">
            <a:spAutoFit/>
          </a:bodyPr>
          <a:lstStyle/>
          <a:p>
            <a:pPr algn="ctr"/>
            <a:r>
              <a:rPr lang="en-US" sz="2000" b="1" dirty="0" smtClean="0">
                <a:latin typeface="Calibri" panose="020F0502020204030204" pitchFamily="34" charset="0"/>
                <a:cs typeface="Calibri" panose="020F0502020204030204" pitchFamily="34" charset="0"/>
              </a:rPr>
              <a:t>Phase 2, NYHA class II-III HF (ARNi n=134, Valsartan n=132)</a:t>
            </a:r>
            <a:endParaRPr lang="en-IN"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42658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062" y="2296748"/>
            <a:ext cx="8534400" cy="1969477"/>
          </a:xfrm>
        </p:spPr>
        <p:txBody>
          <a:bodyPr>
            <a:noAutofit/>
          </a:bodyPr>
          <a:lstStyle/>
          <a:p>
            <a:pPr marL="0" indent="0" algn="ctr">
              <a:buNone/>
            </a:pPr>
            <a:r>
              <a:rPr lang="en-US" sz="6000" b="1" dirty="0" smtClean="0">
                <a:solidFill>
                  <a:srgbClr val="006600"/>
                </a:solidFill>
                <a:latin typeface="+mj-lt"/>
              </a:rPr>
              <a:t>Recent evidence of ARNi in HFpEF</a:t>
            </a:r>
            <a:endParaRPr lang="en-IN" sz="6000" b="1" dirty="0">
              <a:solidFill>
                <a:srgbClr val="006600"/>
              </a:solidFill>
              <a:latin typeface="+mj-lt"/>
            </a:endParaRPr>
          </a:p>
        </p:txBody>
      </p:sp>
      <p:sp>
        <p:nvSpPr>
          <p:cNvPr id="5" name="Title 4"/>
          <p:cNvSpPr>
            <a:spLocks noGrp="1"/>
          </p:cNvSpPr>
          <p:nvPr>
            <p:ph type="title"/>
          </p:nvPr>
        </p:nvSpPr>
        <p:spPr/>
        <p:txBody>
          <a:bodyPr/>
          <a:lstStyle/>
          <a:p>
            <a:endParaRPr lang="en-IN" dirty="0"/>
          </a:p>
        </p:txBody>
      </p:sp>
    </p:spTree>
    <p:extLst>
      <p:ext uri="{BB962C8B-B14F-4D97-AF65-F5344CB8AC3E}">
        <p14:creationId xmlns:p14="http://schemas.microsoft.com/office/powerpoint/2010/main" xmlns="" val="391651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422461"/>
            <a:ext cx="11379200" cy="796739"/>
          </a:xfrm>
        </p:spPr>
        <p:txBody>
          <a:bodyPr>
            <a:noAutofit/>
          </a:bodyPr>
          <a:lstStyle/>
          <a:p>
            <a:pPr algn="ctr"/>
            <a:r>
              <a:rPr lang="en-US" sz="2000" b="1" dirty="0"/>
              <a:t>Angiotensin Neprilysin Inhibition in Patients With Mildly Reduced or Preserved Ejection Fraction and Worsening Heart </a:t>
            </a:r>
            <a:r>
              <a:rPr lang="en-US" sz="2000" b="1" dirty="0" smtClean="0"/>
              <a:t>Failure: PARAGLIDE HF </a:t>
            </a:r>
            <a:endParaRPr lang="en-IN" sz="2000" dirty="0"/>
          </a:p>
        </p:txBody>
      </p:sp>
      <p:sp>
        <p:nvSpPr>
          <p:cNvPr id="4" name="Rectangle 3"/>
          <p:cNvSpPr/>
          <p:nvPr/>
        </p:nvSpPr>
        <p:spPr>
          <a:xfrm>
            <a:off x="8097339" y="6596390"/>
            <a:ext cx="3935693" cy="261610"/>
          </a:xfrm>
          <a:prstGeom prst="rect">
            <a:avLst/>
          </a:prstGeom>
        </p:spPr>
        <p:txBody>
          <a:bodyPr wrap="none">
            <a:spAutoFit/>
          </a:bodyPr>
          <a:lstStyle/>
          <a:p>
            <a:r>
              <a:rPr lang="en-US" sz="1100" dirty="0"/>
              <a:t>J Am Coll Cardiol. 2023 May 11:S0735-1097(23)05429-3. </a:t>
            </a:r>
            <a:endParaRPr lang="en-IN" sz="1100" dirty="0"/>
          </a:p>
        </p:txBody>
      </p:sp>
      <p:pic>
        <p:nvPicPr>
          <p:cNvPr id="5" name="Picture 4"/>
          <p:cNvPicPr>
            <a:picLocks noChangeAspect="1"/>
          </p:cNvPicPr>
          <p:nvPr/>
        </p:nvPicPr>
        <p:blipFill>
          <a:blip r:embed="rId2"/>
          <a:stretch>
            <a:fillRect/>
          </a:stretch>
        </p:blipFill>
        <p:spPr>
          <a:xfrm>
            <a:off x="550371" y="1509060"/>
            <a:ext cx="4687640" cy="4756273"/>
          </a:xfrm>
          <a:prstGeom prst="rect">
            <a:avLst/>
          </a:prstGeom>
        </p:spPr>
      </p:pic>
      <p:sp>
        <p:nvSpPr>
          <p:cNvPr id="6" name="Rectangle 5"/>
          <p:cNvSpPr/>
          <p:nvPr/>
        </p:nvSpPr>
        <p:spPr>
          <a:xfrm>
            <a:off x="5587004" y="2695452"/>
            <a:ext cx="5791200" cy="2169825"/>
          </a:xfrm>
          <a:prstGeom prst="rect">
            <a:avLst/>
          </a:prstGeom>
        </p:spPr>
        <p:txBody>
          <a:bodyPr wrap="square">
            <a:spAutoFit/>
          </a:bodyPr>
          <a:lstStyle/>
          <a:p>
            <a:pPr marL="285750" indent="-285750" algn="just">
              <a:lnSpc>
                <a:spcPct val="150000"/>
              </a:lnSpc>
              <a:buFont typeface="Courier New" panose="02070309020205020404" pitchFamily="49" charset="0"/>
              <a:buChar char="o"/>
            </a:pPr>
            <a:r>
              <a:rPr lang="en-US" dirty="0"/>
              <a:t>G</a:t>
            </a:r>
            <a:r>
              <a:rPr lang="en-US" dirty="0" smtClean="0"/>
              <a:t>reater </a:t>
            </a:r>
            <a:r>
              <a:rPr lang="en-US" dirty="0"/>
              <a:t>reduction in the NT-proBNP concentration with Sac/Val than with Val was evident as early as Week 1</a:t>
            </a:r>
            <a:r>
              <a:rPr lang="en-US" dirty="0" smtClean="0"/>
              <a:t>.</a:t>
            </a:r>
          </a:p>
          <a:p>
            <a:pPr marL="285750" indent="-285750" algn="just">
              <a:lnSpc>
                <a:spcPct val="150000"/>
              </a:lnSpc>
              <a:buFont typeface="Courier New" panose="02070309020205020404" pitchFamily="49" charset="0"/>
              <a:buChar char="o"/>
            </a:pPr>
            <a:endParaRPr lang="en-US" dirty="0" smtClean="0"/>
          </a:p>
          <a:p>
            <a:pPr marL="285750" indent="-285750" algn="just">
              <a:lnSpc>
                <a:spcPct val="150000"/>
              </a:lnSpc>
              <a:buFont typeface="Courier New" panose="02070309020205020404" pitchFamily="49" charset="0"/>
              <a:buChar char="o"/>
            </a:pPr>
            <a:r>
              <a:rPr lang="en-US" dirty="0" smtClean="0"/>
              <a:t>Larger </a:t>
            </a:r>
            <a:r>
              <a:rPr lang="en-US" dirty="0"/>
              <a:t>treatment effect in the subgroup with EF below normal </a:t>
            </a:r>
            <a:r>
              <a:rPr lang="en-US" dirty="0" smtClean="0"/>
              <a:t>(&lt;60</a:t>
            </a:r>
            <a:r>
              <a:rPr lang="en-US" dirty="0"/>
              <a:t>%)</a:t>
            </a:r>
            <a:endParaRPr lang="en-IN" dirty="0"/>
          </a:p>
        </p:txBody>
      </p:sp>
    </p:spTree>
    <p:extLst>
      <p:ext uri="{BB962C8B-B14F-4D97-AF65-F5344CB8AC3E}">
        <p14:creationId xmlns:p14="http://schemas.microsoft.com/office/powerpoint/2010/main" xmlns="" val="19245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376" y="394447"/>
            <a:ext cx="2832848" cy="1356360"/>
          </a:xfrm>
        </p:spPr>
        <p:txBody>
          <a:bodyPr/>
          <a:lstStyle/>
          <a:p>
            <a:r>
              <a:rPr lang="en-US" b="1" dirty="0" smtClean="0"/>
              <a:t>RESULTS</a:t>
            </a:r>
            <a:endParaRPr lang="en-IN" b="1" dirty="0"/>
          </a:p>
        </p:txBody>
      </p:sp>
      <p:sp>
        <p:nvSpPr>
          <p:cNvPr id="4" name="Slide Number Placeholder 3"/>
          <p:cNvSpPr>
            <a:spLocks noGrp="1"/>
          </p:cNvSpPr>
          <p:nvPr>
            <p:ph type="sldNum" sz="quarter" idx="12"/>
          </p:nvPr>
        </p:nvSpPr>
        <p:spPr/>
        <p:txBody>
          <a:bodyPr/>
          <a:lstStyle/>
          <a:p>
            <a:fld id="{419D357B-5FA0-4C7E-A523-44DB16BCECF8}" type="slidenum">
              <a:rPr lang="en-IN" smtClean="0"/>
              <a:pPr/>
              <a:t>35</a:t>
            </a:fld>
            <a:endParaRPr lang="en-IN" dirty="0"/>
          </a:p>
        </p:txBody>
      </p:sp>
      <p:sp>
        <p:nvSpPr>
          <p:cNvPr id="5" name="Rectangle 4"/>
          <p:cNvSpPr/>
          <p:nvPr/>
        </p:nvSpPr>
        <p:spPr>
          <a:xfrm>
            <a:off x="8469873" y="6596390"/>
            <a:ext cx="3397084" cy="261610"/>
          </a:xfrm>
          <a:prstGeom prst="rect">
            <a:avLst/>
          </a:prstGeom>
        </p:spPr>
        <p:txBody>
          <a:bodyPr wrap="none">
            <a:spAutoFit/>
          </a:bodyPr>
          <a:lstStyle/>
          <a:p>
            <a:r>
              <a:rPr lang="en-US" sz="1100" dirty="0">
                <a:solidFill>
                  <a:schemeClr val="bg1"/>
                </a:solidFill>
              </a:rPr>
              <a:t>J Am Coll Cardiol. 2023 May 11:S0735-1097(23)05429-3. </a:t>
            </a:r>
            <a:endParaRPr lang="en-IN" sz="1100" dirty="0">
              <a:solidFill>
                <a:schemeClr val="bg1"/>
              </a:solidFill>
            </a:endParaRPr>
          </a:p>
        </p:txBody>
      </p:sp>
      <p:pic>
        <p:nvPicPr>
          <p:cNvPr id="6" name="Content Placeholder 5"/>
          <p:cNvPicPr>
            <a:picLocks noGrp="1"/>
          </p:cNvPicPr>
          <p:nvPr>
            <p:ph idx="1"/>
          </p:nvPr>
        </p:nvPicPr>
        <p:blipFill rotWithShape="1">
          <a:blip r:embed="rId2"/>
          <a:srcRect l="1250" t="21777" r="5833" b="8000"/>
          <a:stretch/>
        </p:blipFill>
        <p:spPr bwMode="auto">
          <a:xfrm>
            <a:off x="842682" y="1649506"/>
            <a:ext cx="10614212" cy="444649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808380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770965"/>
            <a:ext cx="11564471" cy="1356360"/>
          </a:xfrm>
        </p:spPr>
        <p:txBody>
          <a:bodyPr>
            <a:normAutofit/>
          </a:bodyPr>
          <a:lstStyle/>
          <a:p>
            <a:pPr algn="ctr"/>
            <a:r>
              <a:rPr lang="en-US" sz="3200" b="1" dirty="0"/>
              <a:t>Analyses of Change in the NT-proBNP Concentration in Prespecified Subgroups</a:t>
            </a:r>
            <a:endParaRPr lang="en-IN" sz="3200" b="1" dirty="0"/>
          </a:p>
        </p:txBody>
      </p:sp>
      <p:pic>
        <p:nvPicPr>
          <p:cNvPr id="6" name="Content Placeholder 5"/>
          <p:cNvPicPr>
            <a:picLocks noGrp="1" noChangeAspect="1"/>
          </p:cNvPicPr>
          <p:nvPr>
            <p:ph idx="1"/>
          </p:nvPr>
        </p:nvPicPr>
        <p:blipFill rotWithShape="1">
          <a:blip r:embed="rId2"/>
          <a:srcRect b="9476"/>
          <a:stretch/>
        </p:blipFill>
        <p:spPr>
          <a:xfrm>
            <a:off x="788894" y="2584038"/>
            <a:ext cx="10614211" cy="463962"/>
          </a:xfrm>
          <a:prstGeom prst="rect">
            <a:avLst/>
          </a:prstGeom>
        </p:spPr>
      </p:pic>
      <p:sp>
        <p:nvSpPr>
          <p:cNvPr id="4" name="Slide Number Placeholder 3"/>
          <p:cNvSpPr>
            <a:spLocks noGrp="1"/>
          </p:cNvSpPr>
          <p:nvPr>
            <p:ph type="sldNum" sz="quarter" idx="12"/>
          </p:nvPr>
        </p:nvSpPr>
        <p:spPr/>
        <p:txBody>
          <a:bodyPr/>
          <a:lstStyle/>
          <a:p>
            <a:fld id="{419D357B-5FA0-4C7E-A523-44DB16BCECF8}" type="slidenum">
              <a:rPr lang="en-IN" smtClean="0"/>
              <a:pPr/>
              <a:t>36</a:t>
            </a:fld>
            <a:endParaRPr lang="en-IN" dirty="0"/>
          </a:p>
        </p:txBody>
      </p:sp>
      <p:sp>
        <p:nvSpPr>
          <p:cNvPr id="5" name="Rectangle 4"/>
          <p:cNvSpPr/>
          <p:nvPr/>
        </p:nvSpPr>
        <p:spPr>
          <a:xfrm>
            <a:off x="8469873" y="6596390"/>
            <a:ext cx="3397084" cy="261610"/>
          </a:xfrm>
          <a:prstGeom prst="rect">
            <a:avLst/>
          </a:prstGeom>
        </p:spPr>
        <p:txBody>
          <a:bodyPr wrap="none">
            <a:spAutoFit/>
          </a:bodyPr>
          <a:lstStyle/>
          <a:p>
            <a:r>
              <a:rPr lang="en-US" sz="1100" dirty="0">
                <a:solidFill>
                  <a:schemeClr val="bg1"/>
                </a:solidFill>
              </a:rPr>
              <a:t>J Am Coll Cardiol. 2023 May 11:S0735-1097(23)05429-3. </a:t>
            </a:r>
            <a:endParaRPr lang="en-IN" sz="1100" dirty="0">
              <a:solidFill>
                <a:schemeClr val="bg1"/>
              </a:solidFill>
            </a:endParaRPr>
          </a:p>
        </p:txBody>
      </p:sp>
      <p:pic>
        <p:nvPicPr>
          <p:cNvPr id="7" name="Picture 6"/>
          <p:cNvPicPr>
            <a:picLocks noChangeAspect="1"/>
          </p:cNvPicPr>
          <p:nvPr/>
        </p:nvPicPr>
        <p:blipFill>
          <a:blip r:embed="rId3"/>
          <a:stretch>
            <a:fillRect/>
          </a:stretch>
        </p:blipFill>
        <p:spPr>
          <a:xfrm>
            <a:off x="838199" y="3090862"/>
            <a:ext cx="10529047" cy="676275"/>
          </a:xfrm>
          <a:prstGeom prst="rect">
            <a:avLst/>
          </a:prstGeom>
        </p:spPr>
      </p:pic>
      <p:pic>
        <p:nvPicPr>
          <p:cNvPr id="8" name="Picture 7"/>
          <p:cNvPicPr>
            <a:picLocks noChangeAspect="1"/>
          </p:cNvPicPr>
          <p:nvPr/>
        </p:nvPicPr>
        <p:blipFill>
          <a:blip r:embed="rId4"/>
          <a:stretch>
            <a:fillRect/>
          </a:stretch>
        </p:blipFill>
        <p:spPr>
          <a:xfrm>
            <a:off x="823912" y="3811681"/>
            <a:ext cx="10544175" cy="704850"/>
          </a:xfrm>
          <a:prstGeom prst="rect">
            <a:avLst/>
          </a:prstGeom>
        </p:spPr>
      </p:pic>
      <p:pic>
        <p:nvPicPr>
          <p:cNvPr id="9" name="Picture 8"/>
          <p:cNvPicPr>
            <a:picLocks noChangeAspect="1"/>
          </p:cNvPicPr>
          <p:nvPr/>
        </p:nvPicPr>
        <p:blipFill>
          <a:blip r:embed="rId5"/>
          <a:stretch>
            <a:fillRect/>
          </a:stretch>
        </p:blipFill>
        <p:spPr>
          <a:xfrm>
            <a:off x="824753" y="4570599"/>
            <a:ext cx="10538571" cy="657225"/>
          </a:xfrm>
          <a:prstGeom prst="rect">
            <a:avLst/>
          </a:prstGeom>
        </p:spPr>
      </p:pic>
    </p:spTree>
    <p:extLst>
      <p:ext uri="{BB962C8B-B14F-4D97-AF65-F5344CB8AC3E}">
        <p14:creationId xmlns:p14="http://schemas.microsoft.com/office/powerpoint/2010/main" xmlns="" val="3098816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82" y="466165"/>
            <a:ext cx="2622177" cy="1356360"/>
          </a:xfrm>
        </p:spPr>
        <p:txBody>
          <a:bodyPr/>
          <a:lstStyle/>
          <a:p>
            <a:r>
              <a:rPr lang="en-US" b="1" dirty="0" smtClean="0"/>
              <a:t>RESULTS </a:t>
            </a:r>
            <a:endParaRPr lang="en-IN" b="1" dirty="0"/>
          </a:p>
        </p:txBody>
      </p:sp>
      <p:sp>
        <p:nvSpPr>
          <p:cNvPr id="5" name="Rectangle 4"/>
          <p:cNvSpPr/>
          <p:nvPr/>
        </p:nvSpPr>
        <p:spPr>
          <a:xfrm>
            <a:off x="8469873" y="6596390"/>
            <a:ext cx="3397084" cy="261610"/>
          </a:xfrm>
          <a:prstGeom prst="rect">
            <a:avLst/>
          </a:prstGeom>
        </p:spPr>
        <p:txBody>
          <a:bodyPr wrap="none">
            <a:spAutoFit/>
          </a:bodyPr>
          <a:lstStyle/>
          <a:p>
            <a:r>
              <a:rPr lang="en-US" sz="1100" dirty="0">
                <a:solidFill>
                  <a:schemeClr val="bg1"/>
                </a:solidFill>
              </a:rPr>
              <a:t>J Am Coll Cardiol. 2023 May 11:S0735-1097(23)05429-3. </a:t>
            </a:r>
            <a:endParaRPr lang="en-IN" sz="1100" dirty="0">
              <a:solidFill>
                <a:schemeClr val="bg1"/>
              </a:solidFill>
            </a:endParaRPr>
          </a:p>
        </p:txBody>
      </p:sp>
      <p:pic>
        <p:nvPicPr>
          <p:cNvPr id="8" name="Content Placeholder 7"/>
          <p:cNvPicPr>
            <a:picLocks noGrp="1" noChangeAspect="1"/>
          </p:cNvPicPr>
          <p:nvPr>
            <p:ph idx="1"/>
          </p:nvPr>
        </p:nvPicPr>
        <p:blipFill>
          <a:blip r:embed="rId2"/>
          <a:stretch>
            <a:fillRect/>
          </a:stretch>
        </p:blipFill>
        <p:spPr>
          <a:xfrm>
            <a:off x="3373545" y="380999"/>
            <a:ext cx="8495717" cy="6136956"/>
          </a:xfrm>
          <a:prstGeom prst="rect">
            <a:avLst/>
          </a:prstGeom>
        </p:spPr>
      </p:pic>
      <p:sp>
        <p:nvSpPr>
          <p:cNvPr id="9" name="Slide Number Placeholder 3"/>
          <p:cNvSpPr>
            <a:spLocks noGrp="1"/>
          </p:cNvSpPr>
          <p:nvPr>
            <p:ph type="sldNum" sz="quarter" idx="12"/>
          </p:nvPr>
        </p:nvSpPr>
        <p:spPr>
          <a:xfrm>
            <a:off x="9974989" y="6187969"/>
            <a:ext cx="1706217" cy="365125"/>
          </a:xfrm>
        </p:spPr>
        <p:txBody>
          <a:bodyPr/>
          <a:lstStyle/>
          <a:p>
            <a:fld id="{419D357B-5FA0-4C7E-A523-44DB16BCECF8}" type="slidenum">
              <a:rPr lang="en-IN" smtClean="0"/>
              <a:pPr/>
              <a:t>37</a:t>
            </a:fld>
            <a:endParaRPr lang="en-IN" dirty="0"/>
          </a:p>
        </p:txBody>
      </p:sp>
      <p:sp>
        <p:nvSpPr>
          <p:cNvPr id="10" name="Rectangle 9"/>
          <p:cNvSpPr/>
          <p:nvPr/>
        </p:nvSpPr>
        <p:spPr>
          <a:xfrm>
            <a:off x="7960659" y="2831957"/>
            <a:ext cx="3298133" cy="646331"/>
          </a:xfrm>
          <a:prstGeom prst="rect">
            <a:avLst/>
          </a:prstGeom>
        </p:spPr>
        <p:txBody>
          <a:bodyPr wrap="square">
            <a:spAutoFit/>
          </a:bodyPr>
          <a:lstStyle/>
          <a:p>
            <a:pPr algn="ctr"/>
            <a:r>
              <a:rPr lang="en-US" dirty="0"/>
              <a:t>Win Ratio in the Subgroup With EF Below Normal </a:t>
            </a:r>
            <a:r>
              <a:rPr lang="en-US" dirty="0" smtClean="0"/>
              <a:t>(&lt;60</a:t>
            </a:r>
            <a:r>
              <a:rPr lang="en-US" dirty="0"/>
              <a:t>%)</a:t>
            </a:r>
            <a:endParaRPr lang="en-IN" dirty="0"/>
          </a:p>
        </p:txBody>
      </p:sp>
      <p:sp>
        <p:nvSpPr>
          <p:cNvPr id="11" name="Rectangle 10"/>
          <p:cNvSpPr/>
          <p:nvPr/>
        </p:nvSpPr>
        <p:spPr>
          <a:xfrm>
            <a:off x="243043" y="2098666"/>
            <a:ext cx="2922494" cy="3693319"/>
          </a:xfrm>
          <a:prstGeom prst="rect">
            <a:avLst/>
          </a:prstGeom>
        </p:spPr>
        <p:txBody>
          <a:bodyPr wrap="square">
            <a:spAutoFit/>
          </a:bodyPr>
          <a:lstStyle/>
          <a:p>
            <a:pPr marL="285750" indent="-285750" algn="just">
              <a:buFont typeface="Courier New" panose="02070309020205020404" pitchFamily="49" charset="0"/>
              <a:buChar char="o"/>
            </a:pPr>
            <a:r>
              <a:rPr lang="en-US" dirty="0">
                <a:latin typeface="Calibri" panose="020F0502020204030204" pitchFamily="34" charset="0"/>
                <a:cs typeface="Calibri" panose="020F0502020204030204" pitchFamily="34" charset="0"/>
              </a:rPr>
              <a:t>For the subgroup with EF </a:t>
            </a:r>
            <a:r>
              <a:rPr lang="en-US" dirty="0" smtClean="0">
                <a:latin typeface="Calibri" panose="020F0502020204030204" pitchFamily="34" charset="0"/>
                <a:cs typeface="Calibri" panose="020F0502020204030204" pitchFamily="34" charset="0"/>
              </a:rPr>
              <a:t>&lt;60</a:t>
            </a:r>
            <a:r>
              <a:rPr lang="en-US" dirty="0">
                <a:latin typeface="Calibri" panose="020F0502020204030204" pitchFamily="34" charset="0"/>
                <a:cs typeface="Calibri" panose="020F0502020204030204" pitchFamily="34" charset="0"/>
              </a:rPr>
              <a:t>%, the rate ratio for the recurrent composite cardiovascular endpoint was </a:t>
            </a:r>
            <a:r>
              <a:rPr lang="en-US" b="1" dirty="0" smtClean="0">
                <a:latin typeface="Calibri" panose="020F0502020204030204" pitchFamily="34" charset="0"/>
                <a:cs typeface="Calibri" panose="020F0502020204030204" pitchFamily="34" charset="0"/>
              </a:rPr>
              <a:t>0.61</a:t>
            </a:r>
            <a:r>
              <a:rPr lang="en-US" dirty="0" smtClean="0">
                <a:latin typeface="Calibri" panose="020F0502020204030204" pitchFamily="34" charset="0"/>
                <a:cs typeface="Calibri" panose="020F0502020204030204" pitchFamily="34" charset="0"/>
              </a:rPr>
              <a:t>.</a:t>
            </a:r>
          </a:p>
          <a:p>
            <a:pPr marL="285750" indent="-285750" algn="just">
              <a:buFont typeface="Courier New" panose="02070309020205020404" pitchFamily="49" charset="0"/>
              <a:buChar char="o"/>
            </a:pPr>
            <a:endParaRPr lang="en-US" dirty="0">
              <a:latin typeface="Calibri" panose="020F0502020204030204" pitchFamily="34" charset="0"/>
              <a:cs typeface="Calibri" panose="020F0502020204030204" pitchFamily="34" charset="0"/>
            </a:endParaRPr>
          </a:p>
          <a:p>
            <a:pPr marL="285750" indent="-285750" algn="just">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For </a:t>
            </a:r>
            <a:r>
              <a:rPr lang="en-US" dirty="0">
                <a:latin typeface="Calibri" panose="020F0502020204030204" pitchFamily="34" charset="0"/>
                <a:cs typeface="Calibri" panose="020F0502020204030204" pitchFamily="34" charset="0"/>
              </a:rPr>
              <a:t>the worsening renal function clinical endpoint, there were 34 events in the Sac/Val group and 46 events in the Val group resulting in a rate ratio of </a:t>
            </a:r>
            <a:r>
              <a:rPr lang="en-US" b="1" dirty="0" smtClean="0">
                <a:latin typeface="Calibri" panose="020F0502020204030204" pitchFamily="34" charset="0"/>
                <a:cs typeface="Calibri" panose="020F0502020204030204" pitchFamily="34" charset="0"/>
              </a:rPr>
              <a:t>0.62</a:t>
            </a:r>
            <a:r>
              <a:rPr lang="en-US" dirty="0" smtClean="0">
                <a:latin typeface="Calibri" panose="020F0502020204030204" pitchFamily="34" charset="0"/>
                <a:cs typeface="Calibri" panose="020F0502020204030204" pitchFamily="34" charset="0"/>
              </a:rPr>
              <a:t>.</a:t>
            </a:r>
            <a:endParaRPr lang="en-IN"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6250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94" y="376518"/>
            <a:ext cx="9875520" cy="1356360"/>
          </a:xfrm>
        </p:spPr>
        <p:txBody>
          <a:bodyPr/>
          <a:lstStyle/>
          <a:p>
            <a:r>
              <a:rPr lang="en-US" b="1" dirty="0" smtClean="0"/>
              <a:t>SAFETY </a:t>
            </a:r>
            <a:endParaRPr lang="en-IN" b="1" dirty="0"/>
          </a:p>
        </p:txBody>
      </p:sp>
      <p:sp>
        <p:nvSpPr>
          <p:cNvPr id="3" name="Content Placeholder 2"/>
          <p:cNvSpPr>
            <a:spLocks noGrp="1"/>
          </p:cNvSpPr>
          <p:nvPr>
            <p:ph idx="1"/>
          </p:nvPr>
        </p:nvSpPr>
        <p:spPr>
          <a:xfrm>
            <a:off x="466165" y="1824318"/>
            <a:ext cx="11313459" cy="452718"/>
          </a:xfrm>
        </p:spPr>
        <p:txBody>
          <a:bodyPr/>
          <a:lstStyle/>
          <a:p>
            <a:pPr marL="45720" indent="0" algn="ctr">
              <a:buNone/>
            </a:pPr>
            <a:r>
              <a:rPr lang="en-US" dirty="0">
                <a:solidFill>
                  <a:schemeClr val="tx1"/>
                </a:solidFill>
              </a:rPr>
              <a:t>Compared with Val, Sac/Val had less </a:t>
            </a:r>
            <a:r>
              <a:rPr lang="en-US" dirty="0" smtClean="0">
                <a:solidFill>
                  <a:schemeClr val="tx1"/>
                </a:solidFill>
              </a:rPr>
              <a:t>worsening </a:t>
            </a:r>
            <a:r>
              <a:rPr lang="en-US" dirty="0">
                <a:solidFill>
                  <a:schemeClr val="tx1"/>
                </a:solidFill>
              </a:rPr>
              <a:t>renal function (OR: </a:t>
            </a:r>
            <a:r>
              <a:rPr lang="en-US" b="1" dirty="0" smtClean="0">
                <a:solidFill>
                  <a:schemeClr val="tx1"/>
                </a:solidFill>
              </a:rPr>
              <a:t>0.61</a:t>
            </a:r>
            <a:r>
              <a:rPr lang="en-US" dirty="0" smtClean="0">
                <a:solidFill>
                  <a:schemeClr val="tx1"/>
                </a:solidFill>
              </a:rPr>
              <a:t>)</a:t>
            </a:r>
            <a:endParaRPr lang="en-IN" dirty="0">
              <a:solidFill>
                <a:schemeClr val="tx1"/>
              </a:solidFill>
            </a:endParaRPr>
          </a:p>
        </p:txBody>
      </p:sp>
      <p:sp>
        <p:nvSpPr>
          <p:cNvPr id="4" name="Slide Number Placeholder 3"/>
          <p:cNvSpPr>
            <a:spLocks noGrp="1"/>
          </p:cNvSpPr>
          <p:nvPr>
            <p:ph type="sldNum" sz="quarter" idx="12"/>
          </p:nvPr>
        </p:nvSpPr>
        <p:spPr/>
        <p:txBody>
          <a:bodyPr/>
          <a:lstStyle/>
          <a:p>
            <a:fld id="{419D357B-5FA0-4C7E-A523-44DB16BCECF8}" type="slidenum">
              <a:rPr lang="en-IN" smtClean="0"/>
              <a:pPr/>
              <a:t>38</a:t>
            </a:fld>
            <a:endParaRPr lang="en-IN" dirty="0"/>
          </a:p>
        </p:txBody>
      </p:sp>
      <p:sp>
        <p:nvSpPr>
          <p:cNvPr id="5" name="Rectangle 4"/>
          <p:cNvSpPr/>
          <p:nvPr/>
        </p:nvSpPr>
        <p:spPr>
          <a:xfrm>
            <a:off x="8469873" y="6596390"/>
            <a:ext cx="3397084" cy="261610"/>
          </a:xfrm>
          <a:prstGeom prst="rect">
            <a:avLst/>
          </a:prstGeom>
        </p:spPr>
        <p:txBody>
          <a:bodyPr wrap="none">
            <a:spAutoFit/>
          </a:bodyPr>
          <a:lstStyle/>
          <a:p>
            <a:r>
              <a:rPr lang="en-US" sz="1100" dirty="0">
                <a:solidFill>
                  <a:schemeClr val="bg1"/>
                </a:solidFill>
              </a:rPr>
              <a:t>J Am Coll Cardiol. 2023 May 11:S0735-1097(23)05429-3. </a:t>
            </a:r>
            <a:endParaRPr lang="en-IN" sz="1100" dirty="0">
              <a:solidFill>
                <a:schemeClr val="bg1"/>
              </a:solidFill>
            </a:endParaRPr>
          </a:p>
        </p:txBody>
      </p:sp>
      <p:pic>
        <p:nvPicPr>
          <p:cNvPr id="6" name="Picture 5"/>
          <p:cNvPicPr>
            <a:picLocks noChangeAspect="1"/>
          </p:cNvPicPr>
          <p:nvPr/>
        </p:nvPicPr>
        <p:blipFill rotWithShape="1">
          <a:blip r:embed="rId2"/>
          <a:srcRect l="26885" t="-440" r="27428" b="78436"/>
          <a:stretch/>
        </p:blipFill>
        <p:spPr>
          <a:xfrm>
            <a:off x="3155576" y="2483645"/>
            <a:ext cx="5844989" cy="295415"/>
          </a:xfrm>
          <a:prstGeom prst="rect">
            <a:avLst/>
          </a:prstGeom>
        </p:spPr>
      </p:pic>
      <p:pic>
        <p:nvPicPr>
          <p:cNvPr id="7" name="Picture 6"/>
          <p:cNvPicPr>
            <a:picLocks noChangeAspect="1"/>
          </p:cNvPicPr>
          <p:nvPr/>
        </p:nvPicPr>
        <p:blipFill rotWithShape="1">
          <a:blip r:embed="rId3"/>
          <a:srcRect l="365"/>
          <a:stretch/>
        </p:blipFill>
        <p:spPr>
          <a:xfrm>
            <a:off x="322726" y="2959896"/>
            <a:ext cx="11567129" cy="3118173"/>
          </a:xfrm>
          <a:prstGeom prst="rect">
            <a:avLst/>
          </a:prstGeom>
        </p:spPr>
      </p:pic>
      <p:sp>
        <p:nvSpPr>
          <p:cNvPr id="8" name="Rounded Rectangle 7"/>
          <p:cNvSpPr/>
          <p:nvPr/>
        </p:nvSpPr>
        <p:spPr>
          <a:xfrm>
            <a:off x="457628" y="3750662"/>
            <a:ext cx="10515171" cy="26552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
        <p:nvSpPr>
          <p:cNvPr id="9" name="Rounded Rectangle 8"/>
          <p:cNvSpPr/>
          <p:nvPr/>
        </p:nvSpPr>
        <p:spPr>
          <a:xfrm>
            <a:off x="466593" y="5498779"/>
            <a:ext cx="10515171" cy="26552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Tree>
    <p:extLst>
      <p:ext uri="{BB962C8B-B14F-4D97-AF65-F5344CB8AC3E}">
        <p14:creationId xmlns:p14="http://schemas.microsoft.com/office/powerpoint/2010/main" xmlns="" val="322387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252" y="705223"/>
            <a:ext cx="9875520" cy="1004048"/>
          </a:xfrm>
        </p:spPr>
        <p:txBody>
          <a:bodyPr/>
          <a:lstStyle/>
          <a:p>
            <a:r>
              <a:rPr lang="en-US" b="1" dirty="0" smtClean="0"/>
              <a:t>Conclusion </a:t>
            </a:r>
            <a:endParaRPr lang="en-IN" b="1" dirty="0"/>
          </a:p>
        </p:txBody>
      </p:sp>
      <p:sp>
        <p:nvSpPr>
          <p:cNvPr id="3" name="Content Placeholder 2"/>
          <p:cNvSpPr>
            <a:spLocks noGrp="1"/>
          </p:cNvSpPr>
          <p:nvPr>
            <p:ph idx="1"/>
          </p:nvPr>
        </p:nvSpPr>
        <p:spPr>
          <a:xfrm>
            <a:off x="965199" y="1993154"/>
            <a:ext cx="10348259" cy="4035114"/>
          </a:xfrm>
        </p:spPr>
        <p:txBody>
          <a:bodyPr>
            <a:normAutofit/>
          </a:bodyPr>
          <a:lstStyle/>
          <a:p>
            <a:pPr algn="just">
              <a:lnSpc>
                <a:spcPct val="150000"/>
              </a:lnSpc>
              <a:buFont typeface="Courier New" panose="02070309020205020404" pitchFamily="49" charset="0"/>
              <a:buChar char="o"/>
            </a:pPr>
            <a:r>
              <a:rPr lang="en-US" dirty="0">
                <a:solidFill>
                  <a:schemeClr val="tx1"/>
                </a:solidFill>
              </a:rPr>
              <a:t>Among </a:t>
            </a:r>
            <a:r>
              <a:rPr lang="en-US" dirty="0" smtClean="0">
                <a:solidFill>
                  <a:schemeClr val="tx1"/>
                </a:solidFill>
              </a:rPr>
              <a:t>patients </a:t>
            </a:r>
            <a:r>
              <a:rPr lang="en-US" dirty="0">
                <a:solidFill>
                  <a:schemeClr val="tx1"/>
                </a:solidFill>
              </a:rPr>
              <a:t>with heart failure with EF &gt;40% and stabilized WHF, Sac/Val led to a greater reduction in NT-proBNP and </a:t>
            </a:r>
            <a:r>
              <a:rPr lang="en-US" dirty="0" smtClean="0">
                <a:solidFill>
                  <a:schemeClr val="tx1"/>
                </a:solidFill>
              </a:rPr>
              <a:t>clinical </a:t>
            </a:r>
            <a:r>
              <a:rPr lang="en-US" dirty="0">
                <a:solidFill>
                  <a:schemeClr val="tx1"/>
                </a:solidFill>
              </a:rPr>
              <a:t>benefit compared with Val, with numerically fewer cardiovascular and renal </a:t>
            </a:r>
            <a:r>
              <a:rPr lang="en-US" dirty="0" smtClean="0">
                <a:solidFill>
                  <a:schemeClr val="tx1"/>
                </a:solidFill>
              </a:rPr>
              <a:t>events. </a:t>
            </a:r>
          </a:p>
          <a:p>
            <a:pPr algn="just">
              <a:lnSpc>
                <a:spcPct val="150000"/>
              </a:lnSpc>
              <a:buFont typeface="Courier New" panose="02070309020205020404" pitchFamily="49" charset="0"/>
              <a:buChar char="o"/>
            </a:pPr>
            <a:r>
              <a:rPr lang="en-US" dirty="0" smtClean="0">
                <a:solidFill>
                  <a:schemeClr val="tx1"/>
                </a:solidFill>
              </a:rPr>
              <a:t>In </a:t>
            </a:r>
            <a:r>
              <a:rPr lang="en-US" dirty="0">
                <a:solidFill>
                  <a:schemeClr val="tx1"/>
                </a:solidFill>
              </a:rPr>
              <a:t>a </a:t>
            </a:r>
            <a:r>
              <a:rPr lang="en-US" dirty="0" smtClean="0">
                <a:solidFill>
                  <a:schemeClr val="tx1"/>
                </a:solidFill>
              </a:rPr>
              <a:t>pre-specified </a:t>
            </a:r>
            <a:r>
              <a:rPr lang="en-US" dirty="0">
                <a:solidFill>
                  <a:schemeClr val="tx1"/>
                </a:solidFill>
              </a:rPr>
              <a:t>subgroup with EF below normal, the effect on natriuretic </a:t>
            </a:r>
            <a:r>
              <a:rPr lang="en-US" dirty="0" smtClean="0">
                <a:solidFill>
                  <a:schemeClr val="tx1"/>
                </a:solidFill>
              </a:rPr>
              <a:t>peptide </a:t>
            </a:r>
            <a:r>
              <a:rPr lang="en-US" dirty="0">
                <a:solidFill>
                  <a:schemeClr val="tx1"/>
                </a:solidFill>
              </a:rPr>
              <a:t>level and clinical outcomes </a:t>
            </a:r>
            <a:r>
              <a:rPr lang="en-US" dirty="0" smtClean="0">
                <a:solidFill>
                  <a:schemeClr val="tx1"/>
                </a:solidFill>
              </a:rPr>
              <a:t>were </a:t>
            </a:r>
            <a:r>
              <a:rPr lang="en-US" dirty="0">
                <a:solidFill>
                  <a:schemeClr val="tx1"/>
                </a:solidFill>
              </a:rPr>
              <a:t>larger. </a:t>
            </a:r>
            <a:endParaRPr lang="en-US" dirty="0" smtClean="0">
              <a:solidFill>
                <a:schemeClr val="tx1"/>
              </a:solidFill>
            </a:endParaRPr>
          </a:p>
          <a:p>
            <a:pPr algn="just">
              <a:lnSpc>
                <a:spcPct val="150000"/>
              </a:lnSpc>
              <a:buFont typeface="Courier New" panose="02070309020205020404" pitchFamily="49" charset="0"/>
              <a:buChar char="o"/>
            </a:pPr>
            <a:r>
              <a:rPr lang="en-US" dirty="0" smtClean="0">
                <a:solidFill>
                  <a:schemeClr val="tx1"/>
                </a:solidFill>
              </a:rPr>
              <a:t>These </a:t>
            </a:r>
            <a:r>
              <a:rPr lang="en-US" dirty="0">
                <a:solidFill>
                  <a:schemeClr val="tx1"/>
                </a:solidFill>
              </a:rPr>
              <a:t>data add to the evidence supporting a </a:t>
            </a:r>
            <a:r>
              <a:rPr lang="en-US" dirty="0" smtClean="0">
                <a:solidFill>
                  <a:schemeClr val="tx1"/>
                </a:solidFill>
              </a:rPr>
              <a:t>treatment </a:t>
            </a:r>
            <a:r>
              <a:rPr lang="en-US" dirty="0">
                <a:solidFill>
                  <a:schemeClr val="tx1"/>
                </a:solidFill>
              </a:rPr>
              <a:t>benefit of Sac/Val in those with EF &gt;40% (particularly in those with EF below normal), </a:t>
            </a:r>
            <a:r>
              <a:rPr lang="en-US" dirty="0" smtClean="0">
                <a:solidFill>
                  <a:schemeClr val="tx1"/>
                </a:solidFill>
              </a:rPr>
              <a:t>and </a:t>
            </a:r>
            <a:r>
              <a:rPr lang="en-US" dirty="0">
                <a:solidFill>
                  <a:schemeClr val="tx1"/>
                </a:solidFill>
              </a:rPr>
              <a:t>influence future guidance for use of </a:t>
            </a:r>
            <a:r>
              <a:rPr lang="en-US" dirty="0" smtClean="0">
                <a:solidFill>
                  <a:schemeClr val="tx1"/>
                </a:solidFill>
              </a:rPr>
              <a:t>Sac/Val, </a:t>
            </a:r>
            <a:r>
              <a:rPr lang="en-US" dirty="0">
                <a:solidFill>
                  <a:schemeClr val="tx1"/>
                </a:solidFill>
              </a:rPr>
              <a:t>regardless of treatment setting (hospital vs clinic) or HF chronicity (acute on chronic vs de novo HF).</a:t>
            </a:r>
            <a:endParaRPr lang="en-IN" dirty="0">
              <a:solidFill>
                <a:schemeClr val="tx1"/>
              </a:solidFill>
            </a:endParaRPr>
          </a:p>
        </p:txBody>
      </p:sp>
      <p:sp>
        <p:nvSpPr>
          <p:cNvPr id="4" name="Slide Number Placeholder 3"/>
          <p:cNvSpPr>
            <a:spLocks noGrp="1"/>
          </p:cNvSpPr>
          <p:nvPr>
            <p:ph type="sldNum" sz="quarter" idx="12"/>
          </p:nvPr>
        </p:nvSpPr>
        <p:spPr/>
        <p:txBody>
          <a:bodyPr/>
          <a:lstStyle/>
          <a:p>
            <a:fld id="{419D357B-5FA0-4C7E-A523-44DB16BCECF8}" type="slidenum">
              <a:rPr lang="en-IN" smtClean="0"/>
              <a:pPr/>
              <a:t>39</a:t>
            </a:fld>
            <a:endParaRPr lang="en-IN" dirty="0"/>
          </a:p>
        </p:txBody>
      </p:sp>
      <p:sp>
        <p:nvSpPr>
          <p:cNvPr id="5" name="Rectangle 4"/>
          <p:cNvSpPr/>
          <p:nvPr/>
        </p:nvSpPr>
        <p:spPr>
          <a:xfrm>
            <a:off x="8469873" y="6596390"/>
            <a:ext cx="3397084" cy="261610"/>
          </a:xfrm>
          <a:prstGeom prst="rect">
            <a:avLst/>
          </a:prstGeom>
        </p:spPr>
        <p:txBody>
          <a:bodyPr wrap="none">
            <a:spAutoFit/>
          </a:bodyPr>
          <a:lstStyle/>
          <a:p>
            <a:r>
              <a:rPr lang="en-US" sz="1100" dirty="0">
                <a:solidFill>
                  <a:schemeClr val="bg1"/>
                </a:solidFill>
              </a:rPr>
              <a:t>J Am Coll Cardiol. 2023 May 11:S0735-1097(23)05429-3. </a:t>
            </a:r>
            <a:endParaRPr lang="en-IN" sz="1100" dirty="0">
              <a:solidFill>
                <a:schemeClr val="bg1"/>
              </a:solidFill>
            </a:endParaRPr>
          </a:p>
        </p:txBody>
      </p:sp>
    </p:spTree>
    <p:extLst>
      <p:ext uri="{BB962C8B-B14F-4D97-AF65-F5344CB8AC3E}">
        <p14:creationId xmlns:p14="http://schemas.microsoft.com/office/powerpoint/2010/main" xmlns="" val="64687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504289"/>
            <a:ext cx="9906000" cy="867551"/>
          </a:xfrm>
        </p:spPr>
        <p:txBody>
          <a:bodyPr>
            <a:normAutofit/>
          </a:bodyPr>
          <a:lstStyle/>
          <a:p>
            <a:r>
              <a:rPr lang="en-US" sz="3600" b="1" dirty="0">
                <a:solidFill>
                  <a:srgbClr val="006600"/>
                </a:solidFill>
              </a:rPr>
              <a:t>Classification of HF by LVEF</a:t>
            </a:r>
            <a:endParaRPr lang="en-IN" sz="3600" b="1" dirty="0">
              <a:solidFill>
                <a:srgbClr val="006600"/>
              </a:solidFill>
            </a:endParaRPr>
          </a:p>
        </p:txBody>
      </p:sp>
      <p:sp>
        <p:nvSpPr>
          <p:cNvPr id="3" name="Content Placeholder 2"/>
          <p:cNvSpPr>
            <a:spLocks noGrp="1"/>
          </p:cNvSpPr>
          <p:nvPr>
            <p:ph idx="1"/>
          </p:nvPr>
        </p:nvSpPr>
        <p:spPr>
          <a:xfrm>
            <a:off x="1066800" y="1504059"/>
            <a:ext cx="10058400" cy="1041862"/>
          </a:xfrm>
        </p:spPr>
        <p:txBody>
          <a:bodyPr>
            <a:normAutofit/>
          </a:bodyPr>
          <a:lstStyle/>
          <a:p>
            <a:pPr marL="0" indent="0" algn="just">
              <a:lnSpc>
                <a:spcPct val="150000"/>
              </a:lnSpc>
              <a:buNone/>
            </a:pPr>
            <a:r>
              <a:rPr lang="en-US" dirty="0"/>
              <a:t>HF is a complex clinical syndrome with symptoms and signs that result from any structural or functional impairment of ventricular filling or ejection of blood.</a:t>
            </a:r>
            <a:endParaRPr lang="en-IN" dirty="0"/>
          </a:p>
        </p:txBody>
      </p:sp>
      <p:sp>
        <p:nvSpPr>
          <p:cNvPr id="30" name="Title 1"/>
          <p:cNvSpPr txBox="1">
            <a:spLocks/>
          </p:cNvSpPr>
          <p:nvPr/>
        </p:nvSpPr>
        <p:spPr>
          <a:xfrm>
            <a:off x="1066800" y="636508"/>
            <a:ext cx="10058400" cy="867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IN" sz="4000" b="1" dirty="0" smtClean="0">
                <a:solidFill>
                  <a:srgbClr val="006600"/>
                </a:solidFill>
              </a:rPr>
              <a:t>Definition of Heart failure (ACC/AHA)</a:t>
            </a:r>
            <a:endParaRPr lang="en-IN" sz="4000" b="1" dirty="0">
              <a:solidFill>
                <a:srgbClr val="006600"/>
              </a:solidFill>
            </a:endParaRPr>
          </a:p>
        </p:txBody>
      </p:sp>
      <p:pic>
        <p:nvPicPr>
          <p:cNvPr id="31" name="Picture 30"/>
          <p:cNvPicPr>
            <a:picLocks noChangeAspect="1"/>
          </p:cNvPicPr>
          <p:nvPr/>
        </p:nvPicPr>
        <p:blipFill rotWithShape="1">
          <a:blip r:embed="rId2"/>
          <a:srcRect l="3254" t="41193" r="5597" b="19791"/>
          <a:stretch/>
        </p:blipFill>
        <p:spPr>
          <a:xfrm>
            <a:off x="706582" y="3546151"/>
            <a:ext cx="10778836" cy="2593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Rectangle 31"/>
          <p:cNvSpPr/>
          <p:nvPr/>
        </p:nvSpPr>
        <p:spPr>
          <a:xfrm>
            <a:off x="6954982" y="6596390"/>
            <a:ext cx="4821381" cy="261610"/>
          </a:xfrm>
          <a:prstGeom prst="rect">
            <a:avLst/>
          </a:prstGeom>
        </p:spPr>
        <p:txBody>
          <a:bodyPr wrap="square">
            <a:spAutoFit/>
          </a:bodyPr>
          <a:lstStyle/>
          <a:p>
            <a:r>
              <a:rPr lang="en-IN" sz="1100" dirty="0" smtClean="0"/>
              <a:t>Heidenreich et al, JACC VOL. 79, NO. 17, MAY 3, 2022:e263 – e421</a:t>
            </a:r>
            <a:endParaRPr lang="en-IN" sz="1100" dirty="0"/>
          </a:p>
        </p:txBody>
      </p:sp>
    </p:spTree>
    <p:extLst>
      <p:ext uri="{BB962C8B-B14F-4D97-AF65-F5344CB8AC3E}">
        <p14:creationId xmlns:p14="http://schemas.microsoft.com/office/powerpoint/2010/main" xmlns="" val="24370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867" y="811927"/>
            <a:ext cx="10058400" cy="1371600"/>
          </a:xfrm>
        </p:spPr>
        <p:txBody>
          <a:bodyPr>
            <a:noAutofit/>
          </a:bodyPr>
          <a:lstStyle/>
          <a:p>
            <a:pPr algn="ctr"/>
            <a:r>
              <a:rPr lang="en-US" sz="2400" b="1" dirty="0"/>
              <a:t>Sacubitril/valsartan in heart failure with mildly reduced or preserved ejection fraction: a pre-specified participant-level pooled analysis of PARAGLIDE-HF and </a:t>
            </a:r>
            <a:r>
              <a:rPr lang="en-US" sz="2400" b="1" dirty="0" smtClean="0"/>
              <a:t>PARAGON-HF</a:t>
            </a:r>
            <a:endParaRPr lang="en-IN" sz="2400" dirty="0"/>
          </a:p>
        </p:txBody>
      </p:sp>
      <p:pic>
        <p:nvPicPr>
          <p:cNvPr id="4" name="Immagine 4">
            <a:extLst>
              <a:ext uri="{FF2B5EF4-FFF2-40B4-BE49-F238E27FC236}">
                <a16:creationId xmlns:a16="http://schemas.microsoft.com/office/drawing/2014/main" xmlns="" id="{C63AC6B6-10D9-4E63-523F-7B04B4E919AE}"/>
              </a:ext>
            </a:extLst>
          </p:cNvPr>
          <p:cNvPicPr>
            <a:picLocks noGrp="1" noChangeAspect="1"/>
          </p:cNvPicPr>
          <p:nvPr>
            <p:ph idx="1"/>
          </p:nvPr>
        </p:nvPicPr>
        <p:blipFill>
          <a:blip r:embed="rId2"/>
          <a:stretch>
            <a:fillRect/>
          </a:stretch>
        </p:blipFill>
        <p:spPr>
          <a:xfrm>
            <a:off x="902971" y="2870428"/>
            <a:ext cx="10209673" cy="2599038"/>
          </a:xfrm>
          <a:prstGeom prst="rect">
            <a:avLst/>
          </a:prstGeom>
          <a:ln>
            <a:solidFill>
              <a:schemeClr val="accent1"/>
            </a:solidFill>
          </a:ln>
        </p:spPr>
      </p:pic>
      <p:sp>
        <p:nvSpPr>
          <p:cNvPr id="5" name="Rectangle 4"/>
          <p:cNvSpPr/>
          <p:nvPr/>
        </p:nvSpPr>
        <p:spPr>
          <a:xfrm>
            <a:off x="9342716" y="6596390"/>
            <a:ext cx="2552302" cy="261610"/>
          </a:xfrm>
          <a:prstGeom prst="rect">
            <a:avLst/>
          </a:prstGeom>
        </p:spPr>
        <p:txBody>
          <a:bodyPr wrap="none">
            <a:spAutoFit/>
          </a:bodyPr>
          <a:lstStyle/>
          <a:p>
            <a:r>
              <a:rPr lang="en-US" sz="1100" dirty="0">
                <a:solidFill>
                  <a:srgbClr val="212121"/>
                </a:solidFill>
              </a:rPr>
              <a:t>Eur Heart J. 2023 May 21:ehad344. </a:t>
            </a:r>
            <a:endParaRPr lang="en-IN" sz="1100" dirty="0"/>
          </a:p>
        </p:txBody>
      </p:sp>
    </p:spTree>
    <p:extLst>
      <p:ext uri="{BB962C8B-B14F-4D97-AF65-F5344CB8AC3E}">
        <p14:creationId xmlns:p14="http://schemas.microsoft.com/office/powerpoint/2010/main" xmlns="" val="19884164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6" y="405528"/>
            <a:ext cx="10058400" cy="1101539"/>
          </a:xfrm>
        </p:spPr>
        <p:txBody>
          <a:bodyPr/>
          <a:lstStyle/>
          <a:p>
            <a:r>
              <a:rPr lang="en-US" b="1" dirty="0" smtClean="0"/>
              <a:t>RESULTS</a:t>
            </a:r>
            <a:r>
              <a:rPr lang="en-US" dirty="0" smtClean="0"/>
              <a:t> </a:t>
            </a:r>
            <a:endParaRPr lang="en-IN" dirty="0"/>
          </a:p>
        </p:txBody>
      </p:sp>
      <p:pic>
        <p:nvPicPr>
          <p:cNvPr id="4" name="Immagine 3">
            <a:extLst>
              <a:ext uri="{FF2B5EF4-FFF2-40B4-BE49-F238E27FC236}">
                <a16:creationId xmlns:a16="http://schemas.microsoft.com/office/drawing/2014/main" xmlns="" id="{104CE1BB-25D1-A3EB-CFC5-9FD38257F612}"/>
              </a:ext>
            </a:extLst>
          </p:cNvPr>
          <p:cNvPicPr>
            <a:picLocks noGrp="1" noChangeAspect="1"/>
          </p:cNvPicPr>
          <p:nvPr>
            <p:ph idx="1"/>
          </p:nvPr>
        </p:nvPicPr>
        <p:blipFill>
          <a:blip r:embed="rId2"/>
          <a:stretch>
            <a:fillRect/>
          </a:stretch>
        </p:blipFill>
        <p:spPr>
          <a:xfrm>
            <a:off x="960850" y="1496659"/>
            <a:ext cx="4830350" cy="3595777"/>
          </a:xfrm>
          <a:prstGeom prst="rect">
            <a:avLst/>
          </a:prstGeom>
          <a:ln>
            <a:solidFill>
              <a:schemeClr val="tx1"/>
            </a:solidFill>
          </a:ln>
        </p:spPr>
      </p:pic>
      <p:sp>
        <p:nvSpPr>
          <p:cNvPr id="5" name="Rectangle 4"/>
          <p:cNvSpPr/>
          <p:nvPr/>
        </p:nvSpPr>
        <p:spPr>
          <a:xfrm>
            <a:off x="9342716" y="6596390"/>
            <a:ext cx="2552302" cy="261610"/>
          </a:xfrm>
          <a:prstGeom prst="rect">
            <a:avLst/>
          </a:prstGeom>
        </p:spPr>
        <p:txBody>
          <a:bodyPr wrap="none">
            <a:spAutoFit/>
          </a:bodyPr>
          <a:lstStyle/>
          <a:p>
            <a:r>
              <a:rPr lang="en-US" sz="1100" dirty="0">
                <a:solidFill>
                  <a:srgbClr val="212121"/>
                </a:solidFill>
              </a:rPr>
              <a:t>Eur Heart J. 2023 May 21:ehad344. </a:t>
            </a:r>
            <a:endParaRPr lang="en-IN" sz="1100" dirty="0"/>
          </a:p>
        </p:txBody>
      </p:sp>
      <p:sp>
        <p:nvSpPr>
          <p:cNvPr id="6" name="Rectangle 5"/>
          <p:cNvSpPr/>
          <p:nvPr/>
        </p:nvSpPr>
        <p:spPr>
          <a:xfrm>
            <a:off x="440267" y="5342805"/>
            <a:ext cx="11328400" cy="830997"/>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1600" dirty="0">
                <a:solidFill>
                  <a:srgbClr val="212121"/>
                </a:solidFill>
              </a:rPr>
              <a:t>Compared with valsartan, sacubitril/valsartan significantly reduced total worsening HF events and cardiovascular death in both the primary pooled analysis of participants with recent worsening HF (n=1,088; rate ratio [RR] </a:t>
            </a:r>
            <a:r>
              <a:rPr lang="en-US" sz="1600" dirty="0" smtClean="0">
                <a:solidFill>
                  <a:srgbClr val="212121"/>
                </a:solidFill>
              </a:rPr>
              <a:t>0.78; P=0.042</a:t>
            </a:r>
            <a:r>
              <a:rPr lang="en-US" sz="1600" dirty="0">
                <a:solidFill>
                  <a:srgbClr val="212121"/>
                </a:solidFill>
              </a:rPr>
              <a:t>) and in the pooled analysis of all participants (n=5,262; RR </a:t>
            </a:r>
            <a:r>
              <a:rPr lang="en-US" sz="1600" dirty="0" smtClean="0">
                <a:solidFill>
                  <a:srgbClr val="212121"/>
                </a:solidFill>
              </a:rPr>
              <a:t>0.86; P=0.027</a:t>
            </a:r>
            <a:r>
              <a:rPr lang="en-US" sz="1600" dirty="0">
                <a:solidFill>
                  <a:srgbClr val="212121"/>
                </a:solidFill>
              </a:rPr>
              <a:t>).</a:t>
            </a:r>
            <a:endParaRPr lang="en-IN" sz="1600" dirty="0"/>
          </a:p>
        </p:txBody>
      </p:sp>
      <p:pic>
        <p:nvPicPr>
          <p:cNvPr id="7" name="Immagine 3">
            <a:extLst>
              <a:ext uri="{FF2B5EF4-FFF2-40B4-BE49-F238E27FC236}">
                <a16:creationId xmlns:a16="http://schemas.microsoft.com/office/drawing/2014/main" xmlns="" id="{8143F691-1951-1D40-174F-AF64EF0DC402}"/>
              </a:ext>
            </a:extLst>
          </p:cNvPr>
          <p:cNvPicPr>
            <a:picLocks noChangeAspect="1"/>
          </p:cNvPicPr>
          <p:nvPr/>
        </p:nvPicPr>
        <p:blipFill>
          <a:blip r:embed="rId3"/>
          <a:stretch>
            <a:fillRect/>
          </a:stretch>
        </p:blipFill>
        <p:spPr>
          <a:xfrm>
            <a:off x="6468533" y="1478724"/>
            <a:ext cx="4876800" cy="3543300"/>
          </a:xfrm>
          <a:prstGeom prst="rect">
            <a:avLst/>
          </a:prstGeom>
          <a:ln>
            <a:solidFill>
              <a:schemeClr val="tx1"/>
            </a:solidFill>
          </a:ln>
        </p:spPr>
      </p:pic>
      <p:sp>
        <p:nvSpPr>
          <p:cNvPr id="8" name="Rectangle 7"/>
          <p:cNvSpPr/>
          <p:nvPr/>
        </p:nvSpPr>
        <p:spPr>
          <a:xfrm>
            <a:off x="220133" y="2551837"/>
            <a:ext cx="11751734" cy="1815882"/>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2800" dirty="0" smtClean="0">
                <a:solidFill>
                  <a:schemeClr val="bg1"/>
                </a:solidFill>
              </a:rPr>
              <a:t>In </a:t>
            </a:r>
            <a:r>
              <a:rPr lang="en-US" sz="2800" dirty="0">
                <a:solidFill>
                  <a:schemeClr val="bg1"/>
                </a:solidFill>
              </a:rPr>
              <a:t>the pooled analysis of all participants, first nominal statistical significance was reached by day 9 after randomization and treatment benefits were larger in those with LVEF ≤60% (RR </a:t>
            </a:r>
            <a:r>
              <a:rPr lang="en-US" sz="2800" dirty="0" smtClean="0">
                <a:solidFill>
                  <a:schemeClr val="bg1"/>
                </a:solidFill>
              </a:rPr>
              <a:t>0.78) </a:t>
            </a:r>
            <a:r>
              <a:rPr lang="en-US" sz="2800" dirty="0">
                <a:solidFill>
                  <a:schemeClr val="bg1"/>
                </a:solidFill>
              </a:rPr>
              <a:t>compared with those with LVEF &gt;60% (RR </a:t>
            </a:r>
            <a:r>
              <a:rPr lang="en-US" sz="2800" dirty="0" smtClean="0">
                <a:solidFill>
                  <a:schemeClr val="bg1"/>
                </a:solidFill>
              </a:rPr>
              <a:t>1.09; Pinteraction=0.021</a:t>
            </a:r>
            <a:r>
              <a:rPr lang="en-US" sz="2800" dirty="0">
                <a:solidFill>
                  <a:schemeClr val="bg1"/>
                </a:solidFill>
              </a:rPr>
              <a:t>).</a:t>
            </a:r>
            <a:endParaRPr lang="en-IN" sz="2800" dirty="0">
              <a:solidFill>
                <a:schemeClr val="bg1"/>
              </a:solidFill>
            </a:endParaRPr>
          </a:p>
        </p:txBody>
      </p:sp>
    </p:spTree>
    <p:extLst>
      <p:ext uri="{BB962C8B-B14F-4D97-AF65-F5344CB8AC3E}">
        <p14:creationId xmlns:p14="http://schemas.microsoft.com/office/powerpoint/2010/main" xmlns="" val="10141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6" y="405528"/>
            <a:ext cx="10058400" cy="1101539"/>
          </a:xfrm>
        </p:spPr>
        <p:txBody>
          <a:bodyPr/>
          <a:lstStyle/>
          <a:p>
            <a:r>
              <a:rPr lang="en-US" b="1" dirty="0" smtClean="0"/>
              <a:t>RESULTS</a:t>
            </a:r>
            <a:r>
              <a:rPr lang="en-US" dirty="0" smtClean="0"/>
              <a:t>: Renal end points </a:t>
            </a:r>
            <a:endParaRPr lang="en-IN" dirty="0"/>
          </a:p>
        </p:txBody>
      </p:sp>
      <p:sp>
        <p:nvSpPr>
          <p:cNvPr id="5" name="Rectangle 4"/>
          <p:cNvSpPr/>
          <p:nvPr/>
        </p:nvSpPr>
        <p:spPr>
          <a:xfrm>
            <a:off x="9342716" y="6596390"/>
            <a:ext cx="2552302" cy="261610"/>
          </a:xfrm>
          <a:prstGeom prst="rect">
            <a:avLst/>
          </a:prstGeom>
        </p:spPr>
        <p:txBody>
          <a:bodyPr wrap="none">
            <a:spAutoFit/>
          </a:bodyPr>
          <a:lstStyle/>
          <a:p>
            <a:r>
              <a:rPr lang="en-US" sz="1100" dirty="0">
                <a:solidFill>
                  <a:srgbClr val="212121"/>
                </a:solidFill>
              </a:rPr>
              <a:t>Eur Heart J. 2023 May 21:ehad344. </a:t>
            </a:r>
            <a:endParaRPr lang="en-IN" sz="1100" dirty="0"/>
          </a:p>
        </p:txBody>
      </p:sp>
      <p:sp>
        <p:nvSpPr>
          <p:cNvPr id="6" name="Rectangle 5"/>
          <p:cNvSpPr/>
          <p:nvPr/>
        </p:nvSpPr>
        <p:spPr>
          <a:xfrm>
            <a:off x="389468" y="5613738"/>
            <a:ext cx="11328400" cy="92333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dirty="0">
                <a:solidFill>
                  <a:schemeClr val="tx1"/>
                </a:solidFill>
              </a:rPr>
              <a:t>Sacubitril/valsartan was also associated with lower rates of the renal composite endpoint in the primary pooled analysis (hazard ratio [HR] 0.67; </a:t>
            </a:r>
            <a:r>
              <a:rPr lang="en-US" dirty="0" smtClean="0">
                <a:solidFill>
                  <a:schemeClr val="tx1"/>
                </a:solidFill>
              </a:rPr>
              <a:t>P=0.080</a:t>
            </a:r>
            <a:r>
              <a:rPr lang="en-US" dirty="0">
                <a:solidFill>
                  <a:schemeClr val="tx1"/>
                </a:solidFill>
              </a:rPr>
              <a:t>) and the pooled analysis of all participants (HR 0.60; </a:t>
            </a:r>
            <a:r>
              <a:rPr lang="en-US" dirty="0" smtClean="0">
                <a:solidFill>
                  <a:schemeClr val="tx1"/>
                </a:solidFill>
              </a:rPr>
              <a:t>P=0.002</a:t>
            </a:r>
            <a:r>
              <a:rPr lang="en-US" dirty="0">
                <a:solidFill>
                  <a:schemeClr val="tx1"/>
                </a:solidFill>
              </a:rPr>
              <a:t>).</a:t>
            </a:r>
            <a:endParaRPr lang="en-IN" sz="1600" dirty="0">
              <a:solidFill>
                <a:schemeClr val="tx1"/>
              </a:solidFill>
            </a:endParaRPr>
          </a:p>
        </p:txBody>
      </p:sp>
      <p:pic>
        <p:nvPicPr>
          <p:cNvPr id="8" name="Immagine 4">
            <a:extLst>
              <a:ext uri="{FF2B5EF4-FFF2-40B4-BE49-F238E27FC236}">
                <a16:creationId xmlns:a16="http://schemas.microsoft.com/office/drawing/2014/main" xmlns="" id="{3D568EF9-0BCB-206B-4823-902F4B67F128}"/>
              </a:ext>
            </a:extLst>
          </p:cNvPr>
          <p:cNvPicPr>
            <a:picLocks noChangeAspect="1"/>
          </p:cNvPicPr>
          <p:nvPr/>
        </p:nvPicPr>
        <p:blipFill>
          <a:blip r:embed="rId2"/>
          <a:stretch>
            <a:fillRect/>
          </a:stretch>
        </p:blipFill>
        <p:spPr>
          <a:xfrm>
            <a:off x="559768" y="1527365"/>
            <a:ext cx="5227311" cy="3984335"/>
          </a:xfrm>
          <a:prstGeom prst="rect">
            <a:avLst/>
          </a:prstGeom>
          <a:ln>
            <a:solidFill>
              <a:schemeClr val="accent1"/>
            </a:solidFill>
          </a:ln>
        </p:spPr>
      </p:pic>
      <p:pic>
        <p:nvPicPr>
          <p:cNvPr id="9" name="Immagine 5">
            <a:extLst>
              <a:ext uri="{FF2B5EF4-FFF2-40B4-BE49-F238E27FC236}">
                <a16:creationId xmlns:a16="http://schemas.microsoft.com/office/drawing/2014/main" xmlns="" id="{E690D4D5-14E4-30E1-8A31-C5C09BA93AA7}"/>
              </a:ext>
            </a:extLst>
          </p:cNvPr>
          <p:cNvPicPr>
            <a:picLocks noChangeAspect="1"/>
          </p:cNvPicPr>
          <p:nvPr/>
        </p:nvPicPr>
        <p:blipFill>
          <a:blip r:embed="rId3"/>
          <a:stretch>
            <a:fillRect/>
          </a:stretch>
        </p:blipFill>
        <p:spPr>
          <a:xfrm>
            <a:off x="6145885" y="1510431"/>
            <a:ext cx="5487197" cy="3984334"/>
          </a:xfrm>
          <a:prstGeom prst="rect">
            <a:avLst/>
          </a:prstGeom>
          <a:ln>
            <a:solidFill>
              <a:schemeClr val="accent1"/>
            </a:solidFill>
          </a:ln>
        </p:spPr>
      </p:pic>
      <p:sp>
        <p:nvSpPr>
          <p:cNvPr id="10" name="Rectangle 9"/>
          <p:cNvSpPr/>
          <p:nvPr/>
        </p:nvSpPr>
        <p:spPr>
          <a:xfrm>
            <a:off x="237067" y="2528838"/>
            <a:ext cx="11717866" cy="2308324"/>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b="1" dirty="0">
                <a:solidFill>
                  <a:schemeClr val="bg1"/>
                </a:solidFill>
                <a:cs typeface="Calibri" panose="020F0502020204030204" pitchFamily="34" charset="0"/>
              </a:rPr>
              <a:t>Conclusions: </a:t>
            </a:r>
            <a:r>
              <a:rPr lang="en-US" sz="2400" dirty="0">
                <a:solidFill>
                  <a:schemeClr val="bg1"/>
                </a:solidFill>
                <a:cs typeface="Calibri" panose="020F0502020204030204" pitchFamily="34" charset="0"/>
              </a:rPr>
              <a:t>In pooled analyses of PARAGLIDE-HF and PARAGON-HF, sacubitril/valsartan reduced cardiovascular and renal events among patients with HF with mildly reduced or preserved ejection fraction. These data provide support for use of sacubitril/valsartan in patients with HF with mildly reduced or preserved ejection fraction, particularly among those with an LVEF below normal, regardless of care setting.</a:t>
            </a:r>
            <a:endParaRPr lang="en-IN" sz="2400" dirty="0">
              <a:solidFill>
                <a:schemeClr val="bg1"/>
              </a:solidFill>
              <a:cs typeface="Calibri" panose="020F0502020204030204" pitchFamily="34" charset="0"/>
            </a:endParaRPr>
          </a:p>
        </p:txBody>
      </p:sp>
    </p:spTree>
    <p:extLst>
      <p:ext uri="{BB962C8B-B14F-4D97-AF65-F5344CB8AC3E}">
        <p14:creationId xmlns:p14="http://schemas.microsoft.com/office/powerpoint/2010/main" xmlns="" val="364953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71661"/>
            <a:ext cx="10566400" cy="1050739"/>
          </a:xfrm>
        </p:spPr>
        <p:txBody>
          <a:bodyPr>
            <a:normAutofit/>
          </a:bodyPr>
          <a:lstStyle/>
          <a:p>
            <a:pPr algn="ctr"/>
            <a:r>
              <a:rPr lang="en-US" sz="2800" b="1" dirty="0">
                <a:solidFill>
                  <a:srgbClr val="006600"/>
                </a:solidFill>
              </a:rPr>
              <a:t>Safety and efficacy of ARNI </a:t>
            </a:r>
            <a:r>
              <a:rPr lang="en-US" sz="2800" b="1" dirty="0" smtClean="0">
                <a:solidFill>
                  <a:srgbClr val="006600"/>
                </a:solidFill>
              </a:rPr>
              <a:t>vs </a:t>
            </a:r>
            <a:r>
              <a:rPr lang="en-US" sz="2800" b="1" dirty="0">
                <a:solidFill>
                  <a:srgbClr val="006600"/>
                </a:solidFill>
              </a:rPr>
              <a:t>ACEI </a:t>
            </a:r>
            <a:r>
              <a:rPr lang="en-US" sz="2800" b="1" dirty="0" smtClean="0">
                <a:solidFill>
                  <a:srgbClr val="006600"/>
                </a:solidFill>
              </a:rPr>
              <a:t>(Enalapril</a:t>
            </a:r>
            <a:r>
              <a:rPr lang="en-US" sz="2800" b="1" dirty="0">
                <a:solidFill>
                  <a:srgbClr val="006600"/>
                </a:solidFill>
              </a:rPr>
              <a:t>) in acute heart </a:t>
            </a:r>
            <a:r>
              <a:rPr lang="en-US" sz="2800" b="1" dirty="0" smtClean="0">
                <a:solidFill>
                  <a:srgbClr val="006600"/>
                </a:solidFill>
              </a:rPr>
              <a:t>failure: </a:t>
            </a:r>
            <a:r>
              <a:rPr lang="en-US" sz="2800" b="1" dirty="0">
                <a:solidFill>
                  <a:srgbClr val="006600"/>
                </a:solidFill>
              </a:rPr>
              <a:t>A prospective observational </a:t>
            </a:r>
            <a:r>
              <a:rPr lang="en-US" sz="2800" b="1" dirty="0" smtClean="0">
                <a:solidFill>
                  <a:srgbClr val="006600"/>
                </a:solidFill>
              </a:rPr>
              <a:t>study in INDIA</a:t>
            </a:r>
            <a:endParaRPr lang="en-IN" sz="2800" b="1" dirty="0">
              <a:solidFill>
                <a:srgbClr val="006600"/>
              </a:solidFill>
            </a:endParaRPr>
          </a:p>
        </p:txBody>
      </p:sp>
      <p:pic>
        <p:nvPicPr>
          <p:cNvPr id="5" name="Content Placeholder 4"/>
          <p:cNvPicPr>
            <a:picLocks noGrp="1" noChangeAspect="1"/>
          </p:cNvPicPr>
          <p:nvPr>
            <p:ph idx="1"/>
          </p:nvPr>
        </p:nvPicPr>
        <p:blipFill rotWithShape="1">
          <a:blip r:embed="rId3"/>
          <a:srcRect l="2304" t="29188" r="6904" b="34639"/>
          <a:stretch/>
        </p:blipFill>
        <p:spPr>
          <a:xfrm>
            <a:off x="393091" y="1727200"/>
            <a:ext cx="11339286" cy="25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9105295" y="6596390"/>
            <a:ext cx="2770310" cy="261610"/>
          </a:xfrm>
          <a:prstGeom prst="rect">
            <a:avLst/>
          </a:prstGeom>
        </p:spPr>
        <p:txBody>
          <a:bodyPr wrap="none">
            <a:spAutoFit/>
          </a:bodyPr>
          <a:lstStyle/>
          <a:p>
            <a:r>
              <a:rPr lang="en-US" sz="1100" dirty="0">
                <a:solidFill>
                  <a:srgbClr val="212121"/>
                </a:solidFill>
                <a:latin typeface="Calibri" panose="020F0502020204030204" pitchFamily="34" charset="0"/>
                <a:cs typeface="Calibri" panose="020F0502020204030204" pitchFamily="34" charset="0"/>
              </a:rPr>
              <a:t>Indian Heart J. 2022 May-Jun;74(3):178-181. </a:t>
            </a:r>
            <a:endParaRPr lang="en-IN" sz="1100" dirty="0">
              <a:latin typeface="Calibri" panose="020F0502020204030204" pitchFamily="34" charset="0"/>
              <a:cs typeface="Calibri" panose="020F0502020204030204" pitchFamily="34" charset="0"/>
            </a:endParaRPr>
          </a:p>
        </p:txBody>
      </p:sp>
      <p:sp>
        <p:nvSpPr>
          <p:cNvPr id="6" name="TextBox 5"/>
          <p:cNvSpPr txBox="1"/>
          <p:nvPr/>
        </p:nvSpPr>
        <p:spPr>
          <a:xfrm>
            <a:off x="393091" y="4553143"/>
            <a:ext cx="11339286" cy="156966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smtClean="0">
                <a:latin typeface="Calibri" panose="020F0502020204030204" pitchFamily="34" charset="0"/>
                <a:cs typeface="Calibri" panose="020F0502020204030204" pitchFamily="34" charset="0"/>
              </a:rPr>
              <a:t>Significant reduction in hospital readmission for HF as well as significant improvement in LVEF, LVEDD, LVESD and quality of life after 6 months of therapy with ARNi in comparison with ACEi.</a:t>
            </a:r>
            <a:endParaRPr lang="en-I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63834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91" y="371661"/>
            <a:ext cx="11339286" cy="1050739"/>
          </a:xfrm>
        </p:spPr>
        <p:txBody>
          <a:bodyPr>
            <a:noAutofit/>
          </a:bodyPr>
          <a:lstStyle/>
          <a:p>
            <a:pPr algn="ctr"/>
            <a:r>
              <a:rPr lang="en-US" sz="2800" b="1" dirty="0">
                <a:solidFill>
                  <a:srgbClr val="006600"/>
                </a:solidFill>
              </a:rPr>
              <a:t>Real-world comparative effectiveness of </a:t>
            </a:r>
            <a:r>
              <a:rPr lang="en-US" sz="2800" b="1" dirty="0" smtClean="0">
                <a:solidFill>
                  <a:srgbClr val="006600"/>
                </a:solidFill>
              </a:rPr>
              <a:t>ARNi </a:t>
            </a:r>
            <a:r>
              <a:rPr lang="en-US" sz="2800" b="1" dirty="0">
                <a:solidFill>
                  <a:srgbClr val="006600"/>
                </a:solidFill>
              </a:rPr>
              <a:t>versus ACEi/ARB in HF with reduced or mildly reduced ejection fraction</a:t>
            </a:r>
          </a:p>
        </p:txBody>
      </p:sp>
      <p:sp>
        <p:nvSpPr>
          <p:cNvPr id="4" name="Rectangle 3"/>
          <p:cNvSpPr/>
          <p:nvPr/>
        </p:nvSpPr>
        <p:spPr>
          <a:xfrm>
            <a:off x="9105295" y="6596390"/>
            <a:ext cx="2605200" cy="261610"/>
          </a:xfrm>
          <a:prstGeom prst="rect">
            <a:avLst/>
          </a:prstGeom>
        </p:spPr>
        <p:txBody>
          <a:bodyPr wrap="none">
            <a:spAutoFit/>
          </a:bodyPr>
          <a:lstStyle/>
          <a:p>
            <a:r>
              <a:rPr lang="en-US" sz="1100" dirty="0">
                <a:latin typeface="Calibri" panose="020F0502020204030204" pitchFamily="34" charset="0"/>
                <a:cs typeface="Calibri" panose="020F0502020204030204" pitchFamily="34" charset="0"/>
              </a:rPr>
              <a:t>Clin Res Cardiol. 2023 Jan;112(1):167-174.</a:t>
            </a:r>
            <a:endParaRPr lang="en-IN" sz="1100" dirty="0">
              <a:latin typeface="Calibri" panose="020F0502020204030204" pitchFamily="34" charset="0"/>
              <a:cs typeface="Calibri" panose="020F0502020204030204" pitchFamily="34" charset="0"/>
            </a:endParaRPr>
          </a:p>
        </p:txBody>
      </p:sp>
      <p:pic>
        <p:nvPicPr>
          <p:cNvPr id="7" name="Content Placeholder 6"/>
          <p:cNvPicPr>
            <a:picLocks noGrp="1" noChangeAspect="1"/>
          </p:cNvPicPr>
          <p:nvPr>
            <p:ph idx="1"/>
          </p:nvPr>
        </p:nvPicPr>
        <p:blipFill rotWithShape="1">
          <a:blip r:embed="rId3"/>
          <a:srcRect l="28210" t="16699" r="12715" b="10525"/>
          <a:stretch/>
        </p:blipFill>
        <p:spPr>
          <a:xfrm>
            <a:off x="562425" y="1607362"/>
            <a:ext cx="6519333" cy="4515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422008" y="5243664"/>
            <a:ext cx="11339286" cy="1200329"/>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In this nationwide real-world study including a population of patients with HF with reduced or mildly reduced EF, </a:t>
            </a:r>
            <a:r>
              <a:rPr lang="en-US" sz="2400" b="1" dirty="0" smtClean="0">
                <a:solidFill>
                  <a:schemeClr val="bg1"/>
                </a:solidFill>
                <a:latin typeface="Calibri" panose="020F0502020204030204" pitchFamily="34" charset="0"/>
                <a:cs typeface="Calibri" panose="020F0502020204030204" pitchFamily="34" charset="0"/>
              </a:rPr>
              <a:t>ARNi </a:t>
            </a:r>
            <a:r>
              <a:rPr lang="en-US" sz="2400" b="1" dirty="0">
                <a:solidFill>
                  <a:schemeClr val="bg1"/>
                </a:solidFill>
                <a:latin typeface="Calibri" panose="020F0502020204030204" pitchFamily="34" charset="0"/>
                <a:cs typeface="Calibri" panose="020F0502020204030204" pitchFamily="34" charset="0"/>
              </a:rPr>
              <a:t>was associated with a statistically significant relative risk reduction in all-cause mortality compared with ACEi/ARB</a:t>
            </a:r>
            <a:endParaRPr lang="en-IN" sz="2400" b="1" dirty="0">
              <a:solidFill>
                <a:schemeClr val="bg1"/>
              </a:solidFill>
              <a:latin typeface="Calibri" panose="020F0502020204030204" pitchFamily="34" charset="0"/>
              <a:cs typeface="Calibri" panose="020F0502020204030204" pitchFamily="34" charset="0"/>
            </a:endParaRPr>
          </a:p>
        </p:txBody>
      </p:sp>
      <p:sp>
        <p:nvSpPr>
          <p:cNvPr id="9" name="Rectangle 8"/>
          <p:cNvSpPr/>
          <p:nvPr/>
        </p:nvSpPr>
        <p:spPr>
          <a:xfrm>
            <a:off x="7508630" y="2993731"/>
            <a:ext cx="3868616" cy="1015663"/>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IN" sz="2000" dirty="0">
                <a:latin typeface="Calibri" panose="020F0502020204030204" pitchFamily="34" charset="0"/>
                <a:cs typeface="Calibri" panose="020F0502020204030204" pitchFamily="34" charset="0"/>
              </a:rPr>
              <a:t>ARNI induced a 23% reduction in all-cause mortality versus ACEi/ARB </a:t>
            </a:r>
            <a:r>
              <a:rPr lang="en-IN" sz="2000" dirty="0" smtClean="0">
                <a:latin typeface="Calibri" panose="020F0502020204030204" pitchFamily="34" charset="0"/>
                <a:cs typeface="Calibri" panose="020F0502020204030204" pitchFamily="34" charset="0"/>
              </a:rPr>
              <a:t>(HR 0.77, </a:t>
            </a:r>
            <a:r>
              <a:rPr lang="en-IN" sz="2000" dirty="0">
                <a:latin typeface="Calibri" panose="020F0502020204030204" pitchFamily="34" charset="0"/>
                <a:cs typeface="Calibri" panose="020F0502020204030204" pitchFamily="34" charset="0"/>
              </a:rPr>
              <a:t>p=0.013)</a:t>
            </a:r>
          </a:p>
        </p:txBody>
      </p:sp>
    </p:spTree>
    <p:extLst>
      <p:ext uri="{BB962C8B-B14F-4D97-AF65-F5344CB8AC3E}">
        <p14:creationId xmlns:p14="http://schemas.microsoft.com/office/powerpoint/2010/main" xmlns="" val="122406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062" y="392399"/>
            <a:ext cx="10429875" cy="1371600"/>
          </a:xfrm>
        </p:spPr>
        <p:txBody>
          <a:bodyPr>
            <a:normAutofit fontScale="90000"/>
          </a:bodyPr>
          <a:lstStyle/>
          <a:p>
            <a:pPr algn="ctr"/>
            <a:r>
              <a:rPr lang="en-US" sz="4800" b="1" dirty="0">
                <a:solidFill>
                  <a:srgbClr val="006600"/>
                </a:solidFill>
              </a:rPr>
              <a:t>Efficacy of </a:t>
            </a:r>
            <a:r>
              <a:rPr lang="en-US" sz="4800" b="1" dirty="0" smtClean="0">
                <a:solidFill>
                  <a:srgbClr val="006600"/>
                </a:solidFill>
              </a:rPr>
              <a:t>ARNi </a:t>
            </a:r>
            <a:r>
              <a:rPr lang="en-US" sz="4800" b="1" dirty="0">
                <a:solidFill>
                  <a:srgbClr val="006600"/>
                </a:solidFill>
              </a:rPr>
              <a:t>in the treatment for HF </a:t>
            </a:r>
            <a:endParaRPr lang="en-IN" sz="4800" b="1" dirty="0">
              <a:solidFill>
                <a:srgbClr val="006600"/>
              </a:solidFill>
            </a:endParaRPr>
          </a:p>
        </p:txBody>
      </p:sp>
      <p:pic>
        <p:nvPicPr>
          <p:cNvPr id="4" name="Content Placeholder 4"/>
          <p:cNvPicPr>
            <a:picLocks noGrp="1"/>
          </p:cNvPicPr>
          <p:nvPr>
            <p:ph idx="1"/>
          </p:nvPr>
        </p:nvPicPr>
        <p:blipFill rotWithShape="1">
          <a:blip r:embed="rId3"/>
          <a:srcRect l="2607" t="21114" r="6419" b="22689"/>
          <a:stretch/>
        </p:blipFill>
        <p:spPr>
          <a:xfrm>
            <a:off x="552450" y="2014194"/>
            <a:ext cx="11106150" cy="4081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904892" y="6596390"/>
            <a:ext cx="5287108" cy="261610"/>
          </a:xfrm>
          <a:prstGeom prst="rect">
            <a:avLst/>
          </a:prstGeom>
        </p:spPr>
        <p:txBody>
          <a:bodyPr wrap="square">
            <a:spAutoFit/>
          </a:bodyPr>
          <a:lstStyle/>
          <a:p>
            <a:pPr lvl="0" defTabSz="914400">
              <a:defRPr/>
            </a:pPr>
            <a:r>
              <a:rPr lang="en-IN" sz="1100" dirty="0">
                <a:latin typeface="Calibri" panose="020F0502020204030204" pitchFamily="34" charset="0"/>
                <a:cs typeface="Calibri" panose="020F0502020204030204" pitchFamily="34" charset="0"/>
              </a:rPr>
              <a:t>Journal of Cardiovascular Pharmacology and Therapeutics. 2022;27:107424842110586.</a:t>
            </a:r>
          </a:p>
        </p:txBody>
      </p:sp>
    </p:spTree>
    <p:extLst>
      <p:ext uri="{BB962C8B-B14F-4D97-AF65-F5344CB8AC3E}">
        <p14:creationId xmlns:p14="http://schemas.microsoft.com/office/powerpoint/2010/main" xmlns="" val="21922762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867" y="320861"/>
            <a:ext cx="10058400" cy="1033806"/>
          </a:xfrm>
        </p:spPr>
        <p:txBody>
          <a:bodyPr>
            <a:normAutofit/>
          </a:bodyPr>
          <a:lstStyle/>
          <a:p>
            <a:pPr algn="ctr"/>
            <a:r>
              <a:rPr lang="en-US" sz="2800" b="1" dirty="0" smtClean="0">
                <a:solidFill>
                  <a:srgbClr val="006600"/>
                </a:solidFill>
              </a:rPr>
              <a:t>Mechanisms </a:t>
            </a:r>
            <a:r>
              <a:rPr lang="en-US" sz="2800" b="1" dirty="0">
                <a:solidFill>
                  <a:srgbClr val="006600"/>
                </a:solidFill>
              </a:rPr>
              <a:t>involved in reducing the sudden death rate demonstrated by sacubitril/valsartan</a:t>
            </a:r>
            <a:endParaRPr lang="en-IN" sz="2800" b="1" dirty="0">
              <a:solidFill>
                <a:srgbClr val="006600"/>
              </a:solidFill>
            </a:endParaRPr>
          </a:p>
        </p:txBody>
      </p:sp>
      <p:pic>
        <p:nvPicPr>
          <p:cNvPr id="4" name="Content Placeholder 3"/>
          <p:cNvPicPr>
            <a:picLocks noGrp="1" noChangeAspect="1"/>
          </p:cNvPicPr>
          <p:nvPr>
            <p:ph idx="1"/>
          </p:nvPr>
        </p:nvPicPr>
        <p:blipFill rotWithShape="1">
          <a:blip r:embed="rId2"/>
          <a:srcRect l="21916" t="19283" r="22884" b="8371"/>
          <a:stretch/>
        </p:blipFill>
        <p:spPr>
          <a:xfrm>
            <a:off x="3022600" y="1354667"/>
            <a:ext cx="6620933" cy="4878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9193898" y="6596390"/>
            <a:ext cx="2880917" cy="261610"/>
          </a:xfrm>
          <a:prstGeom prst="rect">
            <a:avLst/>
          </a:prstGeom>
        </p:spPr>
        <p:txBody>
          <a:bodyPr wrap="none">
            <a:spAutoFit/>
          </a:bodyPr>
          <a:lstStyle/>
          <a:p>
            <a:r>
              <a:rPr lang="en-IN" sz="1100" dirty="0">
                <a:solidFill>
                  <a:srgbClr val="212121"/>
                </a:solidFill>
                <a:latin typeface="Calibri" panose="020F0502020204030204" pitchFamily="34" charset="0"/>
                <a:cs typeface="Calibri" panose="020F0502020204030204" pitchFamily="34" charset="0"/>
              </a:rPr>
              <a:t>Front Cardiovasc Med. 2021 Nov 11;8:754499. </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526645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867" y="354728"/>
            <a:ext cx="10058400" cy="1371600"/>
          </a:xfrm>
        </p:spPr>
        <p:txBody>
          <a:bodyPr>
            <a:normAutofit fontScale="90000"/>
          </a:bodyPr>
          <a:lstStyle/>
          <a:p>
            <a:pPr algn="ctr"/>
            <a:r>
              <a:rPr lang="en-US" b="1" dirty="0">
                <a:solidFill>
                  <a:srgbClr val="006600"/>
                </a:solidFill>
              </a:rPr>
              <a:t>HF-related events prevented by the treatment with sacubitril/valsartan</a:t>
            </a:r>
            <a:endParaRPr lang="en-IN" b="1" dirty="0">
              <a:solidFill>
                <a:srgbClr val="006600"/>
              </a:solidFill>
            </a:endParaRPr>
          </a:p>
        </p:txBody>
      </p:sp>
      <p:pic>
        <p:nvPicPr>
          <p:cNvPr id="4" name="Content Placeholder 3"/>
          <p:cNvPicPr>
            <a:picLocks noGrp="1" noChangeAspect="1"/>
          </p:cNvPicPr>
          <p:nvPr>
            <p:ph idx="1"/>
          </p:nvPr>
        </p:nvPicPr>
        <p:blipFill rotWithShape="1">
          <a:blip r:embed="rId2"/>
          <a:srcRect l="14167" t="23591" r="11021" b="7509"/>
          <a:stretch/>
        </p:blipFill>
        <p:spPr>
          <a:xfrm>
            <a:off x="1761067" y="1878727"/>
            <a:ext cx="8636000" cy="4471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9119274" y="6596390"/>
            <a:ext cx="2880917" cy="261610"/>
          </a:xfrm>
          <a:prstGeom prst="rect">
            <a:avLst/>
          </a:prstGeom>
        </p:spPr>
        <p:txBody>
          <a:bodyPr wrap="none">
            <a:spAutoFit/>
          </a:bodyPr>
          <a:lstStyle/>
          <a:p>
            <a:r>
              <a:rPr lang="en-IN" sz="1100" dirty="0">
                <a:solidFill>
                  <a:srgbClr val="212121"/>
                </a:solidFill>
                <a:latin typeface="Calibri" panose="020F0502020204030204" pitchFamily="34" charset="0"/>
                <a:cs typeface="Calibri" panose="020F0502020204030204" pitchFamily="34" charset="0"/>
              </a:rPr>
              <a:t>Front Cardiovasc Med. 2021 Nov 11;8:754499. </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7905971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19274" y="6596390"/>
            <a:ext cx="2880917" cy="261610"/>
          </a:xfrm>
          <a:prstGeom prst="rect">
            <a:avLst/>
          </a:prstGeom>
        </p:spPr>
        <p:txBody>
          <a:bodyPr wrap="none">
            <a:spAutoFit/>
          </a:bodyPr>
          <a:lstStyle/>
          <a:p>
            <a:r>
              <a:rPr lang="en-IN" sz="1100" dirty="0">
                <a:solidFill>
                  <a:srgbClr val="212121"/>
                </a:solidFill>
                <a:latin typeface="Calibri" panose="020F0502020204030204" pitchFamily="34" charset="0"/>
                <a:cs typeface="Calibri" panose="020F0502020204030204" pitchFamily="34" charset="0"/>
              </a:rPr>
              <a:t>Front Cardiovasc Med. 2021 Nov 11;8:754499. </a:t>
            </a:r>
            <a:endParaRPr lang="en-IN" sz="1100" dirty="0">
              <a:latin typeface="Calibri" panose="020F0502020204030204" pitchFamily="34" charset="0"/>
              <a:cs typeface="Calibri" panose="020F0502020204030204" pitchFamily="34" charset="0"/>
            </a:endParaRPr>
          </a:p>
        </p:txBody>
      </p:sp>
      <p:pic>
        <p:nvPicPr>
          <p:cNvPr id="7" name="Content Placeholder 6"/>
          <p:cNvPicPr>
            <a:picLocks noGrp="1" noChangeAspect="1"/>
          </p:cNvPicPr>
          <p:nvPr>
            <p:ph idx="1"/>
          </p:nvPr>
        </p:nvPicPr>
        <p:blipFill rotWithShape="1">
          <a:blip r:embed="rId2"/>
          <a:srcRect l="29420" t="26605" r="30389" b="11384"/>
          <a:stretch/>
        </p:blipFill>
        <p:spPr>
          <a:xfrm>
            <a:off x="541867" y="389469"/>
            <a:ext cx="6959600" cy="6037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7874000" y="2119406"/>
            <a:ext cx="3522133" cy="3046988"/>
          </a:xfrm>
          <a:prstGeom prst="rect">
            <a:avLst/>
          </a:prstGeom>
        </p:spPr>
        <p:txBody>
          <a:bodyPr wrap="square">
            <a:spAutoFit/>
          </a:bodyPr>
          <a:lstStyle/>
          <a:p>
            <a:pPr algn="just"/>
            <a:r>
              <a:rPr lang="en-IN" sz="1600" dirty="0">
                <a:latin typeface="Calibri" panose="020F0502020204030204" pitchFamily="34" charset="0"/>
                <a:cs typeface="Calibri" panose="020F0502020204030204" pitchFamily="34" charset="0"/>
              </a:rPr>
              <a:t>AO, aorta; LA, left atrium; LV, left ventricle; MI, mitral insufficiency; cGMP, cyclic guanosine monophosphate; NO, nitric oxide; sST2, soluble suppression of tumorigenesis-2; Nt-proBNP, N-terminal pro-brain natriuretic peptide; SBP, systolic blood pressure; AMI, acute myocardial infarction; MMP-9, matrix metallopeptidase 9; TIMP-1, tissue inhibitor of metalloproteinase-1; PINP, aminoterminal propeptide of type I collagen. </a:t>
            </a:r>
          </a:p>
        </p:txBody>
      </p:sp>
    </p:spTree>
    <p:extLst>
      <p:ext uri="{BB962C8B-B14F-4D97-AF65-F5344CB8AC3E}">
        <p14:creationId xmlns:p14="http://schemas.microsoft.com/office/powerpoint/2010/main" xmlns="" val="38496484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8594"/>
            <a:ext cx="10058400" cy="576606"/>
          </a:xfrm>
        </p:spPr>
        <p:txBody>
          <a:bodyPr>
            <a:normAutofit/>
          </a:bodyPr>
          <a:lstStyle/>
          <a:p>
            <a:pPr algn="ctr"/>
            <a:r>
              <a:rPr lang="en-US" sz="2800" b="1" dirty="0">
                <a:solidFill>
                  <a:srgbClr val="006600"/>
                </a:solidFill>
              </a:rPr>
              <a:t>H</a:t>
            </a:r>
            <a:r>
              <a:rPr lang="en-US" sz="2800" b="1" dirty="0" smtClean="0">
                <a:solidFill>
                  <a:srgbClr val="006600"/>
                </a:solidFill>
              </a:rPr>
              <a:t>emodynamic </a:t>
            </a:r>
            <a:r>
              <a:rPr lang="en-US" sz="2800" b="1" dirty="0">
                <a:solidFill>
                  <a:srgbClr val="006600"/>
                </a:solidFill>
              </a:rPr>
              <a:t>effects of neprilysin/RAAS </a:t>
            </a:r>
            <a:r>
              <a:rPr lang="en-US" sz="2800" b="1" dirty="0" smtClean="0">
                <a:solidFill>
                  <a:srgbClr val="006600"/>
                </a:solidFill>
              </a:rPr>
              <a:t>inhibition</a:t>
            </a:r>
            <a:endParaRPr lang="en-IN" sz="2800" b="1" dirty="0">
              <a:solidFill>
                <a:srgbClr val="006600"/>
              </a:solidFill>
            </a:endParaRPr>
          </a:p>
        </p:txBody>
      </p:sp>
      <p:pic>
        <p:nvPicPr>
          <p:cNvPr id="4" name="Content Placeholder 3"/>
          <p:cNvPicPr>
            <a:picLocks noGrp="1" noChangeAspect="1"/>
          </p:cNvPicPr>
          <p:nvPr>
            <p:ph idx="1"/>
          </p:nvPr>
        </p:nvPicPr>
        <p:blipFill rotWithShape="1">
          <a:blip r:embed="rId2"/>
          <a:srcRect l="26515" t="22967" r="27968" b="8371"/>
          <a:stretch/>
        </p:blipFill>
        <p:spPr>
          <a:xfrm>
            <a:off x="914400" y="1124803"/>
            <a:ext cx="6146799" cy="5213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433733" y="2946580"/>
            <a:ext cx="4368800" cy="1569660"/>
          </a:xfrm>
          <a:prstGeom prst="rect">
            <a:avLst/>
          </a:prstGeom>
        </p:spPr>
        <p:txBody>
          <a:bodyPr wrap="square">
            <a:spAutoFit/>
          </a:bodyPr>
          <a:lstStyle/>
          <a:p>
            <a:pPr algn="just"/>
            <a:r>
              <a:rPr lang="en-IN" sz="1600" dirty="0">
                <a:latin typeface="Calibri" panose="020F0502020204030204" pitchFamily="34" charset="0"/>
                <a:cs typeface="Calibri" panose="020F0502020204030204" pitchFamily="34" charset="0"/>
              </a:rPr>
              <a:t>SNS, sympathetic nervous system; NPs, natriuretic peptides; RAAS, renin-angiotensin-aldosterone system; PCP, pulmonary capillary pressure; DAP, diastolic arterial pressure; mPAP, mean pulmonary arterial pressure; CO, cardiac output; SVR, systemic vascular resistance.</a:t>
            </a:r>
          </a:p>
        </p:txBody>
      </p:sp>
      <p:sp>
        <p:nvSpPr>
          <p:cNvPr id="6" name="Rectangle 5"/>
          <p:cNvSpPr/>
          <p:nvPr/>
        </p:nvSpPr>
        <p:spPr>
          <a:xfrm>
            <a:off x="9119274" y="6596390"/>
            <a:ext cx="2880917" cy="261610"/>
          </a:xfrm>
          <a:prstGeom prst="rect">
            <a:avLst/>
          </a:prstGeom>
        </p:spPr>
        <p:txBody>
          <a:bodyPr wrap="none">
            <a:spAutoFit/>
          </a:bodyPr>
          <a:lstStyle/>
          <a:p>
            <a:r>
              <a:rPr lang="en-IN" sz="1100" dirty="0">
                <a:solidFill>
                  <a:srgbClr val="212121"/>
                </a:solidFill>
                <a:latin typeface="Calibri" panose="020F0502020204030204" pitchFamily="34" charset="0"/>
                <a:cs typeface="Calibri" panose="020F0502020204030204" pitchFamily="34" charset="0"/>
              </a:rPr>
              <a:t>Front Cardiovasc Med. 2021 Nov 11;8:754499. </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901372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969" y="103210"/>
            <a:ext cx="10515600" cy="1325563"/>
          </a:xfrm>
        </p:spPr>
        <p:txBody>
          <a:bodyPr/>
          <a:lstStyle/>
          <a:p>
            <a:r>
              <a:rPr lang="en-US" b="1" dirty="0" smtClean="0">
                <a:solidFill>
                  <a:srgbClr val="006600"/>
                </a:solidFill>
              </a:rPr>
              <a:t>Symptoms &amp; Signs </a:t>
            </a:r>
            <a:endParaRPr lang="en-IN" b="1" dirty="0">
              <a:solidFill>
                <a:srgbClr val="006600"/>
              </a:solidFill>
            </a:endParaRPr>
          </a:p>
        </p:txBody>
      </p:sp>
      <p:sp>
        <p:nvSpPr>
          <p:cNvPr id="3" name="Content Placeholder 2"/>
          <p:cNvSpPr>
            <a:spLocks noGrp="1"/>
          </p:cNvSpPr>
          <p:nvPr>
            <p:ph sz="half" idx="1"/>
          </p:nvPr>
        </p:nvSpPr>
        <p:spPr>
          <a:xfrm>
            <a:off x="838200" y="1213338"/>
            <a:ext cx="5421922" cy="4632082"/>
          </a:xfrm>
        </p:spPr>
        <p:txBody>
          <a:bodyPr>
            <a:normAutofit fontScale="92500" lnSpcReduction="10000"/>
          </a:bodyPr>
          <a:lstStyle/>
          <a:p>
            <a:pPr algn="just">
              <a:lnSpc>
                <a:spcPct val="170000"/>
              </a:lnSpc>
            </a:pPr>
            <a:r>
              <a:rPr lang="en-IN" dirty="0"/>
              <a:t>Dyspnoea</a:t>
            </a:r>
          </a:p>
          <a:p>
            <a:pPr algn="just">
              <a:lnSpc>
                <a:spcPct val="170000"/>
              </a:lnSpc>
            </a:pPr>
            <a:r>
              <a:rPr lang="en-IN" dirty="0"/>
              <a:t>Orthopnoea</a:t>
            </a:r>
          </a:p>
          <a:p>
            <a:pPr algn="just">
              <a:lnSpc>
                <a:spcPct val="170000"/>
              </a:lnSpc>
            </a:pPr>
            <a:r>
              <a:rPr lang="en-IN" dirty="0"/>
              <a:t>Paroxysmal nocturnal dyspnoea</a:t>
            </a:r>
          </a:p>
          <a:p>
            <a:pPr algn="just">
              <a:lnSpc>
                <a:spcPct val="170000"/>
              </a:lnSpc>
            </a:pPr>
            <a:r>
              <a:rPr lang="en-IN" dirty="0"/>
              <a:t>Reduced exercise tolerance, lethargy, fatigue</a:t>
            </a:r>
          </a:p>
          <a:p>
            <a:pPr algn="just">
              <a:lnSpc>
                <a:spcPct val="170000"/>
              </a:lnSpc>
            </a:pPr>
            <a:r>
              <a:rPr lang="en-IN" dirty="0"/>
              <a:t>Nocturnal cough</a:t>
            </a:r>
          </a:p>
          <a:p>
            <a:pPr algn="just">
              <a:lnSpc>
                <a:spcPct val="170000"/>
              </a:lnSpc>
            </a:pPr>
            <a:r>
              <a:rPr lang="en-IN" dirty="0"/>
              <a:t>Wheeze</a:t>
            </a:r>
          </a:p>
          <a:p>
            <a:pPr algn="just">
              <a:lnSpc>
                <a:spcPct val="170000"/>
              </a:lnSpc>
            </a:pPr>
            <a:r>
              <a:rPr lang="en-IN" dirty="0"/>
              <a:t>Ankle swelling</a:t>
            </a:r>
          </a:p>
          <a:p>
            <a:pPr algn="just">
              <a:lnSpc>
                <a:spcPct val="170000"/>
              </a:lnSpc>
            </a:pPr>
            <a:r>
              <a:rPr lang="en-IN" dirty="0" smtClean="0"/>
              <a:t>Anorexia</a:t>
            </a:r>
            <a:endParaRPr lang="en-IN" dirty="0"/>
          </a:p>
        </p:txBody>
      </p:sp>
      <p:sp>
        <p:nvSpPr>
          <p:cNvPr id="4" name="Content Placeholder 3"/>
          <p:cNvSpPr>
            <a:spLocks noGrp="1"/>
          </p:cNvSpPr>
          <p:nvPr>
            <p:ph sz="half" idx="2"/>
          </p:nvPr>
        </p:nvSpPr>
        <p:spPr>
          <a:xfrm>
            <a:off x="6810353" y="494884"/>
            <a:ext cx="5235108" cy="6068990"/>
          </a:xfrm>
        </p:spPr>
        <p:txBody>
          <a:bodyPr>
            <a:normAutofit fontScale="92500" lnSpcReduction="10000"/>
          </a:bodyPr>
          <a:lstStyle/>
          <a:p>
            <a:pPr algn="just">
              <a:lnSpc>
                <a:spcPct val="170000"/>
              </a:lnSpc>
            </a:pPr>
            <a:r>
              <a:rPr lang="en-IN" dirty="0"/>
              <a:t>Cachexia and muscle wasting</a:t>
            </a:r>
          </a:p>
          <a:p>
            <a:pPr algn="just">
              <a:lnSpc>
                <a:spcPct val="170000"/>
              </a:lnSpc>
            </a:pPr>
            <a:r>
              <a:rPr lang="en-IN" dirty="0"/>
              <a:t>Tachycardia</a:t>
            </a:r>
          </a:p>
          <a:p>
            <a:pPr algn="just">
              <a:lnSpc>
                <a:spcPct val="170000"/>
              </a:lnSpc>
            </a:pPr>
            <a:r>
              <a:rPr lang="en-IN" dirty="0"/>
              <a:t>Pulsus alternans</a:t>
            </a:r>
          </a:p>
          <a:p>
            <a:pPr algn="just">
              <a:lnSpc>
                <a:spcPct val="170000"/>
              </a:lnSpc>
            </a:pPr>
            <a:r>
              <a:rPr lang="en-IN" dirty="0"/>
              <a:t>Elevated jugular venous pressure</a:t>
            </a:r>
          </a:p>
          <a:p>
            <a:pPr algn="just">
              <a:lnSpc>
                <a:spcPct val="170000"/>
              </a:lnSpc>
            </a:pPr>
            <a:r>
              <a:rPr lang="en-IN" dirty="0"/>
              <a:t>Displaced apex beat</a:t>
            </a:r>
          </a:p>
          <a:p>
            <a:pPr algn="just">
              <a:lnSpc>
                <a:spcPct val="170000"/>
              </a:lnSpc>
            </a:pPr>
            <a:r>
              <a:rPr lang="en-IN" dirty="0"/>
              <a:t>Right ventricular heave</a:t>
            </a:r>
          </a:p>
          <a:p>
            <a:pPr algn="just">
              <a:lnSpc>
                <a:spcPct val="170000"/>
              </a:lnSpc>
            </a:pPr>
            <a:r>
              <a:rPr lang="en-IN" dirty="0"/>
              <a:t>Crepitations or wheeze</a:t>
            </a:r>
          </a:p>
          <a:p>
            <a:pPr algn="just">
              <a:lnSpc>
                <a:spcPct val="170000"/>
              </a:lnSpc>
            </a:pPr>
            <a:r>
              <a:rPr lang="en-IN" dirty="0"/>
              <a:t>Third heart sound</a:t>
            </a:r>
          </a:p>
          <a:p>
            <a:pPr algn="just">
              <a:lnSpc>
                <a:spcPct val="170000"/>
              </a:lnSpc>
            </a:pPr>
            <a:r>
              <a:rPr lang="en-IN" dirty="0"/>
              <a:t>Oedema</a:t>
            </a:r>
          </a:p>
          <a:p>
            <a:pPr algn="just">
              <a:lnSpc>
                <a:spcPct val="170000"/>
              </a:lnSpc>
            </a:pPr>
            <a:r>
              <a:rPr lang="en-IN" dirty="0"/>
              <a:t>Hepatomegaly (tender)</a:t>
            </a:r>
          </a:p>
          <a:p>
            <a:pPr algn="just">
              <a:lnSpc>
                <a:spcPct val="170000"/>
              </a:lnSpc>
            </a:pPr>
            <a:r>
              <a:rPr lang="en-IN" dirty="0"/>
              <a:t>Ascites</a:t>
            </a:r>
          </a:p>
        </p:txBody>
      </p:sp>
      <p:sp>
        <p:nvSpPr>
          <p:cNvPr id="5" name="Rectangle 4"/>
          <p:cNvSpPr/>
          <p:nvPr/>
        </p:nvSpPr>
        <p:spPr>
          <a:xfrm>
            <a:off x="9427907" y="6302264"/>
            <a:ext cx="2212465" cy="261610"/>
          </a:xfrm>
          <a:prstGeom prst="rect">
            <a:avLst/>
          </a:prstGeom>
        </p:spPr>
        <p:txBody>
          <a:bodyPr wrap="none">
            <a:spAutoFit/>
          </a:bodyPr>
          <a:lstStyle/>
          <a:p>
            <a:r>
              <a:rPr lang="en-IN" sz="1100" dirty="0">
                <a:solidFill>
                  <a:srgbClr val="212121"/>
                </a:solidFill>
              </a:rPr>
              <a:t>BMJ. 2000 Jan 22;320(7229):236-9.</a:t>
            </a:r>
            <a:endParaRPr lang="en-IN" sz="1100" dirty="0"/>
          </a:p>
        </p:txBody>
      </p:sp>
    </p:spTree>
    <p:extLst>
      <p:ext uri="{BB962C8B-B14F-4D97-AF65-F5344CB8AC3E}">
        <p14:creationId xmlns:p14="http://schemas.microsoft.com/office/powerpoint/2010/main" xmlns="" val="23789639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8594"/>
            <a:ext cx="10058400" cy="576606"/>
          </a:xfrm>
        </p:spPr>
        <p:txBody>
          <a:bodyPr>
            <a:normAutofit fontScale="90000"/>
          </a:bodyPr>
          <a:lstStyle/>
          <a:p>
            <a:pPr algn="ctr"/>
            <a:r>
              <a:rPr lang="en-US" sz="2800" b="1" dirty="0">
                <a:solidFill>
                  <a:srgbClr val="006600"/>
                </a:solidFill>
              </a:rPr>
              <a:t>Effect of the treatment with sacubitril/valsartan on HF biomarkers</a:t>
            </a:r>
            <a:endParaRPr lang="en-IN" sz="2800" b="1" dirty="0">
              <a:solidFill>
                <a:srgbClr val="006600"/>
              </a:solidFill>
            </a:endParaRPr>
          </a:p>
        </p:txBody>
      </p:sp>
      <p:sp>
        <p:nvSpPr>
          <p:cNvPr id="5" name="Rectangle 4"/>
          <p:cNvSpPr/>
          <p:nvPr/>
        </p:nvSpPr>
        <p:spPr>
          <a:xfrm>
            <a:off x="7179733" y="2800780"/>
            <a:ext cx="4165600" cy="1815882"/>
          </a:xfrm>
          <a:prstGeom prst="rect">
            <a:avLst/>
          </a:prstGeom>
        </p:spPr>
        <p:txBody>
          <a:bodyPr wrap="square">
            <a:spAutoFit/>
          </a:bodyPr>
          <a:lstStyle/>
          <a:p>
            <a:pPr algn="just"/>
            <a:r>
              <a:rPr lang="en-IN" sz="1600" dirty="0">
                <a:latin typeface="Calibri" panose="020F0502020204030204" pitchFamily="34" charset="0"/>
                <a:cs typeface="Calibri" panose="020F0502020204030204" pitchFamily="34" charset="0"/>
              </a:rPr>
              <a:t>Nt-proBNP, N-terminal pro b-type natriuretic peptide; sST2, soluble tumorigenicity suppressor 2; hs-TnT, high-sensitivity troponin T; TIMP-1, metallopeptidase inhibitor 1; MMP-9, matrix metallopeptidase 9; PINP, aminoterminal propeptide of type I collagen; PIIINP, N-terminal propeptide of procollagen type III.</a:t>
            </a:r>
          </a:p>
        </p:txBody>
      </p:sp>
      <p:sp>
        <p:nvSpPr>
          <p:cNvPr id="6" name="Rectangle 5"/>
          <p:cNvSpPr/>
          <p:nvPr/>
        </p:nvSpPr>
        <p:spPr>
          <a:xfrm>
            <a:off x="9119274" y="6596390"/>
            <a:ext cx="2880917" cy="261610"/>
          </a:xfrm>
          <a:prstGeom prst="rect">
            <a:avLst/>
          </a:prstGeom>
        </p:spPr>
        <p:txBody>
          <a:bodyPr wrap="none">
            <a:spAutoFit/>
          </a:bodyPr>
          <a:lstStyle/>
          <a:p>
            <a:r>
              <a:rPr lang="en-IN" sz="1100" dirty="0">
                <a:solidFill>
                  <a:srgbClr val="212121"/>
                </a:solidFill>
                <a:latin typeface="Calibri" panose="020F0502020204030204" pitchFamily="34" charset="0"/>
                <a:cs typeface="Calibri" panose="020F0502020204030204" pitchFamily="34" charset="0"/>
              </a:rPr>
              <a:t>Front Cardiovasc Med. 2021 Nov 11;8:754499. </a:t>
            </a:r>
            <a:endParaRPr lang="en-IN" sz="11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2"/>
          <a:srcRect l="8874" t="20949" r="50130" b="15162"/>
          <a:stretch/>
        </p:blipFill>
        <p:spPr>
          <a:xfrm>
            <a:off x="626534" y="1134532"/>
            <a:ext cx="5875866" cy="5148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1197990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8594"/>
            <a:ext cx="10058400" cy="576606"/>
          </a:xfrm>
        </p:spPr>
        <p:txBody>
          <a:bodyPr>
            <a:normAutofit fontScale="90000"/>
          </a:bodyPr>
          <a:lstStyle/>
          <a:p>
            <a:pPr algn="ctr"/>
            <a:r>
              <a:rPr lang="en-US" sz="2800" b="1" dirty="0" smtClean="0">
                <a:solidFill>
                  <a:srgbClr val="006600"/>
                </a:solidFill>
              </a:rPr>
              <a:t>Renal </a:t>
            </a:r>
            <a:r>
              <a:rPr lang="en-US" sz="2800" b="1" dirty="0">
                <a:solidFill>
                  <a:srgbClr val="006600"/>
                </a:solidFill>
              </a:rPr>
              <a:t>benefits </a:t>
            </a:r>
            <a:r>
              <a:rPr lang="en-US" sz="2800" b="1" dirty="0" smtClean="0">
                <a:solidFill>
                  <a:srgbClr val="006600"/>
                </a:solidFill>
              </a:rPr>
              <a:t>of ARNi both </a:t>
            </a:r>
            <a:r>
              <a:rPr lang="en-US" sz="2800" b="1" dirty="0">
                <a:solidFill>
                  <a:srgbClr val="006600"/>
                </a:solidFill>
              </a:rPr>
              <a:t>in terms of functional adaptations and structural remodeling</a:t>
            </a:r>
            <a:endParaRPr lang="en-IN" sz="2800" b="1" dirty="0">
              <a:solidFill>
                <a:srgbClr val="006600"/>
              </a:solidFill>
            </a:endParaRPr>
          </a:p>
        </p:txBody>
      </p:sp>
      <p:sp>
        <p:nvSpPr>
          <p:cNvPr id="6" name="Rectangle 5"/>
          <p:cNvSpPr/>
          <p:nvPr/>
        </p:nvSpPr>
        <p:spPr>
          <a:xfrm>
            <a:off x="9119274" y="6596390"/>
            <a:ext cx="2880917" cy="261610"/>
          </a:xfrm>
          <a:prstGeom prst="rect">
            <a:avLst/>
          </a:prstGeom>
        </p:spPr>
        <p:txBody>
          <a:bodyPr wrap="none">
            <a:spAutoFit/>
          </a:bodyPr>
          <a:lstStyle/>
          <a:p>
            <a:r>
              <a:rPr lang="en-IN" sz="1100" dirty="0">
                <a:solidFill>
                  <a:srgbClr val="212121"/>
                </a:solidFill>
                <a:latin typeface="Calibri" panose="020F0502020204030204" pitchFamily="34" charset="0"/>
                <a:cs typeface="Calibri" panose="020F0502020204030204" pitchFamily="34" charset="0"/>
              </a:rPr>
              <a:t>Front Cardiovasc Med. 2021 Nov 11;8:754499. </a:t>
            </a:r>
            <a:endParaRPr lang="en-IN" sz="11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srcRect l="26183" t="15042" r="27355" b="13310"/>
          <a:stretch/>
        </p:blipFill>
        <p:spPr>
          <a:xfrm>
            <a:off x="1066800" y="1160201"/>
            <a:ext cx="6045200" cy="5241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7681065" y="3116099"/>
            <a:ext cx="3613468" cy="923330"/>
          </a:xfrm>
          <a:prstGeom prst="rect">
            <a:avLst/>
          </a:prstGeom>
        </p:spPr>
        <p:txBody>
          <a:bodyPr wrap="square">
            <a:spAutoFit/>
          </a:bodyPr>
          <a:lstStyle/>
          <a:p>
            <a:pPr algn="just"/>
            <a:r>
              <a:rPr lang="en-IN" dirty="0">
                <a:latin typeface="Calibri" panose="020F0502020204030204" pitchFamily="34" charset="0"/>
                <a:cs typeface="Calibri" panose="020F0502020204030204" pitchFamily="34" charset="0"/>
              </a:rPr>
              <a:t>RAAS, renin-angiotensin-aldosterone system; GFR, glomerular filtration rate; VP, vasopressin.</a:t>
            </a:r>
          </a:p>
        </p:txBody>
      </p:sp>
    </p:spTree>
    <p:extLst>
      <p:ext uri="{BB962C8B-B14F-4D97-AF65-F5344CB8AC3E}">
        <p14:creationId xmlns:p14="http://schemas.microsoft.com/office/powerpoint/2010/main" xmlns="" val="30260889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8594"/>
            <a:ext cx="10058400" cy="576606"/>
          </a:xfrm>
        </p:spPr>
        <p:txBody>
          <a:bodyPr>
            <a:normAutofit/>
          </a:bodyPr>
          <a:lstStyle/>
          <a:p>
            <a:pPr algn="ctr"/>
            <a:r>
              <a:rPr lang="en-US" sz="2800" b="1" dirty="0" smtClean="0">
                <a:solidFill>
                  <a:srgbClr val="006600"/>
                </a:solidFill>
              </a:rPr>
              <a:t>Role </a:t>
            </a:r>
            <a:r>
              <a:rPr lang="en-US" sz="2800" b="1" dirty="0">
                <a:solidFill>
                  <a:srgbClr val="006600"/>
                </a:solidFill>
              </a:rPr>
              <a:t>of neprilysin inhibition in glucose homeostasis</a:t>
            </a:r>
            <a:endParaRPr lang="en-IN" sz="2800" b="1" dirty="0">
              <a:solidFill>
                <a:srgbClr val="006600"/>
              </a:solidFill>
            </a:endParaRPr>
          </a:p>
        </p:txBody>
      </p:sp>
      <p:sp>
        <p:nvSpPr>
          <p:cNvPr id="6" name="Rectangle 5"/>
          <p:cNvSpPr/>
          <p:nvPr/>
        </p:nvSpPr>
        <p:spPr>
          <a:xfrm>
            <a:off x="9119274" y="6596390"/>
            <a:ext cx="2880917" cy="261610"/>
          </a:xfrm>
          <a:prstGeom prst="rect">
            <a:avLst/>
          </a:prstGeom>
        </p:spPr>
        <p:txBody>
          <a:bodyPr wrap="none">
            <a:spAutoFit/>
          </a:bodyPr>
          <a:lstStyle/>
          <a:p>
            <a:r>
              <a:rPr lang="en-IN" sz="1100" dirty="0">
                <a:solidFill>
                  <a:srgbClr val="212121"/>
                </a:solidFill>
                <a:latin typeface="Calibri" panose="020F0502020204030204" pitchFamily="34" charset="0"/>
                <a:cs typeface="Calibri" panose="020F0502020204030204" pitchFamily="34" charset="0"/>
              </a:rPr>
              <a:t>Front Cardiovasc Med. 2021 Nov 11;8:754499. </a:t>
            </a:r>
            <a:endParaRPr lang="en-IN" sz="11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2"/>
          <a:srcRect l="30608" t="23495" r="32040" b="12153"/>
          <a:stretch/>
        </p:blipFill>
        <p:spPr>
          <a:xfrm>
            <a:off x="643466" y="1105326"/>
            <a:ext cx="5503334" cy="5330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002607" y="2942908"/>
            <a:ext cx="4233334" cy="1200329"/>
          </a:xfrm>
          <a:prstGeom prst="rect">
            <a:avLst/>
          </a:prstGeom>
        </p:spPr>
        <p:txBody>
          <a:bodyPr wrap="square">
            <a:spAutoFit/>
          </a:bodyPr>
          <a:lstStyle/>
          <a:p>
            <a:pPr algn="just"/>
            <a:r>
              <a:rPr lang="en-IN" dirty="0">
                <a:latin typeface="Calibri" panose="020F0502020204030204" pitchFamily="34" charset="0"/>
                <a:cs typeface="Calibri" panose="020F0502020204030204" pitchFamily="34" charset="0"/>
              </a:rPr>
              <a:t>GLP-1, glucagon-like peptide 1; GIP, glucose-dependent insulinotropic peptide; PYY, peptide YY; CCK, cholecystokinin; VIP, vasoactive intestinal polypeptide.</a:t>
            </a:r>
          </a:p>
        </p:txBody>
      </p:sp>
    </p:spTree>
    <p:extLst>
      <p:ext uri="{BB962C8B-B14F-4D97-AF65-F5344CB8AC3E}">
        <p14:creationId xmlns:p14="http://schemas.microsoft.com/office/powerpoint/2010/main" xmlns="" val="25772695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19274" y="6596390"/>
            <a:ext cx="2940228" cy="261610"/>
          </a:xfrm>
          <a:prstGeom prst="rect">
            <a:avLst/>
          </a:prstGeom>
        </p:spPr>
        <p:txBody>
          <a:bodyPr wrap="none">
            <a:spAutoFit/>
          </a:bodyPr>
          <a:lstStyle/>
          <a:p>
            <a:r>
              <a:rPr lang="en-IN" sz="1100" dirty="0">
                <a:solidFill>
                  <a:srgbClr val="212121"/>
                </a:solidFill>
                <a:latin typeface="Calibri" panose="020F0502020204030204" pitchFamily="34" charset="0"/>
                <a:cs typeface="Calibri" panose="020F0502020204030204" pitchFamily="34" charset="0"/>
              </a:rPr>
              <a:t>Front Cardiovasc Med. 2021 Nov 11;8:754499. </a:t>
            </a:r>
            <a:r>
              <a:rPr lang="en-IN" sz="1100" dirty="0" smtClean="0">
                <a:solidFill>
                  <a:srgbClr val="212121"/>
                </a:solidFill>
                <a:latin typeface="Calibri" panose="020F0502020204030204" pitchFamily="34" charset="0"/>
                <a:cs typeface="Calibri" panose="020F0502020204030204" pitchFamily="34" charset="0"/>
              </a:rPr>
              <a:t>c</a:t>
            </a:r>
            <a:endParaRPr lang="en-IN" sz="1100" dirty="0">
              <a:latin typeface="Calibri" panose="020F0502020204030204" pitchFamily="34" charset="0"/>
              <a:cs typeface="Calibri" panose="020F0502020204030204" pitchFamily="34" charset="0"/>
            </a:endParaRPr>
          </a:p>
        </p:txBody>
      </p:sp>
      <p:sp>
        <p:nvSpPr>
          <p:cNvPr id="5" name="Rectangle 4"/>
          <p:cNvSpPr/>
          <p:nvPr/>
        </p:nvSpPr>
        <p:spPr>
          <a:xfrm>
            <a:off x="389465" y="6145886"/>
            <a:ext cx="11446934" cy="307777"/>
          </a:xfrm>
          <a:prstGeom prst="rect">
            <a:avLst/>
          </a:prstGeom>
        </p:spPr>
        <p:txBody>
          <a:bodyPr wrap="square">
            <a:spAutoFit/>
          </a:bodyPr>
          <a:lstStyle/>
          <a:p>
            <a:pPr algn="ctr"/>
            <a:r>
              <a:rPr lang="en-IN" sz="1400" dirty="0">
                <a:latin typeface="Calibri" panose="020F0502020204030204" pitchFamily="34" charset="0"/>
                <a:cs typeface="Calibri" panose="020F0502020204030204" pitchFamily="34" charset="0"/>
              </a:rPr>
              <a:t>KCCQ, Kansas City cardiomyopathy questionnaire; MTS, meters; 6minWT, 6-minute walk test; VO2, Oxygen uptake</a:t>
            </a:r>
          </a:p>
        </p:txBody>
      </p:sp>
      <p:pic>
        <p:nvPicPr>
          <p:cNvPr id="3" name="Picture 2"/>
          <p:cNvPicPr>
            <a:picLocks noChangeAspect="1"/>
          </p:cNvPicPr>
          <p:nvPr/>
        </p:nvPicPr>
        <p:blipFill rotWithShape="1">
          <a:blip r:embed="rId2"/>
          <a:srcRect l="11737" t="15162" r="17203" b="15162"/>
          <a:stretch/>
        </p:blipFill>
        <p:spPr>
          <a:xfrm>
            <a:off x="1083733" y="408256"/>
            <a:ext cx="10058399" cy="5545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747786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67" y="222647"/>
            <a:ext cx="10058400" cy="1371600"/>
          </a:xfrm>
        </p:spPr>
        <p:txBody>
          <a:bodyPr/>
          <a:lstStyle/>
          <a:p>
            <a:r>
              <a:rPr lang="en-US" b="1" dirty="0" smtClean="0"/>
              <a:t>ARNi benefits </a:t>
            </a:r>
            <a:endParaRPr lang="en-IN" b="1" dirty="0"/>
          </a:p>
        </p:txBody>
      </p:sp>
      <p:sp>
        <p:nvSpPr>
          <p:cNvPr id="3" name="Content Placeholder 2"/>
          <p:cNvSpPr>
            <a:spLocks noGrp="1"/>
          </p:cNvSpPr>
          <p:nvPr>
            <p:ph idx="1"/>
          </p:nvPr>
        </p:nvSpPr>
        <p:spPr>
          <a:xfrm>
            <a:off x="728133" y="1561253"/>
            <a:ext cx="10735733" cy="3931920"/>
          </a:xfrm>
        </p:spPr>
        <p:txBody>
          <a:bodyPr>
            <a:noAutofit/>
          </a:bodyPr>
          <a:lstStyle/>
          <a:p>
            <a:pPr algn="just">
              <a:lnSpc>
                <a:spcPct val="150000"/>
              </a:lnSpc>
            </a:pPr>
            <a:r>
              <a:rPr lang="en-US" sz="2400" dirty="0" smtClean="0">
                <a:latin typeface="Calibri" panose="020F0502020204030204" pitchFamily="34" charset="0"/>
                <a:cs typeface="Calibri" panose="020F0502020204030204" pitchFamily="34" charset="0"/>
              </a:rPr>
              <a:t>Wide range of benefit including </a:t>
            </a:r>
            <a:r>
              <a:rPr lang="en-US" sz="2400" dirty="0">
                <a:latin typeface="Calibri" panose="020F0502020204030204" pitchFamily="34" charset="0"/>
                <a:cs typeface="Calibri" panose="020F0502020204030204" pitchFamily="34" charset="0"/>
              </a:rPr>
              <a:t>both cardiac and extracardiac protective effects. </a:t>
            </a:r>
            <a:endParaRPr lang="en-US" sz="2400" dirty="0" smtClean="0">
              <a:latin typeface="Calibri" panose="020F0502020204030204" pitchFamily="34" charset="0"/>
              <a:cs typeface="Calibri" panose="020F0502020204030204" pitchFamily="34" charset="0"/>
            </a:endParaRPr>
          </a:p>
          <a:p>
            <a:pPr algn="just">
              <a:lnSpc>
                <a:spcPct val="150000"/>
              </a:lnSpc>
            </a:pPr>
            <a:r>
              <a:rPr lang="en-US" sz="2400" dirty="0" smtClean="0">
                <a:latin typeface="Calibri" panose="020F0502020204030204" pitchFamily="34" charset="0"/>
                <a:cs typeface="Calibri" panose="020F0502020204030204" pitchFamily="34" charset="0"/>
              </a:rPr>
              <a:t>At </a:t>
            </a:r>
            <a:r>
              <a:rPr lang="en-US" sz="2400" dirty="0">
                <a:latin typeface="Calibri" panose="020F0502020204030204" pitchFamily="34" charset="0"/>
                <a:cs typeface="Calibri" panose="020F0502020204030204" pitchFamily="34" charset="0"/>
              </a:rPr>
              <a:t>the cardiac level, a major mechanism is the modulation of the NP system, leading to a reduction in myocardial stress, inflammation and cell death, which in turn leads to improved parameters of cardiac function and </a:t>
            </a:r>
            <a:r>
              <a:rPr lang="en-US" sz="2400" dirty="0" smtClean="0">
                <a:latin typeface="Calibri" panose="020F0502020204030204" pitchFamily="34" charset="0"/>
                <a:cs typeface="Calibri" panose="020F0502020204030204" pitchFamily="34" charset="0"/>
              </a:rPr>
              <a:t>remodeling.</a:t>
            </a:r>
          </a:p>
          <a:p>
            <a:pPr algn="just">
              <a:lnSpc>
                <a:spcPct val="150000"/>
              </a:lnSpc>
            </a:pPr>
            <a:r>
              <a:rPr lang="en-US" sz="2400" dirty="0" smtClean="0">
                <a:latin typeface="Calibri" panose="020F0502020204030204" pitchFamily="34" charset="0"/>
                <a:cs typeface="Calibri" panose="020F0502020204030204" pitchFamily="34" charset="0"/>
              </a:rPr>
              <a:t>At </a:t>
            </a:r>
            <a:r>
              <a:rPr lang="en-US" sz="2400" dirty="0">
                <a:latin typeface="Calibri" panose="020F0502020204030204" pitchFamily="34" charset="0"/>
                <a:cs typeface="Calibri" panose="020F0502020204030204" pitchFamily="34" charset="0"/>
              </a:rPr>
              <a:t>the extracardiac level, favorable </a:t>
            </a:r>
            <a:r>
              <a:rPr lang="en-US" sz="2400" dirty="0" smtClean="0">
                <a:latin typeface="Calibri" panose="020F0502020204030204" pitchFamily="34" charset="0"/>
                <a:cs typeface="Calibri" panose="020F0502020204030204" pitchFamily="34" charset="0"/>
              </a:rPr>
              <a:t>vascular, metabolic and </a:t>
            </a:r>
            <a:r>
              <a:rPr lang="en-US" sz="2400" dirty="0">
                <a:latin typeface="Calibri" panose="020F0502020204030204" pitchFamily="34" charset="0"/>
                <a:cs typeface="Calibri" panose="020F0502020204030204" pitchFamily="34" charset="0"/>
              </a:rPr>
              <a:t>renal </a:t>
            </a:r>
            <a:r>
              <a:rPr lang="en-US" sz="2400" dirty="0" smtClean="0">
                <a:latin typeface="Calibri" panose="020F0502020204030204" pitchFamily="34" charset="0"/>
                <a:cs typeface="Calibri" panose="020F0502020204030204" pitchFamily="34" charset="0"/>
              </a:rPr>
              <a:t>effects </a:t>
            </a:r>
            <a:r>
              <a:rPr lang="en-US" sz="2400" dirty="0">
                <a:latin typeface="Calibri" panose="020F0502020204030204" pitchFamily="34" charset="0"/>
                <a:cs typeface="Calibri" panose="020F0502020204030204" pitchFamily="34" charset="0"/>
              </a:rPr>
              <a:t>also make a significant contribution, leading to greater vascular protection and a lower risk of diabetes and renal impairment, as well as better tolerance and persistence over other beneficial </a:t>
            </a:r>
            <a:r>
              <a:rPr lang="en-US" sz="2400" dirty="0" smtClean="0">
                <a:latin typeface="Calibri" panose="020F0502020204030204" pitchFamily="34" charset="0"/>
                <a:cs typeface="Calibri" panose="020F0502020204030204" pitchFamily="34" charset="0"/>
              </a:rPr>
              <a:t>treatments.</a:t>
            </a:r>
            <a:endParaRPr lang="en-IN" sz="2400" dirty="0">
              <a:latin typeface="Calibri" panose="020F0502020204030204" pitchFamily="34" charset="0"/>
              <a:cs typeface="Calibri" panose="020F0502020204030204" pitchFamily="34" charset="0"/>
            </a:endParaRPr>
          </a:p>
        </p:txBody>
      </p:sp>
      <p:sp>
        <p:nvSpPr>
          <p:cNvPr id="6" name="Rectangle 5"/>
          <p:cNvSpPr/>
          <p:nvPr/>
        </p:nvSpPr>
        <p:spPr>
          <a:xfrm>
            <a:off x="9119274" y="6596390"/>
            <a:ext cx="2940228" cy="261610"/>
          </a:xfrm>
          <a:prstGeom prst="rect">
            <a:avLst/>
          </a:prstGeom>
        </p:spPr>
        <p:txBody>
          <a:bodyPr wrap="none">
            <a:spAutoFit/>
          </a:bodyPr>
          <a:lstStyle/>
          <a:p>
            <a:r>
              <a:rPr lang="en-IN" sz="1100" dirty="0">
                <a:solidFill>
                  <a:srgbClr val="212121"/>
                </a:solidFill>
                <a:latin typeface="Calibri" panose="020F0502020204030204" pitchFamily="34" charset="0"/>
                <a:cs typeface="Calibri" panose="020F0502020204030204" pitchFamily="34" charset="0"/>
              </a:rPr>
              <a:t>Front Cardiovasc Med. 2021 Nov 11;8:754499. </a:t>
            </a:r>
            <a:r>
              <a:rPr lang="en-IN" sz="1100" dirty="0" smtClean="0">
                <a:solidFill>
                  <a:srgbClr val="212121"/>
                </a:solidFill>
                <a:latin typeface="Calibri" panose="020F0502020204030204" pitchFamily="34" charset="0"/>
                <a:cs typeface="Calibri" panose="020F0502020204030204" pitchFamily="34" charset="0"/>
              </a:rPr>
              <a:t>c</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62318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88943" y="694565"/>
            <a:ext cx="6445674" cy="707886"/>
          </a:xfrm>
          <a:prstGeom prst="rect">
            <a:avLst/>
          </a:prstGeom>
        </p:spPr>
        <p:txBody>
          <a:bodyPr wrap="none">
            <a:spAutoFit/>
          </a:bodyPr>
          <a:lstStyle/>
          <a:p>
            <a:pPr algn="ctr"/>
            <a:r>
              <a:rPr lang="en-US" sz="4000" b="1" dirty="0">
                <a:solidFill>
                  <a:srgbClr val="006600"/>
                </a:solidFill>
              </a:rPr>
              <a:t>Guideline Recommendations </a:t>
            </a:r>
            <a:endParaRPr lang="en-IN" sz="4000" b="1" dirty="0">
              <a:solidFill>
                <a:srgbClr val="006600"/>
              </a:solidFill>
            </a:endParaRPr>
          </a:p>
        </p:txBody>
      </p:sp>
      <p:pic>
        <p:nvPicPr>
          <p:cNvPr id="4" name="Picture 3"/>
          <p:cNvPicPr>
            <a:picLocks noChangeAspect="1"/>
          </p:cNvPicPr>
          <p:nvPr/>
        </p:nvPicPr>
        <p:blipFill rotWithShape="1">
          <a:blip r:embed="rId2"/>
          <a:srcRect l="66263" t="30048" r="3463" b="39904"/>
          <a:stretch/>
        </p:blipFill>
        <p:spPr>
          <a:xfrm>
            <a:off x="2238641" y="1807600"/>
            <a:ext cx="2546255" cy="1420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3"/>
          <a:srcRect l="65587" t="31250" r="3058" b="49519"/>
          <a:stretch/>
        </p:blipFill>
        <p:spPr>
          <a:xfrm>
            <a:off x="6517380" y="1807600"/>
            <a:ext cx="4120614" cy="1420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4"/>
          <a:srcRect l="51261" t="26442" r="3463" b="53125"/>
          <a:stretch/>
        </p:blipFill>
        <p:spPr>
          <a:xfrm>
            <a:off x="917358" y="4294098"/>
            <a:ext cx="5600022" cy="1420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5"/>
          <a:srcRect l="19366" t="37019" r="44008" b="29808"/>
          <a:stretch/>
        </p:blipFill>
        <p:spPr>
          <a:xfrm>
            <a:off x="7847675" y="4294098"/>
            <a:ext cx="2790319" cy="1420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7099500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rotWithShape="1">
          <a:blip r:embed="rId2"/>
          <a:srcRect l="17799" t="40865" r="22302" b="20403"/>
          <a:stretch/>
        </p:blipFill>
        <p:spPr>
          <a:xfrm>
            <a:off x="582833" y="1335063"/>
            <a:ext cx="10953088" cy="398200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5214912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027944"/>
          </a:xfrm>
        </p:spPr>
        <p:txBody>
          <a:bodyPr>
            <a:normAutofit fontScale="90000"/>
          </a:bodyPr>
          <a:lstStyle/>
          <a:p>
            <a:pPr algn="ctr"/>
            <a:r>
              <a:rPr lang="en-IN" b="1" dirty="0">
                <a:solidFill>
                  <a:srgbClr val="006600"/>
                </a:solidFill>
              </a:rPr>
              <a:t>Pharmacological Treatment for HFrEF</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92539408"/>
              </p:ext>
            </p:extLst>
          </p:nvPr>
        </p:nvGraphicFramePr>
        <p:xfrm>
          <a:off x="1691053" y="2778370"/>
          <a:ext cx="8809893" cy="2268966"/>
        </p:xfrm>
        <a:graphic>
          <a:graphicData uri="http://schemas.openxmlformats.org/drawingml/2006/table">
            <a:tbl>
              <a:tblPr firstRow="1" firstCol="1" bandRow="1">
                <a:tableStyleId>{2D5ABB26-0587-4C30-8999-92F81FD0307C}</a:tableStyleId>
              </a:tblPr>
              <a:tblGrid>
                <a:gridCol w="826660">
                  <a:extLst>
                    <a:ext uri="{9D8B030D-6E8A-4147-A177-3AD203B41FA5}">
                      <a16:colId xmlns:a16="http://schemas.microsoft.com/office/drawing/2014/main" xmlns="" val="2686259936"/>
                    </a:ext>
                  </a:extLst>
                </a:gridCol>
                <a:gridCol w="830569">
                  <a:extLst>
                    <a:ext uri="{9D8B030D-6E8A-4147-A177-3AD203B41FA5}">
                      <a16:colId xmlns:a16="http://schemas.microsoft.com/office/drawing/2014/main" xmlns="" val="1861796582"/>
                    </a:ext>
                  </a:extLst>
                </a:gridCol>
                <a:gridCol w="7152664">
                  <a:extLst>
                    <a:ext uri="{9D8B030D-6E8A-4147-A177-3AD203B41FA5}">
                      <a16:colId xmlns:a16="http://schemas.microsoft.com/office/drawing/2014/main" xmlns="" val="3975171232"/>
                    </a:ext>
                  </a:extLst>
                </a:gridCol>
              </a:tblGrid>
              <a:tr h="459387">
                <a:tc>
                  <a:txBody>
                    <a:bodyPr/>
                    <a:lstStyle/>
                    <a:p>
                      <a:pPr algn="ctr">
                        <a:lnSpc>
                          <a:spcPct val="107000"/>
                        </a:lnSpc>
                        <a:spcAft>
                          <a:spcPts val="0"/>
                        </a:spcAft>
                      </a:pPr>
                      <a:r>
                        <a:rPr lang="en-IN" sz="2000" b="1" dirty="0">
                          <a:effectLst/>
                          <a:latin typeface="Calibri" panose="020F0502020204030204" pitchFamily="34" charset="0"/>
                          <a:cs typeface="Calibri" panose="020F0502020204030204" pitchFamily="34" charset="0"/>
                        </a:rPr>
                        <a:t>COR</a:t>
                      </a:r>
                      <a:endParaRPr lang="en-IN"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N" sz="2000" b="1" dirty="0">
                          <a:effectLst/>
                          <a:latin typeface="Calibri" panose="020F0502020204030204" pitchFamily="34" charset="0"/>
                          <a:cs typeface="Calibri" panose="020F0502020204030204" pitchFamily="34" charset="0"/>
                        </a:rPr>
                        <a:t>LOE</a:t>
                      </a:r>
                      <a:endParaRPr lang="en-IN"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IN" sz="2000" b="1" dirty="0">
                          <a:effectLst/>
                          <a:latin typeface="Calibri" panose="020F0502020204030204" pitchFamily="34" charset="0"/>
                          <a:cs typeface="Calibri" panose="020F0502020204030204" pitchFamily="34" charset="0"/>
                        </a:rPr>
                        <a:t>RECOMMENDATIONS </a:t>
                      </a:r>
                      <a:endParaRPr lang="en-IN"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8780640"/>
                  </a:ext>
                </a:extLst>
              </a:tr>
              <a:tr h="723831">
                <a:tc>
                  <a:txBody>
                    <a:bodyPr/>
                    <a:lstStyle/>
                    <a:p>
                      <a:pPr algn="ctr">
                        <a:lnSpc>
                          <a:spcPct val="107000"/>
                        </a:lnSpc>
                        <a:spcAft>
                          <a:spcPts val="0"/>
                        </a:spcAft>
                      </a:pPr>
                      <a:r>
                        <a:rPr lang="en-IN" sz="2000" b="1" dirty="0">
                          <a:effectLst/>
                          <a:latin typeface="Calibri" panose="020F0502020204030204" pitchFamily="34" charset="0"/>
                          <a:cs typeface="Calibri" panose="020F0502020204030204" pitchFamily="34" charset="0"/>
                        </a:rPr>
                        <a:t>1</a:t>
                      </a:r>
                      <a:endParaRPr lang="en-IN"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07000"/>
                        </a:lnSpc>
                        <a:spcAft>
                          <a:spcPts val="0"/>
                        </a:spcAft>
                      </a:pPr>
                      <a:r>
                        <a:rPr lang="en-IN" sz="2000" b="1" dirty="0">
                          <a:effectLst/>
                          <a:latin typeface="Calibri" panose="020F0502020204030204" pitchFamily="34" charset="0"/>
                          <a:cs typeface="Calibri" panose="020F0502020204030204" pitchFamily="34" charset="0"/>
                        </a:rPr>
                        <a:t>A</a:t>
                      </a:r>
                      <a:endParaRPr lang="en-IN"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just">
                        <a:lnSpc>
                          <a:spcPct val="107000"/>
                        </a:lnSpc>
                        <a:spcAft>
                          <a:spcPts val="0"/>
                        </a:spcAft>
                      </a:pPr>
                      <a:r>
                        <a:rPr lang="en-IN" sz="2000" dirty="0">
                          <a:effectLst/>
                          <a:latin typeface="Calibri" panose="020F0502020204030204" pitchFamily="34" charset="0"/>
                          <a:cs typeface="Calibri" panose="020F0502020204030204" pitchFamily="34" charset="0"/>
                        </a:rPr>
                        <a:t>In patients with HFrEF and NYHA class II to III symptoms, the use of ARNi is recommended to reduce morbidity and mortality</a:t>
                      </a:r>
                      <a:endParaRPr lang="en-I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06284191"/>
                  </a:ext>
                </a:extLst>
              </a:tr>
              <a:tr h="1085748">
                <a:tc>
                  <a:txBody>
                    <a:bodyPr/>
                    <a:lstStyle/>
                    <a:p>
                      <a:pPr algn="ctr">
                        <a:lnSpc>
                          <a:spcPct val="107000"/>
                        </a:lnSpc>
                        <a:spcAft>
                          <a:spcPts val="0"/>
                        </a:spcAft>
                      </a:pPr>
                      <a:r>
                        <a:rPr lang="en-IN" sz="2000" b="1" dirty="0">
                          <a:effectLst/>
                          <a:latin typeface="Calibri" panose="020F0502020204030204" pitchFamily="34" charset="0"/>
                          <a:cs typeface="Calibri" panose="020F0502020204030204" pitchFamily="34" charset="0"/>
                        </a:rPr>
                        <a:t>1</a:t>
                      </a:r>
                      <a:endParaRPr lang="en-IN"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07000"/>
                        </a:lnSpc>
                        <a:spcAft>
                          <a:spcPts val="0"/>
                        </a:spcAft>
                      </a:pPr>
                      <a:r>
                        <a:rPr lang="en-IN" sz="2000" b="1" dirty="0">
                          <a:effectLst/>
                          <a:latin typeface="Calibri" panose="020F0502020204030204" pitchFamily="34" charset="0"/>
                          <a:cs typeface="Calibri" panose="020F0502020204030204" pitchFamily="34" charset="0"/>
                        </a:rPr>
                        <a:t>B-R</a:t>
                      </a:r>
                      <a:endParaRPr lang="en-IN" sz="20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just">
                        <a:lnSpc>
                          <a:spcPct val="107000"/>
                        </a:lnSpc>
                        <a:spcAft>
                          <a:spcPts val="0"/>
                        </a:spcAft>
                      </a:pPr>
                      <a:r>
                        <a:rPr lang="en-IN" sz="2000" dirty="0">
                          <a:effectLst/>
                          <a:latin typeface="Calibri" panose="020F0502020204030204" pitchFamily="34" charset="0"/>
                          <a:cs typeface="Calibri" panose="020F0502020204030204" pitchFamily="34" charset="0"/>
                        </a:rPr>
                        <a:t>In patients with chronic symptomatic HFrEF NYHA class II or III who tolerate an ACEi or ARB, replacement by an ARNi is recommended to further reduce morbidity and mortality</a:t>
                      </a:r>
                      <a:endParaRPr lang="en-IN"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86182367"/>
                  </a:ext>
                </a:extLst>
              </a:tr>
            </a:tbl>
          </a:graphicData>
        </a:graphic>
      </p:graphicFrame>
      <p:sp>
        <p:nvSpPr>
          <p:cNvPr id="5" name="Rectangle 4"/>
          <p:cNvSpPr/>
          <p:nvPr/>
        </p:nvSpPr>
        <p:spPr>
          <a:xfrm>
            <a:off x="6954982" y="6596390"/>
            <a:ext cx="4821381" cy="261610"/>
          </a:xfrm>
          <a:prstGeom prst="rect">
            <a:avLst/>
          </a:prstGeom>
        </p:spPr>
        <p:txBody>
          <a:bodyPr wrap="square">
            <a:spAutoFit/>
          </a:bodyPr>
          <a:lstStyle/>
          <a:p>
            <a:r>
              <a:rPr lang="en-IN" sz="1100" dirty="0" smtClean="0"/>
              <a:t>Heidenreich et al, JACC VOL. 79, NO. 17, MAY 3, 2022:e263 – e421</a:t>
            </a:r>
            <a:endParaRPr lang="en-IN" sz="1100" dirty="0"/>
          </a:p>
        </p:txBody>
      </p:sp>
    </p:spTree>
    <p:extLst>
      <p:ext uri="{BB962C8B-B14F-4D97-AF65-F5344CB8AC3E}">
        <p14:creationId xmlns:p14="http://schemas.microsoft.com/office/powerpoint/2010/main" xmlns="" val="6669632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523" y="454025"/>
            <a:ext cx="10058400" cy="1371600"/>
          </a:xfrm>
        </p:spPr>
        <p:txBody>
          <a:bodyPr/>
          <a:lstStyle/>
          <a:p>
            <a:r>
              <a:rPr lang="en-US" b="1" dirty="0" smtClean="0">
                <a:solidFill>
                  <a:srgbClr val="006600"/>
                </a:solidFill>
              </a:rPr>
              <a:t>Recommendations for ARNi</a:t>
            </a:r>
            <a:endParaRPr lang="en-IN" b="1" dirty="0">
              <a:solidFill>
                <a:srgbClr val="006600"/>
              </a:solidFill>
            </a:endParaRPr>
          </a:p>
        </p:txBody>
      </p:sp>
      <p:sp>
        <p:nvSpPr>
          <p:cNvPr id="3" name="Content Placeholder 2"/>
          <p:cNvSpPr>
            <a:spLocks noGrp="1"/>
          </p:cNvSpPr>
          <p:nvPr>
            <p:ph idx="1"/>
          </p:nvPr>
        </p:nvSpPr>
        <p:spPr>
          <a:xfrm>
            <a:off x="552450" y="1825625"/>
            <a:ext cx="11010900" cy="4695091"/>
          </a:xfrm>
        </p:spPr>
        <p:txBody>
          <a:bodyPr>
            <a:normAutofit/>
          </a:bodyPr>
          <a:lstStyle/>
          <a:p>
            <a:pPr algn="just">
              <a:lnSpc>
                <a:spcPct val="150000"/>
              </a:lnSpc>
            </a:pPr>
            <a:r>
              <a:rPr lang="en-US" sz="2000" dirty="0">
                <a:latin typeface="Calibri" panose="020F0502020204030204" pitchFamily="34" charset="0"/>
                <a:cs typeface="Calibri" panose="020F0502020204030204" pitchFamily="34" charset="0"/>
              </a:rPr>
              <a:t>Inhibition of the renin-angiotensin system is recommended to reduce morbidity and mortality for patients with HFrEF, and ARNi, ACEi, or ARB are recommended as </a:t>
            </a:r>
            <a:r>
              <a:rPr lang="en-US" sz="2000" b="1" dirty="0">
                <a:latin typeface="Calibri" panose="020F0502020204030204" pitchFamily="34" charset="0"/>
                <a:cs typeface="Calibri" panose="020F0502020204030204" pitchFamily="34" charset="0"/>
              </a:rPr>
              <a:t>first-line therapy</a:t>
            </a:r>
            <a:r>
              <a:rPr lang="en-US" sz="2000" dirty="0">
                <a:latin typeface="Calibri" panose="020F0502020204030204" pitchFamily="34" charset="0"/>
                <a:cs typeface="Calibri" panose="020F0502020204030204" pitchFamily="34" charset="0"/>
              </a:rPr>
              <a:t>.</a:t>
            </a:r>
            <a:endParaRPr lang="en-IN" sz="2000" dirty="0">
              <a:latin typeface="Calibri" panose="020F0502020204030204" pitchFamily="34" charset="0"/>
              <a:cs typeface="Calibri" panose="020F0502020204030204" pitchFamily="34" charset="0"/>
            </a:endParaRPr>
          </a:p>
          <a:p>
            <a:pPr algn="just">
              <a:lnSpc>
                <a:spcPct val="150000"/>
              </a:lnSpc>
            </a:pPr>
            <a:r>
              <a:rPr lang="en-US" sz="2000" dirty="0">
                <a:latin typeface="Calibri" panose="020F0502020204030204" pitchFamily="34" charset="0"/>
                <a:cs typeface="Calibri" panose="020F0502020204030204" pitchFamily="34" charset="0"/>
              </a:rPr>
              <a:t>If patients have chronic symptomatic HFrEF with NYHA class II or III symptoms and they tolerate an ACEi or ARB, they should be </a:t>
            </a:r>
            <a:r>
              <a:rPr lang="en-US" sz="2000" b="1" dirty="0">
                <a:latin typeface="Calibri" panose="020F0502020204030204" pitchFamily="34" charset="0"/>
                <a:cs typeface="Calibri" panose="020F0502020204030204" pitchFamily="34" charset="0"/>
              </a:rPr>
              <a:t>switched to an ARNi </a:t>
            </a:r>
            <a:r>
              <a:rPr lang="en-US" sz="2000" dirty="0">
                <a:latin typeface="Calibri" panose="020F0502020204030204" pitchFamily="34" charset="0"/>
                <a:cs typeface="Calibri" panose="020F0502020204030204" pitchFamily="34" charset="0"/>
              </a:rPr>
              <a:t>because of improvement in morbidity and mortality.</a:t>
            </a:r>
            <a:endParaRPr lang="en-IN" sz="2000" dirty="0">
              <a:latin typeface="Calibri" panose="020F0502020204030204" pitchFamily="34" charset="0"/>
              <a:cs typeface="Calibri" panose="020F0502020204030204" pitchFamily="34" charset="0"/>
            </a:endParaRPr>
          </a:p>
          <a:p>
            <a:pPr algn="just">
              <a:lnSpc>
                <a:spcPct val="150000"/>
              </a:lnSpc>
            </a:pPr>
            <a:r>
              <a:rPr lang="en-US" sz="2000" dirty="0">
                <a:latin typeface="Calibri" panose="020F0502020204030204" pitchFamily="34" charset="0"/>
                <a:cs typeface="Calibri" panose="020F0502020204030204" pitchFamily="34" charset="0"/>
              </a:rPr>
              <a:t>An </a:t>
            </a:r>
            <a:r>
              <a:rPr lang="en-US" sz="2000" b="1" dirty="0">
                <a:latin typeface="Calibri" panose="020F0502020204030204" pitchFamily="34" charset="0"/>
                <a:cs typeface="Calibri" panose="020F0502020204030204" pitchFamily="34" charset="0"/>
              </a:rPr>
              <a:t>ARNi is recommended as de novo treatment </a:t>
            </a:r>
            <a:r>
              <a:rPr lang="en-US" sz="2000" dirty="0">
                <a:latin typeface="Calibri" panose="020F0502020204030204" pitchFamily="34" charset="0"/>
                <a:cs typeface="Calibri" panose="020F0502020204030204" pitchFamily="34" charset="0"/>
              </a:rPr>
              <a:t>in hospitalized patients with acute HF before discharge given improvement in health status, reduction in the prognostic biomarker NT-proBNP, and improvement of LV remodeling parameters compared with ACEi/ ARB</a:t>
            </a:r>
            <a:r>
              <a:rPr lang="en-US" sz="2000" dirty="0" smtClean="0">
                <a:latin typeface="Calibri" panose="020F0502020204030204" pitchFamily="34" charset="0"/>
                <a:cs typeface="Calibri" panose="020F0502020204030204" pitchFamily="34" charset="0"/>
              </a:rPr>
              <a:t>.</a:t>
            </a:r>
            <a:endParaRPr lang="en-IN" sz="2000" dirty="0">
              <a:latin typeface="Calibri" panose="020F0502020204030204" pitchFamily="34" charset="0"/>
              <a:cs typeface="Calibri" panose="020F0502020204030204" pitchFamily="34" charset="0"/>
            </a:endParaRPr>
          </a:p>
        </p:txBody>
      </p:sp>
      <p:sp>
        <p:nvSpPr>
          <p:cNvPr id="5" name="Rectangle 4"/>
          <p:cNvSpPr/>
          <p:nvPr/>
        </p:nvSpPr>
        <p:spPr>
          <a:xfrm>
            <a:off x="7486783" y="6578805"/>
            <a:ext cx="4705217" cy="261610"/>
          </a:xfrm>
          <a:prstGeom prst="rect">
            <a:avLst/>
          </a:prstGeom>
        </p:spPr>
        <p:txBody>
          <a:bodyPr wrap="square">
            <a:spAutoFit/>
          </a:bodyPr>
          <a:lstStyle/>
          <a:p>
            <a:r>
              <a:rPr lang="en-IN" sz="1100" dirty="0" smtClean="0"/>
              <a:t>Heidenreich et al, JACC VOL. 79, NO. 17, MAY 3, 2022:e263 – e421</a:t>
            </a:r>
            <a:endParaRPr lang="en-IN" sz="1100" dirty="0"/>
          </a:p>
        </p:txBody>
      </p:sp>
    </p:spTree>
    <p:extLst>
      <p:ext uri="{BB962C8B-B14F-4D97-AF65-F5344CB8AC3E}">
        <p14:creationId xmlns:p14="http://schemas.microsoft.com/office/powerpoint/2010/main" xmlns="" val="6076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5C8E47CC-2C36-4E78-B987-9C8EC0DAC266}"/>
              </a:ext>
            </a:extLst>
          </p:cNvPr>
          <p:cNvSpPr txBox="1">
            <a:spLocks/>
          </p:cNvSpPr>
          <p:nvPr/>
        </p:nvSpPr>
        <p:spPr>
          <a:xfrm>
            <a:off x="828667" y="595153"/>
            <a:ext cx="10515600" cy="660111"/>
          </a:xfrm>
          <a:prstGeom prst="rect">
            <a:avLst/>
          </a:prstGeom>
        </p:spPr>
        <p:txBody>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3600" b="1" dirty="0" smtClean="0">
                <a:solidFill>
                  <a:srgbClr val="006600"/>
                </a:solidFill>
              </a:rPr>
              <a:t>Recommendations for Patients with Mildly Reduced LVEF</a:t>
            </a:r>
            <a:endParaRPr lang="en-US" sz="3600" b="1" dirty="0">
              <a:solidFill>
                <a:srgbClr val="006600"/>
              </a:solidFill>
            </a:endParaRPr>
          </a:p>
        </p:txBody>
      </p:sp>
      <p:sp>
        <p:nvSpPr>
          <p:cNvPr id="3" name="Rectangle 2" descr="This figure provides recommendation-based guidance on the approach to treatment for patients with mildly reduced left ventricular ejection fraction&#10;&#10;Treatment of heart failure with mildly reduced ejection fraction&#10;For patients presenting with symptomatic heart failure with left ventricular ejection fraction of 41-49% there are multiple recommendations:&#10;• Class 1 recommendation advices the use of diuretics as needed&#10;• Class 2a recommendation advices the use of sodium-glucose cotransporter 2 inhibitor&#10;• Class 2b recommendation advices the use of:&#10;o Angiotensin-converting enzyme inhibitor, angiotensin receptor blocker, angiotensin receptor-neprilysin inhibitor&#10;o Mineralocorticoid receptor antagonist&#10;o Evidence-based beta blockers for heart failure with reduced ejection fraction&#10;&#10;Recommendations for patients with heart failure with improved ejection fraction:&#10;&#10;Class 1 recommendation advices that in patients with heart failure with improved ejection fraction after treatment, guideline-directed medical therapy should be continued to prevent relapse of heart failure and left ventricular dysfunction, even in patients who may become asymptomatic . &#10;">
            <a:extLst>
              <a:ext uri="{FF2B5EF4-FFF2-40B4-BE49-F238E27FC236}">
                <a16:creationId xmlns:a16="http://schemas.microsoft.com/office/drawing/2014/main" xmlns="" id="{E2F43D3E-DFAD-44B2-A37F-4D005033DA68}"/>
              </a:ext>
            </a:extLst>
          </p:cNvPr>
          <p:cNvSpPr/>
          <p:nvPr/>
        </p:nvSpPr>
        <p:spPr>
          <a:xfrm>
            <a:off x="643812" y="1354959"/>
            <a:ext cx="6662058" cy="3683572"/>
          </a:xfrm>
          <a:prstGeom prst="rect">
            <a:avLst/>
          </a:prstGeom>
          <a:noFill/>
          <a:ln w="5715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Placeholder 6">
            <a:extLst>
              <a:ext uri="{FF2B5EF4-FFF2-40B4-BE49-F238E27FC236}">
                <a16:creationId xmlns:a16="http://schemas.microsoft.com/office/drawing/2014/main" xmlns="" id="{2A6A5D4C-6318-4501-83E6-339815A1ADBE}"/>
              </a:ext>
            </a:extLst>
          </p:cNvPr>
          <p:cNvSpPr txBox="1">
            <a:spLocks/>
          </p:cNvSpPr>
          <p:nvPr/>
        </p:nvSpPr>
        <p:spPr>
          <a:xfrm>
            <a:off x="371019" y="6017848"/>
            <a:ext cx="11430896" cy="428800"/>
          </a:xfrm>
          <a:prstGeom prst="rect">
            <a:avLst/>
          </a:prstGeom>
        </p:spPr>
        <p:txBody>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buNone/>
            </a:pPr>
            <a:r>
              <a:rPr lang="en-US" sz="1100" dirty="0" smtClean="0">
                <a:latin typeface="Calibri" panose="020F0502020204030204" pitchFamily="34" charset="0"/>
                <a:cs typeface="Calibri" panose="020F0502020204030204" pitchFamily="34" charset="0"/>
              </a:rPr>
              <a:t>Abbreviations: ARB indicates angiotensin receptor blocker; ARNi, angiotensin receptor-neprilysin inhibitor; HF, heart failure; HFpEF, heart failure with preserved ejection fraction; LV, left ventricle; LVEF, left ventricular ejection fraction; MRA, mineralocorticoid receptor antagonist; and SGLT2i, sodium-glucose cotransporter-2 inhibitor. </a:t>
            </a:r>
            <a:endParaRPr lang="en-US" sz="11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CC7E70FC-4E94-4615-84E4-707382C6C346}"/>
              </a:ext>
              <a:ext uri="{C183D7F6-B498-43B3-948B-1728B52AA6E4}">
                <adec:decorative xmlns="" xmlns:adec="http://schemas.microsoft.com/office/drawing/2017/decorative" val="1"/>
              </a:ext>
            </a:extLst>
          </p:cNvPr>
          <p:cNvSpPr txBox="1"/>
          <p:nvPr/>
        </p:nvSpPr>
        <p:spPr>
          <a:xfrm>
            <a:off x="2185758" y="1827877"/>
            <a:ext cx="3679464" cy="410140"/>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1600" b="1">
                <a:solidFill>
                  <a:schemeClr val="bg1"/>
                </a:solidFill>
                <a:latin typeface="Lub Dub Bold" panose="020B0803030403020204" pitchFamily="34" charset="0"/>
                <a:cs typeface="Lato"/>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Treatment for HFmrEF</a:t>
            </a:r>
          </a:p>
        </p:txBody>
      </p:sp>
      <p:sp>
        <p:nvSpPr>
          <p:cNvPr id="7" name="TextBox 6">
            <a:extLst>
              <a:ext uri="{FF2B5EF4-FFF2-40B4-BE49-F238E27FC236}">
                <a16:creationId xmlns:a16="http://schemas.microsoft.com/office/drawing/2014/main" xmlns="" id="{7FCA3083-6831-491A-8771-87426B8E7340}"/>
              </a:ext>
              <a:ext uri="{C183D7F6-B498-43B3-948B-1728B52AA6E4}">
                <adec:decorative xmlns="" xmlns:adec="http://schemas.microsoft.com/office/drawing/2017/decorative" val="1"/>
              </a:ext>
            </a:extLst>
          </p:cNvPr>
          <p:cNvSpPr txBox="1"/>
          <p:nvPr/>
        </p:nvSpPr>
        <p:spPr>
          <a:xfrm>
            <a:off x="2201128" y="2737222"/>
            <a:ext cx="3648723" cy="3780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350">
                <a:solidFill>
                  <a:schemeClr val="bg1"/>
                </a:solidFill>
                <a:latin typeface="Lub Dub Bold" panose="020B0803030403020204" pitchFamily="34" charset="0"/>
                <a:cs typeface="Lato"/>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350"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Symptomatic HF with LVEF 41-49%</a:t>
            </a:r>
          </a:p>
        </p:txBody>
      </p:sp>
      <p:sp>
        <p:nvSpPr>
          <p:cNvPr id="8" name="TextBox 7">
            <a:extLst>
              <a:ext uri="{FF2B5EF4-FFF2-40B4-BE49-F238E27FC236}">
                <a16:creationId xmlns:a16="http://schemas.microsoft.com/office/drawing/2014/main" xmlns="" id="{BD6CD15D-8435-4E52-A47D-D35E38F5CCF3}"/>
              </a:ext>
              <a:ext uri="{C183D7F6-B498-43B3-948B-1728B52AA6E4}">
                <adec:decorative xmlns="" xmlns:adec="http://schemas.microsoft.com/office/drawing/2017/decorative" val="1"/>
              </a:ext>
            </a:extLst>
          </p:cNvPr>
          <p:cNvSpPr txBox="1"/>
          <p:nvPr/>
        </p:nvSpPr>
        <p:spPr>
          <a:xfrm>
            <a:off x="3485994" y="3860989"/>
            <a:ext cx="1078992" cy="734471"/>
          </a:xfrm>
          <a:prstGeom prst="rect">
            <a:avLst/>
          </a:prstGeom>
          <a:solidFill>
            <a:srgbClr val="F99B1C"/>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ACEi, ARB, ARNi </a:t>
            </a: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(2b)</a:t>
            </a:r>
          </a:p>
        </p:txBody>
      </p:sp>
      <p:sp>
        <p:nvSpPr>
          <p:cNvPr id="9" name="TextBox 8">
            <a:extLst>
              <a:ext uri="{FF2B5EF4-FFF2-40B4-BE49-F238E27FC236}">
                <a16:creationId xmlns:a16="http://schemas.microsoft.com/office/drawing/2014/main" xmlns="" id="{F9540AAF-2733-4E54-B91E-DFCC0AF4FF23}"/>
              </a:ext>
              <a:ext uri="{C183D7F6-B498-43B3-948B-1728B52AA6E4}">
                <adec:decorative xmlns="" xmlns:adec="http://schemas.microsoft.com/office/drawing/2017/decorative" val="1"/>
              </a:ext>
            </a:extLst>
          </p:cNvPr>
          <p:cNvSpPr txBox="1"/>
          <p:nvPr/>
        </p:nvSpPr>
        <p:spPr>
          <a:xfrm>
            <a:off x="2185758" y="3860990"/>
            <a:ext cx="1078992" cy="734471"/>
          </a:xfrm>
          <a:prstGeom prst="rect">
            <a:avLst/>
          </a:prstGeom>
          <a:solidFill>
            <a:srgbClr val="F0DA10"/>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SGLT2i </a:t>
            </a: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(2a)</a:t>
            </a:r>
          </a:p>
        </p:txBody>
      </p:sp>
      <p:sp>
        <p:nvSpPr>
          <p:cNvPr id="10" name="TextBox 9">
            <a:extLst>
              <a:ext uri="{FF2B5EF4-FFF2-40B4-BE49-F238E27FC236}">
                <a16:creationId xmlns:a16="http://schemas.microsoft.com/office/drawing/2014/main" xmlns="" id="{A056296E-1940-433A-8043-7DEC9EA6C9C9}"/>
              </a:ext>
              <a:ext uri="{C183D7F6-B498-43B3-948B-1728B52AA6E4}">
                <adec:decorative xmlns="" xmlns:adec="http://schemas.microsoft.com/office/drawing/2017/decorative" val="1"/>
              </a:ext>
            </a:extLst>
          </p:cNvPr>
          <p:cNvSpPr txBox="1"/>
          <p:nvPr/>
        </p:nvSpPr>
        <p:spPr>
          <a:xfrm>
            <a:off x="888637" y="3860989"/>
            <a:ext cx="1075877" cy="734471"/>
          </a:xfrm>
          <a:prstGeom prst="rect">
            <a:avLst/>
          </a:prstGeom>
          <a:solidFill>
            <a:srgbClr val="46A547"/>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Diuretics, </a:t>
            </a: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as needed </a:t>
            </a: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(1)</a:t>
            </a:r>
          </a:p>
        </p:txBody>
      </p:sp>
      <p:sp>
        <p:nvSpPr>
          <p:cNvPr id="11" name="TextBox 10">
            <a:extLst>
              <a:ext uri="{FF2B5EF4-FFF2-40B4-BE49-F238E27FC236}">
                <a16:creationId xmlns:a16="http://schemas.microsoft.com/office/drawing/2014/main" xmlns="" id="{4CD1CDEB-A769-4910-98A6-0DC10B91C31D}"/>
              </a:ext>
              <a:ext uri="{C183D7F6-B498-43B3-948B-1728B52AA6E4}">
                <adec:decorative xmlns="" xmlns:adec="http://schemas.microsoft.com/office/drawing/2017/decorative" val="1"/>
              </a:ext>
            </a:extLst>
          </p:cNvPr>
          <p:cNvSpPr txBox="1"/>
          <p:nvPr/>
        </p:nvSpPr>
        <p:spPr>
          <a:xfrm>
            <a:off x="4786230" y="3849744"/>
            <a:ext cx="1078992" cy="734471"/>
          </a:xfrm>
          <a:prstGeom prst="rect">
            <a:avLst/>
          </a:prstGeom>
          <a:solidFill>
            <a:srgbClr val="F99B1C"/>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MRA</a:t>
            </a: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(2b)</a:t>
            </a:r>
          </a:p>
        </p:txBody>
      </p:sp>
      <p:sp>
        <p:nvSpPr>
          <p:cNvPr id="12" name="TextBox 11">
            <a:extLst>
              <a:ext uri="{FF2B5EF4-FFF2-40B4-BE49-F238E27FC236}">
                <a16:creationId xmlns:a16="http://schemas.microsoft.com/office/drawing/2014/main" xmlns="" id="{06623541-4CAF-4496-9F78-371AABA340F1}"/>
              </a:ext>
              <a:ext uri="{C183D7F6-B498-43B3-948B-1728B52AA6E4}">
                <adec:decorative xmlns="" xmlns:adec="http://schemas.microsoft.com/office/drawing/2017/decorative" val="1"/>
              </a:ext>
            </a:extLst>
          </p:cNvPr>
          <p:cNvSpPr txBox="1"/>
          <p:nvPr/>
        </p:nvSpPr>
        <p:spPr>
          <a:xfrm>
            <a:off x="6086467" y="3849744"/>
            <a:ext cx="1078992" cy="734471"/>
          </a:xfrm>
          <a:prstGeom prst="rect">
            <a:avLst/>
          </a:prstGeom>
          <a:solidFill>
            <a:srgbClr val="F99B1C"/>
          </a:solidFill>
          <a:ln w="25400">
            <a:noFill/>
          </a:ln>
        </p:spPr>
        <p:txBody>
          <a:bodyPr spcFirstLastPara="0" lIns="0" tIns="0" rIns="0" bIns="0" anchor="ctr"/>
          <a:lstStyle>
            <a:defPPr>
              <a:defRPr lang="en-US"/>
            </a:defPPr>
            <a:lvl1pPr marR="0" lvl="0" indent="0" algn="ctr" fontAlgn="auto" hangingPunct="0">
              <a:lnSpc>
                <a:spcPct val="90000"/>
              </a:lnSpc>
              <a:spcBef>
                <a:spcPts val="0"/>
              </a:spcBef>
              <a:spcAft>
                <a:spcPts val="0"/>
              </a:spcAft>
              <a:buClrTx/>
              <a:buSzTx/>
              <a:buFontTx/>
              <a:buNone/>
              <a:tabLst/>
              <a:defRPr kumimoji="0" sz="1400" b="0" i="0" u="none" strike="noStrike" cap="none" spc="0" normalizeH="0" baseline="0">
                <a:ln>
                  <a:noFill/>
                </a:ln>
                <a:solidFill>
                  <a:srgbClr val="292929"/>
                </a:solidFill>
                <a:effectLst/>
                <a:uLnTx/>
                <a:uFillTx/>
                <a:latin typeface="Lub Dub Bold" panose="020B0803030403020204" pitchFamily="34" charset="0"/>
                <a:cs typeface="Lato"/>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Evidence-based beta blockers </a:t>
            </a:r>
            <a:b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b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for HFrEF </a:t>
            </a: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292929"/>
                </a:solidFill>
                <a:effectLst/>
                <a:uLnTx/>
                <a:uFillTx/>
                <a:latin typeface="Lub Dub Condensed" panose="020B0506030403020204" pitchFamily="34" charset="0"/>
                <a:ea typeface="+mn-ea"/>
                <a:cs typeface="Lato"/>
              </a:rPr>
              <a:t>(2b)</a:t>
            </a:r>
          </a:p>
        </p:txBody>
      </p:sp>
      <p:cxnSp>
        <p:nvCxnSpPr>
          <p:cNvPr id="13" name="Elbow Connector 35">
            <a:extLst>
              <a:ext uri="{FF2B5EF4-FFF2-40B4-BE49-F238E27FC236}">
                <a16:creationId xmlns:a16="http://schemas.microsoft.com/office/drawing/2014/main" xmlns="" id="{7D8B2178-2E48-4957-85E5-9E902419BE48}"/>
              </a:ext>
              <a:ext uri="{C183D7F6-B498-43B3-948B-1728B52AA6E4}">
                <adec:decorative xmlns="" xmlns:adec="http://schemas.microsoft.com/office/drawing/2017/decorative" val="1"/>
              </a:ext>
            </a:extLst>
          </p:cNvPr>
          <p:cNvCxnSpPr>
            <a:cxnSpLocks/>
            <a:stCxn id="11" idx="0"/>
            <a:endCxn id="7" idx="2"/>
          </p:cNvCxnSpPr>
          <p:nvPr/>
        </p:nvCxnSpPr>
        <p:spPr>
          <a:xfrm rot="16200000" flipV="1">
            <a:off x="4308373" y="2832391"/>
            <a:ext cx="734471" cy="1300236"/>
          </a:xfrm>
          <a:prstGeom prst="bentConnector3">
            <a:avLst>
              <a:gd name="adj1" fmla="val 49999"/>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44">
            <a:extLst>
              <a:ext uri="{FF2B5EF4-FFF2-40B4-BE49-F238E27FC236}">
                <a16:creationId xmlns:a16="http://schemas.microsoft.com/office/drawing/2014/main" xmlns="" id="{7E2791D8-9C0C-43A6-8168-C9356F91F680}"/>
              </a:ext>
              <a:ext uri="{C183D7F6-B498-43B3-948B-1728B52AA6E4}">
                <adec:decorative xmlns="" xmlns:adec="http://schemas.microsoft.com/office/drawing/2017/decorative" val="1"/>
              </a:ext>
            </a:extLst>
          </p:cNvPr>
          <p:cNvCxnSpPr>
            <a:cxnSpLocks/>
            <a:stCxn id="12" idx="0"/>
          </p:cNvCxnSpPr>
          <p:nvPr/>
        </p:nvCxnSpPr>
        <p:spPr>
          <a:xfrm rot="16200000" flipV="1">
            <a:off x="5729231" y="2953011"/>
            <a:ext cx="367235" cy="1426231"/>
          </a:xfrm>
          <a:prstGeom prst="bentConnector2">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Elbow Connector 38">
            <a:extLst>
              <a:ext uri="{FF2B5EF4-FFF2-40B4-BE49-F238E27FC236}">
                <a16:creationId xmlns:a16="http://schemas.microsoft.com/office/drawing/2014/main" xmlns="" id="{4A6232C4-8A11-4027-87C5-09C2DD3CFA43}"/>
              </a:ext>
              <a:ext uri="{C183D7F6-B498-43B3-948B-1728B52AA6E4}">
                <adec:decorative xmlns="" xmlns:adec="http://schemas.microsoft.com/office/drawing/2017/decorative" val="1"/>
              </a:ext>
            </a:extLst>
          </p:cNvPr>
          <p:cNvCxnSpPr>
            <a:cxnSpLocks/>
            <a:stCxn id="10" idx="0"/>
            <a:endCxn id="7" idx="2"/>
          </p:cNvCxnSpPr>
          <p:nvPr/>
        </p:nvCxnSpPr>
        <p:spPr>
          <a:xfrm rot="5400000" flipH="1" flipV="1">
            <a:off x="2353175" y="2188674"/>
            <a:ext cx="745716" cy="2598914"/>
          </a:xfrm>
          <a:prstGeom prst="bentConnector3">
            <a:avLst>
              <a:gd name="adj1" fmla="val 5119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Elbow Connector 40">
            <a:extLst>
              <a:ext uri="{FF2B5EF4-FFF2-40B4-BE49-F238E27FC236}">
                <a16:creationId xmlns:a16="http://schemas.microsoft.com/office/drawing/2014/main" xmlns="" id="{894B2A24-1DD3-42D3-8B5C-63F80F6EAC0A}"/>
              </a:ext>
              <a:ext uri="{C183D7F6-B498-43B3-948B-1728B52AA6E4}">
                <adec:decorative xmlns="" xmlns:adec="http://schemas.microsoft.com/office/drawing/2017/decorative" val="1"/>
              </a:ext>
            </a:extLst>
          </p:cNvPr>
          <p:cNvCxnSpPr>
            <a:cxnSpLocks/>
          </p:cNvCxnSpPr>
          <p:nvPr/>
        </p:nvCxnSpPr>
        <p:spPr>
          <a:xfrm flipV="1">
            <a:off x="4025491" y="3121623"/>
            <a:ext cx="0" cy="745716"/>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A21DA46F-B8D3-4DDD-95C4-59B1E4F58683}"/>
              </a:ext>
              <a:ext uri="{C183D7F6-B498-43B3-948B-1728B52AA6E4}">
                <adec:decorative xmlns="" xmlns:adec="http://schemas.microsoft.com/office/drawing/2017/decorative" val="1"/>
              </a:ext>
            </a:extLst>
          </p:cNvPr>
          <p:cNvCxnSpPr>
            <a:cxnSpLocks/>
          </p:cNvCxnSpPr>
          <p:nvPr/>
        </p:nvCxnSpPr>
        <p:spPr>
          <a:xfrm>
            <a:off x="2725254" y="3498721"/>
            <a:ext cx="0" cy="36226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3F8A587C-2BB9-4D1C-90FE-88B1014A4A46}"/>
              </a:ext>
              <a:ext uri="{C183D7F6-B498-43B3-948B-1728B52AA6E4}">
                <adec:decorative xmlns="" xmlns:adec="http://schemas.microsoft.com/office/drawing/2017/decorative" val="1"/>
              </a:ext>
            </a:extLst>
          </p:cNvPr>
          <p:cNvCxnSpPr>
            <a:cxnSpLocks/>
            <a:endCxn id="7" idx="0"/>
          </p:cNvCxnSpPr>
          <p:nvPr/>
        </p:nvCxnSpPr>
        <p:spPr>
          <a:xfrm>
            <a:off x="4024976" y="2224567"/>
            <a:ext cx="514" cy="51265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F08E6209-1D4D-47DF-B2C9-509E43B22472}"/>
              </a:ext>
              <a:ext uri="{C183D7F6-B498-43B3-948B-1728B52AA6E4}">
                <adec:decorative xmlns="" xmlns:adec="http://schemas.microsoft.com/office/drawing/2017/decorative" val="0"/>
              </a:ext>
            </a:extLst>
          </p:cNvPr>
          <p:cNvSpPr txBox="1"/>
          <p:nvPr/>
        </p:nvSpPr>
        <p:spPr>
          <a:xfrm>
            <a:off x="7874494" y="1640658"/>
            <a:ext cx="27698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Lub Dub Bold" panose="020B0803030403020204" pitchFamily="34" charset="0"/>
                <a:ea typeface="+mn-ea"/>
                <a:cs typeface="+mn-cs"/>
              </a:rPr>
              <a:t>Patients With HFimpEF </a:t>
            </a:r>
          </a:p>
        </p:txBody>
      </p:sp>
      <p:graphicFrame>
        <p:nvGraphicFramePr>
          <p:cNvPr id="20" name="Content Placeholder 5">
            <a:extLst>
              <a:ext uri="{FF2B5EF4-FFF2-40B4-BE49-F238E27FC236}">
                <a16:creationId xmlns:a16="http://schemas.microsoft.com/office/drawing/2014/main" xmlns="" id="{1447539D-4F05-47A4-AFD5-645D6631F218}"/>
              </a:ext>
              <a:ext uri="{C183D7F6-B498-43B3-948B-1728B52AA6E4}">
                <adec:decorative xmlns="" xmlns:adec="http://schemas.microsoft.com/office/drawing/2017/decorative" val="0"/>
              </a:ext>
            </a:extLst>
          </p:cNvPr>
          <p:cNvGraphicFramePr>
            <a:graphicFrameLocks/>
          </p:cNvGraphicFramePr>
          <p:nvPr>
            <p:extLst>
              <p:ext uri="{D42A27DB-BD31-4B8C-83A1-F6EECF244321}">
                <p14:modId xmlns:p14="http://schemas.microsoft.com/office/powerpoint/2010/main" xmlns="" val="330562230"/>
              </p:ext>
            </p:extLst>
          </p:nvPr>
        </p:nvGraphicFramePr>
        <p:xfrm>
          <a:off x="7704440" y="2059353"/>
          <a:ext cx="3343164" cy="1678110"/>
        </p:xfrm>
        <a:graphic>
          <a:graphicData uri="http://schemas.openxmlformats.org/drawingml/2006/table">
            <a:tbl>
              <a:tblPr firstRow="1" bandRow="1">
                <a:tableStyleId>{5C22544A-7EE6-4342-B048-85BDC9FD1C3A}</a:tableStyleId>
              </a:tblPr>
              <a:tblGrid>
                <a:gridCol w="679094">
                  <a:extLst>
                    <a:ext uri="{9D8B030D-6E8A-4147-A177-3AD203B41FA5}">
                      <a16:colId xmlns:a16="http://schemas.microsoft.com/office/drawing/2014/main" xmlns="" val="2649235253"/>
                    </a:ext>
                  </a:extLst>
                </a:gridCol>
                <a:gridCol w="2664070">
                  <a:extLst>
                    <a:ext uri="{9D8B030D-6E8A-4147-A177-3AD203B41FA5}">
                      <a16:colId xmlns:a16="http://schemas.microsoft.com/office/drawing/2014/main" xmlns="" val="3265590656"/>
                    </a:ext>
                  </a:extLst>
                </a:gridCol>
              </a:tblGrid>
              <a:tr h="38628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Bold" panose="020B0803030403020204" pitchFamily="34" charset="0"/>
                          <a:cs typeface="Calibri"/>
                        </a:rPr>
                        <a:t>COR</a:t>
                      </a:r>
                      <a:endParaRPr lang="en-US" sz="1400" dirty="0">
                        <a:solidFill>
                          <a:schemeClr val="bg1"/>
                        </a:solidFill>
                        <a:latin typeface="Lub Dub Bold" panose="020B0803030403020204" pitchFamily="34" charset="0"/>
                        <a:cs typeface="Calibri"/>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Bold" panose="020B0803030403020204" pitchFamily="34" charset="0"/>
                          <a:cs typeface="Calibri"/>
                        </a:rPr>
                        <a:t>RECOMMENDATIONS</a:t>
                      </a:r>
                      <a:endParaRPr lang="en-US" sz="1400" dirty="0">
                        <a:solidFill>
                          <a:schemeClr val="bg1"/>
                        </a:solidFill>
                        <a:latin typeface="Lub Dub Bold" panose="020B0803030403020204" pitchFamily="34" charset="0"/>
                        <a:cs typeface="Calibri"/>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xmlns="" val="343869980"/>
                  </a:ext>
                </a:extLst>
              </a:tr>
              <a:tr h="129182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800" dirty="0">
                          <a:ln>
                            <a:noFill/>
                          </a:ln>
                          <a:solidFill>
                            <a:schemeClr val="tx1"/>
                          </a:solidFill>
                          <a:latin typeface="Lub Dub Bold" panose="020B0803030403020204" pitchFamily="34" charset="0"/>
                          <a:cs typeface="Calibri"/>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6A547"/>
                    </a:solidFill>
                  </a:tcPr>
                </a:tc>
                <a:tc>
                  <a:txBody>
                    <a:bodyPr/>
                    <a:lstStyle/>
                    <a:p>
                      <a:pPr marL="61913" marR="64769" lvl="0" indent="0" algn="just" defTabSz="914400" rtl="0" eaLnBrk="1" fontAlgn="auto" latinLnBrk="0" hangingPunct="1">
                        <a:lnSpc>
                          <a:spcPct val="100000"/>
                        </a:lnSpc>
                        <a:spcBef>
                          <a:spcPts val="0"/>
                        </a:spcBef>
                        <a:spcAft>
                          <a:spcPts val="600"/>
                        </a:spcAft>
                        <a:buClrTx/>
                        <a:buSzTx/>
                        <a:buFont typeface="+mj-lt"/>
                        <a:buNone/>
                        <a:tabLst/>
                        <a:defRPr/>
                      </a:pPr>
                      <a:r>
                        <a:rPr lang="en-US" sz="1200" b="0" kern="1200" dirty="0">
                          <a:solidFill>
                            <a:srgbClr val="231F20"/>
                          </a:solidFill>
                          <a:latin typeface="Lub Dub Condensed" panose="020B0506030403020204" pitchFamily="34" charset="0"/>
                          <a:ea typeface="+mn-ea"/>
                          <a:cs typeface="Calibri"/>
                        </a:rPr>
                        <a:t>In patients with HFimpEF after treatment, GDMT should be continued to prevent relapse of HF and LV dysfunction, even in patients who may become asymptomatic</a:t>
                      </a:r>
                      <a:r>
                        <a:rPr lang="en-US" sz="1200" b="0" kern="1200" dirty="0" smtClean="0">
                          <a:solidFill>
                            <a:srgbClr val="231F20"/>
                          </a:solidFill>
                          <a:latin typeface="Lub Dub Condensed" panose="020B0506030403020204" pitchFamily="34" charset="0"/>
                          <a:ea typeface="+mn-ea"/>
                          <a:cs typeface="Calibri"/>
                        </a:rPr>
                        <a:t>.</a:t>
                      </a:r>
                      <a:endParaRPr lang="en-US" sz="1200" b="0" kern="1200" dirty="0">
                        <a:solidFill>
                          <a:srgbClr val="231F20"/>
                        </a:solidFill>
                        <a:latin typeface="Lub Dub Condensed" panose="020B0506030403020204" pitchFamily="34" charset="0"/>
                        <a:ea typeface="+mn-ea"/>
                        <a:cs typeface="Calibri"/>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3459901216"/>
                  </a:ext>
                </a:extLst>
              </a:tr>
            </a:tbl>
          </a:graphicData>
        </a:graphic>
      </p:graphicFrame>
      <p:sp>
        <p:nvSpPr>
          <p:cNvPr id="21" name="Rounded Rectangle 20"/>
          <p:cNvSpPr/>
          <p:nvPr/>
        </p:nvSpPr>
        <p:spPr>
          <a:xfrm>
            <a:off x="3350983" y="3734124"/>
            <a:ext cx="1300236" cy="95582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graphicFrame>
        <p:nvGraphicFramePr>
          <p:cNvPr id="24" name="Diagram 23"/>
          <p:cNvGraphicFramePr/>
          <p:nvPr>
            <p:extLst>
              <p:ext uri="{D42A27DB-BD31-4B8C-83A1-F6EECF244321}">
                <p14:modId xmlns:p14="http://schemas.microsoft.com/office/powerpoint/2010/main" xmlns="" val="3917842887"/>
              </p:ext>
            </p:extLst>
          </p:nvPr>
        </p:nvGraphicFramePr>
        <p:xfrm>
          <a:off x="1678826" y="4992457"/>
          <a:ext cx="8815282" cy="923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Rectangle 24"/>
          <p:cNvSpPr/>
          <p:nvPr/>
        </p:nvSpPr>
        <p:spPr>
          <a:xfrm>
            <a:off x="7305870" y="6596390"/>
            <a:ext cx="4916232" cy="261610"/>
          </a:xfrm>
          <a:prstGeom prst="rect">
            <a:avLst/>
          </a:prstGeom>
        </p:spPr>
        <p:txBody>
          <a:bodyPr wrap="square">
            <a:spAutoFit/>
          </a:bodyPr>
          <a:lstStyle/>
          <a:p>
            <a:r>
              <a:rPr lang="en-IN" sz="1100" dirty="0" smtClean="0"/>
              <a:t>Heidenreich et al, JACC VOL. 79, NO. 17, MAY 3, 2022:e263 – e421</a:t>
            </a:r>
            <a:endParaRPr lang="en-IN" sz="1100" dirty="0"/>
          </a:p>
        </p:txBody>
      </p:sp>
    </p:spTree>
    <p:extLst>
      <p:ext uri="{BB962C8B-B14F-4D97-AF65-F5344CB8AC3E}">
        <p14:creationId xmlns:p14="http://schemas.microsoft.com/office/powerpoint/2010/main" xmlns="" val="212701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2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4182" y="365125"/>
            <a:ext cx="10799618"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3600" b="1" dirty="0" smtClean="0">
                <a:solidFill>
                  <a:srgbClr val="006600"/>
                </a:solidFill>
              </a:rPr>
              <a:t>New York Heart Association </a:t>
            </a:r>
            <a:r>
              <a:rPr lang="en-US" sz="3600" dirty="0" smtClean="0">
                <a:solidFill>
                  <a:srgbClr val="006600"/>
                </a:solidFill>
              </a:rPr>
              <a:t>functional classification based on severity of symptoms and physical activity</a:t>
            </a:r>
            <a:endParaRPr lang="en-US" sz="3600" dirty="0">
              <a:solidFill>
                <a:srgbClr val="006600"/>
              </a:solidFill>
            </a:endParaRPr>
          </a:p>
        </p:txBody>
      </p:sp>
      <p:pic>
        <p:nvPicPr>
          <p:cNvPr id="5" name="Content Placeholder 3"/>
          <p:cNvPicPr>
            <a:picLocks noChangeAspect="1"/>
          </p:cNvPicPr>
          <p:nvPr/>
        </p:nvPicPr>
        <p:blipFill rotWithShape="1">
          <a:blip r:embed="rId2"/>
          <a:srcRect l="11312" t="16967" r="29614" b="17930"/>
          <a:stretch/>
        </p:blipFill>
        <p:spPr>
          <a:xfrm>
            <a:off x="2496054" y="1814946"/>
            <a:ext cx="6915873" cy="4285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535012" y="6224333"/>
            <a:ext cx="4515467" cy="369332"/>
          </a:xfrm>
          <a:prstGeom prst="rect">
            <a:avLst/>
          </a:prstGeom>
        </p:spPr>
        <p:txBody>
          <a:bodyPr wrap="none">
            <a:spAutoFit/>
          </a:bodyPr>
          <a:lstStyle/>
          <a:p>
            <a:r>
              <a:rPr lang="en-US" dirty="0"/>
              <a:t>European Heart Journal (2021) 42, </a:t>
            </a:r>
            <a:r>
              <a:rPr lang="en-US" dirty="0" smtClean="0"/>
              <a:t>3599-3726</a:t>
            </a:r>
            <a:endParaRPr lang="en-IN" dirty="0"/>
          </a:p>
        </p:txBody>
      </p:sp>
    </p:spTree>
    <p:extLst>
      <p:ext uri="{BB962C8B-B14F-4D97-AF65-F5344CB8AC3E}">
        <p14:creationId xmlns:p14="http://schemas.microsoft.com/office/powerpoint/2010/main" xmlns="" val="8571731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062" y="2296748"/>
            <a:ext cx="8534400" cy="1969477"/>
          </a:xfrm>
        </p:spPr>
        <p:txBody>
          <a:bodyPr>
            <a:noAutofit/>
          </a:bodyPr>
          <a:lstStyle/>
          <a:p>
            <a:pPr marL="0" indent="0" algn="ctr">
              <a:buNone/>
            </a:pPr>
            <a:r>
              <a:rPr lang="en-US" sz="9600" b="1" dirty="0" smtClean="0">
                <a:solidFill>
                  <a:srgbClr val="006600"/>
                </a:solidFill>
                <a:latin typeface="+mj-lt"/>
              </a:rPr>
              <a:t>HFpEF</a:t>
            </a:r>
            <a:endParaRPr lang="en-IN" sz="9600" b="1" dirty="0">
              <a:solidFill>
                <a:srgbClr val="006600"/>
              </a:solidFill>
              <a:latin typeface="+mj-lt"/>
            </a:endParaRPr>
          </a:p>
        </p:txBody>
      </p:sp>
      <p:sp>
        <p:nvSpPr>
          <p:cNvPr id="5" name="Title 4"/>
          <p:cNvSpPr>
            <a:spLocks noGrp="1"/>
          </p:cNvSpPr>
          <p:nvPr>
            <p:ph type="title"/>
          </p:nvPr>
        </p:nvSpPr>
        <p:spPr/>
        <p:txBody>
          <a:bodyPr/>
          <a:lstStyle/>
          <a:p>
            <a:endParaRPr lang="en-IN" dirty="0"/>
          </a:p>
        </p:txBody>
      </p:sp>
    </p:spTree>
    <p:extLst>
      <p:ext uri="{BB962C8B-B14F-4D97-AF65-F5344CB8AC3E}">
        <p14:creationId xmlns:p14="http://schemas.microsoft.com/office/powerpoint/2010/main" xmlns="" val="37256423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7684513" y="3148056"/>
            <a:ext cx="6359236" cy="562751"/>
          </a:xfrm>
        </p:spPr>
        <p:txBody>
          <a:bodyPr>
            <a:normAutofit/>
          </a:bodyPr>
          <a:lstStyle/>
          <a:p>
            <a:pPr algn="ctr"/>
            <a:r>
              <a:rPr lang="en-US" sz="3200" b="1" dirty="0" smtClean="0">
                <a:solidFill>
                  <a:srgbClr val="C00000"/>
                </a:solidFill>
              </a:rPr>
              <a:t>RCTs in </a:t>
            </a:r>
            <a:r>
              <a:rPr lang="en-US" sz="3200" b="1" dirty="0">
                <a:solidFill>
                  <a:srgbClr val="C00000"/>
                </a:solidFill>
              </a:rPr>
              <a:t>Individuals With HFpEF</a:t>
            </a:r>
            <a:endParaRPr lang="en-IN" sz="3200" b="1"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138651" y="143739"/>
            <a:ext cx="10279634" cy="6571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38651" y="4087091"/>
            <a:ext cx="10279634" cy="10252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
        <p:nvSpPr>
          <p:cNvPr id="6" name="Rectangle 5"/>
          <p:cNvSpPr/>
          <p:nvPr/>
        </p:nvSpPr>
        <p:spPr>
          <a:xfrm>
            <a:off x="10418285" y="6596390"/>
            <a:ext cx="1773715" cy="230832"/>
          </a:xfrm>
          <a:prstGeom prst="rect">
            <a:avLst/>
          </a:prstGeom>
        </p:spPr>
        <p:txBody>
          <a:bodyPr wrap="square">
            <a:spAutoFit/>
          </a:bodyPr>
          <a:lstStyle/>
          <a:p>
            <a:pPr algn="ctr"/>
            <a:r>
              <a:rPr lang="en-US" sz="900" dirty="0">
                <a:solidFill>
                  <a:srgbClr val="222222"/>
                </a:solidFill>
                <a:latin typeface="Calibri" panose="020F0502020204030204" pitchFamily="34" charset="0"/>
                <a:cs typeface="Calibri" panose="020F0502020204030204" pitchFamily="34" charset="0"/>
              </a:rPr>
              <a:t>J Am Coll </a:t>
            </a:r>
            <a:r>
              <a:rPr lang="en-US" sz="900" dirty="0" smtClean="0">
                <a:solidFill>
                  <a:srgbClr val="222222"/>
                </a:solidFill>
                <a:latin typeface="Calibri" panose="020F0502020204030204" pitchFamily="34" charset="0"/>
                <a:cs typeface="Calibri" panose="020F0502020204030204" pitchFamily="34" charset="0"/>
              </a:rPr>
              <a:t>Cardiol</a:t>
            </a:r>
            <a:r>
              <a:rPr lang="en-US" sz="900" dirty="0">
                <a:solidFill>
                  <a:srgbClr val="222222"/>
                </a:solidFill>
                <a:latin typeface="Calibri" panose="020F0502020204030204" pitchFamily="34" charset="0"/>
                <a:cs typeface="Calibri" panose="020F0502020204030204" pitchFamily="34" charset="0"/>
              </a:rPr>
              <a:t> Apr 19, 2023.</a:t>
            </a:r>
            <a:endParaRPr lang="en-IN"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24101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0921"/>
            <a:ext cx="10515600" cy="715151"/>
          </a:xfrm>
        </p:spPr>
        <p:txBody>
          <a:bodyPr>
            <a:normAutofit/>
          </a:bodyPr>
          <a:lstStyle/>
          <a:p>
            <a:pPr algn="ctr"/>
            <a:r>
              <a:rPr lang="en-US" sz="3200" b="1" dirty="0">
                <a:solidFill>
                  <a:srgbClr val="C00000"/>
                </a:solidFill>
              </a:rPr>
              <a:t>Starting and Target Doses of Select GDMTs for HFpEF</a:t>
            </a:r>
            <a:endParaRPr lang="en-IN" sz="3200" b="1"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1549199" y="1233054"/>
            <a:ext cx="8844585" cy="5098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9821911" y="6610245"/>
            <a:ext cx="1941557" cy="261610"/>
          </a:xfrm>
          <a:prstGeom prst="rect">
            <a:avLst/>
          </a:prstGeom>
        </p:spPr>
        <p:txBody>
          <a:bodyPr wrap="none">
            <a:spAutoFit/>
          </a:bodyPr>
          <a:lstStyle/>
          <a:p>
            <a:pPr algn="ctr"/>
            <a:r>
              <a:rPr lang="en-US" sz="1100" dirty="0">
                <a:solidFill>
                  <a:srgbClr val="222222"/>
                </a:solidFill>
                <a:latin typeface="Calibri" panose="020F0502020204030204" pitchFamily="34" charset="0"/>
                <a:cs typeface="Calibri" panose="020F0502020204030204" pitchFamily="34" charset="0"/>
              </a:rPr>
              <a:t>J Am Coll </a:t>
            </a:r>
            <a:r>
              <a:rPr lang="en-US" sz="1100" dirty="0" smtClean="0">
                <a:solidFill>
                  <a:srgbClr val="222222"/>
                </a:solidFill>
                <a:latin typeface="Calibri" panose="020F0502020204030204" pitchFamily="34" charset="0"/>
                <a:cs typeface="Calibri" panose="020F0502020204030204" pitchFamily="34" charset="0"/>
              </a:rPr>
              <a:t>Cardiol</a:t>
            </a:r>
            <a:r>
              <a:rPr lang="en-US" sz="1100" dirty="0">
                <a:solidFill>
                  <a:srgbClr val="222222"/>
                </a:solidFill>
                <a:latin typeface="Calibri" panose="020F0502020204030204" pitchFamily="34" charset="0"/>
                <a:cs typeface="Calibri" panose="020F0502020204030204" pitchFamily="34" charset="0"/>
              </a:rPr>
              <a:t> Apr 19, 2023.</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3661149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16666"/>
            <a:ext cx="10058400" cy="839842"/>
          </a:xfrm>
        </p:spPr>
        <p:txBody>
          <a:bodyPr>
            <a:normAutofit/>
          </a:bodyPr>
          <a:lstStyle/>
          <a:p>
            <a:pPr algn="ctr"/>
            <a:r>
              <a:rPr lang="en-US" sz="3200" b="1" dirty="0" smtClean="0">
                <a:solidFill>
                  <a:srgbClr val="C00000"/>
                </a:solidFill>
              </a:rPr>
              <a:t>Use of diuretics &amp; </a:t>
            </a:r>
            <a:r>
              <a:rPr lang="el-GR" sz="3200" b="1" dirty="0" smtClean="0">
                <a:solidFill>
                  <a:srgbClr val="C00000"/>
                </a:solidFill>
              </a:rPr>
              <a:t>β</a:t>
            </a:r>
            <a:r>
              <a:rPr lang="en-US" sz="3200" b="1" dirty="0">
                <a:solidFill>
                  <a:srgbClr val="C00000"/>
                </a:solidFill>
              </a:rPr>
              <a:t> </a:t>
            </a:r>
            <a:r>
              <a:rPr lang="en-US" sz="3200" b="1" dirty="0" smtClean="0">
                <a:solidFill>
                  <a:srgbClr val="C00000"/>
                </a:solidFill>
              </a:rPr>
              <a:t>blockers in HFpEF</a:t>
            </a:r>
            <a:endParaRPr lang="en-IN" sz="3200" b="1" dirty="0">
              <a:solidFill>
                <a:srgbClr val="C00000"/>
              </a:solidFill>
            </a:endParaRPr>
          </a:p>
        </p:txBody>
      </p:sp>
      <p:sp>
        <p:nvSpPr>
          <p:cNvPr id="3" name="Content Placeholder 2"/>
          <p:cNvSpPr>
            <a:spLocks noGrp="1"/>
          </p:cNvSpPr>
          <p:nvPr>
            <p:ph idx="1"/>
          </p:nvPr>
        </p:nvSpPr>
        <p:spPr>
          <a:xfrm>
            <a:off x="1066800" y="2671156"/>
            <a:ext cx="10058400" cy="2842953"/>
          </a:xfrm>
        </p:spPr>
        <p:txBody>
          <a:bodyPr/>
          <a:lstStyle/>
          <a:p>
            <a:pPr algn="just">
              <a:lnSpc>
                <a:spcPct val="150000"/>
              </a:lnSpc>
            </a:pPr>
            <a:r>
              <a:rPr lang="en-US" dirty="0"/>
              <a:t>Diuretic agents should be used judiciously as needed to reduce congestion and improve </a:t>
            </a:r>
            <a:r>
              <a:rPr lang="en-US" dirty="0" smtClean="0"/>
              <a:t>symptoms.</a:t>
            </a:r>
          </a:p>
          <a:p>
            <a:pPr algn="just">
              <a:lnSpc>
                <a:spcPct val="150000"/>
              </a:lnSpc>
            </a:pPr>
            <a:endParaRPr lang="en-US" dirty="0" smtClean="0"/>
          </a:p>
          <a:p>
            <a:pPr algn="just">
              <a:lnSpc>
                <a:spcPct val="150000"/>
              </a:lnSpc>
            </a:pPr>
            <a:r>
              <a:rPr lang="en-US" dirty="0"/>
              <a:t>B</a:t>
            </a:r>
            <a:r>
              <a:rPr lang="en-US" dirty="0" smtClean="0"/>
              <a:t>eta-blockers </a:t>
            </a:r>
            <a:r>
              <a:rPr lang="en-US" dirty="0"/>
              <a:t>may be used in individuals with HFpEF who have specific indications, including prior myocardial infarction (for up to 3 years</a:t>
            </a:r>
            <a:r>
              <a:rPr lang="en-US" dirty="0" smtClean="0"/>
              <a:t>),</a:t>
            </a:r>
            <a:r>
              <a:rPr lang="en-US" dirty="0"/>
              <a:t> </a:t>
            </a:r>
            <a:r>
              <a:rPr lang="en-US" dirty="0" smtClean="0"/>
              <a:t>angina</a:t>
            </a:r>
            <a:r>
              <a:rPr lang="en-US" dirty="0"/>
              <a:t>, or AF, but exercise tolerance should be monitored due to the potential for chronotropic incompetence.</a:t>
            </a:r>
            <a:endParaRPr lang="en-IN" dirty="0"/>
          </a:p>
        </p:txBody>
      </p:sp>
      <p:sp>
        <p:nvSpPr>
          <p:cNvPr id="4" name="Rectangle 3"/>
          <p:cNvSpPr/>
          <p:nvPr/>
        </p:nvSpPr>
        <p:spPr>
          <a:xfrm>
            <a:off x="9821911" y="6610245"/>
            <a:ext cx="1941557" cy="261610"/>
          </a:xfrm>
          <a:prstGeom prst="rect">
            <a:avLst/>
          </a:prstGeom>
        </p:spPr>
        <p:txBody>
          <a:bodyPr wrap="none">
            <a:spAutoFit/>
          </a:bodyPr>
          <a:lstStyle/>
          <a:p>
            <a:pPr algn="ctr"/>
            <a:r>
              <a:rPr lang="en-US" sz="1100" dirty="0">
                <a:solidFill>
                  <a:srgbClr val="222222"/>
                </a:solidFill>
                <a:latin typeface="Calibri" panose="020F0502020204030204" pitchFamily="34" charset="0"/>
                <a:cs typeface="Calibri" panose="020F0502020204030204" pitchFamily="34" charset="0"/>
              </a:rPr>
              <a:t>J Am Coll </a:t>
            </a:r>
            <a:r>
              <a:rPr lang="en-US" sz="1100" dirty="0" smtClean="0">
                <a:solidFill>
                  <a:srgbClr val="222222"/>
                </a:solidFill>
                <a:latin typeface="Calibri" panose="020F0502020204030204" pitchFamily="34" charset="0"/>
                <a:cs typeface="Calibri" panose="020F0502020204030204" pitchFamily="34" charset="0"/>
              </a:rPr>
              <a:t>Cardiol</a:t>
            </a:r>
            <a:r>
              <a:rPr lang="en-US" sz="1100" dirty="0">
                <a:solidFill>
                  <a:srgbClr val="222222"/>
                </a:solidFill>
                <a:latin typeface="Calibri" panose="020F0502020204030204" pitchFamily="34" charset="0"/>
                <a:cs typeface="Calibri" panose="020F0502020204030204" pitchFamily="34" charset="0"/>
              </a:rPr>
              <a:t> Apr 19, 2023.</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9508607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76339"/>
            <a:ext cx="10058400" cy="701297"/>
          </a:xfrm>
        </p:spPr>
        <p:txBody>
          <a:bodyPr>
            <a:normAutofit/>
          </a:bodyPr>
          <a:lstStyle/>
          <a:p>
            <a:pPr algn="ctr"/>
            <a:r>
              <a:rPr lang="en-IN" sz="3200" b="1" dirty="0">
                <a:solidFill>
                  <a:srgbClr val="C00000"/>
                </a:solidFill>
              </a:rPr>
              <a:t>GDMT Initiation and Titration</a:t>
            </a:r>
          </a:p>
        </p:txBody>
      </p:sp>
      <p:sp>
        <p:nvSpPr>
          <p:cNvPr id="3" name="Content Placeholder 2"/>
          <p:cNvSpPr>
            <a:spLocks noGrp="1"/>
          </p:cNvSpPr>
          <p:nvPr>
            <p:ph idx="1"/>
          </p:nvPr>
        </p:nvSpPr>
        <p:spPr>
          <a:xfrm>
            <a:off x="540327" y="1316181"/>
            <a:ext cx="11111345" cy="4594167"/>
          </a:xfrm>
        </p:spPr>
        <p:txBody>
          <a:bodyPr>
            <a:noAutofit/>
          </a:bodyPr>
          <a:lstStyle/>
          <a:p>
            <a:pPr algn="just">
              <a:lnSpc>
                <a:spcPct val="150000"/>
              </a:lnSpc>
            </a:pPr>
            <a:r>
              <a:rPr lang="en-US" sz="2000" dirty="0"/>
              <a:t>Barring contraindication, </a:t>
            </a:r>
            <a:r>
              <a:rPr lang="en-US" sz="2000" b="1" dirty="0"/>
              <a:t>all individuals with a diagnosis of HFpEF should be treated with an SGLT2i</a:t>
            </a:r>
            <a:r>
              <a:rPr lang="en-US" sz="2000" dirty="0"/>
              <a:t>, with the goal of reducing cardiovascular death/HF hospitalization and improving health status. </a:t>
            </a:r>
            <a:endParaRPr lang="en-US" sz="2000" dirty="0" smtClean="0"/>
          </a:p>
          <a:p>
            <a:pPr algn="just">
              <a:lnSpc>
                <a:spcPct val="150000"/>
              </a:lnSpc>
            </a:pPr>
            <a:r>
              <a:rPr lang="en-US" sz="2000" dirty="0" smtClean="0"/>
              <a:t>Initiation </a:t>
            </a:r>
            <a:r>
              <a:rPr lang="en-US" sz="2000" dirty="0"/>
              <a:t>of an SGLT2i may be considered for either ambulatory individuals with HFpEF or those with acutely decompensated HF. </a:t>
            </a:r>
            <a:endParaRPr lang="en-US" sz="2000" dirty="0" smtClean="0"/>
          </a:p>
          <a:p>
            <a:pPr algn="just">
              <a:lnSpc>
                <a:spcPct val="150000"/>
              </a:lnSpc>
            </a:pPr>
            <a:r>
              <a:rPr lang="en-US" sz="2000" dirty="0" smtClean="0"/>
              <a:t>In </a:t>
            </a:r>
            <a:r>
              <a:rPr lang="en-US" sz="2000" dirty="0"/>
              <a:t>those with an </a:t>
            </a:r>
            <a:r>
              <a:rPr lang="en-US" sz="2000" b="1" dirty="0"/>
              <a:t>LVEF &lt;55</a:t>
            </a:r>
            <a:r>
              <a:rPr lang="en-US" sz="2000" b="1" dirty="0" smtClean="0"/>
              <a:t>%-60</a:t>
            </a:r>
            <a:r>
              <a:rPr lang="en-US" sz="2000" b="1" dirty="0"/>
              <a:t>%, use of an MRA, ARNI</a:t>
            </a:r>
            <a:r>
              <a:rPr lang="en-US" sz="2000" dirty="0"/>
              <a:t>, or ARB (when an ARNI is not </a:t>
            </a:r>
            <a:r>
              <a:rPr lang="en-US" sz="2000" dirty="0" smtClean="0"/>
              <a:t>feasible) </a:t>
            </a:r>
            <a:r>
              <a:rPr lang="en-US" sz="2000" dirty="0"/>
              <a:t>may be </a:t>
            </a:r>
            <a:r>
              <a:rPr lang="en-US" sz="2000" dirty="0" smtClean="0"/>
              <a:t>considered.</a:t>
            </a:r>
          </a:p>
          <a:p>
            <a:pPr algn="just">
              <a:lnSpc>
                <a:spcPct val="150000"/>
              </a:lnSpc>
            </a:pPr>
            <a:r>
              <a:rPr lang="en-US" sz="2000" b="1" dirty="0" smtClean="0"/>
              <a:t>ARNI </a:t>
            </a:r>
            <a:r>
              <a:rPr lang="en-US" sz="2000" b="1" dirty="0"/>
              <a:t>and </a:t>
            </a:r>
            <a:r>
              <a:rPr lang="en-US" sz="2000" b="1" dirty="0" smtClean="0"/>
              <a:t>MRA </a:t>
            </a:r>
            <a:r>
              <a:rPr lang="en-US" sz="2000" b="1" dirty="0"/>
              <a:t>should be titrated to the maximum tolerated dosages </a:t>
            </a:r>
            <a:r>
              <a:rPr lang="en-US" sz="2000" dirty="0"/>
              <a:t>based on symptoms, blood pressure, potassium, and creatinine, as confirmed in the </a:t>
            </a:r>
            <a:r>
              <a:rPr lang="en-US" sz="2000" dirty="0" smtClean="0"/>
              <a:t>STRONG-HF trial</a:t>
            </a:r>
            <a:r>
              <a:rPr lang="en-US" sz="2000" dirty="0"/>
              <a:t>.</a:t>
            </a:r>
            <a:endParaRPr lang="en-IN" sz="2000" dirty="0"/>
          </a:p>
        </p:txBody>
      </p:sp>
      <p:sp>
        <p:nvSpPr>
          <p:cNvPr id="4" name="Rectangle 3"/>
          <p:cNvSpPr/>
          <p:nvPr/>
        </p:nvSpPr>
        <p:spPr>
          <a:xfrm>
            <a:off x="9821911" y="6610245"/>
            <a:ext cx="1941557" cy="261610"/>
          </a:xfrm>
          <a:prstGeom prst="rect">
            <a:avLst/>
          </a:prstGeom>
        </p:spPr>
        <p:txBody>
          <a:bodyPr wrap="none">
            <a:spAutoFit/>
          </a:bodyPr>
          <a:lstStyle/>
          <a:p>
            <a:pPr algn="ctr"/>
            <a:r>
              <a:rPr lang="en-US" sz="1100" dirty="0">
                <a:solidFill>
                  <a:srgbClr val="222222"/>
                </a:solidFill>
                <a:latin typeface="Calibri" panose="020F0502020204030204" pitchFamily="34" charset="0"/>
                <a:cs typeface="Calibri" panose="020F0502020204030204" pitchFamily="34" charset="0"/>
              </a:rPr>
              <a:t>J Am Coll </a:t>
            </a:r>
            <a:r>
              <a:rPr lang="en-US" sz="1100" dirty="0" smtClean="0">
                <a:solidFill>
                  <a:srgbClr val="222222"/>
                </a:solidFill>
                <a:latin typeface="Calibri" panose="020F0502020204030204" pitchFamily="34" charset="0"/>
                <a:cs typeface="Calibri" panose="020F0502020204030204" pitchFamily="34" charset="0"/>
              </a:rPr>
              <a:t>Cardiol</a:t>
            </a:r>
            <a:r>
              <a:rPr lang="en-US" sz="1100" dirty="0">
                <a:solidFill>
                  <a:srgbClr val="222222"/>
                </a:solidFill>
                <a:latin typeface="Calibri" panose="020F0502020204030204" pitchFamily="34" charset="0"/>
                <a:cs typeface="Calibri" panose="020F0502020204030204" pitchFamily="34" charset="0"/>
              </a:rPr>
              <a:t> Apr 19, 2023.</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2334912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8521"/>
            <a:ext cx="11734800" cy="1075370"/>
          </a:xfrm>
        </p:spPr>
        <p:txBody>
          <a:bodyPr>
            <a:normAutofit/>
          </a:bodyPr>
          <a:lstStyle/>
          <a:p>
            <a:r>
              <a:rPr lang="en-US" sz="2700" b="1" dirty="0">
                <a:solidFill>
                  <a:srgbClr val="C00000"/>
                </a:solidFill>
              </a:rPr>
              <a:t>Treatment Algorithm for </a:t>
            </a:r>
            <a:r>
              <a:rPr lang="en-US" sz="2700" b="1" dirty="0" smtClean="0">
                <a:solidFill>
                  <a:srgbClr val="C00000"/>
                </a:solidFill>
              </a:rPr>
              <a:t>Guideline Directed </a:t>
            </a:r>
            <a:r>
              <a:rPr lang="en-US" sz="2700" b="1" dirty="0">
                <a:solidFill>
                  <a:srgbClr val="C00000"/>
                </a:solidFill>
              </a:rPr>
              <a:t>Medical Therapy in HFpEF</a:t>
            </a:r>
            <a:endParaRPr lang="en-IN" sz="2700" b="1"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436123" y="1133619"/>
            <a:ext cx="7599513" cy="5279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8253697" y="2067066"/>
            <a:ext cx="3491641" cy="3139321"/>
          </a:xfrm>
          <a:prstGeom prst="rect">
            <a:avLst/>
          </a:prstGeom>
        </p:spPr>
        <p:txBody>
          <a:bodyPr wrap="square">
            <a:spAutoFit/>
          </a:bodyPr>
          <a:lstStyle/>
          <a:p>
            <a:pPr algn="just">
              <a:lnSpc>
                <a:spcPct val="150000"/>
              </a:lnSpc>
            </a:pPr>
            <a:r>
              <a:rPr lang="en-US" sz="1200" dirty="0"/>
              <a:t>*Green color identifies a Class 1 therapy from clinical practice </a:t>
            </a:r>
            <a:r>
              <a:rPr lang="en-US" sz="1200" dirty="0" smtClean="0"/>
              <a:t>guidelines, yellow </a:t>
            </a:r>
            <a:r>
              <a:rPr lang="en-US" sz="1200" dirty="0"/>
              <a:t>color indicates a Class 2a therapy, and orange color denotes a Class 2b therapy. SGLT2is receive a Class 2a indication in the 2022 AHA/ACC/HFSA HF </a:t>
            </a:r>
            <a:r>
              <a:rPr lang="en-US" sz="1200" dirty="0" smtClean="0"/>
              <a:t>Guidelines, but </a:t>
            </a:r>
            <a:r>
              <a:rPr lang="en-US" sz="1200" dirty="0"/>
              <a:t>the benefit, now confirmed in 2 randomized </a:t>
            </a:r>
            <a:r>
              <a:rPr lang="en-US" sz="1200" dirty="0" smtClean="0"/>
              <a:t>trials, suggests </a:t>
            </a:r>
            <a:r>
              <a:rPr lang="en-US" sz="1200" dirty="0"/>
              <a:t>that SGLT2is may receive a stronger class of recommendation in future guidelines, and thus the box is shaded yellow with a green border. </a:t>
            </a:r>
            <a:endParaRPr lang="en-IN" sz="1200" dirty="0"/>
          </a:p>
        </p:txBody>
      </p:sp>
      <p:sp>
        <p:nvSpPr>
          <p:cNvPr id="6" name="Rectangle 5"/>
          <p:cNvSpPr/>
          <p:nvPr/>
        </p:nvSpPr>
        <p:spPr>
          <a:xfrm>
            <a:off x="9821911" y="6610245"/>
            <a:ext cx="1941557" cy="261610"/>
          </a:xfrm>
          <a:prstGeom prst="rect">
            <a:avLst/>
          </a:prstGeom>
        </p:spPr>
        <p:txBody>
          <a:bodyPr wrap="none">
            <a:spAutoFit/>
          </a:bodyPr>
          <a:lstStyle/>
          <a:p>
            <a:pPr algn="ctr"/>
            <a:r>
              <a:rPr lang="en-US" sz="1100" dirty="0">
                <a:solidFill>
                  <a:srgbClr val="222222"/>
                </a:solidFill>
                <a:latin typeface="Calibri" panose="020F0502020204030204" pitchFamily="34" charset="0"/>
                <a:cs typeface="Calibri" panose="020F0502020204030204" pitchFamily="34" charset="0"/>
              </a:rPr>
              <a:t>J Am Coll </a:t>
            </a:r>
            <a:r>
              <a:rPr lang="en-US" sz="1100" dirty="0" smtClean="0">
                <a:solidFill>
                  <a:srgbClr val="222222"/>
                </a:solidFill>
                <a:latin typeface="Calibri" panose="020F0502020204030204" pitchFamily="34" charset="0"/>
                <a:cs typeface="Calibri" panose="020F0502020204030204" pitchFamily="34" charset="0"/>
              </a:rPr>
              <a:t>Cardiol</a:t>
            </a:r>
            <a:r>
              <a:rPr lang="en-US" sz="1100" dirty="0">
                <a:solidFill>
                  <a:srgbClr val="222222"/>
                </a:solidFill>
                <a:latin typeface="Calibri" panose="020F0502020204030204" pitchFamily="34" charset="0"/>
                <a:cs typeface="Calibri" panose="020F0502020204030204" pitchFamily="34" charset="0"/>
              </a:rPr>
              <a:t> Apr 19, 2023.</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59757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62133" y="567267"/>
            <a:ext cx="5513049" cy="523220"/>
          </a:xfrm>
          <a:prstGeom prst="rect">
            <a:avLst/>
          </a:prstGeom>
        </p:spPr>
        <p:txBody>
          <a:bodyPr wrap="none">
            <a:spAutoFit/>
          </a:bodyPr>
          <a:lstStyle/>
          <a:p>
            <a:pPr algn="ctr"/>
            <a:r>
              <a:rPr lang="en-US" sz="2800" b="1" dirty="0">
                <a:solidFill>
                  <a:srgbClr val="C00000"/>
                </a:solidFill>
                <a:latin typeface="Candara" panose="020E0502030303020204" pitchFamily="34" charset="0"/>
              </a:rPr>
              <a:t>Management algorithm for HFpEF </a:t>
            </a:r>
            <a:endParaRPr lang="en-IN" sz="2800" b="1" dirty="0">
              <a:solidFill>
                <a:srgbClr val="C00000"/>
              </a:solidFill>
              <a:latin typeface="Candara" panose="020E0502030303020204" pitchFamily="34" charset="0"/>
            </a:endParaRPr>
          </a:p>
        </p:txBody>
      </p:sp>
      <p:pic>
        <p:nvPicPr>
          <p:cNvPr id="5" name="Content Placeholder 6"/>
          <p:cNvPicPr>
            <a:picLocks noChangeAspect="1"/>
          </p:cNvPicPr>
          <p:nvPr/>
        </p:nvPicPr>
        <p:blipFill rotWithShape="1">
          <a:blip r:embed="rId2"/>
          <a:srcRect l="10462" t="1063" r="10334" b="1342"/>
          <a:stretch/>
        </p:blipFill>
        <p:spPr>
          <a:xfrm>
            <a:off x="457199" y="445600"/>
            <a:ext cx="5116491" cy="5955200"/>
          </a:xfrm>
          <a:prstGeom prst="rect">
            <a:avLst/>
          </a:prstGeom>
        </p:spPr>
      </p:pic>
      <p:sp>
        <p:nvSpPr>
          <p:cNvPr id="6" name="Rectangle 5"/>
          <p:cNvSpPr/>
          <p:nvPr/>
        </p:nvSpPr>
        <p:spPr>
          <a:xfrm>
            <a:off x="5791200" y="1905001"/>
            <a:ext cx="5909733" cy="3954929"/>
          </a:xfrm>
          <a:prstGeom prst="rect">
            <a:avLst/>
          </a:prstGeom>
        </p:spPr>
        <p:txBody>
          <a:bodyPr wrap="square">
            <a:spAutoFit/>
          </a:bodyPr>
          <a:lstStyle/>
          <a:p>
            <a:pPr algn="just"/>
            <a:r>
              <a:rPr lang="en-IN" sz="1600" dirty="0">
                <a:latin typeface="Calibri" panose="020F0502020204030204" pitchFamily="34" charset="0"/>
                <a:cs typeface="Calibri" panose="020F0502020204030204" pitchFamily="34" charset="0"/>
              </a:rPr>
              <a:t>*No type 1 diabetes mellitus, estimated glomerular filtration rate (eGFR) &gt;20 mL/min/1.73 m2 , no history of diabetic ketoacidosis (DKA). </a:t>
            </a:r>
            <a:endParaRPr lang="en-IN" sz="1600" dirty="0" smtClean="0">
              <a:latin typeface="Calibri" panose="020F0502020204030204" pitchFamily="34" charset="0"/>
              <a:cs typeface="Calibri" panose="020F0502020204030204" pitchFamily="34" charset="0"/>
            </a:endParaRPr>
          </a:p>
          <a:p>
            <a:pPr algn="just"/>
            <a:endParaRPr lang="en-IN" sz="1600" dirty="0">
              <a:latin typeface="Calibri" panose="020F0502020204030204" pitchFamily="34" charset="0"/>
              <a:cs typeface="Calibri" panose="020F0502020204030204" pitchFamily="34" charset="0"/>
            </a:endParaRPr>
          </a:p>
          <a:p>
            <a:pPr algn="just"/>
            <a:r>
              <a:rPr lang="en-IN" sz="1600" dirty="0">
                <a:latin typeface="Calibri" panose="020F0502020204030204" pitchFamily="34" charset="0"/>
                <a:cs typeface="Calibri" panose="020F0502020204030204" pitchFamily="34" charset="0"/>
              </a:rPr>
              <a:t>†Elevated natriuretic peptides levels or at high risk of heart failure (HF) hospitalization or with need for additional blood pressure control. </a:t>
            </a:r>
            <a:endParaRPr lang="en-IN" sz="1600" dirty="0" smtClean="0">
              <a:latin typeface="Calibri" panose="020F0502020204030204" pitchFamily="34" charset="0"/>
              <a:cs typeface="Calibri" panose="020F0502020204030204" pitchFamily="34" charset="0"/>
            </a:endParaRPr>
          </a:p>
          <a:p>
            <a:pPr algn="just"/>
            <a:endParaRPr lang="en-IN" sz="1600" dirty="0">
              <a:latin typeface="Calibri" panose="020F0502020204030204" pitchFamily="34" charset="0"/>
              <a:cs typeface="Calibri" panose="020F0502020204030204" pitchFamily="34" charset="0"/>
            </a:endParaRPr>
          </a:p>
          <a:p>
            <a:pPr algn="just"/>
            <a:r>
              <a:rPr lang="en-IN" sz="1600" dirty="0">
                <a:latin typeface="Calibri" panose="020F0502020204030204" pitchFamily="34" charset="0"/>
                <a:cs typeface="Calibri" panose="020F0502020204030204" pitchFamily="34" charset="0"/>
              </a:rPr>
              <a:t>‡Elevated natriuretic peptides levels or at high risk of HF hospitalization or with need for additional BP control with eGFR &gt;30 mL/ min/1.73 m2 and K &lt;5.0 and compliant with monitoring. </a:t>
            </a:r>
            <a:endParaRPr lang="en-IN" sz="1600" dirty="0" smtClean="0">
              <a:latin typeface="Calibri" panose="020F0502020204030204" pitchFamily="34" charset="0"/>
              <a:cs typeface="Calibri" panose="020F0502020204030204" pitchFamily="34" charset="0"/>
            </a:endParaRPr>
          </a:p>
          <a:p>
            <a:pPr algn="just"/>
            <a:endParaRPr lang="en-IN" sz="2000" dirty="0">
              <a:latin typeface="Calibri" panose="020F0502020204030204" pitchFamily="34" charset="0"/>
              <a:cs typeface="Calibri" panose="020F0502020204030204" pitchFamily="34" charset="0"/>
            </a:endParaRPr>
          </a:p>
          <a:p>
            <a:pPr algn="just"/>
            <a:r>
              <a:rPr lang="en-IN" sz="1100" dirty="0">
                <a:latin typeface="Calibri" panose="020F0502020204030204" pitchFamily="34" charset="0"/>
                <a:cs typeface="Calibri" panose="020F0502020204030204" pitchFamily="34" charset="0"/>
              </a:rPr>
              <a:t>ACE = angiotensin-converting enzyme; ARB = angiotensin receptor blocker; ARNI = angiotensin receptor neprilysin inhibitor; EF = ejection fraction; HFmrEF = heart failure with mildly reduced ejection fraction; HFpEF = heart failure with preserved ejection fraction; HFrEF = heart failure with reduced ejection fraction; MRA = mineralocorticoid receptor antagonist; Pts = patients; SGLT2 = sodium-glucose cotransporter-2</a:t>
            </a:r>
          </a:p>
        </p:txBody>
      </p:sp>
      <p:sp>
        <p:nvSpPr>
          <p:cNvPr id="7" name="Rectangle 6"/>
          <p:cNvSpPr/>
          <p:nvPr/>
        </p:nvSpPr>
        <p:spPr>
          <a:xfrm>
            <a:off x="7010400" y="6248400"/>
            <a:ext cx="4498975" cy="261610"/>
          </a:xfrm>
          <a:prstGeom prst="rect">
            <a:avLst/>
          </a:prstGeom>
        </p:spPr>
        <p:txBody>
          <a:bodyPr>
            <a:spAutoFit/>
          </a:bodyPr>
          <a:lstStyle/>
          <a:p>
            <a:pPr algn="ctr"/>
            <a:r>
              <a:rPr lang="en-US" sz="1100" dirty="0"/>
              <a:t>J Am Coll Cardiol </a:t>
            </a:r>
            <a:r>
              <a:rPr lang="en-US" sz="1100" dirty="0" smtClean="0"/>
              <a:t>HF</a:t>
            </a:r>
            <a:r>
              <a:rPr lang="en-US" sz="1100" dirty="0"/>
              <a:t> May 03, 2023.</a:t>
            </a:r>
            <a:endParaRPr lang="en-IN" sz="1100" dirty="0"/>
          </a:p>
        </p:txBody>
      </p:sp>
      <p:sp>
        <p:nvSpPr>
          <p:cNvPr id="8" name="Rounded Rectangle 7"/>
          <p:cNvSpPr/>
          <p:nvPr/>
        </p:nvSpPr>
        <p:spPr>
          <a:xfrm>
            <a:off x="494323" y="3876431"/>
            <a:ext cx="3146344" cy="40770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Tree>
    <p:extLst>
      <p:ext uri="{BB962C8B-B14F-4D97-AF65-F5344CB8AC3E}">
        <p14:creationId xmlns:p14="http://schemas.microsoft.com/office/powerpoint/2010/main" xmlns="" val="376106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1113" t="20742" r="11952" b="41247"/>
          <a:stretch/>
        </p:blipFill>
        <p:spPr>
          <a:xfrm>
            <a:off x="652971" y="1985317"/>
            <a:ext cx="10900122" cy="302781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5058763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46" y="429272"/>
            <a:ext cx="11209048" cy="906181"/>
          </a:xfrm>
        </p:spPr>
        <p:txBody>
          <a:bodyPr>
            <a:normAutofit fontScale="90000"/>
          </a:bodyPr>
          <a:lstStyle/>
          <a:p>
            <a:pPr algn="ctr"/>
            <a:r>
              <a:rPr lang="en-IN" sz="3600" b="1" dirty="0">
                <a:solidFill>
                  <a:srgbClr val="006600"/>
                </a:solidFill>
              </a:rPr>
              <a:t>Pharmacological treatments</a:t>
            </a:r>
            <a:r>
              <a:rPr lang="en-US" sz="3600" b="1" dirty="0" smtClean="0">
                <a:solidFill>
                  <a:srgbClr val="006600"/>
                </a:solidFill>
              </a:rPr>
              <a:t> of HFrEF </a:t>
            </a:r>
            <a:r>
              <a:rPr lang="en-IN" sz="3600" b="1" dirty="0" smtClean="0">
                <a:solidFill>
                  <a:srgbClr val="006600"/>
                </a:solidFill>
              </a:rPr>
              <a:t>(</a:t>
            </a:r>
            <a:r>
              <a:rPr lang="en-IN" sz="3600" b="1" dirty="0">
                <a:solidFill>
                  <a:srgbClr val="006600"/>
                </a:solidFill>
              </a:rPr>
              <a:t>NYHA class II–IV)</a:t>
            </a:r>
          </a:p>
        </p:txBody>
      </p:sp>
      <p:sp>
        <p:nvSpPr>
          <p:cNvPr id="9" name="Rectangle 8"/>
          <p:cNvSpPr/>
          <p:nvPr/>
        </p:nvSpPr>
        <p:spPr>
          <a:xfrm>
            <a:off x="8804712" y="6596390"/>
            <a:ext cx="2808782" cy="261610"/>
          </a:xfrm>
          <a:prstGeom prst="rect">
            <a:avLst/>
          </a:prstGeom>
        </p:spPr>
        <p:txBody>
          <a:bodyPr wrap="none">
            <a:spAutoFit/>
          </a:bodyPr>
          <a:lstStyle/>
          <a:p>
            <a:r>
              <a:rPr lang="en-US" sz="1100" dirty="0"/>
              <a:t>European Heart Journal (2021) 42, </a:t>
            </a:r>
            <a:r>
              <a:rPr lang="en-US" sz="1100" dirty="0" smtClean="0"/>
              <a:t>3599-3726</a:t>
            </a:r>
            <a:endParaRPr lang="en-IN" sz="1100" dirty="0"/>
          </a:p>
        </p:txBody>
      </p:sp>
      <p:pic>
        <p:nvPicPr>
          <p:cNvPr id="11" name="Picture 10"/>
          <p:cNvPicPr>
            <a:picLocks noChangeAspect="1"/>
          </p:cNvPicPr>
          <p:nvPr/>
        </p:nvPicPr>
        <p:blipFill rotWithShape="1">
          <a:blip r:embed="rId2"/>
          <a:srcRect l="14448" t="37194" r="20374" b="26287"/>
          <a:stretch/>
        </p:blipFill>
        <p:spPr>
          <a:xfrm>
            <a:off x="1766046" y="1313266"/>
            <a:ext cx="7960658" cy="2507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3" name="Table 2"/>
          <p:cNvGraphicFramePr>
            <a:graphicFrameLocks noGrp="1"/>
          </p:cNvGraphicFramePr>
          <p:nvPr>
            <p:extLst>
              <p:ext uri="{D42A27DB-BD31-4B8C-83A1-F6EECF244321}">
                <p14:modId xmlns:p14="http://schemas.microsoft.com/office/powerpoint/2010/main" xmlns="" val="4143166236"/>
              </p:ext>
            </p:extLst>
          </p:nvPr>
        </p:nvGraphicFramePr>
        <p:xfrm>
          <a:off x="404446" y="4385714"/>
          <a:ext cx="11342077" cy="1005840"/>
        </p:xfrm>
        <a:graphic>
          <a:graphicData uri="http://schemas.openxmlformats.org/drawingml/2006/table">
            <a:tbl>
              <a:tblPr firstRow="1" bandRow="1">
                <a:tableStyleId>{2D5ABB26-0587-4C30-8999-92F81FD0307C}</a:tableStyleId>
              </a:tblPr>
              <a:tblGrid>
                <a:gridCol w="8743602">
                  <a:extLst>
                    <a:ext uri="{9D8B030D-6E8A-4147-A177-3AD203B41FA5}">
                      <a16:colId xmlns:a16="http://schemas.microsoft.com/office/drawing/2014/main" xmlns="" val="459527584"/>
                    </a:ext>
                  </a:extLst>
                </a:gridCol>
                <a:gridCol w="1251446">
                  <a:extLst>
                    <a:ext uri="{9D8B030D-6E8A-4147-A177-3AD203B41FA5}">
                      <a16:colId xmlns:a16="http://schemas.microsoft.com/office/drawing/2014/main" xmlns="" val="2927460678"/>
                    </a:ext>
                  </a:extLst>
                </a:gridCol>
                <a:gridCol w="1347029">
                  <a:extLst>
                    <a:ext uri="{9D8B030D-6E8A-4147-A177-3AD203B41FA5}">
                      <a16:colId xmlns:a16="http://schemas.microsoft.com/office/drawing/2014/main" xmlns="" val="4060818524"/>
                    </a:ext>
                  </a:extLst>
                </a:gridCol>
              </a:tblGrid>
              <a:tr h="283156">
                <a:tc>
                  <a:txBody>
                    <a:bodyPr/>
                    <a:lstStyle/>
                    <a:p>
                      <a:pPr algn="ctr"/>
                      <a:r>
                        <a:rPr lang="en-US" b="1" dirty="0" smtClean="0">
                          <a:latin typeface="Calibri" panose="020F0502020204030204" pitchFamily="34" charset="0"/>
                          <a:cs typeface="Calibri" panose="020F0502020204030204" pitchFamily="34" charset="0"/>
                        </a:rPr>
                        <a:t>RECOMMENDATION</a:t>
                      </a:r>
                      <a:endParaRPr lang="en-IN"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latin typeface="Calibri" panose="020F0502020204030204" pitchFamily="34" charset="0"/>
                          <a:cs typeface="Calibri" panose="020F0502020204030204" pitchFamily="34" charset="0"/>
                        </a:rPr>
                        <a:t>CLASS </a:t>
                      </a:r>
                      <a:endParaRPr lang="en-IN"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latin typeface="Calibri" panose="020F0502020204030204" pitchFamily="34" charset="0"/>
                          <a:cs typeface="Calibri" panose="020F0502020204030204" pitchFamily="34" charset="0"/>
                        </a:rPr>
                        <a:t>LEVEL</a:t>
                      </a:r>
                      <a:endParaRPr lang="en-IN"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50730131"/>
                  </a:ext>
                </a:extLst>
              </a:tr>
              <a:tr h="370840">
                <a:tc>
                  <a:txBody>
                    <a:bodyPr/>
                    <a:lstStyle/>
                    <a:p>
                      <a:pPr algn="just"/>
                      <a:r>
                        <a:rPr lang="en-US" dirty="0" smtClean="0">
                          <a:latin typeface="Calibri" panose="020F0502020204030204" pitchFamily="34" charset="0"/>
                          <a:cs typeface="Calibri" panose="020F0502020204030204" pitchFamily="34" charset="0"/>
                        </a:rPr>
                        <a:t>Sacubitril/valsartan is recommended as a replacement for an ACE-I in patients with HFrEF to reduce the risk of HF hospitalization and death.</a:t>
                      </a:r>
                      <a:endParaRPr lang="en-IN"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smtClean="0">
                          <a:latin typeface="Calibri" panose="020F0502020204030204" pitchFamily="34" charset="0"/>
                          <a:cs typeface="Calibri" panose="020F0502020204030204" pitchFamily="34" charset="0"/>
                        </a:rPr>
                        <a:t>I</a:t>
                      </a:r>
                      <a:endParaRPr lang="en-IN" sz="24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tc>
                  <a:txBody>
                    <a:bodyPr/>
                    <a:lstStyle/>
                    <a:p>
                      <a:pPr algn="ctr"/>
                      <a:r>
                        <a:rPr lang="en-US" sz="2400" b="1" dirty="0" smtClean="0">
                          <a:latin typeface="Calibri" panose="020F0502020204030204" pitchFamily="34" charset="0"/>
                          <a:cs typeface="Calibri" panose="020F0502020204030204" pitchFamily="34" charset="0"/>
                        </a:rPr>
                        <a:t>B</a:t>
                      </a:r>
                      <a:endParaRPr lang="en-IN" sz="24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xmlns="" val="1617196658"/>
                  </a:ext>
                </a:extLst>
              </a:tr>
            </a:tbl>
          </a:graphicData>
        </a:graphic>
      </p:graphicFrame>
      <p:sp>
        <p:nvSpPr>
          <p:cNvPr id="10" name="Rounded Rectangle 9"/>
          <p:cNvSpPr/>
          <p:nvPr/>
        </p:nvSpPr>
        <p:spPr>
          <a:xfrm>
            <a:off x="1916723" y="2708031"/>
            <a:ext cx="1842477" cy="6506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Tree>
    <p:extLst>
      <p:ext uri="{BB962C8B-B14F-4D97-AF65-F5344CB8AC3E}">
        <p14:creationId xmlns:p14="http://schemas.microsoft.com/office/powerpoint/2010/main" xmlns="" val="26247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069" y="572256"/>
            <a:ext cx="10673862" cy="1371600"/>
          </a:xfrm>
        </p:spPr>
        <p:txBody>
          <a:bodyPr>
            <a:normAutofit/>
          </a:bodyPr>
          <a:lstStyle/>
          <a:p>
            <a:pPr algn="ctr"/>
            <a:r>
              <a:rPr lang="en-US" sz="4000" b="1" dirty="0">
                <a:solidFill>
                  <a:srgbClr val="006600"/>
                </a:solidFill>
              </a:rPr>
              <a:t>Management of HFmrEF </a:t>
            </a:r>
            <a:r>
              <a:rPr lang="en-IN" sz="4000" b="1" dirty="0">
                <a:solidFill>
                  <a:srgbClr val="006600"/>
                </a:solidFill>
              </a:rPr>
              <a:t>(NYHA class II–IV)</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303241304"/>
              </p:ext>
            </p:extLst>
          </p:nvPr>
        </p:nvGraphicFramePr>
        <p:xfrm>
          <a:off x="1172307" y="3006970"/>
          <a:ext cx="9847385" cy="1260500"/>
        </p:xfrm>
        <a:graphic>
          <a:graphicData uri="http://schemas.openxmlformats.org/drawingml/2006/table">
            <a:tbl>
              <a:tblPr firstRow="1" firstCol="1" bandRow="1">
                <a:tableStyleId>{2D5ABB26-0587-4C30-8999-92F81FD0307C}</a:tableStyleId>
              </a:tblPr>
              <a:tblGrid>
                <a:gridCol w="7736138">
                  <a:extLst>
                    <a:ext uri="{9D8B030D-6E8A-4147-A177-3AD203B41FA5}">
                      <a16:colId xmlns:a16="http://schemas.microsoft.com/office/drawing/2014/main" xmlns="" val="2414541681"/>
                    </a:ext>
                  </a:extLst>
                </a:gridCol>
                <a:gridCol w="1083475">
                  <a:extLst>
                    <a:ext uri="{9D8B030D-6E8A-4147-A177-3AD203B41FA5}">
                      <a16:colId xmlns:a16="http://schemas.microsoft.com/office/drawing/2014/main" xmlns="" val="4248319255"/>
                    </a:ext>
                  </a:extLst>
                </a:gridCol>
                <a:gridCol w="1027772">
                  <a:extLst>
                    <a:ext uri="{9D8B030D-6E8A-4147-A177-3AD203B41FA5}">
                      <a16:colId xmlns:a16="http://schemas.microsoft.com/office/drawing/2014/main" xmlns="" val="3973013920"/>
                    </a:ext>
                  </a:extLst>
                </a:gridCol>
              </a:tblGrid>
              <a:tr h="412723">
                <a:tc>
                  <a:txBody>
                    <a:bodyPr/>
                    <a:lstStyle/>
                    <a:p>
                      <a:pPr>
                        <a:lnSpc>
                          <a:spcPct val="107000"/>
                        </a:lnSpc>
                        <a:spcAft>
                          <a:spcPts val="0"/>
                        </a:spcAft>
                      </a:pPr>
                      <a:r>
                        <a:rPr lang="en-IN" sz="2400" b="1" dirty="0">
                          <a:effectLst/>
                          <a:latin typeface="Calibri" panose="020F0502020204030204" pitchFamily="34" charset="0"/>
                          <a:cs typeface="Calibri" panose="020F0502020204030204" pitchFamily="34" charset="0"/>
                        </a:rPr>
                        <a:t>RECOMMENDATIONS </a:t>
                      </a:r>
                      <a:endParaRPr lang="en-IN"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N" sz="2400" b="1" dirty="0">
                          <a:effectLst/>
                          <a:latin typeface="Calibri" panose="020F0502020204030204" pitchFamily="34" charset="0"/>
                          <a:cs typeface="Calibri" panose="020F0502020204030204" pitchFamily="34" charset="0"/>
                        </a:rPr>
                        <a:t>CLASS</a:t>
                      </a:r>
                      <a:endParaRPr lang="en-IN"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N" sz="2400" b="1" dirty="0">
                          <a:effectLst/>
                          <a:latin typeface="Calibri" panose="020F0502020204030204" pitchFamily="34" charset="0"/>
                          <a:cs typeface="Calibri" panose="020F0502020204030204" pitchFamily="34" charset="0"/>
                        </a:rPr>
                        <a:t>LEVEL</a:t>
                      </a:r>
                      <a:endParaRPr lang="en-IN"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72867216"/>
                  </a:ext>
                </a:extLst>
              </a:tr>
              <a:tr h="847777">
                <a:tc>
                  <a:txBody>
                    <a:bodyPr/>
                    <a:lstStyle/>
                    <a:p>
                      <a:pPr algn="just">
                        <a:lnSpc>
                          <a:spcPct val="107000"/>
                        </a:lnSpc>
                        <a:spcAft>
                          <a:spcPts val="0"/>
                        </a:spcAft>
                      </a:pPr>
                      <a:r>
                        <a:rPr lang="en-IN" sz="2400" dirty="0">
                          <a:effectLst/>
                          <a:latin typeface="Calibri" panose="020F0502020204030204" pitchFamily="34" charset="0"/>
                          <a:cs typeface="Calibri" panose="020F0502020204030204" pitchFamily="34" charset="0"/>
                        </a:rPr>
                        <a:t>Sacubitril/valsartan may be considered for patients with HFmrEF to reduce the risk of HF hospitalization and death.</a:t>
                      </a:r>
                      <a:endParaRPr lang="en-IN"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N" sz="2800" b="1" dirty="0">
                          <a:effectLst/>
                          <a:latin typeface="Calibri" panose="020F0502020204030204" pitchFamily="34" charset="0"/>
                          <a:cs typeface="Calibri" panose="020F0502020204030204" pitchFamily="34" charset="0"/>
                        </a:rPr>
                        <a:t>IIb</a:t>
                      </a:r>
                      <a:endParaRPr lang="en-IN"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algn="ctr">
                        <a:lnSpc>
                          <a:spcPct val="107000"/>
                        </a:lnSpc>
                        <a:spcAft>
                          <a:spcPts val="0"/>
                        </a:spcAft>
                      </a:pPr>
                      <a:r>
                        <a:rPr lang="en-US" sz="2800" b="1" dirty="0" smtClean="0">
                          <a:effectLst/>
                          <a:latin typeface="Calibri" panose="020F0502020204030204" pitchFamily="34" charset="0"/>
                          <a:ea typeface="+mn-ea"/>
                          <a:cs typeface="Calibri" panose="020F0502020204030204" pitchFamily="34" charset="0"/>
                        </a:rPr>
                        <a:t>C</a:t>
                      </a:r>
                      <a:endParaRPr lang="en-IN"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4330189"/>
                  </a:ext>
                </a:extLst>
              </a:tr>
            </a:tbl>
          </a:graphicData>
        </a:graphic>
      </p:graphicFrame>
      <p:sp>
        <p:nvSpPr>
          <p:cNvPr id="6" name="Rectangle 5"/>
          <p:cNvSpPr/>
          <p:nvPr/>
        </p:nvSpPr>
        <p:spPr>
          <a:xfrm>
            <a:off x="8804712" y="6596390"/>
            <a:ext cx="2808782" cy="261610"/>
          </a:xfrm>
          <a:prstGeom prst="rect">
            <a:avLst/>
          </a:prstGeom>
        </p:spPr>
        <p:txBody>
          <a:bodyPr wrap="none">
            <a:spAutoFit/>
          </a:bodyPr>
          <a:lstStyle/>
          <a:p>
            <a:r>
              <a:rPr lang="en-US" sz="1100" dirty="0"/>
              <a:t>European Heart Journal (2021) 42, </a:t>
            </a:r>
            <a:r>
              <a:rPr lang="en-US" sz="1100" dirty="0" smtClean="0"/>
              <a:t>3599-3726</a:t>
            </a:r>
            <a:endParaRPr lang="en-IN" sz="1100" dirty="0"/>
          </a:p>
        </p:txBody>
      </p:sp>
    </p:spTree>
    <p:extLst>
      <p:ext uri="{BB962C8B-B14F-4D97-AF65-F5344CB8AC3E}">
        <p14:creationId xmlns:p14="http://schemas.microsoft.com/office/powerpoint/2010/main" xmlns="" val="812298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16365" y="379359"/>
            <a:ext cx="10216652" cy="6109855"/>
          </a:xfrm>
          <a:prstGeom prst="rect">
            <a:avLst/>
          </a:prstGeom>
        </p:spPr>
      </p:pic>
      <p:sp>
        <p:nvSpPr>
          <p:cNvPr id="6" name="Title 1"/>
          <p:cNvSpPr txBox="1">
            <a:spLocks/>
          </p:cNvSpPr>
          <p:nvPr/>
        </p:nvSpPr>
        <p:spPr>
          <a:xfrm>
            <a:off x="6109854" y="379359"/>
            <a:ext cx="5056909" cy="881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IN" sz="3200" b="1" dirty="0" smtClean="0">
                <a:solidFill>
                  <a:srgbClr val="C00000"/>
                </a:solidFill>
              </a:rPr>
              <a:t>Universal Definition of HF</a:t>
            </a:r>
            <a:endParaRPr lang="en-IN" sz="3200" b="1" dirty="0">
              <a:solidFill>
                <a:srgbClr val="C00000"/>
              </a:solidFill>
            </a:endParaRPr>
          </a:p>
        </p:txBody>
      </p:sp>
      <p:sp>
        <p:nvSpPr>
          <p:cNvPr id="8" name="Rounded Rectangle 7"/>
          <p:cNvSpPr/>
          <p:nvPr/>
        </p:nvSpPr>
        <p:spPr>
          <a:xfrm>
            <a:off x="3431563" y="379358"/>
            <a:ext cx="2595164" cy="610985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
        <p:nvSpPr>
          <p:cNvPr id="9" name="Rectangle 8"/>
          <p:cNvSpPr/>
          <p:nvPr/>
        </p:nvSpPr>
        <p:spPr>
          <a:xfrm>
            <a:off x="6376576" y="5240828"/>
            <a:ext cx="4887166" cy="116525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1200" dirty="0"/>
              <a:t>The Universal Definition of HF requires symptoms and/or signs caused by structural/functional cardiac abnormalities and at least 1 of: 1) elevated natriuretic peptides; or 2) objective evidence of cardiogenic pulmonary or systemic congestion.</a:t>
            </a:r>
            <a:endParaRPr lang="en-IN" sz="1200" dirty="0"/>
          </a:p>
        </p:txBody>
      </p:sp>
      <p:sp>
        <p:nvSpPr>
          <p:cNvPr id="10" name="Rectangle 9"/>
          <p:cNvSpPr/>
          <p:nvPr/>
        </p:nvSpPr>
        <p:spPr>
          <a:xfrm>
            <a:off x="9821911" y="6610245"/>
            <a:ext cx="1941557" cy="261610"/>
          </a:xfrm>
          <a:prstGeom prst="rect">
            <a:avLst/>
          </a:prstGeom>
        </p:spPr>
        <p:txBody>
          <a:bodyPr wrap="none">
            <a:spAutoFit/>
          </a:bodyPr>
          <a:lstStyle/>
          <a:p>
            <a:pPr algn="ctr"/>
            <a:r>
              <a:rPr lang="en-US" sz="1100" dirty="0">
                <a:solidFill>
                  <a:srgbClr val="222222"/>
                </a:solidFill>
                <a:latin typeface="Calibri" panose="020F0502020204030204" pitchFamily="34" charset="0"/>
                <a:cs typeface="Calibri" panose="020F0502020204030204" pitchFamily="34" charset="0"/>
              </a:rPr>
              <a:t>J Am Coll </a:t>
            </a:r>
            <a:r>
              <a:rPr lang="en-US" sz="1100" dirty="0" smtClean="0">
                <a:solidFill>
                  <a:srgbClr val="222222"/>
                </a:solidFill>
                <a:latin typeface="Calibri" panose="020F0502020204030204" pitchFamily="34" charset="0"/>
                <a:cs typeface="Calibri" panose="020F0502020204030204" pitchFamily="34" charset="0"/>
              </a:rPr>
              <a:t>Cardiol</a:t>
            </a:r>
            <a:r>
              <a:rPr lang="en-US" sz="1100" dirty="0">
                <a:solidFill>
                  <a:srgbClr val="222222"/>
                </a:solidFill>
                <a:latin typeface="Calibri" panose="020F0502020204030204" pitchFamily="34" charset="0"/>
                <a:cs typeface="Calibri" panose="020F0502020204030204" pitchFamily="34" charset="0"/>
              </a:rPr>
              <a:t> Apr 19, 2023.</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83000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94804"/>
            <a:ext cx="10058400" cy="869683"/>
          </a:xfrm>
        </p:spPr>
        <p:txBody>
          <a:bodyPr>
            <a:noAutofit/>
          </a:bodyPr>
          <a:lstStyle/>
          <a:p>
            <a:pPr algn="ctr"/>
            <a:r>
              <a:rPr lang="en-US" sz="2800" b="1" dirty="0">
                <a:solidFill>
                  <a:srgbClr val="006600"/>
                </a:solidFill>
              </a:rPr>
              <a:t>Strategies for Initiation and Optimization of Guideline-Directed Medical Therapies in Heart Failure</a:t>
            </a:r>
            <a:endParaRPr lang="en-IN" sz="2800" b="1" dirty="0">
              <a:solidFill>
                <a:srgbClr val="006600"/>
              </a:solidFill>
            </a:endParaRPr>
          </a:p>
        </p:txBody>
      </p:sp>
      <p:pic>
        <p:nvPicPr>
          <p:cNvPr id="4" name="Content Placeholder 3"/>
          <p:cNvPicPr>
            <a:picLocks noGrp="1" noChangeAspect="1"/>
          </p:cNvPicPr>
          <p:nvPr>
            <p:ph idx="1"/>
          </p:nvPr>
        </p:nvPicPr>
        <p:blipFill rotWithShape="1">
          <a:blip r:embed="rId2"/>
          <a:srcRect l="13879" t="23425" r="15975" b="8602"/>
          <a:stretch/>
        </p:blipFill>
        <p:spPr>
          <a:xfrm>
            <a:off x="1664677" y="1448935"/>
            <a:ext cx="8862646" cy="4828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793630" y="2954215"/>
            <a:ext cx="3640015" cy="8616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Ubuntu Light" panose="020B0604020202020204" charset="0"/>
            </a:endParaRPr>
          </a:p>
        </p:txBody>
      </p:sp>
      <p:sp>
        <p:nvSpPr>
          <p:cNvPr id="6" name="Rectangle 5"/>
          <p:cNvSpPr/>
          <p:nvPr/>
        </p:nvSpPr>
        <p:spPr>
          <a:xfrm>
            <a:off x="9059613" y="6596390"/>
            <a:ext cx="2935419" cy="261610"/>
          </a:xfrm>
          <a:prstGeom prst="rect">
            <a:avLst/>
          </a:prstGeom>
        </p:spPr>
        <p:txBody>
          <a:bodyPr wrap="none">
            <a:spAutoFit/>
          </a:bodyPr>
          <a:lstStyle/>
          <a:p>
            <a:r>
              <a:rPr lang="en-US" sz="1100" dirty="0">
                <a:latin typeface="Calibri" panose="020F0502020204030204" pitchFamily="34" charset="0"/>
                <a:cs typeface="Calibri" panose="020F0502020204030204" pitchFamily="34" charset="0"/>
              </a:rPr>
              <a:t>J Am Coll Cardiol HF. 2022 Dec, 10 (12) 992–995</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44013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69" y="150222"/>
            <a:ext cx="10058400" cy="922437"/>
          </a:xfrm>
        </p:spPr>
        <p:txBody>
          <a:bodyPr/>
          <a:lstStyle/>
          <a:p>
            <a:r>
              <a:rPr lang="en-US" b="1" dirty="0" smtClean="0">
                <a:solidFill>
                  <a:srgbClr val="006600"/>
                </a:solidFill>
              </a:rPr>
              <a:t>Summary </a:t>
            </a:r>
            <a:endParaRPr lang="en-IN" b="1" dirty="0">
              <a:solidFill>
                <a:srgbClr val="006600"/>
              </a:solidFill>
            </a:endParaRPr>
          </a:p>
        </p:txBody>
      </p:sp>
      <p:sp>
        <p:nvSpPr>
          <p:cNvPr id="3" name="Content Placeholder 2"/>
          <p:cNvSpPr>
            <a:spLocks noGrp="1"/>
          </p:cNvSpPr>
          <p:nvPr>
            <p:ph idx="1"/>
          </p:nvPr>
        </p:nvSpPr>
        <p:spPr>
          <a:xfrm>
            <a:off x="524934" y="1037487"/>
            <a:ext cx="11074400" cy="5679831"/>
          </a:xfrm>
        </p:spPr>
        <p:txBody>
          <a:bodyPr>
            <a:normAutofit/>
          </a:bodyPr>
          <a:lstStyle/>
          <a:p>
            <a:pPr algn="just">
              <a:lnSpc>
                <a:spcPct val="170000"/>
              </a:lnSpc>
            </a:pPr>
            <a:r>
              <a:rPr lang="en-IN" sz="1900" dirty="0" smtClean="0">
                <a:latin typeface="Calibri" panose="020F0502020204030204" pitchFamily="34" charset="0"/>
                <a:cs typeface="Calibri" panose="020F0502020204030204" pitchFamily="34" charset="0"/>
              </a:rPr>
              <a:t>ARNi </a:t>
            </a:r>
            <a:r>
              <a:rPr lang="en-IN" sz="1900" dirty="0">
                <a:latin typeface="Calibri" panose="020F0502020204030204" pitchFamily="34" charset="0"/>
                <a:cs typeface="Calibri" panose="020F0502020204030204" pitchFamily="34" charset="0"/>
              </a:rPr>
              <a:t>is the new class of drugs that simultaneously block the angiotensin II type I receptors </a:t>
            </a:r>
            <a:r>
              <a:rPr lang="en-IN" sz="1900" dirty="0" smtClean="0">
                <a:latin typeface="Calibri" panose="020F0502020204030204" pitchFamily="34" charset="0"/>
                <a:cs typeface="Calibri" panose="020F0502020204030204" pitchFamily="34" charset="0"/>
              </a:rPr>
              <a:t>and </a:t>
            </a:r>
            <a:r>
              <a:rPr lang="en-IN" sz="1900" dirty="0">
                <a:latin typeface="Calibri" panose="020F0502020204030204" pitchFamily="34" charset="0"/>
                <a:cs typeface="Calibri" panose="020F0502020204030204" pitchFamily="34" charset="0"/>
              </a:rPr>
              <a:t>inhibit </a:t>
            </a:r>
            <a:r>
              <a:rPr lang="en-IN" sz="1900" dirty="0" smtClean="0">
                <a:latin typeface="Calibri" panose="020F0502020204030204" pitchFamily="34" charset="0"/>
                <a:cs typeface="Calibri" panose="020F0502020204030204" pitchFamily="34" charset="0"/>
              </a:rPr>
              <a:t>neprilysin.</a:t>
            </a:r>
          </a:p>
          <a:p>
            <a:pPr algn="just">
              <a:lnSpc>
                <a:spcPct val="170000"/>
              </a:lnSpc>
            </a:pPr>
            <a:r>
              <a:rPr lang="en-IN" sz="1900" dirty="0">
                <a:latin typeface="Calibri" panose="020F0502020204030204" pitchFamily="34" charset="0"/>
                <a:cs typeface="Calibri" panose="020F0502020204030204" pitchFamily="34" charset="0"/>
              </a:rPr>
              <a:t>It is a supramolecular complex of six molecules of the ARB valsartan with six molecules of the NEPi prodrug, sacubitril (1:1 molar ratio</a:t>
            </a:r>
            <a:r>
              <a:rPr lang="en-IN" sz="1900" dirty="0" smtClean="0">
                <a:latin typeface="Calibri" panose="020F0502020204030204" pitchFamily="34" charset="0"/>
                <a:cs typeface="Calibri" panose="020F0502020204030204" pitchFamily="34" charset="0"/>
              </a:rPr>
              <a:t>).</a:t>
            </a:r>
          </a:p>
          <a:p>
            <a:pPr algn="just">
              <a:lnSpc>
                <a:spcPct val="170000"/>
              </a:lnSpc>
            </a:pPr>
            <a:r>
              <a:rPr lang="en-IN" sz="1900" dirty="0">
                <a:latin typeface="Calibri" panose="020F0502020204030204" pitchFamily="34" charset="0"/>
                <a:cs typeface="Calibri" panose="020F0502020204030204" pitchFamily="34" charset="0"/>
              </a:rPr>
              <a:t>By inhibiting neprilysin, </a:t>
            </a:r>
            <a:r>
              <a:rPr lang="en-IN" sz="1900" dirty="0" smtClean="0">
                <a:latin typeface="Calibri" panose="020F0502020204030204" pitchFamily="34" charset="0"/>
                <a:cs typeface="Calibri" panose="020F0502020204030204" pitchFamily="34" charset="0"/>
              </a:rPr>
              <a:t>ARNi </a:t>
            </a:r>
            <a:r>
              <a:rPr lang="en-IN" sz="1900" dirty="0">
                <a:latin typeface="Calibri" panose="020F0502020204030204" pitchFamily="34" charset="0"/>
                <a:cs typeface="Calibri" panose="020F0502020204030204" pitchFamily="34" charset="0"/>
              </a:rPr>
              <a:t>would reduce the breakdown of natriuretic peptides and increase natriuretic peptide levels (ANP, BNP and CNP). </a:t>
            </a:r>
            <a:r>
              <a:rPr lang="en-IN" sz="1900" dirty="0" smtClean="0">
                <a:latin typeface="Calibri" panose="020F0502020204030204" pitchFamily="34" charset="0"/>
                <a:cs typeface="Calibri" panose="020F0502020204030204" pitchFamily="34" charset="0"/>
              </a:rPr>
              <a:t>ARNi provides </a:t>
            </a:r>
            <a:r>
              <a:rPr lang="en-IN" sz="1900" dirty="0">
                <a:latin typeface="Calibri" panose="020F0502020204030204" pitchFamily="34" charset="0"/>
                <a:cs typeface="Calibri" panose="020F0502020204030204" pitchFamily="34" charset="0"/>
              </a:rPr>
              <a:t>simultaneous AT1 receptor blockade through valsartan to suppress the over-activation of the RAAS caused by increased Ang </a:t>
            </a:r>
            <a:r>
              <a:rPr lang="en-IN" sz="1900" dirty="0" smtClean="0">
                <a:latin typeface="Calibri" panose="020F0502020204030204" pitchFamily="34" charset="0"/>
                <a:cs typeface="Calibri" panose="020F0502020204030204" pitchFamily="34" charset="0"/>
              </a:rPr>
              <a:t>II.</a:t>
            </a:r>
          </a:p>
          <a:p>
            <a:pPr algn="just">
              <a:lnSpc>
                <a:spcPct val="170000"/>
              </a:lnSpc>
            </a:pPr>
            <a:r>
              <a:rPr lang="en-US" sz="1900" dirty="0">
                <a:latin typeface="Calibri" panose="020F0502020204030204" pitchFamily="34" charset="0"/>
                <a:cs typeface="Calibri" panose="020F0502020204030204" pitchFamily="34" charset="0"/>
              </a:rPr>
              <a:t>ARNi is approved </a:t>
            </a:r>
            <a:r>
              <a:rPr lang="en-IN" sz="1900" dirty="0">
                <a:latin typeface="Calibri" panose="020F0502020204030204" pitchFamily="34" charset="0"/>
                <a:cs typeface="Calibri" panose="020F0502020204030204" pitchFamily="34" charset="0"/>
              </a:rPr>
              <a:t>to reduce the risk of cardiovascular death and hospitalization for heart failure in adult patients with chronic heart failure. Benefits are most clearly evident in patients with LVEF below normal. LVEF is a variable measure, so use clinical judgment in deciding whom to treat.</a:t>
            </a:r>
          </a:p>
          <a:p>
            <a:pPr algn="just">
              <a:lnSpc>
                <a:spcPct val="170000"/>
              </a:lnSpc>
            </a:pPr>
            <a:endParaRPr lang="en-IN" sz="2100" dirty="0" smtClean="0">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a:p>
            <a:endParaRPr lang="en-US" sz="1900" dirty="0" smtClean="0">
              <a:latin typeface="Calibri" panose="020F0502020204030204" pitchFamily="34" charset="0"/>
              <a:cs typeface="Calibri" panose="020F0502020204030204" pitchFamily="34" charset="0"/>
            </a:endParaRPr>
          </a:p>
          <a:p>
            <a:endParaRPr lang="en-IN" dirty="0"/>
          </a:p>
        </p:txBody>
      </p:sp>
    </p:spTree>
    <p:extLst>
      <p:ext uri="{BB962C8B-B14F-4D97-AF65-F5344CB8AC3E}">
        <p14:creationId xmlns:p14="http://schemas.microsoft.com/office/powerpoint/2010/main" xmlns="" val="39443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77" y="537086"/>
            <a:ext cx="10058400" cy="922437"/>
          </a:xfrm>
        </p:spPr>
        <p:txBody>
          <a:bodyPr/>
          <a:lstStyle/>
          <a:p>
            <a:r>
              <a:rPr lang="en-US" b="1" dirty="0" smtClean="0">
                <a:solidFill>
                  <a:srgbClr val="006600"/>
                </a:solidFill>
              </a:rPr>
              <a:t>Summary </a:t>
            </a:r>
            <a:endParaRPr lang="en-IN" b="1" dirty="0">
              <a:solidFill>
                <a:srgbClr val="006600"/>
              </a:solidFill>
            </a:endParaRPr>
          </a:p>
        </p:txBody>
      </p:sp>
      <p:sp>
        <p:nvSpPr>
          <p:cNvPr id="3" name="Content Placeholder 2"/>
          <p:cNvSpPr>
            <a:spLocks noGrp="1"/>
          </p:cNvSpPr>
          <p:nvPr>
            <p:ph idx="1"/>
          </p:nvPr>
        </p:nvSpPr>
        <p:spPr>
          <a:xfrm>
            <a:off x="486507" y="1635369"/>
            <a:ext cx="11013831" cy="4888524"/>
          </a:xfrm>
        </p:spPr>
        <p:txBody>
          <a:bodyPr>
            <a:normAutofit/>
          </a:bodyPr>
          <a:lstStyle/>
          <a:p>
            <a:pPr algn="just">
              <a:lnSpc>
                <a:spcPct val="150000"/>
              </a:lnSpc>
            </a:pPr>
            <a:r>
              <a:rPr lang="en-US" sz="2000" dirty="0" smtClean="0">
                <a:latin typeface="Calibri" panose="020F0502020204030204" pitchFamily="34" charset="0"/>
                <a:cs typeface="Calibri" panose="020F0502020204030204" pitchFamily="34" charset="0"/>
              </a:rPr>
              <a:t>ARNi </a:t>
            </a:r>
            <a:r>
              <a:rPr lang="en-US" sz="2000" dirty="0">
                <a:latin typeface="Calibri" panose="020F0502020204030204" pitchFamily="34" charset="0"/>
                <a:cs typeface="Calibri" panose="020F0502020204030204" pitchFamily="34" charset="0"/>
              </a:rPr>
              <a:t>is now recommended across the spectrum of HF. </a:t>
            </a:r>
          </a:p>
          <a:p>
            <a:pPr algn="just">
              <a:lnSpc>
                <a:spcPct val="150000"/>
              </a:lnSpc>
            </a:pPr>
            <a:r>
              <a:rPr lang="en-US" sz="2000" dirty="0" smtClean="0">
                <a:latin typeface="Calibri" panose="020F0502020204030204" pitchFamily="34" charset="0"/>
                <a:cs typeface="Calibri" panose="020F0502020204030204" pitchFamily="34" charset="0"/>
              </a:rPr>
              <a:t>ARNi is recommended </a:t>
            </a:r>
            <a:r>
              <a:rPr lang="en-US" sz="2000" dirty="0">
                <a:latin typeface="Calibri" panose="020F0502020204030204" pitchFamily="34" charset="0"/>
                <a:cs typeface="Calibri" panose="020F0502020204030204" pitchFamily="34" charset="0"/>
              </a:rPr>
              <a:t>as first line agents in all HFrEF patients. </a:t>
            </a:r>
          </a:p>
          <a:p>
            <a:pPr algn="just">
              <a:lnSpc>
                <a:spcPct val="150000"/>
              </a:lnSpc>
            </a:pPr>
            <a:r>
              <a:rPr lang="en-US" sz="2000" dirty="0">
                <a:latin typeface="Calibri" panose="020F0502020204030204" pitchFamily="34" charset="0"/>
                <a:cs typeface="Calibri" panose="020F0502020204030204" pitchFamily="34" charset="0"/>
              </a:rPr>
              <a:t>ARNi is recommended as de novo treatment in hospitalized patients with acute HF before discharge.</a:t>
            </a:r>
          </a:p>
          <a:p>
            <a:pPr algn="just">
              <a:lnSpc>
                <a:spcPct val="150000"/>
              </a:lnSpc>
            </a:pPr>
            <a:r>
              <a:rPr lang="en-US" sz="2000" dirty="0">
                <a:latin typeface="Calibri" panose="020F0502020204030204" pitchFamily="34" charset="0"/>
                <a:cs typeface="Calibri" panose="020F0502020204030204" pitchFamily="34" charset="0"/>
              </a:rPr>
              <a:t>Among patients with current or previous symptomatic HFmrEF, use of </a:t>
            </a:r>
            <a:r>
              <a:rPr lang="en-US" sz="2000" dirty="0" smtClean="0">
                <a:latin typeface="Calibri" panose="020F0502020204030204" pitchFamily="34" charset="0"/>
                <a:cs typeface="Calibri" panose="020F0502020204030204" pitchFamily="34" charset="0"/>
              </a:rPr>
              <a:t>ARNi </a:t>
            </a:r>
            <a:r>
              <a:rPr lang="en-US" sz="2000" dirty="0">
                <a:latin typeface="Calibri" panose="020F0502020204030204" pitchFamily="34" charset="0"/>
                <a:cs typeface="Calibri" panose="020F0502020204030204" pitchFamily="34" charset="0"/>
              </a:rPr>
              <a:t>may be considered to reduce the risk of HF hospitalization and cardiovascular mortality, particularly among patients with LVEF on the lower end of this spectrum.</a:t>
            </a:r>
          </a:p>
          <a:p>
            <a:pPr algn="just">
              <a:lnSpc>
                <a:spcPct val="150000"/>
              </a:lnSpc>
            </a:pPr>
            <a:r>
              <a:rPr lang="en-US" sz="2000" dirty="0">
                <a:latin typeface="Calibri" panose="020F0502020204030204" pitchFamily="34" charset="0"/>
                <a:cs typeface="Calibri" panose="020F0502020204030204" pitchFamily="34" charset="0"/>
              </a:rPr>
              <a:t>In selected patients with HFpEF, ARNi may be considered to decrease hospitalizations, particularly among patients with LVEF on the lower end of this </a:t>
            </a:r>
            <a:r>
              <a:rPr lang="en-US" sz="2000" dirty="0" smtClean="0">
                <a:latin typeface="Calibri" panose="020F0502020204030204" pitchFamily="34" charset="0"/>
                <a:cs typeface="Calibri" panose="020F0502020204030204" pitchFamily="34" charset="0"/>
              </a:rPr>
              <a:t>spectrum.</a:t>
            </a:r>
          </a:p>
          <a:p>
            <a:pPr algn="just">
              <a:lnSpc>
                <a:spcPct val="150000"/>
              </a:lnSpc>
            </a:pPr>
            <a:r>
              <a:rPr lang="en-US" sz="2000" dirty="0" smtClean="0">
                <a:latin typeface="Calibri" panose="020F0502020204030204" pitchFamily="34" charset="0"/>
                <a:cs typeface="Calibri" panose="020F0502020204030204" pitchFamily="34" charset="0"/>
              </a:rPr>
              <a:t>Has both cardiac </a:t>
            </a:r>
            <a:r>
              <a:rPr lang="en-US" sz="2000" dirty="0">
                <a:latin typeface="Calibri" panose="020F0502020204030204" pitchFamily="34" charset="0"/>
                <a:cs typeface="Calibri" panose="020F0502020204030204" pitchFamily="34" charset="0"/>
              </a:rPr>
              <a:t>and extracardiac protective </a:t>
            </a:r>
            <a:r>
              <a:rPr lang="en-US" sz="2000" dirty="0" smtClean="0">
                <a:latin typeface="Calibri" panose="020F0502020204030204" pitchFamily="34" charset="0"/>
                <a:cs typeface="Calibri" panose="020F0502020204030204" pitchFamily="34" charset="0"/>
              </a:rPr>
              <a:t>effects.</a:t>
            </a:r>
            <a:endParaRPr lang="en-IN" sz="2000" dirty="0">
              <a:latin typeface="Calibri" panose="020F0502020204030204" pitchFamily="34" charset="0"/>
              <a:cs typeface="Calibri" panose="020F0502020204030204" pitchFamily="34" charset="0"/>
            </a:endParaRPr>
          </a:p>
          <a:p>
            <a:pPr marL="0" indent="0" algn="just">
              <a:lnSpc>
                <a:spcPct val="150000"/>
              </a:lnSpc>
              <a:buNone/>
            </a:pPr>
            <a:endParaRPr lang="en-US" sz="2000" dirty="0" smtClean="0">
              <a:latin typeface="Calibri" panose="020F0502020204030204" pitchFamily="34" charset="0"/>
              <a:cs typeface="Calibri" panose="020F0502020204030204" pitchFamily="34" charset="0"/>
            </a:endParaRPr>
          </a:p>
          <a:p>
            <a:pPr algn="just">
              <a:lnSpc>
                <a:spcPct val="150000"/>
              </a:lnSpc>
            </a:pPr>
            <a:endParaRPr lang="en-I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7475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7271" y="2457381"/>
            <a:ext cx="6572633" cy="1569660"/>
          </a:xfrm>
          <a:prstGeom prst="rect">
            <a:avLst/>
          </a:prstGeom>
          <a:noFill/>
        </p:spPr>
        <p:txBody>
          <a:bodyPr wrap="none" lIns="91440" tIns="45720" rIns="91440" bIns="45720">
            <a:spAutoFit/>
          </a:bodyPr>
          <a:lstStyle/>
          <a:p>
            <a:pPr algn="ctr"/>
            <a:r>
              <a:rPr lang="en-US" sz="9600" b="0" cap="none" spc="0" dirty="0" smtClean="0">
                <a:ln w="0"/>
                <a:solidFill>
                  <a:srgbClr val="006600"/>
                </a:solidFill>
                <a:effectLst>
                  <a:reflection blurRad="6350" stA="53000" endA="300" endPos="35500" dir="5400000" sy="-90000" algn="bl" rotWithShape="0"/>
                </a:effectLst>
                <a:latin typeface="Candara" panose="020E0502030303020204" pitchFamily="34" charset="0"/>
              </a:rPr>
              <a:t>THANK YOU</a:t>
            </a:r>
            <a:endParaRPr lang="en-US" sz="9600" b="0" cap="none" spc="0" dirty="0">
              <a:ln w="0"/>
              <a:solidFill>
                <a:srgbClr val="006600"/>
              </a:solidFill>
              <a:effectLst>
                <a:reflection blurRad="6350" stA="53000" endA="300" endPos="35500" dir="5400000" sy="-90000" algn="bl" rotWithShape="0"/>
              </a:effectLst>
              <a:latin typeface="Candara" panose="020E0502030303020204" pitchFamily="34" charset="0"/>
            </a:endParaRPr>
          </a:p>
        </p:txBody>
      </p:sp>
    </p:spTree>
    <p:extLst>
      <p:ext uri="{BB962C8B-B14F-4D97-AF65-F5344CB8AC3E}">
        <p14:creationId xmlns:p14="http://schemas.microsoft.com/office/powerpoint/2010/main" xmlns="" val="17238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1" y="462485"/>
            <a:ext cx="10058400" cy="715151"/>
          </a:xfrm>
        </p:spPr>
        <p:txBody>
          <a:bodyPr>
            <a:normAutofit/>
          </a:bodyPr>
          <a:lstStyle/>
          <a:p>
            <a:r>
              <a:rPr lang="en-IN" sz="3200" b="1" dirty="0" smtClean="0">
                <a:solidFill>
                  <a:srgbClr val="C00000"/>
                </a:solidFill>
              </a:rPr>
              <a:t>Diagnosis of </a:t>
            </a:r>
            <a:r>
              <a:rPr lang="en-IN" sz="3200" b="1" dirty="0">
                <a:solidFill>
                  <a:srgbClr val="C00000"/>
                </a:solidFill>
              </a:rPr>
              <a:t>HF</a:t>
            </a:r>
          </a:p>
        </p:txBody>
      </p:sp>
      <p:sp>
        <p:nvSpPr>
          <p:cNvPr id="3" name="Content Placeholder 2"/>
          <p:cNvSpPr>
            <a:spLocks noGrp="1"/>
          </p:cNvSpPr>
          <p:nvPr>
            <p:ph idx="1"/>
          </p:nvPr>
        </p:nvSpPr>
        <p:spPr>
          <a:xfrm>
            <a:off x="858980" y="1354974"/>
            <a:ext cx="10654145" cy="1263535"/>
          </a:xfrm>
        </p:spPr>
        <p:txBody>
          <a:bodyPr>
            <a:normAutofit/>
          </a:bodyPr>
          <a:lstStyle/>
          <a:p>
            <a:pPr marL="0" indent="0" algn="just">
              <a:lnSpc>
                <a:spcPct val="150000"/>
              </a:lnSpc>
              <a:buNone/>
            </a:pPr>
            <a:r>
              <a:rPr lang="en-US" dirty="0"/>
              <a:t>Two or more major criteria or 1 major criterion plus 2 minor criteria are strictly required to make the diagnosis</a:t>
            </a:r>
            <a:r>
              <a:rPr lang="en-US" dirty="0" smtClean="0"/>
              <a:t>.</a:t>
            </a:r>
          </a:p>
        </p:txBody>
      </p:sp>
      <p:sp>
        <p:nvSpPr>
          <p:cNvPr id="4" name="Rectangle 3"/>
          <p:cNvSpPr/>
          <p:nvPr/>
        </p:nvSpPr>
        <p:spPr>
          <a:xfrm>
            <a:off x="7342910" y="2395202"/>
            <a:ext cx="3629890" cy="341632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IN" dirty="0"/>
              <a:t>Minor criteria include </a:t>
            </a:r>
            <a:endParaRPr lang="en-IN" dirty="0" smtClean="0"/>
          </a:p>
          <a:p>
            <a:pPr marL="285750" indent="-285750" algn="just">
              <a:lnSpc>
                <a:spcPct val="150000"/>
              </a:lnSpc>
              <a:buFont typeface="Courier New" panose="02070309020205020404" pitchFamily="49" charset="0"/>
              <a:buChar char="o"/>
            </a:pPr>
            <a:r>
              <a:rPr lang="en-IN" dirty="0"/>
              <a:t>D</a:t>
            </a:r>
            <a:r>
              <a:rPr lang="en-IN" dirty="0" smtClean="0"/>
              <a:t>yspnea </a:t>
            </a:r>
            <a:r>
              <a:rPr lang="en-IN" dirty="0"/>
              <a:t>on </a:t>
            </a:r>
            <a:r>
              <a:rPr lang="en-IN" dirty="0" smtClean="0"/>
              <a:t>exertion</a:t>
            </a:r>
          </a:p>
          <a:p>
            <a:pPr marL="285750" indent="-285750" algn="just">
              <a:lnSpc>
                <a:spcPct val="150000"/>
              </a:lnSpc>
              <a:buFont typeface="Courier New" panose="02070309020205020404" pitchFamily="49" charset="0"/>
              <a:buChar char="o"/>
            </a:pPr>
            <a:r>
              <a:rPr lang="en-IN" dirty="0"/>
              <a:t>N</a:t>
            </a:r>
            <a:r>
              <a:rPr lang="en-IN" dirty="0" smtClean="0"/>
              <a:t>octurnal cough</a:t>
            </a:r>
          </a:p>
          <a:p>
            <a:pPr marL="285750" indent="-285750" algn="just">
              <a:lnSpc>
                <a:spcPct val="150000"/>
              </a:lnSpc>
              <a:buFont typeface="Courier New" panose="02070309020205020404" pitchFamily="49" charset="0"/>
              <a:buChar char="o"/>
            </a:pPr>
            <a:r>
              <a:rPr lang="en-IN" dirty="0"/>
              <a:t>A</a:t>
            </a:r>
            <a:r>
              <a:rPr lang="en-IN" dirty="0" smtClean="0"/>
              <a:t>nkle edema</a:t>
            </a:r>
          </a:p>
          <a:p>
            <a:pPr marL="285750" indent="-285750" algn="just">
              <a:lnSpc>
                <a:spcPct val="150000"/>
              </a:lnSpc>
              <a:buFont typeface="Courier New" panose="02070309020205020404" pitchFamily="49" charset="0"/>
              <a:buChar char="o"/>
            </a:pPr>
            <a:r>
              <a:rPr lang="en-IN" dirty="0"/>
              <a:t>T</a:t>
            </a:r>
            <a:r>
              <a:rPr lang="en-IN" dirty="0" smtClean="0"/>
              <a:t>achycardia </a:t>
            </a:r>
            <a:r>
              <a:rPr lang="en-IN" dirty="0"/>
              <a:t>with heart rate over 120 </a:t>
            </a:r>
            <a:r>
              <a:rPr lang="en-IN" dirty="0" smtClean="0"/>
              <a:t>beats/minute</a:t>
            </a:r>
          </a:p>
          <a:p>
            <a:pPr marL="285750" indent="-285750" algn="just">
              <a:lnSpc>
                <a:spcPct val="150000"/>
              </a:lnSpc>
              <a:buFont typeface="Courier New" panose="02070309020205020404" pitchFamily="49" charset="0"/>
              <a:buChar char="o"/>
            </a:pPr>
            <a:r>
              <a:rPr lang="en-IN" dirty="0" smtClean="0"/>
              <a:t>Hepatomegaly</a:t>
            </a:r>
          </a:p>
          <a:p>
            <a:pPr marL="285750" indent="-285750" algn="just">
              <a:lnSpc>
                <a:spcPct val="150000"/>
              </a:lnSpc>
              <a:buFont typeface="Courier New" panose="02070309020205020404" pitchFamily="49" charset="0"/>
              <a:buChar char="o"/>
            </a:pPr>
            <a:r>
              <a:rPr lang="en-IN" dirty="0"/>
              <a:t>P</a:t>
            </a:r>
            <a:r>
              <a:rPr lang="en-IN" dirty="0" smtClean="0"/>
              <a:t>leural effusion</a:t>
            </a:r>
            <a:endParaRPr lang="en-IN" dirty="0"/>
          </a:p>
        </p:txBody>
      </p:sp>
      <p:sp>
        <p:nvSpPr>
          <p:cNvPr id="5" name="Rectangle 4"/>
          <p:cNvSpPr/>
          <p:nvPr/>
        </p:nvSpPr>
        <p:spPr>
          <a:xfrm>
            <a:off x="2050472" y="2395202"/>
            <a:ext cx="3713019" cy="341632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IN" dirty="0"/>
              <a:t>Major criteria include </a:t>
            </a:r>
            <a:endParaRPr lang="en-IN" dirty="0" smtClean="0"/>
          </a:p>
          <a:p>
            <a:pPr marL="285750" indent="-285750" algn="just">
              <a:lnSpc>
                <a:spcPct val="150000"/>
              </a:lnSpc>
              <a:buFont typeface="Courier New" panose="02070309020205020404" pitchFamily="49" charset="0"/>
              <a:buChar char="o"/>
            </a:pPr>
            <a:r>
              <a:rPr lang="en-IN" dirty="0" smtClean="0"/>
              <a:t>Orthopnea</a:t>
            </a:r>
          </a:p>
          <a:p>
            <a:pPr marL="285750" indent="-285750" algn="just">
              <a:lnSpc>
                <a:spcPct val="150000"/>
              </a:lnSpc>
              <a:buFont typeface="Courier New" panose="02070309020205020404" pitchFamily="49" charset="0"/>
              <a:buChar char="o"/>
            </a:pPr>
            <a:r>
              <a:rPr lang="en-IN" dirty="0"/>
              <a:t>J</a:t>
            </a:r>
            <a:r>
              <a:rPr lang="en-IN" dirty="0" smtClean="0"/>
              <a:t>ugular </a:t>
            </a:r>
            <a:r>
              <a:rPr lang="en-IN" dirty="0"/>
              <a:t>venous </a:t>
            </a:r>
            <a:r>
              <a:rPr lang="en-IN" dirty="0" smtClean="0"/>
              <a:t>distension</a:t>
            </a:r>
          </a:p>
          <a:p>
            <a:pPr marL="285750" indent="-285750" algn="just">
              <a:lnSpc>
                <a:spcPct val="150000"/>
              </a:lnSpc>
              <a:buFont typeface="Courier New" panose="02070309020205020404" pitchFamily="49" charset="0"/>
              <a:buChar char="o"/>
            </a:pPr>
            <a:r>
              <a:rPr lang="en-IN" dirty="0"/>
              <a:t>H</a:t>
            </a:r>
            <a:r>
              <a:rPr lang="en-IN" dirty="0" smtClean="0"/>
              <a:t>epatojugular reflux</a:t>
            </a:r>
          </a:p>
          <a:p>
            <a:pPr marL="285750" indent="-285750" algn="just">
              <a:lnSpc>
                <a:spcPct val="150000"/>
              </a:lnSpc>
              <a:buFont typeface="Courier New" panose="02070309020205020404" pitchFamily="49" charset="0"/>
              <a:buChar char="o"/>
            </a:pPr>
            <a:r>
              <a:rPr lang="en-IN" dirty="0" smtClean="0"/>
              <a:t>Rales</a:t>
            </a:r>
          </a:p>
          <a:p>
            <a:pPr marL="285750" indent="-285750" algn="just">
              <a:lnSpc>
                <a:spcPct val="150000"/>
              </a:lnSpc>
              <a:buFont typeface="Courier New" panose="02070309020205020404" pitchFamily="49" charset="0"/>
              <a:buChar char="o"/>
            </a:pPr>
            <a:r>
              <a:rPr lang="en-IN" dirty="0" smtClean="0"/>
              <a:t>S3 </a:t>
            </a:r>
            <a:r>
              <a:rPr lang="en-IN" dirty="0"/>
              <a:t>gallop </a:t>
            </a:r>
            <a:r>
              <a:rPr lang="en-IN" dirty="0" smtClean="0"/>
              <a:t>rhythm</a:t>
            </a:r>
          </a:p>
          <a:p>
            <a:pPr marL="285750" indent="-285750" algn="just">
              <a:lnSpc>
                <a:spcPct val="150000"/>
              </a:lnSpc>
              <a:buFont typeface="Courier New" panose="02070309020205020404" pitchFamily="49" charset="0"/>
              <a:buChar char="o"/>
            </a:pPr>
            <a:r>
              <a:rPr lang="en-IN" dirty="0"/>
              <a:t>A</a:t>
            </a:r>
            <a:r>
              <a:rPr lang="en-IN" dirty="0" smtClean="0"/>
              <a:t>cute </a:t>
            </a:r>
            <a:r>
              <a:rPr lang="en-IN" dirty="0"/>
              <a:t>pulmonary </a:t>
            </a:r>
            <a:r>
              <a:rPr lang="en-IN" dirty="0" smtClean="0"/>
              <a:t>edema</a:t>
            </a:r>
            <a:endParaRPr lang="en-IN" dirty="0"/>
          </a:p>
          <a:p>
            <a:pPr marL="285750" indent="-285750" algn="just">
              <a:lnSpc>
                <a:spcPct val="150000"/>
              </a:lnSpc>
              <a:buFont typeface="Courier New" panose="02070309020205020404" pitchFamily="49" charset="0"/>
              <a:buChar char="o"/>
            </a:pPr>
            <a:r>
              <a:rPr lang="en-IN" dirty="0" smtClean="0"/>
              <a:t>Cardiomegaly</a:t>
            </a:r>
            <a:endParaRPr lang="en-IN" dirty="0"/>
          </a:p>
        </p:txBody>
      </p:sp>
      <p:sp>
        <p:nvSpPr>
          <p:cNvPr id="6" name="Rectangle 5"/>
          <p:cNvSpPr/>
          <p:nvPr/>
        </p:nvSpPr>
        <p:spPr>
          <a:xfrm>
            <a:off x="9821911" y="6610245"/>
            <a:ext cx="1941557" cy="261610"/>
          </a:xfrm>
          <a:prstGeom prst="rect">
            <a:avLst/>
          </a:prstGeom>
        </p:spPr>
        <p:txBody>
          <a:bodyPr wrap="none">
            <a:spAutoFit/>
          </a:bodyPr>
          <a:lstStyle/>
          <a:p>
            <a:pPr algn="ctr"/>
            <a:r>
              <a:rPr lang="en-US" sz="1100" dirty="0">
                <a:solidFill>
                  <a:srgbClr val="222222"/>
                </a:solidFill>
                <a:latin typeface="Calibri" panose="020F0502020204030204" pitchFamily="34" charset="0"/>
                <a:cs typeface="Calibri" panose="020F0502020204030204" pitchFamily="34" charset="0"/>
              </a:rPr>
              <a:t>J Am Coll </a:t>
            </a:r>
            <a:r>
              <a:rPr lang="en-US" sz="1100" dirty="0" smtClean="0">
                <a:solidFill>
                  <a:srgbClr val="222222"/>
                </a:solidFill>
                <a:latin typeface="Calibri" panose="020F0502020204030204" pitchFamily="34" charset="0"/>
                <a:cs typeface="Calibri" panose="020F0502020204030204" pitchFamily="34" charset="0"/>
              </a:rPr>
              <a:t>Cardiol</a:t>
            </a:r>
            <a:r>
              <a:rPr lang="en-US" sz="1100" dirty="0">
                <a:solidFill>
                  <a:srgbClr val="222222"/>
                </a:solidFill>
                <a:latin typeface="Calibri" panose="020F0502020204030204" pitchFamily="34" charset="0"/>
                <a:cs typeface="Calibri" panose="020F0502020204030204" pitchFamily="34" charset="0"/>
              </a:rPr>
              <a:t> Apr 19, 2023.</a:t>
            </a:r>
            <a:endParaRPr lang="en-IN"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04954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778" y="355599"/>
            <a:ext cx="5367867" cy="1067672"/>
          </a:xfrm>
        </p:spPr>
        <p:txBody>
          <a:bodyPr/>
          <a:lstStyle/>
          <a:p>
            <a:pPr algn="ctr"/>
            <a:r>
              <a:rPr lang="en-US" b="1" dirty="0" smtClean="0">
                <a:solidFill>
                  <a:srgbClr val="006600"/>
                </a:solidFill>
              </a:rPr>
              <a:t>Diagnosis of HF</a:t>
            </a:r>
            <a:endParaRPr lang="en-IN" b="1" dirty="0">
              <a:solidFill>
                <a:srgbClr val="006600"/>
              </a:solidFill>
            </a:endParaRPr>
          </a:p>
        </p:txBody>
      </p:sp>
      <p:pic>
        <p:nvPicPr>
          <p:cNvPr id="4" name="New picture"/>
          <p:cNvPicPr>
            <a:picLocks noGrp="1"/>
          </p:cNvPicPr>
          <p:nvPr>
            <p:ph idx="1"/>
          </p:nvPr>
        </p:nvPicPr>
        <p:blipFill>
          <a:blip r:embed="rId3" cstate="print"/>
          <a:stretch>
            <a:fillRect/>
          </a:stretch>
        </p:blipFill>
        <p:spPr>
          <a:xfrm>
            <a:off x="338667" y="355599"/>
            <a:ext cx="5418665" cy="6146800"/>
          </a:xfrm>
          <a:prstGeom prst="rect">
            <a:avLst/>
          </a:prstGeom>
        </p:spPr>
      </p:pic>
      <p:sp>
        <p:nvSpPr>
          <p:cNvPr id="5" name="Rectangle 4"/>
          <p:cNvSpPr/>
          <p:nvPr/>
        </p:nvSpPr>
        <p:spPr>
          <a:xfrm>
            <a:off x="8804712" y="6596390"/>
            <a:ext cx="2808782" cy="261610"/>
          </a:xfrm>
          <a:prstGeom prst="rect">
            <a:avLst/>
          </a:prstGeom>
        </p:spPr>
        <p:txBody>
          <a:bodyPr wrap="none">
            <a:spAutoFit/>
          </a:bodyPr>
          <a:lstStyle/>
          <a:p>
            <a:r>
              <a:rPr lang="en-US" sz="1100" dirty="0"/>
              <a:t>European Heart Journal (2021) 42, </a:t>
            </a:r>
            <a:r>
              <a:rPr lang="en-US" sz="1100" dirty="0" smtClean="0"/>
              <a:t>3599-3726</a:t>
            </a:r>
            <a:endParaRPr lang="en-IN" sz="1100" dirty="0"/>
          </a:p>
        </p:txBody>
      </p:sp>
      <p:sp>
        <p:nvSpPr>
          <p:cNvPr id="6" name="Rectangle 5"/>
          <p:cNvSpPr/>
          <p:nvPr/>
        </p:nvSpPr>
        <p:spPr>
          <a:xfrm>
            <a:off x="6120778" y="1609538"/>
            <a:ext cx="5492716" cy="4493538"/>
          </a:xfrm>
          <a:prstGeom prst="rect">
            <a:avLst/>
          </a:prstGeom>
        </p:spPr>
        <p:txBody>
          <a:bodyPr wrap="square">
            <a:spAutoFit/>
          </a:bodyPr>
          <a:lstStyle/>
          <a:p>
            <a:pPr marL="285750" indent="-285750" algn="just">
              <a:buFont typeface="Wingdings" panose="05000000000000000000" pitchFamily="2" charset="2"/>
              <a:buChar char="v"/>
            </a:pPr>
            <a:r>
              <a:rPr lang="en-US" dirty="0">
                <a:latin typeface="Calibri" panose="020F0502020204030204" pitchFamily="34" charset="0"/>
                <a:cs typeface="Calibri" panose="020F0502020204030204" pitchFamily="34" charset="0"/>
              </a:rPr>
              <a:t>A plasma concentration of B-type natriuretic peptide (BNP) </a:t>
            </a:r>
            <a:r>
              <a:rPr lang="en-US" dirty="0" smtClean="0">
                <a:latin typeface="Calibri" panose="020F0502020204030204" pitchFamily="34" charset="0"/>
                <a:cs typeface="Calibri" panose="020F0502020204030204" pitchFamily="34" charset="0"/>
              </a:rPr>
              <a:t>&lt;</a:t>
            </a:r>
            <a:r>
              <a:rPr lang="en-IN" dirty="0" smtClean="0">
                <a:latin typeface="Calibri" panose="020F0502020204030204" pitchFamily="34" charset="0"/>
                <a:cs typeface="Calibri" panose="020F0502020204030204" pitchFamily="34" charset="0"/>
              </a:rPr>
              <a:t>35 </a:t>
            </a:r>
            <a:r>
              <a:rPr lang="en-IN" dirty="0">
                <a:latin typeface="Calibri" panose="020F0502020204030204" pitchFamily="34" charset="0"/>
                <a:cs typeface="Calibri" panose="020F0502020204030204" pitchFamily="34" charset="0"/>
              </a:rPr>
              <a:t>pg/mL, N-terminal pro-B-type natriuretic peptide (NT-proBNP</a:t>
            </a:r>
            <a:r>
              <a:rPr lang="en-IN" dirty="0" smtClean="0">
                <a:latin typeface="Calibri" panose="020F0502020204030204" pitchFamily="34" charset="0"/>
                <a:cs typeface="Calibri" panose="020F0502020204030204" pitchFamily="34" charset="0"/>
              </a:rPr>
              <a:t>) &lt;</a:t>
            </a:r>
            <a:r>
              <a:rPr lang="en-US" dirty="0" smtClean="0">
                <a:latin typeface="Calibri" panose="020F0502020204030204" pitchFamily="34" charset="0"/>
                <a:cs typeface="Calibri" panose="020F0502020204030204" pitchFamily="34" charset="0"/>
              </a:rPr>
              <a:t>125 </a:t>
            </a:r>
            <a:r>
              <a:rPr lang="en-US" dirty="0">
                <a:latin typeface="Calibri" panose="020F0502020204030204" pitchFamily="34" charset="0"/>
                <a:cs typeface="Calibri" panose="020F0502020204030204" pitchFamily="34" charset="0"/>
              </a:rPr>
              <a:t>pg/ </a:t>
            </a:r>
            <a:r>
              <a:rPr lang="en-US" dirty="0" smtClean="0">
                <a:latin typeface="Calibri" panose="020F0502020204030204" pitchFamily="34" charset="0"/>
                <a:cs typeface="Calibri" panose="020F0502020204030204" pitchFamily="34" charset="0"/>
              </a:rPr>
              <a:t>mL</a:t>
            </a:r>
            <a:r>
              <a:rPr lang="en-US" dirty="0">
                <a:latin typeface="Calibri" panose="020F0502020204030204" pitchFamily="34" charset="0"/>
                <a:cs typeface="Calibri" panose="020F0502020204030204" pitchFamily="34" charset="0"/>
              </a:rPr>
              <a:t> make a diagnosis of HF unlikely. </a:t>
            </a:r>
            <a:endParaRPr lang="en-US" dirty="0" smtClean="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endParaRPr lang="en-US"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dirty="0">
                <a:latin typeface="Calibri" panose="020F0502020204030204" pitchFamily="34" charset="0"/>
                <a:cs typeface="Calibri" panose="020F0502020204030204" pitchFamily="34" charset="0"/>
              </a:rPr>
              <a:t>According to the guidelines of the American College of Cardiology Foundation/American Heart Association (ACCF/AHA) and the European Society of Cardiology (ESC), BNP and NT-proBNP are considered to be the most valuable and reliable biomarkers for diagnosing HF and cardiac dysfunction. </a:t>
            </a:r>
          </a:p>
          <a:p>
            <a:pPr marL="285750" indent="-285750" algn="just">
              <a:buFont typeface="Wingdings" panose="05000000000000000000" pitchFamily="2" charset="2"/>
              <a:buChar char="v"/>
            </a:pPr>
            <a:endParaRPr lang="en-US" dirty="0" smtClean="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dirty="0" smtClean="0">
                <a:latin typeface="Calibri" panose="020F0502020204030204" pitchFamily="34" charset="0"/>
                <a:cs typeface="Calibri" panose="020F0502020204030204" pitchFamily="34" charset="0"/>
              </a:rPr>
              <a:t>They </a:t>
            </a:r>
            <a:r>
              <a:rPr lang="en-US" dirty="0">
                <a:latin typeface="Calibri" panose="020F0502020204030204" pitchFamily="34" charset="0"/>
                <a:cs typeface="Calibri" panose="020F0502020204030204" pitchFamily="34" charset="0"/>
              </a:rPr>
              <a:t>are also responsible for the determination of the severity, guiding the relevant treatment strategies, and assessing the prognosis of heart </a:t>
            </a:r>
            <a:r>
              <a:rPr lang="en-US" dirty="0" smtClean="0">
                <a:latin typeface="Calibri" panose="020F0502020204030204" pitchFamily="34" charset="0"/>
                <a:cs typeface="Calibri" panose="020F0502020204030204" pitchFamily="34" charset="0"/>
              </a:rPr>
              <a:t>disease.</a:t>
            </a:r>
            <a:endParaRPr lang="en-IN"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endParaRPr lang="en-IN" sz="1600" dirty="0">
              <a:latin typeface="Calibri" panose="020F0502020204030204" pitchFamily="34" charset="0"/>
              <a:cs typeface="Calibri" panose="020F0502020204030204" pitchFamily="34" charset="0"/>
            </a:endParaRPr>
          </a:p>
        </p:txBody>
      </p:sp>
      <p:sp>
        <p:nvSpPr>
          <p:cNvPr id="7" name="Rectangle 6"/>
          <p:cNvSpPr/>
          <p:nvPr/>
        </p:nvSpPr>
        <p:spPr>
          <a:xfrm>
            <a:off x="6518711" y="3047706"/>
            <a:ext cx="5317689" cy="369332"/>
          </a:xfrm>
          <a:prstGeom prst="rect">
            <a:avLst/>
          </a:prstGeom>
        </p:spPr>
        <p:txBody>
          <a:bodyPr wrap="square">
            <a:spAutoFit/>
          </a:bodyPr>
          <a:lstStyle/>
          <a:p>
            <a:endParaRPr lang="en-IN" dirty="0"/>
          </a:p>
        </p:txBody>
      </p:sp>
      <p:sp>
        <p:nvSpPr>
          <p:cNvPr id="8" name="Rectangle 7"/>
          <p:cNvSpPr/>
          <p:nvPr/>
        </p:nvSpPr>
        <p:spPr>
          <a:xfrm>
            <a:off x="4536858" y="1609538"/>
            <a:ext cx="1152742" cy="830997"/>
          </a:xfrm>
          <a:prstGeom prst="rect">
            <a:avLst/>
          </a:prstGeom>
          <a:solidFill>
            <a:srgbClr val="FFFF00"/>
          </a:solidFill>
        </p:spPr>
        <p:txBody>
          <a:bodyPr wrap="square">
            <a:spAutoFit/>
          </a:bodyPr>
          <a:lstStyle/>
          <a:p>
            <a:pPr algn="ctr"/>
            <a:r>
              <a:rPr lang="en-US" sz="1200" b="1" dirty="0" smtClean="0"/>
              <a:t>Diagnostic</a:t>
            </a:r>
            <a:r>
              <a:rPr lang="en-US" sz="1200" b="1" dirty="0"/>
              <a:t>, </a:t>
            </a:r>
            <a:r>
              <a:rPr lang="en-US" sz="1200" b="1" dirty="0" smtClean="0"/>
              <a:t>therapeutic &amp; prognostic marker</a:t>
            </a:r>
            <a:endParaRPr lang="en-IN" sz="1200" b="1" dirty="0"/>
          </a:p>
        </p:txBody>
      </p:sp>
    </p:spTree>
    <p:extLst>
      <p:ext uri="{BB962C8B-B14F-4D97-AF65-F5344CB8AC3E}">
        <p14:creationId xmlns:p14="http://schemas.microsoft.com/office/powerpoint/2010/main" xmlns="" val="41103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1777</TotalTime>
  <Words>5877</Words>
  <Application>Microsoft Office PowerPoint</Application>
  <PresentationFormat>Custom</PresentationFormat>
  <Paragraphs>777</Paragraphs>
  <Slides>73</Slides>
  <Notes>15</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Savon</vt:lpstr>
      <vt:lpstr>                                                            Dr. Viral Gandhi                                                   MD , DrNB cardiology                             assist professordept of cardiology                    SBKS medical inst and research centre , sumandeep vidyapeeth deemed to be university </vt:lpstr>
      <vt:lpstr>GLOBAL BURDEN of HF</vt:lpstr>
      <vt:lpstr>HF in INDIA</vt:lpstr>
      <vt:lpstr>Classification of HF by LVEF</vt:lpstr>
      <vt:lpstr>Symptoms &amp; Signs </vt:lpstr>
      <vt:lpstr>Slide 6</vt:lpstr>
      <vt:lpstr>Slide 7</vt:lpstr>
      <vt:lpstr>Diagnosis of HF</vt:lpstr>
      <vt:lpstr>Diagnosis of HF</vt:lpstr>
      <vt:lpstr>Slide 10</vt:lpstr>
      <vt:lpstr>Causes of Heart Failure</vt:lpstr>
      <vt:lpstr>Pathophysiology &amp; Management of Heart Failure </vt:lpstr>
      <vt:lpstr>Goals of Therapy in HF</vt:lpstr>
      <vt:lpstr>Angiotensin Receptor - Neprilysin Inhibitor [ARNi (sacubitril/valsartan)]</vt:lpstr>
      <vt:lpstr>MOA</vt:lpstr>
      <vt:lpstr>Slide 16</vt:lpstr>
      <vt:lpstr>Slide 17</vt:lpstr>
      <vt:lpstr>Slide 18</vt:lpstr>
      <vt:lpstr>Slide 19</vt:lpstr>
      <vt:lpstr>Slide 20</vt:lpstr>
      <vt:lpstr>Slide 21</vt:lpstr>
      <vt:lpstr>Slide 22</vt:lpstr>
      <vt:lpstr>Slide 23</vt:lpstr>
      <vt:lpstr>Slide 24</vt:lpstr>
      <vt:lpstr>Slide 25</vt:lpstr>
      <vt:lpstr>Slide 26</vt:lpstr>
      <vt:lpstr>PIONEER-HF trial (HFrEF hospitalized for Acute Decompensation)</vt:lpstr>
      <vt:lpstr>PIONEER-HF trial (HFrEF)</vt:lpstr>
      <vt:lpstr>PROVE-HF trial (HFrEF) </vt:lpstr>
      <vt:lpstr>PARAGON-HF trial (HFpEF)</vt:lpstr>
      <vt:lpstr>PARAGON-HF trial (Subgroup Analysis)</vt:lpstr>
      <vt:lpstr>PARAMOUNT HF Trial (HFpEF)</vt:lpstr>
      <vt:lpstr>Slide 33</vt:lpstr>
      <vt:lpstr>Angiotensin Neprilysin Inhibition in Patients With Mildly Reduced or Preserved Ejection Fraction and Worsening Heart Failure: PARAGLIDE HF </vt:lpstr>
      <vt:lpstr>RESULTS</vt:lpstr>
      <vt:lpstr>Analyses of Change in the NT-proBNP Concentration in Prespecified Subgroups</vt:lpstr>
      <vt:lpstr>RESULTS </vt:lpstr>
      <vt:lpstr>SAFETY </vt:lpstr>
      <vt:lpstr>Conclusion </vt:lpstr>
      <vt:lpstr>Sacubitril/valsartan in heart failure with mildly reduced or preserved ejection fraction: a pre-specified participant-level pooled analysis of PARAGLIDE-HF and PARAGON-HF</vt:lpstr>
      <vt:lpstr>RESULTS </vt:lpstr>
      <vt:lpstr>RESULTS: Renal end points </vt:lpstr>
      <vt:lpstr>Safety and efficacy of ARNI vs ACEI (Enalapril) in acute heart failure: A prospective observational study in INDIA</vt:lpstr>
      <vt:lpstr>Real-world comparative effectiveness of ARNi versus ACEi/ARB in HF with reduced or mildly reduced ejection fraction</vt:lpstr>
      <vt:lpstr>Efficacy of ARNi in the treatment for HF </vt:lpstr>
      <vt:lpstr>Mechanisms involved in reducing the sudden death rate demonstrated by sacubitril/valsartan</vt:lpstr>
      <vt:lpstr>HF-related events prevented by the treatment with sacubitril/valsartan</vt:lpstr>
      <vt:lpstr>Slide 48</vt:lpstr>
      <vt:lpstr>Hemodynamic effects of neprilysin/RAAS inhibition</vt:lpstr>
      <vt:lpstr>Effect of the treatment with sacubitril/valsartan on HF biomarkers</vt:lpstr>
      <vt:lpstr>Renal benefits of ARNi both in terms of functional adaptations and structural remodeling</vt:lpstr>
      <vt:lpstr>Role of neprilysin inhibition in glucose homeostasis</vt:lpstr>
      <vt:lpstr>Slide 53</vt:lpstr>
      <vt:lpstr>ARNi benefits </vt:lpstr>
      <vt:lpstr>Slide 55</vt:lpstr>
      <vt:lpstr>Slide 56</vt:lpstr>
      <vt:lpstr>Pharmacological Treatment for HFrEF</vt:lpstr>
      <vt:lpstr>Recommendations for ARNi</vt:lpstr>
      <vt:lpstr>Slide 59</vt:lpstr>
      <vt:lpstr>Slide 60</vt:lpstr>
      <vt:lpstr>RCTs in Individuals With HFpEF</vt:lpstr>
      <vt:lpstr>Starting and Target Doses of Select GDMTs for HFpEF</vt:lpstr>
      <vt:lpstr>Use of diuretics &amp; β blockers in HFpEF</vt:lpstr>
      <vt:lpstr>GDMT Initiation and Titration</vt:lpstr>
      <vt:lpstr>Treatment Algorithm for Guideline Directed Medical Therapy in HFpEF</vt:lpstr>
      <vt:lpstr>Slide 66</vt:lpstr>
      <vt:lpstr>Slide 67</vt:lpstr>
      <vt:lpstr>Pharmacological treatments of HFrEF (NYHA class II–IV)</vt:lpstr>
      <vt:lpstr>Management of HFmrEF (NYHA class II–IV)</vt:lpstr>
      <vt:lpstr>Strategies for Initiation and Optimization of Guideline-Directed Medical Therapies in Heart Failure</vt:lpstr>
      <vt:lpstr>Summary </vt:lpstr>
      <vt:lpstr>Summary </vt:lpstr>
      <vt:lpstr>Slide 73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ARNI &amp; β-Blockers: Across the Spectrum of HF</dc:title>
  <dc:creator>Vinob Kalkoti</dc:creator>
  <cp:lastModifiedBy>Admin</cp:lastModifiedBy>
  <cp:revision>370</cp:revision>
  <dcterms:created xsi:type="dcterms:W3CDTF">2022-12-12T04:49:47Z</dcterms:created>
  <dcterms:modified xsi:type="dcterms:W3CDTF">2023-11-17T11:46:20Z</dcterms:modified>
</cp:coreProperties>
</file>