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sldIdLst>
    <p:sldId id="256" r:id="rId2"/>
    <p:sldId id="257" r:id="rId3"/>
    <p:sldId id="259" r:id="rId4"/>
    <p:sldId id="260" r:id="rId5"/>
    <p:sldId id="261" r:id="rId6"/>
    <p:sldId id="262" r:id="rId7"/>
    <p:sldId id="263" r:id="rId8"/>
    <p:sldId id="264" r:id="rId9"/>
    <p:sldId id="269" r:id="rId10"/>
    <p:sldId id="265" r:id="rId11"/>
    <p:sldId id="266" r:id="rId12"/>
    <p:sldId id="316" r:id="rId13"/>
    <p:sldId id="317" r:id="rId14"/>
    <p:sldId id="267" r:id="rId15"/>
    <p:sldId id="26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5" r:id="rId29"/>
    <p:sldId id="298" r:id="rId30"/>
    <p:sldId id="306" r:id="rId31"/>
    <p:sldId id="297" r:id="rId32"/>
    <p:sldId id="299" r:id="rId33"/>
    <p:sldId id="307" r:id="rId34"/>
    <p:sldId id="300" r:id="rId35"/>
    <p:sldId id="294" r:id="rId36"/>
    <p:sldId id="282" r:id="rId37"/>
    <p:sldId id="283" r:id="rId38"/>
    <p:sldId id="284" r:id="rId39"/>
    <p:sldId id="285" r:id="rId40"/>
    <p:sldId id="304" r:id="rId41"/>
    <p:sldId id="287" r:id="rId42"/>
    <p:sldId id="290" r:id="rId43"/>
    <p:sldId id="305" r:id="rId44"/>
    <p:sldId id="289" r:id="rId45"/>
    <p:sldId id="301" r:id="rId46"/>
    <p:sldId id="302" r:id="rId47"/>
    <p:sldId id="311" r:id="rId48"/>
    <p:sldId id="313" r:id="rId49"/>
    <p:sldId id="291" r:id="rId50"/>
    <p:sldId id="303" r:id="rId51"/>
    <p:sldId id="309" r:id="rId52"/>
    <p:sldId id="308" r:id="rId53"/>
    <p:sldId id="314" r:id="rId54"/>
    <p:sldId id="315"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5636" autoAdjust="0"/>
  </p:normalViewPr>
  <p:slideViewPr>
    <p:cSldViewPr snapToGrid="0">
      <p:cViewPr varScale="1">
        <p:scale>
          <a:sx n="73" d="100"/>
          <a:sy n="73" d="100"/>
        </p:scale>
        <p:origin x="312" y="36"/>
      </p:cViewPr>
      <p:guideLst>
        <p:guide orient="horz" pos="2160"/>
        <p:guide pos="3840"/>
      </p:guideLst>
    </p:cSldViewPr>
  </p:slideViewPr>
  <p:outlineViewPr>
    <p:cViewPr>
      <p:scale>
        <a:sx n="33" d="100"/>
        <a:sy n="33" d="100"/>
      </p:scale>
      <p:origin x="0" y="660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 S" userId="1b26f4d6df856dbe" providerId="LiveId" clId="{69BA8E30-81E6-4CEC-AFA6-DC3C489941EA}"/>
    <pc:docChg chg="modSld">
      <pc:chgData name="G S" userId="1b26f4d6df856dbe" providerId="LiveId" clId="{69BA8E30-81E6-4CEC-AFA6-DC3C489941EA}" dt="2023-11-08T05:11:03.355" v="54" actId="20577"/>
      <pc:docMkLst>
        <pc:docMk/>
      </pc:docMkLst>
      <pc:sldChg chg="modSp mod">
        <pc:chgData name="G S" userId="1b26f4d6df856dbe" providerId="LiveId" clId="{69BA8E30-81E6-4CEC-AFA6-DC3C489941EA}" dt="2023-11-08T05:11:03.355" v="54" actId="20577"/>
        <pc:sldMkLst>
          <pc:docMk/>
          <pc:sldMk cId="3698823364" sldId="256"/>
        </pc:sldMkLst>
        <pc:spChg chg="mod">
          <ac:chgData name="G S" userId="1b26f4d6df856dbe" providerId="LiveId" clId="{69BA8E30-81E6-4CEC-AFA6-DC3C489941EA}" dt="2023-11-08T05:11:03.355" v="54" actId="20577"/>
          <ac:spMkLst>
            <pc:docMk/>
            <pc:sldMk cId="3698823364"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8F662-D71B-43CA-BA43-4B463B17EC48}" type="datetimeFigureOut">
              <a:rPr lang="en-US" smtClean="0"/>
              <a:t>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FC6F5-A837-4E90-85E5-F05F97897C24}" type="slidenum">
              <a:rPr lang="en-US" smtClean="0"/>
              <a:t>‹#›</a:t>
            </a:fld>
            <a:endParaRPr lang="en-US"/>
          </a:p>
        </p:txBody>
      </p:sp>
    </p:spTree>
    <p:extLst>
      <p:ext uri="{BB962C8B-B14F-4D97-AF65-F5344CB8AC3E}">
        <p14:creationId xmlns:p14="http://schemas.microsoft.com/office/powerpoint/2010/main" val="92835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9FC6F5-A837-4E90-85E5-F05F97897C24}" type="slidenum">
              <a:rPr lang="en-US" smtClean="0"/>
              <a:t>1</a:t>
            </a:fld>
            <a:endParaRPr lang="en-US"/>
          </a:p>
        </p:txBody>
      </p:sp>
    </p:spTree>
    <p:extLst>
      <p:ext uri="{BB962C8B-B14F-4D97-AF65-F5344CB8AC3E}">
        <p14:creationId xmlns:p14="http://schemas.microsoft.com/office/powerpoint/2010/main" val="1146156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9FC6F5-A837-4E90-85E5-F05F97897C24}" type="slidenum">
              <a:rPr lang="en-US" smtClean="0"/>
              <a:t>5</a:t>
            </a:fld>
            <a:endParaRPr lang="en-US"/>
          </a:p>
        </p:txBody>
      </p:sp>
    </p:spTree>
    <p:extLst>
      <p:ext uri="{BB962C8B-B14F-4D97-AF65-F5344CB8AC3E}">
        <p14:creationId xmlns:p14="http://schemas.microsoft.com/office/powerpoint/2010/main" val="3795024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of course, the basis of language, art and mathematics.</a:t>
            </a:r>
          </a:p>
          <a:p>
            <a:r>
              <a:rPr lang="en-US" dirty="0"/>
              <a:t>concept of maternal reverie (</a:t>
            </a:r>
            <a:r>
              <a:rPr lang="en-US" dirty="0" err="1"/>
              <a:t>Bion</a:t>
            </a:r>
            <a:r>
              <a:rPr lang="en-US" dirty="0"/>
              <a:t>, 1962). The mother</a:t>
            </a:r>
            <a:r>
              <a:rPr lang="en-US" baseline="0" dirty="0"/>
              <a:t> in</a:t>
            </a:r>
            <a:r>
              <a:rPr lang="en-US" dirty="0"/>
              <a:t> both physical and mental, of ‘holding the baby’ (</a:t>
            </a:r>
            <a:r>
              <a:rPr lang="en-US" dirty="0" err="1"/>
              <a:t>Winnicott</a:t>
            </a:r>
            <a:r>
              <a:rPr lang="en-US" dirty="0"/>
              <a:t>, 1957), has a capacity for reverie or daydreaming on the baby’s behalf; this usually concerns the future happiness and achievements of the baby. </a:t>
            </a:r>
            <a:r>
              <a:rPr lang="en-US" dirty="0" err="1"/>
              <a:t>Bion</a:t>
            </a:r>
            <a:r>
              <a:rPr lang="en-US" dirty="0"/>
              <a:t> would regard this as a necessary factor in the healthy development of the self-sensation of the baby; when maternal reverie breaks down, for example in puerperal depression, the baby experiences this as distress.</a:t>
            </a:r>
          </a:p>
        </p:txBody>
      </p:sp>
      <p:sp>
        <p:nvSpPr>
          <p:cNvPr id="4" name="Slide Number Placeholder 3"/>
          <p:cNvSpPr>
            <a:spLocks noGrp="1"/>
          </p:cNvSpPr>
          <p:nvPr>
            <p:ph type="sldNum" sz="quarter" idx="10"/>
          </p:nvPr>
        </p:nvSpPr>
        <p:spPr/>
        <p:txBody>
          <a:bodyPr/>
          <a:lstStyle/>
          <a:p>
            <a:fld id="{5E9FC6F5-A837-4E90-85E5-F05F97897C24}" type="slidenum">
              <a:rPr lang="en-US" smtClean="0"/>
              <a:t>6</a:t>
            </a:fld>
            <a:endParaRPr lang="en-US"/>
          </a:p>
        </p:txBody>
      </p:sp>
    </p:spTree>
    <p:extLst>
      <p:ext uri="{BB962C8B-B14F-4D97-AF65-F5344CB8AC3E}">
        <p14:creationId xmlns:p14="http://schemas.microsoft.com/office/powerpoint/2010/main" val="204666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Somewhat similar to these delusions are the delusional preoccupations with facial or bodily appearances, when the subject is convinced that their nose is too big, their face is twisted or disfigured with acne. Sometimes these preoccupations with ill health or the appearance of the body have a somewhat obsessional quality, so that the patient cannot stop thinking about the supposed illness or deformity, although they </a:t>
            </a:r>
            <a:r>
              <a:rPr lang="en-US" dirty="0" err="1"/>
              <a:t>realise</a:t>
            </a:r>
            <a:r>
              <a:rPr lang="en-US" dirty="0"/>
              <a:t> it is ridiculous in times of quiet reflection.</a:t>
            </a:r>
            <a:endParaRPr lang="en-IN" dirty="0"/>
          </a:p>
        </p:txBody>
      </p:sp>
      <p:sp>
        <p:nvSpPr>
          <p:cNvPr id="4" name="Slide Number Placeholder 3"/>
          <p:cNvSpPr>
            <a:spLocks noGrp="1"/>
          </p:cNvSpPr>
          <p:nvPr>
            <p:ph type="sldNum" sz="quarter" idx="5"/>
          </p:nvPr>
        </p:nvSpPr>
        <p:spPr/>
        <p:txBody>
          <a:bodyPr/>
          <a:lstStyle/>
          <a:p>
            <a:fld id="{5E9FC6F5-A837-4E90-85E5-F05F97897C24}" type="slidenum">
              <a:rPr lang="en-US" smtClean="0"/>
              <a:t>41</a:t>
            </a:fld>
            <a:endParaRPr lang="en-US"/>
          </a:p>
        </p:txBody>
      </p:sp>
    </p:spTree>
    <p:extLst>
      <p:ext uri="{BB962C8B-B14F-4D97-AF65-F5344CB8AC3E}">
        <p14:creationId xmlns:p14="http://schemas.microsoft.com/office/powerpoint/2010/main" val="2022556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438DB93-A12B-4B01-8CFB-2221B7B19ABB}" type="datetime1">
              <a:rPr lang="en-US" smtClean="0"/>
              <a:t>11/8/2023</a:t>
            </a:fld>
            <a:endParaRPr lang="en-US"/>
          </a:p>
        </p:txBody>
      </p:sp>
      <p:sp>
        <p:nvSpPr>
          <p:cNvPr id="5" name="Footer Placeholder 4"/>
          <p:cNvSpPr>
            <a:spLocks noGrp="1"/>
          </p:cNvSpPr>
          <p:nvPr>
            <p:ph type="ftr" sz="quarter" idx="11"/>
          </p:nvPr>
        </p:nvSpPr>
        <p:spPr/>
        <p:txBody>
          <a:bodyPr/>
          <a:lstStyle/>
          <a:p>
            <a:r>
              <a:rPr lang="en-US"/>
              <a:t>Sims' Symptoms in the Mind Textbook of Descriptive Psychopathology Fifth Edition Pg 139-158</a:t>
            </a:r>
          </a:p>
        </p:txBody>
      </p:sp>
      <p:sp>
        <p:nvSpPr>
          <p:cNvPr id="6" name="Slide Number Placeholder 5"/>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157902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21E761-96A6-475E-A402-B81E5F075B8C}" type="datetime1">
              <a:rPr lang="en-US" smtClean="0"/>
              <a:t>11/8/2023</a:t>
            </a:fld>
            <a:endParaRPr lang="en-US"/>
          </a:p>
        </p:txBody>
      </p:sp>
      <p:sp>
        <p:nvSpPr>
          <p:cNvPr id="5" name="Footer Placeholder 4"/>
          <p:cNvSpPr>
            <a:spLocks noGrp="1"/>
          </p:cNvSpPr>
          <p:nvPr>
            <p:ph type="ftr" sz="quarter" idx="11"/>
          </p:nvPr>
        </p:nvSpPr>
        <p:spPr/>
        <p:txBody>
          <a:bodyPr/>
          <a:lstStyle/>
          <a:p>
            <a:r>
              <a:rPr lang="en-US"/>
              <a:t>Sims' Symptoms in the Mind Textbook of Descriptive Psychopathology Fifth Edition Pg 139-158</a:t>
            </a:r>
          </a:p>
        </p:txBody>
      </p:sp>
      <p:sp>
        <p:nvSpPr>
          <p:cNvPr id="6" name="Slide Number Placeholder 5"/>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11090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98F254-BCF9-4DD6-9F52-518D9B85274B}" type="datetime1">
              <a:rPr lang="en-US" smtClean="0"/>
              <a:t>11/8/2023</a:t>
            </a:fld>
            <a:endParaRPr lang="en-US"/>
          </a:p>
        </p:txBody>
      </p:sp>
      <p:sp>
        <p:nvSpPr>
          <p:cNvPr id="5" name="Footer Placeholder 4"/>
          <p:cNvSpPr>
            <a:spLocks noGrp="1"/>
          </p:cNvSpPr>
          <p:nvPr>
            <p:ph type="ftr" sz="quarter" idx="11"/>
          </p:nvPr>
        </p:nvSpPr>
        <p:spPr/>
        <p:txBody>
          <a:bodyPr/>
          <a:lstStyle/>
          <a:p>
            <a:r>
              <a:rPr lang="en-US"/>
              <a:t>Sims' Symptoms in the Mind Textbook of Descriptive Psychopathology Fifth Edition Pg 139-158</a:t>
            </a:r>
          </a:p>
        </p:txBody>
      </p:sp>
      <p:sp>
        <p:nvSpPr>
          <p:cNvPr id="6" name="Slide Number Placeholder 5"/>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26042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6646ED-A17D-4FCB-905E-0C4A20FC56EA}" type="datetime1">
              <a:rPr lang="en-US" smtClean="0"/>
              <a:t>11/8/2023</a:t>
            </a:fld>
            <a:endParaRPr lang="en-US"/>
          </a:p>
        </p:txBody>
      </p:sp>
      <p:sp>
        <p:nvSpPr>
          <p:cNvPr id="5" name="Footer Placeholder 4"/>
          <p:cNvSpPr>
            <a:spLocks noGrp="1"/>
          </p:cNvSpPr>
          <p:nvPr>
            <p:ph type="ftr" sz="quarter" idx="11"/>
          </p:nvPr>
        </p:nvSpPr>
        <p:spPr/>
        <p:txBody>
          <a:bodyPr/>
          <a:lstStyle/>
          <a:p>
            <a:r>
              <a:rPr lang="en-US"/>
              <a:t>Sims' Symptoms in the Mind Textbook of Descriptive Psychopathology Fifth Edition Pg 139-158</a:t>
            </a:r>
          </a:p>
        </p:txBody>
      </p:sp>
      <p:sp>
        <p:nvSpPr>
          <p:cNvPr id="6" name="Slide Number Placeholder 5"/>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19792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D54244-2FF0-4CD3-BFE8-1E53A77A1514}" type="datetime1">
              <a:rPr lang="en-US" smtClean="0"/>
              <a:t>11/8/2023</a:t>
            </a:fld>
            <a:endParaRPr lang="en-US"/>
          </a:p>
        </p:txBody>
      </p:sp>
      <p:sp>
        <p:nvSpPr>
          <p:cNvPr id="5" name="Footer Placeholder 4"/>
          <p:cNvSpPr>
            <a:spLocks noGrp="1"/>
          </p:cNvSpPr>
          <p:nvPr>
            <p:ph type="ftr" sz="quarter" idx="11"/>
          </p:nvPr>
        </p:nvSpPr>
        <p:spPr/>
        <p:txBody>
          <a:bodyPr/>
          <a:lstStyle/>
          <a:p>
            <a:r>
              <a:rPr lang="en-US"/>
              <a:t>Sims' Symptoms in the Mind Textbook of Descriptive Psychopathology Fifth Edition Pg 139-158</a:t>
            </a:r>
          </a:p>
        </p:txBody>
      </p:sp>
      <p:sp>
        <p:nvSpPr>
          <p:cNvPr id="6" name="Slide Number Placeholder 5"/>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04819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6D5A32-1166-471C-ACF3-525DB92331DD}" type="datetime1">
              <a:rPr lang="en-US" smtClean="0"/>
              <a:t>11/8/2023</a:t>
            </a:fld>
            <a:endParaRPr lang="en-US"/>
          </a:p>
        </p:txBody>
      </p:sp>
      <p:sp>
        <p:nvSpPr>
          <p:cNvPr id="6" name="Footer Placeholder 5"/>
          <p:cNvSpPr>
            <a:spLocks noGrp="1"/>
          </p:cNvSpPr>
          <p:nvPr>
            <p:ph type="ftr" sz="quarter" idx="11"/>
          </p:nvPr>
        </p:nvSpPr>
        <p:spPr/>
        <p:txBody>
          <a:bodyPr/>
          <a:lstStyle/>
          <a:p>
            <a:r>
              <a:rPr lang="en-US"/>
              <a:t>Sims' Symptoms in the Mind Textbook of Descriptive Psychopathology Fifth Edition Pg 139-158</a:t>
            </a:r>
          </a:p>
        </p:txBody>
      </p:sp>
      <p:sp>
        <p:nvSpPr>
          <p:cNvPr id="7" name="Slide Number Placeholder 6"/>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4052750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72B386-7F4F-432B-BD08-6F97A6DA6664}" type="datetime1">
              <a:rPr lang="en-US" smtClean="0"/>
              <a:t>11/8/2023</a:t>
            </a:fld>
            <a:endParaRPr lang="en-US"/>
          </a:p>
        </p:txBody>
      </p:sp>
      <p:sp>
        <p:nvSpPr>
          <p:cNvPr id="8" name="Footer Placeholder 7"/>
          <p:cNvSpPr>
            <a:spLocks noGrp="1"/>
          </p:cNvSpPr>
          <p:nvPr>
            <p:ph type="ftr" sz="quarter" idx="11"/>
          </p:nvPr>
        </p:nvSpPr>
        <p:spPr/>
        <p:txBody>
          <a:bodyPr/>
          <a:lstStyle/>
          <a:p>
            <a:r>
              <a:rPr lang="en-US"/>
              <a:t>Sims' Symptoms in the Mind Textbook of Descriptive Psychopathology Fifth Edition Pg 139-158</a:t>
            </a:r>
          </a:p>
        </p:txBody>
      </p:sp>
      <p:sp>
        <p:nvSpPr>
          <p:cNvPr id="9" name="Slide Number Placeholder 8"/>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449088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6B7AAA-5ED2-494B-BFCA-1E0E04C0C9A6}" type="datetime1">
              <a:rPr lang="en-US" smtClean="0"/>
              <a:t>11/8/2023</a:t>
            </a:fld>
            <a:endParaRPr lang="en-US"/>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
        <p:nvSpPr>
          <p:cNvPr id="5" name="Slide Number Placeholder 4"/>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88566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A4D3E-412E-4207-872C-8EDEF6126D33}" type="datetime1">
              <a:rPr lang="en-US" smtClean="0"/>
              <a:t>11/8/2023</a:t>
            </a:fld>
            <a:endParaRPr lang="en-US"/>
          </a:p>
        </p:txBody>
      </p:sp>
      <p:sp>
        <p:nvSpPr>
          <p:cNvPr id="3" name="Footer Placeholder 2"/>
          <p:cNvSpPr>
            <a:spLocks noGrp="1"/>
          </p:cNvSpPr>
          <p:nvPr>
            <p:ph type="ftr" sz="quarter" idx="11"/>
          </p:nvPr>
        </p:nvSpPr>
        <p:spPr/>
        <p:txBody>
          <a:bodyPr/>
          <a:lstStyle/>
          <a:p>
            <a:r>
              <a:rPr lang="en-US"/>
              <a:t>Sims' Symptoms in the Mind Textbook of Descriptive Psychopathology Fifth Edition Pg 139-158</a:t>
            </a:r>
          </a:p>
        </p:txBody>
      </p:sp>
      <p:sp>
        <p:nvSpPr>
          <p:cNvPr id="4" name="Slide Number Placeholder 3"/>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3302377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A0848D-D7FD-4A83-AE96-5AE4437501C7}" type="datetime1">
              <a:rPr lang="en-US" smtClean="0"/>
              <a:t>11/8/2023</a:t>
            </a:fld>
            <a:endParaRPr lang="en-US"/>
          </a:p>
        </p:txBody>
      </p:sp>
      <p:sp>
        <p:nvSpPr>
          <p:cNvPr id="6" name="Footer Placeholder 5"/>
          <p:cNvSpPr>
            <a:spLocks noGrp="1"/>
          </p:cNvSpPr>
          <p:nvPr>
            <p:ph type="ftr" sz="quarter" idx="11"/>
          </p:nvPr>
        </p:nvSpPr>
        <p:spPr/>
        <p:txBody>
          <a:bodyPr/>
          <a:lstStyle/>
          <a:p>
            <a:r>
              <a:rPr lang="en-US"/>
              <a:t>Sims' Symptoms in the Mind Textbook of Descriptive Psychopathology Fifth Edition Pg 139-158</a:t>
            </a:r>
          </a:p>
        </p:txBody>
      </p:sp>
      <p:sp>
        <p:nvSpPr>
          <p:cNvPr id="7" name="Slide Number Placeholder 6"/>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363885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C7018E-6FCF-48C2-B244-0B5C5A2A3161}" type="datetime1">
              <a:rPr lang="en-US" smtClean="0"/>
              <a:t>11/8/2023</a:t>
            </a:fld>
            <a:endParaRPr lang="en-US"/>
          </a:p>
        </p:txBody>
      </p:sp>
      <p:sp>
        <p:nvSpPr>
          <p:cNvPr id="6" name="Footer Placeholder 5"/>
          <p:cNvSpPr>
            <a:spLocks noGrp="1"/>
          </p:cNvSpPr>
          <p:nvPr>
            <p:ph type="ftr" sz="quarter" idx="11"/>
          </p:nvPr>
        </p:nvSpPr>
        <p:spPr/>
        <p:txBody>
          <a:bodyPr/>
          <a:lstStyle/>
          <a:p>
            <a:r>
              <a:rPr lang="en-US"/>
              <a:t>Sims' Symptoms in the Mind Textbook of Descriptive Psychopathology Fifth Edition Pg 139-158</a:t>
            </a:r>
          </a:p>
        </p:txBody>
      </p:sp>
      <p:sp>
        <p:nvSpPr>
          <p:cNvPr id="7" name="Slide Number Placeholder 6"/>
          <p:cNvSpPr>
            <a:spLocks noGrp="1"/>
          </p:cNvSpPr>
          <p:nvPr>
            <p:ph type="sldNum" sz="quarter" idx="12"/>
          </p:nvPr>
        </p:nvSpPr>
        <p:spPr/>
        <p:txBody>
          <a:bodyPr/>
          <a:lstStyle/>
          <a:p>
            <a:fld id="{D5761139-90A7-4193-AFF9-32BE774E2BB9}" type="slidenum">
              <a:rPr lang="en-US" smtClean="0"/>
              <a:pPr/>
              <a:t>‹#›</a:t>
            </a:fld>
            <a:endParaRPr lang="en-US"/>
          </a:p>
        </p:txBody>
      </p:sp>
    </p:spTree>
    <p:extLst>
      <p:ext uri="{BB962C8B-B14F-4D97-AF65-F5344CB8AC3E}">
        <p14:creationId xmlns:p14="http://schemas.microsoft.com/office/powerpoint/2010/main" val="20388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5DE03-231D-4ED3-A1DF-2E6304B32AFF}" type="datetime1">
              <a:rPr lang="en-US" smtClean="0"/>
              <a:t>11/8/2023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Sims' Symptoms in the Mind Textbook of Descriptive Psychopathology Fifth Edition Pg 139-158</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61139-90A7-4193-AFF9-32BE774E2BB9}" type="slidenum">
              <a:rPr lang="en-US" smtClean="0"/>
              <a:pPr/>
              <a:t>‹#›</a:t>
            </a:fld>
            <a:endParaRPr lang="en-US"/>
          </a:p>
        </p:txBody>
      </p:sp>
    </p:spTree>
    <p:extLst>
      <p:ext uri="{BB962C8B-B14F-4D97-AF65-F5344CB8AC3E}">
        <p14:creationId xmlns:p14="http://schemas.microsoft.com/office/powerpoint/2010/main" val="47100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264229"/>
            <a:ext cx="9144000" cy="2336800"/>
          </a:xfrm>
        </p:spPr>
        <p:txBody>
          <a:bodyPr>
            <a:noAutofit/>
          </a:bodyPr>
          <a:lstStyle/>
          <a:p>
            <a:br>
              <a:rPr lang="en-US" sz="16600" b="1" u="sng" dirty="0"/>
            </a:br>
            <a:r>
              <a:rPr lang="en-US" sz="8800" b="1" u="sng" dirty="0"/>
              <a:t>Thought &amp; Thought Disturbances</a:t>
            </a:r>
          </a:p>
        </p:txBody>
      </p:sp>
      <p:sp>
        <p:nvSpPr>
          <p:cNvPr id="3" name="Subtitle 2"/>
          <p:cNvSpPr>
            <a:spLocks noGrp="1"/>
          </p:cNvSpPr>
          <p:nvPr>
            <p:ph type="subTitle" idx="1"/>
          </p:nvPr>
        </p:nvSpPr>
        <p:spPr>
          <a:xfrm>
            <a:off x="1523999" y="4051299"/>
            <a:ext cx="9226731" cy="2022929"/>
          </a:xfrm>
        </p:spPr>
        <p:txBody>
          <a:bodyPr>
            <a:normAutofit/>
          </a:bodyPr>
          <a:lstStyle/>
          <a:p>
            <a:pPr algn="r"/>
            <a:r>
              <a:rPr lang="en-US" sz="2800" b="1" dirty="0" err="1"/>
              <a:t>Dr.Devashish</a:t>
            </a:r>
            <a:r>
              <a:rPr lang="en-US" sz="2800" b="1" dirty="0"/>
              <a:t> </a:t>
            </a:r>
            <a:r>
              <a:rPr lang="en-US" sz="2800" b="1" dirty="0" err="1"/>
              <a:t>Palkar</a:t>
            </a:r>
            <a:endParaRPr lang="en-US" sz="2800" b="1" dirty="0"/>
          </a:p>
          <a:p>
            <a:pPr algn="r"/>
            <a:r>
              <a:rPr lang="en-US" sz="2800" b="1"/>
              <a:t>Assistant Professor</a:t>
            </a:r>
          </a:p>
          <a:p>
            <a:pPr algn="r"/>
            <a:r>
              <a:rPr lang="en-US" sz="2800" b="1"/>
              <a:t>Department </a:t>
            </a:r>
            <a:r>
              <a:rPr lang="en-US" sz="2800" b="1" dirty="0"/>
              <a:t>of Psychiatry</a:t>
            </a:r>
          </a:p>
        </p:txBody>
      </p:sp>
    </p:spTree>
    <p:extLst>
      <p:ext uri="{BB962C8B-B14F-4D97-AF65-F5344CB8AC3E}">
        <p14:creationId xmlns:p14="http://schemas.microsoft.com/office/powerpoint/2010/main" val="3698823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24041"/>
          </a:xfrm>
        </p:spPr>
        <p:txBody>
          <a:bodyPr>
            <a:noAutofit/>
          </a:bodyPr>
          <a:lstStyle/>
          <a:p>
            <a:r>
              <a:rPr lang="en-US" sz="4000" b="1" dirty="0"/>
              <a:t>A MODEL OF ASSOCIATIONS BASED ON JASPERS</a:t>
            </a:r>
            <a:endParaRPr lang="en-US" sz="6600" b="1" u="sng" dirty="0"/>
          </a:p>
        </p:txBody>
      </p:sp>
      <p:pic>
        <p:nvPicPr>
          <p:cNvPr id="4" name="Picture 2097151"/>
          <p:cNvPicPr>
            <a:picLocks noGrp="1"/>
          </p:cNvPicPr>
          <p:nvPr>
            <p:ph idx="1"/>
          </p:nvPr>
        </p:nvPicPr>
        <p:blipFill>
          <a:blip r:embed="rId2" cstate="print"/>
          <a:stretch>
            <a:fillRect/>
          </a:stretch>
        </p:blipFill>
        <p:spPr>
          <a:xfrm>
            <a:off x="330200" y="1123406"/>
            <a:ext cx="11379199" cy="5556794"/>
          </a:xfrm>
          <a:prstGeom prst="rect">
            <a:avLst/>
          </a:prstGeom>
        </p:spPr>
      </p:pic>
      <p:sp>
        <p:nvSpPr>
          <p:cNvPr id="3" name="Footer Placeholder 2"/>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962" y="610341"/>
            <a:ext cx="10934075" cy="5637317"/>
          </a:xfrm>
        </p:spPr>
        <p:txBody>
          <a:bodyPr>
            <a:noAutofit/>
          </a:bodyPr>
          <a:lstStyle/>
          <a:p>
            <a:r>
              <a:rPr lang="en-US" sz="3200" dirty="0"/>
              <a:t>The mass of possible associations resulting from a psychic event is called a </a:t>
            </a:r>
            <a:r>
              <a:rPr lang="en-US" sz="3200" i="1" dirty="0"/>
              <a:t>constellation.</a:t>
            </a:r>
          </a:p>
          <a:p>
            <a:r>
              <a:rPr lang="en-US" sz="3200" dirty="0"/>
              <a:t>There</a:t>
            </a:r>
            <a:r>
              <a:rPr lang="en-US" sz="3200" i="1" dirty="0"/>
              <a:t> </a:t>
            </a:r>
            <a:r>
              <a:rPr lang="en-US" sz="3200" dirty="0"/>
              <a:t>are an enormous number of possible associations, but thinking usually proceeds in a definite direction for various immediate and compelling reasons. This consistent flow of thinking towards its goal is ascribed to the </a:t>
            </a:r>
            <a:r>
              <a:rPr lang="en-US" sz="3200" i="1" dirty="0"/>
              <a:t>determining tendency ( Jaspers).</a:t>
            </a:r>
          </a:p>
          <a:p>
            <a:r>
              <a:rPr lang="en-US" sz="3200" i="1" dirty="0"/>
              <a:t>The idea of associations</a:t>
            </a:r>
            <a:r>
              <a:rPr lang="en-US" sz="3200" dirty="0"/>
              <a:t>, is a concept that results in the formation of a number of other concepts, one of which is given prominence by operation of the determining tendency</a:t>
            </a:r>
            <a:r>
              <a:rPr lang="en-US" sz="2400" dirty="0"/>
              <a:t>.</a:t>
            </a:r>
          </a:p>
          <a:p>
            <a:endParaRPr lang="en-IN" sz="2400" dirty="0"/>
          </a:p>
        </p:txBody>
      </p:sp>
      <p:sp>
        <p:nvSpPr>
          <p:cNvPr id="2" name="Footer Placeholder 1"/>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3FD21-EDC5-6AC7-4F69-9E5AE02FF923}"/>
              </a:ext>
            </a:extLst>
          </p:cNvPr>
          <p:cNvSpPr>
            <a:spLocks noGrp="1"/>
          </p:cNvSpPr>
          <p:nvPr>
            <p:ph type="title"/>
          </p:nvPr>
        </p:nvSpPr>
        <p:spPr>
          <a:xfrm>
            <a:off x="838200" y="33338"/>
            <a:ext cx="10515600" cy="1137104"/>
          </a:xfrm>
        </p:spPr>
        <p:txBody>
          <a:bodyPr/>
          <a:lstStyle/>
          <a:p>
            <a:r>
              <a:rPr lang="en-US" dirty="0"/>
              <a:t>Concept and Concept Formation</a:t>
            </a:r>
          </a:p>
        </p:txBody>
      </p:sp>
      <p:sp>
        <p:nvSpPr>
          <p:cNvPr id="3" name="Content Placeholder 2">
            <a:extLst>
              <a:ext uri="{FF2B5EF4-FFF2-40B4-BE49-F238E27FC236}">
                <a16:creationId xmlns:a16="http://schemas.microsoft.com/office/drawing/2014/main" id="{15F554DD-B2D3-B26C-5CA4-62FC3313481C}"/>
              </a:ext>
            </a:extLst>
          </p:cNvPr>
          <p:cNvSpPr>
            <a:spLocks noGrp="1"/>
          </p:cNvSpPr>
          <p:nvPr>
            <p:ph idx="1"/>
          </p:nvPr>
        </p:nvSpPr>
        <p:spPr>
          <a:xfrm>
            <a:off x="838200" y="1349829"/>
            <a:ext cx="10515600" cy="4827134"/>
          </a:xfrm>
        </p:spPr>
        <p:txBody>
          <a:bodyPr/>
          <a:lstStyle/>
          <a:p>
            <a:r>
              <a:rPr lang="en-US" dirty="0"/>
              <a:t>A concept is a symbolic construction that represents some common and general feature or features of many objects or events. </a:t>
            </a:r>
          </a:p>
          <a:p>
            <a:r>
              <a:rPr lang="en-US" dirty="0"/>
              <a:t>Concepts are important language symbols used in thinking.</a:t>
            </a:r>
          </a:p>
          <a:p>
            <a:r>
              <a:rPr lang="en-US" dirty="0"/>
              <a:t>The human ability to form concepts enables us to classify things into categories. The features we select define the concept and form the basis for making classifications.</a:t>
            </a:r>
          </a:p>
          <a:p>
            <a:r>
              <a:rPr lang="en-US" dirty="0"/>
              <a:t>When a classification has been made , we tend to behave toward, and think about, members of the class in similar ways.  </a:t>
            </a:r>
          </a:p>
        </p:txBody>
      </p:sp>
      <p:sp>
        <p:nvSpPr>
          <p:cNvPr id="4" name="Footer Placeholder 3">
            <a:extLst>
              <a:ext uri="{FF2B5EF4-FFF2-40B4-BE49-F238E27FC236}">
                <a16:creationId xmlns:a16="http://schemas.microsoft.com/office/drawing/2014/main" id="{343D2B0B-0423-C877-8523-CC2EFAC53CDD}"/>
              </a:ext>
            </a:extLst>
          </p:cNvPr>
          <p:cNvSpPr>
            <a:spLocks noGrp="1"/>
          </p:cNvSpPr>
          <p:nvPr>
            <p:ph type="ftr" sz="quarter" idx="11"/>
          </p:nvPr>
        </p:nvSpPr>
        <p:spPr/>
        <p:txBody>
          <a:bodyPr/>
          <a:lstStyle/>
          <a:p>
            <a:r>
              <a:rPr lang="en-US" dirty="0"/>
              <a:t>Introduction to Psychology Seventh Edition Pg 232-234</a:t>
            </a:r>
          </a:p>
        </p:txBody>
      </p:sp>
    </p:spTree>
    <p:extLst>
      <p:ext uri="{BB962C8B-B14F-4D97-AF65-F5344CB8AC3E}">
        <p14:creationId xmlns:p14="http://schemas.microsoft.com/office/powerpoint/2010/main" val="835713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90B6A-9D13-B923-5A8B-C829FBC0681C}"/>
              </a:ext>
            </a:extLst>
          </p:cNvPr>
          <p:cNvSpPr>
            <a:spLocks noGrp="1"/>
          </p:cNvSpPr>
          <p:nvPr>
            <p:ph type="title"/>
          </p:nvPr>
        </p:nvSpPr>
        <p:spPr>
          <a:xfrm>
            <a:off x="838200" y="136525"/>
            <a:ext cx="10515600" cy="1071789"/>
          </a:xfrm>
        </p:spPr>
        <p:txBody>
          <a:bodyPr/>
          <a:lstStyle/>
          <a:p>
            <a:r>
              <a:rPr lang="en-US" dirty="0"/>
              <a:t>Types of Concepts </a:t>
            </a:r>
          </a:p>
        </p:txBody>
      </p:sp>
      <p:sp>
        <p:nvSpPr>
          <p:cNvPr id="3" name="Content Placeholder 2">
            <a:extLst>
              <a:ext uri="{FF2B5EF4-FFF2-40B4-BE49-F238E27FC236}">
                <a16:creationId xmlns:a16="http://schemas.microsoft.com/office/drawing/2014/main" id="{6202779F-8DFC-DCD9-C0CF-90DB320D86A8}"/>
              </a:ext>
            </a:extLst>
          </p:cNvPr>
          <p:cNvSpPr>
            <a:spLocks noGrp="1"/>
          </p:cNvSpPr>
          <p:nvPr>
            <p:ph idx="1"/>
          </p:nvPr>
        </p:nvSpPr>
        <p:spPr>
          <a:xfrm>
            <a:off x="838200" y="1208314"/>
            <a:ext cx="10515600" cy="4968649"/>
          </a:xfrm>
        </p:spPr>
        <p:txBody>
          <a:bodyPr/>
          <a:lstStyle/>
          <a:p>
            <a:r>
              <a:rPr lang="en-US" b="1" u="sng" dirty="0"/>
              <a:t>Basic/Natural Concepts </a:t>
            </a:r>
            <a:r>
              <a:rPr lang="en-US" dirty="0"/>
              <a:t>– They are acquired easily ; appear in thinking very early on in life and reflects the way the brain processes and sorts information.</a:t>
            </a:r>
          </a:p>
          <a:p>
            <a:endParaRPr lang="en-US" dirty="0"/>
          </a:p>
          <a:p>
            <a:r>
              <a:rPr lang="en-US" b="1" u="sng" dirty="0"/>
              <a:t>Acquired Concepts </a:t>
            </a:r>
            <a:r>
              <a:rPr lang="en-US" dirty="0"/>
              <a:t>– They are acquired more slowly and learned with more effort. </a:t>
            </a:r>
          </a:p>
          <a:p>
            <a:pPr marL="0" indent="0">
              <a:buNone/>
            </a:pPr>
            <a:r>
              <a:rPr lang="en-US" dirty="0"/>
              <a:t>- Discrimination learning plays a role where some responses are rewarded or reinforced and others are not.</a:t>
            </a:r>
          </a:p>
        </p:txBody>
      </p:sp>
      <p:sp>
        <p:nvSpPr>
          <p:cNvPr id="4" name="Footer Placeholder 3">
            <a:extLst>
              <a:ext uri="{FF2B5EF4-FFF2-40B4-BE49-F238E27FC236}">
                <a16:creationId xmlns:a16="http://schemas.microsoft.com/office/drawing/2014/main" id="{3DF2912A-08B8-6251-0E51-6F0166CBCB32}"/>
              </a:ext>
            </a:extLst>
          </p:cNvPr>
          <p:cNvSpPr>
            <a:spLocks noGrp="1"/>
          </p:cNvSpPr>
          <p:nvPr>
            <p:ph type="ftr" sz="quarter" idx="11"/>
          </p:nvPr>
        </p:nvSpPr>
        <p:spPr/>
        <p:txBody>
          <a:bodyPr/>
          <a:lstStyle/>
          <a:p>
            <a:r>
              <a:rPr lang="en-US" dirty="0"/>
              <a:t>Introduction to Psychology Seventh Edition Pg 232-234</a:t>
            </a:r>
          </a:p>
          <a:p>
            <a:endParaRPr lang="en-US" dirty="0"/>
          </a:p>
        </p:txBody>
      </p:sp>
    </p:spTree>
    <p:extLst>
      <p:ext uri="{BB962C8B-B14F-4D97-AF65-F5344CB8AC3E}">
        <p14:creationId xmlns:p14="http://schemas.microsoft.com/office/powerpoint/2010/main" val="483883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6600" b="1" u="sng" dirty="0"/>
              <a:t>Disorders of thought</a:t>
            </a:r>
            <a:endParaRPr lang="en-US" sz="6600" u="sng" dirty="0"/>
          </a:p>
        </p:txBody>
      </p:sp>
      <p:sp>
        <p:nvSpPr>
          <p:cNvPr id="3" name="Content Placeholder 2"/>
          <p:cNvSpPr>
            <a:spLocks noGrp="1"/>
          </p:cNvSpPr>
          <p:nvPr>
            <p:ph idx="1"/>
          </p:nvPr>
        </p:nvSpPr>
        <p:spPr/>
        <p:txBody>
          <a:bodyPr>
            <a:normAutofit/>
          </a:bodyPr>
          <a:lstStyle/>
          <a:p>
            <a:r>
              <a:rPr lang="en-US" dirty="0"/>
              <a:t>Disorders of the </a:t>
            </a:r>
            <a:r>
              <a:rPr lang="en-US" u="sng" dirty="0"/>
              <a:t>stream</a:t>
            </a:r>
            <a:r>
              <a:rPr lang="en-US" dirty="0"/>
              <a:t> of thought</a:t>
            </a:r>
          </a:p>
          <a:p>
            <a:r>
              <a:rPr lang="en-US" dirty="0"/>
              <a:t>Disorders of </a:t>
            </a:r>
            <a:r>
              <a:rPr lang="en-US" u="sng" dirty="0"/>
              <a:t>possession</a:t>
            </a:r>
            <a:r>
              <a:rPr lang="en-US" dirty="0"/>
              <a:t> of thought</a:t>
            </a:r>
          </a:p>
          <a:p>
            <a:r>
              <a:rPr lang="en-US" dirty="0"/>
              <a:t>Disorders of </a:t>
            </a:r>
            <a:r>
              <a:rPr lang="en-US" u="sng" dirty="0"/>
              <a:t>content</a:t>
            </a:r>
            <a:r>
              <a:rPr lang="en-US" dirty="0"/>
              <a:t> of thought</a:t>
            </a:r>
          </a:p>
          <a:p>
            <a:r>
              <a:rPr lang="en-US" dirty="0"/>
              <a:t>Disorders of </a:t>
            </a:r>
            <a:r>
              <a:rPr lang="en-US" u="sng" dirty="0"/>
              <a:t>form</a:t>
            </a:r>
            <a:r>
              <a:rPr lang="en-US" dirty="0"/>
              <a:t> of thought</a:t>
            </a:r>
          </a:p>
          <a:p>
            <a:endParaRPr lang="en-IN" dirty="0"/>
          </a:p>
          <a:p>
            <a:endParaRPr lang="en-IN" dirty="0"/>
          </a:p>
          <a:p>
            <a:endParaRPr lang="en-IN" dirty="0"/>
          </a:p>
          <a:p>
            <a:endParaRPr lang="en-IN" dirty="0"/>
          </a:p>
          <a:p>
            <a:pPr>
              <a:buNone/>
            </a:pPr>
            <a:endParaRPr lang="en-US"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i="1" dirty="0"/>
              <a:t>Disorder Of Stream Of Thought</a:t>
            </a:r>
            <a:endParaRPr lang="en-US" b="1" i="1" dirty="0"/>
          </a:p>
        </p:txBody>
      </p:sp>
      <p:sp>
        <p:nvSpPr>
          <p:cNvPr id="5" name="Text Placeholder 4"/>
          <p:cNvSpPr>
            <a:spLocks noGrp="1"/>
          </p:cNvSpPr>
          <p:nvPr>
            <p:ph type="body" idx="1"/>
          </p:nvPr>
        </p:nvSpPr>
        <p:spPr>
          <a:xfrm>
            <a:off x="839788" y="1397001"/>
            <a:ext cx="5157787" cy="698500"/>
          </a:xfrm>
        </p:spPr>
        <p:txBody>
          <a:bodyPr/>
          <a:lstStyle/>
          <a:p>
            <a:r>
              <a:rPr lang="en-IN" dirty="0"/>
              <a:t>Disorders of thought tempo</a:t>
            </a:r>
            <a:endParaRPr lang="en-US" dirty="0"/>
          </a:p>
        </p:txBody>
      </p:sp>
      <p:sp>
        <p:nvSpPr>
          <p:cNvPr id="6" name="Content Placeholder 5"/>
          <p:cNvSpPr>
            <a:spLocks noGrp="1"/>
          </p:cNvSpPr>
          <p:nvPr>
            <p:ph sz="half" idx="2"/>
          </p:nvPr>
        </p:nvSpPr>
        <p:spPr>
          <a:xfrm>
            <a:off x="839788" y="2260600"/>
            <a:ext cx="5157787" cy="3929063"/>
          </a:xfrm>
        </p:spPr>
        <p:txBody>
          <a:bodyPr/>
          <a:lstStyle/>
          <a:p>
            <a:pPr marL="514350" indent="-514350">
              <a:buAutoNum type="arabicPeriod"/>
            </a:pPr>
            <a:r>
              <a:rPr lang="en-CA" dirty="0"/>
              <a:t>Flight of ideas</a:t>
            </a:r>
          </a:p>
          <a:p>
            <a:pPr marL="514350" indent="-514350">
              <a:buAutoNum type="arabicPeriod"/>
            </a:pPr>
            <a:r>
              <a:rPr lang="en-CA" dirty="0"/>
              <a:t>Inhibition or slowing of thinking</a:t>
            </a:r>
          </a:p>
          <a:p>
            <a:pPr marL="514350" indent="-514350">
              <a:buAutoNum type="arabicPeriod"/>
            </a:pPr>
            <a:r>
              <a:rPr lang="en-CA" dirty="0" err="1"/>
              <a:t>Circumstantiality</a:t>
            </a:r>
            <a:endParaRPr lang="en-CA" dirty="0"/>
          </a:p>
          <a:p>
            <a:pPr marL="514350" indent="-514350">
              <a:buAutoNum type="arabicPeriod"/>
            </a:pPr>
            <a:endParaRPr lang="en-CA" dirty="0"/>
          </a:p>
        </p:txBody>
      </p:sp>
      <p:sp>
        <p:nvSpPr>
          <p:cNvPr id="7" name="Text Placeholder 6"/>
          <p:cNvSpPr>
            <a:spLocks noGrp="1"/>
          </p:cNvSpPr>
          <p:nvPr>
            <p:ph type="body" sz="quarter" idx="3"/>
          </p:nvPr>
        </p:nvSpPr>
        <p:spPr>
          <a:xfrm>
            <a:off x="6172200" y="1409701"/>
            <a:ext cx="5183188" cy="698500"/>
          </a:xfrm>
        </p:spPr>
        <p:txBody>
          <a:bodyPr/>
          <a:lstStyle/>
          <a:p>
            <a:r>
              <a:rPr lang="en-IN" dirty="0"/>
              <a:t>Disorders of the continuity of thinking</a:t>
            </a:r>
          </a:p>
        </p:txBody>
      </p:sp>
      <p:sp>
        <p:nvSpPr>
          <p:cNvPr id="8" name="Content Placeholder 7"/>
          <p:cNvSpPr>
            <a:spLocks noGrp="1"/>
          </p:cNvSpPr>
          <p:nvPr>
            <p:ph sz="quarter" idx="4"/>
          </p:nvPr>
        </p:nvSpPr>
        <p:spPr>
          <a:xfrm>
            <a:off x="6172200" y="2235200"/>
            <a:ext cx="5183188" cy="3954463"/>
          </a:xfrm>
        </p:spPr>
        <p:txBody>
          <a:bodyPr>
            <a:normAutofit/>
          </a:bodyPr>
          <a:lstStyle/>
          <a:p>
            <a:pPr marL="514350" indent="-514350">
              <a:buFont typeface="+mj-lt"/>
              <a:buAutoNum type="arabicPeriod"/>
            </a:pPr>
            <a:r>
              <a:rPr lang="en-IN" dirty="0"/>
              <a:t>Perseveration</a:t>
            </a:r>
          </a:p>
          <a:p>
            <a:pPr marL="514350" indent="-514350">
              <a:buFont typeface="+mj-lt"/>
              <a:buAutoNum type="arabicPeriod"/>
            </a:pPr>
            <a:r>
              <a:rPr lang="en-IN" dirty="0"/>
              <a:t>Thought blocking</a:t>
            </a:r>
          </a:p>
          <a:p>
            <a:pPr marL="514350" indent="-514350">
              <a:buFont typeface="+mj-lt"/>
              <a:buAutoNum type="arabicPeriod"/>
            </a:pPr>
            <a:endParaRPr lang="en-IN" dirty="0"/>
          </a:p>
          <a:p>
            <a:pPr marL="514350" indent="-514350">
              <a:buFont typeface="+mj-lt"/>
              <a:buAutoNum type="arabicPeriod"/>
            </a:pPr>
            <a:endParaRPr lang="en-IN" dirty="0"/>
          </a:p>
          <a:p>
            <a:pPr marL="514350" indent="-514350">
              <a:buFont typeface="+mj-lt"/>
              <a:buAutoNum type="arabicPeriod"/>
            </a:pPr>
            <a:endParaRPr lang="en-IN" dirty="0"/>
          </a:p>
          <a:p>
            <a:pPr marL="514350" indent="-514350">
              <a:buFont typeface="+mj-lt"/>
              <a:buAutoNum type="arabicPeriod"/>
            </a:pPr>
            <a:endParaRPr lang="en-IN" dirty="0"/>
          </a:p>
          <a:p>
            <a:pPr marL="514350" indent="-514350">
              <a:buFont typeface="+mj-lt"/>
              <a:buAutoNum type="arabicPeriod"/>
            </a:pPr>
            <a:endParaRPr lang="en-IN" dirty="0"/>
          </a:p>
          <a:p>
            <a:pPr marL="514350" indent="-514350">
              <a:buNone/>
            </a:pPr>
            <a:endParaRPr lang="en-US" dirty="0"/>
          </a:p>
        </p:txBody>
      </p:sp>
      <p:sp>
        <p:nvSpPr>
          <p:cNvPr id="3" name="Footer Placeholder 2"/>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9921" y="203201"/>
            <a:ext cx="11233879" cy="1487487"/>
          </a:xfrm>
        </p:spPr>
        <p:txBody>
          <a:bodyPr/>
          <a:lstStyle/>
          <a:p>
            <a:r>
              <a:rPr lang="en-CA" b="1" dirty="0"/>
              <a:t>Disorder of tempo</a:t>
            </a:r>
            <a:endParaRPr lang="en-US" dirty="0"/>
          </a:p>
        </p:txBody>
      </p:sp>
      <p:sp>
        <p:nvSpPr>
          <p:cNvPr id="8" name="Content Placeholder 7"/>
          <p:cNvSpPr>
            <a:spLocks noGrp="1"/>
          </p:cNvSpPr>
          <p:nvPr>
            <p:ph idx="1"/>
          </p:nvPr>
        </p:nvSpPr>
        <p:spPr>
          <a:xfrm>
            <a:off x="224852" y="1349116"/>
            <a:ext cx="11128948" cy="5141625"/>
          </a:xfrm>
        </p:spPr>
        <p:txBody>
          <a:bodyPr>
            <a:normAutofit/>
          </a:bodyPr>
          <a:lstStyle/>
          <a:p>
            <a:pPr marL="514350" indent="-514350">
              <a:buNone/>
            </a:pPr>
            <a:r>
              <a:rPr lang="en-CA" dirty="0"/>
              <a:t>1</a:t>
            </a:r>
            <a:r>
              <a:rPr lang="en-CA" b="1" dirty="0"/>
              <a:t>.  </a:t>
            </a:r>
            <a:r>
              <a:rPr lang="en-CA" b="1" u="sng" dirty="0"/>
              <a:t>Flight</a:t>
            </a:r>
            <a:r>
              <a:rPr lang="en-CA" b="1" dirty="0"/>
              <a:t> </a:t>
            </a:r>
            <a:r>
              <a:rPr lang="en-CA" b="1" u="sng" dirty="0"/>
              <a:t>of</a:t>
            </a:r>
            <a:r>
              <a:rPr lang="en-CA" b="1" dirty="0"/>
              <a:t> </a:t>
            </a:r>
            <a:r>
              <a:rPr lang="en-CA" b="1" u="sng" dirty="0"/>
              <a:t>ideas: </a:t>
            </a:r>
          </a:p>
          <a:p>
            <a:pPr marL="514350" indent="-514350"/>
            <a:r>
              <a:rPr lang="en-CA" dirty="0"/>
              <a:t>Thoughts follow each other rapidly.</a:t>
            </a:r>
          </a:p>
          <a:p>
            <a:pPr marL="514350" indent="-514350"/>
            <a:r>
              <a:rPr lang="en-CA" dirty="0"/>
              <a:t>No general direction of thinking and goal of thinking is not maintained for long.</a:t>
            </a:r>
          </a:p>
          <a:p>
            <a:pPr marL="514350" indent="-514350"/>
            <a:r>
              <a:rPr lang="en-CA" dirty="0"/>
              <a:t>The connections between successive thoughts appear to be due to chance factors.</a:t>
            </a:r>
          </a:p>
          <a:p>
            <a:pPr marL="514350" indent="-514350"/>
            <a:r>
              <a:rPr lang="en-CA" dirty="0"/>
              <a:t>Typical of mania and also occasionally occurs in individuals with schizophrenia when they are excited and organic states such as lesions of hypothalamus.</a:t>
            </a:r>
          </a:p>
          <a:p>
            <a:pPr marL="514350" indent="-514350"/>
            <a:r>
              <a:rPr lang="en-CA" dirty="0"/>
              <a:t>Flight of ideas can become so severe that Incoherence occurs in acute mania.</a:t>
            </a:r>
            <a:endParaRPr lang="en-IN" sz="1500" dirty="0">
              <a:solidFill>
                <a:prstClr val="black"/>
              </a:solidFill>
            </a:endParaRPr>
          </a:p>
          <a:p>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1075"/>
          </a:xfrm>
        </p:spPr>
        <p:txBody>
          <a:bodyPr>
            <a:normAutofit/>
          </a:bodyPr>
          <a:lstStyle/>
          <a:p>
            <a:endParaRPr lang="en-US" sz="4000" dirty="0"/>
          </a:p>
        </p:txBody>
      </p:sp>
      <p:sp>
        <p:nvSpPr>
          <p:cNvPr id="3" name="Content Placeholder 2"/>
          <p:cNvSpPr>
            <a:spLocks noGrp="1"/>
          </p:cNvSpPr>
          <p:nvPr>
            <p:ph idx="1"/>
          </p:nvPr>
        </p:nvSpPr>
        <p:spPr>
          <a:xfrm>
            <a:off x="224852" y="3297835"/>
            <a:ext cx="11842230" cy="3195040"/>
          </a:xfrm>
        </p:spPr>
        <p:txBody>
          <a:bodyPr>
            <a:normAutofit/>
          </a:bodyPr>
          <a:lstStyle/>
          <a:p>
            <a:r>
              <a:rPr lang="en-IN" sz="2800" b="1" u="sng" dirty="0"/>
              <a:t>Prolixity:</a:t>
            </a:r>
          </a:p>
          <a:p>
            <a:r>
              <a:rPr lang="en-IN" dirty="0"/>
              <a:t>It is a marginal variety of flight of ideas.</a:t>
            </a:r>
          </a:p>
          <a:p>
            <a:r>
              <a:rPr lang="en-IN" dirty="0"/>
              <a:t>Occurs in hypomania – ‘’ ordered flight of ideas’’ occurs in which , despite many irrelevances, the patient is able to return task in hand(they only lose the thread for a few moments and finally reach their goal).</a:t>
            </a:r>
          </a:p>
          <a:p>
            <a:r>
              <a:rPr lang="en-IN" dirty="0"/>
              <a:t>Speed of emergence of thoughts is not as fast as in flight of ideas.</a:t>
            </a:r>
          </a:p>
          <a:p>
            <a:endParaRPr lang="en-IN" dirty="0"/>
          </a:p>
          <a:p>
            <a:endParaRPr lang="en-IN" dirty="0"/>
          </a:p>
          <a:p>
            <a:endParaRPr lang="en-IN" dirty="0"/>
          </a:p>
          <a:p>
            <a:endParaRPr lang="en-IN" dirty="0"/>
          </a:p>
          <a:p>
            <a:endParaRPr lang="en-US" dirty="0"/>
          </a:p>
        </p:txBody>
      </p:sp>
      <p:pic>
        <p:nvPicPr>
          <p:cNvPr id="4" name="Content Placeholder 3">
            <a:extLst>
              <a:ext uri="{FF2B5EF4-FFF2-40B4-BE49-F238E27FC236}">
                <a16:creationId xmlns:a16="http://schemas.microsoft.com/office/drawing/2014/main" id="{4B0178DC-A43A-4571-9E75-9A2727892A4A}"/>
              </a:ext>
            </a:extLst>
          </p:cNvPr>
          <p:cNvPicPr>
            <a:picLocks/>
          </p:cNvPicPr>
          <p:nvPr/>
        </p:nvPicPr>
        <p:blipFill>
          <a:blip r:embed="rId2" cstate="print"/>
          <a:stretch>
            <a:fillRect/>
          </a:stretch>
        </p:blipFill>
        <p:spPr>
          <a:xfrm>
            <a:off x="833203" y="-104931"/>
            <a:ext cx="9779833" cy="3260998"/>
          </a:xfrm>
          <a:prstGeom prst="rect">
            <a:avLst/>
          </a:prstGeom>
        </p:spPr>
      </p:pic>
      <p:sp>
        <p:nvSpPr>
          <p:cNvPr id="5" name="Footer Placeholder 4"/>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idx="1"/>
          </p:nvPr>
        </p:nvSpPr>
        <p:spPr>
          <a:xfrm>
            <a:off x="838200" y="431800"/>
            <a:ext cx="10515600" cy="6178006"/>
          </a:xfrm>
        </p:spPr>
        <p:txBody>
          <a:bodyPr/>
          <a:lstStyle/>
          <a:p>
            <a:pPr>
              <a:buNone/>
            </a:pPr>
            <a:r>
              <a:rPr lang="en-CA" b="1" u="sng" dirty="0"/>
              <a:t>2. Inhibition or retardation of thoughts:</a:t>
            </a:r>
          </a:p>
          <a:p>
            <a:r>
              <a:rPr lang="en-US" dirty="0"/>
              <a:t>The train of thought is slowed down and the number of ideas and mental images which present themselves is decreased.</a:t>
            </a:r>
          </a:p>
          <a:p>
            <a:r>
              <a:rPr lang="en-US" dirty="0"/>
              <a:t>It can be experienced as :</a:t>
            </a:r>
          </a:p>
          <a:p>
            <a:pPr marL="571500" indent="-571500">
              <a:buFont typeface="+mj-lt"/>
              <a:buAutoNum type="romanLcPeriod"/>
            </a:pPr>
            <a:r>
              <a:rPr lang="en-US" dirty="0"/>
              <a:t>lack of decision making</a:t>
            </a:r>
          </a:p>
          <a:p>
            <a:pPr marL="571500" indent="-571500">
              <a:buFont typeface="+mj-lt"/>
              <a:buAutoNum type="romanLcPeriod"/>
            </a:pPr>
            <a:r>
              <a:rPr lang="en-US" dirty="0"/>
              <a:t>Unable to concentrate and diminution in active attention.</a:t>
            </a:r>
          </a:p>
          <a:p>
            <a:pPr marL="571500" indent="-571500">
              <a:buFont typeface="+mj-lt"/>
              <a:buAutoNum type="romanLcPeriod"/>
            </a:pPr>
            <a:r>
              <a:rPr lang="en-IN" dirty="0"/>
              <a:t>Loss of clarity of thinking.</a:t>
            </a:r>
            <a:endParaRPr lang="en-US" dirty="0"/>
          </a:p>
          <a:p>
            <a:r>
              <a:rPr lang="en-US" dirty="0"/>
              <a:t>Inhibition of thinking is seen in both depression and the rare condition of manic stupor.</a:t>
            </a:r>
          </a:p>
          <a:p>
            <a:pPr>
              <a:buNone/>
            </a:pPr>
            <a:endParaRPr lang="en-CA" dirty="0"/>
          </a:p>
          <a:p>
            <a:endParaRPr lang="en-US" dirty="0"/>
          </a:p>
        </p:txBody>
      </p:sp>
      <p:pic>
        <p:nvPicPr>
          <p:cNvPr id="3" name="Picture 2"/>
          <p:cNvPicPr>
            <a:picLocks/>
          </p:cNvPicPr>
          <p:nvPr/>
        </p:nvPicPr>
        <p:blipFill>
          <a:blip r:embed="rId2" cstate="print"/>
          <a:stretch>
            <a:fillRect/>
          </a:stretch>
        </p:blipFill>
        <p:spPr>
          <a:xfrm>
            <a:off x="1726105" y="4638002"/>
            <a:ext cx="8739789" cy="1788198"/>
          </a:xfrm>
          <a:prstGeom prst="rect">
            <a:avLst/>
          </a:prstGeom>
        </p:spPr>
      </p:pic>
      <p:sp>
        <p:nvSpPr>
          <p:cNvPr id="2" name="Footer Placeholder 1"/>
          <p:cNvSpPr>
            <a:spLocks noGrp="1"/>
          </p:cNvSpPr>
          <p:nvPr>
            <p:ph type="ftr" sz="quarter" idx="11"/>
          </p:nvPr>
        </p:nvSpPr>
        <p:spPr>
          <a:xfrm>
            <a:off x="4038599" y="6427243"/>
            <a:ext cx="4114800" cy="365125"/>
          </a:xfrm>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81" y="1394085"/>
            <a:ext cx="11782269" cy="4782878"/>
          </a:xfrm>
        </p:spPr>
        <p:txBody>
          <a:bodyPr/>
          <a:lstStyle/>
          <a:p>
            <a:pPr>
              <a:buNone/>
            </a:pPr>
            <a:r>
              <a:rPr lang="en-IN" b="1" u="sng" dirty="0"/>
              <a:t>3. Circumstantiality:</a:t>
            </a:r>
          </a:p>
          <a:p>
            <a:r>
              <a:rPr lang="en-US" dirty="0"/>
              <a:t>Here thinking proceeds slowly with many unnecessary and trivial details but finally the point is reached.</a:t>
            </a:r>
          </a:p>
          <a:p>
            <a:r>
              <a:rPr lang="en-US" dirty="0"/>
              <a:t>The goal of thought is never completely lost and thinking proceeds towards it by an intricate and convoluted path.</a:t>
            </a:r>
          </a:p>
          <a:p>
            <a:r>
              <a:rPr lang="en-IN" dirty="0"/>
              <a:t>Occurs in context of learning disability (mental retardation), epilepsy and in individuals with obsessional personality traits.</a:t>
            </a:r>
          </a:p>
          <a:p>
            <a:endParaRPr lang="en-IN" dirty="0"/>
          </a:p>
          <a:p>
            <a:endParaRPr lang="en-IN" dirty="0"/>
          </a:p>
          <a:p>
            <a:endParaRPr lang="en-IN" dirty="0"/>
          </a:p>
          <a:p>
            <a:endParaRPr lang="en-IN" dirty="0"/>
          </a:p>
          <a:p>
            <a:pPr>
              <a:buNone/>
            </a:pPr>
            <a:endParaRPr lang="en-US" dirty="0"/>
          </a:p>
          <a:p>
            <a:pPr>
              <a:buNone/>
            </a:pPr>
            <a:endParaRPr lang="en-IN" dirty="0"/>
          </a:p>
          <a:p>
            <a:pPr>
              <a:buNone/>
            </a:pPr>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871" y="224852"/>
            <a:ext cx="11997129" cy="6460761"/>
          </a:xfrm>
        </p:spPr>
        <p:txBody>
          <a:bodyPr>
            <a:normAutofit lnSpcReduction="10000"/>
          </a:bodyPr>
          <a:lstStyle/>
          <a:p>
            <a:pPr marL="0" indent="0">
              <a:buNone/>
            </a:pPr>
            <a:r>
              <a:rPr lang="en-US" sz="3200" b="1" dirty="0"/>
              <a:t>What is thinking?</a:t>
            </a:r>
          </a:p>
          <a:p>
            <a:r>
              <a:rPr lang="en-US" sz="3200" dirty="0"/>
              <a:t>Goal directed flow of ideas, symbols and associations initiated by problems or task that leads to reality-oriented conclusions.</a:t>
            </a:r>
          </a:p>
          <a:p>
            <a:r>
              <a:rPr lang="en-US" sz="3200" dirty="0"/>
              <a:t>Thinking is defined as the mental activity and processes used to imagine appraise, evaluate, forecast, plan, create and will.</a:t>
            </a:r>
          </a:p>
          <a:p>
            <a:endParaRPr lang="en-US" sz="3200" dirty="0"/>
          </a:p>
          <a:p>
            <a:pPr marL="0" indent="0">
              <a:buNone/>
            </a:pPr>
            <a:r>
              <a:rPr lang="en-US" sz="3200" b="1" dirty="0"/>
              <a:t>Why do we need thought?</a:t>
            </a:r>
          </a:p>
          <a:p>
            <a:r>
              <a:rPr lang="en-US" sz="3200" dirty="0"/>
              <a:t>Thinking allows humans to make sense of, interpret, represent or model the world they experience, and to make predictions about the world.</a:t>
            </a:r>
          </a:p>
          <a:p>
            <a:r>
              <a:rPr lang="en-US" sz="3200" dirty="0"/>
              <a:t>It is therefore helpful to an organism with needs, objectives, and desire as it make plans or otherwise attempts to accomplish those goals</a:t>
            </a:r>
          </a:p>
          <a:p>
            <a:endParaRPr lang="en-US" dirty="0"/>
          </a:p>
        </p:txBody>
      </p:sp>
      <p:sp>
        <p:nvSpPr>
          <p:cNvPr id="2" name="Footer Placeholder 1"/>
          <p:cNvSpPr>
            <a:spLocks noGrp="1"/>
          </p:cNvSpPr>
          <p:nvPr>
            <p:ph type="ftr" sz="quarter" idx="11"/>
          </p:nvPr>
        </p:nvSpPr>
        <p:spPr/>
        <p:txBody>
          <a:bodyPr/>
          <a:lstStyle/>
          <a:p>
            <a:r>
              <a:rPr lang="en-US"/>
              <a:t>Sims' Symptoms in the Mind Textbook of Descriptive Psychopathology Fifth Edition Pg 139-158</a:t>
            </a:r>
          </a:p>
        </p:txBody>
      </p:sp>
    </p:spTree>
    <p:extLst>
      <p:ext uri="{BB962C8B-B14F-4D97-AF65-F5344CB8AC3E}">
        <p14:creationId xmlns:p14="http://schemas.microsoft.com/office/powerpoint/2010/main" val="4187572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902" y="1"/>
            <a:ext cx="11203898" cy="1690688"/>
          </a:xfrm>
        </p:spPr>
        <p:txBody>
          <a:bodyPr/>
          <a:lstStyle/>
          <a:p>
            <a:r>
              <a:rPr lang="en-CA" b="1" dirty="0"/>
              <a:t>Disorder of continuity of thinking</a:t>
            </a:r>
            <a:endParaRPr lang="en-US" dirty="0"/>
          </a:p>
        </p:txBody>
      </p:sp>
      <p:sp>
        <p:nvSpPr>
          <p:cNvPr id="3" name="Content Placeholder 2"/>
          <p:cNvSpPr>
            <a:spLocks noGrp="1"/>
          </p:cNvSpPr>
          <p:nvPr>
            <p:ph idx="1"/>
          </p:nvPr>
        </p:nvSpPr>
        <p:spPr>
          <a:xfrm>
            <a:off x="149902" y="1454046"/>
            <a:ext cx="11767278" cy="5077383"/>
          </a:xfrm>
        </p:spPr>
        <p:txBody>
          <a:bodyPr>
            <a:normAutofit lnSpcReduction="10000"/>
          </a:bodyPr>
          <a:lstStyle/>
          <a:p>
            <a:pPr marL="514350" indent="-514350">
              <a:buAutoNum type="arabicPeriod"/>
            </a:pPr>
            <a:r>
              <a:rPr lang="en-IN" b="1" u="sng" dirty="0"/>
              <a:t>Perseveration:</a:t>
            </a:r>
            <a:endParaRPr lang="en-US" b="1" u="sng" dirty="0"/>
          </a:p>
          <a:p>
            <a:pPr marL="514350" indent="-514350"/>
            <a:r>
              <a:rPr lang="en-IN" dirty="0"/>
              <a:t>It occurs when mental operations persist beyond the point at which they are relevant and thus prevent progress of thinking.</a:t>
            </a:r>
          </a:p>
          <a:p>
            <a:pPr marL="514350" indent="-514350"/>
            <a:r>
              <a:rPr lang="en-CA" dirty="0"/>
              <a:t>Thought or speech appears to get stuck.</a:t>
            </a:r>
          </a:p>
          <a:p>
            <a:pPr marL="514350" indent="-514350"/>
            <a:r>
              <a:rPr lang="en-IN" dirty="0"/>
              <a:t>Common in generalised and local organic disorders.</a:t>
            </a:r>
          </a:p>
          <a:p>
            <a:pPr marL="514350" indent="-514350">
              <a:buNone/>
            </a:pPr>
            <a:r>
              <a:rPr lang="en-IN" b="1" dirty="0"/>
              <a:t>2.  </a:t>
            </a:r>
            <a:r>
              <a:rPr lang="en-IN" b="1" u="sng" dirty="0"/>
              <a:t>Thought blocking:</a:t>
            </a:r>
          </a:p>
          <a:p>
            <a:r>
              <a:rPr lang="en-US" dirty="0"/>
              <a:t>There is sudden arrest of train of thoughts, leaving a ‘blank’</a:t>
            </a:r>
          </a:p>
          <a:p>
            <a:r>
              <a:rPr lang="en-US" dirty="0"/>
              <a:t>An entirely new thought may then begin. </a:t>
            </a:r>
          </a:p>
          <a:p>
            <a:r>
              <a:rPr lang="en-US" dirty="0"/>
              <a:t>It is not caused by distraction by other thoughts and, on introspecting, the patient can give no adequate explanation for it; it simply occurs.</a:t>
            </a:r>
          </a:p>
          <a:p>
            <a:r>
              <a:rPr lang="en-US" dirty="0"/>
              <a:t>It is generally seen in schizophrenia.</a:t>
            </a:r>
          </a:p>
          <a:p>
            <a:pPr>
              <a:buNone/>
            </a:pPr>
            <a:endParaRPr lang="en-IN"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i="1" dirty="0"/>
              <a:t>Disorder of possession of thought</a:t>
            </a:r>
            <a:endParaRPr lang="en-US" b="1" i="1" dirty="0"/>
          </a:p>
        </p:txBody>
      </p:sp>
      <p:sp>
        <p:nvSpPr>
          <p:cNvPr id="3" name="Content Placeholder 2"/>
          <p:cNvSpPr>
            <a:spLocks noGrp="1"/>
          </p:cNvSpPr>
          <p:nvPr>
            <p:ph idx="1"/>
          </p:nvPr>
        </p:nvSpPr>
        <p:spPr/>
        <p:txBody>
          <a:bodyPr>
            <a:normAutofit/>
          </a:bodyPr>
          <a:lstStyle/>
          <a:p>
            <a:r>
              <a:rPr lang="en-US" dirty="0"/>
              <a:t>Here there is loss of control or sense of possession of thinking.</a:t>
            </a:r>
          </a:p>
          <a:p>
            <a:r>
              <a:rPr lang="en-US" dirty="0"/>
              <a:t>It can be :</a:t>
            </a:r>
          </a:p>
          <a:p>
            <a:pPr marL="514350" indent="-514350">
              <a:buNone/>
            </a:pPr>
            <a:r>
              <a:rPr lang="en-US" dirty="0"/>
              <a:t>                 1. Obsession and Compulsion</a:t>
            </a:r>
          </a:p>
          <a:p>
            <a:pPr marL="514350" indent="-514350">
              <a:buNone/>
            </a:pPr>
            <a:r>
              <a:rPr lang="en-US" dirty="0"/>
              <a:t>                 2. Thought Alienation</a:t>
            </a:r>
          </a:p>
          <a:p>
            <a:pPr>
              <a:buNone/>
            </a:pPr>
            <a:endParaRPr lang="en-IN" dirty="0"/>
          </a:p>
          <a:p>
            <a:pPr>
              <a:buNone/>
            </a:pPr>
            <a:endParaRPr lang="en-IN" dirty="0"/>
          </a:p>
          <a:p>
            <a:pPr>
              <a:buNone/>
            </a:pPr>
            <a:endParaRPr lang="en-IN" dirty="0"/>
          </a:p>
          <a:p>
            <a:pPr>
              <a:buNone/>
            </a:pPr>
            <a:endParaRPr lang="en-IN" dirty="0"/>
          </a:p>
          <a:p>
            <a:pPr>
              <a:buNone/>
            </a:pPr>
            <a:endParaRPr lang="en-US"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49705" y="449705"/>
            <a:ext cx="11542426" cy="6276215"/>
          </a:xfrm>
        </p:spPr>
        <p:txBody>
          <a:bodyPr>
            <a:normAutofit/>
          </a:bodyPr>
          <a:lstStyle/>
          <a:p>
            <a:pPr marL="514350" indent="-514350">
              <a:buAutoNum type="arabicPeriod"/>
            </a:pPr>
            <a:r>
              <a:rPr lang="en-IN" b="1" u="sng" dirty="0"/>
              <a:t>Obsessions and compulsions:</a:t>
            </a:r>
          </a:p>
          <a:p>
            <a:pPr marL="514350" indent="-514350">
              <a:buNone/>
            </a:pPr>
            <a:r>
              <a:rPr lang="en-IN" u="sng" dirty="0"/>
              <a:t>Obsession:</a:t>
            </a:r>
          </a:p>
          <a:p>
            <a:r>
              <a:rPr lang="en-IN" dirty="0"/>
              <a:t>Persistent, recurrent and intrusive thought, idea or impulse that cannot be eliminated from consciousness by logic or reasoning.</a:t>
            </a:r>
          </a:p>
          <a:p>
            <a:r>
              <a:rPr lang="en-US" dirty="0"/>
              <a:t>An obsession dominates an individual’s thinking despite the awareness that the thought is either without purpose or else has persisted and dominated their thinking beyond the point of relevance or usefulness.</a:t>
            </a:r>
          </a:p>
          <a:p>
            <a:r>
              <a:rPr lang="en-US" dirty="0"/>
              <a:t>Their content is often of a nature as to cause the sufferer great anxiety and even guilt.</a:t>
            </a:r>
          </a:p>
          <a:p>
            <a:r>
              <a:rPr lang="en-US" dirty="0"/>
              <a:t>The essential feature of the obsession is that it appears against the patient’s will.</a:t>
            </a:r>
          </a:p>
          <a:p>
            <a:r>
              <a:rPr lang="en-US" dirty="0"/>
              <a:t>Obsessions occur in obsessional states, depression, schizophrenia and occasionally in organic states.</a:t>
            </a:r>
          </a:p>
          <a:p>
            <a:pPr>
              <a:buNone/>
            </a:pPr>
            <a:endParaRPr lang="en-US" b="1" u="sng" dirty="0"/>
          </a:p>
        </p:txBody>
      </p:sp>
      <p:sp>
        <p:nvSpPr>
          <p:cNvPr id="2" name="Footer Placeholder 1"/>
          <p:cNvSpPr>
            <a:spLocks noGrp="1"/>
          </p:cNvSpPr>
          <p:nvPr>
            <p:ph type="ftr" sz="quarter" idx="11"/>
          </p:nvPr>
        </p:nvSpPr>
        <p:spPr>
          <a:xfrm>
            <a:off x="4038600" y="6492875"/>
            <a:ext cx="4114800" cy="365125"/>
          </a:xfrm>
        </p:spPr>
        <p:txBody>
          <a:bodyPr/>
          <a:lstStyle/>
          <a:p>
            <a:r>
              <a:rPr lang="en-US" dirty="0"/>
              <a:t>Fish’s Clinical Psychopathology Signs and Symptoms in Psychiatry 4</a:t>
            </a:r>
            <a:r>
              <a:rPr lang="en-US" baseline="30000" dirty="0"/>
              <a:t>th</a:t>
            </a:r>
            <a:r>
              <a:rPr lang="en-US" dirty="0"/>
              <a:t> Edition Pg 42-60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705" y="419726"/>
            <a:ext cx="11512446" cy="6204594"/>
          </a:xfrm>
        </p:spPr>
        <p:txBody>
          <a:bodyPr>
            <a:normAutofit/>
          </a:bodyPr>
          <a:lstStyle/>
          <a:p>
            <a:pPr>
              <a:buNone/>
            </a:pPr>
            <a:r>
              <a:rPr lang="en-IN" u="sng" dirty="0"/>
              <a:t>Compulsion:</a:t>
            </a:r>
          </a:p>
          <a:p>
            <a:r>
              <a:rPr lang="en-IN" dirty="0"/>
              <a:t>Pathological need to act on an impulse that, if resisted produces anxiety.</a:t>
            </a:r>
            <a:endParaRPr lang="en-IN" u="sng" dirty="0"/>
          </a:p>
          <a:p>
            <a:r>
              <a:rPr lang="en-US" dirty="0"/>
              <a:t>Compulsions are, in fact, merely obsessional motor acts. </a:t>
            </a:r>
          </a:p>
          <a:p>
            <a:r>
              <a:rPr lang="en-US" dirty="0"/>
              <a:t>They may result from an obsessional impulse that leads directly to the  action, or they may be mediated by an obsessional mental image or thought, as, for example, when the obsessional fear of contamination  leads to compulsive washing.</a:t>
            </a:r>
          </a:p>
          <a:p>
            <a:r>
              <a:rPr lang="en-US" dirty="0"/>
              <a:t>Compulsive features appear to be particularly common in post-encephalitic parkinsonism.</a:t>
            </a:r>
          </a:p>
          <a:p>
            <a:endParaRPr lang="en-IN" u="sng" dirty="0"/>
          </a:p>
          <a:p>
            <a:endParaRPr lang="en-IN" u="sng" dirty="0"/>
          </a:p>
          <a:p>
            <a:pPr>
              <a:buNone/>
            </a:pPr>
            <a:endParaRPr lang="en-US" u="sng"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803" y="554636"/>
            <a:ext cx="11677337" cy="5933249"/>
          </a:xfrm>
        </p:spPr>
        <p:txBody>
          <a:bodyPr>
            <a:normAutofit lnSpcReduction="10000"/>
          </a:bodyPr>
          <a:lstStyle/>
          <a:p>
            <a:pPr>
              <a:buNone/>
            </a:pPr>
            <a:r>
              <a:rPr lang="en-IN" b="1" u="sng" dirty="0"/>
              <a:t>2. Thought alienation:</a:t>
            </a:r>
          </a:p>
          <a:p>
            <a:r>
              <a:rPr lang="en-US" dirty="0"/>
              <a:t>In thought alienation, the patient has the experience that their thoughts are under the control of an outside agency or that others are participating in their thinking.</a:t>
            </a:r>
          </a:p>
          <a:p>
            <a:pPr lvl="1">
              <a:buNone/>
            </a:pPr>
            <a:r>
              <a:rPr lang="en-US" sz="2800" b="1" dirty="0"/>
              <a:t>Thought insertion</a:t>
            </a:r>
            <a:r>
              <a:rPr lang="en-US" sz="2800" dirty="0"/>
              <a:t>: </a:t>
            </a:r>
          </a:p>
          <a:p>
            <a:pPr lvl="1">
              <a:lnSpc>
                <a:spcPct val="100000"/>
              </a:lnSpc>
            </a:pPr>
            <a:r>
              <a:rPr lang="en-US" sz="2800" dirty="0"/>
              <a:t>The patient knows that thoughts are being inserted into their mind and they recognize them as being foreign. </a:t>
            </a:r>
          </a:p>
          <a:p>
            <a:pPr lvl="1"/>
            <a:r>
              <a:rPr lang="en-US" sz="2800" dirty="0"/>
              <a:t>Commonly associated with schizophrenia.</a:t>
            </a:r>
          </a:p>
          <a:p>
            <a:pPr lvl="1">
              <a:buNone/>
            </a:pPr>
            <a:r>
              <a:rPr lang="en-US" sz="2800" b="1" dirty="0"/>
              <a:t>Thought deprivation/withdrawal</a:t>
            </a:r>
            <a:r>
              <a:rPr lang="en-US" sz="2800" dirty="0"/>
              <a:t>:</a:t>
            </a:r>
          </a:p>
          <a:p>
            <a:pPr lvl="1" algn="just"/>
            <a:r>
              <a:rPr lang="en-US" sz="2800" dirty="0"/>
              <a:t>The patient finds that as they are thinking, their thoughts suddenly disappear and are withdrawn from their mind by a foreign influence.</a:t>
            </a:r>
          </a:p>
          <a:p>
            <a:pPr lvl="1">
              <a:buNone/>
            </a:pPr>
            <a:r>
              <a:rPr lang="en-US" sz="2800" b="1" dirty="0"/>
              <a:t>Thought broadcasting</a:t>
            </a:r>
            <a:r>
              <a:rPr lang="en-US" sz="2800" dirty="0"/>
              <a:t>:</a:t>
            </a:r>
          </a:p>
          <a:p>
            <a:pPr lvl="1"/>
            <a:r>
              <a:rPr lang="en-US" sz="2800" dirty="0"/>
              <a:t>The patient knows that as they are thinking, everyone else is thinking in unison with them.</a:t>
            </a:r>
          </a:p>
          <a:p>
            <a:pPr lvl="1">
              <a:buNone/>
            </a:pPr>
            <a:endParaRPr lang="en-IN" sz="2800"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843" y="449705"/>
            <a:ext cx="11677337" cy="6220918"/>
          </a:xfrm>
        </p:spPr>
        <p:txBody>
          <a:bodyPr/>
          <a:lstStyle/>
          <a:p>
            <a:pPr lvl="1" algn="just"/>
            <a:r>
              <a:rPr lang="en-US" sz="2800" dirty="0"/>
              <a:t> These phenomena can be approached through</a:t>
            </a:r>
          </a:p>
          <a:p>
            <a:pPr lvl="1" algn="just">
              <a:buNone/>
            </a:pPr>
            <a:r>
              <a:rPr lang="en-US" sz="2800" dirty="0"/>
              <a:t>    the prism of ego-</a:t>
            </a:r>
            <a:r>
              <a:rPr lang="en-US" sz="2800" dirty="0" err="1"/>
              <a:t>syntonicity</a:t>
            </a:r>
            <a:r>
              <a:rPr lang="en-US" sz="2800" dirty="0"/>
              <a:t>/ ego-</a:t>
            </a:r>
            <a:r>
              <a:rPr lang="en-US" sz="2800" dirty="0" err="1"/>
              <a:t>dystonicity</a:t>
            </a:r>
            <a:r>
              <a:rPr lang="en-US" sz="2800" dirty="0"/>
              <a:t>. </a:t>
            </a:r>
          </a:p>
          <a:p>
            <a:pPr lvl="1"/>
            <a:endParaRPr lang="en-US" sz="2800" dirty="0"/>
          </a:p>
          <a:p>
            <a:pPr marL="971550" lvl="1" indent="-514350" algn="just"/>
            <a:r>
              <a:rPr lang="en-US" sz="2800" dirty="0"/>
              <a:t>An experience is described as </a:t>
            </a:r>
            <a:r>
              <a:rPr lang="en-US" sz="2800" b="1" dirty="0"/>
              <a:t>ego-</a:t>
            </a:r>
            <a:r>
              <a:rPr lang="en-US" sz="2800" b="1" dirty="0" err="1"/>
              <a:t>syntonic</a:t>
            </a:r>
            <a:r>
              <a:rPr lang="en-US" sz="2800" dirty="0"/>
              <a:t> if it is consistent with the goals and needs of the ego and/or consistent with the individual’s ideal self-image; the reverse is the case for </a:t>
            </a:r>
            <a:r>
              <a:rPr lang="en-US" sz="2800" b="1" dirty="0"/>
              <a:t>ego-</a:t>
            </a:r>
            <a:r>
              <a:rPr lang="en-US" sz="2800" b="1" dirty="0" err="1"/>
              <a:t>dystonicity</a:t>
            </a:r>
            <a:r>
              <a:rPr lang="en-US" sz="2800" dirty="0"/>
              <a:t>.</a:t>
            </a:r>
          </a:p>
          <a:p>
            <a:pPr marL="971550" lvl="1" indent="-514350" algn="just"/>
            <a:endParaRPr lang="en-IN" sz="2800" dirty="0"/>
          </a:p>
          <a:p>
            <a:pPr marL="971550" lvl="1" indent="-514350" algn="just"/>
            <a:endParaRPr lang="en-IN" sz="2800" dirty="0"/>
          </a:p>
          <a:p>
            <a:pPr marL="971550" lvl="1" indent="-514350" algn="just">
              <a:buNone/>
            </a:pPr>
            <a:endParaRPr lang="en-US" sz="2800" dirty="0"/>
          </a:p>
          <a:p>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11" y="228601"/>
            <a:ext cx="11218889" cy="1462088"/>
          </a:xfrm>
        </p:spPr>
        <p:txBody>
          <a:bodyPr/>
          <a:lstStyle/>
          <a:p>
            <a:r>
              <a:rPr lang="en-US" altLang="en-GB" b="1" i="1" dirty="0"/>
              <a:t>Disorder of content of thought</a:t>
            </a:r>
            <a:endParaRPr lang="en-US" i="1" dirty="0"/>
          </a:p>
        </p:txBody>
      </p:sp>
      <p:sp>
        <p:nvSpPr>
          <p:cNvPr id="3" name="Content Placeholder 2"/>
          <p:cNvSpPr>
            <a:spLocks noGrp="1"/>
          </p:cNvSpPr>
          <p:nvPr>
            <p:ph idx="1"/>
          </p:nvPr>
        </p:nvSpPr>
        <p:spPr>
          <a:xfrm>
            <a:off x="134911" y="1528998"/>
            <a:ext cx="11932171" cy="5100402"/>
          </a:xfrm>
        </p:spPr>
        <p:txBody>
          <a:bodyPr>
            <a:normAutofit/>
          </a:bodyPr>
          <a:lstStyle/>
          <a:p>
            <a:r>
              <a:rPr lang="en-GB" b="1" u="sng" dirty="0"/>
              <a:t>D</a:t>
            </a:r>
            <a:r>
              <a:rPr lang="en-US" altLang="en-GB" b="1" u="sng" dirty="0"/>
              <a:t>elusion:</a:t>
            </a:r>
          </a:p>
          <a:p>
            <a:pPr marL="0" indent="0">
              <a:buNone/>
            </a:pPr>
            <a:endParaRPr lang="en-GB" b="1" u="sng" dirty="0"/>
          </a:p>
          <a:p>
            <a:pPr marL="457200" lvl="1" indent="0">
              <a:buNone/>
            </a:pPr>
            <a:r>
              <a:rPr lang="en-US" altLang="en-GB" sz="3200" dirty="0"/>
              <a:t>It is a fa</a:t>
            </a:r>
            <a:r>
              <a:rPr lang="en-GB" sz="3200" dirty="0" err="1"/>
              <a:t>lse</a:t>
            </a:r>
            <a:r>
              <a:rPr lang="en-GB" sz="3200" dirty="0"/>
              <a:t>, firm, unshakeable belief based on incorrect inferences that is firmly held despite objective and obvious contradictory proof or evidence and despite the fact that other members of culture do not share the  belief and is not in socio-cultural, educational or intellectual norms.</a:t>
            </a:r>
          </a:p>
          <a:p>
            <a:pPr>
              <a:buNone/>
            </a:pPr>
            <a:endParaRPr lang="en-US"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891" y="359764"/>
            <a:ext cx="11827239" cy="6325849"/>
          </a:xfrm>
        </p:spPr>
        <p:txBody>
          <a:bodyPr>
            <a:normAutofit/>
          </a:bodyPr>
          <a:lstStyle/>
          <a:p>
            <a:r>
              <a:rPr lang="en-GB" dirty="0"/>
              <a:t>They are of two types : </a:t>
            </a:r>
          </a:p>
          <a:p>
            <a:r>
              <a:rPr lang="en-GB" b="1" u="sng" dirty="0"/>
              <a:t>Primary delusion/ </a:t>
            </a:r>
            <a:r>
              <a:rPr lang="en-GB" b="1" i="1" u="sng" dirty="0"/>
              <a:t>Delusions proper/ true delusions</a:t>
            </a:r>
            <a:r>
              <a:rPr lang="en-GB" b="1" u="sng" dirty="0"/>
              <a:t>: </a:t>
            </a:r>
            <a:r>
              <a:rPr lang="en-GB" dirty="0"/>
              <a:t>when delusions are de novo and not because of another psychopathological form such as mood disorder.</a:t>
            </a:r>
          </a:p>
          <a:p>
            <a:pPr>
              <a:buNone/>
            </a:pPr>
            <a:r>
              <a:rPr lang="en-GB" dirty="0"/>
              <a:t>   occur in schizophrenia</a:t>
            </a:r>
          </a:p>
          <a:p>
            <a:r>
              <a:rPr lang="en-GB" b="1" u="sng" dirty="0"/>
              <a:t>Secondary delusion/ delusion like ideas : </a:t>
            </a:r>
            <a:r>
              <a:rPr lang="en-GB" dirty="0"/>
              <a:t>when delusion are because of some other morbid experience</a:t>
            </a:r>
            <a:r>
              <a:rPr lang="en-US" altLang="en-GB" dirty="0"/>
              <a:t>.</a:t>
            </a:r>
          </a:p>
          <a:p>
            <a:pPr>
              <a:buNone/>
            </a:pPr>
            <a:r>
              <a:rPr lang="en-GB" dirty="0"/>
              <a:t>    They can be secondary to mood states</a:t>
            </a:r>
            <a:r>
              <a:rPr lang="en-US" altLang="en-GB" dirty="0"/>
              <a:t>, h</a:t>
            </a:r>
            <a:r>
              <a:rPr lang="en-GB" dirty="0" err="1"/>
              <a:t>allucinations</a:t>
            </a:r>
            <a:r>
              <a:rPr lang="en-GB" dirty="0"/>
              <a:t> and the stress reactions can give rise to psychotic states with delusion</a:t>
            </a:r>
          </a:p>
          <a:p>
            <a:pPr>
              <a:buNone/>
            </a:pPr>
            <a:endParaRPr lang="en-GB" dirty="0"/>
          </a:p>
          <a:p>
            <a:pPr>
              <a:buNone/>
            </a:pPr>
            <a:endParaRPr lang="en-GB" dirty="0"/>
          </a:p>
          <a:p>
            <a:pPr>
              <a:buNone/>
            </a:pPr>
            <a:endParaRPr lang="en-CA" dirty="0"/>
          </a:p>
          <a:p>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833" y="584616"/>
            <a:ext cx="11722308" cy="6041036"/>
          </a:xfrm>
        </p:spPr>
        <p:txBody>
          <a:bodyPr>
            <a:normAutofit/>
          </a:bodyPr>
          <a:lstStyle/>
          <a:p>
            <a:pPr marL="0" indent="0">
              <a:buNone/>
            </a:pPr>
            <a:r>
              <a:rPr lang="en-GB" b="1" dirty="0"/>
              <a:t>Primary delusions</a:t>
            </a:r>
            <a:r>
              <a:rPr lang="en-GB" dirty="0"/>
              <a:t> are of 4 types: </a:t>
            </a:r>
          </a:p>
          <a:p>
            <a:r>
              <a:rPr lang="en-GB" dirty="0"/>
              <a:t>Autochthonous delusion ( delusional intuition)</a:t>
            </a:r>
          </a:p>
          <a:p>
            <a:r>
              <a:rPr lang="en-GB" dirty="0"/>
              <a:t>Delusional perception</a:t>
            </a:r>
          </a:p>
          <a:p>
            <a:r>
              <a:rPr lang="en-GB" dirty="0"/>
              <a:t>Delusional atmosphere</a:t>
            </a:r>
          </a:p>
          <a:p>
            <a:r>
              <a:rPr lang="en-GB" dirty="0"/>
              <a:t>Delusional memory</a:t>
            </a:r>
          </a:p>
          <a:p>
            <a:endParaRPr lang="en-GB" dirty="0"/>
          </a:p>
          <a:p>
            <a:endParaRPr lang="en-GB" dirty="0"/>
          </a:p>
          <a:p>
            <a:endParaRPr lang="en-GB" dirty="0"/>
          </a:p>
          <a:p>
            <a:endParaRPr lang="en-GB" dirty="0"/>
          </a:p>
          <a:p>
            <a:endParaRPr lang="en-GB" dirty="0"/>
          </a:p>
          <a:p>
            <a:pPr marL="0" indent="0">
              <a:buNone/>
            </a:pPr>
            <a:endParaRPr lang="en-US" dirty="0"/>
          </a:p>
        </p:txBody>
      </p:sp>
      <p:sp>
        <p:nvSpPr>
          <p:cNvPr id="2" name="Footer Placeholder 1"/>
          <p:cNvSpPr>
            <a:spLocks noGrp="1"/>
          </p:cNvSpPr>
          <p:nvPr>
            <p:ph type="ftr" sz="quarter" idx="11"/>
          </p:nvPr>
        </p:nvSpPr>
        <p:spPr/>
        <p:txBody>
          <a:bodyPr/>
          <a:lstStyle/>
          <a:p>
            <a:r>
              <a:rPr lang="en-US" dirty="0"/>
              <a:t>Training Initiative for Psychiatry Post Graduates STEP 2019      Pg 27- 36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9744" y="539646"/>
            <a:ext cx="11542426" cy="6145633"/>
          </a:xfrm>
        </p:spPr>
        <p:txBody>
          <a:bodyPr>
            <a:normAutofit/>
          </a:bodyPr>
          <a:lstStyle/>
          <a:p>
            <a:r>
              <a:rPr lang="en-GB" b="1" u="sng" dirty="0"/>
              <a:t>Autochthonous delusion:  </a:t>
            </a:r>
          </a:p>
          <a:p>
            <a:pPr lvl="1">
              <a:buFont typeface="Wingdings" pitchFamily="2" charset="2"/>
              <a:buChar char="Ø"/>
            </a:pPr>
            <a:r>
              <a:rPr lang="en-GB" sz="2800" dirty="0"/>
              <a:t>These are delusions that appear to arise suddenly 'out of the blue,</a:t>
            </a:r>
            <a:r>
              <a:rPr lang="en-US" sz="2800" dirty="0"/>
              <a:t> they are </a:t>
            </a:r>
            <a:r>
              <a:rPr lang="en-US" sz="2800" dirty="0" err="1"/>
              <a:t>phenomenologically</a:t>
            </a:r>
            <a:r>
              <a:rPr lang="en-US" sz="2800" dirty="0"/>
              <a:t> indistinguishable from the sudden arrival of a normal idea.</a:t>
            </a:r>
          </a:p>
          <a:p>
            <a:pPr lvl="1">
              <a:buFont typeface="Wingdings" pitchFamily="2" charset="2"/>
              <a:buChar char="Ø"/>
            </a:pPr>
            <a:r>
              <a:rPr lang="en-IN" sz="2800" dirty="0"/>
              <a:t>Occurs as a single stage and are self referent and momentous importance.</a:t>
            </a:r>
          </a:p>
          <a:p>
            <a:pPr marL="514350" lvl="0" indent="-514350" algn="r">
              <a:buNone/>
            </a:pPr>
            <a:endParaRPr lang="en-IN" dirty="0">
              <a:solidFill>
                <a:prstClr val="black"/>
              </a:solidFill>
            </a:endParaRPr>
          </a:p>
          <a:p>
            <a:pPr marL="514350" lvl="0" indent="-514350" algn="r">
              <a:buNone/>
            </a:pPr>
            <a:endParaRPr lang="en-IN" dirty="0">
              <a:solidFill>
                <a:prstClr val="black"/>
              </a:solidFill>
            </a:endParaRPr>
          </a:p>
          <a:p>
            <a:pPr marL="514350" lvl="0" indent="-514350" algn="r">
              <a:buNone/>
            </a:pPr>
            <a:endParaRPr lang="en-IN" dirty="0">
              <a:solidFill>
                <a:prstClr val="black"/>
              </a:solidFill>
            </a:endParaRPr>
          </a:p>
          <a:p>
            <a:pPr>
              <a:buNone/>
            </a:pPr>
            <a:endParaRPr lang="en-US" dirty="0"/>
          </a:p>
          <a:p>
            <a:pPr>
              <a:buFont typeface="Wingdings" pitchFamily="2" charset="2"/>
              <a:buChar char="Ø"/>
            </a:pPr>
            <a:endParaRPr lang="en-US" dirty="0"/>
          </a:p>
        </p:txBody>
      </p:sp>
      <p:sp>
        <p:nvSpPr>
          <p:cNvPr id="2" name="Footer Placeholder 1"/>
          <p:cNvSpPr>
            <a:spLocks noGrp="1"/>
          </p:cNvSpPr>
          <p:nvPr>
            <p:ph type="ftr" sz="quarter" idx="11"/>
          </p:nvPr>
        </p:nvSpPr>
        <p:spPr/>
        <p:txBody>
          <a:bodyPr/>
          <a:lstStyle/>
          <a:p>
            <a:r>
              <a:rPr lang="en-US" dirty="0"/>
              <a:t>Training Initiative for Psychiatry Post Graduates STEP 2019      Pg 27- 36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a:t>Types of Thinking</a:t>
            </a:r>
          </a:p>
        </p:txBody>
      </p:sp>
      <p:sp>
        <p:nvSpPr>
          <p:cNvPr id="3" name="Content Placeholder 2"/>
          <p:cNvSpPr>
            <a:spLocks noGrp="1"/>
          </p:cNvSpPr>
          <p:nvPr>
            <p:ph idx="1"/>
          </p:nvPr>
        </p:nvSpPr>
        <p:spPr>
          <a:xfrm>
            <a:off x="838199" y="1825624"/>
            <a:ext cx="10761617" cy="4875621"/>
          </a:xfrm>
        </p:spPr>
        <p:txBody>
          <a:bodyPr>
            <a:normAutofit/>
          </a:bodyPr>
          <a:lstStyle/>
          <a:p>
            <a:pPr marL="0" indent="0">
              <a:buNone/>
            </a:pPr>
            <a:r>
              <a:rPr lang="en-US" sz="3600" b="1" i="1" dirty="0"/>
              <a:t>Fish</a:t>
            </a:r>
            <a:r>
              <a:rPr lang="en-US" sz="3600" dirty="0"/>
              <a:t> divided thinking into the following types - </a:t>
            </a:r>
          </a:p>
          <a:p>
            <a:r>
              <a:rPr lang="en-US" sz="3600" dirty="0"/>
              <a:t>Undirected fantasy thinking also known as </a:t>
            </a:r>
            <a:r>
              <a:rPr lang="en-US" sz="3600" dirty="0" err="1"/>
              <a:t>dereistic</a:t>
            </a:r>
            <a:r>
              <a:rPr lang="en-US" sz="3600" dirty="0"/>
              <a:t> or autistic thinking</a:t>
            </a:r>
          </a:p>
          <a:p>
            <a:r>
              <a:rPr lang="en-US" sz="3600" dirty="0"/>
              <a:t>Imaginative thinking</a:t>
            </a:r>
          </a:p>
          <a:p>
            <a:r>
              <a:rPr lang="en-US" sz="3600" i="1" dirty="0"/>
              <a:t>Rational </a:t>
            </a:r>
            <a:r>
              <a:rPr lang="en-US" sz="3600" dirty="0"/>
              <a:t>or conceptual thinking.</a:t>
            </a:r>
          </a:p>
          <a:p>
            <a:endParaRPr lang="en-US" sz="3600" dirty="0"/>
          </a:p>
          <a:p>
            <a:pPr marL="0" indent="0">
              <a:buNone/>
            </a:pPr>
            <a:r>
              <a:rPr lang="en-US" sz="2600" dirty="0"/>
              <a:t>They can be considered as </a:t>
            </a:r>
            <a:r>
              <a:rPr lang="en-US" sz="2600" i="1" dirty="0"/>
              <a:t>functions</a:t>
            </a:r>
            <a:r>
              <a:rPr lang="en-US" sz="2600" dirty="0"/>
              <a:t> of thinking; that is, they are the necessary mechanisms for thinking to take place but are not themselves manifest in the phenomena.</a:t>
            </a:r>
          </a:p>
          <a:p>
            <a:endParaRPr lang="en-IN" dirty="0"/>
          </a:p>
          <a:p>
            <a:endParaRPr lang="en-IN" dirty="0"/>
          </a:p>
          <a:p>
            <a:endParaRPr lang="en-IN" dirty="0"/>
          </a:p>
          <a:p>
            <a:endParaRPr lang="en-IN" dirty="0"/>
          </a:p>
          <a:p>
            <a:pPr algn="r">
              <a:buNone/>
            </a:pPr>
            <a:endParaRPr lang="en-IN" sz="1600" dirty="0"/>
          </a:p>
          <a:p>
            <a:pPr algn="r">
              <a:buNone/>
            </a:pPr>
            <a:endParaRPr lang="en-IN" sz="1600" dirty="0"/>
          </a:p>
          <a:p>
            <a:pPr algn="r">
              <a:buNone/>
            </a:pPr>
            <a:endParaRPr lang="en-IN" sz="1600" dirty="0"/>
          </a:p>
          <a:p>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extLst>
      <p:ext uri="{BB962C8B-B14F-4D97-AF65-F5344CB8AC3E}">
        <p14:creationId xmlns:p14="http://schemas.microsoft.com/office/powerpoint/2010/main" val="3708340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C14157-EB21-DDDD-9213-DE1007565E21}"/>
              </a:ext>
            </a:extLst>
          </p:cNvPr>
          <p:cNvSpPr>
            <a:spLocks noGrp="1"/>
          </p:cNvSpPr>
          <p:nvPr>
            <p:ph idx="1"/>
          </p:nvPr>
        </p:nvSpPr>
        <p:spPr>
          <a:xfrm>
            <a:off x="838200" y="522514"/>
            <a:ext cx="10515600" cy="5654449"/>
          </a:xfrm>
        </p:spPr>
        <p:txBody>
          <a:bodyPr/>
          <a:lstStyle/>
          <a:p>
            <a:r>
              <a:rPr lang="en-US" altLang="en-GB" b="1" u="sng" dirty="0"/>
              <a:t>Delusional perception</a:t>
            </a:r>
            <a:r>
              <a:rPr lang="en-GB" dirty="0"/>
              <a:t>: </a:t>
            </a:r>
          </a:p>
          <a:p>
            <a:pPr lvl="1">
              <a:buFont typeface="Wingdings" pitchFamily="2" charset="2"/>
              <a:buChar char="Ø"/>
            </a:pPr>
            <a:r>
              <a:rPr lang="en-GB" sz="2800" dirty="0"/>
              <a:t>This is present when the patient receives a normal perception that is then interpreted with some delusional meaning with immense personal significance</a:t>
            </a:r>
          </a:p>
          <a:p>
            <a:pPr lvl="1">
              <a:buFont typeface="Wingdings" pitchFamily="2" charset="2"/>
              <a:buChar char="Ø"/>
            </a:pPr>
            <a:r>
              <a:rPr lang="en-GB" sz="2800" dirty="0"/>
              <a:t>Occurs in 2 stages: normal perception and then false interpretation. These are self referent, momentous, urgent and of course FALSE .</a:t>
            </a:r>
          </a:p>
          <a:p>
            <a:pPr lvl="1">
              <a:buFont typeface="Wingdings" pitchFamily="2" charset="2"/>
              <a:buChar char="Ø"/>
            </a:pPr>
            <a:r>
              <a:rPr lang="en-GB" sz="2800" dirty="0"/>
              <a:t>A hallmark is the “Two </a:t>
            </a:r>
            <a:r>
              <a:rPr lang="en-GB" sz="2800" dirty="0" err="1"/>
              <a:t>memberedness</a:t>
            </a:r>
            <a:r>
              <a:rPr lang="en-GB" sz="2800" dirty="0"/>
              <a:t>”.</a:t>
            </a:r>
          </a:p>
          <a:p>
            <a:pPr lvl="1">
              <a:buFont typeface="Wingdings" pitchFamily="2" charset="2"/>
              <a:buChar char="Ø"/>
            </a:pPr>
            <a:r>
              <a:rPr lang="en-GB" sz="2800" dirty="0"/>
              <a:t>It needs to be differentiated from Delusional Misinterpretation.</a:t>
            </a:r>
          </a:p>
          <a:p>
            <a:pPr lvl="1">
              <a:buFont typeface="Wingdings" pitchFamily="2" charset="2"/>
              <a:buChar char="Ø"/>
            </a:pPr>
            <a:r>
              <a:rPr lang="en-GB" sz="2800" dirty="0"/>
              <a:t>Delusional Misinterpretation occurs in the background of an existing psychopathology.</a:t>
            </a:r>
          </a:p>
          <a:p>
            <a:pPr lvl="1">
              <a:buFont typeface="Wingdings" pitchFamily="2" charset="2"/>
              <a:buChar char="Ø"/>
            </a:pPr>
            <a:r>
              <a:rPr lang="en-GB" sz="2800" dirty="0"/>
              <a:t>A cloud in the sky may be misinterpreted as meaning that someone has sent that a person a message to save the world.</a:t>
            </a:r>
          </a:p>
          <a:p>
            <a:pPr lvl="1">
              <a:buFont typeface="Wingdings" pitchFamily="2" charset="2"/>
              <a:buChar char="Ø"/>
            </a:pPr>
            <a:endParaRPr lang="en-GB" sz="2800" dirty="0"/>
          </a:p>
          <a:p>
            <a:endParaRPr lang="en-IN" dirty="0"/>
          </a:p>
        </p:txBody>
      </p:sp>
      <p:sp>
        <p:nvSpPr>
          <p:cNvPr id="4" name="Footer Placeholder 3">
            <a:extLst>
              <a:ext uri="{FF2B5EF4-FFF2-40B4-BE49-F238E27FC236}">
                <a16:creationId xmlns:a16="http://schemas.microsoft.com/office/drawing/2014/main" id="{A7675399-4308-37B1-B85C-5720E2FA0475}"/>
              </a:ext>
            </a:extLst>
          </p:cNvPr>
          <p:cNvSpPr>
            <a:spLocks noGrp="1"/>
          </p:cNvSpPr>
          <p:nvPr>
            <p:ph type="ftr" sz="quarter" idx="11"/>
          </p:nvPr>
        </p:nvSpPr>
        <p:spPr/>
        <p:txBody>
          <a:bodyPr/>
          <a:lstStyle/>
          <a:p>
            <a:r>
              <a:rPr lang="en-US" dirty="0"/>
              <a:t>Training Initiative for Psychiatry Post Graduates STEP 2019      Pg 27- 36 </a:t>
            </a:r>
          </a:p>
          <a:p>
            <a:endParaRPr lang="en-US" dirty="0"/>
          </a:p>
        </p:txBody>
      </p:sp>
    </p:spTree>
    <p:extLst>
      <p:ext uri="{BB962C8B-B14F-4D97-AF65-F5344CB8AC3E}">
        <p14:creationId xmlns:p14="http://schemas.microsoft.com/office/powerpoint/2010/main" val="3749280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646" y="629587"/>
            <a:ext cx="10814154" cy="5547376"/>
          </a:xfrm>
        </p:spPr>
        <p:txBody>
          <a:bodyPr>
            <a:normAutofit lnSpcReduction="10000"/>
          </a:bodyPr>
          <a:lstStyle/>
          <a:p>
            <a:r>
              <a:rPr lang="en-GB" b="1" u="sng" dirty="0"/>
              <a:t>Delusional atmosphere (delusional mood):</a:t>
            </a:r>
          </a:p>
          <a:p>
            <a:pPr lvl="1"/>
            <a:endParaRPr lang="en-GB" sz="2800" b="1" u="sng" dirty="0"/>
          </a:p>
          <a:p>
            <a:pPr lvl="1">
              <a:buFont typeface="Wingdings" pitchFamily="2" charset="2"/>
              <a:buChar char="Ø"/>
            </a:pPr>
            <a:r>
              <a:rPr lang="en-US" sz="2800" dirty="0"/>
              <a:t>Global, diffuse, ominous feeling of something impending</a:t>
            </a:r>
          </a:p>
          <a:p>
            <a:pPr lvl="1">
              <a:buFont typeface="Wingdings" pitchFamily="2" charset="2"/>
              <a:buChar char="Ø"/>
            </a:pPr>
            <a:r>
              <a:rPr lang="en-US" sz="2800" dirty="0"/>
              <a:t>For the patient experiencing delusional atmosphere, his world has been subtly altered: ‘Something funny is going on’, ‘I have been offered a whole world of new meanings’.</a:t>
            </a:r>
          </a:p>
          <a:p>
            <a:pPr lvl="1">
              <a:buFont typeface="Wingdings" pitchFamily="2" charset="2"/>
              <a:buChar char="Ø"/>
            </a:pPr>
            <a:r>
              <a:rPr lang="en-US" sz="2800" dirty="0"/>
              <a:t>He experiences everything around him as sinister, portentous, uncanny, peculiar in an indefinable way.</a:t>
            </a:r>
          </a:p>
          <a:p>
            <a:pPr lvl="1">
              <a:buFont typeface="Wingdings" pitchFamily="2" charset="2"/>
              <a:buChar char="Ø"/>
            </a:pPr>
            <a:r>
              <a:rPr lang="en-US" sz="2800" dirty="0"/>
              <a:t>The mood of the atmosphere is very important, and this experience is often referred to as </a:t>
            </a:r>
            <a:r>
              <a:rPr lang="en-US" sz="2800" i="1" dirty="0"/>
              <a:t>delusional mood.</a:t>
            </a:r>
          </a:p>
          <a:p>
            <a:pPr lvl="1">
              <a:buFont typeface="Wingdings" pitchFamily="2" charset="2"/>
              <a:buChar char="Ø"/>
            </a:pPr>
            <a:r>
              <a:rPr lang="en-US" sz="2800" i="1" dirty="0"/>
              <a:t>The patient feels profoundly </a:t>
            </a:r>
            <a:r>
              <a:rPr lang="en-US" sz="2800" dirty="0"/>
              <a:t>uncomfortable, often extremely perplexed and apprehensive.</a:t>
            </a:r>
          </a:p>
          <a:p>
            <a:pPr lvl="1">
              <a:buFont typeface="Wingdings" pitchFamily="2" charset="2"/>
              <a:buChar char="Ø"/>
            </a:pPr>
            <a:r>
              <a:rPr lang="en-US" sz="2800" dirty="0"/>
              <a:t>When a delusional perception or a sudden delusional idea arises, it becomes obvious and he accepts that with a feeling of relief. </a:t>
            </a:r>
          </a:p>
          <a:p>
            <a:pPr>
              <a:buFont typeface="Wingdings" pitchFamily="2" charset="2"/>
              <a:buChar char="Ø"/>
            </a:pPr>
            <a:endParaRPr lang="en-IN" b="1" dirty="0"/>
          </a:p>
          <a:p>
            <a:pPr>
              <a:buFont typeface="Wingdings" pitchFamily="2" charset="2"/>
              <a:buChar char="Ø"/>
            </a:pPr>
            <a:endParaRPr lang="en-IN" b="1" dirty="0"/>
          </a:p>
          <a:p>
            <a:pPr>
              <a:buNone/>
            </a:pPr>
            <a:endParaRPr lang="en-US" b="1" dirty="0"/>
          </a:p>
        </p:txBody>
      </p:sp>
      <p:sp>
        <p:nvSpPr>
          <p:cNvPr id="2" name="Footer Placeholder 1"/>
          <p:cNvSpPr>
            <a:spLocks noGrp="1"/>
          </p:cNvSpPr>
          <p:nvPr>
            <p:ph type="ftr" sz="quarter" idx="11"/>
          </p:nvPr>
        </p:nvSpPr>
        <p:spPr/>
        <p:txBody>
          <a:bodyPr/>
          <a:lstStyle/>
          <a:p>
            <a:r>
              <a:rPr lang="en-US" dirty="0"/>
              <a:t>Training Initiative for Psychiatry Post Graduates STEP 2019      Pg 27- 36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656" y="644576"/>
            <a:ext cx="11317574" cy="5741233"/>
          </a:xfrm>
        </p:spPr>
        <p:txBody>
          <a:bodyPr>
            <a:normAutofit/>
          </a:bodyPr>
          <a:lstStyle/>
          <a:p>
            <a:r>
              <a:rPr lang="en-GB" b="1" u="sng" dirty="0"/>
              <a:t>Delusional memory (retrospective delusion) :</a:t>
            </a:r>
            <a:r>
              <a:rPr lang="en-GB" dirty="0"/>
              <a:t> </a:t>
            </a:r>
          </a:p>
          <a:p>
            <a:pPr>
              <a:buFont typeface="Wingdings" pitchFamily="2" charset="2"/>
              <a:buChar char="Ø"/>
            </a:pPr>
            <a:r>
              <a:rPr lang="en-GB" dirty="0"/>
              <a:t>The delusional memory is the delusional interpretation of normal memory.</a:t>
            </a:r>
          </a:p>
          <a:p>
            <a:pPr>
              <a:buFont typeface="Wingdings" pitchFamily="2" charset="2"/>
              <a:buChar char="Ø"/>
            </a:pPr>
            <a:r>
              <a:rPr lang="en-GB" dirty="0"/>
              <a:t>An event that occurred in the past is explained in a delusional way.</a:t>
            </a:r>
          </a:p>
          <a:p>
            <a:pPr>
              <a:buNone/>
            </a:pPr>
            <a:endParaRPr lang="en-IN" dirty="0"/>
          </a:p>
          <a:p>
            <a:pPr>
              <a:buNone/>
            </a:pPr>
            <a:endParaRPr lang="en-IN" dirty="0"/>
          </a:p>
          <a:p>
            <a:pPr>
              <a:buNone/>
            </a:pPr>
            <a:endParaRPr lang="en-IN" dirty="0"/>
          </a:p>
          <a:p>
            <a:pPr>
              <a:buNone/>
            </a:pPr>
            <a:endParaRPr lang="en-IN" dirty="0"/>
          </a:p>
          <a:p>
            <a:pPr>
              <a:buNone/>
            </a:pPr>
            <a:endParaRPr lang="en-US" dirty="0"/>
          </a:p>
        </p:txBody>
      </p:sp>
      <p:sp>
        <p:nvSpPr>
          <p:cNvPr id="2" name="Footer Placeholder 1"/>
          <p:cNvSpPr>
            <a:spLocks noGrp="1"/>
          </p:cNvSpPr>
          <p:nvPr>
            <p:ph type="ftr" sz="quarter" idx="11"/>
          </p:nvPr>
        </p:nvSpPr>
        <p:spPr/>
        <p:txBody>
          <a:bodyPr/>
          <a:lstStyle/>
          <a:p>
            <a:r>
              <a:rPr lang="en-US" dirty="0"/>
              <a:t>Training Initiative for Psychiatry Post Graduates STEP 2019      Pg 27- 36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F7E72-1F51-C6DD-BD92-747727EC5DBC}"/>
              </a:ext>
            </a:extLst>
          </p:cNvPr>
          <p:cNvSpPr>
            <a:spLocks noGrp="1"/>
          </p:cNvSpPr>
          <p:nvPr>
            <p:ph idx="1"/>
          </p:nvPr>
        </p:nvSpPr>
        <p:spPr>
          <a:xfrm>
            <a:off x="838200" y="359229"/>
            <a:ext cx="10515600" cy="5817734"/>
          </a:xfrm>
        </p:spPr>
        <p:txBody>
          <a:bodyPr/>
          <a:lstStyle/>
          <a:p>
            <a:r>
              <a:rPr lang="en-IN" i="1" u="sng" dirty="0"/>
              <a:t>Secondary Delusions :</a:t>
            </a:r>
          </a:p>
          <a:p>
            <a:r>
              <a:rPr lang="en-IN" dirty="0"/>
              <a:t>Some other element of psychopathology is present</a:t>
            </a:r>
          </a:p>
          <a:p>
            <a:r>
              <a:rPr lang="en-IN" dirty="0"/>
              <a:t>Can be secondary to depressive moods and hallucinations, and psychogenic or stress reactions can give rise to psychotic states with delusions.</a:t>
            </a:r>
          </a:p>
          <a:p>
            <a:r>
              <a:rPr lang="en-IN" dirty="0"/>
              <a:t>Personality can also play a role in the genesis of delusional states.</a:t>
            </a:r>
          </a:p>
        </p:txBody>
      </p:sp>
      <p:sp>
        <p:nvSpPr>
          <p:cNvPr id="4" name="Footer Placeholder 3">
            <a:extLst>
              <a:ext uri="{FF2B5EF4-FFF2-40B4-BE49-F238E27FC236}">
                <a16:creationId xmlns:a16="http://schemas.microsoft.com/office/drawing/2014/main" id="{067A151C-D933-BF98-E84A-826BF16C24EE}"/>
              </a:ext>
            </a:extLst>
          </p:cNvPr>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extLst>
      <p:ext uri="{BB962C8B-B14F-4D97-AF65-F5344CB8AC3E}">
        <p14:creationId xmlns:p14="http://schemas.microsoft.com/office/powerpoint/2010/main" val="3565298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t>Five stages in the development of delusional psychosis</a:t>
            </a:r>
          </a:p>
        </p:txBody>
      </p:sp>
      <p:sp>
        <p:nvSpPr>
          <p:cNvPr id="3" name="Content Placeholder 2"/>
          <p:cNvSpPr>
            <a:spLocks noGrp="1"/>
          </p:cNvSpPr>
          <p:nvPr>
            <p:ph idx="1"/>
          </p:nvPr>
        </p:nvSpPr>
        <p:spPr/>
        <p:txBody>
          <a:bodyPr>
            <a:normAutofit/>
          </a:bodyPr>
          <a:lstStyle/>
          <a:p>
            <a:r>
              <a:rPr lang="en-US" b="1" i="1" dirty="0" err="1"/>
              <a:t>Trema</a:t>
            </a:r>
            <a:r>
              <a:rPr lang="en-US" i="1" dirty="0"/>
              <a:t>: delusional mood representing a total change in perception of the world.</a:t>
            </a:r>
          </a:p>
          <a:p>
            <a:r>
              <a:rPr lang="en-US" b="1" i="1" dirty="0" err="1"/>
              <a:t>Apophany</a:t>
            </a:r>
            <a:r>
              <a:rPr lang="en-US" i="1" dirty="0"/>
              <a:t>: a search for, and the finding of, new meaning for psychological events.</a:t>
            </a:r>
          </a:p>
          <a:p>
            <a:r>
              <a:rPr lang="en-US" b="1" i="1" dirty="0" err="1"/>
              <a:t>Anastrophy</a:t>
            </a:r>
            <a:r>
              <a:rPr lang="en-US" b="1" i="1" dirty="0"/>
              <a:t>:</a:t>
            </a:r>
            <a:r>
              <a:rPr lang="en-US" i="1" dirty="0"/>
              <a:t> heightening of the psychosis.</a:t>
            </a:r>
          </a:p>
          <a:p>
            <a:r>
              <a:rPr lang="en-US" b="1" i="1" dirty="0"/>
              <a:t>Consolidation</a:t>
            </a:r>
            <a:r>
              <a:rPr lang="en-US" i="1" dirty="0"/>
              <a:t>: forming of a new world or psychological set based on new meanings.</a:t>
            </a:r>
          </a:p>
          <a:p>
            <a:r>
              <a:rPr lang="en-US" b="1" i="1" dirty="0"/>
              <a:t>Residuum</a:t>
            </a:r>
            <a:r>
              <a:rPr lang="en-US" i="1" dirty="0"/>
              <a:t>: eventual autistic state.</a:t>
            </a:r>
          </a:p>
          <a:p>
            <a:endParaRPr lang="en-IN" i="1" dirty="0"/>
          </a:p>
          <a:p>
            <a:pPr>
              <a:buNone/>
            </a:pPr>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744" y="235131"/>
            <a:ext cx="10964056" cy="888275"/>
          </a:xfrm>
        </p:spPr>
        <p:txBody>
          <a:bodyPr/>
          <a:lstStyle/>
          <a:p>
            <a:r>
              <a:rPr lang="en-US" b="1" dirty="0"/>
              <a:t>Dimensions or vectors of delusional severity</a:t>
            </a:r>
          </a:p>
        </p:txBody>
      </p:sp>
      <p:sp>
        <p:nvSpPr>
          <p:cNvPr id="3" name="Content Placeholder 2"/>
          <p:cNvSpPr>
            <a:spLocks noGrp="1"/>
          </p:cNvSpPr>
          <p:nvPr>
            <p:ph idx="1"/>
          </p:nvPr>
        </p:nvSpPr>
        <p:spPr>
          <a:xfrm>
            <a:off x="509666" y="1409075"/>
            <a:ext cx="11542426" cy="5213794"/>
          </a:xfrm>
        </p:spPr>
        <p:txBody>
          <a:bodyPr>
            <a:normAutofit fontScale="92500" lnSpcReduction="20000"/>
          </a:bodyPr>
          <a:lstStyle/>
          <a:p>
            <a:pPr marL="514350" indent="-514350">
              <a:buFont typeface="+mj-lt"/>
              <a:buAutoNum type="arabicPeriod"/>
            </a:pPr>
            <a:r>
              <a:rPr lang="en-US" b="1" dirty="0"/>
              <a:t>Conviction</a:t>
            </a:r>
            <a:r>
              <a:rPr lang="en-US" dirty="0"/>
              <a:t>: the degree to which the patient is convinced of the reality of the delusional beliefs.</a:t>
            </a:r>
          </a:p>
          <a:p>
            <a:pPr marL="514350" indent="-514350">
              <a:buFont typeface="+mj-lt"/>
              <a:buAutoNum type="arabicPeriod"/>
            </a:pPr>
            <a:r>
              <a:rPr lang="en-US" b="1" dirty="0"/>
              <a:t>Extension</a:t>
            </a:r>
            <a:r>
              <a:rPr lang="en-US" dirty="0"/>
              <a:t>: the degree to which the delusional belief involves areas of the patient’s life.</a:t>
            </a:r>
          </a:p>
          <a:p>
            <a:pPr marL="514350" indent="-514350">
              <a:buFont typeface="+mj-lt"/>
              <a:buAutoNum type="arabicPeriod"/>
            </a:pPr>
            <a:r>
              <a:rPr lang="en-US" b="1" dirty="0"/>
              <a:t>Bizarreness</a:t>
            </a:r>
            <a:r>
              <a:rPr lang="en-US" dirty="0"/>
              <a:t>: the degree to which the delusional beliefs depart from culturally determined consensual reality.</a:t>
            </a:r>
          </a:p>
          <a:p>
            <a:pPr marL="514350" indent="-514350">
              <a:buFont typeface="+mj-lt"/>
              <a:buAutoNum type="arabicPeriod"/>
            </a:pPr>
            <a:r>
              <a:rPr lang="en-US" b="1" dirty="0"/>
              <a:t>Disorganization</a:t>
            </a:r>
            <a:r>
              <a:rPr lang="en-US" dirty="0"/>
              <a:t>: the degree to which the delusional beliefs are internally consistent, logical and systematized.</a:t>
            </a:r>
          </a:p>
          <a:p>
            <a:pPr marL="514350" indent="-514350">
              <a:buFont typeface="+mj-lt"/>
              <a:buAutoNum type="arabicPeriod"/>
            </a:pPr>
            <a:r>
              <a:rPr lang="en-US" b="1" dirty="0"/>
              <a:t>Pressure</a:t>
            </a:r>
            <a:r>
              <a:rPr lang="en-US" dirty="0"/>
              <a:t>: the degree to which the patient is preoccupied and concerned with the expressed delusional beliefs.</a:t>
            </a:r>
          </a:p>
          <a:p>
            <a:pPr marL="514350" indent="-514350">
              <a:buFont typeface="+mj-lt"/>
              <a:buAutoNum type="arabicPeriod"/>
            </a:pPr>
            <a:r>
              <a:rPr lang="en-US" b="1" dirty="0"/>
              <a:t>Affective response</a:t>
            </a:r>
            <a:r>
              <a:rPr lang="en-US" dirty="0"/>
              <a:t>: the degree to which the patient’s emotions are involved with such beliefs.</a:t>
            </a:r>
          </a:p>
          <a:p>
            <a:pPr marL="514350" indent="-514350">
              <a:buFont typeface="+mj-lt"/>
              <a:buAutoNum type="arabicPeriod"/>
            </a:pPr>
            <a:r>
              <a:rPr lang="en-US" b="1" dirty="0"/>
              <a:t>Deviant </a:t>
            </a:r>
            <a:r>
              <a:rPr lang="en-US" b="1" dirty="0" err="1"/>
              <a:t>behaviour</a:t>
            </a:r>
            <a:r>
              <a:rPr lang="en-US" b="1" dirty="0"/>
              <a:t> resulting from delusions</a:t>
            </a:r>
            <a:r>
              <a:rPr lang="en-US" dirty="0"/>
              <a:t>: patients sometimes, but not always, act on their delusions.</a:t>
            </a:r>
          </a:p>
          <a:p>
            <a:pPr marL="514350" indent="-514350">
              <a:buNone/>
            </a:pPr>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851" y="299803"/>
            <a:ext cx="11128949" cy="1390885"/>
          </a:xfrm>
        </p:spPr>
        <p:txBody>
          <a:bodyPr/>
          <a:lstStyle/>
          <a:p>
            <a:r>
              <a:rPr lang="en-IN" dirty="0"/>
              <a:t>The content of delusions</a:t>
            </a:r>
            <a:endParaRPr lang="en-US" dirty="0"/>
          </a:p>
        </p:txBody>
      </p:sp>
      <p:sp>
        <p:nvSpPr>
          <p:cNvPr id="3" name="Content Placeholder 2"/>
          <p:cNvSpPr>
            <a:spLocks noGrp="1"/>
          </p:cNvSpPr>
          <p:nvPr>
            <p:ph idx="1"/>
          </p:nvPr>
        </p:nvSpPr>
        <p:spPr>
          <a:xfrm>
            <a:off x="344774" y="1379095"/>
            <a:ext cx="11662346" cy="5306518"/>
          </a:xfrm>
        </p:spPr>
        <p:txBody>
          <a:bodyPr>
            <a:normAutofit/>
          </a:bodyPr>
          <a:lstStyle/>
          <a:p>
            <a:pPr>
              <a:buNone/>
            </a:pPr>
            <a:r>
              <a:rPr lang="en-GB" b="1" u="sng" dirty="0"/>
              <a:t>Delusion of Persecution</a:t>
            </a:r>
            <a:r>
              <a:rPr lang="en-GB" b="1" dirty="0"/>
              <a:t>:</a:t>
            </a:r>
          </a:p>
          <a:p>
            <a:r>
              <a:rPr lang="en-GB" dirty="0"/>
              <a:t>False belief of being harassed or persecuted.</a:t>
            </a:r>
            <a:endParaRPr lang="en-US" dirty="0"/>
          </a:p>
          <a:p>
            <a:r>
              <a:rPr lang="en-US" dirty="0"/>
              <a:t>In severe depression, Delusions of guilt can be so marked that the patient believes that he is about to be put to death or imprisoned for life.</a:t>
            </a:r>
          </a:p>
          <a:p>
            <a:r>
              <a:rPr lang="en-US" dirty="0"/>
              <a:t>The supposed persecutors of the deluded patient may be people in the environment (such as members of the family, neighbors or former friends) or may be political or religious groups, of varying degrees of relevance to the patient.</a:t>
            </a:r>
          </a:p>
          <a:p>
            <a:r>
              <a:rPr lang="en-US" dirty="0"/>
              <a:t>Some patients believe that they or their loved ones are about to be killed, or are being tortured.</a:t>
            </a:r>
          </a:p>
          <a:p>
            <a:pPr>
              <a:buNone/>
            </a:pPr>
            <a:endParaRPr lang="en-IN"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773" y="434714"/>
            <a:ext cx="11617377" cy="6145967"/>
          </a:xfrm>
        </p:spPr>
        <p:txBody>
          <a:bodyPr>
            <a:normAutofit/>
          </a:bodyPr>
          <a:lstStyle/>
          <a:p>
            <a:r>
              <a:rPr lang="en-US" dirty="0"/>
              <a:t>Some patients with delusions of persecution claim that they are being robbed or deprived of their just inheritance, while others claim they have special knowledge that their prosecutors wish to take from them.</a:t>
            </a:r>
          </a:p>
          <a:p>
            <a:r>
              <a:rPr lang="en-US" dirty="0"/>
              <a:t>Delusions of being poisoned or infected are not uncommon. </a:t>
            </a:r>
          </a:p>
          <a:p>
            <a:pPr>
              <a:buNone/>
            </a:pPr>
            <a:r>
              <a:rPr lang="en-IN" b="1" u="sng" dirty="0"/>
              <a:t>Delusion of reference:</a:t>
            </a:r>
          </a:p>
          <a:p>
            <a:r>
              <a:rPr lang="en-IN" dirty="0"/>
              <a:t>False belief that the behaviour of others refers to oneself or that events, objects, or other people have a particular and unusual significance, usually of a negative nature; derived from the idea of reference, in which persons falsely feel that others are talking about them(e.g. belief that people on television or radio are talking to or about the person, slandering him or spying on him</a:t>
            </a:r>
            <a:r>
              <a:rPr lang="en-US" dirty="0"/>
              <a:t>)</a:t>
            </a:r>
          </a:p>
          <a:p>
            <a:pPr marL="0" indent="0">
              <a:buNone/>
            </a:pPr>
            <a:r>
              <a:rPr lang="en-IN" b="1" u="sng" dirty="0"/>
              <a:t>Delusion of control: </a:t>
            </a:r>
            <a:r>
              <a:rPr lang="en-IN" dirty="0"/>
              <a:t>false belief that a person’s will, thoughts or feelings are being controlled by external forces.</a:t>
            </a:r>
          </a:p>
          <a:p>
            <a:endParaRPr lang="en-US" dirty="0"/>
          </a:p>
          <a:p>
            <a:pPr lvl="0" algn="r">
              <a:buNone/>
            </a:pPr>
            <a:endParaRPr lang="en-IN" sz="1500" dirty="0">
              <a:solidFill>
                <a:prstClr val="black"/>
              </a:solidFill>
            </a:endParaRPr>
          </a:p>
          <a:p>
            <a:pPr lvl="0" algn="r">
              <a:buNone/>
            </a:pPr>
            <a:endParaRPr lang="en-IN" sz="1500" dirty="0">
              <a:solidFill>
                <a:prstClr val="black"/>
              </a:solidFill>
            </a:endParaRPr>
          </a:p>
          <a:p>
            <a:pPr lvl="0" algn="r">
              <a:buNone/>
            </a:pPr>
            <a:endParaRPr lang="en-IN" sz="1500" dirty="0">
              <a:solidFill>
                <a:prstClr val="black"/>
              </a:solidFill>
            </a:endParaRPr>
          </a:p>
          <a:p>
            <a:pPr lvl="0" algn="r">
              <a:buNone/>
            </a:pPr>
            <a:endParaRPr lang="en-IN" sz="1500" dirty="0">
              <a:solidFill>
                <a:prstClr val="black"/>
              </a:solidFill>
            </a:endParaRPr>
          </a:p>
          <a:p>
            <a:pPr lvl="0" algn="r">
              <a:buNone/>
            </a:pPr>
            <a:endParaRPr lang="en-IN" sz="1500" dirty="0">
              <a:solidFill>
                <a:prstClr val="black"/>
              </a:solidFill>
            </a:endParaRPr>
          </a:p>
          <a:p>
            <a:pPr lvl="0" algn="r">
              <a:buNone/>
            </a:pPr>
            <a:endParaRPr lang="en-IN" sz="1500" dirty="0">
              <a:solidFill>
                <a:prstClr val="black"/>
              </a:solidFill>
            </a:endParaRPr>
          </a:p>
          <a:p>
            <a:pPr>
              <a:buNone/>
            </a:pPr>
            <a:endParaRPr lang="en-US" dirty="0"/>
          </a:p>
        </p:txBody>
      </p:sp>
      <p:sp>
        <p:nvSpPr>
          <p:cNvPr id="2" name="Footer Placeholder 1"/>
          <p:cNvSpPr>
            <a:spLocks noGrp="1"/>
          </p:cNvSpPr>
          <p:nvPr>
            <p:ph type="ftr" sz="quarter" idx="11"/>
          </p:nvPr>
        </p:nvSpPr>
        <p:spPr>
          <a:xfrm>
            <a:off x="3897085" y="6398118"/>
            <a:ext cx="4114800" cy="365125"/>
          </a:xfrm>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843" y="509666"/>
            <a:ext cx="11113957" cy="5667297"/>
          </a:xfrm>
        </p:spPr>
        <p:txBody>
          <a:bodyPr>
            <a:normAutofit/>
          </a:bodyPr>
          <a:lstStyle/>
          <a:p>
            <a:pPr>
              <a:buNone/>
            </a:pPr>
            <a:r>
              <a:rPr lang="en-CA" b="1" u="sng" dirty="0"/>
              <a:t>Delusion of Infidelity :</a:t>
            </a:r>
          </a:p>
          <a:p>
            <a:r>
              <a:rPr lang="en-IN" dirty="0"/>
              <a:t>Is when subject unreasonably believes him or herself to be the victim of their partner's unfaithfulness.</a:t>
            </a:r>
          </a:p>
          <a:p>
            <a:r>
              <a:rPr lang="en-US" dirty="0"/>
              <a:t>Often the patient has been suspicious, sensitive and mildly jealous before the onset of the illness.</a:t>
            </a:r>
            <a:endParaRPr lang="en-CA" b="1" u="sng" dirty="0"/>
          </a:p>
          <a:p>
            <a:r>
              <a:rPr lang="en-US" dirty="0"/>
              <a:t>Delusions of marital infidelity are seen in individuals with schizophrenia and have been reported in many different varieties of organic brain disorders, but are especially associated with alcohol dependency syndrome. </a:t>
            </a:r>
          </a:p>
          <a:p>
            <a:r>
              <a:rPr lang="en-US" dirty="0"/>
              <a:t>Delusions of infidelity are also seen in the affective psychosis, where they may again represent a morbid exaggeration of a pre morbid mildly jealous attitude.</a:t>
            </a:r>
          </a:p>
          <a:p>
            <a:pPr>
              <a:buNone/>
            </a:pPr>
            <a:endParaRPr lang="en-CA" b="1" u="sng" dirty="0"/>
          </a:p>
          <a:p>
            <a:endParaRPr lang="en-US" u="sng"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62" y="644577"/>
            <a:ext cx="11767278" cy="5997524"/>
          </a:xfrm>
        </p:spPr>
        <p:txBody>
          <a:bodyPr>
            <a:normAutofit lnSpcReduction="10000"/>
          </a:bodyPr>
          <a:lstStyle/>
          <a:p>
            <a:pPr>
              <a:buNone/>
            </a:pPr>
            <a:r>
              <a:rPr lang="en-CA" b="1" u="sng" dirty="0"/>
              <a:t>Delusion of love (erotomania, fantasy lover syndrome, De </a:t>
            </a:r>
            <a:r>
              <a:rPr lang="en-CA" b="1" u="sng" dirty="0" err="1"/>
              <a:t>Clerambault</a:t>
            </a:r>
            <a:r>
              <a:rPr lang="en-CA" b="1" u="sng" dirty="0"/>
              <a:t> syndrome):</a:t>
            </a:r>
          </a:p>
          <a:p>
            <a:pPr algn="just"/>
            <a:r>
              <a:rPr lang="en-IN" dirty="0"/>
              <a:t>The patient is convinced that some person, usually of higher status is in love with them although the alleged lover may have never spoken to them.</a:t>
            </a:r>
          </a:p>
          <a:p>
            <a:pPr algn="just"/>
            <a:r>
              <a:rPr lang="en-IN" dirty="0"/>
              <a:t>They may even pester the victim with letters and unwanted attention of all kinds.</a:t>
            </a:r>
          </a:p>
          <a:p>
            <a:pPr algn="just"/>
            <a:r>
              <a:rPr lang="en-US" dirty="0"/>
              <a:t>Sometimes, schizophrenia may begin with a circumscribed delusion of a fantasy lover</a:t>
            </a:r>
          </a:p>
          <a:p>
            <a:pPr algn="just"/>
            <a:r>
              <a:rPr lang="en-US" dirty="0"/>
              <a:t>Occasionally, isolated delusions of this kind are found in abnormal personality states.</a:t>
            </a:r>
          </a:p>
          <a:p>
            <a:pPr marL="0" indent="0">
              <a:buNone/>
            </a:pPr>
            <a:r>
              <a:rPr lang="en-IN" b="1" u="sng" dirty="0"/>
              <a:t>Religious delusions: </a:t>
            </a:r>
          </a:p>
          <a:p>
            <a:r>
              <a:rPr lang="en-IN" dirty="0"/>
              <a:t>Any delusion with a religious or spiritual</a:t>
            </a:r>
            <a:r>
              <a:rPr lang="en-US" altLang="en-IN" dirty="0"/>
              <a:t> </a:t>
            </a:r>
            <a:r>
              <a:rPr lang="en-IN" dirty="0"/>
              <a:t>content. These can be combined with other delusions, such as grandiose delusions (belief that the affected person was chosen by God).</a:t>
            </a:r>
          </a:p>
          <a:p>
            <a:endParaRPr lang="en-IN" dirty="0"/>
          </a:p>
          <a:p>
            <a:endParaRPr lang="en-IN" dirty="0"/>
          </a:p>
          <a:p>
            <a:endParaRPr lang="en-IN" dirty="0"/>
          </a:p>
          <a:p>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852" y="269823"/>
            <a:ext cx="11128948" cy="1076377"/>
          </a:xfrm>
        </p:spPr>
        <p:txBody>
          <a:bodyPr/>
          <a:lstStyle/>
          <a:p>
            <a:r>
              <a:rPr lang="en-US" b="1" dirty="0"/>
              <a:t>1. Fantasy thinking (</a:t>
            </a:r>
            <a:r>
              <a:rPr lang="en-US" b="1" dirty="0" err="1"/>
              <a:t>Dereistic</a:t>
            </a:r>
            <a:r>
              <a:rPr lang="en-US" b="1" dirty="0"/>
              <a:t>/Autistic Thinking)</a:t>
            </a:r>
          </a:p>
        </p:txBody>
      </p:sp>
      <p:sp>
        <p:nvSpPr>
          <p:cNvPr id="3" name="Content Placeholder 2"/>
          <p:cNvSpPr>
            <a:spLocks noGrp="1"/>
          </p:cNvSpPr>
          <p:nvPr>
            <p:ph idx="1"/>
          </p:nvPr>
        </p:nvSpPr>
        <p:spPr>
          <a:xfrm>
            <a:off x="224852" y="1346200"/>
            <a:ext cx="11827240" cy="5384383"/>
          </a:xfrm>
        </p:spPr>
        <p:txBody>
          <a:bodyPr>
            <a:normAutofit fontScale="55000" lnSpcReduction="20000"/>
          </a:bodyPr>
          <a:lstStyle/>
          <a:p>
            <a:endParaRPr lang="en-US" sz="5900" dirty="0"/>
          </a:p>
          <a:p>
            <a:r>
              <a:rPr lang="en-US" sz="5900" dirty="0"/>
              <a:t>Creation of images or ideas that have no external reality. for example- the daydream before going to sleep, or it may become an established way of life.</a:t>
            </a:r>
          </a:p>
          <a:p>
            <a:r>
              <a:rPr lang="en-US" sz="5900" dirty="0"/>
              <a:t>short duration</a:t>
            </a:r>
          </a:p>
          <a:p>
            <a:r>
              <a:rPr lang="en-US" sz="5900" dirty="0"/>
              <a:t>Fantasy has an important function in the way we all carry out our everyday activities, for instance we model our speech and behavior in imagination before an important encounter or event, and afterwards we rehearse our performance in fantasy to evaluate it and assess whether we could have done better</a:t>
            </a:r>
          </a:p>
          <a:p>
            <a:r>
              <a:rPr lang="en-US" sz="5900" dirty="0"/>
              <a:t>Fantasy also allows a person to escape from or deny reality, or alternatively to convert reality into something more tolerable.</a:t>
            </a:r>
          </a:p>
          <a:p>
            <a:pPr lvl="0" algn="r">
              <a:buNone/>
            </a:pPr>
            <a:endParaRPr lang="en-IN" sz="1600" dirty="0">
              <a:solidFill>
                <a:prstClr val="black"/>
              </a:solidFill>
            </a:endParaRPr>
          </a:p>
          <a:p>
            <a:pPr lvl="0" algn="r">
              <a:buNone/>
            </a:pPr>
            <a:endParaRPr lang="en-IN" sz="1600" dirty="0">
              <a:solidFill>
                <a:prstClr val="black"/>
              </a:solidFill>
            </a:endParaRPr>
          </a:p>
          <a:p>
            <a:pPr lvl="0" algn="r">
              <a:buNone/>
            </a:pPr>
            <a:endParaRPr lang="en-IN" sz="1600" dirty="0">
              <a:solidFill>
                <a:prstClr val="black"/>
              </a:solidFill>
            </a:endParaRPr>
          </a:p>
          <a:p>
            <a:pPr>
              <a:buNone/>
            </a:pPr>
            <a:endParaRPr lang="en-US" dirty="0"/>
          </a:p>
          <a:p>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extLst>
      <p:ext uri="{BB962C8B-B14F-4D97-AF65-F5344CB8AC3E}">
        <p14:creationId xmlns:p14="http://schemas.microsoft.com/office/powerpoint/2010/main" val="39838273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6102B8-F0E6-4D48-BED4-18116DD54536}"/>
              </a:ext>
            </a:extLst>
          </p:cNvPr>
          <p:cNvSpPr>
            <a:spLocks noGrp="1"/>
          </p:cNvSpPr>
          <p:nvPr>
            <p:ph idx="1"/>
          </p:nvPr>
        </p:nvSpPr>
        <p:spPr>
          <a:xfrm>
            <a:off x="434715" y="344774"/>
            <a:ext cx="11137692" cy="5832189"/>
          </a:xfrm>
        </p:spPr>
        <p:txBody>
          <a:bodyPr/>
          <a:lstStyle/>
          <a:p>
            <a:pPr marL="0" indent="0">
              <a:buNone/>
            </a:pPr>
            <a:r>
              <a:rPr lang="en-IN" b="1" u="sng" dirty="0"/>
              <a:t>Delusion of grandeur: </a:t>
            </a:r>
          </a:p>
          <a:p>
            <a:r>
              <a:rPr lang="en-IN" dirty="0"/>
              <a:t>Exaggerated conception of one's importance, power or identity.  </a:t>
            </a:r>
          </a:p>
          <a:p>
            <a:r>
              <a:rPr lang="en-IN" dirty="0"/>
              <a:t>Some report that they have special powers to help others and can hear voices of God /saints which confirms their elevated status.</a:t>
            </a:r>
          </a:p>
          <a:p>
            <a:pPr marL="514350" indent="-514350"/>
            <a:r>
              <a:rPr lang="en-US" dirty="0"/>
              <a:t>Grandiose and expansive delusions may also be part of fantastic hallucinosis in which all forms of hallucinations occur.</a:t>
            </a:r>
          </a:p>
          <a:p>
            <a:pPr marL="514350" indent="-514350"/>
            <a:r>
              <a:rPr lang="en-US" dirty="0"/>
              <a:t>Previously, they were associated with Neurosyphilis but are now most commonly associated with manic psychosis in the context of bipolar affective disorder.</a:t>
            </a:r>
            <a:endParaRPr lang="en-IN"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extLst>
      <p:ext uri="{BB962C8B-B14F-4D97-AF65-F5344CB8AC3E}">
        <p14:creationId xmlns:p14="http://schemas.microsoft.com/office/powerpoint/2010/main" val="11482807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813" y="299803"/>
            <a:ext cx="11722307" cy="6415790"/>
          </a:xfrm>
        </p:spPr>
        <p:txBody>
          <a:bodyPr>
            <a:normAutofit/>
          </a:bodyPr>
          <a:lstStyle/>
          <a:p>
            <a:pPr>
              <a:buNone/>
            </a:pPr>
            <a:r>
              <a:rPr lang="en-US" b="1" u="sng" dirty="0"/>
              <a:t>Delusions of ill health (</a:t>
            </a:r>
            <a:r>
              <a:rPr lang="en-US" b="1" u="sng" dirty="0" err="1"/>
              <a:t>hypchondriacal</a:t>
            </a:r>
            <a:r>
              <a:rPr lang="en-US" b="1" u="sng" dirty="0"/>
              <a:t> delusion):</a:t>
            </a:r>
          </a:p>
          <a:p>
            <a:r>
              <a:rPr lang="en-US" dirty="0"/>
              <a:t>Delusions of ill health are a characteristic feature of depressive illnesses, but are also seen in other disorders, such as schizophrenia. </a:t>
            </a:r>
          </a:p>
          <a:p>
            <a:r>
              <a:rPr lang="en-US" dirty="0"/>
              <a:t>Delusions of ill  health may develop on a background of concerns about health; many people worry about their health and when they become depressed they naturally may develop delusions or overvalued ideas of ill health. </a:t>
            </a:r>
          </a:p>
          <a:p>
            <a:r>
              <a:rPr lang="en-US" dirty="0"/>
              <a:t>Depressive delusions of ill health may involve the patient’s spouse and children.</a:t>
            </a:r>
          </a:p>
          <a:p>
            <a:r>
              <a:rPr lang="en-US" dirty="0"/>
              <a:t>Hypochondriacal delusions in schizophrenia can be the result of a depressed mood, somatic hallucinations or a sense of subjective change.</a:t>
            </a:r>
          </a:p>
          <a:p>
            <a:r>
              <a:rPr lang="en-US" dirty="0"/>
              <a:t>Chronic hypochondriasis may also be linked to personality development.</a:t>
            </a:r>
          </a:p>
          <a:p>
            <a:pPr marL="0" indent="0">
              <a:buNone/>
            </a:pPr>
            <a:endParaRPr lang="en-US" dirty="0"/>
          </a:p>
          <a:p>
            <a:pPr algn="r">
              <a:buNone/>
            </a:pPr>
            <a:r>
              <a:rPr lang="en-IN" sz="1500" dirty="0">
                <a:solidFill>
                  <a:prstClr val="black"/>
                </a:solidFill>
              </a:rPr>
              <a:t>  </a:t>
            </a:r>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803" y="359763"/>
            <a:ext cx="11892197" cy="6280879"/>
          </a:xfrm>
        </p:spPr>
        <p:txBody>
          <a:bodyPr>
            <a:normAutofit/>
          </a:bodyPr>
          <a:lstStyle/>
          <a:p>
            <a:pPr>
              <a:buNone/>
            </a:pPr>
            <a:r>
              <a:rPr lang="en-IN" b="1" u="sng" dirty="0"/>
              <a:t>Delusions of guilt :  </a:t>
            </a:r>
          </a:p>
          <a:p>
            <a:r>
              <a:rPr lang="en-US" dirty="0"/>
              <a:t>The patient believes that they are a bad or evil person and have ruined their family.</a:t>
            </a:r>
          </a:p>
          <a:p>
            <a:r>
              <a:rPr lang="en-US" dirty="0"/>
              <a:t>In very severe depression, the delusions may even appear to take on a grandiose character and the patient may assert that they are the most evil person in the world, the most terrible sinner who ever existed and that they will never die but will be punished for all eternity.</a:t>
            </a:r>
          </a:p>
          <a:p>
            <a:pPr marL="0" indent="0">
              <a:buNone/>
            </a:pPr>
            <a:endParaRPr lang="en-US" dirty="0"/>
          </a:p>
          <a:p>
            <a:pPr marL="0" indent="0">
              <a:buNone/>
            </a:pPr>
            <a:r>
              <a:rPr lang="en-IN" b="1" u="sng" dirty="0"/>
              <a:t>Delusion of poverty : </a:t>
            </a:r>
            <a:endParaRPr lang="en-IN" u="sng" dirty="0"/>
          </a:p>
          <a:p>
            <a:pPr marL="514350" indent="-514350"/>
            <a:r>
              <a:rPr lang="en-IN" dirty="0"/>
              <a:t>In delusion of poverty patient is convinced that they are impoverished and that they will be deprived of all material possessions. </a:t>
            </a:r>
          </a:p>
          <a:p>
            <a:pPr>
              <a:buNone/>
            </a:pPr>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BC37B0-8560-43ED-B98B-DDC0731B6FDA}"/>
              </a:ext>
            </a:extLst>
          </p:cNvPr>
          <p:cNvSpPr>
            <a:spLocks noGrp="1"/>
          </p:cNvSpPr>
          <p:nvPr>
            <p:ph idx="1"/>
          </p:nvPr>
        </p:nvSpPr>
        <p:spPr>
          <a:xfrm>
            <a:off x="344774" y="1244184"/>
            <a:ext cx="11009026" cy="4932779"/>
          </a:xfrm>
        </p:spPr>
        <p:txBody>
          <a:bodyPr/>
          <a:lstStyle/>
          <a:p>
            <a:pPr>
              <a:buNone/>
            </a:pPr>
            <a:r>
              <a:rPr lang="en-US" b="1" u="sng" dirty="0"/>
              <a:t>Delusion of infestation (Ekbom syndrome): </a:t>
            </a:r>
          </a:p>
          <a:p>
            <a:r>
              <a:rPr lang="en-US" dirty="0"/>
              <a:t> Patient believes that he is infested with small but macroscopic organisms.</a:t>
            </a:r>
          </a:p>
          <a:p>
            <a:pPr marL="0" indent="0">
              <a:buNone/>
            </a:pPr>
            <a:endParaRPr lang="en-US" dirty="0"/>
          </a:p>
          <a:p>
            <a:pPr>
              <a:buNone/>
            </a:pPr>
            <a:r>
              <a:rPr lang="fr-FR" b="1" dirty="0"/>
              <a:t> </a:t>
            </a:r>
            <a:r>
              <a:rPr lang="fr-FR" b="1" u="sng" dirty="0"/>
              <a:t>‘</a:t>
            </a:r>
            <a:r>
              <a:rPr lang="fr-FR" b="1" i="1" u="sng" dirty="0"/>
              <a:t>la folie à deux (ou folie communiquée)’. </a:t>
            </a:r>
          </a:p>
          <a:p>
            <a:r>
              <a:rPr lang="fr-FR" i="1" dirty="0" err="1"/>
              <a:t>Occasionally</a:t>
            </a:r>
            <a:r>
              <a:rPr lang="fr-FR" i="1" dirty="0"/>
              <a:t>, a </a:t>
            </a:r>
            <a:r>
              <a:rPr lang="fr-FR" i="1" dirty="0" err="1"/>
              <a:t>delusion</a:t>
            </a:r>
            <a:r>
              <a:rPr lang="en-US" dirty="0"/>
              <a:t>(delusional intuition) is transferred from a psychotic person to one or more others with whom they have been in close association, so that the recipient shares the false belief.</a:t>
            </a:r>
          </a:p>
          <a:p>
            <a:endParaRPr lang="en-IN"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extLst>
      <p:ext uri="{BB962C8B-B14F-4D97-AF65-F5344CB8AC3E}">
        <p14:creationId xmlns:p14="http://schemas.microsoft.com/office/powerpoint/2010/main" val="27120838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784" y="655311"/>
            <a:ext cx="11467475" cy="5880399"/>
          </a:xfrm>
        </p:spPr>
        <p:txBody>
          <a:bodyPr>
            <a:normAutofit/>
          </a:bodyPr>
          <a:lstStyle/>
          <a:p>
            <a:pPr>
              <a:buNone/>
            </a:pPr>
            <a:r>
              <a:rPr lang="en-US" b="1" u="sng" dirty="0"/>
              <a:t>Nihilistic delusions (Delusions of negation, </a:t>
            </a:r>
            <a:r>
              <a:rPr lang="en-US" b="1" u="sng" dirty="0" err="1"/>
              <a:t>Cotard</a:t>
            </a:r>
            <a:r>
              <a:rPr lang="en-US" b="1" u="sng" dirty="0"/>
              <a:t> Syndrome):</a:t>
            </a:r>
          </a:p>
          <a:p>
            <a:r>
              <a:rPr lang="en-US" dirty="0"/>
              <a:t>occur when the patient denies the existence of their body, their mind, their loved ones and the world around them.</a:t>
            </a:r>
          </a:p>
          <a:p>
            <a:r>
              <a:rPr lang="en-US" dirty="0"/>
              <a:t>they may deny their existence as a person, or believe that they are dead, the world has stopped, or everyone else is dead. </a:t>
            </a:r>
          </a:p>
          <a:p>
            <a:r>
              <a:rPr lang="en-US" dirty="0"/>
              <a:t>These delusions tend to occur in the context of severe, agitated depression and also in schizophrenia and states of delirium.</a:t>
            </a:r>
          </a:p>
          <a:p>
            <a:r>
              <a:rPr lang="en-US" dirty="0"/>
              <a:t>Sometimes nihilistic delusions are associated with </a:t>
            </a:r>
            <a:r>
              <a:rPr lang="en-US" b="1" dirty="0"/>
              <a:t>delusions of enormity</a:t>
            </a:r>
            <a:r>
              <a:rPr lang="en-US" dirty="0"/>
              <a:t>, when the patient believes that they can produce a catastrophe by some action (e.g. they may refuse to urinate because they believe they will flood the world.)</a:t>
            </a:r>
          </a:p>
          <a:p>
            <a:endParaRPr lang="en-IN" dirty="0"/>
          </a:p>
          <a:p>
            <a:pPr>
              <a:buNone/>
            </a:pPr>
            <a:endParaRPr lang="en-US" dirty="0"/>
          </a:p>
        </p:txBody>
      </p:sp>
      <p:sp>
        <p:nvSpPr>
          <p:cNvPr id="2" name="Footer Placeholder 1"/>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3412"/>
          </a:xfrm>
        </p:spPr>
        <p:txBody>
          <a:bodyPr/>
          <a:lstStyle/>
          <a:p>
            <a:r>
              <a:rPr lang="en-IN" b="1" dirty="0"/>
              <a:t>Delusional misidentification : </a:t>
            </a:r>
            <a:endParaRPr lang="en-US" dirty="0"/>
          </a:p>
        </p:txBody>
      </p:sp>
      <p:sp>
        <p:nvSpPr>
          <p:cNvPr id="5" name="Content Placeholder 4"/>
          <p:cNvSpPr>
            <a:spLocks noGrp="1"/>
          </p:cNvSpPr>
          <p:nvPr>
            <p:ph idx="1"/>
          </p:nvPr>
        </p:nvSpPr>
        <p:spPr>
          <a:xfrm>
            <a:off x="679269" y="1149531"/>
            <a:ext cx="10674531" cy="5646674"/>
          </a:xfrm>
          <a:prstGeom prst="rect">
            <a:avLst/>
          </a:prstGeom>
        </p:spPr>
        <p:txBody>
          <a:bodyPr wrap="square">
            <a:spAutoFit/>
          </a:bodyPr>
          <a:lstStyle/>
          <a:p>
            <a:r>
              <a:rPr lang="en-IN" b="1" dirty="0"/>
              <a:t>Capgras syndrome: </a:t>
            </a:r>
            <a:r>
              <a:rPr lang="en-IN" dirty="0"/>
              <a:t>is a rare syndrome in which person believes that a person, usually closely related to him, has been replaced by an exact double.</a:t>
            </a:r>
          </a:p>
          <a:p>
            <a:r>
              <a:rPr lang="en-IN" b="1" dirty="0" err="1"/>
              <a:t>Fregoli's</a:t>
            </a:r>
            <a:r>
              <a:rPr lang="en-IN" b="1" dirty="0"/>
              <a:t> syndrome: </a:t>
            </a:r>
            <a:r>
              <a:rPr lang="en-IN" dirty="0"/>
              <a:t>delusional misidentification of an unfamiliar person in his environment as a familiar one, even though there is no physical resemblance.</a:t>
            </a:r>
          </a:p>
          <a:p>
            <a:r>
              <a:rPr lang="en-IN" b="1" dirty="0"/>
              <a:t>Syndrome of </a:t>
            </a:r>
            <a:r>
              <a:rPr lang="en-IN" b="1" dirty="0" err="1"/>
              <a:t>Intermetamorphosis</a:t>
            </a:r>
            <a:r>
              <a:rPr lang="en-IN" b="1" dirty="0"/>
              <a:t>: </a:t>
            </a:r>
            <a:r>
              <a:rPr lang="en-IN" dirty="0"/>
              <a:t>is delusional belief that others undergo radical changes in physical and psychological identity culminating into different person altogether.</a:t>
            </a:r>
          </a:p>
          <a:p>
            <a:r>
              <a:rPr lang="en-IN" b="1" dirty="0"/>
              <a:t>Delusion of subjective doubles: </a:t>
            </a:r>
            <a:r>
              <a:rPr lang="en-IN" dirty="0"/>
              <a:t>delusional belief in existence of physical duplicates of self, </a:t>
            </a:r>
            <a:r>
              <a:rPr lang="en-US" dirty="0"/>
              <a:t>and these duplicates are usually thought to have different psychological identities</a:t>
            </a:r>
          </a:p>
          <a:p>
            <a:endParaRPr lang="en-CA" dirty="0"/>
          </a:p>
        </p:txBody>
      </p:sp>
      <p:sp>
        <p:nvSpPr>
          <p:cNvPr id="3" name="Footer Placeholder 2"/>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7829"/>
            <a:ext cx="10515600" cy="5589134"/>
          </a:xfrm>
        </p:spPr>
        <p:txBody>
          <a:bodyPr>
            <a:normAutofit/>
          </a:bodyPr>
          <a:lstStyle/>
          <a:p>
            <a:r>
              <a:rPr lang="en-US" dirty="0"/>
              <a:t>Delusional misidentification syndromes are associated with</a:t>
            </a:r>
          </a:p>
          <a:p>
            <a:pPr>
              <a:buFont typeface="Wingdings" pitchFamily="2" charset="2"/>
              <a:buChar char="Ø"/>
            </a:pPr>
            <a:r>
              <a:rPr lang="en-US" dirty="0"/>
              <a:t>organic disorders, including dementia</a:t>
            </a:r>
          </a:p>
          <a:p>
            <a:pPr>
              <a:buFont typeface="Wingdings" pitchFamily="2" charset="2"/>
              <a:buChar char="Ø"/>
            </a:pPr>
            <a:r>
              <a:rPr lang="en-US" dirty="0"/>
              <a:t>acquired brain injury,</a:t>
            </a:r>
          </a:p>
          <a:p>
            <a:pPr>
              <a:buFont typeface="Wingdings" pitchFamily="2" charset="2"/>
              <a:buChar char="Ø"/>
            </a:pPr>
            <a:r>
              <a:rPr lang="en-US" dirty="0"/>
              <a:t>epilepsy and</a:t>
            </a:r>
          </a:p>
          <a:p>
            <a:pPr>
              <a:buFont typeface="Wingdings" pitchFamily="2" charset="2"/>
              <a:buChar char="Ø"/>
            </a:pPr>
            <a:r>
              <a:rPr lang="en-US" dirty="0" err="1"/>
              <a:t>cerebrovascular</a:t>
            </a:r>
            <a:r>
              <a:rPr lang="en-US" dirty="0"/>
              <a:t> accidents in 25 to 40 per cent of cases, and </a:t>
            </a:r>
          </a:p>
          <a:p>
            <a:pPr>
              <a:buFont typeface="Wingdings" pitchFamily="2" charset="2"/>
              <a:buChar char="Ø"/>
            </a:pPr>
            <a:r>
              <a:rPr lang="en-US" dirty="0" err="1"/>
              <a:t>neuroimaging</a:t>
            </a:r>
            <a:r>
              <a:rPr lang="en-US" dirty="0"/>
              <a:t> studies reveal association with right hemisphere abnormalities, particularly in the frontal and temporal regions</a:t>
            </a:r>
          </a:p>
          <a:p>
            <a:pPr>
              <a:buFont typeface="Wingdings" pitchFamily="2" charset="2"/>
              <a:buChar char="Ø"/>
            </a:pPr>
            <a:endParaRPr lang="en-IN" dirty="0"/>
          </a:p>
          <a:p>
            <a:pPr>
              <a:buNone/>
            </a:pPr>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7ED07-D7BF-CDAF-C2FF-76B267C65374}"/>
              </a:ext>
            </a:extLst>
          </p:cNvPr>
          <p:cNvSpPr>
            <a:spLocks noGrp="1"/>
          </p:cNvSpPr>
          <p:nvPr>
            <p:ph type="title"/>
          </p:nvPr>
        </p:nvSpPr>
        <p:spPr/>
        <p:txBody>
          <a:bodyPr/>
          <a:lstStyle/>
          <a:p>
            <a:r>
              <a:rPr lang="en-US" dirty="0"/>
              <a:t>Other thought content disturbances</a:t>
            </a:r>
            <a:endParaRPr lang="en-IN" dirty="0"/>
          </a:p>
        </p:txBody>
      </p:sp>
      <p:sp>
        <p:nvSpPr>
          <p:cNvPr id="3" name="Content Placeholder 2">
            <a:extLst>
              <a:ext uri="{FF2B5EF4-FFF2-40B4-BE49-F238E27FC236}">
                <a16:creationId xmlns:a16="http://schemas.microsoft.com/office/drawing/2014/main" id="{E0B4D837-BDD7-3065-DFCF-541E7C8FA3BF}"/>
              </a:ext>
            </a:extLst>
          </p:cNvPr>
          <p:cNvSpPr>
            <a:spLocks noGrp="1"/>
          </p:cNvSpPr>
          <p:nvPr>
            <p:ph idx="1"/>
          </p:nvPr>
        </p:nvSpPr>
        <p:spPr>
          <a:xfrm>
            <a:off x="729343" y="1477281"/>
            <a:ext cx="10515600" cy="4727575"/>
          </a:xfrm>
        </p:spPr>
        <p:txBody>
          <a:bodyPr>
            <a:normAutofit fontScale="92500" lnSpcReduction="20000"/>
          </a:bodyPr>
          <a:lstStyle/>
          <a:p>
            <a:r>
              <a:rPr lang="en-US" b="1" u="sng" dirty="0"/>
              <a:t>Overvalued Idea- </a:t>
            </a:r>
            <a:r>
              <a:rPr lang="en-US" dirty="0"/>
              <a:t>False or unreasonable belief or idea that is sustained beyond the bounds of reason. It is held with less intensity or duration than a delusion. </a:t>
            </a:r>
          </a:p>
          <a:p>
            <a:pPr lvl="1"/>
            <a:r>
              <a:rPr lang="en-US" sz="2800" dirty="0"/>
              <a:t>This is a thought that, because of the associated feeling tone, takes precedence over all other ideas and maintains this precedence permanently or for a long period of time.</a:t>
            </a:r>
          </a:p>
          <a:p>
            <a:pPr lvl="1"/>
            <a:r>
              <a:rPr lang="en-US" sz="2800" dirty="0"/>
              <a:t>less fixed than delusions and have some degree of basis in reality.</a:t>
            </a:r>
          </a:p>
          <a:p>
            <a:pPr marL="0" indent="0">
              <a:buNone/>
            </a:pPr>
            <a:endParaRPr lang="en-US" dirty="0"/>
          </a:p>
          <a:p>
            <a:r>
              <a:rPr lang="en-US" b="1" u="sng" dirty="0"/>
              <a:t>Preoccupation of thought </a:t>
            </a:r>
            <a:r>
              <a:rPr lang="en-US" dirty="0"/>
              <a:t>– Centering of thought content on a particular idea, associated with a strong affective tone. </a:t>
            </a:r>
          </a:p>
          <a:p>
            <a:pPr marL="0" indent="0">
              <a:buNone/>
            </a:pPr>
            <a:endParaRPr lang="en-US" dirty="0"/>
          </a:p>
          <a:p>
            <a:r>
              <a:rPr lang="en-US" b="1" u="sng" dirty="0"/>
              <a:t>Rumination of thought </a:t>
            </a:r>
            <a:r>
              <a:rPr lang="en-US" dirty="0"/>
              <a:t>– Constant preoccupation with thinking about a single idea or theme as in OCD.</a:t>
            </a:r>
          </a:p>
          <a:p>
            <a:endParaRPr lang="en-IN" dirty="0"/>
          </a:p>
        </p:txBody>
      </p:sp>
      <p:sp>
        <p:nvSpPr>
          <p:cNvPr id="4" name="Footer Placeholder 3">
            <a:extLst>
              <a:ext uri="{FF2B5EF4-FFF2-40B4-BE49-F238E27FC236}">
                <a16:creationId xmlns:a16="http://schemas.microsoft.com/office/drawing/2014/main" id="{FFFDFD8D-C2EA-62D4-78E6-D843FBC3DB15}"/>
              </a:ext>
            </a:extLst>
          </p:cNvPr>
          <p:cNvSpPr>
            <a:spLocks noGrp="1"/>
          </p:cNvSpPr>
          <p:nvPr>
            <p:ph type="ftr" sz="quarter" idx="11"/>
          </p:nvPr>
        </p:nvSpPr>
        <p:spPr/>
        <p:txBody>
          <a:bodyPr/>
          <a:lstStyle/>
          <a:p>
            <a:r>
              <a:rPr lang="en-US" dirty="0"/>
              <a:t>Kaplan and </a:t>
            </a:r>
            <a:r>
              <a:rPr lang="en-US" dirty="0" err="1"/>
              <a:t>Saddock’s</a:t>
            </a:r>
            <a:r>
              <a:rPr lang="en-US" dirty="0"/>
              <a:t> Synopsis of Psychiatry Eleventh Edition Pg 1407-1418</a:t>
            </a:r>
          </a:p>
        </p:txBody>
      </p:sp>
    </p:spTree>
    <p:extLst>
      <p:ext uri="{BB962C8B-B14F-4D97-AF65-F5344CB8AC3E}">
        <p14:creationId xmlns:p14="http://schemas.microsoft.com/office/powerpoint/2010/main" val="21656889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6B9D5-CC59-3ADF-2295-C69C56D0614F}"/>
              </a:ext>
            </a:extLst>
          </p:cNvPr>
          <p:cNvSpPr>
            <a:spLocks noGrp="1"/>
          </p:cNvSpPr>
          <p:nvPr>
            <p:ph idx="1"/>
          </p:nvPr>
        </p:nvSpPr>
        <p:spPr>
          <a:xfrm>
            <a:off x="838200" y="629265"/>
            <a:ext cx="10515600" cy="5547698"/>
          </a:xfrm>
        </p:spPr>
        <p:txBody>
          <a:bodyPr/>
          <a:lstStyle/>
          <a:p>
            <a:r>
              <a:rPr lang="en-US" b="1" u="sng" dirty="0"/>
              <a:t>Poverty of Content </a:t>
            </a:r>
            <a:r>
              <a:rPr lang="en-US" dirty="0"/>
              <a:t>– Thought that gives little information because of vagueness, empty repetitions or obscure phrases.</a:t>
            </a:r>
          </a:p>
          <a:p>
            <a:pPr marL="0" indent="0">
              <a:buNone/>
            </a:pPr>
            <a:endParaRPr lang="en-US" dirty="0"/>
          </a:p>
          <a:p>
            <a:pPr marL="0" indent="0">
              <a:buNone/>
            </a:pPr>
            <a:endParaRPr lang="en-US" dirty="0"/>
          </a:p>
          <a:p>
            <a:r>
              <a:rPr lang="en-US" b="1" u="sng" dirty="0"/>
              <a:t>Phobia</a:t>
            </a:r>
            <a:r>
              <a:rPr lang="en-US" dirty="0"/>
              <a:t> – Persistent, pathological, unrealistic, intense fear of an object or situation; the patient may realize that their fear is irrational but, nonetheless, cannot dispel it.</a:t>
            </a:r>
          </a:p>
          <a:p>
            <a:endParaRPr lang="en-US" dirty="0"/>
          </a:p>
          <a:p>
            <a:endParaRPr lang="en-IN" dirty="0"/>
          </a:p>
        </p:txBody>
      </p:sp>
      <p:sp>
        <p:nvSpPr>
          <p:cNvPr id="4" name="Footer Placeholder 3">
            <a:extLst>
              <a:ext uri="{FF2B5EF4-FFF2-40B4-BE49-F238E27FC236}">
                <a16:creationId xmlns:a16="http://schemas.microsoft.com/office/drawing/2014/main" id="{857499C2-7C94-539E-7F68-3221AE9599DF}"/>
              </a:ext>
            </a:extLst>
          </p:cNvPr>
          <p:cNvSpPr>
            <a:spLocks noGrp="1"/>
          </p:cNvSpPr>
          <p:nvPr>
            <p:ph type="ftr" sz="quarter" idx="11"/>
          </p:nvPr>
        </p:nvSpPr>
        <p:spPr/>
        <p:txBody>
          <a:bodyPr/>
          <a:lstStyle/>
          <a:p>
            <a:r>
              <a:rPr lang="en-US" dirty="0"/>
              <a:t>Kaplan and </a:t>
            </a:r>
            <a:r>
              <a:rPr lang="en-US" dirty="0" err="1"/>
              <a:t>Saddock’s</a:t>
            </a:r>
            <a:r>
              <a:rPr lang="en-US" dirty="0"/>
              <a:t> Synopsis of Psychiatry Eleventh Edition Pg 1407-1418</a:t>
            </a:r>
          </a:p>
          <a:p>
            <a:endParaRPr lang="en-US" dirty="0"/>
          </a:p>
        </p:txBody>
      </p:sp>
    </p:spTree>
    <p:extLst>
      <p:ext uri="{BB962C8B-B14F-4D97-AF65-F5344CB8AC3E}">
        <p14:creationId xmlns:p14="http://schemas.microsoft.com/office/powerpoint/2010/main" val="30949235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0275"/>
          </a:xfrm>
        </p:spPr>
        <p:txBody>
          <a:bodyPr/>
          <a:lstStyle/>
          <a:p>
            <a:r>
              <a:rPr lang="en-US" b="1" i="1" dirty="0"/>
              <a:t>Disorders of the form of thinking</a:t>
            </a:r>
            <a:endParaRPr lang="en-US" i="1" dirty="0"/>
          </a:p>
        </p:txBody>
      </p:sp>
      <p:sp>
        <p:nvSpPr>
          <p:cNvPr id="3" name="Content Placeholder 2"/>
          <p:cNvSpPr>
            <a:spLocks noGrp="1"/>
          </p:cNvSpPr>
          <p:nvPr>
            <p:ph idx="1"/>
          </p:nvPr>
        </p:nvSpPr>
        <p:spPr>
          <a:xfrm>
            <a:off x="838200" y="1282700"/>
            <a:ext cx="10515600" cy="5346700"/>
          </a:xfrm>
        </p:spPr>
        <p:txBody>
          <a:bodyPr>
            <a:normAutofit lnSpcReduction="10000"/>
          </a:bodyPr>
          <a:lstStyle/>
          <a:p>
            <a:r>
              <a:rPr lang="en-IN" dirty="0"/>
              <a:t>Thought process, also referred to as thought form, is the manner in which ideas are connected one to another in conveying thoughts to a listener, or in the case of written speech, a reader.</a:t>
            </a:r>
          </a:p>
          <a:p>
            <a:r>
              <a:rPr lang="en-IN" b="1" dirty="0"/>
              <a:t>Clanging</a:t>
            </a:r>
            <a:r>
              <a:rPr lang="en-IN" dirty="0"/>
              <a:t> </a:t>
            </a:r>
            <a:r>
              <a:rPr lang="en-IN" b="1" dirty="0"/>
              <a:t>association: </a:t>
            </a:r>
            <a:r>
              <a:rPr lang="en-IN" dirty="0"/>
              <a:t>Association or speech directed by the sound of a word rather than by its meaning; words have no logical connection; rhyming may dominate the verbal behaviour. Seen most frequently in schizophrenia or mania.</a:t>
            </a:r>
          </a:p>
          <a:p>
            <a:r>
              <a:rPr lang="en-IN" b="1" dirty="0"/>
              <a:t>Word salad: </a:t>
            </a:r>
            <a:r>
              <a:rPr lang="en-IN" dirty="0"/>
              <a:t>incoherent, essentially incomprehensible, mixture of words and phrases commonly seen in advanced cases of schizophrenia.</a:t>
            </a:r>
          </a:p>
          <a:p>
            <a:r>
              <a:rPr lang="en-IN" b="1" dirty="0"/>
              <a:t>Neologism: </a:t>
            </a:r>
            <a:r>
              <a:rPr lang="en-IN" dirty="0"/>
              <a:t>a word created by the speaker with idiosyncratic meaning</a:t>
            </a:r>
          </a:p>
          <a:p>
            <a:r>
              <a:rPr lang="en-IN" b="1" dirty="0"/>
              <a:t>Tangentiality: </a:t>
            </a:r>
            <a:r>
              <a:rPr lang="en-IN" dirty="0"/>
              <a:t>oblique, </a:t>
            </a:r>
            <a:r>
              <a:rPr lang="en-IN" dirty="0" err="1"/>
              <a:t>diggresive</a:t>
            </a:r>
            <a:r>
              <a:rPr lang="en-IN" dirty="0"/>
              <a:t> or even irrelevant manner of speech in which the central idea is not communicated.</a:t>
            </a:r>
            <a:endParaRPr lang="en-US" b="1"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675" y="674557"/>
            <a:ext cx="11362545" cy="5502406"/>
          </a:xfrm>
        </p:spPr>
        <p:txBody>
          <a:bodyPr/>
          <a:lstStyle/>
          <a:p>
            <a:r>
              <a:rPr lang="en-US" sz="2800" dirty="0"/>
              <a:t>Shy, reserved people, not suffering from mental illness, may use </a:t>
            </a:r>
            <a:r>
              <a:rPr lang="en-US" sz="2800" dirty="0" err="1"/>
              <a:t>dereistic</a:t>
            </a:r>
            <a:r>
              <a:rPr lang="en-US" sz="2800" dirty="0"/>
              <a:t> thinking to compensate for the disappointments of life.</a:t>
            </a:r>
          </a:p>
          <a:p>
            <a:pPr lvl="0" algn="r">
              <a:buNone/>
            </a:pPr>
            <a:endParaRPr lang="en-IN" sz="1400" dirty="0">
              <a:solidFill>
                <a:prstClr val="black"/>
              </a:solidFill>
            </a:endParaRPr>
          </a:p>
          <a:p>
            <a:pPr marL="514350" indent="-514350">
              <a:buFont typeface="Wingdings" pitchFamily="2" charset="2"/>
              <a:buChar char="q"/>
            </a:pPr>
            <a:r>
              <a:rPr lang="en-US" dirty="0"/>
              <a:t>Various types of experience come into the category of acting out fantasy such as - </a:t>
            </a:r>
          </a:p>
          <a:p>
            <a:pPr marL="514350" indent="-514350">
              <a:buFont typeface="Wingdings" pitchFamily="2" charset="2"/>
              <a:buChar char="§"/>
            </a:pPr>
            <a:r>
              <a:rPr lang="en-US" i="1" dirty="0"/>
              <a:t>Pathological lying (</a:t>
            </a:r>
            <a:r>
              <a:rPr lang="en-US" i="1" dirty="0" err="1"/>
              <a:t>pseudologia</a:t>
            </a:r>
            <a:r>
              <a:rPr lang="en-US" i="1" dirty="0"/>
              <a:t> </a:t>
            </a:r>
            <a:r>
              <a:rPr lang="en-US" i="1" dirty="0" err="1"/>
              <a:t>fantastica</a:t>
            </a:r>
            <a:r>
              <a:rPr lang="en-US" i="1" dirty="0"/>
              <a:t>),</a:t>
            </a:r>
          </a:p>
          <a:p>
            <a:pPr marL="514350" indent="-514350">
              <a:buFont typeface="Wingdings" pitchFamily="2" charset="2"/>
              <a:buChar char="§"/>
            </a:pPr>
            <a:r>
              <a:rPr lang="en-US" i="1" dirty="0"/>
              <a:t>Hysterical conversion and dissociation (somatic and psychological dissociative symptoms) and</a:t>
            </a:r>
          </a:p>
          <a:p>
            <a:pPr marL="514350" indent="-514350">
              <a:buFont typeface="Wingdings" pitchFamily="2" charset="2"/>
              <a:buChar char="§"/>
            </a:pPr>
            <a:r>
              <a:rPr lang="en-US" i="1" dirty="0"/>
              <a:t>Delusion-like ideas occurring in affective psychoses.</a:t>
            </a:r>
          </a:p>
          <a:p>
            <a:pPr marL="514350" indent="-514350">
              <a:buFont typeface="Wingdings" pitchFamily="2" charset="2"/>
              <a:buChar char="§"/>
            </a:pPr>
            <a:endParaRPr lang="en-IN" i="1" dirty="0"/>
          </a:p>
          <a:p>
            <a:pPr marL="514350" indent="-514350">
              <a:buFont typeface="Wingdings" pitchFamily="2" charset="2"/>
              <a:buChar char="§"/>
            </a:pPr>
            <a:endParaRPr lang="en-IN" i="1" dirty="0"/>
          </a:p>
          <a:p>
            <a:pPr marL="514350" indent="-514350">
              <a:buFont typeface="Wingdings" pitchFamily="2" charset="2"/>
              <a:buChar char="§"/>
            </a:pPr>
            <a:endParaRPr lang="en-IN" i="1" dirty="0"/>
          </a:p>
          <a:p>
            <a:pPr marL="514350" indent="-514350">
              <a:buNone/>
            </a:pPr>
            <a:endParaRPr lang="en-IN" i="1" dirty="0"/>
          </a:p>
          <a:p>
            <a:pPr marL="514350" indent="-514350" algn="r">
              <a:buFont typeface="Wingdings" pitchFamily="2" charset="2"/>
              <a:buChar char="§"/>
            </a:pPr>
            <a:endParaRPr lang="en-IN" sz="1400" dirty="0"/>
          </a:p>
          <a:p>
            <a:pPr marL="514350" indent="-514350">
              <a:buFont typeface="Wingdings" pitchFamily="2" charset="2"/>
              <a:buChar char="§"/>
            </a:pPr>
            <a:endParaRPr lang="en-IN" i="1" dirty="0"/>
          </a:p>
          <a:p>
            <a:pPr marL="514350" indent="-514350">
              <a:buFont typeface="Wingdings" pitchFamily="2" charset="2"/>
              <a:buChar char="§"/>
            </a:pPr>
            <a:endParaRPr lang="en-IN" i="1" dirty="0"/>
          </a:p>
          <a:p>
            <a:pPr marL="514350" indent="-514350">
              <a:buFont typeface="Wingdings" pitchFamily="2" charset="2"/>
              <a:buChar char="§"/>
            </a:pPr>
            <a:endParaRPr lang="en-IN" i="1" dirty="0"/>
          </a:p>
          <a:p>
            <a:pPr marL="514350" indent="-514350">
              <a:buNone/>
            </a:pPr>
            <a:endParaRPr lang="en-US" dirty="0"/>
          </a:p>
        </p:txBody>
      </p:sp>
      <p:sp>
        <p:nvSpPr>
          <p:cNvPr id="2" name="Footer Placeholder 1"/>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9229"/>
            <a:ext cx="10515600" cy="5817734"/>
          </a:xfrm>
        </p:spPr>
        <p:txBody>
          <a:bodyPr/>
          <a:lstStyle/>
          <a:p>
            <a:pPr>
              <a:buNone/>
            </a:pPr>
            <a:r>
              <a:rPr lang="en-IN" dirty="0" err="1"/>
              <a:t>Schenider</a:t>
            </a:r>
            <a:r>
              <a:rPr lang="en-IN" dirty="0"/>
              <a:t> claimed 5 features of formal thought disorder: </a:t>
            </a:r>
          </a:p>
          <a:p>
            <a:pPr>
              <a:buFont typeface="Arial" charset="0"/>
              <a:buChar char="•"/>
            </a:pPr>
            <a:r>
              <a:rPr lang="en-IN" b="1" dirty="0"/>
              <a:t>Derailment</a:t>
            </a:r>
            <a:r>
              <a:rPr lang="en-IN" dirty="0"/>
              <a:t>: thought slides onto a subsidiary thought.</a:t>
            </a:r>
          </a:p>
          <a:p>
            <a:pPr>
              <a:buFont typeface="Arial" charset="0"/>
              <a:buChar char="•"/>
            </a:pPr>
            <a:r>
              <a:rPr lang="en-IN" b="1" dirty="0"/>
              <a:t>Substitution</a:t>
            </a:r>
            <a:r>
              <a:rPr lang="en-IN" dirty="0"/>
              <a:t>: major thought is substituted by a subsidiary one.</a:t>
            </a:r>
          </a:p>
          <a:p>
            <a:pPr>
              <a:buFont typeface="Arial" charset="0"/>
              <a:buChar char="•"/>
            </a:pPr>
            <a:r>
              <a:rPr lang="en-IN" b="1" dirty="0"/>
              <a:t>Omission</a:t>
            </a:r>
            <a:r>
              <a:rPr lang="en-IN" dirty="0"/>
              <a:t>: senseless omission of a thought or a part of it.</a:t>
            </a:r>
          </a:p>
          <a:p>
            <a:pPr>
              <a:buFont typeface="Arial" charset="0"/>
              <a:buChar char="•"/>
            </a:pPr>
            <a:r>
              <a:rPr lang="en-IN" b="1" dirty="0"/>
              <a:t>Fusion</a:t>
            </a:r>
            <a:r>
              <a:rPr lang="en-IN" dirty="0"/>
              <a:t>: heterogeneous elements of thought are interwoven with each other.</a:t>
            </a:r>
          </a:p>
          <a:p>
            <a:pPr>
              <a:buFont typeface="Arial" charset="0"/>
              <a:buChar char="•"/>
            </a:pPr>
            <a:r>
              <a:rPr lang="en-IN" b="1" dirty="0"/>
              <a:t>Drivelling</a:t>
            </a:r>
            <a:r>
              <a:rPr lang="en-IN" dirty="0"/>
              <a:t> : there is a disordered intermixture of constituent parts of one complex  thought</a:t>
            </a:r>
            <a:endParaRPr lang="en-CA" dirty="0"/>
          </a:p>
          <a:p>
            <a:endParaRPr lang="en-US"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AB3545-5451-C33F-DC31-226145E26427}"/>
              </a:ext>
            </a:extLst>
          </p:cNvPr>
          <p:cNvSpPr>
            <a:spLocks noGrp="1"/>
          </p:cNvSpPr>
          <p:nvPr>
            <p:ph idx="1"/>
          </p:nvPr>
        </p:nvSpPr>
        <p:spPr>
          <a:xfrm>
            <a:off x="838200" y="342900"/>
            <a:ext cx="10515600" cy="5834063"/>
          </a:xfrm>
        </p:spPr>
        <p:txBody>
          <a:bodyPr/>
          <a:lstStyle/>
          <a:p>
            <a:r>
              <a:rPr lang="en-US" dirty="0"/>
              <a:t>Schneider claimed that individuals with schizophrenia complained of three different disorders of thinking  - </a:t>
            </a:r>
          </a:p>
          <a:p>
            <a:r>
              <a:rPr lang="en-IN" b="1" i="1" u="sng" dirty="0"/>
              <a:t>Transitory Thinking - </a:t>
            </a:r>
            <a:r>
              <a:rPr lang="en-US" dirty="0"/>
              <a:t>characterized by derailments, substitutions and omissions. The grammatical and syntactical structures are both disturbed in transitory thinking. </a:t>
            </a:r>
          </a:p>
          <a:p>
            <a:r>
              <a:rPr lang="en-IN" b="1" i="1" u="sng" dirty="0"/>
              <a:t>Drivelling Thinking - </a:t>
            </a:r>
            <a:r>
              <a:rPr lang="en-US" dirty="0"/>
              <a:t>the patient has a preliminary outline of a complicated thought with all its necessary particulars, but loses preliminary organization of the thought, so that all the constituent parts get muddled together.</a:t>
            </a:r>
          </a:p>
          <a:p>
            <a:r>
              <a:rPr lang="en-IN" b="1" i="1" u="sng" dirty="0"/>
              <a:t>Desultory Thinking</a:t>
            </a:r>
            <a:r>
              <a:rPr lang="en-US" b="1" i="1" u="sng" dirty="0"/>
              <a:t> - </a:t>
            </a:r>
            <a:r>
              <a:rPr lang="en-US" dirty="0"/>
              <a:t>speech is grammatically correct but sudden ideas force their way in from time to time. Each one of these ideas is a simple thought that, if used at the right time, would be quite appropriate.</a:t>
            </a:r>
            <a:endParaRPr lang="en-IN" b="1" i="1" u="sng" dirty="0"/>
          </a:p>
        </p:txBody>
      </p:sp>
      <p:sp>
        <p:nvSpPr>
          <p:cNvPr id="4" name="Footer Placeholder 3">
            <a:extLst>
              <a:ext uri="{FF2B5EF4-FFF2-40B4-BE49-F238E27FC236}">
                <a16:creationId xmlns:a16="http://schemas.microsoft.com/office/drawing/2014/main" id="{8F856D8E-8D22-8D3D-89EB-80B7328C80AD}"/>
              </a:ext>
            </a:extLst>
          </p:cNvPr>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extLst>
      <p:ext uri="{BB962C8B-B14F-4D97-AF65-F5344CB8AC3E}">
        <p14:creationId xmlns:p14="http://schemas.microsoft.com/office/powerpoint/2010/main" val="29054683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4232C-21E1-ADAF-B260-908036AED82F}"/>
              </a:ext>
            </a:extLst>
          </p:cNvPr>
          <p:cNvSpPr>
            <a:spLocks noGrp="1"/>
          </p:cNvSpPr>
          <p:nvPr>
            <p:ph idx="1"/>
          </p:nvPr>
        </p:nvSpPr>
        <p:spPr>
          <a:xfrm>
            <a:off x="838200" y="375557"/>
            <a:ext cx="10515600" cy="5801406"/>
          </a:xfrm>
        </p:spPr>
        <p:txBody>
          <a:bodyPr/>
          <a:lstStyle/>
          <a:p>
            <a:r>
              <a:rPr lang="en-US" dirty="0"/>
              <a:t>Bleuler (1911) regarded schizophrenia as a disorder of the associations between thoughts, characterized by the processes of -</a:t>
            </a:r>
          </a:p>
          <a:p>
            <a:r>
              <a:rPr lang="en-US" dirty="0"/>
              <a:t>Condensation : Two ideas with something in common are blended into one false concept</a:t>
            </a:r>
          </a:p>
          <a:p>
            <a:r>
              <a:rPr lang="en-US" dirty="0"/>
              <a:t> Displacement : one idea is used for an associated idea. </a:t>
            </a:r>
          </a:p>
          <a:p>
            <a:r>
              <a:rPr lang="en-US" dirty="0"/>
              <a:t> Faulty use of symbols : involves using the concrete aspects of the symbol instead of the symbolic meaning (‘concrete thinking’).</a:t>
            </a:r>
            <a:endParaRPr lang="en-IN" dirty="0"/>
          </a:p>
        </p:txBody>
      </p:sp>
      <p:sp>
        <p:nvSpPr>
          <p:cNvPr id="4" name="Footer Placeholder 3">
            <a:extLst>
              <a:ext uri="{FF2B5EF4-FFF2-40B4-BE49-F238E27FC236}">
                <a16:creationId xmlns:a16="http://schemas.microsoft.com/office/drawing/2014/main" id="{57B3FC17-919D-981B-49F8-A23709E5B60F}"/>
              </a:ext>
            </a:extLst>
          </p:cNvPr>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extLst>
      <p:ext uri="{BB962C8B-B14F-4D97-AF65-F5344CB8AC3E}">
        <p14:creationId xmlns:p14="http://schemas.microsoft.com/office/powerpoint/2010/main" val="29589201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3A7A-2246-29DB-092E-0EFE5A7EFD45}"/>
              </a:ext>
            </a:extLst>
          </p:cNvPr>
          <p:cNvSpPr>
            <a:spLocks noGrp="1"/>
          </p:cNvSpPr>
          <p:nvPr>
            <p:ph type="title"/>
          </p:nvPr>
        </p:nvSpPr>
        <p:spPr>
          <a:xfrm>
            <a:off x="718457" y="127205"/>
            <a:ext cx="10515600" cy="942565"/>
          </a:xfrm>
        </p:spPr>
        <p:txBody>
          <a:bodyPr/>
          <a:lstStyle/>
          <a:p>
            <a:r>
              <a:rPr lang="en-IN" dirty="0"/>
              <a:t>Cognitive Errors/Distortions</a:t>
            </a:r>
          </a:p>
        </p:txBody>
      </p:sp>
      <p:sp>
        <p:nvSpPr>
          <p:cNvPr id="3" name="Content Placeholder 2">
            <a:extLst>
              <a:ext uri="{FF2B5EF4-FFF2-40B4-BE49-F238E27FC236}">
                <a16:creationId xmlns:a16="http://schemas.microsoft.com/office/drawing/2014/main" id="{16151D6A-FD91-7A38-561C-A2D1FEC40BCB}"/>
              </a:ext>
            </a:extLst>
          </p:cNvPr>
          <p:cNvSpPr>
            <a:spLocks noGrp="1"/>
          </p:cNvSpPr>
          <p:nvPr>
            <p:ph idx="1"/>
          </p:nvPr>
        </p:nvSpPr>
        <p:spPr>
          <a:xfrm>
            <a:off x="838200" y="923216"/>
            <a:ext cx="10515600" cy="4741453"/>
          </a:xfrm>
        </p:spPr>
        <p:txBody>
          <a:bodyPr>
            <a:normAutofit/>
          </a:bodyPr>
          <a:lstStyle/>
          <a:p>
            <a:r>
              <a:rPr lang="en-IN" sz="2000" dirty="0"/>
              <a:t>Cognitive distortions are thoughts that cause individuals to perceive reality inaccurately.</a:t>
            </a:r>
          </a:p>
          <a:p>
            <a:r>
              <a:rPr lang="en-IN" sz="2000" dirty="0"/>
              <a:t>Cognitive Errors Derived from Assumptions - </a:t>
            </a:r>
          </a:p>
        </p:txBody>
      </p:sp>
      <p:sp>
        <p:nvSpPr>
          <p:cNvPr id="4" name="Footer Placeholder 3">
            <a:extLst>
              <a:ext uri="{FF2B5EF4-FFF2-40B4-BE49-F238E27FC236}">
                <a16:creationId xmlns:a16="http://schemas.microsoft.com/office/drawing/2014/main" id="{681D8452-0CAD-AC42-5ED8-69AD9127832D}"/>
              </a:ext>
            </a:extLst>
          </p:cNvPr>
          <p:cNvSpPr>
            <a:spLocks noGrp="1"/>
          </p:cNvSpPr>
          <p:nvPr>
            <p:ph type="ftr" sz="quarter" idx="11"/>
          </p:nvPr>
        </p:nvSpPr>
        <p:spPr>
          <a:xfrm>
            <a:off x="4038600" y="6522371"/>
            <a:ext cx="4114800" cy="365125"/>
          </a:xfrm>
        </p:spPr>
        <p:txBody>
          <a:bodyPr/>
          <a:lstStyle/>
          <a:p>
            <a:r>
              <a:rPr lang="en-US" dirty="0"/>
              <a:t>Kaplan and </a:t>
            </a:r>
            <a:r>
              <a:rPr lang="en-US" dirty="0" err="1"/>
              <a:t>Saddock’s</a:t>
            </a:r>
            <a:r>
              <a:rPr lang="en-US" dirty="0"/>
              <a:t> Synopsis of Psychiatry Eleventh Edition Pg 873-876</a:t>
            </a:r>
          </a:p>
          <a:p>
            <a:endParaRPr lang="en-US" dirty="0"/>
          </a:p>
        </p:txBody>
      </p:sp>
      <p:graphicFrame>
        <p:nvGraphicFramePr>
          <p:cNvPr id="5" name="Table 5">
            <a:extLst>
              <a:ext uri="{FF2B5EF4-FFF2-40B4-BE49-F238E27FC236}">
                <a16:creationId xmlns:a16="http://schemas.microsoft.com/office/drawing/2014/main" id="{7767A0B1-6225-A41A-2A8C-5476330DF467}"/>
              </a:ext>
            </a:extLst>
          </p:cNvPr>
          <p:cNvGraphicFramePr>
            <a:graphicFrameLocks noGrp="1"/>
          </p:cNvGraphicFramePr>
          <p:nvPr>
            <p:extLst>
              <p:ext uri="{D42A27DB-BD31-4B8C-83A1-F6EECF244321}">
                <p14:modId xmlns:p14="http://schemas.microsoft.com/office/powerpoint/2010/main" val="2547900015"/>
              </p:ext>
            </p:extLst>
          </p:nvPr>
        </p:nvGraphicFramePr>
        <p:xfrm>
          <a:off x="838200" y="1655329"/>
          <a:ext cx="10051847" cy="4701022"/>
        </p:xfrm>
        <a:graphic>
          <a:graphicData uri="http://schemas.openxmlformats.org/drawingml/2006/table">
            <a:tbl>
              <a:tblPr firstRow="1" bandRow="1">
                <a:tableStyleId>{5C22544A-7EE6-4342-B048-85BDC9FD1C3A}</a:tableStyleId>
              </a:tblPr>
              <a:tblGrid>
                <a:gridCol w="4240984">
                  <a:extLst>
                    <a:ext uri="{9D8B030D-6E8A-4147-A177-3AD203B41FA5}">
                      <a16:colId xmlns:a16="http://schemas.microsoft.com/office/drawing/2014/main" val="3437739769"/>
                    </a:ext>
                  </a:extLst>
                </a:gridCol>
                <a:gridCol w="5810863">
                  <a:extLst>
                    <a:ext uri="{9D8B030D-6E8A-4147-A177-3AD203B41FA5}">
                      <a16:colId xmlns:a16="http://schemas.microsoft.com/office/drawing/2014/main" val="732025408"/>
                    </a:ext>
                  </a:extLst>
                </a:gridCol>
              </a:tblGrid>
              <a:tr h="489702">
                <a:tc>
                  <a:txBody>
                    <a:bodyPr/>
                    <a:lstStyle/>
                    <a:p>
                      <a:r>
                        <a:rPr lang="en-IN" dirty="0"/>
                        <a:t>Cognitive Error</a:t>
                      </a:r>
                    </a:p>
                  </a:txBody>
                  <a:tcPr/>
                </a:tc>
                <a:tc>
                  <a:txBody>
                    <a:bodyPr/>
                    <a:lstStyle/>
                    <a:p>
                      <a:r>
                        <a:rPr lang="en-IN" dirty="0"/>
                        <a:t>Assumption</a:t>
                      </a:r>
                    </a:p>
                  </a:txBody>
                  <a:tcPr/>
                </a:tc>
                <a:extLst>
                  <a:ext uri="{0D108BD9-81ED-4DB2-BD59-A6C34878D82A}">
                    <a16:rowId xmlns:a16="http://schemas.microsoft.com/office/drawing/2014/main" val="1913807230"/>
                  </a:ext>
                </a:extLst>
              </a:tr>
              <a:tr h="370840">
                <a:tc>
                  <a:txBody>
                    <a:bodyPr/>
                    <a:lstStyle/>
                    <a:p>
                      <a:r>
                        <a:rPr lang="en-IN" dirty="0"/>
                        <a:t>Overgeneralizing </a:t>
                      </a:r>
                    </a:p>
                  </a:txBody>
                  <a:tcPr/>
                </a:tc>
                <a:tc>
                  <a:txBody>
                    <a:bodyPr/>
                    <a:lstStyle/>
                    <a:p>
                      <a:r>
                        <a:rPr lang="en-US" dirty="0"/>
                        <a:t>If it's true in one case, it appl </a:t>
                      </a:r>
                      <a:r>
                        <a:rPr lang="en-US" dirty="0" err="1"/>
                        <a:t>ies</a:t>
                      </a:r>
                      <a:r>
                        <a:rPr lang="en-US" dirty="0"/>
                        <a:t> to any case that is even slightly similar. </a:t>
                      </a:r>
                      <a:endParaRPr lang="en-IN" dirty="0"/>
                    </a:p>
                  </a:txBody>
                  <a:tcPr/>
                </a:tc>
                <a:extLst>
                  <a:ext uri="{0D108BD9-81ED-4DB2-BD59-A6C34878D82A}">
                    <a16:rowId xmlns:a16="http://schemas.microsoft.com/office/drawing/2014/main" val="1229501859"/>
                  </a:ext>
                </a:extLst>
              </a:tr>
              <a:tr h="370840">
                <a:tc>
                  <a:txBody>
                    <a:bodyPr/>
                    <a:lstStyle/>
                    <a:p>
                      <a:r>
                        <a:rPr lang="en-IN" dirty="0"/>
                        <a:t>Selective abstraction </a:t>
                      </a:r>
                    </a:p>
                  </a:txBody>
                  <a:tcPr/>
                </a:tc>
                <a:tc>
                  <a:txBody>
                    <a:bodyPr/>
                    <a:lstStyle/>
                    <a:p>
                      <a:r>
                        <a:rPr lang="en-US" dirty="0"/>
                        <a:t>The only events that matter are failures, deprivation, etc. Should measure self by errors, weaknesses, etc. </a:t>
                      </a:r>
                      <a:endParaRPr lang="en-IN" dirty="0"/>
                    </a:p>
                  </a:txBody>
                  <a:tcPr/>
                </a:tc>
                <a:extLst>
                  <a:ext uri="{0D108BD9-81ED-4DB2-BD59-A6C34878D82A}">
                    <a16:rowId xmlns:a16="http://schemas.microsoft.com/office/drawing/2014/main" val="1429944182"/>
                  </a:ext>
                </a:extLst>
              </a:tr>
              <a:tr h="370840">
                <a:tc>
                  <a:txBody>
                    <a:bodyPr/>
                    <a:lstStyle/>
                    <a:p>
                      <a:r>
                        <a:rPr lang="en-US" dirty="0"/>
                        <a:t>Excessive responsibility (assuming personal causality)</a:t>
                      </a:r>
                      <a:endParaRPr lang="en-IN" dirty="0"/>
                    </a:p>
                  </a:txBody>
                  <a:tcPr/>
                </a:tc>
                <a:tc>
                  <a:txBody>
                    <a:bodyPr/>
                    <a:lstStyle/>
                    <a:p>
                      <a:r>
                        <a:rPr lang="en-US" dirty="0"/>
                        <a:t>I am responsible for all bad things, failures, etc.</a:t>
                      </a:r>
                      <a:endParaRPr lang="en-IN" dirty="0"/>
                    </a:p>
                  </a:txBody>
                  <a:tcPr/>
                </a:tc>
                <a:extLst>
                  <a:ext uri="{0D108BD9-81ED-4DB2-BD59-A6C34878D82A}">
                    <a16:rowId xmlns:a16="http://schemas.microsoft.com/office/drawing/2014/main" val="35588052"/>
                  </a:ext>
                </a:extLst>
              </a:tr>
              <a:tr h="370840">
                <a:tc>
                  <a:txBody>
                    <a:bodyPr/>
                    <a:lstStyle/>
                    <a:p>
                      <a:r>
                        <a:rPr lang="en-US" dirty="0"/>
                        <a:t>Assuming temporal causality (predicting without sufficient evidence)</a:t>
                      </a:r>
                      <a:endParaRPr lang="en-IN" dirty="0"/>
                    </a:p>
                  </a:txBody>
                  <a:tcPr/>
                </a:tc>
                <a:tc>
                  <a:txBody>
                    <a:bodyPr/>
                    <a:lstStyle/>
                    <a:p>
                      <a:r>
                        <a:rPr lang="en-US" dirty="0"/>
                        <a:t>If it has been true in the past, it's always going to be true.</a:t>
                      </a:r>
                      <a:endParaRPr lang="en-IN" dirty="0"/>
                    </a:p>
                  </a:txBody>
                  <a:tcPr/>
                </a:tc>
                <a:extLst>
                  <a:ext uri="{0D108BD9-81ED-4DB2-BD59-A6C34878D82A}">
                    <a16:rowId xmlns:a16="http://schemas.microsoft.com/office/drawing/2014/main" val="1565332534"/>
                  </a:ext>
                </a:extLst>
              </a:tr>
              <a:tr h="370840">
                <a:tc>
                  <a:txBody>
                    <a:bodyPr/>
                    <a:lstStyle/>
                    <a:p>
                      <a:r>
                        <a:rPr lang="en-IN" dirty="0"/>
                        <a:t>Self-references</a:t>
                      </a:r>
                    </a:p>
                  </a:txBody>
                  <a:tcPr/>
                </a:tc>
                <a:tc>
                  <a:txBody>
                    <a:bodyPr/>
                    <a:lstStyle/>
                    <a:p>
                      <a:r>
                        <a:rPr lang="en-US" dirty="0"/>
                        <a:t>I am the center of everyone's attention - especially my bad performances. I am the cause of misfortunes. </a:t>
                      </a:r>
                      <a:endParaRPr lang="en-IN" dirty="0"/>
                    </a:p>
                  </a:txBody>
                  <a:tcPr/>
                </a:tc>
                <a:extLst>
                  <a:ext uri="{0D108BD9-81ED-4DB2-BD59-A6C34878D82A}">
                    <a16:rowId xmlns:a16="http://schemas.microsoft.com/office/drawing/2014/main" val="2407566083"/>
                  </a:ext>
                </a:extLst>
              </a:tr>
              <a:tr h="370840">
                <a:tc>
                  <a:txBody>
                    <a:bodyPr/>
                    <a:lstStyle/>
                    <a:p>
                      <a:r>
                        <a:rPr lang="en-IN" dirty="0"/>
                        <a:t>Catastrophizing</a:t>
                      </a:r>
                    </a:p>
                  </a:txBody>
                  <a:tcPr/>
                </a:tc>
                <a:tc>
                  <a:txBody>
                    <a:bodyPr/>
                    <a:lstStyle/>
                    <a:p>
                      <a:r>
                        <a:rPr lang="en-US" dirty="0"/>
                        <a:t>Always think of the worst. It's almost likely to happen to you</a:t>
                      </a:r>
                      <a:endParaRPr lang="en-IN" dirty="0"/>
                    </a:p>
                  </a:txBody>
                  <a:tcPr/>
                </a:tc>
                <a:extLst>
                  <a:ext uri="{0D108BD9-81ED-4DB2-BD59-A6C34878D82A}">
                    <a16:rowId xmlns:a16="http://schemas.microsoft.com/office/drawing/2014/main" val="4140010502"/>
                  </a:ext>
                </a:extLst>
              </a:tr>
              <a:tr h="370840">
                <a:tc>
                  <a:txBody>
                    <a:bodyPr/>
                    <a:lstStyle/>
                    <a:p>
                      <a:r>
                        <a:rPr lang="en-IN" dirty="0"/>
                        <a:t>Dichotomous thinking </a:t>
                      </a:r>
                    </a:p>
                  </a:txBody>
                  <a:tcPr/>
                </a:tc>
                <a:tc>
                  <a:txBody>
                    <a:bodyPr/>
                    <a:lstStyle/>
                    <a:p>
                      <a:r>
                        <a:rPr lang="en-US" dirty="0"/>
                        <a:t>Everything is either one extreme or another (black or white, good or bad).</a:t>
                      </a:r>
                      <a:endParaRPr lang="en-IN" dirty="0"/>
                    </a:p>
                  </a:txBody>
                  <a:tcPr/>
                </a:tc>
                <a:extLst>
                  <a:ext uri="{0D108BD9-81ED-4DB2-BD59-A6C34878D82A}">
                    <a16:rowId xmlns:a16="http://schemas.microsoft.com/office/drawing/2014/main" val="3811093686"/>
                  </a:ext>
                </a:extLst>
              </a:tr>
            </a:tbl>
          </a:graphicData>
        </a:graphic>
      </p:graphicFrame>
    </p:spTree>
    <p:extLst>
      <p:ext uri="{BB962C8B-B14F-4D97-AF65-F5344CB8AC3E}">
        <p14:creationId xmlns:p14="http://schemas.microsoft.com/office/powerpoint/2010/main" val="28411283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BC38-60C6-28A3-41FA-117F3C6CB926}"/>
              </a:ext>
            </a:extLst>
          </p:cNvPr>
          <p:cNvSpPr>
            <a:spLocks noGrp="1"/>
          </p:cNvSpPr>
          <p:nvPr>
            <p:ph type="title"/>
          </p:nvPr>
        </p:nvSpPr>
        <p:spPr>
          <a:xfrm>
            <a:off x="838200" y="365125"/>
            <a:ext cx="10515600" cy="942565"/>
          </a:xfrm>
        </p:spPr>
        <p:txBody>
          <a:bodyPr/>
          <a:lstStyle/>
          <a:p>
            <a:r>
              <a:rPr lang="en-IN" dirty="0"/>
              <a:t>Cognitive Profile of Psychiatric Disorders</a:t>
            </a:r>
          </a:p>
        </p:txBody>
      </p:sp>
      <p:graphicFrame>
        <p:nvGraphicFramePr>
          <p:cNvPr id="5" name="Table 5">
            <a:extLst>
              <a:ext uri="{FF2B5EF4-FFF2-40B4-BE49-F238E27FC236}">
                <a16:creationId xmlns:a16="http://schemas.microsoft.com/office/drawing/2014/main" id="{4F895EA7-657A-56E8-2AF9-6A4B8812C6A4}"/>
              </a:ext>
            </a:extLst>
          </p:cNvPr>
          <p:cNvGraphicFramePr>
            <a:graphicFrameLocks noGrp="1"/>
          </p:cNvGraphicFramePr>
          <p:nvPr>
            <p:ph idx="1"/>
            <p:extLst>
              <p:ext uri="{D42A27DB-BD31-4B8C-83A1-F6EECF244321}">
                <p14:modId xmlns:p14="http://schemas.microsoft.com/office/powerpoint/2010/main" val="994725820"/>
              </p:ext>
            </p:extLst>
          </p:nvPr>
        </p:nvGraphicFramePr>
        <p:xfrm>
          <a:off x="838200" y="1422503"/>
          <a:ext cx="10515600" cy="4719320"/>
        </p:xfrm>
        <a:graphic>
          <a:graphicData uri="http://schemas.openxmlformats.org/drawingml/2006/table">
            <a:tbl>
              <a:tblPr firstRow="1" bandRow="1">
                <a:tableStyleId>{5C22544A-7EE6-4342-B048-85BDC9FD1C3A}</a:tableStyleId>
              </a:tblPr>
              <a:tblGrid>
                <a:gridCol w="3153697">
                  <a:extLst>
                    <a:ext uri="{9D8B030D-6E8A-4147-A177-3AD203B41FA5}">
                      <a16:colId xmlns:a16="http://schemas.microsoft.com/office/drawing/2014/main" val="495207110"/>
                    </a:ext>
                  </a:extLst>
                </a:gridCol>
                <a:gridCol w="7361903">
                  <a:extLst>
                    <a:ext uri="{9D8B030D-6E8A-4147-A177-3AD203B41FA5}">
                      <a16:colId xmlns:a16="http://schemas.microsoft.com/office/drawing/2014/main" val="1553175504"/>
                    </a:ext>
                  </a:extLst>
                </a:gridCol>
              </a:tblGrid>
              <a:tr h="370840">
                <a:tc>
                  <a:txBody>
                    <a:bodyPr/>
                    <a:lstStyle/>
                    <a:p>
                      <a:r>
                        <a:rPr lang="en-IN" dirty="0"/>
                        <a:t>Disorder</a:t>
                      </a:r>
                    </a:p>
                  </a:txBody>
                  <a:tcPr/>
                </a:tc>
                <a:tc>
                  <a:txBody>
                    <a:bodyPr/>
                    <a:lstStyle/>
                    <a:p>
                      <a:r>
                        <a:rPr lang="en-IN" dirty="0"/>
                        <a:t>Core Belief</a:t>
                      </a:r>
                    </a:p>
                  </a:txBody>
                  <a:tcPr/>
                </a:tc>
                <a:extLst>
                  <a:ext uri="{0D108BD9-81ED-4DB2-BD59-A6C34878D82A}">
                    <a16:rowId xmlns:a16="http://schemas.microsoft.com/office/drawing/2014/main" val="2432027449"/>
                  </a:ext>
                </a:extLst>
              </a:tr>
              <a:tr h="370840">
                <a:tc>
                  <a:txBody>
                    <a:bodyPr/>
                    <a:lstStyle/>
                    <a:p>
                      <a:r>
                        <a:rPr lang="en-IN" dirty="0"/>
                        <a:t>Depressive disorder</a:t>
                      </a:r>
                    </a:p>
                  </a:txBody>
                  <a:tcPr/>
                </a:tc>
                <a:tc>
                  <a:txBody>
                    <a:bodyPr/>
                    <a:lstStyle/>
                    <a:p>
                      <a:r>
                        <a:rPr lang="en-US" dirty="0"/>
                        <a:t>Negative view of self, experience, and future</a:t>
                      </a:r>
                      <a:endParaRPr lang="en-IN" dirty="0"/>
                    </a:p>
                  </a:txBody>
                  <a:tcPr/>
                </a:tc>
                <a:extLst>
                  <a:ext uri="{0D108BD9-81ED-4DB2-BD59-A6C34878D82A}">
                    <a16:rowId xmlns:a16="http://schemas.microsoft.com/office/drawing/2014/main" val="435859216"/>
                  </a:ext>
                </a:extLst>
              </a:tr>
              <a:tr h="370840">
                <a:tc>
                  <a:txBody>
                    <a:bodyPr/>
                    <a:lstStyle/>
                    <a:p>
                      <a:r>
                        <a:rPr lang="en-IN" dirty="0"/>
                        <a:t>Hypomanic episode </a:t>
                      </a:r>
                    </a:p>
                  </a:txBody>
                  <a:tcPr/>
                </a:tc>
                <a:tc>
                  <a:txBody>
                    <a:bodyPr/>
                    <a:lstStyle/>
                    <a:p>
                      <a:r>
                        <a:rPr lang="en-US" dirty="0"/>
                        <a:t>Inflated view of self, experience, and future </a:t>
                      </a:r>
                      <a:endParaRPr lang="en-IN" dirty="0"/>
                    </a:p>
                  </a:txBody>
                  <a:tcPr/>
                </a:tc>
                <a:extLst>
                  <a:ext uri="{0D108BD9-81ED-4DB2-BD59-A6C34878D82A}">
                    <a16:rowId xmlns:a16="http://schemas.microsoft.com/office/drawing/2014/main" val="508474228"/>
                  </a:ext>
                </a:extLst>
              </a:tr>
              <a:tr h="370840">
                <a:tc>
                  <a:txBody>
                    <a:bodyPr/>
                    <a:lstStyle/>
                    <a:p>
                      <a:r>
                        <a:rPr lang="en-IN" dirty="0"/>
                        <a:t>Anxiety disorders </a:t>
                      </a:r>
                    </a:p>
                  </a:txBody>
                  <a:tcPr/>
                </a:tc>
                <a:tc>
                  <a:txBody>
                    <a:bodyPr/>
                    <a:lstStyle/>
                    <a:p>
                      <a:r>
                        <a:rPr lang="en-US" dirty="0"/>
                        <a:t>Fear of physical or psychological danger </a:t>
                      </a:r>
                      <a:endParaRPr lang="en-IN" dirty="0"/>
                    </a:p>
                  </a:txBody>
                  <a:tcPr/>
                </a:tc>
                <a:extLst>
                  <a:ext uri="{0D108BD9-81ED-4DB2-BD59-A6C34878D82A}">
                    <a16:rowId xmlns:a16="http://schemas.microsoft.com/office/drawing/2014/main" val="977855636"/>
                  </a:ext>
                </a:extLst>
              </a:tr>
              <a:tr h="370840">
                <a:tc>
                  <a:txBody>
                    <a:bodyPr/>
                    <a:lstStyle/>
                    <a:p>
                      <a:r>
                        <a:rPr lang="en-IN" dirty="0"/>
                        <a:t>Panic disorder</a:t>
                      </a:r>
                    </a:p>
                  </a:txBody>
                  <a:tcPr/>
                </a:tc>
                <a:tc>
                  <a:txBody>
                    <a:bodyPr/>
                    <a:lstStyle/>
                    <a:p>
                      <a:r>
                        <a:rPr lang="en-US" dirty="0"/>
                        <a:t>Catastrophic misinterpretation of bodily and mental experiences</a:t>
                      </a:r>
                      <a:endParaRPr lang="en-IN" dirty="0"/>
                    </a:p>
                  </a:txBody>
                  <a:tcPr/>
                </a:tc>
                <a:extLst>
                  <a:ext uri="{0D108BD9-81ED-4DB2-BD59-A6C34878D82A}">
                    <a16:rowId xmlns:a16="http://schemas.microsoft.com/office/drawing/2014/main" val="1853612768"/>
                  </a:ext>
                </a:extLst>
              </a:tr>
              <a:tr h="370840">
                <a:tc>
                  <a:txBody>
                    <a:bodyPr/>
                    <a:lstStyle/>
                    <a:p>
                      <a:r>
                        <a:rPr lang="en-IN" dirty="0"/>
                        <a:t>Phobias</a:t>
                      </a:r>
                    </a:p>
                  </a:txBody>
                  <a:tcPr/>
                </a:tc>
                <a:tc>
                  <a:txBody>
                    <a:bodyPr/>
                    <a:lstStyle/>
                    <a:p>
                      <a:r>
                        <a:rPr lang="en-IN" dirty="0"/>
                        <a:t>Danger in specific, avoidable situations</a:t>
                      </a:r>
                    </a:p>
                  </a:txBody>
                  <a:tcPr/>
                </a:tc>
                <a:extLst>
                  <a:ext uri="{0D108BD9-81ED-4DB2-BD59-A6C34878D82A}">
                    <a16:rowId xmlns:a16="http://schemas.microsoft.com/office/drawing/2014/main" val="3678636138"/>
                  </a:ext>
                </a:extLst>
              </a:tr>
              <a:tr h="370840">
                <a:tc>
                  <a:txBody>
                    <a:bodyPr/>
                    <a:lstStyle/>
                    <a:p>
                      <a:r>
                        <a:rPr lang="en-IN" dirty="0"/>
                        <a:t>Paranoid personality disorder </a:t>
                      </a:r>
                    </a:p>
                  </a:txBody>
                  <a:tcPr/>
                </a:tc>
                <a:tc>
                  <a:txBody>
                    <a:bodyPr/>
                    <a:lstStyle/>
                    <a:p>
                      <a:r>
                        <a:rPr lang="en-US" dirty="0"/>
                        <a:t>Negative bias, interference, and so forth by others </a:t>
                      </a:r>
                      <a:endParaRPr lang="en-IN" dirty="0"/>
                    </a:p>
                  </a:txBody>
                  <a:tcPr/>
                </a:tc>
                <a:extLst>
                  <a:ext uri="{0D108BD9-81ED-4DB2-BD59-A6C34878D82A}">
                    <a16:rowId xmlns:a16="http://schemas.microsoft.com/office/drawing/2014/main" val="3369420941"/>
                  </a:ext>
                </a:extLst>
              </a:tr>
              <a:tr h="370840">
                <a:tc>
                  <a:txBody>
                    <a:bodyPr/>
                    <a:lstStyle/>
                    <a:p>
                      <a:r>
                        <a:rPr lang="en-IN" dirty="0"/>
                        <a:t>Conversion disorder</a:t>
                      </a:r>
                    </a:p>
                  </a:txBody>
                  <a:tcPr/>
                </a:tc>
                <a:tc>
                  <a:txBody>
                    <a:bodyPr/>
                    <a:lstStyle/>
                    <a:p>
                      <a:r>
                        <a:rPr lang="en-US" dirty="0"/>
                        <a:t>Concept of motor or sensory abnormality </a:t>
                      </a:r>
                      <a:endParaRPr lang="en-IN" dirty="0"/>
                    </a:p>
                  </a:txBody>
                  <a:tcPr/>
                </a:tc>
                <a:extLst>
                  <a:ext uri="{0D108BD9-81ED-4DB2-BD59-A6C34878D82A}">
                    <a16:rowId xmlns:a16="http://schemas.microsoft.com/office/drawing/2014/main" val="2375875986"/>
                  </a:ext>
                </a:extLst>
              </a:tr>
              <a:tr h="370840">
                <a:tc>
                  <a:txBody>
                    <a:bodyPr/>
                    <a:lstStyle/>
                    <a:p>
                      <a:r>
                        <a:rPr lang="en-IN" dirty="0"/>
                        <a:t>Obsessive compulsive disorder </a:t>
                      </a:r>
                    </a:p>
                  </a:txBody>
                  <a:tcPr/>
                </a:tc>
                <a:tc>
                  <a:txBody>
                    <a:bodyPr/>
                    <a:lstStyle/>
                    <a:p>
                      <a:r>
                        <a:rPr lang="en-US" dirty="0"/>
                        <a:t>Repeated warning or doubting about safety and repetitive acts to ward off threat</a:t>
                      </a:r>
                      <a:endParaRPr lang="en-IN" dirty="0"/>
                    </a:p>
                  </a:txBody>
                  <a:tcPr/>
                </a:tc>
                <a:extLst>
                  <a:ext uri="{0D108BD9-81ED-4DB2-BD59-A6C34878D82A}">
                    <a16:rowId xmlns:a16="http://schemas.microsoft.com/office/drawing/2014/main" val="3253195226"/>
                  </a:ext>
                </a:extLst>
              </a:tr>
              <a:tr h="370840">
                <a:tc>
                  <a:txBody>
                    <a:bodyPr/>
                    <a:lstStyle/>
                    <a:p>
                      <a:r>
                        <a:rPr lang="en-IN" dirty="0"/>
                        <a:t>Suicidal behaviour</a:t>
                      </a:r>
                    </a:p>
                  </a:txBody>
                  <a:tcPr/>
                </a:tc>
                <a:tc>
                  <a:txBody>
                    <a:bodyPr/>
                    <a:lstStyle/>
                    <a:p>
                      <a:r>
                        <a:rPr lang="en-US" dirty="0"/>
                        <a:t>Hopelessness and deficit in problem solving </a:t>
                      </a:r>
                      <a:endParaRPr lang="en-IN" dirty="0"/>
                    </a:p>
                  </a:txBody>
                  <a:tcPr/>
                </a:tc>
                <a:extLst>
                  <a:ext uri="{0D108BD9-81ED-4DB2-BD59-A6C34878D82A}">
                    <a16:rowId xmlns:a16="http://schemas.microsoft.com/office/drawing/2014/main" val="620430866"/>
                  </a:ext>
                </a:extLst>
              </a:tr>
              <a:tr h="370840">
                <a:tc>
                  <a:txBody>
                    <a:bodyPr/>
                    <a:lstStyle/>
                    <a:p>
                      <a:r>
                        <a:rPr lang="en-IN" dirty="0"/>
                        <a:t>Anorexia nervosa </a:t>
                      </a:r>
                    </a:p>
                  </a:txBody>
                  <a:tcPr/>
                </a:tc>
                <a:tc>
                  <a:txBody>
                    <a:bodyPr/>
                    <a:lstStyle/>
                    <a:p>
                      <a:r>
                        <a:rPr lang="en-US" dirty="0"/>
                        <a:t>Preoccupation regarding being fat or unshapely</a:t>
                      </a:r>
                      <a:endParaRPr lang="en-IN" dirty="0"/>
                    </a:p>
                  </a:txBody>
                  <a:tcPr/>
                </a:tc>
                <a:extLst>
                  <a:ext uri="{0D108BD9-81ED-4DB2-BD59-A6C34878D82A}">
                    <a16:rowId xmlns:a16="http://schemas.microsoft.com/office/drawing/2014/main" val="1760344909"/>
                  </a:ext>
                </a:extLst>
              </a:tr>
              <a:tr h="370840">
                <a:tc>
                  <a:txBody>
                    <a:bodyPr/>
                    <a:lstStyle/>
                    <a:p>
                      <a:r>
                        <a:rPr lang="en-IN" dirty="0"/>
                        <a:t>Hypochondriasis</a:t>
                      </a:r>
                    </a:p>
                  </a:txBody>
                  <a:tcPr/>
                </a:tc>
                <a:tc>
                  <a:txBody>
                    <a:bodyPr/>
                    <a:lstStyle/>
                    <a:p>
                      <a:r>
                        <a:rPr lang="en-US" dirty="0"/>
                        <a:t>Attribution of serious medical disorder</a:t>
                      </a:r>
                      <a:endParaRPr lang="en-IN" dirty="0"/>
                    </a:p>
                  </a:txBody>
                  <a:tcPr/>
                </a:tc>
                <a:extLst>
                  <a:ext uri="{0D108BD9-81ED-4DB2-BD59-A6C34878D82A}">
                    <a16:rowId xmlns:a16="http://schemas.microsoft.com/office/drawing/2014/main" val="4105328662"/>
                  </a:ext>
                </a:extLst>
              </a:tr>
            </a:tbl>
          </a:graphicData>
        </a:graphic>
      </p:graphicFrame>
      <p:sp>
        <p:nvSpPr>
          <p:cNvPr id="4" name="Footer Placeholder 3">
            <a:extLst>
              <a:ext uri="{FF2B5EF4-FFF2-40B4-BE49-F238E27FC236}">
                <a16:creationId xmlns:a16="http://schemas.microsoft.com/office/drawing/2014/main" id="{4169E0D2-3132-DB33-4A82-1C3BE977D9F8}"/>
              </a:ext>
            </a:extLst>
          </p:cNvPr>
          <p:cNvSpPr>
            <a:spLocks noGrp="1"/>
          </p:cNvSpPr>
          <p:nvPr>
            <p:ph type="ftr" sz="quarter" idx="11"/>
          </p:nvPr>
        </p:nvSpPr>
        <p:spPr/>
        <p:txBody>
          <a:bodyPr/>
          <a:lstStyle/>
          <a:p>
            <a:r>
              <a:rPr lang="en-US" dirty="0"/>
              <a:t>Kaplan and </a:t>
            </a:r>
            <a:r>
              <a:rPr lang="en-US" dirty="0" err="1"/>
              <a:t>Saddock’s</a:t>
            </a:r>
            <a:r>
              <a:rPr lang="en-US" dirty="0"/>
              <a:t> Synopsis of Psychiatry Eleventh Edition Pg 873-876</a:t>
            </a:r>
          </a:p>
          <a:p>
            <a:endParaRPr lang="en-US" dirty="0"/>
          </a:p>
        </p:txBody>
      </p:sp>
    </p:spTree>
    <p:extLst>
      <p:ext uri="{BB962C8B-B14F-4D97-AF65-F5344CB8AC3E}">
        <p14:creationId xmlns:p14="http://schemas.microsoft.com/office/powerpoint/2010/main" val="2631256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696C65-7190-97FD-1309-0EA1C5C47D8A}"/>
              </a:ext>
            </a:extLst>
          </p:cNvPr>
          <p:cNvSpPr>
            <a:spLocks noGrp="1"/>
          </p:cNvSpPr>
          <p:nvPr>
            <p:ph type="ctrTitle"/>
          </p:nvPr>
        </p:nvSpPr>
        <p:spPr/>
        <p:txBody>
          <a:bodyPr/>
          <a:lstStyle/>
          <a:p>
            <a:r>
              <a:rPr lang="en-IN" b="1" i="1" dirty="0"/>
              <a:t>THANK YOU</a:t>
            </a:r>
          </a:p>
        </p:txBody>
      </p:sp>
    </p:spTree>
    <p:extLst>
      <p:ext uri="{BB962C8B-B14F-4D97-AF65-F5344CB8AC3E}">
        <p14:creationId xmlns:p14="http://schemas.microsoft.com/office/powerpoint/2010/main" val="181891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852" y="187377"/>
            <a:ext cx="11128948" cy="1503311"/>
          </a:xfrm>
        </p:spPr>
        <p:txBody>
          <a:bodyPr/>
          <a:lstStyle/>
          <a:p>
            <a:r>
              <a:rPr lang="en-US" b="1" dirty="0"/>
              <a:t>2. IMAGINATIVE THINKING</a:t>
            </a:r>
            <a:endParaRPr lang="en-US" dirty="0"/>
          </a:p>
        </p:txBody>
      </p:sp>
      <p:sp>
        <p:nvSpPr>
          <p:cNvPr id="3" name="Content Placeholder 2"/>
          <p:cNvSpPr>
            <a:spLocks noGrp="1"/>
          </p:cNvSpPr>
          <p:nvPr>
            <p:ph idx="1"/>
          </p:nvPr>
        </p:nvSpPr>
        <p:spPr>
          <a:xfrm>
            <a:off x="224852" y="1690688"/>
            <a:ext cx="11812250" cy="4979935"/>
          </a:xfrm>
        </p:spPr>
        <p:txBody>
          <a:bodyPr>
            <a:normAutofit/>
          </a:bodyPr>
          <a:lstStyle/>
          <a:p>
            <a:pPr marL="514350" indent="-514350" algn="just">
              <a:buNone/>
            </a:pPr>
            <a:r>
              <a:rPr lang="en-US" altLang="en-GB" dirty="0"/>
              <a:t>Organization of data in our brain that is derived from what one sees and how one experiences reality.</a:t>
            </a:r>
          </a:p>
          <a:p>
            <a:pPr marL="514350" indent="-514350" algn="just">
              <a:buFont typeface="+mj-lt"/>
              <a:buAutoNum type="arabicPeriod"/>
            </a:pPr>
            <a:endParaRPr lang="en-US" altLang="en-GB" b="1" u="sng" dirty="0"/>
          </a:p>
          <a:p>
            <a:pPr marL="514350" indent="-514350" algn="just">
              <a:buFont typeface="+mj-lt"/>
              <a:buAutoNum type="arabicPeriod"/>
            </a:pPr>
            <a:r>
              <a:rPr lang="en-US" altLang="en-GB" b="1" u="sng" dirty="0"/>
              <a:t>Mental imagery</a:t>
            </a:r>
            <a:r>
              <a:rPr lang="en-US" altLang="en-GB" dirty="0"/>
              <a:t>: Ability to create image based on mental representation of the world.</a:t>
            </a:r>
            <a:endParaRPr lang="en-GB" altLang="en-GB" b="1" dirty="0"/>
          </a:p>
          <a:p>
            <a:pPr marL="514350" indent="-514350" algn="just">
              <a:buFont typeface="+mj-lt"/>
              <a:buAutoNum type="arabicPeriod"/>
            </a:pPr>
            <a:r>
              <a:rPr lang="en-US" altLang="en-GB" b="1" u="sng" dirty="0"/>
              <a:t>Counterfactual thinking</a:t>
            </a:r>
            <a:r>
              <a:rPr lang="en-US" altLang="en-GB" dirty="0"/>
              <a:t>: Capacity to disengage from reality in order to think of events that have not occurred or may not occur in reality.</a:t>
            </a:r>
          </a:p>
          <a:p>
            <a:pPr marL="514350" indent="-514350" algn="just">
              <a:buNone/>
            </a:pPr>
            <a:r>
              <a:rPr lang="en-IN" b="1" dirty="0"/>
              <a:t> </a:t>
            </a:r>
            <a:r>
              <a:rPr lang="en-IN" dirty="0"/>
              <a:t>the human tendency to create possible alternatives to life events that have already occurred; something that is contrary  to what actually happened. </a:t>
            </a:r>
            <a:endParaRPr lang="en-GB" b="1" dirty="0"/>
          </a:p>
          <a:p>
            <a:pPr marL="514350" indent="-514350" algn="just">
              <a:buNone/>
            </a:pPr>
            <a:r>
              <a:rPr lang="en-GB" altLang="en-GB" b="1" dirty="0"/>
              <a:t>3.  </a:t>
            </a:r>
            <a:r>
              <a:rPr lang="en-US" altLang="en-GB" b="1" u="sng" dirty="0"/>
              <a:t>Symbolic representation</a:t>
            </a:r>
            <a:r>
              <a:rPr lang="en-US" altLang="en-GB" dirty="0"/>
              <a:t>: Use of concepts and images to represent real world object entities.</a:t>
            </a:r>
          </a:p>
          <a:p>
            <a:pPr marL="514350" indent="-514350" algn="just">
              <a:buNone/>
            </a:pPr>
            <a:endParaRPr lang="en-IN" altLang="en-GB" dirty="0"/>
          </a:p>
          <a:p>
            <a:pPr marL="514350" indent="-514350" algn="just">
              <a:buNone/>
            </a:pPr>
            <a:endParaRPr lang="en-GB" b="1" dirty="0"/>
          </a:p>
          <a:p>
            <a:pPr marL="514350" lvl="0" indent="-514350" algn="r">
              <a:buFont typeface="Wingdings" pitchFamily="2" charset="2"/>
              <a:buChar char="§"/>
            </a:pPr>
            <a:endParaRPr lang="en-IN" sz="1400" dirty="0">
              <a:solidFill>
                <a:prstClr val="black"/>
              </a:solidFill>
            </a:endParaRPr>
          </a:p>
          <a:p>
            <a:pPr>
              <a:buNone/>
            </a:pPr>
            <a:endParaRPr lang="en-US"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23" y="314793"/>
            <a:ext cx="11083977" cy="1375895"/>
          </a:xfrm>
        </p:spPr>
        <p:txBody>
          <a:bodyPr/>
          <a:lstStyle/>
          <a:p>
            <a:r>
              <a:rPr lang="en-US" b="1" dirty="0"/>
              <a:t>RATIONAL OR CONCEPTUAL THINKING</a:t>
            </a:r>
            <a:endParaRPr lang="en-US" dirty="0"/>
          </a:p>
        </p:txBody>
      </p:sp>
      <p:sp>
        <p:nvSpPr>
          <p:cNvPr id="3" name="Content Placeholder 2"/>
          <p:cNvSpPr>
            <a:spLocks noGrp="1"/>
          </p:cNvSpPr>
          <p:nvPr>
            <p:ph idx="1"/>
          </p:nvPr>
        </p:nvSpPr>
        <p:spPr>
          <a:xfrm>
            <a:off x="134911" y="1828800"/>
            <a:ext cx="11752289" cy="4826833"/>
          </a:xfrm>
        </p:spPr>
        <p:txBody>
          <a:bodyPr/>
          <a:lstStyle/>
          <a:p>
            <a:pPr algn="just"/>
            <a:r>
              <a:rPr lang="en-US" altLang="en-GB" sz="3200" b="1" dirty="0"/>
              <a:t>Problem solving:</a:t>
            </a:r>
            <a:r>
              <a:rPr lang="en-US" altLang="en-GB" sz="3200" dirty="0"/>
              <a:t> Set of cognitive processes that we apply to reach a goal by overcoming obstacles.</a:t>
            </a:r>
          </a:p>
          <a:p>
            <a:pPr algn="just">
              <a:buNone/>
            </a:pPr>
            <a:r>
              <a:rPr lang="en-IN" sz="3200" dirty="0"/>
              <a:t>        </a:t>
            </a:r>
            <a:r>
              <a:rPr lang="en-US" sz="3200" dirty="0"/>
              <a:t>Strategies for problems involve the use of heuristics, that is, rules of thumb that usually give the correct answer</a:t>
            </a:r>
          </a:p>
          <a:p>
            <a:pPr algn="just">
              <a:buNone/>
            </a:pPr>
            <a:endParaRPr lang="en-GB" sz="3200" dirty="0"/>
          </a:p>
          <a:p>
            <a:pPr algn="just"/>
            <a:r>
              <a:rPr lang="en-US" altLang="en-GB" sz="3200" b="1" dirty="0"/>
              <a:t>Reasoning:</a:t>
            </a:r>
            <a:r>
              <a:rPr lang="en-US" altLang="en-GB" sz="3200" dirty="0"/>
              <a:t> Cognitive process that we use to make inference from knowledge and to draw conclusions.</a:t>
            </a:r>
            <a:r>
              <a:rPr lang="en-US" altLang="en-GB" sz="3200" b="1" dirty="0"/>
              <a:t> </a:t>
            </a:r>
            <a:endParaRPr lang="en-GB" sz="3200" dirty="0"/>
          </a:p>
          <a:p>
            <a:pPr>
              <a:buNone/>
            </a:pPr>
            <a:endParaRPr lang="en-IN" sz="1000" dirty="0"/>
          </a:p>
          <a:p>
            <a:pPr>
              <a:buNone/>
            </a:pPr>
            <a:endParaRPr lang="en-IN" sz="1000" dirty="0"/>
          </a:p>
          <a:p>
            <a:pPr>
              <a:buNone/>
            </a:pPr>
            <a:endParaRPr lang="en-IN" sz="1000" dirty="0"/>
          </a:p>
          <a:p>
            <a:pPr marL="514350" lvl="0" indent="-514350" algn="r">
              <a:buFont typeface="Wingdings" pitchFamily="2" charset="2"/>
              <a:buChar char="§"/>
            </a:pPr>
            <a:endParaRPr lang="en-IN" sz="1400" dirty="0">
              <a:solidFill>
                <a:prstClr val="black"/>
              </a:solidFill>
            </a:endParaRPr>
          </a:p>
          <a:p>
            <a:pPr>
              <a:buNone/>
            </a:pPr>
            <a:endParaRPr lang="en-US" sz="1000" dirty="0"/>
          </a:p>
        </p:txBody>
      </p:sp>
      <p:sp>
        <p:nvSpPr>
          <p:cNvPr id="4" name="Footer Placeholder 3"/>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833" y="464695"/>
            <a:ext cx="11527436" cy="6027062"/>
          </a:xfrm>
        </p:spPr>
        <p:txBody>
          <a:bodyPr>
            <a:normAutofit/>
          </a:bodyPr>
          <a:lstStyle/>
          <a:p>
            <a:pPr>
              <a:buNone/>
            </a:pPr>
            <a:r>
              <a:rPr lang="en-US" sz="3200" dirty="0"/>
              <a:t>Typically, reasoning involves:</a:t>
            </a:r>
          </a:p>
          <a:p>
            <a:r>
              <a:rPr lang="en-US" sz="3200" b="1" dirty="0" err="1"/>
              <a:t>Analogic</a:t>
            </a:r>
            <a:r>
              <a:rPr lang="en-US" sz="3200" b="1" dirty="0"/>
              <a:t> reasoning </a:t>
            </a:r>
            <a:r>
              <a:rPr lang="en-US" sz="3200" dirty="0"/>
              <a:t>involves the application of solutions to already known problems to new problems with similar characteristics.</a:t>
            </a:r>
          </a:p>
          <a:p>
            <a:r>
              <a:rPr lang="en-US" sz="3200" b="1" dirty="0"/>
              <a:t>Inductive reasoning </a:t>
            </a:r>
            <a:r>
              <a:rPr lang="en-US" sz="3200" dirty="0"/>
              <a:t>depends on the use of specific known instances to draw an inference about unknown instances. An example is ‘my cat has four legs’, therefore ‘all cats have four legs’.</a:t>
            </a:r>
          </a:p>
          <a:p>
            <a:r>
              <a:rPr lang="en-US" sz="3200" b="1" dirty="0"/>
              <a:t>Deductive reasoning </a:t>
            </a:r>
            <a:r>
              <a:rPr lang="en-US" sz="3200" dirty="0"/>
              <a:t>involves reasoning from one or more statements to reach a logically certain conclusion. This is usually studied by way of syllogism: (a) all Martians are green, (b) my father is a Martian, (c) my father is green.</a:t>
            </a:r>
          </a:p>
          <a:p>
            <a:endParaRPr lang="en-IN" dirty="0"/>
          </a:p>
          <a:p>
            <a:endParaRPr lang="en-IN" dirty="0"/>
          </a:p>
          <a:p>
            <a:pPr>
              <a:buNone/>
            </a:pPr>
            <a:endParaRPr lang="en-US" dirty="0"/>
          </a:p>
        </p:txBody>
      </p:sp>
      <p:sp>
        <p:nvSpPr>
          <p:cNvPr id="2" name="Footer Placeholder 1"/>
          <p:cNvSpPr>
            <a:spLocks noGrp="1"/>
          </p:cNvSpPr>
          <p:nvPr>
            <p:ph type="ftr" sz="quarter" idx="11"/>
          </p:nvPr>
        </p:nvSpPr>
        <p:spPr/>
        <p:txBody>
          <a:bodyPr/>
          <a:lstStyle/>
          <a:p>
            <a:r>
              <a:rPr lang="en-US"/>
              <a:t>Sims' Symptoms in the Mind Textbook of Descriptive Psychopathology Fifth Edition Pg 139-158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636" y="344775"/>
            <a:ext cx="10799164" cy="1115726"/>
          </a:xfrm>
        </p:spPr>
        <p:txBody>
          <a:bodyPr>
            <a:normAutofit/>
          </a:bodyPr>
          <a:lstStyle/>
          <a:p>
            <a:pPr algn="ctr"/>
            <a:r>
              <a:rPr lang="en-IN" sz="6000" b="1" u="sng" dirty="0"/>
              <a:t>Features of healthy thinking</a:t>
            </a:r>
            <a:endParaRPr lang="en-US" sz="6000" b="1" u="sng" dirty="0"/>
          </a:p>
        </p:txBody>
      </p:sp>
      <p:sp>
        <p:nvSpPr>
          <p:cNvPr id="3" name="Content Placeholder 2"/>
          <p:cNvSpPr>
            <a:spLocks noGrp="1"/>
          </p:cNvSpPr>
          <p:nvPr>
            <p:ph idx="1"/>
          </p:nvPr>
        </p:nvSpPr>
        <p:spPr>
          <a:xfrm>
            <a:off x="254833" y="1963710"/>
            <a:ext cx="11752288" cy="4894289"/>
          </a:xfrm>
        </p:spPr>
        <p:txBody>
          <a:bodyPr>
            <a:noAutofit/>
          </a:bodyPr>
          <a:lstStyle/>
          <a:p>
            <a:r>
              <a:rPr lang="en-IN" sz="3200" b="1" dirty="0"/>
              <a:t>Constancy</a:t>
            </a:r>
            <a:r>
              <a:rPr lang="en-IN" sz="3200" dirty="0"/>
              <a:t> – this is characteristic of a complete thought that does not change in content unless and until it is superseded by another consciously driven thought.</a:t>
            </a:r>
          </a:p>
          <a:p>
            <a:r>
              <a:rPr lang="en-IN" sz="3200" b="1" dirty="0"/>
              <a:t>Organisation</a:t>
            </a:r>
            <a:r>
              <a:rPr lang="en-IN" sz="3200" dirty="0"/>
              <a:t> – the contents of thought are related to each other in consciousness and do not blend with each other, but are separated in an organised way.</a:t>
            </a:r>
          </a:p>
          <a:p>
            <a:r>
              <a:rPr lang="en-IN" sz="3200" b="1" dirty="0"/>
              <a:t>Continuity</a:t>
            </a:r>
            <a:r>
              <a:rPr lang="en-IN" sz="3200" dirty="0"/>
              <a:t> – there is continuity in the series of thought.</a:t>
            </a:r>
          </a:p>
          <a:p>
            <a:endParaRPr lang="en-IN" sz="3200" dirty="0"/>
          </a:p>
          <a:p>
            <a:pPr>
              <a:buNone/>
            </a:pPr>
            <a:endParaRPr lang="en-IN" sz="3200" dirty="0"/>
          </a:p>
          <a:p>
            <a:endParaRPr lang="en-IN" sz="3200" dirty="0"/>
          </a:p>
          <a:p>
            <a:pPr>
              <a:buNone/>
            </a:pPr>
            <a:endParaRPr lang="en-US" sz="3200" dirty="0"/>
          </a:p>
        </p:txBody>
      </p:sp>
      <p:sp>
        <p:nvSpPr>
          <p:cNvPr id="4" name="Footer Placeholder 3"/>
          <p:cNvSpPr>
            <a:spLocks noGrp="1"/>
          </p:cNvSpPr>
          <p:nvPr>
            <p:ph type="ftr" sz="quarter" idx="11"/>
          </p:nvPr>
        </p:nvSpPr>
        <p:spPr/>
        <p:txBody>
          <a:bodyPr/>
          <a:lstStyle/>
          <a:p>
            <a:r>
              <a:rPr lang="en-US" dirty="0"/>
              <a:t>Fish’s Clinical Psychopathology Signs and Symptoms in Psychiatry 4</a:t>
            </a:r>
            <a:r>
              <a:rPr lang="en-US" baseline="30000" dirty="0"/>
              <a:t>th</a:t>
            </a:r>
            <a:r>
              <a:rPr lang="en-US" dirty="0"/>
              <a:t> Edition Pg 42-60</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4060</TotalTime>
  <Words>5241</Words>
  <Application>Microsoft Office PowerPoint</Application>
  <PresentationFormat>Widescreen</PresentationFormat>
  <Paragraphs>458</Paragraphs>
  <Slides>55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Calibri Light</vt:lpstr>
      <vt:lpstr>Wingdings</vt:lpstr>
      <vt:lpstr>Office Theme</vt:lpstr>
      <vt:lpstr> Thought &amp; Thought Disturbances</vt:lpstr>
      <vt:lpstr>PowerPoint Presentation</vt:lpstr>
      <vt:lpstr>Types of Thinking</vt:lpstr>
      <vt:lpstr>1. Fantasy thinking (Dereistic/Autistic Thinking)</vt:lpstr>
      <vt:lpstr>PowerPoint Presentation</vt:lpstr>
      <vt:lpstr>2. IMAGINATIVE THINKING</vt:lpstr>
      <vt:lpstr>RATIONAL OR CONCEPTUAL THINKING</vt:lpstr>
      <vt:lpstr>PowerPoint Presentation</vt:lpstr>
      <vt:lpstr>Features of healthy thinking</vt:lpstr>
      <vt:lpstr>A MODEL OF ASSOCIATIONS BASED ON JASPERS</vt:lpstr>
      <vt:lpstr>PowerPoint Presentation</vt:lpstr>
      <vt:lpstr>Concept and Concept Formation</vt:lpstr>
      <vt:lpstr>Types of Concepts </vt:lpstr>
      <vt:lpstr>Disorders of thought</vt:lpstr>
      <vt:lpstr>Disorder Of Stream Of Thought</vt:lpstr>
      <vt:lpstr>Disorder of tempo</vt:lpstr>
      <vt:lpstr>PowerPoint Presentation</vt:lpstr>
      <vt:lpstr>PowerPoint Presentation</vt:lpstr>
      <vt:lpstr>PowerPoint Presentation</vt:lpstr>
      <vt:lpstr>Disorder of continuity of thinking</vt:lpstr>
      <vt:lpstr>Disorder of possession of thought</vt:lpstr>
      <vt:lpstr>PowerPoint Presentation</vt:lpstr>
      <vt:lpstr>PowerPoint Presentation</vt:lpstr>
      <vt:lpstr>PowerPoint Presentation</vt:lpstr>
      <vt:lpstr>PowerPoint Presentation</vt:lpstr>
      <vt:lpstr>Disorder of content of thought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Five stages in the development of delusional psychosis</vt:lpstr>
      <vt:lpstr>Dimensions or vectors of delusional severity</vt:lpstr>
      <vt:lpstr>The content of delusions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Delusional misidentification : </vt:lpstr>
      <vt:lpstr>PowerPoint Presentation</vt:lpstr>
      <vt:lpstr>Other thought content disturbances</vt:lpstr>
      <vt:lpstr>PowerPoint Presentation</vt:lpstr>
      <vt:lpstr>Disorders of the form of thinking</vt:lpstr>
      <vt:lpstr>PowerPoint Presentation</vt:lpstr>
      <vt:lpstr>PowerPoint Presentation</vt:lpstr>
      <vt:lpstr>PowerPoint Presentation</vt:lpstr>
      <vt:lpstr>Cognitive Errors/Distortions</vt:lpstr>
      <vt:lpstr>Cognitive Profile of Psychiatric Disorders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dc:title>
  <dc:creator>Manishi</dc:creator>
  <cp:lastModifiedBy>G S</cp:lastModifiedBy>
  <cp:revision>174</cp:revision>
  <dcterms:created xsi:type="dcterms:W3CDTF">2019-08-11T06:17:49Z</dcterms:created>
  <dcterms:modified xsi:type="dcterms:W3CDTF">2023-11-08T05:11:07Z</dcterms:modified>
</cp:coreProperties>
</file>