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F544-05AF-475F-A966-A6E3D8D231E6}" type="datetimeFigureOut">
              <a:rPr lang="en-IN" smtClean="0"/>
              <a:t>09-12-2019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C547-1C15-4DD5-8B56-4BFF6469D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5835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F544-05AF-475F-A966-A6E3D8D231E6}" type="datetimeFigureOut">
              <a:rPr lang="en-IN" smtClean="0"/>
              <a:t>09-12-2019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C547-1C15-4DD5-8B56-4BFF6469D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7687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F544-05AF-475F-A966-A6E3D8D231E6}" type="datetimeFigureOut">
              <a:rPr lang="en-IN" smtClean="0"/>
              <a:t>09-12-2019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C547-1C15-4DD5-8B56-4BFF6469D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3041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F544-05AF-475F-A966-A6E3D8D231E6}" type="datetimeFigureOut">
              <a:rPr lang="en-IN" smtClean="0"/>
              <a:t>09-12-2019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C547-1C15-4DD5-8B56-4BFF6469D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2328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F544-05AF-475F-A966-A6E3D8D231E6}" type="datetimeFigureOut">
              <a:rPr lang="en-IN" smtClean="0"/>
              <a:t>09-12-2019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C547-1C15-4DD5-8B56-4BFF6469D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7785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F544-05AF-475F-A966-A6E3D8D231E6}" type="datetimeFigureOut">
              <a:rPr lang="en-IN" smtClean="0"/>
              <a:t>09-12-2019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C547-1C15-4DD5-8B56-4BFF6469D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2442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F544-05AF-475F-A966-A6E3D8D231E6}" type="datetimeFigureOut">
              <a:rPr lang="en-IN" smtClean="0"/>
              <a:t>09-12-2019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C547-1C15-4DD5-8B56-4BFF6469D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6680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F544-05AF-475F-A966-A6E3D8D231E6}" type="datetimeFigureOut">
              <a:rPr lang="en-IN" smtClean="0"/>
              <a:t>09-12-2019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C547-1C15-4DD5-8B56-4BFF6469D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2787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F544-05AF-475F-A966-A6E3D8D231E6}" type="datetimeFigureOut">
              <a:rPr lang="en-IN" smtClean="0"/>
              <a:t>09-12-2019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C547-1C15-4DD5-8B56-4BFF6469D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13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F544-05AF-475F-A966-A6E3D8D231E6}" type="datetimeFigureOut">
              <a:rPr lang="en-IN" smtClean="0"/>
              <a:t>09-12-2019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C547-1C15-4DD5-8B56-4BFF6469D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0475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F544-05AF-475F-A966-A6E3D8D231E6}" type="datetimeFigureOut">
              <a:rPr lang="en-IN" smtClean="0"/>
              <a:t>09-12-2019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C547-1C15-4DD5-8B56-4BFF6469D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517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DF544-05AF-475F-A966-A6E3D8D231E6}" type="datetimeFigureOut">
              <a:rPr lang="en-IN" smtClean="0"/>
              <a:t>09-12-2019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BC547-1C15-4DD5-8B56-4BFF6469DB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7403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8420"/>
            <a:ext cx="9144000" cy="1126273"/>
          </a:xfrm>
        </p:spPr>
        <p:txBody>
          <a:bodyPr>
            <a:normAutofit/>
          </a:bodyPr>
          <a:lstStyle/>
          <a:p>
            <a:r>
              <a:rPr lang="en-IN" sz="7200" b="1" dirty="0" smtClean="0"/>
              <a:t>Ischemic Heart Disease</a:t>
            </a:r>
            <a:endParaRPr lang="en-IN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sz="4000" b="1" dirty="0" smtClean="0"/>
              <a:t>                       </a:t>
            </a:r>
          </a:p>
          <a:p>
            <a:endParaRPr lang="en-IN" sz="4000" b="1" dirty="0"/>
          </a:p>
          <a:p>
            <a:r>
              <a:rPr lang="en-IN" sz="4000" b="1" dirty="0" smtClean="0"/>
              <a:t>                               </a:t>
            </a:r>
            <a:r>
              <a:rPr lang="en-IN" sz="5800" b="1" dirty="0" smtClean="0"/>
              <a:t>Dr Sunil Kumar</a:t>
            </a:r>
            <a:endParaRPr lang="en-IN" sz="5800" b="1" dirty="0"/>
          </a:p>
        </p:txBody>
      </p:sp>
    </p:spTree>
    <p:extLst>
      <p:ext uri="{BB962C8B-B14F-4D97-AF65-F5344CB8AC3E}">
        <p14:creationId xmlns:p14="http://schemas.microsoft.com/office/powerpoint/2010/main" val="1992422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/>
              <a:t>g)Alcohol</a:t>
            </a:r>
          </a:p>
          <a:p>
            <a:pPr marL="0" indent="0">
              <a:buNone/>
            </a:pPr>
            <a:r>
              <a:rPr lang="en-IN" dirty="0" smtClean="0"/>
              <a:t>-Excessive consumption</a:t>
            </a:r>
          </a:p>
          <a:p>
            <a:pPr marL="0" indent="0">
              <a:buNone/>
            </a:pPr>
            <a:r>
              <a:rPr lang="en-IN" b="1" dirty="0"/>
              <a:t>h</a:t>
            </a:r>
            <a:r>
              <a:rPr lang="en-IN" b="1" dirty="0" smtClean="0"/>
              <a:t>)Other dietary factors</a:t>
            </a:r>
          </a:p>
          <a:p>
            <a:pPr marL="0" indent="0">
              <a:buNone/>
            </a:pPr>
            <a:r>
              <a:rPr lang="en-IN" dirty="0" smtClean="0"/>
              <a:t>-Diet deficient in fresh fruit, vegetables and polyunsaturated fatty acids</a:t>
            </a:r>
          </a:p>
          <a:p>
            <a:pPr marL="0" indent="0">
              <a:buNone/>
            </a:pPr>
            <a:r>
              <a:rPr lang="en-IN" b="1" dirty="0"/>
              <a:t>i</a:t>
            </a:r>
            <a:r>
              <a:rPr lang="en-IN" b="1" dirty="0" smtClean="0"/>
              <a:t>)Personality</a:t>
            </a:r>
          </a:p>
          <a:p>
            <a:pPr marL="0" indent="0">
              <a:buNone/>
            </a:pPr>
            <a:r>
              <a:rPr lang="en-IN" dirty="0" smtClean="0"/>
              <a:t>-Stress is a major causes of CAD.</a:t>
            </a:r>
          </a:p>
          <a:p>
            <a:pPr marL="0" indent="0">
              <a:buNone/>
            </a:pPr>
            <a:r>
              <a:rPr lang="en-IN" b="1" dirty="0" smtClean="0"/>
              <a:t>j)Social deprivation</a:t>
            </a:r>
          </a:p>
          <a:p>
            <a:pPr marL="0" indent="0">
              <a:buNone/>
            </a:pP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1856159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3600" b="1" dirty="0" smtClean="0"/>
              <a:t>                                      Primary Prevention</a:t>
            </a:r>
          </a:p>
          <a:p>
            <a:pPr marL="0" indent="0">
              <a:buNone/>
            </a:pPr>
            <a:r>
              <a:rPr lang="en-IN" dirty="0" smtClean="0"/>
              <a:t>-By 2 strategies</a:t>
            </a:r>
          </a:p>
          <a:p>
            <a:pPr marL="0" indent="0">
              <a:buNone/>
            </a:pPr>
            <a:r>
              <a:rPr lang="en-IN" dirty="0" smtClean="0"/>
              <a:t>a)Population strategies</a:t>
            </a:r>
          </a:p>
          <a:p>
            <a:pPr marL="0" indent="0">
              <a:buNone/>
            </a:pPr>
            <a:r>
              <a:rPr lang="en-IN" dirty="0" smtClean="0"/>
              <a:t>-Modify the risk factors of the whole population through diet &amp; life style advice</a:t>
            </a:r>
          </a:p>
          <a:p>
            <a:pPr marL="0" indent="0">
              <a:buNone/>
            </a:pPr>
            <a:r>
              <a:rPr lang="en-IN" dirty="0" smtClean="0"/>
              <a:t>-For </a:t>
            </a:r>
            <a:r>
              <a:rPr lang="en-IN" dirty="0" err="1" smtClean="0"/>
              <a:t>eg</a:t>
            </a:r>
            <a:r>
              <a:rPr lang="en-IN" dirty="0" smtClean="0"/>
              <a:t>: public restricting of smoking</a:t>
            </a:r>
          </a:p>
          <a:p>
            <a:pPr marL="0" indent="0">
              <a:buNone/>
            </a:pPr>
            <a:r>
              <a:rPr lang="en-IN" dirty="0" smtClean="0"/>
              <a:t>b)Targeted strategies</a:t>
            </a:r>
          </a:p>
          <a:p>
            <a:pPr marL="0" indent="0">
              <a:buNone/>
            </a:pPr>
            <a:r>
              <a:rPr lang="en-IN" dirty="0" smtClean="0"/>
              <a:t>-Identify and treat high risk individuals who usually have a combination of risk factors.</a:t>
            </a:r>
          </a:p>
          <a:p>
            <a:pPr marL="0" indent="0">
              <a:buNone/>
            </a:pPr>
            <a:r>
              <a:rPr lang="en-IN" dirty="0" smtClean="0"/>
              <a:t>-Can be identified by using composite scoring system.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3600" b="1" dirty="0" smtClean="0"/>
              <a:t>                                   Secondary Prevention</a:t>
            </a:r>
          </a:p>
          <a:p>
            <a:pPr marL="0" indent="0">
              <a:buNone/>
            </a:pPr>
            <a:r>
              <a:rPr lang="en-IN" dirty="0" smtClean="0"/>
              <a:t>-Various secondary measures should be taken</a:t>
            </a:r>
          </a:p>
          <a:p>
            <a:pPr marL="0" indent="0">
              <a:buNone/>
            </a:pPr>
            <a:r>
              <a:rPr lang="en-IN" dirty="0" smtClean="0"/>
              <a:t>a)Energetic correction of modifiable risk factors such as smoking, hypertension, and hypercholesterolemia.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68425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-Statin therapy irrespective of their serum cholesterol concentration</a:t>
            </a:r>
          </a:p>
          <a:p>
            <a:pPr marL="0" indent="0">
              <a:buNone/>
            </a:pPr>
            <a:r>
              <a:rPr lang="en-IN" dirty="0" smtClean="0"/>
              <a:t>-Target BP of less than 140/85 mm Hg</a:t>
            </a:r>
          </a:p>
          <a:p>
            <a:pPr marL="0" indent="0">
              <a:buNone/>
            </a:pPr>
            <a:r>
              <a:rPr lang="en-IN" dirty="0" smtClean="0"/>
              <a:t>-Aspirin and ACE inhibitors</a:t>
            </a:r>
          </a:p>
          <a:p>
            <a:pPr marL="0" indent="0">
              <a:buNone/>
            </a:pPr>
            <a:r>
              <a:rPr lang="en-IN" dirty="0" smtClean="0"/>
              <a:t>-Beta blocker: h/o MI or heart failure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sz="3600" b="1" dirty="0" smtClean="0"/>
              <a:t>                                         Angina</a:t>
            </a:r>
          </a:p>
          <a:p>
            <a:pPr marL="0" indent="0">
              <a:buNone/>
            </a:pPr>
            <a:r>
              <a:rPr lang="en-IN" dirty="0" smtClean="0"/>
              <a:t>-It is pain which occur when heart muscle doesn’t get enough oxygen rich blood.</a:t>
            </a:r>
          </a:p>
          <a:p>
            <a:pPr marL="0" indent="0">
              <a:buNone/>
            </a:pPr>
            <a:r>
              <a:rPr lang="en-IN" dirty="0" smtClean="0"/>
              <a:t>-It is not a disease, but it is a symptom of an underlying heart problem specially IHD.</a:t>
            </a:r>
          </a:p>
          <a:p>
            <a:pPr marL="0" indent="0">
              <a:buNone/>
            </a:pPr>
            <a:r>
              <a:rPr lang="en-IN" dirty="0" smtClean="0"/>
              <a:t>-Described as heavy, tight, or gripping  type.</a:t>
            </a:r>
          </a:p>
          <a:p>
            <a:pPr marL="0" indent="0">
              <a:buNone/>
            </a:pPr>
            <a:r>
              <a:rPr lang="en-IN" dirty="0" smtClean="0"/>
              <a:t>-Typically central or retrosternal</a:t>
            </a:r>
          </a:p>
          <a:p>
            <a:pPr marL="0" indent="0">
              <a:buNone/>
            </a:pPr>
            <a:r>
              <a:rPr lang="en-IN" dirty="0" smtClean="0"/>
              <a:t>-Mild ache to most severe that provokes sweating and fear.</a:t>
            </a:r>
          </a:p>
          <a:p>
            <a:pPr marL="0" indent="0">
              <a:buNone/>
            </a:pPr>
            <a:r>
              <a:rPr lang="en-IN" dirty="0" smtClean="0"/>
              <a:t>-Associated breathlessness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91261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200" b="1" dirty="0" smtClean="0"/>
              <a:t>Canadian cardiovascular society functional classification of angina</a:t>
            </a:r>
          </a:p>
          <a:p>
            <a:pPr marL="0" indent="0">
              <a:buNone/>
            </a:pPr>
            <a:r>
              <a:rPr lang="en-IN" sz="3200" dirty="0" smtClean="0"/>
              <a:t>a)Class 1- No angina with ordinary activity. Angina with strenuous activity.</a:t>
            </a:r>
          </a:p>
          <a:p>
            <a:pPr marL="0" indent="0">
              <a:buNone/>
            </a:pPr>
            <a:r>
              <a:rPr lang="en-IN" sz="3200" dirty="0" smtClean="0"/>
              <a:t>b)Class 2- Angina during ordinary activity such as walking up hills, walking rapidly upstairs, mild limitation of activity.</a:t>
            </a:r>
          </a:p>
          <a:p>
            <a:pPr marL="0" indent="0">
              <a:buNone/>
            </a:pPr>
            <a:r>
              <a:rPr lang="en-IN" sz="3200" dirty="0" smtClean="0"/>
              <a:t>c)Class 3- Angina with low levels of activity such as walking 50-100 yards on the flat, walking up one flight of stairs, with marked restriction of activities.</a:t>
            </a:r>
          </a:p>
          <a:p>
            <a:pPr marL="0" indent="0">
              <a:buNone/>
            </a:pPr>
            <a:r>
              <a:rPr lang="en-IN" sz="3200" dirty="0" smtClean="0"/>
              <a:t>d)Class 4- Angina at rest or with ant level of exercise.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924896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Classical or </a:t>
            </a:r>
            <a:r>
              <a:rPr lang="en-IN" sz="3600" b="1" dirty="0" err="1" smtClean="0"/>
              <a:t>Exertional</a:t>
            </a:r>
            <a:r>
              <a:rPr lang="en-IN" sz="3600" b="1" dirty="0" smtClean="0"/>
              <a:t> Angina Pectoris</a:t>
            </a:r>
          </a:p>
          <a:p>
            <a:pPr marL="0" indent="0">
              <a:buNone/>
            </a:pPr>
            <a:r>
              <a:rPr lang="en-IN" dirty="0" smtClean="0"/>
              <a:t>-Characterised by </a:t>
            </a:r>
          </a:p>
          <a:p>
            <a:pPr marL="0" indent="0">
              <a:buNone/>
            </a:pPr>
            <a:r>
              <a:rPr lang="en-IN" dirty="0" smtClean="0"/>
              <a:t>a)</a:t>
            </a:r>
            <a:r>
              <a:rPr lang="en-IN" b="1" dirty="0" smtClean="0"/>
              <a:t>Constricting discomfort </a:t>
            </a:r>
            <a:r>
              <a:rPr lang="en-IN" dirty="0" smtClean="0"/>
              <a:t>in the front of the chest, arms, neck, jaw.</a:t>
            </a:r>
          </a:p>
          <a:p>
            <a:pPr marL="0" indent="0">
              <a:buNone/>
            </a:pPr>
            <a:r>
              <a:rPr lang="en-IN" dirty="0" smtClean="0"/>
              <a:t>b)</a:t>
            </a:r>
            <a:r>
              <a:rPr lang="en-IN" b="1" dirty="0" smtClean="0"/>
              <a:t>Provoked</a:t>
            </a:r>
            <a:r>
              <a:rPr lang="en-IN" dirty="0" smtClean="0"/>
              <a:t> by physical exertion, especially after meals and in cold, windy weather or by anger or excitement and</a:t>
            </a:r>
          </a:p>
          <a:p>
            <a:pPr marL="0" indent="0">
              <a:buNone/>
            </a:pPr>
            <a:r>
              <a:rPr lang="en-IN" dirty="0" smtClean="0"/>
              <a:t>c)</a:t>
            </a:r>
            <a:r>
              <a:rPr lang="en-IN" b="1" dirty="0" smtClean="0"/>
              <a:t>Relieved</a:t>
            </a:r>
            <a:r>
              <a:rPr lang="en-IN" dirty="0" smtClean="0"/>
              <a:t>(usually within minutes) with rest or </a:t>
            </a:r>
            <a:r>
              <a:rPr lang="en-IN" dirty="0" err="1" smtClean="0"/>
              <a:t>glyceryl</a:t>
            </a:r>
            <a:r>
              <a:rPr lang="en-IN" dirty="0" smtClean="0"/>
              <a:t> </a:t>
            </a:r>
            <a:r>
              <a:rPr lang="en-IN" dirty="0" err="1" smtClean="0"/>
              <a:t>trinitrate</a:t>
            </a:r>
            <a:r>
              <a:rPr lang="en-IN" dirty="0" smtClean="0"/>
              <a:t>. Occasionally, it disappear with continued exertion.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1)</a:t>
            </a:r>
            <a:r>
              <a:rPr lang="en-IN" b="1" dirty="0" smtClean="0"/>
              <a:t>Typical angina: </a:t>
            </a:r>
            <a:r>
              <a:rPr lang="en-IN" dirty="0" smtClean="0"/>
              <a:t>all three features</a:t>
            </a:r>
          </a:p>
          <a:p>
            <a:pPr marL="0" indent="0">
              <a:buNone/>
            </a:pPr>
            <a:r>
              <a:rPr lang="en-IN" dirty="0" smtClean="0"/>
              <a:t>2)</a:t>
            </a:r>
            <a:r>
              <a:rPr lang="en-IN" b="1" dirty="0" smtClean="0"/>
              <a:t>Atypical angina: </a:t>
            </a:r>
            <a:r>
              <a:rPr lang="en-IN" dirty="0" smtClean="0"/>
              <a:t>2 out 3</a:t>
            </a:r>
          </a:p>
          <a:p>
            <a:pPr marL="0" indent="0">
              <a:buNone/>
            </a:pPr>
            <a:r>
              <a:rPr lang="en-IN" dirty="0" smtClean="0"/>
              <a:t>3)</a:t>
            </a:r>
            <a:r>
              <a:rPr lang="en-IN" b="1" dirty="0" smtClean="0"/>
              <a:t>Non angina chest pain</a:t>
            </a:r>
            <a:r>
              <a:rPr lang="en-IN" dirty="0" smtClean="0"/>
              <a:t>: 1 or less of these features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35449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                                   Types of Angina</a:t>
            </a:r>
          </a:p>
          <a:p>
            <a:pPr marL="0" indent="0">
              <a:buNone/>
            </a:pPr>
            <a:r>
              <a:rPr lang="en-IN" dirty="0" smtClean="0"/>
              <a:t>a)Stable Angina: Episodic clinical syndrome where there is no change in severity of attacks</a:t>
            </a:r>
          </a:p>
          <a:p>
            <a:pPr marL="0" indent="0">
              <a:buNone/>
            </a:pPr>
            <a:r>
              <a:rPr lang="en-IN" dirty="0" smtClean="0"/>
              <a:t>b)Unstable Angina: Deterioration(24 </a:t>
            </a:r>
            <a:r>
              <a:rPr lang="en-IN" dirty="0" err="1" smtClean="0"/>
              <a:t>hrs</a:t>
            </a:r>
            <a:r>
              <a:rPr lang="en-IN" dirty="0" smtClean="0"/>
              <a:t>) in previous stable angina with symptoms frequently occurring at rest, </a:t>
            </a:r>
            <a:r>
              <a:rPr lang="en-IN" dirty="0" err="1" smtClean="0"/>
              <a:t>i.e</a:t>
            </a:r>
            <a:r>
              <a:rPr lang="en-IN" dirty="0" smtClean="0"/>
              <a:t> acute coronary syndrome</a:t>
            </a:r>
          </a:p>
          <a:p>
            <a:pPr marL="0" indent="0">
              <a:buNone/>
            </a:pPr>
            <a:r>
              <a:rPr lang="en-IN" dirty="0" smtClean="0"/>
              <a:t>c)Refractory angina: Patients with severe coronary disease in whom revascularisation is not possible and angina is not controlled by medical therapy.</a:t>
            </a:r>
          </a:p>
          <a:p>
            <a:pPr marL="0" indent="0">
              <a:buNone/>
            </a:pPr>
            <a:r>
              <a:rPr lang="en-IN" dirty="0" smtClean="0"/>
              <a:t>d)Variant (</a:t>
            </a:r>
            <a:r>
              <a:rPr lang="en-IN" dirty="0" err="1" smtClean="0"/>
              <a:t>Prinzmetal’s</a:t>
            </a:r>
            <a:r>
              <a:rPr lang="en-IN" dirty="0" smtClean="0"/>
              <a:t>) angina: Occurs without provocation, usually at rest, as a result of coronary spasm, more frequently in women.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3600" b="1" dirty="0" smtClean="0"/>
              <a:t>                                   Stable Angina</a:t>
            </a:r>
          </a:p>
          <a:p>
            <a:pPr marL="0" indent="0">
              <a:buNone/>
            </a:pPr>
            <a:r>
              <a:rPr lang="en-IN" dirty="0" smtClean="0"/>
              <a:t>-Characterised by central chest pain, discomfort or breathlessness that is precipitated by exertion or other forms of stress and is promptly relieved by rest.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11499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Activities precipitating angina</a:t>
            </a:r>
          </a:p>
          <a:p>
            <a:pPr marL="0" indent="0">
              <a:buNone/>
            </a:pPr>
            <a:r>
              <a:rPr lang="en-IN" sz="3200" dirty="0" smtClean="0"/>
              <a:t>a)Common</a:t>
            </a:r>
          </a:p>
          <a:p>
            <a:pPr marL="0" indent="0">
              <a:buNone/>
            </a:pPr>
            <a:r>
              <a:rPr lang="en-IN" sz="3200" dirty="0" smtClean="0"/>
              <a:t>-Physical exertion</a:t>
            </a:r>
          </a:p>
          <a:p>
            <a:pPr marL="0" indent="0">
              <a:buNone/>
            </a:pPr>
            <a:r>
              <a:rPr lang="en-IN" sz="3200" dirty="0" smtClean="0"/>
              <a:t>-Cold exposure</a:t>
            </a:r>
          </a:p>
          <a:p>
            <a:pPr marL="0" indent="0">
              <a:buNone/>
            </a:pPr>
            <a:r>
              <a:rPr lang="en-IN" sz="3200" dirty="0" smtClean="0"/>
              <a:t>-Heavy meal</a:t>
            </a:r>
          </a:p>
          <a:p>
            <a:pPr marL="0" indent="0">
              <a:buNone/>
            </a:pPr>
            <a:r>
              <a:rPr lang="en-IN" sz="3200" dirty="0" smtClean="0"/>
              <a:t>-Intense emotion</a:t>
            </a:r>
          </a:p>
          <a:p>
            <a:pPr marL="0" indent="0">
              <a:buNone/>
            </a:pPr>
            <a:r>
              <a:rPr lang="en-IN" sz="3200" dirty="0" smtClean="0"/>
              <a:t>b)Uncommon</a:t>
            </a:r>
          </a:p>
          <a:p>
            <a:pPr marL="0" indent="0">
              <a:buNone/>
            </a:pPr>
            <a:r>
              <a:rPr lang="en-IN" sz="3200" dirty="0" smtClean="0"/>
              <a:t>-Lying flat (decubitus angina)</a:t>
            </a:r>
          </a:p>
          <a:p>
            <a:pPr marL="0" indent="0">
              <a:buNone/>
            </a:pPr>
            <a:r>
              <a:rPr lang="en-IN" sz="3200" dirty="0" smtClean="0"/>
              <a:t>-Vivid dream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1043607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Clinical features</a:t>
            </a:r>
          </a:p>
          <a:p>
            <a:pPr marL="0" indent="0">
              <a:buNone/>
            </a:pPr>
            <a:r>
              <a:rPr lang="en-IN" sz="3200" dirty="0" smtClean="0"/>
              <a:t>-History is by far the most imp factor in making the diagnosis</a:t>
            </a:r>
          </a:p>
          <a:p>
            <a:pPr marL="0" indent="0">
              <a:buNone/>
            </a:pPr>
            <a:r>
              <a:rPr lang="en-IN" sz="3200" dirty="0" smtClean="0"/>
              <a:t>-Physical examination is frequently unremarkable.</a:t>
            </a:r>
          </a:p>
          <a:p>
            <a:pPr marL="0" indent="0">
              <a:buNone/>
            </a:pPr>
            <a:r>
              <a:rPr lang="en-IN" sz="3200" dirty="0" smtClean="0"/>
              <a:t>-But careful search for evidence of</a:t>
            </a:r>
          </a:p>
          <a:p>
            <a:pPr marL="0" indent="0">
              <a:buNone/>
            </a:pPr>
            <a:r>
              <a:rPr lang="en-IN" sz="3200" dirty="0" smtClean="0"/>
              <a:t>a)Valve disease (particularly aortic)</a:t>
            </a:r>
          </a:p>
          <a:p>
            <a:pPr marL="0" indent="0">
              <a:buNone/>
            </a:pPr>
            <a:r>
              <a:rPr lang="en-IN" sz="3200" dirty="0" smtClean="0"/>
              <a:t>b)Left ventricular dysfunction(Cardiomegaly, gallop rhythm)</a:t>
            </a:r>
          </a:p>
          <a:p>
            <a:pPr marL="0" indent="0">
              <a:buNone/>
            </a:pPr>
            <a:r>
              <a:rPr lang="en-IN" sz="3200" dirty="0" smtClean="0"/>
              <a:t>c)Arterial disease (Carotid bruits, peripheral disease)</a:t>
            </a:r>
          </a:p>
          <a:p>
            <a:pPr marL="0" indent="0">
              <a:buNone/>
            </a:pPr>
            <a:r>
              <a:rPr lang="en-IN" sz="3200" dirty="0" smtClean="0"/>
              <a:t>d)Unrelated condition that may exacerbate angina(anaemia, thyrotoxicosis)</a:t>
            </a:r>
          </a:p>
          <a:p>
            <a:pPr marL="0" indent="0">
              <a:buNone/>
            </a:pPr>
            <a:endParaRPr lang="en-IN" sz="3200" dirty="0"/>
          </a:p>
          <a:p>
            <a:pPr marL="0" indent="0">
              <a:buNone/>
            </a:pPr>
            <a:r>
              <a:rPr lang="en-IN" sz="3200" dirty="0" smtClean="0"/>
              <a:t>-Important assessment of the risk factors e.g. hypertension, diabetes mellitus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15402989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Investigation</a:t>
            </a:r>
          </a:p>
          <a:p>
            <a:pPr marL="0" indent="0">
              <a:buNone/>
            </a:pPr>
            <a:r>
              <a:rPr lang="en-IN" b="1" dirty="0" smtClean="0"/>
              <a:t>a)Resting ECG</a:t>
            </a:r>
          </a:p>
          <a:p>
            <a:pPr marL="0" indent="0">
              <a:buNone/>
            </a:pPr>
            <a:r>
              <a:rPr lang="en-IN" dirty="0" smtClean="0"/>
              <a:t>-May show evidence of previous MI but is often normal, even in patient with severe CAD.</a:t>
            </a:r>
          </a:p>
          <a:p>
            <a:pPr marL="0" indent="0">
              <a:buNone/>
            </a:pPr>
            <a:r>
              <a:rPr lang="en-IN" dirty="0" smtClean="0"/>
              <a:t>-Occasionally, there is T-wave flattening or inversion in some leads, providing non-specific evidence of myocardial ischemia or damage.</a:t>
            </a:r>
          </a:p>
          <a:p>
            <a:pPr marL="0" indent="0">
              <a:buNone/>
            </a:pPr>
            <a:r>
              <a:rPr lang="en-IN" dirty="0" smtClean="0"/>
              <a:t>-The most convincing evidence of myocardial ischemia is reversible ST segment depression or elevation, with or without T-wave inversion, at the time the patient is experiencing symptoms.</a:t>
            </a:r>
          </a:p>
          <a:p>
            <a:pPr marL="0" indent="0">
              <a:buNone/>
            </a:pPr>
            <a:r>
              <a:rPr lang="en-IN" b="1" dirty="0" smtClean="0"/>
              <a:t>b)Exercise ECG </a:t>
            </a:r>
          </a:p>
          <a:p>
            <a:pPr marL="0" indent="0">
              <a:buNone/>
            </a:pPr>
            <a:r>
              <a:rPr lang="en-IN" dirty="0" smtClean="0"/>
              <a:t>-Exercise tolerance test- Standard treadmill or bicycle while monitoring the patient’s ECG, BP, and general condition.</a:t>
            </a:r>
          </a:p>
          <a:p>
            <a:pPr marL="0" indent="0">
              <a:buNone/>
            </a:pPr>
            <a:r>
              <a:rPr lang="en-IN" dirty="0" smtClean="0"/>
              <a:t>-Planar or down-sloping ST segment depression of &gt;/1mm is indicative of ischemia.</a:t>
            </a:r>
          </a:p>
          <a:p>
            <a:pPr marL="0" indent="0">
              <a:buNone/>
            </a:pPr>
            <a:r>
              <a:rPr lang="en-IN" dirty="0" smtClean="0"/>
              <a:t>-Up-sloping ST depression is less specific and often occur in normal individuals.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74745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b="1" dirty="0" smtClean="0"/>
              <a:t>c)Other form of stress testing</a:t>
            </a:r>
          </a:p>
          <a:p>
            <a:pPr marL="0" indent="0">
              <a:buNone/>
            </a:pPr>
            <a:r>
              <a:rPr lang="en-IN" sz="3200" dirty="0" smtClean="0"/>
              <a:t>-Myocardial perfusion scanning</a:t>
            </a:r>
          </a:p>
          <a:p>
            <a:pPr marL="0" indent="0">
              <a:buNone/>
            </a:pPr>
            <a:r>
              <a:rPr lang="en-IN" sz="3200" dirty="0" smtClean="0"/>
              <a:t>-Stress echocardiography</a:t>
            </a:r>
          </a:p>
          <a:p>
            <a:pPr marL="0" indent="0">
              <a:buNone/>
            </a:pPr>
            <a:r>
              <a:rPr lang="en-IN" sz="3200" b="1" dirty="0" smtClean="0"/>
              <a:t>d)Coronary angiography</a:t>
            </a:r>
          </a:p>
          <a:p>
            <a:pPr marL="0" indent="0">
              <a:buNone/>
            </a:pPr>
            <a:r>
              <a:rPr lang="en-IN" sz="3200" dirty="0" smtClean="0"/>
              <a:t>-detailed anatomical information about the extent and nature of CAD.</a:t>
            </a:r>
          </a:p>
          <a:p>
            <a:pPr marL="0" indent="0">
              <a:buNone/>
            </a:pPr>
            <a:r>
              <a:rPr lang="en-IN" sz="3200" dirty="0" smtClean="0"/>
              <a:t>-indicated when non-invasive tests have failed to establish the cause of atypical chest pain.</a:t>
            </a:r>
          </a:p>
          <a:p>
            <a:pPr marL="0" indent="0">
              <a:buNone/>
            </a:pPr>
            <a:r>
              <a:rPr lang="en-IN" sz="3200" dirty="0" smtClean="0"/>
              <a:t>-under local anaesthesia.</a:t>
            </a:r>
          </a:p>
          <a:p>
            <a:pPr marL="0" indent="0">
              <a:buNone/>
            </a:pPr>
            <a:r>
              <a:rPr lang="en-IN" sz="3200" dirty="0" smtClean="0"/>
              <a:t>-requires specialised radiological equipment, cardiac monitoring and an experienced operating team.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1509248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1" y="0"/>
            <a:ext cx="12192001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                             Ischemic Heart disease</a:t>
            </a:r>
          </a:p>
          <a:p>
            <a:pPr marL="0" indent="0">
              <a:buNone/>
            </a:pPr>
            <a:r>
              <a:rPr lang="en-IN" sz="3200" dirty="0" smtClean="0"/>
              <a:t>-Also known as Coronary Artery Disease (CAD)</a:t>
            </a:r>
          </a:p>
          <a:p>
            <a:pPr marL="0" indent="0">
              <a:buNone/>
            </a:pPr>
            <a:r>
              <a:rPr lang="en-IN" sz="3200" dirty="0" smtClean="0"/>
              <a:t>-Ischemic heart disease(IHD) is a condition  in which there is an inadequate supply of blood and oxygen to a portion of the </a:t>
            </a:r>
            <a:r>
              <a:rPr lang="en-IN" sz="3200" dirty="0" err="1" smtClean="0"/>
              <a:t>the</a:t>
            </a:r>
            <a:r>
              <a:rPr lang="en-IN" sz="3200" dirty="0" smtClean="0"/>
              <a:t> myocardium.</a:t>
            </a:r>
          </a:p>
          <a:p>
            <a:pPr marL="0" indent="0">
              <a:buNone/>
            </a:pPr>
            <a:r>
              <a:rPr lang="en-IN" sz="3200" dirty="0" smtClean="0"/>
              <a:t>-Imbalance between myocardial oxygen supply and demand.</a:t>
            </a:r>
          </a:p>
          <a:p>
            <a:pPr marL="0" indent="0">
              <a:buNone/>
            </a:pPr>
            <a:r>
              <a:rPr lang="en-IN" sz="3200" dirty="0" smtClean="0"/>
              <a:t>-Caused mainly by Atherosclerosis of Coronary Artery.</a:t>
            </a:r>
          </a:p>
          <a:p>
            <a:pPr marL="0" indent="0">
              <a:buNone/>
            </a:pPr>
            <a:r>
              <a:rPr lang="en-IN" sz="3200" dirty="0" smtClean="0"/>
              <a:t>-It includes</a:t>
            </a:r>
          </a:p>
          <a:p>
            <a:pPr marL="514350" indent="-514350">
              <a:buAutoNum type="alphaLcParenR"/>
            </a:pPr>
            <a:r>
              <a:rPr lang="en-IN" sz="3200" dirty="0" smtClean="0"/>
              <a:t>Angina: Stable &amp; Unstable</a:t>
            </a:r>
          </a:p>
          <a:p>
            <a:pPr marL="514350" indent="-514350">
              <a:buAutoNum type="alphaLcParenR"/>
            </a:pPr>
            <a:r>
              <a:rPr lang="en-IN" sz="3200" dirty="0" smtClean="0"/>
              <a:t>Myocardial Infarction</a:t>
            </a:r>
          </a:p>
          <a:p>
            <a:pPr marL="514350" indent="-514350">
              <a:buAutoNum type="alphaLcParenR"/>
            </a:pPr>
            <a:r>
              <a:rPr lang="en-IN" sz="3200" dirty="0" smtClean="0"/>
              <a:t>Heart failure &amp; Arrhythmia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9017972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200" b="1" dirty="0" smtClean="0"/>
              <a:t>Management</a:t>
            </a:r>
          </a:p>
          <a:p>
            <a:pPr marL="0" indent="0">
              <a:buNone/>
            </a:pPr>
            <a:r>
              <a:rPr lang="en-IN" dirty="0" smtClean="0"/>
              <a:t>-Careful assessment of the likely extent and severity of the arterial disease.</a:t>
            </a:r>
          </a:p>
          <a:p>
            <a:pPr marL="0" indent="0">
              <a:buNone/>
            </a:pPr>
            <a:r>
              <a:rPr lang="en-IN" dirty="0" smtClean="0"/>
              <a:t>-Identification and control of risk factors such as smoking, hypertension, and hyperlipidaemia.</a:t>
            </a:r>
          </a:p>
          <a:p>
            <a:pPr marL="0" indent="0">
              <a:buNone/>
            </a:pPr>
            <a:r>
              <a:rPr lang="en-IN" dirty="0" smtClean="0"/>
              <a:t>-Use of measures to control symptoms.</a:t>
            </a:r>
          </a:p>
          <a:p>
            <a:pPr marL="0" indent="0">
              <a:buNone/>
            </a:pPr>
            <a:r>
              <a:rPr lang="en-IN" dirty="0" smtClean="0"/>
              <a:t>-Identification of high risk patients for treatment to improve life expectancy.</a:t>
            </a:r>
          </a:p>
          <a:p>
            <a:pPr marL="0" indent="0">
              <a:buNone/>
            </a:pPr>
            <a:r>
              <a:rPr lang="en-IN" dirty="0" smtClean="0"/>
              <a:t>Medical treatment;</a:t>
            </a:r>
          </a:p>
          <a:p>
            <a:pPr marL="0" indent="0">
              <a:buNone/>
            </a:pPr>
            <a:r>
              <a:rPr lang="en-IN" b="1" dirty="0" smtClean="0"/>
              <a:t>1)Antiplatelet therapy</a:t>
            </a:r>
          </a:p>
          <a:p>
            <a:pPr marL="0" indent="0">
              <a:buNone/>
            </a:pPr>
            <a:r>
              <a:rPr lang="en-IN" dirty="0" smtClean="0"/>
              <a:t>-Low dose (75 mg) aspirin </a:t>
            </a:r>
          </a:p>
          <a:p>
            <a:pPr marL="0" indent="0">
              <a:buNone/>
            </a:pPr>
            <a:r>
              <a:rPr lang="en-IN" dirty="0" smtClean="0"/>
              <a:t>*reduces the risk of adverse event such as MI</a:t>
            </a:r>
          </a:p>
          <a:p>
            <a:pPr marL="0" indent="0">
              <a:buNone/>
            </a:pPr>
            <a:r>
              <a:rPr lang="en-IN" dirty="0" smtClean="0"/>
              <a:t>*prescribed for the patients with CAD indefinitely.</a:t>
            </a:r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dirty="0" err="1" smtClean="0"/>
              <a:t>Clopidogrel</a:t>
            </a:r>
            <a:r>
              <a:rPr lang="en-IN" dirty="0"/>
              <a:t> </a:t>
            </a:r>
            <a:r>
              <a:rPr lang="en-IN" dirty="0" smtClean="0"/>
              <a:t>(75 mg)</a:t>
            </a:r>
          </a:p>
          <a:p>
            <a:pPr marL="0" indent="0">
              <a:buNone/>
            </a:pPr>
            <a:r>
              <a:rPr lang="en-IN" dirty="0" smtClean="0"/>
              <a:t>*equally effective alternative, if aspirin cause dyspepsia or other side-effect.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11229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Anti-angina drug treatment</a:t>
            </a:r>
          </a:p>
          <a:p>
            <a:pPr marL="0" indent="0">
              <a:buNone/>
            </a:pPr>
            <a:r>
              <a:rPr lang="en-IN" sz="3200" b="1" dirty="0" smtClean="0"/>
              <a:t>a)Nitrates:-</a:t>
            </a:r>
          </a:p>
          <a:p>
            <a:pPr marL="0" indent="0">
              <a:buNone/>
            </a:pPr>
            <a:r>
              <a:rPr lang="en-IN" sz="3200" dirty="0" smtClean="0"/>
              <a:t>-Act directly on vascular smooth muscles to produce venous and arteriolar dilatation.</a:t>
            </a:r>
          </a:p>
          <a:p>
            <a:pPr marL="0" indent="0">
              <a:buNone/>
            </a:pPr>
            <a:r>
              <a:rPr lang="en-IN" sz="3200" dirty="0" smtClean="0"/>
              <a:t>-Reduction in myocardial oxygen demand.</a:t>
            </a:r>
          </a:p>
          <a:p>
            <a:pPr marL="0" indent="0">
              <a:buNone/>
            </a:pPr>
            <a:r>
              <a:rPr lang="en-IN" sz="3200" dirty="0" smtClean="0"/>
              <a:t>-Increase in myocardial oxygen supply.</a:t>
            </a:r>
          </a:p>
          <a:p>
            <a:pPr marL="0" indent="0">
              <a:buNone/>
            </a:pPr>
            <a:r>
              <a:rPr lang="en-IN" sz="3200" dirty="0" smtClean="0"/>
              <a:t>-Prophylactically taken before taking exercise that is liable to provoke symptoms.</a:t>
            </a:r>
          </a:p>
          <a:p>
            <a:pPr marL="0" indent="0">
              <a:buNone/>
            </a:pPr>
            <a:r>
              <a:rPr lang="en-IN" sz="3200" dirty="0" smtClean="0"/>
              <a:t>-Continuous nitrate therapy can cause pharmacological tolerance</a:t>
            </a:r>
          </a:p>
          <a:p>
            <a:pPr marL="0" indent="0">
              <a:buNone/>
            </a:pPr>
            <a:r>
              <a:rPr lang="en-IN" sz="3200" dirty="0" smtClean="0"/>
              <a:t>*avoided by a 6-8 hours nitrate free period</a:t>
            </a:r>
          </a:p>
          <a:p>
            <a:pPr marL="0" indent="0">
              <a:buNone/>
            </a:pPr>
            <a:r>
              <a:rPr lang="en-IN" sz="3200" dirty="0" smtClean="0"/>
              <a:t>*Nocturnal angina: long acting nitrates can be given at the end of the day.</a:t>
            </a:r>
          </a:p>
          <a:p>
            <a:pPr marL="0" indent="0">
              <a:buNone/>
            </a:pPr>
            <a:endParaRPr lang="en-IN" sz="3200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20095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Preparation of nitrates</a:t>
            </a:r>
            <a:endParaRPr lang="en-IN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                                          </a:t>
            </a:r>
            <a:r>
              <a:rPr lang="en-IN" sz="3200" dirty="0" smtClean="0"/>
              <a:t>Peak time</a:t>
            </a:r>
            <a:endParaRPr lang="en-IN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a)Sublingual GTN    4-6 </a:t>
            </a:r>
            <a:r>
              <a:rPr lang="en-IN" dirty="0" err="1" smtClean="0"/>
              <a:t>mins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b)</a:t>
            </a:r>
            <a:r>
              <a:rPr lang="en-IN" dirty="0" err="1" smtClean="0"/>
              <a:t>Buccal</a:t>
            </a:r>
            <a:r>
              <a:rPr lang="en-IN" dirty="0" smtClean="0"/>
              <a:t> GTN           4-10 </a:t>
            </a:r>
            <a:r>
              <a:rPr lang="en-IN" dirty="0" err="1" smtClean="0"/>
              <a:t>mins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c)Transdermal GTN 1-3 </a:t>
            </a:r>
            <a:r>
              <a:rPr lang="en-IN" dirty="0" err="1" smtClean="0"/>
              <a:t>hrs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d)Oral </a:t>
            </a:r>
            <a:r>
              <a:rPr lang="en-IN" dirty="0" err="1" smtClean="0"/>
              <a:t>isosorbide</a:t>
            </a:r>
            <a:r>
              <a:rPr lang="en-IN" dirty="0" smtClean="0"/>
              <a:t>     45-120 </a:t>
            </a:r>
            <a:r>
              <a:rPr lang="en-IN" dirty="0" err="1" smtClean="0"/>
              <a:t>mins</a:t>
            </a:r>
            <a:endParaRPr lang="en-IN" dirty="0"/>
          </a:p>
          <a:p>
            <a:pPr marL="0" indent="0">
              <a:buNone/>
            </a:pPr>
            <a:r>
              <a:rPr lang="en-IN" dirty="0" err="1" smtClean="0"/>
              <a:t>Dinitrate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e)Oral </a:t>
            </a:r>
            <a:r>
              <a:rPr lang="en-IN" dirty="0" err="1" smtClean="0"/>
              <a:t>isosorbide</a:t>
            </a:r>
            <a:r>
              <a:rPr lang="en-IN" dirty="0" smtClean="0"/>
              <a:t>      45-120 </a:t>
            </a:r>
            <a:r>
              <a:rPr lang="en-IN" dirty="0" err="1" smtClean="0"/>
              <a:t>mins</a:t>
            </a:r>
            <a:endParaRPr lang="en-IN" dirty="0"/>
          </a:p>
          <a:p>
            <a:pPr marL="0" indent="0">
              <a:buNone/>
            </a:pPr>
            <a:r>
              <a:rPr lang="en-IN" dirty="0" err="1" smtClean="0"/>
              <a:t>Mononitrate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IN" sz="3200" dirty="0" smtClean="0"/>
              <a:t>Duration of action</a:t>
            </a:r>
            <a:endParaRPr lang="en-IN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IN" dirty="0" smtClean="0"/>
              <a:t>10-30 </a:t>
            </a:r>
            <a:r>
              <a:rPr lang="en-IN" dirty="0" err="1" smtClean="0"/>
              <a:t>mins</a:t>
            </a:r>
            <a:endParaRPr lang="en-IN" dirty="0" smtClean="0"/>
          </a:p>
          <a:p>
            <a:pPr>
              <a:buFontTx/>
              <a:buChar char="-"/>
            </a:pPr>
            <a:r>
              <a:rPr lang="en-IN" dirty="0" smtClean="0"/>
              <a:t>30-300 </a:t>
            </a:r>
            <a:r>
              <a:rPr lang="en-IN" dirty="0" err="1" smtClean="0"/>
              <a:t>mins</a:t>
            </a:r>
            <a:endParaRPr lang="en-IN" dirty="0" smtClean="0"/>
          </a:p>
          <a:p>
            <a:pPr>
              <a:buFontTx/>
              <a:buChar char="-"/>
            </a:pPr>
            <a:r>
              <a:rPr lang="en-IN" dirty="0" err="1" smtClean="0"/>
              <a:t>Upto</a:t>
            </a:r>
            <a:r>
              <a:rPr lang="en-IN" dirty="0" smtClean="0"/>
              <a:t> 24 </a:t>
            </a:r>
            <a:r>
              <a:rPr lang="en-IN" dirty="0" err="1" smtClean="0"/>
              <a:t>hrs</a:t>
            </a:r>
            <a:endParaRPr lang="en-IN" dirty="0" smtClean="0"/>
          </a:p>
          <a:p>
            <a:pPr>
              <a:buFontTx/>
              <a:buChar char="-"/>
            </a:pPr>
            <a:r>
              <a:rPr lang="en-IN" dirty="0" smtClean="0"/>
              <a:t>2-6 </a:t>
            </a:r>
            <a:r>
              <a:rPr lang="en-IN" dirty="0" err="1" smtClean="0"/>
              <a:t>hrs</a:t>
            </a:r>
            <a:endParaRPr lang="en-IN" dirty="0" smtClean="0"/>
          </a:p>
          <a:p>
            <a:pPr>
              <a:buFontTx/>
              <a:buChar char="-"/>
            </a:pPr>
            <a:endParaRPr lang="en-IN" dirty="0" smtClean="0"/>
          </a:p>
          <a:p>
            <a:pPr>
              <a:buFontTx/>
              <a:buChar char="-"/>
            </a:pPr>
            <a:r>
              <a:rPr lang="en-IN" dirty="0" smtClean="0"/>
              <a:t>6-10 </a:t>
            </a:r>
            <a:r>
              <a:rPr lang="en-IN" dirty="0" err="1" smtClean="0"/>
              <a:t>hrs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432235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 smtClean="0"/>
              <a:t>b)B-blockers:</a:t>
            </a:r>
          </a:p>
          <a:p>
            <a:pPr marL="0" indent="0">
              <a:buNone/>
            </a:pPr>
            <a:r>
              <a:rPr lang="en-IN" dirty="0"/>
              <a:t>-</a:t>
            </a:r>
            <a:r>
              <a:rPr lang="en-IN" dirty="0" smtClean="0"/>
              <a:t>Lower myocardial oxygen demand by reducing heart rate, BP, and myocardial contractility.</a:t>
            </a:r>
          </a:p>
          <a:p>
            <a:pPr marL="0" indent="0">
              <a:buNone/>
            </a:pPr>
            <a:r>
              <a:rPr lang="en-IN" dirty="0" smtClean="0"/>
              <a:t>-Provoke bronchospasm in patients with asthma.</a:t>
            </a:r>
          </a:p>
          <a:p>
            <a:pPr marL="0" indent="0">
              <a:buNone/>
            </a:pPr>
            <a:r>
              <a:rPr lang="en-IN" b="1" dirty="0" smtClean="0"/>
              <a:t>c)Calcium antagonist</a:t>
            </a:r>
          </a:p>
          <a:p>
            <a:pPr marL="0" indent="0">
              <a:buNone/>
            </a:pPr>
            <a:r>
              <a:rPr lang="en-IN" dirty="0" smtClean="0"/>
              <a:t>-Lower myocardial oxygen demand by reducing BP and myocardial contractility.</a:t>
            </a:r>
          </a:p>
          <a:p>
            <a:pPr marL="0" indent="0">
              <a:buNone/>
            </a:pPr>
            <a:r>
              <a:rPr lang="en-IN" b="1" dirty="0" smtClean="0"/>
              <a:t>d)Potassium channel activators</a:t>
            </a:r>
          </a:p>
          <a:p>
            <a:pPr marL="0" indent="0">
              <a:buNone/>
            </a:pPr>
            <a:r>
              <a:rPr lang="en-IN" dirty="0" smtClean="0"/>
              <a:t>-Arterial &amp; venous dilating properties</a:t>
            </a:r>
          </a:p>
          <a:p>
            <a:pPr marL="0" indent="0">
              <a:buNone/>
            </a:pPr>
            <a:r>
              <a:rPr lang="en-IN" dirty="0" smtClean="0"/>
              <a:t>-But do not </a:t>
            </a:r>
            <a:r>
              <a:rPr lang="en-IN" dirty="0" err="1" smtClean="0"/>
              <a:t>exihibit</a:t>
            </a:r>
            <a:r>
              <a:rPr lang="en-IN" dirty="0" smtClean="0"/>
              <a:t> the tolerance seen with nitrates.</a:t>
            </a:r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dirty="0" err="1" smtClean="0"/>
              <a:t>Nicorandil</a:t>
            </a:r>
            <a:r>
              <a:rPr lang="en-IN" dirty="0" smtClean="0"/>
              <a:t> 10-30 mg 12 hourly – only drug in this class currently available for clinical use.</a:t>
            </a:r>
          </a:p>
          <a:p>
            <a:pPr marL="0" indent="0">
              <a:buNone/>
            </a:pPr>
            <a:r>
              <a:rPr lang="en-IN" b="1" dirty="0" smtClean="0"/>
              <a:t>e)If channel antagonist</a:t>
            </a:r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dirty="0" err="1" smtClean="0"/>
              <a:t>Ivabrandin</a:t>
            </a:r>
            <a:r>
              <a:rPr lang="en-IN" dirty="0" smtClean="0"/>
              <a:t> is the first of this class of drug.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0741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-Induces bradycardia by modulating ion channels in the sinus node.</a:t>
            </a:r>
          </a:p>
          <a:p>
            <a:pPr marL="0" indent="0">
              <a:buNone/>
            </a:pPr>
            <a:r>
              <a:rPr lang="en-IN" dirty="0" smtClean="0"/>
              <a:t>-Comparatively, doesn’t have other cardiovascular effects.</a:t>
            </a:r>
          </a:p>
          <a:p>
            <a:pPr marL="0" indent="0">
              <a:buNone/>
            </a:pPr>
            <a:r>
              <a:rPr lang="en-IN" dirty="0" smtClean="0"/>
              <a:t>-Safe to use in patients with heart failure.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Plan of treatment</a:t>
            </a:r>
          </a:p>
          <a:p>
            <a:pPr marL="0" indent="0">
              <a:buNone/>
            </a:pPr>
            <a:r>
              <a:rPr lang="en-IN" dirty="0" smtClean="0"/>
              <a:t>-It is conventional to start therapy with </a:t>
            </a:r>
          </a:p>
          <a:p>
            <a:pPr marL="0" indent="0">
              <a:buNone/>
            </a:pPr>
            <a:r>
              <a:rPr lang="en-IN" dirty="0" smtClean="0"/>
              <a:t>*Low dose aspirin, a statin, sublingual GTN, B-blocker</a:t>
            </a:r>
          </a:p>
          <a:p>
            <a:pPr marL="0" indent="0">
              <a:buNone/>
            </a:pPr>
            <a:r>
              <a:rPr lang="en-IN" dirty="0" smtClean="0"/>
              <a:t>-And then add a calcium channel antagonist or a long acting nitrate later if needed.</a:t>
            </a:r>
          </a:p>
          <a:p>
            <a:pPr marL="0" indent="0">
              <a:buNone/>
            </a:pPr>
            <a:r>
              <a:rPr lang="en-IN" dirty="0" smtClean="0"/>
              <a:t>-Goal is the control of angina with minimum side effect and the simplest possible drug regimen.</a:t>
            </a:r>
          </a:p>
          <a:p>
            <a:pPr marL="0" indent="0">
              <a:buNone/>
            </a:pPr>
            <a:r>
              <a:rPr lang="en-IN" dirty="0" smtClean="0"/>
              <a:t>-Revascularisation if an appropriate combination of two or more drugs fail to achieve an acceptable symptomatic response.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3278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200" b="1" dirty="0" smtClean="0"/>
              <a:t>Percutaneous Coronary Intervention (PCI)</a:t>
            </a:r>
          </a:p>
          <a:p>
            <a:pPr marL="0" indent="0">
              <a:buNone/>
            </a:pPr>
            <a:r>
              <a:rPr lang="en-IN" dirty="0" smtClean="0"/>
              <a:t>-Passing a guide-wire across a coronary stenosis under radiographic control</a:t>
            </a:r>
          </a:p>
          <a:p>
            <a:pPr marL="0" indent="0">
              <a:buNone/>
            </a:pPr>
            <a:r>
              <a:rPr lang="en-IN" dirty="0" smtClean="0"/>
              <a:t>-Balloon is placed and then inflated to dilate the stenosis.</a:t>
            </a:r>
          </a:p>
          <a:p>
            <a:pPr marL="0" indent="0">
              <a:buNone/>
            </a:pPr>
            <a:r>
              <a:rPr lang="en-IN" dirty="0" smtClean="0"/>
              <a:t>-Then a coronary stent is deployed on a balloon that:-</a:t>
            </a:r>
          </a:p>
          <a:p>
            <a:pPr marL="0" indent="0">
              <a:buNone/>
            </a:pPr>
            <a:r>
              <a:rPr lang="en-IN" dirty="0" smtClean="0"/>
              <a:t>a)Maximise and maintain dilatation of a </a:t>
            </a:r>
            <a:r>
              <a:rPr lang="en-IN" dirty="0" err="1" smtClean="0"/>
              <a:t>stenosed</a:t>
            </a:r>
            <a:r>
              <a:rPr lang="en-IN" dirty="0" smtClean="0"/>
              <a:t> vessel</a:t>
            </a:r>
          </a:p>
          <a:p>
            <a:pPr marL="0" indent="0">
              <a:buNone/>
            </a:pPr>
            <a:r>
              <a:rPr lang="en-IN" dirty="0" smtClean="0"/>
              <a:t>b)Reduces both complications and the incidence of clinically important restenosis.</a:t>
            </a:r>
          </a:p>
          <a:p>
            <a:pPr marL="0" indent="0">
              <a:buNone/>
            </a:pPr>
            <a:r>
              <a:rPr lang="en-IN" dirty="0" smtClean="0"/>
              <a:t>-Mainly used in single or two-vessel disease.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sz="3200" b="1" dirty="0" smtClean="0"/>
              <a:t>Coronary artery bypass grafting</a:t>
            </a:r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dirty="0" err="1" smtClean="0"/>
              <a:t>Stenosed</a:t>
            </a:r>
            <a:r>
              <a:rPr lang="en-IN" dirty="0" smtClean="0"/>
              <a:t> artery is by-passed with</a:t>
            </a:r>
          </a:p>
          <a:p>
            <a:pPr marL="0" indent="0">
              <a:buNone/>
            </a:pPr>
            <a:r>
              <a:rPr lang="en-IN" dirty="0" smtClean="0"/>
              <a:t>a)Internal mammary arteries</a:t>
            </a:r>
          </a:p>
          <a:p>
            <a:pPr marL="0" indent="0">
              <a:buNone/>
            </a:pPr>
            <a:r>
              <a:rPr lang="en-IN" dirty="0" smtClean="0"/>
              <a:t>b)Radial arteries</a:t>
            </a:r>
          </a:p>
          <a:p>
            <a:pPr marL="0" indent="0">
              <a:buNone/>
            </a:pPr>
            <a:r>
              <a:rPr lang="en-IN" dirty="0" smtClean="0"/>
              <a:t>c)Reversed segments of the patient’s own saphenous vein</a:t>
            </a:r>
          </a:p>
        </p:txBody>
      </p:sp>
    </p:spTree>
    <p:extLst>
      <p:ext uri="{BB962C8B-B14F-4D97-AF65-F5344CB8AC3E}">
        <p14:creationId xmlns:p14="http://schemas.microsoft.com/office/powerpoint/2010/main" val="26715543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3600" b="1" dirty="0" smtClean="0"/>
              <a:t>Acute Coronary Syndrome</a:t>
            </a:r>
          </a:p>
          <a:p>
            <a:pPr marL="0" indent="0">
              <a:buNone/>
            </a:pPr>
            <a:r>
              <a:rPr lang="en-IN" dirty="0" smtClean="0"/>
              <a:t>-It consist of </a:t>
            </a:r>
          </a:p>
          <a:p>
            <a:pPr marL="0" indent="0">
              <a:buNone/>
            </a:pPr>
            <a:r>
              <a:rPr lang="en-IN" dirty="0" smtClean="0"/>
              <a:t>a)Myocardial Infarction: ST-elevation MI(STEMI) or Non-ST-elevation MI(NSTEMI)</a:t>
            </a:r>
          </a:p>
          <a:p>
            <a:pPr marL="0" indent="0">
              <a:buNone/>
            </a:pPr>
            <a:r>
              <a:rPr lang="en-IN" dirty="0" smtClean="0"/>
              <a:t>-Symptoms occur at rest</a:t>
            </a:r>
          </a:p>
          <a:p>
            <a:pPr marL="0" indent="0">
              <a:buNone/>
            </a:pPr>
            <a:r>
              <a:rPr lang="en-IN" dirty="0" smtClean="0"/>
              <a:t>-Evidence of myocardial necrosis- increased cardiac troponin or </a:t>
            </a:r>
            <a:r>
              <a:rPr lang="en-IN" dirty="0" err="1" smtClean="0"/>
              <a:t>Creatine</a:t>
            </a:r>
            <a:r>
              <a:rPr lang="en-IN" dirty="0" smtClean="0"/>
              <a:t> kinase-MB</a:t>
            </a:r>
          </a:p>
          <a:p>
            <a:pPr marL="0" indent="0">
              <a:buNone/>
            </a:pPr>
            <a:r>
              <a:rPr lang="en-IN" dirty="0" smtClean="0"/>
              <a:t>b)Unstable angina (UA)</a:t>
            </a:r>
          </a:p>
          <a:p>
            <a:pPr marL="0" indent="0">
              <a:buNone/>
            </a:pPr>
            <a:r>
              <a:rPr lang="en-IN" dirty="0" smtClean="0"/>
              <a:t>-New-onset or rapidly worsening angina (crescendo angina)</a:t>
            </a:r>
          </a:p>
          <a:p>
            <a:pPr marL="0" indent="0">
              <a:buNone/>
            </a:pPr>
            <a:r>
              <a:rPr lang="en-IN" dirty="0" smtClean="0"/>
              <a:t>-Angina on minimal exertion</a:t>
            </a:r>
          </a:p>
          <a:p>
            <a:pPr marL="0" indent="0">
              <a:buNone/>
            </a:pPr>
            <a:r>
              <a:rPr lang="en-IN" dirty="0" smtClean="0"/>
              <a:t>-or Angina at rest in the absence of myocardial damage.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dirty="0"/>
              <a:t>-Presented as a new phenomenon or against a background of chronic stable angina.</a:t>
            </a:r>
          </a:p>
          <a:p>
            <a:pPr marL="0" indent="0">
              <a:buNone/>
            </a:pPr>
            <a:r>
              <a:rPr lang="en-IN" dirty="0"/>
              <a:t>-Complex ulcerated or fissured </a:t>
            </a:r>
            <a:r>
              <a:rPr lang="en-IN" dirty="0" err="1"/>
              <a:t>atheromatous</a:t>
            </a:r>
            <a:r>
              <a:rPr lang="en-IN" dirty="0"/>
              <a:t> plaque with adherent platelet rich thrombus and local coronary artery spasm.</a:t>
            </a:r>
          </a:p>
          <a:p>
            <a:pPr marL="0" indent="0">
              <a:buNone/>
            </a:pP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26051117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4000" b="1" dirty="0" smtClean="0"/>
              <a:t>Myocardial Infarction</a:t>
            </a:r>
          </a:p>
          <a:p>
            <a:pPr marL="0" indent="0">
              <a:buNone/>
            </a:pPr>
            <a:r>
              <a:rPr lang="en-IN" sz="3200" dirty="0" smtClean="0"/>
              <a:t>-Evidence of myocardial necrosis in a clinical setting consistent with myocardial ischemia, in which case any one of the following meets the diagnosis for MI:-</a:t>
            </a:r>
          </a:p>
          <a:p>
            <a:pPr marL="0" indent="0">
              <a:buNone/>
            </a:pPr>
            <a:r>
              <a:rPr lang="en-IN" sz="3200" dirty="0" smtClean="0"/>
              <a:t>a)Detection of rise and/or fall of cardiac biomarkers (preferably troponin)</a:t>
            </a:r>
          </a:p>
          <a:p>
            <a:pPr marL="0" indent="0">
              <a:buNone/>
            </a:pPr>
            <a:r>
              <a:rPr lang="en-IN" sz="3200" dirty="0" smtClean="0"/>
              <a:t>b)ECG changes indicative of new ischemia (new ST-T changes or new left bundle branch block)</a:t>
            </a:r>
          </a:p>
          <a:p>
            <a:pPr marL="0" indent="0">
              <a:buNone/>
            </a:pPr>
            <a:r>
              <a:rPr lang="en-IN" sz="3200" dirty="0" smtClean="0"/>
              <a:t>c)Development of pathological Q waves</a:t>
            </a:r>
          </a:p>
          <a:p>
            <a:pPr marL="0" indent="0">
              <a:buNone/>
            </a:pPr>
            <a:r>
              <a:rPr lang="en-IN" sz="3200" dirty="0" smtClean="0"/>
              <a:t>d)Imaging evidence of new loss of viable myocardium or new regional wall motion abnormality.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14206503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4000" b="1" dirty="0" smtClean="0"/>
              <a:t>Clinical features: Symptoms</a:t>
            </a:r>
          </a:p>
          <a:p>
            <a:pPr marL="0" indent="0">
              <a:buNone/>
            </a:pPr>
            <a:r>
              <a:rPr lang="en-IN" sz="3200" dirty="0" smtClean="0"/>
              <a:t>-Pain is the cardinal symptom</a:t>
            </a:r>
          </a:p>
          <a:p>
            <a:pPr marL="0" indent="0">
              <a:buNone/>
            </a:pPr>
            <a:r>
              <a:rPr lang="en-IN" sz="3200" dirty="0" smtClean="0"/>
              <a:t>-Prolonged cardiac pain: chest, throat, arms, epigastrium or back</a:t>
            </a:r>
          </a:p>
          <a:p>
            <a:pPr marL="0" indent="0">
              <a:buNone/>
            </a:pPr>
            <a:r>
              <a:rPr lang="en-IN" sz="3200" dirty="0" smtClean="0"/>
              <a:t>-Anxiety and fear of impending death</a:t>
            </a:r>
          </a:p>
          <a:p>
            <a:pPr marL="0" indent="0">
              <a:buNone/>
            </a:pPr>
            <a:r>
              <a:rPr lang="en-IN" sz="3200" dirty="0" smtClean="0"/>
              <a:t>-Nausea and vomiting</a:t>
            </a:r>
          </a:p>
          <a:p>
            <a:pPr marL="0" indent="0">
              <a:buNone/>
            </a:pPr>
            <a:r>
              <a:rPr lang="en-IN" sz="3200" dirty="0" smtClean="0"/>
              <a:t>-Breathlessness</a:t>
            </a:r>
          </a:p>
          <a:p>
            <a:pPr marL="0" indent="0">
              <a:buNone/>
            </a:pPr>
            <a:r>
              <a:rPr lang="en-IN" sz="3200" dirty="0" smtClean="0"/>
              <a:t>-Collapse/syncope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716799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600" b="1" dirty="0" smtClean="0"/>
              <a:t> Sign:</a:t>
            </a:r>
          </a:p>
          <a:p>
            <a:pPr marL="0" indent="0">
              <a:buNone/>
            </a:pPr>
            <a:r>
              <a:rPr lang="en-IN" sz="3200" dirty="0" smtClean="0"/>
              <a:t>-Sympathetic </a:t>
            </a:r>
            <a:r>
              <a:rPr lang="en-IN" sz="3200" dirty="0"/>
              <a:t>activation: pallor, sweating, tachycardia</a:t>
            </a:r>
          </a:p>
          <a:p>
            <a:pPr marL="0" indent="0">
              <a:buNone/>
            </a:pPr>
            <a:r>
              <a:rPr lang="en-IN" sz="3200" dirty="0"/>
              <a:t>-Vagal activation: vomiting, bradycardia</a:t>
            </a:r>
          </a:p>
          <a:p>
            <a:pPr marL="0" indent="0">
              <a:buNone/>
            </a:pPr>
            <a:r>
              <a:rPr lang="en-IN" sz="3200" dirty="0"/>
              <a:t>-Sign of impaired myocardial function</a:t>
            </a:r>
          </a:p>
          <a:p>
            <a:pPr marL="0" indent="0">
              <a:buNone/>
            </a:pPr>
            <a:r>
              <a:rPr lang="en-IN" sz="3200" dirty="0" smtClean="0"/>
              <a:t>-Hypotension, oliguria, cold peripheries</a:t>
            </a:r>
          </a:p>
          <a:p>
            <a:pPr marL="0" indent="0">
              <a:buNone/>
            </a:pPr>
            <a:r>
              <a:rPr lang="en-IN" sz="3200" dirty="0" smtClean="0"/>
              <a:t>-Narrow pulse pressure</a:t>
            </a:r>
          </a:p>
          <a:p>
            <a:pPr marL="0" indent="0">
              <a:buNone/>
            </a:pPr>
            <a:r>
              <a:rPr lang="en-IN" sz="3200" dirty="0" smtClean="0"/>
              <a:t>-Raised JVP</a:t>
            </a:r>
          </a:p>
          <a:p>
            <a:pPr marL="0" indent="0">
              <a:buNone/>
            </a:pPr>
            <a:r>
              <a:rPr lang="en-IN" sz="3200" dirty="0" smtClean="0"/>
              <a:t>-Third heart sound</a:t>
            </a:r>
          </a:p>
          <a:p>
            <a:pPr marL="0" indent="0">
              <a:buNone/>
            </a:pPr>
            <a:r>
              <a:rPr lang="en-IN" sz="3200" dirty="0" smtClean="0"/>
              <a:t>-Diffuse apical impulse</a:t>
            </a:r>
          </a:p>
          <a:p>
            <a:pPr marL="0" indent="0">
              <a:buNone/>
            </a:pPr>
            <a:r>
              <a:rPr lang="en-IN" sz="3200" dirty="0" smtClean="0"/>
              <a:t>-Lung </a:t>
            </a:r>
            <a:r>
              <a:rPr lang="en-IN" sz="3200" dirty="0" err="1" smtClean="0"/>
              <a:t>crepitations</a:t>
            </a:r>
            <a:endParaRPr lang="en-IN" sz="3200" dirty="0" smtClean="0"/>
          </a:p>
          <a:p>
            <a:pPr marL="0" indent="0">
              <a:buNone/>
            </a:pPr>
            <a:r>
              <a:rPr lang="en-IN" sz="3200" dirty="0" smtClean="0"/>
              <a:t>-Tissue damage: fever</a:t>
            </a:r>
          </a:p>
          <a:p>
            <a:pPr marL="0" indent="0">
              <a:buNone/>
            </a:pPr>
            <a:r>
              <a:rPr lang="en-IN" sz="3200" dirty="0" smtClean="0"/>
              <a:t>-Other complication: e.g. mitral regurgitation, pericarditis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824681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                                 Atherosclerosis</a:t>
            </a:r>
          </a:p>
          <a:p>
            <a:pPr marL="0" indent="0">
              <a:buNone/>
            </a:pPr>
            <a:r>
              <a:rPr lang="en-IN" dirty="0" smtClean="0"/>
              <a:t>-Can affect any artery in the body &amp; It causes</a:t>
            </a:r>
          </a:p>
          <a:p>
            <a:pPr marL="0" indent="0">
              <a:buNone/>
            </a:pPr>
            <a:r>
              <a:rPr lang="en-IN" dirty="0" smtClean="0"/>
              <a:t>-Heart: </a:t>
            </a:r>
            <a:r>
              <a:rPr lang="en-IN" dirty="0"/>
              <a:t>a</a:t>
            </a:r>
            <a:r>
              <a:rPr lang="en-IN" dirty="0" smtClean="0"/>
              <a:t>ngina, MI and sudden death</a:t>
            </a:r>
          </a:p>
          <a:p>
            <a:pPr marL="0" indent="0">
              <a:buNone/>
            </a:pPr>
            <a:r>
              <a:rPr lang="en-IN" dirty="0" smtClean="0"/>
              <a:t>-Brain: stroke and transient ischemic attack</a:t>
            </a:r>
          </a:p>
          <a:p>
            <a:pPr marL="0" indent="0">
              <a:buNone/>
            </a:pPr>
            <a:r>
              <a:rPr lang="en-IN" dirty="0" smtClean="0"/>
              <a:t>-Limbs: claudication and critical limb ischemia.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err="1" smtClean="0"/>
              <a:t>Def</a:t>
            </a:r>
            <a:r>
              <a:rPr lang="en-IN" dirty="0" smtClean="0"/>
              <a:t>:-</a:t>
            </a:r>
          </a:p>
          <a:p>
            <a:pPr marL="0" indent="0">
              <a:buNone/>
            </a:pPr>
            <a:r>
              <a:rPr lang="en-IN" dirty="0" smtClean="0"/>
              <a:t>-Progressive  inflammatory disorder of the arterial wall characterised by focal lipid rich deposits of atheroma.</a:t>
            </a:r>
          </a:p>
          <a:p>
            <a:pPr marL="0" indent="0">
              <a:buNone/>
            </a:pPr>
            <a:r>
              <a:rPr lang="en-IN" dirty="0" smtClean="0"/>
              <a:t>-Remain clinically symptomatic until</a:t>
            </a:r>
          </a:p>
          <a:p>
            <a:pPr marL="0" indent="0">
              <a:buNone/>
            </a:pPr>
            <a:r>
              <a:rPr lang="en-IN" dirty="0" smtClean="0"/>
              <a:t>a)Large enough to impair tissue perfusion</a:t>
            </a:r>
          </a:p>
          <a:p>
            <a:pPr marL="0" indent="0">
              <a:buNone/>
            </a:pPr>
            <a:r>
              <a:rPr lang="en-IN" dirty="0" smtClean="0"/>
              <a:t>b)Ulcerate and disruption of the lesion result in thrombotic occlusion</a:t>
            </a:r>
          </a:p>
          <a:p>
            <a:pPr marL="0" indent="0">
              <a:buNone/>
            </a:pPr>
            <a:r>
              <a:rPr lang="en-IN" dirty="0" smtClean="0"/>
              <a:t>c)Distal embolization of the vessel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003767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Investigations:</a:t>
            </a:r>
          </a:p>
          <a:p>
            <a:pPr marL="0" indent="0">
              <a:buNone/>
            </a:pPr>
            <a:r>
              <a:rPr lang="en-IN" sz="3600" b="1" dirty="0" smtClean="0"/>
              <a:t>a)Electrocardiography</a:t>
            </a:r>
          </a:p>
          <a:p>
            <a:pPr marL="0" indent="0">
              <a:buNone/>
            </a:pPr>
            <a:r>
              <a:rPr lang="en-IN" dirty="0" smtClean="0"/>
              <a:t>-Confirmatory diagnosis</a:t>
            </a:r>
          </a:p>
          <a:p>
            <a:pPr marL="0" indent="0">
              <a:buNone/>
            </a:pPr>
            <a:r>
              <a:rPr lang="en-IN" dirty="0" smtClean="0"/>
              <a:t>-But difficulty to interpret if there is a bundle branch block or previous MI</a:t>
            </a:r>
          </a:p>
          <a:p>
            <a:pPr marL="0" indent="0">
              <a:buNone/>
            </a:pPr>
            <a:r>
              <a:rPr lang="en-IN" dirty="0" smtClean="0"/>
              <a:t>-Repeated ECGs are important: initial ECG may be normal or non-diagnostic in one-third of cases.</a:t>
            </a:r>
          </a:p>
          <a:p>
            <a:pPr marL="0" indent="0">
              <a:buNone/>
            </a:pPr>
            <a:r>
              <a:rPr lang="en-IN" dirty="0" smtClean="0"/>
              <a:t>-ECG changes are best seen in the leads that face the ischemic or infarcted area.</a:t>
            </a:r>
          </a:p>
          <a:p>
            <a:pPr marL="0" indent="0">
              <a:buNone/>
            </a:pPr>
            <a:r>
              <a:rPr lang="en-IN" dirty="0" smtClean="0"/>
              <a:t>-ST-segment deviation;</a:t>
            </a:r>
          </a:p>
          <a:p>
            <a:pPr marL="0" indent="0">
              <a:buNone/>
            </a:pPr>
            <a:r>
              <a:rPr lang="en-IN" dirty="0" smtClean="0"/>
              <a:t>a)ST-segment elevation</a:t>
            </a:r>
          </a:p>
          <a:p>
            <a:pPr marL="0" indent="0">
              <a:buNone/>
            </a:pPr>
            <a:r>
              <a:rPr lang="en-IN" dirty="0" smtClean="0"/>
              <a:t>b)T wave inversion – change in ventricular repolarisation</a:t>
            </a:r>
          </a:p>
          <a:p>
            <a:pPr marL="0" indent="0">
              <a:buNone/>
            </a:pPr>
            <a:r>
              <a:rPr lang="en-IN" dirty="0" smtClean="0"/>
              <a:t>c)Persists after the ST segment has returned to normal.</a:t>
            </a:r>
          </a:p>
          <a:p>
            <a:pPr marL="0" indent="0">
              <a:buNone/>
            </a:pPr>
            <a:r>
              <a:rPr lang="en-IN" dirty="0" smtClean="0"/>
              <a:t>d)Reliable for the approximate age of the infarct to be deduced.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78722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200" b="1" dirty="0" smtClean="0"/>
              <a:t>Non-ST segment elevation ASC</a:t>
            </a:r>
          </a:p>
          <a:p>
            <a:pPr marL="0" indent="0">
              <a:buNone/>
            </a:pPr>
            <a:r>
              <a:rPr lang="en-IN" dirty="0" smtClean="0"/>
              <a:t>-Partial occlusion of a major vessel or complete occlusion of a minor vessel.</a:t>
            </a:r>
          </a:p>
          <a:p>
            <a:pPr marL="0" indent="0">
              <a:buNone/>
            </a:pPr>
            <a:r>
              <a:rPr lang="en-IN" dirty="0" smtClean="0"/>
              <a:t>-Unstable angina or partial thickness (</a:t>
            </a:r>
            <a:r>
              <a:rPr lang="en-IN" dirty="0" err="1" smtClean="0"/>
              <a:t>subendocardial</a:t>
            </a:r>
            <a:r>
              <a:rPr lang="en-IN" dirty="0" smtClean="0"/>
              <a:t>) MI</a:t>
            </a:r>
          </a:p>
          <a:p>
            <a:pPr marL="0" indent="0">
              <a:buNone/>
            </a:pPr>
            <a:r>
              <a:rPr lang="en-IN" dirty="0" smtClean="0"/>
              <a:t>*ST-segment depression and T-wave changes.</a:t>
            </a:r>
          </a:p>
          <a:p>
            <a:pPr marL="0" indent="0">
              <a:buNone/>
            </a:pPr>
            <a:r>
              <a:rPr lang="en-IN" dirty="0" smtClean="0"/>
              <a:t>-presence of infarction: loss of R waves in the absence of Q waves.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sz="3200" b="1" dirty="0" smtClean="0"/>
              <a:t>b)Plasma Cardiac Markers:</a:t>
            </a:r>
          </a:p>
          <a:p>
            <a:pPr marL="0" indent="0">
              <a:buNone/>
            </a:pPr>
            <a:r>
              <a:rPr lang="en-IN" dirty="0" smtClean="0"/>
              <a:t>-In Unstable Angina: No detectable rise in cardiac markers or enzymes.</a:t>
            </a:r>
          </a:p>
          <a:p>
            <a:pPr marL="0" indent="0">
              <a:buNone/>
            </a:pPr>
            <a:r>
              <a:rPr lang="en-IN" dirty="0" smtClean="0"/>
              <a:t>-In Myocardial Infarction: </a:t>
            </a:r>
            <a:r>
              <a:rPr lang="en-IN" dirty="0" err="1" smtClean="0"/>
              <a:t>creatine</a:t>
            </a:r>
            <a:r>
              <a:rPr lang="en-IN" dirty="0" smtClean="0"/>
              <a:t> kinase (CK), a more sensitive and </a:t>
            </a:r>
            <a:r>
              <a:rPr lang="en-IN" dirty="0" err="1" smtClean="0"/>
              <a:t>cardiospecific</a:t>
            </a:r>
            <a:r>
              <a:rPr lang="en-IN" dirty="0" smtClean="0"/>
              <a:t> isoform of this enzyme (CK-MB), and the </a:t>
            </a:r>
            <a:r>
              <a:rPr lang="en-IN" dirty="0" err="1" smtClean="0"/>
              <a:t>cardiospecific</a:t>
            </a:r>
            <a:r>
              <a:rPr lang="en-IN" dirty="0" smtClean="0"/>
              <a:t> </a:t>
            </a:r>
            <a:r>
              <a:rPr lang="en-IN" dirty="0" err="1" smtClean="0"/>
              <a:t>protiens</a:t>
            </a:r>
            <a:r>
              <a:rPr lang="en-IN" dirty="0" smtClean="0"/>
              <a:t>, troponin T and I.</a:t>
            </a:r>
          </a:p>
          <a:p>
            <a:pPr marL="0" indent="0">
              <a:buNone/>
            </a:pPr>
            <a:r>
              <a:rPr lang="en-IN" dirty="0" smtClean="0"/>
              <a:t>-Also present in skeletal muscles but not CK-MB</a:t>
            </a:r>
          </a:p>
          <a:p>
            <a:pPr marL="0" indent="0">
              <a:buNone/>
            </a:pPr>
            <a:r>
              <a:rPr lang="en-IN" dirty="0" smtClean="0"/>
              <a:t>*Intramuscular injection, vigorous physical exercise, particularly in older people and after fall.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763250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dirty="0" err="1" smtClean="0"/>
              <a:t>Creatine</a:t>
            </a:r>
            <a:r>
              <a:rPr lang="en-IN" dirty="0" smtClean="0"/>
              <a:t> kinase (CK) and troponin T are the first to rise, followed by aspartate aminotransferase (AST) and then lactate dehydrogenase (LDH)</a:t>
            </a:r>
          </a:p>
          <a:p>
            <a:pPr marL="0" indent="0">
              <a:buNone/>
            </a:pPr>
            <a:r>
              <a:rPr lang="en-IN" sz="3200" b="1" dirty="0" smtClean="0"/>
              <a:t>c)Other blood test</a:t>
            </a:r>
          </a:p>
          <a:p>
            <a:pPr marL="0" indent="0">
              <a:buNone/>
            </a:pPr>
            <a:r>
              <a:rPr lang="en-IN" dirty="0"/>
              <a:t>-</a:t>
            </a:r>
            <a:r>
              <a:rPr lang="en-IN" dirty="0" smtClean="0"/>
              <a:t>ESR and CRP are also elevated</a:t>
            </a:r>
          </a:p>
          <a:p>
            <a:pPr marL="0" indent="0">
              <a:buNone/>
            </a:pPr>
            <a:r>
              <a:rPr lang="en-IN" sz="3200" b="1" dirty="0" smtClean="0"/>
              <a:t>d)Chest X-ray</a:t>
            </a:r>
          </a:p>
          <a:p>
            <a:pPr marL="0" indent="0">
              <a:buNone/>
            </a:pPr>
            <a:r>
              <a:rPr lang="en-IN" dirty="0" smtClean="0"/>
              <a:t>-Pulmonary oedema that is not evident on clinical examination.</a:t>
            </a:r>
          </a:p>
          <a:p>
            <a:pPr marL="0" indent="0">
              <a:buNone/>
            </a:pPr>
            <a:r>
              <a:rPr lang="en-IN" dirty="0" smtClean="0"/>
              <a:t>-Heart size is often normal.</a:t>
            </a:r>
          </a:p>
          <a:p>
            <a:pPr marL="0" indent="0">
              <a:buNone/>
            </a:pPr>
            <a:r>
              <a:rPr lang="en-IN" dirty="0" smtClean="0"/>
              <a:t>-But there may be cardiomegaly due to pre-existing myocardial damage.</a:t>
            </a:r>
          </a:p>
          <a:p>
            <a:pPr marL="0" indent="0">
              <a:buNone/>
            </a:pPr>
            <a:r>
              <a:rPr lang="en-IN" sz="3200" b="1" dirty="0" smtClean="0"/>
              <a:t>e)Echocardiography</a:t>
            </a:r>
          </a:p>
          <a:p>
            <a:pPr marL="0" indent="0">
              <a:buNone/>
            </a:pPr>
            <a:r>
              <a:rPr lang="en-IN" dirty="0" smtClean="0"/>
              <a:t>-Assessing left and right ventricular function</a:t>
            </a:r>
          </a:p>
          <a:p>
            <a:pPr marL="0" indent="0">
              <a:buNone/>
            </a:pPr>
            <a:r>
              <a:rPr lang="en-IN" dirty="0" smtClean="0"/>
              <a:t>-Detecting important complication such as mural thrombosis, cardiac rupture, ventricular septal defect, mitral regurgitation and pericardial effusion.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755286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Early Medical Management</a:t>
            </a:r>
          </a:p>
          <a:p>
            <a:pPr marL="0" indent="0">
              <a:buNone/>
            </a:pPr>
            <a:r>
              <a:rPr lang="en-IN" dirty="0" smtClean="0"/>
              <a:t>-Admitted urgently to hospital because of significant risk of death or recurrent myocardial ischemia.</a:t>
            </a:r>
          </a:p>
          <a:p>
            <a:pPr marL="0" indent="0">
              <a:buNone/>
            </a:pPr>
            <a:r>
              <a:rPr lang="en-IN" dirty="0" smtClean="0"/>
              <a:t>-Reduce the incidence by at least 60%.</a:t>
            </a:r>
          </a:p>
          <a:p>
            <a:pPr marL="0" indent="0">
              <a:buNone/>
            </a:pPr>
            <a:r>
              <a:rPr lang="en-IN" dirty="0" smtClean="0"/>
              <a:t>-Oxygen by nasal cannula 2-4 L/min if hypoxia is present.</a:t>
            </a:r>
          </a:p>
          <a:p>
            <a:pPr marL="0" indent="0">
              <a:buNone/>
            </a:pPr>
            <a:r>
              <a:rPr lang="en-IN" dirty="0" smtClean="0"/>
              <a:t>-Brief history/risk factors and immediate</a:t>
            </a:r>
          </a:p>
          <a:p>
            <a:pPr marL="0" indent="0">
              <a:buNone/>
            </a:pPr>
            <a:r>
              <a:rPr lang="en-IN" dirty="0" smtClean="0"/>
              <a:t>*Intravenous access plus blood for markers</a:t>
            </a:r>
          </a:p>
          <a:p>
            <a:pPr marL="0" indent="0">
              <a:buNone/>
            </a:pPr>
            <a:r>
              <a:rPr lang="en-IN" dirty="0" smtClean="0"/>
              <a:t>*12- lead ECG</a:t>
            </a:r>
          </a:p>
          <a:p>
            <a:pPr marL="0" indent="0">
              <a:buNone/>
            </a:pPr>
            <a:r>
              <a:rPr lang="en-IN" dirty="0" smtClean="0"/>
              <a:t>-Aim of early management</a:t>
            </a:r>
          </a:p>
          <a:p>
            <a:pPr marL="0" indent="0">
              <a:buNone/>
            </a:pPr>
            <a:r>
              <a:rPr lang="en-IN" dirty="0" smtClean="0"/>
              <a:t>*Analgesia</a:t>
            </a:r>
          </a:p>
          <a:p>
            <a:pPr marL="0" indent="0">
              <a:buNone/>
            </a:pPr>
            <a:r>
              <a:rPr lang="en-IN" dirty="0" smtClean="0"/>
              <a:t>*Antithrombotic therapy</a:t>
            </a:r>
          </a:p>
          <a:p>
            <a:pPr marL="0" indent="0">
              <a:buNone/>
            </a:pPr>
            <a:r>
              <a:rPr lang="en-IN" dirty="0" smtClean="0"/>
              <a:t>*Anti-angina therapy</a:t>
            </a:r>
          </a:p>
          <a:p>
            <a:pPr marL="0" indent="0">
              <a:buNone/>
            </a:pPr>
            <a:r>
              <a:rPr lang="en-IN" dirty="0" smtClean="0"/>
              <a:t>*Reperfusion therapy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08106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Anti-angina Therapy</a:t>
            </a:r>
          </a:p>
          <a:p>
            <a:pPr marL="0" indent="0">
              <a:buNone/>
            </a:pPr>
            <a:r>
              <a:rPr lang="en-IN" sz="3200" b="1" dirty="0" smtClean="0"/>
              <a:t>-Sublingual </a:t>
            </a:r>
            <a:r>
              <a:rPr lang="en-IN" sz="3200" b="1" dirty="0" err="1" smtClean="0"/>
              <a:t>glyceryl</a:t>
            </a:r>
            <a:r>
              <a:rPr lang="en-IN" sz="3200" b="1" dirty="0" smtClean="0"/>
              <a:t> </a:t>
            </a:r>
            <a:r>
              <a:rPr lang="en-IN" sz="3200" b="1" dirty="0" err="1" smtClean="0"/>
              <a:t>trinitrate</a:t>
            </a:r>
            <a:r>
              <a:rPr lang="en-IN" sz="3200" b="1" dirty="0" smtClean="0"/>
              <a:t> (300-500mcg): </a:t>
            </a:r>
            <a:r>
              <a:rPr lang="en-IN" dirty="0" smtClean="0"/>
              <a:t>valuable first aid measure.</a:t>
            </a:r>
          </a:p>
          <a:p>
            <a:pPr marL="0" indent="0">
              <a:buNone/>
            </a:pPr>
            <a:r>
              <a:rPr lang="en-IN" sz="3200" b="1" dirty="0" smtClean="0"/>
              <a:t>-IV nitrate (GTN 0.6-1.2 mg/</a:t>
            </a:r>
            <a:r>
              <a:rPr lang="en-IN" sz="3200" b="1" dirty="0" err="1" smtClean="0"/>
              <a:t>hr</a:t>
            </a:r>
            <a:r>
              <a:rPr lang="en-IN" sz="3200" b="1" dirty="0" smtClean="0"/>
              <a:t> or </a:t>
            </a:r>
            <a:r>
              <a:rPr lang="en-IN" sz="3200" b="1" dirty="0" err="1" smtClean="0"/>
              <a:t>isosorbide</a:t>
            </a:r>
            <a:r>
              <a:rPr lang="en-IN" sz="3200" b="1" dirty="0" smtClean="0"/>
              <a:t> </a:t>
            </a:r>
            <a:r>
              <a:rPr lang="en-IN" sz="3200" b="1" dirty="0" err="1" smtClean="0"/>
              <a:t>dinitrate</a:t>
            </a:r>
            <a:r>
              <a:rPr lang="en-IN" sz="3200" b="1" dirty="0" smtClean="0"/>
              <a:t> 1-2 mg/</a:t>
            </a:r>
            <a:r>
              <a:rPr lang="en-IN" sz="3200" b="1" dirty="0" err="1" smtClean="0"/>
              <a:t>hr</a:t>
            </a:r>
            <a:r>
              <a:rPr lang="en-IN" sz="3200" b="1" dirty="0" smtClean="0"/>
              <a:t>): </a:t>
            </a:r>
            <a:r>
              <a:rPr lang="en-IN" dirty="0" smtClean="0"/>
              <a:t>left ventricular failure and the relief of recurrent or persistent ischemic pain</a:t>
            </a:r>
          </a:p>
          <a:p>
            <a:pPr marL="0" indent="0">
              <a:buNone/>
            </a:pPr>
            <a:r>
              <a:rPr lang="en-IN" sz="3200" b="1" dirty="0" smtClean="0"/>
              <a:t>-IV B-blockers (Atenolol 5-10 mg or </a:t>
            </a:r>
            <a:r>
              <a:rPr lang="en-IN" sz="3200" b="1" dirty="0" err="1" smtClean="0"/>
              <a:t>Metoprolol</a:t>
            </a:r>
            <a:r>
              <a:rPr lang="en-IN" sz="3200" b="1" dirty="0" smtClean="0"/>
              <a:t> 5-15 mg given over 5 </a:t>
            </a:r>
            <a:r>
              <a:rPr lang="en-IN" sz="3200" b="1" dirty="0" err="1" smtClean="0"/>
              <a:t>mins</a:t>
            </a:r>
            <a:r>
              <a:rPr lang="en-IN" sz="3200" b="1" dirty="0" smtClean="0"/>
              <a:t>): </a:t>
            </a:r>
            <a:r>
              <a:rPr lang="en-IN" dirty="0" smtClean="0"/>
              <a:t>relieve pain, reduce arrhythmias and improve short term mortality.</a:t>
            </a:r>
          </a:p>
          <a:p>
            <a:pPr marL="0" indent="0">
              <a:buNone/>
            </a:pPr>
            <a:r>
              <a:rPr lang="en-IN" dirty="0" smtClean="0"/>
              <a:t>*</a:t>
            </a:r>
            <a:r>
              <a:rPr lang="en-IN" dirty="0" err="1" smtClean="0"/>
              <a:t>Containdicated</a:t>
            </a:r>
            <a:r>
              <a:rPr lang="en-IN" dirty="0" smtClean="0"/>
              <a:t> in Heart failure (pulmonary </a:t>
            </a:r>
            <a:r>
              <a:rPr lang="en-IN" dirty="0" err="1" smtClean="0"/>
              <a:t>edema</a:t>
            </a:r>
            <a:r>
              <a:rPr lang="en-IN" dirty="0" smtClean="0"/>
              <a:t>), Hypotension (systolic BP&lt;105 </a:t>
            </a:r>
            <a:r>
              <a:rPr lang="en-IN" dirty="0" err="1" smtClean="0"/>
              <a:t>mmhg</a:t>
            </a:r>
            <a:r>
              <a:rPr lang="en-IN" dirty="0" smtClean="0"/>
              <a:t>) and Bradycardia (HR&lt;65/min</a:t>
            </a:r>
            <a:r>
              <a:rPr lang="en-IN" dirty="0" smtClean="0"/>
              <a:t>)</a:t>
            </a:r>
          </a:p>
          <a:p>
            <a:pPr marL="0" indent="0">
              <a:buNone/>
            </a:pPr>
            <a:r>
              <a:rPr lang="en-IN" sz="3200" b="1" dirty="0" smtClean="0"/>
              <a:t>-</a:t>
            </a:r>
            <a:r>
              <a:rPr lang="en-IN" sz="3200" b="1" dirty="0" err="1" smtClean="0"/>
              <a:t>Dihydropyridine</a:t>
            </a:r>
            <a:r>
              <a:rPr lang="en-IN" sz="3200" b="1" dirty="0" smtClean="0"/>
              <a:t> calcium channel blockers: </a:t>
            </a:r>
            <a:r>
              <a:rPr lang="en-IN" dirty="0" err="1" smtClean="0"/>
              <a:t>Nifedipine</a:t>
            </a:r>
            <a:r>
              <a:rPr lang="en-IN" dirty="0" smtClean="0"/>
              <a:t> or amlodipine can be added to the B-blockers if there is persistent chest discomfort.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518191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Analgesia</a:t>
            </a:r>
          </a:p>
          <a:p>
            <a:pPr marL="0" indent="0">
              <a:buNone/>
            </a:pPr>
            <a:r>
              <a:rPr lang="en-IN" dirty="0" smtClean="0"/>
              <a:t>-Essential not only to relieve distress, but also to lower adrenergic drive</a:t>
            </a:r>
          </a:p>
          <a:p>
            <a:pPr marL="0" indent="0">
              <a:buNone/>
            </a:pPr>
            <a:r>
              <a:rPr lang="en-IN" dirty="0" smtClean="0"/>
              <a:t>-IV opiates: initially morphine sulphate 5-10 mg or </a:t>
            </a:r>
            <a:r>
              <a:rPr lang="en-IN" dirty="0" err="1" smtClean="0"/>
              <a:t>diamorphine</a:t>
            </a:r>
            <a:r>
              <a:rPr lang="en-IN" dirty="0" smtClean="0"/>
              <a:t> 2.5-5mg.</a:t>
            </a:r>
          </a:p>
          <a:p>
            <a:pPr marL="0" indent="0">
              <a:buNone/>
            </a:pPr>
            <a:r>
              <a:rPr lang="en-IN" dirty="0" smtClean="0"/>
              <a:t>-IV </a:t>
            </a:r>
            <a:r>
              <a:rPr lang="en-IN" dirty="0" err="1" smtClean="0"/>
              <a:t>Antiemetics</a:t>
            </a:r>
            <a:r>
              <a:rPr lang="en-IN" dirty="0" smtClean="0"/>
              <a:t>: initially metoclopramide 10mg.</a:t>
            </a:r>
          </a:p>
          <a:p>
            <a:pPr marL="0" indent="0">
              <a:buNone/>
            </a:pPr>
            <a:r>
              <a:rPr lang="en-IN" dirty="0" smtClean="0"/>
              <a:t>-Intramuscular injections should be avoided</a:t>
            </a:r>
          </a:p>
          <a:p>
            <a:pPr marL="0" indent="0">
              <a:buNone/>
            </a:pPr>
            <a:r>
              <a:rPr lang="en-IN" dirty="0" smtClean="0"/>
              <a:t>*Poor skeletal muscle perfusion</a:t>
            </a:r>
          </a:p>
          <a:p>
            <a:pPr marL="0" indent="0">
              <a:buNone/>
            </a:pPr>
            <a:r>
              <a:rPr lang="en-IN" dirty="0" smtClean="0"/>
              <a:t>*Painful haematoma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3600" b="1" dirty="0" smtClean="0"/>
              <a:t>Antithrombotic Therapy</a:t>
            </a:r>
          </a:p>
          <a:p>
            <a:pPr marL="0" indent="0">
              <a:buNone/>
            </a:pPr>
            <a:r>
              <a:rPr lang="en-IN" sz="3200" b="1" dirty="0" smtClean="0"/>
              <a:t>1)Antiplatelet therapy</a:t>
            </a:r>
          </a:p>
          <a:p>
            <a:pPr marL="0" indent="0">
              <a:buNone/>
            </a:pPr>
            <a:r>
              <a:rPr lang="en-IN" dirty="0" smtClean="0"/>
              <a:t>a)Aspirin: oral dose of 300 mg first tablet within the first 12 hours, f/b 75 mg.</a:t>
            </a:r>
          </a:p>
          <a:p>
            <a:pPr marL="0" indent="0">
              <a:buNone/>
            </a:pPr>
            <a:r>
              <a:rPr lang="en-IN" dirty="0" smtClean="0"/>
              <a:t>b)Aspirin plus </a:t>
            </a:r>
            <a:r>
              <a:rPr lang="en-IN" dirty="0" err="1" smtClean="0"/>
              <a:t>clopidogrel</a:t>
            </a:r>
            <a:r>
              <a:rPr lang="en-IN" dirty="0" smtClean="0"/>
              <a:t> 600mg: early(within 12 hours), f/b 150 mg daily for 1 week and 75 mg daily there after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603582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dirty="0" err="1" smtClean="0"/>
              <a:t>Ticagrelor</a:t>
            </a:r>
            <a:r>
              <a:rPr lang="en-IN" dirty="0" smtClean="0"/>
              <a:t> (180 mg f/b 90 mg 12 hourly): more effective than </a:t>
            </a:r>
            <a:r>
              <a:rPr lang="en-IN" dirty="0" err="1" smtClean="0"/>
              <a:t>clopidogrel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r>
              <a:rPr lang="en-IN" dirty="0" smtClean="0"/>
              <a:t>-Antiplatelet treatment with IV glycoprotein </a:t>
            </a:r>
            <a:r>
              <a:rPr lang="en-IN" dirty="0" err="1" smtClean="0"/>
              <a:t>IIb</a:t>
            </a:r>
            <a:r>
              <a:rPr lang="en-IN" dirty="0" smtClean="0"/>
              <a:t>/</a:t>
            </a:r>
            <a:r>
              <a:rPr lang="en-IN" dirty="0" err="1" smtClean="0"/>
              <a:t>IIIa</a:t>
            </a:r>
            <a:r>
              <a:rPr lang="en-IN" dirty="0" smtClean="0"/>
              <a:t> inhibitors reduces the combined endpoint of death or MI and used in context of PCI.</a:t>
            </a:r>
          </a:p>
          <a:p>
            <a:pPr marL="0" indent="0">
              <a:buNone/>
            </a:pPr>
            <a:r>
              <a:rPr lang="en-IN" sz="3200" b="1" dirty="0" smtClean="0"/>
              <a:t>2)</a:t>
            </a:r>
            <a:r>
              <a:rPr lang="en-IN" sz="3200" b="1" dirty="0" err="1" smtClean="0"/>
              <a:t>Anticoagulats</a:t>
            </a:r>
            <a:endParaRPr lang="en-IN" sz="3200" b="1" dirty="0" smtClean="0"/>
          </a:p>
          <a:p>
            <a:pPr marL="0" indent="0">
              <a:buNone/>
            </a:pPr>
            <a:r>
              <a:rPr lang="en-IN" dirty="0" smtClean="0"/>
              <a:t>-Reduces the risk of thromboembolic complication.</a:t>
            </a:r>
          </a:p>
          <a:p>
            <a:pPr marL="0" indent="0">
              <a:buNone/>
            </a:pPr>
            <a:r>
              <a:rPr lang="en-IN" dirty="0" smtClean="0"/>
              <a:t>-Prevent </a:t>
            </a:r>
            <a:r>
              <a:rPr lang="en-IN" dirty="0" err="1" smtClean="0"/>
              <a:t>reinfarction</a:t>
            </a:r>
            <a:r>
              <a:rPr lang="en-IN" dirty="0" smtClean="0"/>
              <a:t> in the absence of reperfusion therapy or after successful thrombolysis.</a:t>
            </a:r>
          </a:p>
          <a:p>
            <a:pPr marL="0" indent="0">
              <a:buNone/>
            </a:pPr>
            <a:r>
              <a:rPr lang="en-IN" dirty="0" smtClean="0"/>
              <a:t>-Unfractionated heparin, fractionated or a </a:t>
            </a:r>
            <a:r>
              <a:rPr lang="en-IN" dirty="0" err="1" smtClean="0"/>
              <a:t>pentasaccharide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r>
              <a:rPr lang="en-IN" dirty="0" smtClean="0"/>
              <a:t>-Continued for 8 days or until discharge from hospital or coronary revascularisation.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073768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 smtClean="0"/>
              <a:t>Reperfusion therapy</a:t>
            </a:r>
          </a:p>
          <a:p>
            <a:pPr marL="0" indent="0">
              <a:buNone/>
            </a:pPr>
            <a:r>
              <a:rPr lang="en-IN" dirty="0" smtClean="0"/>
              <a:t>-Depending on the type of MI, outcome of reperfusion therapies varies</a:t>
            </a:r>
          </a:p>
          <a:p>
            <a:pPr marL="0" indent="0">
              <a:buNone/>
            </a:pPr>
            <a:r>
              <a:rPr lang="en-IN" dirty="0" smtClean="0"/>
              <a:t>*In NSTEMI: No demonstrable benefit.</a:t>
            </a:r>
          </a:p>
          <a:p>
            <a:pPr marL="0" indent="0">
              <a:buNone/>
            </a:pPr>
            <a:r>
              <a:rPr lang="en-IN" dirty="0" smtClean="0"/>
              <a:t>*In STEMI: restore coronary artery patency and preserve left ventricular function and improves survival</a:t>
            </a:r>
          </a:p>
          <a:p>
            <a:pPr marL="0" indent="0">
              <a:buNone/>
            </a:pPr>
            <a:r>
              <a:rPr lang="en-IN" dirty="0" smtClean="0"/>
              <a:t>-Medium to high risk patients do benefit but this does not need to take place in the first 12 hours.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Thrombolysis</a:t>
            </a:r>
          </a:p>
          <a:p>
            <a:pPr marL="0" indent="0">
              <a:buNone/>
            </a:pPr>
            <a:r>
              <a:rPr lang="en-IN" dirty="0" smtClean="0"/>
              <a:t>-Reduces hospital mortality by 25-50 %</a:t>
            </a:r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dirty="0" err="1" smtClean="0"/>
              <a:t>Alteplase</a:t>
            </a:r>
            <a:r>
              <a:rPr lang="en-IN" dirty="0" smtClean="0"/>
              <a:t> (human tissue plasminogen activator)</a:t>
            </a:r>
          </a:p>
          <a:p>
            <a:pPr marL="0" indent="0">
              <a:buNone/>
            </a:pPr>
            <a:r>
              <a:rPr lang="en-IN" dirty="0" smtClean="0"/>
              <a:t>*over 90 </a:t>
            </a:r>
            <a:r>
              <a:rPr lang="en-IN" dirty="0" err="1" smtClean="0"/>
              <a:t>mins</a:t>
            </a:r>
            <a:r>
              <a:rPr lang="en-IN" dirty="0" smtClean="0"/>
              <a:t> (bolus dose of 15 mg)</a:t>
            </a:r>
          </a:p>
          <a:p>
            <a:pPr marL="0" indent="0">
              <a:buNone/>
            </a:pPr>
            <a:r>
              <a:rPr lang="en-IN" dirty="0" smtClean="0"/>
              <a:t>*f/b 0.75 mg/kg body weight, but not exceeding 50 mg, over 30 </a:t>
            </a:r>
            <a:r>
              <a:rPr lang="en-IN" dirty="0" err="1" smtClean="0"/>
              <a:t>mins</a:t>
            </a:r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385114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*then 0.5 mg/</a:t>
            </a:r>
            <a:r>
              <a:rPr lang="en-IN" dirty="0" err="1" smtClean="0"/>
              <a:t>kgbody</a:t>
            </a:r>
            <a:r>
              <a:rPr lang="en-IN" dirty="0" smtClean="0"/>
              <a:t> weight but not exceeding 35 mg over 60 </a:t>
            </a:r>
            <a:r>
              <a:rPr lang="en-IN" dirty="0" err="1" smtClean="0"/>
              <a:t>mins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*better survival rates than other thrombolytic agents, such as streptokinase.</a:t>
            </a:r>
          </a:p>
          <a:p>
            <a:pPr marL="0" indent="0">
              <a:buNone/>
            </a:pPr>
            <a:r>
              <a:rPr lang="en-IN" dirty="0" smtClean="0"/>
              <a:t>-Analogue of </a:t>
            </a:r>
            <a:r>
              <a:rPr lang="en-IN" dirty="0" err="1" smtClean="0"/>
              <a:t>tPA</a:t>
            </a:r>
            <a:r>
              <a:rPr lang="en-IN" dirty="0"/>
              <a:t> </a:t>
            </a:r>
            <a:r>
              <a:rPr lang="en-IN" dirty="0" smtClean="0"/>
              <a:t>(</a:t>
            </a:r>
            <a:r>
              <a:rPr lang="en-IN" dirty="0" err="1" smtClean="0"/>
              <a:t>tenecteplase</a:t>
            </a:r>
            <a:r>
              <a:rPr lang="en-IN" dirty="0" smtClean="0"/>
              <a:t> and </a:t>
            </a:r>
            <a:r>
              <a:rPr lang="en-IN" dirty="0" err="1" smtClean="0"/>
              <a:t>reteplase</a:t>
            </a:r>
            <a:r>
              <a:rPr lang="en-IN" dirty="0" smtClean="0"/>
              <a:t>): Longer plasma half life than </a:t>
            </a:r>
            <a:r>
              <a:rPr lang="en-IN" dirty="0" err="1" smtClean="0"/>
              <a:t>alteplase</a:t>
            </a:r>
            <a:r>
              <a:rPr lang="en-IN" dirty="0" smtClean="0"/>
              <a:t> and can be given as an intravenous bolus.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Complication of Acute Coronary syndrome</a:t>
            </a:r>
          </a:p>
          <a:p>
            <a:pPr marL="0" indent="0">
              <a:buNone/>
            </a:pPr>
            <a:r>
              <a:rPr lang="en-IN" dirty="0" smtClean="0"/>
              <a:t>-Arrhythmias</a:t>
            </a:r>
          </a:p>
          <a:p>
            <a:pPr marL="0" indent="0">
              <a:buNone/>
            </a:pPr>
            <a:r>
              <a:rPr lang="en-IN" dirty="0" smtClean="0"/>
              <a:t>-Ischemia</a:t>
            </a:r>
          </a:p>
          <a:p>
            <a:pPr marL="0" indent="0">
              <a:buNone/>
            </a:pPr>
            <a:r>
              <a:rPr lang="en-IN" dirty="0" smtClean="0"/>
              <a:t>-Acute circulatory failure</a:t>
            </a:r>
          </a:p>
          <a:p>
            <a:pPr marL="0" indent="0">
              <a:buNone/>
            </a:pPr>
            <a:r>
              <a:rPr lang="en-IN" dirty="0" smtClean="0"/>
              <a:t>-Pericarditis</a:t>
            </a:r>
          </a:p>
          <a:p>
            <a:pPr marL="0" indent="0">
              <a:buNone/>
            </a:pPr>
            <a:r>
              <a:rPr lang="en-IN" dirty="0" smtClean="0"/>
              <a:t>-Mechanical complications such as rupture of papillary muscle, </a:t>
            </a:r>
            <a:r>
              <a:rPr lang="en-IN" dirty="0" err="1" smtClean="0"/>
              <a:t>interventricular</a:t>
            </a:r>
            <a:r>
              <a:rPr lang="en-IN" dirty="0" smtClean="0"/>
              <a:t> septum and ventricle.</a:t>
            </a:r>
          </a:p>
          <a:p>
            <a:pPr marL="0" indent="0">
              <a:buNone/>
            </a:pPr>
            <a:r>
              <a:rPr lang="en-IN" dirty="0" smtClean="0"/>
              <a:t>-Embolism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245737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5400" b="1" dirty="0" smtClean="0"/>
              <a:t>                    </a:t>
            </a:r>
          </a:p>
          <a:p>
            <a:pPr marL="0" indent="0">
              <a:buNone/>
            </a:pPr>
            <a:endParaRPr lang="en-IN" sz="5400" b="1" dirty="0"/>
          </a:p>
          <a:p>
            <a:pPr marL="0" indent="0">
              <a:buNone/>
            </a:pPr>
            <a:endParaRPr lang="en-IN" sz="5400" b="1" dirty="0" smtClean="0"/>
          </a:p>
          <a:p>
            <a:pPr marL="0" indent="0">
              <a:buNone/>
            </a:pPr>
            <a:r>
              <a:rPr lang="en-IN" sz="5400" b="1" dirty="0"/>
              <a:t> </a:t>
            </a:r>
            <a:r>
              <a:rPr lang="en-IN" sz="5400" b="1" dirty="0" smtClean="0"/>
              <a:t>                             </a:t>
            </a:r>
            <a:r>
              <a:rPr lang="en-IN" sz="5400" b="1" i="1" dirty="0" smtClean="0"/>
              <a:t>THANKS </a:t>
            </a:r>
          </a:p>
          <a:p>
            <a:pPr marL="0" indent="0">
              <a:buNone/>
            </a:pPr>
            <a:r>
              <a:rPr lang="en-IN" sz="5400" b="1" i="1" dirty="0"/>
              <a:t> </a:t>
            </a:r>
            <a:r>
              <a:rPr lang="en-IN" sz="5400" b="1" i="1" dirty="0" smtClean="0"/>
              <a:t>                   FOR LISTENING SINCERLY</a:t>
            </a:r>
            <a:endParaRPr lang="en-IN" sz="5400" b="1" i="1" dirty="0"/>
          </a:p>
        </p:txBody>
      </p:sp>
    </p:spTree>
    <p:extLst>
      <p:ext uri="{BB962C8B-B14F-4D97-AF65-F5344CB8AC3E}">
        <p14:creationId xmlns:p14="http://schemas.microsoft.com/office/powerpoint/2010/main" val="4276092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-Clinical manifestation depend upon the site of the lesion and the vulnerability of the organ supplied.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3200" b="1" dirty="0" smtClean="0"/>
              <a:t>                                     </a:t>
            </a:r>
            <a:r>
              <a:rPr lang="en-IN" sz="3600" b="1" dirty="0" smtClean="0"/>
              <a:t>Early Atherosclerosis</a:t>
            </a:r>
          </a:p>
          <a:p>
            <a:pPr marL="0" indent="0">
              <a:buNone/>
            </a:pPr>
            <a:r>
              <a:rPr lang="en-IN" dirty="0" smtClean="0"/>
              <a:t>-Start in 2</a:t>
            </a:r>
            <a:r>
              <a:rPr lang="en-IN" baseline="30000" dirty="0" smtClean="0"/>
              <a:t>nd</a:t>
            </a:r>
            <a:r>
              <a:rPr lang="en-IN" dirty="0" smtClean="0"/>
              <a:t> and 3</a:t>
            </a:r>
            <a:r>
              <a:rPr lang="en-IN" baseline="30000" dirty="0" smtClean="0"/>
              <a:t>rd</a:t>
            </a:r>
            <a:r>
              <a:rPr lang="en-IN" dirty="0" smtClean="0"/>
              <a:t> decade of life</a:t>
            </a:r>
          </a:p>
          <a:p>
            <a:pPr marL="0" indent="0">
              <a:buNone/>
            </a:pPr>
            <a:r>
              <a:rPr lang="en-IN" dirty="0" smtClean="0"/>
              <a:t>-Tend to occur at site of altered arterial shear stress such as bifurcation.</a:t>
            </a:r>
          </a:p>
          <a:p>
            <a:pPr marL="0" indent="0">
              <a:buNone/>
            </a:pPr>
            <a:r>
              <a:rPr lang="en-IN" dirty="0" smtClean="0"/>
              <a:t>-Start with any abnormal endothelial function.</a:t>
            </a:r>
          </a:p>
          <a:p>
            <a:pPr marL="0" indent="0">
              <a:buNone/>
            </a:pPr>
            <a:r>
              <a:rPr lang="en-IN" dirty="0" smtClean="0"/>
              <a:t>-Inflammatory cells, predominantly monocytes, bind to receptors expressed by endothelial cells.</a:t>
            </a:r>
          </a:p>
          <a:p>
            <a:pPr marL="0" indent="0">
              <a:buNone/>
            </a:pPr>
            <a:r>
              <a:rPr lang="en-IN" dirty="0" smtClean="0"/>
              <a:t>-Migrate into the intima.</a:t>
            </a:r>
          </a:p>
          <a:p>
            <a:pPr marL="0" indent="0">
              <a:buNone/>
            </a:pPr>
            <a:r>
              <a:rPr lang="en-IN" dirty="0" smtClean="0"/>
              <a:t>-Take up oxidised low density lipoprotein(LDL) particles.</a:t>
            </a:r>
          </a:p>
          <a:p>
            <a:pPr marL="0" indent="0">
              <a:buNone/>
            </a:pPr>
            <a:r>
              <a:rPr lang="en-IN" dirty="0" smtClean="0"/>
              <a:t>-Become lipid laden macrophages or foam cells.</a:t>
            </a:r>
          </a:p>
          <a:p>
            <a:pPr marL="0" indent="0">
              <a:buNone/>
            </a:pPr>
            <a:r>
              <a:rPr lang="en-IN" dirty="0" smtClean="0"/>
              <a:t>-As Foam cells dies, it releases its lipid pool in intimal space with cytokines and growth factor.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02959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-In response, smooth muscle cells migrate from the media of the arterial wall into the intima.</a:t>
            </a:r>
          </a:p>
          <a:p>
            <a:pPr marL="0" indent="0">
              <a:buNone/>
            </a:pPr>
            <a:r>
              <a:rPr lang="en-IN" dirty="0" smtClean="0"/>
              <a:t>-Lipid core will be covered by smooth muscle cells and matrix.</a:t>
            </a:r>
          </a:p>
          <a:p>
            <a:pPr marL="0" indent="0">
              <a:buNone/>
            </a:pPr>
            <a:r>
              <a:rPr lang="en-IN" dirty="0" smtClean="0"/>
              <a:t>-Form stable atherosclerotic plaque that will remain asymptomatic until it becomes large enough to obstruct arterial flow.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3600" b="1" dirty="0" smtClean="0"/>
              <a:t>                         Advanced Atherosclerosis</a:t>
            </a:r>
          </a:p>
          <a:p>
            <a:pPr marL="0" indent="0">
              <a:buNone/>
            </a:pPr>
            <a:r>
              <a:rPr lang="en-IN" dirty="0" smtClean="0"/>
              <a:t>-In established atherosclerotic plaque, macrophages mediate inflammation and smooth muscles cells promote repair.</a:t>
            </a:r>
          </a:p>
          <a:p>
            <a:pPr marL="0" indent="0">
              <a:buNone/>
            </a:pPr>
            <a:r>
              <a:rPr lang="en-IN" dirty="0" smtClean="0"/>
              <a:t>-Cytokines released by macrophages starts degrading smooth muscles layered over plaque.</a:t>
            </a:r>
          </a:p>
          <a:p>
            <a:pPr marL="0" indent="0">
              <a:buNone/>
            </a:pPr>
            <a:r>
              <a:rPr lang="en-IN" dirty="0" smtClean="0"/>
              <a:t>-Now lesion remain vulnerable to mechanical stress that ultimately causes erosion, fissuring or rupture of the plaque surface.</a:t>
            </a:r>
          </a:p>
          <a:p>
            <a:pPr marL="0" indent="0">
              <a:buNone/>
            </a:pPr>
            <a:r>
              <a:rPr lang="en-IN" dirty="0" smtClean="0"/>
              <a:t>-Any breach in the integrity of the plaque will expose its content to blood.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69183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-Trigger platelet aggregation and thrombosis.</a:t>
            </a:r>
          </a:p>
          <a:p>
            <a:pPr marL="0" indent="0">
              <a:buNone/>
            </a:pPr>
            <a:r>
              <a:rPr lang="en-IN" dirty="0" smtClean="0"/>
              <a:t>-That extend into the </a:t>
            </a:r>
            <a:r>
              <a:rPr lang="en-IN" dirty="0" err="1" smtClean="0"/>
              <a:t>ateromatous</a:t>
            </a:r>
            <a:r>
              <a:rPr lang="en-IN" dirty="0" smtClean="0"/>
              <a:t> plaque and the arterial lumen.</a:t>
            </a:r>
          </a:p>
          <a:p>
            <a:pPr marL="0" indent="0">
              <a:buNone/>
            </a:pPr>
            <a:r>
              <a:rPr lang="en-IN" dirty="0" smtClean="0"/>
              <a:t>a)Causes partial or complete obstruction at the site of the lesion.</a:t>
            </a:r>
          </a:p>
          <a:p>
            <a:pPr marL="0" indent="0">
              <a:buNone/>
            </a:pPr>
            <a:r>
              <a:rPr lang="en-IN" dirty="0" smtClean="0"/>
              <a:t>b)Distal embolization resulting in infarction.</a:t>
            </a:r>
          </a:p>
          <a:p>
            <a:pPr marL="0" indent="0">
              <a:buNone/>
            </a:pPr>
            <a:r>
              <a:rPr lang="en-IN" dirty="0" smtClean="0"/>
              <a:t>c)Ischemia of the affected organ.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3600" b="1" dirty="0" smtClean="0"/>
              <a:t>                    Risk Factors of Atherosclerosis</a:t>
            </a:r>
          </a:p>
          <a:p>
            <a:pPr marL="0" indent="0">
              <a:buNone/>
            </a:pPr>
            <a:r>
              <a:rPr lang="en-IN" dirty="0" smtClean="0"/>
              <a:t>-Effect of risk factors is multiplicative rather than additive.</a:t>
            </a:r>
          </a:p>
          <a:p>
            <a:pPr marL="0" indent="0">
              <a:buNone/>
            </a:pPr>
            <a:r>
              <a:rPr lang="en-IN" dirty="0" smtClean="0"/>
              <a:t>2 types</a:t>
            </a:r>
          </a:p>
          <a:p>
            <a:pPr marL="0" indent="0">
              <a:buNone/>
            </a:pPr>
            <a:r>
              <a:rPr lang="en-IN" sz="3600" b="1" dirty="0" smtClean="0"/>
              <a:t>                              Absolute risk</a:t>
            </a:r>
          </a:p>
          <a:p>
            <a:pPr marL="0" indent="0">
              <a:buNone/>
            </a:pPr>
            <a:r>
              <a:rPr lang="en-IN" dirty="0" smtClean="0"/>
              <a:t>-Age</a:t>
            </a:r>
          </a:p>
          <a:p>
            <a:pPr marL="0" indent="0">
              <a:buNone/>
            </a:pPr>
            <a:r>
              <a:rPr lang="en-IN" dirty="0" smtClean="0"/>
              <a:t>-Male sex</a:t>
            </a:r>
          </a:p>
          <a:p>
            <a:pPr marL="0" indent="0">
              <a:buNone/>
            </a:pPr>
            <a:r>
              <a:rPr lang="en-IN" dirty="0" smtClean="0"/>
              <a:t>-Positive family history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44808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                                            Relative risk</a:t>
            </a:r>
          </a:p>
          <a:p>
            <a:pPr marL="0" indent="0">
              <a:buNone/>
            </a:pPr>
            <a:r>
              <a:rPr lang="en-IN" sz="3200" dirty="0" smtClean="0"/>
              <a:t>-Smoking </a:t>
            </a:r>
          </a:p>
          <a:p>
            <a:pPr marL="0" indent="0">
              <a:buNone/>
            </a:pPr>
            <a:r>
              <a:rPr lang="en-IN" sz="3200" dirty="0" smtClean="0"/>
              <a:t>-Hypertension</a:t>
            </a:r>
          </a:p>
          <a:p>
            <a:pPr marL="0" indent="0">
              <a:buNone/>
            </a:pPr>
            <a:r>
              <a:rPr lang="en-IN" sz="3200" dirty="0" smtClean="0"/>
              <a:t>-Diabetes mellitus</a:t>
            </a:r>
          </a:p>
          <a:p>
            <a:pPr marL="0" indent="0">
              <a:buNone/>
            </a:pPr>
            <a:r>
              <a:rPr lang="en-IN" sz="3200" dirty="0" smtClean="0"/>
              <a:t>-Haemostatic factors</a:t>
            </a:r>
          </a:p>
          <a:p>
            <a:pPr marL="0" indent="0">
              <a:buNone/>
            </a:pPr>
            <a:r>
              <a:rPr lang="en-IN" sz="3200" dirty="0" smtClean="0"/>
              <a:t>-Physical activity</a:t>
            </a:r>
          </a:p>
          <a:p>
            <a:pPr marL="0" indent="0">
              <a:buNone/>
            </a:pPr>
            <a:r>
              <a:rPr lang="en-IN" sz="3200" dirty="0" smtClean="0"/>
              <a:t>-Obesity</a:t>
            </a:r>
          </a:p>
          <a:p>
            <a:pPr marL="0" indent="0">
              <a:buNone/>
            </a:pPr>
            <a:r>
              <a:rPr lang="en-IN" sz="3200" dirty="0" smtClean="0"/>
              <a:t>-Alcohol</a:t>
            </a:r>
          </a:p>
          <a:p>
            <a:pPr marL="0" indent="0">
              <a:buNone/>
            </a:pPr>
            <a:r>
              <a:rPr lang="en-IN" sz="3200" dirty="0" smtClean="0"/>
              <a:t>-Other dietary factors</a:t>
            </a:r>
          </a:p>
          <a:p>
            <a:pPr marL="0" indent="0">
              <a:buNone/>
            </a:pPr>
            <a:r>
              <a:rPr lang="en-IN" sz="3200" dirty="0" smtClean="0"/>
              <a:t>-Personality</a:t>
            </a:r>
          </a:p>
          <a:p>
            <a:pPr marL="0" indent="0">
              <a:buNone/>
            </a:pPr>
            <a:r>
              <a:rPr lang="en-IN" sz="3200" dirty="0" smtClean="0"/>
              <a:t>-Social deprivation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00478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Risk Factors: Absolute Risk</a:t>
            </a:r>
          </a:p>
          <a:p>
            <a:pPr marL="0" indent="0">
              <a:buNone/>
            </a:pPr>
            <a:r>
              <a:rPr lang="en-IN" dirty="0" smtClean="0"/>
              <a:t>a)Age &amp; Sex</a:t>
            </a:r>
          </a:p>
          <a:p>
            <a:pPr marL="0" indent="0">
              <a:buNone/>
            </a:pPr>
            <a:r>
              <a:rPr lang="en-IN" dirty="0" smtClean="0"/>
              <a:t>-Premenopausal women have </a:t>
            </a:r>
            <a:r>
              <a:rPr lang="en-IN" dirty="0" err="1" smtClean="0"/>
              <a:t>loer</a:t>
            </a:r>
            <a:r>
              <a:rPr lang="en-IN" dirty="0" smtClean="0"/>
              <a:t> rates of disease than men.</a:t>
            </a:r>
          </a:p>
          <a:p>
            <a:pPr marL="0" indent="0">
              <a:buNone/>
            </a:pPr>
            <a:r>
              <a:rPr lang="en-IN" dirty="0" smtClean="0"/>
              <a:t>-Although this sex difference disappears after the menopause.</a:t>
            </a:r>
          </a:p>
          <a:p>
            <a:pPr marL="0" indent="0">
              <a:buNone/>
            </a:pPr>
            <a:r>
              <a:rPr lang="en-IN" dirty="0" smtClean="0"/>
              <a:t>b)Positive family history</a:t>
            </a:r>
          </a:p>
          <a:p>
            <a:pPr marL="0" indent="0">
              <a:buNone/>
            </a:pPr>
            <a:r>
              <a:rPr lang="en-IN" dirty="0" smtClean="0"/>
              <a:t>-Run in families</a:t>
            </a:r>
          </a:p>
          <a:p>
            <a:pPr marL="0" indent="0">
              <a:buNone/>
            </a:pPr>
            <a:r>
              <a:rPr lang="en-IN" dirty="0" smtClean="0"/>
              <a:t>-Due to combination of shared genetic, environmental and lifestyle factors.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sz="3600" b="1" dirty="0" smtClean="0"/>
              <a:t>Relative risk</a:t>
            </a:r>
          </a:p>
          <a:p>
            <a:pPr marL="0" indent="0">
              <a:buNone/>
            </a:pPr>
            <a:r>
              <a:rPr lang="en-IN" b="1" dirty="0" smtClean="0"/>
              <a:t>a)Smoking</a:t>
            </a:r>
          </a:p>
          <a:p>
            <a:pPr marL="0" indent="0">
              <a:buNone/>
            </a:pPr>
            <a:r>
              <a:rPr lang="en-IN" dirty="0" smtClean="0"/>
              <a:t>-Strong consistent</a:t>
            </a:r>
          </a:p>
          <a:p>
            <a:pPr marL="0" indent="0">
              <a:buNone/>
            </a:pPr>
            <a:r>
              <a:rPr lang="en-IN" dirty="0" smtClean="0"/>
              <a:t>-Dose linked relationship b/w cigarette smoking and IHD especially in younger individuals</a:t>
            </a:r>
          </a:p>
        </p:txBody>
      </p:sp>
    </p:spTree>
    <p:extLst>
      <p:ext uri="{BB962C8B-B14F-4D97-AF65-F5344CB8AC3E}">
        <p14:creationId xmlns:p14="http://schemas.microsoft.com/office/powerpoint/2010/main" val="1595700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/>
              <a:t>b)Hypertension</a:t>
            </a:r>
          </a:p>
          <a:p>
            <a:pPr marL="0" indent="0">
              <a:buNone/>
            </a:pPr>
            <a:r>
              <a:rPr lang="en-IN" dirty="0" smtClean="0"/>
              <a:t>-Directly proportional</a:t>
            </a:r>
          </a:p>
          <a:p>
            <a:pPr marL="0" indent="0">
              <a:buNone/>
            </a:pPr>
            <a:r>
              <a:rPr lang="en-IN" dirty="0" smtClean="0"/>
              <a:t>c)Hypercholesterolemia</a:t>
            </a:r>
          </a:p>
          <a:p>
            <a:pPr marL="0" indent="0">
              <a:buNone/>
            </a:pPr>
            <a:r>
              <a:rPr lang="en-IN" dirty="0" smtClean="0"/>
              <a:t>-Directly proportional to serum cholesterol  concentrations(LDL)</a:t>
            </a:r>
          </a:p>
          <a:p>
            <a:pPr marL="0" indent="0">
              <a:buNone/>
            </a:pPr>
            <a:r>
              <a:rPr lang="en-IN" b="1" dirty="0" smtClean="0"/>
              <a:t>d)Diabetes Mellitus</a:t>
            </a:r>
          </a:p>
          <a:p>
            <a:pPr marL="0" indent="0">
              <a:buNone/>
            </a:pPr>
            <a:r>
              <a:rPr lang="en-IN" dirty="0" smtClean="0"/>
              <a:t>-Men with type 2 DM has 2-4 fold greater annual risk of CAD</a:t>
            </a:r>
          </a:p>
          <a:p>
            <a:pPr marL="0" indent="0">
              <a:buNone/>
            </a:pPr>
            <a:r>
              <a:rPr lang="en-IN" dirty="0" smtClean="0"/>
              <a:t>-Women with Type 2 DM has 3-5 gold increased risk</a:t>
            </a:r>
          </a:p>
          <a:p>
            <a:pPr marL="0" indent="0">
              <a:buNone/>
            </a:pPr>
            <a:r>
              <a:rPr lang="en-IN" b="1" dirty="0" smtClean="0"/>
              <a:t>e)Haemostatic factors</a:t>
            </a:r>
          </a:p>
          <a:p>
            <a:pPr marL="0" indent="0">
              <a:buNone/>
            </a:pPr>
            <a:r>
              <a:rPr lang="en-IN" dirty="0" smtClean="0"/>
              <a:t>-Platelet activation and high level of fibrinogen.</a:t>
            </a:r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dirty="0" err="1" smtClean="0"/>
              <a:t>Antiphospholi</a:t>
            </a:r>
            <a:r>
              <a:rPr lang="en-IN" dirty="0" err="1"/>
              <a:t>p</a:t>
            </a:r>
            <a:r>
              <a:rPr lang="en-IN" dirty="0" err="1" smtClean="0"/>
              <a:t>id</a:t>
            </a:r>
            <a:r>
              <a:rPr lang="en-IN" dirty="0" smtClean="0"/>
              <a:t> antibodies causes recurrent arterial thrombosis</a:t>
            </a:r>
          </a:p>
          <a:p>
            <a:pPr marL="0" indent="0">
              <a:buNone/>
            </a:pPr>
            <a:r>
              <a:rPr lang="en-IN" b="1" dirty="0" smtClean="0"/>
              <a:t>f)Physical activity</a:t>
            </a:r>
          </a:p>
          <a:p>
            <a:pPr marL="0" indent="0">
              <a:buNone/>
            </a:pPr>
            <a:r>
              <a:rPr lang="en-IN" dirty="0" smtClean="0"/>
              <a:t>-Physical inactivity roughly doubles the risk of CAD.</a:t>
            </a:r>
          </a:p>
          <a:p>
            <a:pPr marL="0" indent="0">
              <a:buNone/>
            </a:pPr>
            <a:r>
              <a:rPr lang="en-IN" dirty="0" smtClean="0"/>
              <a:t>-Regular exercise increases serum HDL, lower BP &amp; collateral vessel development.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14513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3114</Words>
  <Application>Microsoft Office PowerPoint</Application>
  <PresentationFormat>Widescreen</PresentationFormat>
  <Paragraphs>387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Calibri</vt:lpstr>
      <vt:lpstr>Calibri Light</vt:lpstr>
      <vt:lpstr>Office Theme</vt:lpstr>
      <vt:lpstr>Ischemic Heart Disease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Preparation of nitrates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Ischemic Heart Disease</dc:title>
  <dc:creator>Admin</dc:creator>
  <cp:lastModifiedBy>Admin</cp:lastModifiedBy>
  <cp:revision>94</cp:revision>
  <dcterms:created xsi:type="dcterms:W3CDTF">2019-11-29T14:21:45Z</dcterms:created>
  <dcterms:modified xsi:type="dcterms:W3CDTF">2019-12-09T18:27:43Z</dcterms:modified>
</cp:coreProperties>
</file>