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10" r:id="rId1"/>
  </p:sldMasterIdLst>
  <p:sldIdLst>
    <p:sldId id="256" r:id="rId2"/>
    <p:sldId id="447" r:id="rId3"/>
    <p:sldId id="450" r:id="rId4"/>
    <p:sldId id="439" r:id="rId5"/>
    <p:sldId id="446" r:id="rId6"/>
    <p:sldId id="445" r:id="rId7"/>
    <p:sldId id="444" r:id="rId8"/>
    <p:sldId id="443" r:id="rId9"/>
    <p:sldId id="442" r:id="rId10"/>
    <p:sldId id="441" r:id="rId11"/>
    <p:sldId id="440" r:id="rId12"/>
    <p:sldId id="448" r:id="rId13"/>
    <p:sldId id="258" r:id="rId14"/>
    <p:sldId id="259" r:id="rId15"/>
    <p:sldId id="260" r:id="rId16"/>
    <p:sldId id="261" r:id="rId17"/>
    <p:sldId id="268" r:id="rId18"/>
    <p:sldId id="269" r:id="rId19"/>
    <p:sldId id="272" r:id="rId20"/>
    <p:sldId id="273" r:id="rId21"/>
    <p:sldId id="274" r:id="rId22"/>
    <p:sldId id="275" r:id="rId23"/>
    <p:sldId id="278" r:id="rId24"/>
    <p:sldId id="279" r:id="rId25"/>
    <p:sldId id="280" r:id="rId26"/>
    <p:sldId id="282" r:id="rId27"/>
    <p:sldId id="281" r:id="rId28"/>
    <p:sldId id="283" r:id="rId29"/>
    <p:sldId id="284" r:id="rId30"/>
    <p:sldId id="286" r:id="rId31"/>
    <p:sldId id="287" r:id="rId32"/>
    <p:sldId id="288" r:id="rId33"/>
    <p:sldId id="289" r:id="rId34"/>
    <p:sldId id="290" r:id="rId35"/>
    <p:sldId id="293" r:id="rId36"/>
    <p:sldId id="294" r:id="rId37"/>
    <p:sldId id="297" r:id="rId38"/>
    <p:sldId id="298" r:id="rId39"/>
    <p:sldId id="299" r:id="rId40"/>
    <p:sldId id="300" r:id="rId41"/>
    <p:sldId id="301" r:id="rId42"/>
    <p:sldId id="451" r:id="rId43"/>
    <p:sldId id="302" r:id="rId44"/>
    <p:sldId id="303"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7" r:id="rId76"/>
    <p:sldId id="338" r:id="rId77"/>
    <p:sldId id="339" r:id="rId78"/>
    <p:sldId id="340" r:id="rId79"/>
    <p:sldId id="341" r:id="rId80"/>
    <p:sldId id="342" r:id="rId81"/>
    <p:sldId id="343" r:id="rId82"/>
    <p:sldId id="344" r:id="rId83"/>
    <p:sldId id="345" r:id="rId84"/>
    <p:sldId id="346" r:id="rId85"/>
    <p:sldId id="347" r:id="rId86"/>
    <p:sldId id="349" r:id="rId87"/>
    <p:sldId id="350" r:id="rId88"/>
    <p:sldId id="351" r:id="rId89"/>
    <p:sldId id="352" r:id="rId90"/>
    <p:sldId id="353" r:id="rId91"/>
    <p:sldId id="354" r:id="rId92"/>
    <p:sldId id="355" r:id="rId93"/>
    <p:sldId id="356"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5" r:id="rId111"/>
    <p:sldId id="376" r:id="rId112"/>
    <p:sldId id="377" r:id="rId113"/>
    <p:sldId id="378" r:id="rId114"/>
    <p:sldId id="379" r:id="rId115"/>
    <p:sldId id="380" r:id="rId116"/>
    <p:sldId id="381" r:id="rId117"/>
    <p:sldId id="383" r:id="rId118"/>
    <p:sldId id="384" r:id="rId119"/>
    <p:sldId id="385" r:id="rId120"/>
    <p:sldId id="386" r:id="rId121"/>
    <p:sldId id="387" r:id="rId122"/>
    <p:sldId id="388"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6" r:id="rId141"/>
    <p:sldId id="407" r:id="rId142"/>
    <p:sldId id="408" r:id="rId143"/>
    <p:sldId id="409" r:id="rId144"/>
    <p:sldId id="410" r:id="rId145"/>
    <p:sldId id="411" r:id="rId146"/>
    <p:sldId id="412" r:id="rId147"/>
    <p:sldId id="413" r:id="rId148"/>
    <p:sldId id="414" r:id="rId149"/>
    <p:sldId id="415" r:id="rId150"/>
    <p:sldId id="416" r:id="rId151"/>
    <p:sldId id="417" r:id="rId152"/>
    <p:sldId id="418" r:id="rId153"/>
    <p:sldId id="419" r:id="rId154"/>
    <p:sldId id="420" r:id="rId155"/>
    <p:sldId id="421" r:id="rId156"/>
    <p:sldId id="422" r:id="rId157"/>
    <p:sldId id="423" r:id="rId158"/>
    <p:sldId id="424" r:id="rId159"/>
    <p:sldId id="425" r:id="rId160"/>
    <p:sldId id="426" r:id="rId161"/>
    <p:sldId id="427" r:id="rId162"/>
    <p:sldId id="428" r:id="rId163"/>
    <p:sldId id="429" r:id="rId164"/>
    <p:sldId id="430" r:id="rId165"/>
    <p:sldId id="433" r:id="rId166"/>
    <p:sldId id="434" r:id="rId167"/>
    <p:sldId id="435" r:id="rId168"/>
    <p:sldId id="436" r:id="rId169"/>
    <p:sldId id="437" r:id="rId170"/>
    <p:sldId id="438" r:id="rId171"/>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horzBarState="maximized">
    <p:restoredLeft sz="34587" autoAdjust="0"/>
    <p:restoredTop sz="94660" autoAdjust="0"/>
  </p:normalViewPr>
  <p:slideViewPr>
    <p:cSldViewPr snapToGrid="0">
      <p:cViewPr varScale="1">
        <p:scale>
          <a:sx n="87" d="100"/>
          <a:sy n="87" d="100"/>
        </p:scale>
        <p:origin x="-2280" y="-90"/>
      </p:cViewPr>
      <p:guideLst>
        <p:guide orient="horz" pos="288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40570"/>
            <a:ext cx="77724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5181600"/>
            <a:ext cx="64008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sz="1400"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88951"/>
            <a:ext cx="2057400"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88951"/>
            <a:ext cx="601980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875867"/>
            <a:ext cx="77724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875621"/>
            <a:ext cx="77724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a:t>
            </a:fld>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844801"/>
            <a:ext cx="4038600"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844801"/>
            <a:ext cx="4038600"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6184"/>
            <a:ext cx="82296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46817"/>
            <a:ext cx="404018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9833"/>
            <a:ext cx="404018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2046817"/>
            <a:ext cx="4041775"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899833"/>
            <a:ext cx="404177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364067"/>
            <a:ext cx="3008313"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64070"/>
            <a:ext cx="5111750"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913470"/>
            <a:ext cx="3008313"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6400801"/>
            <a:ext cx="54864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17033"/>
            <a:ext cx="54864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7156452"/>
            <a:ext cx="54864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a:t>
            </a:fld>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6184"/>
            <a:ext cx="82296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2133604"/>
            <a:ext cx="82296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8475137"/>
            <a:ext cx="21336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564CF2E0-CCC4-4E1E-9902-C3C36AB3FDA4}" type="datetimeFigureOut">
              <a:rPr lang="en-US" smtClean="0"/>
              <a:pPr algn="r" eaLnBrk="1" latinLnBrk="0" hangingPunct="1"/>
              <a:t>11/17/2023</a:t>
            </a:fld>
            <a:endParaRPr lang="en-US" sz="1400" dirty="0">
              <a:solidFill>
                <a:schemeClr val="tx2"/>
              </a:solidFill>
            </a:endParaRPr>
          </a:p>
        </p:txBody>
      </p:sp>
      <p:sp>
        <p:nvSpPr>
          <p:cNvPr id="5" name="Footer Placeholder 4"/>
          <p:cNvSpPr>
            <a:spLocks noGrp="1"/>
          </p:cNvSpPr>
          <p:nvPr>
            <p:ph type="ftr" sz="quarter" idx="3"/>
          </p:nvPr>
        </p:nvSpPr>
        <p:spPr>
          <a:xfrm>
            <a:off x="3124200" y="8475137"/>
            <a:ext cx="28956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sz="1400" dirty="0">
              <a:solidFill>
                <a:schemeClr val="tx2"/>
              </a:solidFill>
            </a:endParaRPr>
          </a:p>
        </p:txBody>
      </p:sp>
      <p:sp>
        <p:nvSpPr>
          <p:cNvPr id="6" name="Slide Number Placeholder 5"/>
          <p:cNvSpPr>
            <a:spLocks noGrp="1"/>
          </p:cNvSpPr>
          <p:nvPr>
            <p:ph type="sldNum" sz="quarter" idx="4"/>
          </p:nvPr>
        </p:nvSpPr>
        <p:spPr>
          <a:xfrm>
            <a:off x="6553200" y="8475137"/>
            <a:ext cx="21336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2.xml"/><Relationship Id="rId4" Type="http://schemas.openxmlformats.org/officeDocument/2006/relationships/image" Target="../media/image12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2.xml"/><Relationship Id="rId4" Type="http://schemas.openxmlformats.org/officeDocument/2006/relationships/image" Target="../media/image12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2.xml"/><Relationship Id="rId4" Type="http://schemas.openxmlformats.org/officeDocument/2006/relationships/image" Target="../media/image145.jpeg"/></Relationships>
</file>

<file path=ppt/slides/_rels/slide12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43.jpe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2.xml"/><Relationship Id="rId4" Type="http://schemas.openxmlformats.org/officeDocument/2006/relationships/image" Target="../media/image161.jpeg"/></Relationships>
</file>

<file path=ppt/slides/_rels/slide13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51.jpeg"/><Relationship Id="rId1" Type="http://schemas.openxmlformats.org/officeDocument/2006/relationships/slideLayout" Target="../slideLayouts/slideLayout12.xml"/><Relationship Id="rId4" Type="http://schemas.openxmlformats.org/officeDocument/2006/relationships/image" Target="../media/image164.jpeg"/></Relationships>
</file>

<file path=ppt/slides/_rels/slide13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image" Target="../media/image167.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8.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image" Target="../media/image103.jpeg"/></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1475232" y="2429256"/>
            <a:ext cx="4395216" cy="524256"/>
          </a:xfrm>
          <a:prstGeom prst="rect">
            <a:avLst/>
          </a:prstGeom>
        </p:spPr>
        <p:txBody>
          <a:bodyPr wrap="none" lIns="0" tIns="0" rIns="0" bIns="0">
            <a:noAutofit/>
          </a:bodyPr>
          <a:lstStyle/>
          <a:p>
            <a:pPr indent="0">
              <a:spcAft>
                <a:spcPts val="6930"/>
              </a:spcAft>
            </a:pPr>
            <a:r>
              <a:rPr lang="en-US" sz="5600" b="1" spc="-50" dirty="0" smtClean="0">
                <a:solidFill>
                  <a:srgbClr val="FF0000"/>
                </a:solidFill>
                <a:latin typeface="Times New Roman"/>
              </a:rPr>
              <a:t>ECG - basics</a:t>
            </a:r>
            <a:endParaRPr lang="en-US" sz="5600" b="1" spc="-50" dirty="0">
              <a:solidFill>
                <a:srgbClr val="FF0000"/>
              </a:solidFill>
              <a:latin typeface="Times New Roman"/>
            </a:endParaRPr>
          </a:p>
        </p:txBody>
      </p:sp>
      <p:sp>
        <p:nvSpPr>
          <p:cNvPr id="4" name="Rectangle 3"/>
          <p:cNvSpPr/>
          <p:nvPr/>
        </p:nvSpPr>
        <p:spPr>
          <a:xfrm>
            <a:off x="1567543" y="4197096"/>
            <a:ext cx="6348113" cy="1880616"/>
          </a:xfrm>
          <a:prstGeom prst="rect">
            <a:avLst/>
          </a:prstGeom>
        </p:spPr>
        <p:txBody>
          <a:bodyPr lIns="0" tIns="0" rIns="0" bIns="0">
            <a:noAutofit/>
          </a:bodyPr>
          <a:lstStyle/>
          <a:p>
            <a:pPr indent="0" algn="just">
              <a:lnSpc>
                <a:spcPts val="5832"/>
              </a:lnSpc>
              <a:spcBef>
                <a:spcPts val="6930"/>
              </a:spcBef>
            </a:pPr>
            <a:endParaRPr lang="en-US" sz="3200" b="1" dirty="0">
              <a:solidFill>
                <a:srgbClr val="FF0000"/>
              </a:solidFill>
              <a:latin typeface="Segoe UI Historic" pitchFamily="34" charset="0"/>
              <a:ea typeface="Segoe UI Historic" pitchFamily="34" charset="0"/>
              <a:cs typeface="Segoe UI Historic" pitchFamily="34" charset="0"/>
            </a:endParaRPr>
          </a:p>
        </p:txBody>
      </p:sp>
      <p:sp>
        <p:nvSpPr>
          <p:cNvPr id="5" name="Rectangle 4"/>
          <p:cNvSpPr/>
          <p:nvPr/>
        </p:nvSpPr>
        <p:spPr>
          <a:xfrm>
            <a:off x="2286000" y="3279339"/>
            <a:ext cx="6161314" cy="3139321"/>
          </a:xfrm>
          <a:prstGeom prst="rect">
            <a:avLst/>
          </a:prstGeom>
        </p:spPr>
        <p:txBody>
          <a:bodyPr wrap="square">
            <a:spAutoFit/>
          </a:bodyPr>
          <a:lstStyle/>
          <a:p>
            <a:r>
              <a:rPr lang="en-US" b="1" dirty="0" smtClean="0">
                <a:solidFill>
                  <a:srgbClr val="C00000"/>
                </a:solidFill>
              </a:rPr>
              <a:t> </a:t>
            </a:r>
            <a:r>
              <a:rPr lang="en-US" b="1" dirty="0" smtClean="0">
                <a:solidFill>
                  <a:srgbClr val="C00000"/>
                </a:solidFill>
              </a:rPr>
              <a:t>                                                    </a:t>
            </a:r>
          </a:p>
          <a:p>
            <a:endParaRPr lang="en-US" b="1" dirty="0" smtClean="0">
              <a:solidFill>
                <a:srgbClr val="C00000"/>
              </a:solidFill>
            </a:endParaRPr>
          </a:p>
          <a:p>
            <a:endParaRPr lang="en-US" b="1" dirty="0" smtClean="0">
              <a:solidFill>
                <a:srgbClr val="C00000"/>
              </a:solidFill>
            </a:endParaRPr>
          </a:p>
          <a:p>
            <a:endParaRPr lang="en-US" b="1" dirty="0" smtClean="0">
              <a:solidFill>
                <a:srgbClr val="C00000"/>
              </a:solidFill>
            </a:endParaRPr>
          </a:p>
          <a:p>
            <a:endParaRPr lang="en-US" b="1" dirty="0" smtClean="0">
              <a:solidFill>
                <a:srgbClr val="C00000"/>
              </a:solidFill>
            </a:endParaRPr>
          </a:p>
          <a:p>
            <a:endParaRPr lang="en-US" b="1" dirty="0" smtClean="0">
              <a:solidFill>
                <a:srgbClr val="C00000"/>
              </a:solidFill>
            </a:endParaRPr>
          </a:p>
          <a:p>
            <a:r>
              <a:rPr lang="en-US" b="1" dirty="0" smtClean="0">
                <a:solidFill>
                  <a:srgbClr val="C00000"/>
                </a:solidFill>
              </a:rPr>
              <a:t>                                                             Dr</a:t>
            </a:r>
            <a:r>
              <a:rPr lang="en-US" b="1" dirty="0" smtClean="0">
                <a:solidFill>
                  <a:srgbClr val="C00000"/>
                </a:solidFill>
              </a:rPr>
              <a:t>. Viral Gandhi</a:t>
            </a:r>
            <a:br>
              <a:rPr lang="en-US" b="1" dirty="0" smtClean="0">
                <a:solidFill>
                  <a:srgbClr val="C00000"/>
                </a:solidFill>
              </a:rPr>
            </a:br>
            <a:r>
              <a:rPr lang="en-US" b="1" dirty="0" smtClean="0">
                <a:solidFill>
                  <a:srgbClr val="C00000"/>
                </a:solidFill>
              </a:rPr>
              <a:t>                                                  MD , </a:t>
            </a:r>
            <a:r>
              <a:rPr lang="en-US" b="1" dirty="0" err="1" smtClean="0">
                <a:solidFill>
                  <a:srgbClr val="C00000"/>
                </a:solidFill>
              </a:rPr>
              <a:t>DrNB</a:t>
            </a:r>
            <a:r>
              <a:rPr lang="en-US" b="1" dirty="0" smtClean="0">
                <a:solidFill>
                  <a:srgbClr val="C00000"/>
                </a:solidFill>
              </a:rPr>
              <a:t> cardiology</a:t>
            </a:r>
            <a:br>
              <a:rPr lang="en-US" b="1" dirty="0" smtClean="0">
                <a:solidFill>
                  <a:srgbClr val="C00000"/>
                </a:solidFill>
              </a:rPr>
            </a:br>
            <a:r>
              <a:rPr lang="en-US" b="1" dirty="0" smtClean="0">
                <a:solidFill>
                  <a:srgbClr val="C00000"/>
                </a:solidFill>
              </a:rPr>
              <a:t>                          </a:t>
            </a:r>
            <a:r>
              <a:rPr lang="en-US" b="1" dirty="0" smtClean="0">
                <a:solidFill>
                  <a:srgbClr val="C00000"/>
                </a:solidFill>
              </a:rPr>
              <a:t>   </a:t>
            </a:r>
            <a:r>
              <a:rPr lang="en-US" b="1" dirty="0" smtClean="0">
                <a:solidFill>
                  <a:srgbClr val="C00000"/>
                </a:solidFill>
              </a:rPr>
              <a:t>assist </a:t>
            </a:r>
            <a:r>
              <a:rPr lang="en-US" b="1" dirty="0" err="1" smtClean="0">
                <a:solidFill>
                  <a:srgbClr val="C00000"/>
                </a:solidFill>
              </a:rPr>
              <a:t>professordept</a:t>
            </a:r>
            <a:r>
              <a:rPr lang="en-US" b="1" dirty="0" smtClean="0">
                <a:solidFill>
                  <a:srgbClr val="C00000"/>
                </a:solidFill>
              </a:rPr>
              <a:t> of cardiology</a:t>
            </a:r>
            <a:br>
              <a:rPr lang="en-US" b="1" dirty="0" smtClean="0">
                <a:solidFill>
                  <a:srgbClr val="C00000"/>
                </a:solidFill>
              </a:rPr>
            </a:br>
            <a:r>
              <a:rPr lang="en-US" b="1" smtClean="0">
                <a:solidFill>
                  <a:srgbClr val="C00000"/>
                </a:solidFill>
              </a:rPr>
              <a:t>                  </a:t>
            </a:r>
            <a:r>
              <a:rPr lang="en-US" b="1" smtClean="0">
                <a:solidFill>
                  <a:srgbClr val="C00000"/>
                </a:solidFill>
              </a:rPr>
              <a:t>  </a:t>
            </a:r>
            <a:r>
              <a:rPr lang="en-US" b="1" dirty="0" smtClean="0">
                <a:solidFill>
                  <a:srgbClr val="C00000"/>
                </a:solidFill>
              </a:rPr>
              <a:t>SBKS medical inst and research centre ,</a:t>
            </a:r>
            <a:br>
              <a:rPr lang="en-US" b="1" dirty="0" smtClean="0">
                <a:solidFill>
                  <a:srgbClr val="C00000"/>
                </a:solidFill>
              </a:rPr>
            </a:br>
            <a:r>
              <a:rPr lang="en-US" b="1" dirty="0" smtClean="0">
                <a:solidFill>
                  <a:srgbClr val="C00000"/>
                </a:solidFill>
              </a:rPr>
              <a:t>  </a:t>
            </a:r>
            <a:r>
              <a:rPr lang="en-US" b="1" dirty="0" err="1" smtClean="0">
                <a:solidFill>
                  <a:srgbClr val="C00000"/>
                </a:solidFill>
              </a:rPr>
              <a:t>sumandeep</a:t>
            </a:r>
            <a:r>
              <a:rPr lang="en-US" b="1" dirty="0" smtClean="0">
                <a:solidFill>
                  <a:srgbClr val="C00000"/>
                </a:solidFill>
              </a:rPr>
              <a:t> </a:t>
            </a:r>
            <a:r>
              <a:rPr lang="en-US" b="1" dirty="0" err="1" smtClean="0">
                <a:solidFill>
                  <a:srgbClr val="C00000"/>
                </a:solidFill>
              </a:rPr>
              <a:t>vidyapeeth</a:t>
            </a:r>
            <a:r>
              <a:rPr lang="en-US" b="1" dirty="0" smtClean="0">
                <a:solidFill>
                  <a:srgbClr val="C00000"/>
                </a:solidFill>
              </a:rPr>
              <a:t> deemed to be university</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Desktop\dr. viral\download.jpg"/>
          <p:cNvPicPr>
            <a:picLocks noChangeAspect="1" noChangeArrowheads="1"/>
          </p:cNvPicPr>
          <p:nvPr/>
        </p:nvPicPr>
        <p:blipFill>
          <a:blip r:embed="rId2"/>
          <a:srcRect/>
          <a:stretch>
            <a:fillRect/>
          </a:stretch>
        </p:blipFill>
        <p:spPr bwMode="auto">
          <a:xfrm>
            <a:off x="922011" y="3026229"/>
            <a:ext cx="7104276" cy="3940627"/>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9248"/>
            <a:ext cx="9144000" cy="1792224"/>
          </a:xfrm>
          <a:prstGeom prst="rect">
            <a:avLst/>
          </a:prstGeom>
        </p:spPr>
      </p:pic>
      <p:pic>
        <p:nvPicPr>
          <p:cNvPr id="3" name="Picture 2"/>
          <p:cNvPicPr>
            <a:picLocks noChangeAspect="1"/>
          </p:cNvPicPr>
          <p:nvPr/>
        </p:nvPicPr>
        <p:blipFill>
          <a:blip r:embed="rId3"/>
          <a:stretch>
            <a:fillRect/>
          </a:stretch>
        </p:blipFill>
        <p:spPr>
          <a:xfrm>
            <a:off x="5474208" y="2231136"/>
            <a:ext cx="3608832" cy="3310128"/>
          </a:xfrm>
          <a:prstGeom prst="rect">
            <a:avLst/>
          </a:prstGeom>
        </p:spPr>
      </p:pic>
      <p:sp>
        <p:nvSpPr>
          <p:cNvPr id="4" name="Rectangle 3"/>
          <p:cNvSpPr/>
          <p:nvPr/>
        </p:nvSpPr>
        <p:spPr>
          <a:xfrm>
            <a:off x="207264" y="67056"/>
            <a:ext cx="2523744" cy="292608"/>
          </a:xfrm>
          <a:prstGeom prst="rect">
            <a:avLst/>
          </a:prstGeom>
          <a:solidFill>
            <a:srgbClr val="8AECF5"/>
          </a:solidFill>
        </p:spPr>
        <p:txBody>
          <a:bodyPr wrap="none" lIns="0" tIns="0" rIns="0" bIns="0">
            <a:noAutofit/>
          </a:bodyPr>
          <a:lstStyle/>
          <a:p>
            <a:pPr indent="0"/>
            <a:r>
              <a:rPr lang="en-US" sz="2800" b="1">
                <a:solidFill>
                  <a:srgbClr val="FF0000"/>
                </a:solidFill>
                <a:latin typeface="Times New Roman"/>
              </a:rPr>
              <a:t>Evolution of AMI</a:t>
            </a:r>
          </a:p>
        </p:txBody>
      </p:sp>
      <p:sp>
        <p:nvSpPr>
          <p:cNvPr id="5" name="Rectangle 4"/>
          <p:cNvSpPr/>
          <p:nvPr/>
        </p:nvSpPr>
        <p:spPr>
          <a:xfrm>
            <a:off x="643128" y="960120"/>
            <a:ext cx="4462272" cy="2450592"/>
          </a:xfrm>
          <a:prstGeom prst="rect">
            <a:avLst/>
          </a:prstGeom>
        </p:spPr>
        <p:txBody>
          <a:bodyPr lIns="0" tIns="0" rIns="0" bIns="0">
            <a:noAutofit/>
          </a:bodyPr>
          <a:lstStyle/>
          <a:p>
            <a:pPr indent="-254000">
              <a:lnSpc>
                <a:spcPts val="2664"/>
              </a:lnSpc>
              <a:spcAft>
                <a:spcPts val="210"/>
              </a:spcAft>
            </a:pPr>
            <a:r>
              <a:rPr lang="en-US" sz="2400">
                <a:latin typeface="Times New Roman"/>
              </a:rPr>
              <a:t>B - Tall T wave </a:t>
            </a:r>
            <a:r>
              <a:rPr lang="en-US" sz="2000" b="1" i="1">
                <a:latin typeface="Times New Roman"/>
              </a:rPr>
              <a:t>(first few minutes of infarct)</a:t>
            </a:r>
          </a:p>
          <a:p>
            <a:pPr indent="-254000">
              <a:lnSpc>
                <a:spcPts val="2688"/>
              </a:lnSpc>
              <a:spcAft>
                <a:spcPts val="210"/>
              </a:spcAft>
            </a:pPr>
            <a:r>
              <a:rPr lang="en-US" sz="2400">
                <a:latin typeface="Times New Roman"/>
              </a:rPr>
              <a:t>C - Tall T wave </a:t>
            </a:r>
            <a:r>
              <a:rPr lang="en-US" sz="2400" u="sng">
                <a:latin typeface="Times New Roman"/>
              </a:rPr>
              <a:t>and</a:t>
            </a:r>
            <a:r>
              <a:rPr lang="en-US" sz="2400">
                <a:latin typeface="Times New Roman"/>
              </a:rPr>
              <a:t> ST elevation </a:t>
            </a:r>
            <a:r>
              <a:rPr lang="en-US" sz="2000" b="1" i="1">
                <a:latin typeface="Times New Roman"/>
              </a:rPr>
              <a:t>(injury)</a:t>
            </a:r>
          </a:p>
          <a:p>
            <a:pPr indent="-254000" algn="just">
              <a:lnSpc>
                <a:spcPts val="2664"/>
              </a:lnSpc>
              <a:spcAft>
                <a:spcPts val="210"/>
              </a:spcAft>
            </a:pPr>
            <a:r>
              <a:rPr lang="en-US" sz="2400">
                <a:latin typeface="Times New Roman"/>
              </a:rPr>
              <a:t>D - Elevated ST </a:t>
            </a:r>
            <a:r>
              <a:rPr lang="en-US" sz="2000" b="1" i="1">
                <a:latin typeface="Times New Roman"/>
              </a:rPr>
              <a:t>(injury),</a:t>
            </a:r>
            <a:r>
              <a:rPr lang="en-US" sz="2400">
                <a:latin typeface="Times New Roman"/>
              </a:rPr>
              <a:t> inverted T wave </a:t>
            </a:r>
            <a:r>
              <a:rPr lang="en-US" sz="2000" b="1" i="1">
                <a:latin typeface="Times New Roman"/>
              </a:rPr>
              <a:t>(ischemia),</a:t>
            </a:r>
            <a:r>
              <a:rPr lang="en-US" sz="2400">
                <a:latin typeface="Times New Roman"/>
              </a:rPr>
              <a:t> Q wave </a:t>
            </a:r>
            <a:r>
              <a:rPr lang="en-US" sz="2000" b="1" i="1">
                <a:latin typeface="Times New Roman"/>
              </a:rPr>
              <a:t>(tissue death)</a:t>
            </a:r>
          </a:p>
        </p:txBody>
      </p:sp>
      <p:sp>
        <p:nvSpPr>
          <p:cNvPr id="6" name="Rectangle 5"/>
          <p:cNvSpPr/>
          <p:nvPr/>
        </p:nvSpPr>
        <p:spPr>
          <a:xfrm>
            <a:off x="643128" y="3532632"/>
            <a:ext cx="4870704" cy="304800"/>
          </a:xfrm>
          <a:prstGeom prst="rect">
            <a:avLst/>
          </a:prstGeom>
        </p:spPr>
        <p:txBody>
          <a:bodyPr wrap="none" lIns="0" tIns="0" rIns="0" bIns="0">
            <a:noAutofit/>
          </a:bodyPr>
          <a:lstStyle/>
          <a:p>
            <a:pPr indent="-254000">
              <a:lnSpc>
                <a:spcPts val="2664"/>
              </a:lnSpc>
              <a:spcAft>
                <a:spcPts val="210"/>
              </a:spcAft>
            </a:pPr>
            <a:r>
              <a:rPr lang="en-US" sz="2400">
                <a:latin typeface="Times New Roman"/>
              </a:rPr>
              <a:t>E - Inverted T wave </a:t>
            </a:r>
            <a:r>
              <a:rPr lang="en-US" sz="2000" b="1" i="1">
                <a:latin typeface="Times New Roman"/>
              </a:rPr>
              <a:t>(ischemia),</a:t>
            </a:r>
            <a:r>
              <a:rPr lang="en-US" sz="2400">
                <a:latin typeface="Times New Roman"/>
              </a:rPr>
              <a:t> Q wave </a:t>
            </a:r>
          </a:p>
        </p:txBody>
      </p:sp>
      <p:sp>
        <p:nvSpPr>
          <p:cNvPr id="7" name="Rectangle 6"/>
          <p:cNvSpPr/>
          <p:nvPr/>
        </p:nvSpPr>
        <p:spPr>
          <a:xfrm>
            <a:off x="643128" y="3886200"/>
            <a:ext cx="4090416" cy="688848"/>
          </a:xfrm>
          <a:prstGeom prst="rect">
            <a:avLst/>
          </a:prstGeom>
        </p:spPr>
        <p:txBody>
          <a:bodyPr lIns="0" tIns="0" rIns="0" bIns="0">
            <a:noAutofit/>
          </a:bodyPr>
          <a:lstStyle/>
          <a:p>
            <a:pPr indent="-254000">
              <a:lnSpc>
                <a:spcPts val="2664"/>
              </a:lnSpc>
              <a:spcAft>
                <a:spcPts val="210"/>
              </a:spcAft>
            </a:pPr>
            <a:r>
              <a:rPr lang="en-US" sz="2000" b="1" i="1">
                <a:latin typeface="Times New Roman"/>
              </a:rPr>
              <a:t>(tissue death)</a:t>
            </a:r>
          </a:p>
          <a:p>
            <a:pPr indent="-254000"/>
            <a:r>
              <a:rPr lang="en-US" sz="2400">
                <a:latin typeface="Times New Roman"/>
              </a:rPr>
              <a:t>F - Q wave </a:t>
            </a:r>
            <a:r>
              <a:rPr lang="en-US" sz="2000" b="1" i="1">
                <a:latin typeface="Times New Roman"/>
              </a:rPr>
              <a:t>(permanent marking)</a:t>
            </a:r>
          </a:p>
        </p:txBody>
      </p:sp>
      <p:sp>
        <p:nvSpPr>
          <p:cNvPr id="8" name="Rectangle 7"/>
          <p:cNvSpPr/>
          <p:nvPr/>
        </p:nvSpPr>
        <p:spPr>
          <a:xfrm>
            <a:off x="5827776" y="6102096"/>
            <a:ext cx="2834640" cy="377952"/>
          </a:xfrm>
          <a:prstGeom prst="rect">
            <a:avLst/>
          </a:prstGeom>
        </p:spPr>
        <p:txBody>
          <a:bodyPr wrap="none" lIns="0" tIns="0" rIns="0" bIns="0">
            <a:noAutofit/>
          </a:bodyPr>
          <a:lstStyle/>
          <a:p>
            <a:pPr indent="0" algn="just"/>
            <a:r>
              <a:rPr lang="en-US" sz="2500" b="1" spc="-50">
                <a:solidFill>
                  <a:srgbClr val="30292A"/>
                </a:solidFill>
                <a:latin typeface="Arial"/>
              </a:rPr>
              <a:t>Evdufoi </a:t>
            </a:r>
            <a:r>
              <a:rPr lang="en-US" sz="1000" i="1">
                <a:solidFill>
                  <a:srgbClr val="30292A"/>
                </a:solidFill>
                <a:latin typeface="Times New Roman"/>
              </a:rPr>
              <a:t>&amp;</a:t>
            </a:r>
            <a:r>
              <a:rPr lang="en-US" sz="2500" b="1" spc="-50">
                <a:solidFill>
                  <a:srgbClr val="30292A"/>
                </a:solidFill>
                <a:latin typeface="Arial"/>
              </a:rPr>
              <a:t> Mm Ml</a:t>
            </a:r>
          </a:p>
        </p:txBody>
      </p:sp>
    </p:spTree>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2127504" y="822960"/>
            <a:ext cx="4687824" cy="573024"/>
          </a:xfrm>
          <a:prstGeom prst="rect">
            <a:avLst/>
          </a:prstGeom>
        </p:spPr>
        <p:txBody>
          <a:bodyPr wrap="none" lIns="0" tIns="0" rIns="0" bIns="0">
            <a:noAutofit/>
          </a:bodyPr>
          <a:lstStyle/>
          <a:p>
            <a:pPr indent="0"/>
            <a:r>
              <a:rPr lang="en-US" sz="4500" b="1">
                <a:solidFill>
                  <a:srgbClr val="FF0000"/>
                </a:solidFill>
                <a:latin typeface="Times New Roman"/>
              </a:rPr>
              <a:t>Anatomic Groups</a:t>
            </a:r>
          </a:p>
        </p:txBody>
      </p:sp>
      <p:graphicFrame>
        <p:nvGraphicFramePr>
          <p:cNvPr id="4" name="Table 3"/>
          <p:cNvGraphicFramePr>
            <a:graphicFrameLocks noGrp="1"/>
          </p:cNvGraphicFramePr>
          <p:nvPr/>
        </p:nvGraphicFramePr>
        <p:xfrm>
          <a:off x="0" y="2011680"/>
          <a:ext cx="9144000" cy="4846320"/>
        </p:xfrm>
        <a:graphic>
          <a:graphicData uri="http://schemas.openxmlformats.org/drawingml/2006/table">
            <a:tbl>
              <a:tblPr/>
              <a:tblGrid>
                <a:gridCol w="2295144">
                  <a:extLst>
                    <a:ext uri="{9D8B030D-6E8A-4147-A177-3AD203B41FA5}">
                      <a16:colId xmlns:a16="http://schemas.microsoft.com/office/drawing/2014/main" xmlns="" val="20000"/>
                    </a:ext>
                  </a:extLst>
                </a:gridCol>
                <a:gridCol w="2276856">
                  <a:extLst>
                    <a:ext uri="{9D8B030D-6E8A-4147-A177-3AD203B41FA5}">
                      <a16:colId xmlns:a16="http://schemas.microsoft.com/office/drawing/2014/main" xmlns="" val="20001"/>
                    </a:ext>
                  </a:extLst>
                </a:gridCol>
                <a:gridCol w="2276856">
                  <a:extLst>
                    <a:ext uri="{9D8B030D-6E8A-4147-A177-3AD203B41FA5}">
                      <a16:colId xmlns:a16="http://schemas.microsoft.com/office/drawing/2014/main" xmlns="" val="20002"/>
                    </a:ext>
                  </a:extLst>
                </a:gridCol>
                <a:gridCol w="2295144">
                  <a:extLst>
                    <a:ext uri="{9D8B030D-6E8A-4147-A177-3AD203B41FA5}">
                      <a16:colId xmlns:a16="http://schemas.microsoft.com/office/drawing/2014/main" xmlns="" val="20003"/>
                    </a:ext>
                  </a:extLst>
                </a:gridCol>
              </a:tblGrid>
              <a:tr h="838200">
                <a:tc>
                  <a:txBody>
                    <a:bodyPr/>
                    <a:lstStyle/>
                    <a:p>
                      <a:pPr indent="0" algn="ctr"/>
                      <a:r>
                        <a:rPr lang="en-US" sz="2700" spc="-50">
                          <a:latin typeface="Calibri"/>
                        </a:rPr>
                        <a:t>1</a:t>
                      </a:r>
                    </a:p>
                  </a:txBody>
                  <a:tcPr marL="0" marR="0" marT="0" marB="0" anchor="ctr"/>
                </a:tc>
                <a:tc>
                  <a:txBody>
                    <a:bodyPr/>
                    <a:lstStyle/>
                    <a:p>
                      <a:pPr indent="0" algn="ctr"/>
                      <a:r>
                        <a:rPr lang="en-US" sz="2700" spc="-50">
                          <a:latin typeface="Calibri"/>
                        </a:rPr>
                        <a:t>aVR</a:t>
                      </a:r>
                    </a:p>
                  </a:txBody>
                  <a:tcPr marL="0" marR="0" marT="0" marB="0" anchor="ctr"/>
                </a:tc>
                <a:tc>
                  <a:txBody>
                    <a:bodyPr/>
                    <a:lstStyle/>
                    <a:p>
                      <a:pPr indent="0" algn="ctr"/>
                      <a:r>
                        <a:rPr lang="en-US" sz="2300">
                          <a:latin typeface="Times New Roman"/>
                        </a:rPr>
                        <a:t>Vi</a:t>
                      </a:r>
                    </a:p>
                  </a:txBody>
                  <a:tcPr marL="0" marR="0" marT="0" marB="0" anchor="ctr">
                    <a:solidFill>
                      <a:srgbClr val="CEE7F4"/>
                    </a:solidFill>
                  </a:tcPr>
                </a:tc>
                <a:tc>
                  <a:txBody>
                    <a:bodyPr/>
                    <a:lstStyle/>
                    <a:p>
                      <a:pPr indent="0" algn="ctr"/>
                      <a:r>
                        <a:rPr lang="en-US" sz="2300">
                          <a:latin typeface="Times New Roman"/>
                        </a:rPr>
                        <a:t>v</a:t>
                      </a:r>
                      <a:r>
                        <a:rPr lang="en-US" sz="2300" baseline="-25000">
                          <a:latin typeface="Times New Roman"/>
                        </a:rPr>
                        <a:t>4</a:t>
                      </a:r>
                    </a:p>
                  </a:txBody>
                  <a:tcPr marL="0" marR="0" marT="0" marB="0" anchor="ctr"/>
                </a:tc>
                <a:extLst>
                  <a:ext uri="{0D108BD9-81ED-4DB2-BD59-A6C34878D82A}">
                    <a16:rowId xmlns:a16="http://schemas.microsoft.com/office/drawing/2014/main" xmlns="" val="10000"/>
                  </a:ext>
                </a:extLst>
              </a:tr>
              <a:tr h="783336">
                <a:tc>
                  <a:txBody>
                    <a:bodyPr/>
                    <a:lstStyle/>
                    <a:p>
                      <a:pPr indent="0" algn="ctr"/>
                      <a:r>
                        <a:rPr lang="en-US" sz="2700" spc="-50">
                          <a:latin typeface="Calibri"/>
                        </a:rPr>
                        <a:t>Lateral</a:t>
                      </a:r>
                    </a:p>
                  </a:txBody>
                  <a:tcPr marL="0" marR="0" marT="0" marB="0"/>
                </a:tc>
                <a:tc>
                  <a:txBody>
                    <a:bodyPr/>
                    <a:lstStyle/>
                    <a:p>
                      <a:pPr indent="0" algn="ctr"/>
                      <a:r>
                        <a:rPr lang="en-US" sz="2700" spc="-50">
                          <a:latin typeface="Calibri"/>
                        </a:rPr>
                        <a:t>None</a:t>
                      </a:r>
                    </a:p>
                  </a:txBody>
                  <a:tcPr marL="0" marR="0" marT="0" marB="0"/>
                </a:tc>
                <a:tc>
                  <a:txBody>
                    <a:bodyPr/>
                    <a:lstStyle/>
                    <a:p>
                      <a:pPr indent="0" algn="ctr"/>
                      <a:r>
                        <a:rPr lang="en-US" sz="2700" spc="-50">
                          <a:latin typeface="Calibri"/>
                        </a:rPr>
                        <a:t>Septal</a:t>
                      </a:r>
                    </a:p>
                  </a:txBody>
                  <a:tcPr marL="0" marR="0" marT="0" marB="0">
                    <a:solidFill>
                      <a:srgbClr val="CEE7F4"/>
                    </a:solidFill>
                  </a:tcPr>
                </a:tc>
                <a:tc>
                  <a:txBody>
                    <a:bodyPr/>
                    <a:lstStyle/>
                    <a:p>
                      <a:pPr indent="0" algn="ctr"/>
                      <a:r>
                        <a:rPr lang="en-US" sz="2700" spc="-50">
                          <a:latin typeface="Calibri"/>
                        </a:rPr>
                        <a:t>Anterior</a:t>
                      </a:r>
                    </a:p>
                  </a:txBody>
                  <a:tcPr marL="0" marR="0" marT="0" marB="0"/>
                </a:tc>
                <a:extLst>
                  <a:ext uri="{0D108BD9-81ED-4DB2-BD59-A6C34878D82A}">
                    <a16:rowId xmlns:a16="http://schemas.microsoft.com/office/drawing/2014/main" xmlns="" val="10001"/>
                  </a:ext>
                </a:extLst>
              </a:tr>
              <a:tr h="829056">
                <a:tc>
                  <a:txBody>
                    <a:bodyPr/>
                    <a:lstStyle/>
                    <a:p>
                      <a:pPr indent="0" algn="ctr"/>
                      <a:r>
                        <a:rPr lang="en-US" sz="2700" spc="-50">
                          <a:latin typeface="Calibri"/>
                        </a:rPr>
                        <a:t>II</a:t>
                      </a:r>
                    </a:p>
                  </a:txBody>
                  <a:tcPr marL="0" marR="0" marT="0" marB="0" anchor="ctr"/>
                </a:tc>
                <a:tc>
                  <a:txBody>
                    <a:bodyPr/>
                    <a:lstStyle/>
                    <a:p>
                      <a:pPr indent="0" algn="ctr"/>
                      <a:r>
                        <a:rPr lang="en-US" sz="2700" spc="-50">
                          <a:latin typeface="Calibri"/>
                        </a:rPr>
                        <a:t>aVL</a:t>
                      </a:r>
                    </a:p>
                  </a:txBody>
                  <a:tcPr marL="0" marR="0" marT="0" marB="0" anchor="ctr"/>
                </a:tc>
                <a:tc>
                  <a:txBody>
                    <a:bodyPr/>
                    <a:lstStyle/>
                    <a:p>
                      <a:pPr indent="0" algn="ctr"/>
                      <a:r>
                        <a:rPr lang="en-US" sz="2300" baseline="30000">
                          <a:latin typeface="Times New Roman"/>
                        </a:rPr>
                        <a:t>V</a:t>
                      </a:r>
                      <a:r>
                        <a:rPr lang="en-US" sz="2300">
                          <a:latin typeface="Times New Roman"/>
                        </a:rPr>
                        <a:t>2</a:t>
                      </a:r>
                    </a:p>
                  </a:txBody>
                  <a:tcPr marL="0" marR="0" marT="0" marB="0" anchor="b">
                    <a:solidFill>
                      <a:srgbClr val="CEE7F4"/>
                    </a:solidFill>
                  </a:tcPr>
                </a:tc>
                <a:tc>
                  <a:txBody>
                    <a:bodyPr/>
                    <a:lstStyle/>
                    <a:p>
                      <a:pPr indent="0" algn="ctr"/>
                      <a:r>
                        <a:rPr lang="en-US" sz="2300">
                          <a:latin typeface="Times New Roman"/>
                        </a:rPr>
                        <a:t>v</a:t>
                      </a:r>
                      <a:r>
                        <a:rPr lang="en-US" sz="2300" baseline="-25000">
                          <a:latin typeface="Times New Roman"/>
                        </a:rPr>
                        <a:t>5</a:t>
                      </a:r>
                    </a:p>
                  </a:txBody>
                  <a:tcPr marL="0" marR="0" marT="0" marB="0" anchor="ctr"/>
                </a:tc>
                <a:extLst>
                  <a:ext uri="{0D108BD9-81ED-4DB2-BD59-A6C34878D82A}">
                    <a16:rowId xmlns:a16="http://schemas.microsoft.com/office/drawing/2014/main" xmlns="" val="10002"/>
                  </a:ext>
                </a:extLst>
              </a:tr>
              <a:tr h="774192">
                <a:tc>
                  <a:txBody>
                    <a:bodyPr/>
                    <a:lstStyle/>
                    <a:p>
                      <a:pPr indent="0" algn="ctr"/>
                      <a:r>
                        <a:rPr lang="en-US" sz="2700" spc="-50">
                          <a:latin typeface="Calibri"/>
                        </a:rPr>
                        <a:t>Inferior</a:t>
                      </a:r>
                    </a:p>
                  </a:txBody>
                  <a:tcPr marL="0" marR="0" marT="0" marB="0"/>
                </a:tc>
                <a:tc>
                  <a:txBody>
                    <a:bodyPr/>
                    <a:lstStyle/>
                    <a:p>
                      <a:pPr indent="0" algn="ctr"/>
                      <a:r>
                        <a:rPr lang="en-US" sz="2700" spc="-50">
                          <a:latin typeface="Calibri"/>
                        </a:rPr>
                        <a:t>Lateral</a:t>
                      </a:r>
                    </a:p>
                  </a:txBody>
                  <a:tcPr marL="0" marR="0" marT="0" marB="0"/>
                </a:tc>
                <a:tc>
                  <a:txBody>
                    <a:bodyPr/>
                    <a:lstStyle/>
                    <a:p>
                      <a:pPr indent="0" algn="ctr"/>
                      <a:r>
                        <a:rPr lang="en-US" sz="2700" spc="-50">
                          <a:latin typeface="Calibri"/>
                        </a:rPr>
                        <a:t>Septal</a:t>
                      </a:r>
                    </a:p>
                  </a:txBody>
                  <a:tcPr marL="0" marR="0" marT="0" marB="0">
                    <a:solidFill>
                      <a:srgbClr val="CEE7F4"/>
                    </a:solidFill>
                  </a:tcPr>
                </a:tc>
                <a:tc>
                  <a:txBody>
                    <a:bodyPr/>
                    <a:lstStyle/>
                    <a:p>
                      <a:pPr indent="0" algn="ctr"/>
                      <a:r>
                        <a:rPr lang="en-US" sz="2700" spc="-50">
                          <a:latin typeface="Calibri"/>
                        </a:rPr>
                        <a:t>Lateral</a:t>
                      </a:r>
                    </a:p>
                  </a:txBody>
                  <a:tcPr marL="0" marR="0" marT="0" marB="0"/>
                </a:tc>
                <a:extLst>
                  <a:ext uri="{0D108BD9-81ED-4DB2-BD59-A6C34878D82A}">
                    <a16:rowId xmlns:a16="http://schemas.microsoft.com/office/drawing/2014/main" xmlns="" val="10003"/>
                  </a:ext>
                </a:extLst>
              </a:tr>
              <a:tr h="850392">
                <a:tc>
                  <a:txBody>
                    <a:bodyPr/>
                    <a:lstStyle/>
                    <a:p>
                      <a:pPr indent="0" algn="ctr"/>
                      <a:r>
                        <a:rPr lang="en-US" sz="2700" spc="-50">
                          <a:latin typeface="Calibri"/>
                        </a:rPr>
                        <a:t>III</a:t>
                      </a:r>
                    </a:p>
                  </a:txBody>
                  <a:tcPr marL="0" marR="0" marT="0" marB="0" anchor="b"/>
                </a:tc>
                <a:tc>
                  <a:txBody>
                    <a:bodyPr/>
                    <a:lstStyle/>
                    <a:p>
                      <a:pPr indent="0" algn="ctr"/>
                      <a:r>
                        <a:rPr lang="en-US" sz="2700" spc="-50">
                          <a:latin typeface="Calibri"/>
                        </a:rPr>
                        <a:t>aVF</a:t>
                      </a:r>
                    </a:p>
                  </a:txBody>
                  <a:tcPr marL="0" marR="0" marT="0" marB="0" anchor="b"/>
                </a:tc>
                <a:tc>
                  <a:txBody>
                    <a:bodyPr/>
                    <a:lstStyle/>
                    <a:p>
                      <a:pPr indent="0" algn="ctr"/>
                      <a:r>
                        <a:rPr lang="en-US" sz="2300" baseline="30000">
                          <a:latin typeface="Times New Roman"/>
                        </a:rPr>
                        <a:t>V</a:t>
                      </a:r>
                      <a:r>
                        <a:rPr lang="en-US" sz="2300">
                          <a:latin typeface="Times New Roman"/>
                        </a:rPr>
                        <a:t>3</a:t>
                      </a:r>
                    </a:p>
                  </a:txBody>
                  <a:tcPr marL="0" marR="0" marT="0" marB="0" anchor="b"/>
                </a:tc>
                <a:tc>
                  <a:txBody>
                    <a:bodyPr/>
                    <a:lstStyle/>
                    <a:p>
                      <a:pPr indent="0" algn="ctr"/>
                      <a:r>
                        <a:rPr lang="en-US" sz="2300">
                          <a:latin typeface="Times New Roman"/>
                        </a:rPr>
                        <a:t>v*</a:t>
                      </a:r>
                    </a:p>
                  </a:txBody>
                  <a:tcPr marL="0" marR="0" marT="0" marB="0" anchor="b"/>
                </a:tc>
                <a:extLst>
                  <a:ext uri="{0D108BD9-81ED-4DB2-BD59-A6C34878D82A}">
                    <a16:rowId xmlns:a16="http://schemas.microsoft.com/office/drawing/2014/main" xmlns="" val="10004"/>
                  </a:ext>
                </a:extLst>
              </a:tr>
              <a:tr h="771144">
                <a:tc>
                  <a:txBody>
                    <a:bodyPr/>
                    <a:lstStyle/>
                    <a:p>
                      <a:pPr indent="0" algn="ctr"/>
                      <a:r>
                        <a:rPr lang="en-US" sz="2700" spc="-50">
                          <a:latin typeface="Calibri"/>
                        </a:rPr>
                        <a:t>Inferior</a:t>
                      </a:r>
                    </a:p>
                  </a:txBody>
                  <a:tcPr marL="0" marR="0" marT="0" marB="0"/>
                </a:tc>
                <a:tc>
                  <a:txBody>
                    <a:bodyPr/>
                    <a:lstStyle/>
                    <a:p>
                      <a:pPr indent="0" algn="ctr"/>
                      <a:r>
                        <a:rPr lang="en-US" sz="2700" spc="-50">
                          <a:latin typeface="Calibri"/>
                        </a:rPr>
                        <a:t>Inferior</a:t>
                      </a:r>
                    </a:p>
                  </a:txBody>
                  <a:tcPr marL="0" marR="0" marT="0" marB="0"/>
                </a:tc>
                <a:tc>
                  <a:txBody>
                    <a:bodyPr/>
                    <a:lstStyle/>
                    <a:p>
                      <a:pPr indent="0" algn="ctr"/>
                      <a:r>
                        <a:rPr lang="en-US" sz="2700" spc="-50">
                          <a:latin typeface="Calibri"/>
                        </a:rPr>
                        <a:t>Anterior</a:t>
                      </a:r>
                    </a:p>
                  </a:txBody>
                  <a:tcPr marL="0" marR="0" marT="0" marB="0"/>
                </a:tc>
                <a:tc>
                  <a:txBody>
                    <a:bodyPr/>
                    <a:lstStyle/>
                    <a:p>
                      <a:pPr indent="0" algn="ctr"/>
                      <a:r>
                        <a:rPr lang="en-US" sz="2700" spc="-50">
                          <a:latin typeface="Calibri"/>
                        </a:rPr>
                        <a:t>Lateral</a:t>
                      </a:r>
                    </a:p>
                  </a:txBody>
                  <a:tcPr marL="0" marR="0" marT="0" marB="0"/>
                </a:tc>
                <a:extLst>
                  <a:ext uri="{0D108BD9-81ED-4DB2-BD59-A6C34878D82A}">
                    <a16:rowId xmlns:a16="http://schemas.microsoft.com/office/drawing/2014/main" xmlns="" val="10005"/>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2511552" y="914400"/>
            <a:ext cx="3919728" cy="475488"/>
          </a:xfrm>
          <a:prstGeom prst="rect">
            <a:avLst/>
          </a:prstGeom>
        </p:spPr>
        <p:txBody>
          <a:bodyPr wrap="none" lIns="0" tIns="0" rIns="0" bIns="0">
            <a:noAutofit/>
          </a:bodyPr>
          <a:lstStyle/>
          <a:p>
            <a:pPr indent="0"/>
            <a:r>
              <a:rPr lang="en-US" sz="3900" b="1">
                <a:solidFill>
                  <a:srgbClr val="FF0000"/>
                </a:solidFill>
                <a:latin typeface="Times New Roman"/>
              </a:rPr>
              <a:t>Anatomic Groups</a:t>
            </a:r>
          </a:p>
        </p:txBody>
      </p:sp>
      <p:graphicFrame>
        <p:nvGraphicFramePr>
          <p:cNvPr id="4" name="Table 3"/>
          <p:cNvGraphicFramePr>
            <a:graphicFrameLocks noGrp="1"/>
          </p:cNvGraphicFramePr>
          <p:nvPr/>
        </p:nvGraphicFramePr>
        <p:xfrm>
          <a:off x="0" y="2011680"/>
          <a:ext cx="9144000" cy="4846320"/>
        </p:xfrm>
        <a:graphic>
          <a:graphicData uri="http://schemas.openxmlformats.org/drawingml/2006/table">
            <a:tbl>
              <a:tblPr/>
              <a:tblGrid>
                <a:gridCol w="2295144">
                  <a:extLst>
                    <a:ext uri="{9D8B030D-6E8A-4147-A177-3AD203B41FA5}">
                      <a16:colId xmlns:a16="http://schemas.microsoft.com/office/drawing/2014/main" xmlns="" val="20000"/>
                    </a:ext>
                  </a:extLst>
                </a:gridCol>
                <a:gridCol w="2276856">
                  <a:extLst>
                    <a:ext uri="{9D8B030D-6E8A-4147-A177-3AD203B41FA5}">
                      <a16:colId xmlns:a16="http://schemas.microsoft.com/office/drawing/2014/main" xmlns="" val="20001"/>
                    </a:ext>
                  </a:extLst>
                </a:gridCol>
                <a:gridCol w="2276856">
                  <a:extLst>
                    <a:ext uri="{9D8B030D-6E8A-4147-A177-3AD203B41FA5}">
                      <a16:colId xmlns:a16="http://schemas.microsoft.com/office/drawing/2014/main" xmlns="" val="20002"/>
                    </a:ext>
                  </a:extLst>
                </a:gridCol>
                <a:gridCol w="2295144">
                  <a:extLst>
                    <a:ext uri="{9D8B030D-6E8A-4147-A177-3AD203B41FA5}">
                      <a16:colId xmlns:a16="http://schemas.microsoft.com/office/drawing/2014/main" xmlns="" val="20003"/>
                    </a:ext>
                  </a:extLst>
                </a:gridCol>
              </a:tblGrid>
              <a:tr h="822960">
                <a:tc>
                  <a:txBody>
                    <a:bodyPr/>
                    <a:lstStyle/>
                    <a:p>
                      <a:pPr indent="0" algn="ctr"/>
                      <a:r>
                        <a:rPr lang="en-US" sz="2700" spc="-50">
                          <a:latin typeface="Calibri"/>
                        </a:rPr>
                        <a:t>1</a:t>
                      </a:r>
                    </a:p>
                  </a:txBody>
                  <a:tcPr marL="0" marR="0" marT="0" marB="0" anchor="ctr"/>
                </a:tc>
                <a:tc>
                  <a:txBody>
                    <a:bodyPr/>
                    <a:lstStyle/>
                    <a:p>
                      <a:pPr indent="0" algn="ctr"/>
                      <a:r>
                        <a:rPr lang="en-US" sz="2700" spc="-50">
                          <a:latin typeface="Calibri"/>
                        </a:rPr>
                        <a:t>aVR</a:t>
                      </a:r>
                    </a:p>
                  </a:txBody>
                  <a:tcPr marL="0" marR="0" marT="0" marB="0" anchor="ctr"/>
                </a:tc>
                <a:tc>
                  <a:txBody>
                    <a:bodyPr/>
                    <a:lstStyle/>
                    <a:p>
                      <a:pPr indent="0" algn="ctr"/>
                      <a:r>
                        <a:rPr lang="en-US" sz="2300">
                          <a:latin typeface="Times New Roman"/>
                        </a:rPr>
                        <a:t>Vi</a:t>
                      </a:r>
                    </a:p>
                  </a:txBody>
                  <a:tcPr marL="0" marR="0" marT="0" marB="0" anchor="ctr"/>
                </a:tc>
                <a:tc>
                  <a:txBody>
                    <a:bodyPr/>
                    <a:lstStyle/>
                    <a:p>
                      <a:pPr indent="0" algn="ctr"/>
                      <a:r>
                        <a:rPr lang="en-US" sz="2300">
                          <a:latin typeface="Times New Roman"/>
                        </a:rPr>
                        <a:t>v</a:t>
                      </a:r>
                      <a:r>
                        <a:rPr lang="en-US" sz="2300" baseline="-25000">
                          <a:latin typeface="Times New Roman"/>
                        </a:rPr>
                        <a:t>4</a:t>
                      </a:r>
                    </a:p>
                  </a:txBody>
                  <a:tcPr marL="0" marR="0" marT="0" marB="0" anchor="ctr">
                    <a:solidFill>
                      <a:srgbClr val="FF97FE"/>
                    </a:solidFill>
                  </a:tcPr>
                </a:tc>
                <a:extLst>
                  <a:ext uri="{0D108BD9-81ED-4DB2-BD59-A6C34878D82A}">
                    <a16:rowId xmlns:a16="http://schemas.microsoft.com/office/drawing/2014/main" xmlns="" val="10000"/>
                  </a:ext>
                </a:extLst>
              </a:tr>
              <a:tr h="798576">
                <a:tc>
                  <a:txBody>
                    <a:bodyPr/>
                    <a:lstStyle/>
                    <a:p>
                      <a:pPr indent="0" algn="ctr"/>
                      <a:r>
                        <a:rPr lang="en-US" sz="2700" spc="-50">
                          <a:latin typeface="Calibri"/>
                        </a:rPr>
                        <a:t>Lateral</a:t>
                      </a:r>
                    </a:p>
                  </a:txBody>
                  <a:tcPr marL="0" marR="0" marT="0" marB="0" anchor="ctr"/>
                </a:tc>
                <a:tc>
                  <a:txBody>
                    <a:bodyPr/>
                    <a:lstStyle/>
                    <a:p>
                      <a:pPr indent="0" algn="ctr"/>
                      <a:r>
                        <a:rPr lang="en-US" sz="2700" spc="-50">
                          <a:latin typeface="Calibri"/>
                        </a:rPr>
                        <a:t>None</a:t>
                      </a:r>
                    </a:p>
                  </a:txBody>
                  <a:tcPr marL="0" marR="0" marT="0" marB="0" anchor="ctr"/>
                </a:tc>
                <a:tc>
                  <a:txBody>
                    <a:bodyPr/>
                    <a:lstStyle/>
                    <a:p>
                      <a:pPr indent="0" algn="ctr"/>
                      <a:r>
                        <a:rPr lang="en-US" sz="2700" spc="-50">
                          <a:latin typeface="Calibri"/>
                        </a:rPr>
                        <a:t>Septal</a:t>
                      </a:r>
                    </a:p>
                  </a:txBody>
                  <a:tcPr marL="0" marR="0" marT="0" marB="0" anchor="ctr"/>
                </a:tc>
                <a:tc>
                  <a:txBody>
                    <a:bodyPr/>
                    <a:lstStyle/>
                    <a:p>
                      <a:pPr indent="0" algn="ctr"/>
                      <a:r>
                        <a:rPr lang="en-US" sz="2700" spc="-50">
                          <a:latin typeface="Calibri"/>
                        </a:rPr>
                        <a:t>Anterior</a:t>
                      </a:r>
                    </a:p>
                  </a:txBody>
                  <a:tcPr marL="0" marR="0" marT="0" marB="0" anchor="ctr">
                    <a:solidFill>
                      <a:srgbClr val="FF97FE"/>
                    </a:solidFill>
                  </a:tcPr>
                </a:tc>
                <a:extLst>
                  <a:ext uri="{0D108BD9-81ED-4DB2-BD59-A6C34878D82A}">
                    <a16:rowId xmlns:a16="http://schemas.microsoft.com/office/drawing/2014/main" xmlns="" val="10001"/>
                  </a:ext>
                </a:extLst>
              </a:tr>
              <a:tr h="829056">
                <a:tc>
                  <a:txBody>
                    <a:bodyPr/>
                    <a:lstStyle/>
                    <a:p>
                      <a:pPr indent="0" algn="ctr"/>
                      <a:r>
                        <a:rPr lang="en-US" sz="2700" spc="-50">
                          <a:latin typeface="Calibri"/>
                        </a:rPr>
                        <a:t>II</a:t>
                      </a:r>
                    </a:p>
                  </a:txBody>
                  <a:tcPr marL="0" marR="0" marT="0" marB="0" anchor="ctr"/>
                </a:tc>
                <a:tc>
                  <a:txBody>
                    <a:bodyPr/>
                    <a:lstStyle/>
                    <a:p>
                      <a:pPr indent="0" algn="ctr"/>
                      <a:r>
                        <a:rPr lang="en-US" sz="2700" spc="-50">
                          <a:latin typeface="Calibri"/>
                        </a:rPr>
                        <a:t>aVL</a:t>
                      </a:r>
                    </a:p>
                  </a:txBody>
                  <a:tcPr marL="0" marR="0" marT="0" marB="0" anchor="ctr"/>
                </a:tc>
                <a:tc>
                  <a:txBody>
                    <a:bodyPr/>
                    <a:lstStyle/>
                    <a:p>
                      <a:pPr indent="0" algn="ctr"/>
                      <a:r>
                        <a:rPr lang="en-US" sz="2300" baseline="30000">
                          <a:latin typeface="Times New Roman"/>
                        </a:rPr>
                        <a:t>V</a:t>
                      </a:r>
                      <a:r>
                        <a:rPr lang="en-US" sz="2300">
                          <a:latin typeface="Times New Roman"/>
                        </a:rPr>
                        <a:t>2</a:t>
                      </a:r>
                    </a:p>
                  </a:txBody>
                  <a:tcPr marL="0" marR="0" marT="0" marB="0" anchor="b"/>
                </a:tc>
                <a:tc>
                  <a:txBody>
                    <a:bodyPr/>
                    <a:lstStyle/>
                    <a:p>
                      <a:pPr indent="0" algn="ctr"/>
                      <a:r>
                        <a:rPr lang="en-US" sz="2300">
                          <a:latin typeface="Times New Roman"/>
                        </a:rPr>
                        <a:t>v</a:t>
                      </a:r>
                      <a:r>
                        <a:rPr lang="en-US" sz="2300" baseline="-25000">
                          <a:latin typeface="Times New Roman"/>
                        </a:rPr>
                        <a:t>5</a:t>
                      </a:r>
                    </a:p>
                  </a:txBody>
                  <a:tcPr marL="0" marR="0" marT="0" marB="0" anchor="ctr"/>
                </a:tc>
                <a:extLst>
                  <a:ext uri="{0D108BD9-81ED-4DB2-BD59-A6C34878D82A}">
                    <a16:rowId xmlns:a16="http://schemas.microsoft.com/office/drawing/2014/main" xmlns="" val="10002"/>
                  </a:ext>
                </a:extLst>
              </a:tr>
              <a:tr h="774192">
                <a:tc>
                  <a:txBody>
                    <a:bodyPr/>
                    <a:lstStyle/>
                    <a:p>
                      <a:pPr indent="0" algn="ctr"/>
                      <a:r>
                        <a:rPr lang="en-US" sz="2700" spc="-50">
                          <a:latin typeface="Calibri"/>
                        </a:rPr>
                        <a:t>Inferior</a:t>
                      </a:r>
                    </a:p>
                  </a:txBody>
                  <a:tcPr marL="0" marR="0" marT="0" marB="0"/>
                </a:tc>
                <a:tc>
                  <a:txBody>
                    <a:bodyPr/>
                    <a:lstStyle/>
                    <a:p>
                      <a:pPr indent="0" algn="ctr"/>
                      <a:r>
                        <a:rPr lang="en-US" sz="2700" spc="-50">
                          <a:latin typeface="Calibri"/>
                        </a:rPr>
                        <a:t>Lateral</a:t>
                      </a:r>
                    </a:p>
                  </a:txBody>
                  <a:tcPr marL="0" marR="0" marT="0" marB="0"/>
                </a:tc>
                <a:tc>
                  <a:txBody>
                    <a:bodyPr/>
                    <a:lstStyle/>
                    <a:p>
                      <a:pPr indent="0" algn="ctr"/>
                      <a:r>
                        <a:rPr lang="en-US" sz="2700" spc="-50">
                          <a:latin typeface="Calibri"/>
                        </a:rPr>
                        <a:t>Septal</a:t>
                      </a:r>
                    </a:p>
                  </a:txBody>
                  <a:tcPr marL="0" marR="0" marT="0" marB="0"/>
                </a:tc>
                <a:tc>
                  <a:txBody>
                    <a:bodyPr/>
                    <a:lstStyle/>
                    <a:p>
                      <a:pPr indent="0" algn="ctr"/>
                      <a:r>
                        <a:rPr lang="en-US" sz="2700" spc="-50">
                          <a:latin typeface="Calibri"/>
                        </a:rPr>
                        <a:t>Lateral</a:t>
                      </a:r>
                    </a:p>
                  </a:txBody>
                  <a:tcPr marL="0" marR="0" marT="0" marB="0"/>
                </a:tc>
                <a:extLst>
                  <a:ext uri="{0D108BD9-81ED-4DB2-BD59-A6C34878D82A}">
                    <a16:rowId xmlns:a16="http://schemas.microsoft.com/office/drawing/2014/main" xmlns="" val="10003"/>
                  </a:ext>
                </a:extLst>
              </a:tr>
              <a:tr h="850392">
                <a:tc>
                  <a:txBody>
                    <a:bodyPr/>
                    <a:lstStyle/>
                    <a:p>
                      <a:pPr indent="0" algn="ctr"/>
                      <a:r>
                        <a:rPr lang="en-US" sz="2700" spc="-50">
                          <a:latin typeface="Calibri"/>
                        </a:rPr>
                        <a:t>III</a:t>
                      </a:r>
                    </a:p>
                  </a:txBody>
                  <a:tcPr marL="0" marR="0" marT="0" marB="0" anchor="b"/>
                </a:tc>
                <a:tc>
                  <a:txBody>
                    <a:bodyPr/>
                    <a:lstStyle/>
                    <a:p>
                      <a:pPr indent="0" algn="ctr"/>
                      <a:r>
                        <a:rPr lang="en-US" sz="2700" spc="-50">
                          <a:latin typeface="Calibri"/>
                        </a:rPr>
                        <a:t>aVF</a:t>
                      </a:r>
                    </a:p>
                  </a:txBody>
                  <a:tcPr marL="0" marR="0" marT="0" marB="0" anchor="b"/>
                </a:tc>
                <a:tc>
                  <a:txBody>
                    <a:bodyPr/>
                    <a:lstStyle/>
                    <a:p>
                      <a:pPr indent="0" algn="ctr"/>
                      <a:r>
                        <a:rPr lang="en-US" sz="2300" baseline="30000">
                          <a:latin typeface="Times New Roman"/>
                        </a:rPr>
                        <a:t>V</a:t>
                      </a:r>
                      <a:r>
                        <a:rPr lang="en-US" sz="2300">
                          <a:latin typeface="Times New Roman"/>
                        </a:rPr>
                        <a:t>3</a:t>
                      </a:r>
                    </a:p>
                  </a:txBody>
                  <a:tcPr marL="0" marR="0" marT="0" marB="0" anchor="b">
                    <a:solidFill>
                      <a:srgbClr val="FF97FE"/>
                    </a:solidFill>
                  </a:tcPr>
                </a:tc>
                <a:tc>
                  <a:txBody>
                    <a:bodyPr/>
                    <a:lstStyle/>
                    <a:p>
                      <a:pPr indent="0" algn="ctr"/>
                      <a:r>
                        <a:rPr lang="en-US" sz="2300">
                          <a:latin typeface="Times New Roman"/>
                        </a:rPr>
                        <a:t>v*</a:t>
                      </a:r>
                    </a:p>
                  </a:txBody>
                  <a:tcPr marL="0" marR="0" marT="0" marB="0" anchor="b"/>
                </a:tc>
                <a:extLst>
                  <a:ext uri="{0D108BD9-81ED-4DB2-BD59-A6C34878D82A}">
                    <a16:rowId xmlns:a16="http://schemas.microsoft.com/office/drawing/2014/main" xmlns="" val="10004"/>
                  </a:ext>
                </a:extLst>
              </a:tr>
              <a:tr h="771144">
                <a:tc>
                  <a:txBody>
                    <a:bodyPr/>
                    <a:lstStyle/>
                    <a:p>
                      <a:pPr indent="0" algn="ctr"/>
                      <a:r>
                        <a:rPr lang="en-US" sz="2700" spc="-50">
                          <a:latin typeface="Calibri"/>
                        </a:rPr>
                        <a:t>Inferior</a:t>
                      </a:r>
                    </a:p>
                  </a:txBody>
                  <a:tcPr marL="0" marR="0" marT="0" marB="0"/>
                </a:tc>
                <a:tc>
                  <a:txBody>
                    <a:bodyPr/>
                    <a:lstStyle/>
                    <a:p>
                      <a:pPr indent="0" algn="ctr"/>
                      <a:r>
                        <a:rPr lang="en-US" sz="2700" spc="-50">
                          <a:latin typeface="Calibri"/>
                        </a:rPr>
                        <a:t>Inferior</a:t>
                      </a:r>
                    </a:p>
                  </a:txBody>
                  <a:tcPr marL="0" marR="0" marT="0" marB="0"/>
                </a:tc>
                <a:tc>
                  <a:txBody>
                    <a:bodyPr/>
                    <a:lstStyle/>
                    <a:p>
                      <a:pPr indent="0" algn="ctr"/>
                      <a:r>
                        <a:rPr lang="en-US" sz="2700" spc="-50">
                          <a:latin typeface="Calibri"/>
                        </a:rPr>
                        <a:t>Anterior</a:t>
                      </a:r>
                    </a:p>
                  </a:txBody>
                  <a:tcPr marL="0" marR="0" marT="0" marB="0">
                    <a:solidFill>
                      <a:srgbClr val="FF97FE"/>
                    </a:solidFill>
                  </a:tcPr>
                </a:tc>
                <a:tc>
                  <a:txBody>
                    <a:bodyPr/>
                    <a:lstStyle/>
                    <a:p>
                      <a:pPr indent="0" algn="ctr"/>
                      <a:r>
                        <a:rPr lang="en-US" sz="2700" spc="-50">
                          <a:latin typeface="Calibri"/>
                        </a:rPr>
                        <a:t>Lateral</a:t>
                      </a:r>
                    </a:p>
                  </a:txBody>
                  <a:tcPr marL="0" marR="0" marT="0" marB="0"/>
                </a:tc>
                <a:extLst>
                  <a:ext uri="{0D108BD9-81ED-4DB2-BD59-A6C34878D82A}">
                    <a16:rowId xmlns:a16="http://schemas.microsoft.com/office/drawing/2014/main" xmlns="" val="10005"/>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2511552" y="914400"/>
            <a:ext cx="3919728" cy="475488"/>
          </a:xfrm>
          <a:prstGeom prst="rect">
            <a:avLst/>
          </a:prstGeom>
        </p:spPr>
        <p:txBody>
          <a:bodyPr wrap="none" lIns="0" tIns="0" rIns="0" bIns="0">
            <a:noAutofit/>
          </a:bodyPr>
          <a:lstStyle/>
          <a:p>
            <a:pPr indent="0"/>
            <a:r>
              <a:rPr lang="en-US" sz="3900" b="1">
                <a:solidFill>
                  <a:srgbClr val="FF0000"/>
                </a:solidFill>
                <a:latin typeface="Times New Roman"/>
              </a:rPr>
              <a:t>Anatomic Groups</a:t>
            </a:r>
          </a:p>
        </p:txBody>
      </p:sp>
      <p:graphicFrame>
        <p:nvGraphicFramePr>
          <p:cNvPr id="4" name="Table 3"/>
          <p:cNvGraphicFramePr>
            <a:graphicFrameLocks noGrp="1"/>
          </p:cNvGraphicFramePr>
          <p:nvPr/>
        </p:nvGraphicFramePr>
        <p:xfrm>
          <a:off x="0" y="2011680"/>
          <a:ext cx="9144000" cy="4846320"/>
        </p:xfrm>
        <a:graphic>
          <a:graphicData uri="http://schemas.openxmlformats.org/drawingml/2006/table">
            <a:tbl>
              <a:tblPr/>
              <a:tblGrid>
                <a:gridCol w="2295144">
                  <a:extLst>
                    <a:ext uri="{9D8B030D-6E8A-4147-A177-3AD203B41FA5}">
                      <a16:colId xmlns:a16="http://schemas.microsoft.com/office/drawing/2014/main" xmlns="" val="20000"/>
                    </a:ext>
                  </a:extLst>
                </a:gridCol>
                <a:gridCol w="2276856">
                  <a:extLst>
                    <a:ext uri="{9D8B030D-6E8A-4147-A177-3AD203B41FA5}">
                      <a16:colId xmlns:a16="http://schemas.microsoft.com/office/drawing/2014/main" xmlns="" val="20001"/>
                    </a:ext>
                  </a:extLst>
                </a:gridCol>
                <a:gridCol w="2276856">
                  <a:extLst>
                    <a:ext uri="{9D8B030D-6E8A-4147-A177-3AD203B41FA5}">
                      <a16:colId xmlns:a16="http://schemas.microsoft.com/office/drawing/2014/main" xmlns="" val="20002"/>
                    </a:ext>
                  </a:extLst>
                </a:gridCol>
                <a:gridCol w="2295144">
                  <a:extLst>
                    <a:ext uri="{9D8B030D-6E8A-4147-A177-3AD203B41FA5}">
                      <a16:colId xmlns:a16="http://schemas.microsoft.com/office/drawing/2014/main" xmlns="" val="20003"/>
                    </a:ext>
                  </a:extLst>
                </a:gridCol>
              </a:tblGrid>
              <a:tr h="841248">
                <a:tc>
                  <a:txBody>
                    <a:bodyPr/>
                    <a:lstStyle/>
                    <a:p>
                      <a:pPr indent="0" algn="ctr"/>
                      <a:r>
                        <a:rPr lang="en-US" sz="2700" spc="-50">
                          <a:latin typeface="Calibri"/>
                        </a:rPr>
                        <a:t>1</a:t>
                      </a:r>
                    </a:p>
                  </a:txBody>
                  <a:tcPr marL="0" marR="0" marT="0" marB="0" anchor="ctr">
                    <a:solidFill>
                      <a:srgbClr val="FEA4A4"/>
                    </a:solidFill>
                  </a:tcPr>
                </a:tc>
                <a:tc>
                  <a:txBody>
                    <a:bodyPr/>
                    <a:lstStyle/>
                    <a:p>
                      <a:pPr indent="0" algn="ctr"/>
                      <a:r>
                        <a:rPr lang="en-US" sz="2700" spc="-50">
                          <a:latin typeface="Calibri"/>
                        </a:rPr>
                        <a:t>aVR</a:t>
                      </a:r>
                    </a:p>
                  </a:txBody>
                  <a:tcPr marL="0" marR="0" marT="0" marB="0" anchor="ctr"/>
                </a:tc>
                <a:tc>
                  <a:txBody>
                    <a:bodyPr/>
                    <a:lstStyle/>
                    <a:p>
                      <a:pPr indent="0" algn="ctr"/>
                      <a:r>
                        <a:rPr lang="en-US" sz="2300">
                          <a:latin typeface="Times New Roman"/>
                        </a:rPr>
                        <a:t>Vi</a:t>
                      </a:r>
                    </a:p>
                  </a:txBody>
                  <a:tcPr marL="0" marR="0" marT="0" marB="0" anchor="ctr"/>
                </a:tc>
                <a:tc>
                  <a:txBody>
                    <a:bodyPr/>
                    <a:lstStyle/>
                    <a:p>
                      <a:pPr indent="0" algn="ctr"/>
                      <a:r>
                        <a:rPr lang="en-US" sz="2300">
                          <a:latin typeface="Times New Roman"/>
                        </a:rPr>
                        <a:t>v</a:t>
                      </a:r>
                      <a:r>
                        <a:rPr lang="en-US" sz="2300" baseline="-25000">
                          <a:latin typeface="Times New Roman"/>
                        </a:rPr>
                        <a:t>4</a:t>
                      </a:r>
                    </a:p>
                  </a:txBody>
                  <a:tcPr marL="0" marR="0" marT="0" marB="0" anchor="ctr"/>
                </a:tc>
                <a:extLst>
                  <a:ext uri="{0D108BD9-81ED-4DB2-BD59-A6C34878D82A}">
                    <a16:rowId xmlns:a16="http://schemas.microsoft.com/office/drawing/2014/main" xmlns="" val="10000"/>
                  </a:ext>
                </a:extLst>
              </a:tr>
              <a:tr h="780288">
                <a:tc>
                  <a:txBody>
                    <a:bodyPr/>
                    <a:lstStyle/>
                    <a:p>
                      <a:pPr indent="0" algn="ctr"/>
                      <a:r>
                        <a:rPr lang="en-US" sz="2700" spc="-50">
                          <a:latin typeface="Calibri"/>
                        </a:rPr>
                        <a:t>Lateral</a:t>
                      </a:r>
                    </a:p>
                  </a:txBody>
                  <a:tcPr marL="0" marR="0" marT="0" marB="0">
                    <a:solidFill>
                      <a:srgbClr val="FEA4A4"/>
                    </a:solidFill>
                  </a:tcPr>
                </a:tc>
                <a:tc>
                  <a:txBody>
                    <a:bodyPr/>
                    <a:lstStyle/>
                    <a:p>
                      <a:pPr indent="0" algn="ctr"/>
                      <a:r>
                        <a:rPr lang="en-US" sz="2700" spc="-50">
                          <a:latin typeface="Calibri"/>
                        </a:rPr>
                        <a:t>None</a:t>
                      </a:r>
                    </a:p>
                  </a:txBody>
                  <a:tcPr marL="0" marR="0" marT="0" marB="0"/>
                </a:tc>
                <a:tc>
                  <a:txBody>
                    <a:bodyPr/>
                    <a:lstStyle/>
                    <a:p>
                      <a:pPr indent="0" algn="ctr"/>
                      <a:r>
                        <a:rPr lang="en-US" sz="2700" spc="-50">
                          <a:latin typeface="Calibri"/>
                        </a:rPr>
                        <a:t>Septal</a:t>
                      </a:r>
                    </a:p>
                  </a:txBody>
                  <a:tcPr marL="0" marR="0" marT="0" marB="0"/>
                </a:tc>
                <a:tc>
                  <a:txBody>
                    <a:bodyPr/>
                    <a:lstStyle/>
                    <a:p>
                      <a:pPr indent="0" algn="ctr"/>
                      <a:r>
                        <a:rPr lang="en-US" sz="2700" spc="-50">
                          <a:latin typeface="Calibri"/>
                        </a:rPr>
                        <a:t>Anterior</a:t>
                      </a:r>
                    </a:p>
                  </a:txBody>
                  <a:tcPr marL="0" marR="0" marT="0" marB="0"/>
                </a:tc>
                <a:extLst>
                  <a:ext uri="{0D108BD9-81ED-4DB2-BD59-A6C34878D82A}">
                    <a16:rowId xmlns:a16="http://schemas.microsoft.com/office/drawing/2014/main" xmlns="" val="10001"/>
                  </a:ext>
                </a:extLst>
              </a:tr>
              <a:tr h="829056">
                <a:tc>
                  <a:txBody>
                    <a:bodyPr/>
                    <a:lstStyle/>
                    <a:p>
                      <a:pPr indent="0" algn="ctr"/>
                      <a:r>
                        <a:rPr lang="en-US" sz="2700" spc="-50">
                          <a:latin typeface="Calibri"/>
                        </a:rPr>
                        <a:t>II</a:t>
                      </a:r>
                    </a:p>
                  </a:txBody>
                  <a:tcPr marL="0" marR="0" marT="0" marB="0" anchor="ctr"/>
                </a:tc>
                <a:tc>
                  <a:txBody>
                    <a:bodyPr/>
                    <a:lstStyle/>
                    <a:p>
                      <a:pPr indent="0" algn="ctr"/>
                      <a:r>
                        <a:rPr lang="en-US" sz="2700" spc="-50">
                          <a:latin typeface="Calibri"/>
                        </a:rPr>
                        <a:t>aVL</a:t>
                      </a:r>
                    </a:p>
                  </a:txBody>
                  <a:tcPr marL="0" marR="0" marT="0" marB="0" anchor="ctr">
                    <a:solidFill>
                      <a:srgbClr val="FEA4A4"/>
                    </a:solidFill>
                  </a:tcPr>
                </a:tc>
                <a:tc>
                  <a:txBody>
                    <a:bodyPr/>
                    <a:lstStyle/>
                    <a:p>
                      <a:pPr indent="0" algn="ctr"/>
                      <a:r>
                        <a:rPr lang="en-US" sz="2300" baseline="30000">
                          <a:latin typeface="Times New Roman"/>
                        </a:rPr>
                        <a:t>V</a:t>
                      </a:r>
                      <a:r>
                        <a:rPr lang="en-US" sz="2300">
                          <a:latin typeface="Times New Roman"/>
                        </a:rPr>
                        <a:t>2</a:t>
                      </a:r>
                    </a:p>
                  </a:txBody>
                  <a:tcPr marL="0" marR="0" marT="0" marB="0" anchor="b"/>
                </a:tc>
                <a:tc>
                  <a:txBody>
                    <a:bodyPr/>
                    <a:lstStyle/>
                    <a:p>
                      <a:pPr indent="0" algn="ctr"/>
                      <a:r>
                        <a:rPr lang="en-US" sz="2300">
                          <a:latin typeface="Times New Roman"/>
                        </a:rPr>
                        <a:t>v</a:t>
                      </a:r>
                      <a:r>
                        <a:rPr lang="en-US" sz="2300" baseline="-25000">
                          <a:latin typeface="Times New Roman"/>
                        </a:rPr>
                        <a:t>5</a:t>
                      </a:r>
                    </a:p>
                  </a:txBody>
                  <a:tcPr marL="0" marR="0" marT="0" marB="0" anchor="ctr">
                    <a:solidFill>
                      <a:srgbClr val="FEA4A4"/>
                    </a:solidFill>
                  </a:tcPr>
                </a:tc>
                <a:extLst>
                  <a:ext uri="{0D108BD9-81ED-4DB2-BD59-A6C34878D82A}">
                    <a16:rowId xmlns:a16="http://schemas.microsoft.com/office/drawing/2014/main" xmlns="" val="10002"/>
                  </a:ext>
                </a:extLst>
              </a:tr>
              <a:tr h="774192">
                <a:tc>
                  <a:txBody>
                    <a:bodyPr/>
                    <a:lstStyle/>
                    <a:p>
                      <a:pPr indent="0" algn="ctr"/>
                      <a:r>
                        <a:rPr lang="en-US" sz="2700" spc="-50">
                          <a:latin typeface="Calibri"/>
                        </a:rPr>
                        <a:t>Inferior</a:t>
                      </a:r>
                    </a:p>
                  </a:txBody>
                  <a:tcPr marL="0" marR="0" marT="0" marB="0"/>
                </a:tc>
                <a:tc>
                  <a:txBody>
                    <a:bodyPr/>
                    <a:lstStyle/>
                    <a:p>
                      <a:pPr indent="0" algn="ctr"/>
                      <a:r>
                        <a:rPr lang="en-US" sz="2700" spc="-50">
                          <a:latin typeface="Calibri"/>
                        </a:rPr>
                        <a:t>Lateral</a:t>
                      </a:r>
                    </a:p>
                  </a:txBody>
                  <a:tcPr marL="0" marR="0" marT="0" marB="0">
                    <a:solidFill>
                      <a:srgbClr val="FEA4A4"/>
                    </a:solidFill>
                  </a:tcPr>
                </a:tc>
                <a:tc>
                  <a:txBody>
                    <a:bodyPr/>
                    <a:lstStyle/>
                    <a:p>
                      <a:pPr indent="0" algn="ctr"/>
                      <a:r>
                        <a:rPr lang="en-US" sz="2700" spc="-50">
                          <a:latin typeface="Calibri"/>
                        </a:rPr>
                        <a:t>Septal</a:t>
                      </a:r>
                    </a:p>
                  </a:txBody>
                  <a:tcPr marL="0" marR="0" marT="0" marB="0"/>
                </a:tc>
                <a:tc>
                  <a:txBody>
                    <a:bodyPr/>
                    <a:lstStyle/>
                    <a:p>
                      <a:pPr indent="0" algn="ctr"/>
                      <a:r>
                        <a:rPr lang="en-US" sz="2700" spc="-50">
                          <a:latin typeface="Calibri"/>
                        </a:rPr>
                        <a:t>Lateral</a:t>
                      </a:r>
                    </a:p>
                  </a:txBody>
                  <a:tcPr marL="0" marR="0" marT="0" marB="0">
                    <a:solidFill>
                      <a:srgbClr val="FEA4A4"/>
                    </a:solidFill>
                  </a:tcPr>
                </a:tc>
                <a:extLst>
                  <a:ext uri="{0D108BD9-81ED-4DB2-BD59-A6C34878D82A}">
                    <a16:rowId xmlns:a16="http://schemas.microsoft.com/office/drawing/2014/main" xmlns="" val="10003"/>
                  </a:ext>
                </a:extLst>
              </a:tr>
              <a:tr h="850392">
                <a:tc>
                  <a:txBody>
                    <a:bodyPr/>
                    <a:lstStyle/>
                    <a:p>
                      <a:pPr indent="0" algn="ctr"/>
                      <a:r>
                        <a:rPr lang="en-US" sz="2700" spc="-50">
                          <a:latin typeface="Calibri"/>
                        </a:rPr>
                        <a:t>III</a:t>
                      </a:r>
                    </a:p>
                  </a:txBody>
                  <a:tcPr marL="0" marR="0" marT="0" marB="0" anchor="ctr"/>
                </a:tc>
                <a:tc>
                  <a:txBody>
                    <a:bodyPr/>
                    <a:lstStyle/>
                    <a:p>
                      <a:pPr indent="0" algn="ctr"/>
                      <a:r>
                        <a:rPr lang="en-US" sz="2700" spc="-50">
                          <a:latin typeface="Calibri"/>
                        </a:rPr>
                        <a:t>aVF</a:t>
                      </a:r>
                    </a:p>
                  </a:txBody>
                  <a:tcPr marL="0" marR="0" marT="0" marB="0" anchor="ctr"/>
                </a:tc>
                <a:tc>
                  <a:txBody>
                    <a:bodyPr/>
                    <a:lstStyle/>
                    <a:p>
                      <a:pPr indent="0" algn="ctr"/>
                      <a:r>
                        <a:rPr lang="en-US" sz="2300" baseline="30000">
                          <a:latin typeface="Times New Roman"/>
                        </a:rPr>
                        <a:t>V</a:t>
                      </a:r>
                      <a:r>
                        <a:rPr lang="en-US" sz="2300">
                          <a:latin typeface="Times New Roman"/>
                        </a:rPr>
                        <a:t>3</a:t>
                      </a:r>
                    </a:p>
                  </a:txBody>
                  <a:tcPr marL="0" marR="0" marT="0" marB="0" anchor="b"/>
                </a:tc>
                <a:tc>
                  <a:txBody>
                    <a:bodyPr/>
                    <a:lstStyle/>
                    <a:p>
                      <a:pPr indent="0" algn="ctr"/>
                      <a:r>
                        <a:rPr lang="en-US" sz="2300">
                          <a:latin typeface="Times New Roman"/>
                        </a:rPr>
                        <a:t>V</a:t>
                      </a:r>
                      <a:r>
                        <a:rPr lang="en-US" sz="2300" baseline="-25000">
                          <a:latin typeface="Times New Roman"/>
                        </a:rPr>
                        <a:t>G</a:t>
                      </a:r>
                    </a:p>
                  </a:txBody>
                  <a:tcPr marL="0" marR="0" marT="0" marB="0" anchor="ctr">
                    <a:solidFill>
                      <a:srgbClr val="FEA4A4"/>
                    </a:solidFill>
                  </a:tcPr>
                </a:tc>
                <a:extLst>
                  <a:ext uri="{0D108BD9-81ED-4DB2-BD59-A6C34878D82A}">
                    <a16:rowId xmlns:a16="http://schemas.microsoft.com/office/drawing/2014/main" xmlns="" val="10004"/>
                  </a:ext>
                </a:extLst>
              </a:tr>
              <a:tr h="771144">
                <a:tc>
                  <a:txBody>
                    <a:bodyPr/>
                    <a:lstStyle/>
                    <a:p>
                      <a:pPr indent="0" algn="ctr"/>
                      <a:r>
                        <a:rPr lang="en-US" sz="2700" spc="-50">
                          <a:latin typeface="Calibri"/>
                        </a:rPr>
                        <a:t>Inferior</a:t>
                      </a:r>
                    </a:p>
                  </a:txBody>
                  <a:tcPr marL="0" marR="0" marT="0" marB="0"/>
                </a:tc>
                <a:tc>
                  <a:txBody>
                    <a:bodyPr/>
                    <a:lstStyle/>
                    <a:p>
                      <a:pPr indent="0" algn="ctr"/>
                      <a:r>
                        <a:rPr lang="en-US" sz="2700" spc="-50">
                          <a:latin typeface="Calibri"/>
                        </a:rPr>
                        <a:t>Inferior</a:t>
                      </a:r>
                    </a:p>
                  </a:txBody>
                  <a:tcPr marL="0" marR="0" marT="0" marB="0"/>
                </a:tc>
                <a:tc>
                  <a:txBody>
                    <a:bodyPr/>
                    <a:lstStyle/>
                    <a:p>
                      <a:pPr indent="0" algn="ctr"/>
                      <a:r>
                        <a:rPr lang="en-US" sz="2700" spc="-50">
                          <a:latin typeface="Calibri"/>
                        </a:rPr>
                        <a:t>Anterior</a:t>
                      </a:r>
                    </a:p>
                  </a:txBody>
                  <a:tcPr marL="0" marR="0" marT="0" marB="0"/>
                </a:tc>
                <a:tc>
                  <a:txBody>
                    <a:bodyPr/>
                    <a:lstStyle/>
                    <a:p>
                      <a:pPr indent="0" algn="ctr"/>
                      <a:r>
                        <a:rPr lang="en-US" sz="2700" spc="-50">
                          <a:latin typeface="Calibri"/>
                        </a:rPr>
                        <a:t>Lateral</a:t>
                      </a:r>
                    </a:p>
                  </a:txBody>
                  <a:tcPr marL="0" marR="0" marT="0" marB="0">
                    <a:solidFill>
                      <a:srgbClr val="FEA4A4"/>
                    </a:solidFill>
                  </a:tcPr>
                </a:tc>
                <a:extLst>
                  <a:ext uri="{0D108BD9-81ED-4DB2-BD59-A6C34878D82A}">
                    <a16:rowId xmlns:a16="http://schemas.microsoft.com/office/drawing/2014/main" xmlns="" val="10005"/>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2511552" y="914400"/>
            <a:ext cx="3919728" cy="475488"/>
          </a:xfrm>
          <a:prstGeom prst="rect">
            <a:avLst/>
          </a:prstGeom>
        </p:spPr>
        <p:txBody>
          <a:bodyPr wrap="none" lIns="0" tIns="0" rIns="0" bIns="0">
            <a:noAutofit/>
          </a:bodyPr>
          <a:lstStyle/>
          <a:p>
            <a:pPr indent="0"/>
            <a:r>
              <a:rPr lang="en-US" sz="3900" b="1">
                <a:solidFill>
                  <a:srgbClr val="FF0000"/>
                </a:solidFill>
                <a:latin typeface="Times New Roman"/>
              </a:rPr>
              <a:t>Anatomic Groups</a:t>
            </a:r>
          </a:p>
        </p:txBody>
      </p:sp>
      <p:graphicFrame>
        <p:nvGraphicFramePr>
          <p:cNvPr id="4" name="Table 3"/>
          <p:cNvGraphicFramePr>
            <a:graphicFrameLocks noGrp="1"/>
          </p:cNvGraphicFramePr>
          <p:nvPr/>
        </p:nvGraphicFramePr>
        <p:xfrm>
          <a:off x="0" y="2011680"/>
          <a:ext cx="9144000" cy="4846320"/>
        </p:xfrm>
        <a:graphic>
          <a:graphicData uri="http://schemas.openxmlformats.org/drawingml/2006/table">
            <a:tbl>
              <a:tblPr/>
              <a:tblGrid>
                <a:gridCol w="2295144">
                  <a:extLst>
                    <a:ext uri="{9D8B030D-6E8A-4147-A177-3AD203B41FA5}">
                      <a16:colId xmlns:a16="http://schemas.microsoft.com/office/drawing/2014/main" xmlns="" val="20000"/>
                    </a:ext>
                  </a:extLst>
                </a:gridCol>
                <a:gridCol w="2276856">
                  <a:extLst>
                    <a:ext uri="{9D8B030D-6E8A-4147-A177-3AD203B41FA5}">
                      <a16:colId xmlns:a16="http://schemas.microsoft.com/office/drawing/2014/main" xmlns="" val="20001"/>
                    </a:ext>
                  </a:extLst>
                </a:gridCol>
                <a:gridCol w="2276856">
                  <a:extLst>
                    <a:ext uri="{9D8B030D-6E8A-4147-A177-3AD203B41FA5}">
                      <a16:colId xmlns:a16="http://schemas.microsoft.com/office/drawing/2014/main" xmlns="" val="20002"/>
                    </a:ext>
                  </a:extLst>
                </a:gridCol>
                <a:gridCol w="2295144">
                  <a:extLst>
                    <a:ext uri="{9D8B030D-6E8A-4147-A177-3AD203B41FA5}">
                      <a16:colId xmlns:a16="http://schemas.microsoft.com/office/drawing/2014/main" xmlns="" val="20003"/>
                    </a:ext>
                  </a:extLst>
                </a:gridCol>
              </a:tblGrid>
              <a:tr h="841248">
                <a:tc>
                  <a:txBody>
                    <a:bodyPr/>
                    <a:lstStyle/>
                    <a:p>
                      <a:pPr indent="0" algn="ctr"/>
                      <a:r>
                        <a:rPr lang="en-US" sz="2700" spc="-50">
                          <a:latin typeface="Calibri"/>
                        </a:rPr>
                        <a:t>1</a:t>
                      </a:r>
                    </a:p>
                  </a:txBody>
                  <a:tcPr marL="0" marR="0" marT="0" marB="0" anchor="ctr"/>
                </a:tc>
                <a:tc>
                  <a:txBody>
                    <a:bodyPr/>
                    <a:lstStyle/>
                    <a:p>
                      <a:pPr indent="0" algn="ctr"/>
                      <a:r>
                        <a:rPr lang="en-US" sz="2700" spc="-50">
                          <a:latin typeface="Calibri"/>
                        </a:rPr>
                        <a:t>aVR</a:t>
                      </a:r>
                    </a:p>
                  </a:txBody>
                  <a:tcPr marL="0" marR="0" marT="0" marB="0" anchor="ctr"/>
                </a:tc>
                <a:tc>
                  <a:txBody>
                    <a:bodyPr/>
                    <a:lstStyle/>
                    <a:p>
                      <a:pPr indent="0" algn="ctr"/>
                      <a:r>
                        <a:rPr lang="en-US" sz="2300">
                          <a:latin typeface="Times New Roman"/>
                        </a:rPr>
                        <a:t>Vi</a:t>
                      </a:r>
                    </a:p>
                  </a:txBody>
                  <a:tcPr marL="0" marR="0" marT="0" marB="0" anchor="ctr"/>
                </a:tc>
                <a:tc>
                  <a:txBody>
                    <a:bodyPr/>
                    <a:lstStyle/>
                    <a:p>
                      <a:pPr indent="0" algn="ctr"/>
                      <a:r>
                        <a:rPr lang="en-US" sz="2300">
                          <a:latin typeface="Times New Roman"/>
                        </a:rPr>
                        <a:t>v</a:t>
                      </a:r>
                      <a:r>
                        <a:rPr lang="en-US" sz="2300" baseline="-25000">
                          <a:latin typeface="Times New Roman"/>
                        </a:rPr>
                        <a:t>4</a:t>
                      </a:r>
                    </a:p>
                  </a:txBody>
                  <a:tcPr marL="0" marR="0" marT="0" marB="0" anchor="ctr"/>
                </a:tc>
                <a:extLst>
                  <a:ext uri="{0D108BD9-81ED-4DB2-BD59-A6C34878D82A}">
                    <a16:rowId xmlns:a16="http://schemas.microsoft.com/office/drawing/2014/main" xmlns="" val="10000"/>
                  </a:ext>
                </a:extLst>
              </a:tr>
              <a:tr h="780288">
                <a:tc>
                  <a:txBody>
                    <a:bodyPr/>
                    <a:lstStyle/>
                    <a:p>
                      <a:pPr indent="0" algn="ctr"/>
                      <a:r>
                        <a:rPr lang="en-US" sz="2700" spc="-50">
                          <a:latin typeface="Calibri"/>
                        </a:rPr>
                        <a:t>Lateral</a:t>
                      </a:r>
                    </a:p>
                  </a:txBody>
                  <a:tcPr marL="0" marR="0" marT="0" marB="0"/>
                </a:tc>
                <a:tc>
                  <a:txBody>
                    <a:bodyPr/>
                    <a:lstStyle/>
                    <a:p>
                      <a:pPr indent="0" algn="ctr"/>
                      <a:r>
                        <a:rPr lang="en-US" sz="2700" spc="-50">
                          <a:latin typeface="Calibri"/>
                        </a:rPr>
                        <a:t>None</a:t>
                      </a:r>
                    </a:p>
                  </a:txBody>
                  <a:tcPr marL="0" marR="0" marT="0" marB="0"/>
                </a:tc>
                <a:tc>
                  <a:txBody>
                    <a:bodyPr/>
                    <a:lstStyle/>
                    <a:p>
                      <a:pPr indent="0" algn="ctr"/>
                      <a:r>
                        <a:rPr lang="en-US" sz="2700" spc="-50">
                          <a:latin typeface="Calibri"/>
                        </a:rPr>
                        <a:t>Septal</a:t>
                      </a:r>
                    </a:p>
                  </a:txBody>
                  <a:tcPr marL="0" marR="0" marT="0" marB="0"/>
                </a:tc>
                <a:tc>
                  <a:txBody>
                    <a:bodyPr/>
                    <a:lstStyle/>
                    <a:p>
                      <a:pPr indent="0" algn="ctr"/>
                      <a:r>
                        <a:rPr lang="en-US" sz="2700" spc="-50">
                          <a:latin typeface="Calibri"/>
                        </a:rPr>
                        <a:t>Anterior</a:t>
                      </a:r>
                    </a:p>
                  </a:txBody>
                  <a:tcPr marL="0" marR="0" marT="0" marB="0"/>
                </a:tc>
                <a:extLst>
                  <a:ext uri="{0D108BD9-81ED-4DB2-BD59-A6C34878D82A}">
                    <a16:rowId xmlns:a16="http://schemas.microsoft.com/office/drawing/2014/main" xmlns="" val="10001"/>
                  </a:ext>
                </a:extLst>
              </a:tr>
              <a:tr h="829056">
                <a:tc>
                  <a:txBody>
                    <a:bodyPr/>
                    <a:lstStyle/>
                    <a:p>
                      <a:pPr indent="0" algn="ctr"/>
                      <a:r>
                        <a:rPr lang="en-US" sz="2700" spc="-50">
                          <a:latin typeface="Calibri"/>
                        </a:rPr>
                        <a:t>II</a:t>
                      </a:r>
                    </a:p>
                  </a:txBody>
                  <a:tcPr marL="0" marR="0" marT="0" marB="0" anchor="ctr">
                    <a:solidFill>
                      <a:srgbClr val="93FF92"/>
                    </a:solidFill>
                  </a:tcPr>
                </a:tc>
                <a:tc>
                  <a:txBody>
                    <a:bodyPr/>
                    <a:lstStyle/>
                    <a:p>
                      <a:pPr indent="0" algn="ctr"/>
                      <a:r>
                        <a:rPr lang="en-US" sz="2700" spc="-50">
                          <a:latin typeface="Calibri"/>
                        </a:rPr>
                        <a:t>aVL</a:t>
                      </a:r>
                    </a:p>
                  </a:txBody>
                  <a:tcPr marL="0" marR="0" marT="0" marB="0" anchor="ctr"/>
                </a:tc>
                <a:tc>
                  <a:txBody>
                    <a:bodyPr/>
                    <a:lstStyle/>
                    <a:p>
                      <a:pPr indent="0" algn="ctr"/>
                      <a:r>
                        <a:rPr lang="en-US" sz="2300" baseline="30000">
                          <a:latin typeface="Times New Roman"/>
                        </a:rPr>
                        <a:t>V</a:t>
                      </a:r>
                      <a:r>
                        <a:rPr lang="en-US" sz="2300">
                          <a:latin typeface="Times New Roman"/>
                        </a:rPr>
                        <a:t>2</a:t>
                      </a:r>
                    </a:p>
                  </a:txBody>
                  <a:tcPr marL="0" marR="0" marT="0" marB="0" anchor="b"/>
                </a:tc>
                <a:tc>
                  <a:txBody>
                    <a:bodyPr/>
                    <a:lstStyle/>
                    <a:p>
                      <a:pPr indent="0" algn="ctr"/>
                      <a:r>
                        <a:rPr lang="en-US" sz="2300">
                          <a:latin typeface="Times New Roman"/>
                        </a:rPr>
                        <a:t>v</a:t>
                      </a:r>
                      <a:r>
                        <a:rPr lang="en-US" sz="2300" baseline="-25000">
                          <a:latin typeface="Times New Roman"/>
                        </a:rPr>
                        <a:t>5</a:t>
                      </a:r>
                    </a:p>
                  </a:txBody>
                  <a:tcPr marL="0" marR="0" marT="0" marB="0" anchor="ctr"/>
                </a:tc>
                <a:extLst>
                  <a:ext uri="{0D108BD9-81ED-4DB2-BD59-A6C34878D82A}">
                    <a16:rowId xmlns:a16="http://schemas.microsoft.com/office/drawing/2014/main" xmlns="" val="10002"/>
                  </a:ext>
                </a:extLst>
              </a:tr>
              <a:tr h="774192">
                <a:tc>
                  <a:txBody>
                    <a:bodyPr/>
                    <a:lstStyle/>
                    <a:p>
                      <a:pPr indent="0" algn="ctr"/>
                      <a:r>
                        <a:rPr lang="en-US" sz="2700" spc="-50">
                          <a:latin typeface="Calibri"/>
                        </a:rPr>
                        <a:t>Inferior</a:t>
                      </a:r>
                    </a:p>
                  </a:txBody>
                  <a:tcPr marL="0" marR="0" marT="0" marB="0">
                    <a:solidFill>
                      <a:srgbClr val="93FF92"/>
                    </a:solidFill>
                  </a:tcPr>
                </a:tc>
                <a:tc>
                  <a:txBody>
                    <a:bodyPr/>
                    <a:lstStyle/>
                    <a:p>
                      <a:pPr indent="0" algn="ctr"/>
                      <a:r>
                        <a:rPr lang="en-US" sz="2700" spc="-50">
                          <a:latin typeface="Calibri"/>
                        </a:rPr>
                        <a:t>Lateral</a:t>
                      </a:r>
                    </a:p>
                  </a:txBody>
                  <a:tcPr marL="0" marR="0" marT="0" marB="0"/>
                </a:tc>
                <a:tc>
                  <a:txBody>
                    <a:bodyPr/>
                    <a:lstStyle/>
                    <a:p>
                      <a:pPr indent="0" algn="ctr"/>
                      <a:r>
                        <a:rPr lang="en-US" sz="2700" spc="-50">
                          <a:latin typeface="Calibri"/>
                        </a:rPr>
                        <a:t>Septal</a:t>
                      </a:r>
                    </a:p>
                  </a:txBody>
                  <a:tcPr marL="0" marR="0" marT="0" marB="0"/>
                </a:tc>
                <a:tc>
                  <a:txBody>
                    <a:bodyPr/>
                    <a:lstStyle/>
                    <a:p>
                      <a:pPr indent="0" algn="ctr"/>
                      <a:r>
                        <a:rPr lang="en-US" sz="2700" spc="-50">
                          <a:latin typeface="Calibri"/>
                        </a:rPr>
                        <a:t>Lateral</a:t>
                      </a:r>
                    </a:p>
                  </a:txBody>
                  <a:tcPr marL="0" marR="0" marT="0" marB="0"/>
                </a:tc>
                <a:extLst>
                  <a:ext uri="{0D108BD9-81ED-4DB2-BD59-A6C34878D82A}">
                    <a16:rowId xmlns:a16="http://schemas.microsoft.com/office/drawing/2014/main" xmlns="" val="10003"/>
                  </a:ext>
                </a:extLst>
              </a:tr>
              <a:tr h="850392">
                <a:tc>
                  <a:txBody>
                    <a:bodyPr/>
                    <a:lstStyle/>
                    <a:p>
                      <a:pPr indent="0" algn="ctr"/>
                      <a:r>
                        <a:rPr lang="en-US" sz="2700" spc="-50">
                          <a:latin typeface="Calibri"/>
                        </a:rPr>
                        <a:t>III</a:t>
                      </a:r>
                    </a:p>
                  </a:txBody>
                  <a:tcPr marL="0" marR="0" marT="0" marB="0" anchor="b">
                    <a:solidFill>
                      <a:srgbClr val="93FF92"/>
                    </a:solidFill>
                  </a:tcPr>
                </a:tc>
                <a:tc>
                  <a:txBody>
                    <a:bodyPr/>
                    <a:lstStyle/>
                    <a:p>
                      <a:pPr indent="0" algn="ctr"/>
                      <a:r>
                        <a:rPr lang="en-US" sz="2700" spc="-50">
                          <a:latin typeface="Calibri"/>
                        </a:rPr>
                        <a:t>aVF</a:t>
                      </a:r>
                    </a:p>
                  </a:txBody>
                  <a:tcPr marL="0" marR="0" marT="0" marB="0" anchor="b">
                    <a:solidFill>
                      <a:srgbClr val="93FF92"/>
                    </a:solidFill>
                  </a:tcPr>
                </a:tc>
                <a:tc>
                  <a:txBody>
                    <a:bodyPr/>
                    <a:lstStyle/>
                    <a:p>
                      <a:pPr indent="0" algn="ctr"/>
                      <a:r>
                        <a:rPr lang="en-US" sz="2300" baseline="30000">
                          <a:latin typeface="Times New Roman"/>
                        </a:rPr>
                        <a:t>V</a:t>
                      </a:r>
                      <a:r>
                        <a:rPr lang="en-US" sz="2300">
                          <a:latin typeface="Times New Roman"/>
                        </a:rPr>
                        <a:t>3</a:t>
                      </a:r>
                    </a:p>
                  </a:txBody>
                  <a:tcPr marL="0" marR="0" marT="0" marB="0" anchor="b"/>
                </a:tc>
                <a:tc>
                  <a:txBody>
                    <a:bodyPr/>
                    <a:lstStyle/>
                    <a:p>
                      <a:pPr indent="0" algn="ctr"/>
                      <a:r>
                        <a:rPr lang="en-US" sz="2300">
                          <a:latin typeface="Times New Roman"/>
                        </a:rPr>
                        <a:t>v*</a:t>
                      </a:r>
                    </a:p>
                  </a:txBody>
                  <a:tcPr marL="0" marR="0" marT="0" marB="0" anchor="b"/>
                </a:tc>
                <a:extLst>
                  <a:ext uri="{0D108BD9-81ED-4DB2-BD59-A6C34878D82A}">
                    <a16:rowId xmlns:a16="http://schemas.microsoft.com/office/drawing/2014/main" xmlns="" val="10004"/>
                  </a:ext>
                </a:extLst>
              </a:tr>
              <a:tr h="771144">
                <a:tc>
                  <a:txBody>
                    <a:bodyPr/>
                    <a:lstStyle/>
                    <a:p>
                      <a:pPr indent="0" algn="ctr"/>
                      <a:r>
                        <a:rPr lang="en-US" sz="2700" spc="-50">
                          <a:latin typeface="Calibri"/>
                        </a:rPr>
                        <a:t>Inferior</a:t>
                      </a:r>
                    </a:p>
                  </a:txBody>
                  <a:tcPr marL="0" marR="0" marT="0" marB="0">
                    <a:solidFill>
                      <a:srgbClr val="93FF92"/>
                    </a:solidFill>
                  </a:tcPr>
                </a:tc>
                <a:tc>
                  <a:txBody>
                    <a:bodyPr/>
                    <a:lstStyle/>
                    <a:p>
                      <a:pPr indent="0" algn="ctr"/>
                      <a:r>
                        <a:rPr lang="en-US" sz="2700" spc="-50">
                          <a:latin typeface="Calibri"/>
                        </a:rPr>
                        <a:t>Inferior</a:t>
                      </a:r>
                    </a:p>
                  </a:txBody>
                  <a:tcPr marL="0" marR="0" marT="0" marB="0">
                    <a:solidFill>
                      <a:srgbClr val="93FF92"/>
                    </a:solidFill>
                  </a:tcPr>
                </a:tc>
                <a:tc>
                  <a:txBody>
                    <a:bodyPr/>
                    <a:lstStyle/>
                    <a:p>
                      <a:pPr indent="0" algn="ctr"/>
                      <a:r>
                        <a:rPr lang="en-US" sz="2700" spc="-50">
                          <a:latin typeface="Calibri"/>
                        </a:rPr>
                        <a:t>Anterior</a:t>
                      </a:r>
                    </a:p>
                  </a:txBody>
                  <a:tcPr marL="0" marR="0" marT="0" marB="0"/>
                </a:tc>
                <a:tc>
                  <a:txBody>
                    <a:bodyPr/>
                    <a:lstStyle/>
                    <a:p>
                      <a:pPr indent="0" algn="ctr"/>
                      <a:r>
                        <a:rPr lang="en-US" sz="2700" spc="-50">
                          <a:latin typeface="Calibri"/>
                        </a:rPr>
                        <a:t>Lateral</a:t>
                      </a:r>
                    </a:p>
                  </a:txBody>
                  <a:tcPr marL="0" marR="0" marT="0" marB="0"/>
                </a:tc>
                <a:extLst>
                  <a:ext uri="{0D108BD9-81ED-4DB2-BD59-A6C34878D82A}">
                    <a16:rowId xmlns:a16="http://schemas.microsoft.com/office/drawing/2014/main" xmlns="" val="10005"/>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2511552" y="914400"/>
            <a:ext cx="3919728" cy="475488"/>
          </a:xfrm>
          <a:prstGeom prst="rect">
            <a:avLst/>
          </a:prstGeom>
        </p:spPr>
        <p:txBody>
          <a:bodyPr wrap="none" lIns="0" tIns="0" rIns="0" bIns="0">
            <a:noAutofit/>
          </a:bodyPr>
          <a:lstStyle/>
          <a:p>
            <a:pPr indent="0"/>
            <a:r>
              <a:rPr lang="en-US" sz="3900" b="1">
                <a:solidFill>
                  <a:srgbClr val="FF0000"/>
                </a:solidFill>
                <a:latin typeface="Times New Roman"/>
              </a:rPr>
              <a:t>Anatomic Groups</a:t>
            </a:r>
          </a:p>
        </p:txBody>
      </p:sp>
      <p:graphicFrame>
        <p:nvGraphicFramePr>
          <p:cNvPr id="4" name="Table 3"/>
          <p:cNvGraphicFramePr>
            <a:graphicFrameLocks noGrp="1"/>
          </p:cNvGraphicFramePr>
          <p:nvPr/>
        </p:nvGraphicFramePr>
        <p:xfrm>
          <a:off x="0" y="2011680"/>
          <a:ext cx="9144000" cy="4846320"/>
        </p:xfrm>
        <a:graphic>
          <a:graphicData uri="http://schemas.openxmlformats.org/drawingml/2006/table">
            <a:tbl>
              <a:tblPr/>
              <a:tblGrid>
                <a:gridCol w="2295144">
                  <a:extLst>
                    <a:ext uri="{9D8B030D-6E8A-4147-A177-3AD203B41FA5}">
                      <a16:colId xmlns:a16="http://schemas.microsoft.com/office/drawing/2014/main" xmlns="" val="20000"/>
                    </a:ext>
                  </a:extLst>
                </a:gridCol>
                <a:gridCol w="2276856">
                  <a:extLst>
                    <a:ext uri="{9D8B030D-6E8A-4147-A177-3AD203B41FA5}">
                      <a16:colId xmlns:a16="http://schemas.microsoft.com/office/drawing/2014/main" xmlns="" val="20001"/>
                    </a:ext>
                  </a:extLst>
                </a:gridCol>
                <a:gridCol w="2276856">
                  <a:extLst>
                    <a:ext uri="{9D8B030D-6E8A-4147-A177-3AD203B41FA5}">
                      <a16:colId xmlns:a16="http://schemas.microsoft.com/office/drawing/2014/main" xmlns="" val="20002"/>
                    </a:ext>
                  </a:extLst>
                </a:gridCol>
                <a:gridCol w="2295144">
                  <a:extLst>
                    <a:ext uri="{9D8B030D-6E8A-4147-A177-3AD203B41FA5}">
                      <a16:colId xmlns:a16="http://schemas.microsoft.com/office/drawing/2014/main" xmlns="" val="20003"/>
                    </a:ext>
                  </a:extLst>
                </a:gridCol>
              </a:tblGrid>
              <a:tr h="822960">
                <a:tc>
                  <a:txBody>
                    <a:bodyPr/>
                    <a:lstStyle/>
                    <a:p>
                      <a:pPr indent="0" algn="ctr"/>
                      <a:r>
                        <a:rPr lang="en-US" sz="2700" spc="-50">
                          <a:latin typeface="Calibri"/>
                        </a:rPr>
                        <a:t>1</a:t>
                      </a:r>
                    </a:p>
                  </a:txBody>
                  <a:tcPr marL="0" marR="0" marT="0" marB="0" anchor="ctr">
                    <a:solidFill>
                      <a:srgbClr val="FEA4A4"/>
                    </a:solidFill>
                  </a:tcPr>
                </a:tc>
                <a:tc>
                  <a:txBody>
                    <a:bodyPr/>
                    <a:lstStyle/>
                    <a:p>
                      <a:pPr indent="0" algn="ctr"/>
                      <a:r>
                        <a:rPr lang="en-US" sz="2700" spc="-50">
                          <a:latin typeface="Calibri"/>
                        </a:rPr>
                        <a:t>aVR</a:t>
                      </a:r>
                    </a:p>
                  </a:txBody>
                  <a:tcPr marL="0" marR="0" marT="0" marB="0" anchor="ctr">
                    <a:solidFill>
                      <a:srgbClr val="B6BCC1"/>
                    </a:solidFill>
                  </a:tcPr>
                </a:tc>
                <a:tc>
                  <a:txBody>
                    <a:bodyPr/>
                    <a:lstStyle/>
                    <a:p>
                      <a:pPr indent="0" algn="ctr"/>
                      <a:r>
                        <a:rPr lang="en-US" sz="2300">
                          <a:latin typeface="Times New Roman"/>
                        </a:rPr>
                        <a:t>Vi</a:t>
                      </a:r>
                    </a:p>
                  </a:txBody>
                  <a:tcPr marL="0" marR="0" marT="0" marB="0" anchor="ctr">
                    <a:solidFill>
                      <a:srgbClr val="CEE7F4"/>
                    </a:solidFill>
                  </a:tcPr>
                </a:tc>
                <a:tc>
                  <a:txBody>
                    <a:bodyPr/>
                    <a:lstStyle/>
                    <a:p>
                      <a:pPr indent="0" algn="ctr"/>
                      <a:r>
                        <a:rPr lang="en-US" sz="2300">
                          <a:latin typeface="Times New Roman"/>
                        </a:rPr>
                        <a:t>v</a:t>
                      </a:r>
                      <a:r>
                        <a:rPr lang="en-US" sz="2300" baseline="-25000">
                          <a:latin typeface="Times New Roman"/>
                        </a:rPr>
                        <a:t>4</a:t>
                      </a:r>
                    </a:p>
                  </a:txBody>
                  <a:tcPr marL="0" marR="0" marT="0" marB="0" anchor="ctr">
                    <a:solidFill>
                      <a:srgbClr val="FF97FE"/>
                    </a:solidFill>
                  </a:tcPr>
                </a:tc>
                <a:extLst>
                  <a:ext uri="{0D108BD9-81ED-4DB2-BD59-A6C34878D82A}">
                    <a16:rowId xmlns:a16="http://schemas.microsoft.com/office/drawing/2014/main" xmlns="" val="10000"/>
                  </a:ext>
                </a:extLst>
              </a:tr>
              <a:tr h="798576">
                <a:tc>
                  <a:txBody>
                    <a:bodyPr/>
                    <a:lstStyle/>
                    <a:p>
                      <a:pPr indent="0" algn="ctr"/>
                      <a:r>
                        <a:rPr lang="en-US" sz="2700" spc="-50">
                          <a:latin typeface="Calibri"/>
                        </a:rPr>
                        <a:t>Lateral</a:t>
                      </a:r>
                    </a:p>
                  </a:txBody>
                  <a:tcPr marL="0" marR="0" marT="0" marB="0" anchor="ctr">
                    <a:solidFill>
                      <a:srgbClr val="FEA4A4"/>
                    </a:solidFill>
                  </a:tcPr>
                </a:tc>
                <a:tc>
                  <a:txBody>
                    <a:bodyPr/>
                    <a:lstStyle/>
                    <a:p>
                      <a:pPr indent="0" algn="ctr"/>
                      <a:r>
                        <a:rPr lang="en-US" sz="2700" spc="-50">
                          <a:latin typeface="Calibri"/>
                        </a:rPr>
                        <a:t>None</a:t>
                      </a:r>
                    </a:p>
                  </a:txBody>
                  <a:tcPr marL="0" marR="0" marT="0" marB="0" anchor="ctr">
                    <a:solidFill>
                      <a:srgbClr val="B6BCC1"/>
                    </a:solidFill>
                  </a:tcPr>
                </a:tc>
                <a:tc>
                  <a:txBody>
                    <a:bodyPr/>
                    <a:lstStyle/>
                    <a:p>
                      <a:pPr indent="0" algn="ctr"/>
                      <a:r>
                        <a:rPr lang="en-US" sz="2700" spc="-50">
                          <a:latin typeface="Calibri"/>
                        </a:rPr>
                        <a:t>Septal</a:t>
                      </a:r>
                    </a:p>
                  </a:txBody>
                  <a:tcPr marL="0" marR="0" marT="0" marB="0" anchor="ctr">
                    <a:solidFill>
                      <a:srgbClr val="CEE7F4"/>
                    </a:solidFill>
                  </a:tcPr>
                </a:tc>
                <a:tc>
                  <a:txBody>
                    <a:bodyPr/>
                    <a:lstStyle/>
                    <a:p>
                      <a:pPr indent="0" algn="ctr"/>
                      <a:r>
                        <a:rPr lang="en-US" sz="2700" spc="-50">
                          <a:latin typeface="Calibri"/>
                        </a:rPr>
                        <a:t>Anterior</a:t>
                      </a:r>
                    </a:p>
                  </a:txBody>
                  <a:tcPr marL="0" marR="0" marT="0" marB="0" anchor="ctr">
                    <a:solidFill>
                      <a:srgbClr val="FF97FE"/>
                    </a:solidFill>
                  </a:tcPr>
                </a:tc>
                <a:extLst>
                  <a:ext uri="{0D108BD9-81ED-4DB2-BD59-A6C34878D82A}">
                    <a16:rowId xmlns:a16="http://schemas.microsoft.com/office/drawing/2014/main" xmlns="" val="10001"/>
                  </a:ext>
                </a:extLst>
              </a:tr>
              <a:tr h="829056">
                <a:tc>
                  <a:txBody>
                    <a:bodyPr/>
                    <a:lstStyle/>
                    <a:p>
                      <a:pPr indent="0" algn="ctr"/>
                      <a:r>
                        <a:rPr lang="en-US" sz="2700" spc="-50">
                          <a:latin typeface="Calibri"/>
                        </a:rPr>
                        <a:t>II</a:t>
                      </a:r>
                    </a:p>
                  </a:txBody>
                  <a:tcPr marL="0" marR="0" marT="0" marB="0" anchor="ctr">
                    <a:solidFill>
                      <a:srgbClr val="93FF92"/>
                    </a:solidFill>
                  </a:tcPr>
                </a:tc>
                <a:tc>
                  <a:txBody>
                    <a:bodyPr/>
                    <a:lstStyle/>
                    <a:p>
                      <a:pPr indent="0" algn="ctr"/>
                      <a:r>
                        <a:rPr lang="en-US" sz="2700" spc="-50">
                          <a:latin typeface="Calibri"/>
                        </a:rPr>
                        <a:t>aVL</a:t>
                      </a:r>
                    </a:p>
                  </a:txBody>
                  <a:tcPr marL="0" marR="0" marT="0" marB="0" anchor="ctr">
                    <a:solidFill>
                      <a:srgbClr val="FEA4A4"/>
                    </a:solidFill>
                  </a:tcPr>
                </a:tc>
                <a:tc>
                  <a:txBody>
                    <a:bodyPr/>
                    <a:lstStyle/>
                    <a:p>
                      <a:pPr indent="0" algn="ctr"/>
                      <a:r>
                        <a:rPr lang="en-US" sz="2300" baseline="30000">
                          <a:latin typeface="Times New Roman"/>
                        </a:rPr>
                        <a:t>V</a:t>
                      </a:r>
                      <a:r>
                        <a:rPr lang="en-US" sz="2300">
                          <a:latin typeface="Times New Roman"/>
                        </a:rPr>
                        <a:t>2</a:t>
                      </a:r>
                    </a:p>
                  </a:txBody>
                  <a:tcPr marL="0" marR="0" marT="0" marB="0" anchor="b">
                    <a:solidFill>
                      <a:srgbClr val="CEE7F4"/>
                    </a:solidFill>
                  </a:tcPr>
                </a:tc>
                <a:tc>
                  <a:txBody>
                    <a:bodyPr/>
                    <a:lstStyle/>
                    <a:p>
                      <a:pPr indent="0" algn="ctr"/>
                      <a:r>
                        <a:rPr lang="en-US" sz="2300">
                          <a:latin typeface="Times New Roman"/>
                        </a:rPr>
                        <a:t>v</a:t>
                      </a:r>
                      <a:r>
                        <a:rPr lang="en-US" sz="2300" baseline="-25000">
                          <a:latin typeface="Times New Roman"/>
                        </a:rPr>
                        <a:t>5</a:t>
                      </a:r>
                    </a:p>
                  </a:txBody>
                  <a:tcPr marL="0" marR="0" marT="0" marB="0" anchor="ctr">
                    <a:solidFill>
                      <a:srgbClr val="FEA4A4"/>
                    </a:solidFill>
                  </a:tcPr>
                </a:tc>
                <a:extLst>
                  <a:ext uri="{0D108BD9-81ED-4DB2-BD59-A6C34878D82A}">
                    <a16:rowId xmlns:a16="http://schemas.microsoft.com/office/drawing/2014/main" xmlns="" val="10002"/>
                  </a:ext>
                </a:extLst>
              </a:tr>
              <a:tr h="774192">
                <a:tc>
                  <a:txBody>
                    <a:bodyPr/>
                    <a:lstStyle/>
                    <a:p>
                      <a:pPr indent="0" algn="ctr"/>
                      <a:r>
                        <a:rPr lang="en-US" sz="2700" spc="-50">
                          <a:latin typeface="Calibri"/>
                        </a:rPr>
                        <a:t>Inferior</a:t>
                      </a:r>
                    </a:p>
                  </a:txBody>
                  <a:tcPr marL="0" marR="0" marT="0" marB="0">
                    <a:solidFill>
                      <a:srgbClr val="93FF92"/>
                    </a:solidFill>
                  </a:tcPr>
                </a:tc>
                <a:tc>
                  <a:txBody>
                    <a:bodyPr/>
                    <a:lstStyle/>
                    <a:p>
                      <a:pPr indent="0" algn="ctr"/>
                      <a:r>
                        <a:rPr lang="en-US" sz="2700" spc="-50">
                          <a:latin typeface="Calibri"/>
                        </a:rPr>
                        <a:t>Lateral</a:t>
                      </a:r>
                    </a:p>
                  </a:txBody>
                  <a:tcPr marL="0" marR="0" marT="0" marB="0">
                    <a:solidFill>
                      <a:srgbClr val="FEA4A4"/>
                    </a:solidFill>
                  </a:tcPr>
                </a:tc>
                <a:tc>
                  <a:txBody>
                    <a:bodyPr/>
                    <a:lstStyle/>
                    <a:p>
                      <a:pPr indent="0" algn="ctr"/>
                      <a:r>
                        <a:rPr lang="en-US" sz="2700" spc="-50">
                          <a:latin typeface="Calibri"/>
                        </a:rPr>
                        <a:t>Septal</a:t>
                      </a:r>
                    </a:p>
                  </a:txBody>
                  <a:tcPr marL="0" marR="0" marT="0" marB="0">
                    <a:solidFill>
                      <a:srgbClr val="CEE7F4"/>
                    </a:solidFill>
                  </a:tcPr>
                </a:tc>
                <a:tc>
                  <a:txBody>
                    <a:bodyPr/>
                    <a:lstStyle/>
                    <a:p>
                      <a:pPr indent="0" algn="ctr"/>
                      <a:r>
                        <a:rPr lang="en-US" sz="2700" spc="-50">
                          <a:latin typeface="Calibri"/>
                        </a:rPr>
                        <a:t>Lateral</a:t>
                      </a:r>
                    </a:p>
                  </a:txBody>
                  <a:tcPr marL="0" marR="0" marT="0" marB="0">
                    <a:solidFill>
                      <a:srgbClr val="FEA4A4"/>
                    </a:solidFill>
                  </a:tcPr>
                </a:tc>
                <a:extLst>
                  <a:ext uri="{0D108BD9-81ED-4DB2-BD59-A6C34878D82A}">
                    <a16:rowId xmlns:a16="http://schemas.microsoft.com/office/drawing/2014/main" xmlns="" val="10003"/>
                  </a:ext>
                </a:extLst>
              </a:tr>
              <a:tr h="850392">
                <a:tc>
                  <a:txBody>
                    <a:bodyPr/>
                    <a:lstStyle/>
                    <a:p>
                      <a:pPr indent="0" algn="ctr"/>
                      <a:r>
                        <a:rPr lang="en-US" sz="2700" spc="-50">
                          <a:latin typeface="Calibri"/>
                        </a:rPr>
                        <a:t>III</a:t>
                      </a:r>
                    </a:p>
                  </a:txBody>
                  <a:tcPr marL="0" marR="0" marT="0" marB="0" anchor="ctr">
                    <a:solidFill>
                      <a:srgbClr val="93FF92"/>
                    </a:solidFill>
                  </a:tcPr>
                </a:tc>
                <a:tc>
                  <a:txBody>
                    <a:bodyPr/>
                    <a:lstStyle/>
                    <a:p>
                      <a:pPr indent="0" algn="ctr"/>
                      <a:r>
                        <a:rPr lang="en-US" sz="2700" spc="-50">
                          <a:latin typeface="Calibri"/>
                        </a:rPr>
                        <a:t>aVF</a:t>
                      </a:r>
                    </a:p>
                  </a:txBody>
                  <a:tcPr marL="0" marR="0" marT="0" marB="0" anchor="ctr">
                    <a:solidFill>
                      <a:srgbClr val="93FF92"/>
                    </a:solidFill>
                  </a:tcPr>
                </a:tc>
                <a:tc>
                  <a:txBody>
                    <a:bodyPr/>
                    <a:lstStyle/>
                    <a:p>
                      <a:pPr indent="0" algn="ctr"/>
                      <a:r>
                        <a:rPr lang="en-US" sz="2300" baseline="30000">
                          <a:latin typeface="Times New Roman"/>
                        </a:rPr>
                        <a:t>V</a:t>
                      </a:r>
                      <a:r>
                        <a:rPr lang="en-US" sz="2300">
                          <a:latin typeface="Times New Roman"/>
                        </a:rPr>
                        <a:t>3</a:t>
                      </a:r>
                    </a:p>
                  </a:txBody>
                  <a:tcPr marL="0" marR="0" marT="0" marB="0" anchor="b">
                    <a:solidFill>
                      <a:srgbClr val="FF97FE"/>
                    </a:solidFill>
                  </a:tcPr>
                </a:tc>
                <a:tc>
                  <a:txBody>
                    <a:bodyPr/>
                    <a:lstStyle/>
                    <a:p>
                      <a:pPr indent="0" algn="ctr"/>
                      <a:r>
                        <a:rPr lang="en-US" sz="2300">
                          <a:latin typeface="Times New Roman"/>
                        </a:rPr>
                        <a:t>V</a:t>
                      </a:r>
                      <a:r>
                        <a:rPr lang="en-US" sz="2300" baseline="-25000">
                          <a:latin typeface="Times New Roman"/>
                        </a:rPr>
                        <a:t>G</a:t>
                      </a:r>
                    </a:p>
                  </a:txBody>
                  <a:tcPr marL="0" marR="0" marT="0" marB="0" anchor="ctr">
                    <a:solidFill>
                      <a:srgbClr val="FEA4A4"/>
                    </a:solidFill>
                  </a:tcPr>
                </a:tc>
                <a:extLst>
                  <a:ext uri="{0D108BD9-81ED-4DB2-BD59-A6C34878D82A}">
                    <a16:rowId xmlns:a16="http://schemas.microsoft.com/office/drawing/2014/main" xmlns="" val="10004"/>
                  </a:ext>
                </a:extLst>
              </a:tr>
              <a:tr h="771144">
                <a:tc>
                  <a:txBody>
                    <a:bodyPr/>
                    <a:lstStyle/>
                    <a:p>
                      <a:pPr indent="0" algn="ctr"/>
                      <a:r>
                        <a:rPr lang="en-US" sz="2700" spc="-50">
                          <a:latin typeface="Calibri"/>
                        </a:rPr>
                        <a:t>Inferior</a:t>
                      </a:r>
                    </a:p>
                  </a:txBody>
                  <a:tcPr marL="0" marR="0" marT="0" marB="0">
                    <a:solidFill>
                      <a:srgbClr val="93FF92"/>
                    </a:solidFill>
                  </a:tcPr>
                </a:tc>
                <a:tc>
                  <a:txBody>
                    <a:bodyPr/>
                    <a:lstStyle/>
                    <a:p>
                      <a:pPr indent="0" algn="ctr"/>
                      <a:r>
                        <a:rPr lang="en-US" sz="2700" spc="-50">
                          <a:latin typeface="Calibri"/>
                        </a:rPr>
                        <a:t>Inferior</a:t>
                      </a:r>
                    </a:p>
                  </a:txBody>
                  <a:tcPr marL="0" marR="0" marT="0" marB="0">
                    <a:solidFill>
                      <a:srgbClr val="93FF92"/>
                    </a:solidFill>
                  </a:tcPr>
                </a:tc>
                <a:tc>
                  <a:txBody>
                    <a:bodyPr/>
                    <a:lstStyle/>
                    <a:p>
                      <a:pPr indent="0" algn="ctr"/>
                      <a:r>
                        <a:rPr lang="en-US" sz="2700" spc="-50">
                          <a:latin typeface="Calibri"/>
                        </a:rPr>
                        <a:t>Anterior</a:t>
                      </a:r>
                    </a:p>
                  </a:txBody>
                  <a:tcPr marL="0" marR="0" marT="0" marB="0">
                    <a:solidFill>
                      <a:srgbClr val="FF97FE"/>
                    </a:solidFill>
                  </a:tcPr>
                </a:tc>
                <a:tc>
                  <a:txBody>
                    <a:bodyPr/>
                    <a:lstStyle/>
                    <a:p>
                      <a:pPr indent="0" algn="ctr"/>
                      <a:r>
                        <a:rPr lang="en-US" sz="2700" spc="-50">
                          <a:latin typeface="Calibri"/>
                        </a:rPr>
                        <a:t>Lateral</a:t>
                      </a:r>
                    </a:p>
                  </a:txBody>
                  <a:tcPr marL="0" marR="0" marT="0" marB="0">
                    <a:solidFill>
                      <a:srgbClr val="FEA4A4"/>
                    </a:solidFill>
                  </a:tcPr>
                </a:tc>
                <a:extLst>
                  <a:ext uri="{0D108BD9-81ED-4DB2-BD59-A6C34878D82A}">
                    <a16:rowId xmlns:a16="http://schemas.microsoft.com/office/drawing/2014/main" xmlns="" val="10005"/>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664464" y="1661160"/>
            <a:ext cx="7647432" cy="4739640"/>
          </a:xfrm>
          <a:prstGeom prst="rect">
            <a:avLst/>
          </a:prstGeom>
        </p:spPr>
        <p:txBody>
          <a:bodyPr lIns="0" tIns="0" rIns="0" bIns="0">
            <a:noAutofit/>
          </a:bodyPr>
          <a:lstStyle/>
          <a:p>
            <a:pPr indent="0">
              <a:spcAft>
                <a:spcPts val="1050"/>
              </a:spcAft>
            </a:pPr>
            <a:r>
              <a:rPr lang="en-US" sz="2800" b="1">
                <a:solidFill>
                  <a:srgbClr val="FF0000"/>
                </a:solidFill>
                <a:latin typeface="Times New Roman"/>
              </a:rPr>
              <a:t>NSTEMI:</a:t>
            </a:r>
          </a:p>
          <a:p>
            <a:pPr marL="389636" indent="-241300">
              <a:lnSpc>
                <a:spcPts val="2880"/>
              </a:lnSpc>
              <a:spcAft>
                <a:spcPts val="210"/>
              </a:spcAft>
            </a:pPr>
            <a:r>
              <a:rPr lang="en-US" sz="2400">
                <a:solidFill>
                  <a:srgbClr val="0F6FC6"/>
                </a:solidFill>
                <a:latin typeface="Times New Roman"/>
              </a:rPr>
              <a:t>*    </a:t>
            </a:r>
            <a:r>
              <a:rPr lang="en-US" sz="2400">
                <a:latin typeface="Times New Roman"/>
              </a:rPr>
              <a:t>ST depressions (0.5 </a:t>
            </a:r>
            <a:r>
              <a:rPr lang="en-US" sz="2400" u="sng">
                <a:latin typeface="Times New Roman"/>
              </a:rPr>
              <a:t>mm</a:t>
            </a:r>
            <a:r>
              <a:rPr lang="en-US" sz="2400">
                <a:latin typeface="Times New Roman"/>
              </a:rPr>
              <a:t> at least) or T wave inversions ( 1.0 </a:t>
            </a:r>
            <a:r>
              <a:rPr lang="en-US" sz="2400" u="sng">
                <a:latin typeface="Times New Roman"/>
              </a:rPr>
              <a:t>mm</a:t>
            </a:r>
            <a:r>
              <a:rPr lang="en-US" sz="2400">
                <a:latin typeface="Times New Roman"/>
              </a:rPr>
              <a:t> at least) without Q waves in 2 contiguous leads with prominent R wave or R/S ratio &gt;1.</a:t>
            </a:r>
          </a:p>
          <a:p>
            <a:pPr marL="148336" indent="0" algn="just">
              <a:lnSpc>
                <a:spcPts val="3072"/>
              </a:lnSpc>
            </a:pPr>
            <a:r>
              <a:rPr lang="en-US" sz="2400">
                <a:solidFill>
                  <a:srgbClr val="0F6FC6"/>
                </a:solidFill>
                <a:latin typeface="Times New Roman"/>
              </a:rPr>
              <a:t>*    </a:t>
            </a:r>
            <a:r>
              <a:rPr lang="en-US" sz="2400">
                <a:latin typeface="Times New Roman"/>
              </a:rPr>
              <a:t>Isolated T wave inversions:</a:t>
            </a:r>
          </a:p>
          <a:p>
            <a:pPr marL="389636" indent="0" algn="just">
              <a:lnSpc>
                <a:spcPts val="3072"/>
              </a:lnSpc>
            </a:pPr>
            <a:r>
              <a:rPr lang="en-US" sz="2200">
                <a:solidFill>
                  <a:srgbClr val="019CD8"/>
                </a:solidFill>
                <a:latin typeface="Times New Roman"/>
              </a:rPr>
              <a:t>*    </a:t>
            </a:r>
            <a:r>
              <a:rPr lang="en-US" sz="2200">
                <a:latin typeface="Times New Roman"/>
              </a:rPr>
              <a:t>can correlate with increased risk for MI</a:t>
            </a:r>
          </a:p>
          <a:p>
            <a:pPr marL="389636" indent="0" algn="just">
              <a:lnSpc>
                <a:spcPts val="3072"/>
              </a:lnSpc>
            </a:pPr>
            <a:r>
              <a:rPr lang="en-US" sz="2200">
                <a:solidFill>
                  <a:srgbClr val="019CD8"/>
                </a:solidFill>
                <a:latin typeface="Times New Roman"/>
              </a:rPr>
              <a:t>*    </a:t>
            </a:r>
            <a:r>
              <a:rPr lang="en-US" sz="2200">
                <a:latin typeface="Times New Roman"/>
              </a:rPr>
              <a:t>may represent Wellen’s syndrome:</a:t>
            </a:r>
          </a:p>
          <a:p>
            <a:pPr marL="732536" indent="0" algn="just">
              <a:spcAft>
                <a:spcPts val="1050"/>
              </a:spcAft>
            </a:pPr>
            <a:r>
              <a:rPr lang="en-US" sz="2200">
                <a:solidFill>
                  <a:srgbClr val="0BD0D9"/>
                </a:solidFill>
                <a:latin typeface="Times New Roman"/>
              </a:rPr>
              <a:t>*    </a:t>
            </a:r>
            <a:r>
              <a:rPr lang="en-US" sz="2200">
                <a:latin typeface="Times New Roman"/>
              </a:rPr>
              <a:t>critical LAD stenosis</a:t>
            </a:r>
          </a:p>
          <a:p>
            <a:pPr marL="732536" indent="0" algn="just">
              <a:spcAft>
                <a:spcPts val="1050"/>
              </a:spcAft>
            </a:pPr>
            <a:r>
              <a:rPr lang="en-US" sz="2200">
                <a:solidFill>
                  <a:srgbClr val="0BD0D9"/>
                </a:solidFill>
                <a:latin typeface="Times New Roman"/>
              </a:rPr>
              <a:t>*    </a:t>
            </a:r>
            <a:r>
              <a:rPr lang="en-US" sz="2200">
                <a:latin typeface="Times New Roman"/>
              </a:rPr>
              <a:t>&gt;2mm inversions in anterior precordial leads</a:t>
            </a:r>
          </a:p>
          <a:p>
            <a:pPr indent="0">
              <a:spcAft>
                <a:spcPts val="1050"/>
              </a:spcAft>
            </a:pPr>
            <a:r>
              <a:rPr lang="en-US" sz="2600">
                <a:latin typeface="Times New Roman"/>
              </a:rPr>
              <a:t>Unstable Angina:</a:t>
            </a:r>
          </a:p>
          <a:p>
            <a:pPr marL="389636" indent="-241300">
              <a:lnSpc>
                <a:spcPts val="2856"/>
              </a:lnSpc>
            </a:pPr>
            <a:r>
              <a:rPr lang="en-US" sz="2400">
                <a:solidFill>
                  <a:srgbClr val="0F6FC6"/>
                </a:solidFill>
                <a:latin typeface="Times New Roman"/>
              </a:rPr>
              <a:t>*    </a:t>
            </a:r>
            <a:r>
              <a:rPr lang="en-US" sz="2400">
                <a:latin typeface="Times New Roman"/>
              </a:rPr>
              <a:t>May present with nonspecific or transient ST segment depressions or elevations</a:t>
            </a:r>
          </a:p>
        </p:txBody>
      </p:sp>
    </p:spTree>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490472"/>
          </a:xfrm>
          <a:prstGeom prst="rect">
            <a:avLst/>
          </a:prstGeom>
        </p:spPr>
      </p:pic>
      <p:sp>
        <p:nvSpPr>
          <p:cNvPr id="3" name="Rectangle 2"/>
          <p:cNvSpPr/>
          <p:nvPr/>
        </p:nvSpPr>
        <p:spPr>
          <a:xfrm>
            <a:off x="2697480" y="3005328"/>
            <a:ext cx="4130040" cy="475488"/>
          </a:xfrm>
          <a:prstGeom prst="rect">
            <a:avLst/>
          </a:prstGeom>
        </p:spPr>
        <p:txBody>
          <a:bodyPr wrap="none" lIns="0" tIns="0" rIns="0" bIns="0">
            <a:noAutofit/>
          </a:bodyPr>
          <a:lstStyle/>
          <a:p>
            <a:pPr indent="0" algn="ctr"/>
            <a:r>
              <a:rPr lang="en-US" sz="4500" b="1">
                <a:solidFill>
                  <a:srgbClr val="FF0000"/>
                </a:solidFill>
                <a:latin typeface="Times New Roman"/>
              </a:rPr>
              <a:t>MI- Few ECGs</a:t>
            </a:r>
          </a:p>
        </p:txBody>
      </p:sp>
    </p:spTree>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1168"/>
            <a:ext cx="7455408" cy="829056"/>
          </a:xfrm>
          <a:prstGeom prst="rect">
            <a:avLst/>
          </a:prstGeom>
        </p:spPr>
      </p:pic>
      <p:pic>
        <p:nvPicPr>
          <p:cNvPr id="3" name="Picture 2"/>
          <p:cNvPicPr>
            <a:picLocks noChangeAspect="1"/>
          </p:cNvPicPr>
          <p:nvPr/>
        </p:nvPicPr>
        <p:blipFill>
          <a:blip r:embed="rId3"/>
          <a:stretch>
            <a:fillRect/>
          </a:stretch>
        </p:blipFill>
        <p:spPr>
          <a:xfrm>
            <a:off x="8086344" y="85344"/>
            <a:ext cx="1051560" cy="371856"/>
          </a:xfrm>
          <a:prstGeom prst="rect">
            <a:avLst/>
          </a:prstGeom>
        </p:spPr>
      </p:pic>
      <p:pic>
        <p:nvPicPr>
          <p:cNvPr id="4" name="Picture 3"/>
          <p:cNvPicPr>
            <a:picLocks noChangeAspect="1"/>
          </p:cNvPicPr>
          <p:nvPr/>
        </p:nvPicPr>
        <p:blipFill>
          <a:blip r:embed="rId4"/>
          <a:stretch>
            <a:fillRect/>
          </a:stretch>
        </p:blipFill>
        <p:spPr>
          <a:xfrm>
            <a:off x="18288" y="1146048"/>
            <a:ext cx="9107424" cy="569366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1168"/>
            <a:ext cx="3121152" cy="829056"/>
          </a:xfrm>
          <a:prstGeom prst="rect">
            <a:avLst/>
          </a:prstGeom>
        </p:spPr>
      </p:pic>
      <p:pic>
        <p:nvPicPr>
          <p:cNvPr id="3" name="Picture 2"/>
          <p:cNvPicPr>
            <a:picLocks noChangeAspect="1"/>
          </p:cNvPicPr>
          <p:nvPr/>
        </p:nvPicPr>
        <p:blipFill>
          <a:blip r:embed="rId3"/>
          <a:stretch>
            <a:fillRect/>
          </a:stretch>
        </p:blipFill>
        <p:spPr>
          <a:xfrm>
            <a:off x="3316224" y="0"/>
            <a:ext cx="5827776" cy="701040"/>
          </a:xfrm>
          <a:prstGeom prst="rect">
            <a:avLst/>
          </a:prstGeom>
        </p:spPr>
      </p:pic>
      <p:pic>
        <p:nvPicPr>
          <p:cNvPr id="4" name="Picture 3"/>
          <p:cNvPicPr>
            <a:picLocks noChangeAspect="1"/>
          </p:cNvPicPr>
          <p:nvPr/>
        </p:nvPicPr>
        <p:blipFill>
          <a:blip r:embed="rId4"/>
          <a:stretch>
            <a:fillRect/>
          </a:stretch>
        </p:blipFill>
        <p:spPr>
          <a:xfrm>
            <a:off x="0" y="1423416"/>
            <a:ext cx="9144000" cy="5434584"/>
          </a:xfrm>
          <a:prstGeom prst="rect">
            <a:avLst/>
          </a:prstGeom>
        </p:spPr>
      </p:pic>
      <p:sp>
        <p:nvSpPr>
          <p:cNvPr id="5" name="Rectangle 4"/>
          <p:cNvSpPr/>
          <p:nvPr/>
        </p:nvSpPr>
        <p:spPr>
          <a:xfrm>
            <a:off x="451104" y="804672"/>
            <a:ext cx="2657856" cy="457200"/>
          </a:xfrm>
          <a:prstGeom prst="rect">
            <a:avLst/>
          </a:prstGeom>
        </p:spPr>
        <p:txBody>
          <a:bodyPr wrap="none" lIns="0" tIns="0" rIns="0" bIns="0">
            <a:noAutofit/>
          </a:bodyPr>
          <a:lstStyle/>
          <a:p>
            <a:pPr indent="0"/>
            <a:r>
              <a:rPr lang="en-US" sz="4900" b="1" spc="-50">
                <a:solidFill>
                  <a:srgbClr val="AF0202"/>
                </a:solidFill>
                <a:latin typeface="Calibri"/>
              </a:rPr>
              <a:t>Lateral MI</a:t>
            </a:r>
          </a:p>
        </p:txBody>
      </p:sp>
      <p:sp>
        <p:nvSpPr>
          <p:cNvPr id="6" name="Rectangle 5"/>
          <p:cNvSpPr/>
          <p:nvPr/>
        </p:nvSpPr>
        <p:spPr>
          <a:xfrm>
            <a:off x="1895856" y="5364480"/>
            <a:ext cx="131064" cy="173736"/>
          </a:xfrm>
          <a:prstGeom prst="rect">
            <a:avLst/>
          </a:prstGeom>
        </p:spPr>
        <p:txBody>
          <a:bodyPr wrap="none" lIns="0" tIns="0" rIns="0" bIns="0">
            <a:noAutofit/>
          </a:bodyPr>
          <a:lstStyle/>
          <a:p>
            <a:pPr indent="0"/>
            <a:r>
              <a:rPr lang="en-US" sz="1300">
                <a:solidFill>
                  <a:srgbClr val="85DFD0"/>
                </a:solidFill>
                <a:latin typeface="Arial"/>
              </a:rPr>
              <a:t>P</a:t>
            </a:r>
          </a:p>
        </p:txBody>
      </p:sp>
      <p:sp>
        <p:nvSpPr>
          <p:cNvPr id="7" name="Rectangle 6"/>
          <p:cNvSpPr/>
          <p:nvPr/>
        </p:nvSpPr>
        <p:spPr>
          <a:xfrm>
            <a:off x="2929128" y="5364480"/>
            <a:ext cx="246888" cy="173736"/>
          </a:xfrm>
          <a:prstGeom prst="rect">
            <a:avLst/>
          </a:prstGeom>
        </p:spPr>
        <p:txBody>
          <a:bodyPr wrap="none" lIns="0" tIns="0" rIns="0" bIns="0">
            <a:noAutofit/>
          </a:bodyPr>
          <a:lstStyle/>
          <a:p>
            <a:pPr indent="0"/>
            <a:r>
              <a:rPr lang="en-US" sz="1300">
                <a:solidFill>
                  <a:srgbClr val="85DFD0"/>
                </a:solidFill>
                <a:latin typeface="Arial"/>
              </a:rPr>
              <a:t>ge:</a:t>
            </a:r>
          </a:p>
        </p:txBody>
      </p:sp>
      <p:sp>
        <p:nvSpPr>
          <p:cNvPr id="8" name="Rectangle 7"/>
          <p:cNvSpPr/>
          <p:nvPr/>
        </p:nvSpPr>
        <p:spPr>
          <a:xfrm>
            <a:off x="0" y="6665976"/>
            <a:ext cx="4379976" cy="192024"/>
          </a:xfrm>
          <a:prstGeom prst="rect">
            <a:avLst/>
          </a:prstGeom>
        </p:spPr>
        <p:txBody>
          <a:bodyPr wrap="none" lIns="0" tIns="0" rIns="0" bIns="0">
            <a:noAutofit/>
          </a:bodyPr>
          <a:lstStyle/>
          <a:p>
            <a:pPr indent="0"/>
            <a:r>
              <a:rPr lang="en-US" sz="1300" b="1">
                <a:solidFill>
                  <a:srgbClr val="634D53"/>
                </a:solidFill>
                <a:latin typeface="Calibri"/>
              </a:rPr>
              <a:t>id. -13 year old man report eiyhL or lelt ch«t ^nd arm amn</a:t>
            </a:r>
          </a:p>
        </p:txBody>
      </p:sp>
      <p:graphicFrame>
        <p:nvGraphicFramePr>
          <p:cNvPr id="9" name="Table 8"/>
          <p:cNvGraphicFramePr>
            <a:graphicFrameLocks noGrp="1"/>
          </p:cNvGraphicFramePr>
          <p:nvPr/>
        </p:nvGraphicFramePr>
        <p:xfrm>
          <a:off x="5888736" y="1536192"/>
          <a:ext cx="1043432" cy="5038344"/>
        </p:xfrm>
        <a:graphic>
          <a:graphicData uri="http://schemas.openxmlformats.org/drawingml/2006/table">
            <a:tbl>
              <a:tblPr/>
              <a:tblGrid>
                <a:gridCol w="208280">
                  <a:extLst>
                    <a:ext uri="{9D8B030D-6E8A-4147-A177-3AD203B41FA5}">
                      <a16:colId xmlns:a16="http://schemas.microsoft.com/office/drawing/2014/main" xmlns="" val="20000"/>
                    </a:ext>
                  </a:extLst>
                </a:gridCol>
                <a:gridCol w="208280">
                  <a:extLst>
                    <a:ext uri="{9D8B030D-6E8A-4147-A177-3AD203B41FA5}">
                      <a16:colId xmlns:a16="http://schemas.microsoft.com/office/drawing/2014/main" xmlns="" val="20001"/>
                    </a:ext>
                  </a:extLst>
                </a:gridCol>
                <a:gridCol w="208280">
                  <a:extLst>
                    <a:ext uri="{9D8B030D-6E8A-4147-A177-3AD203B41FA5}">
                      <a16:colId xmlns:a16="http://schemas.microsoft.com/office/drawing/2014/main" xmlns="" val="20002"/>
                    </a:ext>
                  </a:extLst>
                </a:gridCol>
                <a:gridCol w="208280">
                  <a:extLst>
                    <a:ext uri="{9D8B030D-6E8A-4147-A177-3AD203B41FA5}">
                      <a16:colId xmlns:a16="http://schemas.microsoft.com/office/drawing/2014/main" xmlns="" val="20003"/>
                    </a:ext>
                  </a:extLst>
                </a:gridCol>
                <a:gridCol w="210312">
                  <a:extLst>
                    <a:ext uri="{9D8B030D-6E8A-4147-A177-3AD203B41FA5}">
                      <a16:colId xmlns:a16="http://schemas.microsoft.com/office/drawing/2014/main" xmlns="" val="20004"/>
                    </a:ext>
                  </a:extLst>
                </a:gridCol>
              </a:tblGrid>
              <a:tr h="185928">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extLst>
                  <a:ext uri="{0D108BD9-81ED-4DB2-BD59-A6C34878D82A}">
                    <a16:rowId xmlns:a16="http://schemas.microsoft.com/office/drawing/2014/main" xmlns="" val="10000"/>
                  </a:ext>
                </a:extLst>
              </a:tr>
              <a:tr h="158496">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1"/>
                  </a:ext>
                </a:extLst>
              </a:tr>
              <a:tr h="167640">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2"/>
                  </a:ext>
                </a:extLst>
              </a:tr>
              <a:tr h="161544">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3"/>
                  </a:ext>
                </a:extLst>
              </a:tr>
              <a:tr h="149352">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4"/>
                  </a:ext>
                </a:extLst>
              </a:tr>
              <a:tr h="164592">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5"/>
                  </a:ext>
                </a:extLst>
              </a:tr>
              <a:tr h="167640">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6"/>
                  </a:ext>
                </a:extLst>
              </a:tr>
              <a:tr h="155448">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7"/>
                  </a:ext>
                </a:extLst>
              </a:tr>
              <a:tr h="164592">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8"/>
                  </a:ext>
                </a:extLst>
              </a:tr>
              <a:tr h="161544">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9"/>
                  </a:ext>
                </a:extLst>
              </a:tr>
              <a:tr h="164592">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10"/>
                  </a:ext>
                </a:extLst>
              </a:tr>
              <a:tr h="152400">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11"/>
                  </a:ext>
                </a:extLst>
              </a:tr>
              <a:tr h="167640">
                <a:tc gridSpan="4">
                  <a:txBody>
                    <a:bodyPr/>
                    <a:lstStyle/>
                    <a:p>
                      <a:pPr indent="0"/>
                      <a:r>
                        <a:rPr lang="en-US" sz="1100">
                          <a:solidFill>
                            <a:srgbClr val="634D53"/>
                          </a:solidFill>
                          <a:latin typeface="Times New Roman"/>
                        </a:rPr>
                        <a:t>^ yv.</a:t>
                      </a:r>
                    </a:p>
                  </a:txBody>
                  <a:tcPr marL="0" marR="0" marT="0" marB="0"/>
                </a:tc>
                <a:tc hMerge="1">
                  <a:txBody>
                    <a:bodyPr/>
                    <a:lstStyle/>
                    <a:p>
                      <a:endParaRPr sz="800"/>
                    </a:p>
                  </a:txBody>
                  <a:tcPr marL="0" marR="0" marT="0" marB="0"/>
                </a:tc>
                <a:tc hMerge="1">
                  <a:txBody>
                    <a:bodyPr/>
                    <a:lstStyle/>
                    <a:p>
                      <a:endParaRPr sz="800"/>
                    </a:p>
                  </a:txBody>
                  <a:tcPr marL="0" marR="0" marT="0" marB="0"/>
                </a:tc>
                <a:tc hMerge="1">
                  <a:txBody>
                    <a:bodyPr/>
                    <a:lstStyle/>
                    <a:p>
                      <a:endParaRPr sz="800"/>
                    </a:p>
                  </a:txBody>
                  <a:tcPr marL="0" marR="0" marT="0" marB="0"/>
                </a:tc>
                <a:tc rowSpan="2">
                  <a:txBody>
                    <a:bodyPr/>
                    <a:lstStyle/>
                    <a:p>
                      <a:endParaRPr sz="800"/>
                    </a:p>
                  </a:txBody>
                  <a:tcPr marL="0" marR="0" marT="0" marB="0"/>
                </a:tc>
                <a:extLst>
                  <a:ext uri="{0D108BD9-81ED-4DB2-BD59-A6C34878D82A}">
                    <a16:rowId xmlns:a16="http://schemas.microsoft.com/office/drawing/2014/main" xmlns="" val="10012"/>
                  </a:ext>
                </a:extLst>
              </a:tr>
              <a:tr h="161544">
                <a:tc gridSpan="3">
                  <a:txBody>
                    <a:bodyPr/>
                    <a:lstStyle/>
                    <a:p>
                      <a:pPr marR="139700" indent="0" algn="r"/>
                      <a:r>
                        <a:rPr lang="en-US" sz="1100" baseline="30000">
                          <a:solidFill>
                            <a:srgbClr val="30292A"/>
                          </a:solidFill>
                          <a:latin typeface="Times New Roman"/>
                        </a:rPr>
                        <a:t>1</a:t>
                      </a:r>
                    </a:p>
                  </a:txBody>
                  <a:tcPr marL="0" marR="0" marT="0" marB="0" anchor="ctr"/>
                </a:tc>
                <a:tc hMerge="1">
                  <a:txBody>
                    <a:bodyPr/>
                    <a:lstStyle/>
                    <a:p>
                      <a:endParaRPr sz="800"/>
                    </a:p>
                  </a:txBody>
                  <a:tcPr marL="0" marR="0" marT="0" marB="0"/>
                </a:tc>
                <a:tc hMerge="1">
                  <a:txBody>
                    <a:bodyPr/>
                    <a:lstStyle/>
                    <a:p>
                      <a:endParaRPr sz="800"/>
                    </a:p>
                  </a:txBody>
                  <a:tcPr marL="0" marR="0" marT="0" marB="0"/>
                </a:tc>
                <a:tc>
                  <a:txBody>
                    <a:bodyPr/>
                    <a:lstStyle/>
                    <a:p>
                      <a:endParaRPr sz="800"/>
                    </a:p>
                  </a:txBody>
                  <a:tcPr marL="0" marR="0" marT="0" marB="0"/>
                </a:tc>
                <a:tc vMerge="1">
                  <a:txBody>
                    <a:bodyPr/>
                    <a:lstStyle/>
                    <a:p>
                      <a:endParaRPr sz="800"/>
                    </a:p>
                  </a:txBody>
                  <a:tcPr marL="0" marR="0" marT="0" marB="0"/>
                </a:tc>
                <a:extLst>
                  <a:ext uri="{0D108BD9-81ED-4DB2-BD59-A6C34878D82A}">
                    <a16:rowId xmlns:a16="http://schemas.microsoft.com/office/drawing/2014/main" xmlns="" val="10013"/>
                  </a:ext>
                </a:extLst>
              </a:tr>
              <a:tr h="164592">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14"/>
                  </a:ext>
                </a:extLst>
              </a:tr>
              <a:tr h="161544">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15"/>
                  </a:ext>
                </a:extLst>
              </a:tr>
              <a:tr h="170688">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extLst>
                  <a:ext uri="{0D108BD9-81ED-4DB2-BD59-A6C34878D82A}">
                    <a16:rowId xmlns:a16="http://schemas.microsoft.com/office/drawing/2014/main" xmlns="" val="10016"/>
                  </a:ext>
                </a:extLst>
              </a:tr>
              <a:tr h="143256">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extLst>
                  <a:ext uri="{0D108BD9-81ED-4DB2-BD59-A6C34878D82A}">
                    <a16:rowId xmlns:a16="http://schemas.microsoft.com/office/drawing/2014/main" xmlns="" val="10017"/>
                  </a:ext>
                </a:extLst>
              </a:tr>
              <a:tr h="158496">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18"/>
                  </a:ext>
                </a:extLst>
              </a:tr>
              <a:tr h="164592">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19"/>
                  </a:ext>
                </a:extLst>
              </a:tr>
              <a:tr h="167640">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20"/>
                  </a:ext>
                </a:extLst>
              </a:tr>
              <a:tr h="155448">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21"/>
                  </a:ext>
                </a:extLst>
              </a:tr>
              <a:tr h="155448">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22"/>
                  </a:ext>
                </a:extLst>
              </a:tr>
              <a:tr h="167640">
                <a:tc>
                  <a:txBody>
                    <a:bodyPr/>
                    <a:lstStyle/>
                    <a:p>
                      <a:endParaRPr sz="800"/>
                    </a:p>
                  </a:txBody>
                  <a:tcPr marL="0" marR="0" marT="0" marB="0"/>
                </a:tc>
                <a:tc>
                  <a:txBody>
                    <a:bodyPr/>
                    <a:lstStyle/>
                    <a:p>
                      <a:endParaRPr sz="800"/>
                    </a:p>
                  </a:txBody>
                  <a:tcPr marL="0" marR="0" marT="0" marB="0"/>
                </a:tc>
                <a:tc>
                  <a:txBody>
                    <a:bodyPr/>
                    <a:lstStyle/>
                    <a:p>
                      <a:pPr indent="0"/>
                      <a:r>
                        <a:rPr lang="en-US" sz="1100" i="1">
                          <a:solidFill>
                            <a:srgbClr val="634D53"/>
                          </a:solidFill>
                          <a:latin typeface="Times New Roman"/>
                        </a:rPr>
                        <a:t>1</a:t>
                      </a:r>
                    </a:p>
                  </a:txBody>
                  <a:tcPr marL="0" marR="0" marT="0" marB="0" anchor="b"/>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23"/>
                  </a:ext>
                </a:extLst>
              </a:tr>
              <a:tr h="164592">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24"/>
                  </a:ext>
                </a:extLst>
              </a:tr>
              <a:tr h="161544">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25"/>
                  </a:ext>
                </a:extLst>
              </a:tr>
              <a:tr h="170688">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extLst>
                  <a:ext uri="{0D108BD9-81ED-4DB2-BD59-A6C34878D82A}">
                    <a16:rowId xmlns:a16="http://schemas.microsoft.com/office/drawing/2014/main" xmlns="" val="10026"/>
                  </a:ext>
                </a:extLst>
              </a:tr>
              <a:tr h="152400">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27"/>
                  </a:ext>
                </a:extLst>
              </a:tr>
              <a:tr h="164592">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28"/>
                  </a:ext>
                </a:extLst>
              </a:tr>
              <a:tr h="161544">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29"/>
                  </a:ext>
                </a:extLst>
              </a:tr>
              <a:tr h="170688">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tc>
                  <a:txBody>
                    <a:bodyPr/>
                    <a:lstStyle/>
                    <a:p>
                      <a:endParaRPr sz="900"/>
                    </a:p>
                  </a:txBody>
                  <a:tcPr marL="0" marR="0" marT="0" marB="0"/>
                </a:tc>
                <a:extLst>
                  <a:ext uri="{0D108BD9-81ED-4DB2-BD59-A6C34878D82A}">
                    <a16:rowId xmlns:a16="http://schemas.microsoft.com/office/drawing/2014/main" xmlns="" val="10030"/>
                  </a:ext>
                </a:extLst>
              </a:tr>
            </a:tbl>
          </a:graphicData>
        </a:graphic>
      </p:graphicFrame>
      <p:graphicFrame>
        <p:nvGraphicFramePr>
          <p:cNvPr id="10" name="Table 9"/>
          <p:cNvGraphicFramePr>
            <a:graphicFrameLocks noGrp="1"/>
          </p:cNvGraphicFramePr>
          <p:nvPr/>
        </p:nvGraphicFramePr>
        <p:xfrm>
          <a:off x="4422648" y="5257800"/>
          <a:ext cx="416560" cy="728472"/>
        </p:xfrm>
        <a:graphic>
          <a:graphicData uri="http://schemas.openxmlformats.org/drawingml/2006/table">
            <a:tbl>
              <a:tblPr/>
              <a:tblGrid>
                <a:gridCol w="208280">
                  <a:extLst>
                    <a:ext uri="{9D8B030D-6E8A-4147-A177-3AD203B41FA5}">
                      <a16:colId xmlns:a16="http://schemas.microsoft.com/office/drawing/2014/main" xmlns="" val="20000"/>
                    </a:ext>
                  </a:extLst>
                </a:gridCol>
                <a:gridCol w="208280">
                  <a:extLst>
                    <a:ext uri="{9D8B030D-6E8A-4147-A177-3AD203B41FA5}">
                      <a16:colId xmlns:a16="http://schemas.microsoft.com/office/drawing/2014/main" xmlns="" val="20001"/>
                    </a:ext>
                  </a:extLst>
                </a:gridCol>
              </a:tblGrid>
              <a:tr h="170688">
                <a:tc>
                  <a:txBody>
                    <a:bodyPr/>
                    <a:lstStyle/>
                    <a:p>
                      <a:endParaRPr sz="900"/>
                    </a:p>
                  </a:txBody>
                  <a:tcPr marL="0" marR="0" marT="0" marB="0"/>
                </a:tc>
                <a:tc>
                  <a:txBody>
                    <a:bodyPr/>
                    <a:lstStyle/>
                    <a:p>
                      <a:endParaRPr sz="900"/>
                    </a:p>
                  </a:txBody>
                  <a:tcPr marL="0" marR="0" marT="0" marB="0"/>
                </a:tc>
                <a:extLst>
                  <a:ext uri="{0D108BD9-81ED-4DB2-BD59-A6C34878D82A}">
                    <a16:rowId xmlns:a16="http://schemas.microsoft.com/office/drawing/2014/main" xmlns="" val="10000"/>
                  </a:ext>
                </a:extLst>
              </a:tr>
              <a:tr h="228600">
                <a:tc gridSpan="2">
                  <a:txBody>
                    <a:bodyPr/>
                    <a:lstStyle/>
                    <a:p>
                      <a:pPr indent="0"/>
                      <a:r>
                        <a:rPr lang="en-US" sz="1500">
                          <a:solidFill>
                            <a:srgbClr val="30292A"/>
                          </a:solidFill>
                          <a:latin typeface="Times New Roman"/>
                        </a:rPr>
                        <a:t>VJ</a:t>
                      </a:r>
                    </a:p>
                  </a:txBody>
                  <a:tcPr marL="0" marR="0" marT="0" marB="0"/>
                </a:tc>
                <a:tc hMerge="1">
                  <a:txBody>
                    <a:bodyPr/>
                    <a:lstStyle/>
                    <a:p>
                      <a:endParaRPr sz="800"/>
                    </a:p>
                  </a:txBody>
                  <a:tcPr marL="0" marR="0" marT="0" marB="0"/>
                </a:tc>
                <a:extLst>
                  <a:ext uri="{0D108BD9-81ED-4DB2-BD59-A6C34878D82A}">
                    <a16:rowId xmlns:a16="http://schemas.microsoft.com/office/drawing/2014/main" xmlns="" val="10001"/>
                  </a:ext>
                </a:extLst>
              </a:tr>
              <a:tr h="161544">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2"/>
                  </a:ext>
                </a:extLst>
              </a:tr>
              <a:tr h="167640">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3"/>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Desktop\dr. viral\300px-Torsades_de_Pointes_TdP.png"/>
          <p:cNvPicPr>
            <a:picLocks noChangeAspect="1" noChangeArrowheads="1"/>
          </p:cNvPicPr>
          <p:nvPr/>
        </p:nvPicPr>
        <p:blipFill>
          <a:blip r:embed="rId2"/>
          <a:srcRect/>
          <a:stretch>
            <a:fillRect/>
          </a:stretch>
        </p:blipFill>
        <p:spPr bwMode="auto">
          <a:xfrm>
            <a:off x="925286" y="2628247"/>
            <a:ext cx="6950528" cy="3892296"/>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420624" y="841248"/>
            <a:ext cx="7784592" cy="475488"/>
          </a:xfrm>
          <a:prstGeom prst="rect">
            <a:avLst/>
          </a:prstGeom>
        </p:spPr>
        <p:txBody>
          <a:bodyPr wrap="none" lIns="0" tIns="0" rIns="0" bIns="0">
            <a:noAutofit/>
          </a:bodyPr>
          <a:lstStyle/>
          <a:p>
            <a:pPr indent="0"/>
            <a:r>
              <a:rPr lang="en-US" sz="3900" b="1">
                <a:solidFill>
                  <a:srgbClr val="FF0000"/>
                </a:solidFill>
                <a:latin typeface="Times New Roman"/>
              </a:rPr>
              <a:t>Metabolic Factors and Drug Effects</a:t>
            </a:r>
          </a:p>
        </p:txBody>
      </p:sp>
      <p:sp>
        <p:nvSpPr>
          <p:cNvPr id="4" name="Rectangle 3"/>
          <p:cNvSpPr/>
          <p:nvPr/>
        </p:nvSpPr>
        <p:spPr>
          <a:xfrm>
            <a:off x="557784" y="2026920"/>
            <a:ext cx="7805928" cy="4035552"/>
          </a:xfrm>
          <a:prstGeom prst="rect">
            <a:avLst/>
          </a:prstGeom>
        </p:spPr>
        <p:txBody>
          <a:bodyPr lIns="0" tIns="0" rIns="0" bIns="0">
            <a:noAutofit/>
          </a:bodyPr>
          <a:lstStyle/>
          <a:p>
            <a:pPr marL="266700" indent="-266700">
              <a:lnSpc>
                <a:spcPts val="3120"/>
              </a:lnSpc>
              <a:spcAft>
                <a:spcPts val="210"/>
              </a:spcAft>
            </a:pPr>
            <a:r>
              <a:rPr lang="en-US" sz="2600">
                <a:solidFill>
                  <a:srgbClr val="0BD0D9"/>
                </a:solidFill>
                <a:latin typeface="Times New Roman"/>
              </a:rPr>
              <a:t>*</a:t>
            </a:r>
            <a:r>
              <a:rPr lang="en-US" sz="2800" b="1">
                <a:solidFill>
                  <a:srgbClr val="0BD0D9"/>
                </a:solidFill>
                <a:latin typeface="Times New Roman"/>
              </a:rPr>
              <a:t>    </a:t>
            </a:r>
            <a:r>
              <a:rPr lang="en-US" sz="2800" b="1">
                <a:solidFill>
                  <a:srgbClr val="FF0000"/>
                </a:solidFill>
                <a:latin typeface="Times New Roman"/>
              </a:rPr>
              <a:t>Hyperkalemia </a:t>
            </a:r>
            <a:r>
              <a:rPr lang="en-US" sz="2600">
                <a:latin typeface="Times New Roman"/>
              </a:rPr>
              <a:t>produces a sequence of changes , usually beginning with -</a:t>
            </a:r>
          </a:p>
          <a:p>
            <a:pPr indent="0" algn="just">
              <a:lnSpc>
                <a:spcPts val="3768"/>
              </a:lnSpc>
            </a:pPr>
            <a:r>
              <a:rPr lang="en-US" sz="2600">
                <a:solidFill>
                  <a:srgbClr val="0BD0D9"/>
                </a:solidFill>
                <a:latin typeface="Times New Roman"/>
              </a:rPr>
              <a:t>*</a:t>
            </a:r>
            <a:r>
              <a:rPr lang="en-US" sz="2600">
                <a:latin typeface="Times New Roman"/>
              </a:rPr>
              <a:t>Narrowing and peaking (tenting) of the T waves.</a:t>
            </a:r>
          </a:p>
          <a:p>
            <a:pPr indent="0" algn="just">
              <a:lnSpc>
                <a:spcPts val="3768"/>
              </a:lnSpc>
            </a:pPr>
            <a:r>
              <a:rPr lang="en-US" sz="2600">
                <a:solidFill>
                  <a:srgbClr val="0BD0D9"/>
                </a:solidFill>
                <a:latin typeface="Times New Roman"/>
              </a:rPr>
              <a:t>*</a:t>
            </a:r>
            <a:r>
              <a:rPr lang="en-US" sz="2600">
                <a:latin typeface="Times New Roman"/>
              </a:rPr>
              <a:t>AV conduction disturbances</a:t>
            </a:r>
          </a:p>
          <a:p>
            <a:pPr indent="0" algn="just">
              <a:lnSpc>
                <a:spcPts val="3768"/>
              </a:lnSpc>
            </a:pPr>
            <a:r>
              <a:rPr lang="en-US" sz="2600">
                <a:solidFill>
                  <a:srgbClr val="0BD0D9"/>
                </a:solidFill>
                <a:latin typeface="Times New Roman"/>
              </a:rPr>
              <a:t>*    </a:t>
            </a:r>
            <a:r>
              <a:rPr lang="en-US" sz="2600">
                <a:latin typeface="Times New Roman"/>
              </a:rPr>
              <a:t>Diminution in P-wave amplitude</a:t>
            </a:r>
          </a:p>
          <a:p>
            <a:pPr indent="0" algn="just">
              <a:lnSpc>
                <a:spcPts val="3768"/>
              </a:lnSpc>
            </a:pPr>
            <a:r>
              <a:rPr lang="en-US" sz="2600">
                <a:solidFill>
                  <a:srgbClr val="0BD0D9"/>
                </a:solidFill>
                <a:latin typeface="Times New Roman"/>
              </a:rPr>
              <a:t>*    </a:t>
            </a:r>
            <a:r>
              <a:rPr lang="en-US" sz="2600">
                <a:latin typeface="Times New Roman"/>
              </a:rPr>
              <a:t>Widening of the QRS interval</a:t>
            </a:r>
          </a:p>
          <a:p>
            <a:pPr marL="266700" indent="-266700">
              <a:lnSpc>
                <a:spcPts val="3120"/>
              </a:lnSpc>
              <a:spcAft>
                <a:spcPts val="210"/>
              </a:spcAft>
            </a:pPr>
            <a:r>
              <a:rPr lang="en-US" sz="2600">
                <a:solidFill>
                  <a:srgbClr val="0BD0D9"/>
                </a:solidFill>
                <a:latin typeface="Times New Roman"/>
              </a:rPr>
              <a:t>*    </a:t>
            </a:r>
            <a:r>
              <a:rPr lang="en-US" sz="2600">
                <a:latin typeface="Times New Roman"/>
              </a:rPr>
              <a:t>Cardiac arrest with a slow sinusoidal type of mechanism ("sine-wave" pattern)</a:t>
            </a:r>
          </a:p>
          <a:p>
            <a:pPr indent="0" algn="just"/>
            <a:r>
              <a:rPr lang="en-US" sz="2600">
                <a:solidFill>
                  <a:srgbClr val="0BD0D9"/>
                </a:solidFill>
                <a:latin typeface="Times New Roman"/>
              </a:rPr>
              <a:t>*    </a:t>
            </a:r>
            <a:r>
              <a:rPr lang="en-US" sz="2600">
                <a:latin typeface="Times New Roman"/>
              </a:rPr>
              <a:t>Asystole.</a:t>
            </a:r>
          </a:p>
        </p:txBody>
      </p:sp>
    </p:spTree>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64008" y="1484376"/>
            <a:ext cx="8988552" cy="391058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79094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971032"/>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48056" y="1383792"/>
            <a:ext cx="8122920" cy="4687824"/>
          </a:xfrm>
          <a:prstGeom prst="rect">
            <a:avLst/>
          </a:prstGeom>
        </p:spPr>
        <p:txBody>
          <a:bodyPr lIns="0" tIns="0" rIns="0" bIns="0">
            <a:noAutofit/>
          </a:bodyPr>
          <a:lstStyle/>
          <a:p>
            <a:pPr marL="110744" indent="0">
              <a:spcBef>
                <a:spcPts val="1890"/>
              </a:spcBef>
              <a:spcAft>
                <a:spcPts val="2310"/>
              </a:spcAft>
            </a:pPr>
            <a:r>
              <a:rPr lang="en-US" sz="3900" b="1">
                <a:solidFill>
                  <a:srgbClr val="FF0000"/>
                </a:solidFill>
                <a:latin typeface="Times New Roman"/>
              </a:rPr>
              <a:t>Metabolic Factors and Drug Effects</a:t>
            </a:r>
          </a:p>
          <a:p>
            <a:pPr marL="377444" indent="-266700">
              <a:lnSpc>
                <a:spcPts val="4344"/>
              </a:lnSpc>
              <a:spcAft>
                <a:spcPts val="210"/>
              </a:spcAft>
            </a:pPr>
            <a:r>
              <a:rPr lang="en-US" sz="2400" b="1">
                <a:solidFill>
                  <a:srgbClr val="0BD0D9"/>
                </a:solidFill>
                <a:latin typeface="Times New Roman"/>
              </a:rPr>
              <a:t>*    </a:t>
            </a:r>
            <a:r>
              <a:rPr lang="en-US" sz="2400" b="1">
                <a:solidFill>
                  <a:srgbClr val="FF0000"/>
                </a:solidFill>
                <a:latin typeface="Times New Roman"/>
              </a:rPr>
              <a:t>Hypokalemia </a:t>
            </a:r>
            <a:r>
              <a:rPr lang="en-US" sz="2400">
                <a:latin typeface="Times New Roman"/>
              </a:rPr>
              <a:t>prolongs ventricular repolarization, often with prominent U waves.</a:t>
            </a:r>
          </a:p>
          <a:p>
            <a:pPr marL="110744" indent="0" algn="just">
              <a:spcAft>
                <a:spcPts val="1890"/>
              </a:spcAft>
            </a:pPr>
            <a:r>
              <a:rPr lang="en-US" sz="2400" b="1">
                <a:solidFill>
                  <a:srgbClr val="0BD0D9"/>
                </a:solidFill>
                <a:latin typeface="Times New Roman"/>
              </a:rPr>
              <a:t>*    </a:t>
            </a:r>
            <a:r>
              <a:rPr lang="en-US" sz="2400" b="1">
                <a:solidFill>
                  <a:srgbClr val="FF0000"/>
                </a:solidFill>
                <a:latin typeface="Times New Roman"/>
              </a:rPr>
              <a:t>Hypocalcemia </a:t>
            </a:r>
            <a:r>
              <a:rPr lang="en-US" sz="2400">
                <a:latin typeface="Times New Roman"/>
              </a:rPr>
              <a:t>typically prolongs the QT interval (ST portion).</a:t>
            </a:r>
          </a:p>
          <a:p>
            <a:pPr marL="377444" indent="-266700" algn="just">
              <a:spcAft>
                <a:spcPts val="1890"/>
              </a:spcAft>
            </a:pPr>
            <a:r>
              <a:rPr lang="en-US" sz="2400" b="1">
                <a:solidFill>
                  <a:srgbClr val="0BD0D9"/>
                </a:solidFill>
                <a:latin typeface="Times New Roman"/>
              </a:rPr>
              <a:t>*    </a:t>
            </a:r>
            <a:r>
              <a:rPr lang="en-US" sz="2400" b="1">
                <a:solidFill>
                  <a:srgbClr val="FF0000"/>
                </a:solidFill>
                <a:latin typeface="Times New Roman"/>
              </a:rPr>
              <a:t>Hypercalcemia </a:t>
            </a:r>
            <a:r>
              <a:rPr lang="en-US" sz="2400">
                <a:latin typeface="Times New Roman"/>
              </a:rPr>
              <a:t>shortens it.</a:t>
            </a:r>
          </a:p>
          <a:p>
            <a:pPr marL="377444" marR="150876" indent="-266700" algn="just">
              <a:lnSpc>
                <a:spcPts val="4320"/>
              </a:lnSpc>
            </a:pPr>
            <a:r>
              <a:rPr lang="en-US" sz="2400" b="1">
                <a:solidFill>
                  <a:srgbClr val="0BD0D9"/>
                </a:solidFill>
                <a:latin typeface="Times New Roman"/>
              </a:rPr>
              <a:t>*    </a:t>
            </a:r>
            <a:r>
              <a:rPr lang="en-US" sz="2400" b="1">
                <a:solidFill>
                  <a:srgbClr val="FF0000"/>
                </a:solidFill>
                <a:latin typeface="Times New Roman"/>
              </a:rPr>
              <a:t>Digitalis glycosides </a:t>
            </a:r>
            <a:r>
              <a:rPr lang="en-US" sz="2400">
                <a:latin typeface="Times New Roman"/>
              </a:rPr>
              <a:t>also shorten the QT interval, often with a characteristic "scooping" of the ST-T-wave complex (digitalis effect).</a:t>
            </a:r>
          </a:p>
        </p:txBody>
      </p:sp>
    </p:spTree>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001512"/>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383792"/>
          </a:xfrm>
          <a:prstGeom prst="rect">
            <a:avLst/>
          </a:prstGeom>
        </p:spPr>
      </p:pic>
      <p:pic>
        <p:nvPicPr>
          <p:cNvPr id="3" name="Picture 2"/>
          <p:cNvPicPr>
            <a:picLocks noChangeAspect="1"/>
          </p:cNvPicPr>
          <p:nvPr/>
        </p:nvPicPr>
        <p:blipFill>
          <a:blip r:embed="rId3"/>
          <a:stretch>
            <a:fillRect/>
          </a:stretch>
        </p:blipFill>
        <p:spPr>
          <a:xfrm>
            <a:off x="0" y="1728216"/>
            <a:ext cx="9144000" cy="512978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70304" y="2871216"/>
            <a:ext cx="4998720" cy="377952"/>
          </a:xfrm>
          <a:prstGeom prst="rect">
            <a:avLst/>
          </a:prstGeom>
        </p:spPr>
        <p:txBody>
          <a:bodyPr wrap="none" lIns="0" tIns="0" rIns="0" bIns="0">
            <a:noAutofit/>
          </a:bodyPr>
          <a:lstStyle/>
          <a:p>
            <a:pPr indent="0"/>
            <a:r>
              <a:rPr lang="en-US" sz="3600" b="1">
                <a:solidFill>
                  <a:srgbClr val="FF0000"/>
                </a:solidFill>
                <a:latin typeface="Times New Roman"/>
              </a:rPr>
              <a:t>BRADYARRYTHMIA</a:t>
            </a:r>
          </a:p>
        </p:txBody>
      </p:sp>
    </p:spTree>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57200" y="1383792"/>
            <a:ext cx="3642360" cy="2423160"/>
          </a:xfrm>
          <a:prstGeom prst="rect">
            <a:avLst/>
          </a:prstGeom>
        </p:spPr>
        <p:txBody>
          <a:bodyPr lIns="0" tIns="0" rIns="0" bIns="0">
            <a:noAutofit/>
          </a:bodyPr>
          <a:lstStyle/>
          <a:p>
            <a:pPr indent="0">
              <a:spcAft>
                <a:spcPts val="2310"/>
              </a:spcAft>
            </a:pPr>
            <a:r>
              <a:rPr lang="en-US" sz="3900" b="1">
                <a:solidFill>
                  <a:srgbClr val="FF0000"/>
                </a:solidFill>
                <a:latin typeface="Times New Roman"/>
              </a:rPr>
              <a:t>Classification</a:t>
            </a:r>
          </a:p>
          <a:p>
            <a:pPr marL="431800" indent="0" algn="just">
              <a:lnSpc>
                <a:spcPts val="3432"/>
              </a:lnSpc>
            </a:pPr>
            <a:r>
              <a:rPr lang="en-US" sz="2600">
                <a:solidFill>
                  <a:srgbClr val="0BD0D9"/>
                </a:solidFill>
                <a:latin typeface="Times New Roman"/>
              </a:rPr>
              <a:t>*    </a:t>
            </a:r>
            <a:r>
              <a:rPr lang="en-US" sz="2600">
                <a:latin typeface="Times New Roman"/>
              </a:rPr>
              <a:t>Sinus Bradycardia</a:t>
            </a:r>
          </a:p>
          <a:p>
            <a:pPr marL="431800" marR="492760" indent="0">
              <a:lnSpc>
                <a:spcPts val="3432"/>
              </a:lnSpc>
            </a:pPr>
            <a:r>
              <a:rPr lang="en-US" sz="2600">
                <a:solidFill>
                  <a:srgbClr val="0BD0D9"/>
                </a:solidFill>
                <a:latin typeface="Times New Roman"/>
              </a:rPr>
              <a:t>*    </a:t>
            </a:r>
            <a:r>
              <a:rPr lang="en-US" sz="2600">
                <a:latin typeface="Times New Roman"/>
              </a:rPr>
              <a:t>Junctional Rhythm </a:t>
            </a:r>
            <a:r>
              <a:rPr lang="en-US" sz="2600">
                <a:solidFill>
                  <a:srgbClr val="0BD0D9"/>
                </a:solidFill>
                <a:latin typeface="Times New Roman"/>
              </a:rPr>
              <a:t>*</a:t>
            </a:r>
            <a:r>
              <a:rPr lang="en-US" sz="2600">
                <a:latin typeface="Times New Roman"/>
              </a:rPr>
              <a:t>Sino Atrial Block</a:t>
            </a:r>
          </a:p>
          <a:p>
            <a:pPr marL="431800" indent="0" algn="just">
              <a:lnSpc>
                <a:spcPts val="3432"/>
              </a:lnSpc>
            </a:pPr>
            <a:r>
              <a:rPr lang="en-US" sz="2600">
                <a:solidFill>
                  <a:srgbClr val="0BD0D9"/>
                </a:solidFill>
                <a:latin typeface="Times New Roman"/>
              </a:rPr>
              <a:t>*    </a:t>
            </a:r>
            <a:r>
              <a:rPr lang="en-US" sz="2600">
                <a:latin typeface="Times New Roman"/>
              </a:rPr>
              <a:t>Atrioventricular block</a:t>
            </a:r>
          </a:p>
        </p:txBody>
      </p:sp>
    </p:spTree>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904" y="1426464"/>
            <a:ext cx="7787640" cy="4953000"/>
          </a:xfrm>
          <a:prstGeom prst="rect">
            <a:avLst/>
          </a:prstGeom>
        </p:spPr>
      </p:pic>
      <p:sp>
        <p:nvSpPr>
          <p:cNvPr id="3" name="Rectangle 2"/>
          <p:cNvSpPr/>
          <p:nvPr/>
        </p:nvSpPr>
        <p:spPr>
          <a:xfrm>
            <a:off x="1136904" y="673608"/>
            <a:ext cx="3730752" cy="451104"/>
          </a:xfrm>
          <a:prstGeom prst="rect">
            <a:avLst/>
          </a:prstGeom>
        </p:spPr>
        <p:txBody>
          <a:bodyPr wrap="none" lIns="0" tIns="0" rIns="0" bIns="0">
            <a:noAutofit/>
          </a:bodyPr>
          <a:lstStyle/>
          <a:p>
            <a:pPr indent="0"/>
            <a:r>
              <a:rPr lang="en-US" sz="3900" b="1">
                <a:solidFill>
                  <a:srgbClr val="FF0000"/>
                </a:solidFill>
                <a:latin typeface="Times New Roman"/>
              </a:rPr>
              <a:t>inus Bradycardia</a:t>
            </a:r>
          </a:p>
        </p:txBody>
      </p:sp>
      <p:sp>
        <p:nvSpPr>
          <p:cNvPr id="4" name="Rectangle 3"/>
          <p:cNvSpPr/>
          <p:nvPr/>
        </p:nvSpPr>
        <p:spPr>
          <a:xfrm>
            <a:off x="993648" y="5017008"/>
            <a:ext cx="624840" cy="451104"/>
          </a:xfrm>
          <a:prstGeom prst="rect">
            <a:avLst/>
          </a:prstGeom>
        </p:spPr>
        <p:txBody>
          <a:bodyPr lIns="0" tIns="0" rIns="0" bIns="0">
            <a:noAutofit/>
          </a:bodyPr>
          <a:lstStyle/>
          <a:p>
            <a:pPr indent="0">
              <a:spcAft>
                <a:spcPts val="210"/>
              </a:spcAft>
            </a:pPr>
            <a:r>
              <a:rPr lang="en-US" sz="1900">
                <a:latin typeface="Times New Roman"/>
              </a:rPr>
              <a:t>Heart</a:t>
            </a:r>
          </a:p>
          <a:p>
            <a:pPr indent="0"/>
            <a:r>
              <a:rPr lang="en-US" sz="1800" b="1">
                <a:latin typeface="Arial"/>
              </a:rPr>
              <a:t>Rate</a:t>
            </a:r>
          </a:p>
        </p:txBody>
      </p:sp>
      <p:sp>
        <p:nvSpPr>
          <p:cNvPr id="5" name="Rectangle 4"/>
          <p:cNvSpPr/>
          <p:nvPr/>
        </p:nvSpPr>
        <p:spPr>
          <a:xfrm>
            <a:off x="5903976" y="5062728"/>
            <a:ext cx="1219200" cy="393192"/>
          </a:xfrm>
          <a:prstGeom prst="rect">
            <a:avLst/>
          </a:prstGeom>
        </p:spPr>
        <p:txBody>
          <a:bodyPr lIns="0" tIns="0" rIns="0" bIns="0">
            <a:noAutofit/>
          </a:bodyPr>
          <a:lstStyle/>
          <a:p>
            <a:pPr indent="0"/>
            <a:r>
              <a:rPr lang="en-US" sz="1800" b="1">
                <a:latin typeface="Times New Roman"/>
              </a:rPr>
              <a:t>PR interval</a:t>
            </a:r>
          </a:p>
          <a:p>
            <a:pPr marL="127000" indent="0"/>
            <a:r>
              <a:rPr lang="en-US" sz="1100" i="1" spc="150">
                <a:latin typeface="Arial"/>
              </a:rPr>
              <a:t>(in</a:t>
            </a:r>
            <a:r>
              <a:rPr lang="en-US" sz="1050">
                <a:latin typeface="Arial"/>
              </a:rPr>
              <a:t> seconds}</a:t>
            </a:r>
          </a:p>
        </p:txBody>
      </p:sp>
      <p:sp>
        <p:nvSpPr>
          <p:cNvPr id="6" name="Rectangle 5"/>
          <p:cNvSpPr/>
          <p:nvPr/>
        </p:nvSpPr>
        <p:spPr>
          <a:xfrm>
            <a:off x="2560320" y="5096256"/>
            <a:ext cx="893064" cy="298704"/>
          </a:xfrm>
          <a:prstGeom prst="rect">
            <a:avLst/>
          </a:prstGeom>
        </p:spPr>
        <p:txBody>
          <a:bodyPr wrap="none" lIns="0" tIns="0" rIns="0" bIns="0">
            <a:noAutofit/>
          </a:bodyPr>
          <a:lstStyle/>
          <a:p>
            <a:pPr indent="0"/>
            <a:r>
              <a:rPr lang="en-US" sz="1900">
                <a:latin typeface="Times New Roman"/>
              </a:rPr>
              <a:t>Rhythm</a:t>
            </a:r>
          </a:p>
        </p:txBody>
      </p:sp>
      <p:sp>
        <p:nvSpPr>
          <p:cNvPr id="7" name="Rectangle 6"/>
          <p:cNvSpPr/>
          <p:nvPr/>
        </p:nvSpPr>
        <p:spPr>
          <a:xfrm>
            <a:off x="3438144" y="1463040"/>
            <a:ext cx="2456688" cy="384048"/>
          </a:xfrm>
          <a:prstGeom prst="rect">
            <a:avLst/>
          </a:prstGeom>
          <a:solidFill>
            <a:srgbClr val="AC75E2"/>
          </a:solidFill>
        </p:spPr>
        <p:txBody>
          <a:bodyPr wrap="none" lIns="0" tIns="0" rIns="0" bIns="0">
            <a:noAutofit/>
          </a:bodyPr>
          <a:lstStyle/>
          <a:p>
            <a:pPr indent="0"/>
            <a:r>
              <a:rPr lang="en-US" sz="2200" b="1">
                <a:latin typeface="Segoe UI"/>
              </a:rPr>
              <a:t>Sinus Bradycardia</a:t>
            </a:r>
          </a:p>
        </p:txBody>
      </p:sp>
      <p:graphicFrame>
        <p:nvGraphicFramePr>
          <p:cNvPr id="8" name="Table 7"/>
          <p:cNvGraphicFramePr>
            <a:graphicFrameLocks noGrp="1"/>
          </p:cNvGraphicFramePr>
          <p:nvPr/>
        </p:nvGraphicFramePr>
        <p:xfrm>
          <a:off x="762000" y="1883664"/>
          <a:ext cx="3143504" cy="396240"/>
        </p:xfrm>
        <a:graphic>
          <a:graphicData uri="http://schemas.openxmlformats.org/drawingml/2006/table">
            <a:tbl>
              <a:tblPr/>
              <a:tblGrid>
                <a:gridCol w="208280">
                  <a:extLst>
                    <a:ext uri="{9D8B030D-6E8A-4147-A177-3AD203B41FA5}">
                      <a16:colId xmlns:a16="http://schemas.microsoft.com/office/drawing/2014/main" xmlns="" val="20000"/>
                    </a:ext>
                  </a:extLst>
                </a:gridCol>
                <a:gridCol w="208280">
                  <a:extLst>
                    <a:ext uri="{9D8B030D-6E8A-4147-A177-3AD203B41FA5}">
                      <a16:colId xmlns:a16="http://schemas.microsoft.com/office/drawing/2014/main" xmlns="" val="20001"/>
                    </a:ext>
                  </a:extLst>
                </a:gridCol>
                <a:gridCol w="208280">
                  <a:extLst>
                    <a:ext uri="{9D8B030D-6E8A-4147-A177-3AD203B41FA5}">
                      <a16:colId xmlns:a16="http://schemas.microsoft.com/office/drawing/2014/main" xmlns="" val="20002"/>
                    </a:ext>
                  </a:extLst>
                </a:gridCol>
                <a:gridCol w="208280">
                  <a:extLst>
                    <a:ext uri="{9D8B030D-6E8A-4147-A177-3AD203B41FA5}">
                      <a16:colId xmlns:a16="http://schemas.microsoft.com/office/drawing/2014/main" xmlns="" val="20003"/>
                    </a:ext>
                  </a:extLst>
                </a:gridCol>
                <a:gridCol w="208280">
                  <a:extLst>
                    <a:ext uri="{9D8B030D-6E8A-4147-A177-3AD203B41FA5}">
                      <a16:colId xmlns:a16="http://schemas.microsoft.com/office/drawing/2014/main" xmlns="" val="20004"/>
                    </a:ext>
                  </a:extLst>
                </a:gridCol>
                <a:gridCol w="216408">
                  <a:extLst>
                    <a:ext uri="{9D8B030D-6E8A-4147-A177-3AD203B41FA5}">
                      <a16:colId xmlns:a16="http://schemas.microsoft.com/office/drawing/2014/main" xmlns="" val="20005"/>
                    </a:ext>
                  </a:extLst>
                </a:gridCol>
                <a:gridCol w="307848">
                  <a:extLst>
                    <a:ext uri="{9D8B030D-6E8A-4147-A177-3AD203B41FA5}">
                      <a16:colId xmlns:a16="http://schemas.microsoft.com/office/drawing/2014/main" xmlns="" val="20006"/>
                    </a:ext>
                  </a:extLst>
                </a:gridCol>
                <a:gridCol w="283464">
                  <a:extLst>
                    <a:ext uri="{9D8B030D-6E8A-4147-A177-3AD203B41FA5}">
                      <a16:colId xmlns:a16="http://schemas.microsoft.com/office/drawing/2014/main" xmlns="" val="20007"/>
                    </a:ext>
                  </a:extLst>
                </a:gridCol>
                <a:gridCol w="618744">
                  <a:extLst>
                    <a:ext uri="{9D8B030D-6E8A-4147-A177-3AD203B41FA5}">
                      <a16:colId xmlns:a16="http://schemas.microsoft.com/office/drawing/2014/main" xmlns="" val="20008"/>
                    </a:ext>
                  </a:extLst>
                </a:gridCol>
                <a:gridCol w="259080">
                  <a:extLst>
                    <a:ext uri="{9D8B030D-6E8A-4147-A177-3AD203B41FA5}">
                      <a16:colId xmlns:a16="http://schemas.microsoft.com/office/drawing/2014/main" xmlns="" val="20009"/>
                    </a:ext>
                  </a:extLst>
                </a:gridCol>
                <a:gridCol w="208280">
                  <a:extLst>
                    <a:ext uri="{9D8B030D-6E8A-4147-A177-3AD203B41FA5}">
                      <a16:colId xmlns:a16="http://schemas.microsoft.com/office/drawing/2014/main" xmlns="" val="20010"/>
                    </a:ext>
                  </a:extLst>
                </a:gridCol>
                <a:gridCol w="208280">
                  <a:extLst>
                    <a:ext uri="{9D8B030D-6E8A-4147-A177-3AD203B41FA5}">
                      <a16:colId xmlns:a16="http://schemas.microsoft.com/office/drawing/2014/main" xmlns="" val="20011"/>
                    </a:ext>
                  </a:extLst>
                </a:gridCol>
              </a:tblGrid>
              <a:tr h="167640">
                <a:tc rowSpan="2">
                  <a:txBody>
                    <a:bodyPr/>
                    <a:lstStyle/>
                    <a:p>
                      <a:endParaRPr sz="800"/>
                    </a:p>
                  </a:txBody>
                  <a:tcPr marL="0" marR="0" marT="0" marB="0"/>
                </a:tc>
                <a:tc>
                  <a:txBody>
                    <a:bodyPr/>
                    <a:lstStyle/>
                    <a:p>
                      <a:pPr indent="0"/>
                      <a:r>
                        <a:rPr lang="en-US" sz="400">
                          <a:solidFill>
                            <a:srgbClr val="CDB4BB"/>
                          </a:solidFill>
                          <a:latin typeface="Times New Roman"/>
                        </a:rPr>
                        <a:t>1</a:t>
                      </a:r>
                      <a:r>
                        <a:rPr lang="en-US" sz="400" spc="100">
                          <a:solidFill>
                            <a:srgbClr val="CDB4BB"/>
                          </a:solidFill>
                          <a:latin typeface="Bookman Old Style"/>
                        </a:rPr>
                        <a:t> </a:t>
                      </a:r>
                      <a:r>
                        <a:rPr lang="en-US" sz="400">
                          <a:solidFill>
                            <a:srgbClr val="CDB4BB"/>
                          </a:solidFill>
                          <a:latin typeface="Times New Roman"/>
                        </a:rPr>
                        <a:t>1</a:t>
                      </a:r>
                      <a:r>
                        <a:rPr lang="en-US" sz="400" spc="100">
                          <a:solidFill>
                            <a:srgbClr val="CDB4BB"/>
                          </a:solidFill>
                          <a:latin typeface="Bookman Old Style"/>
                        </a:rPr>
                        <a:t>’</a:t>
                      </a:r>
                    </a:p>
                  </a:txBody>
                  <a:tcPr marL="0" marR="0" marT="0" marB="0" anchor="ctr"/>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pPr indent="0"/>
                      <a:r>
                        <a:rPr lang="en-US" sz="1100" i="1" spc="100">
                          <a:solidFill>
                            <a:srgbClr val="CDB4BB"/>
                          </a:solidFill>
                          <a:latin typeface="Times New Roman"/>
                        </a:rPr>
                        <a:t>tiii</a:t>
                      </a:r>
                    </a:p>
                  </a:txBody>
                  <a:tcPr marL="0" marR="0" marT="0" marB="0" anchor="b"/>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pPr indent="0" algn="r"/>
                      <a:r>
                        <a:rPr lang="en-US" sz="400" spc="100">
                          <a:latin typeface="Bookman Old Style"/>
                        </a:rPr>
                        <a:t>J J .</a:t>
                      </a:r>
                    </a:p>
                  </a:txBody>
                  <a:tcPr marL="0" marR="0" marT="0" marB="0" anchor="ctr"/>
                </a:tc>
                <a:tc>
                  <a:txBody>
                    <a:bodyPr/>
                    <a:lstStyle/>
                    <a:p>
                      <a:pPr indent="0"/>
                      <a:r>
                        <a:rPr lang="en-US" sz="400" spc="100">
                          <a:latin typeface="Bookman Old Style"/>
                        </a:rPr>
                        <a:t>ill</a:t>
                      </a:r>
                    </a:p>
                  </a:txBody>
                  <a:tcPr marL="0" marR="0" marT="0" marB="0" anchor="ctr"/>
                </a:tc>
                <a:tc>
                  <a:txBody>
                    <a:bodyPr/>
                    <a:lstStyle/>
                    <a:p>
                      <a:pPr indent="0" algn="r"/>
                      <a:r>
                        <a:rPr lang="en-US" sz="400" spc="100">
                          <a:solidFill>
                            <a:srgbClr val="CDB4BB"/>
                          </a:solidFill>
                          <a:latin typeface="Bookman Old Style"/>
                        </a:rPr>
                        <a:t>■ ■</a:t>
                      </a:r>
                    </a:p>
                  </a:txBody>
                  <a:tcPr marL="0" marR="0" marT="0" marB="0" anchor="ctr"/>
                </a:tc>
                <a:extLst>
                  <a:ext uri="{0D108BD9-81ED-4DB2-BD59-A6C34878D82A}">
                    <a16:rowId xmlns:a16="http://schemas.microsoft.com/office/drawing/2014/main" xmlns="" val="10000"/>
                  </a:ext>
                </a:extLst>
              </a:tr>
              <a:tr h="228600">
                <a:tc vMerge="1">
                  <a:txBody>
                    <a:bodyPr/>
                    <a:lstStyle/>
                    <a:p>
                      <a:endParaRPr sz="1000"/>
                    </a:p>
                  </a:txBody>
                  <a:tcPr marL="0" marR="0" marT="0" marB="0"/>
                </a:tc>
                <a:tc>
                  <a:txBody>
                    <a:bodyPr/>
                    <a:lstStyle/>
                    <a:p>
                      <a:pPr indent="0"/>
                      <a:r>
                        <a:rPr lang="en-US" sz="400" spc="100">
                          <a:solidFill>
                            <a:srgbClr val="CDB4BB"/>
                          </a:solidFill>
                          <a:latin typeface="Bookman Old Style"/>
                        </a:rPr>
                        <a:t>h Pin</a:t>
                      </a:r>
                    </a:p>
                    <a:p>
                      <a:pPr indent="0"/>
                      <a:r>
                        <a:rPr lang="en-US" sz="400" spc="100">
                          <a:solidFill>
                            <a:srgbClr val="CDB4BB"/>
                          </a:solidFill>
                          <a:latin typeface="Bookman Old Style"/>
                        </a:rPr>
                        <a:t>" f</a:t>
                      </a:r>
                    </a:p>
                    <a:p>
                      <a:pPr indent="0"/>
                      <a:r>
                        <a:rPr lang="en-US" sz="400" spc="100">
                          <a:solidFill>
                            <a:srgbClr val="CDB4BB"/>
                          </a:solidFill>
                          <a:latin typeface="Bookman Old Style"/>
                        </a:rPr>
                        <a:t>■ L"</a:t>
                      </a:r>
                    </a:p>
                  </a:txBody>
                  <a:tcPr marL="0" marR="0" marT="0" marB="0" anchor="b"/>
                </a:tc>
                <a:tc>
                  <a:txBody>
                    <a:bodyPr/>
                    <a:lstStyle/>
                    <a:p>
                      <a:pPr indent="0"/>
                      <a:r>
                        <a:rPr lang="en-US" sz="400" spc="100">
                          <a:solidFill>
                            <a:srgbClr val="CDB4BB"/>
                          </a:solidFill>
                          <a:latin typeface="Bookman Old Style"/>
                        </a:rPr>
                        <a:t>“ *</a:t>
                      </a:r>
                    </a:p>
                  </a:txBody>
                  <a:tcPr marL="0" marR="0" marT="0" marB="0" anchor="b"/>
                </a:tc>
                <a:tc>
                  <a:txBody>
                    <a:bodyPr/>
                    <a:lstStyle/>
                    <a:p>
                      <a:endParaRPr sz="1100"/>
                    </a:p>
                  </a:txBody>
                  <a:tcPr marL="0" marR="0" marT="0" marB="0"/>
                </a:tc>
                <a:tc>
                  <a:txBody>
                    <a:bodyPr/>
                    <a:lstStyle/>
                    <a:p>
                      <a:pPr indent="0"/>
                      <a:r>
                        <a:rPr lang="en-US" sz="400" spc="100">
                          <a:solidFill>
                            <a:srgbClr val="CDB4BB"/>
                          </a:solidFill>
                          <a:latin typeface="Bookman Old Style"/>
                        </a:rPr>
                        <a:t>M -</a:t>
                      </a:r>
                    </a:p>
                  </a:txBody>
                  <a:tcPr marL="0" marR="0" marT="0" marB="0" anchor="b"/>
                </a:tc>
                <a:tc>
                  <a:txBody>
                    <a:bodyPr/>
                    <a:lstStyle/>
                    <a:p>
                      <a:endParaRPr sz="1100"/>
                    </a:p>
                  </a:txBody>
                  <a:tcPr marL="0" marR="0" marT="0" marB="0"/>
                </a:tc>
                <a:tc>
                  <a:txBody>
                    <a:bodyPr/>
                    <a:lstStyle/>
                    <a:p>
                      <a:endParaRPr sz="1100"/>
                    </a:p>
                  </a:txBody>
                  <a:tcPr marL="0" marR="0" marT="0" marB="0"/>
                </a:tc>
                <a:tc>
                  <a:txBody>
                    <a:bodyPr/>
                    <a:lstStyle/>
                    <a:p>
                      <a:endParaRPr sz="1100"/>
                    </a:p>
                  </a:txBody>
                  <a:tcPr marL="0" marR="0" marT="0" marB="0"/>
                </a:tc>
                <a:tc>
                  <a:txBody>
                    <a:bodyPr/>
                    <a:lstStyle/>
                    <a:p>
                      <a:pPr indent="0" algn="just"/>
                      <a:r>
                        <a:rPr lang="en-US" sz="400" spc="100">
                          <a:solidFill>
                            <a:srgbClr val="CDB4BB"/>
                          </a:solidFill>
                          <a:latin typeface="Bookman Old Style"/>
                        </a:rPr>
                        <a:t>......</a:t>
                      </a:r>
                    </a:p>
                  </a:txBody>
                  <a:tcPr marL="0" marR="0" marT="0" marB="0" anchor="ctr"/>
                </a:tc>
                <a:tc>
                  <a:txBody>
                    <a:bodyPr/>
                    <a:lstStyle/>
                    <a:p>
                      <a:endParaRPr sz="1100"/>
                    </a:p>
                  </a:txBody>
                  <a:tcPr marL="0" marR="0" marT="0" marB="0"/>
                </a:tc>
                <a:tc>
                  <a:txBody>
                    <a:bodyPr/>
                    <a:lstStyle/>
                    <a:p>
                      <a:pPr indent="0"/>
                      <a:r>
                        <a:rPr lang="en-US" sz="1100" i="1" spc="100">
                          <a:solidFill>
                            <a:srgbClr val="CDB4BB"/>
                          </a:solidFill>
                          <a:latin typeface="Times New Roman"/>
                        </a:rPr>
                        <a:t>r</a:t>
                      </a:r>
                    </a:p>
                    <a:p>
                      <a:pPr indent="0"/>
                      <a:r>
                        <a:rPr lang="en-US" sz="400" spc="100">
                          <a:solidFill>
                            <a:srgbClr val="CDB4BB"/>
                          </a:solidFill>
                          <a:latin typeface="Bookman Old Style"/>
                        </a:rPr>
                        <a:t>H</a:t>
                      </a:r>
                    </a:p>
                  </a:txBody>
                  <a:tcPr marL="0" marR="0" marT="0" marB="0" anchor="b"/>
                </a:tc>
                <a:tc>
                  <a:txBody>
                    <a:bodyPr/>
                    <a:lstStyle/>
                    <a:p>
                      <a:endParaRPr sz="1100"/>
                    </a:p>
                  </a:txBody>
                  <a:tcPr marL="0" marR="0" marT="0" marB="0"/>
                </a:tc>
                <a:extLst>
                  <a:ext uri="{0D108BD9-81ED-4DB2-BD59-A6C34878D82A}">
                    <a16:rowId xmlns:a16="http://schemas.microsoft.com/office/drawing/2014/main" xmlns="" val="10001"/>
                  </a:ext>
                </a:extLst>
              </a:tr>
            </a:tbl>
          </a:graphicData>
        </a:graphic>
      </p:graphicFrame>
      <p:sp>
        <p:nvSpPr>
          <p:cNvPr id="9" name="Rectangle 8"/>
          <p:cNvSpPr/>
          <p:nvPr/>
        </p:nvSpPr>
        <p:spPr>
          <a:xfrm>
            <a:off x="2584704" y="5797296"/>
            <a:ext cx="835152" cy="249936"/>
          </a:xfrm>
          <a:prstGeom prst="rect">
            <a:avLst/>
          </a:prstGeom>
        </p:spPr>
        <p:txBody>
          <a:bodyPr wrap="none" lIns="0" tIns="0" rIns="0" bIns="0">
            <a:noAutofit/>
          </a:bodyPr>
          <a:lstStyle/>
          <a:p>
            <a:pPr indent="0"/>
            <a:r>
              <a:rPr lang="en-US" sz="1900" b="1">
                <a:latin typeface="Times New Roman"/>
              </a:rPr>
              <a:t>Regular</a:t>
            </a:r>
          </a:p>
        </p:txBody>
      </p:sp>
      <p:graphicFrame>
        <p:nvGraphicFramePr>
          <p:cNvPr id="10" name="Table 9"/>
          <p:cNvGraphicFramePr>
            <a:graphicFrameLocks noGrp="1"/>
          </p:cNvGraphicFramePr>
          <p:nvPr/>
        </p:nvGraphicFramePr>
        <p:xfrm>
          <a:off x="4410456" y="1877568"/>
          <a:ext cx="755904" cy="4079748"/>
        </p:xfrm>
        <a:graphic>
          <a:graphicData uri="http://schemas.openxmlformats.org/drawingml/2006/table">
            <a:tbl>
              <a:tblPr/>
              <a:tblGrid>
                <a:gridCol w="329184">
                  <a:extLst>
                    <a:ext uri="{9D8B030D-6E8A-4147-A177-3AD203B41FA5}">
                      <a16:colId xmlns:a16="http://schemas.microsoft.com/office/drawing/2014/main" xmlns="" val="20000"/>
                    </a:ext>
                  </a:extLst>
                </a:gridCol>
                <a:gridCol w="426720">
                  <a:extLst>
                    <a:ext uri="{9D8B030D-6E8A-4147-A177-3AD203B41FA5}">
                      <a16:colId xmlns:a16="http://schemas.microsoft.com/office/drawing/2014/main" xmlns="" val="20001"/>
                    </a:ext>
                  </a:extLst>
                </a:gridCol>
              </a:tblGrid>
              <a:tr h="164592">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0"/>
                  </a:ext>
                </a:extLst>
              </a:tr>
              <a:tr h="295656">
                <a:tc rowSpan="2">
                  <a:txBody>
                    <a:bodyPr/>
                    <a:lstStyle/>
                    <a:p>
                      <a:pPr indent="0" algn="just"/>
                      <a:r>
                        <a:rPr lang="en-US" sz="400" cap="small">
                          <a:solidFill>
                            <a:srgbClr val="CDB4BB"/>
                          </a:solidFill>
                          <a:latin typeface="Segoe UI"/>
                        </a:rPr>
                        <a:t>L l</a:t>
                      </a:r>
                      <a:r>
                        <a:rPr lang="en-US" sz="400">
                          <a:solidFill>
                            <a:srgbClr val="CDB4BB"/>
                          </a:solidFill>
                          <a:latin typeface="Segoe UI"/>
                        </a:rPr>
                        <a:t> hi a ■</a:t>
                      </a:r>
                    </a:p>
                    <a:p>
                      <a:pPr indent="0" algn="just">
                        <a:spcAft>
                          <a:spcPts val="630"/>
                        </a:spcAft>
                      </a:pPr>
                      <a:r>
                        <a:rPr lang="en-US" sz="400">
                          <a:solidFill>
                            <a:srgbClr val="CDB4BB"/>
                          </a:solidFill>
                          <a:latin typeface="Segoe UI"/>
                        </a:rPr>
                        <a:t>■    i ■ - ■ </a:t>
                      </a:r>
                      <a:r>
                        <a:rPr lang="en-US" sz="400" spc="200" baseline="30000">
                          <a:solidFill>
                            <a:srgbClr val="CDB4BB"/>
                          </a:solidFill>
                          <a:latin typeface="Constantia"/>
                        </a:rPr>
                        <a:t>1</a:t>
                      </a:r>
                    </a:p>
                    <a:p>
                      <a:pPr indent="0" algn="just"/>
                      <a:r>
                        <a:rPr lang="en-US" sz="400" spc="200">
                          <a:solidFill>
                            <a:srgbClr val="CDB4BB"/>
                          </a:solidFill>
                          <a:latin typeface="Constantia"/>
                        </a:rPr>
                        <a:t>1</a:t>
                      </a:r>
                      <a:r>
                        <a:rPr lang="en-US" sz="400">
                          <a:solidFill>
                            <a:srgbClr val="CDB4BB"/>
                          </a:solidFill>
                          <a:latin typeface="Segoe UI"/>
                        </a:rPr>
                        <a:t>. . . . ■ ■!</a:t>
                      </a:r>
                    </a:p>
                    <a:p>
                      <a:pPr indent="0" algn="just"/>
                      <a:r>
                        <a:rPr lang="en-US" sz="400">
                          <a:solidFill>
                            <a:srgbClr val="CDB4BB"/>
                          </a:solidFill>
                          <a:latin typeface="Segoe UI"/>
                        </a:rPr>
                        <a:t>I- i ■ ' </a:t>
                      </a:r>
                      <a:r>
                        <a:rPr lang="en-US" sz="400" spc="200">
                          <a:solidFill>
                            <a:srgbClr val="CDB4BB"/>
                          </a:solidFill>
                          <a:latin typeface="Constantia"/>
                        </a:rPr>
                        <a:t>1</a:t>
                      </a:r>
                      <a:r>
                        <a:rPr lang="en-US" sz="400">
                          <a:solidFill>
                            <a:srgbClr val="CDB4BB"/>
                          </a:solidFill>
                          <a:latin typeface="Segoe UI"/>
                        </a:rPr>
                        <a:t> </a:t>
                      </a:r>
                      <a:r>
                        <a:rPr lang="en-US" sz="400" spc="200">
                          <a:solidFill>
                            <a:srgbClr val="CDB4BB"/>
                          </a:solidFill>
                          <a:latin typeface="Constantia"/>
                        </a:rPr>
                        <a:t>1</a:t>
                      </a:r>
                    </a:p>
                    <a:p>
                      <a:pPr indent="0" algn="just"/>
                      <a:r>
                        <a:rPr lang="en-US" sz="400">
                          <a:solidFill>
                            <a:srgbClr val="CDB4BB"/>
                          </a:solidFill>
                          <a:latin typeface="Segoe UI"/>
                        </a:rPr>
                        <a:t>|. . . r</a:t>
                      </a:r>
                    </a:p>
                    <a:p>
                      <a:pPr indent="0" algn="just"/>
                      <a:r>
                        <a:rPr lang="en-US" sz="400">
                          <a:solidFill>
                            <a:srgbClr val="CDB4BB"/>
                          </a:solidFill>
                          <a:latin typeface="Segoe UI"/>
                        </a:rPr>
                        <a:t>■    i ■ . ■ l</a:t>
                      </a:r>
                    </a:p>
                  </a:txBody>
                  <a:tcPr marL="0" marR="0" marT="0" marB="0"/>
                </a:tc>
                <a:tc>
                  <a:txBody>
                    <a:bodyPr/>
                    <a:lstStyle/>
                    <a:p>
                      <a:pPr indent="0" algn="r">
                        <a:spcAft>
                          <a:spcPts val="630"/>
                        </a:spcAft>
                      </a:pPr>
                      <a:r>
                        <a:rPr lang="en-US" sz="400" spc="200">
                          <a:solidFill>
                            <a:srgbClr val="CDB4BB"/>
                          </a:solidFill>
                          <a:latin typeface="Constantia"/>
                        </a:rPr>
                        <a:t>1</a:t>
                      </a:r>
                      <a:r>
                        <a:rPr lang="en-US" sz="400">
                          <a:solidFill>
                            <a:srgbClr val="CDB4BB"/>
                          </a:solidFill>
                          <a:latin typeface="Segoe UI"/>
                        </a:rPr>
                        <a:t>. J - ■ </a:t>
                      </a:r>
                      <a:r>
                        <a:rPr lang="en-US" sz="400" spc="200">
                          <a:solidFill>
                            <a:srgbClr val="CDB4BB"/>
                          </a:solidFill>
                          <a:latin typeface="Constantia"/>
                        </a:rPr>
                        <a:t>1</a:t>
                      </a:r>
                      <a:r>
                        <a:rPr lang="en-US" sz="400">
                          <a:solidFill>
                            <a:srgbClr val="CDB4BB"/>
                          </a:solidFill>
                          <a:latin typeface="Segoe UI"/>
                        </a:rPr>
                        <a:t> ■</a:t>
                      </a:r>
                    </a:p>
                    <a:p>
                      <a:pPr indent="0" algn="r"/>
                      <a:r>
                        <a:rPr lang="en-US" sz="400">
                          <a:solidFill>
                            <a:srgbClr val="CDB4BB"/>
                          </a:solidFill>
                          <a:latin typeface="Segoe UI"/>
                        </a:rPr>
                        <a:t>. r - §■ &gt; -j ■ »</a:t>
                      </a:r>
                    </a:p>
                  </a:txBody>
                  <a:tcPr marL="0" marR="0" marT="0" marB="0"/>
                </a:tc>
                <a:extLst>
                  <a:ext uri="{0D108BD9-81ED-4DB2-BD59-A6C34878D82A}">
                    <a16:rowId xmlns:a16="http://schemas.microsoft.com/office/drawing/2014/main" xmlns="" val="10001"/>
                  </a:ext>
                </a:extLst>
              </a:tr>
              <a:tr h="298704">
                <a:tc vMerge="1">
                  <a:txBody>
                    <a:bodyPr/>
                    <a:lstStyle/>
                    <a:p>
                      <a:endParaRPr sz="1500"/>
                    </a:p>
                  </a:txBody>
                  <a:tcPr marL="0" marR="0" marT="0" marB="0"/>
                </a:tc>
                <a:tc>
                  <a:txBody>
                    <a:bodyPr/>
                    <a:lstStyle/>
                    <a:p>
                      <a:pPr indent="0" algn="just"/>
                      <a:r>
                        <a:rPr lang="en-US" sz="400" i="1">
                          <a:solidFill>
                            <a:srgbClr val="CDB4BB"/>
                          </a:solidFill>
                          <a:latin typeface="Times New Roman"/>
                        </a:rPr>
                        <a:t>:r,</a:t>
                      </a:r>
                    </a:p>
                  </a:txBody>
                  <a:tcPr marL="0" marR="0" marT="0" marB="0" anchor="ctr"/>
                </a:tc>
                <a:extLst>
                  <a:ext uri="{0D108BD9-81ED-4DB2-BD59-A6C34878D82A}">
                    <a16:rowId xmlns:a16="http://schemas.microsoft.com/office/drawing/2014/main" xmlns="" val="10002"/>
                  </a:ext>
                </a:extLst>
              </a:tr>
              <a:tr h="292608">
                <a:tc>
                  <a:txBody>
                    <a:bodyPr/>
                    <a:lstStyle/>
                    <a:p>
                      <a:endParaRPr sz="1500"/>
                    </a:p>
                  </a:txBody>
                  <a:tcPr marL="0" marR="0" marT="0" marB="0"/>
                </a:tc>
                <a:tc>
                  <a:txBody>
                    <a:bodyPr/>
                    <a:lstStyle/>
                    <a:p>
                      <a:pPr indent="0" algn="r"/>
                      <a:r>
                        <a:rPr lang="en-US" sz="400">
                          <a:solidFill>
                            <a:srgbClr val="CDB4BB"/>
                          </a:solidFill>
                          <a:latin typeface="Segoe UI"/>
                        </a:rPr>
                        <a:t>- I j </a:t>
                      </a:r>
                      <a:r>
                        <a:rPr lang="en-US" sz="400" spc="150">
                          <a:solidFill>
                            <a:srgbClr val="CDB4BB"/>
                          </a:solidFill>
                          <a:latin typeface="Segoe UI"/>
                        </a:rPr>
                        <a:t>ill.!</a:t>
                      </a:r>
                    </a:p>
                    <a:p>
                      <a:pPr indent="0" algn="r"/>
                      <a:r>
                        <a:rPr lang="en-US" sz="400" spc="150">
                          <a:solidFill>
                            <a:srgbClr val="CDB4BB"/>
                          </a:solidFill>
                          <a:latin typeface="Segoe UI"/>
                        </a:rPr>
                        <a:t>■ </a:t>
                      </a:r>
                      <a:r>
                        <a:rPr lang="en-US" sz="400" spc="150" baseline="30000">
                          <a:solidFill>
                            <a:srgbClr val="CDB4BB"/>
                          </a:solidFill>
                          <a:latin typeface="Segoe UI"/>
                        </a:rPr>
                        <a:t>r</a:t>
                      </a:r>
                      <a:r>
                        <a:rPr lang="en-US" sz="400" spc="150">
                          <a:solidFill>
                            <a:srgbClr val="CDB4BB"/>
                          </a:solidFill>
                          <a:latin typeface="Segoe UI"/>
                        </a:rPr>
                        <a:t> </a:t>
                      </a:r>
                      <a:r>
                        <a:rPr lang="en-US" sz="400" spc="200">
                          <a:solidFill>
                            <a:srgbClr val="CDB4BB"/>
                          </a:solidFill>
                          <a:latin typeface="Constantia"/>
                        </a:rPr>
                        <a:t>1</a:t>
                      </a:r>
                      <a:r>
                        <a:rPr lang="en-US" sz="400" spc="150">
                          <a:solidFill>
                            <a:srgbClr val="CDB4BB"/>
                          </a:solidFill>
                          <a:latin typeface="Segoe UI"/>
                        </a:rPr>
                        <a:t> </a:t>
                      </a:r>
                      <a:r>
                        <a:rPr lang="en-US" sz="400" spc="200">
                          <a:solidFill>
                            <a:srgbClr val="CDB4BB"/>
                          </a:solidFill>
                          <a:latin typeface="Constantia"/>
                        </a:rPr>
                        <a:t>1</a:t>
                      </a:r>
                      <a:r>
                        <a:rPr lang="en-US" sz="400" spc="150">
                          <a:solidFill>
                            <a:srgbClr val="CDB4BB"/>
                          </a:solidFill>
                          <a:latin typeface="Segoe UI"/>
                        </a:rPr>
                        <a:t> ■ ^</a:t>
                      </a:r>
                    </a:p>
                  </a:txBody>
                  <a:tcPr marL="0" marR="0" marT="0" marB="0" anchor="b"/>
                </a:tc>
                <a:extLst>
                  <a:ext uri="{0D108BD9-81ED-4DB2-BD59-A6C34878D82A}">
                    <a16:rowId xmlns:a16="http://schemas.microsoft.com/office/drawing/2014/main" xmlns="" val="10003"/>
                  </a:ext>
                </a:extLst>
              </a:tr>
              <a:tr h="109728">
                <a:tc>
                  <a:txBody>
                    <a:bodyPr/>
                    <a:lstStyle/>
                    <a:p>
                      <a:pPr indent="0"/>
                      <a:r>
                        <a:rPr lang="en-US" sz="400" spc="150">
                          <a:latin typeface="Segoe UI"/>
                        </a:rPr>
                        <a:t>■ on</a:t>
                      </a:r>
                    </a:p>
                  </a:txBody>
                  <a:tcPr marL="0" marR="0" marT="0" marB="0" anchor="ctr"/>
                </a:tc>
                <a:tc>
                  <a:txBody>
                    <a:bodyPr/>
                    <a:lstStyle/>
                    <a:p>
                      <a:pPr indent="0" algn="r"/>
                      <a:r>
                        <a:rPr lang="en-US" sz="400" spc="150">
                          <a:latin typeface="Segoe UI"/>
                        </a:rPr>
                        <a:t>—</a:t>
                      </a:r>
                    </a:p>
                  </a:txBody>
                  <a:tcPr marL="0" marR="0" marT="0" marB="0" anchor="ctr"/>
                </a:tc>
                <a:extLst>
                  <a:ext uri="{0D108BD9-81ED-4DB2-BD59-A6C34878D82A}">
                    <a16:rowId xmlns:a16="http://schemas.microsoft.com/office/drawing/2014/main" xmlns="" val="10004"/>
                  </a:ext>
                </a:extLst>
              </a:tr>
              <a:tr h="185928">
                <a:tc>
                  <a:txBody>
                    <a:bodyPr/>
                    <a:lstStyle/>
                    <a:p>
                      <a:endParaRPr sz="900"/>
                    </a:p>
                  </a:txBody>
                  <a:tcPr marL="0" marR="0" marT="0" marB="0"/>
                </a:tc>
                <a:tc>
                  <a:txBody>
                    <a:bodyPr/>
                    <a:lstStyle/>
                    <a:p>
                      <a:endParaRPr sz="900"/>
                    </a:p>
                  </a:txBody>
                  <a:tcPr marL="0" marR="0" marT="0" marB="0"/>
                </a:tc>
                <a:extLst>
                  <a:ext uri="{0D108BD9-81ED-4DB2-BD59-A6C34878D82A}">
                    <a16:rowId xmlns:a16="http://schemas.microsoft.com/office/drawing/2014/main" xmlns="" val="10005"/>
                  </a:ext>
                </a:extLst>
              </a:tr>
              <a:tr h="312420">
                <a:tc>
                  <a:txBody>
                    <a:bodyPr/>
                    <a:lstStyle/>
                    <a:p>
                      <a:pPr indent="0" algn="just"/>
                      <a:r>
                        <a:rPr lang="en-US" sz="400" spc="150">
                          <a:solidFill>
                            <a:srgbClr val="CDB4BB"/>
                          </a:solidFill>
                          <a:latin typeface="Segoe UI"/>
                        </a:rPr>
                        <a:t>h ■ ■ ■ ■ H</a:t>
                      </a:r>
                    </a:p>
                  </a:txBody>
                  <a:tcPr marL="0" marR="0" marT="0" marB="0" anchor="ctr"/>
                </a:tc>
                <a:tc>
                  <a:txBody>
                    <a:bodyPr/>
                    <a:lstStyle/>
                    <a:p>
                      <a:pPr indent="0" algn="just"/>
                      <a:r>
                        <a:rPr lang="en-US" sz="400" spc="150">
                          <a:solidFill>
                            <a:srgbClr val="CDB4BB"/>
                          </a:solidFill>
                          <a:latin typeface="Segoe UI"/>
                        </a:rPr>
                        <a:t>-vi.;</a:t>
                      </a:r>
                    </a:p>
                    <a:p>
                      <a:pPr indent="0" algn="just"/>
                      <a:r>
                        <a:rPr lang="en-US" sz="400" spc="150">
                          <a:solidFill>
                            <a:srgbClr val="CDB4BB"/>
                          </a:solidFill>
                          <a:latin typeface="Segoe UI"/>
                        </a:rPr>
                        <a:t>■    ii" -</a:t>
                      </a:r>
                    </a:p>
                    <a:p>
                      <a:pPr marL="88900" indent="-88900">
                        <a:lnSpc>
                          <a:spcPts val="480"/>
                        </a:lnSpc>
                      </a:pPr>
                      <a:r>
                        <a:rPr lang="en-US" sz="400" spc="150">
                          <a:solidFill>
                            <a:srgbClr val="CDB4BB"/>
                          </a:solidFill>
                          <a:latin typeface="Segoe UI"/>
                        </a:rPr>
                        <a:t>■    pi iiP</a:t>
                      </a:r>
                      <a:r>
                        <a:rPr lang="en-US" sz="400" spc="200" baseline="30000">
                          <a:solidFill>
                            <a:srgbClr val="CDB4BB"/>
                          </a:solidFill>
                          <a:latin typeface="Constantia"/>
                        </a:rPr>
                        <a:t>1 </a:t>
                      </a:r>
                      <a:r>
                        <a:rPr lang="en-US" sz="400" spc="150">
                          <a:solidFill>
                            <a:srgbClr val="CDB4BB"/>
                          </a:solidFill>
                          <a:latin typeface="Segoe UI"/>
                        </a:rPr>
                        <a:t>i * i ■</a:t>
                      </a:r>
                    </a:p>
                  </a:txBody>
                  <a:tcPr marL="0" marR="0" marT="0" marB="0"/>
                </a:tc>
                <a:extLst>
                  <a:ext uri="{0D108BD9-81ED-4DB2-BD59-A6C34878D82A}">
                    <a16:rowId xmlns:a16="http://schemas.microsoft.com/office/drawing/2014/main" xmlns="" val="10006"/>
                  </a:ext>
                </a:extLst>
              </a:tr>
              <a:tr h="179832">
                <a:tc>
                  <a:txBody>
                    <a:bodyPr/>
                    <a:lstStyle/>
                    <a:p>
                      <a:endParaRPr sz="900"/>
                    </a:p>
                  </a:txBody>
                  <a:tcPr marL="0" marR="0" marT="0" marB="0"/>
                </a:tc>
                <a:tc>
                  <a:txBody>
                    <a:bodyPr/>
                    <a:lstStyle/>
                    <a:p>
                      <a:endParaRPr sz="900"/>
                    </a:p>
                  </a:txBody>
                  <a:tcPr marL="0" marR="0" marT="0" marB="0"/>
                </a:tc>
                <a:extLst>
                  <a:ext uri="{0D108BD9-81ED-4DB2-BD59-A6C34878D82A}">
                    <a16:rowId xmlns:a16="http://schemas.microsoft.com/office/drawing/2014/main" xmlns="" val="10007"/>
                  </a:ext>
                </a:extLst>
              </a:tr>
              <a:tr h="112776">
                <a:tc>
                  <a:txBody>
                    <a:bodyPr/>
                    <a:lstStyle/>
                    <a:p>
                      <a:endParaRPr sz="700"/>
                    </a:p>
                  </a:txBody>
                  <a:tcPr marL="0" marR="0" marT="0" marB="0"/>
                </a:tc>
                <a:tc>
                  <a:txBody>
                    <a:bodyPr/>
                    <a:lstStyle/>
                    <a:p>
                      <a:pPr indent="0" algn="r"/>
                      <a:r>
                        <a:rPr lang="en-US" sz="400" spc="150">
                          <a:latin typeface="Segoe UI"/>
                        </a:rPr>
                        <a:t>i■ i </a:t>
                      </a:r>
                      <a:r>
                        <a:rPr lang="en-US" sz="400" spc="150">
                          <a:solidFill>
                            <a:srgbClr val="CDB4BB"/>
                          </a:solidFill>
                          <a:latin typeface="Segoe UI"/>
                        </a:rPr>
                        <a:t>iv </a:t>
                      </a:r>
                      <a:r>
                        <a:rPr lang="en-US" sz="400" spc="150">
                          <a:latin typeface="Segoe UI"/>
                        </a:rPr>
                        <a:t>r</a:t>
                      </a:r>
                    </a:p>
                  </a:txBody>
                  <a:tcPr marL="0" marR="0" marT="0" marB="0" anchor="b"/>
                </a:tc>
                <a:extLst>
                  <a:ext uri="{0D108BD9-81ED-4DB2-BD59-A6C34878D82A}">
                    <a16:rowId xmlns:a16="http://schemas.microsoft.com/office/drawing/2014/main" xmlns="" val="10008"/>
                  </a:ext>
                </a:extLst>
              </a:tr>
              <a:tr h="292608">
                <a:tc>
                  <a:txBody>
                    <a:bodyPr/>
                    <a:lstStyle/>
                    <a:p>
                      <a:endParaRPr sz="1500"/>
                    </a:p>
                  </a:txBody>
                  <a:tcPr marL="0" marR="0" marT="0" marB="0"/>
                </a:tc>
                <a:tc>
                  <a:txBody>
                    <a:bodyPr/>
                    <a:lstStyle/>
                    <a:p>
                      <a:endParaRPr sz="1500"/>
                    </a:p>
                  </a:txBody>
                  <a:tcPr marL="0" marR="0" marT="0" marB="0"/>
                </a:tc>
                <a:extLst>
                  <a:ext uri="{0D108BD9-81ED-4DB2-BD59-A6C34878D82A}">
                    <a16:rowId xmlns:a16="http://schemas.microsoft.com/office/drawing/2014/main" xmlns="" val="10009"/>
                  </a:ext>
                </a:extLst>
              </a:tr>
              <a:tr h="286512">
                <a:tc>
                  <a:txBody>
                    <a:bodyPr/>
                    <a:lstStyle/>
                    <a:p>
                      <a:pPr indent="0" algn="just">
                        <a:lnSpc>
                          <a:spcPts val="432"/>
                        </a:lnSpc>
                      </a:pPr>
                      <a:r>
                        <a:rPr lang="en-US" sz="400" spc="150">
                          <a:latin typeface="Segoe UI"/>
                        </a:rPr>
                        <a:t>■ P </a:t>
                      </a:r>
                      <a:r>
                        <a:rPr lang="en-US" sz="400">
                          <a:latin typeface="Times New Roman"/>
                        </a:rPr>
                        <a:t>1</a:t>
                      </a:r>
                      <a:r>
                        <a:rPr lang="en-US" sz="400" cap="small" spc="150">
                          <a:latin typeface="Segoe UI"/>
                        </a:rPr>
                        <a:t> ■ tH </a:t>
                      </a:r>
                      <a:r>
                        <a:rPr lang="en-US" sz="400" spc="200">
                          <a:latin typeface="Constantia"/>
                        </a:rPr>
                        <a:t>1</a:t>
                      </a:r>
                      <a:r>
                        <a:rPr lang="en-US" sz="400" cap="small" spc="150">
                          <a:latin typeface="Segoe UI"/>
                        </a:rPr>
                        <a:t> i.</a:t>
                      </a:r>
                      <a:r>
                        <a:rPr lang="en-US" sz="400" spc="150">
                          <a:latin typeface="Segoe UI"/>
                        </a:rPr>
                        <a:t> j </a:t>
                      </a:r>
                      <a:r>
                        <a:rPr lang="en-US" sz="400" spc="200">
                          <a:latin typeface="Constantia"/>
                        </a:rPr>
                        <a:t>4</a:t>
                      </a:r>
                      <a:r>
                        <a:rPr lang="en-US" sz="400" spc="150">
                          <a:latin typeface="Segoe UI"/>
                        </a:rPr>
                        <a:t> ■. i </a:t>
                      </a:r>
                      <a:r>
                        <a:rPr lang="en-US" sz="400" spc="200">
                          <a:latin typeface="Constantia"/>
                        </a:rPr>
                        <a:t>1</a:t>
                      </a:r>
                      <a:r>
                        <a:rPr lang="en-US" sz="400" spc="150">
                          <a:latin typeface="Segoe UI"/>
                        </a:rPr>
                        <a:t> I I ■ L!</a:t>
                      </a:r>
                    </a:p>
                  </a:txBody>
                  <a:tcPr marL="0" marR="0" marT="0" marB="0" anchor="b"/>
                </a:tc>
                <a:tc>
                  <a:txBody>
                    <a:bodyPr/>
                    <a:lstStyle/>
                    <a:p>
                      <a:pPr indent="0" algn="r">
                        <a:lnSpc>
                          <a:spcPts val="360"/>
                        </a:lnSpc>
                      </a:pPr>
                      <a:r>
                        <a:rPr lang="en-US" sz="400" spc="150">
                          <a:solidFill>
                            <a:srgbClr val="CDB4BB"/>
                          </a:solidFill>
                          <a:latin typeface="Segoe UI"/>
                        </a:rPr>
                        <a:t>- -</a:t>
                      </a:r>
                      <a:r>
                        <a:rPr lang="en-US" sz="400" spc="200">
                          <a:solidFill>
                            <a:srgbClr val="CDB4BB"/>
                          </a:solidFill>
                          <a:latin typeface="Constantia"/>
                        </a:rPr>
                        <a:t>1</a:t>
                      </a:r>
                      <a:r>
                        <a:rPr lang="en-US" sz="400" spc="150">
                          <a:solidFill>
                            <a:srgbClr val="CDB4BB"/>
                          </a:solidFill>
                          <a:latin typeface="Segoe UI"/>
                        </a:rPr>
                        <a:t> </a:t>
                      </a:r>
                      <a:r>
                        <a:rPr lang="en-US" sz="400" spc="200">
                          <a:solidFill>
                            <a:srgbClr val="CDB4BB"/>
                          </a:solidFill>
                          <a:latin typeface="Constantia"/>
                        </a:rPr>
                        <a:t>11</a:t>
                      </a:r>
                      <a:r>
                        <a:rPr lang="en-US" sz="400" spc="150">
                          <a:solidFill>
                            <a:srgbClr val="CDB4BB"/>
                          </a:solidFill>
                          <a:latin typeface="Segoe UI"/>
                        </a:rPr>
                        <a:t> ■-. i ii</a:t>
                      </a:r>
                    </a:p>
                  </a:txBody>
                  <a:tcPr marL="0" marR="0" marT="0" marB="0"/>
                </a:tc>
                <a:extLst>
                  <a:ext uri="{0D108BD9-81ED-4DB2-BD59-A6C34878D82A}">
                    <a16:rowId xmlns:a16="http://schemas.microsoft.com/office/drawing/2014/main" xmlns="" val="10010"/>
                  </a:ext>
                </a:extLst>
              </a:tr>
              <a:tr h="313944">
                <a:tc>
                  <a:txBody>
                    <a:bodyPr/>
                    <a:lstStyle/>
                    <a:p>
                      <a:pPr indent="0"/>
                      <a:r>
                        <a:rPr lang="en-US" sz="400" spc="150">
                          <a:latin typeface="Segoe UI"/>
                        </a:rPr>
                        <a:t>r-T</a:t>
                      </a:r>
                    </a:p>
                    <a:p>
                      <a:pPr indent="0" algn="just"/>
                      <a:r>
                        <a:rPr lang="en-US" sz="400" spc="150">
                          <a:latin typeface="Segoe UI"/>
                        </a:rPr>
                        <a:t>■ r (■ </a:t>
                      </a:r>
                      <a:r>
                        <a:rPr lang="en-US" sz="400" spc="150" baseline="30000">
                          <a:latin typeface="Segoe UI"/>
                        </a:rPr>
                        <a:t>h</a:t>
                      </a:r>
                      <a:r>
                        <a:rPr lang="en-US" sz="400" spc="150">
                          <a:latin typeface="Segoe UI"/>
                        </a:rPr>
                        <a:t> </a:t>
                      </a:r>
                      <a:r>
                        <a:rPr lang="en-US" sz="400" spc="200">
                          <a:latin typeface="Constantia"/>
                        </a:rPr>
                        <a:t>1</a:t>
                      </a:r>
                      <a:r>
                        <a:rPr lang="en-US" sz="400" spc="150">
                          <a:latin typeface="Segoe UI"/>
                        </a:rPr>
                        <a:t> !</a:t>
                      </a:r>
                    </a:p>
                  </a:txBody>
                  <a:tcPr marL="0" marR="0" marT="0" marB="0"/>
                </a:tc>
                <a:tc>
                  <a:txBody>
                    <a:bodyPr/>
                    <a:lstStyle/>
                    <a:p>
                      <a:pPr indent="0" algn="r">
                        <a:lnSpc>
                          <a:spcPts val="480"/>
                        </a:lnSpc>
                      </a:pPr>
                      <a:r>
                        <a:rPr lang="en-US" sz="400" spc="150">
                          <a:solidFill>
                            <a:srgbClr val="CDB4BB"/>
                          </a:solidFill>
                          <a:latin typeface="Segoe UI"/>
                        </a:rPr>
                        <a:t>■ - r </a:t>
                      </a:r>
                      <a:r>
                        <a:rPr lang="en-US" sz="400" spc="200">
                          <a:solidFill>
                            <a:srgbClr val="CDB4BB"/>
                          </a:solidFill>
                          <a:latin typeface="Constantia"/>
                        </a:rPr>
                        <a:t>1</a:t>
                      </a:r>
                      <a:r>
                        <a:rPr lang="en-US" sz="400" spc="150">
                          <a:solidFill>
                            <a:srgbClr val="CDB4BB"/>
                          </a:solidFill>
                          <a:latin typeface="Segoe UI"/>
                        </a:rPr>
                        <a:t> +i--PI </a:t>
                      </a:r>
                      <a:r>
                        <a:rPr lang="en-US" sz="400" spc="200">
                          <a:solidFill>
                            <a:srgbClr val="CDB4BB"/>
                          </a:solidFill>
                          <a:latin typeface="Constantia"/>
                        </a:rPr>
                        <a:t>|6</a:t>
                      </a:r>
                      <a:r>
                        <a:rPr lang="en-US" sz="400" spc="150">
                          <a:solidFill>
                            <a:srgbClr val="CDB4BB"/>
                          </a:solidFill>
                          <a:latin typeface="Segoe UI"/>
                        </a:rPr>
                        <a:t> ■</a:t>
                      </a:r>
                    </a:p>
                  </a:txBody>
                  <a:tcPr marL="0" marR="0" marT="0" marB="0"/>
                </a:tc>
                <a:extLst>
                  <a:ext uri="{0D108BD9-81ED-4DB2-BD59-A6C34878D82A}">
                    <a16:rowId xmlns:a16="http://schemas.microsoft.com/office/drawing/2014/main" xmlns="" val="10011"/>
                  </a:ext>
                </a:extLst>
              </a:tr>
              <a:tr h="1234440">
                <a:tc>
                  <a:txBody>
                    <a:bodyPr/>
                    <a:lstStyle/>
                    <a:p>
                      <a:pPr indent="0"/>
                      <a:r>
                        <a:rPr lang="en-US" sz="2700">
                          <a:solidFill>
                            <a:srgbClr val="CDB4BB"/>
                          </a:solidFill>
                          <a:latin typeface="Times New Roman"/>
                        </a:rPr>
                        <a:t>trrrr!</a:t>
                      </a:r>
                    </a:p>
                  </a:txBody>
                  <a:tcPr marL="0" marR="0" marT="0" marB="0"/>
                </a:tc>
                <a:tc>
                  <a:txBody>
                    <a:bodyPr/>
                    <a:lstStyle/>
                    <a:p>
                      <a:endParaRPr sz="1300"/>
                    </a:p>
                  </a:txBody>
                  <a:tcPr marL="0" marR="0" marT="0" marB="0"/>
                </a:tc>
                <a:extLst>
                  <a:ext uri="{0D108BD9-81ED-4DB2-BD59-A6C34878D82A}">
                    <a16:rowId xmlns:a16="http://schemas.microsoft.com/office/drawing/2014/main" xmlns="" val="10012"/>
                  </a:ext>
                </a:extLst>
              </a:tr>
            </a:tbl>
          </a:graphicData>
        </a:graphic>
      </p:graphicFrame>
      <p:graphicFrame>
        <p:nvGraphicFramePr>
          <p:cNvPr id="11" name="Table 10"/>
          <p:cNvGraphicFramePr>
            <a:graphicFrameLocks noGrp="1"/>
          </p:cNvGraphicFramePr>
          <p:nvPr/>
        </p:nvGraphicFramePr>
        <p:xfrm>
          <a:off x="5434584" y="1877568"/>
          <a:ext cx="1540256" cy="1060704"/>
        </p:xfrm>
        <a:graphic>
          <a:graphicData uri="http://schemas.openxmlformats.org/drawingml/2006/table">
            <a:tbl>
              <a:tblPr/>
              <a:tblGrid>
                <a:gridCol w="208280">
                  <a:extLst>
                    <a:ext uri="{9D8B030D-6E8A-4147-A177-3AD203B41FA5}">
                      <a16:colId xmlns:a16="http://schemas.microsoft.com/office/drawing/2014/main" xmlns="" val="20000"/>
                    </a:ext>
                  </a:extLst>
                </a:gridCol>
                <a:gridCol w="868680">
                  <a:extLst>
                    <a:ext uri="{9D8B030D-6E8A-4147-A177-3AD203B41FA5}">
                      <a16:colId xmlns:a16="http://schemas.microsoft.com/office/drawing/2014/main" xmlns="" val="20001"/>
                    </a:ext>
                  </a:extLst>
                </a:gridCol>
                <a:gridCol w="463296">
                  <a:extLst>
                    <a:ext uri="{9D8B030D-6E8A-4147-A177-3AD203B41FA5}">
                      <a16:colId xmlns:a16="http://schemas.microsoft.com/office/drawing/2014/main" xmlns="" val="20002"/>
                    </a:ext>
                  </a:extLst>
                </a:gridCol>
              </a:tblGrid>
              <a:tr h="164592">
                <a:tc gridSpan="2">
                  <a:txBody>
                    <a:bodyPr/>
                    <a:lstStyle/>
                    <a:p>
                      <a:pPr indent="0" algn="r"/>
                      <a:r>
                        <a:rPr lang="en-US" sz="400">
                          <a:solidFill>
                            <a:srgbClr val="CDB4BB"/>
                          </a:solidFill>
                          <a:latin typeface="Times New Roman"/>
                        </a:rPr>
                        <a:t>■ ■ i ■ ■ </a:t>
                      </a:r>
                      <a:r>
                        <a:rPr lang="en-US" sz="400" cap="small">
                          <a:solidFill>
                            <a:srgbClr val="CDB4BB"/>
                          </a:solidFill>
                          <a:latin typeface="Times New Roman"/>
                        </a:rPr>
                        <a:t>j</a:t>
                      </a:r>
                      <a:r>
                        <a:rPr lang="en-US" sz="400">
                          <a:solidFill>
                            <a:srgbClr val="CDB4BB"/>
                          </a:solidFill>
                          <a:latin typeface="Times New Roman"/>
                        </a:rPr>
                        <a:t> ■ . a i 1 . L I.J</a:t>
                      </a:r>
                    </a:p>
                    <a:p>
                      <a:pPr indent="0" algn="r"/>
                      <a:r>
                        <a:rPr lang="en-US" sz="400">
                          <a:solidFill>
                            <a:srgbClr val="CDB4BB"/>
                          </a:solidFill>
                          <a:latin typeface="Times New Roman"/>
                        </a:rPr>
                        <a:t>__ La n . .i </a:t>
                      </a:r>
                      <a:r>
                        <a:rPr lang="en-US" sz="400" cap="small">
                          <a:solidFill>
                            <a:srgbClr val="CDB4BB"/>
                          </a:solidFill>
                          <a:latin typeface="Times New Roman"/>
                        </a:rPr>
                        <a:t>ol</a:t>
                      </a:r>
                      <a:r>
                        <a:rPr lang="en-US" sz="400">
                          <a:solidFill>
                            <a:srgbClr val="CDB4BB"/>
                          </a:solidFill>
                          <a:latin typeface="Times New Roman"/>
                        </a:rPr>
                        <a:t> ■ r i I ■ ■ _r</a:t>
                      </a:r>
                    </a:p>
                  </a:txBody>
                  <a:tcPr marL="0" marR="0" marT="0" marB="0" anchor="b"/>
                </a:tc>
                <a:tc hMerge="1">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0"/>
                  </a:ext>
                </a:extLst>
              </a:tr>
              <a:tr h="283464">
                <a:tc>
                  <a:txBody>
                    <a:bodyPr/>
                    <a:lstStyle/>
                    <a:p>
                      <a:pPr indent="0"/>
                      <a:r>
                        <a:rPr lang="en-US" sz="400" baseline="30000">
                          <a:latin typeface="Times New Roman"/>
                        </a:rPr>
                        <a:t>1</a:t>
                      </a:r>
                      <a:r>
                        <a:rPr lang="en-US" sz="400">
                          <a:latin typeface="Times New Roman"/>
                        </a:rPr>
                        <a:t> ■ l 1</a:t>
                      </a:r>
                    </a:p>
                  </a:txBody>
                  <a:tcPr marL="0" marR="0" marT="0" marB="0" anchor="b"/>
                </a:tc>
                <a:tc>
                  <a:txBody>
                    <a:bodyPr/>
                    <a:lstStyle/>
                    <a:p>
                      <a:pPr indent="0">
                        <a:spcAft>
                          <a:spcPts val="210"/>
                        </a:spcAft>
                      </a:pPr>
                      <a:r>
                        <a:rPr lang="en-US" sz="400">
                          <a:solidFill>
                            <a:srgbClr val="CDB4BB"/>
                          </a:solidFill>
                          <a:latin typeface="Times New Roman"/>
                        </a:rPr>
                        <a:t>s r ; : 1 - - - • J ■ r •</a:t>
                      </a:r>
                    </a:p>
                    <a:p>
                      <a:pPr indent="0" algn="r"/>
                      <a:r>
                        <a:rPr lang="en-US" sz="400">
                          <a:solidFill>
                            <a:srgbClr val="CDB4BB"/>
                          </a:solidFill>
                          <a:latin typeface="Times New Roman"/>
                        </a:rPr>
                        <a:t>■ I</a:t>
                      </a:r>
                    </a:p>
                  </a:txBody>
                  <a:tcPr marL="0" marR="0" marT="0" marB="0" anchor="ctr"/>
                </a:tc>
                <a:tc>
                  <a:txBody>
                    <a:bodyPr/>
                    <a:lstStyle/>
                    <a:p>
                      <a:endParaRPr sz="1500"/>
                    </a:p>
                  </a:txBody>
                  <a:tcPr marL="0" marR="0" marT="0" marB="0"/>
                </a:tc>
                <a:extLst>
                  <a:ext uri="{0D108BD9-81ED-4DB2-BD59-A6C34878D82A}">
                    <a16:rowId xmlns:a16="http://schemas.microsoft.com/office/drawing/2014/main" xmlns="" val="10001"/>
                  </a:ext>
                </a:extLst>
              </a:tr>
              <a:tr h="310896">
                <a:tc>
                  <a:txBody>
                    <a:bodyPr/>
                    <a:lstStyle/>
                    <a:p>
                      <a:endParaRPr sz="1500"/>
                    </a:p>
                  </a:txBody>
                  <a:tcPr marL="0" marR="0" marT="0" marB="0"/>
                </a:tc>
                <a:tc>
                  <a:txBody>
                    <a:bodyPr/>
                    <a:lstStyle/>
                    <a:p>
                      <a:pPr indent="0"/>
                      <a:r>
                        <a:rPr lang="en-US" sz="400">
                          <a:solidFill>
                            <a:srgbClr val="CDB4BB"/>
                          </a:solidFill>
                          <a:latin typeface="Times New Roman"/>
                        </a:rPr>
                        <a:t>_ . k . ■ — ■ ■ </a:t>
                      </a:r>
                      <a:r>
                        <a:rPr lang="en-US" sz="400" i="1" spc="-50">
                          <a:solidFill>
                            <a:srgbClr val="CDB4BB"/>
                          </a:solidFill>
                          <a:latin typeface="Times New Roman"/>
                        </a:rPr>
                        <a:t>j. n m</a:t>
                      </a:r>
                      <a:r>
                        <a:rPr lang="en-US" sz="400" cap="small">
                          <a:solidFill>
                            <a:srgbClr val="CDB4BB"/>
                          </a:solidFill>
                          <a:latin typeface="Times New Roman"/>
                        </a:rPr>
                        <a:t> ~j. i.</a:t>
                      </a:r>
                    </a:p>
                  </a:txBody>
                  <a:tcPr marL="0" marR="0" marT="0" marB="0" anchor="b"/>
                </a:tc>
                <a:tc>
                  <a:txBody>
                    <a:bodyPr/>
                    <a:lstStyle/>
                    <a:p>
                      <a:pPr indent="0" algn="just">
                        <a:lnSpc>
                          <a:spcPts val="456"/>
                        </a:lnSpc>
                      </a:pPr>
                      <a:r>
                        <a:rPr lang="en-US" sz="400" cap="small">
                          <a:solidFill>
                            <a:srgbClr val="CDB4BB"/>
                          </a:solidFill>
                          <a:latin typeface="Times New Roman"/>
                        </a:rPr>
                        <a:t>b</a:t>
                      </a:r>
                      <a:r>
                        <a:rPr lang="en-US" sz="400">
                          <a:solidFill>
                            <a:srgbClr val="CDB4BB"/>
                          </a:solidFill>
                          <a:latin typeface="Times New Roman"/>
                        </a:rPr>
                        <a:t> a HI </a:t>
                      </a:r>
                      <a:r>
                        <a:rPr lang="en-US" sz="400" cap="small">
                          <a:solidFill>
                            <a:srgbClr val="CDB4BB"/>
                          </a:solidFill>
                          <a:latin typeface="Times New Roman"/>
                        </a:rPr>
                        <a:t>t ■ </a:t>
                      </a:r>
                      <a:r>
                        <a:rPr lang="en-US" sz="400" i="1" cap="small" spc="-50">
                          <a:solidFill>
                            <a:srgbClr val="CDB4BB"/>
                          </a:solidFill>
                          <a:latin typeface="Times New Roman"/>
                        </a:rPr>
                        <a:t>m</a:t>
                      </a:r>
                      <a:r>
                        <a:rPr lang="en-US" sz="400">
                          <a:solidFill>
                            <a:srgbClr val="CDB4BB"/>
                          </a:solidFill>
                          <a:latin typeface="Times New Roman"/>
                        </a:rPr>
                        <a:t> ■ ■ a. ri ■ ■</a:t>
                      </a:r>
                    </a:p>
                  </a:txBody>
                  <a:tcPr marL="0" marR="0" marT="0" marB="0" anchor="b"/>
                </a:tc>
                <a:extLst>
                  <a:ext uri="{0D108BD9-81ED-4DB2-BD59-A6C34878D82A}">
                    <a16:rowId xmlns:a16="http://schemas.microsoft.com/office/drawing/2014/main" xmlns="" val="10002"/>
                  </a:ext>
                </a:extLst>
              </a:tr>
              <a:tr h="301752">
                <a:tc>
                  <a:txBody>
                    <a:bodyPr/>
                    <a:lstStyle/>
                    <a:p>
                      <a:pPr marL="114300" indent="0">
                        <a:spcAft>
                          <a:spcPts val="420"/>
                        </a:spcAft>
                      </a:pPr>
                      <a:r>
                        <a:rPr lang="en-US" sz="400">
                          <a:latin typeface="Times New Roman"/>
                        </a:rPr>
                        <a:t>.</a:t>
                      </a:r>
                    </a:p>
                    <a:p>
                      <a:pPr indent="0"/>
                      <a:r>
                        <a:rPr lang="en-US" sz="400">
                          <a:latin typeface="Times New Roman"/>
                        </a:rPr>
                        <a:t>.</a:t>
                      </a:r>
                    </a:p>
                  </a:txBody>
                  <a:tcPr marL="0" marR="0" marT="0" marB="0" anchor="b"/>
                </a:tc>
                <a:tc>
                  <a:txBody>
                    <a:bodyPr/>
                    <a:lstStyle/>
                    <a:p>
                      <a:pPr indent="0" algn="r"/>
                      <a:r>
                        <a:rPr lang="en-US" sz="400">
                          <a:solidFill>
                            <a:srgbClr val="CDB4BB"/>
                          </a:solidFill>
                          <a:latin typeface="Times New Roman"/>
                        </a:rPr>
                        <a:t>■ ■ 1 ii ii -- i </a:t>
                      </a:r>
                      <a:r>
                        <a:rPr lang="en-US" sz="400" i="1">
                          <a:solidFill>
                            <a:srgbClr val="CDB4BB"/>
                          </a:solidFill>
                          <a:latin typeface="Times New Roman"/>
                        </a:rPr>
                        <a:t>4</a:t>
                      </a:r>
                      <a:r>
                        <a:rPr lang="en-US" sz="400">
                          <a:solidFill>
                            <a:srgbClr val="CDB4BB"/>
                          </a:solidFill>
                          <a:latin typeface="Times New Roman"/>
                        </a:rPr>
                        <a:t> I </a:t>
                      </a:r>
                      <a:r>
                        <a:rPr lang="en-US" sz="400" i="1" spc="-50">
                          <a:solidFill>
                            <a:srgbClr val="CDB4BB"/>
                          </a:solidFill>
                          <a:latin typeface="Times New Roman"/>
                        </a:rPr>
                        <a:t>i</a:t>
                      </a:r>
                      <a:r>
                        <a:rPr lang="en-US" sz="400">
                          <a:solidFill>
                            <a:srgbClr val="CDB4BB"/>
                          </a:solidFill>
                          <a:latin typeface="Times New Roman"/>
                        </a:rPr>
                        <a:t> i i</a:t>
                      </a:r>
                    </a:p>
                  </a:txBody>
                  <a:tcPr marL="0" marR="0" marT="0" marB="0"/>
                </a:tc>
                <a:tc>
                  <a:txBody>
                    <a:bodyPr/>
                    <a:lstStyle/>
                    <a:p>
                      <a:pPr indent="0" algn="just">
                        <a:lnSpc>
                          <a:spcPts val="504"/>
                        </a:lnSpc>
                      </a:pPr>
                      <a:r>
                        <a:rPr lang="en-US" sz="400">
                          <a:latin typeface="Times New Roman"/>
                        </a:rPr>
                        <a:t>■ </a:t>
                      </a:r>
                      <a:r>
                        <a:rPr lang="en-US" sz="400" baseline="30000">
                          <a:latin typeface="Times New Roman"/>
                        </a:rPr>
                        <a:t>1</a:t>
                      </a:r>
                      <a:r>
                        <a:rPr lang="en-US" sz="400">
                          <a:latin typeface="Times New Roman"/>
                        </a:rPr>
                        <a:t> r_ ■». . -— 5 "TT1 r</a:t>
                      </a:r>
                    </a:p>
                  </a:txBody>
                  <a:tcPr marL="0" marR="0" marT="0" marB="0" anchor="b"/>
                </a:tc>
                <a:extLst>
                  <a:ext uri="{0D108BD9-81ED-4DB2-BD59-A6C34878D82A}">
                    <a16:rowId xmlns:a16="http://schemas.microsoft.com/office/drawing/2014/main" xmlns="" val="10003"/>
                  </a:ext>
                </a:extLst>
              </a:tr>
            </a:tbl>
          </a:graphicData>
        </a:graphic>
      </p:graphicFrame>
      <p:sp>
        <p:nvSpPr>
          <p:cNvPr id="12" name="Rectangle 11"/>
          <p:cNvSpPr/>
          <p:nvPr/>
        </p:nvSpPr>
        <p:spPr>
          <a:xfrm>
            <a:off x="4383024" y="5126736"/>
            <a:ext cx="762000" cy="188976"/>
          </a:xfrm>
          <a:prstGeom prst="rect">
            <a:avLst/>
          </a:prstGeom>
        </p:spPr>
        <p:txBody>
          <a:bodyPr wrap="none" lIns="0" tIns="0" rIns="0" bIns="0">
            <a:noAutofit/>
          </a:bodyPr>
          <a:lstStyle/>
          <a:p>
            <a:pPr indent="0">
              <a:spcAft>
                <a:spcPts val="630"/>
              </a:spcAft>
            </a:pPr>
            <a:r>
              <a:rPr lang="en-US" sz="1900">
                <a:latin typeface="Times New Roman"/>
              </a:rPr>
              <a:t>P Wave</a:t>
            </a:r>
          </a:p>
        </p:txBody>
      </p:sp>
      <p:sp>
        <p:nvSpPr>
          <p:cNvPr id="13" name="Rectangle 12"/>
          <p:cNvSpPr/>
          <p:nvPr/>
        </p:nvSpPr>
        <p:spPr>
          <a:xfrm>
            <a:off x="5330952" y="5443728"/>
            <a:ext cx="435864" cy="73152"/>
          </a:xfrm>
          <a:prstGeom prst="rect">
            <a:avLst/>
          </a:prstGeom>
        </p:spPr>
        <p:txBody>
          <a:bodyPr wrap="none" lIns="0" tIns="0" rIns="0" bIns="0">
            <a:noAutofit/>
          </a:bodyPr>
          <a:lstStyle/>
          <a:p>
            <a:pPr indent="0" algn="r"/>
            <a:r>
              <a:rPr lang="en-US" sz="1400" strike="sngStrike" spc="-150">
                <a:solidFill>
                  <a:srgbClr val="7D33C5"/>
                </a:solidFill>
                <a:latin typeface="Times New Roman"/>
              </a:rPr>
              <a:t>' ■ i </a:t>
            </a:r>
            <a:r>
              <a:rPr lang="en-US" sz="1400" strike="sngStrike" spc="-150" baseline="30000">
                <a:solidFill>
                  <a:srgbClr val="7D33C5"/>
                </a:solidFill>
                <a:latin typeface="Times New Roman"/>
              </a:rPr>
              <a:t>1</a:t>
            </a:r>
            <a:r>
              <a:rPr lang="en-US" sz="1400" strike="sngStrike" spc="-150">
                <a:solidFill>
                  <a:srgbClr val="7D33C5"/>
                </a:solidFill>
                <a:latin typeface="Times New Roman"/>
              </a:rPr>
              <a:t> ■ "■</a:t>
            </a:r>
            <a:r>
              <a:rPr lang="en-US" sz="1400" spc="-150">
                <a:solidFill>
                  <a:srgbClr val="7D33C5"/>
                </a:solidFill>
                <a:latin typeface="Times New Roman"/>
              </a:rPr>
              <a:t>!</a:t>
            </a:r>
          </a:p>
        </p:txBody>
      </p:sp>
      <p:sp>
        <p:nvSpPr>
          <p:cNvPr id="14" name="Rectangle 13"/>
          <p:cNvSpPr/>
          <p:nvPr/>
        </p:nvSpPr>
        <p:spPr>
          <a:xfrm>
            <a:off x="841248" y="5772912"/>
            <a:ext cx="975360" cy="256032"/>
          </a:xfrm>
          <a:prstGeom prst="rect">
            <a:avLst/>
          </a:prstGeom>
        </p:spPr>
        <p:txBody>
          <a:bodyPr wrap="none" lIns="0" tIns="0" rIns="0" bIns="0">
            <a:noAutofit/>
          </a:bodyPr>
          <a:lstStyle/>
          <a:p>
            <a:pPr indent="0"/>
            <a:r>
              <a:rPr lang="en-US" sz="1800" b="1">
                <a:latin typeface="Arial"/>
              </a:rPr>
              <a:t>&lt;60 </a:t>
            </a:r>
            <a:r>
              <a:rPr lang="en-US" sz="1900" i="1" spc="150">
                <a:latin typeface="Segoe UI"/>
              </a:rPr>
              <a:t>bpm</a:t>
            </a:r>
          </a:p>
        </p:txBody>
      </p:sp>
      <p:sp>
        <p:nvSpPr>
          <p:cNvPr id="15" name="Rectangle 14"/>
          <p:cNvSpPr/>
          <p:nvPr/>
        </p:nvSpPr>
        <p:spPr>
          <a:xfrm>
            <a:off x="3938016" y="5608320"/>
            <a:ext cx="1633728" cy="542544"/>
          </a:xfrm>
          <a:prstGeom prst="rect">
            <a:avLst/>
          </a:prstGeom>
        </p:spPr>
        <p:txBody>
          <a:bodyPr lIns="0" tIns="0" rIns="0" bIns="0">
            <a:noAutofit/>
          </a:bodyPr>
          <a:lstStyle/>
          <a:p>
            <a:pPr marL="215900" indent="0">
              <a:lnSpc>
                <a:spcPts val="2040"/>
              </a:lnSpc>
            </a:pPr>
            <a:r>
              <a:rPr lang="en-US" sz="1700" b="1">
                <a:latin typeface="Segoe UI"/>
              </a:rPr>
              <a:t>Before each</a:t>
            </a:r>
          </a:p>
          <a:p>
            <a:pPr indent="0">
              <a:lnSpc>
                <a:spcPts val="2040"/>
              </a:lnSpc>
            </a:pPr>
            <a:r>
              <a:rPr lang="en-US" sz="1800" b="1">
                <a:latin typeface="Arial"/>
              </a:rPr>
              <a:t>QR5, identical</a:t>
            </a:r>
          </a:p>
        </p:txBody>
      </p:sp>
      <p:sp>
        <p:nvSpPr>
          <p:cNvPr id="16" name="Rectangle 15"/>
          <p:cNvSpPr/>
          <p:nvPr/>
        </p:nvSpPr>
        <p:spPr>
          <a:xfrm>
            <a:off x="6028944" y="5724144"/>
            <a:ext cx="1018032" cy="225552"/>
          </a:xfrm>
          <a:prstGeom prst="rect">
            <a:avLst/>
          </a:prstGeom>
        </p:spPr>
        <p:txBody>
          <a:bodyPr wrap="none" lIns="0" tIns="0" rIns="0" bIns="0">
            <a:noAutofit/>
          </a:bodyPr>
          <a:lstStyle/>
          <a:p>
            <a:pPr indent="0"/>
            <a:r>
              <a:rPr lang="en-US" sz="2600">
                <a:latin typeface="Times New Roman"/>
              </a:rPr>
              <a:t>♦12 to ,20</a:t>
            </a:r>
          </a:p>
        </p:txBody>
      </p:sp>
      <p:sp>
        <p:nvSpPr>
          <p:cNvPr id="17" name="Rectangle 16"/>
          <p:cNvSpPr/>
          <p:nvPr/>
        </p:nvSpPr>
        <p:spPr>
          <a:xfrm>
            <a:off x="7601712" y="4971288"/>
            <a:ext cx="451104" cy="48768"/>
          </a:xfrm>
          <a:prstGeom prst="rect">
            <a:avLst/>
          </a:prstGeom>
        </p:spPr>
        <p:txBody>
          <a:bodyPr wrap="none" lIns="0" tIns="0" rIns="0" bIns="0">
            <a:noAutofit/>
          </a:bodyPr>
          <a:lstStyle/>
          <a:p>
            <a:pPr indent="0">
              <a:lnSpc>
                <a:spcPts val="1944"/>
              </a:lnSpc>
            </a:pPr>
            <a:r>
              <a:rPr lang="en-US" sz="1400" spc="-150">
                <a:solidFill>
                  <a:srgbClr val="7D33C5"/>
                </a:solidFill>
                <a:latin typeface="Times New Roman"/>
              </a:rPr>
              <a:t>■■ ■ ■—</a:t>
            </a:r>
          </a:p>
        </p:txBody>
      </p:sp>
      <p:sp>
        <p:nvSpPr>
          <p:cNvPr id="18" name="Rectangle 17"/>
          <p:cNvSpPr/>
          <p:nvPr/>
        </p:nvSpPr>
        <p:spPr>
          <a:xfrm>
            <a:off x="7726680" y="5096256"/>
            <a:ext cx="481584" cy="201168"/>
          </a:xfrm>
          <a:prstGeom prst="rect">
            <a:avLst/>
          </a:prstGeom>
        </p:spPr>
        <p:txBody>
          <a:bodyPr wrap="none" lIns="0" tIns="0" rIns="0" bIns="0">
            <a:noAutofit/>
          </a:bodyPr>
          <a:lstStyle/>
          <a:p>
            <a:pPr indent="0">
              <a:lnSpc>
                <a:spcPts val="1944"/>
              </a:lnSpc>
            </a:pPr>
            <a:r>
              <a:rPr lang="en-US" sz="1800" b="1">
                <a:latin typeface="Arial"/>
              </a:rPr>
              <a:t>QRS</a:t>
            </a:r>
          </a:p>
        </p:txBody>
      </p:sp>
      <p:sp>
        <p:nvSpPr>
          <p:cNvPr id="19" name="Rectangle 18"/>
          <p:cNvSpPr/>
          <p:nvPr/>
        </p:nvSpPr>
        <p:spPr>
          <a:xfrm>
            <a:off x="7525512" y="5297424"/>
            <a:ext cx="947928" cy="124968"/>
          </a:xfrm>
          <a:prstGeom prst="rect">
            <a:avLst/>
          </a:prstGeom>
        </p:spPr>
        <p:txBody>
          <a:bodyPr wrap="none" lIns="0" tIns="0" rIns="0" bIns="0">
            <a:noAutofit/>
          </a:bodyPr>
          <a:lstStyle/>
          <a:p>
            <a:pPr indent="0"/>
            <a:r>
              <a:rPr lang="en-US" sz="2600">
                <a:latin typeface="Times New Roman"/>
              </a:rPr>
              <a:t>{iftsfxondO</a:t>
            </a:r>
          </a:p>
        </p:txBody>
      </p:sp>
      <p:sp>
        <p:nvSpPr>
          <p:cNvPr id="20" name="Rectangle 19"/>
          <p:cNvSpPr/>
          <p:nvPr/>
        </p:nvSpPr>
        <p:spPr>
          <a:xfrm>
            <a:off x="7519416" y="5449824"/>
            <a:ext cx="984504" cy="79248"/>
          </a:xfrm>
          <a:prstGeom prst="rect">
            <a:avLst/>
          </a:prstGeom>
        </p:spPr>
        <p:txBody>
          <a:bodyPr wrap="none" lIns="0" tIns="0" rIns="0" bIns="0">
            <a:noAutofit/>
          </a:bodyPr>
          <a:lstStyle/>
          <a:p>
            <a:pPr indent="0"/>
            <a:r>
              <a:rPr lang="en-US" sz="1400" spc="-150">
                <a:solidFill>
                  <a:srgbClr val="7D33C5"/>
                </a:solidFill>
                <a:latin typeface="Times New Roman"/>
              </a:rPr>
              <a:t>■■■■■Ak</a:t>
            </a:r>
          </a:p>
        </p:txBody>
      </p:sp>
      <p:sp>
        <p:nvSpPr>
          <p:cNvPr id="21" name="Rectangle 20"/>
          <p:cNvSpPr/>
          <p:nvPr/>
        </p:nvSpPr>
        <p:spPr>
          <a:xfrm>
            <a:off x="7674864" y="5650992"/>
            <a:ext cx="524256" cy="207264"/>
          </a:xfrm>
          <a:prstGeom prst="rect">
            <a:avLst/>
          </a:prstGeom>
        </p:spPr>
        <p:txBody>
          <a:bodyPr wrap="none" lIns="0" tIns="0" rIns="0" bIns="0">
            <a:noAutofit/>
          </a:bodyPr>
          <a:lstStyle/>
          <a:p>
            <a:pPr indent="0"/>
            <a:r>
              <a:rPr lang="en-US" sz="2600">
                <a:latin typeface="Times New Roman"/>
              </a:rPr>
              <a:t>c</a:t>
            </a:r>
            <a:r>
              <a:rPr lang="en-US" sz="2400">
                <a:latin typeface="Constantia"/>
              </a:rPr>
              <a:t>.12</a:t>
            </a:r>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dmin\Desktop\dr. viral\ECG-Complete-heart-block-with-narrow-QRS-atrioventricular-nodal-escape-rhythm-at-a-rate.png"/>
          <p:cNvPicPr>
            <a:picLocks noChangeAspect="1" noChangeArrowheads="1"/>
          </p:cNvPicPr>
          <p:nvPr/>
        </p:nvPicPr>
        <p:blipFill>
          <a:blip r:embed="rId2"/>
          <a:srcRect/>
          <a:stretch>
            <a:fillRect/>
          </a:stretch>
        </p:blipFill>
        <p:spPr bwMode="auto">
          <a:xfrm>
            <a:off x="523875" y="2333625"/>
            <a:ext cx="8096250" cy="4476750"/>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295400"/>
            <a:ext cx="8686800" cy="534924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133856"/>
          </a:xfrm>
          <a:prstGeom prst="rect">
            <a:avLst/>
          </a:prstGeom>
        </p:spPr>
      </p:pic>
      <p:pic>
        <p:nvPicPr>
          <p:cNvPr id="3" name="Picture 2"/>
          <p:cNvPicPr>
            <a:picLocks noChangeAspect="1"/>
          </p:cNvPicPr>
          <p:nvPr/>
        </p:nvPicPr>
        <p:blipFill>
          <a:blip r:embed="rId3"/>
          <a:stretch>
            <a:fillRect/>
          </a:stretch>
        </p:blipFill>
        <p:spPr>
          <a:xfrm>
            <a:off x="1289304" y="3575304"/>
            <a:ext cx="6958584" cy="3282696"/>
          </a:xfrm>
          <a:prstGeom prst="rect">
            <a:avLst/>
          </a:prstGeom>
        </p:spPr>
      </p:pic>
      <p:sp>
        <p:nvSpPr>
          <p:cNvPr id="4" name="Rectangle 3"/>
          <p:cNvSpPr/>
          <p:nvPr/>
        </p:nvSpPr>
        <p:spPr>
          <a:xfrm>
            <a:off x="554736" y="1459992"/>
            <a:ext cx="6318504" cy="1743456"/>
          </a:xfrm>
          <a:prstGeom prst="rect">
            <a:avLst/>
          </a:prstGeom>
        </p:spPr>
        <p:txBody>
          <a:bodyPr lIns="0" tIns="0" rIns="0" bIns="0">
            <a:noAutofit/>
          </a:bodyPr>
          <a:lstStyle/>
          <a:p>
            <a:pPr indent="0" algn="just">
              <a:lnSpc>
                <a:spcPts val="2904"/>
              </a:lnSpc>
            </a:pPr>
            <a:r>
              <a:rPr lang="en-US" sz="2400">
                <a:solidFill>
                  <a:srgbClr val="0BD0D9"/>
                </a:solidFill>
                <a:latin typeface="Times New Roman"/>
              </a:rPr>
              <a:t>*    </a:t>
            </a:r>
            <a:r>
              <a:rPr lang="en-US" sz="2400">
                <a:latin typeface="Times New Roman"/>
              </a:rPr>
              <a:t>Sinus impulses is blocked within the SA junction</a:t>
            </a:r>
          </a:p>
          <a:p>
            <a:pPr indent="0" algn="just">
              <a:lnSpc>
                <a:spcPts val="2904"/>
              </a:lnSpc>
            </a:pPr>
            <a:r>
              <a:rPr lang="en-US" sz="2400">
                <a:solidFill>
                  <a:srgbClr val="0BD0D9"/>
                </a:solidFill>
                <a:latin typeface="Times New Roman"/>
              </a:rPr>
              <a:t>*    </a:t>
            </a:r>
            <a:r>
              <a:rPr lang="en-US" sz="2400">
                <a:latin typeface="Times New Roman"/>
              </a:rPr>
              <a:t>Between SA node and surrounding myocardium</a:t>
            </a:r>
          </a:p>
          <a:p>
            <a:pPr indent="0" algn="just">
              <a:lnSpc>
                <a:spcPts val="2904"/>
              </a:lnSpc>
            </a:pPr>
            <a:r>
              <a:rPr lang="en-US" sz="2400">
                <a:solidFill>
                  <a:srgbClr val="0BD0D9"/>
                </a:solidFill>
                <a:latin typeface="Times New Roman"/>
              </a:rPr>
              <a:t>*    </a:t>
            </a:r>
            <a:r>
              <a:rPr lang="en-US" sz="2400">
                <a:latin typeface="Times New Roman"/>
              </a:rPr>
              <a:t>Occures irregularly and unpredictably</a:t>
            </a:r>
          </a:p>
          <a:p>
            <a:pPr marL="283464" marR="78740" indent="-266700">
              <a:lnSpc>
                <a:spcPts val="2304"/>
              </a:lnSpc>
            </a:pPr>
            <a:r>
              <a:rPr lang="en-US" sz="2400">
                <a:solidFill>
                  <a:srgbClr val="0BD0D9"/>
                </a:solidFill>
                <a:latin typeface="Times New Roman"/>
              </a:rPr>
              <a:t>*    </a:t>
            </a:r>
            <a:r>
              <a:rPr lang="en-US" sz="2400">
                <a:latin typeface="Times New Roman"/>
              </a:rPr>
              <a:t>Present :Young athletes, Digitalis, Hypokalemia, Sick Sinus Syndrome</a:t>
            </a:r>
          </a:p>
        </p:txBody>
      </p:sp>
    </p:spTree>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414528" y="993648"/>
            <a:ext cx="2157984" cy="368808"/>
          </a:xfrm>
          <a:prstGeom prst="rect">
            <a:avLst/>
          </a:prstGeom>
        </p:spPr>
        <p:txBody>
          <a:bodyPr wrap="none" lIns="0" tIns="0" rIns="0" bIns="0">
            <a:noAutofit/>
          </a:bodyPr>
          <a:lstStyle/>
          <a:p>
            <a:pPr indent="0"/>
            <a:r>
              <a:rPr lang="en-US" sz="3900" b="1">
                <a:solidFill>
                  <a:srgbClr val="FF0000"/>
                </a:solidFill>
                <a:latin typeface="Times New Roman"/>
              </a:rPr>
              <a:t>AV Block</a:t>
            </a:r>
          </a:p>
        </p:txBody>
      </p:sp>
      <p:sp>
        <p:nvSpPr>
          <p:cNvPr id="4" name="Rectangle 3"/>
          <p:cNvSpPr/>
          <p:nvPr/>
        </p:nvSpPr>
        <p:spPr>
          <a:xfrm>
            <a:off x="1124712" y="1664208"/>
            <a:ext cx="3474720" cy="1280160"/>
          </a:xfrm>
          <a:prstGeom prst="rect">
            <a:avLst/>
          </a:prstGeom>
        </p:spPr>
        <p:txBody>
          <a:bodyPr lIns="0" tIns="0" rIns="0" bIns="0">
            <a:noAutofit/>
          </a:bodyPr>
          <a:lstStyle/>
          <a:p>
            <a:pPr indent="0">
              <a:lnSpc>
                <a:spcPts val="3768"/>
              </a:lnSpc>
            </a:pPr>
            <a:r>
              <a:rPr lang="en-US" sz="2600">
                <a:latin typeface="Times New Roman"/>
              </a:rPr>
              <a:t>First Degree AV Block Second Degree AV Block Third Degree AV Block</a:t>
            </a:r>
          </a:p>
        </p:txBody>
      </p:sp>
    </p:spTree>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6728" y="6096"/>
            <a:ext cx="6361176" cy="697992"/>
          </a:xfrm>
          <a:prstGeom prst="rect">
            <a:avLst/>
          </a:prstGeom>
        </p:spPr>
      </p:pic>
      <p:pic>
        <p:nvPicPr>
          <p:cNvPr id="3" name="Picture 2"/>
          <p:cNvPicPr>
            <a:picLocks noChangeAspect="1"/>
          </p:cNvPicPr>
          <p:nvPr/>
        </p:nvPicPr>
        <p:blipFill>
          <a:blip r:embed="rId3"/>
          <a:stretch>
            <a:fillRect/>
          </a:stretch>
        </p:blipFill>
        <p:spPr>
          <a:xfrm>
            <a:off x="987552" y="4422648"/>
            <a:ext cx="7165848" cy="1469136"/>
          </a:xfrm>
          <a:prstGeom prst="rect">
            <a:avLst/>
          </a:prstGeom>
        </p:spPr>
      </p:pic>
      <p:sp>
        <p:nvSpPr>
          <p:cNvPr id="4" name="Rectangle 3"/>
          <p:cNvSpPr/>
          <p:nvPr/>
        </p:nvSpPr>
        <p:spPr>
          <a:xfrm>
            <a:off x="420624" y="841248"/>
            <a:ext cx="4968240" cy="475488"/>
          </a:xfrm>
          <a:prstGeom prst="rect">
            <a:avLst/>
          </a:prstGeom>
        </p:spPr>
        <p:txBody>
          <a:bodyPr wrap="none" lIns="0" tIns="0" rIns="0" bIns="0">
            <a:noAutofit/>
          </a:bodyPr>
          <a:lstStyle/>
          <a:p>
            <a:pPr indent="0">
              <a:spcBef>
                <a:spcPts val="630"/>
              </a:spcBef>
              <a:spcAft>
                <a:spcPts val="2100"/>
              </a:spcAft>
            </a:pPr>
            <a:r>
              <a:rPr lang="en-US" sz="3900" b="1">
                <a:solidFill>
                  <a:srgbClr val="FF0000"/>
                </a:solidFill>
                <a:latin typeface="Times New Roman"/>
              </a:rPr>
              <a:t>First Degree AV Block</a:t>
            </a:r>
          </a:p>
        </p:txBody>
      </p:sp>
      <p:sp>
        <p:nvSpPr>
          <p:cNvPr id="5" name="Rectangle 4"/>
          <p:cNvSpPr/>
          <p:nvPr/>
        </p:nvSpPr>
        <p:spPr>
          <a:xfrm>
            <a:off x="859536" y="1572768"/>
            <a:ext cx="7644384" cy="2221992"/>
          </a:xfrm>
          <a:prstGeom prst="rect">
            <a:avLst/>
          </a:prstGeom>
        </p:spPr>
        <p:txBody>
          <a:bodyPr lIns="0" tIns="0" rIns="0" bIns="0">
            <a:noAutofit/>
          </a:bodyPr>
          <a:lstStyle/>
          <a:p>
            <a:pPr marL="272288" indent="-228600" algn="just">
              <a:lnSpc>
                <a:spcPts val="3168"/>
              </a:lnSpc>
              <a:spcBef>
                <a:spcPts val="2100"/>
              </a:spcBef>
            </a:pPr>
            <a:r>
              <a:rPr lang="en-US" sz="2400">
                <a:solidFill>
                  <a:srgbClr val="0BD0D9"/>
                </a:solidFill>
                <a:latin typeface="Times New Roman"/>
              </a:rPr>
              <a:t>*    </a:t>
            </a:r>
            <a:r>
              <a:rPr lang="en-US" sz="2400">
                <a:latin typeface="Times New Roman"/>
              </a:rPr>
              <a:t>Delay in the conduction through the conducting system</a:t>
            </a:r>
          </a:p>
          <a:p>
            <a:pPr marL="272288" indent="-228600" algn="just">
              <a:lnSpc>
                <a:spcPts val="3168"/>
              </a:lnSpc>
            </a:pPr>
            <a:r>
              <a:rPr lang="en-US" sz="2400">
                <a:solidFill>
                  <a:srgbClr val="0BD0D9"/>
                </a:solidFill>
                <a:latin typeface="Times New Roman"/>
              </a:rPr>
              <a:t>*    </a:t>
            </a:r>
            <a:r>
              <a:rPr lang="en-US" sz="2400">
                <a:latin typeface="Times New Roman"/>
              </a:rPr>
              <a:t>Prolong P-R interval</a:t>
            </a:r>
          </a:p>
          <a:p>
            <a:pPr marL="272288" indent="-228600" algn="just">
              <a:lnSpc>
                <a:spcPts val="3168"/>
              </a:lnSpc>
            </a:pPr>
            <a:r>
              <a:rPr lang="en-US" sz="2400">
                <a:solidFill>
                  <a:srgbClr val="0BD0D9"/>
                </a:solidFill>
                <a:latin typeface="Times New Roman"/>
              </a:rPr>
              <a:t>*    </a:t>
            </a:r>
            <a:r>
              <a:rPr lang="en-US" sz="2400">
                <a:latin typeface="Times New Roman"/>
              </a:rPr>
              <a:t>All P waves are followed by QRS</a:t>
            </a:r>
          </a:p>
          <a:p>
            <a:pPr marL="272288" indent="-228600" algn="just">
              <a:lnSpc>
                <a:spcPts val="2568"/>
              </a:lnSpc>
              <a:spcAft>
                <a:spcPts val="3780"/>
              </a:spcAft>
            </a:pPr>
            <a:r>
              <a:rPr lang="en-US" sz="2400">
                <a:solidFill>
                  <a:srgbClr val="0BD0D9"/>
                </a:solidFill>
                <a:latin typeface="Times New Roman"/>
              </a:rPr>
              <a:t>*    </a:t>
            </a:r>
            <a:r>
              <a:rPr lang="en-US" sz="2400">
                <a:latin typeface="Times New Roman"/>
              </a:rPr>
              <a:t>Associated with : Acute Rheumatic Carditis, Digitalis, Beta Blocker, excessive vagal tone, ischemia, intrinsic disease in the AV junction or bundle branch system.</a:t>
            </a:r>
          </a:p>
        </p:txBody>
      </p:sp>
      <p:sp>
        <p:nvSpPr>
          <p:cNvPr id="6" name="Rectangle 5"/>
          <p:cNvSpPr/>
          <p:nvPr/>
        </p:nvSpPr>
        <p:spPr>
          <a:xfrm>
            <a:off x="2389632" y="6022848"/>
            <a:ext cx="4645152" cy="307848"/>
          </a:xfrm>
          <a:prstGeom prst="rect">
            <a:avLst/>
          </a:prstGeom>
        </p:spPr>
        <p:txBody>
          <a:bodyPr wrap="none" lIns="0" tIns="0" rIns="0" bIns="0">
            <a:noAutofit/>
          </a:bodyPr>
          <a:lstStyle/>
          <a:p>
            <a:pPr indent="0"/>
            <a:r>
              <a:rPr lang="en-US" sz="2000" b="1" spc="-50">
                <a:solidFill>
                  <a:srgbClr val="3D3D6B"/>
                </a:solidFill>
                <a:latin typeface="Arial"/>
              </a:rPr>
              <a:t>1st degree AV block (PR = 280 ms)</a:t>
            </a:r>
          </a:p>
        </p:txBody>
      </p:sp>
    </p:spTree>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438912" y="914400"/>
            <a:ext cx="5455920" cy="481584"/>
          </a:xfrm>
          <a:prstGeom prst="rect">
            <a:avLst/>
          </a:prstGeom>
        </p:spPr>
        <p:txBody>
          <a:bodyPr wrap="none" lIns="0" tIns="0" rIns="0" bIns="0">
            <a:noAutofit/>
          </a:bodyPr>
          <a:lstStyle/>
          <a:p>
            <a:pPr indent="0"/>
            <a:r>
              <a:rPr lang="en-US" sz="3900" b="1">
                <a:solidFill>
                  <a:srgbClr val="FF0000"/>
                </a:solidFill>
                <a:latin typeface="Times New Roman"/>
              </a:rPr>
              <a:t>Second Degree AV Block</a:t>
            </a:r>
          </a:p>
        </p:txBody>
      </p:sp>
      <p:sp>
        <p:nvSpPr>
          <p:cNvPr id="4" name="Rectangle 3"/>
          <p:cNvSpPr/>
          <p:nvPr/>
        </p:nvSpPr>
        <p:spPr>
          <a:xfrm>
            <a:off x="862584" y="1618488"/>
            <a:ext cx="5955792" cy="2282952"/>
          </a:xfrm>
          <a:prstGeom prst="rect">
            <a:avLst/>
          </a:prstGeom>
        </p:spPr>
        <p:txBody>
          <a:bodyPr lIns="0" tIns="0" rIns="0" bIns="0">
            <a:noAutofit/>
          </a:bodyPr>
          <a:lstStyle/>
          <a:p>
            <a:pPr indent="0" algn="just">
              <a:lnSpc>
                <a:spcPts val="3768"/>
              </a:lnSpc>
            </a:pPr>
            <a:r>
              <a:rPr lang="en-US" sz="2600">
                <a:solidFill>
                  <a:srgbClr val="0BD0D9"/>
                </a:solidFill>
                <a:latin typeface="Times New Roman"/>
              </a:rPr>
              <a:t>*    </a:t>
            </a:r>
            <a:r>
              <a:rPr lang="en-US" sz="2600">
                <a:latin typeface="Times New Roman"/>
              </a:rPr>
              <a:t>Intermittent failure of AV conduction</a:t>
            </a:r>
          </a:p>
          <a:p>
            <a:pPr marR="1790700" indent="0">
              <a:lnSpc>
                <a:spcPts val="3768"/>
              </a:lnSpc>
            </a:pPr>
            <a:r>
              <a:rPr lang="en-US" sz="2600">
                <a:solidFill>
                  <a:srgbClr val="0BD0D9"/>
                </a:solidFill>
                <a:latin typeface="Times New Roman"/>
              </a:rPr>
              <a:t>*    </a:t>
            </a:r>
            <a:r>
              <a:rPr lang="en-US" sz="2600">
                <a:latin typeface="Times New Roman"/>
              </a:rPr>
              <a:t>Impulse blocked by AV node </a:t>
            </a:r>
            <a:r>
              <a:rPr lang="en-US" sz="2600">
                <a:solidFill>
                  <a:srgbClr val="0BD0D9"/>
                </a:solidFill>
                <a:latin typeface="Times New Roman"/>
              </a:rPr>
              <a:t>*</a:t>
            </a:r>
            <a:r>
              <a:rPr lang="en-US" sz="2600">
                <a:latin typeface="Times New Roman"/>
              </a:rPr>
              <a:t>Types:</a:t>
            </a:r>
          </a:p>
          <a:p>
            <a:pPr indent="0" algn="just">
              <a:lnSpc>
                <a:spcPts val="3768"/>
              </a:lnSpc>
            </a:pPr>
            <a:r>
              <a:rPr lang="en-US" sz="2600">
                <a:solidFill>
                  <a:srgbClr val="0BD0D9"/>
                </a:solidFill>
                <a:latin typeface="Times New Roman"/>
              </a:rPr>
              <a:t>*</a:t>
            </a:r>
            <a:r>
              <a:rPr lang="en-US" sz="2600">
                <a:latin typeface="Times New Roman"/>
              </a:rPr>
              <a:t>Mobitz type 1 (Wenckebach Phenomenon) </a:t>
            </a:r>
            <a:r>
              <a:rPr lang="en-US" sz="2600">
                <a:solidFill>
                  <a:srgbClr val="0BD0D9"/>
                </a:solidFill>
                <a:latin typeface="Times New Roman"/>
              </a:rPr>
              <a:t>*</a:t>
            </a:r>
            <a:r>
              <a:rPr lang="en-US" sz="2600">
                <a:latin typeface="Times New Roman"/>
              </a:rPr>
              <a:t>Mobitz type 2</a:t>
            </a:r>
          </a:p>
        </p:txBody>
      </p:sp>
    </p:spTree>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6"/>
            <a:ext cx="9144000" cy="1030224"/>
          </a:xfrm>
          <a:prstGeom prst="rect">
            <a:avLst/>
          </a:prstGeom>
        </p:spPr>
      </p:pic>
      <p:pic>
        <p:nvPicPr>
          <p:cNvPr id="3" name="Picture 2"/>
          <p:cNvPicPr>
            <a:picLocks noChangeAspect="1"/>
          </p:cNvPicPr>
          <p:nvPr/>
        </p:nvPicPr>
        <p:blipFill>
          <a:blip r:embed="rId3"/>
          <a:stretch>
            <a:fillRect/>
          </a:stretch>
        </p:blipFill>
        <p:spPr>
          <a:xfrm>
            <a:off x="1066800" y="1676400"/>
            <a:ext cx="7162800" cy="1981200"/>
          </a:xfrm>
          <a:prstGeom prst="rect">
            <a:avLst/>
          </a:prstGeom>
        </p:spPr>
      </p:pic>
      <p:pic>
        <p:nvPicPr>
          <p:cNvPr id="4" name="Picture 3"/>
          <p:cNvPicPr>
            <a:picLocks noChangeAspect="1"/>
          </p:cNvPicPr>
          <p:nvPr/>
        </p:nvPicPr>
        <p:blipFill>
          <a:blip r:embed="rId4"/>
          <a:stretch>
            <a:fillRect/>
          </a:stretch>
        </p:blipFill>
        <p:spPr>
          <a:xfrm>
            <a:off x="1371600" y="4568952"/>
            <a:ext cx="4782312" cy="2289048"/>
          </a:xfrm>
          <a:prstGeom prst="rect">
            <a:avLst/>
          </a:prstGeom>
        </p:spPr>
      </p:pic>
      <p:sp>
        <p:nvSpPr>
          <p:cNvPr id="5" name="Rectangle 4"/>
          <p:cNvSpPr/>
          <p:nvPr/>
        </p:nvSpPr>
        <p:spPr>
          <a:xfrm>
            <a:off x="1524000" y="938784"/>
            <a:ext cx="6504432" cy="408432"/>
          </a:xfrm>
          <a:prstGeom prst="rect">
            <a:avLst/>
          </a:prstGeom>
        </p:spPr>
        <p:txBody>
          <a:bodyPr wrap="none" lIns="0" tIns="0" rIns="0" bIns="0">
            <a:noAutofit/>
          </a:bodyPr>
          <a:lstStyle/>
          <a:p>
            <a:pPr indent="0"/>
            <a:r>
              <a:rPr lang="en-US" sz="2800" b="1">
                <a:solidFill>
                  <a:srgbClr val="FF0000"/>
                </a:solidFill>
                <a:latin typeface="Times New Roman"/>
              </a:rPr>
              <a:t>Mobitz type 1 (Wenckebach Phenomenon)</a:t>
            </a:r>
          </a:p>
        </p:txBody>
      </p:sp>
      <p:sp>
        <p:nvSpPr>
          <p:cNvPr id="6" name="Rectangle 5"/>
          <p:cNvSpPr/>
          <p:nvPr/>
        </p:nvSpPr>
        <p:spPr>
          <a:xfrm>
            <a:off x="1691640" y="4191000"/>
            <a:ext cx="2212848" cy="353568"/>
          </a:xfrm>
          <a:prstGeom prst="rect">
            <a:avLst/>
          </a:prstGeom>
        </p:spPr>
        <p:txBody>
          <a:bodyPr wrap="none" lIns="0" tIns="0" rIns="0" bIns="0">
            <a:noAutofit/>
          </a:bodyPr>
          <a:lstStyle/>
          <a:p>
            <a:pPr indent="0"/>
            <a:r>
              <a:rPr lang="en-US" sz="2800" b="1">
                <a:solidFill>
                  <a:srgbClr val="FF0000"/>
                </a:solidFill>
                <a:latin typeface="Times New Roman"/>
              </a:rPr>
              <a:t>Mobitz type II</a:t>
            </a:r>
          </a:p>
        </p:txBody>
      </p:sp>
    </p:spTree>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6"/>
            <a:ext cx="9144000" cy="1225296"/>
          </a:xfrm>
          <a:prstGeom prst="rect">
            <a:avLst/>
          </a:prstGeom>
        </p:spPr>
      </p:pic>
      <p:pic>
        <p:nvPicPr>
          <p:cNvPr id="3" name="Picture 2"/>
          <p:cNvPicPr>
            <a:picLocks noChangeAspect="1"/>
          </p:cNvPicPr>
          <p:nvPr/>
        </p:nvPicPr>
        <p:blipFill>
          <a:blip r:embed="rId3"/>
          <a:stretch>
            <a:fillRect/>
          </a:stretch>
        </p:blipFill>
        <p:spPr>
          <a:xfrm>
            <a:off x="603504" y="1295400"/>
            <a:ext cx="4721352" cy="3895344"/>
          </a:xfrm>
          <a:prstGeom prst="rect">
            <a:avLst/>
          </a:prstGeom>
        </p:spPr>
      </p:pic>
      <p:sp>
        <p:nvSpPr>
          <p:cNvPr id="4" name="Rectangle 3"/>
          <p:cNvSpPr/>
          <p:nvPr/>
        </p:nvSpPr>
        <p:spPr>
          <a:xfrm>
            <a:off x="780288" y="5632704"/>
            <a:ext cx="6394704" cy="819912"/>
          </a:xfrm>
          <a:prstGeom prst="rect">
            <a:avLst/>
          </a:prstGeom>
        </p:spPr>
        <p:txBody>
          <a:bodyPr lIns="0" tIns="0" rIns="0" bIns="0">
            <a:noAutofit/>
          </a:bodyPr>
          <a:lstStyle/>
          <a:p>
            <a:pPr indent="0">
              <a:lnSpc>
                <a:spcPts val="2160"/>
              </a:lnSpc>
            </a:pPr>
            <a:r>
              <a:rPr lang="en-US" sz="1700">
                <a:latin typeface="Times New Roman"/>
              </a:rPr>
              <a:t>*CHB evidenced by the AV dissociation *A junctional escape rhythm at 45 bpm.</a:t>
            </a:r>
          </a:p>
          <a:p>
            <a:pPr indent="0">
              <a:lnSpc>
                <a:spcPts val="2160"/>
              </a:lnSpc>
            </a:pPr>
            <a:r>
              <a:rPr lang="en-US" sz="1700">
                <a:latin typeface="Times New Roman"/>
              </a:rPr>
              <a:t>♦♦♦The PP intervals vary because of ventriculophasic sinus arrhythmia</a:t>
            </a:r>
          </a:p>
        </p:txBody>
      </p:sp>
    </p:spTree>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1996440" y="1618488"/>
            <a:ext cx="6138672" cy="2075688"/>
          </a:xfrm>
          <a:prstGeom prst="rect">
            <a:avLst/>
          </a:prstGeom>
        </p:spPr>
        <p:txBody>
          <a:bodyPr lIns="0" tIns="0" rIns="0" bIns="0">
            <a:noAutofit/>
          </a:bodyPr>
          <a:lstStyle/>
          <a:p>
            <a:pPr indent="0">
              <a:lnSpc>
                <a:spcPts val="3504"/>
              </a:lnSpc>
            </a:pPr>
            <a:r>
              <a:rPr lang="en-US" sz="2600">
                <a:solidFill>
                  <a:srgbClr val="0BD0D9"/>
                </a:solidFill>
                <a:latin typeface="Times New Roman"/>
              </a:rPr>
              <a:t>* </a:t>
            </a:r>
            <a:r>
              <a:rPr lang="en-US" sz="2600">
                <a:latin typeface="Times New Roman"/>
              </a:rPr>
              <a:t>Arrhythmias can arise from problems in the:</a:t>
            </a:r>
          </a:p>
          <a:p>
            <a:pPr marL="405384" indent="0" algn="just">
              <a:lnSpc>
                <a:spcPts val="3504"/>
              </a:lnSpc>
            </a:pPr>
            <a:r>
              <a:rPr lang="en-US" sz="2400">
                <a:solidFill>
                  <a:srgbClr val="0F6FC6"/>
                </a:solidFill>
                <a:latin typeface="Times New Roman"/>
              </a:rPr>
              <a:t>*    </a:t>
            </a:r>
            <a:r>
              <a:rPr lang="en-US" sz="2400">
                <a:latin typeface="Times New Roman"/>
              </a:rPr>
              <a:t>Sinus node</a:t>
            </a:r>
          </a:p>
          <a:p>
            <a:pPr marL="405384" indent="0" algn="just">
              <a:lnSpc>
                <a:spcPts val="3504"/>
              </a:lnSpc>
            </a:pPr>
            <a:r>
              <a:rPr lang="en-US" sz="2400">
                <a:solidFill>
                  <a:srgbClr val="0F6FC6"/>
                </a:solidFill>
                <a:latin typeface="Times New Roman"/>
              </a:rPr>
              <a:t>*    </a:t>
            </a:r>
            <a:r>
              <a:rPr lang="en-US" sz="2400">
                <a:latin typeface="Times New Roman"/>
              </a:rPr>
              <a:t>Atrial cells</a:t>
            </a:r>
          </a:p>
          <a:p>
            <a:pPr marL="405384" indent="0" algn="just">
              <a:spcAft>
                <a:spcPts val="1050"/>
              </a:spcAft>
            </a:pPr>
            <a:r>
              <a:rPr lang="en-US" sz="2400">
                <a:solidFill>
                  <a:srgbClr val="0F6FC6"/>
                </a:solidFill>
                <a:latin typeface="Times New Roman"/>
              </a:rPr>
              <a:t>*    </a:t>
            </a:r>
            <a:r>
              <a:rPr lang="en-US" sz="2400">
                <a:latin typeface="Times New Roman"/>
              </a:rPr>
              <a:t>AV junction</a:t>
            </a:r>
          </a:p>
          <a:p>
            <a:pPr marL="405384" indent="0" algn="just"/>
            <a:r>
              <a:rPr lang="en-US" sz="2400">
                <a:solidFill>
                  <a:srgbClr val="0F6FC6"/>
                </a:solidFill>
                <a:latin typeface="Times New Roman"/>
              </a:rPr>
              <a:t>*    </a:t>
            </a:r>
            <a:r>
              <a:rPr lang="en-US" sz="2400">
                <a:latin typeface="Times New Roman"/>
              </a:rPr>
              <a:t>Ventricular cells</a:t>
            </a:r>
          </a:p>
        </p:txBody>
      </p:sp>
    </p:spTree>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685800" y="1615440"/>
            <a:ext cx="7772400" cy="975360"/>
          </a:xfrm>
          <a:prstGeom prst="rect">
            <a:avLst/>
          </a:prstGeom>
        </p:spPr>
      </p:pic>
      <p:graphicFrame>
        <p:nvGraphicFramePr>
          <p:cNvPr id="4" name="Table 3"/>
          <p:cNvGraphicFramePr>
            <a:graphicFrameLocks noGrp="1"/>
          </p:cNvGraphicFramePr>
          <p:nvPr/>
        </p:nvGraphicFramePr>
        <p:xfrm>
          <a:off x="1143000" y="2886456"/>
          <a:ext cx="5556504" cy="2721864"/>
        </p:xfrm>
        <a:graphic>
          <a:graphicData uri="http://schemas.openxmlformats.org/drawingml/2006/table">
            <a:tbl>
              <a:tblPr/>
              <a:tblGrid>
                <a:gridCol w="3441192">
                  <a:extLst>
                    <a:ext uri="{9D8B030D-6E8A-4147-A177-3AD203B41FA5}">
                      <a16:colId xmlns:a16="http://schemas.microsoft.com/office/drawing/2014/main" xmlns="" val="20000"/>
                    </a:ext>
                  </a:extLst>
                </a:gridCol>
                <a:gridCol w="2115312">
                  <a:extLst>
                    <a:ext uri="{9D8B030D-6E8A-4147-A177-3AD203B41FA5}">
                      <a16:colId xmlns:a16="http://schemas.microsoft.com/office/drawing/2014/main" xmlns="" val="20001"/>
                    </a:ext>
                  </a:extLst>
                </a:gridCol>
              </a:tblGrid>
              <a:tr h="484632">
                <a:tc>
                  <a:txBody>
                    <a:bodyPr/>
                    <a:lstStyle/>
                    <a:p>
                      <a:pPr indent="0"/>
                      <a:r>
                        <a:rPr lang="en-US" sz="3100">
                          <a:latin typeface="Arial"/>
                        </a:rPr>
                        <a:t>Rate?</a:t>
                      </a:r>
                    </a:p>
                  </a:txBody>
                  <a:tcPr marL="0" marR="0" marT="0" marB="0"/>
                </a:tc>
                <a:tc>
                  <a:txBody>
                    <a:bodyPr/>
                    <a:lstStyle/>
                    <a:p>
                      <a:pPr indent="0" algn="r"/>
                      <a:r>
                        <a:rPr lang="en-US" sz="3100">
                          <a:solidFill>
                            <a:srgbClr val="FF5050"/>
                          </a:solidFill>
                          <a:latin typeface="Arial"/>
                        </a:rPr>
                        <a:t>30 bpm</a:t>
                      </a:r>
                    </a:p>
                  </a:txBody>
                  <a:tcPr marL="0" marR="0" marT="0" marB="0"/>
                </a:tc>
                <a:extLst>
                  <a:ext uri="{0D108BD9-81ED-4DB2-BD59-A6C34878D82A}">
                    <a16:rowId xmlns:a16="http://schemas.microsoft.com/office/drawing/2014/main" xmlns="" val="10000"/>
                  </a:ext>
                </a:extLst>
              </a:tr>
              <a:tr h="585216">
                <a:tc>
                  <a:txBody>
                    <a:bodyPr/>
                    <a:lstStyle/>
                    <a:p>
                      <a:pPr indent="0"/>
                      <a:r>
                        <a:rPr lang="en-US" sz="3100">
                          <a:latin typeface="Arial"/>
                        </a:rPr>
                        <a:t>Regularity?</a:t>
                      </a:r>
                    </a:p>
                  </a:txBody>
                  <a:tcPr marL="0" marR="0" marT="0" marB="0" anchor="b"/>
                </a:tc>
                <a:tc>
                  <a:txBody>
                    <a:bodyPr/>
                    <a:lstStyle/>
                    <a:p>
                      <a:pPr indent="0" algn="r"/>
                      <a:r>
                        <a:rPr lang="en-US" sz="3100">
                          <a:solidFill>
                            <a:srgbClr val="FF5050"/>
                          </a:solidFill>
                          <a:latin typeface="Arial"/>
                        </a:rPr>
                        <a:t>regular</a:t>
                      </a:r>
                    </a:p>
                  </a:txBody>
                  <a:tcPr marL="0" marR="0" marT="0" marB="0" anchor="b"/>
                </a:tc>
                <a:extLst>
                  <a:ext uri="{0D108BD9-81ED-4DB2-BD59-A6C34878D82A}">
                    <a16:rowId xmlns:a16="http://schemas.microsoft.com/office/drawing/2014/main" xmlns="" val="10001"/>
                  </a:ext>
                </a:extLst>
              </a:tr>
              <a:tr h="576072">
                <a:tc>
                  <a:txBody>
                    <a:bodyPr/>
                    <a:lstStyle/>
                    <a:p>
                      <a:pPr indent="0"/>
                      <a:r>
                        <a:rPr lang="en-US" sz="3100">
                          <a:latin typeface="Arial"/>
                        </a:rPr>
                        <a:t>P waves?</a:t>
                      </a:r>
                    </a:p>
                  </a:txBody>
                  <a:tcPr marL="0" marR="0" marT="0" marB="0"/>
                </a:tc>
                <a:tc>
                  <a:txBody>
                    <a:bodyPr/>
                    <a:lstStyle/>
                    <a:p>
                      <a:pPr indent="0" algn="r"/>
                      <a:r>
                        <a:rPr lang="en-US" sz="3100">
                          <a:solidFill>
                            <a:srgbClr val="FF5050"/>
                          </a:solidFill>
                          <a:latin typeface="Arial"/>
                        </a:rPr>
                        <a:t>normal</a:t>
                      </a:r>
                    </a:p>
                  </a:txBody>
                  <a:tcPr marL="0" marR="0" marT="0" marB="0"/>
                </a:tc>
                <a:extLst>
                  <a:ext uri="{0D108BD9-81ED-4DB2-BD59-A6C34878D82A}">
                    <a16:rowId xmlns:a16="http://schemas.microsoft.com/office/drawing/2014/main" xmlns="" val="10002"/>
                  </a:ext>
                </a:extLst>
              </a:tr>
              <a:tr h="603504">
                <a:tc>
                  <a:txBody>
                    <a:bodyPr/>
                    <a:lstStyle/>
                    <a:p>
                      <a:pPr indent="0"/>
                      <a:r>
                        <a:rPr lang="en-US" sz="3100">
                          <a:latin typeface="Arial"/>
                        </a:rPr>
                        <a:t>PR interval?</a:t>
                      </a:r>
                    </a:p>
                  </a:txBody>
                  <a:tcPr marL="0" marR="0" marT="0" marB="0" anchor="b"/>
                </a:tc>
                <a:tc>
                  <a:txBody>
                    <a:bodyPr/>
                    <a:lstStyle/>
                    <a:p>
                      <a:pPr marR="254000" indent="0" algn="r"/>
                      <a:r>
                        <a:rPr lang="en-US" sz="3100">
                          <a:solidFill>
                            <a:srgbClr val="FF5050"/>
                          </a:solidFill>
                          <a:latin typeface="Arial"/>
                        </a:rPr>
                        <a:t>0.12 s</a:t>
                      </a:r>
                    </a:p>
                  </a:txBody>
                  <a:tcPr marL="0" marR="0" marT="0" marB="0" anchor="b"/>
                </a:tc>
                <a:extLst>
                  <a:ext uri="{0D108BD9-81ED-4DB2-BD59-A6C34878D82A}">
                    <a16:rowId xmlns:a16="http://schemas.microsoft.com/office/drawing/2014/main" xmlns="" val="10003"/>
                  </a:ext>
                </a:extLst>
              </a:tr>
              <a:tr h="472440">
                <a:tc>
                  <a:txBody>
                    <a:bodyPr/>
                    <a:lstStyle/>
                    <a:p>
                      <a:pPr indent="0"/>
                      <a:r>
                        <a:rPr lang="en-US" sz="3100">
                          <a:latin typeface="Arial"/>
                        </a:rPr>
                        <a:t>QRS duration?</a:t>
                      </a:r>
                    </a:p>
                  </a:txBody>
                  <a:tcPr marL="0" marR="0" marT="0" marB="0" anchor="b"/>
                </a:tc>
                <a:tc>
                  <a:txBody>
                    <a:bodyPr/>
                    <a:lstStyle/>
                    <a:p>
                      <a:pPr marR="254000" indent="0" algn="r"/>
                      <a:r>
                        <a:rPr lang="en-US" sz="3100">
                          <a:solidFill>
                            <a:srgbClr val="FF5050"/>
                          </a:solidFill>
                          <a:latin typeface="Arial"/>
                        </a:rPr>
                        <a:t>0.10 s</a:t>
                      </a:r>
                    </a:p>
                  </a:txBody>
                  <a:tcPr marL="0" marR="0" marT="0" marB="0" anchor="b"/>
                </a:tc>
                <a:extLst>
                  <a:ext uri="{0D108BD9-81ED-4DB2-BD59-A6C34878D82A}">
                    <a16:rowId xmlns:a16="http://schemas.microsoft.com/office/drawing/2014/main" xmlns="" val="10004"/>
                  </a:ext>
                </a:extLst>
              </a:tr>
            </a:tbl>
          </a:graphicData>
        </a:graphic>
      </p:graphicFrame>
      <p:sp>
        <p:nvSpPr>
          <p:cNvPr id="5" name="Rectangle 4"/>
          <p:cNvSpPr/>
          <p:nvPr/>
        </p:nvSpPr>
        <p:spPr>
          <a:xfrm>
            <a:off x="795528" y="5934456"/>
            <a:ext cx="6181344" cy="438912"/>
          </a:xfrm>
          <a:prstGeom prst="rect">
            <a:avLst/>
          </a:prstGeom>
        </p:spPr>
        <p:txBody>
          <a:bodyPr wrap="none" lIns="0" tIns="0" rIns="0" bIns="0">
            <a:noAutofit/>
          </a:bodyPr>
          <a:lstStyle/>
          <a:p>
            <a:pPr indent="0"/>
            <a:r>
              <a:rPr lang="en-US" sz="3200">
                <a:latin typeface="Arial"/>
              </a:rPr>
              <a:t>Interpretation? </a:t>
            </a:r>
            <a:r>
              <a:rPr lang="en-US" sz="3200" i="1">
                <a:solidFill>
                  <a:srgbClr val="FF5050"/>
                </a:solidFill>
                <a:latin typeface="Arial"/>
              </a:rPr>
              <a:t>Sinus Bradycardia</a:t>
            </a:r>
          </a:p>
        </p:txBody>
      </p:sp>
    </p:spTree>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6"/>
            <a:ext cx="9144000" cy="1030224"/>
          </a:xfrm>
          <a:prstGeom prst="rect">
            <a:avLst/>
          </a:prstGeom>
        </p:spPr>
      </p:pic>
      <p:pic>
        <p:nvPicPr>
          <p:cNvPr id="3" name="Picture 2"/>
          <p:cNvPicPr>
            <a:picLocks noChangeAspect="1"/>
          </p:cNvPicPr>
          <p:nvPr/>
        </p:nvPicPr>
        <p:blipFill>
          <a:blip r:embed="rId3"/>
          <a:stretch>
            <a:fillRect/>
          </a:stretch>
        </p:blipFill>
        <p:spPr>
          <a:xfrm>
            <a:off x="679704" y="1670304"/>
            <a:ext cx="7787640" cy="874776"/>
          </a:xfrm>
          <a:prstGeom prst="rect">
            <a:avLst/>
          </a:prstGeom>
        </p:spPr>
      </p:pic>
      <p:sp>
        <p:nvSpPr>
          <p:cNvPr id="4" name="Rectangle 3"/>
          <p:cNvSpPr/>
          <p:nvPr/>
        </p:nvSpPr>
        <p:spPr>
          <a:xfrm>
            <a:off x="780288" y="2886456"/>
            <a:ext cx="6144768" cy="2721864"/>
          </a:xfrm>
          <a:prstGeom prst="rect">
            <a:avLst/>
          </a:prstGeom>
        </p:spPr>
        <p:txBody>
          <a:bodyPr lIns="0" tIns="0" rIns="0" bIns="0">
            <a:noAutofit/>
          </a:bodyPr>
          <a:lstStyle/>
          <a:p>
            <a:pPr indent="0" algn="just">
              <a:spcAft>
                <a:spcPts val="1470"/>
              </a:spcAft>
            </a:pPr>
            <a:r>
              <a:rPr lang="en-US" sz="3100">
                <a:latin typeface="Arial"/>
              </a:rPr>
              <a:t>•    Rate?    </a:t>
            </a:r>
            <a:r>
              <a:rPr lang="en-US" sz="3100">
                <a:solidFill>
                  <a:srgbClr val="FF5050"/>
                </a:solidFill>
                <a:latin typeface="Arial"/>
              </a:rPr>
              <a:t>130 bpm</a:t>
            </a:r>
          </a:p>
          <a:p>
            <a:pPr indent="0" algn="just">
              <a:spcAft>
                <a:spcPts val="1470"/>
              </a:spcAft>
            </a:pPr>
            <a:r>
              <a:rPr lang="en-US" sz="3100">
                <a:latin typeface="Arial"/>
              </a:rPr>
              <a:t>•    Regularity?    </a:t>
            </a:r>
            <a:r>
              <a:rPr lang="en-US" sz="3100">
                <a:solidFill>
                  <a:srgbClr val="FF5050"/>
                </a:solidFill>
                <a:latin typeface="Arial"/>
              </a:rPr>
              <a:t>regular</a:t>
            </a:r>
          </a:p>
          <a:p>
            <a:pPr indent="0" algn="just">
              <a:spcAft>
                <a:spcPts val="1470"/>
              </a:spcAft>
            </a:pPr>
            <a:r>
              <a:rPr lang="en-US" sz="3100">
                <a:latin typeface="Arial"/>
              </a:rPr>
              <a:t>•    </a:t>
            </a:r>
            <a:r>
              <a:rPr lang="en-US" sz="3100" baseline="30000">
                <a:latin typeface="Arial"/>
              </a:rPr>
              <a:t>p</a:t>
            </a:r>
            <a:r>
              <a:rPr lang="en-US" sz="3100">
                <a:latin typeface="Arial"/>
              </a:rPr>
              <a:t> w</a:t>
            </a:r>
            <a:r>
              <a:rPr lang="en-US" sz="3100" baseline="30000">
                <a:latin typeface="Arial"/>
              </a:rPr>
              <a:t>ave</a:t>
            </a:r>
            <a:r>
              <a:rPr lang="en-US" sz="3100">
                <a:latin typeface="Arial"/>
              </a:rPr>
              <a:t>s?    </a:t>
            </a:r>
            <a:r>
              <a:rPr lang="en-US" sz="3100">
                <a:solidFill>
                  <a:srgbClr val="FF5050"/>
                </a:solidFill>
                <a:latin typeface="Arial"/>
              </a:rPr>
              <a:t>normal</a:t>
            </a:r>
          </a:p>
          <a:p>
            <a:pPr indent="0" algn="just">
              <a:spcAft>
                <a:spcPts val="1470"/>
              </a:spcAft>
            </a:pPr>
            <a:r>
              <a:rPr lang="en-US" sz="3100">
                <a:latin typeface="Arial"/>
              </a:rPr>
              <a:t>•    PR interval?    </a:t>
            </a:r>
            <a:r>
              <a:rPr lang="en-US" sz="3100" baseline="-25000">
                <a:solidFill>
                  <a:srgbClr val="FF5050"/>
                </a:solidFill>
                <a:latin typeface="Arial"/>
              </a:rPr>
              <a:t>0</a:t>
            </a:r>
            <a:r>
              <a:rPr lang="en-US" sz="3100">
                <a:solidFill>
                  <a:srgbClr val="FF5050"/>
                </a:solidFill>
                <a:latin typeface="Arial"/>
              </a:rPr>
              <a:t>.</a:t>
            </a:r>
            <a:r>
              <a:rPr lang="en-US" sz="3100" baseline="-25000">
                <a:solidFill>
                  <a:srgbClr val="FF5050"/>
                </a:solidFill>
                <a:latin typeface="Arial"/>
              </a:rPr>
              <a:t>16</a:t>
            </a:r>
            <a:r>
              <a:rPr lang="en-US" sz="3100">
                <a:solidFill>
                  <a:srgbClr val="FF5050"/>
                </a:solidFill>
                <a:latin typeface="Arial"/>
              </a:rPr>
              <a:t> s</a:t>
            </a:r>
          </a:p>
          <a:p>
            <a:pPr indent="0" algn="just"/>
            <a:r>
              <a:rPr lang="en-US" sz="3100">
                <a:latin typeface="Arial"/>
              </a:rPr>
              <a:t>•    QRS duration?    </a:t>
            </a:r>
            <a:r>
              <a:rPr lang="en-US" sz="3100">
                <a:solidFill>
                  <a:srgbClr val="FF5050"/>
                </a:solidFill>
                <a:latin typeface="Arial"/>
              </a:rPr>
              <a:t>0.08 s</a:t>
            </a:r>
          </a:p>
        </p:txBody>
      </p:sp>
      <p:sp>
        <p:nvSpPr>
          <p:cNvPr id="5" name="Rectangle 4"/>
          <p:cNvSpPr/>
          <p:nvPr/>
        </p:nvSpPr>
        <p:spPr>
          <a:xfrm>
            <a:off x="795528" y="5934456"/>
            <a:ext cx="6227064" cy="438912"/>
          </a:xfrm>
          <a:prstGeom prst="rect">
            <a:avLst/>
          </a:prstGeom>
        </p:spPr>
        <p:txBody>
          <a:bodyPr wrap="none" lIns="0" tIns="0" rIns="0" bIns="0">
            <a:noAutofit/>
          </a:bodyPr>
          <a:lstStyle/>
          <a:p>
            <a:pPr indent="0"/>
            <a:r>
              <a:rPr lang="en-US" sz="3200">
                <a:latin typeface="Arial"/>
              </a:rPr>
              <a:t>Interpretation? </a:t>
            </a:r>
            <a:r>
              <a:rPr lang="en-US" sz="3200" i="1">
                <a:solidFill>
                  <a:srgbClr val="FF5050"/>
                </a:solidFill>
                <a:latin typeface="Arial"/>
              </a:rPr>
              <a:t>Sinus Tachycardia</a:t>
            </a:r>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758952" y="1258824"/>
            <a:ext cx="6982968" cy="441960"/>
          </a:xfrm>
          <a:prstGeom prst="rect">
            <a:avLst/>
          </a:prstGeom>
        </p:spPr>
        <p:txBody>
          <a:bodyPr wrap="none" lIns="0" tIns="0" rIns="0" bIns="0">
            <a:noAutofit/>
          </a:bodyPr>
          <a:lstStyle/>
          <a:p>
            <a:pPr marL="91948" indent="0">
              <a:spcBef>
                <a:spcPts val="1050"/>
              </a:spcBef>
              <a:spcAft>
                <a:spcPts val="3150"/>
              </a:spcAft>
            </a:pPr>
            <a:r>
              <a:rPr lang="en-US" sz="3600" b="1">
                <a:solidFill>
                  <a:srgbClr val="FF0000"/>
                </a:solidFill>
                <a:latin typeface="Times New Roman"/>
              </a:rPr>
              <a:t>The goal of this academic session is-</a:t>
            </a:r>
          </a:p>
        </p:txBody>
      </p:sp>
      <p:sp>
        <p:nvSpPr>
          <p:cNvPr id="4" name="Rectangle 3"/>
          <p:cNvSpPr/>
          <p:nvPr/>
        </p:nvSpPr>
        <p:spPr>
          <a:xfrm>
            <a:off x="804672" y="2179320"/>
            <a:ext cx="7647432" cy="4392168"/>
          </a:xfrm>
          <a:prstGeom prst="rect">
            <a:avLst/>
          </a:prstGeom>
        </p:spPr>
        <p:txBody>
          <a:bodyPr lIns="0" tIns="0" rIns="0" bIns="0">
            <a:noAutofit/>
          </a:bodyPr>
          <a:lstStyle/>
          <a:p>
            <a:pPr marR="1009904" indent="0">
              <a:lnSpc>
                <a:spcPts val="5016"/>
              </a:lnSpc>
              <a:spcBef>
                <a:spcPts val="3150"/>
              </a:spcBef>
              <a:spcAft>
                <a:spcPts val="420"/>
              </a:spcAft>
            </a:pPr>
            <a:r>
              <a:rPr lang="en-US" sz="2600">
                <a:latin typeface="Times New Roman"/>
              </a:rPr>
              <a:t>To have basic understanding of ECG waves &amp; intervals.</a:t>
            </a:r>
          </a:p>
          <a:p>
            <a:pPr indent="0">
              <a:spcAft>
                <a:spcPts val="2520"/>
              </a:spcAft>
            </a:pPr>
            <a:r>
              <a:rPr lang="en-US" sz="2600">
                <a:latin typeface="Times New Roman"/>
              </a:rPr>
              <a:t>Interpretation of ECG</a:t>
            </a:r>
          </a:p>
          <a:p>
            <a:pPr indent="0">
              <a:lnSpc>
                <a:spcPts val="5016"/>
              </a:lnSpc>
              <a:spcAft>
                <a:spcPts val="420"/>
              </a:spcAft>
            </a:pPr>
            <a:r>
              <a:rPr lang="en-US" sz="2600">
                <a:latin typeface="Times New Roman"/>
              </a:rPr>
              <a:t>Outline the criteria for the most common electrocardiographic diagnoses in adults.</a:t>
            </a:r>
          </a:p>
          <a:p>
            <a:pPr indent="0">
              <a:lnSpc>
                <a:spcPts val="5064"/>
              </a:lnSpc>
            </a:pPr>
            <a:r>
              <a:rPr lang="en-US" sz="2600">
                <a:latin typeface="Times New Roman"/>
              </a:rPr>
              <a:t>Describe critical aspects of the clinical application of the ECG</a:t>
            </a:r>
          </a:p>
        </p:txBody>
      </p:sp>
    </p:spTree>
  </p:cSld>
  <p:clrMapOvr>
    <a:overrideClrMapping bg1="lt1" tx1="dk1" bg2="lt2" tx2="dk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8168" y="6096"/>
            <a:ext cx="6269736" cy="697992"/>
          </a:xfrm>
          <a:prstGeom prst="rect">
            <a:avLst/>
          </a:prstGeom>
        </p:spPr>
      </p:pic>
      <p:pic>
        <p:nvPicPr>
          <p:cNvPr id="3" name="Picture 2"/>
          <p:cNvPicPr>
            <a:picLocks noChangeAspect="1"/>
          </p:cNvPicPr>
          <p:nvPr/>
        </p:nvPicPr>
        <p:blipFill>
          <a:blip r:embed="rId3"/>
          <a:stretch>
            <a:fillRect/>
          </a:stretch>
        </p:blipFill>
        <p:spPr>
          <a:xfrm>
            <a:off x="679704" y="1520952"/>
            <a:ext cx="7787640" cy="1121664"/>
          </a:xfrm>
          <a:prstGeom prst="rect">
            <a:avLst/>
          </a:prstGeom>
        </p:spPr>
      </p:pic>
      <p:sp>
        <p:nvSpPr>
          <p:cNvPr id="4" name="Rectangle 3"/>
          <p:cNvSpPr/>
          <p:nvPr/>
        </p:nvSpPr>
        <p:spPr>
          <a:xfrm>
            <a:off x="353568" y="3255264"/>
            <a:ext cx="6970776" cy="1706880"/>
          </a:xfrm>
          <a:prstGeom prst="rect">
            <a:avLst/>
          </a:prstGeom>
        </p:spPr>
        <p:txBody>
          <a:bodyPr lIns="0" tIns="0" rIns="0" bIns="0">
            <a:noAutofit/>
          </a:bodyPr>
          <a:lstStyle/>
          <a:p>
            <a:pPr indent="0">
              <a:spcAft>
                <a:spcPts val="840"/>
              </a:spcAft>
            </a:pPr>
            <a:r>
              <a:rPr lang="en-US" sz="2400">
                <a:latin typeface="Times New Roman"/>
              </a:rPr>
              <a:t>Deviation from NSR</a:t>
            </a:r>
          </a:p>
          <a:p>
            <a:pPr marL="381000" indent="-228600">
              <a:lnSpc>
                <a:spcPts val="2592"/>
              </a:lnSpc>
            </a:pPr>
            <a:r>
              <a:rPr lang="en-US" sz="2400">
                <a:solidFill>
                  <a:srgbClr val="0F6FC6"/>
                </a:solidFill>
                <a:latin typeface="Times New Roman"/>
              </a:rPr>
              <a:t>* </a:t>
            </a:r>
            <a:r>
              <a:rPr lang="en-US" sz="2400">
                <a:latin typeface="Times New Roman"/>
              </a:rPr>
              <a:t>These ectopic beats originate in the atria (but not in the SA node), therefore the contour of the P wave, the PR interval, and the timing are different than a normally generated pulse from the SA node.</a:t>
            </a:r>
          </a:p>
        </p:txBody>
      </p:sp>
    </p:spTree>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204216" y="1645920"/>
            <a:ext cx="161544" cy="2112264"/>
          </a:xfrm>
          <a:prstGeom prst="rect">
            <a:avLst/>
          </a:prstGeom>
        </p:spPr>
        <p:txBody>
          <a:bodyPr vert="vert270" wrap="none" lIns="0" tIns="0" rIns="0" bIns="0">
            <a:noAutofit/>
          </a:bodyPr>
          <a:lstStyle/>
          <a:p>
            <a:pPr indent="0" algn="just"/>
            <a:r>
              <a:rPr lang="en-US" sz="2600">
                <a:solidFill>
                  <a:srgbClr val="0BD0D9"/>
                </a:solidFill>
                <a:latin typeface="Times New Roman"/>
              </a:rPr>
              <a:t>♦&gt; ♦&gt; ♦&gt;</a:t>
            </a:r>
          </a:p>
        </p:txBody>
      </p:sp>
      <p:sp>
        <p:nvSpPr>
          <p:cNvPr id="4" name="Rectangle 3"/>
          <p:cNvSpPr/>
          <p:nvPr/>
        </p:nvSpPr>
        <p:spPr>
          <a:xfrm>
            <a:off x="472440" y="1691640"/>
            <a:ext cx="3264408" cy="359664"/>
          </a:xfrm>
          <a:prstGeom prst="rect">
            <a:avLst/>
          </a:prstGeom>
        </p:spPr>
        <p:txBody>
          <a:bodyPr wrap="none" lIns="0" tIns="0" rIns="0" bIns="0">
            <a:noAutofit/>
          </a:bodyPr>
          <a:lstStyle/>
          <a:p>
            <a:pPr indent="0"/>
            <a:r>
              <a:rPr lang="en-US" sz="3600">
                <a:latin typeface="Times New Roman"/>
              </a:rPr>
              <a:t>Atrial Fibrillation</a:t>
            </a:r>
          </a:p>
        </p:txBody>
      </p:sp>
      <p:sp>
        <p:nvSpPr>
          <p:cNvPr id="5" name="Rectangle 4"/>
          <p:cNvSpPr/>
          <p:nvPr/>
        </p:nvSpPr>
        <p:spPr>
          <a:xfrm>
            <a:off x="362712" y="2575560"/>
            <a:ext cx="5458968" cy="1880616"/>
          </a:xfrm>
          <a:prstGeom prst="rect">
            <a:avLst/>
          </a:prstGeom>
        </p:spPr>
        <p:txBody>
          <a:bodyPr lIns="0" tIns="0" rIns="0" bIns="0">
            <a:noAutofit/>
          </a:bodyPr>
          <a:lstStyle/>
          <a:p>
            <a:pPr marL="92456" indent="0">
              <a:spcAft>
                <a:spcPts val="2940"/>
              </a:spcAft>
            </a:pPr>
            <a:r>
              <a:rPr lang="en-US" sz="3600">
                <a:latin typeface="Times New Roman"/>
              </a:rPr>
              <a:t>Atrial Flutter</a:t>
            </a:r>
          </a:p>
          <a:p>
            <a:pPr marL="92456" indent="0">
              <a:lnSpc>
                <a:spcPts val="4320"/>
              </a:lnSpc>
            </a:pPr>
            <a:r>
              <a:rPr lang="en-US" sz="3600">
                <a:latin typeface="Times New Roman"/>
              </a:rPr>
              <a:t>Paroxysmal Supraventricular Tachycardia</a:t>
            </a:r>
          </a:p>
        </p:txBody>
      </p:sp>
    </p:spTree>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6"/>
            <a:ext cx="9144000" cy="1030224"/>
          </a:xfrm>
          <a:prstGeom prst="rect">
            <a:avLst/>
          </a:prstGeom>
        </p:spPr>
      </p:pic>
      <p:pic>
        <p:nvPicPr>
          <p:cNvPr id="3" name="Picture 2"/>
          <p:cNvPicPr>
            <a:picLocks noChangeAspect="1"/>
          </p:cNvPicPr>
          <p:nvPr/>
        </p:nvPicPr>
        <p:blipFill>
          <a:blip r:embed="rId3"/>
          <a:stretch>
            <a:fillRect/>
          </a:stretch>
        </p:blipFill>
        <p:spPr>
          <a:xfrm>
            <a:off x="685800" y="1612392"/>
            <a:ext cx="7772400" cy="902208"/>
          </a:xfrm>
          <a:prstGeom prst="rect">
            <a:avLst/>
          </a:prstGeom>
        </p:spPr>
      </p:pic>
      <p:sp>
        <p:nvSpPr>
          <p:cNvPr id="4" name="Rectangle 3"/>
          <p:cNvSpPr/>
          <p:nvPr/>
        </p:nvSpPr>
        <p:spPr>
          <a:xfrm>
            <a:off x="801624" y="2904744"/>
            <a:ext cx="1414272" cy="298704"/>
          </a:xfrm>
          <a:prstGeom prst="rect">
            <a:avLst/>
          </a:prstGeom>
        </p:spPr>
        <p:txBody>
          <a:bodyPr wrap="none" lIns="0" tIns="0" rIns="0" bIns="0">
            <a:noAutofit/>
          </a:bodyPr>
          <a:lstStyle/>
          <a:p>
            <a:pPr indent="0" algn="just">
              <a:spcAft>
                <a:spcPts val="1260"/>
              </a:spcAft>
            </a:pPr>
            <a:r>
              <a:rPr lang="en-US" sz="3100">
                <a:latin typeface="Arial"/>
              </a:rPr>
              <a:t>•    Rate?</a:t>
            </a:r>
          </a:p>
        </p:txBody>
      </p:sp>
      <p:sp>
        <p:nvSpPr>
          <p:cNvPr id="5" name="Rectangle 4"/>
          <p:cNvSpPr/>
          <p:nvPr/>
        </p:nvSpPr>
        <p:spPr>
          <a:xfrm>
            <a:off x="801624" y="3465576"/>
            <a:ext cx="2383536" cy="377952"/>
          </a:xfrm>
          <a:prstGeom prst="rect">
            <a:avLst/>
          </a:prstGeom>
        </p:spPr>
        <p:txBody>
          <a:bodyPr wrap="none" lIns="0" tIns="0" rIns="0" bIns="0">
            <a:noAutofit/>
          </a:bodyPr>
          <a:lstStyle/>
          <a:p>
            <a:pPr indent="0" algn="just">
              <a:spcAft>
                <a:spcPts val="1260"/>
              </a:spcAft>
            </a:pPr>
            <a:r>
              <a:rPr lang="en-US" sz="3100">
                <a:latin typeface="Arial"/>
              </a:rPr>
              <a:t>•    Regularity?</a:t>
            </a:r>
          </a:p>
        </p:txBody>
      </p:sp>
      <p:sp>
        <p:nvSpPr>
          <p:cNvPr id="6" name="Rectangle 5"/>
          <p:cNvSpPr/>
          <p:nvPr/>
        </p:nvSpPr>
        <p:spPr>
          <a:xfrm>
            <a:off x="801624" y="4044696"/>
            <a:ext cx="2084832" cy="298704"/>
          </a:xfrm>
          <a:prstGeom prst="rect">
            <a:avLst/>
          </a:prstGeom>
        </p:spPr>
        <p:txBody>
          <a:bodyPr wrap="none" lIns="0" tIns="0" rIns="0" bIns="0">
            <a:noAutofit/>
          </a:bodyPr>
          <a:lstStyle/>
          <a:p>
            <a:pPr indent="0" algn="just">
              <a:lnSpc>
                <a:spcPts val="4800"/>
              </a:lnSpc>
            </a:pPr>
            <a:r>
              <a:rPr lang="en-US" sz="3100">
                <a:latin typeface="Arial"/>
              </a:rPr>
              <a:t>•    P waves?</a:t>
            </a:r>
          </a:p>
        </p:txBody>
      </p:sp>
      <p:sp>
        <p:nvSpPr>
          <p:cNvPr id="7" name="Rectangle 6"/>
          <p:cNvSpPr/>
          <p:nvPr/>
        </p:nvSpPr>
        <p:spPr>
          <a:xfrm>
            <a:off x="801624" y="4660392"/>
            <a:ext cx="2542032" cy="298704"/>
          </a:xfrm>
          <a:prstGeom prst="rect">
            <a:avLst/>
          </a:prstGeom>
        </p:spPr>
        <p:txBody>
          <a:bodyPr wrap="none" lIns="0" tIns="0" rIns="0" bIns="0">
            <a:noAutofit/>
          </a:bodyPr>
          <a:lstStyle/>
          <a:p>
            <a:pPr indent="0" algn="just">
              <a:lnSpc>
                <a:spcPts val="4800"/>
              </a:lnSpc>
            </a:pPr>
            <a:r>
              <a:rPr lang="en-US" sz="3100">
                <a:latin typeface="Arial"/>
              </a:rPr>
              <a:t>•    PR interval?</a:t>
            </a:r>
          </a:p>
        </p:txBody>
      </p:sp>
      <p:sp>
        <p:nvSpPr>
          <p:cNvPr id="8" name="Rectangle 7"/>
          <p:cNvSpPr/>
          <p:nvPr/>
        </p:nvSpPr>
        <p:spPr>
          <a:xfrm>
            <a:off x="801624" y="5269992"/>
            <a:ext cx="3017520" cy="310896"/>
          </a:xfrm>
          <a:prstGeom prst="rect">
            <a:avLst/>
          </a:prstGeom>
        </p:spPr>
        <p:txBody>
          <a:bodyPr wrap="none" lIns="0" tIns="0" rIns="0" bIns="0">
            <a:noAutofit/>
          </a:bodyPr>
          <a:lstStyle/>
          <a:p>
            <a:pPr indent="0" algn="just">
              <a:lnSpc>
                <a:spcPts val="4800"/>
              </a:lnSpc>
            </a:pPr>
            <a:r>
              <a:rPr lang="en-US" sz="3100">
                <a:latin typeface="Arial"/>
              </a:rPr>
              <a:t>•    QRS duration?</a:t>
            </a:r>
          </a:p>
        </p:txBody>
      </p:sp>
      <p:sp>
        <p:nvSpPr>
          <p:cNvPr id="9" name="Rectangle 8"/>
          <p:cNvSpPr/>
          <p:nvPr/>
        </p:nvSpPr>
        <p:spPr>
          <a:xfrm>
            <a:off x="813816" y="5952744"/>
            <a:ext cx="5090160" cy="377952"/>
          </a:xfrm>
          <a:prstGeom prst="rect">
            <a:avLst/>
          </a:prstGeom>
        </p:spPr>
        <p:txBody>
          <a:bodyPr wrap="none" lIns="0" tIns="0" rIns="0" bIns="0">
            <a:noAutofit/>
          </a:bodyPr>
          <a:lstStyle/>
          <a:p>
            <a:pPr indent="0"/>
            <a:r>
              <a:rPr lang="en-US" sz="3200">
                <a:latin typeface="Arial"/>
              </a:rPr>
              <a:t>Interpretation? </a:t>
            </a:r>
            <a:r>
              <a:rPr lang="en-US" sz="3200" i="1">
                <a:solidFill>
                  <a:srgbClr val="FF5050"/>
                </a:solidFill>
                <a:latin typeface="Arial"/>
              </a:rPr>
              <a:t>Atrial Flutter</a:t>
            </a:r>
          </a:p>
        </p:txBody>
      </p:sp>
      <p:sp>
        <p:nvSpPr>
          <p:cNvPr id="10" name="Rectangle 9"/>
          <p:cNvSpPr/>
          <p:nvPr/>
        </p:nvSpPr>
        <p:spPr>
          <a:xfrm>
            <a:off x="5337048" y="2889504"/>
            <a:ext cx="2292096" cy="2718816"/>
          </a:xfrm>
          <a:prstGeom prst="rect">
            <a:avLst/>
          </a:prstGeom>
        </p:spPr>
        <p:txBody>
          <a:bodyPr lIns="0" tIns="0" rIns="0" bIns="0">
            <a:noAutofit/>
          </a:bodyPr>
          <a:lstStyle/>
          <a:p>
            <a:pPr marR="977900" indent="0" algn="just">
              <a:lnSpc>
                <a:spcPts val="4800"/>
              </a:lnSpc>
            </a:pPr>
            <a:r>
              <a:rPr lang="en-US" sz="3100">
                <a:solidFill>
                  <a:srgbClr val="FF5050"/>
                </a:solidFill>
                <a:latin typeface="Arial"/>
              </a:rPr>
              <a:t>70 bpm regular flutter waves</a:t>
            </a:r>
          </a:p>
          <a:p>
            <a:pPr marR="1193800" indent="0">
              <a:lnSpc>
                <a:spcPts val="4416"/>
              </a:lnSpc>
            </a:pPr>
            <a:r>
              <a:rPr lang="en-US" sz="3100">
                <a:solidFill>
                  <a:srgbClr val="FF5050"/>
                </a:solidFill>
                <a:latin typeface="Arial"/>
              </a:rPr>
              <a:t>none 0.06 s</a:t>
            </a:r>
          </a:p>
        </p:txBody>
      </p:sp>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9704" y="6096"/>
            <a:ext cx="7787640" cy="2057400"/>
          </a:xfrm>
          <a:prstGeom prst="rect">
            <a:avLst/>
          </a:prstGeom>
        </p:spPr>
      </p:pic>
      <p:pic>
        <p:nvPicPr>
          <p:cNvPr id="3" name="Picture 2"/>
          <p:cNvPicPr>
            <a:picLocks noChangeAspect="1"/>
          </p:cNvPicPr>
          <p:nvPr/>
        </p:nvPicPr>
        <p:blipFill>
          <a:blip r:embed="rId3"/>
          <a:stretch>
            <a:fillRect/>
          </a:stretch>
        </p:blipFill>
        <p:spPr>
          <a:xfrm>
            <a:off x="679704" y="5327904"/>
            <a:ext cx="7781544" cy="926592"/>
          </a:xfrm>
          <a:prstGeom prst="rect">
            <a:avLst/>
          </a:prstGeom>
        </p:spPr>
      </p:pic>
      <p:sp>
        <p:nvSpPr>
          <p:cNvPr id="4" name="Rectangle 3"/>
          <p:cNvSpPr/>
          <p:nvPr/>
        </p:nvSpPr>
        <p:spPr>
          <a:xfrm>
            <a:off x="1146048" y="2188464"/>
            <a:ext cx="4291584" cy="414528"/>
          </a:xfrm>
          <a:prstGeom prst="rect">
            <a:avLst/>
          </a:prstGeom>
        </p:spPr>
        <p:txBody>
          <a:bodyPr wrap="none" lIns="0" tIns="0" rIns="0" bIns="0">
            <a:noAutofit/>
          </a:bodyPr>
          <a:lstStyle/>
          <a:p>
            <a:pPr indent="0">
              <a:spcBef>
                <a:spcPts val="840"/>
              </a:spcBef>
              <a:spcAft>
                <a:spcPts val="1050"/>
              </a:spcAft>
            </a:pPr>
            <a:r>
              <a:rPr lang="en-US" sz="3600">
                <a:solidFill>
                  <a:srgbClr val="A14949"/>
                </a:solidFill>
                <a:latin typeface="Times New Roman"/>
              </a:rPr>
              <a:t>♦</a:t>
            </a:r>
            <a:r>
              <a:rPr lang="en-US" sz="3600">
                <a:solidFill>
                  <a:srgbClr val="0BD0D9"/>
                </a:solidFill>
                <a:latin typeface="Times New Roman"/>
              </a:rPr>
              <a:t>♦</a:t>
            </a:r>
            <a:r>
              <a:rPr lang="en-US" sz="3600">
                <a:solidFill>
                  <a:srgbClr val="A14949"/>
                </a:solidFill>
                <a:latin typeface="Times New Roman"/>
              </a:rPr>
              <a:t>♦</a:t>
            </a:r>
            <a:r>
              <a:rPr lang="en-US" sz="3600">
                <a:solidFill>
                  <a:srgbClr val="FF5050"/>
                </a:solidFill>
                <a:latin typeface="Times New Roman"/>
              </a:rPr>
              <a:t>Deviation from NSR</a:t>
            </a:r>
          </a:p>
        </p:txBody>
      </p:sp>
      <p:sp>
        <p:nvSpPr>
          <p:cNvPr id="5" name="Rectangle 4"/>
          <p:cNvSpPr/>
          <p:nvPr/>
        </p:nvSpPr>
        <p:spPr>
          <a:xfrm>
            <a:off x="1554480" y="2782824"/>
            <a:ext cx="7254240" cy="1947672"/>
          </a:xfrm>
          <a:prstGeom prst="rect">
            <a:avLst/>
          </a:prstGeom>
        </p:spPr>
        <p:txBody>
          <a:bodyPr lIns="0" tIns="0" rIns="0" bIns="0">
            <a:noAutofit/>
          </a:bodyPr>
          <a:lstStyle/>
          <a:p>
            <a:pPr marL="255524" indent="-228600">
              <a:lnSpc>
                <a:spcPts val="2880"/>
              </a:lnSpc>
              <a:spcBef>
                <a:spcPts val="1050"/>
              </a:spcBef>
              <a:spcAft>
                <a:spcPts val="210"/>
              </a:spcAft>
            </a:pPr>
            <a:r>
              <a:rPr lang="en-US" sz="2400">
                <a:solidFill>
                  <a:srgbClr val="0F6FC6"/>
                </a:solidFill>
                <a:latin typeface="Times New Roman"/>
              </a:rPr>
              <a:t>*    </a:t>
            </a:r>
            <a:r>
              <a:rPr lang="en-US" sz="2400">
                <a:latin typeface="Times New Roman"/>
              </a:rPr>
              <a:t>No organized atrial depolarization, so no normal P waves (impulses are not originating from the sinus node).</a:t>
            </a:r>
          </a:p>
          <a:p>
            <a:pPr marL="255524" indent="-228600">
              <a:lnSpc>
                <a:spcPts val="2856"/>
              </a:lnSpc>
              <a:spcAft>
                <a:spcPts val="210"/>
              </a:spcAft>
            </a:pPr>
            <a:r>
              <a:rPr lang="en-US" sz="2400">
                <a:solidFill>
                  <a:srgbClr val="0F6FC6"/>
                </a:solidFill>
                <a:latin typeface="Times New Roman"/>
              </a:rPr>
              <a:t>*    </a:t>
            </a:r>
            <a:r>
              <a:rPr lang="en-US" sz="2400">
                <a:latin typeface="Times New Roman"/>
              </a:rPr>
              <a:t>Atrial activity is chaotic (resulting in an irregularly irregular rate).</a:t>
            </a:r>
          </a:p>
          <a:p>
            <a:pPr indent="0" algn="just">
              <a:spcAft>
                <a:spcPts val="3570"/>
              </a:spcAft>
            </a:pPr>
            <a:r>
              <a:rPr lang="en-US" sz="2400">
                <a:solidFill>
                  <a:srgbClr val="0F6FC6"/>
                </a:solidFill>
                <a:latin typeface="Times New Roman"/>
              </a:rPr>
              <a:t>*    </a:t>
            </a:r>
            <a:r>
              <a:rPr lang="en-US" sz="2400">
                <a:latin typeface="Times New Roman"/>
              </a:rPr>
              <a:t>Common, affects 2-4%, up to 5-10% if &gt; 80 years old</a:t>
            </a:r>
          </a:p>
        </p:txBody>
      </p:sp>
    </p:spTree>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371600"/>
          </a:xfrm>
          <a:prstGeom prst="rect">
            <a:avLst/>
          </a:prstGeom>
        </p:spPr>
      </p:pic>
      <p:pic>
        <p:nvPicPr>
          <p:cNvPr id="3" name="Picture 2"/>
          <p:cNvPicPr>
            <a:picLocks noChangeAspect="1"/>
          </p:cNvPicPr>
          <p:nvPr/>
        </p:nvPicPr>
        <p:blipFill>
          <a:blip r:embed="rId3"/>
          <a:stretch>
            <a:fillRect/>
          </a:stretch>
        </p:blipFill>
        <p:spPr>
          <a:xfrm>
            <a:off x="603504" y="1615440"/>
            <a:ext cx="8168640" cy="984504"/>
          </a:xfrm>
          <a:prstGeom prst="rect">
            <a:avLst/>
          </a:prstGeom>
        </p:spPr>
      </p:pic>
      <p:sp>
        <p:nvSpPr>
          <p:cNvPr id="4" name="Rectangle 3"/>
          <p:cNvSpPr/>
          <p:nvPr/>
        </p:nvSpPr>
        <p:spPr>
          <a:xfrm>
            <a:off x="1176528" y="2694432"/>
            <a:ext cx="4236720" cy="414528"/>
          </a:xfrm>
          <a:prstGeom prst="rect">
            <a:avLst/>
          </a:prstGeom>
        </p:spPr>
        <p:txBody>
          <a:bodyPr wrap="none" lIns="0" tIns="0" rIns="0" bIns="0">
            <a:noAutofit/>
          </a:bodyPr>
          <a:lstStyle/>
          <a:p>
            <a:pPr indent="0">
              <a:spcAft>
                <a:spcPts val="1050"/>
              </a:spcAft>
            </a:pPr>
            <a:r>
              <a:rPr lang="en-US" sz="3600">
                <a:solidFill>
                  <a:srgbClr val="A14949"/>
                </a:solidFill>
                <a:latin typeface="Times New Roman"/>
              </a:rPr>
              <a:t>♦</a:t>
            </a:r>
            <a:r>
              <a:rPr lang="en-US" sz="3600">
                <a:solidFill>
                  <a:srgbClr val="0BD0D9"/>
                </a:solidFill>
                <a:latin typeface="Times New Roman"/>
              </a:rPr>
              <a:t>♦</a:t>
            </a:r>
            <a:r>
              <a:rPr lang="en-US" sz="3600">
                <a:solidFill>
                  <a:srgbClr val="A14949"/>
                </a:solidFill>
                <a:latin typeface="Times New Roman"/>
              </a:rPr>
              <a:t>♦</a:t>
            </a:r>
            <a:r>
              <a:rPr lang="en-US" sz="3600">
                <a:solidFill>
                  <a:srgbClr val="FF5050"/>
                </a:solidFill>
                <a:latin typeface="Times New Roman"/>
              </a:rPr>
              <a:t>Deviation from NSR</a:t>
            </a:r>
          </a:p>
        </p:txBody>
      </p:sp>
      <p:sp>
        <p:nvSpPr>
          <p:cNvPr id="5" name="Rectangle 4"/>
          <p:cNvSpPr/>
          <p:nvPr/>
        </p:nvSpPr>
        <p:spPr>
          <a:xfrm>
            <a:off x="1554480" y="3294888"/>
            <a:ext cx="6958584" cy="697992"/>
          </a:xfrm>
          <a:prstGeom prst="rect">
            <a:avLst/>
          </a:prstGeom>
        </p:spPr>
        <p:txBody>
          <a:bodyPr lIns="0" tIns="0" rIns="0" bIns="0">
            <a:noAutofit/>
          </a:bodyPr>
          <a:lstStyle/>
          <a:p>
            <a:pPr marL="255524" indent="-228600">
              <a:lnSpc>
                <a:spcPts val="2880"/>
              </a:lnSpc>
              <a:spcBef>
                <a:spcPts val="1050"/>
              </a:spcBef>
            </a:pPr>
            <a:r>
              <a:rPr lang="en-US" sz="2400">
                <a:solidFill>
                  <a:srgbClr val="0F6FC6"/>
                </a:solidFill>
                <a:latin typeface="Times New Roman"/>
              </a:rPr>
              <a:t>* </a:t>
            </a:r>
            <a:r>
              <a:rPr lang="en-US" sz="2400">
                <a:latin typeface="Times New Roman"/>
              </a:rPr>
              <a:t>The heart rate suddenly speeds up, often triggered by a PAC (not seen here) and the P waves are lost.</a:t>
            </a:r>
          </a:p>
        </p:txBody>
      </p:sp>
    </p:spTree>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853440"/>
          </a:xfrm>
          <a:prstGeom prst="rect">
            <a:avLst/>
          </a:prstGeom>
        </p:spPr>
      </p:pic>
      <p:pic>
        <p:nvPicPr>
          <p:cNvPr id="3" name="Picture 2"/>
          <p:cNvPicPr>
            <a:picLocks noChangeAspect="1"/>
          </p:cNvPicPr>
          <p:nvPr/>
        </p:nvPicPr>
        <p:blipFill>
          <a:blip r:embed="rId3"/>
          <a:stretch>
            <a:fillRect/>
          </a:stretch>
        </p:blipFill>
        <p:spPr>
          <a:xfrm>
            <a:off x="0" y="1810512"/>
            <a:ext cx="4361688" cy="3017520"/>
          </a:xfrm>
          <a:prstGeom prst="rect">
            <a:avLst/>
          </a:prstGeom>
        </p:spPr>
      </p:pic>
      <p:pic>
        <p:nvPicPr>
          <p:cNvPr id="4" name="Picture 3"/>
          <p:cNvPicPr>
            <a:picLocks noChangeAspect="1"/>
          </p:cNvPicPr>
          <p:nvPr/>
        </p:nvPicPr>
        <p:blipFill>
          <a:blip r:embed="rId4"/>
          <a:stretch>
            <a:fillRect/>
          </a:stretch>
        </p:blipFill>
        <p:spPr>
          <a:xfrm>
            <a:off x="4706112" y="1810512"/>
            <a:ext cx="4437888" cy="2980944"/>
          </a:xfrm>
          <a:prstGeom prst="rect">
            <a:avLst/>
          </a:prstGeom>
        </p:spPr>
      </p:pic>
      <p:sp>
        <p:nvSpPr>
          <p:cNvPr id="5" name="Rectangle 4"/>
          <p:cNvSpPr/>
          <p:nvPr/>
        </p:nvSpPr>
        <p:spPr>
          <a:xfrm>
            <a:off x="0" y="978408"/>
            <a:ext cx="5224272" cy="414528"/>
          </a:xfrm>
          <a:prstGeom prst="rect">
            <a:avLst/>
          </a:prstGeom>
        </p:spPr>
        <p:txBody>
          <a:bodyPr wrap="none" lIns="0" tIns="0" rIns="0" bIns="0">
            <a:noAutofit/>
          </a:bodyPr>
          <a:lstStyle/>
          <a:p>
            <a:pPr indent="0"/>
            <a:r>
              <a:rPr lang="en-US" sz="3900" b="1">
                <a:solidFill>
                  <a:srgbClr val="FF0000"/>
                </a:solidFill>
                <a:latin typeface="Times New Roman"/>
              </a:rPr>
              <a:t>Ventricular Conduction</a:t>
            </a:r>
          </a:p>
        </p:txBody>
      </p:sp>
      <p:sp>
        <p:nvSpPr>
          <p:cNvPr id="6" name="Rectangle 5"/>
          <p:cNvSpPr/>
          <p:nvPr/>
        </p:nvSpPr>
        <p:spPr>
          <a:xfrm>
            <a:off x="490728" y="2179320"/>
            <a:ext cx="798576" cy="146304"/>
          </a:xfrm>
          <a:prstGeom prst="rect">
            <a:avLst/>
          </a:prstGeom>
        </p:spPr>
        <p:txBody>
          <a:bodyPr wrap="none" lIns="0" tIns="0" rIns="0" bIns="0">
            <a:noAutofit/>
          </a:bodyPr>
          <a:lstStyle/>
          <a:p>
            <a:pPr indent="0"/>
            <a:r>
              <a:rPr lang="en-US" sz="1400">
                <a:solidFill>
                  <a:srgbClr val="634D53"/>
                </a:solidFill>
                <a:latin typeface="Times New Roman"/>
              </a:rPr>
              <a:t>S«nL&gt;a nude</a:t>
            </a:r>
          </a:p>
        </p:txBody>
      </p:sp>
      <p:sp>
        <p:nvSpPr>
          <p:cNvPr id="7" name="Rectangle 6"/>
          <p:cNvSpPr/>
          <p:nvPr/>
        </p:nvSpPr>
        <p:spPr>
          <a:xfrm>
            <a:off x="3151632" y="2983992"/>
            <a:ext cx="819912" cy="289560"/>
          </a:xfrm>
          <a:prstGeom prst="rect">
            <a:avLst/>
          </a:prstGeom>
        </p:spPr>
        <p:txBody>
          <a:bodyPr lIns="0" tIns="0" rIns="0" bIns="0">
            <a:noAutofit/>
          </a:bodyPr>
          <a:lstStyle/>
          <a:p>
            <a:pPr indent="0" algn="ctr">
              <a:lnSpc>
                <a:spcPts val="1104"/>
              </a:lnSpc>
            </a:pPr>
            <a:r>
              <a:rPr lang="en-US" sz="950" b="1" spc="50">
                <a:solidFill>
                  <a:srgbClr val="634D53"/>
                </a:solidFill>
                <a:latin typeface="Arial"/>
              </a:rPr>
              <a:t>I.O-1 JSjfJ-C! </a:t>
            </a:r>
            <a:r>
              <a:rPr lang="en-US" sz="1400">
                <a:solidFill>
                  <a:srgbClr val="634D53"/>
                </a:solidFill>
                <a:latin typeface="Times New Roman"/>
              </a:rPr>
              <a:t>iBraJHih</a:t>
            </a:r>
          </a:p>
        </p:txBody>
      </p:sp>
      <p:sp>
        <p:nvSpPr>
          <p:cNvPr id="8" name="Rectangle 7"/>
          <p:cNvSpPr/>
          <p:nvPr/>
        </p:nvSpPr>
        <p:spPr>
          <a:xfrm>
            <a:off x="557784" y="3453384"/>
            <a:ext cx="487680" cy="298704"/>
          </a:xfrm>
          <a:prstGeom prst="rect">
            <a:avLst/>
          </a:prstGeom>
        </p:spPr>
        <p:txBody>
          <a:bodyPr lIns="0" tIns="0" rIns="0" bIns="0">
            <a:noAutofit/>
          </a:bodyPr>
          <a:lstStyle/>
          <a:p>
            <a:pPr indent="0">
              <a:spcAft>
                <a:spcPts val="210"/>
              </a:spcAft>
            </a:pPr>
            <a:r>
              <a:rPr lang="en-US" sz="750" b="1">
                <a:solidFill>
                  <a:srgbClr val="634D53"/>
                </a:solidFill>
                <a:latin typeface="Segoe UI"/>
              </a:rPr>
              <a:t>L LI' Jlc!</a:t>
            </a:r>
          </a:p>
          <a:p>
            <a:pPr indent="0"/>
            <a:r>
              <a:rPr lang="en-US" sz="1050">
                <a:solidFill>
                  <a:srgbClr val="634D53"/>
                </a:solidFill>
                <a:latin typeface="Arial"/>
              </a:rPr>
              <a:t>fll H&gt;5</a:t>
            </a:r>
          </a:p>
        </p:txBody>
      </p:sp>
      <p:sp>
        <p:nvSpPr>
          <p:cNvPr id="9" name="Rectangle 8"/>
          <p:cNvSpPr/>
          <p:nvPr/>
        </p:nvSpPr>
        <p:spPr>
          <a:xfrm>
            <a:off x="3160776" y="4038600"/>
            <a:ext cx="1054608" cy="173736"/>
          </a:xfrm>
          <a:prstGeom prst="rect">
            <a:avLst/>
          </a:prstGeom>
        </p:spPr>
        <p:txBody>
          <a:bodyPr wrap="none" lIns="0" tIns="0" rIns="0" bIns="0">
            <a:noAutofit/>
          </a:bodyPr>
          <a:lstStyle/>
          <a:p>
            <a:pPr indent="0"/>
            <a:r>
              <a:rPr lang="en-US" sz="1100" b="1">
                <a:solidFill>
                  <a:srgbClr val="30292A"/>
                </a:solidFill>
                <a:latin typeface="Arial"/>
              </a:rPr>
              <a:t>Piirtinjo </a:t>
            </a:r>
            <a:r>
              <a:rPr lang="en-US" sz="1100" i="1">
                <a:solidFill>
                  <a:srgbClr val="30292A"/>
                </a:solidFill>
                <a:latin typeface="Microsoft Sans Serif"/>
              </a:rPr>
              <a:t>t</a:t>
            </a:r>
            <a:r>
              <a:rPr lang="en-US" sz="1100" b="1">
                <a:solidFill>
                  <a:srgbClr val="30292A"/>
                </a:solidFill>
                <a:latin typeface="Arial"/>
              </a:rPr>
              <a:t>ibnr^</a:t>
            </a:r>
          </a:p>
        </p:txBody>
      </p:sp>
      <p:sp>
        <p:nvSpPr>
          <p:cNvPr id="10" name="Rectangle 9"/>
          <p:cNvSpPr/>
          <p:nvPr/>
        </p:nvSpPr>
        <p:spPr>
          <a:xfrm>
            <a:off x="402336" y="4108704"/>
            <a:ext cx="908304" cy="320040"/>
          </a:xfrm>
          <a:prstGeom prst="rect">
            <a:avLst/>
          </a:prstGeom>
        </p:spPr>
        <p:txBody>
          <a:bodyPr lIns="0" tIns="0" rIns="0" bIns="0">
            <a:noAutofit/>
          </a:bodyPr>
          <a:lstStyle/>
          <a:p>
            <a:pPr indent="0">
              <a:spcAft>
                <a:spcPts val="210"/>
              </a:spcAft>
            </a:pPr>
            <a:r>
              <a:rPr lang="en-US" sz="1050">
                <a:solidFill>
                  <a:srgbClr val="634D53"/>
                </a:solidFill>
                <a:latin typeface="Arial"/>
              </a:rPr>
              <a:t>Righl Si.nrtl?</a:t>
            </a:r>
          </a:p>
          <a:p>
            <a:pPr indent="0" algn="ctr"/>
            <a:r>
              <a:rPr lang="en-US" sz="1400">
                <a:solidFill>
                  <a:srgbClr val="634D53"/>
                </a:solidFill>
                <a:latin typeface="Times New Roman"/>
              </a:rPr>
              <a:t>Si.ifih</a:t>
            </a:r>
          </a:p>
        </p:txBody>
      </p:sp>
      <p:sp>
        <p:nvSpPr>
          <p:cNvPr id="11" name="Rectangle 10"/>
          <p:cNvSpPr/>
          <p:nvPr/>
        </p:nvSpPr>
        <p:spPr>
          <a:xfrm>
            <a:off x="377952" y="5044440"/>
            <a:ext cx="3572256" cy="1426464"/>
          </a:xfrm>
          <a:prstGeom prst="rect">
            <a:avLst/>
          </a:prstGeom>
        </p:spPr>
        <p:txBody>
          <a:bodyPr lIns="0" tIns="0" rIns="0" bIns="0">
            <a:noAutofit/>
          </a:bodyPr>
          <a:lstStyle/>
          <a:p>
            <a:pPr marR="457200" indent="0" algn="ctr">
              <a:spcAft>
                <a:spcPts val="1050"/>
              </a:spcAft>
            </a:pPr>
            <a:r>
              <a:rPr lang="en-US" sz="3600">
                <a:solidFill>
                  <a:srgbClr val="FF5050"/>
                </a:solidFill>
                <a:latin typeface="Times New Roman"/>
              </a:rPr>
              <a:t>Normal</a:t>
            </a:r>
          </a:p>
          <a:p>
            <a:pPr indent="0" algn="just">
              <a:lnSpc>
                <a:spcPts val="3840"/>
              </a:lnSpc>
            </a:pPr>
            <a:r>
              <a:rPr lang="en-US" sz="3200">
                <a:latin typeface="Times New Roman"/>
              </a:rPr>
              <a:t>Signal moves rapidly through the ventricles</a:t>
            </a:r>
          </a:p>
        </p:txBody>
      </p:sp>
      <p:sp>
        <p:nvSpPr>
          <p:cNvPr id="12" name="Rectangle 11"/>
          <p:cNvSpPr/>
          <p:nvPr/>
        </p:nvSpPr>
        <p:spPr>
          <a:xfrm>
            <a:off x="4834128" y="2164080"/>
            <a:ext cx="798576" cy="143256"/>
          </a:xfrm>
          <a:prstGeom prst="rect">
            <a:avLst/>
          </a:prstGeom>
        </p:spPr>
        <p:txBody>
          <a:bodyPr wrap="none" lIns="0" tIns="0" rIns="0" bIns="0">
            <a:noAutofit/>
          </a:bodyPr>
          <a:lstStyle/>
          <a:p>
            <a:pPr indent="0"/>
            <a:r>
              <a:rPr lang="en-US" sz="1400">
                <a:solidFill>
                  <a:srgbClr val="634D53"/>
                </a:solidFill>
                <a:latin typeface="Times New Roman"/>
              </a:rPr>
              <a:t>S«nL&gt;a</a:t>
            </a:r>
          </a:p>
        </p:txBody>
      </p:sp>
      <p:sp>
        <p:nvSpPr>
          <p:cNvPr id="13" name="Rectangle 12"/>
          <p:cNvSpPr/>
          <p:nvPr/>
        </p:nvSpPr>
        <p:spPr>
          <a:xfrm>
            <a:off x="7495032" y="2965704"/>
            <a:ext cx="819912" cy="289560"/>
          </a:xfrm>
          <a:prstGeom prst="rect">
            <a:avLst/>
          </a:prstGeom>
        </p:spPr>
        <p:txBody>
          <a:bodyPr lIns="0" tIns="0" rIns="0" bIns="0">
            <a:noAutofit/>
          </a:bodyPr>
          <a:lstStyle/>
          <a:p>
            <a:pPr indent="0" algn="ctr">
              <a:lnSpc>
                <a:spcPts val="1056"/>
              </a:lnSpc>
            </a:pPr>
            <a:r>
              <a:rPr lang="en-US" sz="950" b="1">
                <a:solidFill>
                  <a:srgbClr val="634D53"/>
                </a:solidFill>
                <a:latin typeface="Arial"/>
              </a:rPr>
              <a:t>L oM J3jrOjc! </a:t>
            </a:r>
            <a:r>
              <a:rPr lang="en-US" sz="1400">
                <a:solidFill>
                  <a:srgbClr val="634D53"/>
                </a:solidFill>
                <a:latin typeface="Times New Roman"/>
              </a:rPr>
              <a:t>BraJHih</a:t>
            </a:r>
          </a:p>
        </p:txBody>
      </p:sp>
      <p:sp>
        <p:nvSpPr>
          <p:cNvPr id="14" name="Rectangle 13"/>
          <p:cNvSpPr/>
          <p:nvPr/>
        </p:nvSpPr>
        <p:spPr>
          <a:xfrm>
            <a:off x="4901184" y="3435096"/>
            <a:ext cx="487680" cy="298704"/>
          </a:xfrm>
          <a:prstGeom prst="rect">
            <a:avLst/>
          </a:prstGeom>
        </p:spPr>
        <p:txBody>
          <a:bodyPr lIns="0" tIns="0" rIns="0" bIns="0">
            <a:noAutofit/>
          </a:bodyPr>
          <a:lstStyle/>
          <a:p>
            <a:pPr indent="0">
              <a:spcAft>
                <a:spcPts val="210"/>
              </a:spcAft>
            </a:pPr>
            <a:r>
              <a:rPr lang="en-US" sz="750" b="1">
                <a:solidFill>
                  <a:srgbClr val="634D53"/>
                </a:solidFill>
                <a:latin typeface="Segoe UI"/>
              </a:rPr>
              <a:t>L &lt;il'dl£!</a:t>
            </a:r>
          </a:p>
          <a:p>
            <a:pPr indent="0"/>
            <a:r>
              <a:rPr lang="en-US" sz="1100" i="1" spc="150">
                <a:solidFill>
                  <a:srgbClr val="634D53"/>
                </a:solidFill>
                <a:latin typeface="Arial"/>
              </a:rPr>
              <a:t>at</a:t>
            </a:r>
            <a:r>
              <a:rPr lang="en-US" sz="1050">
                <a:solidFill>
                  <a:srgbClr val="634D53"/>
                </a:solidFill>
                <a:latin typeface="Arial"/>
              </a:rPr>
              <a:t> H&gt;5</a:t>
            </a:r>
          </a:p>
        </p:txBody>
      </p:sp>
      <p:sp>
        <p:nvSpPr>
          <p:cNvPr id="15" name="Rectangle 14"/>
          <p:cNvSpPr/>
          <p:nvPr/>
        </p:nvSpPr>
        <p:spPr>
          <a:xfrm>
            <a:off x="4745736" y="4090416"/>
            <a:ext cx="908304" cy="320040"/>
          </a:xfrm>
          <a:prstGeom prst="rect">
            <a:avLst/>
          </a:prstGeom>
        </p:spPr>
        <p:txBody>
          <a:bodyPr lIns="0" tIns="0" rIns="0" bIns="0">
            <a:noAutofit/>
          </a:bodyPr>
          <a:lstStyle/>
          <a:p>
            <a:pPr indent="0">
              <a:spcAft>
                <a:spcPts val="210"/>
              </a:spcAft>
            </a:pPr>
            <a:r>
              <a:rPr lang="en-US" sz="1050">
                <a:solidFill>
                  <a:srgbClr val="634D53"/>
                </a:solidFill>
                <a:latin typeface="Arial"/>
              </a:rPr>
              <a:t>Rjchl ni.nrll?</a:t>
            </a:r>
          </a:p>
          <a:p>
            <a:pPr indent="0" algn="ctr"/>
            <a:r>
              <a:rPr lang="en-US" sz="1400">
                <a:solidFill>
                  <a:srgbClr val="634D53"/>
                </a:solidFill>
                <a:latin typeface="Times New Roman"/>
              </a:rPr>
              <a:t>Si.ii'ih</a:t>
            </a:r>
          </a:p>
        </p:txBody>
      </p:sp>
      <p:sp>
        <p:nvSpPr>
          <p:cNvPr id="16" name="Rectangle 15"/>
          <p:cNvSpPr/>
          <p:nvPr/>
        </p:nvSpPr>
        <p:spPr>
          <a:xfrm>
            <a:off x="4721352" y="5056632"/>
            <a:ext cx="3572256" cy="1414272"/>
          </a:xfrm>
          <a:prstGeom prst="rect">
            <a:avLst/>
          </a:prstGeom>
        </p:spPr>
        <p:txBody>
          <a:bodyPr lIns="0" tIns="0" rIns="0" bIns="0">
            <a:noAutofit/>
          </a:bodyPr>
          <a:lstStyle/>
          <a:p>
            <a:pPr marR="635000" indent="0" algn="r">
              <a:spcAft>
                <a:spcPts val="1050"/>
              </a:spcAft>
            </a:pPr>
            <a:r>
              <a:rPr lang="en-US" sz="3600">
                <a:solidFill>
                  <a:srgbClr val="FF5050"/>
                </a:solidFill>
                <a:latin typeface="Times New Roman"/>
              </a:rPr>
              <a:t>Abnormal</a:t>
            </a:r>
          </a:p>
          <a:p>
            <a:pPr indent="0">
              <a:lnSpc>
                <a:spcPts val="3840"/>
              </a:lnSpc>
            </a:pPr>
            <a:r>
              <a:rPr lang="en-US" sz="3200">
                <a:latin typeface="Times New Roman"/>
              </a:rPr>
              <a:t>Signal moves slowly through the ventricles</a:t>
            </a:r>
          </a:p>
        </p:txBody>
      </p:sp>
    </p:spTree>
  </p:cSld>
  <p:clrMapOvr>
    <a:overrideClrMapping bg1="lt1" tx1="dk1" bg2="lt2" tx2="dk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1143000" y="1365504"/>
            <a:ext cx="7013448" cy="1386840"/>
          </a:xfrm>
          <a:prstGeom prst="rect">
            <a:avLst/>
          </a:prstGeom>
        </p:spPr>
      </p:pic>
      <p:sp>
        <p:nvSpPr>
          <p:cNvPr id="4" name="Rectangle 3"/>
          <p:cNvSpPr/>
          <p:nvPr/>
        </p:nvSpPr>
        <p:spPr>
          <a:xfrm>
            <a:off x="780288" y="2886456"/>
            <a:ext cx="3054096" cy="2712720"/>
          </a:xfrm>
          <a:prstGeom prst="rect">
            <a:avLst/>
          </a:prstGeom>
        </p:spPr>
        <p:txBody>
          <a:bodyPr lIns="0" tIns="0" rIns="0" bIns="0">
            <a:noAutofit/>
          </a:bodyPr>
          <a:lstStyle/>
          <a:p>
            <a:pPr indent="0" algn="just">
              <a:spcAft>
                <a:spcPts val="1260"/>
              </a:spcAft>
            </a:pPr>
            <a:r>
              <a:rPr lang="en-US" sz="3100">
                <a:latin typeface="Arial"/>
              </a:rPr>
              <a:t>•    Rate?</a:t>
            </a:r>
          </a:p>
          <a:p>
            <a:pPr indent="0" algn="just">
              <a:spcAft>
                <a:spcPts val="1260"/>
              </a:spcAft>
            </a:pPr>
            <a:r>
              <a:rPr lang="en-US" sz="3100">
                <a:latin typeface="Arial"/>
              </a:rPr>
              <a:t>•    Regularity?</a:t>
            </a:r>
          </a:p>
          <a:p>
            <a:pPr indent="0" algn="just">
              <a:lnSpc>
                <a:spcPts val="4800"/>
              </a:lnSpc>
            </a:pPr>
            <a:r>
              <a:rPr lang="en-US" sz="3100">
                <a:latin typeface="Arial"/>
              </a:rPr>
              <a:t>•    P waves?</a:t>
            </a:r>
          </a:p>
          <a:p>
            <a:pPr indent="0" algn="just">
              <a:lnSpc>
                <a:spcPts val="4800"/>
              </a:lnSpc>
            </a:pPr>
            <a:r>
              <a:rPr lang="en-US" sz="3100">
                <a:latin typeface="Arial"/>
              </a:rPr>
              <a:t>•    PR interval?</a:t>
            </a:r>
          </a:p>
          <a:p>
            <a:pPr indent="0" algn="just">
              <a:lnSpc>
                <a:spcPts val="4800"/>
              </a:lnSpc>
            </a:pPr>
            <a:r>
              <a:rPr lang="en-US" sz="3100">
                <a:latin typeface="Arial"/>
              </a:rPr>
              <a:t>•    QRS duration?</a:t>
            </a:r>
          </a:p>
        </p:txBody>
      </p:sp>
      <p:sp>
        <p:nvSpPr>
          <p:cNvPr id="5" name="Rectangle 4"/>
          <p:cNvSpPr/>
          <p:nvPr/>
        </p:nvSpPr>
        <p:spPr>
          <a:xfrm>
            <a:off x="5343144" y="2889504"/>
            <a:ext cx="3240024" cy="2795016"/>
          </a:xfrm>
          <a:prstGeom prst="rect">
            <a:avLst/>
          </a:prstGeom>
        </p:spPr>
        <p:txBody>
          <a:bodyPr lIns="0" tIns="0" rIns="0" bIns="0">
            <a:noAutofit/>
          </a:bodyPr>
          <a:lstStyle/>
          <a:p>
            <a:pPr indent="0">
              <a:lnSpc>
                <a:spcPts val="4776"/>
              </a:lnSpc>
            </a:pPr>
            <a:r>
              <a:rPr lang="en-US" sz="3100">
                <a:solidFill>
                  <a:srgbClr val="FF5050"/>
                </a:solidFill>
                <a:latin typeface="Arial"/>
              </a:rPr>
              <a:t>60 bpm</a:t>
            </a:r>
          </a:p>
          <a:p>
            <a:pPr indent="0">
              <a:lnSpc>
                <a:spcPts val="4776"/>
              </a:lnSpc>
            </a:pPr>
            <a:r>
              <a:rPr lang="en-US" sz="3100">
                <a:solidFill>
                  <a:srgbClr val="FF5050"/>
                </a:solidFill>
                <a:latin typeface="Arial"/>
              </a:rPr>
              <a:t>occasionally irreg. none for 7th QRS 0.14 s</a:t>
            </a:r>
          </a:p>
          <a:p>
            <a:pPr indent="0"/>
            <a:r>
              <a:rPr lang="en-US" sz="3100">
                <a:solidFill>
                  <a:srgbClr val="FF5050"/>
                </a:solidFill>
                <a:latin typeface="Arial"/>
              </a:rPr>
              <a:t>0.08 s (7th wide)</a:t>
            </a:r>
          </a:p>
        </p:txBody>
      </p:sp>
      <p:sp>
        <p:nvSpPr>
          <p:cNvPr id="6" name="Rectangle 5"/>
          <p:cNvSpPr/>
          <p:nvPr/>
        </p:nvSpPr>
        <p:spPr>
          <a:xfrm>
            <a:off x="795528" y="5934456"/>
            <a:ext cx="7549896" cy="438912"/>
          </a:xfrm>
          <a:prstGeom prst="rect">
            <a:avLst/>
          </a:prstGeom>
        </p:spPr>
        <p:txBody>
          <a:bodyPr wrap="none" lIns="0" tIns="0" rIns="0" bIns="0">
            <a:noAutofit/>
          </a:bodyPr>
          <a:lstStyle/>
          <a:p>
            <a:pPr indent="0"/>
            <a:r>
              <a:rPr lang="en-US" sz="3200">
                <a:latin typeface="Arial"/>
              </a:rPr>
              <a:t>Interpretation? </a:t>
            </a:r>
            <a:r>
              <a:rPr lang="en-US" sz="3200" i="1">
                <a:solidFill>
                  <a:srgbClr val="FF5050"/>
                </a:solidFill>
                <a:latin typeface="Arial"/>
              </a:rPr>
              <a:t>Sinus Rhythm with 1 PVC</a:t>
            </a:r>
          </a:p>
        </p:txBody>
      </p:sp>
    </p:spTree>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8168" y="6096"/>
            <a:ext cx="6269736" cy="697992"/>
          </a:xfrm>
          <a:prstGeom prst="rect">
            <a:avLst/>
          </a:prstGeom>
        </p:spPr>
      </p:pic>
      <p:sp>
        <p:nvSpPr>
          <p:cNvPr id="3" name="Rectangle 2"/>
          <p:cNvSpPr/>
          <p:nvPr/>
        </p:nvSpPr>
        <p:spPr>
          <a:xfrm>
            <a:off x="1847088" y="2606040"/>
            <a:ext cx="4489704" cy="1243584"/>
          </a:xfrm>
          <a:prstGeom prst="rect">
            <a:avLst/>
          </a:prstGeom>
        </p:spPr>
        <p:txBody>
          <a:bodyPr lIns="0" tIns="0" rIns="0" bIns="0">
            <a:noAutofit/>
          </a:bodyPr>
          <a:lstStyle/>
          <a:p>
            <a:pPr indent="0" algn="just">
              <a:lnSpc>
                <a:spcPts val="7008"/>
              </a:lnSpc>
            </a:pPr>
            <a:r>
              <a:rPr lang="en-US" sz="3600">
                <a:latin typeface="Times New Roman"/>
              </a:rPr>
              <a:t>Ventricular Tachycardia Ventricular Fibrillation</a:t>
            </a:r>
          </a:p>
        </p:txBody>
      </p:sp>
    </p:spTree>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8168" y="6096"/>
            <a:ext cx="6269736" cy="697992"/>
          </a:xfrm>
          <a:prstGeom prst="rect">
            <a:avLst/>
          </a:prstGeom>
        </p:spPr>
      </p:pic>
      <p:pic>
        <p:nvPicPr>
          <p:cNvPr id="3" name="Picture 2"/>
          <p:cNvPicPr>
            <a:picLocks noChangeAspect="1"/>
          </p:cNvPicPr>
          <p:nvPr/>
        </p:nvPicPr>
        <p:blipFill>
          <a:blip r:embed="rId3"/>
          <a:stretch>
            <a:fillRect/>
          </a:stretch>
        </p:blipFill>
        <p:spPr>
          <a:xfrm>
            <a:off x="679704" y="1594104"/>
            <a:ext cx="7787640" cy="1036320"/>
          </a:xfrm>
          <a:prstGeom prst="rect">
            <a:avLst/>
          </a:prstGeom>
        </p:spPr>
      </p:pic>
      <p:pic>
        <p:nvPicPr>
          <p:cNvPr id="4" name="Picture 3"/>
          <p:cNvPicPr>
            <a:picLocks noChangeAspect="1"/>
          </p:cNvPicPr>
          <p:nvPr/>
        </p:nvPicPr>
        <p:blipFill>
          <a:blip r:embed="rId4"/>
          <a:stretch>
            <a:fillRect/>
          </a:stretch>
        </p:blipFill>
        <p:spPr>
          <a:xfrm>
            <a:off x="1194816" y="2700528"/>
            <a:ext cx="310896" cy="323088"/>
          </a:xfrm>
          <a:prstGeom prst="rect">
            <a:avLst/>
          </a:prstGeom>
        </p:spPr>
      </p:pic>
      <p:sp>
        <p:nvSpPr>
          <p:cNvPr id="5" name="Rectangle 4"/>
          <p:cNvSpPr/>
          <p:nvPr/>
        </p:nvSpPr>
        <p:spPr>
          <a:xfrm>
            <a:off x="1542288" y="2734056"/>
            <a:ext cx="3861816" cy="381000"/>
          </a:xfrm>
          <a:prstGeom prst="rect">
            <a:avLst/>
          </a:prstGeom>
        </p:spPr>
        <p:txBody>
          <a:bodyPr wrap="none" lIns="0" tIns="0" rIns="0" bIns="0">
            <a:noAutofit/>
          </a:bodyPr>
          <a:lstStyle/>
          <a:p>
            <a:pPr indent="0">
              <a:spcAft>
                <a:spcPts val="1260"/>
              </a:spcAft>
            </a:pPr>
            <a:r>
              <a:rPr lang="en-US" sz="3600">
                <a:solidFill>
                  <a:srgbClr val="FF5050"/>
                </a:solidFill>
                <a:latin typeface="Times New Roman"/>
              </a:rPr>
              <a:t>Deviation from NSR</a:t>
            </a:r>
          </a:p>
        </p:txBody>
      </p:sp>
      <p:sp>
        <p:nvSpPr>
          <p:cNvPr id="6" name="Rectangle 5"/>
          <p:cNvSpPr/>
          <p:nvPr/>
        </p:nvSpPr>
        <p:spPr>
          <a:xfrm>
            <a:off x="1524000" y="3297936"/>
            <a:ext cx="262128" cy="213360"/>
          </a:xfrm>
          <a:prstGeom prst="rect">
            <a:avLst/>
          </a:prstGeom>
        </p:spPr>
        <p:txBody>
          <a:bodyPr wrap="none" lIns="0" tIns="0" rIns="0" bIns="0">
            <a:noAutofit/>
          </a:bodyPr>
          <a:lstStyle/>
          <a:p>
            <a:pPr indent="0"/>
            <a:r>
              <a:rPr lang="en-US" sz="2400">
                <a:solidFill>
                  <a:srgbClr val="0F6FC6"/>
                </a:solidFill>
                <a:latin typeface="Times New Roman"/>
              </a:rPr>
              <a:t>❖</a:t>
            </a:r>
          </a:p>
        </p:txBody>
      </p:sp>
      <p:sp>
        <p:nvSpPr>
          <p:cNvPr id="7" name="Rectangle 6"/>
          <p:cNvSpPr/>
          <p:nvPr/>
        </p:nvSpPr>
        <p:spPr>
          <a:xfrm>
            <a:off x="1786128" y="3313176"/>
            <a:ext cx="7031736" cy="679704"/>
          </a:xfrm>
          <a:prstGeom prst="rect">
            <a:avLst/>
          </a:prstGeom>
        </p:spPr>
        <p:txBody>
          <a:bodyPr lIns="0" tIns="0" rIns="0" bIns="0">
            <a:noAutofit/>
          </a:bodyPr>
          <a:lstStyle/>
          <a:p>
            <a:pPr indent="0" algn="just">
              <a:lnSpc>
                <a:spcPts val="2904"/>
              </a:lnSpc>
              <a:spcBef>
                <a:spcPts val="1260"/>
              </a:spcBef>
            </a:pPr>
            <a:r>
              <a:rPr lang="en-US" sz="2400">
                <a:latin typeface="Times New Roman"/>
              </a:rPr>
              <a:t>Impulse is originating in the ventricles (no P waves, wide QRS).</a:t>
            </a:r>
          </a:p>
        </p:txBody>
      </p:sp>
    </p:spTree>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2557272"/>
          </a:xfrm>
          <a:prstGeom prst="rect">
            <a:avLst/>
          </a:prstGeom>
        </p:spPr>
      </p:pic>
      <p:sp>
        <p:nvSpPr>
          <p:cNvPr id="3" name="Rectangle 2"/>
          <p:cNvSpPr/>
          <p:nvPr/>
        </p:nvSpPr>
        <p:spPr>
          <a:xfrm>
            <a:off x="1176528" y="2688336"/>
            <a:ext cx="4227576" cy="938784"/>
          </a:xfrm>
          <a:prstGeom prst="rect">
            <a:avLst/>
          </a:prstGeom>
        </p:spPr>
        <p:txBody>
          <a:bodyPr lIns="0" tIns="0" rIns="0" bIns="0">
            <a:noAutofit/>
          </a:bodyPr>
          <a:lstStyle/>
          <a:p>
            <a:pPr indent="0">
              <a:spcAft>
                <a:spcPts val="1050"/>
              </a:spcAft>
            </a:pPr>
            <a:r>
              <a:rPr lang="en-US" sz="3600">
                <a:solidFill>
                  <a:srgbClr val="A14949"/>
                </a:solidFill>
                <a:latin typeface="Times New Roman"/>
              </a:rPr>
              <a:t>♦</a:t>
            </a:r>
            <a:r>
              <a:rPr lang="en-US" sz="3600">
                <a:solidFill>
                  <a:srgbClr val="0BD0D9"/>
                </a:solidFill>
                <a:latin typeface="Times New Roman"/>
              </a:rPr>
              <a:t>♦</a:t>
            </a:r>
            <a:r>
              <a:rPr lang="en-US" sz="3600">
                <a:solidFill>
                  <a:srgbClr val="A14949"/>
                </a:solidFill>
                <a:latin typeface="Times New Roman"/>
              </a:rPr>
              <a:t>♦</a:t>
            </a:r>
            <a:r>
              <a:rPr lang="en-US" sz="3600">
                <a:solidFill>
                  <a:srgbClr val="FF5050"/>
                </a:solidFill>
                <a:latin typeface="Times New Roman"/>
              </a:rPr>
              <a:t>Deviation from NSR</a:t>
            </a:r>
          </a:p>
          <a:p>
            <a:pPr marL="400812" indent="0"/>
            <a:r>
              <a:rPr lang="en-US" sz="2400">
                <a:solidFill>
                  <a:srgbClr val="0F6FC6"/>
                </a:solidFill>
                <a:latin typeface="Times New Roman"/>
              </a:rPr>
              <a:t>* </a:t>
            </a:r>
            <a:r>
              <a:rPr lang="en-US" sz="2400">
                <a:latin typeface="Times New Roman"/>
              </a:rPr>
              <a:t>Completely abnormal.</a:t>
            </a: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213104"/>
          </a:xfrm>
          <a:prstGeom prst="rect">
            <a:avLst/>
          </a:prstGeom>
        </p:spPr>
      </p:pic>
      <p:sp>
        <p:nvSpPr>
          <p:cNvPr id="3" name="Rectangle 2"/>
          <p:cNvSpPr/>
          <p:nvPr/>
        </p:nvSpPr>
        <p:spPr>
          <a:xfrm>
            <a:off x="1328056" y="3135086"/>
            <a:ext cx="7730599" cy="2043466"/>
          </a:xfrm>
          <a:prstGeom prst="rect">
            <a:avLst/>
          </a:prstGeom>
        </p:spPr>
        <p:txBody>
          <a:bodyPr lIns="0" tIns="0" rIns="0" bIns="0">
            <a:noAutofit/>
          </a:bodyPr>
          <a:lstStyle/>
          <a:p>
            <a:pPr indent="0">
              <a:lnSpc>
                <a:spcPts val="2208"/>
              </a:lnSpc>
              <a:spcBef>
                <a:spcPts val="3360"/>
              </a:spcBef>
              <a:spcAft>
                <a:spcPts val="1890"/>
              </a:spcAft>
            </a:pPr>
            <a:r>
              <a:rPr lang="en-US" sz="2600" dirty="0" smtClean="0">
                <a:latin typeface="Times New Roman"/>
              </a:rPr>
              <a:t>1842-       Italian scientist Carlo </a:t>
            </a:r>
            <a:r>
              <a:rPr lang="en-US" sz="2600" dirty="0" err="1" smtClean="0">
                <a:latin typeface="Times New Roman"/>
              </a:rPr>
              <a:t>Matteucci</a:t>
            </a:r>
            <a:r>
              <a:rPr lang="en-US" sz="2600" dirty="0" smtClean="0">
                <a:latin typeface="Times New Roman"/>
              </a:rPr>
              <a:t> realizes that electricity is associated with the heart beat.</a:t>
            </a:r>
          </a:p>
          <a:p>
            <a:pPr indent="0">
              <a:spcAft>
                <a:spcPts val="3360"/>
              </a:spcAft>
            </a:pPr>
            <a:r>
              <a:rPr lang="en-US" sz="2600" dirty="0" smtClean="0">
                <a:latin typeface="Times New Roman"/>
              </a:rPr>
              <a:t>1895 -       William Einthoven , credited for the invention of ECG.</a:t>
            </a:r>
          </a:p>
          <a:p>
            <a:pPr indent="0">
              <a:lnSpc>
                <a:spcPts val="3096"/>
              </a:lnSpc>
              <a:spcAft>
                <a:spcPts val="210"/>
              </a:spcAft>
            </a:pPr>
            <a:r>
              <a:rPr lang="en-US" sz="2600" dirty="0" smtClean="0">
                <a:latin typeface="Times New Roman"/>
              </a:rPr>
              <a:t>1906 -       using the string electrometer ECG, William Einthoven diagnoses some heart problems.</a:t>
            </a:r>
          </a:p>
          <a:p>
            <a:pPr indent="0">
              <a:lnSpc>
                <a:spcPts val="3096"/>
              </a:lnSpc>
              <a:spcAft>
                <a:spcPts val="210"/>
              </a:spcAft>
            </a:pPr>
            <a:endParaRPr lang="en-US" sz="2600" dirty="0" smtClean="0">
              <a:latin typeface="Times New Roman"/>
            </a:endParaRPr>
          </a:p>
          <a:p>
            <a:pPr indent="0">
              <a:lnSpc>
                <a:spcPts val="3120"/>
              </a:lnSpc>
            </a:pPr>
            <a:r>
              <a:rPr lang="en-US" sz="2600" dirty="0" smtClean="0">
                <a:latin typeface="Times New Roman"/>
              </a:rPr>
              <a:t>1924 -       The noble prize for physiology or medicine is given to William Einthoven for his work on ECG</a:t>
            </a:r>
            <a:endParaRPr lang="en-US" sz="2600" dirty="0">
              <a:latin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3956304" y="1371600"/>
            <a:ext cx="4724400" cy="3084576"/>
          </a:xfrm>
          <a:prstGeom prst="rect">
            <a:avLst/>
          </a:prstGeom>
        </p:spPr>
      </p:pic>
      <p:pic>
        <p:nvPicPr>
          <p:cNvPr id="4" name="Picture 3"/>
          <p:cNvPicPr>
            <a:picLocks noChangeAspect="1"/>
          </p:cNvPicPr>
          <p:nvPr/>
        </p:nvPicPr>
        <p:blipFill>
          <a:blip r:embed="rId4"/>
          <a:stretch>
            <a:fillRect/>
          </a:stretch>
        </p:blipFill>
        <p:spPr>
          <a:xfrm>
            <a:off x="6833616" y="5650992"/>
            <a:ext cx="377952" cy="646176"/>
          </a:xfrm>
          <a:prstGeom prst="rect">
            <a:avLst/>
          </a:prstGeom>
        </p:spPr>
      </p:pic>
      <p:sp>
        <p:nvSpPr>
          <p:cNvPr id="5" name="Rectangle 4"/>
          <p:cNvSpPr/>
          <p:nvPr/>
        </p:nvSpPr>
        <p:spPr>
          <a:xfrm>
            <a:off x="420624" y="957072"/>
            <a:ext cx="6790944" cy="377952"/>
          </a:xfrm>
          <a:prstGeom prst="rect">
            <a:avLst/>
          </a:prstGeom>
        </p:spPr>
        <p:txBody>
          <a:bodyPr wrap="none" lIns="0" tIns="0" rIns="0" bIns="0">
            <a:noAutofit/>
          </a:bodyPr>
          <a:lstStyle/>
          <a:p>
            <a:pPr indent="0"/>
            <a:r>
              <a:rPr lang="en-US" sz="3900" b="1">
                <a:solidFill>
                  <a:srgbClr val="FF0000"/>
                </a:solidFill>
                <a:latin typeface="Times New Roman"/>
              </a:rPr>
              <a:t>ECG in Valvular Heart Disease</a:t>
            </a:r>
          </a:p>
        </p:txBody>
      </p:sp>
      <p:sp>
        <p:nvSpPr>
          <p:cNvPr id="6" name="Rectangle 5"/>
          <p:cNvSpPr/>
          <p:nvPr/>
        </p:nvSpPr>
        <p:spPr>
          <a:xfrm>
            <a:off x="6096" y="1450848"/>
            <a:ext cx="2456688" cy="542544"/>
          </a:xfrm>
          <a:prstGeom prst="rect">
            <a:avLst/>
          </a:prstGeom>
        </p:spPr>
        <p:txBody>
          <a:bodyPr wrap="none" lIns="0" tIns="0" rIns="0" bIns="0">
            <a:noAutofit/>
          </a:bodyPr>
          <a:lstStyle/>
          <a:p>
            <a:pPr indent="0" algn="just"/>
            <a:r>
              <a:rPr lang="en-US" sz="2600" cap="small">
                <a:solidFill>
                  <a:srgbClr val="AE8994"/>
                </a:solidFill>
                <a:latin typeface="Times New Roman"/>
              </a:rPr>
              <a:t>[ U___jLv</a:t>
            </a:r>
            <a:r>
              <a:rPr lang="en-US" sz="2600">
                <a:solidFill>
                  <a:srgbClr val="AE8994"/>
                </a:solidFill>
                <a:latin typeface="Times New Roman"/>
              </a:rPr>
              <a:t> J</a:t>
            </a:r>
            <a:r>
              <a:rPr lang="en-US" sz="2600" baseline="-25000">
                <a:solidFill>
                  <a:srgbClr val="AE8994"/>
                </a:solidFill>
                <a:latin typeface="Times New Roman"/>
              </a:rPr>
              <a:t>f</a:t>
            </a:r>
          </a:p>
        </p:txBody>
      </p:sp>
      <p:sp>
        <p:nvSpPr>
          <p:cNvPr id="7" name="Rectangle 6"/>
          <p:cNvSpPr/>
          <p:nvPr/>
        </p:nvSpPr>
        <p:spPr>
          <a:xfrm>
            <a:off x="963168" y="2993136"/>
            <a:ext cx="573024" cy="316992"/>
          </a:xfrm>
          <a:prstGeom prst="rect">
            <a:avLst/>
          </a:prstGeom>
        </p:spPr>
        <p:txBody>
          <a:bodyPr wrap="none" lIns="0" tIns="0" rIns="0" bIns="0">
            <a:noAutofit/>
          </a:bodyPr>
          <a:lstStyle/>
          <a:p>
            <a:pPr indent="0" algn="just"/>
            <a:r>
              <a:rPr lang="en-US" sz="2600">
                <a:solidFill>
                  <a:srgbClr val="AE8994"/>
                </a:solidFill>
                <a:latin typeface="Times New Roman"/>
              </a:rPr>
              <a:t>-</a:t>
            </a:r>
            <a:r>
              <a:rPr lang="en-US" sz="1000" i="1">
                <a:solidFill>
                  <a:srgbClr val="AE8994"/>
                </a:solidFill>
                <a:latin typeface="Times New Roman"/>
              </a:rPr>
              <a:t>'i</a:t>
            </a:r>
          </a:p>
        </p:txBody>
      </p:sp>
      <p:sp>
        <p:nvSpPr>
          <p:cNvPr id="8" name="Rectangle 7"/>
          <p:cNvSpPr/>
          <p:nvPr/>
        </p:nvSpPr>
        <p:spPr>
          <a:xfrm>
            <a:off x="1563624" y="3118104"/>
            <a:ext cx="182880" cy="103632"/>
          </a:xfrm>
          <a:prstGeom prst="rect">
            <a:avLst/>
          </a:prstGeom>
        </p:spPr>
        <p:txBody>
          <a:bodyPr wrap="none" lIns="0" tIns="0" rIns="0" bIns="0">
            <a:noAutofit/>
          </a:bodyPr>
          <a:lstStyle/>
          <a:p>
            <a:pPr indent="0">
              <a:spcAft>
                <a:spcPts val="210"/>
              </a:spcAft>
            </a:pPr>
            <a:r>
              <a:rPr lang="en-US" sz="1400">
                <a:solidFill>
                  <a:srgbClr val="AE8994"/>
                </a:solidFill>
                <a:latin typeface="Times New Roman"/>
              </a:rPr>
              <a:t>I—</a:t>
            </a:r>
          </a:p>
        </p:txBody>
      </p:sp>
      <p:sp>
        <p:nvSpPr>
          <p:cNvPr id="9" name="Rectangle 8"/>
          <p:cNvSpPr/>
          <p:nvPr/>
        </p:nvSpPr>
        <p:spPr>
          <a:xfrm>
            <a:off x="2392680" y="3276600"/>
            <a:ext cx="207264" cy="103632"/>
          </a:xfrm>
          <a:prstGeom prst="rect">
            <a:avLst/>
          </a:prstGeom>
        </p:spPr>
        <p:txBody>
          <a:bodyPr wrap="none" lIns="0" tIns="0" rIns="0" bIns="0">
            <a:noAutofit/>
          </a:bodyPr>
          <a:lstStyle/>
          <a:p>
            <a:pPr indent="0" algn="r"/>
            <a:r>
              <a:rPr lang="en-US" sz="1400">
                <a:solidFill>
                  <a:srgbClr val="AE8994"/>
                </a:solidFill>
                <a:latin typeface="Times New Roman"/>
              </a:rPr>
              <a:t>.u.</a:t>
            </a:r>
          </a:p>
        </p:txBody>
      </p:sp>
      <p:sp>
        <p:nvSpPr>
          <p:cNvPr id="10" name="Rectangle 9"/>
          <p:cNvSpPr/>
          <p:nvPr/>
        </p:nvSpPr>
        <p:spPr>
          <a:xfrm>
            <a:off x="2977896" y="1819656"/>
            <a:ext cx="816864" cy="188976"/>
          </a:xfrm>
          <a:prstGeom prst="rect">
            <a:avLst/>
          </a:prstGeom>
        </p:spPr>
        <p:txBody>
          <a:bodyPr wrap="none" lIns="0" tIns="0" rIns="0" bIns="0">
            <a:noAutofit/>
          </a:bodyPr>
          <a:lstStyle/>
          <a:p>
            <a:pPr indent="0">
              <a:lnSpc>
                <a:spcPts val="3168"/>
              </a:lnSpc>
            </a:pPr>
            <a:r>
              <a:rPr lang="en-US" sz="1000" i="1">
                <a:solidFill>
                  <a:srgbClr val="AE8994"/>
                </a:solidFill>
                <a:latin typeface="Times New Roman"/>
              </a:rPr>
              <a:t>~*\r-</a:t>
            </a:r>
            <a:r>
              <a:rPr lang="en-US" sz="2600">
                <a:solidFill>
                  <a:srgbClr val="AE8994"/>
                </a:solidFill>
                <a:latin typeface="Times New Roman"/>
              </a:rPr>
              <a:t> x</a:t>
            </a:r>
          </a:p>
        </p:txBody>
      </p:sp>
      <p:sp>
        <p:nvSpPr>
          <p:cNvPr id="11" name="Rectangle 10"/>
          <p:cNvSpPr/>
          <p:nvPr/>
        </p:nvSpPr>
        <p:spPr>
          <a:xfrm>
            <a:off x="3773424" y="2017776"/>
            <a:ext cx="73152" cy="390144"/>
          </a:xfrm>
          <a:prstGeom prst="rect">
            <a:avLst/>
          </a:prstGeom>
        </p:spPr>
        <p:txBody>
          <a:bodyPr wrap="none" lIns="0" tIns="0" rIns="0" bIns="0">
            <a:noAutofit/>
          </a:bodyPr>
          <a:lstStyle/>
          <a:p>
            <a:pPr indent="0" algn="r">
              <a:lnSpc>
                <a:spcPts val="3168"/>
              </a:lnSpc>
            </a:pPr>
            <a:r>
              <a:rPr lang="en-US" sz="3900" b="1">
                <a:solidFill>
                  <a:srgbClr val="AE8994"/>
                </a:solidFill>
                <a:latin typeface="Times New Roman"/>
              </a:rPr>
              <a:t>[</a:t>
            </a:r>
          </a:p>
        </p:txBody>
      </p:sp>
      <p:sp>
        <p:nvSpPr>
          <p:cNvPr id="12" name="Rectangle 11"/>
          <p:cNvSpPr/>
          <p:nvPr/>
        </p:nvSpPr>
        <p:spPr>
          <a:xfrm>
            <a:off x="2950464" y="2865120"/>
            <a:ext cx="341376" cy="347472"/>
          </a:xfrm>
          <a:prstGeom prst="rect">
            <a:avLst/>
          </a:prstGeom>
        </p:spPr>
        <p:txBody>
          <a:bodyPr wrap="none" lIns="0" tIns="0" rIns="0" bIns="0">
            <a:noAutofit/>
          </a:bodyPr>
          <a:lstStyle/>
          <a:p>
            <a:pPr indent="0"/>
            <a:r>
              <a:rPr lang="en-US" sz="2600">
                <a:solidFill>
                  <a:srgbClr val="AE8994"/>
                </a:solidFill>
                <a:latin typeface="Times New Roman"/>
              </a:rPr>
              <a:t>j.</a:t>
            </a:r>
          </a:p>
        </p:txBody>
      </p:sp>
      <p:sp>
        <p:nvSpPr>
          <p:cNvPr id="13" name="Rectangle 12"/>
          <p:cNvSpPr/>
          <p:nvPr/>
        </p:nvSpPr>
        <p:spPr>
          <a:xfrm>
            <a:off x="8260080" y="1889760"/>
            <a:ext cx="566928" cy="164592"/>
          </a:xfrm>
          <a:prstGeom prst="rect">
            <a:avLst/>
          </a:prstGeom>
        </p:spPr>
        <p:txBody>
          <a:bodyPr wrap="none" lIns="0" tIns="0" rIns="0" bIns="0">
            <a:noAutofit/>
          </a:bodyPr>
          <a:lstStyle/>
          <a:p>
            <a:pPr indent="0"/>
            <a:r>
              <a:rPr lang="en-US" sz="2600">
                <a:solidFill>
                  <a:srgbClr val="AE8994"/>
                </a:solidFill>
                <a:latin typeface="Times New Roman"/>
              </a:rPr>
              <a:t>V </a:t>
            </a:r>
            <a:r>
              <a:rPr lang="en-US" sz="2600">
                <a:solidFill>
                  <a:srgbClr val="634D53"/>
                </a:solidFill>
                <a:latin typeface="Times New Roman"/>
              </a:rPr>
              <a:t>-i</a:t>
            </a:r>
          </a:p>
        </p:txBody>
      </p:sp>
      <p:sp>
        <p:nvSpPr>
          <p:cNvPr id="14" name="Rectangle 13"/>
          <p:cNvSpPr/>
          <p:nvPr/>
        </p:nvSpPr>
        <p:spPr>
          <a:xfrm>
            <a:off x="195072" y="4133088"/>
            <a:ext cx="585216" cy="518160"/>
          </a:xfrm>
          <a:prstGeom prst="rect">
            <a:avLst/>
          </a:prstGeom>
        </p:spPr>
        <p:txBody>
          <a:bodyPr lIns="0" tIns="0" rIns="0" bIns="0">
            <a:noAutofit/>
          </a:bodyPr>
          <a:lstStyle/>
          <a:p>
            <a:pPr indent="0" algn="r">
              <a:spcAft>
                <a:spcPts val="1050"/>
              </a:spcAft>
            </a:pPr>
            <a:r>
              <a:rPr lang="en-US" sz="2600">
                <a:solidFill>
                  <a:srgbClr val="0BD0D9"/>
                </a:solidFill>
                <a:latin typeface="Times New Roman"/>
              </a:rPr>
              <a:t>W</a:t>
            </a:r>
          </a:p>
          <a:p>
            <a:pPr indent="0" algn="r"/>
            <a:r>
              <a:rPr lang="en-US" sz="1700">
                <a:solidFill>
                  <a:srgbClr val="0BD0D9"/>
                </a:solidFill>
                <a:latin typeface="Times New Roman"/>
              </a:rPr>
              <a:t>❖</a:t>
            </a:r>
          </a:p>
        </p:txBody>
      </p:sp>
      <p:sp>
        <p:nvSpPr>
          <p:cNvPr id="15" name="Rectangle 14"/>
          <p:cNvSpPr/>
          <p:nvPr/>
        </p:nvSpPr>
        <p:spPr>
          <a:xfrm>
            <a:off x="862584" y="4038600"/>
            <a:ext cx="3645408" cy="231648"/>
          </a:xfrm>
          <a:prstGeom prst="rect">
            <a:avLst/>
          </a:prstGeom>
        </p:spPr>
        <p:txBody>
          <a:bodyPr wrap="none" lIns="0" tIns="0" rIns="0" bIns="0">
            <a:noAutofit/>
          </a:bodyPr>
          <a:lstStyle/>
          <a:p>
            <a:pPr indent="0" algn="just"/>
            <a:r>
              <a:rPr lang="en-US" sz="2400" b="1">
                <a:solidFill>
                  <a:srgbClr val="FF0000"/>
                </a:solidFill>
                <a:latin typeface="Times New Roman"/>
              </a:rPr>
              <a:t>Aortic Stenosis </a:t>
            </a:r>
            <a:r>
              <a:rPr lang="en-US" sz="2400" b="1" baseline="30000">
                <a:solidFill>
                  <a:srgbClr val="634D53"/>
                </a:solidFill>
                <a:latin typeface="Times New Roman"/>
              </a:rPr>
              <a:t>!</a:t>
            </a:r>
            <a:r>
              <a:rPr lang="en-US" sz="2400" b="1">
                <a:solidFill>
                  <a:srgbClr val="634D53"/>
                </a:solidFill>
                <a:latin typeface="Times New Roman"/>
              </a:rPr>
              <a:t>    '</a:t>
            </a:r>
          </a:p>
        </p:txBody>
      </p:sp>
      <p:sp>
        <p:nvSpPr>
          <p:cNvPr id="16" name="Rectangle 15"/>
          <p:cNvSpPr/>
          <p:nvPr/>
        </p:nvSpPr>
        <p:spPr>
          <a:xfrm>
            <a:off x="1277112" y="4291584"/>
            <a:ext cx="7226808" cy="173736"/>
          </a:xfrm>
          <a:prstGeom prst="rect">
            <a:avLst/>
          </a:prstGeom>
        </p:spPr>
        <p:txBody>
          <a:bodyPr wrap="none" lIns="0" tIns="0" rIns="0" bIns="0">
            <a:noAutofit/>
          </a:bodyPr>
          <a:lstStyle/>
          <a:p>
            <a:pPr indent="0" algn="just"/>
            <a:r>
              <a:rPr lang="en-US" sz="1400">
                <a:solidFill>
                  <a:srgbClr val="777678"/>
                </a:solidFill>
                <a:latin typeface="Times New Roman"/>
              </a:rPr>
              <a:t>_ ■    .    _    .    </a:t>
            </a:r>
            <a:r>
              <a:rPr lang="en-US" sz="1000" i="1" spc="100">
                <a:solidFill>
                  <a:srgbClr val="777678"/>
                </a:solidFill>
                <a:latin typeface="Times New Roman"/>
              </a:rPr>
              <a:t>'</a:t>
            </a:r>
            <a:r>
              <a:rPr lang="en-US" sz="1400">
                <a:solidFill>
                  <a:srgbClr val="777678"/>
                </a:solidFill>
                <a:latin typeface="Times New Roman"/>
              </a:rPr>
              <a:t>    j    _ </a:t>
            </a:r>
            <a:r>
              <a:rPr lang="en-US" sz="1400" baseline="-25000">
                <a:solidFill>
                  <a:srgbClr val="777678"/>
                </a:solidFill>
                <a:latin typeface="Times New Roman"/>
              </a:rPr>
              <a:t>j</a:t>
            </a:r>
            <a:r>
              <a:rPr lang="en-US" sz="1400">
                <a:solidFill>
                  <a:srgbClr val="777678"/>
                </a:solidFill>
                <a:latin typeface="Times New Roman"/>
              </a:rPr>
              <a:t>-</a:t>
            </a:r>
            <a:r>
              <a:rPr lang="en-US" sz="1400" baseline="-25000">
                <a:solidFill>
                  <a:srgbClr val="777678"/>
                </a:solidFill>
                <a:latin typeface="Times New Roman"/>
              </a:rPr>
              <a:t>v</a:t>
            </a:r>
            <a:r>
              <a:rPr lang="en-US" sz="1400">
                <a:solidFill>
                  <a:srgbClr val="777678"/>
                </a:solidFill>
                <a:latin typeface="Times New Roman"/>
              </a:rPr>
              <a:t> ■'    | y ■    y </a:t>
            </a:r>
            <a:r>
              <a:rPr lang="en-US" sz="1000">
                <a:solidFill>
                  <a:srgbClr val="777678"/>
                </a:solidFill>
                <a:latin typeface="Constantia"/>
              </a:rPr>
              <a:t>1</a:t>
            </a:r>
            <a:r>
              <a:rPr lang="en-US" sz="1400">
                <a:solidFill>
                  <a:srgbClr val="777678"/>
                </a:solidFill>
                <a:latin typeface="Times New Roman"/>
              </a:rPr>
              <a:t>/    |    _ . . |    ^</a:t>
            </a:r>
          </a:p>
        </p:txBody>
      </p:sp>
      <p:sp>
        <p:nvSpPr>
          <p:cNvPr id="17" name="Rectangle 16"/>
          <p:cNvSpPr/>
          <p:nvPr/>
        </p:nvSpPr>
        <p:spPr>
          <a:xfrm>
            <a:off x="822960" y="4437888"/>
            <a:ext cx="7528560" cy="207264"/>
          </a:xfrm>
          <a:prstGeom prst="rect">
            <a:avLst/>
          </a:prstGeom>
        </p:spPr>
        <p:txBody>
          <a:bodyPr wrap="none" lIns="0" tIns="0" rIns="0" bIns="0">
            <a:noAutofit/>
          </a:bodyPr>
          <a:lstStyle/>
          <a:p>
            <a:pPr indent="0"/>
            <a:r>
              <a:rPr lang="en-US" sz="1700">
                <a:latin typeface="Times New Roman"/>
              </a:rPr>
              <a:t>LV hypertrophy which is found in approximately 85% of patients with severe AS.</a:t>
            </a:r>
          </a:p>
        </p:txBody>
      </p:sp>
      <p:sp>
        <p:nvSpPr>
          <p:cNvPr id="18" name="Rectangle 17"/>
          <p:cNvSpPr/>
          <p:nvPr/>
        </p:nvSpPr>
        <p:spPr>
          <a:xfrm>
            <a:off x="566928" y="4745736"/>
            <a:ext cx="7876032" cy="207264"/>
          </a:xfrm>
          <a:prstGeom prst="rect">
            <a:avLst/>
          </a:prstGeom>
        </p:spPr>
        <p:txBody>
          <a:bodyPr wrap="none" lIns="0" tIns="0" rIns="0" bIns="0">
            <a:noAutofit/>
          </a:bodyPr>
          <a:lstStyle/>
          <a:p>
            <a:pPr indent="0"/>
            <a:r>
              <a:rPr lang="en-US" sz="1700">
                <a:solidFill>
                  <a:srgbClr val="0BD0D9"/>
                </a:solidFill>
                <a:latin typeface="Times New Roman"/>
              </a:rPr>
              <a:t>♦♦♦ </a:t>
            </a:r>
            <a:r>
              <a:rPr lang="en-US" sz="1700">
                <a:latin typeface="Times New Roman"/>
              </a:rPr>
              <a:t>T wave inversion and ST-segment depression in leads with upright QRS complexes</a:t>
            </a:r>
          </a:p>
        </p:txBody>
      </p:sp>
      <p:sp>
        <p:nvSpPr>
          <p:cNvPr id="19" name="Rectangle 18"/>
          <p:cNvSpPr/>
          <p:nvPr/>
        </p:nvSpPr>
        <p:spPr>
          <a:xfrm>
            <a:off x="780288" y="5029200"/>
            <a:ext cx="1225296" cy="146304"/>
          </a:xfrm>
          <a:prstGeom prst="rect">
            <a:avLst/>
          </a:prstGeom>
        </p:spPr>
        <p:txBody>
          <a:bodyPr wrap="none" lIns="0" tIns="0" rIns="0" bIns="0">
            <a:noAutofit/>
          </a:bodyPr>
          <a:lstStyle/>
          <a:p>
            <a:pPr indent="0"/>
            <a:r>
              <a:rPr lang="en-US" sz="1700">
                <a:latin typeface="Times New Roman"/>
              </a:rPr>
              <a:t>are common</a:t>
            </a:r>
          </a:p>
        </p:txBody>
      </p:sp>
      <p:sp>
        <p:nvSpPr>
          <p:cNvPr id="20" name="Rectangle 19"/>
          <p:cNvSpPr/>
          <p:nvPr/>
        </p:nvSpPr>
        <p:spPr>
          <a:xfrm>
            <a:off x="566928" y="5254752"/>
            <a:ext cx="5102352" cy="274320"/>
          </a:xfrm>
          <a:prstGeom prst="rect">
            <a:avLst/>
          </a:prstGeom>
        </p:spPr>
        <p:txBody>
          <a:bodyPr wrap="none" lIns="0" tIns="0" rIns="0" bIns="0">
            <a:noAutofit/>
          </a:bodyPr>
          <a:lstStyle/>
          <a:p>
            <a:pPr indent="0"/>
            <a:r>
              <a:rPr lang="en-US" sz="1700">
                <a:solidFill>
                  <a:srgbClr val="0BD0D9"/>
                </a:solidFill>
                <a:latin typeface="Times New Roman"/>
              </a:rPr>
              <a:t>♦♦♦ </a:t>
            </a:r>
            <a:r>
              <a:rPr lang="en-US" sz="1700">
                <a:latin typeface="Times New Roman"/>
              </a:rPr>
              <a:t>Left atrial enlargement in more than 80% of patients</a:t>
            </a:r>
          </a:p>
        </p:txBody>
      </p:sp>
      <p:sp>
        <p:nvSpPr>
          <p:cNvPr id="21" name="Rectangle 20"/>
          <p:cNvSpPr/>
          <p:nvPr/>
        </p:nvSpPr>
        <p:spPr>
          <a:xfrm>
            <a:off x="6156960" y="5608320"/>
            <a:ext cx="463296" cy="140208"/>
          </a:xfrm>
          <a:prstGeom prst="rect">
            <a:avLst/>
          </a:prstGeom>
        </p:spPr>
        <p:txBody>
          <a:bodyPr wrap="none" lIns="0" tIns="0" rIns="0" bIns="0">
            <a:noAutofit/>
          </a:bodyPr>
          <a:lstStyle/>
          <a:p>
            <a:pPr indent="0" algn="r"/>
            <a:r>
              <a:rPr lang="en-US" sz="1000" i="1" spc="100">
                <a:solidFill>
                  <a:srgbClr val="AE8994"/>
                </a:solidFill>
                <a:latin typeface="Times New Roman"/>
              </a:rPr>
              <a:t>w?r</a:t>
            </a:r>
          </a:p>
        </p:txBody>
      </p:sp>
      <p:sp>
        <p:nvSpPr>
          <p:cNvPr id="22" name="Rectangle 21"/>
          <p:cNvSpPr/>
          <p:nvPr/>
        </p:nvSpPr>
        <p:spPr>
          <a:xfrm>
            <a:off x="423672" y="5623560"/>
            <a:ext cx="4693920" cy="222504"/>
          </a:xfrm>
          <a:prstGeom prst="rect">
            <a:avLst/>
          </a:prstGeom>
        </p:spPr>
        <p:txBody>
          <a:bodyPr wrap="none" lIns="0" tIns="0" rIns="0" bIns="0">
            <a:noAutofit/>
          </a:bodyPr>
          <a:lstStyle/>
          <a:p>
            <a:pPr indent="0">
              <a:spcAft>
                <a:spcPts val="630"/>
              </a:spcAft>
            </a:pPr>
            <a:r>
              <a:rPr lang="en-US" sz="1800">
                <a:solidFill>
                  <a:srgbClr val="AE8994"/>
                </a:solidFill>
                <a:latin typeface="Constantia"/>
              </a:rPr>
              <a:t>^ </a:t>
            </a:r>
            <a:r>
              <a:rPr lang="en-US" sz="1800">
                <a:latin typeface="Constantia"/>
              </a:rPr>
              <a:t>AF occurs in only 10% to 15% of AS patients.</a:t>
            </a:r>
          </a:p>
        </p:txBody>
      </p:sp>
      <p:sp>
        <p:nvSpPr>
          <p:cNvPr id="23" name="Rectangle 22"/>
          <p:cNvSpPr/>
          <p:nvPr/>
        </p:nvSpPr>
        <p:spPr>
          <a:xfrm>
            <a:off x="813816" y="5958840"/>
            <a:ext cx="5934456" cy="222504"/>
          </a:xfrm>
          <a:prstGeom prst="rect">
            <a:avLst/>
          </a:prstGeom>
        </p:spPr>
        <p:txBody>
          <a:bodyPr wrap="none" lIns="0" tIns="0" rIns="0" bIns="0">
            <a:noAutofit/>
          </a:bodyPr>
          <a:lstStyle/>
          <a:p>
            <a:pPr indent="0" algn="r"/>
            <a:r>
              <a:rPr lang="en-US" sz="1800">
                <a:latin typeface="Constantia"/>
              </a:rPr>
              <a:t>Atrioventricular and intraventricular block in 5% of patients</a:t>
            </a:r>
          </a:p>
        </p:txBody>
      </p:sp>
      <p:sp>
        <p:nvSpPr>
          <p:cNvPr id="24" name="Rectangle 23"/>
          <p:cNvSpPr/>
          <p:nvPr/>
        </p:nvSpPr>
        <p:spPr>
          <a:xfrm>
            <a:off x="7735824" y="5596128"/>
            <a:ext cx="271272" cy="216408"/>
          </a:xfrm>
          <a:prstGeom prst="rect">
            <a:avLst/>
          </a:prstGeom>
        </p:spPr>
        <p:txBody>
          <a:bodyPr wrap="none" lIns="0" tIns="0" rIns="0" bIns="0">
            <a:noAutofit/>
          </a:bodyPr>
          <a:lstStyle/>
          <a:p>
            <a:pPr indent="0">
              <a:spcAft>
                <a:spcPts val="210"/>
              </a:spcAft>
            </a:pPr>
            <a:r>
              <a:rPr lang="en-US" sz="2600">
                <a:solidFill>
                  <a:srgbClr val="AE8994"/>
                </a:solidFill>
                <a:latin typeface="Times New Roman"/>
              </a:rPr>
              <a:t>| v!</a:t>
            </a:r>
            <a:r>
              <a:rPr lang="en-US" sz="2600" baseline="30000">
                <a:solidFill>
                  <a:srgbClr val="AE8994"/>
                </a:solidFill>
                <a:latin typeface="Times New Roman"/>
              </a:rPr>
              <a:t>r</a:t>
            </a:r>
          </a:p>
        </p:txBody>
      </p:sp>
      <p:sp>
        <p:nvSpPr>
          <p:cNvPr id="25" name="Rectangle 24"/>
          <p:cNvSpPr/>
          <p:nvPr/>
        </p:nvSpPr>
        <p:spPr>
          <a:xfrm>
            <a:off x="7906512" y="5833872"/>
            <a:ext cx="21336" cy="79248"/>
          </a:xfrm>
          <a:prstGeom prst="rect">
            <a:avLst/>
          </a:prstGeom>
        </p:spPr>
        <p:txBody>
          <a:bodyPr wrap="none" lIns="0" tIns="0" rIns="0" bIns="0">
            <a:noAutofit/>
          </a:bodyPr>
          <a:lstStyle/>
          <a:p>
            <a:pPr indent="0" algn="r"/>
            <a:r>
              <a:rPr lang="en-US" sz="1000">
                <a:latin typeface="Constantia"/>
              </a:rPr>
              <a:t>1</a:t>
            </a:r>
          </a:p>
        </p:txBody>
      </p:sp>
    </p:spTree>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1256" y="6096"/>
            <a:ext cx="5946648" cy="697992"/>
          </a:xfrm>
          <a:prstGeom prst="rect">
            <a:avLst/>
          </a:prstGeom>
        </p:spPr>
      </p:pic>
      <p:pic>
        <p:nvPicPr>
          <p:cNvPr id="3" name="Picture 2"/>
          <p:cNvPicPr>
            <a:picLocks noChangeAspect="1"/>
          </p:cNvPicPr>
          <p:nvPr/>
        </p:nvPicPr>
        <p:blipFill>
          <a:blip r:embed="rId3"/>
          <a:stretch>
            <a:fillRect/>
          </a:stretch>
        </p:blipFill>
        <p:spPr>
          <a:xfrm>
            <a:off x="3124200" y="1289304"/>
            <a:ext cx="6019800" cy="3587496"/>
          </a:xfrm>
          <a:prstGeom prst="rect">
            <a:avLst/>
          </a:prstGeom>
        </p:spPr>
      </p:pic>
      <p:sp>
        <p:nvSpPr>
          <p:cNvPr id="4" name="Rectangle 3"/>
          <p:cNvSpPr/>
          <p:nvPr/>
        </p:nvSpPr>
        <p:spPr>
          <a:xfrm>
            <a:off x="420624" y="792480"/>
            <a:ext cx="2450592" cy="390144"/>
          </a:xfrm>
          <a:prstGeom prst="rect">
            <a:avLst/>
          </a:prstGeom>
        </p:spPr>
        <p:txBody>
          <a:bodyPr wrap="none" lIns="0" tIns="0" rIns="0" bIns="0">
            <a:noAutofit/>
          </a:bodyPr>
          <a:lstStyle/>
          <a:p>
            <a:pPr indent="0">
              <a:spcAft>
                <a:spcPts val="630"/>
              </a:spcAft>
            </a:pPr>
            <a:r>
              <a:rPr lang="en-US" sz="3200" b="1">
                <a:solidFill>
                  <a:srgbClr val="FF0000"/>
                </a:solidFill>
                <a:latin typeface="Times New Roman"/>
              </a:rPr>
              <a:t>Regurgitation</a:t>
            </a:r>
          </a:p>
        </p:txBody>
      </p:sp>
      <p:sp>
        <p:nvSpPr>
          <p:cNvPr id="5" name="Rectangle 4"/>
          <p:cNvSpPr/>
          <p:nvPr/>
        </p:nvSpPr>
        <p:spPr>
          <a:xfrm>
            <a:off x="387096" y="1216152"/>
            <a:ext cx="2727960" cy="1959864"/>
          </a:xfrm>
          <a:prstGeom prst="rect">
            <a:avLst/>
          </a:prstGeom>
        </p:spPr>
        <p:txBody>
          <a:bodyPr lIns="0" tIns="0" rIns="0" bIns="0">
            <a:noAutofit/>
          </a:bodyPr>
          <a:lstStyle/>
          <a:p>
            <a:pPr indent="0">
              <a:lnSpc>
                <a:spcPts val="2208"/>
              </a:lnSpc>
              <a:spcBef>
                <a:spcPts val="630"/>
              </a:spcBef>
            </a:pPr>
            <a:r>
              <a:rPr lang="en-US" sz="1700">
                <a:solidFill>
                  <a:srgbClr val="0BD0D9"/>
                </a:solidFill>
                <a:latin typeface="Times New Roman"/>
              </a:rPr>
              <a:t>*</a:t>
            </a:r>
            <a:r>
              <a:rPr lang="en-US" sz="1700">
                <a:latin typeface="Times New Roman"/>
              </a:rPr>
              <a:t>LV diastolic volume overload, characterized by an increase in initial forces (prominent Q waves in leads I, aVL, and V</a:t>
            </a:r>
            <a:r>
              <a:rPr lang="en-US" sz="1700" baseline="-25000">
                <a:latin typeface="Times New Roman"/>
              </a:rPr>
              <a:t>3</a:t>
            </a:r>
            <a:r>
              <a:rPr lang="en-US" sz="1700">
                <a:latin typeface="Times New Roman"/>
              </a:rPr>
              <a:t> through V</a:t>
            </a:r>
            <a:r>
              <a:rPr lang="en-US" sz="1700" baseline="-25000">
                <a:latin typeface="Times New Roman"/>
              </a:rPr>
              <a:t>6</a:t>
            </a:r>
            <a:r>
              <a:rPr lang="en-US" sz="1700">
                <a:latin typeface="Times New Roman"/>
              </a:rPr>
              <a:t>) and a relatively small wave in lead Vj.</a:t>
            </a:r>
          </a:p>
        </p:txBody>
      </p:sp>
    </p:spTree>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14" y="5411"/>
            <a:ext cx="9133179" cy="1028024"/>
          </a:xfrm>
          <a:prstGeom prst="rect">
            <a:avLst/>
          </a:prstGeom>
        </p:spPr>
      </p:pic>
      <p:pic>
        <p:nvPicPr>
          <p:cNvPr id="3" name="Picture 2"/>
          <p:cNvPicPr>
            <a:picLocks noChangeAspect="1"/>
          </p:cNvPicPr>
          <p:nvPr/>
        </p:nvPicPr>
        <p:blipFill>
          <a:blip r:embed="rId3"/>
          <a:stretch>
            <a:fillRect/>
          </a:stretch>
        </p:blipFill>
        <p:spPr>
          <a:xfrm>
            <a:off x="348990" y="1669185"/>
            <a:ext cx="8140325" cy="4626107"/>
          </a:xfrm>
          <a:prstGeom prst="rect">
            <a:avLst/>
          </a:prstGeom>
        </p:spPr>
      </p:pic>
      <p:sp>
        <p:nvSpPr>
          <p:cNvPr id="4" name="Rectangle 3"/>
          <p:cNvSpPr/>
          <p:nvPr/>
        </p:nvSpPr>
        <p:spPr>
          <a:xfrm>
            <a:off x="449088" y="949571"/>
            <a:ext cx="3289675" cy="389567"/>
          </a:xfrm>
          <a:prstGeom prst="rect">
            <a:avLst/>
          </a:prstGeom>
        </p:spPr>
        <p:txBody>
          <a:bodyPr wrap="none" lIns="0" tIns="0" rIns="0" bIns="0">
            <a:noAutofit/>
          </a:bodyPr>
          <a:lstStyle/>
          <a:p>
            <a:pPr indent="0"/>
            <a:r>
              <a:rPr lang="en-US" sz="3900" b="1">
                <a:solidFill>
                  <a:srgbClr val="FF0000"/>
                </a:solidFill>
                <a:latin typeface="Times New Roman"/>
              </a:rPr>
              <a:t>Mitral Stenosis</a:t>
            </a:r>
          </a:p>
        </p:txBody>
      </p:sp>
      <p:sp>
        <p:nvSpPr>
          <p:cNvPr id="5" name="Rectangle 4"/>
          <p:cNvSpPr/>
          <p:nvPr/>
        </p:nvSpPr>
        <p:spPr>
          <a:xfrm>
            <a:off x="3879436" y="3876733"/>
            <a:ext cx="4620696" cy="486959"/>
          </a:xfrm>
          <a:prstGeom prst="rect">
            <a:avLst/>
          </a:prstGeom>
        </p:spPr>
        <p:txBody>
          <a:bodyPr wrap="none" lIns="0" tIns="0" rIns="0" bIns="0">
            <a:noAutofit/>
          </a:bodyPr>
          <a:lstStyle/>
          <a:p>
            <a:pPr indent="0"/>
            <a:r>
              <a:rPr lang="en-US" sz="2600">
                <a:latin typeface="Times New Roman"/>
              </a:rPr>
              <a:t>0% of patients with significant MS</a:t>
            </a:r>
          </a:p>
        </p:txBody>
      </p:sp>
      <p:sp>
        <p:nvSpPr>
          <p:cNvPr id="6" name="Rectangle 5"/>
          <p:cNvSpPr/>
          <p:nvPr/>
        </p:nvSpPr>
        <p:spPr>
          <a:xfrm>
            <a:off x="5432293" y="4753256"/>
            <a:ext cx="522128" cy="351693"/>
          </a:xfrm>
          <a:prstGeom prst="rect">
            <a:avLst/>
          </a:prstGeom>
        </p:spPr>
        <p:txBody>
          <a:bodyPr wrap="none" lIns="0" tIns="0" rIns="0" bIns="0">
            <a:noAutofit/>
          </a:bodyPr>
          <a:lstStyle/>
          <a:p>
            <a:pPr indent="0"/>
            <a:r>
              <a:rPr lang="en-US" sz="2600">
                <a:latin typeface="Times New Roman"/>
              </a:rPr>
              <a:t>MS</a:t>
            </a:r>
          </a:p>
        </p:txBody>
      </p:sp>
      <p:sp>
        <p:nvSpPr>
          <p:cNvPr id="7" name="Rectangle 6"/>
          <p:cNvSpPr/>
          <p:nvPr/>
        </p:nvSpPr>
        <p:spPr>
          <a:xfrm>
            <a:off x="4131031" y="4764080"/>
            <a:ext cx="500486" cy="332755"/>
          </a:xfrm>
          <a:prstGeom prst="rect">
            <a:avLst/>
          </a:prstGeom>
        </p:spPr>
        <p:txBody>
          <a:bodyPr wrap="none" lIns="0" tIns="0" rIns="0" bIns="0">
            <a:noAutofit/>
          </a:bodyPr>
          <a:lstStyle/>
          <a:p>
            <a:pPr indent="0"/>
            <a:r>
              <a:rPr lang="en-US" sz="2600">
                <a:latin typeface="Times New Roman"/>
              </a:rPr>
              <a:t>-sta</a:t>
            </a:r>
          </a:p>
        </p:txBody>
      </p:sp>
      <p:sp>
        <p:nvSpPr>
          <p:cNvPr id="8" name="Rectangle 7"/>
          <p:cNvSpPr/>
          <p:nvPr/>
        </p:nvSpPr>
        <p:spPr>
          <a:xfrm>
            <a:off x="3933543" y="4777606"/>
            <a:ext cx="216426" cy="386863"/>
          </a:xfrm>
          <a:prstGeom prst="rect">
            <a:avLst/>
          </a:prstGeom>
        </p:spPr>
        <p:txBody>
          <a:bodyPr wrap="none" lIns="0" tIns="0" rIns="0" bIns="0">
            <a:noAutofit/>
          </a:bodyPr>
          <a:lstStyle/>
          <a:p>
            <a:pPr indent="0"/>
            <a:r>
              <a:rPr lang="en-US" sz="2600">
                <a:latin typeface="Times New Roman"/>
              </a:rPr>
              <a:t>£</a:t>
            </a:r>
          </a:p>
        </p:txBody>
      </p:sp>
      <p:sp>
        <p:nvSpPr>
          <p:cNvPr id="9" name="Rectangle 8"/>
          <p:cNvSpPr/>
          <p:nvPr/>
        </p:nvSpPr>
        <p:spPr>
          <a:xfrm>
            <a:off x="7160996" y="6400802"/>
            <a:ext cx="1306672" cy="224543"/>
          </a:xfrm>
          <a:prstGeom prst="rect">
            <a:avLst/>
          </a:prstGeom>
        </p:spPr>
        <p:txBody>
          <a:bodyPr wrap="none" lIns="0" tIns="0" rIns="0" bIns="0">
            <a:noAutofit/>
          </a:bodyPr>
          <a:lstStyle/>
          <a:p>
            <a:pPr indent="0"/>
            <a:r>
              <a:rPr lang="en-US" sz="800" spc="50">
                <a:solidFill>
                  <a:srgbClr val="A00B4C"/>
                </a:solidFill>
                <a:latin typeface="Times New Roman"/>
              </a:rPr>
              <a:t>ECG </a:t>
            </a:r>
            <a:r>
              <a:rPr lang="en-US" sz="800" spc="50">
                <a:solidFill>
                  <a:srgbClr val="810606"/>
                </a:solidFill>
                <a:latin typeface="Times New Roman"/>
              </a:rPr>
              <a:t>JPKDIA.ORG</a:t>
            </a:r>
          </a:p>
        </p:txBody>
      </p:sp>
    </p:spTree>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6"/>
            <a:ext cx="9137904" cy="1030224"/>
          </a:xfrm>
          <a:prstGeom prst="rect">
            <a:avLst/>
          </a:prstGeom>
        </p:spPr>
      </p:pic>
      <p:pic>
        <p:nvPicPr>
          <p:cNvPr id="3" name="Picture 2"/>
          <p:cNvPicPr>
            <a:picLocks noChangeAspect="1"/>
          </p:cNvPicPr>
          <p:nvPr/>
        </p:nvPicPr>
        <p:blipFill>
          <a:blip r:embed="rId3"/>
          <a:stretch>
            <a:fillRect/>
          </a:stretch>
        </p:blipFill>
        <p:spPr>
          <a:xfrm>
            <a:off x="588264" y="1444752"/>
            <a:ext cx="7412736" cy="2670048"/>
          </a:xfrm>
          <a:prstGeom prst="rect">
            <a:avLst/>
          </a:prstGeom>
        </p:spPr>
      </p:pic>
      <p:sp>
        <p:nvSpPr>
          <p:cNvPr id="4" name="Rectangle 3"/>
          <p:cNvSpPr/>
          <p:nvPr/>
        </p:nvSpPr>
        <p:spPr>
          <a:xfrm>
            <a:off x="420624" y="957072"/>
            <a:ext cx="4584192" cy="481584"/>
          </a:xfrm>
          <a:prstGeom prst="rect">
            <a:avLst/>
          </a:prstGeom>
        </p:spPr>
        <p:txBody>
          <a:bodyPr wrap="none" lIns="0" tIns="0" rIns="0" bIns="0">
            <a:noAutofit/>
          </a:bodyPr>
          <a:lstStyle/>
          <a:p>
            <a:pPr indent="0"/>
            <a:r>
              <a:rPr lang="en-US" sz="3900" b="1">
                <a:solidFill>
                  <a:srgbClr val="FF0000"/>
                </a:solidFill>
                <a:latin typeface="Times New Roman"/>
              </a:rPr>
              <a:t>Mitral Regurgitation</a:t>
            </a:r>
          </a:p>
        </p:txBody>
      </p:sp>
      <p:sp>
        <p:nvSpPr>
          <p:cNvPr id="5" name="Rectangle 4"/>
          <p:cNvSpPr/>
          <p:nvPr/>
        </p:nvSpPr>
        <p:spPr>
          <a:xfrm>
            <a:off x="557784" y="4535424"/>
            <a:ext cx="7802880" cy="1161288"/>
          </a:xfrm>
          <a:prstGeom prst="rect">
            <a:avLst/>
          </a:prstGeom>
        </p:spPr>
        <p:txBody>
          <a:bodyPr lIns="0" tIns="0" rIns="0" bIns="0">
            <a:noAutofit/>
          </a:bodyPr>
          <a:lstStyle/>
          <a:p>
            <a:pPr marL="279400" indent="-279400">
              <a:spcAft>
                <a:spcPts val="1050"/>
              </a:spcAft>
            </a:pPr>
            <a:r>
              <a:rPr lang="en-US" sz="2600">
                <a:solidFill>
                  <a:srgbClr val="0BD0D9"/>
                </a:solidFill>
                <a:latin typeface="Times New Roman"/>
              </a:rPr>
              <a:t>❖</a:t>
            </a:r>
            <a:r>
              <a:rPr lang="en-US" sz="2600">
                <a:latin typeface="Times New Roman"/>
              </a:rPr>
              <a:t>Left atrial enlargement and AF</a:t>
            </a:r>
          </a:p>
          <a:p>
            <a:pPr marL="279400" indent="-279400">
              <a:lnSpc>
                <a:spcPts val="2856"/>
              </a:lnSpc>
            </a:pPr>
            <a:r>
              <a:rPr lang="en-US" sz="2600">
                <a:solidFill>
                  <a:srgbClr val="0BD0D9"/>
                </a:solidFill>
                <a:latin typeface="Times New Roman"/>
              </a:rPr>
              <a:t>❖</a:t>
            </a:r>
            <a:r>
              <a:rPr lang="en-US" sz="2600">
                <a:latin typeface="Times New Roman"/>
              </a:rPr>
              <a:t>Electrocardiographic evidence of LV enlargement occurs in about one third of patients with severe MR.</a:t>
            </a:r>
          </a:p>
        </p:txBody>
      </p:sp>
    </p:spTree>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48056" y="1091184"/>
            <a:ext cx="7065264" cy="5114544"/>
          </a:xfrm>
          <a:prstGeom prst="rect">
            <a:avLst/>
          </a:prstGeom>
        </p:spPr>
        <p:txBody>
          <a:bodyPr lIns="0" tIns="0" rIns="0" bIns="0">
            <a:noAutofit/>
          </a:bodyPr>
          <a:lstStyle/>
          <a:p>
            <a:pPr marL="114300" marR="875284" indent="0">
              <a:lnSpc>
                <a:spcPts val="4320"/>
              </a:lnSpc>
              <a:spcAft>
                <a:spcPts val="210"/>
              </a:spcAft>
            </a:pPr>
            <a:r>
              <a:rPr lang="en-US" sz="3600" b="1">
                <a:solidFill>
                  <a:srgbClr val="FF0000"/>
                </a:solidFill>
                <a:latin typeface="Times New Roman"/>
              </a:rPr>
              <a:t>ECG Signs of Acute Pulmonary Embolism</a:t>
            </a:r>
          </a:p>
          <a:p>
            <a:pPr marL="114300" indent="0" algn="just">
              <a:lnSpc>
                <a:spcPts val="3456"/>
              </a:lnSpc>
            </a:pPr>
            <a:r>
              <a:rPr lang="en-US" sz="2400">
                <a:solidFill>
                  <a:srgbClr val="0BD0D9"/>
                </a:solidFill>
                <a:latin typeface="Times New Roman"/>
              </a:rPr>
              <a:t>*    </a:t>
            </a:r>
            <a:r>
              <a:rPr lang="en-US" sz="2400">
                <a:latin typeface="Times New Roman"/>
              </a:rPr>
              <a:t>Sinus tachycardia:8-73%</a:t>
            </a:r>
          </a:p>
          <a:p>
            <a:pPr marL="114300" indent="0" algn="just">
              <a:lnSpc>
                <a:spcPts val="3456"/>
              </a:lnSpc>
            </a:pPr>
            <a:r>
              <a:rPr lang="en-US" sz="2400">
                <a:solidFill>
                  <a:srgbClr val="0BD0D9"/>
                </a:solidFill>
                <a:latin typeface="Times New Roman"/>
              </a:rPr>
              <a:t>*    </a:t>
            </a:r>
            <a:r>
              <a:rPr lang="en-US" sz="2400">
                <a:latin typeface="Times New Roman"/>
              </a:rPr>
              <a:t>P Pulmonale : 6-33%</a:t>
            </a:r>
          </a:p>
          <a:p>
            <a:pPr marL="114300" indent="0" algn="just">
              <a:lnSpc>
                <a:spcPts val="3456"/>
              </a:lnSpc>
            </a:pPr>
            <a:r>
              <a:rPr lang="en-US" sz="2400">
                <a:solidFill>
                  <a:srgbClr val="0BD0D9"/>
                </a:solidFill>
                <a:latin typeface="Times New Roman"/>
              </a:rPr>
              <a:t>*    </a:t>
            </a:r>
            <a:r>
              <a:rPr lang="en-US" sz="2400">
                <a:latin typeface="Times New Roman"/>
              </a:rPr>
              <a:t>Rightward axis shift : 3-66%</a:t>
            </a:r>
          </a:p>
          <a:p>
            <a:pPr marL="114300" indent="0" algn="just">
              <a:lnSpc>
                <a:spcPts val="3456"/>
              </a:lnSpc>
            </a:pPr>
            <a:r>
              <a:rPr lang="en-US" sz="2400">
                <a:solidFill>
                  <a:srgbClr val="0BD0D9"/>
                </a:solidFill>
                <a:latin typeface="Times New Roman"/>
              </a:rPr>
              <a:t>*    </a:t>
            </a:r>
            <a:r>
              <a:rPr lang="en-US" sz="2400">
                <a:latin typeface="Times New Roman"/>
              </a:rPr>
              <a:t>Inverted T-waves in right chest leads: 50%</a:t>
            </a:r>
          </a:p>
          <a:p>
            <a:pPr marL="114300" indent="0" algn="just">
              <a:lnSpc>
                <a:spcPts val="3456"/>
              </a:lnSpc>
            </a:pPr>
            <a:r>
              <a:rPr lang="en-US" sz="2400">
                <a:solidFill>
                  <a:srgbClr val="0BD0D9"/>
                </a:solidFill>
                <a:latin typeface="Times New Roman"/>
              </a:rPr>
              <a:t>*    </a:t>
            </a:r>
            <a:r>
              <a:rPr lang="en-US" sz="2400">
                <a:solidFill>
                  <a:srgbClr val="FF0000"/>
                </a:solidFill>
                <a:latin typeface="Times New Roman"/>
              </a:rPr>
              <a:t>S1Q3T3 pattern: 11-50% </a:t>
            </a:r>
            <a:r>
              <a:rPr lang="en-US" sz="2400">
                <a:latin typeface="Times New Roman"/>
              </a:rPr>
              <a:t>(S1-60%, Q3-53% ,T3-20%)</a:t>
            </a:r>
          </a:p>
          <a:p>
            <a:pPr marL="114300" indent="0" algn="just">
              <a:lnSpc>
                <a:spcPts val="3456"/>
              </a:lnSpc>
            </a:pPr>
            <a:r>
              <a:rPr lang="en-US" sz="2400">
                <a:solidFill>
                  <a:srgbClr val="0BD0D9"/>
                </a:solidFill>
                <a:latin typeface="Times New Roman"/>
              </a:rPr>
              <a:t>*    </a:t>
            </a:r>
            <a:r>
              <a:rPr lang="en-US" sz="2400">
                <a:latin typeface="Times New Roman"/>
              </a:rPr>
              <a:t>Clockwise rotation:10-56%</a:t>
            </a:r>
          </a:p>
          <a:p>
            <a:pPr marL="114300" indent="0" algn="just">
              <a:lnSpc>
                <a:spcPts val="3456"/>
              </a:lnSpc>
            </a:pPr>
            <a:r>
              <a:rPr lang="en-US" sz="2400">
                <a:solidFill>
                  <a:srgbClr val="0BD0D9"/>
                </a:solidFill>
                <a:latin typeface="Times New Roman"/>
              </a:rPr>
              <a:t>*    </a:t>
            </a:r>
            <a:r>
              <a:rPr lang="en-US" sz="2400">
                <a:latin typeface="Times New Roman"/>
              </a:rPr>
              <a:t>RBBB (complete/incomplete): 6-67%</a:t>
            </a:r>
          </a:p>
          <a:p>
            <a:pPr marL="114300" indent="0" algn="just">
              <a:lnSpc>
                <a:spcPts val="3456"/>
              </a:lnSpc>
            </a:pPr>
            <a:r>
              <a:rPr lang="en-US" sz="2400">
                <a:solidFill>
                  <a:srgbClr val="0BD0D9"/>
                </a:solidFill>
                <a:latin typeface="Times New Roman"/>
              </a:rPr>
              <a:t>*    </a:t>
            </a:r>
            <a:r>
              <a:rPr lang="en-US" sz="2400">
                <a:latin typeface="Times New Roman"/>
              </a:rPr>
              <a:t>AF or A flutter: 0-35%</a:t>
            </a:r>
          </a:p>
          <a:p>
            <a:pPr marL="114300" indent="0" algn="just">
              <a:lnSpc>
                <a:spcPts val="3456"/>
              </a:lnSpc>
            </a:pPr>
            <a:r>
              <a:rPr lang="en-US" sz="2400">
                <a:solidFill>
                  <a:srgbClr val="0BD0D9"/>
                </a:solidFill>
                <a:latin typeface="Times New Roman"/>
              </a:rPr>
              <a:t>*    </a:t>
            </a:r>
            <a:r>
              <a:rPr lang="en-US" sz="2400">
                <a:latin typeface="Times New Roman"/>
              </a:rPr>
              <a:t>No ECG changes: 20-24%</a:t>
            </a:r>
          </a:p>
        </p:txBody>
      </p:sp>
      <p:sp>
        <p:nvSpPr>
          <p:cNvPr id="4" name="Rectangle 3"/>
          <p:cNvSpPr/>
          <p:nvPr/>
        </p:nvSpPr>
        <p:spPr>
          <a:xfrm>
            <a:off x="6662928" y="6525768"/>
            <a:ext cx="2368296" cy="256032"/>
          </a:xfrm>
          <a:prstGeom prst="rect">
            <a:avLst/>
          </a:prstGeom>
        </p:spPr>
        <p:txBody>
          <a:bodyPr wrap="none" lIns="0" tIns="0" rIns="0" bIns="0">
            <a:noAutofit/>
          </a:bodyPr>
          <a:lstStyle/>
          <a:p>
            <a:pPr indent="0"/>
            <a:r>
              <a:rPr lang="en-US" sz="1700" b="1" i="1">
                <a:solidFill>
                  <a:srgbClr val="019CD8"/>
                </a:solidFill>
                <a:latin typeface="Constantia"/>
              </a:rPr>
              <a:t>Am J Med 122:257,2009</a:t>
            </a:r>
          </a:p>
        </p:txBody>
      </p:sp>
    </p:spTree>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68296"/>
            <a:ext cx="9134856" cy="3852672"/>
          </a:xfrm>
          <a:prstGeom prst="rect">
            <a:avLst/>
          </a:prstGeom>
        </p:spPr>
      </p:pic>
      <p:sp>
        <p:nvSpPr>
          <p:cNvPr id="3" name="Rectangle 2"/>
          <p:cNvSpPr/>
          <p:nvPr/>
        </p:nvSpPr>
        <p:spPr>
          <a:xfrm>
            <a:off x="438912" y="134112"/>
            <a:ext cx="8071104" cy="2097024"/>
          </a:xfrm>
          <a:prstGeom prst="rect">
            <a:avLst/>
          </a:prstGeom>
        </p:spPr>
        <p:txBody>
          <a:bodyPr lIns="0" tIns="0" rIns="0" bIns="0">
            <a:noAutofit/>
          </a:bodyPr>
          <a:lstStyle/>
          <a:p>
            <a:pPr indent="0">
              <a:lnSpc>
                <a:spcPts val="2400"/>
              </a:lnSpc>
            </a:pPr>
            <a:r>
              <a:rPr lang="en-US" sz="2200">
                <a:latin typeface="Times New Roman"/>
              </a:rPr>
              <a:t>Electrocardiogram from a 33-year-old man who presented with a left main pulmonary artery embolism on chest CT scan. He was hemodynamically stable and had normal right ventricular function on echocardiography. His troponin and brain natriuretic peptide levels were normal. He was managed with anticoagulation alone. On the initial electrocardiogram, he has a heart rate of 90/min, S1Q3T3, and incomplete right bundle branch block, with inverted or flattened T waves in leads V1 through V4.</a:t>
            </a:r>
          </a:p>
        </p:txBody>
      </p:sp>
    </p:spTree>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41960" y="1365504"/>
            <a:ext cx="7933944" cy="4587240"/>
          </a:xfrm>
          <a:prstGeom prst="rect">
            <a:avLst/>
          </a:prstGeom>
        </p:spPr>
        <p:txBody>
          <a:bodyPr lIns="0" tIns="0" rIns="0" bIns="0">
            <a:noAutofit/>
          </a:bodyPr>
          <a:lstStyle/>
          <a:p>
            <a:pPr marL="116840" indent="0">
              <a:spcBef>
                <a:spcPts val="1680"/>
              </a:spcBef>
              <a:spcAft>
                <a:spcPts val="1680"/>
              </a:spcAft>
            </a:pPr>
            <a:r>
              <a:rPr lang="en-US" sz="3900" b="1">
                <a:solidFill>
                  <a:srgbClr val="FF0000"/>
                </a:solidFill>
                <a:latin typeface="Times New Roman"/>
              </a:rPr>
              <a:t>ACUTE PERICARDITIS</a:t>
            </a:r>
          </a:p>
          <a:p>
            <a:pPr marL="396240" indent="-279400">
              <a:lnSpc>
                <a:spcPts val="3144"/>
              </a:lnSpc>
              <a:spcAft>
                <a:spcPts val="210"/>
              </a:spcAft>
            </a:pPr>
            <a:r>
              <a:rPr lang="en-US" sz="2600">
                <a:solidFill>
                  <a:srgbClr val="0BD0D9"/>
                </a:solidFill>
                <a:latin typeface="Times New Roman"/>
              </a:rPr>
              <a:t>*</a:t>
            </a:r>
            <a:r>
              <a:rPr lang="en-US" sz="2600">
                <a:latin typeface="Times New Roman"/>
              </a:rPr>
              <a:t>The electrocardiogram (ECG) is the most important laboratory test for diagnosis of acute pericarditis</a:t>
            </a:r>
          </a:p>
          <a:p>
            <a:pPr marL="396240" indent="-279400">
              <a:lnSpc>
                <a:spcPts val="3144"/>
              </a:lnSpc>
              <a:spcAft>
                <a:spcPts val="630"/>
              </a:spcAft>
            </a:pPr>
            <a:r>
              <a:rPr lang="en-US" sz="2600">
                <a:solidFill>
                  <a:srgbClr val="0BD0D9"/>
                </a:solidFill>
                <a:latin typeface="Times New Roman"/>
              </a:rPr>
              <a:t>*</a:t>
            </a:r>
            <a:r>
              <a:rPr lang="en-US" sz="2600">
                <a:latin typeface="Times New Roman"/>
              </a:rPr>
              <a:t>The classic finding is diffuse ST-segment elevation in all leads except aVR and often V,</a:t>
            </a:r>
          </a:p>
          <a:p>
            <a:pPr marL="396240" indent="-279400">
              <a:spcAft>
                <a:spcPts val="1050"/>
              </a:spcAft>
            </a:pPr>
            <a:r>
              <a:rPr lang="en-US" sz="2600">
                <a:solidFill>
                  <a:srgbClr val="0BD0D9"/>
                </a:solidFill>
                <a:latin typeface="Times New Roman"/>
              </a:rPr>
              <a:t>*</a:t>
            </a:r>
            <a:r>
              <a:rPr lang="en-US" sz="2600">
                <a:latin typeface="Times New Roman"/>
              </a:rPr>
              <a:t>The ST segment is usually coved upward</a:t>
            </a:r>
          </a:p>
          <a:p>
            <a:pPr marL="396240" marR="197104" indent="-279400" algn="just">
              <a:lnSpc>
                <a:spcPts val="3120"/>
              </a:lnSpc>
              <a:spcAft>
                <a:spcPts val="210"/>
              </a:spcAft>
            </a:pPr>
            <a:r>
              <a:rPr lang="en-US" sz="2600">
                <a:solidFill>
                  <a:srgbClr val="0BD0D9"/>
                </a:solidFill>
                <a:latin typeface="Times New Roman"/>
              </a:rPr>
              <a:t>*</a:t>
            </a:r>
            <a:r>
              <a:rPr lang="en-US" sz="2600">
                <a:latin typeface="Times New Roman"/>
              </a:rPr>
              <a:t>PR-segment depression is also common. PR depression can occur without ST elevation and be the initial or sole electrocardiographic manifestation of acute pericarditis.</a:t>
            </a:r>
          </a:p>
          <a:p>
            <a:pPr marL="396240" indent="-279400"/>
            <a:r>
              <a:rPr lang="en-US" sz="2600">
                <a:solidFill>
                  <a:srgbClr val="0BD0D9"/>
                </a:solidFill>
                <a:latin typeface="Times New Roman"/>
              </a:rPr>
              <a:t>*</a:t>
            </a:r>
            <a:r>
              <a:rPr lang="en-US" sz="2600">
                <a:latin typeface="Times New Roman"/>
              </a:rPr>
              <a:t>The ECG reverts to normal during days or weeks.</a:t>
            </a:r>
          </a:p>
        </p:txBody>
      </p:sp>
    </p:spTree>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0" y="1600200"/>
            <a:ext cx="9144000" cy="45720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0" y="1652016"/>
            <a:ext cx="9144000" cy="520598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0" y="1048512"/>
            <a:ext cx="9144000" cy="5209032"/>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64" y="441960"/>
            <a:ext cx="8260080" cy="5410200"/>
          </a:xfrm>
          <a:prstGeom prst="rect">
            <a:avLst/>
          </a:prstGeom>
        </p:spPr>
      </p:pic>
      <p:sp>
        <p:nvSpPr>
          <p:cNvPr id="3" name="Rectangle 2"/>
          <p:cNvSpPr/>
          <p:nvPr/>
        </p:nvSpPr>
        <p:spPr>
          <a:xfrm>
            <a:off x="152400" y="6144768"/>
            <a:ext cx="8756904" cy="551688"/>
          </a:xfrm>
          <a:prstGeom prst="rect">
            <a:avLst/>
          </a:prstGeom>
        </p:spPr>
        <p:txBody>
          <a:bodyPr lIns="0" tIns="0" rIns="0" bIns="0">
            <a:noAutofit/>
          </a:bodyPr>
          <a:lstStyle/>
          <a:p>
            <a:pPr indent="0" algn="ctr">
              <a:lnSpc>
                <a:spcPts val="1536"/>
              </a:lnSpc>
              <a:spcBef>
                <a:spcPts val="1470"/>
              </a:spcBef>
            </a:pPr>
            <a:r>
              <a:rPr lang="en-US" sz="1100">
                <a:latin typeface="Times New Roman"/>
              </a:rPr>
              <a:t>PnoroufeA.PH f</a:t>
            </a:r>
            <a:r>
              <a:rPr lang="en-US" sz="1100" cap="small">
                <a:latin typeface="Times New Roman"/>
              </a:rPr>
              <a:t>j</a:t>
            </a:r>
            <a:r>
              <a:rPr lang="en-US" sz="1050" b="1" i="1">
                <a:latin typeface="Constantia"/>
              </a:rPr>
              <a:t>v \</a:t>
            </a:r>
            <a:r>
              <a:rPr lang="en-US" sz="1100">
                <a:latin typeface="Times New Roman"/>
              </a:rPr>
              <a:t> </a:t>
            </a:r>
            <a:r>
              <a:rPr lang="en-US" sz="1100" cap="small">
                <a:latin typeface="Times New Roman"/>
              </a:rPr>
              <a:t>Loscen.i.ti. </a:t>
            </a:r>
            <a:r>
              <a:rPr lang="en-US" sz="1100">
                <a:latin typeface="Times New Roman"/>
              </a:rPr>
              <a:t>SuinRffi AitDUHiKM'n, </a:t>
            </a:r>
            <a:r>
              <a:rPr lang="en-US" sz="1100" cap="small">
                <a:latin typeface="Times New Roman"/>
              </a:rPr>
              <a:t>Siiowim’. mi&gt;: </a:t>
            </a:r>
            <a:r>
              <a:rPr lang="en-US" sz="1100" cap="small" spc="-50">
                <a:latin typeface="Times New Roman"/>
              </a:rPr>
              <a:t>.Masm h </a:t>
            </a:r>
            <a:r>
              <a:rPr lang="en-US" sz="1100" cap="small">
                <a:latin typeface="Times New Roman"/>
              </a:rPr>
              <a:t>in </a:t>
            </a:r>
            <a:r>
              <a:rPr lang="en-US" sz="1100" spc="150">
                <a:latin typeface="Times New Roman"/>
              </a:rPr>
              <a:t>Hirtf</a:t>
            </a:r>
            <a:r>
              <a:rPr lang="en-US" sz="1100">
                <a:latin typeface="Times New Roman"/>
              </a:rPr>
              <a:t> </a:t>
            </a:r>
            <a:r>
              <a:rPr lang="en-US" sz="1100" spc="150">
                <a:latin typeface="Times New Roman"/>
              </a:rPr>
              <a:t>ii</a:t>
            </a:r>
            <a:r>
              <a:rPr lang="en-US" sz="1100">
                <a:latin typeface="Times New Roman"/>
              </a:rPr>
              <a:t> </a:t>
            </a:r>
            <a:r>
              <a:rPr lang="en-US" sz="1050" b="1" i="1">
                <a:latin typeface="Constantia"/>
              </a:rPr>
              <a:t>Tin.</a:t>
            </a:r>
            <a:r>
              <a:rPr lang="en-US" sz="1100">
                <a:latin typeface="Times New Roman"/>
              </a:rPr>
              <a:t> </a:t>
            </a:r>
            <a:r>
              <a:rPr lang="en-US" sz="1100" spc="150">
                <a:latin typeface="Times New Roman"/>
              </a:rPr>
              <a:t>Ki</a:t>
            </a:r>
            <a:r>
              <a:rPr lang="en-US" sz="1100">
                <a:latin typeface="Times New Roman"/>
              </a:rPr>
              <a:t> i rrmiLt ^ </a:t>
            </a:r>
            <a:r>
              <a:rPr lang="en-US" sz="1050" b="1" i="1" cap="small">
                <a:latin typeface="Constantia"/>
              </a:rPr>
              <a:t>\kf. </a:t>
            </a:r>
            <a:r>
              <a:rPr lang="en-US" sz="1100" cap="small" spc="-50">
                <a:latin typeface="Times New Roman"/>
              </a:rPr>
              <a:t>Attach!</a:t>
            </a:r>
            <a:r>
              <a:rPr lang="en-US" sz="1100" cap="small">
                <a:latin typeface="Times New Roman"/>
              </a:rPr>
              <a:t> </a:t>
            </a:r>
            <a:r>
              <a:rPr lang="en-US" sz="1100" cap="small" spc="-50">
                <a:latin typeface="Times New Roman"/>
              </a:rPr>
              <a:t>I)</a:t>
            </a:r>
            <a:r>
              <a:rPr lang="en-US" sz="1100" cap="small">
                <a:latin typeface="Times New Roman"/>
              </a:rPr>
              <a:t> io tiu; Patii-.nt, In thi* Cask tiik Hand* anij Oni; </a:t>
            </a:r>
            <a:r>
              <a:rPr lang="en-US" sz="1100" cap="small" spc="-50">
                <a:latin typeface="Times New Roman"/>
              </a:rPr>
              <a:t>Foot</a:t>
            </a:r>
            <a:r>
              <a:rPr lang="en-US" sz="1100" spc="-50">
                <a:latin typeface="Times New Roman"/>
              </a:rPr>
              <a:t> !ii:ixr.</a:t>
            </a:r>
            <a:r>
              <a:rPr lang="en-US" sz="1100">
                <a:latin typeface="Times New Roman"/>
              </a:rPr>
              <a:t> IHUKFSEI? IS J.iss oif</a:t>
            </a:r>
          </a:p>
          <a:p>
            <a:pPr indent="0" algn="ctr">
              <a:lnSpc>
                <a:spcPts val="1536"/>
              </a:lnSpc>
            </a:pPr>
            <a:r>
              <a:rPr lang="en-US" sz="1100" b="1" cap="small">
                <a:latin typeface="Constantia"/>
              </a:rPr>
              <a:t>Sai.it</a:t>
            </a:r>
            <a:r>
              <a:rPr lang="en-US" sz="1100" b="1">
                <a:latin typeface="Constantia"/>
              </a:rPr>
              <a:t> SOi-i’TlOK</a:t>
            </a:r>
          </a:p>
        </p:txBody>
      </p:sp>
    </p:spTree>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3572256" y="2295144"/>
            <a:ext cx="5123688" cy="3337560"/>
          </a:xfrm>
          <a:prstGeom prst="rect">
            <a:avLst/>
          </a:prstGeom>
        </p:spPr>
      </p:pic>
      <p:sp>
        <p:nvSpPr>
          <p:cNvPr id="4" name="Rectangle 3"/>
          <p:cNvSpPr/>
          <p:nvPr/>
        </p:nvSpPr>
        <p:spPr>
          <a:xfrm>
            <a:off x="704088" y="1234440"/>
            <a:ext cx="1072896" cy="353568"/>
          </a:xfrm>
          <a:prstGeom prst="rect">
            <a:avLst/>
          </a:prstGeom>
        </p:spPr>
        <p:txBody>
          <a:bodyPr wrap="none" lIns="0" tIns="0" rIns="0" bIns="0">
            <a:noAutofit/>
          </a:bodyPr>
          <a:lstStyle/>
          <a:p>
            <a:pPr indent="0">
              <a:spcAft>
                <a:spcPts val="840"/>
              </a:spcAft>
            </a:pPr>
            <a:r>
              <a:rPr lang="en-US" sz="3900" b="1">
                <a:solidFill>
                  <a:srgbClr val="FF0000"/>
                </a:solidFill>
                <a:latin typeface="Times New Roman"/>
              </a:rPr>
              <a:t>CVA</a:t>
            </a:r>
          </a:p>
        </p:txBody>
      </p:sp>
      <p:sp>
        <p:nvSpPr>
          <p:cNvPr id="5" name="Rectangle 4"/>
          <p:cNvSpPr/>
          <p:nvPr/>
        </p:nvSpPr>
        <p:spPr>
          <a:xfrm>
            <a:off x="704088" y="1773936"/>
            <a:ext cx="2682240" cy="1783080"/>
          </a:xfrm>
          <a:prstGeom prst="rect">
            <a:avLst/>
          </a:prstGeom>
        </p:spPr>
        <p:txBody>
          <a:bodyPr lIns="0" tIns="0" rIns="0" bIns="0">
            <a:noAutofit/>
          </a:bodyPr>
          <a:lstStyle/>
          <a:p>
            <a:pPr indent="0">
              <a:lnSpc>
                <a:spcPts val="2400"/>
              </a:lnSpc>
              <a:spcAft>
                <a:spcPts val="210"/>
              </a:spcAft>
            </a:pPr>
            <a:r>
              <a:rPr lang="en-US" sz="2200">
                <a:solidFill>
                  <a:srgbClr val="0BD0D9"/>
                </a:solidFill>
                <a:latin typeface="Times New Roman"/>
              </a:rPr>
              <a:t>*    </a:t>
            </a:r>
            <a:r>
              <a:rPr lang="en-US" sz="2200">
                <a:latin typeface="Times New Roman"/>
              </a:rPr>
              <a:t>Electrocardiographic abnormalities are observed in approximately 70% of patients with subarachnoid hemorrhage.</a:t>
            </a:r>
          </a:p>
        </p:txBody>
      </p:sp>
      <p:sp>
        <p:nvSpPr>
          <p:cNvPr id="6" name="Rectangle 5"/>
          <p:cNvSpPr/>
          <p:nvPr/>
        </p:nvSpPr>
        <p:spPr>
          <a:xfrm>
            <a:off x="713232" y="3666744"/>
            <a:ext cx="2563368" cy="1167384"/>
          </a:xfrm>
          <a:prstGeom prst="rect">
            <a:avLst/>
          </a:prstGeom>
        </p:spPr>
        <p:txBody>
          <a:bodyPr lIns="0" tIns="0" rIns="0" bIns="0">
            <a:noAutofit/>
          </a:bodyPr>
          <a:lstStyle/>
          <a:p>
            <a:pPr indent="0">
              <a:lnSpc>
                <a:spcPts val="2400"/>
              </a:lnSpc>
              <a:spcAft>
                <a:spcPts val="210"/>
              </a:spcAft>
            </a:pPr>
            <a:r>
              <a:rPr lang="en-US" sz="2200">
                <a:solidFill>
                  <a:srgbClr val="0BD0D9"/>
                </a:solidFill>
                <a:latin typeface="Times New Roman"/>
              </a:rPr>
              <a:t>*</a:t>
            </a:r>
            <a:r>
              <a:rPr lang="en-US" sz="2200">
                <a:latin typeface="Times New Roman"/>
              </a:rPr>
              <a:t>ST-segment elevation and depression, T wave inversion, and pathologic Q waves are observed</a:t>
            </a:r>
          </a:p>
        </p:txBody>
      </p:sp>
      <p:sp>
        <p:nvSpPr>
          <p:cNvPr id="7" name="Rectangle 6"/>
          <p:cNvSpPr/>
          <p:nvPr/>
        </p:nvSpPr>
        <p:spPr>
          <a:xfrm>
            <a:off x="704088" y="4946904"/>
            <a:ext cx="2343912" cy="862584"/>
          </a:xfrm>
          <a:prstGeom prst="rect">
            <a:avLst/>
          </a:prstGeom>
        </p:spPr>
        <p:txBody>
          <a:bodyPr lIns="0" tIns="0" rIns="0" bIns="0">
            <a:noAutofit/>
          </a:bodyPr>
          <a:lstStyle/>
          <a:p>
            <a:pPr indent="0">
              <a:lnSpc>
                <a:spcPts val="2376"/>
              </a:lnSpc>
            </a:pPr>
            <a:r>
              <a:rPr lang="en-US" sz="2200">
                <a:solidFill>
                  <a:srgbClr val="0BD0D9"/>
                </a:solidFill>
                <a:latin typeface="Times New Roman"/>
              </a:rPr>
              <a:t>*    </a:t>
            </a:r>
            <a:r>
              <a:rPr lang="en-US" sz="2200">
                <a:latin typeface="Times New Roman"/>
              </a:rPr>
              <a:t>Peaked inverted T waves and a prolonged QT interval</a:t>
            </a:r>
          </a:p>
        </p:txBody>
      </p:sp>
    </p:spTree>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152144"/>
          </a:xfrm>
          <a:prstGeom prst="rect">
            <a:avLst/>
          </a:prstGeom>
        </p:spPr>
      </p:pic>
      <p:sp>
        <p:nvSpPr>
          <p:cNvPr id="3" name="Rectangle 2"/>
          <p:cNvSpPr/>
          <p:nvPr/>
        </p:nvSpPr>
        <p:spPr>
          <a:xfrm>
            <a:off x="554736" y="1304544"/>
            <a:ext cx="8010144" cy="4309872"/>
          </a:xfrm>
          <a:prstGeom prst="rect">
            <a:avLst/>
          </a:prstGeom>
        </p:spPr>
        <p:txBody>
          <a:bodyPr lIns="0" tIns="0" rIns="0" bIns="0">
            <a:noAutofit/>
          </a:bodyPr>
          <a:lstStyle/>
          <a:p>
            <a:pPr indent="0" algn="just">
              <a:spcBef>
                <a:spcPts val="840"/>
              </a:spcBef>
              <a:spcAft>
                <a:spcPts val="840"/>
              </a:spcAft>
            </a:pPr>
            <a:r>
              <a:rPr lang="en-US" sz="2400">
                <a:solidFill>
                  <a:srgbClr val="0BD0D9"/>
                </a:solidFill>
                <a:latin typeface="Times New Roman"/>
              </a:rPr>
              <a:t>*    </a:t>
            </a:r>
            <a:r>
              <a:rPr lang="en-US" sz="2400">
                <a:latin typeface="Times New Roman"/>
              </a:rPr>
              <a:t>Numerous variations occur in subjects without heart disease.</a:t>
            </a:r>
          </a:p>
          <a:p>
            <a:pPr marL="270764" indent="-254000">
              <a:lnSpc>
                <a:spcPts val="2880"/>
              </a:lnSpc>
              <a:spcAft>
                <a:spcPts val="210"/>
              </a:spcAft>
            </a:pPr>
            <a:r>
              <a:rPr lang="en-US" sz="2400">
                <a:solidFill>
                  <a:srgbClr val="0BD0D9"/>
                </a:solidFill>
                <a:latin typeface="Times New Roman"/>
              </a:rPr>
              <a:t>*    </a:t>
            </a:r>
            <a:r>
              <a:rPr lang="en-US" sz="2400">
                <a:latin typeface="Times New Roman"/>
              </a:rPr>
              <a:t>T waves can be inverted in the right precordial leads in normal persons-occurs in 1% to 3% of adults and is more common in women(persistent juvenile pattern).</a:t>
            </a:r>
          </a:p>
          <a:p>
            <a:pPr marL="270764" indent="-254000">
              <a:lnSpc>
                <a:spcPts val="2856"/>
              </a:lnSpc>
              <a:spcAft>
                <a:spcPts val="210"/>
              </a:spcAft>
            </a:pPr>
            <a:r>
              <a:rPr lang="en-US" sz="2400">
                <a:solidFill>
                  <a:srgbClr val="0BD0D9"/>
                </a:solidFill>
                <a:latin typeface="Times New Roman"/>
              </a:rPr>
              <a:t>*    </a:t>
            </a:r>
            <a:r>
              <a:rPr lang="en-US" sz="2400">
                <a:latin typeface="Times New Roman"/>
              </a:rPr>
              <a:t>The ST segment can be significantly elevated in normal persons, especially in the right and midprecordial leads.</a:t>
            </a:r>
          </a:p>
          <a:p>
            <a:pPr marL="270764" indent="-254000">
              <a:lnSpc>
                <a:spcPts val="2880"/>
              </a:lnSpc>
              <a:spcAft>
                <a:spcPts val="210"/>
              </a:spcAft>
            </a:pPr>
            <a:r>
              <a:rPr lang="en-US" sz="2400">
                <a:solidFill>
                  <a:srgbClr val="0BD0D9"/>
                </a:solidFill>
                <a:latin typeface="Times New Roman"/>
              </a:rPr>
              <a:t>*    </a:t>
            </a:r>
            <a:r>
              <a:rPr lang="en-US" sz="2400">
                <a:latin typeface="Times New Roman"/>
              </a:rPr>
              <a:t>The elevation begins from an elevated J point and is commonly associated with notching of the downstroke of the QRS complex.</a:t>
            </a:r>
          </a:p>
          <a:p>
            <a:pPr marL="270764" indent="-254000">
              <a:lnSpc>
                <a:spcPts val="2904"/>
              </a:lnSpc>
            </a:pPr>
            <a:r>
              <a:rPr lang="en-US" sz="2400">
                <a:solidFill>
                  <a:srgbClr val="0BD0D9"/>
                </a:solidFill>
                <a:latin typeface="Times New Roman"/>
              </a:rPr>
              <a:t>*    </a:t>
            </a:r>
            <a:r>
              <a:rPr lang="en-US" sz="2400">
                <a:latin typeface="Times New Roman"/>
              </a:rPr>
              <a:t>This occurs in 2% to 5% of the population and is most prevalent in young adults</a:t>
            </a:r>
          </a:p>
        </p:txBody>
      </p:sp>
    </p:spTree>
  </p:cSld>
  <p:clrMapOvr>
    <a:overrideClrMapping bg1="lt1" tx1="dk1" bg2="lt2" tx2="dk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160776"/>
            <a:ext cx="4041648" cy="2551176"/>
          </a:xfrm>
          <a:prstGeom prst="rect">
            <a:avLst/>
          </a:prstGeom>
        </p:spPr>
      </p:pic>
      <p:pic>
        <p:nvPicPr>
          <p:cNvPr id="3" name="Picture 2"/>
          <p:cNvPicPr>
            <a:picLocks noChangeAspect="1"/>
          </p:cNvPicPr>
          <p:nvPr/>
        </p:nvPicPr>
        <p:blipFill>
          <a:blip r:embed="rId3"/>
          <a:stretch>
            <a:fillRect/>
          </a:stretch>
        </p:blipFill>
        <p:spPr>
          <a:xfrm>
            <a:off x="4639056" y="3130296"/>
            <a:ext cx="4047744" cy="2609088"/>
          </a:xfrm>
          <a:prstGeom prst="rect">
            <a:avLst/>
          </a:prstGeom>
        </p:spPr>
      </p:pic>
      <p:sp>
        <p:nvSpPr>
          <p:cNvPr id="4" name="Rectangle 3"/>
          <p:cNvSpPr/>
          <p:nvPr/>
        </p:nvSpPr>
        <p:spPr>
          <a:xfrm>
            <a:off x="448056" y="1383792"/>
            <a:ext cx="7943088" cy="1008888"/>
          </a:xfrm>
          <a:prstGeom prst="rect">
            <a:avLst/>
          </a:prstGeom>
        </p:spPr>
        <p:txBody>
          <a:bodyPr lIns="0" tIns="0" rIns="0" bIns="0">
            <a:noAutofit/>
          </a:bodyPr>
          <a:lstStyle/>
          <a:p>
            <a:pPr indent="0">
              <a:spcAft>
                <a:spcPts val="1680"/>
              </a:spcAft>
            </a:pPr>
            <a:r>
              <a:rPr lang="en-US" sz="3900" b="1">
                <a:solidFill>
                  <a:srgbClr val="FF0000"/>
                </a:solidFill>
                <a:latin typeface="Times New Roman"/>
              </a:rPr>
              <a:t>Normal Variants</a:t>
            </a:r>
          </a:p>
          <a:p>
            <a:pPr indent="0" algn="ctr"/>
            <a:r>
              <a:rPr lang="en-US" sz="2400" b="1">
                <a:solidFill>
                  <a:srgbClr val="04617B"/>
                </a:solidFill>
                <a:latin typeface="Times New Roman"/>
              </a:rPr>
              <a:t>Persistent juvenile pattern Early repolarization pattern</a:t>
            </a:r>
          </a:p>
        </p:txBody>
      </p:sp>
    </p:spTree>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54152" y="1213104"/>
            <a:ext cx="6699504" cy="387096"/>
          </a:xfrm>
          <a:prstGeom prst="rect">
            <a:avLst/>
          </a:prstGeom>
        </p:spPr>
        <p:txBody>
          <a:bodyPr wrap="none" lIns="0" tIns="0" rIns="0" bIns="0">
            <a:noAutofit/>
          </a:bodyPr>
          <a:lstStyle/>
          <a:p>
            <a:pPr marL="91948" indent="0">
              <a:spcBef>
                <a:spcPts val="840"/>
              </a:spcBef>
              <a:spcAft>
                <a:spcPts val="2310"/>
              </a:spcAft>
            </a:pPr>
            <a:r>
              <a:rPr lang="en-US" sz="3900" b="1">
                <a:solidFill>
                  <a:srgbClr val="FF0000"/>
                </a:solidFill>
                <a:latin typeface="Times New Roman"/>
              </a:rPr>
              <a:t>Technical Errors and Artifacts</a:t>
            </a:r>
          </a:p>
        </p:txBody>
      </p:sp>
      <p:sp>
        <p:nvSpPr>
          <p:cNvPr id="4" name="Rectangle 3"/>
          <p:cNvSpPr/>
          <p:nvPr/>
        </p:nvSpPr>
        <p:spPr>
          <a:xfrm>
            <a:off x="557784" y="2026920"/>
            <a:ext cx="7869936" cy="3310128"/>
          </a:xfrm>
          <a:prstGeom prst="rect">
            <a:avLst/>
          </a:prstGeom>
        </p:spPr>
        <p:txBody>
          <a:bodyPr lIns="0" tIns="0" rIns="0" bIns="0">
            <a:noAutofit/>
          </a:bodyPr>
          <a:lstStyle/>
          <a:p>
            <a:pPr marL="280416" indent="-292100">
              <a:lnSpc>
                <a:spcPts val="3120"/>
              </a:lnSpc>
              <a:spcBef>
                <a:spcPts val="2310"/>
              </a:spcBef>
              <a:spcAft>
                <a:spcPts val="210"/>
              </a:spcAft>
            </a:pPr>
            <a:r>
              <a:rPr lang="en-US" sz="2600">
                <a:solidFill>
                  <a:srgbClr val="0BD0D9"/>
                </a:solidFill>
                <a:latin typeface="Times New Roman"/>
              </a:rPr>
              <a:t>*    </a:t>
            </a:r>
            <a:r>
              <a:rPr lang="en-US" sz="2600">
                <a:latin typeface="Times New Roman"/>
              </a:rPr>
              <a:t>Artifacts that may interfere with interpretation can come from movement of the patient or electrodes, electrical disturbances related to current leakage and grounding failure, and external sources such as electrical stimulators or cauteries.</a:t>
            </a:r>
          </a:p>
          <a:p>
            <a:pPr marL="280416" indent="-292100">
              <a:lnSpc>
                <a:spcPts val="3096"/>
              </a:lnSpc>
              <a:spcAft>
                <a:spcPts val="210"/>
              </a:spcAft>
            </a:pPr>
            <a:r>
              <a:rPr lang="en-US" sz="2600">
                <a:solidFill>
                  <a:srgbClr val="0BD0D9"/>
                </a:solidFill>
                <a:latin typeface="Times New Roman"/>
              </a:rPr>
              <a:t>*    </a:t>
            </a:r>
            <a:r>
              <a:rPr lang="en-US" sz="2600">
                <a:latin typeface="Times New Roman"/>
              </a:rPr>
              <a:t>Misplacement of one or more electrodes is a common cause for errors.</a:t>
            </a:r>
          </a:p>
          <a:p>
            <a:pPr indent="0" algn="just"/>
            <a:r>
              <a:rPr lang="en-US" sz="2600">
                <a:solidFill>
                  <a:srgbClr val="0BD0D9"/>
                </a:solidFill>
                <a:latin typeface="Times New Roman"/>
              </a:rPr>
              <a:t>*    </a:t>
            </a:r>
            <a:r>
              <a:rPr lang="en-US" sz="2600">
                <a:latin typeface="Times New Roman"/>
              </a:rPr>
              <a:t>Significant misplacement of precordial electrodes.</a:t>
            </a:r>
          </a:p>
        </p:txBody>
      </p:sp>
    </p:spTree>
  </p:cSld>
  <p:clrMapOvr>
    <a:overrideClrMapping bg1="lt1" tx1="dk1" bg2="lt2" tx2="dk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5152" y="2892552"/>
            <a:ext cx="7708392" cy="3361944"/>
          </a:xfrm>
          <a:prstGeom prst="rect">
            <a:avLst/>
          </a:prstGeom>
        </p:spPr>
      </p:pic>
      <p:sp>
        <p:nvSpPr>
          <p:cNvPr id="3" name="Rectangle 2"/>
          <p:cNvSpPr/>
          <p:nvPr/>
        </p:nvSpPr>
        <p:spPr>
          <a:xfrm>
            <a:off x="2886456" y="1341120"/>
            <a:ext cx="3355848" cy="423672"/>
          </a:xfrm>
          <a:prstGeom prst="rect">
            <a:avLst/>
          </a:prstGeom>
        </p:spPr>
        <p:txBody>
          <a:bodyPr wrap="none" lIns="0" tIns="0" rIns="0" bIns="0">
            <a:noAutofit/>
          </a:bodyPr>
          <a:lstStyle/>
          <a:p>
            <a:pPr indent="0"/>
            <a:r>
              <a:rPr lang="en-US" sz="5000" b="1" spc="-100">
                <a:solidFill>
                  <a:srgbClr val="FF0000"/>
                </a:solidFill>
                <a:latin typeface="Times New Roman"/>
              </a:rPr>
              <a:t>ECG RULES</a:t>
            </a:r>
          </a:p>
        </p:txBody>
      </p:sp>
      <p:sp>
        <p:nvSpPr>
          <p:cNvPr id="4" name="Rectangle 3"/>
          <p:cNvSpPr/>
          <p:nvPr/>
        </p:nvSpPr>
        <p:spPr>
          <a:xfrm>
            <a:off x="560832" y="2033016"/>
            <a:ext cx="7732776" cy="813816"/>
          </a:xfrm>
          <a:prstGeom prst="rect">
            <a:avLst/>
          </a:prstGeom>
        </p:spPr>
        <p:txBody>
          <a:bodyPr lIns="0" tIns="0" rIns="0" bIns="0">
            <a:noAutofit/>
          </a:bodyPr>
          <a:lstStyle/>
          <a:p>
            <a:pPr marL="266700" indent="-266700">
              <a:lnSpc>
                <a:spcPts val="3384"/>
              </a:lnSpc>
            </a:pPr>
            <a:r>
              <a:rPr lang="en-US" sz="2600">
                <a:solidFill>
                  <a:srgbClr val="0BD0D9"/>
                </a:solidFill>
                <a:latin typeface="Times New Roman"/>
              </a:rPr>
              <a:t>*</a:t>
            </a:r>
            <a:r>
              <a:rPr lang="en-US" sz="2600">
                <a:latin typeface="Times New Roman"/>
              </a:rPr>
              <a:t>If we follow Professor Chamberlains 10 rules they'll give you an understanding of what is normal:-</a:t>
            </a:r>
          </a:p>
        </p:txBody>
      </p:sp>
    </p:spTree>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29784"/>
          </a:xfrm>
          <a:prstGeom prst="rect">
            <a:avLst/>
          </a:prstGeom>
        </p:spPr>
      </p:pic>
      <p:sp>
        <p:nvSpPr>
          <p:cNvPr id="3" name="Rectangle 2"/>
          <p:cNvSpPr/>
          <p:nvPr/>
        </p:nvSpPr>
        <p:spPr>
          <a:xfrm>
            <a:off x="2365248" y="5145024"/>
            <a:ext cx="5483352" cy="658368"/>
          </a:xfrm>
          <a:prstGeom prst="rect">
            <a:avLst/>
          </a:prstGeom>
        </p:spPr>
        <p:txBody>
          <a:bodyPr lIns="0" tIns="0" rIns="0" bIns="0">
            <a:noAutofit/>
          </a:bodyPr>
          <a:lstStyle/>
          <a:p>
            <a:pPr indent="0" algn="just">
              <a:spcAft>
                <a:spcPts val="1260"/>
              </a:spcAft>
            </a:pPr>
            <a:r>
              <a:rPr lang="en-US" sz="1400" b="1">
                <a:solidFill>
                  <a:srgbClr val="30292A"/>
                </a:solidFill>
                <a:latin typeface="Arial"/>
              </a:rPr>
              <a:t>O    200    400    600</a:t>
            </a:r>
          </a:p>
          <a:p>
            <a:pPr marL="1701800" indent="0"/>
            <a:r>
              <a:rPr lang="en-US" sz="2000" b="1">
                <a:solidFill>
                  <a:srgbClr val="30292A"/>
                </a:solidFill>
                <a:latin typeface="Arial"/>
              </a:rPr>
              <a:t>Milliseconds</a:t>
            </a:r>
          </a:p>
        </p:txBody>
      </p:sp>
      <p:sp>
        <p:nvSpPr>
          <p:cNvPr id="4" name="Rectangle 3"/>
          <p:cNvSpPr/>
          <p:nvPr/>
        </p:nvSpPr>
        <p:spPr>
          <a:xfrm>
            <a:off x="350520" y="6041136"/>
            <a:ext cx="3931920" cy="554736"/>
          </a:xfrm>
          <a:prstGeom prst="rect">
            <a:avLst/>
          </a:prstGeom>
        </p:spPr>
        <p:txBody>
          <a:bodyPr lIns="0" tIns="0" rIns="0" bIns="0">
            <a:noAutofit/>
          </a:bodyPr>
          <a:lstStyle/>
          <a:p>
            <a:pPr indent="0">
              <a:lnSpc>
                <a:spcPts val="2064"/>
              </a:lnSpc>
            </a:pPr>
            <a:r>
              <a:rPr lang="en-US" sz="2400">
                <a:latin typeface="Times New Roman"/>
              </a:rPr>
              <a:t>PR interval should be 120 to 200 milliseconds or 3 to 5 little squares</a:t>
            </a:r>
          </a:p>
        </p:txBody>
      </p:sp>
    </p:spTree>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224" y="789432"/>
            <a:ext cx="8665464" cy="4760976"/>
          </a:xfrm>
          <a:prstGeom prst="rect">
            <a:avLst/>
          </a:prstGeom>
        </p:spPr>
      </p:pic>
      <p:pic>
        <p:nvPicPr>
          <p:cNvPr id="3" name="Picture 2"/>
          <p:cNvPicPr>
            <a:picLocks noChangeAspect="1"/>
          </p:cNvPicPr>
          <p:nvPr/>
        </p:nvPicPr>
        <p:blipFill>
          <a:blip r:embed="rId3"/>
          <a:stretch>
            <a:fillRect/>
          </a:stretch>
        </p:blipFill>
        <p:spPr>
          <a:xfrm>
            <a:off x="6736080" y="6153912"/>
            <a:ext cx="2407920" cy="621792"/>
          </a:xfrm>
          <a:prstGeom prst="rect">
            <a:avLst/>
          </a:prstGeom>
        </p:spPr>
      </p:pic>
      <p:sp>
        <p:nvSpPr>
          <p:cNvPr id="4" name="Rectangle 3"/>
          <p:cNvSpPr/>
          <p:nvPr/>
        </p:nvSpPr>
        <p:spPr>
          <a:xfrm>
            <a:off x="3197352" y="405384"/>
            <a:ext cx="1795272" cy="387096"/>
          </a:xfrm>
          <a:prstGeom prst="rect">
            <a:avLst/>
          </a:prstGeom>
        </p:spPr>
        <p:txBody>
          <a:bodyPr wrap="none" lIns="0" tIns="0" rIns="0" bIns="0">
            <a:noAutofit/>
          </a:bodyPr>
          <a:lstStyle/>
          <a:p>
            <a:pPr indent="0"/>
            <a:r>
              <a:rPr lang="en-US" sz="3900" b="1">
                <a:solidFill>
                  <a:srgbClr val="FF0000"/>
                </a:solidFill>
                <a:latin typeface="Times New Roman"/>
              </a:rPr>
              <a:t>RULE 2</a:t>
            </a:r>
          </a:p>
        </p:txBody>
      </p:sp>
      <p:sp>
        <p:nvSpPr>
          <p:cNvPr id="5" name="Rectangle 4"/>
          <p:cNvSpPr/>
          <p:nvPr/>
        </p:nvSpPr>
        <p:spPr>
          <a:xfrm>
            <a:off x="283464" y="5590032"/>
            <a:ext cx="6315456" cy="1002792"/>
          </a:xfrm>
          <a:prstGeom prst="rect">
            <a:avLst/>
          </a:prstGeom>
        </p:spPr>
        <p:txBody>
          <a:bodyPr lIns="0" tIns="0" rIns="0" bIns="0">
            <a:noAutofit/>
          </a:bodyPr>
          <a:lstStyle/>
          <a:p>
            <a:pPr indent="0" algn="r">
              <a:spcAft>
                <a:spcPts val="840"/>
              </a:spcAft>
            </a:pPr>
            <a:r>
              <a:rPr lang="en-US" sz="2000" b="1">
                <a:solidFill>
                  <a:srgbClr val="30292A"/>
                </a:solidFill>
                <a:latin typeface="Arial"/>
              </a:rPr>
              <a:t>Mil li seconds</a:t>
            </a:r>
          </a:p>
          <a:p>
            <a:pPr marR="1143000" indent="0">
              <a:lnSpc>
                <a:spcPts val="2592"/>
              </a:lnSpc>
            </a:pPr>
            <a:r>
              <a:rPr lang="en-US" sz="2400">
                <a:latin typeface="Times New Roman"/>
              </a:rPr>
              <a:t>The width of the QRS complex should not exceed 110 ms, less than 3 little squares</a:t>
            </a:r>
          </a:p>
        </p:txBody>
      </p:sp>
    </p:spTree>
  </p:cSld>
  <p:clrMapOvr>
    <a:overrideClrMapping bg1="lt1" tx1="dk1" bg2="lt2" tx2="dk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07136"/>
            <a:ext cx="9144000" cy="5026152"/>
          </a:xfrm>
          <a:prstGeom prst="rect">
            <a:avLst/>
          </a:prstGeom>
        </p:spPr>
      </p:pic>
      <p:pic>
        <p:nvPicPr>
          <p:cNvPr id="3" name="Picture 2"/>
          <p:cNvPicPr>
            <a:picLocks noChangeAspect="1"/>
          </p:cNvPicPr>
          <p:nvPr/>
        </p:nvPicPr>
        <p:blipFill>
          <a:blip r:embed="rId3"/>
          <a:stretch>
            <a:fillRect/>
          </a:stretch>
        </p:blipFill>
        <p:spPr>
          <a:xfrm>
            <a:off x="4041648" y="6242304"/>
            <a:ext cx="5096256" cy="606552"/>
          </a:xfrm>
          <a:prstGeom prst="rect">
            <a:avLst/>
          </a:prstGeom>
        </p:spPr>
      </p:pic>
      <p:sp>
        <p:nvSpPr>
          <p:cNvPr id="4" name="Rectangle 3"/>
          <p:cNvSpPr/>
          <p:nvPr/>
        </p:nvSpPr>
        <p:spPr>
          <a:xfrm>
            <a:off x="3429000" y="329184"/>
            <a:ext cx="1789176" cy="387096"/>
          </a:xfrm>
          <a:prstGeom prst="rect">
            <a:avLst/>
          </a:prstGeom>
        </p:spPr>
        <p:txBody>
          <a:bodyPr wrap="none" lIns="0" tIns="0" rIns="0" bIns="0">
            <a:noAutofit/>
          </a:bodyPr>
          <a:lstStyle/>
          <a:p>
            <a:pPr indent="0"/>
            <a:r>
              <a:rPr lang="en-US" sz="3900" b="1">
                <a:solidFill>
                  <a:srgbClr val="FF0000"/>
                </a:solidFill>
                <a:latin typeface="Times New Roman"/>
              </a:rPr>
              <a:t>RULE 3</a:t>
            </a:r>
          </a:p>
        </p:txBody>
      </p:sp>
      <p:sp>
        <p:nvSpPr>
          <p:cNvPr id="5" name="Rectangle 4"/>
          <p:cNvSpPr/>
          <p:nvPr/>
        </p:nvSpPr>
        <p:spPr>
          <a:xfrm>
            <a:off x="301752" y="5928360"/>
            <a:ext cx="6248400" cy="280416"/>
          </a:xfrm>
          <a:prstGeom prst="rect">
            <a:avLst/>
          </a:prstGeom>
        </p:spPr>
        <p:txBody>
          <a:bodyPr wrap="none" lIns="0" tIns="0" rIns="0" bIns="0">
            <a:noAutofit/>
          </a:bodyPr>
          <a:lstStyle/>
          <a:p>
            <a:pPr indent="0" algn="just">
              <a:lnSpc>
                <a:spcPts val="2856"/>
              </a:lnSpc>
            </a:pPr>
            <a:r>
              <a:rPr lang="en-US" sz="2400">
                <a:latin typeface="Times New Roman"/>
              </a:rPr>
              <a:t>The QRS complex should be dominantly upright in </a:t>
            </a:r>
          </a:p>
        </p:txBody>
      </p:sp>
      <p:sp>
        <p:nvSpPr>
          <p:cNvPr id="6" name="Rectangle 5"/>
          <p:cNvSpPr/>
          <p:nvPr/>
        </p:nvSpPr>
        <p:spPr>
          <a:xfrm>
            <a:off x="301752" y="6294120"/>
            <a:ext cx="1901952" cy="219456"/>
          </a:xfrm>
          <a:prstGeom prst="rect">
            <a:avLst/>
          </a:prstGeom>
        </p:spPr>
        <p:txBody>
          <a:bodyPr wrap="none" lIns="0" tIns="0" rIns="0" bIns="0">
            <a:noAutofit/>
          </a:bodyPr>
          <a:lstStyle/>
          <a:p>
            <a:pPr indent="0" algn="just">
              <a:lnSpc>
                <a:spcPts val="2856"/>
              </a:lnSpc>
            </a:pPr>
            <a:r>
              <a:rPr lang="en-US" sz="2400">
                <a:latin typeface="Times New Roman"/>
              </a:rPr>
              <a:t>leads I and aVF</a:t>
            </a:r>
          </a:p>
        </p:txBody>
      </p:sp>
    </p:spTree>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3336"/>
            <a:ext cx="9144000" cy="4797552"/>
          </a:xfrm>
          <a:prstGeom prst="rect">
            <a:avLst/>
          </a:prstGeom>
        </p:spPr>
      </p:pic>
      <p:pic>
        <p:nvPicPr>
          <p:cNvPr id="3" name="Picture 2"/>
          <p:cNvPicPr>
            <a:picLocks noChangeAspect="1"/>
          </p:cNvPicPr>
          <p:nvPr/>
        </p:nvPicPr>
        <p:blipFill>
          <a:blip r:embed="rId3"/>
          <a:stretch>
            <a:fillRect/>
          </a:stretch>
        </p:blipFill>
        <p:spPr>
          <a:xfrm>
            <a:off x="4041648" y="6150864"/>
            <a:ext cx="5096256" cy="697992"/>
          </a:xfrm>
          <a:prstGeom prst="rect">
            <a:avLst/>
          </a:prstGeom>
        </p:spPr>
      </p:pic>
      <p:sp>
        <p:nvSpPr>
          <p:cNvPr id="4" name="Rectangle 3"/>
          <p:cNvSpPr/>
          <p:nvPr/>
        </p:nvSpPr>
        <p:spPr>
          <a:xfrm>
            <a:off x="4367784" y="405384"/>
            <a:ext cx="1798320" cy="387096"/>
          </a:xfrm>
          <a:prstGeom prst="rect">
            <a:avLst/>
          </a:prstGeom>
        </p:spPr>
        <p:txBody>
          <a:bodyPr wrap="none" lIns="0" tIns="0" rIns="0" bIns="0">
            <a:noAutofit/>
          </a:bodyPr>
          <a:lstStyle/>
          <a:p>
            <a:pPr indent="0"/>
            <a:r>
              <a:rPr lang="en-US" sz="3900" b="1">
                <a:solidFill>
                  <a:srgbClr val="FF0000"/>
                </a:solidFill>
                <a:latin typeface="Times New Roman"/>
              </a:rPr>
              <a:t>RULE 4</a:t>
            </a:r>
          </a:p>
        </p:txBody>
      </p:sp>
      <p:sp>
        <p:nvSpPr>
          <p:cNvPr id="5" name="Rectangle 4"/>
          <p:cNvSpPr/>
          <p:nvPr/>
        </p:nvSpPr>
        <p:spPr>
          <a:xfrm>
            <a:off x="301752" y="5775960"/>
            <a:ext cx="5870448" cy="280416"/>
          </a:xfrm>
          <a:prstGeom prst="rect">
            <a:avLst/>
          </a:prstGeom>
        </p:spPr>
        <p:txBody>
          <a:bodyPr wrap="none" lIns="0" tIns="0" rIns="0" bIns="0">
            <a:noAutofit/>
          </a:bodyPr>
          <a:lstStyle/>
          <a:p>
            <a:pPr indent="0" algn="just">
              <a:lnSpc>
                <a:spcPts val="2904"/>
              </a:lnSpc>
            </a:pPr>
            <a:r>
              <a:rPr lang="en-US" sz="2400">
                <a:latin typeface="Times New Roman"/>
              </a:rPr>
              <a:t>QRS and T waves tend to have the same general </a:t>
            </a:r>
          </a:p>
        </p:txBody>
      </p:sp>
      <p:sp>
        <p:nvSpPr>
          <p:cNvPr id="6" name="Rectangle 5"/>
          <p:cNvSpPr/>
          <p:nvPr/>
        </p:nvSpPr>
        <p:spPr>
          <a:xfrm>
            <a:off x="301752" y="6141720"/>
            <a:ext cx="3169920" cy="219456"/>
          </a:xfrm>
          <a:prstGeom prst="rect">
            <a:avLst/>
          </a:prstGeom>
        </p:spPr>
        <p:txBody>
          <a:bodyPr wrap="none" lIns="0" tIns="0" rIns="0" bIns="0">
            <a:noAutofit/>
          </a:bodyPr>
          <a:lstStyle/>
          <a:p>
            <a:pPr indent="0" algn="just">
              <a:lnSpc>
                <a:spcPts val="2904"/>
              </a:lnSpc>
            </a:pPr>
            <a:r>
              <a:rPr lang="en-US" sz="2400">
                <a:latin typeface="Times New Roman"/>
              </a:rPr>
              <a:t>direction in the limb leads</a:t>
            </a:r>
          </a:p>
        </p:txBody>
      </p:sp>
    </p:spTree>
  </p:cSld>
  <p:clrMapOvr>
    <a:overrideClrMapping bg1="lt1" tx1="dk1" bg2="lt2" tx2="dk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1371600"/>
            <a:ext cx="8534400" cy="4267200"/>
          </a:xfrm>
          <a:prstGeom prst="rect">
            <a:avLst/>
          </a:prstGeom>
        </p:spPr>
      </p:pic>
      <p:pic>
        <p:nvPicPr>
          <p:cNvPr id="3" name="Picture 2"/>
          <p:cNvPicPr>
            <a:picLocks noChangeAspect="1"/>
          </p:cNvPicPr>
          <p:nvPr/>
        </p:nvPicPr>
        <p:blipFill>
          <a:blip r:embed="rId3"/>
          <a:stretch>
            <a:fillRect/>
          </a:stretch>
        </p:blipFill>
        <p:spPr>
          <a:xfrm>
            <a:off x="4041648" y="6150864"/>
            <a:ext cx="5096256" cy="697992"/>
          </a:xfrm>
          <a:prstGeom prst="rect">
            <a:avLst/>
          </a:prstGeom>
        </p:spPr>
      </p:pic>
      <p:sp>
        <p:nvSpPr>
          <p:cNvPr id="4" name="Rectangle 3"/>
          <p:cNvSpPr/>
          <p:nvPr/>
        </p:nvSpPr>
        <p:spPr>
          <a:xfrm>
            <a:off x="3544824" y="411480"/>
            <a:ext cx="1801368" cy="381000"/>
          </a:xfrm>
          <a:prstGeom prst="rect">
            <a:avLst/>
          </a:prstGeom>
        </p:spPr>
        <p:txBody>
          <a:bodyPr wrap="none" lIns="0" tIns="0" rIns="0" bIns="0">
            <a:noAutofit/>
          </a:bodyPr>
          <a:lstStyle/>
          <a:p>
            <a:pPr indent="0"/>
            <a:r>
              <a:rPr lang="en-US" sz="3900" b="1">
                <a:solidFill>
                  <a:srgbClr val="FF0000"/>
                </a:solidFill>
                <a:latin typeface="Times New Roman"/>
              </a:rPr>
              <a:t>RULE 5</a:t>
            </a:r>
          </a:p>
        </p:txBody>
      </p:sp>
      <p:sp>
        <p:nvSpPr>
          <p:cNvPr id="5" name="Rectangle 4"/>
          <p:cNvSpPr/>
          <p:nvPr/>
        </p:nvSpPr>
        <p:spPr>
          <a:xfrm>
            <a:off x="0" y="5803392"/>
            <a:ext cx="4120896" cy="347472"/>
          </a:xfrm>
          <a:prstGeom prst="rect">
            <a:avLst/>
          </a:prstGeom>
        </p:spPr>
        <p:txBody>
          <a:bodyPr wrap="none" lIns="0" tIns="0" rIns="0" bIns="0">
            <a:noAutofit/>
          </a:bodyPr>
          <a:lstStyle/>
          <a:p>
            <a:pPr marL="215900" indent="0"/>
            <a:r>
              <a:rPr lang="en-US" sz="2600">
                <a:latin typeface="Times New Roman"/>
              </a:rPr>
              <a:t>All waves are negative in lead</a:t>
            </a:r>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703832" y="1194816"/>
            <a:ext cx="6053328" cy="377952"/>
          </a:xfrm>
          <a:prstGeom prst="rect">
            <a:avLst/>
          </a:prstGeom>
        </p:spPr>
        <p:txBody>
          <a:bodyPr wrap="none" lIns="0" tIns="0" rIns="0" bIns="0">
            <a:noAutofit/>
          </a:bodyPr>
          <a:lstStyle/>
          <a:p>
            <a:pPr indent="0" algn="ctr">
              <a:spcAft>
                <a:spcPts val="3360"/>
              </a:spcAft>
            </a:pPr>
            <a:r>
              <a:rPr lang="en-US" sz="3600" b="1">
                <a:solidFill>
                  <a:srgbClr val="FF0000"/>
                </a:solidFill>
                <a:latin typeface="Times New Roman"/>
              </a:rPr>
              <a:t>ELECTROCARDIOGRAM</a:t>
            </a:r>
          </a:p>
        </p:txBody>
      </p:sp>
      <p:sp>
        <p:nvSpPr>
          <p:cNvPr id="3" name="Rectangle 2"/>
          <p:cNvSpPr/>
          <p:nvPr/>
        </p:nvSpPr>
        <p:spPr>
          <a:xfrm>
            <a:off x="609600" y="2157984"/>
            <a:ext cx="7409688" cy="2996184"/>
          </a:xfrm>
          <a:prstGeom prst="rect">
            <a:avLst/>
          </a:prstGeom>
        </p:spPr>
        <p:txBody>
          <a:bodyPr lIns="0" tIns="0" rIns="0" bIns="0">
            <a:noAutofit/>
          </a:bodyPr>
          <a:lstStyle/>
          <a:p>
            <a:pPr indent="0">
              <a:lnSpc>
                <a:spcPts val="3840"/>
              </a:lnSpc>
              <a:spcBef>
                <a:spcPts val="3360"/>
              </a:spcBef>
              <a:spcAft>
                <a:spcPts val="420"/>
              </a:spcAft>
            </a:pPr>
            <a:r>
              <a:rPr lang="en-US" sz="3200" dirty="0">
                <a:solidFill>
                  <a:srgbClr val="0BD0D9"/>
                </a:solidFill>
                <a:latin typeface="Times New Roman"/>
              </a:rPr>
              <a:t>*</a:t>
            </a:r>
            <a:r>
              <a:rPr lang="en-US" sz="3200" dirty="0">
                <a:latin typeface="Times New Roman"/>
              </a:rPr>
              <a:t>The electrocardiogram (ECG) is a </a:t>
            </a:r>
            <a:r>
              <a:rPr lang="en-US" sz="3200" dirty="0" smtClean="0">
                <a:latin typeface="Times New Roman"/>
              </a:rPr>
              <a:t>graphical representation </a:t>
            </a:r>
            <a:r>
              <a:rPr lang="en-US" sz="3200" dirty="0">
                <a:latin typeface="Times New Roman"/>
              </a:rPr>
              <a:t>of the electrical events of the cardiac cycle.</a:t>
            </a:r>
          </a:p>
          <a:p>
            <a:pPr indent="0">
              <a:lnSpc>
                <a:spcPts val="3840"/>
              </a:lnSpc>
            </a:pPr>
            <a:r>
              <a:rPr lang="en-US" sz="3200" dirty="0">
                <a:solidFill>
                  <a:srgbClr val="0BD0D9"/>
                </a:solidFill>
                <a:latin typeface="Times New Roman"/>
              </a:rPr>
              <a:t>*</a:t>
            </a:r>
            <a:r>
              <a:rPr lang="en-US" sz="3200" dirty="0">
                <a:latin typeface="Times New Roman"/>
              </a:rPr>
              <a:t>Each event has a distinctive waveform, the study of waveform can lead to greater insight into a patient’s cardiac </a:t>
            </a:r>
            <a:r>
              <a:rPr lang="en-US" sz="3200" dirty="0" err="1">
                <a:latin typeface="Times New Roman"/>
              </a:rPr>
              <a:t>patho</a:t>
            </a:r>
            <a:r>
              <a:rPr lang="en-US" sz="3200" dirty="0">
                <a:latin typeface="Times New Roman"/>
              </a:rPr>
              <a:t> physiology.</a:t>
            </a:r>
          </a:p>
        </p:txBody>
      </p:sp>
    </p:spTree>
  </p:cSld>
  <p:clrMapOvr>
    <a:overrideClrMapping bg1="lt1" tx1="dk1" bg2="lt2" tx2="dk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648" y="719328"/>
            <a:ext cx="8534400" cy="4639056"/>
          </a:xfrm>
          <a:prstGeom prst="rect">
            <a:avLst/>
          </a:prstGeom>
        </p:spPr>
      </p:pic>
      <p:pic>
        <p:nvPicPr>
          <p:cNvPr id="3" name="Picture 2"/>
          <p:cNvPicPr>
            <a:picLocks noChangeAspect="1"/>
          </p:cNvPicPr>
          <p:nvPr/>
        </p:nvPicPr>
        <p:blipFill>
          <a:blip r:embed="rId3"/>
          <a:stretch>
            <a:fillRect/>
          </a:stretch>
        </p:blipFill>
        <p:spPr>
          <a:xfrm>
            <a:off x="12192" y="6114288"/>
            <a:ext cx="682752" cy="731520"/>
          </a:xfrm>
          <a:prstGeom prst="rect">
            <a:avLst/>
          </a:prstGeom>
        </p:spPr>
      </p:pic>
      <p:sp>
        <p:nvSpPr>
          <p:cNvPr id="4" name="Rectangle 3"/>
          <p:cNvSpPr/>
          <p:nvPr/>
        </p:nvSpPr>
        <p:spPr>
          <a:xfrm>
            <a:off x="2938272" y="262128"/>
            <a:ext cx="1865376" cy="451104"/>
          </a:xfrm>
          <a:prstGeom prst="rect">
            <a:avLst/>
          </a:prstGeom>
        </p:spPr>
        <p:txBody>
          <a:bodyPr wrap="none" lIns="0" tIns="0" rIns="0" bIns="0">
            <a:noAutofit/>
          </a:bodyPr>
          <a:lstStyle/>
          <a:p>
            <a:pPr indent="0"/>
            <a:r>
              <a:rPr lang="en-US" sz="3900" b="1">
                <a:solidFill>
                  <a:srgbClr val="FF0000"/>
                </a:solidFill>
                <a:latin typeface="Times New Roman"/>
              </a:rPr>
              <a:t>RULE 6</a:t>
            </a:r>
          </a:p>
        </p:txBody>
      </p:sp>
      <p:sp>
        <p:nvSpPr>
          <p:cNvPr id="5" name="Rectangle 4"/>
          <p:cNvSpPr/>
          <p:nvPr/>
        </p:nvSpPr>
        <p:spPr>
          <a:xfrm>
            <a:off x="301752" y="5245608"/>
            <a:ext cx="5644896" cy="676656"/>
          </a:xfrm>
          <a:prstGeom prst="rect">
            <a:avLst/>
          </a:prstGeom>
        </p:spPr>
        <p:txBody>
          <a:bodyPr lIns="0" tIns="0" rIns="0" bIns="0">
            <a:noAutofit/>
          </a:bodyPr>
          <a:lstStyle/>
          <a:p>
            <a:pPr indent="0">
              <a:lnSpc>
                <a:spcPts val="3120"/>
              </a:lnSpc>
            </a:pPr>
            <a:r>
              <a:rPr lang="en-US" sz="2400">
                <a:latin typeface="Times New Roman"/>
              </a:rPr>
              <a:t>The R wave must grow from V1 to at least V4 The S wave must grow from V1 to at least V3 </a:t>
            </a:r>
          </a:p>
        </p:txBody>
      </p:sp>
      <p:sp>
        <p:nvSpPr>
          <p:cNvPr id="6" name="Rectangle 5"/>
          <p:cNvSpPr/>
          <p:nvPr/>
        </p:nvSpPr>
        <p:spPr>
          <a:xfrm>
            <a:off x="655320" y="6038088"/>
            <a:ext cx="2072640" cy="280416"/>
          </a:xfrm>
          <a:prstGeom prst="rect">
            <a:avLst/>
          </a:prstGeom>
        </p:spPr>
        <p:txBody>
          <a:bodyPr wrap="none" lIns="0" tIns="0" rIns="0" bIns="0">
            <a:noAutofit/>
          </a:bodyPr>
          <a:lstStyle/>
          <a:p>
            <a:pPr indent="0">
              <a:lnSpc>
                <a:spcPts val="3120"/>
              </a:lnSpc>
            </a:pPr>
            <a:r>
              <a:rPr lang="en-US" sz="2400">
                <a:latin typeface="Times New Roman"/>
              </a:rPr>
              <a:t>i disappear in V6</a:t>
            </a:r>
          </a:p>
        </p:txBody>
      </p:sp>
    </p:spTree>
  </p:cSld>
  <p:clrMapOvr>
    <a:overrideClrMapping bg1="lt1" tx1="dk1" bg2="lt2" tx2="dk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93776"/>
            <a:ext cx="8007096" cy="5056632"/>
          </a:xfrm>
          <a:prstGeom prst="rect">
            <a:avLst/>
          </a:prstGeom>
        </p:spPr>
      </p:pic>
      <p:pic>
        <p:nvPicPr>
          <p:cNvPr id="3" name="Picture 2"/>
          <p:cNvPicPr>
            <a:picLocks noChangeAspect="1"/>
          </p:cNvPicPr>
          <p:nvPr/>
        </p:nvPicPr>
        <p:blipFill>
          <a:blip r:embed="rId3"/>
          <a:stretch>
            <a:fillRect/>
          </a:stretch>
        </p:blipFill>
        <p:spPr>
          <a:xfrm>
            <a:off x="6096" y="5818632"/>
            <a:ext cx="9137904" cy="1039368"/>
          </a:xfrm>
          <a:prstGeom prst="rect">
            <a:avLst/>
          </a:prstGeom>
        </p:spPr>
      </p:pic>
      <p:sp>
        <p:nvSpPr>
          <p:cNvPr id="4" name="Rectangle 3"/>
          <p:cNvSpPr/>
          <p:nvPr/>
        </p:nvSpPr>
        <p:spPr>
          <a:xfrm>
            <a:off x="3553968" y="484632"/>
            <a:ext cx="1807464" cy="399288"/>
          </a:xfrm>
          <a:prstGeom prst="rect">
            <a:avLst/>
          </a:prstGeom>
        </p:spPr>
        <p:txBody>
          <a:bodyPr wrap="none" lIns="0" tIns="0" rIns="0" bIns="0">
            <a:noAutofit/>
          </a:bodyPr>
          <a:lstStyle/>
          <a:p>
            <a:pPr indent="0"/>
            <a:r>
              <a:rPr lang="en-US" sz="3900" b="1" u="sng">
                <a:solidFill>
                  <a:srgbClr val="FF0000"/>
                </a:solidFill>
                <a:latin typeface="Times New Roman"/>
              </a:rPr>
              <a:t>RULE 7</a:t>
            </a:r>
          </a:p>
        </p:txBody>
      </p:sp>
      <p:sp>
        <p:nvSpPr>
          <p:cNvPr id="5" name="Rectangle 4"/>
          <p:cNvSpPr/>
          <p:nvPr/>
        </p:nvSpPr>
        <p:spPr>
          <a:xfrm>
            <a:off x="4477512" y="4337304"/>
            <a:ext cx="1859280" cy="545592"/>
          </a:xfrm>
          <a:prstGeom prst="rect">
            <a:avLst/>
          </a:prstGeom>
        </p:spPr>
        <p:txBody>
          <a:bodyPr wrap="none" lIns="0" tIns="0" rIns="0" bIns="0">
            <a:noAutofit/>
          </a:bodyPr>
          <a:lstStyle/>
          <a:p>
            <a:pPr indent="0" algn="just"/>
            <a:r>
              <a:rPr lang="en-US" sz="4200" strike="sngStrike" spc="-150">
                <a:solidFill>
                  <a:srgbClr val="D0584F"/>
                </a:solidFill>
                <a:latin typeface="Impact"/>
              </a:rPr>
              <a:t>H4mf4i</a:t>
            </a:r>
          </a:p>
        </p:txBody>
      </p:sp>
      <p:sp>
        <p:nvSpPr>
          <p:cNvPr id="6" name="Rectangle 5"/>
          <p:cNvSpPr/>
          <p:nvPr/>
        </p:nvSpPr>
        <p:spPr>
          <a:xfrm>
            <a:off x="268224" y="5419344"/>
            <a:ext cx="5260848" cy="390144"/>
          </a:xfrm>
          <a:prstGeom prst="rect">
            <a:avLst/>
          </a:prstGeom>
        </p:spPr>
        <p:txBody>
          <a:bodyPr wrap="none" lIns="0" tIns="0" rIns="0" bIns="0">
            <a:noAutofit/>
          </a:bodyPr>
          <a:lstStyle/>
          <a:p>
            <a:pPr indent="0"/>
            <a:r>
              <a:rPr lang="en-US" sz="2600">
                <a:latin typeface="Times New Roman"/>
              </a:rPr>
              <a:t>The ST segment should start isoelectric.</a:t>
            </a:r>
          </a:p>
        </p:txBody>
      </p:sp>
    </p:spTree>
  </p:cSld>
  <p:clrMapOvr>
    <a:overrideClrMapping bg1="lt1" tx1="dk1" bg2="lt2" tx2="dk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4152" y="957072"/>
            <a:ext cx="8208264" cy="4376928"/>
          </a:xfrm>
          <a:prstGeom prst="rect">
            <a:avLst/>
          </a:prstGeom>
        </p:spPr>
      </p:pic>
      <p:pic>
        <p:nvPicPr>
          <p:cNvPr id="3" name="Picture 2"/>
          <p:cNvPicPr>
            <a:picLocks noChangeAspect="1"/>
          </p:cNvPicPr>
          <p:nvPr/>
        </p:nvPicPr>
        <p:blipFill>
          <a:blip r:embed="rId3"/>
          <a:stretch>
            <a:fillRect/>
          </a:stretch>
        </p:blipFill>
        <p:spPr>
          <a:xfrm>
            <a:off x="4041648" y="6150864"/>
            <a:ext cx="5096256" cy="697992"/>
          </a:xfrm>
          <a:prstGeom prst="rect">
            <a:avLst/>
          </a:prstGeom>
        </p:spPr>
      </p:pic>
      <p:sp>
        <p:nvSpPr>
          <p:cNvPr id="4" name="Rectangle 3"/>
          <p:cNvSpPr/>
          <p:nvPr/>
        </p:nvSpPr>
        <p:spPr>
          <a:xfrm>
            <a:off x="3191256" y="557784"/>
            <a:ext cx="1801368" cy="405384"/>
          </a:xfrm>
          <a:prstGeom prst="rect">
            <a:avLst/>
          </a:prstGeom>
        </p:spPr>
        <p:txBody>
          <a:bodyPr wrap="none" lIns="0" tIns="0" rIns="0" bIns="0">
            <a:noAutofit/>
          </a:bodyPr>
          <a:lstStyle/>
          <a:p>
            <a:pPr indent="0"/>
            <a:r>
              <a:rPr lang="en-US" sz="3900" b="1" u="sng">
                <a:solidFill>
                  <a:srgbClr val="FF0000"/>
                </a:solidFill>
                <a:latin typeface="Times New Roman"/>
              </a:rPr>
              <a:t>RULE 8</a:t>
            </a:r>
          </a:p>
        </p:txBody>
      </p:sp>
      <p:sp>
        <p:nvSpPr>
          <p:cNvPr id="5" name="Rectangle 4"/>
          <p:cNvSpPr/>
          <p:nvPr/>
        </p:nvSpPr>
        <p:spPr>
          <a:xfrm>
            <a:off x="2694432" y="1755648"/>
            <a:ext cx="1213104" cy="158496"/>
          </a:xfrm>
          <a:prstGeom prst="rect">
            <a:avLst/>
          </a:prstGeom>
        </p:spPr>
        <p:txBody>
          <a:bodyPr wrap="none" lIns="0" tIns="0" rIns="0" bIns="0">
            <a:noAutofit/>
          </a:bodyPr>
          <a:lstStyle/>
          <a:p>
            <a:pPr indent="0"/>
            <a:r>
              <a:rPr lang="en-US" sz="1300" b="1">
                <a:solidFill>
                  <a:srgbClr val="30292A"/>
                </a:solidFill>
                <a:latin typeface="Arial"/>
              </a:rPr>
              <a:t>aVR aVL aVF</a:t>
            </a:r>
          </a:p>
        </p:txBody>
      </p:sp>
      <p:sp>
        <p:nvSpPr>
          <p:cNvPr id="6" name="Rectangle 5"/>
          <p:cNvSpPr/>
          <p:nvPr/>
        </p:nvSpPr>
        <p:spPr>
          <a:xfrm>
            <a:off x="4971288" y="1755648"/>
            <a:ext cx="899160" cy="158496"/>
          </a:xfrm>
          <a:prstGeom prst="rect">
            <a:avLst/>
          </a:prstGeom>
        </p:spPr>
        <p:txBody>
          <a:bodyPr wrap="none" lIns="0" tIns="0" rIns="0" bIns="0">
            <a:noAutofit/>
          </a:bodyPr>
          <a:lstStyle/>
          <a:p>
            <a:pPr indent="0"/>
            <a:r>
              <a:rPr lang="en-US" sz="1300" b="1">
                <a:solidFill>
                  <a:srgbClr val="30292A"/>
                </a:solidFill>
                <a:latin typeface="Arial"/>
              </a:rPr>
              <a:t>V1 </a:t>
            </a:r>
            <a:r>
              <a:rPr lang="en-US" sz="1300" b="1" spc="100">
                <a:solidFill>
                  <a:srgbClr val="30292A"/>
                </a:solidFill>
                <a:latin typeface="Arial"/>
              </a:rPr>
              <a:t>V2V3</a:t>
            </a:r>
          </a:p>
        </p:txBody>
      </p:sp>
      <p:sp>
        <p:nvSpPr>
          <p:cNvPr id="7" name="Rectangle 6"/>
          <p:cNvSpPr/>
          <p:nvPr/>
        </p:nvSpPr>
        <p:spPr>
          <a:xfrm>
            <a:off x="7324344" y="1755648"/>
            <a:ext cx="551688" cy="158496"/>
          </a:xfrm>
          <a:prstGeom prst="rect">
            <a:avLst/>
          </a:prstGeom>
        </p:spPr>
        <p:txBody>
          <a:bodyPr wrap="none" lIns="0" tIns="0" rIns="0" bIns="0">
            <a:noAutofit/>
          </a:bodyPr>
          <a:lstStyle/>
          <a:p>
            <a:pPr indent="0"/>
            <a:r>
              <a:rPr lang="en-US" sz="1300" b="1" spc="100">
                <a:solidFill>
                  <a:srgbClr val="30292A"/>
                </a:solidFill>
                <a:latin typeface="Arial"/>
              </a:rPr>
              <a:t>V5 V6</a:t>
            </a:r>
          </a:p>
        </p:txBody>
      </p:sp>
      <p:sp>
        <p:nvSpPr>
          <p:cNvPr id="8" name="Rectangle 7"/>
          <p:cNvSpPr/>
          <p:nvPr/>
        </p:nvSpPr>
        <p:spPr>
          <a:xfrm>
            <a:off x="222504" y="5843016"/>
            <a:ext cx="6742176" cy="304800"/>
          </a:xfrm>
          <a:prstGeom prst="rect">
            <a:avLst/>
          </a:prstGeom>
        </p:spPr>
        <p:txBody>
          <a:bodyPr wrap="none" lIns="0" tIns="0" rIns="0" bIns="0">
            <a:noAutofit/>
          </a:bodyPr>
          <a:lstStyle/>
          <a:p>
            <a:pPr indent="0"/>
            <a:r>
              <a:rPr lang="en-US" sz="2600">
                <a:latin typeface="Times New Roman"/>
              </a:rPr>
              <a:t>The P waves should be upright in I, II, and V</a:t>
            </a:r>
            <a:r>
              <a:rPr lang="en-US" sz="2400">
                <a:latin typeface="Constantia"/>
              </a:rPr>
              <a:t>2</a:t>
            </a:r>
            <a:r>
              <a:rPr lang="en-US" sz="2600">
                <a:latin typeface="Times New Roman"/>
              </a:rPr>
              <a:t> to V6</a:t>
            </a:r>
          </a:p>
        </p:txBody>
      </p:sp>
    </p:spTree>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78992"/>
            <a:ext cx="9144000" cy="5779008"/>
          </a:xfrm>
          <a:prstGeom prst="rect">
            <a:avLst/>
          </a:prstGeom>
        </p:spPr>
      </p:pic>
      <p:sp>
        <p:nvSpPr>
          <p:cNvPr id="3" name="Rectangle 2"/>
          <p:cNvSpPr/>
          <p:nvPr/>
        </p:nvSpPr>
        <p:spPr>
          <a:xfrm>
            <a:off x="3270504" y="667512"/>
            <a:ext cx="1978152" cy="420624"/>
          </a:xfrm>
          <a:prstGeom prst="rect">
            <a:avLst/>
          </a:prstGeom>
        </p:spPr>
        <p:txBody>
          <a:bodyPr wrap="none" lIns="0" tIns="0" rIns="0" bIns="0">
            <a:noAutofit/>
          </a:bodyPr>
          <a:lstStyle/>
          <a:p>
            <a:pPr indent="0"/>
            <a:r>
              <a:rPr lang="en-US" sz="3900" b="1">
                <a:solidFill>
                  <a:srgbClr val="FF0000"/>
                </a:solidFill>
                <a:latin typeface="Times New Roman"/>
              </a:rPr>
              <a:t>RULE 9</a:t>
            </a:r>
          </a:p>
        </p:txBody>
      </p:sp>
      <p:sp>
        <p:nvSpPr>
          <p:cNvPr id="4" name="Rectangle 3"/>
          <p:cNvSpPr/>
          <p:nvPr/>
        </p:nvSpPr>
        <p:spPr>
          <a:xfrm>
            <a:off x="204216" y="5471160"/>
            <a:ext cx="6928104" cy="560832"/>
          </a:xfrm>
          <a:prstGeom prst="rect">
            <a:avLst/>
          </a:prstGeom>
        </p:spPr>
        <p:txBody>
          <a:bodyPr lIns="0" tIns="0" rIns="0" bIns="0">
            <a:noAutofit/>
          </a:bodyPr>
          <a:lstStyle/>
          <a:p>
            <a:pPr indent="0" algn="just">
              <a:lnSpc>
                <a:spcPts val="2400"/>
              </a:lnSpc>
            </a:pPr>
            <a:r>
              <a:rPr lang="en-US" sz="2200">
                <a:latin typeface="Times New Roman"/>
              </a:rPr>
              <a:t>There should be no Q wave or only a small q less than 0.04 seconds &amp; &lt;25% of R wave in width in I, II, V2 to V6</a:t>
            </a:r>
          </a:p>
        </p:txBody>
      </p:sp>
    </p:spTree>
  </p:cSld>
  <p:clrMapOvr>
    <a:overrideClrMapping bg1="lt1" tx1="dk1" bg2="lt2" tx2="dk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4152" y="871728"/>
            <a:ext cx="8314944" cy="4678680"/>
          </a:xfrm>
          <a:prstGeom prst="rect">
            <a:avLst/>
          </a:prstGeom>
        </p:spPr>
      </p:pic>
      <p:sp>
        <p:nvSpPr>
          <p:cNvPr id="3" name="Rectangle 2"/>
          <p:cNvSpPr/>
          <p:nvPr/>
        </p:nvSpPr>
        <p:spPr>
          <a:xfrm>
            <a:off x="3358896" y="438912"/>
            <a:ext cx="2258568" cy="438912"/>
          </a:xfrm>
          <a:prstGeom prst="rect">
            <a:avLst/>
          </a:prstGeom>
        </p:spPr>
        <p:txBody>
          <a:bodyPr wrap="none" lIns="0" tIns="0" rIns="0" bIns="0">
            <a:noAutofit/>
          </a:bodyPr>
          <a:lstStyle/>
          <a:p>
            <a:pPr indent="0"/>
            <a:r>
              <a:rPr lang="en-US" sz="3900" b="1" u="sng">
                <a:solidFill>
                  <a:srgbClr val="FF0000"/>
                </a:solidFill>
                <a:latin typeface="Times New Roman"/>
              </a:rPr>
              <a:t>RULE 10</a:t>
            </a:r>
          </a:p>
        </p:txBody>
      </p:sp>
      <p:sp>
        <p:nvSpPr>
          <p:cNvPr id="4" name="Rectangle 3"/>
          <p:cNvSpPr/>
          <p:nvPr/>
        </p:nvSpPr>
        <p:spPr>
          <a:xfrm>
            <a:off x="283464" y="5681472"/>
            <a:ext cx="5571744" cy="313944"/>
          </a:xfrm>
          <a:prstGeom prst="rect">
            <a:avLst/>
          </a:prstGeom>
        </p:spPr>
        <p:txBody>
          <a:bodyPr wrap="none" lIns="0" tIns="0" rIns="0" bIns="0">
            <a:noAutofit/>
          </a:bodyPr>
          <a:lstStyle/>
          <a:p>
            <a:pPr indent="0"/>
            <a:r>
              <a:rPr lang="en-US" sz="2400">
                <a:latin typeface="Times New Roman"/>
              </a:rPr>
              <a:t>The T wave must be upright in I, II, V2 to V6</a:t>
            </a:r>
          </a:p>
        </p:txBody>
      </p:sp>
    </p:spTree>
  </p:cSld>
  <p:clrMapOvr>
    <a:overrideClrMapping bg1="lt1" tx1="dk1" bg2="lt2" tx2="dk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6656" y="2420112"/>
            <a:ext cx="7793736" cy="3422904"/>
          </a:xfrm>
          <a:prstGeom prst="rect">
            <a:avLst/>
          </a:prstGeom>
        </p:spPr>
      </p:pic>
      <p:sp>
        <p:nvSpPr>
          <p:cNvPr id="3" name="Rectangle 2"/>
          <p:cNvSpPr/>
          <p:nvPr/>
        </p:nvSpPr>
        <p:spPr>
          <a:xfrm>
            <a:off x="454152" y="1274064"/>
            <a:ext cx="1386840" cy="475488"/>
          </a:xfrm>
          <a:prstGeom prst="rect">
            <a:avLst/>
          </a:prstGeom>
        </p:spPr>
        <p:txBody>
          <a:bodyPr wrap="none" lIns="0" tIns="0" rIns="0" bIns="0">
            <a:noAutofit/>
          </a:bodyPr>
          <a:lstStyle/>
          <a:p>
            <a:pPr indent="0"/>
            <a:r>
              <a:rPr lang="en-US" sz="4500" b="1">
                <a:solidFill>
                  <a:srgbClr val="FF0000"/>
                </a:solidFill>
                <a:latin typeface="Times New Roman"/>
              </a:rPr>
              <a:t>ECG</a:t>
            </a:r>
          </a:p>
        </p:txBody>
      </p:sp>
    </p:spTree>
  </p:cSld>
  <p:clrMapOvr>
    <a:overrideClrMapping bg1="lt1" tx1="dk1" bg2="lt2" tx2="dk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5360" y="2456688"/>
            <a:ext cx="7193280" cy="3355848"/>
          </a:xfrm>
          <a:prstGeom prst="rect">
            <a:avLst/>
          </a:prstGeom>
        </p:spPr>
      </p:pic>
      <p:sp>
        <p:nvSpPr>
          <p:cNvPr id="3" name="Rectangle 2"/>
          <p:cNvSpPr/>
          <p:nvPr/>
        </p:nvSpPr>
        <p:spPr>
          <a:xfrm>
            <a:off x="445008" y="1274064"/>
            <a:ext cx="1514856" cy="475488"/>
          </a:xfrm>
          <a:prstGeom prst="rect">
            <a:avLst/>
          </a:prstGeom>
        </p:spPr>
        <p:txBody>
          <a:bodyPr wrap="none" lIns="0" tIns="0" rIns="0" bIns="0">
            <a:noAutofit/>
          </a:bodyPr>
          <a:lstStyle/>
          <a:p>
            <a:pPr indent="0"/>
            <a:r>
              <a:rPr lang="en-US" sz="4500" b="1">
                <a:solidFill>
                  <a:srgbClr val="FF0000"/>
                </a:solidFill>
                <a:latin typeface="Times New Roman"/>
              </a:rPr>
              <a:t>Axis?</a:t>
            </a:r>
          </a:p>
        </p:txBody>
      </p:sp>
    </p:spTree>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
            <a:ext cx="9144000" cy="1027176"/>
          </a:xfrm>
          <a:prstGeom prst="rect">
            <a:avLst/>
          </a:prstGeom>
        </p:spPr>
      </p:pic>
      <p:pic>
        <p:nvPicPr>
          <p:cNvPr id="3" name="Picture 2"/>
          <p:cNvPicPr>
            <a:picLocks noChangeAspect="1"/>
          </p:cNvPicPr>
          <p:nvPr/>
        </p:nvPicPr>
        <p:blipFill>
          <a:blip r:embed="rId3"/>
          <a:stretch>
            <a:fillRect/>
          </a:stretch>
        </p:blipFill>
        <p:spPr>
          <a:xfrm>
            <a:off x="454152" y="2103120"/>
            <a:ext cx="8235696" cy="4062984"/>
          </a:xfrm>
          <a:prstGeom prst="rect">
            <a:avLst/>
          </a:prstGeom>
        </p:spPr>
      </p:pic>
      <p:sp>
        <p:nvSpPr>
          <p:cNvPr id="4" name="Rectangle 3"/>
          <p:cNvSpPr/>
          <p:nvPr/>
        </p:nvSpPr>
        <p:spPr>
          <a:xfrm>
            <a:off x="454152" y="1383792"/>
            <a:ext cx="6568440" cy="490728"/>
          </a:xfrm>
          <a:prstGeom prst="rect">
            <a:avLst/>
          </a:prstGeom>
        </p:spPr>
        <p:txBody>
          <a:bodyPr wrap="none" lIns="0" tIns="0" rIns="0" bIns="0">
            <a:noAutofit/>
          </a:bodyPr>
          <a:lstStyle/>
          <a:p>
            <a:pPr indent="0"/>
            <a:r>
              <a:rPr lang="en-US" sz="3900" b="1">
                <a:solidFill>
                  <a:srgbClr val="FF0000"/>
                </a:solidFill>
                <a:latin typeface="Times New Roman"/>
              </a:rPr>
              <a:t>Type of Bundle branch block?</a:t>
            </a:r>
          </a:p>
        </p:txBody>
      </p:sp>
    </p:spTree>
  </p:cSld>
  <p:clrMapOvr>
    <a:overrideClrMapping bg1="lt1" tx1="dk1" bg2="lt2" tx2="dk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48" y="0"/>
            <a:ext cx="6096000" cy="91440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947928" y="1932432"/>
            <a:ext cx="7248144" cy="4401312"/>
          </a:xfrm>
          <a:prstGeom prst="rect">
            <a:avLst/>
          </a:prstGeom>
        </p:spPr>
      </p:pic>
      <p:sp>
        <p:nvSpPr>
          <p:cNvPr id="4" name="Rectangle 3"/>
          <p:cNvSpPr/>
          <p:nvPr/>
        </p:nvSpPr>
        <p:spPr>
          <a:xfrm>
            <a:off x="448056" y="1383792"/>
            <a:ext cx="3493008" cy="377952"/>
          </a:xfrm>
          <a:prstGeom prst="rect">
            <a:avLst/>
          </a:prstGeom>
        </p:spPr>
        <p:txBody>
          <a:bodyPr wrap="none" lIns="0" tIns="0" rIns="0" bIns="0">
            <a:noAutofit/>
          </a:bodyPr>
          <a:lstStyle/>
          <a:p>
            <a:pPr indent="0"/>
            <a:r>
              <a:rPr lang="en-US" sz="3900" b="1">
                <a:solidFill>
                  <a:srgbClr val="FF0000"/>
                </a:solidFill>
                <a:latin typeface="Times New Roman"/>
              </a:rPr>
              <a:t>LVH OR RVH?</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618744" y="2020824"/>
            <a:ext cx="118872" cy="2746248"/>
          </a:xfrm>
          <a:prstGeom prst="rect">
            <a:avLst/>
          </a:prstGeom>
        </p:spPr>
        <p:txBody>
          <a:bodyPr vert="vert270" wrap="none" lIns="0" tIns="0" rIns="0" bIns="0">
            <a:noAutofit/>
          </a:bodyPr>
          <a:lstStyle/>
          <a:p>
            <a:pPr indent="0" algn="just"/>
            <a:r>
              <a:rPr lang="en-US" sz="1300" b="1" spc="-150">
                <a:solidFill>
                  <a:srgbClr val="0BD0D9"/>
                </a:solidFill>
                <a:latin typeface="Times New Roman"/>
              </a:rPr>
              <a:t>♦&gt; ♦&gt; ♦&gt;</a:t>
            </a:r>
          </a:p>
        </p:txBody>
      </p:sp>
      <p:sp>
        <p:nvSpPr>
          <p:cNvPr id="3" name="Rectangle 2"/>
          <p:cNvSpPr/>
          <p:nvPr/>
        </p:nvSpPr>
        <p:spPr>
          <a:xfrm>
            <a:off x="676656" y="984504"/>
            <a:ext cx="5391912" cy="387096"/>
          </a:xfrm>
          <a:prstGeom prst="rect">
            <a:avLst/>
          </a:prstGeom>
        </p:spPr>
        <p:txBody>
          <a:bodyPr wrap="none" lIns="0" tIns="0" rIns="0" bIns="0">
            <a:noAutofit/>
          </a:bodyPr>
          <a:lstStyle/>
          <a:p>
            <a:pPr indent="0">
              <a:spcAft>
                <a:spcPts val="3780"/>
              </a:spcAft>
            </a:pPr>
            <a:r>
              <a:rPr lang="en-US" sz="3900" b="1">
                <a:solidFill>
                  <a:srgbClr val="FF0000"/>
                </a:solidFill>
                <a:latin typeface="Times New Roman"/>
              </a:rPr>
              <a:t>Pacemakers of the Heart</a:t>
            </a:r>
          </a:p>
        </p:txBody>
      </p:sp>
      <p:sp>
        <p:nvSpPr>
          <p:cNvPr id="4" name="Rectangle 3"/>
          <p:cNvSpPr/>
          <p:nvPr/>
        </p:nvSpPr>
        <p:spPr>
          <a:xfrm>
            <a:off x="807720" y="2054352"/>
            <a:ext cx="7738872" cy="3179064"/>
          </a:xfrm>
          <a:prstGeom prst="rect">
            <a:avLst/>
          </a:prstGeom>
        </p:spPr>
        <p:txBody>
          <a:bodyPr lIns="0" tIns="0" rIns="0" bIns="0">
            <a:noAutofit/>
          </a:bodyPr>
          <a:lstStyle/>
          <a:p>
            <a:pPr indent="0">
              <a:lnSpc>
                <a:spcPts val="2904"/>
              </a:lnSpc>
              <a:spcBef>
                <a:spcPts val="3780"/>
              </a:spcBef>
              <a:spcAft>
                <a:spcPts val="2730"/>
              </a:spcAft>
            </a:pPr>
            <a:r>
              <a:rPr lang="en-US" sz="2400">
                <a:solidFill>
                  <a:srgbClr val="FF5050"/>
                </a:solidFill>
                <a:latin typeface="Times New Roman"/>
              </a:rPr>
              <a:t>SA Node </a:t>
            </a:r>
            <a:r>
              <a:rPr lang="en-US" sz="2400">
                <a:latin typeface="Times New Roman"/>
              </a:rPr>
              <a:t>- Dominant pacemaker with an intrinsic rate of 60 -100 beats/minute.</a:t>
            </a:r>
          </a:p>
          <a:p>
            <a:pPr indent="0">
              <a:lnSpc>
                <a:spcPts val="2904"/>
              </a:lnSpc>
              <a:spcAft>
                <a:spcPts val="2730"/>
              </a:spcAft>
            </a:pPr>
            <a:r>
              <a:rPr lang="en-US" sz="2400">
                <a:solidFill>
                  <a:srgbClr val="FF5050"/>
                </a:solidFill>
                <a:latin typeface="Times New Roman"/>
              </a:rPr>
              <a:t>AV Node </a:t>
            </a:r>
            <a:r>
              <a:rPr lang="en-US" sz="2400">
                <a:latin typeface="Times New Roman"/>
              </a:rPr>
              <a:t>- Back-up pacemaker with an intrinsic rate of 40 - 60 beats/minute.</a:t>
            </a:r>
          </a:p>
          <a:p>
            <a:pPr indent="0">
              <a:lnSpc>
                <a:spcPts val="2856"/>
              </a:lnSpc>
            </a:pPr>
            <a:r>
              <a:rPr lang="en-US" sz="2400">
                <a:solidFill>
                  <a:srgbClr val="FF5050"/>
                </a:solidFill>
                <a:latin typeface="Times New Roman"/>
              </a:rPr>
              <a:t>V entricular cells </a:t>
            </a:r>
            <a:r>
              <a:rPr lang="en-US" sz="2400">
                <a:latin typeface="Times New Roman"/>
              </a:rPr>
              <a:t>- Back-up pacemaker with an intrinsic rate of 20 - 45 bpm.</a:t>
            </a:r>
          </a:p>
        </p:txBody>
      </p:sp>
    </p:spTree>
  </p:cSld>
  <p:clrMapOvr>
    <a:overrideClrMapping bg1="lt1" tx1="dk1" bg2="lt2" tx2="dk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
            <a:ext cx="9144000" cy="1027176"/>
          </a:xfrm>
          <a:prstGeom prst="rect">
            <a:avLst/>
          </a:prstGeom>
        </p:spPr>
      </p:pic>
      <p:pic>
        <p:nvPicPr>
          <p:cNvPr id="3" name="Picture 2"/>
          <p:cNvPicPr>
            <a:picLocks noChangeAspect="1"/>
          </p:cNvPicPr>
          <p:nvPr/>
        </p:nvPicPr>
        <p:blipFill>
          <a:blip r:embed="rId3"/>
          <a:stretch>
            <a:fillRect/>
          </a:stretch>
        </p:blipFill>
        <p:spPr>
          <a:xfrm>
            <a:off x="457200" y="2103120"/>
            <a:ext cx="8232648" cy="4062984"/>
          </a:xfrm>
          <a:prstGeom prst="rect">
            <a:avLst/>
          </a:prstGeom>
        </p:spPr>
      </p:pic>
      <p:sp>
        <p:nvSpPr>
          <p:cNvPr id="4" name="Rectangle 3"/>
          <p:cNvSpPr/>
          <p:nvPr/>
        </p:nvSpPr>
        <p:spPr>
          <a:xfrm>
            <a:off x="454152" y="1383792"/>
            <a:ext cx="2703576" cy="490728"/>
          </a:xfrm>
          <a:prstGeom prst="rect">
            <a:avLst/>
          </a:prstGeom>
        </p:spPr>
        <p:txBody>
          <a:bodyPr wrap="none" lIns="0" tIns="0" rIns="0" bIns="0">
            <a:noAutofit/>
          </a:bodyPr>
          <a:lstStyle/>
          <a:p>
            <a:pPr indent="0"/>
            <a:r>
              <a:rPr lang="en-US" sz="3900" b="1">
                <a:solidFill>
                  <a:srgbClr val="FF0000"/>
                </a:solidFill>
                <a:latin typeface="Times New Roman"/>
              </a:rPr>
              <a:t>Type of MI?</a:t>
            </a: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1139952" y="646176"/>
            <a:ext cx="5480304" cy="518160"/>
          </a:xfrm>
          <a:prstGeom prst="rect">
            <a:avLst/>
          </a:prstGeom>
        </p:spPr>
        <p:txBody>
          <a:bodyPr wrap="none" lIns="0" tIns="0" rIns="0" bIns="0">
            <a:noAutofit/>
          </a:bodyPr>
          <a:lstStyle/>
          <a:p>
            <a:pPr indent="0"/>
            <a:r>
              <a:rPr lang="en-US" sz="3600" b="1">
                <a:solidFill>
                  <a:srgbClr val="FF0000"/>
                </a:solidFill>
                <a:latin typeface="Times New Roman"/>
              </a:rPr>
              <a:t>Normal Conduction System</a:t>
            </a:r>
          </a:p>
        </p:txBody>
      </p:sp>
      <p:pic>
        <p:nvPicPr>
          <p:cNvPr id="12290" name="Picture 2" descr="C:\Users\Admin\Desktop\dr. viral\download (1).jpg"/>
          <p:cNvPicPr>
            <a:picLocks noChangeAspect="1" noChangeArrowheads="1"/>
          </p:cNvPicPr>
          <p:nvPr/>
        </p:nvPicPr>
        <p:blipFill>
          <a:blip r:embed="rId2"/>
          <a:srcRect/>
          <a:stretch>
            <a:fillRect/>
          </a:stretch>
        </p:blipFill>
        <p:spPr bwMode="auto">
          <a:xfrm>
            <a:off x="867823" y="2514599"/>
            <a:ext cx="7069820" cy="397328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170432"/>
          </a:xfrm>
          <a:prstGeom prst="rect">
            <a:avLst/>
          </a:prstGeom>
        </p:spPr>
      </p:pic>
      <p:sp>
        <p:nvSpPr>
          <p:cNvPr id="3" name="Rectangle 2"/>
          <p:cNvSpPr/>
          <p:nvPr/>
        </p:nvSpPr>
        <p:spPr>
          <a:xfrm>
            <a:off x="533400" y="1828800"/>
            <a:ext cx="7565136" cy="3054096"/>
          </a:xfrm>
          <a:prstGeom prst="rect">
            <a:avLst/>
          </a:prstGeom>
        </p:spPr>
        <p:txBody>
          <a:bodyPr lIns="0" tIns="0" rIns="0" bIns="0">
            <a:noAutofit/>
          </a:bodyPr>
          <a:lstStyle/>
          <a:p>
            <a:pPr indent="0">
              <a:lnSpc>
                <a:spcPts val="3816"/>
              </a:lnSpc>
              <a:spcAft>
                <a:spcPts val="1470"/>
              </a:spcAft>
            </a:pPr>
            <a:r>
              <a:rPr lang="en-US" sz="3200">
                <a:latin typeface="Times New Roman"/>
              </a:rPr>
              <a:t>Measure the difference in electrical potential between two points</a:t>
            </a:r>
          </a:p>
          <a:p>
            <a:pPr indent="0" algn="just">
              <a:spcAft>
                <a:spcPts val="2730"/>
              </a:spcAft>
            </a:pPr>
            <a:r>
              <a:rPr lang="en-US" sz="2400">
                <a:latin typeface="Times New Roman"/>
              </a:rPr>
              <a:t>1.    Bipolar Leads: Two different points on the body.</a:t>
            </a:r>
          </a:p>
          <a:p>
            <a:pPr marL="368300" indent="-368300">
              <a:lnSpc>
                <a:spcPts val="2880"/>
              </a:lnSpc>
            </a:pPr>
            <a:r>
              <a:rPr lang="en-US" sz="2400">
                <a:latin typeface="Times New Roman"/>
              </a:rPr>
              <a:t>2.    Unipolar Leads: One point on the body and a virtual reference point with zero electrical potential, located in the center of the heart .</a:t>
            </a: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r. viral\norm.png"/>
          <p:cNvPicPr>
            <a:picLocks noChangeAspect="1" noChangeArrowheads="1"/>
          </p:cNvPicPr>
          <p:nvPr/>
        </p:nvPicPr>
        <p:blipFill>
          <a:blip r:embed="rId2"/>
          <a:srcRect/>
          <a:stretch>
            <a:fillRect/>
          </a:stretch>
        </p:blipFill>
        <p:spPr bwMode="auto">
          <a:xfrm>
            <a:off x="685800" y="2414588"/>
            <a:ext cx="7772400" cy="431482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246632"/>
          </a:xfrm>
          <a:prstGeom prst="rect">
            <a:avLst/>
          </a:prstGeom>
        </p:spPr>
      </p:pic>
      <p:sp>
        <p:nvSpPr>
          <p:cNvPr id="3" name="Rectangle 2"/>
          <p:cNvSpPr/>
          <p:nvPr/>
        </p:nvSpPr>
        <p:spPr>
          <a:xfrm>
            <a:off x="704088" y="1917191"/>
            <a:ext cx="6915912" cy="3286179"/>
          </a:xfrm>
          <a:prstGeom prst="rect">
            <a:avLst/>
          </a:prstGeom>
        </p:spPr>
        <p:txBody>
          <a:bodyPr lIns="0" tIns="0" rIns="0" bIns="0">
            <a:noAutofit/>
          </a:bodyPr>
          <a:lstStyle/>
          <a:p>
            <a:pPr indent="0">
              <a:spcAft>
                <a:spcPts val="2730"/>
              </a:spcAft>
            </a:pPr>
            <a:r>
              <a:rPr lang="en-US" sz="2400" b="1" dirty="0">
                <a:latin typeface="Times New Roman"/>
              </a:rPr>
              <a:t>The standard ECG has 12 leads:</a:t>
            </a:r>
          </a:p>
          <a:p>
            <a:pPr marL="1683512" indent="0">
              <a:lnSpc>
                <a:spcPts val="4368"/>
              </a:lnSpc>
            </a:pPr>
            <a:r>
              <a:rPr lang="en-US" sz="2400" dirty="0">
                <a:latin typeface="Times New Roman"/>
              </a:rPr>
              <a:t>3 Standard Limb </a:t>
            </a:r>
            <a:r>
              <a:rPr lang="en-US" sz="2400" dirty="0" smtClean="0">
                <a:latin typeface="Times New Roman"/>
              </a:rPr>
              <a:t>Leads</a:t>
            </a:r>
          </a:p>
          <a:p>
            <a:pPr marL="1683512" indent="0">
              <a:lnSpc>
                <a:spcPts val="4368"/>
              </a:lnSpc>
            </a:pPr>
            <a:r>
              <a:rPr lang="en-US" sz="2400" dirty="0" smtClean="0">
                <a:latin typeface="Times New Roman"/>
              </a:rPr>
              <a:t> </a:t>
            </a:r>
            <a:r>
              <a:rPr lang="en-US" sz="2400" dirty="0">
                <a:latin typeface="Times New Roman"/>
              </a:rPr>
              <a:t>3 Augmented Limb Leads </a:t>
            </a:r>
            <a:endParaRPr lang="en-US" sz="2400" dirty="0" smtClean="0">
              <a:latin typeface="Times New Roman"/>
            </a:endParaRPr>
          </a:p>
          <a:p>
            <a:pPr marL="1683512" indent="0">
              <a:lnSpc>
                <a:spcPts val="4368"/>
              </a:lnSpc>
            </a:pPr>
            <a:r>
              <a:rPr lang="en-US" sz="2400" dirty="0" smtClean="0">
                <a:latin typeface="Times New Roman"/>
              </a:rPr>
              <a:t>6 Pre-cordial </a:t>
            </a:r>
            <a:r>
              <a:rPr lang="en-US" sz="2400" dirty="0">
                <a:latin typeface="Times New Roman"/>
              </a:rPr>
              <a:t>Leads</a:t>
            </a:r>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127760"/>
          </a:xfrm>
          <a:prstGeom prst="rect">
            <a:avLst/>
          </a:prstGeom>
        </p:spPr>
      </p:pic>
      <p:sp>
        <p:nvSpPr>
          <p:cNvPr id="4" name="Rectangle 3"/>
          <p:cNvSpPr/>
          <p:nvPr/>
        </p:nvSpPr>
        <p:spPr>
          <a:xfrm>
            <a:off x="673608" y="1746504"/>
            <a:ext cx="8016240" cy="3011424"/>
          </a:xfrm>
          <a:prstGeom prst="rect">
            <a:avLst/>
          </a:prstGeom>
        </p:spPr>
        <p:txBody>
          <a:bodyPr lIns="0" tIns="0" rIns="0" bIns="0">
            <a:noAutofit/>
          </a:bodyPr>
          <a:lstStyle/>
          <a:p>
            <a:pPr indent="0">
              <a:spcAft>
                <a:spcPts val="1260"/>
              </a:spcAft>
            </a:pPr>
            <a:r>
              <a:rPr lang="en-US" sz="2600" dirty="0" smtClean="0">
                <a:latin typeface="Times New Roman"/>
              </a:rPr>
              <a:t>Standard Limb </a:t>
            </a:r>
            <a:r>
              <a:rPr lang="en-US" sz="2600" dirty="0">
                <a:latin typeface="Times New Roman"/>
              </a:rPr>
              <a:t>leads are I, II, II.</a:t>
            </a:r>
          </a:p>
          <a:p>
            <a:pPr indent="0">
              <a:lnSpc>
                <a:spcPts val="3120"/>
              </a:lnSpc>
              <a:spcAft>
                <a:spcPts val="210"/>
              </a:spcAft>
            </a:pPr>
            <a:r>
              <a:rPr lang="en-US" sz="2600" dirty="0">
                <a:latin typeface="Times New Roman"/>
              </a:rPr>
              <a:t>Each of the leads are bipolar; i.e., it requires two sensors on the skin to make a lead.</a:t>
            </a:r>
          </a:p>
          <a:p>
            <a:pPr indent="0">
              <a:spcAft>
                <a:spcPts val="1260"/>
              </a:spcAft>
            </a:pPr>
            <a:r>
              <a:rPr lang="en-US" sz="2600" dirty="0">
                <a:latin typeface="Times New Roman"/>
              </a:rPr>
              <a:t>If one connects a line between two sensors, one has a vector.</a:t>
            </a:r>
          </a:p>
          <a:p>
            <a:pPr indent="0">
              <a:lnSpc>
                <a:spcPts val="3120"/>
              </a:lnSpc>
              <a:spcAft>
                <a:spcPts val="210"/>
              </a:spcAft>
            </a:pPr>
            <a:r>
              <a:rPr lang="en-US" sz="2600" dirty="0">
                <a:latin typeface="Times New Roman"/>
              </a:rPr>
              <a:t>There will be a positive end at one electrode and negative at the other.</a:t>
            </a:r>
          </a:p>
          <a:p>
            <a:pPr indent="0">
              <a:lnSpc>
                <a:spcPts val="3096"/>
              </a:lnSpc>
            </a:pPr>
            <a:r>
              <a:rPr lang="en-US" sz="2600" dirty="0">
                <a:latin typeface="Times New Roman"/>
              </a:rPr>
              <a:t>The positioning for leads I, II, and III were first given by </a:t>
            </a:r>
          </a:p>
        </p:txBody>
      </p:sp>
      <p:sp>
        <p:nvSpPr>
          <p:cNvPr id="5" name="Rectangle 4"/>
          <p:cNvSpPr/>
          <p:nvPr/>
        </p:nvSpPr>
        <p:spPr>
          <a:xfrm>
            <a:off x="679704" y="4849368"/>
            <a:ext cx="4407408" cy="298704"/>
          </a:xfrm>
          <a:prstGeom prst="rect">
            <a:avLst/>
          </a:prstGeom>
        </p:spPr>
        <p:txBody>
          <a:bodyPr wrap="none" lIns="0" tIns="0" rIns="0" bIns="0">
            <a:noAutofit/>
          </a:bodyPr>
          <a:lstStyle/>
          <a:p>
            <a:pPr indent="0">
              <a:lnSpc>
                <a:spcPts val="3096"/>
              </a:lnSpc>
            </a:pPr>
            <a:r>
              <a:rPr lang="en-US" sz="2600">
                <a:latin typeface="Times New Roman"/>
              </a:rPr>
              <a:t>Einthoven (Einthoven’s triangle).</a:t>
            </a: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1338943" y="1643743"/>
            <a:ext cx="7543800" cy="51054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0" y="1670304"/>
            <a:ext cx="9144000" cy="47244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264" y="307848"/>
            <a:ext cx="4142232" cy="3112008"/>
          </a:xfrm>
          <a:prstGeom prst="rect">
            <a:avLst/>
          </a:prstGeom>
        </p:spPr>
      </p:pic>
      <p:pic>
        <p:nvPicPr>
          <p:cNvPr id="3" name="Picture 2"/>
          <p:cNvPicPr>
            <a:picLocks noChangeAspect="1"/>
          </p:cNvPicPr>
          <p:nvPr/>
        </p:nvPicPr>
        <p:blipFill>
          <a:blip r:embed="rId3"/>
          <a:stretch>
            <a:fillRect/>
          </a:stretch>
        </p:blipFill>
        <p:spPr>
          <a:xfrm>
            <a:off x="88392" y="3983736"/>
            <a:ext cx="4184904" cy="2819400"/>
          </a:xfrm>
          <a:prstGeom prst="rect">
            <a:avLst/>
          </a:prstGeom>
        </p:spPr>
      </p:pic>
      <p:pic>
        <p:nvPicPr>
          <p:cNvPr id="4" name="Picture 3"/>
          <p:cNvPicPr>
            <a:picLocks noChangeAspect="1"/>
          </p:cNvPicPr>
          <p:nvPr/>
        </p:nvPicPr>
        <p:blipFill>
          <a:blip r:embed="rId4"/>
          <a:stretch>
            <a:fillRect/>
          </a:stretch>
        </p:blipFill>
        <p:spPr>
          <a:xfrm>
            <a:off x="4489704" y="0"/>
            <a:ext cx="4654296" cy="2685288"/>
          </a:xfrm>
          <a:prstGeom prst="rect">
            <a:avLst/>
          </a:prstGeom>
        </p:spPr>
      </p:pic>
      <p:pic>
        <p:nvPicPr>
          <p:cNvPr id="5" name="Picture 4"/>
          <p:cNvPicPr>
            <a:picLocks noChangeAspect="1"/>
          </p:cNvPicPr>
          <p:nvPr/>
        </p:nvPicPr>
        <p:blipFill>
          <a:blip r:embed="rId5"/>
          <a:stretch>
            <a:fillRect/>
          </a:stretch>
        </p:blipFill>
        <p:spPr>
          <a:xfrm>
            <a:off x="4642104" y="2782824"/>
            <a:ext cx="3340608" cy="3913632"/>
          </a:xfrm>
          <a:prstGeom prst="rect">
            <a:avLst/>
          </a:prstGeom>
        </p:spPr>
      </p:pic>
      <p:pic>
        <p:nvPicPr>
          <p:cNvPr id="6" name="Picture 5"/>
          <p:cNvPicPr>
            <a:picLocks noChangeAspect="1"/>
          </p:cNvPicPr>
          <p:nvPr/>
        </p:nvPicPr>
        <p:blipFill>
          <a:blip r:embed="rId6"/>
          <a:stretch>
            <a:fillRect/>
          </a:stretch>
        </p:blipFill>
        <p:spPr>
          <a:xfrm>
            <a:off x="8028432" y="3322320"/>
            <a:ext cx="1005840" cy="3294888"/>
          </a:xfrm>
          <a:prstGeom prst="rect">
            <a:avLst/>
          </a:prstGeom>
        </p:spPr>
      </p:pic>
      <p:sp>
        <p:nvSpPr>
          <p:cNvPr id="7" name="Rectangle 6"/>
          <p:cNvSpPr/>
          <p:nvPr/>
        </p:nvSpPr>
        <p:spPr>
          <a:xfrm>
            <a:off x="48768" y="60960"/>
            <a:ext cx="4078224" cy="256032"/>
          </a:xfrm>
          <a:prstGeom prst="rect">
            <a:avLst/>
          </a:prstGeom>
        </p:spPr>
        <p:txBody>
          <a:bodyPr wrap="none" lIns="0" tIns="0" rIns="0" bIns="0">
            <a:noAutofit/>
          </a:bodyPr>
          <a:lstStyle/>
          <a:p>
            <a:pPr indent="0"/>
            <a:r>
              <a:rPr lang="en-US" sz="1400" b="1">
                <a:latin typeface="Arial"/>
              </a:rPr>
              <a:t>Standard Chest Lead Electrode Placement</a:t>
            </a:r>
          </a:p>
        </p:txBody>
      </p:sp>
      <p:sp>
        <p:nvSpPr>
          <p:cNvPr id="8" name="Rectangle 7"/>
          <p:cNvSpPr/>
          <p:nvPr/>
        </p:nvSpPr>
        <p:spPr>
          <a:xfrm>
            <a:off x="329184" y="3773424"/>
            <a:ext cx="1133856" cy="164592"/>
          </a:xfrm>
          <a:prstGeom prst="rect">
            <a:avLst/>
          </a:prstGeom>
        </p:spPr>
        <p:txBody>
          <a:bodyPr wrap="none" lIns="0" tIns="0" rIns="0" bIns="0">
            <a:noAutofit/>
          </a:bodyPr>
          <a:lstStyle/>
          <a:p>
            <a:pPr indent="0"/>
            <a:r>
              <a:rPr lang="en-US" sz="1300">
                <a:solidFill>
                  <a:srgbClr val="30292A"/>
                </a:solidFill>
                <a:latin typeface="Arial"/>
              </a:rPr>
              <a:t>Midclavicular</a:t>
            </a:r>
          </a:p>
        </p:txBody>
      </p:sp>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4904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3"/>
          <a:stretch>
            <a:fillRect/>
          </a:stretch>
        </p:blipFill>
        <p:spPr>
          <a:xfrm>
            <a:off x="0" y="1752600"/>
            <a:ext cx="9144000" cy="5105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6728" y="6096"/>
            <a:ext cx="6361176" cy="676656"/>
          </a:xfrm>
          <a:prstGeom prst="rect">
            <a:avLst/>
          </a:prstGeom>
        </p:spPr>
      </p:pic>
      <p:sp>
        <p:nvSpPr>
          <p:cNvPr id="3" name="Rectangle 2"/>
          <p:cNvSpPr/>
          <p:nvPr/>
        </p:nvSpPr>
        <p:spPr>
          <a:xfrm>
            <a:off x="786384" y="609600"/>
            <a:ext cx="7211568" cy="573024"/>
          </a:xfrm>
          <a:prstGeom prst="rect">
            <a:avLst/>
          </a:prstGeom>
        </p:spPr>
        <p:txBody>
          <a:bodyPr wrap="none" lIns="0" tIns="0" rIns="0" bIns="0">
            <a:noAutofit/>
          </a:bodyPr>
          <a:lstStyle/>
          <a:p>
            <a:pPr indent="0">
              <a:spcAft>
                <a:spcPts val="5460"/>
              </a:spcAft>
            </a:pPr>
            <a:r>
              <a:rPr lang="en-US" sz="3900" b="1" dirty="0" smtClean="0">
                <a:solidFill>
                  <a:srgbClr val="FF0000"/>
                </a:solidFill>
                <a:latin typeface="Times New Roman"/>
              </a:rPr>
              <a:t> clinical </a:t>
            </a:r>
            <a:r>
              <a:rPr lang="en-US" sz="3900" b="1" dirty="0">
                <a:solidFill>
                  <a:srgbClr val="FF0000"/>
                </a:solidFill>
                <a:latin typeface="Times New Roman"/>
              </a:rPr>
              <a:t>Interpretation of the </a:t>
            </a:r>
            <a:r>
              <a:rPr lang="en-US" sz="3900" b="1" dirty="0" smtClean="0">
                <a:solidFill>
                  <a:srgbClr val="FF0000"/>
                </a:solidFill>
                <a:latin typeface="Times New Roman"/>
              </a:rPr>
              <a:t>ECG</a:t>
            </a:r>
            <a:endParaRPr lang="en-US" sz="3900" b="1" dirty="0">
              <a:solidFill>
                <a:srgbClr val="FF0000"/>
              </a:solidFill>
              <a:latin typeface="Times New Roman"/>
            </a:endParaRPr>
          </a:p>
        </p:txBody>
      </p:sp>
      <p:sp>
        <p:nvSpPr>
          <p:cNvPr id="4" name="Rectangle 3"/>
          <p:cNvSpPr/>
          <p:nvPr/>
        </p:nvSpPr>
        <p:spPr>
          <a:xfrm>
            <a:off x="557784" y="2048256"/>
            <a:ext cx="7918704" cy="2825496"/>
          </a:xfrm>
          <a:prstGeom prst="rect">
            <a:avLst/>
          </a:prstGeom>
        </p:spPr>
        <p:txBody>
          <a:bodyPr lIns="0" tIns="0" rIns="0" bIns="0">
            <a:noAutofit/>
          </a:bodyPr>
          <a:lstStyle/>
          <a:p>
            <a:pPr marL="279400" indent="-279400">
              <a:lnSpc>
                <a:spcPts val="3144"/>
              </a:lnSpc>
              <a:spcBef>
                <a:spcPts val="5460"/>
              </a:spcBef>
              <a:spcAft>
                <a:spcPts val="210"/>
              </a:spcAft>
            </a:pPr>
            <a:r>
              <a:rPr lang="en-US" sz="2600" dirty="0">
                <a:solidFill>
                  <a:srgbClr val="0BD0D9"/>
                </a:solidFill>
                <a:latin typeface="Times New Roman"/>
              </a:rPr>
              <a:t>•    </a:t>
            </a:r>
            <a:r>
              <a:rPr lang="en-US" sz="2600" dirty="0">
                <a:latin typeface="Times New Roman"/>
              </a:rPr>
              <a:t>Accurate analysis of ECGs requires thoroughness and care.</a:t>
            </a:r>
          </a:p>
          <a:p>
            <a:pPr marL="279400" indent="-279400">
              <a:lnSpc>
                <a:spcPts val="3120"/>
              </a:lnSpc>
              <a:spcAft>
                <a:spcPts val="210"/>
              </a:spcAft>
            </a:pPr>
            <a:r>
              <a:rPr lang="en-US" sz="2600" dirty="0">
                <a:solidFill>
                  <a:srgbClr val="0BD0D9"/>
                </a:solidFill>
                <a:latin typeface="Times New Roman"/>
              </a:rPr>
              <a:t>•  </a:t>
            </a:r>
            <a:endParaRPr lang="en-US" sz="2600" dirty="0" smtClean="0">
              <a:solidFill>
                <a:srgbClr val="0BD0D9"/>
              </a:solidFill>
              <a:latin typeface="Times New Roman"/>
            </a:endParaRPr>
          </a:p>
          <a:p>
            <a:pPr marL="279400" indent="-279400">
              <a:lnSpc>
                <a:spcPts val="3120"/>
              </a:lnSpc>
              <a:spcAft>
                <a:spcPts val="210"/>
              </a:spcAft>
            </a:pPr>
            <a:r>
              <a:rPr lang="en-US" sz="2600" dirty="0" smtClean="0">
                <a:solidFill>
                  <a:srgbClr val="0BD0D9"/>
                </a:solidFill>
                <a:latin typeface="Times New Roman"/>
              </a:rPr>
              <a:t>      </a:t>
            </a:r>
            <a:r>
              <a:rPr lang="en-US" sz="2600" dirty="0" smtClean="0">
                <a:latin typeface="Times New Roman"/>
              </a:rPr>
              <a:t>The </a:t>
            </a:r>
            <a:r>
              <a:rPr lang="en-US" sz="2600" dirty="0">
                <a:latin typeface="Times New Roman"/>
              </a:rPr>
              <a:t>patient's age, gender, and clinical status should always be taken into account.</a:t>
            </a:r>
          </a:p>
          <a:p>
            <a:pPr marL="279400" indent="-279400">
              <a:lnSpc>
                <a:spcPts val="3120"/>
              </a:lnSpc>
            </a:pPr>
            <a:r>
              <a:rPr lang="en-US" sz="2600" dirty="0">
                <a:solidFill>
                  <a:srgbClr val="0BD0D9"/>
                </a:solidFill>
                <a:latin typeface="Times New Roman"/>
              </a:rPr>
              <a:t>•   </a:t>
            </a:r>
            <a:endParaRPr lang="en-US" sz="2600" dirty="0" smtClean="0">
              <a:solidFill>
                <a:srgbClr val="0BD0D9"/>
              </a:solidFill>
              <a:latin typeface="Times New Roman"/>
            </a:endParaRPr>
          </a:p>
          <a:p>
            <a:pPr marL="279400" indent="-279400">
              <a:lnSpc>
                <a:spcPts val="3120"/>
              </a:lnSpc>
            </a:pPr>
            <a:r>
              <a:rPr lang="en-US" sz="2600" dirty="0" smtClean="0">
                <a:solidFill>
                  <a:srgbClr val="0BD0D9"/>
                </a:solidFill>
                <a:latin typeface="Times New Roman"/>
              </a:rPr>
              <a:t>      </a:t>
            </a:r>
            <a:r>
              <a:rPr lang="en-US" sz="2600" dirty="0">
                <a:latin typeface="Times New Roman"/>
              </a:rPr>
              <a:t>Many mistakes in ECG interpretation are errors of omission. Therefore, a systematic approach is essential.</a:t>
            </a:r>
          </a:p>
        </p:txBody>
      </p:sp>
    </p:spTree>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5184648" y="2459736"/>
            <a:ext cx="3523488" cy="2816352"/>
          </a:xfrm>
          <a:prstGeom prst="rect">
            <a:avLst/>
          </a:prstGeom>
        </p:spPr>
      </p:pic>
      <p:pic>
        <p:nvPicPr>
          <p:cNvPr id="4" name="Picture 3"/>
          <p:cNvPicPr>
            <a:picLocks noChangeAspect="1"/>
          </p:cNvPicPr>
          <p:nvPr/>
        </p:nvPicPr>
        <p:blipFill>
          <a:blip r:embed="rId4"/>
          <a:stretch>
            <a:fillRect/>
          </a:stretch>
        </p:blipFill>
        <p:spPr>
          <a:xfrm>
            <a:off x="679704" y="5538216"/>
            <a:ext cx="7787640" cy="950976"/>
          </a:xfrm>
          <a:prstGeom prst="rect">
            <a:avLst/>
          </a:prstGeom>
        </p:spPr>
      </p:pic>
      <p:sp>
        <p:nvSpPr>
          <p:cNvPr id="5" name="Rectangle 4"/>
          <p:cNvSpPr/>
          <p:nvPr/>
        </p:nvSpPr>
        <p:spPr>
          <a:xfrm>
            <a:off x="454152" y="1383792"/>
            <a:ext cx="3648456" cy="2816352"/>
          </a:xfrm>
          <a:prstGeom prst="rect">
            <a:avLst/>
          </a:prstGeom>
        </p:spPr>
        <p:txBody>
          <a:bodyPr lIns="0" tIns="0" rIns="0" bIns="0">
            <a:noAutofit/>
          </a:bodyPr>
          <a:lstStyle/>
          <a:p>
            <a:pPr indent="0">
              <a:spcAft>
                <a:spcPts val="1470"/>
              </a:spcAft>
            </a:pPr>
            <a:r>
              <a:rPr lang="en-US" sz="3900" b="1">
                <a:solidFill>
                  <a:srgbClr val="FF0000"/>
                </a:solidFill>
                <a:latin typeface="Times New Roman"/>
              </a:rPr>
              <a:t>The ECG Paper</a:t>
            </a:r>
          </a:p>
          <a:p>
            <a:pPr indent="0" algn="just">
              <a:lnSpc>
                <a:spcPts val="3504"/>
              </a:lnSpc>
            </a:pPr>
            <a:r>
              <a:rPr lang="en-US" sz="2600">
                <a:solidFill>
                  <a:srgbClr val="0BD0D9"/>
                </a:solidFill>
                <a:latin typeface="Times New Roman"/>
              </a:rPr>
              <a:t>•    </a:t>
            </a:r>
            <a:r>
              <a:rPr lang="en-US" sz="2600">
                <a:latin typeface="Times New Roman"/>
              </a:rPr>
              <a:t>Horizontally</a:t>
            </a:r>
          </a:p>
          <a:p>
            <a:pPr marL="508000" indent="0" algn="just">
              <a:lnSpc>
                <a:spcPts val="3504"/>
              </a:lnSpc>
            </a:pPr>
            <a:r>
              <a:rPr lang="en-US" sz="2400">
                <a:solidFill>
                  <a:srgbClr val="0F6FC6"/>
                </a:solidFill>
                <a:latin typeface="Times New Roman"/>
              </a:rPr>
              <a:t>•    </a:t>
            </a:r>
            <a:r>
              <a:rPr lang="en-US" sz="2400">
                <a:latin typeface="Times New Roman"/>
              </a:rPr>
              <a:t>One small box - 0.04 s</a:t>
            </a:r>
          </a:p>
          <a:p>
            <a:pPr marL="508000" indent="0" algn="just">
              <a:lnSpc>
                <a:spcPts val="3504"/>
              </a:lnSpc>
            </a:pPr>
            <a:r>
              <a:rPr lang="en-US" sz="2400">
                <a:solidFill>
                  <a:srgbClr val="0F6FC6"/>
                </a:solidFill>
                <a:latin typeface="Times New Roman"/>
              </a:rPr>
              <a:t>•    </a:t>
            </a:r>
            <a:r>
              <a:rPr lang="en-US" sz="2400">
                <a:latin typeface="Times New Roman"/>
              </a:rPr>
              <a:t>One large box - 0.20 s</a:t>
            </a:r>
          </a:p>
          <a:p>
            <a:pPr indent="0" algn="just">
              <a:spcAft>
                <a:spcPts val="1050"/>
              </a:spcAft>
            </a:pPr>
            <a:r>
              <a:rPr lang="en-US" sz="2600">
                <a:solidFill>
                  <a:srgbClr val="0BD0D9"/>
                </a:solidFill>
                <a:latin typeface="Times New Roman"/>
              </a:rPr>
              <a:t>•    </a:t>
            </a:r>
            <a:r>
              <a:rPr lang="en-US" sz="2600">
                <a:latin typeface="Times New Roman"/>
              </a:rPr>
              <a:t>Vertically</a:t>
            </a:r>
          </a:p>
          <a:p>
            <a:pPr marL="508000" indent="0" algn="just"/>
            <a:r>
              <a:rPr lang="en-US" sz="2400">
                <a:solidFill>
                  <a:srgbClr val="0F6FC6"/>
                </a:solidFill>
                <a:latin typeface="Times New Roman"/>
              </a:rPr>
              <a:t>•    </a:t>
            </a:r>
            <a:r>
              <a:rPr lang="en-US" sz="2400">
                <a:latin typeface="Times New Roman"/>
              </a:rPr>
              <a:t>One large box - 0.5 mV</a:t>
            </a:r>
          </a:p>
        </p:txBody>
      </p:sp>
      <p:sp>
        <p:nvSpPr>
          <p:cNvPr id="6" name="Rectangle 5"/>
          <p:cNvSpPr/>
          <p:nvPr/>
        </p:nvSpPr>
        <p:spPr>
          <a:xfrm>
            <a:off x="8506968" y="3636264"/>
            <a:ext cx="262128" cy="493776"/>
          </a:xfrm>
          <a:prstGeom prst="rect">
            <a:avLst/>
          </a:prstGeom>
        </p:spPr>
        <p:txBody>
          <a:bodyPr vert="vert270" lIns="0" tIns="0" rIns="0" bIns="0">
            <a:noAutofit/>
          </a:bodyPr>
          <a:lstStyle/>
          <a:p>
            <a:pPr indent="0">
              <a:spcAft>
                <a:spcPts val="210"/>
              </a:spcAft>
            </a:pPr>
            <a:r>
              <a:rPr lang="en-US" sz="950" b="1" spc="-50">
                <a:solidFill>
                  <a:srgbClr val="FF0000"/>
                </a:solidFill>
                <a:latin typeface="Times New Roman"/>
              </a:rPr>
              <a:t>5 nun or</a:t>
            </a:r>
          </a:p>
          <a:p>
            <a:pPr indent="0"/>
            <a:r>
              <a:rPr lang="en-US" sz="950" b="1" spc="-50">
                <a:solidFill>
                  <a:srgbClr val="FF0000"/>
                </a:solidFill>
                <a:latin typeface="Times New Roman"/>
              </a:rPr>
              <a:t>1/2 mV</a:t>
            </a:r>
          </a:p>
        </p:txBody>
      </p:sp>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1917192" y="1932432"/>
            <a:ext cx="5309616" cy="4392168"/>
          </a:xfrm>
          <a:prstGeom prst="rect">
            <a:avLst/>
          </a:prstGeom>
        </p:spPr>
      </p:pic>
      <p:sp>
        <p:nvSpPr>
          <p:cNvPr id="4" name="Rectangle 3"/>
          <p:cNvSpPr/>
          <p:nvPr/>
        </p:nvSpPr>
        <p:spPr>
          <a:xfrm>
            <a:off x="448056" y="1383792"/>
            <a:ext cx="3855720" cy="853440"/>
          </a:xfrm>
          <a:prstGeom prst="rect">
            <a:avLst/>
          </a:prstGeom>
        </p:spPr>
        <p:txBody>
          <a:bodyPr lIns="0" tIns="0" rIns="0" bIns="0">
            <a:noAutofit/>
          </a:bodyPr>
          <a:lstStyle/>
          <a:p>
            <a:pPr indent="0">
              <a:spcAft>
                <a:spcPts val="1680"/>
              </a:spcAft>
            </a:pPr>
            <a:r>
              <a:rPr lang="en-US" sz="3600" b="1">
                <a:solidFill>
                  <a:srgbClr val="FF0000"/>
                </a:solidFill>
                <a:latin typeface="Times New Roman"/>
              </a:rPr>
              <a:t>NORMAL ECG</a:t>
            </a:r>
          </a:p>
          <a:p>
            <a:pPr marR="127000" indent="0" algn="r"/>
            <a:r>
              <a:rPr lang="en-US" sz="1300">
                <a:solidFill>
                  <a:srgbClr val="30292A"/>
                </a:solidFill>
                <a:latin typeface="Arial"/>
              </a:rPr>
              <a:t>QRS</a:t>
            </a:r>
          </a:p>
        </p:txBody>
      </p:sp>
      <p:sp>
        <p:nvSpPr>
          <p:cNvPr id="5" name="Rectangle 4"/>
          <p:cNvSpPr/>
          <p:nvPr/>
        </p:nvSpPr>
        <p:spPr>
          <a:xfrm>
            <a:off x="2097024" y="4821936"/>
            <a:ext cx="1048512" cy="134112"/>
          </a:xfrm>
          <a:prstGeom prst="rect">
            <a:avLst/>
          </a:prstGeom>
        </p:spPr>
        <p:txBody>
          <a:bodyPr wrap="none" lIns="0" tIns="0" rIns="0" bIns="0">
            <a:noAutofit/>
          </a:bodyPr>
          <a:lstStyle/>
          <a:p>
            <a:pPr indent="0"/>
            <a:r>
              <a:rPr lang="en-US" sz="1300">
                <a:solidFill>
                  <a:srgbClr val="30292A"/>
                </a:solidFill>
                <a:latin typeface="Arial"/>
              </a:rPr>
              <a:t>PR interval </a:t>
            </a:r>
            <a:r>
              <a:rPr lang="en-US" sz="1300">
                <a:latin typeface="Arial"/>
              </a:rPr>
              <a:t>&lt;</a:t>
            </a:r>
          </a:p>
        </p:txBody>
      </p:sp>
      <p:sp>
        <p:nvSpPr>
          <p:cNvPr id="6" name="Rectangle 5"/>
          <p:cNvSpPr/>
          <p:nvPr/>
        </p:nvSpPr>
        <p:spPr>
          <a:xfrm>
            <a:off x="4730496" y="5315712"/>
            <a:ext cx="969264" cy="134112"/>
          </a:xfrm>
          <a:prstGeom prst="rect">
            <a:avLst/>
          </a:prstGeom>
        </p:spPr>
        <p:txBody>
          <a:bodyPr wrap="none" lIns="0" tIns="0" rIns="0" bIns="0">
            <a:noAutofit/>
          </a:bodyPr>
          <a:lstStyle/>
          <a:p>
            <a:pPr indent="0"/>
            <a:r>
              <a:rPr lang="en-US" sz="1300">
                <a:solidFill>
                  <a:srgbClr val="30292A"/>
                </a:solidFill>
                <a:latin typeface="Arial"/>
              </a:rPr>
              <a:t>QRS interval</a:t>
            </a:r>
          </a:p>
        </p:txBody>
      </p:sp>
      <p:sp>
        <p:nvSpPr>
          <p:cNvPr id="7" name="Rectangle 6"/>
          <p:cNvSpPr/>
          <p:nvPr/>
        </p:nvSpPr>
        <p:spPr>
          <a:xfrm>
            <a:off x="4547616" y="5888736"/>
            <a:ext cx="829056" cy="134112"/>
          </a:xfrm>
          <a:prstGeom prst="rect">
            <a:avLst/>
          </a:prstGeom>
        </p:spPr>
        <p:txBody>
          <a:bodyPr wrap="none" lIns="0" tIns="0" rIns="0" bIns="0">
            <a:noAutofit/>
          </a:bodyPr>
          <a:lstStyle/>
          <a:p>
            <a:pPr indent="0"/>
            <a:r>
              <a:rPr lang="en-US" sz="1300">
                <a:solidFill>
                  <a:srgbClr val="30292A"/>
                </a:solidFill>
                <a:latin typeface="Arial"/>
              </a:rPr>
              <a:t>QT interval</a:t>
            </a:r>
          </a:p>
        </p:txBody>
      </p:sp>
      <p:sp>
        <p:nvSpPr>
          <p:cNvPr id="8" name="Rectangle 7"/>
          <p:cNvSpPr/>
          <p:nvPr/>
        </p:nvSpPr>
        <p:spPr>
          <a:xfrm>
            <a:off x="2962656" y="6211824"/>
            <a:ext cx="3200400" cy="73152"/>
          </a:xfrm>
          <a:prstGeom prst="rect">
            <a:avLst/>
          </a:prstGeom>
        </p:spPr>
        <p:txBody>
          <a:bodyPr wrap="none" lIns="0" tIns="0" rIns="0" bIns="0">
            <a:noAutofit/>
          </a:bodyPr>
          <a:lstStyle/>
          <a:p>
            <a:pPr indent="0"/>
            <a:r>
              <a:rPr lang="en-US" sz="500" i="1">
                <a:solidFill>
                  <a:srgbClr val="777678"/>
                </a:solidFill>
                <a:latin typeface="Arial"/>
              </a:rPr>
              <a:t>Frorr&gt; Gaidtterger AL CUnca) Etecrrocaratcgraohy A</a:t>
            </a:r>
            <a:r>
              <a:rPr lang="en-US" sz="500">
                <a:solidFill>
                  <a:srgbClr val="777678"/>
                </a:solidFill>
                <a:latin typeface="Arial"/>
              </a:rPr>
              <a:t> S</a:t>
            </a:r>
            <a:r>
              <a:rPr lang="en-US" sz="500" i="1">
                <a:solidFill>
                  <a:srgbClr val="777678"/>
                </a:solidFill>
                <a:latin typeface="Arial"/>
              </a:rPr>
              <a:t>'mpl/ted Approach 7th *d St Loon, CVMoshy 2006</a:t>
            </a: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694944" y="2438400"/>
            <a:ext cx="7705344" cy="1100328"/>
          </a:xfrm>
          <a:prstGeom prst="rect">
            <a:avLst/>
          </a:prstGeom>
        </p:spPr>
      </p:pic>
      <p:pic>
        <p:nvPicPr>
          <p:cNvPr id="4" name="Picture 3"/>
          <p:cNvPicPr>
            <a:picLocks noChangeAspect="1"/>
          </p:cNvPicPr>
          <p:nvPr/>
        </p:nvPicPr>
        <p:blipFill>
          <a:blip r:embed="rId4"/>
          <a:stretch>
            <a:fillRect/>
          </a:stretch>
        </p:blipFill>
        <p:spPr>
          <a:xfrm>
            <a:off x="673608" y="3739896"/>
            <a:ext cx="7751064" cy="868680"/>
          </a:xfrm>
          <a:prstGeom prst="rect">
            <a:avLst/>
          </a:prstGeom>
        </p:spPr>
      </p:pic>
      <p:pic>
        <p:nvPicPr>
          <p:cNvPr id="5" name="Picture 4"/>
          <p:cNvPicPr>
            <a:picLocks noChangeAspect="1"/>
          </p:cNvPicPr>
          <p:nvPr/>
        </p:nvPicPr>
        <p:blipFill>
          <a:blip r:embed="rId5"/>
          <a:stretch>
            <a:fillRect/>
          </a:stretch>
        </p:blipFill>
        <p:spPr>
          <a:xfrm>
            <a:off x="676656" y="4895088"/>
            <a:ext cx="7796784" cy="944880"/>
          </a:xfrm>
          <a:prstGeom prst="rect">
            <a:avLst/>
          </a:prstGeom>
        </p:spPr>
      </p:pic>
      <p:sp>
        <p:nvSpPr>
          <p:cNvPr id="6" name="Rectangle 5"/>
          <p:cNvSpPr/>
          <p:nvPr/>
        </p:nvSpPr>
        <p:spPr>
          <a:xfrm>
            <a:off x="448056" y="1383792"/>
            <a:ext cx="3553968" cy="387096"/>
          </a:xfrm>
          <a:prstGeom prst="rect">
            <a:avLst/>
          </a:prstGeom>
        </p:spPr>
        <p:txBody>
          <a:bodyPr wrap="none" lIns="0" tIns="0" rIns="0" bIns="0">
            <a:noAutofit/>
          </a:bodyPr>
          <a:lstStyle/>
          <a:p>
            <a:pPr indent="0"/>
            <a:r>
              <a:rPr lang="en-US" sz="3900" b="1">
                <a:solidFill>
                  <a:srgbClr val="FF0000"/>
                </a:solidFill>
                <a:latin typeface="Times New Roman"/>
              </a:rPr>
              <a:t>NORMAL ECG</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45008" y="1194816"/>
            <a:ext cx="7952232" cy="4861560"/>
          </a:xfrm>
          <a:prstGeom prst="rect">
            <a:avLst/>
          </a:prstGeom>
        </p:spPr>
        <p:txBody>
          <a:bodyPr lIns="0" tIns="0" rIns="0" bIns="0">
            <a:noAutofit/>
          </a:bodyPr>
          <a:lstStyle/>
          <a:p>
            <a:pPr marL="101092" indent="0">
              <a:lnSpc>
                <a:spcPts val="2880"/>
              </a:lnSpc>
              <a:spcBef>
                <a:spcPts val="630"/>
              </a:spcBef>
            </a:pPr>
            <a:r>
              <a:rPr lang="en-US" sz="2400" b="1">
                <a:solidFill>
                  <a:srgbClr val="FF0000"/>
                </a:solidFill>
                <a:latin typeface="Times New Roman"/>
              </a:rPr>
              <a:t>The following 14 points should be analyzed carefully in every ECG:</a:t>
            </a:r>
          </a:p>
          <a:p>
            <a:pPr marL="621792" marR="675640" indent="-508000">
              <a:lnSpc>
                <a:spcPts val="1728"/>
              </a:lnSpc>
            </a:pPr>
            <a:r>
              <a:rPr lang="en-US" sz="1800">
                <a:solidFill>
                  <a:srgbClr val="0BD0D9"/>
                </a:solidFill>
                <a:latin typeface="Constantia"/>
              </a:rPr>
              <a:t>1.    </a:t>
            </a:r>
            <a:r>
              <a:rPr lang="en-US" sz="1800">
                <a:latin typeface="Constantia"/>
              </a:rPr>
              <a:t>Standardization (calibration) and technical features (including lead placement and artifacts)</a:t>
            </a:r>
          </a:p>
          <a:p>
            <a:pPr marL="113792" indent="0" algn="just">
              <a:lnSpc>
                <a:spcPts val="2160"/>
              </a:lnSpc>
            </a:pPr>
            <a:r>
              <a:rPr lang="en-US" sz="1800">
                <a:solidFill>
                  <a:srgbClr val="0BD0D9"/>
                </a:solidFill>
                <a:latin typeface="Constantia"/>
              </a:rPr>
              <a:t>2.    </a:t>
            </a:r>
            <a:r>
              <a:rPr lang="en-US" sz="1800">
                <a:latin typeface="Constantia"/>
              </a:rPr>
              <a:t>Rhythm</a:t>
            </a:r>
          </a:p>
          <a:p>
            <a:pPr marL="113792" indent="0" algn="just">
              <a:lnSpc>
                <a:spcPts val="2160"/>
              </a:lnSpc>
            </a:pPr>
            <a:r>
              <a:rPr lang="en-US" sz="1800">
                <a:solidFill>
                  <a:srgbClr val="0BD0D9"/>
                </a:solidFill>
                <a:latin typeface="Constantia"/>
              </a:rPr>
              <a:t>3.    </a:t>
            </a:r>
            <a:r>
              <a:rPr lang="en-US" sz="1800">
                <a:latin typeface="Constantia"/>
              </a:rPr>
              <a:t>Heart rate,</a:t>
            </a:r>
          </a:p>
          <a:p>
            <a:pPr marL="113792" indent="0" algn="just">
              <a:lnSpc>
                <a:spcPts val="2160"/>
              </a:lnSpc>
            </a:pPr>
            <a:r>
              <a:rPr lang="en-US" sz="1800">
                <a:solidFill>
                  <a:srgbClr val="0BD0D9"/>
                </a:solidFill>
                <a:latin typeface="Constantia"/>
              </a:rPr>
              <a:t>4.    </a:t>
            </a:r>
            <a:r>
              <a:rPr lang="en-US" sz="1800">
                <a:latin typeface="Constantia"/>
              </a:rPr>
              <a:t>PR interval/AV conduction</a:t>
            </a:r>
          </a:p>
          <a:p>
            <a:pPr marL="113792" indent="0" algn="just">
              <a:lnSpc>
                <a:spcPts val="2160"/>
              </a:lnSpc>
            </a:pPr>
            <a:r>
              <a:rPr lang="en-US" sz="1800">
                <a:solidFill>
                  <a:srgbClr val="0BD0D9"/>
                </a:solidFill>
                <a:latin typeface="Constantia"/>
              </a:rPr>
              <a:t>5.    </a:t>
            </a:r>
            <a:r>
              <a:rPr lang="en-US" sz="1800">
                <a:latin typeface="Constantia"/>
              </a:rPr>
              <a:t>QRS interval</a:t>
            </a:r>
          </a:p>
          <a:p>
            <a:pPr marL="113792" indent="0" algn="just">
              <a:spcAft>
                <a:spcPts val="630"/>
              </a:spcAft>
            </a:pPr>
            <a:r>
              <a:rPr lang="en-US" sz="1800">
                <a:solidFill>
                  <a:srgbClr val="0BD0D9"/>
                </a:solidFill>
                <a:latin typeface="Constantia"/>
              </a:rPr>
              <a:t>6.    </a:t>
            </a:r>
            <a:r>
              <a:rPr lang="en-US" sz="1800">
                <a:latin typeface="Constantia"/>
              </a:rPr>
              <a:t>QT/QT</a:t>
            </a:r>
            <a:r>
              <a:rPr lang="en-US" sz="1800" baseline="-25000">
                <a:latin typeface="Constantia"/>
              </a:rPr>
              <a:t>c</a:t>
            </a:r>
            <a:r>
              <a:rPr lang="en-US" sz="1800">
                <a:latin typeface="Constantia"/>
              </a:rPr>
              <a:t> interval</a:t>
            </a:r>
          </a:p>
          <a:p>
            <a:pPr marL="113792" indent="0" algn="just">
              <a:lnSpc>
                <a:spcPts val="2160"/>
              </a:lnSpc>
            </a:pPr>
            <a:r>
              <a:rPr lang="en-US" sz="1800">
                <a:solidFill>
                  <a:srgbClr val="0BD0D9"/>
                </a:solidFill>
                <a:latin typeface="Constantia"/>
              </a:rPr>
              <a:t>7.    </a:t>
            </a:r>
            <a:r>
              <a:rPr lang="en-US" sz="1800">
                <a:latin typeface="Constantia"/>
              </a:rPr>
              <a:t>Mean QRS electrical axis</a:t>
            </a:r>
          </a:p>
          <a:p>
            <a:pPr marL="113792" indent="0" algn="just">
              <a:lnSpc>
                <a:spcPts val="2160"/>
              </a:lnSpc>
            </a:pPr>
            <a:r>
              <a:rPr lang="en-US" sz="1800">
                <a:solidFill>
                  <a:srgbClr val="0BD0D9"/>
                </a:solidFill>
                <a:latin typeface="Constantia"/>
              </a:rPr>
              <a:t>8.    </a:t>
            </a:r>
            <a:r>
              <a:rPr lang="en-US" sz="1800">
                <a:latin typeface="Constantia"/>
              </a:rPr>
              <a:t>P waves</a:t>
            </a:r>
          </a:p>
          <a:p>
            <a:pPr marL="113792" indent="0" algn="just">
              <a:lnSpc>
                <a:spcPts val="2160"/>
              </a:lnSpc>
            </a:pPr>
            <a:r>
              <a:rPr lang="en-US" sz="1800">
                <a:solidFill>
                  <a:srgbClr val="0BD0D9"/>
                </a:solidFill>
                <a:latin typeface="Constantia"/>
              </a:rPr>
              <a:t>9.    </a:t>
            </a:r>
            <a:r>
              <a:rPr lang="en-US" sz="1800">
                <a:latin typeface="Constantia"/>
              </a:rPr>
              <a:t>QRS voltages</a:t>
            </a:r>
          </a:p>
          <a:p>
            <a:pPr marL="113792" indent="0" algn="just">
              <a:lnSpc>
                <a:spcPts val="2160"/>
              </a:lnSpc>
            </a:pPr>
            <a:r>
              <a:rPr lang="en-US" sz="1800">
                <a:solidFill>
                  <a:srgbClr val="0BD0D9"/>
                </a:solidFill>
                <a:latin typeface="Constantia"/>
              </a:rPr>
              <a:t>10.    </a:t>
            </a:r>
            <a:r>
              <a:rPr lang="en-US" sz="1800">
                <a:latin typeface="Constantia"/>
              </a:rPr>
              <a:t>Precordial R-wave progression</a:t>
            </a:r>
          </a:p>
          <a:p>
            <a:pPr marL="113792" indent="0" algn="just">
              <a:lnSpc>
                <a:spcPts val="2160"/>
              </a:lnSpc>
            </a:pPr>
            <a:r>
              <a:rPr lang="en-US" sz="1800">
                <a:solidFill>
                  <a:srgbClr val="0BD0D9"/>
                </a:solidFill>
                <a:latin typeface="Constantia"/>
              </a:rPr>
              <a:t>11.    </a:t>
            </a:r>
            <a:r>
              <a:rPr lang="en-US" sz="1800">
                <a:latin typeface="Constantia"/>
              </a:rPr>
              <a:t>Abnormal Q waves</a:t>
            </a:r>
          </a:p>
          <a:p>
            <a:pPr marL="113792" indent="0" algn="just">
              <a:lnSpc>
                <a:spcPts val="2160"/>
              </a:lnSpc>
            </a:pPr>
            <a:r>
              <a:rPr lang="en-US" sz="1800">
                <a:solidFill>
                  <a:srgbClr val="0BD0D9"/>
                </a:solidFill>
                <a:latin typeface="Constantia"/>
              </a:rPr>
              <a:t>12.    </a:t>
            </a:r>
            <a:r>
              <a:rPr lang="en-US" sz="1800">
                <a:latin typeface="Constantia"/>
              </a:rPr>
              <a:t>ST segments</a:t>
            </a:r>
          </a:p>
          <a:p>
            <a:pPr marL="113792" indent="0" algn="just">
              <a:lnSpc>
                <a:spcPts val="2160"/>
              </a:lnSpc>
            </a:pPr>
            <a:r>
              <a:rPr lang="en-US" sz="1800">
                <a:solidFill>
                  <a:srgbClr val="0BD0D9"/>
                </a:solidFill>
                <a:latin typeface="Constantia"/>
              </a:rPr>
              <a:t>13.    </a:t>
            </a:r>
            <a:r>
              <a:rPr lang="en-US" sz="1800">
                <a:latin typeface="Constantia"/>
              </a:rPr>
              <a:t>T waves</a:t>
            </a:r>
          </a:p>
          <a:p>
            <a:pPr marL="113792" indent="0" algn="just">
              <a:lnSpc>
                <a:spcPts val="2160"/>
              </a:lnSpc>
            </a:pPr>
            <a:r>
              <a:rPr lang="en-US" sz="1800">
                <a:solidFill>
                  <a:srgbClr val="0BD0D9"/>
                </a:solidFill>
                <a:latin typeface="Constantia"/>
              </a:rPr>
              <a:t>14.    </a:t>
            </a:r>
            <a:r>
              <a:rPr lang="en-US" sz="1800">
                <a:latin typeface="Constantia"/>
              </a:rPr>
              <a:t>U waves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66344" y="1383792"/>
            <a:ext cx="8080248" cy="4703064"/>
          </a:xfrm>
          <a:prstGeom prst="rect">
            <a:avLst/>
          </a:prstGeom>
        </p:spPr>
        <p:txBody>
          <a:bodyPr lIns="0" tIns="0" rIns="0" bIns="0">
            <a:noAutofit/>
          </a:bodyPr>
          <a:lstStyle/>
          <a:p>
            <a:pPr marL="92456" indent="0">
              <a:spcBef>
                <a:spcPts val="1890"/>
              </a:spcBef>
              <a:spcAft>
                <a:spcPts val="2520"/>
              </a:spcAft>
            </a:pPr>
            <a:r>
              <a:rPr lang="en-US" sz="3900" b="1">
                <a:solidFill>
                  <a:srgbClr val="FF0000"/>
                </a:solidFill>
                <a:latin typeface="Times New Roman"/>
              </a:rPr>
              <a:t>Standardization</a:t>
            </a:r>
          </a:p>
          <a:p>
            <a:pPr marL="359156" indent="-266700">
              <a:lnSpc>
                <a:spcPts val="4320"/>
              </a:lnSpc>
              <a:spcAft>
                <a:spcPts val="210"/>
              </a:spcAft>
            </a:pPr>
            <a:r>
              <a:rPr lang="en-US" sz="2400">
                <a:solidFill>
                  <a:srgbClr val="0BD0D9"/>
                </a:solidFill>
                <a:latin typeface="Times New Roman"/>
              </a:rPr>
              <a:t>*    </a:t>
            </a:r>
            <a:r>
              <a:rPr lang="en-US" sz="2400">
                <a:latin typeface="Times New Roman"/>
              </a:rPr>
              <a:t>The first step while reading ECG is to look for wheather standardization is properly done.</a:t>
            </a:r>
          </a:p>
          <a:p>
            <a:pPr marL="359156" indent="-266700">
              <a:lnSpc>
                <a:spcPts val="4296"/>
              </a:lnSpc>
              <a:spcAft>
                <a:spcPts val="210"/>
              </a:spcAft>
            </a:pPr>
            <a:r>
              <a:rPr lang="en-US" sz="2400">
                <a:solidFill>
                  <a:srgbClr val="0BD0D9"/>
                </a:solidFill>
                <a:latin typeface="Times New Roman"/>
              </a:rPr>
              <a:t>*    </a:t>
            </a:r>
            <a:r>
              <a:rPr lang="en-US" sz="2400">
                <a:latin typeface="Times New Roman"/>
              </a:rPr>
              <a:t>Look for the vertical mark and see that the mark exactly covers two big squares(10 </a:t>
            </a:r>
            <a:r>
              <a:rPr lang="en-US" sz="2400" u="sng">
                <a:latin typeface="Times New Roman"/>
              </a:rPr>
              <a:t>mm</a:t>
            </a:r>
            <a:r>
              <a:rPr lang="en-US" sz="2400">
                <a:latin typeface="Times New Roman"/>
              </a:rPr>
              <a:t> or 1mV) on the graph.</a:t>
            </a:r>
          </a:p>
          <a:p>
            <a:pPr marL="92456" indent="0" algn="just">
              <a:lnSpc>
                <a:spcPts val="4896"/>
              </a:lnSpc>
            </a:pPr>
            <a:r>
              <a:rPr lang="en-US" sz="2400">
                <a:solidFill>
                  <a:srgbClr val="0BD0D9"/>
                </a:solidFill>
                <a:latin typeface="Times New Roman"/>
              </a:rPr>
              <a:t>*    </a:t>
            </a:r>
            <a:r>
              <a:rPr lang="en-US" sz="2400">
                <a:latin typeface="Times New Roman"/>
              </a:rPr>
              <a:t>Standard calibration</a:t>
            </a:r>
          </a:p>
          <a:p>
            <a:pPr marL="498856" indent="0" algn="just">
              <a:lnSpc>
                <a:spcPts val="4896"/>
              </a:lnSpc>
            </a:pPr>
            <a:r>
              <a:rPr lang="en-US" sz="2400">
                <a:solidFill>
                  <a:srgbClr val="0F6FC6"/>
                </a:solidFill>
                <a:latin typeface="Times New Roman"/>
              </a:rPr>
              <a:t>*    </a:t>
            </a:r>
            <a:r>
              <a:rPr lang="en-US" sz="2400">
                <a:latin typeface="Times New Roman"/>
              </a:rPr>
              <a:t>25 mm/s</a:t>
            </a:r>
          </a:p>
          <a:p>
            <a:pPr marL="498856" indent="0" algn="just">
              <a:lnSpc>
                <a:spcPts val="4896"/>
              </a:lnSpc>
            </a:pPr>
            <a:r>
              <a:rPr lang="en-US" sz="2400">
                <a:solidFill>
                  <a:srgbClr val="0F6FC6"/>
                </a:solidFill>
                <a:latin typeface="Times New Roman"/>
              </a:rPr>
              <a:t>*    </a:t>
            </a:r>
            <a:r>
              <a:rPr lang="en-US" sz="2400">
                <a:latin typeface="Times New Roman"/>
              </a:rPr>
              <a:t>0.1 mV/mm</a:t>
            </a:r>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5504" y="2679192"/>
            <a:ext cx="6187440" cy="3730752"/>
          </a:xfrm>
          <a:prstGeom prst="rect">
            <a:avLst/>
          </a:prstGeom>
        </p:spPr>
      </p:pic>
      <p:sp>
        <p:nvSpPr>
          <p:cNvPr id="3" name="Rectangle 2"/>
          <p:cNvSpPr/>
          <p:nvPr/>
        </p:nvSpPr>
        <p:spPr>
          <a:xfrm>
            <a:off x="2182368" y="4514088"/>
            <a:ext cx="100584" cy="179832"/>
          </a:xfrm>
          <a:prstGeom prst="rect">
            <a:avLst/>
          </a:prstGeom>
          <a:solidFill>
            <a:srgbClr val="D5D5D2"/>
          </a:solidFill>
        </p:spPr>
        <p:txBody>
          <a:bodyPr vert="vert" wrap="none" lIns="0" tIns="0" rIns="0" bIns="0">
            <a:noAutofit/>
          </a:bodyPr>
          <a:lstStyle/>
          <a:p>
            <a:pPr indent="0" algn="ctr"/>
            <a:r>
              <a:rPr lang="en-US" sz="750" i="1">
                <a:solidFill>
                  <a:srgbClr val="FFFFFF"/>
                </a:solidFill>
                <a:latin typeface="Franklin Gothic Heavy"/>
              </a:rPr>
              <a:t>¥ </a:t>
            </a:r>
            <a:r>
              <a:rPr lang="en-US" sz="750" i="1">
                <a:solidFill>
                  <a:srgbClr val="FFFFFF"/>
                </a:solidFill>
                <a:latin typeface="Times New Roman"/>
              </a:rPr>
              <a:t>9</a:t>
            </a:r>
          </a:p>
        </p:txBody>
      </p:sp>
      <p:sp>
        <p:nvSpPr>
          <p:cNvPr id="4" name="Rectangle 3"/>
          <p:cNvSpPr/>
          <p:nvPr/>
        </p:nvSpPr>
        <p:spPr>
          <a:xfrm>
            <a:off x="466344" y="1383792"/>
            <a:ext cx="3486912" cy="387096"/>
          </a:xfrm>
          <a:prstGeom prst="rect">
            <a:avLst/>
          </a:prstGeom>
        </p:spPr>
        <p:txBody>
          <a:bodyPr wrap="none" lIns="0" tIns="0" rIns="0" bIns="0">
            <a:noAutofit/>
          </a:bodyPr>
          <a:lstStyle/>
          <a:p>
            <a:pPr indent="0"/>
            <a:r>
              <a:rPr lang="en-US" sz="3900" b="1">
                <a:solidFill>
                  <a:srgbClr val="FF0000"/>
                </a:solidFill>
                <a:latin typeface="Times New Roman"/>
              </a:rPr>
              <a:t>Standardization</a:t>
            </a:r>
          </a:p>
        </p:txBody>
      </p:sp>
      <p:sp>
        <p:nvSpPr>
          <p:cNvPr id="5" name="Rectangle 4"/>
          <p:cNvSpPr/>
          <p:nvPr/>
        </p:nvSpPr>
        <p:spPr>
          <a:xfrm>
            <a:off x="1545336" y="2124456"/>
            <a:ext cx="5803392" cy="411480"/>
          </a:xfrm>
          <a:prstGeom prst="rect">
            <a:avLst/>
          </a:prstGeom>
          <a:solidFill>
            <a:srgbClr val="0403E8"/>
          </a:solidFill>
        </p:spPr>
        <p:txBody>
          <a:bodyPr wrap="none" lIns="0" tIns="0" rIns="0" bIns="0">
            <a:noAutofit/>
          </a:bodyPr>
          <a:lstStyle/>
          <a:p>
            <a:pPr indent="0"/>
            <a:r>
              <a:rPr lang="en-US" sz="3900" b="1">
                <a:solidFill>
                  <a:srgbClr val="E3C67E"/>
                </a:solidFill>
                <a:latin typeface="Times New Roman"/>
              </a:rPr>
              <a:t>STANDARDISATION ECG</a:t>
            </a:r>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2042160" y="4443984"/>
            <a:ext cx="4206240" cy="2185416"/>
          </a:xfrm>
          <a:prstGeom prst="rect">
            <a:avLst/>
          </a:prstGeom>
        </p:spPr>
      </p:pic>
      <p:sp>
        <p:nvSpPr>
          <p:cNvPr id="4" name="Rectangle 3"/>
          <p:cNvSpPr/>
          <p:nvPr/>
        </p:nvSpPr>
        <p:spPr>
          <a:xfrm>
            <a:off x="448056" y="1389888"/>
            <a:ext cx="2359152" cy="374904"/>
          </a:xfrm>
          <a:prstGeom prst="rect">
            <a:avLst/>
          </a:prstGeom>
        </p:spPr>
        <p:txBody>
          <a:bodyPr wrap="none" lIns="0" tIns="0" rIns="0" bIns="0">
            <a:noAutofit/>
          </a:bodyPr>
          <a:lstStyle/>
          <a:p>
            <a:pPr marL="110744" indent="0">
              <a:spcBef>
                <a:spcPts val="1890"/>
              </a:spcBef>
              <a:spcAft>
                <a:spcPts val="1470"/>
              </a:spcAft>
            </a:pPr>
            <a:r>
              <a:rPr lang="en-US" sz="3900" b="1">
                <a:solidFill>
                  <a:srgbClr val="FF0000"/>
                </a:solidFill>
                <a:latin typeface="Times New Roman"/>
              </a:rPr>
              <a:t>RHYTHM</a:t>
            </a:r>
          </a:p>
        </p:txBody>
      </p:sp>
      <p:sp>
        <p:nvSpPr>
          <p:cNvPr id="5" name="Rectangle 4"/>
          <p:cNvSpPr/>
          <p:nvPr/>
        </p:nvSpPr>
        <p:spPr>
          <a:xfrm>
            <a:off x="557784" y="2026920"/>
            <a:ext cx="7854696" cy="2203704"/>
          </a:xfrm>
          <a:prstGeom prst="rect">
            <a:avLst/>
          </a:prstGeom>
        </p:spPr>
        <p:txBody>
          <a:bodyPr lIns="0" tIns="0" rIns="0" bIns="0">
            <a:noAutofit/>
          </a:bodyPr>
          <a:lstStyle/>
          <a:p>
            <a:pPr marL="267716" indent="-266700">
              <a:lnSpc>
                <a:spcPts val="3144"/>
              </a:lnSpc>
              <a:spcBef>
                <a:spcPts val="1470"/>
              </a:spcBef>
              <a:spcAft>
                <a:spcPts val="210"/>
              </a:spcAft>
            </a:pPr>
            <a:r>
              <a:rPr lang="en-US" sz="2600">
                <a:solidFill>
                  <a:srgbClr val="0BD0D9"/>
                </a:solidFill>
                <a:latin typeface="Times New Roman"/>
              </a:rPr>
              <a:t>* </a:t>
            </a:r>
            <a:r>
              <a:rPr lang="en-US" sz="2600">
                <a:latin typeface="Times New Roman"/>
              </a:rPr>
              <a:t>Evaluate the rhythm strip at the bottom of the 12-lead for the following-</a:t>
            </a:r>
          </a:p>
          <a:p>
            <a:pPr marL="267716" indent="-266700">
              <a:lnSpc>
                <a:spcPts val="3768"/>
              </a:lnSpc>
            </a:pPr>
            <a:r>
              <a:rPr lang="en-US" sz="2600">
                <a:solidFill>
                  <a:srgbClr val="0BD0D9"/>
                </a:solidFill>
                <a:latin typeface="Times New Roman"/>
              </a:rPr>
              <a:t>^ </a:t>
            </a:r>
            <a:r>
              <a:rPr lang="en-US" sz="2600">
                <a:latin typeface="Times New Roman"/>
              </a:rPr>
              <a:t>Is the rhythm regular or irregular?</a:t>
            </a:r>
          </a:p>
          <a:p>
            <a:pPr marL="267716" indent="-266700">
              <a:lnSpc>
                <a:spcPts val="3768"/>
              </a:lnSpc>
            </a:pPr>
            <a:r>
              <a:rPr lang="en-US" sz="2600">
                <a:solidFill>
                  <a:srgbClr val="0BD0D9"/>
                </a:solidFill>
                <a:latin typeface="Times New Roman"/>
              </a:rPr>
              <a:t>^ </a:t>
            </a:r>
            <a:r>
              <a:rPr lang="en-US" sz="2600">
                <a:latin typeface="Times New Roman"/>
              </a:rPr>
              <a:t>Is there a P wave before every QRS complex?</a:t>
            </a:r>
          </a:p>
          <a:p>
            <a:pPr marL="267716" indent="-266700">
              <a:lnSpc>
                <a:spcPts val="3768"/>
              </a:lnSpc>
              <a:spcAft>
                <a:spcPts val="1470"/>
              </a:spcAft>
            </a:pPr>
            <a:r>
              <a:rPr lang="en-US" sz="2600">
                <a:solidFill>
                  <a:srgbClr val="0BD0D9"/>
                </a:solidFill>
                <a:latin typeface="Times New Roman"/>
              </a:rPr>
              <a:t>^ </a:t>
            </a:r>
            <a:r>
              <a:rPr lang="en-US" sz="2600">
                <a:latin typeface="Times New Roman"/>
              </a:rPr>
              <a:t>Are there any abnormal beats?</a:t>
            </a: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1380744" y="2621280"/>
            <a:ext cx="6099048" cy="1740408"/>
          </a:xfrm>
          <a:prstGeom prst="rect">
            <a:avLst/>
          </a:prstGeom>
        </p:spPr>
        <p:txBody>
          <a:bodyPr lIns="0" tIns="0" rIns="0" bIns="0">
            <a:noAutofit/>
          </a:bodyPr>
          <a:lstStyle/>
          <a:p>
            <a:pPr marL="740156" indent="-698500">
              <a:lnSpc>
                <a:spcPts val="4776"/>
              </a:lnSpc>
              <a:spcAft>
                <a:spcPts val="630"/>
              </a:spcAft>
            </a:pPr>
            <a:r>
              <a:rPr lang="en-US" sz="4000" dirty="0">
                <a:latin typeface="Times New Roman"/>
              </a:rPr>
              <a:t>1.   </a:t>
            </a:r>
            <a:r>
              <a:rPr lang="en-US" sz="4000" dirty="0" smtClean="0">
                <a:latin typeface="Times New Roman"/>
              </a:rPr>
              <a:t>Rule </a:t>
            </a:r>
            <a:r>
              <a:rPr lang="en-US" sz="4000" dirty="0">
                <a:latin typeface="Times New Roman"/>
              </a:rPr>
              <a:t>of </a:t>
            </a:r>
            <a:r>
              <a:rPr lang="en-US" sz="4000" dirty="0" smtClean="0">
                <a:latin typeface="Times New Roman"/>
              </a:rPr>
              <a:t>300/1500 (Regular </a:t>
            </a:r>
            <a:r>
              <a:rPr lang="en-US" sz="4000" dirty="0">
                <a:latin typeface="Times New Roman"/>
              </a:rPr>
              <a:t>rhythm)</a:t>
            </a:r>
          </a:p>
          <a:p>
            <a:pPr indent="0" algn="just"/>
            <a:r>
              <a:rPr lang="en-US" sz="4000" dirty="0">
                <a:latin typeface="Times New Roman"/>
              </a:rPr>
              <a:t>2.    10 Second Rule</a:t>
            </a:r>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277112"/>
          </a:xfrm>
          <a:prstGeom prst="rect">
            <a:avLst/>
          </a:prstGeom>
        </p:spPr>
      </p:pic>
      <p:sp>
        <p:nvSpPr>
          <p:cNvPr id="3" name="Rectangle 2"/>
          <p:cNvSpPr/>
          <p:nvPr/>
        </p:nvSpPr>
        <p:spPr>
          <a:xfrm>
            <a:off x="697992" y="2819400"/>
            <a:ext cx="7693152" cy="1377696"/>
          </a:xfrm>
          <a:prstGeom prst="rect">
            <a:avLst/>
          </a:prstGeom>
        </p:spPr>
        <p:txBody>
          <a:bodyPr lIns="0" tIns="0" rIns="0" bIns="0">
            <a:noAutofit/>
          </a:bodyPr>
          <a:lstStyle/>
          <a:p>
            <a:pPr indent="0">
              <a:lnSpc>
                <a:spcPts val="3816"/>
              </a:lnSpc>
              <a:spcBef>
                <a:spcPts val="8400"/>
              </a:spcBef>
            </a:pPr>
            <a:r>
              <a:rPr lang="en-US" sz="3200">
                <a:latin typeface="Times New Roman"/>
              </a:rPr>
              <a:t>Count the number of “big boxes” between two QRS complexes, and divide this into 300. (smaller boxes with 1500) for regular rhythms.</a:t>
            </a:r>
          </a:p>
        </p:txBody>
      </p: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63752"/>
          </a:xfrm>
          <a:prstGeom prst="rect">
            <a:avLst/>
          </a:prstGeom>
        </p:spPr>
      </p:pic>
      <p:pic>
        <p:nvPicPr>
          <p:cNvPr id="3" name="Picture 2"/>
          <p:cNvPicPr>
            <a:picLocks noChangeAspect="1"/>
          </p:cNvPicPr>
          <p:nvPr/>
        </p:nvPicPr>
        <p:blipFill>
          <a:blip r:embed="rId3"/>
          <a:stretch>
            <a:fillRect/>
          </a:stretch>
        </p:blipFill>
        <p:spPr>
          <a:xfrm>
            <a:off x="1060704" y="2203704"/>
            <a:ext cx="7016496" cy="2331720"/>
          </a:xfrm>
          <a:prstGeom prst="rect">
            <a:avLst/>
          </a:prstGeom>
        </p:spPr>
      </p:pic>
      <p:sp>
        <p:nvSpPr>
          <p:cNvPr id="4" name="Rectangle 3"/>
          <p:cNvSpPr/>
          <p:nvPr/>
        </p:nvSpPr>
        <p:spPr>
          <a:xfrm>
            <a:off x="2837688" y="5081016"/>
            <a:ext cx="3401568" cy="362712"/>
          </a:xfrm>
          <a:prstGeom prst="rect">
            <a:avLst/>
          </a:prstGeom>
        </p:spPr>
        <p:txBody>
          <a:bodyPr wrap="none" lIns="0" tIns="0" rIns="0" bIns="0">
            <a:noAutofit/>
          </a:bodyPr>
          <a:lstStyle/>
          <a:p>
            <a:pPr indent="0"/>
            <a:r>
              <a:rPr lang="en-US" sz="2500" b="1">
                <a:solidFill>
                  <a:srgbClr val="FF0000"/>
                </a:solidFill>
                <a:latin typeface="Arial"/>
              </a:rPr>
              <a:t>(300 / 1.5) = 200 bpm</a:t>
            </a:r>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609600" y="2194559"/>
            <a:ext cx="8153400" cy="2420983"/>
          </a:xfrm>
          <a:prstGeom prst="rect">
            <a:avLst/>
          </a:prstGeom>
        </p:spPr>
        <p:txBody>
          <a:bodyPr lIns="0" tIns="0" rIns="0" bIns="0">
            <a:noAutofit/>
          </a:bodyPr>
          <a:lstStyle/>
          <a:p>
            <a:pPr indent="0">
              <a:lnSpc>
                <a:spcPts val="3360"/>
              </a:lnSpc>
              <a:spcAft>
                <a:spcPts val="210"/>
              </a:spcAft>
            </a:pPr>
            <a:r>
              <a:rPr lang="en-US" sz="2600" dirty="0">
                <a:latin typeface="Times New Roman"/>
              </a:rPr>
              <a:t>Count the number of beats present on the ECG during </a:t>
            </a:r>
            <a:r>
              <a:rPr lang="en-US" sz="2600" dirty="0" smtClean="0">
                <a:latin typeface="Times New Roman"/>
              </a:rPr>
              <a:t>1o </a:t>
            </a:r>
            <a:r>
              <a:rPr lang="en-US" sz="2600" dirty="0">
                <a:latin typeface="Times New Roman"/>
              </a:rPr>
              <a:t>seconds </a:t>
            </a:r>
            <a:r>
              <a:rPr lang="en-US" sz="2600" dirty="0" err="1">
                <a:latin typeface="Times New Roman"/>
              </a:rPr>
              <a:t>ie</a:t>
            </a:r>
            <a:r>
              <a:rPr lang="en-US" sz="2600" dirty="0">
                <a:latin typeface="Times New Roman"/>
              </a:rPr>
              <a:t> 50 big squares</a:t>
            </a:r>
            <a:r>
              <a:rPr lang="en-US" sz="2600" dirty="0" smtClean="0">
                <a:latin typeface="Times New Roman"/>
              </a:rPr>
              <a:t>.</a:t>
            </a:r>
          </a:p>
          <a:p>
            <a:pPr indent="0">
              <a:lnSpc>
                <a:spcPts val="3360"/>
              </a:lnSpc>
              <a:spcAft>
                <a:spcPts val="210"/>
              </a:spcAft>
            </a:pPr>
            <a:endParaRPr lang="en-US" sz="2600" dirty="0">
              <a:latin typeface="Times New Roman"/>
            </a:endParaRPr>
          </a:p>
          <a:p>
            <a:pPr indent="0">
              <a:spcAft>
                <a:spcPts val="1260"/>
              </a:spcAft>
            </a:pPr>
            <a:r>
              <a:rPr lang="en-US" sz="2600" dirty="0">
                <a:latin typeface="Times New Roman"/>
              </a:rPr>
              <a:t>Multiply them by 6</a:t>
            </a:r>
          </a:p>
          <a:p>
            <a:pPr indent="0"/>
            <a:r>
              <a:rPr lang="en-US" sz="2600" dirty="0">
                <a:latin typeface="Times New Roman"/>
              </a:rPr>
              <a:t>For irregular rhythms.</a:t>
            </a: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4998720" y="1520952"/>
            <a:ext cx="3169920" cy="4166616"/>
          </a:xfrm>
          <a:prstGeom prst="rect">
            <a:avLst/>
          </a:prstGeom>
        </p:spPr>
      </p:pic>
      <p:sp>
        <p:nvSpPr>
          <p:cNvPr id="4" name="Rectangle 3"/>
          <p:cNvSpPr/>
          <p:nvPr/>
        </p:nvSpPr>
        <p:spPr>
          <a:xfrm>
            <a:off x="731520" y="999744"/>
            <a:ext cx="3560064" cy="365760"/>
          </a:xfrm>
          <a:prstGeom prst="rect">
            <a:avLst/>
          </a:prstGeom>
        </p:spPr>
        <p:txBody>
          <a:bodyPr wrap="none" lIns="0" tIns="0" rIns="0" bIns="0">
            <a:noAutofit/>
          </a:bodyPr>
          <a:lstStyle/>
          <a:p>
            <a:pPr indent="0"/>
            <a:r>
              <a:rPr lang="en-US" sz="3900" b="1">
                <a:solidFill>
                  <a:srgbClr val="FF0000"/>
                </a:solidFill>
                <a:latin typeface="Times New Roman"/>
              </a:rPr>
              <a:t>The PR Interval</a:t>
            </a:r>
          </a:p>
        </p:txBody>
      </p:sp>
      <p:sp>
        <p:nvSpPr>
          <p:cNvPr id="5" name="Rectangle 4"/>
          <p:cNvSpPr/>
          <p:nvPr/>
        </p:nvSpPr>
        <p:spPr>
          <a:xfrm>
            <a:off x="929640" y="1652016"/>
            <a:ext cx="3678936" cy="3294888"/>
          </a:xfrm>
          <a:prstGeom prst="rect">
            <a:avLst/>
          </a:prstGeom>
        </p:spPr>
        <p:txBody>
          <a:bodyPr lIns="0" tIns="0" rIns="0" bIns="0">
            <a:noAutofit/>
          </a:bodyPr>
          <a:lstStyle/>
          <a:p>
            <a:pPr indent="0" algn="ctr">
              <a:spcAft>
                <a:spcPts val="1260"/>
              </a:spcAft>
            </a:pPr>
            <a:r>
              <a:rPr lang="en-US" sz="2600">
                <a:solidFill>
                  <a:srgbClr val="FF0000"/>
                </a:solidFill>
                <a:latin typeface="Times New Roman"/>
              </a:rPr>
              <a:t>Atrial depolarization</a:t>
            </a:r>
          </a:p>
          <a:p>
            <a:pPr indent="0" algn="ctr">
              <a:spcAft>
                <a:spcPts val="1260"/>
              </a:spcAft>
            </a:pPr>
            <a:r>
              <a:rPr lang="en-US" sz="2600">
                <a:solidFill>
                  <a:srgbClr val="FF0000"/>
                </a:solidFill>
                <a:latin typeface="Times New Roman"/>
              </a:rPr>
              <a:t>+</a:t>
            </a:r>
          </a:p>
          <a:p>
            <a:pPr indent="0" algn="ctr">
              <a:lnSpc>
                <a:spcPts val="4056"/>
              </a:lnSpc>
              <a:spcAft>
                <a:spcPts val="840"/>
              </a:spcAft>
            </a:pPr>
            <a:r>
              <a:rPr lang="en-US" sz="2600">
                <a:solidFill>
                  <a:srgbClr val="FF0000"/>
                </a:solidFill>
                <a:latin typeface="Times New Roman"/>
              </a:rPr>
              <a:t>delay in AV junction (AV node/Bundle of His)</a:t>
            </a:r>
          </a:p>
          <a:p>
            <a:pPr marL="203200" indent="-203200">
              <a:lnSpc>
                <a:spcPts val="3120"/>
              </a:lnSpc>
            </a:pPr>
            <a:r>
              <a:rPr lang="en-US" sz="2600">
                <a:latin typeface="Times New Roman"/>
              </a:rPr>
              <a:t>(delay allows time for the atria to contract before the ventricles contract)</a:t>
            </a:r>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420624" y="993648"/>
            <a:ext cx="4328160" cy="368808"/>
          </a:xfrm>
          <a:prstGeom prst="rect">
            <a:avLst/>
          </a:prstGeom>
        </p:spPr>
        <p:txBody>
          <a:bodyPr wrap="none" lIns="0" tIns="0" rIns="0" bIns="0">
            <a:noAutofit/>
          </a:bodyPr>
          <a:lstStyle/>
          <a:p>
            <a:pPr indent="0"/>
            <a:r>
              <a:rPr lang="en-US" sz="3900" b="1">
                <a:solidFill>
                  <a:srgbClr val="FF0000"/>
                </a:solidFill>
                <a:latin typeface="Times New Roman"/>
              </a:rPr>
              <a:t>Normal PR interval</a:t>
            </a:r>
          </a:p>
        </p:txBody>
      </p:sp>
      <p:sp>
        <p:nvSpPr>
          <p:cNvPr id="4" name="Rectangle 3"/>
          <p:cNvSpPr/>
          <p:nvPr/>
        </p:nvSpPr>
        <p:spPr>
          <a:xfrm>
            <a:off x="557784" y="2026920"/>
            <a:ext cx="5312664" cy="1292352"/>
          </a:xfrm>
          <a:prstGeom prst="rect">
            <a:avLst/>
          </a:prstGeom>
        </p:spPr>
        <p:txBody>
          <a:bodyPr lIns="0" tIns="0" rIns="0" bIns="0">
            <a:noAutofit/>
          </a:bodyPr>
          <a:lstStyle/>
          <a:p>
            <a:pPr indent="0" algn="just">
              <a:lnSpc>
                <a:spcPts val="3696"/>
              </a:lnSpc>
            </a:pPr>
            <a:r>
              <a:rPr lang="en-US" sz="2700">
                <a:solidFill>
                  <a:srgbClr val="0BD0D9"/>
                </a:solidFill>
                <a:latin typeface="Calibri"/>
              </a:rPr>
              <a:t>•    </a:t>
            </a:r>
            <a:r>
              <a:rPr lang="en-US" sz="2700">
                <a:solidFill>
                  <a:srgbClr val="0000FF"/>
                </a:solidFill>
                <a:latin typeface="Calibri"/>
              </a:rPr>
              <a:t>0.12 to 0.20 s (3 - 5 small squares).</a:t>
            </a:r>
          </a:p>
          <a:p>
            <a:pPr indent="0" algn="just">
              <a:lnSpc>
                <a:spcPts val="3696"/>
              </a:lnSpc>
            </a:pPr>
            <a:r>
              <a:rPr lang="en-US" sz="2700">
                <a:solidFill>
                  <a:srgbClr val="0BD0D9"/>
                </a:solidFill>
                <a:latin typeface="Calibri"/>
              </a:rPr>
              <a:t>•    </a:t>
            </a:r>
            <a:r>
              <a:rPr lang="en-US" sz="2700">
                <a:latin typeface="Calibri"/>
              </a:rPr>
              <a:t>Short PR - Wolff-Parkinson-White.</a:t>
            </a:r>
          </a:p>
          <a:p>
            <a:pPr indent="0" algn="just">
              <a:lnSpc>
                <a:spcPts val="3696"/>
              </a:lnSpc>
            </a:pPr>
            <a:r>
              <a:rPr lang="en-US" sz="2700">
                <a:solidFill>
                  <a:srgbClr val="0BD0D9"/>
                </a:solidFill>
                <a:latin typeface="Calibri"/>
              </a:rPr>
              <a:t>•    </a:t>
            </a:r>
            <a:r>
              <a:rPr lang="en-US" sz="2700">
                <a:latin typeface="Calibri"/>
              </a:rPr>
              <a:t>Long PR - 1</a:t>
            </a:r>
            <a:r>
              <a:rPr lang="en-US" sz="2700" baseline="30000">
                <a:latin typeface="Calibri"/>
              </a:rPr>
              <a:t>st</a:t>
            </a:r>
            <a:r>
              <a:rPr lang="en-US" sz="2700">
                <a:latin typeface="Calibri"/>
              </a:rPr>
              <a:t> Degree AV block</a:t>
            </a:r>
          </a:p>
        </p:txBody>
      </p:sp>
    </p:spTree>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7568184" cy="3581400"/>
          </a:xfrm>
          <a:prstGeom prst="rect">
            <a:avLst/>
          </a:prstGeom>
        </p:spPr>
      </p:pic>
      <p:pic>
        <p:nvPicPr>
          <p:cNvPr id="3" name="Picture 2"/>
          <p:cNvPicPr>
            <a:picLocks noChangeAspect="1"/>
          </p:cNvPicPr>
          <p:nvPr/>
        </p:nvPicPr>
        <p:blipFill>
          <a:blip r:embed="rId3"/>
          <a:stretch>
            <a:fillRect/>
          </a:stretch>
        </p:blipFill>
        <p:spPr>
          <a:xfrm>
            <a:off x="685800" y="4696968"/>
            <a:ext cx="7775448" cy="1027176"/>
          </a:xfrm>
          <a:prstGeom prst="rect">
            <a:avLst/>
          </a:prstGeom>
        </p:spPr>
      </p:pic>
      <p:sp>
        <p:nvSpPr>
          <p:cNvPr id="4" name="Rectangle 3"/>
          <p:cNvSpPr/>
          <p:nvPr/>
        </p:nvSpPr>
        <p:spPr>
          <a:xfrm>
            <a:off x="420624" y="920496"/>
            <a:ext cx="3852672" cy="475488"/>
          </a:xfrm>
          <a:prstGeom prst="rect">
            <a:avLst/>
          </a:prstGeom>
        </p:spPr>
        <p:txBody>
          <a:bodyPr wrap="none" lIns="0" tIns="0" rIns="0" bIns="0">
            <a:noAutofit/>
          </a:bodyPr>
          <a:lstStyle/>
          <a:p>
            <a:pPr indent="0">
              <a:spcAft>
                <a:spcPts val="2100"/>
              </a:spcAft>
            </a:pPr>
            <a:r>
              <a:rPr lang="en-US" sz="3900" b="1">
                <a:solidFill>
                  <a:srgbClr val="FF0000"/>
                </a:solidFill>
                <a:latin typeface="Times New Roman"/>
              </a:rPr>
              <a:t>Long PR Interval</a:t>
            </a:r>
          </a:p>
        </p:txBody>
      </p:sp>
      <p:sp>
        <p:nvSpPr>
          <p:cNvPr id="5" name="Rectangle 4"/>
          <p:cNvSpPr/>
          <p:nvPr/>
        </p:nvSpPr>
        <p:spPr>
          <a:xfrm>
            <a:off x="1149096" y="1673352"/>
            <a:ext cx="3243072" cy="237744"/>
          </a:xfrm>
          <a:prstGeom prst="rect">
            <a:avLst/>
          </a:prstGeom>
        </p:spPr>
        <p:txBody>
          <a:bodyPr wrap="none" lIns="0" tIns="0" rIns="0" bIns="0">
            <a:noAutofit/>
          </a:bodyPr>
          <a:lstStyle/>
          <a:p>
            <a:pPr indent="0"/>
            <a:r>
              <a:rPr lang="en-US" sz="2600">
                <a:latin typeface="Times New Roman"/>
              </a:rPr>
              <a:t>First decree Heart Block</a:t>
            </a:r>
          </a:p>
        </p:txBody>
      </p:sp>
      <p:sp>
        <p:nvSpPr>
          <p:cNvPr id="6" name="Rectangle 5"/>
          <p:cNvSpPr/>
          <p:nvPr/>
        </p:nvSpPr>
        <p:spPr>
          <a:xfrm>
            <a:off x="2368296" y="3703320"/>
            <a:ext cx="4197096" cy="280416"/>
          </a:xfrm>
          <a:prstGeom prst="rect">
            <a:avLst/>
          </a:prstGeom>
        </p:spPr>
        <p:txBody>
          <a:bodyPr wrap="none" lIns="0" tIns="0" rIns="0" bIns="0">
            <a:noAutofit/>
          </a:bodyPr>
          <a:lstStyle/>
          <a:p>
            <a:pPr indent="0"/>
            <a:r>
              <a:rPr lang="en-US" sz="2000" b="1" spc="-50">
                <a:solidFill>
                  <a:srgbClr val="3D3D6B"/>
                </a:solidFill>
                <a:latin typeface="Arial"/>
              </a:rPr>
              <a:t>1st degree AV block (PR = 280 ms)</a:t>
            </a: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dr. viral\images (1).jpg"/>
          <p:cNvPicPr>
            <a:picLocks noChangeAspect="1" noChangeArrowheads="1"/>
          </p:cNvPicPr>
          <p:nvPr/>
        </p:nvPicPr>
        <p:blipFill>
          <a:blip r:embed="rId2"/>
          <a:srcRect/>
          <a:stretch>
            <a:fillRect/>
          </a:stretch>
        </p:blipFill>
        <p:spPr bwMode="auto">
          <a:xfrm>
            <a:off x="1143000" y="2577761"/>
            <a:ext cx="6855440" cy="398632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335024"/>
          </a:xfrm>
          <a:prstGeom prst="rect">
            <a:avLst/>
          </a:prstGeom>
        </p:spPr>
      </p:pic>
      <p:pic>
        <p:nvPicPr>
          <p:cNvPr id="3" name="Picture 2"/>
          <p:cNvPicPr>
            <a:picLocks noChangeAspect="1"/>
          </p:cNvPicPr>
          <p:nvPr/>
        </p:nvPicPr>
        <p:blipFill>
          <a:blip r:embed="rId3"/>
          <a:stretch>
            <a:fillRect/>
          </a:stretch>
        </p:blipFill>
        <p:spPr>
          <a:xfrm>
            <a:off x="0" y="1429512"/>
            <a:ext cx="9144000" cy="4370832"/>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78536" y="1490472"/>
            <a:ext cx="5535168" cy="359664"/>
          </a:xfrm>
          <a:prstGeom prst="rect">
            <a:avLst/>
          </a:prstGeom>
        </p:spPr>
        <p:txBody>
          <a:bodyPr wrap="none" lIns="0" tIns="0" rIns="0" bIns="0">
            <a:noAutofit/>
          </a:bodyPr>
          <a:lstStyle/>
          <a:p>
            <a:pPr indent="0">
              <a:spcAft>
                <a:spcPts val="1470"/>
              </a:spcAft>
            </a:pPr>
            <a:r>
              <a:rPr lang="en-US" sz="3200" b="1">
                <a:solidFill>
                  <a:srgbClr val="FF0000"/>
                </a:solidFill>
                <a:latin typeface="Times New Roman"/>
              </a:rPr>
              <a:t>QRS INTERVAL(DURATION)</a:t>
            </a:r>
          </a:p>
        </p:txBody>
      </p:sp>
      <p:sp>
        <p:nvSpPr>
          <p:cNvPr id="4" name="Rectangle 3"/>
          <p:cNvSpPr/>
          <p:nvPr/>
        </p:nvSpPr>
        <p:spPr>
          <a:xfrm>
            <a:off x="832104" y="2081784"/>
            <a:ext cx="5236464" cy="292608"/>
          </a:xfrm>
          <a:prstGeom prst="rect">
            <a:avLst/>
          </a:prstGeom>
        </p:spPr>
        <p:txBody>
          <a:bodyPr wrap="none" lIns="0" tIns="0" rIns="0" bIns="0">
            <a:noAutofit/>
          </a:bodyPr>
          <a:lstStyle/>
          <a:p>
            <a:pPr indent="0">
              <a:spcAft>
                <a:spcPts val="1260"/>
              </a:spcAft>
            </a:pPr>
            <a:r>
              <a:rPr lang="en-US" sz="2600" dirty="0">
                <a:latin typeface="Times New Roman"/>
              </a:rPr>
              <a:t>Normal QRS duration </a:t>
            </a:r>
            <a:r>
              <a:rPr lang="en-US" sz="2600" dirty="0" smtClean="0">
                <a:latin typeface="Times New Roman"/>
              </a:rPr>
              <a:t>-  </a:t>
            </a:r>
            <a:r>
              <a:rPr lang="en-US" sz="2600" dirty="0">
                <a:latin typeface="Times New Roman"/>
              </a:rPr>
              <a:t>110-120 msec.</a:t>
            </a:r>
          </a:p>
        </p:txBody>
      </p:sp>
      <p:sp>
        <p:nvSpPr>
          <p:cNvPr id="5" name="Rectangle 4"/>
          <p:cNvSpPr/>
          <p:nvPr/>
        </p:nvSpPr>
        <p:spPr>
          <a:xfrm>
            <a:off x="826008" y="2563368"/>
            <a:ext cx="7357872" cy="1091184"/>
          </a:xfrm>
          <a:prstGeom prst="rect">
            <a:avLst/>
          </a:prstGeom>
        </p:spPr>
        <p:txBody>
          <a:bodyPr lIns="0" tIns="0" rIns="0" bIns="0">
            <a:noAutofit/>
          </a:bodyPr>
          <a:lstStyle/>
          <a:p>
            <a:pPr indent="0">
              <a:lnSpc>
                <a:spcPts val="3096"/>
              </a:lnSpc>
              <a:spcAft>
                <a:spcPts val="210"/>
              </a:spcAft>
            </a:pPr>
            <a:endParaRPr lang="en-US" sz="2600" dirty="0" smtClean="0">
              <a:latin typeface="Times New Roman"/>
            </a:endParaRPr>
          </a:p>
          <a:p>
            <a:pPr indent="0">
              <a:lnSpc>
                <a:spcPts val="3096"/>
              </a:lnSpc>
              <a:spcAft>
                <a:spcPts val="210"/>
              </a:spcAft>
            </a:pPr>
            <a:r>
              <a:rPr lang="en-US" sz="2600" dirty="0" smtClean="0">
                <a:latin typeface="Times New Roman"/>
              </a:rPr>
              <a:t>intrinsic </a:t>
            </a:r>
            <a:r>
              <a:rPr lang="en-US" sz="2600" dirty="0">
                <a:latin typeface="Times New Roman"/>
              </a:rPr>
              <a:t>impairment of conduction in either the right or the left bundle system (intra ventricular conduction disturbances) leads to prolongation of the QRS interval</a:t>
            </a:r>
            <a:r>
              <a:rPr lang="en-US" sz="2600" dirty="0" smtClean="0">
                <a:latin typeface="Times New Roman"/>
              </a:rPr>
              <a:t>.</a:t>
            </a:r>
          </a:p>
          <a:p>
            <a:pPr indent="0">
              <a:lnSpc>
                <a:spcPts val="3096"/>
              </a:lnSpc>
              <a:spcAft>
                <a:spcPts val="210"/>
              </a:spcAft>
            </a:pPr>
            <a:endParaRPr lang="en-US" sz="2600" dirty="0" smtClean="0">
              <a:latin typeface="Times New Roman"/>
            </a:endParaRPr>
          </a:p>
          <a:p>
            <a:pPr indent="0">
              <a:lnSpc>
                <a:spcPts val="3096"/>
              </a:lnSpc>
              <a:spcAft>
                <a:spcPts val="210"/>
              </a:spcAft>
            </a:pPr>
            <a:endParaRPr lang="en-US" sz="2600" dirty="0">
              <a:latin typeface="Times New Roman"/>
            </a:endParaRPr>
          </a:p>
        </p:txBody>
      </p:sp>
      <p:sp>
        <p:nvSpPr>
          <p:cNvPr id="6" name="Rectangle 5"/>
          <p:cNvSpPr/>
          <p:nvPr/>
        </p:nvSpPr>
        <p:spPr>
          <a:xfrm>
            <a:off x="838200" y="3831336"/>
            <a:ext cx="7418832" cy="1085088"/>
          </a:xfrm>
          <a:prstGeom prst="rect">
            <a:avLst/>
          </a:prstGeom>
        </p:spPr>
        <p:txBody>
          <a:bodyPr lIns="0" tIns="0" rIns="0" bIns="0">
            <a:noAutofit/>
          </a:bodyPr>
          <a:lstStyle/>
          <a:p>
            <a:pPr indent="0">
              <a:lnSpc>
                <a:spcPts val="3120"/>
              </a:lnSpc>
            </a:pPr>
            <a:endParaRPr lang="en-US" sz="2600" dirty="0" smtClean="0">
              <a:latin typeface="Times New Roman"/>
            </a:endParaRPr>
          </a:p>
          <a:p>
            <a:pPr indent="0">
              <a:lnSpc>
                <a:spcPts val="3120"/>
              </a:lnSpc>
            </a:pPr>
            <a:endParaRPr lang="en-US" sz="2600" dirty="0" smtClean="0">
              <a:latin typeface="Times New Roman"/>
            </a:endParaRPr>
          </a:p>
          <a:p>
            <a:pPr indent="0">
              <a:lnSpc>
                <a:spcPts val="3120"/>
              </a:lnSpc>
            </a:pPr>
            <a:r>
              <a:rPr lang="en-US" sz="2600" dirty="0" smtClean="0">
                <a:latin typeface="Times New Roman"/>
              </a:rPr>
              <a:t>complete </a:t>
            </a:r>
            <a:r>
              <a:rPr lang="en-US" sz="2600" dirty="0">
                <a:latin typeface="Times New Roman"/>
              </a:rPr>
              <a:t>bundle branch </a:t>
            </a:r>
            <a:r>
              <a:rPr lang="en-US" sz="2600" dirty="0" smtClean="0">
                <a:latin typeface="Times New Roman"/>
              </a:rPr>
              <a:t>blocks - </a:t>
            </a:r>
            <a:r>
              <a:rPr lang="en-US" sz="2600" dirty="0">
                <a:latin typeface="Times New Roman"/>
              </a:rPr>
              <a:t>QRS interval exceeds </a:t>
            </a:r>
            <a:r>
              <a:rPr lang="en-US" sz="2400" dirty="0">
                <a:latin typeface="Constantia"/>
              </a:rPr>
              <a:t>120</a:t>
            </a:r>
            <a:r>
              <a:rPr lang="en-US" sz="2600" dirty="0">
                <a:latin typeface="Times New Roman"/>
              </a:rPr>
              <a:t> ms in duration; </a:t>
            </a:r>
            <a:endParaRPr lang="en-US" sz="2600" dirty="0" smtClean="0">
              <a:latin typeface="Times New Roman"/>
            </a:endParaRPr>
          </a:p>
          <a:p>
            <a:pPr indent="0">
              <a:lnSpc>
                <a:spcPts val="3120"/>
              </a:lnSpc>
            </a:pPr>
            <a:endParaRPr lang="en-US" sz="2600" dirty="0" smtClean="0">
              <a:latin typeface="Times New Roman"/>
            </a:endParaRPr>
          </a:p>
          <a:p>
            <a:pPr indent="0">
              <a:lnSpc>
                <a:spcPts val="3120"/>
              </a:lnSpc>
            </a:pPr>
            <a:r>
              <a:rPr lang="en-US" sz="2600" dirty="0" smtClean="0">
                <a:latin typeface="Times New Roman"/>
              </a:rPr>
              <a:t>incomplete blocks - </a:t>
            </a:r>
            <a:r>
              <a:rPr lang="en-US" sz="2600" dirty="0">
                <a:latin typeface="Times New Roman"/>
              </a:rPr>
              <a:t>QRS interval is between 110 and 120 msec.</a:t>
            </a:r>
          </a:p>
        </p:txBody>
      </p:sp>
    </p:spTree>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50,000+ To Be Continued Pictures | Download Free Images on Unspla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Admin\Desktop\dr. viral\download (2).jpg"/>
          <p:cNvPicPr>
            <a:picLocks noChangeAspect="1" noChangeArrowheads="1"/>
          </p:cNvPicPr>
          <p:nvPr/>
        </p:nvPicPr>
        <p:blipFill>
          <a:blip r:embed="rId2"/>
          <a:srcRect/>
          <a:stretch>
            <a:fillRect/>
          </a:stretch>
        </p:blipFill>
        <p:spPr bwMode="auto">
          <a:xfrm>
            <a:off x="1398486" y="2460171"/>
            <a:ext cx="5741769" cy="382088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633984" y="2249424"/>
            <a:ext cx="7159752" cy="627888"/>
          </a:xfrm>
          <a:prstGeom prst="rect">
            <a:avLst/>
          </a:prstGeom>
        </p:spPr>
        <p:txBody>
          <a:bodyPr wrap="none" lIns="0" tIns="0" rIns="0" bIns="0">
            <a:noAutofit/>
          </a:bodyPr>
          <a:lstStyle/>
          <a:p>
            <a:pPr indent="0"/>
            <a:r>
              <a:rPr lang="en-US" sz="5600" b="1" spc="-100">
                <a:solidFill>
                  <a:srgbClr val="FF0000"/>
                </a:solidFill>
                <a:latin typeface="Times New Roman"/>
              </a:rPr>
              <a:t>Bundle Branch Blocks</a:t>
            </a:r>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383792"/>
          </a:xfrm>
          <a:prstGeom prst="rect">
            <a:avLst/>
          </a:prstGeom>
        </p:spPr>
      </p:pic>
      <p:pic>
        <p:nvPicPr>
          <p:cNvPr id="3" name="Picture 2"/>
          <p:cNvPicPr>
            <a:picLocks noChangeAspect="1"/>
          </p:cNvPicPr>
          <p:nvPr/>
        </p:nvPicPr>
        <p:blipFill>
          <a:blip r:embed="rId3"/>
          <a:stretch>
            <a:fillRect/>
          </a:stretch>
        </p:blipFill>
        <p:spPr>
          <a:xfrm>
            <a:off x="4949952" y="2182368"/>
            <a:ext cx="3355848" cy="3883152"/>
          </a:xfrm>
          <a:prstGeom prst="rect">
            <a:avLst/>
          </a:prstGeom>
        </p:spPr>
      </p:pic>
      <p:sp>
        <p:nvSpPr>
          <p:cNvPr id="4" name="Rectangle 3"/>
          <p:cNvSpPr/>
          <p:nvPr/>
        </p:nvSpPr>
        <p:spPr>
          <a:xfrm>
            <a:off x="79248" y="1810512"/>
            <a:ext cx="4282440" cy="4352544"/>
          </a:xfrm>
          <a:prstGeom prst="rect">
            <a:avLst/>
          </a:prstGeom>
        </p:spPr>
        <p:txBody>
          <a:bodyPr lIns="0" tIns="0" rIns="0" bIns="0">
            <a:noAutofit/>
          </a:bodyPr>
          <a:lstStyle/>
          <a:p>
            <a:pPr marR="1003300" indent="0">
              <a:lnSpc>
                <a:spcPts val="3120"/>
              </a:lnSpc>
            </a:pPr>
            <a:r>
              <a:rPr lang="en-US" sz="2400" b="1">
                <a:latin typeface="Times New Roman"/>
              </a:rPr>
              <a:t>Conduction in the Bundle Branches and Purkinje fibers are seen as the QRS complex on</a:t>
            </a:r>
          </a:p>
          <a:p>
            <a:pPr indent="0">
              <a:lnSpc>
                <a:spcPts val="3120"/>
              </a:lnSpc>
              <a:spcAft>
                <a:spcPts val="2310"/>
              </a:spcAft>
            </a:pPr>
            <a:r>
              <a:rPr lang="en-US" sz="2400" b="1">
                <a:latin typeface="Times New Roman"/>
              </a:rPr>
              <a:t>the ECG.</a:t>
            </a:r>
          </a:p>
          <a:p>
            <a:pPr marL="482600" indent="0">
              <a:lnSpc>
                <a:spcPts val="3096"/>
              </a:lnSpc>
            </a:pPr>
            <a:r>
              <a:rPr lang="en-US" sz="2400" b="1">
                <a:latin typeface="Times New Roman"/>
              </a:rPr>
              <a:t>Therefore, a conduction block of the Bundle Branches would be reflected as a change in the QRS complex.</a:t>
            </a:r>
          </a:p>
        </p:txBody>
      </p:sp>
      <p:sp>
        <p:nvSpPr>
          <p:cNvPr id="5" name="Rectangle 4"/>
          <p:cNvSpPr/>
          <p:nvPr/>
        </p:nvSpPr>
        <p:spPr>
          <a:xfrm>
            <a:off x="6757416" y="2014728"/>
            <a:ext cx="121920" cy="155448"/>
          </a:xfrm>
          <a:prstGeom prst="rect">
            <a:avLst/>
          </a:prstGeom>
        </p:spPr>
        <p:txBody>
          <a:bodyPr wrap="none" lIns="0" tIns="0" rIns="0" bIns="0">
            <a:noAutofit/>
          </a:bodyPr>
          <a:lstStyle/>
          <a:p>
            <a:pPr indent="0"/>
            <a:r>
              <a:rPr lang="en-US" sz="1400">
                <a:latin typeface="Times New Roman"/>
              </a:rPr>
              <a:t>R</a:t>
            </a:r>
          </a:p>
        </p:txBody>
      </p:sp>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1133856" y="4200144"/>
            <a:ext cx="2414016" cy="1292352"/>
          </a:xfrm>
          <a:prstGeom prst="rect">
            <a:avLst/>
          </a:prstGeom>
        </p:spPr>
      </p:pic>
      <p:pic>
        <p:nvPicPr>
          <p:cNvPr id="4" name="Picture 3"/>
          <p:cNvPicPr>
            <a:picLocks noChangeAspect="1"/>
          </p:cNvPicPr>
          <p:nvPr/>
        </p:nvPicPr>
        <p:blipFill>
          <a:blip r:embed="rId4"/>
          <a:stretch>
            <a:fillRect/>
          </a:stretch>
        </p:blipFill>
        <p:spPr>
          <a:xfrm>
            <a:off x="5102352" y="3785616"/>
            <a:ext cx="4041648" cy="3072384"/>
          </a:xfrm>
          <a:prstGeom prst="rect">
            <a:avLst/>
          </a:prstGeom>
        </p:spPr>
      </p:pic>
      <p:sp>
        <p:nvSpPr>
          <p:cNvPr id="5" name="Rectangle 4"/>
          <p:cNvSpPr/>
          <p:nvPr/>
        </p:nvSpPr>
        <p:spPr>
          <a:xfrm>
            <a:off x="0" y="1021080"/>
            <a:ext cx="5285232" cy="472440"/>
          </a:xfrm>
          <a:prstGeom prst="rect">
            <a:avLst/>
          </a:prstGeom>
        </p:spPr>
        <p:txBody>
          <a:bodyPr wrap="none" lIns="0" tIns="0" rIns="0" bIns="0">
            <a:noAutofit/>
          </a:bodyPr>
          <a:lstStyle/>
          <a:p>
            <a:pPr indent="0">
              <a:spcAft>
                <a:spcPts val="6300"/>
              </a:spcAft>
            </a:pPr>
            <a:r>
              <a:rPr lang="en-US" sz="3600">
                <a:solidFill>
                  <a:srgbClr val="FF0000"/>
                </a:solidFill>
                <a:latin typeface="Times New Roman"/>
              </a:rPr>
              <a:t>Right Bundle Branch Blocks</a:t>
            </a:r>
          </a:p>
        </p:txBody>
      </p:sp>
      <p:sp>
        <p:nvSpPr>
          <p:cNvPr id="6" name="Rectangle 5"/>
          <p:cNvSpPr/>
          <p:nvPr/>
        </p:nvSpPr>
        <p:spPr>
          <a:xfrm>
            <a:off x="539496" y="2505456"/>
            <a:ext cx="7254240" cy="1219200"/>
          </a:xfrm>
          <a:prstGeom prst="rect">
            <a:avLst/>
          </a:prstGeom>
        </p:spPr>
        <p:txBody>
          <a:bodyPr lIns="0" tIns="0" rIns="0" bIns="0">
            <a:noAutofit/>
          </a:bodyPr>
          <a:lstStyle/>
          <a:p>
            <a:pPr indent="0">
              <a:lnSpc>
                <a:spcPts val="3336"/>
              </a:lnSpc>
              <a:spcBef>
                <a:spcPts val="6300"/>
              </a:spcBef>
            </a:pPr>
            <a:r>
              <a:rPr lang="en-US" sz="2800" b="1">
                <a:latin typeface="Times New Roman"/>
              </a:rPr>
              <a:t>For RBBB the wide QRS complex assumes a unique, virtually diagnostic shape in those leads overlying the right ventricle (V</a:t>
            </a:r>
            <a:r>
              <a:rPr lang="en-US" sz="2800" b="1" baseline="-25000">
                <a:latin typeface="Times New Roman"/>
              </a:rPr>
              <a:t>x</a:t>
            </a:r>
            <a:r>
              <a:rPr lang="en-US" sz="2800" b="1">
                <a:latin typeface="Times New Roman"/>
              </a:rPr>
              <a:t> and V</a:t>
            </a:r>
            <a:r>
              <a:rPr lang="en-US" sz="2800" b="1" baseline="-25000">
                <a:latin typeface="Times New Roman"/>
              </a:rPr>
              <a:t>2</a:t>
            </a:r>
            <a:r>
              <a:rPr lang="en-US" sz="2800" b="1">
                <a:latin typeface="Times New Roman"/>
              </a:rPr>
              <a:t>).</a:t>
            </a:r>
          </a:p>
        </p:txBody>
      </p:sp>
      <p:sp>
        <p:nvSpPr>
          <p:cNvPr id="7" name="Rectangle 6"/>
          <p:cNvSpPr/>
          <p:nvPr/>
        </p:nvSpPr>
        <p:spPr>
          <a:xfrm>
            <a:off x="1597152" y="5839968"/>
            <a:ext cx="1600200" cy="365760"/>
          </a:xfrm>
          <a:prstGeom prst="rect">
            <a:avLst/>
          </a:prstGeom>
        </p:spPr>
        <p:txBody>
          <a:bodyPr wrap="none" lIns="0" tIns="0" rIns="0" bIns="0">
            <a:noAutofit/>
          </a:bodyPr>
          <a:lstStyle/>
          <a:p>
            <a:pPr indent="0"/>
            <a:r>
              <a:rPr lang="en-US" sz="2500" b="1">
                <a:latin typeface="Arial"/>
              </a:rPr>
              <a:t>“M shape”</a:t>
            </a:r>
          </a:p>
        </p:txBody>
      </p:sp>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4920" y="2383536"/>
            <a:ext cx="6617208" cy="3493008"/>
          </a:xfrm>
          <a:prstGeom prst="rect">
            <a:avLst/>
          </a:prstGeom>
        </p:spPr>
      </p:pic>
      <p:sp>
        <p:nvSpPr>
          <p:cNvPr id="3" name="Rectangle 2"/>
          <p:cNvSpPr/>
          <p:nvPr/>
        </p:nvSpPr>
        <p:spPr>
          <a:xfrm>
            <a:off x="451104" y="1283208"/>
            <a:ext cx="1758696" cy="484632"/>
          </a:xfrm>
          <a:prstGeom prst="rect">
            <a:avLst/>
          </a:prstGeom>
        </p:spPr>
        <p:txBody>
          <a:bodyPr wrap="none" lIns="0" tIns="0" rIns="0" bIns="0">
            <a:noAutofit/>
          </a:bodyPr>
          <a:lstStyle/>
          <a:p>
            <a:pPr indent="0"/>
            <a:r>
              <a:rPr lang="en-US" sz="4500" b="1">
                <a:solidFill>
                  <a:srgbClr val="FF0000"/>
                </a:solidFill>
                <a:latin typeface="Times New Roman"/>
              </a:rPr>
              <a:t>RBBB</a:t>
            </a:r>
          </a:p>
        </p:txBody>
      </p:sp>
    </p:spTree>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2057400" y="4267200"/>
            <a:ext cx="2164080" cy="2215896"/>
          </a:xfrm>
          <a:prstGeom prst="rect">
            <a:avLst/>
          </a:prstGeom>
        </p:spPr>
      </p:pic>
      <p:pic>
        <p:nvPicPr>
          <p:cNvPr id="4" name="Picture 3"/>
          <p:cNvPicPr>
            <a:picLocks noChangeAspect="1"/>
          </p:cNvPicPr>
          <p:nvPr/>
        </p:nvPicPr>
        <p:blipFill>
          <a:blip r:embed="rId4"/>
          <a:stretch>
            <a:fillRect/>
          </a:stretch>
        </p:blipFill>
        <p:spPr>
          <a:xfrm>
            <a:off x="4669536" y="3800856"/>
            <a:ext cx="2435352" cy="2694432"/>
          </a:xfrm>
          <a:prstGeom prst="rect">
            <a:avLst/>
          </a:prstGeom>
        </p:spPr>
      </p:pic>
      <p:sp>
        <p:nvSpPr>
          <p:cNvPr id="5" name="Rectangle 4"/>
          <p:cNvSpPr/>
          <p:nvPr/>
        </p:nvSpPr>
        <p:spPr>
          <a:xfrm>
            <a:off x="0" y="1030224"/>
            <a:ext cx="5306568" cy="371856"/>
          </a:xfrm>
          <a:prstGeom prst="rect">
            <a:avLst/>
          </a:prstGeom>
        </p:spPr>
        <p:txBody>
          <a:bodyPr wrap="none" lIns="0" tIns="0" rIns="0" bIns="0">
            <a:noAutofit/>
          </a:bodyPr>
          <a:lstStyle/>
          <a:p>
            <a:pPr indent="0">
              <a:spcAft>
                <a:spcPts val="6300"/>
              </a:spcAft>
            </a:pPr>
            <a:r>
              <a:rPr lang="en-US" sz="3600" b="1">
                <a:solidFill>
                  <a:srgbClr val="FF0000"/>
                </a:solidFill>
                <a:latin typeface="Times New Roman"/>
              </a:rPr>
              <a:t>Left Bundle Branch Blocks</a:t>
            </a:r>
          </a:p>
        </p:txBody>
      </p:sp>
      <p:sp>
        <p:nvSpPr>
          <p:cNvPr id="6" name="Rectangle 5"/>
          <p:cNvSpPr/>
          <p:nvPr/>
        </p:nvSpPr>
        <p:spPr>
          <a:xfrm>
            <a:off x="612648" y="5117592"/>
            <a:ext cx="1176528" cy="277368"/>
          </a:xfrm>
          <a:prstGeom prst="rect">
            <a:avLst/>
          </a:prstGeom>
        </p:spPr>
        <p:txBody>
          <a:bodyPr wrap="none" lIns="0" tIns="0" rIns="0" bIns="0">
            <a:noAutofit/>
          </a:bodyPr>
          <a:lstStyle/>
          <a:p>
            <a:pPr indent="0"/>
            <a:r>
              <a:rPr lang="en-US" sz="2800" b="1">
                <a:latin typeface="Times New Roman"/>
              </a:rPr>
              <a:t>Normal</a:t>
            </a:r>
          </a:p>
        </p:txBody>
      </p:sp>
      <p:sp>
        <p:nvSpPr>
          <p:cNvPr id="7" name="Rectangle 6"/>
          <p:cNvSpPr/>
          <p:nvPr/>
        </p:nvSpPr>
        <p:spPr>
          <a:xfrm>
            <a:off x="557784" y="2526792"/>
            <a:ext cx="7607808" cy="1170432"/>
          </a:xfrm>
          <a:prstGeom prst="rect">
            <a:avLst/>
          </a:prstGeom>
        </p:spPr>
        <p:txBody>
          <a:bodyPr lIns="0" tIns="0" rIns="0" bIns="0">
            <a:noAutofit/>
          </a:bodyPr>
          <a:lstStyle/>
          <a:p>
            <a:pPr indent="0" algn="just">
              <a:lnSpc>
                <a:spcPts val="3336"/>
              </a:lnSpc>
            </a:pPr>
            <a:r>
              <a:rPr lang="en-US" sz="2800" b="1">
                <a:latin typeface="Times New Roman"/>
              </a:rPr>
              <a:t>For LBBB the wide QRS complex assumes a characteristic change in shape in those leads opposite the left ventricle (right ventricular leads -</a:t>
            </a:r>
          </a:p>
        </p:txBody>
      </p:sp>
      <p:sp>
        <p:nvSpPr>
          <p:cNvPr id="8" name="Rectangle 7"/>
          <p:cNvSpPr/>
          <p:nvPr/>
        </p:nvSpPr>
        <p:spPr>
          <a:xfrm>
            <a:off x="557784" y="3806952"/>
            <a:ext cx="1658112" cy="329184"/>
          </a:xfrm>
          <a:prstGeom prst="rect">
            <a:avLst/>
          </a:prstGeom>
        </p:spPr>
        <p:txBody>
          <a:bodyPr wrap="none" lIns="0" tIns="0" rIns="0" bIns="0">
            <a:noAutofit/>
          </a:bodyPr>
          <a:lstStyle/>
          <a:p>
            <a:pPr indent="0" algn="just"/>
            <a:r>
              <a:rPr lang="en-US" sz="2800" b="1">
                <a:latin typeface="Times New Roman"/>
              </a:rPr>
              <a:t>Vi and V</a:t>
            </a:r>
            <a:r>
              <a:rPr lang="en-US" sz="2800" b="1" baseline="-25000">
                <a:latin typeface="Times New Roman"/>
              </a:rPr>
              <a:t>2</a:t>
            </a:r>
            <a:r>
              <a:rPr lang="en-US" sz="2800" b="1">
                <a:latin typeface="Times New Roman"/>
              </a:rPr>
              <a:t>).</a:t>
            </a:r>
          </a:p>
        </p:txBody>
      </p:sp>
      <p:sp>
        <p:nvSpPr>
          <p:cNvPr id="9" name="Rectangle 8"/>
          <p:cNvSpPr/>
          <p:nvPr/>
        </p:nvSpPr>
        <p:spPr>
          <a:xfrm>
            <a:off x="7315200" y="4568952"/>
            <a:ext cx="1057656" cy="771144"/>
          </a:xfrm>
          <a:prstGeom prst="rect">
            <a:avLst/>
          </a:prstGeom>
        </p:spPr>
        <p:txBody>
          <a:bodyPr lIns="0" tIns="0" rIns="0" bIns="0">
            <a:noAutofit/>
          </a:bodyPr>
          <a:lstStyle/>
          <a:p>
            <a:pPr indent="0" algn="just">
              <a:lnSpc>
                <a:spcPts val="3360"/>
              </a:lnSpc>
            </a:pPr>
            <a:r>
              <a:rPr lang="en-US" sz="2800" b="1">
                <a:latin typeface="Times New Roman"/>
              </a:rPr>
              <a:t>Broad, deep S</a:t>
            </a:r>
          </a:p>
        </p:txBody>
      </p:sp>
      <p:sp>
        <p:nvSpPr>
          <p:cNvPr id="10" name="Rectangle 9"/>
          <p:cNvSpPr/>
          <p:nvPr/>
        </p:nvSpPr>
        <p:spPr>
          <a:xfrm>
            <a:off x="7309104" y="5492496"/>
            <a:ext cx="932688" cy="201168"/>
          </a:xfrm>
          <a:prstGeom prst="rect">
            <a:avLst/>
          </a:prstGeom>
        </p:spPr>
        <p:txBody>
          <a:bodyPr wrap="none" lIns="0" tIns="0" rIns="0" bIns="0">
            <a:noAutofit/>
          </a:bodyPr>
          <a:lstStyle/>
          <a:p>
            <a:pPr indent="0"/>
            <a:r>
              <a:rPr lang="en-US" sz="2800" b="1">
                <a:latin typeface="Times New Roman"/>
              </a:rPr>
              <a:t>waves</a:t>
            </a:r>
          </a:p>
        </p:txBody>
      </p:sp>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962912"/>
            <a:ext cx="7485888" cy="4367784"/>
          </a:xfrm>
          <a:prstGeom prst="rect">
            <a:avLst/>
          </a:prstGeom>
        </p:spPr>
      </p:pic>
      <p:sp>
        <p:nvSpPr>
          <p:cNvPr id="3" name="Rectangle 2"/>
          <p:cNvSpPr/>
          <p:nvPr/>
        </p:nvSpPr>
        <p:spPr>
          <a:xfrm>
            <a:off x="454152" y="1283208"/>
            <a:ext cx="1691640" cy="457200"/>
          </a:xfrm>
          <a:prstGeom prst="rect">
            <a:avLst/>
          </a:prstGeom>
        </p:spPr>
        <p:txBody>
          <a:bodyPr wrap="none" lIns="0" tIns="0" rIns="0" bIns="0">
            <a:noAutofit/>
          </a:bodyPr>
          <a:lstStyle/>
          <a:p>
            <a:pPr indent="0"/>
            <a:r>
              <a:rPr lang="en-US" sz="4500" b="1">
                <a:solidFill>
                  <a:srgbClr val="FF0000"/>
                </a:solidFill>
                <a:latin typeface="Times New Roman"/>
              </a:rPr>
              <a:t>LBBB</a:t>
            </a:r>
          </a:p>
        </p:txBody>
      </p:sp>
      <p:sp>
        <p:nvSpPr>
          <p:cNvPr id="4" name="Rectangle 3"/>
          <p:cNvSpPr/>
          <p:nvPr/>
        </p:nvSpPr>
        <p:spPr>
          <a:xfrm>
            <a:off x="1944624" y="4315968"/>
            <a:ext cx="774192" cy="283464"/>
          </a:xfrm>
          <a:prstGeom prst="rect">
            <a:avLst/>
          </a:prstGeom>
        </p:spPr>
        <p:txBody>
          <a:bodyPr wrap="none" lIns="0" tIns="0" rIns="0" bIns="0">
            <a:noAutofit/>
          </a:bodyPr>
          <a:lstStyle/>
          <a:p>
            <a:pPr indent="0"/>
            <a:r>
              <a:rPr lang="en-US" sz="3200">
                <a:solidFill>
                  <a:srgbClr val="AE8994"/>
                </a:solidFill>
                <a:latin typeface="Times New Roman"/>
              </a:rPr>
              <a:t>nil</a:t>
            </a:r>
          </a:p>
        </p:txBody>
      </p:sp>
      <p:sp>
        <p:nvSpPr>
          <p:cNvPr id="5" name="Rectangle 4"/>
          <p:cNvSpPr/>
          <p:nvPr/>
        </p:nvSpPr>
        <p:spPr>
          <a:xfrm>
            <a:off x="4916424" y="5590032"/>
            <a:ext cx="926592" cy="262128"/>
          </a:xfrm>
          <a:prstGeom prst="rect">
            <a:avLst/>
          </a:prstGeom>
        </p:spPr>
        <p:txBody>
          <a:bodyPr wrap="none" lIns="0" tIns="0" rIns="0" bIns="0">
            <a:noAutofit/>
          </a:bodyPr>
          <a:lstStyle/>
          <a:p>
            <a:pPr indent="0"/>
            <a:r>
              <a:rPr lang="en-US" sz="1800" cap="small">
                <a:solidFill>
                  <a:srgbClr val="777678"/>
                </a:solidFill>
                <a:latin typeface="Constantia"/>
              </a:rPr>
              <a:t>LaJ LaJ </a:t>
            </a:r>
            <a:r>
              <a:rPr lang="en-US" sz="1000">
                <a:solidFill>
                  <a:srgbClr val="777678"/>
                </a:solidFill>
                <a:latin typeface="Times New Roman"/>
              </a:rPr>
              <a:t>1</a:t>
            </a:r>
            <a:r>
              <a:rPr lang="en-US" sz="1800">
                <a:solidFill>
                  <a:srgbClr val="777678"/>
                </a:solidFill>
                <a:latin typeface="Constantia"/>
              </a:rPr>
              <a:t>/</a:t>
            </a:r>
          </a:p>
        </p:txBody>
      </p:sp>
      <p:sp>
        <p:nvSpPr>
          <p:cNvPr id="6" name="Rectangle 5"/>
          <p:cNvSpPr/>
          <p:nvPr/>
        </p:nvSpPr>
        <p:spPr>
          <a:xfrm>
            <a:off x="4011168" y="5596128"/>
            <a:ext cx="746760" cy="307848"/>
          </a:xfrm>
          <a:prstGeom prst="rect">
            <a:avLst/>
          </a:prstGeom>
        </p:spPr>
        <p:txBody>
          <a:bodyPr lIns="0" tIns="0" rIns="0" bIns="0">
            <a:noAutofit/>
          </a:bodyPr>
          <a:lstStyle/>
          <a:p>
            <a:pPr indent="0"/>
            <a:r>
              <a:rPr lang="en-US" sz="1800">
                <a:solidFill>
                  <a:srgbClr val="777678"/>
                </a:solidFill>
                <a:latin typeface="Constantia"/>
              </a:rPr>
              <a:t>•-J</a:t>
            </a:r>
          </a:p>
          <a:p>
            <a:pPr marL="546100" indent="0"/>
            <a:r>
              <a:rPr lang="en-US" sz="400">
                <a:latin typeface="Arial"/>
              </a:rPr>
              <a:t>. </a:t>
            </a:r>
            <a:r>
              <a:rPr lang="en-US" sz="1100" spc="-50">
                <a:latin typeface="Times New Roman"/>
              </a:rPr>
              <a:t>:</a:t>
            </a:r>
          </a:p>
        </p:txBody>
      </p:sp>
      <p:sp>
        <p:nvSpPr>
          <p:cNvPr id="7" name="Rectangle 6"/>
          <p:cNvSpPr/>
          <p:nvPr/>
        </p:nvSpPr>
        <p:spPr>
          <a:xfrm>
            <a:off x="6001512" y="5678424"/>
            <a:ext cx="731520" cy="182880"/>
          </a:xfrm>
          <a:prstGeom prst="rect">
            <a:avLst/>
          </a:prstGeom>
        </p:spPr>
        <p:txBody>
          <a:bodyPr wrap="none" lIns="0" tIns="0" rIns="0" bIns="0">
            <a:noAutofit/>
          </a:bodyPr>
          <a:lstStyle/>
          <a:p>
            <a:pPr indent="0"/>
            <a:r>
              <a:rPr lang="en-US" sz="1400">
                <a:solidFill>
                  <a:srgbClr val="777678"/>
                </a:solidFill>
                <a:latin typeface="Times New Roman"/>
              </a:rPr>
              <a:t>li/w </a:t>
            </a:r>
            <a:r>
              <a:rPr lang="en-US" sz="1400" cap="small">
                <a:solidFill>
                  <a:srgbClr val="777678"/>
                </a:solidFill>
                <a:latin typeface="Times New Roman"/>
              </a:rPr>
              <a:t>LAaJ</a:t>
            </a:r>
          </a:p>
        </p:txBody>
      </p:sp>
      <p:sp>
        <p:nvSpPr>
          <p:cNvPr id="8" name="Rectangle 7"/>
          <p:cNvSpPr/>
          <p:nvPr/>
        </p:nvSpPr>
        <p:spPr>
          <a:xfrm>
            <a:off x="6763512" y="6205728"/>
            <a:ext cx="356616" cy="118872"/>
          </a:xfrm>
          <a:prstGeom prst="rect">
            <a:avLst/>
          </a:prstGeom>
        </p:spPr>
        <p:txBody>
          <a:bodyPr wrap="none" lIns="0" tIns="0" rIns="0" bIns="0">
            <a:noAutofit/>
          </a:bodyPr>
          <a:lstStyle/>
          <a:p>
            <a:pPr indent="0"/>
            <a:r>
              <a:rPr lang="en-US" sz="800">
                <a:solidFill>
                  <a:srgbClr val="634D53"/>
                </a:solidFill>
                <a:latin typeface="Times New Roman"/>
              </a:rPr>
              <a:t>MAC5K</a:t>
            </a:r>
          </a:p>
        </p:txBody>
      </p:sp>
      <p:sp>
        <p:nvSpPr>
          <p:cNvPr id="9" name="Rectangle 8"/>
          <p:cNvSpPr/>
          <p:nvPr/>
        </p:nvSpPr>
        <p:spPr>
          <a:xfrm>
            <a:off x="2548128" y="6211824"/>
            <a:ext cx="365760" cy="121920"/>
          </a:xfrm>
          <a:prstGeom prst="rect">
            <a:avLst/>
          </a:prstGeom>
        </p:spPr>
        <p:txBody>
          <a:bodyPr wrap="none" lIns="0" tIns="0" rIns="0" bIns="0">
            <a:noAutofit/>
          </a:bodyPr>
          <a:lstStyle/>
          <a:p>
            <a:pPr indent="0"/>
            <a:r>
              <a:rPr lang="en-US" sz="800">
                <a:solidFill>
                  <a:srgbClr val="634D53"/>
                </a:solidFill>
                <a:latin typeface="Times New Roman"/>
              </a:rPr>
              <a:t>mw-ittV</a:t>
            </a:r>
          </a:p>
        </p:txBody>
      </p:sp>
      <p:sp>
        <p:nvSpPr>
          <p:cNvPr id="10" name="Rectangle 9"/>
          <p:cNvSpPr/>
          <p:nvPr/>
        </p:nvSpPr>
        <p:spPr>
          <a:xfrm>
            <a:off x="5330952" y="6211824"/>
            <a:ext cx="341376" cy="121920"/>
          </a:xfrm>
          <a:prstGeom prst="rect">
            <a:avLst/>
          </a:prstGeom>
        </p:spPr>
        <p:txBody>
          <a:bodyPr wrap="none" lIns="0" tIns="0" rIns="0" bIns="0">
            <a:noAutofit/>
          </a:bodyPr>
          <a:lstStyle/>
          <a:p>
            <a:pPr indent="0"/>
            <a:r>
              <a:rPr lang="en-US" sz="800">
                <a:solidFill>
                  <a:srgbClr val="634D53"/>
                </a:solidFill>
                <a:latin typeface="Times New Roman"/>
              </a:rPr>
              <a:t>rlivlhtn</a:t>
            </a:r>
          </a:p>
        </p:txBody>
      </p:sp>
    </p:spTree>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124968" y="2182368"/>
            <a:ext cx="4251960" cy="3898392"/>
          </a:xfrm>
          <a:prstGeom prst="rect">
            <a:avLst/>
          </a:prstGeom>
        </p:spPr>
      </p:pic>
      <p:sp>
        <p:nvSpPr>
          <p:cNvPr id="4" name="Rectangle 3"/>
          <p:cNvSpPr/>
          <p:nvPr/>
        </p:nvSpPr>
        <p:spPr>
          <a:xfrm>
            <a:off x="21336" y="1008888"/>
            <a:ext cx="2584704" cy="426720"/>
          </a:xfrm>
          <a:prstGeom prst="rect">
            <a:avLst/>
          </a:prstGeom>
        </p:spPr>
        <p:txBody>
          <a:bodyPr wrap="none" lIns="0" tIns="0" rIns="0" bIns="0">
            <a:noAutofit/>
          </a:bodyPr>
          <a:lstStyle/>
          <a:p>
            <a:pPr indent="0"/>
            <a:r>
              <a:rPr lang="en-US" sz="3900" b="1">
                <a:solidFill>
                  <a:srgbClr val="FF0000"/>
                </a:solidFill>
                <a:latin typeface="Times New Roman"/>
              </a:rPr>
              <a:t>QT Interval</a:t>
            </a:r>
          </a:p>
        </p:txBody>
      </p:sp>
      <p:sp>
        <p:nvSpPr>
          <p:cNvPr id="5" name="Rectangle 4"/>
          <p:cNvSpPr/>
          <p:nvPr/>
        </p:nvSpPr>
        <p:spPr>
          <a:xfrm>
            <a:off x="4550664" y="4956048"/>
            <a:ext cx="4315968" cy="1240536"/>
          </a:xfrm>
          <a:prstGeom prst="rect">
            <a:avLst/>
          </a:prstGeom>
        </p:spPr>
        <p:txBody>
          <a:bodyPr lIns="0" tIns="0" rIns="0" bIns="0">
            <a:noAutofit/>
          </a:bodyPr>
          <a:lstStyle/>
          <a:p>
            <a:pPr indent="0">
              <a:lnSpc>
                <a:spcPts val="2448"/>
              </a:lnSpc>
            </a:pPr>
            <a:r>
              <a:rPr lang="en-US" sz="2200">
                <a:solidFill>
                  <a:srgbClr val="30292A"/>
                </a:solidFill>
                <a:latin typeface="Times New Roman"/>
              </a:rPr>
              <a:t>The QT interval is measured in lead aVL as this lead does not have prominent U waves (diagram is scaled up)</a:t>
            </a: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Desktop\dr. viral\ECG-pericarditis-ECG-abnormalities-suggestive-of-pericarditis-in-a-40-year-old-man-with.png"/>
          <p:cNvPicPr>
            <a:picLocks noChangeAspect="1" noChangeArrowheads="1"/>
          </p:cNvPicPr>
          <p:nvPr/>
        </p:nvPicPr>
        <p:blipFill>
          <a:blip r:embed="rId2"/>
          <a:srcRect/>
          <a:stretch>
            <a:fillRect/>
          </a:stretch>
        </p:blipFill>
        <p:spPr bwMode="auto">
          <a:xfrm>
            <a:off x="523875" y="2428875"/>
            <a:ext cx="8096250" cy="428625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57200" y="1106424"/>
            <a:ext cx="3191256" cy="420624"/>
          </a:xfrm>
          <a:prstGeom prst="rect">
            <a:avLst/>
          </a:prstGeom>
        </p:spPr>
        <p:txBody>
          <a:bodyPr wrap="none" lIns="0" tIns="0" rIns="0" bIns="0">
            <a:noAutofit/>
          </a:bodyPr>
          <a:lstStyle/>
          <a:p>
            <a:pPr indent="0">
              <a:spcBef>
                <a:spcPts val="210"/>
              </a:spcBef>
              <a:spcAft>
                <a:spcPts val="3360"/>
              </a:spcAft>
            </a:pPr>
            <a:r>
              <a:rPr lang="en-US" sz="3600" b="1">
                <a:solidFill>
                  <a:srgbClr val="FF0000"/>
                </a:solidFill>
                <a:latin typeface="Times New Roman"/>
              </a:rPr>
              <a:t>QT INTERVAL</a:t>
            </a:r>
          </a:p>
        </p:txBody>
      </p:sp>
      <p:sp>
        <p:nvSpPr>
          <p:cNvPr id="4" name="Rectangle 3"/>
          <p:cNvSpPr/>
          <p:nvPr/>
        </p:nvSpPr>
        <p:spPr>
          <a:xfrm>
            <a:off x="960120" y="2054352"/>
            <a:ext cx="7787640" cy="2206752"/>
          </a:xfrm>
          <a:prstGeom prst="rect">
            <a:avLst/>
          </a:prstGeom>
        </p:spPr>
        <p:txBody>
          <a:bodyPr lIns="0" tIns="0" rIns="0" bIns="0">
            <a:noAutofit/>
          </a:bodyPr>
          <a:lstStyle/>
          <a:p>
            <a:pPr indent="0">
              <a:lnSpc>
                <a:spcPts val="2880"/>
              </a:lnSpc>
              <a:spcBef>
                <a:spcPts val="3360"/>
              </a:spcBef>
              <a:spcAft>
                <a:spcPts val="210"/>
              </a:spcAft>
            </a:pPr>
            <a:r>
              <a:rPr lang="en-US" sz="2400" dirty="0">
                <a:latin typeface="Times New Roman"/>
              </a:rPr>
              <a:t>It includes the total duration of ventricular activation and recovery</a:t>
            </a:r>
            <a:r>
              <a:rPr lang="en-US" sz="2400" dirty="0" smtClean="0">
                <a:latin typeface="Times New Roman"/>
              </a:rPr>
              <a:t>.</a:t>
            </a:r>
            <a:endParaRPr lang="en-US" sz="2400" dirty="0">
              <a:latin typeface="Times New Roman"/>
            </a:endParaRPr>
          </a:p>
          <a:p>
            <a:pPr indent="0">
              <a:lnSpc>
                <a:spcPts val="2880"/>
              </a:lnSpc>
              <a:spcAft>
                <a:spcPts val="210"/>
              </a:spcAft>
            </a:pPr>
            <a:r>
              <a:rPr lang="en-US" sz="2400" dirty="0">
                <a:latin typeface="Times New Roman"/>
              </a:rPr>
              <a:t>When the interval is to be measured from a single lead, the lead in which the interval is the longest, most commonly lead </a:t>
            </a:r>
            <a:r>
              <a:rPr lang="en-US" sz="2400" dirty="0" err="1">
                <a:latin typeface="Times New Roman"/>
              </a:rPr>
              <a:t>Avl</a:t>
            </a:r>
            <a:r>
              <a:rPr lang="en-US" sz="2400" dirty="0">
                <a:latin typeface="Times New Roman"/>
              </a:rPr>
              <a:t>, V</a:t>
            </a:r>
            <a:r>
              <a:rPr lang="en-US" sz="2400" baseline="-25000" dirty="0">
                <a:latin typeface="Times New Roman"/>
              </a:rPr>
              <a:t>2</a:t>
            </a:r>
            <a:r>
              <a:rPr lang="en-US" sz="2400" dirty="0">
                <a:latin typeface="Times New Roman"/>
              </a:rPr>
              <a:t> or V</a:t>
            </a:r>
            <a:r>
              <a:rPr lang="en-US" sz="2400" baseline="-25000" dirty="0">
                <a:latin typeface="Times New Roman"/>
              </a:rPr>
              <a:t>3</a:t>
            </a:r>
            <a:r>
              <a:rPr lang="en-US" sz="2400" dirty="0">
                <a:latin typeface="Times New Roman"/>
              </a:rPr>
              <a:t>, and in which a prominent U wave is absent should be</a:t>
            </a:r>
          </a:p>
          <a:p>
            <a:pPr indent="0">
              <a:spcAft>
                <a:spcPts val="1050"/>
              </a:spcAft>
            </a:pPr>
            <a:r>
              <a:rPr lang="en-US" sz="2400" dirty="0">
                <a:latin typeface="Times New Roman"/>
              </a:rPr>
              <a:t>used.</a:t>
            </a:r>
          </a:p>
        </p:txBody>
      </p:sp>
      <p:sp>
        <p:nvSpPr>
          <p:cNvPr id="5" name="Rectangle 4"/>
          <p:cNvSpPr/>
          <p:nvPr/>
        </p:nvSpPr>
        <p:spPr>
          <a:xfrm>
            <a:off x="984504" y="4471416"/>
            <a:ext cx="6699504" cy="280416"/>
          </a:xfrm>
          <a:prstGeom prst="rect">
            <a:avLst/>
          </a:prstGeom>
        </p:spPr>
        <p:txBody>
          <a:bodyPr wrap="none" lIns="0" tIns="0" rIns="0" bIns="0">
            <a:noAutofit/>
          </a:bodyPr>
          <a:lstStyle/>
          <a:p>
            <a:pPr indent="0">
              <a:spcAft>
                <a:spcPts val="1050"/>
              </a:spcAft>
            </a:pPr>
            <a:r>
              <a:rPr lang="en-US" sz="2400" dirty="0">
                <a:latin typeface="Times New Roman"/>
              </a:rPr>
              <a:t>The normal range for the QT interval is rate-dependent</a:t>
            </a:r>
          </a:p>
        </p:txBody>
      </p:sp>
      <p:sp>
        <p:nvSpPr>
          <p:cNvPr id="6" name="Rectangle 5"/>
          <p:cNvSpPr/>
          <p:nvPr/>
        </p:nvSpPr>
        <p:spPr>
          <a:xfrm>
            <a:off x="978408" y="4910328"/>
            <a:ext cx="7443216" cy="658368"/>
          </a:xfrm>
          <a:prstGeom prst="rect">
            <a:avLst/>
          </a:prstGeom>
        </p:spPr>
        <p:txBody>
          <a:bodyPr lIns="0" tIns="0" rIns="0" bIns="0">
            <a:noAutofit/>
          </a:bodyPr>
          <a:lstStyle/>
          <a:p>
            <a:pPr indent="0">
              <a:lnSpc>
                <a:spcPts val="2880"/>
              </a:lnSpc>
              <a:spcAft>
                <a:spcPts val="210"/>
              </a:spcAft>
            </a:pPr>
            <a:r>
              <a:rPr lang="en-US" sz="2400" dirty="0">
                <a:latin typeface="Times New Roman"/>
              </a:rPr>
              <a:t>A commonly used formula was developed by </a:t>
            </a:r>
            <a:r>
              <a:rPr lang="en-US" sz="2400" dirty="0" err="1">
                <a:latin typeface="Times New Roman"/>
              </a:rPr>
              <a:t>Bazett</a:t>
            </a:r>
            <a:r>
              <a:rPr lang="en-US" sz="2400" dirty="0">
                <a:latin typeface="Times New Roman"/>
              </a:rPr>
              <a:t> in 1920. The result is a corrected QT interval, or </a:t>
            </a:r>
            <a:r>
              <a:rPr lang="en-US" sz="2400" dirty="0" err="1">
                <a:latin typeface="Times New Roman"/>
              </a:rPr>
              <a:t>QT</a:t>
            </a:r>
            <a:r>
              <a:rPr lang="en-US" sz="2400" baseline="-25000" dirty="0" err="1">
                <a:latin typeface="Times New Roman"/>
              </a:rPr>
              <a:t>c</a:t>
            </a:r>
            <a:r>
              <a:rPr lang="en-US" sz="2400" dirty="0">
                <a:latin typeface="Times New Roman"/>
              </a:rPr>
              <a:t>, defined by </a:t>
            </a:r>
            <a:r>
              <a:rPr lang="en-US" sz="2400" dirty="0" smtClean="0">
                <a:latin typeface="Times New Roman"/>
              </a:rPr>
              <a:t>the following equation :</a:t>
            </a:r>
            <a:endParaRPr lang="en-US" sz="2400" dirty="0">
              <a:latin typeface="Times New Roman"/>
            </a:endParaRPr>
          </a:p>
        </p:txBody>
      </p:sp>
      <p:sp>
        <p:nvSpPr>
          <p:cNvPr id="8" name="Rectangle 7"/>
          <p:cNvSpPr/>
          <p:nvPr/>
        </p:nvSpPr>
        <p:spPr>
          <a:xfrm>
            <a:off x="838200" y="6475258"/>
            <a:ext cx="1755648" cy="457200"/>
          </a:xfrm>
          <a:prstGeom prst="rect">
            <a:avLst/>
          </a:prstGeom>
        </p:spPr>
        <p:txBody>
          <a:bodyPr wrap="none" lIns="0" tIns="0" rIns="0" bIns="0">
            <a:noAutofit/>
          </a:bodyPr>
          <a:lstStyle/>
          <a:p>
            <a:pPr indent="0"/>
            <a:r>
              <a:rPr lang="en-US" sz="2400" dirty="0" smtClean="0">
                <a:latin typeface="Times New Roman"/>
              </a:rPr>
              <a:t>                     </a:t>
            </a:r>
            <a:r>
              <a:rPr lang="en-US" sz="2400" dirty="0" err="1" smtClean="0">
                <a:latin typeface="Times New Roman"/>
              </a:rPr>
              <a:t>QTc</a:t>
            </a:r>
            <a:r>
              <a:rPr lang="en-US" sz="2400" dirty="0" smtClean="0">
                <a:latin typeface="Times New Roman"/>
              </a:rPr>
              <a:t>=QT/ </a:t>
            </a:r>
            <a:r>
              <a:rPr lang="en-US" sz="2400" dirty="0" err="1" smtClean="0">
                <a:latin typeface="Times New Roman"/>
              </a:rPr>
              <a:t>SQrt</a:t>
            </a:r>
            <a:r>
              <a:rPr lang="en-US" sz="2400" dirty="0" smtClean="0">
                <a:latin typeface="Times New Roman"/>
              </a:rPr>
              <a:t> RR</a:t>
            </a:r>
            <a:endParaRPr lang="en-US" sz="2400" dirty="0">
              <a:latin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60248" y="1383792"/>
            <a:ext cx="7882128" cy="4434840"/>
          </a:xfrm>
          <a:prstGeom prst="rect">
            <a:avLst/>
          </a:prstGeom>
        </p:spPr>
        <p:txBody>
          <a:bodyPr lIns="0" tIns="0" rIns="0" bIns="0">
            <a:noAutofit/>
          </a:bodyPr>
          <a:lstStyle/>
          <a:p>
            <a:pPr marL="85852" indent="0">
              <a:spcAft>
                <a:spcPts val="1680"/>
              </a:spcAft>
            </a:pPr>
            <a:r>
              <a:rPr lang="en-US" sz="3900" b="1">
                <a:solidFill>
                  <a:srgbClr val="FF0000"/>
                </a:solidFill>
                <a:latin typeface="Times New Roman"/>
              </a:rPr>
              <a:t>QT INTERVAL</a:t>
            </a:r>
          </a:p>
          <a:p>
            <a:pPr marL="365252" indent="-279400">
              <a:lnSpc>
                <a:spcPts val="3144"/>
              </a:lnSpc>
              <a:spcAft>
                <a:spcPts val="210"/>
              </a:spcAft>
            </a:pPr>
            <a:r>
              <a:rPr lang="en-US" sz="2600">
                <a:solidFill>
                  <a:srgbClr val="0BD0D9"/>
                </a:solidFill>
                <a:latin typeface="Times New Roman"/>
              </a:rPr>
              <a:t>•    </a:t>
            </a:r>
            <a:r>
              <a:rPr lang="en-US" sz="2600">
                <a:latin typeface="Times New Roman"/>
              </a:rPr>
              <a:t>The upper normal limit be set at </a:t>
            </a:r>
            <a:r>
              <a:rPr lang="en-US" sz="2400">
                <a:latin typeface="Constantia"/>
              </a:rPr>
              <a:t>450</a:t>
            </a:r>
            <a:r>
              <a:rPr lang="en-US" sz="2600">
                <a:latin typeface="Times New Roman"/>
              </a:rPr>
              <a:t> or even </a:t>
            </a:r>
            <a:r>
              <a:rPr lang="en-US" sz="2400">
                <a:latin typeface="Constantia"/>
              </a:rPr>
              <a:t>460 </a:t>
            </a:r>
            <a:r>
              <a:rPr lang="en-US" sz="2600">
                <a:latin typeface="Times New Roman"/>
              </a:rPr>
              <a:t>msec.</a:t>
            </a:r>
          </a:p>
          <a:p>
            <a:pPr marL="365252" indent="-279400">
              <a:lnSpc>
                <a:spcPts val="3120"/>
              </a:lnSpc>
              <a:spcAft>
                <a:spcPts val="210"/>
              </a:spcAft>
            </a:pPr>
            <a:r>
              <a:rPr lang="en-US" sz="2600">
                <a:solidFill>
                  <a:srgbClr val="0BD0D9"/>
                </a:solidFill>
                <a:latin typeface="Times New Roman"/>
              </a:rPr>
              <a:t>•    </a:t>
            </a:r>
            <a:r>
              <a:rPr lang="en-US" sz="2600">
                <a:latin typeface="Times New Roman"/>
              </a:rPr>
              <a:t>The Bazett formula remains significantly affected by heart rate and that as many as </a:t>
            </a:r>
            <a:r>
              <a:rPr lang="en-US" sz="2400">
                <a:latin typeface="Constantia"/>
              </a:rPr>
              <a:t>30</a:t>
            </a:r>
            <a:r>
              <a:rPr lang="en-US" sz="2600">
                <a:latin typeface="Times New Roman"/>
              </a:rPr>
              <a:t>% of normal ECGs would be diagnosed as having a prolonged QT interval when this formula is used.</a:t>
            </a:r>
          </a:p>
          <a:p>
            <a:pPr marL="365252" indent="-279400">
              <a:lnSpc>
                <a:spcPts val="3120"/>
              </a:lnSpc>
              <a:spcAft>
                <a:spcPts val="210"/>
              </a:spcAft>
            </a:pPr>
            <a:r>
              <a:rPr lang="en-US" sz="2600">
                <a:solidFill>
                  <a:srgbClr val="0BD0D9"/>
                </a:solidFill>
                <a:latin typeface="Times New Roman"/>
              </a:rPr>
              <a:t>•    </a:t>
            </a:r>
            <a:r>
              <a:rPr lang="en-US" sz="2600">
                <a:latin typeface="Times New Roman"/>
              </a:rPr>
              <a:t>One formula that has been shown to be relatively insensitive to heart rate is-</a:t>
            </a:r>
          </a:p>
          <a:p>
            <a:pPr indent="0" algn="ctr"/>
            <a:r>
              <a:rPr lang="en-US" sz="2600">
                <a:latin typeface="Times New Roman"/>
              </a:rPr>
              <a:t>QTc= QT +</a:t>
            </a:r>
            <a:r>
              <a:rPr lang="en-US" sz="2400">
                <a:latin typeface="Constantia"/>
              </a:rPr>
              <a:t>1</a:t>
            </a:r>
            <a:r>
              <a:rPr lang="en-US" sz="2600">
                <a:latin typeface="Times New Roman"/>
              </a:rPr>
              <a:t>.</a:t>
            </a:r>
            <a:r>
              <a:rPr lang="en-US" sz="2400">
                <a:latin typeface="Constantia"/>
              </a:rPr>
              <a:t>75</a:t>
            </a:r>
            <a:r>
              <a:rPr lang="en-US" sz="2600">
                <a:latin typeface="Times New Roman"/>
              </a:rPr>
              <a:t>(HR-</a:t>
            </a:r>
            <a:r>
              <a:rPr lang="en-US" sz="2400">
                <a:latin typeface="Constantia"/>
              </a:rPr>
              <a:t>60</a:t>
            </a:r>
            <a:r>
              <a:rPr lang="en-US" sz="2600">
                <a:latin typeface="Times New Roman"/>
              </a:rPr>
              <a:t>)</a:t>
            </a:r>
          </a:p>
        </p:txBody>
      </p:sp>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48056" y="1383792"/>
            <a:ext cx="6766560" cy="3901440"/>
          </a:xfrm>
          <a:prstGeom prst="rect">
            <a:avLst/>
          </a:prstGeom>
        </p:spPr>
        <p:txBody>
          <a:bodyPr lIns="0" tIns="0" rIns="0" bIns="0">
            <a:noAutofit/>
          </a:bodyPr>
          <a:lstStyle/>
          <a:p>
            <a:pPr marL="110744" indent="0">
              <a:spcAft>
                <a:spcPts val="1260"/>
              </a:spcAft>
            </a:pPr>
            <a:r>
              <a:rPr lang="en-US" sz="3900" b="1">
                <a:solidFill>
                  <a:srgbClr val="FF0000"/>
                </a:solidFill>
                <a:latin typeface="Times New Roman"/>
              </a:rPr>
              <a:t>Prolonged QTc</a:t>
            </a:r>
          </a:p>
          <a:p>
            <a:pPr marL="110744" indent="0" algn="just">
              <a:lnSpc>
                <a:spcPts val="3456"/>
              </a:lnSpc>
            </a:pPr>
            <a:r>
              <a:rPr lang="en-US" sz="2600">
                <a:solidFill>
                  <a:srgbClr val="0BD0D9"/>
                </a:solidFill>
                <a:latin typeface="Times New Roman"/>
              </a:rPr>
              <a:t>*    </a:t>
            </a:r>
            <a:r>
              <a:rPr lang="en-US" sz="2600">
                <a:latin typeface="Times New Roman"/>
              </a:rPr>
              <a:t>During sleep</a:t>
            </a:r>
          </a:p>
          <a:p>
            <a:pPr marL="110744" indent="0" algn="just">
              <a:lnSpc>
                <a:spcPts val="3456"/>
              </a:lnSpc>
            </a:pPr>
            <a:r>
              <a:rPr lang="en-US" sz="2600">
                <a:solidFill>
                  <a:srgbClr val="0BD0D9"/>
                </a:solidFill>
                <a:latin typeface="Times New Roman"/>
              </a:rPr>
              <a:t>*    </a:t>
            </a:r>
            <a:r>
              <a:rPr lang="en-US" sz="2600">
                <a:latin typeface="Times New Roman"/>
              </a:rPr>
              <a:t>Hypocalcemia</a:t>
            </a:r>
          </a:p>
          <a:p>
            <a:pPr marL="110744" indent="0" algn="just">
              <a:lnSpc>
                <a:spcPts val="3456"/>
              </a:lnSpc>
            </a:pPr>
            <a:r>
              <a:rPr lang="en-US" sz="2600">
                <a:solidFill>
                  <a:srgbClr val="0BD0D9"/>
                </a:solidFill>
                <a:latin typeface="Times New Roman"/>
              </a:rPr>
              <a:t>*    </a:t>
            </a:r>
            <a:r>
              <a:rPr lang="en-US" sz="2600">
                <a:latin typeface="Times New Roman"/>
              </a:rPr>
              <a:t>Acute myocarditis</a:t>
            </a:r>
          </a:p>
          <a:p>
            <a:pPr marL="110744" indent="0" algn="just">
              <a:lnSpc>
                <a:spcPts val="3456"/>
              </a:lnSpc>
            </a:pPr>
            <a:r>
              <a:rPr lang="en-US" sz="2600">
                <a:solidFill>
                  <a:srgbClr val="0BD0D9"/>
                </a:solidFill>
                <a:latin typeface="Times New Roman"/>
              </a:rPr>
              <a:t>*    </a:t>
            </a:r>
            <a:r>
              <a:rPr lang="en-US" sz="2600">
                <a:latin typeface="Times New Roman"/>
              </a:rPr>
              <a:t>Acute Myocardial Injury</a:t>
            </a:r>
          </a:p>
          <a:p>
            <a:pPr marL="390144" indent="-279400">
              <a:lnSpc>
                <a:spcPts val="2808"/>
              </a:lnSpc>
              <a:spcAft>
                <a:spcPts val="210"/>
              </a:spcAft>
            </a:pPr>
            <a:r>
              <a:rPr lang="en-US" sz="2600">
                <a:solidFill>
                  <a:srgbClr val="0BD0D9"/>
                </a:solidFill>
                <a:latin typeface="Times New Roman"/>
              </a:rPr>
              <a:t>*    </a:t>
            </a:r>
            <a:r>
              <a:rPr lang="en-US" sz="2600">
                <a:latin typeface="Times New Roman"/>
              </a:rPr>
              <a:t>Drugs like quinidine, procainamide, tricyclic antidepressants</a:t>
            </a:r>
          </a:p>
          <a:p>
            <a:pPr marL="110744" marR="4522216" indent="0">
              <a:lnSpc>
                <a:spcPts val="3480"/>
              </a:lnSpc>
            </a:pPr>
            <a:r>
              <a:rPr lang="en-US" sz="2600">
                <a:solidFill>
                  <a:srgbClr val="0BD0D9"/>
                </a:solidFill>
                <a:latin typeface="Times New Roman"/>
              </a:rPr>
              <a:t>*    </a:t>
            </a:r>
            <a:r>
              <a:rPr lang="en-US" sz="2600">
                <a:latin typeface="Times New Roman"/>
              </a:rPr>
              <a:t>Hypothermia </a:t>
            </a:r>
            <a:r>
              <a:rPr lang="en-US" sz="2600">
                <a:solidFill>
                  <a:srgbClr val="0BD0D9"/>
                </a:solidFill>
                <a:latin typeface="Times New Roman"/>
              </a:rPr>
              <a:t>*</a:t>
            </a:r>
            <a:r>
              <a:rPr lang="en-US" sz="2600">
                <a:latin typeface="Times New Roman"/>
              </a:rPr>
              <a:t>HOCM</a:t>
            </a:r>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66344" y="1405128"/>
            <a:ext cx="3291840" cy="457200"/>
          </a:xfrm>
          <a:prstGeom prst="rect">
            <a:avLst/>
          </a:prstGeom>
        </p:spPr>
        <p:txBody>
          <a:bodyPr wrap="none" lIns="0" tIns="0" rIns="0" bIns="0">
            <a:noAutofit/>
          </a:bodyPr>
          <a:lstStyle/>
          <a:p>
            <a:pPr indent="0">
              <a:spcAft>
                <a:spcPts val="1680"/>
              </a:spcAft>
            </a:pPr>
            <a:r>
              <a:rPr lang="en-US" sz="3900" b="1">
                <a:solidFill>
                  <a:srgbClr val="FF0000"/>
                </a:solidFill>
                <a:latin typeface="Times New Roman"/>
              </a:rPr>
              <a:t>Prolonged QTc</a:t>
            </a:r>
          </a:p>
        </p:txBody>
      </p:sp>
      <p:sp>
        <p:nvSpPr>
          <p:cNvPr id="4" name="Rectangle 3"/>
          <p:cNvSpPr/>
          <p:nvPr/>
        </p:nvSpPr>
        <p:spPr>
          <a:xfrm>
            <a:off x="838200" y="2081784"/>
            <a:ext cx="6077712" cy="1255776"/>
          </a:xfrm>
          <a:prstGeom prst="rect">
            <a:avLst/>
          </a:prstGeom>
        </p:spPr>
        <p:txBody>
          <a:bodyPr lIns="0" tIns="0" rIns="0" bIns="0">
            <a:noAutofit/>
          </a:bodyPr>
          <a:lstStyle/>
          <a:p>
            <a:pPr indent="0">
              <a:lnSpc>
                <a:spcPts val="3768"/>
              </a:lnSpc>
            </a:pPr>
            <a:r>
              <a:rPr lang="en-US" sz="2600">
                <a:latin typeface="Times New Roman"/>
              </a:rPr>
              <a:t>Advanced AV block or high degree AV block Jervell-Lange -Neilson syndrome Romano-ward syndrome</a:t>
            </a:r>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66344" y="1383792"/>
            <a:ext cx="3078480" cy="2450592"/>
          </a:xfrm>
          <a:prstGeom prst="rect">
            <a:avLst/>
          </a:prstGeom>
        </p:spPr>
        <p:txBody>
          <a:bodyPr lIns="0" tIns="0" rIns="0" bIns="0">
            <a:noAutofit/>
          </a:bodyPr>
          <a:lstStyle/>
          <a:p>
            <a:pPr marL="92456" indent="0">
              <a:spcAft>
                <a:spcPts val="1470"/>
              </a:spcAft>
            </a:pPr>
            <a:r>
              <a:rPr lang="en-US" sz="3900" b="1">
                <a:solidFill>
                  <a:srgbClr val="FF0000"/>
                </a:solidFill>
                <a:latin typeface="Times New Roman"/>
              </a:rPr>
              <a:t>Shortened QT</a:t>
            </a:r>
          </a:p>
          <a:p>
            <a:pPr marL="92456" indent="0" algn="just">
              <a:lnSpc>
                <a:spcPts val="3744"/>
              </a:lnSpc>
            </a:pPr>
            <a:r>
              <a:rPr lang="en-US" sz="2600">
                <a:solidFill>
                  <a:srgbClr val="0BD0D9"/>
                </a:solidFill>
                <a:latin typeface="Times New Roman"/>
              </a:rPr>
              <a:t>*    </a:t>
            </a:r>
            <a:r>
              <a:rPr lang="en-US" sz="2600">
                <a:latin typeface="Times New Roman"/>
              </a:rPr>
              <a:t>Digitalis effect</a:t>
            </a:r>
          </a:p>
          <a:p>
            <a:pPr marL="92456" indent="0" algn="just">
              <a:lnSpc>
                <a:spcPts val="3744"/>
              </a:lnSpc>
            </a:pPr>
            <a:r>
              <a:rPr lang="en-US" sz="2600">
                <a:solidFill>
                  <a:srgbClr val="0BD0D9"/>
                </a:solidFill>
                <a:latin typeface="Times New Roman"/>
              </a:rPr>
              <a:t>*    </a:t>
            </a:r>
            <a:r>
              <a:rPr lang="en-US" sz="2600">
                <a:latin typeface="Times New Roman"/>
              </a:rPr>
              <a:t>Hypercalcemia</a:t>
            </a:r>
          </a:p>
          <a:p>
            <a:pPr marL="92456" indent="0" algn="just">
              <a:lnSpc>
                <a:spcPts val="3744"/>
              </a:lnSpc>
            </a:pPr>
            <a:r>
              <a:rPr lang="en-US" sz="2600">
                <a:solidFill>
                  <a:srgbClr val="0BD0D9"/>
                </a:solidFill>
                <a:latin typeface="Times New Roman"/>
              </a:rPr>
              <a:t>*    </a:t>
            </a:r>
            <a:r>
              <a:rPr lang="en-US" sz="2600">
                <a:latin typeface="Times New Roman"/>
              </a:rPr>
              <a:t>Hyperthermia</a:t>
            </a:r>
          </a:p>
          <a:p>
            <a:pPr marL="92456" indent="0" algn="just">
              <a:lnSpc>
                <a:spcPts val="3744"/>
              </a:lnSpc>
            </a:pPr>
            <a:r>
              <a:rPr lang="en-US" sz="2600">
                <a:solidFill>
                  <a:srgbClr val="0BD0D9"/>
                </a:solidFill>
                <a:latin typeface="Times New Roman"/>
              </a:rPr>
              <a:t>*    </a:t>
            </a:r>
            <a:r>
              <a:rPr lang="en-US" sz="2600">
                <a:latin typeface="Times New Roman"/>
              </a:rPr>
              <a:t>Vagal stimulation</a:t>
            </a:r>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85088"/>
          </a:xfrm>
          <a:prstGeom prst="rect">
            <a:avLst/>
          </a:prstGeom>
        </p:spPr>
      </p:pic>
      <p:sp>
        <p:nvSpPr>
          <p:cNvPr id="3" name="Rectangle 2"/>
          <p:cNvSpPr/>
          <p:nvPr/>
        </p:nvSpPr>
        <p:spPr>
          <a:xfrm>
            <a:off x="530352" y="1981200"/>
            <a:ext cx="7876032" cy="2657856"/>
          </a:xfrm>
          <a:prstGeom prst="rect">
            <a:avLst/>
          </a:prstGeom>
        </p:spPr>
        <p:txBody>
          <a:bodyPr lIns="0" tIns="0" rIns="0" bIns="0">
            <a:noAutofit/>
          </a:bodyPr>
          <a:lstStyle/>
          <a:p>
            <a:pPr indent="0">
              <a:lnSpc>
                <a:spcPts val="3792"/>
              </a:lnSpc>
              <a:spcBef>
                <a:spcPts val="4830"/>
              </a:spcBef>
              <a:spcAft>
                <a:spcPts val="420"/>
              </a:spcAft>
            </a:pPr>
            <a:r>
              <a:rPr lang="en-US" sz="3200">
                <a:latin typeface="Times New Roman"/>
              </a:rPr>
              <a:t>The QRS axis represents overall direction of the heart’s electrical activity.</a:t>
            </a:r>
          </a:p>
          <a:p>
            <a:pPr indent="0">
              <a:lnSpc>
                <a:spcPts val="4632"/>
              </a:lnSpc>
            </a:pPr>
            <a:r>
              <a:rPr lang="en-US" sz="3200">
                <a:latin typeface="Times New Roman"/>
              </a:rPr>
              <a:t>Abnormalities hint at:</a:t>
            </a:r>
          </a:p>
          <a:p>
            <a:pPr marL="1857248" indent="0">
              <a:lnSpc>
                <a:spcPts val="4632"/>
              </a:lnSpc>
            </a:pPr>
            <a:r>
              <a:rPr lang="en-US" sz="3200">
                <a:latin typeface="Times New Roman"/>
              </a:rPr>
              <a:t>Ventricular enlargement</a:t>
            </a:r>
          </a:p>
          <a:p>
            <a:pPr marL="1857248" indent="0">
              <a:lnSpc>
                <a:spcPts val="4632"/>
              </a:lnSpc>
            </a:pPr>
            <a:r>
              <a:rPr lang="en-US" sz="3200">
                <a:latin typeface="Times New Roman"/>
              </a:rPr>
              <a:t>Conduction blocks (i.e. hemiblocks)</a:t>
            </a:r>
          </a:p>
        </p:txBody>
      </p:sp>
    </p:spTree>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59936" y="6096"/>
            <a:ext cx="4937760" cy="2282952"/>
          </a:xfrm>
          <a:prstGeom prst="rect">
            <a:avLst/>
          </a:prstGeom>
        </p:spPr>
      </p:pic>
      <p:pic>
        <p:nvPicPr>
          <p:cNvPr id="3" name="Picture 2"/>
          <p:cNvPicPr>
            <a:picLocks noChangeAspect="1"/>
          </p:cNvPicPr>
          <p:nvPr/>
        </p:nvPicPr>
        <p:blipFill>
          <a:blip r:embed="rId3"/>
          <a:stretch>
            <a:fillRect/>
          </a:stretch>
        </p:blipFill>
        <p:spPr>
          <a:xfrm>
            <a:off x="6096" y="313944"/>
            <a:ext cx="2240280" cy="722376"/>
          </a:xfrm>
          <a:prstGeom prst="rect">
            <a:avLst/>
          </a:prstGeom>
        </p:spPr>
      </p:pic>
      <p:pic>
        <p:nvPicPr>
          <p:cNvPr id="4" name="Picture 3"/>
          <p:cNvPicPr>
            <a:picLocks noChangeAspect="1"/>
          </p:cNvPicPr>
          <p:nvPr/>
        </p:nvPicPr>
        <p:blipFill>
          <a:blip r:embed="rId4"/>
          <a:stretch>
            <a:fillRect/>
          </a:stretch>
        </p:blipFill>
        <p:spPr>
          <a:xfrm>
            <a:off x="5029200" y="3112008"/>
            <a:ext cx="4114800" cy="3745992"/>
          </a:xfrm>
          <a:prstGeom prst="rect">
            <a:avLst/>
          </a:prstGeom>
        </p:spPr>
      </p:pic>
      <p:sp>
        <p:nvSpPr>
          <p:cNvPr id="5" name="Rectangle 4"/>
          <p:cNvSpPr/>
          <p:nvPr/>
        </p:nvSpPr>
        <p:spPr>
          <a:xfrm>
            <a:off x="7613904" y="0"/>
            <a:ext cx="286512" cy="128016"/>
          </a:xfrm>
          <a:prstGeom prst="rect">
            <a:avLst/>
          </a:prstGeom>
          <a:solidFill>
            <a:srgbClr val="B6BCC1"/>
          </a:solidFill>
        </p:spPr>
        <p:txBody>
          <a:bodyPr wrap="none" lIns="0" tIns="0" rIns="0" bIns="0">
            <a:noAutofit/>
          </a:bodyPr>
          <a:lstStyle/>
          <a:p>
            <a:pPr indent="0"/>
            <a:r>
              <a:rPr lang="en-US" sz="800">
                <a:solidFill>
                  <a:srgbClr val="30292A"/>
                </a:solidFill>
                <a:latin typeface="Arial"/>
              </a:rPr>
              <a:t>Super</a:t>
            </a:r>
          </a:p>
        </p:txBody>
      </p:sp>
      <p:sp>
        <p:nvSpPr>
          <p:cNvPr id="6" name="Rectangle 5"/>
          <p:cNvSpPr/>
          <p:nvPr/>
        </p:nvSpPr>
        <p:spPr>
          <a:xfrm>
            <a:off x="7906512" y="36576"/>
            <a:ext cx="115824" cy="73152"/>
          </a:xfrm>
          <a:prstGeom prst="rect">
            <a:avLst/>
          </a:prstGeom>
          <a:solidFill>
            <a:srgbClr val="B6BCC1"/>
          </a:solidFill>
        </p:spPr>
        <p:txBody>
          <a:bodyPr wrap="none" lIns="0" tIns="0" rIns="0" bIns="0">
            <a:noAutofit/>
          </a:bodyPr>
          <a:lstStyle/>
          <a:p>
            <a:pPr indent="0"/>
            <a:r>
              <a:rPr lang="en-US" sz="800">
                <a:solidFill>
                  <a:srgbClr val="30292A"/>
                </a:solidFill>
                <a:latin typeface="Arial"/>
              </a:rPr>
              <a:t>lor</a:t>
            </a:r>
          </a:p>
        </p:txBody>
      </p:sp>
      <p:sp>
        <p:nvSpPr>
          <p:cNvPr id="7" name="Rectangle 6"/>
          <p:cNvSpPr/>
          <p:nvPr/>
        </p:nvSpPr>
        <p:spPr>
          <a:xfrm>
            <a:off x="2746248" y="627888"/>
            <a:ext cx="3105912" cy="466344"/>
          </a:xfrm>
          <a:prstGeom prst="rect">
            <a:avLst/>
          </a:prstGeom>
        </p:spPr>
        <p:txBody>
          <a:bodyPr wrap="none" lIns="0" tIns="0" rIns="0" bIns="0">
            <a:noAutofit/>
          </a:bodyPr>
          <a:lstStyle/>
          <a:p>
            <a:pPr indent="0"/>
            <a:r>
              <a:rPr lang="en-US" sz="3900" b="1">
                <a:solidFill>
                  <a:srgbClr val="FF0000"/>
                </a:solidFill>
                <a:latin typeface="Times New Roman"/>
              </a:rPr>
              <a:t>The QRS Axis</a:t>
            </a:r>
          </a:p>
        </p:txBody>
      </p:sp>
      <p:sp>
        <p:nvSpPr>
          <p:cNvPr id="8" name="Rectangle 7"/>
          <p:cNvSpPr/>
          <p:nvPr/>
        </p:nvSpPr>
        <p:spPr>
          <a:xfrm>
            <a:off x="219456" y="1795272"/>
            <a:ext cx="3776472" cy="618744"/>
          </a:xfrm>
          <a:prstGeom prst="rect">
            <a:avLst/>
          </a:prstGeom>
        </p:spPr>
        <p:txBody>
          <a:bodyPr lIns="0" tIns="0" rIns="0" bIns="0">
            <a:noAutofit/>
          </a:bodyPr>
          <a:lstStyle/>
          <a:p>
            <a:pPr indent="0" algn="just">
              <a:lnSpc>
                <a:spcPts val="2904"/>
              </a:lnSpc>
            </a:pPr>
            <a:r>
              <a:rPr lang="en-US" sz="2400">
                <a:latin typeface="Times New Roman"/>
              </a:rPr>
              <a:t>Normal QRS axis from -30° to +90°.</a:t>
            </a:r>
          </a:p>
        </p:txBody>
      </p:sp>
      <p:sp>
        <p:nvSpPr>
          <p:cNvPr id="9" name="Rectangle 8"/>
          <p:cNvSpPr/>
          <p:nvPr/>
        </p:nvSpPr>
        <p:spPr>
          <a:xfrm>
            <a:off x="6684264" y="1335024"/>
            <a:ext cx="320040" cy="94488"/>
          </a:xfrm>
          <a:prstGeom prst="rect">
            <a:avLst/>
          </a:prstGeom>
          <a:solidFill>
            <a:srgbClr val="8F8990"/>
          </a:solidFill>
        </p:spPr>
        <p:txBody>
          <a:bodyPr wrap="none" lIns="0" tIns="0" rIns="0" bIns="0">
            <a:noAutofit/>
          </a:bodyPr>
          <a:lstStyle/>
          <a:p>
            <a:pPr indent="0"/>
            <a:r>
              <a:rPr lang="en-US" sz="2600">
                <a:solidFill>
                  <a:srgbClr val="3D3D6B"/>
                </a:solidFill>
                <a:latin typeface="Times New Roman"/>
              </a:rPr>
              <a:t>±180"</a:t>
            </a:r>
          </a:p>
        </p:txBody>
      </p:sp>
      <p:sp>
        <p:nvSpPr>
          <p:cNvPr id="10" name="Rectangle 9"/>
          <p:cNvSpPr/>
          <p:nvPr/>
        </p:nvSpPr>
        <p:spPr>
          <a:xfrm>
            <a:off x="8278368" y="2200656"/>
            <a:ext cx="115824" cy="67056"/>
          </a:xfrm>
          <a:prstGeom prst="rect">
            <a:avLst/>
          </a:prstGeom>
          <a:solidFill>
            <a:srgbClr val="8F8990"/>
          </a:solidFill>
        </p:spPr>
        <p:txBody>
          <a:bodyPr wrap="none" lIns="0" tIns="0" rIns="0" bIns="0">
            <a:noAutofit/>
          </a:bodyPr>
          <a:lstStyle/>
          <a:p>
            <a:pPr indent="0"/>
            <a:r>
              <a:rPr lang="en-US" sz="1100" spc="-50">
                <a:solidFill>
                  <a:srgbClr val="30292A"/>
                </a:solidFill>
                <a:latin typeface="Times New Roman"/>
              </a:rPr>
              <a:t>^ </a:t>
            </a:r>
            <a:r>
              <a:rPr lang="en-US" sz="1000" i="1" cap="small">
                <a:solidFill>
                  <a:srgbClr val="30292A"/>
                </a:solidFill>
                <a:latin typeface="Times New Roman"/>
              </a:rPr>
              <a:t>j</a:t>
            </a:r>
          </a:p>
        </p:txBody>
      </p:sp>
      <p:sp>
        <p:nvSpPr>
          <p:cNvPr id="11" name="Rectangle 10"/>
          <p:cNvSpPr/>
          <p:nvPr/>
        </p:nvSpPr>
        <p:spPr>
          <a:xfrm>
            <a:off x="228600" y="3273552"/>
            <a:ext cx="3947160" cy="2157984"/>
          </a:xfrm>
          <a:prstGeom prst="rect">
            <a:avLst/>
          </a:prstGeom>
        </p:spPr>
        <p:txBody>
          <a:bodyPr lIns="0" tIns="0" rIns="0" bIns="0">
            <a:noAutofit/>
          </a:bodyPr>
          <a:lstStyle/>
          <a:p>
            <a:pPr indent="0">
              <a:lnSpc>
                <a:spcPts val="2856"/>
              </a:lnSpc>
              <a:spcAft>
                <a:spcPts val="3990"/>
              </a:spcAft>
            </a:pPr>
            <a:r>
              <a:rPr lang="en-US" sz="2400">
                <a:latin typeface="Times New Roman"/>
              </a:rPr>
              <a:t>-30° to -90° is referred to as a left axis deviation (LAD)</a:t>
            </a:r>
          </a:p>
          <a:p>
            <a:pPr indent="0">
              <a:lnSpc>
                <a:spcPts val="2856"/>
              </a:lnSpc>
            </a:pPr>
            <a:r>
              <a:rPr lang="en-US" sz="2400">
                <a:latin typeface="Times New Roman"/>
              </a:rPr>
              <a:t>+90° to +180° is referred to as a right axis deviation (RAD)</a:t>
            </a:r>
          </a:p>
        </p:txBody>
      </p:sp>
      <p:sp>
        <p:nvSpPr>
          <p:cNvPr id="12" name="Rectangle 11"/>
          <p:cNvSpPr/>
          <p:nvPr/>
        </p:nvSpPr>
        <p:spPr>
          <a:xfrm>
            <a:off x="8845296" y="2880360"/>
            <a:ext cx="195072" cy="124968"/>
          </a:xfrm>
          <a:prstGeom prst="rect">
            <a:avLst/>
          </a:prstGeom>
          <a:solidFill>
            <a:srgbClr val="8F8990"/>
          </a:solidFill>
        </p:spPr>
        <p:txBody>
          <a:bodyPr wrap="none" lIns="0" tIns="0" rIns="0" bIns="0">
            <a:noAutofit/>
          </a:bodyPr>
          <a:lstStyle/>
          <a:p>
            <a:pPr indent="0"/>
            <a:r>
              <a:rPr lang="en-US" sz="850">
                <a:solidFill>
                  <a:srgbClr val="634D53"/>
                </a:solidFill>
                <a:latin typeface="Arial"/>
              </a:rPr>
              <a:t>Left</a:t>
            </a:r>
          </a:p>
        </p:txBody>
      </p:sp>
    </p:spTree>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304544"/>
          </a:xfrm>
          <a:prstGeom prst="rect">
            <a:avLst/>
          </a:prstGeom>
        </p:spPr>
      </p:pic>
      <p:pic>
        <p:nvPicPr>
          <p:cNvPr id="3" name="Picture 2"/>
          <p:cNvPicPr>
            <a:picLocks noChangeAspect="1"/>
          </p:cNvPicPr>
          <p:nvPr/>
        </p:nvPicPr>
        <p:blipFill>
          <a:blip r:embed="rId3"/>
          <a:stretch>
            <a:fillRect/>
          </a:stretch>
        </p:blipFill>
        <p:spPr>
          <a:xfrm>
            <a:off x="1487424" y="1929384"/>
            <a:ext cx="6172200" cy="4416552"/>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2075688" y="649224"/>
            <a:ext cx="4596384" cy="457200"/>
          </a:xfrm>
          <a:prstGeom prst="rect">
            <a:avLst/>
          </a:prstGeom>
        </p:spPr>
        <p:txBody>
          <a:bodyPr wrap="none" lIns="0" tIns="0" rIns="0" bIns="0">
            <a:noAutofit/>
          </a:bodyPr>
          <a:lstStyle/>
          <a:p>
            <a:pPr indent="0" algn="ctr">
              <a:spcAft>
                <a:spcPts val="9450"/>
              </a:spcAft>
            </a:pPr>
            <a:r>
              <a:rPr lang="en-US" sz="3900" b="1">
                <a:solidFill>
                  <a:srgbClr val="FF0000"/>
                </a:solidFill>
                <a:latin typeface="Times New Roman"/>
              </a:rPr>
              <a:t>Determining the Axis</a:t>
            </a:r>
          </a:p>
        </p:txBody>
      </p:sp>
      <p:sp>
        <p:nvSpPr>
          <p:cNvPr id="4" name="Rectangle 3"/>
          <p:cNvSpPr/>
          <p:nvPr/>
        </p:nvSpPr>
        <p:spPr>
          <a:xfrm>
            <a:off x="1932432" y="2727960"/>
            <a:ext cx="3477768" cy="359664"/>
          </a:xfrm>
          <a:prstGeom prst="rect">
            <a:avLst/>
          </a:prstGeom>
        </p:spPr>
        <p:txBody>
          <a:bodyPr wrap="none" lIns="0" tIns="0" rIns="0" bIns="0">
            <a:noAutofit/>
          </a:bodyPr>
          <a:lstStyle/>
          <a:p>
            <a:pPr marL="86868" indent="0">
              <a:spcBef>
                <a:spcPts val="9450"/>
              </a:spcBef>
              <a:spcAft>
                <a:spcPts val="4200"/>
              </a:spcAft>
            </a:pPr>
            <a:r>
              <a:rPr lang="en-US" sz="2600">
                <a:latin typeface="Times New Roman"/>
              </a:rPr>
              <a:t>The Quadrant Approach</a:t>
            </a:r>
          </a:p>
        </p:txBody>
      </p:sp>
      <p:sp>
        <p:nvSpPr>
          <p:cNvPr id="5" name="Rectangle 4"/>
          <p:cNvSpPr/>
          <p:nvPr/>
        </p:nvSpPr>
        <p:spPr>
          <a:xfrm>
            <a:off x="1676400" y="3758184"/>
            <a:ext cx="3733800" cy="359664"/>
          </a:xfrm>
          <a:prstGeom prst="rect">
            <a:avLst/>
          </a:prstGeom>
        </p:spPr>
        <p:txBody>
          <a:bodyPr wrap="none" lIns="0" tIns="0" rIns="0" bIns="0">
            <a:noAutofit/>
          </a:bodyPr>
          <a:lstStyle/>
          <a:p>
            <a:pPr indent="0">
              <a:spcBef>
                <a:spcPts val="4200"/>
              </a:spcBef>
            </a:pPr>
            <a:r>
              <a:rPr lang="en-US" sz="2600">
                <a:latin typeface="Times New Roman"/>
              </a:rPr>
              <a:t>The Equiphasic Approach</a:t>
            </a:r>
          </a:p>
        </p:txBody>
      </p:sp>
    </p:spTree>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838200" y="1905000"/>
            <a:ext cx="1789176" cy="3048000"/>
          </a:xfrm>
          <a:prstGeom prst="rect">
            <a:avLst/>
          </a:prstGeom>
        </p:spPr>
      </p:pic>
      <p:pic>
        <p:nvPicPr>
          <p:cNvPr id="4" name="Picture 3"/>
          <p:cNvPicPr>
            <a:picLocks noChangeAspect="1"/>
          </p:cNvPicPr>
          <p:nvPr/>
        </p:nvPicPr>
        <p:blipFill>
          <a:blip r:embed="rId4"/>
          <a:stretch>
            <a:fillRect/>
          </a:stretch>
        </p:blipFill>
        <p:spPr>
          <a:xfrm>
            <a:off x="3636264" y="1886712"/>
            <a:ext cx="1969008" cy="3084576"/>
          </a:xfrm>
          <a:prstGeom prst="rect">
            <a:avLst/>
          </a:prstGeom>
        </p:spPr>
      </p:pic>
      <p:pic>
        <p:nvPicPr>
          <p:cNvPr id="5" name="Picture 4"/>
          <p:cNvPicPr>
            <a:picLocks noChangeAspect="1"/>
          </p:cNvPicPr>
          <p:nvPr/>
        </p:nvPicPr>
        <p:blipFill>
          <a:blip r:embed="rId5"/>
          <a:stretch>
            <a:fillRect/>
          </a:stretch>
        </p:blipFill>
        <p:spPr>
          <a:xfrm>
            <a:off x="6629400" y="1905000"/>
            <a:ext cx="1789176" cy="3048000"/>
          </a:xfrm>
          <a:prstGeom prst="rect">
            <a:avLst/>
          </a:prstGeom>
        </p:spPr>
      </p:pic>
      <p:sp>
        <p:nvSpPr>
          <p:cNvPr id="6" name="Rectangle 5"/>
          <p:cNvSpPr/>
          <p:nvPr/>
        </p:nvSpPr>
        <p:spPr>
          <a:xfrm>
            <a:off x="2176272" y="640080"/>
            <a:ext cx="4693920" cy="475488"/>
          </a:xfrm>
          <a:prstGeom prst="rect">
            <a:avLst/>
          </a:prstGeom>
        </p:spPr>
        <p:txBody>
          <a:bodyPr wrap="none" lIns="0" tIns="0" rIns="0" bIns="0">
            <a:noAutofit/>
          </a:bodyPr>
          <a:lstStyle/>
          <a:p>
            <a:pPr indent="0"/>
            <a:r>
              <a:rPr lang="en-US" sz="3900" b="1">
                <a:solidFill>
                  <a:srgbClr val="FF0000"/>
                </a:solidFill>
                <a:latin typeface="Times New Roman"/>
              </a:rPr>
              <a:t>Determining the Axis</a:t>
            </a:r>
          </a:p>
        </p:txBody>
      </p:sp>
      <p:sp>
        <p:nvSpPr>
          <p:cNvPr id="7" name="Rectangle 6"/>
          <p:cNvSpPr/>
          <p:nvPr/>
        </p:nvSpPr>
        <p:spPr>
          <a:xfrm>
            <a:off x="746760" y="5370576"/>
            <a:ext cx="1953768" cy="624840"/>
          </a:xfrm>
          <a:prstGeom prst="rect">
            <a:avLst/>
          </a:prstGeom>
        </p:spPr>
        <p:txBody>
          <a:bodyPr lIns="0" tIns="0" rIns="0" bIns="0">
            <a:noAutofit/>
          </a:bodyPr>
          <a:lstStyle/>
          <a:p>
            <a:pPr indent="0">
              <a:spcAft>
                <a:spcPts val="630"/>
              </a:spcAft>
            </a:pPr>
            <a:r>
              <a:rPr lang="en-US" sz="2400">
                <a:latin typeface="Arial"/>
              </a:rPr>
              <a:t>Predominantly</a:t>
            </a:r>
          </a:p>
          <a:p>
            <a:pPr indent="0" algn="ctr"/>
            <a:r>
              <a:rPr lang="en-US" sz="2400">
                <a:latin typeface="Arial"/>
              </a:rPr>
              <a:t>Positive</a:t>
            </a:r>
          </a:p>
        </p:txBody>
      </p:sp>
      <p:sp>
        <p:nvSpPr>
          <p:cNvPr id="8" name="Rectangle 7"/>
          <p:cNvSpPr/>
          <p:nvPr/>
        </p:nvSpPr>
        <p:spPr>
          <a:xfrm>
            <a:off x="3642360" y="5370576"/>
            <a:ext cx="1953768" cy="685800"/>
          </a:xfrm>
          <a:prstGeom prst="rect">
            <a:avLst/>
          </a:prstGeom>
        </p:spPr>
        <p:txBody>
          <a:bodyPr lIns="0" tIns="0" rIns="0" bIns="0">
            <a:noAutofit/>
          </a:bodyPr>
          <a:lstStyle/>
          <a:p>
            <a:pPr indent="0">
              <a:spcAft>
                <a:spcPts val="630"/>
              </a:spcAft>
            </a:pPr>
            <a:r>
              <a:rPr lang="en-US" sz="2400">
                <a:latin typeface="Arial"/>
              </a:rPr>
              <a:t>Predominantly</a:t>
            </a:r>
          </a:p>
          <a:p>
            <a:pPr marL="393700" indent="0"/>
            <a:r>
              <a:rPr lang="en-US" sz="2400">
                <a:latin typeface="Arial"/>
              </a:rPr>
              <a:t>Negative</a:t>
            </a:r>
          </a:p>
        </p:txBody>
      </p:sp>
      <p:sp>
        <p:nvSpPr>
          <p:cNvPr id="9" name="Rectangle 8"/>
          <p:cNvSpPr/>
          <p:nvPr/>
        </p:nvSpPr>
        <p:spPr>
          <a:xfrm>
            <a:off x="6803136" y="5370576"/>
            <a:ext cx="1493520" cy="316992"/>
          </a:xfrm>
          <a:prstGeom prst="rect">
            <a:avLst/>
          </a:prstGeom>
        </p:spPr>
        <p:txBody>
          <a:bodyPr wrap="none" lIns="0" tIns="0" rIns="0" bIns="0">
            <a:noAutofit/>
          </a:bodyPr>
          <a:lstStyle/>
          <a:p>
            <a:pPr indent="0"/>
            <a:r>
              <a:rPr lang="en-US" sz="2400">
                <a:latin typeface="Arial"/>
              </a:rPr>
              <a:t>Equiphasic</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dr. viral\Electrocardiogram-ECG-showing-sinus-tachycardia-with-abnormal-Q-waves.png"/>
          <p:cNvPicPr>
            <a:picLocks noChangeAspect="1" noChangeArrowheads="1"/>
          </p:cNvPicPr>
          <p:nvPr/>
        </p:nvPicPr>
        <p:blipFill>
          <a:blip r:embed="rId2"/>
          <a:srcRect/>
          <a:stretch>
            <a:fillRect/>
          </a:stretch>
        </p:blipFill>
        <p:spPr bwMode="auto">
          <a:xfrm>
            <a:off x="1328057" y="2659825"/>
            <a:ext cx="7380603" cy="4350576"/>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109472"/>
          </a:xfrm>
          <a:prstGeom prst="rect">
            <a:avLst/>
          </a:prstGeom>
        </p:spPr>
      </p:pic>
      <p:pic>
        <p:nvPicPr>
          <p:cNvPr id="3" name="Picture 2"/>
          <p:cNvPicPr>
            <a:picLocks noChangeAspect="1"/>
          </p:cNvPicPr>
          <p:nvPr/>
        </p:nvPicPr>
        <p:blipFill>
          <a:blip r:embed="rId3"/>
          <a:stretch>
            <a:fillRect/>
          </a:stretch>
        </p:blipFill>
        <p:spPr>
          <a:xfrm>
            <a:off x="3276600" y="4005943"/>
            <a:ext cx="5867400" cy="3733800"/>
          </a:xfrm>
          <a:prstGeom prst="rect">
            <a:avLst/>
          </a:prstGeom>
        </p:spPr>
      </p:pic>
      <p:pic>
        <p:nvPicPr>
          <p:cNvPr id="4" name="Picture 3"/>
          <p:cNvPicPr>
            <a:picLocks noChangeAspect="1"/>
          </p:cNvPicPr>
          <p:nvPr/>
        </p:nvPicPr>
        <p:blipFill>
          <a:blip r:embed="rId4"/>
          <a:stretch>
            <a:fillRect/>
          </a:stretch>
        </p:blipFill>
        <p:spPr>
          <a:xfrm>
            <a:off x="152400" y="3392424"/>
            <a:ext cx="2974848" cy="2435352"/>
          </a:xfrm>
          <a:prstGeom prst="rect">
            <a:avLst/>
          </a:prstGeom>
        </p:spPr>
      </p:pic>
      <p:sp>
        <p:nvSpPr>
          <p:cNvPr id="5" name="Rectangle 4"/>
          <p:cNvSpPr/>
          <p:nvPr/>
        </p:nvSpPr>
        <p:spPr>
          <a:xfrm>
            <a:off x="307848" y="1581912"/>
            <a:ext cx="7360920" cy="1520952"/>
          </a:xfrm>
          <a:prstGeom prst="rect">
            <a:avLst/>
          </a:prstGeom>
        </p:spPr>
        <p:txBody>
          <a:bodyPr lIns="0" tIns="0" rIns="0" bIns="0">
            <a:noAutofit/>
          </a:bodyPr>
          <a:lstStyle/>
          <a:p>
            <a:pPr indent="0" algn="just">
              <a:spcAft>
                <a:spcPts val="1050"/>
              </a:spcAft>
            </a:pPr>
            <a:r>
              <a:rPr lang="en-US" sz="2400">
                <a:latin typeface="Times New Roman"/>
              </a:rPr>
              <a:t>1.    QRS complex in leads I and aVF</a:t>
            </a:r>
          </a:p>
          <a:p>
            <a:pPr indent="0" algn="just">
              <a:spcAft>
                <a:spcPts val="1050"/>
              </a:spcAft>
            </a:pPr>
            <a:r>
              <a:rPr lang="en-US" sz="2400">
                <a:latin typeface="Times New Roman"/>
              </a:rPr>
              <a:t>2.    Determine if they are predominantly positive or negative.</a:t>
            </a:r>
          </a:p>
          <a:p>
            <a:pPr marL="622300" indent="-622300">
              <a:lnSpc>
                <a:spcPts val="2880"/>
              </a:lnSpc>
            </a:pPr>
            <a:r>
              <a:rPr lang="en-US" sz="2400">
                <a:latin typeface="Times New Roman"/>
              </a:rPr>
              <a:t>3.    The combination should place the axis into one of the 4 quadrants below.</a:t>
            </a:r>
          </a:p>
        </p:txBody>
      </p:sp>
    </p:spTree>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1210056"/>
            <a:ext cx="5571744" cy="4687824"/>
          </a:xfrm>
          <a:prstGeom prst="rect">
            <a:avLst/>
          </a:prstGeom>
        </p:spPr>
      </p:pic>
      <p:sp>
        <p:nvSpPr>
          <p:cNvPr id="3" name="Rectangle 2"/>
          <p:cNvSpPr/>
          <p:nvPr/>
        </p:nvSpPr>
        <p:spPr>
          <a:xfrm>
            <a:off x="1999488" y="6278880"/>
            <a:ext cx="4980432" cy="323088"/>
          </a:xfrm>
          <a:prstGeom prst="rect">
            <a:avLst/>
          </a:prstGeom>
        </p:spPr>
        <p:txBody>
          <a:bodyPr wrap="none" lIns="0" tIns="0" rIns="0" bIns="0">
            <a:noAutofit/>
          </a:bodyPr>
          <a:lstStyle/>
          <a:p>
            <a:pPr indent="0"/>
            <a:r>
              <a:rPr lang="en-US" sz="2400">
                <a:latin typeface="Arial"/>
              </a:rPr>
              <a:t>Negative in I, positive in aVF RAD</a:t>
            </a:r>
          </a:p>
        </p:txBody>
      </p:sp>
    </p:spTree>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
            <a:ext cx="9144000" cy="5571744"/>
          </a:xfrm>
          <a:prstGeom prst="rect">
            <a:avLst/>
          </a:prstGeom>
        </p:spPr>
      </p:pic>
      <p:sp>
        <p:nvSpPr>
          <p:cNvPr id="3" name="Rectangle 2"/>
          <p:cNvSpPr/>
          <p:nvPr/>
        </p:nvSpPr>
        <p:spPr>
          <a:xfrm>
            <a:off x="2554224" y="5879592"/>
            <a:ext cx="3553968" cy="252984"/>
          </a:xfrm>
          <a:prstGeom prst="rect">
            <a:avLst/>
          </a:prstGeom>
        </p:spPr>
        <p:txBody>
          <a:bodyPr wrap="none" lIns="0" tIns="0" rIns="0" bIns="0">
            <a:noAutofit/>
          </a:bodyPr>
          <a:lstStyle/>
          <a:p>
            <a:pPr indent="0"/>
            <a:r>
              <a:rPr lang="en-US" sz="1700" b="1">
                <a:latin typeface="Arial"/>
              </a:rPr>
              <a:t>Positive in I, negative in aVF ^</a:t>
            </a:r>
          </a:p>
        </p:txBody>
      </p:sp>
      <p:sp>
        <p:nvSpPr>
          <p:cNvPr id="4" name="Rectangle 3"/>
          <p:cNvSpPr/>
          <p:nvPr/>
        </p:nvSpPr>
        <p:spPr>
          <a:xfrm>
            <a:off x="4303776" y="6300216"/>
            <a:ext cx="469392" cy="201168"/>
          </a:xfrm>
          <a:prstGeom prst="rect">
            <a:avLst/>
          </a:prstGeom>
        </p:spPr>
        <p:txBody>
          <a:bodyPr wrap="none" lIns="0" tIns="0" rIns="0" bIns="0">
            <a:noAutofit/>
          </a:bodyPr>
          <a:lstStyle/>
          <a:p>
            <a:pPr indent="0"/>
            <a:r>
              <a:rPr lang="en-US" sz="1700" b="1">
                <a:latin typeface="Arial"/>
              </a:rPr>
              <a:t>LAD</a:t>
            </a:r>
          </a:p>
        </p:txBody>
      </p:sp>
    </p:spTree>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2590800" y="3151632"/>
            <a:ext cx="3733800" cy="3401568"/>
          </a:xfrm>
          <a:prstGeom prst="rect">
            <a:avLst/>
          </a:prstGeom>
        </p:spPr>
      </p:pic>
      <p:sp>
        <p:nvSpPr>
          <p:cNvPr id="4" name="Rectangle 3"/>
          <p:cNvSpPr/>
          <p:nvPr/>
        </p:nvSpPr>
        <p:spPr>
          <a:xfrm>
            <a:off x="1341120" y="640080"/>
            <a:ext cx="5486400" cy="475488"/>
          </a:xfrm>
          <a:prstGeom prst="rect">
            <a:avLst/>
          </a:prstGeom>
        </p:spPr>
        <p:txBody>
          <a:bodyPr wrap="none" lIns="0" tIns="0" rIns="0" bIns="0">
            <a:noAutofit/>
          </a:bodyPr>
          <a:lstStyle/>
          <a:p>
            <a:pPr indent="0"/>
            <a:r>
              <a:rPr lang="en-US" sz="3900" b="1">
                <a:solidFill>
                  <a:srgbClr val="FF0000"/>
                </a:solidFill>
                <a:latin typeface="Times New Roman"/>
              </a:rPr>
              <a:t>The Equiphasic Approac</a:t>
            </a:r>
          </a:p>
        </p:txBody>
      </p:sp>
      <p:sp>
        <p:nvSpPr>
          <p:cNvPr id="5" name="Rectangle 4"/>
          <p:cNvSpPr/>
          <p:nvPr/>
        </p:nvSpPr>
        <p:spPr>
          <a:xfrm>
            <a:off x="536448" y="1682496"/>
            <a:ext cx="6156960" cy="1124712"/>
          </a:xfrm>
          <a:prstGeom prst="rect">
            <a:avLst/>
          </a:prstGeom>
        </p:spPr>
        <p:txBody>
          <a:bodyPr lIns="0" tIns="0" rIns="0" bIns="0">
            <a:noAutofit/>
          </a:bodyPr>
          <a:lstStyle/>
          <a:p>
            <a:pPr indent="0" algn="just">
              <a:lnSpc>
                <a:spcPts val="3192"/>
              </a:lnSpc>
            </a:pPr>
            <a:r>
              <a:rPr lang="en-US" sz="2400">
                <a:latin typeface="Times New Roman"/>
              </a:rPr>
              <a:t>1.    Most equiphasic QRS complex.</a:t>
            </a:r>
          </a:p>
          <a:p>
            <a:pPr indent="0" algn="just">
              <a:lnSpc>
                <a:spcPts val="3192"/>
              </a:lnSpc>
            </a:pPr>
            <a:r>
              <a:rPr lang="en-US" sz="2400">
                <a:latin typeface="Times New Roman"/>
              </a:rPr>
              <a:t>2.    Identified Lead lies 90° away from the lead</a:t>
            </a:r>
          </a:p>
          <a:p>
            <a:pPr indent="0" algn="just">
              <a:lnSpc>
                <a:spcPts val="3192"/>
              </a:lnSpc>
            </a:pPr>
            <a:r>
              <a:rPr lang="en-US" sz="2400">
                <a:latin typeface="Times New Roman"/>
              </a:rPr>
              <a:t>3.    QRS in this second lead is positive or Negative</a:t>
            </a:r>
          </a:p>
        </p:txBody>
      </p:sp>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
            <a:ext cx="9144000" cy="6848856"/>
          </a:xfrm>
          <a:prstGeom prst="rect">
            <a:avLst/>
          </a:prstGeom>
        </p:spPr>
      </p:pic>
      <p:sp>
        <p:nvSpPr>
          <p:cNvPr id="3" name="Rectangle 2"/>
          <p:cNvSpPr/>
          <p:nvPr/>
        </p:nvSpPr>
        <p:spPr>
          <a:xfrm>
            <a:off x="3072384" y="6211824"/>
            <a:ext cx="2157984" cy="219456"/>
          </a:xfrm>
          <a:prstGeom prst="rect">
            <a:avLst/>
          </a:prstGeom>
        </p:spPr>
        <p:txBody>
          <a:bodyPr wrap="none" lIns="0" tIns="0" rIns="0" bIns="0">
            <a:noAutofit/>
          </a:bodyPr>
          <a:lstStyle/>
          <a:p>
            <a:pPr indent="0"/>
            <a:r>
              <a:rPr lang="en-US" sz="1400" b="1">
                <a:latin typeface="Arial"/>
              </a:rPr>
              <a:t>QRS Axis = -30 degrees</a:t>
            </a:r>
          </a:p>
        </p:txBody>
      </p:sp>
    </p:spTree>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4660392"/>
          </a:xfrm>
          <a:prstGeom prst="rect">
            <a:avLst/>
          </a:prstGeom>
        </p:spPr>
      </p:pic>
      <p:pic>
        <p:nvPicPr>
          <p:cNvPr id="3" name="Picture 2"/>
          <p:cNvPicPr>
            <a:picLocks noChangeAspect="1"/>
          </p:cNvPicPr>
          <p:nvPr/>
        </p:nvPicPr>
        <p:blipFill>
          <a:blip r:embed="rId3"/>
          <a:stretch>
            <a:fillRect/>
          </a:stretch>
        </p:blipFill>
        <p:spPr>
          <a:xfrm>
            <a:off x="1094232" y="5029200"/>
            <a:ext cx="7760208" cy="758952"/>
          </a:xfrm>
          <a:prstGeom prst="rect">
            <a:avLst/>
          </a:prstGeom>
        </p:spPr>
      </p:pic>
      <p:sp>
        <p:nvSpPr>
          <p:cNvPr id="4" name="Rectangle 3"/>
          <p:cNvSpPr/>
          <p:nvPr/>
        </p:nvSpPr>
        <p:spPr>
          <a:xfrm>
            <a:off x="1219200" y="4657344"/>
            <a:ext cx="1335024" cy="301752"/>
          </a:xfrm>
          <a:prstGeom prst="rect">
            <a:avLst/>
          </a:prstGeom>
        </p:spPr>
        <p:txBody>
          <a:bodyPr lIns="0" tIns="0" rIns="0" bIns="0">
            <a:noAutofit/>
          </a:bodyPr>
          <a:lstStyle/>
          <a:p>
            <a:pPr marR="114300" indent="0" algn="just">
              <a:lnSpc>
                <a:spcPts val="1032"/>
              </a:lnSpc>
            </a:pPr>
            <a:r>
              <a:rPr lang="en-US" sz="1100" b="1">
                <a:solidFill>
                  <a:srgbClr val="30292A"/>
                </a:solidFill>
                <a:latin typeface="Consolas"/>
              </a:rPr>
              <a:t>RHYTHM STRIP: II </a:t>
            </a:r>
            <a:r>
              <a:rPr lang="en-US" sz="950" b="1">
                <a:solidFill>
                  <a:srgbClr val="30292A"/>
                </a:solidFill>
                <a:latin typeface="Arial"/>
              </a:rPr>
              <a:t>25 mm/sec;1 cm/mV</a:t>
            </a:r>
          </a:p>
        </p:txBody>
      </p:sp>
      <p:sp>
        <p:nvSpPr>
          <p:cNvPr id="5" name="Rectangle 4"/>
          <p:cNvSpPr/>
          <p:nvPr/>
        </p:nvSpPr>
        <p:spPr>
          <a:xfrm>
            <a:off x="947928" y="6345936"/>
            <a:ext cx="7403592" cy="277368"/>
          </a:xfrm>
          <a:prstGeom prst="rect">
            <a:avLst/>
          </a:prstGeom>
        </p:spPr>
        <p:txBody>
          <a:bodyPr wrap="none" lIns="0" tIns="0" rIns="0" bIns="0">
            <a:noAutofit/>
          </a:bodyPr>
          <a:lstStyle/>
          <a:p>
            <a:pPr indent="0"/>
            <a:r>
              <a:rPr lang="en-US" sz="1900">
                <a:latin typeface="Arial"/>
              </a:rPr>
              <a:t>Equiphasic in aVF ^ Predominantly positive in I ^ QRS axis « 0°</a:t>
            </a:r>
          </a:p>
        </p:txBody>
      </p:sp>
    </p:spTree>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774192" y="2362200"/>
            <a:ext cx="2724912" cy="3581400"/>
          </a:xfrm>
          <a:prstGeom prst="rect">
            <a:avLst/>
          </a:prstGeom>
        </p:spPr>
      </p:pic>
      <p:sp>
        <p:nvSpPr>
          <p:cNvPr id="4" name="Rectangle 3"/>
          <p:cNvSpPr/>
          <p:nvPr/>
        </p:nvSpPr>
        <p:spPr>
          <a:xfrm>
            <a:off x="731520" y="993648"/>
            <a:ext cx="3194304" cy="451104"/>
          </a:xfrm>
          <a:prstGeom prst="rect">
            <a:avLst/>
          </a:prstGeom>
        </p:spPr>
        <p:txBody>
          <a:bodyPr wrap="none" lIns="0" tIns="0" rIns="0" bIns="0">
            <a:noAutofit/>
          </a:bodyPr>
          <a:lstStyle/>
          <a:p>
            <a:pPr indent="0"/>
            <a:r>
              <a:rPr lang="en-US" sz="3900" b="1">
                <a:solidFill>
                  <a:srgbClr val="FF0000"/>
                </a:solidFill>
                <a:latin typeface="Times New Roman"/>
              </a:rPr>
              <a:t>The “PQRST”</a:t>
            </a:r>
          </a:p>
        </p:txBody>
      </p:sp>
      <p:sp>
        <p:nvSpPr>
          <p:cNvPr id="5" name="Rectangle 4"/>
          <p:cNvSpPr/>
          <p:nvPr/>
        </p:nvSpPr>
        <p:spPr>
          <a:xfrm>
            <a:off x="3819144" y="2444496"/>
            <a:ext cx="4974336" cy="3459480"/>
          </a:xfrm>
          <a:prstGeom prst="rect">
            <a:avLst/>
          </a:prstGeom>
        </p:spPr>
        <p:txBody>
          <a:bodyPr lIns="0" tIns="0" rIns="0" bIns="0">
            <a:noAutofit/>
          </a:bodyPr>
          <a:lstStyle/>
          <a:p>
            <a:pPr indent="0">
              <a:spcAft>
                <a:spcPts val="630"/>
              </a:spcAft>
            </a:pPr>
            <a:r>
              <a:rPr lang="en-US" sz="2600">
                <a:solidFill>
                  <a:srgbClr val="0BD0D9"/>
                </a:solidFill>
                <a:latin typeface="Times New Roman"/>
              </a:rPr>
              <a:t>*</a:t>
            </a:r>
            <a:r>
              <a:rPr lang="en-US" sz="2600">
                <a:latin typeface="Times New Roman"/>
              </a:rPr>
              <a:t>P wave - Atrial</a:t>
            </a:r>
          </a:p>
          <a:p>
            <a:pPr indent="0" algn="r">
              <a:spcAft>
                <a:spcPts val="3990"/>
              </a:spcAft>
            </a:pPr>
            <a:r>
              <a:rPr lang="en-US" sz="2600">
                <a:latin typeface="Times New Roman"/>
              </a:rPr>
              <a:t>depolarization</a:t>
            </a:r>
          </a:p>
          <a:p>
            <a:pPr marR="2006600" indent="609600">
              <a:lnSpc>
                <a:spcPts val="3240"/>
              </a:lnSpc>
              <a:spcAft>
                <a:spcPts val="2520"/>
              </a:spcAft>
            </a:pPr>
            <a:r>
              <a:rPr lang="en-US" sz="2600">
                <a:latin typeface="Times New Roman"/>
              </a:rPr>
              <a:t>QRS - Ventricular depolarization</a:t>
            </a:r>
          </a:p>
          <a:p>
            <a:pPr marL="609600" indent="0" algn="ctr">
              <a:lnSpc>
                <a:spcPts val="3216"/>
              </a:lnSpc>
            </a:pPr>
            <a:r>
              <a:rPr lang="en-US" sz="2600">
                <a:latin typeface="Times New Roman"/>
              </a:rPr>
              <a:t>T wave - Ventricular repolarization</a:t>
            </a:r>
          </a:p>
        </p:txBody>
      </p:sp>
    </p:spTree>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57656"/>
          </a:xfrm>
          <a:prstGeom prst="rect">
            <a:avLst/>
          </a:prstGeom>
        </p:spPr>
      </p:pic>
      <p:pic>
        <p:nvPicPr>
          <p:cNvPr id="3" name="Picture 2"/>
          <p:cNvPicPr>
            <a:picLocks noChangeAspect="1"/>
          </p:cNvPicPr>
          <p:nvPr/>
        </p:nvPicPr>
        <p:blipFill>
          <a:blip r:embed="rId3"/>
          <a:stretch>
            <a:fillRect/>
          </a:stretch>
        </p:blipFill>
        <p:spPr>
          <a:xfrm>
            <a:off x="6019800" y="1752600"/>
            <a:ext cx="2590800" cy="2423160"/>
          </a:xfrm>
          <a:prstGeom prst="rect">
            <a:avLst/>
          </a:prstGeom>
        </p:spPr>
      </p:pic>
      <p:sp>
        <p:nvSpPr>
          <p:cNvPr id="4" name="Rectangle 3"/>
          <p:cNvSpPr/>
          <p:nvPr/>
        </p:nvSpPr>
        <p:spPr>
          <a:xfrm>
            <a:off x="100584" y="1423416"/>
            <a:ext cx="4450080" cy="2654808"/>
          </a:xfrm>
          <a:prstGeom prst="rect">
            <a:avLst/>
          </a:prstGeom>
        </p:spPr>
        <p:txBody>
          <a:bodyPr lIns="0" tIns="0" rIns="0" bIns="0">
            <a:noAutofit/>
          </a:bodyPr>
          <a:lstStyle/>
          <a:p>
            <a:pPr indent="0" algn="just">
              <a:spcAft>
                <a:spcPts val="420"/>
              </a:spcAft>
            </a:pPr>
            <a:r>
              <a:rPr lang="en-US" sz="2600">
                <a:solidFill>
                  <a:srgbClr val="0BD0D9"/>
                </a:solidFill>
                <a:latin typeface="Times New Roman"/>
              </a:rPr>
              <a:t>*    </a:t>
            </a:r>
            <a:r>
              <a:rPr lang="en-US" sz="2600">
                <a:latin typeface="Times New Roman"/>
              </a:rPr>
              <a:t>Always positive in lead I and II</a:t>
            </a:r>
          </a:p>
          <a:p>
            <a:pPr indent="0" algn="just">
              <a:spcAft>
                <a:spcPts val="420"/>
              </a:spcAft>
            </a:pPr>
            <a:r>
              <a:rPr lang="en-US" sz="2600">
                <a:solidFill>
                  <a:srgbClr val="0BD0D9"/>
                </a:solidFill>
                <a:latin typeface="Times New Roman"/>
              </a:rPr>
              <a:t>*    </a:t>
            </a:r>
            <a:r>
              <a:rPr lang="en-US" sz="2600">
                <a:latin typeface="Times New Roman"/>
              </a:rPr>
              <a:t>Always negative in lead aVR</a:t>
            </a:r>
          </a:p>
          <a:p>
            <a:pPr marL="279400" indent="-279400">
              <a:lnSpc>
                <a:spcPts val="2208"/>
              </a:lnSpc>
              <a:spcAft>
                <a:spcPts val="420"/>
              </a:spcAft>
            </a:pPr>
            <a:r>
              <a:rPr lang="en-US" sz="2600">
                <a:solidFill>
                  <a:srgbClr val="0BD0D9"/>
                </a:solidFill>
                <a:latin typeface="Times New Roman"/>
              </a:rPr>
              <a:t>*</a:t>
            </a:r>
            <a:r>
              <a:rPr lang="en-US" sz="2600">
                <a:latin typeface="Times New Roman"/>
              </a:rPr>
              <a:t>&lt; 3 small squares ie 0.12sec in duration</a:t>
            </a:r>
          </a:p>
          <a:p>
            <a:pPr marL="279400" indent="-279400">
              <a:lnSpc>
                <a:spcPts val="2160"/>
              </a:lnSpc>
              <a:spcAft>
                <a:spcPts val="420"/>
              </a:spcAft>
            </a:pPr>
            <a:r>
              <a:rPr lang="en-US" sz="2600">
                <a:solidFill>
                  <a:srgbClr val="0BD0D9"/>
                </a:solidFill>
                <a:latin typeface="Times New Roman"/>
              </a:rPr>
              <a:t>*</a:t>
            </a:r>
            <a:r>
              <a:rPr lang="en-US" sz="2600">
                <a:latin typeface="Times New Roman"/>
              </a:rPr>
              <a:t>&lt; 2.5 small squares(2.5mm) in amplitude</a:t>
            </a:r>
          </a:p>
          <a:p>
            <a:pPr marR="88900" indent="0" algn="just">
              <a:lnSpc>
                <a:spcPts val="2808"/>
              </a:lnSpc>
            </a:pPr>
            <a:r>
              <a:rPr lang="en-US" sz="2600">
                <a:solidFill>
                  <a:srgbClr val="0BD0D9"/>
                </a:solidFill>
                <a:latin typeface="Times New Roman"/>
              </a:rPr>
              <a:t>*    </a:t>
            </a:r>
            <a:r>
              <a:rPr lang="en-US" sz="2600">
                <a:latin typeface="Times New Roman"/>
              </a:rPr>
              <a:t>Commonly biphasic in lead V1 </a:t>
            </a:r>
            <a:r>
              <a:rPr lang="en-US" sz="2600">
                <a:solidFill>
                  <a:srgbClr val="0BD0D9"/>
                </a:solidFill>
                <a:latin typeface="Times New Roman"/>
              </a:rPr>
              <a:t>*</a:t>
            </a:r>
            <a:r>
              <a:rPr lang="en-US" sz="2600">
                <a:latin typeface="Times New Roman"/>
              </a:rPr>
              <a:t>Best seen in leads II</a:t>
            </a:r>
          </a:p>
        </p:txBody>
      </p:sp>
    </p:spTree>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2983992" y="1932432"/>
            <a:ext cx="3176016" cy="4398264"/>
          </a:xfrm>
          <a:prstGeom prst="rect">
            <a:avLst/>
          </a:prstGeom>
        </p:spPr>
      </p:pic>
      <p:sp>
        <p:nvSpPr>
          <p:cNvPr id="4" name="Rectangle 3"/>
          <p:cNvSpPr/>
          <p:nvPr/>
        </p:nvSpPr>
        <p:spPr>
          <a:xfrm>
            <a:off x="441960" y="1383792"/>
            <a:ext cx="4133088" cy="490728"/>
          </a:xfrm>
          <a:prstGeom prst="rect">
            <a:avLst/>
          </a:prstGeom>
        </p:spPr>
        <p:txBody>
          <a:bodyPr wrap="none" lIns="0" tIns="0" rIns="0" bIns="0">
            <a:noAutofit/>
          </a:bodyPr>
          <a:lstStyle/>
          <a:p>
            <a:pPr indent="0"/>
            <a:r>
              <a:rPr lang="en-US" sz="3900" b="1">
                <a:solidFill>
                  <a:srgbClr val="FF0000"/>
                </a:solidFill>
                <a:latin typeface="Times New Roman"/>
              </a:rPr>
              <a:t>Atrial abnormality</a:t>
            </a: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esktop\dr. viral\ecg-atrial-fibrillation-afib-af-criteria-diagnosis.jpg"/>
          <p:cNvPicPr>
            <a:picLocks noChangeAspect="1" noChangeArrowheads="1"/>
          </p:cNvPicPr>
          <p:nvPr/>
        </p:nvPicPr>
        <p:blipFill>
          <a:blip r:embed="rId2"/>
          <a:srcRect/>
          <a:stretch>
            <a:fillRect/>
          </a:stretch>
        </p:blipFill>
        <p:spPr bwMode="auto">
          <a:xfrm>
            <a:off x="813048" y="2590800"/>
            <a:ext cx="8158164" cy="4299857"/>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463040"/>
          </a:xfrm>
          <a:prstGeom prst="rect">
            <a:avLst/>
          </a:prstGeom>
        </p:spPr>
      </p:pic>
      <p:pic>
        <p:nvPicPr>
          <p:cNvPr id="3" name="Picture 2"/>
          <p:cNvPicPr>
            <a:picLocks noChangeAspect="1"/>
          </p:cNvPicPr>
          <p:nvPr/>
        </p:nvPicPr>
        <p:blipFill>
          <a:blip r:embed="rId3"/>
          <a:stretch>
            <a:fillRect/>
          </a:stretch>
        </p:blipFill>
        <p:spPr>
          <a:xfrm>
            <a:off x="1112520" y="1636776"/>
            <a:ext cx="240792" cy="252984"/>
          </a:xfrm>
          <a:prstGeom prst="rect">
            <a:avLst/>
          </a:prstGeom>
        </p:spPr>
      </p:pic>
      <p:pic>
        <p:nvPicPr>
          <p:cNvPr id="4" name="Picture 3"/>
          <p:cNvPicPr>
            <a:picLocks noChangeAspect="1"/>
          </p:cNvPicPr>
          <p:nvPr/>
        </p:nvPicPr>
        <p:blipFill>
          <a:blip r:embed="rId4"/>
          <a:stretch>
            <a:fillRect/>
          </a:stretch>
        </p:blipFill>
        <p:spPr>
          <a:xfrm>
            <a:off x="975360" y="2749296"/>
            <a:ext cx="7193280" cy="3346704"/>
          </a:xfrm>
          <a:prstGeom prst="rect">
            <a:avLst/>
          </a:prstGeom>
        </p:spPr>
      </p:pic>
      <p:sp>
        <p:nvSpPr>
          <p:cNvPr id="5" name="Rectangle 4"/>
          <p:cNvSpPr/>
          <p:nvPr/>
        </p:nvSpPr>
        <p:spPr>
          <a:xfrm>
            <a:off x="1380744" y="1661160"/>
            <a:ext cx="6915912" cy="359664"/>
          </a:xfrm>
          <a:prstGeom prst="rect">
            <a:avLst/>
          </a:prstGeom>
        </p:spPr>
        <p:txBody>
          <a:bodyPr wrap="none" lIns="0" tIns="0" rIns="0" bIns="0">
            <a:noAutofit/>
          </a:bodyPr>
          <a:lstStyle/>
          <a:p>
            <a:pPr indent="0"/>
            <a:r>
              <a:rPr lang="en-US" sz="2600">
                <a:latin typeface="Times New Roman"/>
              </a:rPr>
              <a:t>Tall (&gt; 2.5 mm), pointed P waves (P Pulmonale)</a:t>
            </a:r>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42672" y="1908048"/>
            <a:ext cx="6672072" cy="3520440"/>
          </a:xfrm>
          <a:prstGeom prst="rect">
            <a:avLst/>
          </a:prstGeom>
        </p:spPr>
      </p:pic>
      <p:sp>
        <p:nvSpPr>
          <p:cNvPr id="4" name="Rectangle 3"/>
          <p:cNvSpPr/>
          <p:nvPr/>
        </p:nvSpPr>
        <p:spPr>
          <a:xfrm>
            <a:off x="2237232" y="5897880"/>
            <a:ext cx="5126736" cy="521208"/>
          </a:xfrm>
          <a:prstGeom prst="rect">
            <a:avLst/>
          </a:prstGeom>
        </p:spPr>
        <p:txBody>
          <a:bodyPr lIns="0" tIns="0" rIns="0" bIns="0">
            <a:noAutofit/>
          </a:bodyPr>
          <a:lstStyle/>
          <a:p>
            <a:pPr indent="0">
              <a:spcAft>
                <a:spcPts val="630"/>
              </a:spcAft>
            </a:pPr>
            <a:r>
              <a:rPr lang="en-US" sz="2200" spc="-50">
                <a:solidFill>
                  <a:srgbClr val="FF0000"/>
                </a:solidFill>
                <a:latin typeface="Times New Roman"/>
              </a:rPr>
              <a:t>The P waves are tall, especially in leads II, III and</a:t>
            </a:r>
          </a:p>
          <a:p>
            <a:pPr indent="0" algn="ctr"/>
            <a:r>
              <a:rPr lang="en-US" sz="2200" spc="-50">
                <a:solidFill>
                  <a:srgbClr val="FF0000"/>
                </a:solidFill>
                <a:latin typeface="Times New Roman"/>
              </a:rPr>
              <a:t>avF.</a:t>
            </a:r>
          </a:p>
        </p:txBody>
      </p:sp>
    </p:spTree>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990600" y="3197352"/>
            <a:ext cx="6858000" cy="3166872"/>
          </a:xfrm>
          <a:prstGeom prst="rect">
            <a:avLst/>
          </a:prstGeom>
        </p:spPr>
      </p:pic>
      <p:sp>
        <p:nvSpPr>
          <p:cNvPr id="4" name="Rectangle 3"/>
          <p:cNvSpPr/>
          <p:nvPr/>
        </p:nvSpPr>
        <p:spPr>
          <a:xfrm>
            <a:off x="295656" y="978408"/>
            <a:ext cx="5260848" cy="457200"/>
          </a:xfrm>
          <a:prstGeom prst="rect">
            <a:avLst/>
          </a:prstGeom>
        </p:spPr>
        <p:txBody>
          <a:bodyPr wrap="none" lIns="0" tIns="0" rIns="0" bIns="0">
            <a:noAutofit/>
          </a:bodyPr>
          <a:lstStyle/>
          <a:p>
            <a:pPr indent="0"/>
            <a:r>
              <a:rPr lang="en-US" sz="3900" b="1">
                <a:solidFill>
                  <a:srgbClr val="FF0000"/>
                </a:solidFill>
                <a:latin typeface="Times New Roman"/>
              </a:rPr>
              <a:t>Left Atrial Enlargement</a:t>
            </a:r>
          </a:p>
        </p:txBody>
      </p:sp>
      <p:sp>
        <p:nvSpPr>
          <p:cNvPr id="5" name="Rectangle 4"/>
          <p:cNvSpPr/>
          <p:nvPr/>
        </p:nvSpPr>
        <p:spPr>
          <a:xfrm>
            <a:off x="100584" y="1627632"/>
            <a:ext cx="7019544" cy="688848"/>
          </a:xfrm>
          <a:prstGeom prst="rect">
            <a:avLst/>
          </a:prstGeom>
        </p:spPr>
        <p:txBody>
          <a:bodyPr lIns="0" tIns="0" rIns="0" bIns="0">
            <a:noAutofit/>
          </a:bodyPr>
          <a:lstStyle/>
          <a:p>
            <a:pPr marL="279400" indent="-279400">
              <a:lnSpc>
                <a:spcPts val="3120"/>
              </a:lnSpc>
            </a:pPr>
            <a:r>
              <a:rPr lang="en-US" sz="2600">
                <a:solidFill>
                  <a:srgbClr val="0BD0D9"/>
                </a:solidFill>
                <a:latin typeface="Times New Roman"/>
              </a:rPr>
              <a:t>• </a:t>
            </a:r>
            <a:r>
              <a:rPr lang="en-US" sz="2600">
                <a:latin typeface="Times New Roman"/>
              </a:rPr>
              <a:t>Notched/bifid (‘M’ shaped) P wave (P ‘mitrale’) in limb leads</a:t>
            </a:r>
          </a:p>
        </p:txBody>
      </p:sp>
    </p:spTree>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2474976"/>
            <a:ext cx="4267200" cy="4383024"/>
          </a:xfrm>
          <a:prstGeom prst="rect">
            <a:avLst/>
          </a:prstGeom>
        </p:spPr>
      </p:pic>
      <p:pic>
        <p:nvPicPr>
          <p:cNvPr id="3" name="Picture 2"/>
          <p:cNvPicPr>
            <a:picLocks noChangeAspect="1"/>
          </p:cNvPicPr>
          <p:nvPr/>
        </p:nvPicPr>
        <p:blipFill>
          <a:blip r:embed="rId3"/>
          <a:stretch>
            <a:fillRect/>
          </a:stretch>
        </p:blipFill>
        <p:spPr>
          <a:xfrm>
            <a:off x="5178552" y="3194304"/>
            <a:ext cx="3462528" cy="1770888"/>
          </a:xfrm>
          <a:prstGeom prst="rect">
            <a:avLst/>
          </a:prstGeom>
        </p:spPr>
      </p:pic>
      <p:pic>
        <p:nvPicPr>
          <p:cNvPr id="4" name="Picture 3"/>
          <p:cNvPicPr>
            <a:picLocks noChangeAspect="1"/>
          </p:cNvPicPr>
          <p:nvPr/>
        </p:nvPicPr>
        <p:blipFill>
          <a:blip r:embed="rId4"/>
          <a:stretch>
            <a:fillRect/>
          </a:stretch>
        </p:blipFill>
        <p:spPr>
          <a:xfrm>
            <a:off x="4059936" y="6096"/>
            <a:ext cx="2560320" cy="560832"/>
          </a:xfrm>
          <a:prstGeom prst="rect">
            <a:avLst/>
          </a:prstGeom>
        </p:spPr>
      </p:pic>
      <p:sp>
        <p:nvSpPr>
          <p:cNvPr id="5" name="Rectangle 4"/>
          <p:cNvSpPr/>
          <p:nvPr/>
        </p:nvSpPr>
        <p:spPr>
          <a:xfrm>
            <a:off x="685800" y="673608"/>
            <a:ext cx="2212848" cy="304800"/>
          </a:xfrm>
          <a:prstGeom prst="rect">
            <a:avLst/>
          </a:prstGeom>
        </p:spPr>
        <p:txBody>
          <a:bodyPr wrap="none" lIns="0" tIns="0" rIns="0" bIns="0">
            <a:noAutofit/>
          </a:bodyPr>
          <a:lstStyle/>
          <a:p>
            <a:pPr indent="0" algn="just">
              <a:spcAft>
                <a:spcPts val="630"/>
              </a:spcAft>
            </a:pPr>
            <a:r>
              <a:rPr lang="en-US" sz="2600">
                <a:solidFill>
                  <a:srgbClr val="AF0202"/>
                </a:solidFill>
                <a:latin typeface="Times New Roman"/>
              </a:rPr>
              <a:t>atrial enlargement</a:t>
            </a:r>
          </a:p>
        </p:txBody>
      </p:sp>
      <p:sp>
        <p:nvSpPr>
          <p:cNvPr id="6" name="Rectangle 5"/>
          <p:cNvSpPr/>
          <p:nvPr/>
        </p:nvSpPr>
        <p:spPr>
          <a:xfrm>
            <a:off x="740664" y="1057656"/>
            <a:ext cx="5346192" cy="249936"/>
          </a:xfrm>
          <a:prstGeom prst="rect">
            <a:avLst/>
          </a:prstGeom>
        </p:spPr>
        <p:txBody>
          <a:bodyPr wrap="none" lIns="0" tIns="0" rIns="0" bIns="0">
            <a:noAutofit/>
          </a:bodyPr>
          <a:lstStyle/>
          <a:p>
            <a:pPr indent="0" algn="just">
              <a:lnSpc>
                <a:spcPts val="2232"/>
              </a:lnSpc>
            </a:pPr>
            <a:r>
              <a:rPr lang="en-US" sz="2200" spc="-50">
                <a:solidFill>
                  <a:srgbClr val="AF0202"/>
                </a:solidFill>
                <a:latin typeface="Times New Roman"/>
              </a:rPr>
              <a:t>To diagnose LAE you can use the following criteria:</a:t>
            </a:r>
          </a:p>
        </p:txBody>
      </p:sp>
      <p:sp>
        <p:nvSpPr>
          <p:cNvPr id="7" name="Rectangle 6"/>
          <p:cNvSpPr/>
          <p:nvPr/>
        </p:nvSpPr>
        <p:spPr>
          <a:xfrm>
            <a:off x="771144" y="1365504"/>
            <a:ext cx="5294376" cy="219456"/>
          </a:xfrm>
          <a:prstGeom prst="rect">
            <a:avLst/>
          </a:prstGeom>
        </p:spPr>
        <p:txBody>
          <a:bodyPr wrap="none" lIns="0" tIns="0" rIns="0" bIns="0">
            <a:noAutofit/>
          </a:bodyPr>
          <a:lstStyle/>
          <a:p>
            <a:pPr indent="0" algn="just">
              <a:lnSpc>
                <a:spcPts val="2232"/>
              </a:lnSpc>
            </a:pPr>
            <a:r>
              <a:rPr lang="en-US" sz="2200" spc="-50">
                <a:solidFill>
                  <a:srgbClr val="019CD8"/>
                </a:solidFill>
                <a:latin typeface="Times New Roman"/>
              </a:rPr>
              <a:t>•    </a:t>
            </a:r>
            <a:r>
              <a:rPr lang="en-US" sz="2200" spc="-50">
                <a:solidFill>
                  <a:srgbClr val="AF0202"/>
                </a:solidFill>
                <a:latin typeface="Times New Roman"/>
              </a:rPr>
              <a:t>II    </a:t>
            </a:r>
            <a:r>
              <a:rPr lang="en-US" sz="2200" spc="-50">
                <a:solidFill>
                  <a:srgbClr val="810606"/>
                </a:solidFill>
                <a:latin typeface="Times New Roman"/>
              </a:rPr>
              <a:t>&gt; </a:t>
            </a:r>
            <a:r>
              <a:rPr lang="en-US" sz="2200" spc="-50">
                <a:solidFill>
                  <a:srgbClr val="AF0202"/>
                </a:solidFill>
                <a:latin typeface="Times New Roman"/>
              </a:rPr>
              <a:t>0.04 s between notched peaks, or</a:t>
            </a:r>
          </a:p>
        </p:txBody>
      </p:sp>
      <p:sp>
        <p:nvSpPr>
          <p:cNvPr id="8" name="Rectangle 7"/>
          <p:cNvSpPr/>
          <p:nvPr/>
        </p:nvSpPr>
        <p:spPr>
          <a:xfrm>
            <a:off x="771144" y="1652016"/>
            <a:ext cx="6019800" cy="216408"/>
          </a:xfrm>
          <a:prstGeom prst="rect">
            <a:avLst/>
          </a:prstGeom>
        </p:spPr>
        <p:txBody>
          <a:bodyPr wrap="none" lIns="0" tIns="0" rIns="0" bIns="0">
            <a:noAutofit/>
          </a:bodyPr>
          <a:lstStyle/>
          <a:p>
            <a:pPr indent="0" algn="just">
              <a:lnSpc>
                <a:spcPts val="2232"/>
              </a:lnSpc>
            </a:pPr>
            <a:r>
              <a:rPr lang="en-US" sz="2200" spc="-50">
                <a:solidFill>
                  <a:srgbClr val="019CD8"/>
                </a:solidFill>
                <a:latin typeface="Times New Roman"/>
              </a:rPr>
              <a:t>•    </a:t>
            </a:r>
            <a:r>
              <a:rPr lang="en-US" sz="2200" spc="-50">
                <a:solidFill>
                  <a:srgbClr val="AF0202"/>
                </a:solidFill>
                <a:latin typeface="Times New Roman"/>
              </a:rPr>
              <a:t>VI    Neg. deflection &gt; 0.04 s wide </a:t>
            </a:r>
            <a:r>
              <a:rPr lang="en-US" sz="2200" spc="-50">
                <a:solidFill>
                  <a:srgbClr val="FF0000"/>
                </a:solidFill>
                <a:latin typeface="Times New Roman"/>
              </a:rPr>
              <a:t>x </a:t>
            </a:r>
            <a:r>
              <a:rPr lang="en-US" sz="2200" spc="-50">
                <a:solidFill>
                  <a:srgbClr val="AF0202"/>
                </a:solidFill>
                <a:latin typeface="Times New Roman"/>
              </a:rPr>
              <a:t>1 mm deep</a:t>
            </a:r>
          </a:p>
        </p:txBody>
      </p:sp>
    </p:spTree>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624584"/>
          </a:xfrm>
          <a:prstGeom prst="rect">
            <a:avLst/>
          </a:prstGeom>
        </p:spPr>
      </p:pic>
      <p:pic>
        <p:nvPicPr>
          <p:cNvPr id="3" name="Picture 2"/>
          <p:cNvPicPr>
            <a:picLocks noChangeAspect="1"/>
          </p:cNvPicPr>
          <p:nvPr/>
        </p:nvPicPr>
        <p:blipFill>
          <a:blip r:embed="rId3"/>
          <a:stretch>
            <a:fillRect/>
          </a:stretch>
        </p:blipFill>
        <p:spPr>
          <a:xfrm>
            <a:off x="1847088" y="2590800"/>
            <a:ext cx="5699760" cy="3797808"/>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4024" y="3630168"/>
            <a:ext cx="2505456" cy="1560576"/>
          </a:xfrm>
          <a:prstGeom prst="rect">
            <a:avLst/>
          </a:prstGeom>
        </p:spPr>
      </p:pic>
      <p:pic>
        <p:nvPicPr>
          <p:cNvPr id="3" name="Picture 2"/>
          <p:cNvPicPr>
            <a:picLocks noChangeAspect="1"/>
          </p:cNvPicPr>
          <p:nvPr/>
        </p:nvPicPr>
        <p:blipFill>
          <a:blip r:embed="rId3"/>
          <a:stretch>
            <a:fillRect/>
          </a:stretch>
        </p:blipFill>
        <p:spPr>
          <a:xfrm>
            <a:off x="5154168" y="2715768"/>
            <a:ext cx="2511552" cy="2609088"/>
          </a:xfrm>
          <a:prstGeom prst="rect">
            <a:avLst/>
          </a:prstGeom>
        </p:spPr>
      </p:pic>
      <p:sp>
        <p:nvSpPr>
          <p:cNvPr id="4" name="Rectangle 3"/>
          <p:cNvSpPr/>
          <p:nvPr/>
        </p:nvSpPr>
        <p:spPr>
          <a:xfrm>
            <a:off x="448056" y="1383792"/>
            <a:ext cx="2843784" cy="466344"/>
          </a:xfrm>
          <a:prstGeom prst="rect">
            <a:avLst/>
          </a:prstGeom>
        </p:spPr>
        <p:txBody>
          <a:bodyPr wrap="none" lIns="0" tIns="0" rIns="0" bIns="0">
            <a:noAutofit/>
          </a:bodyPr>
          <a:lstStyle/>
          <a:p>
            <a:pPr indent="0"/>
            <a:r>
              <a:rPr lang="en-US" sz="3900" b="1">
                <a:solidFill>
                  <a:srgbClr val="FF0000"/>
                </a:solidFill>
                <a:latin typeface="Times New Roman"/>
              </a:rPr>
              <a:t>Normal QRS</a:t>
            </a:r>
          </a:p>
        </p:txBody>
      </p:sp>
      <p:sp>
        <p:nvSpPr>
          <p:cNvPr id="5" name="Rectangle 4"/>
          <p:cNvSpPr/>
          <p:nvPr/>
        </p:nvSpPr>
        <p:spPr>
          <a:xfrm>
            <a:off x="816864" y="3118104"/>
            <a:ext cx="1935480" cy="359664"/>
          </a:xfrm>
          <a:prstGeom prst="rect">
            <a:avLst/>
          </a:prstGeom>
        </p:spPr>
        <p:txBody>
          <a:bodyPr wrap="none" lIns="0" tIns="0" rIns="0" bIns="0">
            <a:noAutofit/>
          </a:bodyPr>
          <a:lstStyle/>
          <a:p>
            <a:pPr indent="0"/>
            <a:r>
              <a:rPr lang="en-US" sz="2600">
                <a:latin typeface="Times New Roman"/>
              </a:rPr>
              <a:t>Septal r wave</a:t>
            </a:r>
          </a:p>
        </p:txBody>
      </p:sp>
      <p:sp>
        <p:nvSpPr>
          <p:cNvPr id="6" name="Rectangle 5"/>
          <p:cNvSpPr/>
          <p:nvPr/>
        </p:nvSpPr>
        <p:spPr>
          <a:xfrm>
            <a:off x="4995672" y="5449824"/>
            <a:ext cx="1996440" cy="359664"/>
          </a:xfrm>
          <a:prstGeom prst="rect">
            <a:avLst/>
          </a:prstGeom>
        </p:spPr>
        <p:txBody>
          <a:bodyPr wrap="none" lIns="0" tIns="0" rIns="0" bIns="0">
            <a:noAutofit/>
          </a:bodyPr>
          <a:lstStyle/>
          <a:p>
            <a:pPr indent="0"/>
            <a:r>
              <a:rPr lang="en-US" sz="2600">
                <a:latin typeface="Times New Roman"/>
              </a:rPr>
              <a:t>Septal q wave</a:t>
            </a:r>
          </a:p>
        </p:txBody>
      </p:sp>
    </p:spTree>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60248" y="1383792"/>
            <a:ext cx="8132064" cy="4654296"/>
          </a:xfrm>
          <a:prstGeom prst="rect">
            <a:avLst/>
          </a:prstGeom>
        </p:spPr>
        <p:txBody>
          <a:bodyPr lIns="0" tIns="0" rIns="0" bIns="0">
            <a:noAutofit/>
          </a:bodyPr>
          <a:lstStyle/>
          <a:p>
            <a:pPr marL="98552" indent="0">
              <a:spcBef>
                <a:spcPts val="1890"/>
              </a:spcBef>
              <a:spcAft>
                <a:spcPts val="1470"/>
              </a:spcAft>
            </a:pPr>
            <a:r>
              <a:rPr lang="en-US" sz="3900" b="1">
                <a:solidFill>
                  <a:srgbClr val="FF0000"/>
                </a:solidFill>
                <a:latin typeface="Times New Roman"/>
              </a:rPr>
              <a:t>QRS Complexes</a:t>
            </a:r>
          </a:p>
          <a:p>
            <a:pPr marL="365252" indent="-266700">
              <a:lnSpc>
                <a:spcPts val="2880"/>
              </a:lnSpc>
              <a:spcAft>
                <a:spcPts val="420"/>
              </a:spcAft>
            </a:pPr>
            <a:r>
              <a:rPr lang="en-US" sz="2400">
                <a:solidFill>
                  <a:srgbClr val="0BD0D9"/>
                </a:solidFill>
                <a:latin typeface="Times New Roman"/>
              </a:rPr>
              <a:t>*    </a:t>
            </a:r>
            <a:r>
              <a:rPr lang="en-US" sz="2400">
                <a:latin typeface="Times New Roman"/>
              </a:rPr>
              <a:t>Normal QRS patterns in the precordial leads follow an orderly progression from right (V,) to left (V</a:t>
            </a:r>
            <a:r>
              <a:rPr lang="en-US" sz="2400" baseline="-25000">
                <a:latin typeface="Times New Roman"/>
              </a:rPr>
              <a:t>6</a:t>
            </a:r>
            <a:r>
              <a:rPr lang="en-US" sz="2400">
                <a:latin typeface="Times New Roman"/>
              </a:rPr>
              <a:t>).</a:t>
            </a:r>
          </a:p>
          <a:p>
            <a:pPr marL="98552" indent="0" algn="just">
              <a:spcAft>
                <a:spcPts val="1050"/>
              </a:spcAft>
            </a:pPr>
            <a:r>
              <a:rPr lang="en-US" sz="2400">
                <a:solidFill>
                  <a:srgbClr val="0BD0D9"/>
                </a:solidFill>
                <a:latin typeface="Times New Roman"/>
              </a:rPr>
              <a:t>*    </a:t>
            </a:r>
            <a:r>
              <a:rPr lang="en-US" sz="2400">
                <a:latin typeface="Times New Roman"/>
              </a:rPr>
              <a:t>In leads V, and V</a:t>
            </a:r>
            <a:r>
              <a:rPr lang="en-US" sz="2400" baseline="-25000">
                <a:latin typeface="Times New Roman"/>
              </a:rPr>
              <a:t>2</a:t>
            </a:r>
            <a:r>
              <a:rPr lang="en-US" sz="2400">
                <a:latin typeface="Times New Roman"/>
              </a:rPr>
              <a:t>, left ventricular free wall activation</a:t>
            </a:r>
          </a:p>
          <a:p>
            <a:pPr marL="365252" marR="388112" indent="0">
              <a:lnSpc>
                <a:spcPts val="2880"/>
              </a:lnSpc>
              <a:spcAft>
                <a:spcPts val="420"/>
              </a:spcAft>
            </a:pPr>
            <a:r>
              <a:rPr lang="en-US" sz="2400">
                <a:latin typeface="Times New Roman"/>
              </a:rPr>
              <a:t>generates S waves following the initial r waves generated by septal activation (an rS pattern).</a:t>
            </a:r>
          </a:p>
          <a:p>
            <a:pPr marL="365252" indent="-266700">
              <a:lnSpc>
                <a:spcPts val="2880"/>
              </a:lnSpc>
              <a:spcAft>
                <a:spcPts val="420"/>
              </a:spcAft>
            </a:pPr>
            <a:r>
              <a:rPr lang="en-US" sz="2400">
                <a:solidFill>
                  <a:srgbClr val="0BD0D9"/>
                </a:solidFill>
                <a:latin typeface="Times New Roman"/>
              </a:rPr>
              <a:t>*    </a:t>
            </a:r>
            <a:r>
              <a:rPr lang="en-US" sz="2400">
                <a:latin typeface="Times New Roman"/>
              </a:rPr>
              <a:t>As the exploring electrode moves laterally to the left, the R wave becomes more dominant and the S wave becomes smaller (or is totally lost).</a:t>
            </a:r>
          </a:p>
          <a:p>
            <a:pPr marL="365252" indent="-266700">
              <a:lnSpc>
                <a:spcPts val="3264"/>
              </a:lnSpc>
            </a:pPr>
            <a:r>
              <a:rPr lang="en-US" sz="2400">
                <a:solidFill>
                  <a:srgbClr val="0BD0D9"/>
                </a:solidFill>
                <a:latin typeface="Times New Roman"/>
              </a:rPr>
              <a:t>*    </a:t>
            </a:r>
            <a:r>
              <a:rPr lang="en-US" sz="2400">
                <a:latin typeface="Times New Roman"/>
              </a:rPr>
              <a:t>In the leftmost leads (i.e., leads V</a:t>
            </a:r>
            <a:r>
              <a:rPr lang="en-US" sz="2400" baseline="-25000">
                <a:latin typeface="Times New Roman"/>
              </a:rPr>
              <a:t>5</a:t>
            </a:r>
            <a:r>
              <a:rPr lang="en-US" sz="2400">
                <a:latin typeface="Times New Roman"/>
              </a:rPr>
              <a:t> and V</a:t>
            </a:r>
            <a:r>
              <a:rPr lang="en-US" sz="2400" baseline="-25000">
                <a:latin typeface="Times New Roman"/>
              </a:rPr>
              <a:t>6</a:t>
            </a:r>
            <a:r>
              <a:rPr lang="en-US" sz="2400">
                <a:latin typeface="Times New Roman"/>
              </a:rPr>
              <a:t>), the pattern also includes the septal q wave to produce a qRs or qR pattern.</a:t>
            </a:r>
          </a:p>
        </p:txBody>
      </p:sp>
    </p:spTree>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344860" y="1395113"/>
            <a:ext cx="8601456" cy="4773168"/>
          </a:xfrm>
          <a:prstGeom prst="rect">
            <a:avLst/>
          </a:prstGeom>
        </p:spPr>
      </p:pic>
      <p:sp>
        <p:nvSpPr>
          <p:cNvPr id="4" name="Rectangle 3"/>
          <p:cNvSpPr/>
          <p:nvPr/>
        </p:nvSpPr>
        <p:spPr>
          <a:xfrm>
            <a:off x="478970" y="1121229"/>
            <a:ext cx="6190053" cy="750243"/>
          </a:xfrm>
          <a:prstGeom prst="rect">
            <a:avLst/>
          </a:prstGeom>
        </p:spPr>
        <p:txBody>
          <a:bodyPr wrap="none" lIns="0" tIns="0" rIns="0" bIns="0">
            <a:noAutofit/>
          </a:bodyPr>
          <a:lstStyle/>
          <a:p>
            <a:pPr marL="279400" indent="0" algn="just"/>
            <a:r>
              <a:rPr lang="en-US" sz="1100" spc="100" dirty="0">
                <a:solidFill>
                  <a:srgbClr val="FF0000"/>
                </a:solidFill>
                <a:latin typeface="Times New Roman"/>
              </a:rPr>
              <a:t>T    </a:t>
            </a:r>
            <a:r>
              <a:rPr lang="en-US" sz="1000" dirty="0">
                <a:solidFill>
                  <a:srgbClr val="FF0000"/>
                </a:solidFill>
                <a:latin typeface="Times New Roman"/>
              </a:rPr>
              <a:t>1</a:t>
            </a:r>
            <a:r>
              <a:rPr lang="en-US" sz="1100" spc="100" dirty="0">
                <a:solidFill>
                  <a:srgbClr val="FF0000"/>
                </a:solidFill>
                <a:latin typeface="Times New Roman"/>
              </a:rPr>
              <a:t> </a:t>
            </a:r>
            <a:r>
              <a:rPr lang="en-US" sz="1100" spc="100" dirty="0" err="1">
                <a:solidFill>
                  <a:srgbClr val="FF0000"/>
                </a:solidFill>
                <a:latin typeface="Times New Roman"/>
              </a:rPr>
              <a:t>T'fc</a:t>
            </a:r>
            <a:r>
              <a:rPr lang="en-US" sz="1100" spc="100" dirty="0">
                <a:solidFill>
                  <a:srgbClr val="FF0000"/>
                </a:solidFill>
                <a:latin typeface="Times New Roman"/>
              </a:rPr>
              <a:t> ¥T </a:t>
            </a:r>
            <a:r>
              <a:rPr lang="en-US" sz="1100" spc="100" dirty="0" err="1">
                <a:solidFill>
                  <a:srgbClr val="FF0000"/>
                </a:solidFill>
                <a:latin typeface="Times New Roman"/>
              </a:rPr>
              <a:t>T</a:t>
            </a:r>
            <a:r>
              <a:rPr lang="en-US" sz="1100" spc="100" dirty="0">
                <a:solidFill>
                  <a:srgbClr val="FF0000"/>
                </a:solidFill>
                <a:latin typeface="Times New Roman"/>
              </a:rPr>
              <a:t>    •</a:t>
            </a:r>
          </a:p>
        </p:txBody>
      </p:sp>
    </p:spTree>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804672" y="2874264"/>
            <a:ext cx="7485888" cy="1304544"/>
          </a:xfrm>
          <a:prstGeom prst="rect">
            <a:avLst/>
          </a:prstGeom>
        </p:spPr>
      </p:pic>
      <p:pic>
        <p:nvPicPr>
          <p:cNvPr id="4" name="Picture 3"/>
          <p:cNvPicPr>
            <a:picLocks noChangeAspect="1"/>
          </p:cNvPicPr>
          <p:nvPr/>
        </p:nvPicPr>
        <p:blipFill>
          <a:blip r:embed="rId4"/>
          <a:stretch>
            <a:fillRect/>
          </a:stretch>
        </p:blipFill>
        <p:spPr>
          <a:xfrm>
            <a:off x="713232" y="4684776"/>
            <a:ext cx="7708392" cy="1874520"/>
          </a:xfrm>
          <a:prstGeom prst="rect">
            <a:avLst/>
          </a:prstGeom>
        </p:spPr>
      </p:pic>
      <p:sp>
        <p:nvSpPr>
          <p:cNvPr id="5" name="Rectangle 4"/>
          <p:cNvSpPr/>
          <p:nvPr/>
        </p:nvSpPr>
        <p:spPr>
          <a:xfrm>
            <a:off x="448056" y="1383792"/>
            <a:ext cx="6059424" cy="490728"/>
          </a:xfrm>
          <a:prstGeom prst="rect">
            <a:avLst/>
          </a:prstGeom>
        </p:spPr>
        <p:txBody>
          <a:bodyPr wrap="none" lIns="0" tIns="0" rIns="0" bIns="0">
            <a:noAutofit/>
          </a:bodyPr>
          <a:lstStyle/>
          <a:p>
            <a:pPr indent="0">
              <a:spcBef>
                <a:spcPts val="1890"/>
              </a:spcBef>
              <a:spcAft>
                <a:spcPts val="3360"/>
              </a:spcAft>
            </a:pPr>
            <a:r>
              <a:rPr lang="en-US" sz="3900" b="1">
                <a:solidFill>
                  <a:srgbClr val="FF0000"/>
                </a:solidFill>
                <a:latin typeface="Times New Roman"/>
              </a:rPr>
              <a:t>Early &amp; Delayed Transition</a:t>
            </a:r>
          </a:p>
        </p:txBody>
      </p:sp>
      <p:sp>
        <p:nvSpPr>
          <p:cNvPr id="6" name="Rectangle 5"/>
          <p:cNvSpPr/>
          <p:nvPr/>
        </p:nvSpPr>
        <p:spPr>
          <a:xfrm>
            <a:off x="923544" y="2392680"/>
            <a:ext cx="5205984" cy="204216"/>
          </a:xfrm>
          <a:prstGeom prst="rect">
            <a:avLst/>
          </a:prstGeom>
        </p:spPr>
        <p:txBody>
          <a:bodyPr wrap="none" lIns="0" tIns="0" rIns="0" bIns="0">
            <a:noAutofit/>
          </a:bodyPr>
          <a:lstStyle/>
          <a:p>
            <a:pPr indent="0" algn="just">
              <a:spcBef>
                <a:spcPts val="3360"/>
              </a:spcBef>
              <a:spcAft>
                <a:spcPts val="1470"/>
              </a:spcAft>
            </a:pPr>
            <a:r>
              <a:rPr lang="en-US" sz="1700" b="1">
                <a:latin typeface="Arial"/>
              </a:rPr>
              <a:t>V1    V2 V3 V4 V5 V6</a:t>
            </a:r>
          </a:p>
        </p:txBody>
      </p:sp>
      <p:graphicFrame>
        <p:nvGraphicFramePr>
          <p:cNvPr id="7" name="Table 6"/>
          <p:cNvGraphicFramePr>
            <a:graphicFrameLocks noGrp="1"/>
          </p:cNvGraphicFramePr>
          <p:nvPr/>
        </p:nvGraphicFramePr>
        <p:xfrm>
          <a:off x="810768" y="2892552"/>
          <a:ext cx="12124944" cy="3797469"/>
        </p:xfrm>
        <a:graphic>
          <a:graphicData uri="http://schemas.openxmlformats.org/drawingml/2006/table">
            <a:tbl>
              <a:tblPr/>
              <a:tblGrid>
                <a:gridCol w="208280">
                  <a:extLst>
                    <a:ext uri="{9D8B030D-6E8A-4147-A177-3AD203B41FA5}">
                      <a16:colId xmlns:a16="http://schemas.microsoft.com/office/drawing/2014/main" xmlns="" val="20000"/>
                    </a:ext>
                  </a:extLst>
                </a:gridCol>
                <a:gridCol w="208280">
                  <a:extLst>
                    <a:ext uri="{9D8B030D-6E8A-4147-A177-3AD203B41FA5}">
                      <a16:colId xmlns:a16="http://schemas.microsoft.com/office/drawing/2014/main" xmlns="" val="20001"/>
                    </a:ext>
                  </a:extLst>
                </a:gridCol>
                <a:gridCol w="208280">
                  <a:extLst>
                    <a:ext uri="{9D8B030D-6E8A-4147-A177-3AD203B41FA5}">
                      <a16:colId xmlns:a16="http://schemas.microsoft.com/office/drawing/2014/main" xmlns="" val="20002"/>
                    </a:ext>
                  </a:extLst>
                </a:gridCol>
                <a:gridCol w="208280">
                  <a:extLst>
                    <a:ext uri="{9D8B030D-6E8A-4147-A177-3AD203B41FA5}">
                      <a16:colId xmlns:a16="http://schemas.microsoft.com/office/drawing/2014/main" xmlns="" val="20003"/>
                    </a:ext>
                  </a:extLst>
                </a:gridCol>
                <a:gridCol w="208280">
                  <a:extLst>
                    <a:ext uri="{9D8B030D-6E8A-4147-A177-3AD203B41FA5}">
                      <a16:colId xmlns:a16="http://schemas.microsoft.com/office/drawing/2014/main" xmlns="" val="20004"/>
                    </a:ext>
                  </a:extLst>
                </a:gridCol>
                <a:gridCol w="208280">
                  <a:extLst>
                    <a:ext uri="{9D8B030D-6E8A-4147-A177-3AD203B41FA5}">
                      <a16:colId xmlns:a16="http://schemas.microsoft.com/office/drawing/2014/main" xmlns="" val="20005"/>
                    </a:ext>
                  </a:extLst>
                </a:gridCol>
                <a:gridCol w="208280">
                  <a:extLst>
                    <a:ext uri="{9D8B030D-6E8A-4147-A177-3AD203B41FA5}">
                      <a16:colId xmlns:a16="http://schemas.microsoft.com/office/drawing/2014/main" xmlns="" val="20006"/>
                    </a:ext>
                  </a:extLst>
                </a:gridCol>
                <a:gridCol w="208280">
                  <a:extLst>
                    <a:ext uri="{9D8B030D-6E8A-4147-A177-3AD203B41FA5}">
                      <a16:colId xmlns:a16="http://schemas.microsoft.com/office/drawing/2014/main" xmlns="" val="20007"/>
                    </a:ext>
                  </a:extLst>
                </a:gridCol>
                <a:gridCol w="208280">
                  <a:extLst>
                    <a:ext uri="{9D8B030D-6E8A-4147-A177-3AD203B41FA5}">
                      <a16:colId xmlns:a16="http://schemas.microsoft.com/office/drawing/2014/main" xmlns="" val="20008"/>
                    </a:ext>
                  </a:extLst>
                </a:gridCol>
                <a:gridCol w="208280">
                  <a:extLst>
                    <a:ext uri="{9D8B030D-6E8A-4147-A177-3AD203B41FA5}">
                      <a16:colId xmlns:a16="http://schemas.microsoft.com/office/drawing/2014/main" xmlns="" val="20009"/>
                    </a:ext>
                  </a:extLst>
                </a:gridCol>
                <a:gridCol w="208280">
                  <a:extLst>
                    <a:ext uri="{9D8B030D-6E8A-4147-A177-3AD203B41FA5}">
                      <a16:colId xmlns:a16="http://schemas.microsoft.com/office/drawing/2014/main" xmlns="" val="20010"/>
                    </a:ext>
                  </a:extLst>
                </a:gridCol>
                <a:gridCol w="208280">
                  <a:extLst>
                    <a:ext uri="{9D8B030D-6E8A-4147-A177-3AD203B41FA5}">
                      <a16:colId xmlns:a16="http://schemas.microsoft.com/office/drawing/2014/main" xmlns="" val="20011"/>
                    </a:ext>
                  </a:extLst>
                </a:gridCol>
                <a:gridCol w="208280">
                  <a:extLst>
                    <a:ext uri="{9D8B030D-6E8A-4147-A177-3AD203B41FA5}">
                      <a16:colId xmlns:a16="http://schemas.microsoft.com/office/drawing/2014/main" xmlns="" val="20012"/>
                    </a:ext>
                  </a:extLst>
                </a:gridCol>
                <a:gridCol w="208280">
                  <a:extLst>
                    <a:ext uri="{9D8B030D-6E8A-4147-A177-3AD203B41FA5}">
                      <a16:colId xmlns:a16="http://schemas.microsoft.com/office/drawing/2014/main" xmlns="" val="20013"/>
                    </a:ext>
                  </a:extLst>
                </a:gridCol>
                <a:gridCol w="208280">
                  <a:extLst>
                    <a:ext uri="{9D8B030D-6E8A-4147-A177-3AD203B41FA5}">
                      <a16:colId xmlns:a16="http://schemas.microsoft.com/office/drawing/2014/main" xmlns="" val="20014"/>
                    </a:ext>
                  </a:extLst>
                </a:gridCol>
                <a:gridCol w="208280">
                  <a:extLst>
                    <a:ext uri="{9D8B030D-6E8A-4147-A177-3AD203B41FA5}">
                      <a16:colId xmlns:a16="http://schemas.microsoft.com/office/drawing/2014/main" xmlns="" val="20015"/>
                    </a:ext>
                  </a:extLst>
                </a:gridCol>
                <a:gridCol w="208280">
                  <a:extLst>
                    <a:ext uri="{9D8B030D-6E8A-4147-A177-3AD203B41FA5}">
                      <a16:colId xmlns:a16="http://schemas.microsoft.com/office/drawing/2014/main" xmlns="" val="20016"/>
                    </a:ext>
                  </a:extLst>
                </a:gridCol>
                <a:gridCol w="208280">
                  <a:extLst>
                    <a:ext uri="{9D8B030D-6E8A-4147-A177-3AD203B41FA5}">
                      <a16:colId xmlns:a16="http://schemas.microsoft.com/office/drawing/2014/main" xmlns="" val="20017"/>
                    </a:ext>
                  </a:extLst>
                </a:gridCol>
                <a:gridCol w="208280">
                  <a:extLst>
                    <a:ext uri="{9D8B030D-6E8A-4147-A177-3AD203B41FA5}">
                      <a16:colId xmlns:a16="http://schemas.microsoft.com/office/drawing/2014/main" xmlns="" val="20018"/>
                    </a:ext>
                  </a:extLst>
                </a:gridCol>
                <a:gridCol w="208280">
                  <a:extLst>
                    <a:ext uri="{9D8B030D-6E8A-4147-A177-3AD203B41FA5}">
                      <a16:colId xmlns:a16="http://schemas.microsoft.com/office/drawing/2014/main" xmlns="" val="20019"/>
                    </a:ext>
                  </a:extLst>
                </a:gridCol>
                <a:gridCol w="208280">
                  <a:extLst>
                    <a:ext uri="{9D8B030D-6E8A-4147-A177-3AD203B41FA5}">
                      <a16:colId xmlns:a16="http://schemas.microsoft.com/office/drawing/2014/main" xmlns="" val="20020"/>
                    </a:ext>
                  </a:extLst>
                </a:gridCol>
                <a:gridCol w="208280">
                  <a:extLst>
                    <a:ext uri="{9D8B030D-6E8A-4147-A177-3AD203B41FA5}">
                      <a16:colId xmlns:a16="http://schemas.microsoft.com/office/drawing/2014/main" xmlns="" val="20021"/>
                    </a:ext>
                  </a:extLst>
                </a:gridCol>
                <a:gridCol w="208280">
                  <a:extLst>
                    <a:ext uri="{9D8B030D-6E8A-4147-A177-3AD203B41FA5}">
                      <a16:colId xmlns:a16="http://schemas.microsoft.com/office/drawing/2014/main" xmlns="" val="20022"/>
                    </a:ext>
                  </a:extLst>
                </a:gridCol>
                <a:gridCol w="208280">
                  <a:extLst>
                    <a:ext uri="{9D8B030D-6E8A-4147-A177-3AD203B41FA5}">
                      <a16:colId xmlns:a16="http://schemas.microsoft.com/office/drawing/2014/main" xmlns="" val="20023"/>
                    </a:ext>
                  </a:extLst>
                </a:gridCol>
                <a:gridCol w="208280">
                  <a:extLst>
                    <a:ext uri="{9D8B030D-6E8A-4147-A177-3AD203B41FA5}">
                      <a16:colId xmlns:a16="http://schemas.microsoft.com/office/drawing/2014/main" xmlns="" val="20024"/>
                    </a:ext>
                  </a:extLst>
                </a:gridCol>
                <a:gridCol w="252984">
                  <a:extLst>
                    <a:ext uri="{9D8B030D-6E8A-4147-A177-3AD203B41FA5}">
                      <a16:colId xmlns:a16="http://schemas.microsoft.com/office/drawing/2014/main" xmlns="" val="20025"/>
                    </a:ext>
                  </a:extLst>
                </a:gridCol>
                <a:gridCol w="208280">
                  <a:extLst>
                    <a:ext uri="{9D8B030D-6E8A-4147-A177-3AD203B41FA5}">
                      <a16:colId xmlns:a16="http://schemas.microsoft.com/office/drawing/2014/main" xmlns="" val="20026"/>
                    </a:ext>
                  </a:extLst>
                </a:gridCol>
                <a:gridCol w="208280">
                  <a:extLst>
                    <a:ext uri="{9D8B030D-6E8A-4147-A177-3AD203B41FA5}">
                      <a16:colId xmlns:a16="http://schemas.microsoft.com/office/drawing/2014/main" xmlns="" val="20027"/>
                    </a:ext>
                  </a:extLst>
                </a:gridCol>
                <a:gridCol w="208280">
                  <a:extLst>
                    <a:ext uri="{9D8B030D-6E8A-4147-A177-3AD203B41FA5}">
                      <a16:colId xmlns:a16="http://schemas.microsoft.com/office/drawing/2014/main" xmlns="" val="20028"/>
                    </a:ext>
                  </a:extLst>
                </a:gridCol>
                <a:gridCol w="208280">
                  <a:extLst>
                    <a:ext uri="{9D8B030D-6E8A-4147-A177-3AD203B41FA5}">
                      <a16:colId xmlns:a16="http://schemas.microsoft.com/office/drawing/2014/main" xmlns="" val="20029"/>
                    </a:ext>
                  </a:extLst>
                </a:gridCol>
                <a:gridCol w="208280">
                  <a:extLst>
                    <a:ext uri="{9D8B030D-6E8A-4147-A177-3AD203B41FA5}">
                      <a16:colId xmlns:a16="http://schemas.microsoft.com/office/drawing/2014/main" xmlns="" val="20030"/>
                    </a:ext>
                  </a:extLst>
                </a:gridCol>
                <a:gridCol w="208280">
                  <a:extLst>
                    <a:ext uri="{9D8B030D-6E8A-4147-A177-3AD203B41FA5}">
                      <a16:colId xmlns:a16="http://schemas.microsoft.com/office/drawing/2014/main" xmlns="" val="20031"/>
                    </a:ext>
                  </a:extLst>
                </a:gridCol>
                <a:gridCol w="208280">
                  <a:extLst>
                    <a:ext uri="{9D8B030D-6E8A-4147-A177-3AD203B41FA5}">
                      <a16:colId xmlns:a16="http://schemas.microsoft.com/office/drawing/2014/main" xmlns="" val="20032"/>
                    </a:ext>
                  </a:extLst>
                </a:gridCol>
                <a:gridCol w="208280">
                  <a:extLst>
                    <a:ext uri="{9D8B030D-6E8A-4147-A177-3AD203B41FA5}">
                      <a16:colId xmlns:a16="http://schemas.microsoft.com/office/drawing/2014/main" xmlns="" val="20033"/>
                    </a:ext>
                  </a:extLst>
                </a:gridCol>
                <a:gridCol w="208280">
                  <a:extLst>
                    <a:ext uri="{9D8B030D-6E8A-4147-A177-3AD203B41FA5}">
                      <a16:colId xmlns:a16="http://schemas.microsoft.com/office/drawing/2014/main" xmlns="" val="20034"/>
                    </a:ext>
                  </a:extLst>
                </a:gridCol>
                <a:gridCol w="208280">
                  <a:extLst>
                    <a:ext uri="{9D8B030D-6E8A-4147-A177-3AD203B41FA5}">
                      <a16:colId xmlns:a16="http://schemas.microsoft.com/office/drawing/2014/main" xmlns="" val="20035"/>
                    </a:ext>
                  </a:extLst>
                </a:gridCol>
                <a:gridCol w="208280">
                  <a:extLst>
                    <a:ext uri="{9D8B030D-6E8A-4147-A177-3AD203B41FA5}">
                      <a16:colId xmlns:a16="http://schemas.microsoft.com/office/drawing/2014/main" xmlns="" val="20036"/>
                    </a:ext>
                  </a:extLst>
                </a:gridCol>
                <a:gridCol w="208280">
                  <a:extLst>
                    <a:ext uri="{9D8B030D-6E8A-4147-A177-3AD203B41FA5}">
                      <a16:colId xmlns:a16="http://schemas.microsoft.com/office/drawing/2014/main" xmlns="" val="20037"/>
                    </a:ext>
                  </a:extLst>
                </a:gridCol>
                <a:gridCol w="208280">
                  <a:extLst>
                    <a:ext uri="{9D8B030D-6E8A-4147-A177-3AD203B41FA5}">
                      <a16:colId xmlns:a16="http://schemas.microsoft.com/office/drawing/2014/main" xmlns="" val="20038"/>
                    </a:ext>
                  </a:extLst>
                </a:gridCol>
                <a:gridCol w="208280">
                  <a:extLst>
                    <a:ext uri="{9D8B030D-6E8A-4147-A177-3AD203B41FA5}">
                      <a16:colId xmlns:a16="http://schemas.microsoft.com/office/drawing/2014/main" xmlns="" val="20039"/>
                    </a:ext>
                  </a:extLst>
                </a:gridCol>
                <a:gridCol w="208280">
                  <a:extLst>
                    <a:ext uri="{9D8B030D-6E8A-4147-A177-3AD203B41FA5}">
                      <a16:colId xmlns:a16="http://schemas.microsoft.com/office/drawing/2014/main" xmlns="" val="20040"/>
                    </a:ext>
                  </a:extLst>
                </a:gridCol>
                <a:gridCol w="208280">
                  <a:extLst>
                    <a:ext uri="{9D8B030D-6E8A-4147-A177-3AD203B41FA5}">
                      <a16:colId xmlns:a16="http://schemas.microsoft.com/office/drawing/2014/main" xmlns="" val="20041"/>
                    </a:ext>
                  </a:extLst>
                </a:gridCol>
                <a:gridCol w="208280">
                  <a:extLst>
                    <a:ext uri="{9D8B030D-6E8A-4147-A177-3AD203B41FA5}">
                      <a16:colId xmlns:a16="http://schemas.microsoft.com/office/drawing/2014/main" xmlns="" val="20042"/>
                    </a:ext>
                  </a:extLst>
                </a:gridCol>
                <a:gridCol w="208280">
                  <a:extLst>
                    <a:ext uri="{9D8B030D-6E8A-4147-A177-3AD203B41FA5}">
                      <a16:colId xmlns:a16="http://schemas.microsoft.com/office/drawing/2014/main" xmlns="" val="20043"/>
                    </a:ext>
                  </a:extLst>
                </a:gridCol>
                <a:gridCol w="208280">
                  <a:extLst>
                    <a:ext uri="{9D8B030D-6E8A-4147-A177-3AD203B41FA5}">
                      <a16:colId xmlns:a16="http://schemas.microsoft.com/office/drawing/2014/main" xmlns="" val="20044"/>
                    </a:ext>
                  </a:extLst>
                </a:gridCol>
                <a:gridCol w="208280">
                  <a:extLst>
                    <a:ext uri="{9D8B030D-6E8A-4147-A177-3AD203B41FA5}">
                      <a16:colId xmlns:a16="http://schemas.microsoft.com/office/drawing/2014/main" xmlns="" val="20045"/>
                    </a:ext>
                  </a:extLst>
                </a:gridCol>
                <a:gridCol w="208280">
                  <a:extLst>
                    <a:ext uri="{9D8B030D-6E8A-4147-A177-3AD203B41FA5}">
                      <a16:colId xmlns:a16="http://schemas.microsoft.com/office/drawing/2014/main" xmlns="" val="20046"/>
                    </a:ext>
                  </a:extLst>
                </a:gridCol>
                <a:gridCol w="208280">
                  <a:extLst>
                    <a:ext uri="{9D8B030D-6E8A-4147-A177-3AD203B41FA5}">
                      <a16:colId xmlns:a16="http://schemas.microsoft.com/office/drawing/2014/main" xmlns="" val="20047"/>
                    </a:ext>
                  </a:extLst>
                </a:gridCol>
                <a:gridCol w="208280">
                  <a:extLst>
                    <a:ext uri="{9D8B030D-6E8A-4147-A177-3AD203B41FA5}">
                      <a16:colId xmlns:a16="http://schemas.microsoft.com/office/drawing/2014/main" xmlns="" val="20048"/>
                    </a:ext>
                  </a:extLst>
                </a:gridCol>
                <a:gridCol w="208280">
                  <a:extLst>
                    <a:ext uri="{9D8B030D-6E8A-4147-A177-3AD203B41FA5}">
                      <a16:colId xmlns:a16="http://schemas.microsoft.com/office/drawing/2014/main" xmlns="" val="20049"/>
                    </a:ext>
                  </a:extLst>
                </a:gridCol>
                <a:gridCol w="208280">
                  <a:extLst>
                    <a:ext uri="{9D8B030D-6E8A-4147-A177-3AD203B41FA5}">
                      <a16:colId xmlns:a16="http://schemas.microsoft.com/office/drawing/2014/main" xmlns="" val="20050"/>
                    </a:ext>
                  </a:extLst>
                </a:gridCol>
                <a:gridCol w="208280">
                  <a:extLst>
                    <a:ext uri="{9D8B030D-6E8A-4147-A177-3AD203B41FA5}">
                      <a16:colId xmlns:a16="http://schemas.microsoft.com/office/drawing/2014/main" xmlns="" val="20051"/>
                    </a:ext>
                  </a:extLst>
                </a:gridCol>
                <a:gridCol w="208280">
                  <a:extLst>
                    <a:ext uri="{9D8B030D-6E8A-4147-A177-3AD203B41FA5}">
                      <a16:colId xmlns:a16="http://schemas.microsoft.com/office/drawing/2014/main" xmlns="" val="20052"/>
                    </a:ext>
                  </a:extLst>
                </a:gridCol>
                <a:gridCol w="208280">
                  <a:extLst>
                    <a:ext uri="{9D8B030D-6E8A-4147-A177-3AD203B41FA5}">
                      <a16:colId xmlns:a16="http://schemas.microsoft.com/office/drawing/2014/main" xmlns="" val="20053"/>
                    </a:ext>
                  </a:extLst>
                </a:gridCol>
                <a:gridCol w="208280">
                  <a:extLst>
                    <a:ext uri="{9D8B030D-6E8A-4147-A177-3AD203B41FA5}">
                      <a16:colId xmlns:a16="http://schemas.microsoft.com/office/drawing/2014/main" xmlns="" val="20054"/>
                    </a:ext>
                  </a:extLst>
                </a:gridCol>
                <a:gridCol w="208280">
                  <a:extLst>
                    <a:ext uri="{9D8B030D-6E8A-4147-A177-3AD203B41FA5}">
                      <a16:colId xmlns:a16="http://schemas.microsoft.com/office/drawing/2014/main" xmlns="" val="20055"/>
                    </a:ext>
                  </a:extLst>
                </a:gridCol>
                <a:gridCol w="208280">
                  <a:extLst>
                    <a:ext uri="{9D8B030D-6E8A-4147-A177-3AD203B41FA5}">
                      <a16:colId xmlns:a16="http://schemas.microsoft.com/office/drawing/2014/main" xmlns="" val="20056"/>
                    </a:ext>
                  </a:extLst>
                </a:gridCol>
                <a:gridCol w="208280">
                  <a:extLst>
                    <a:ext uri="{9D8B030D-6E8A-4147-A177-3AD203B41FA5}">
                      <a16:colId xmlns:a16="http://schemas.microsoft.com/office/drawing/2014/main" xmlns="" val="20057"/>
                    </a:ext>
                  </a:extLst>
                </a:gridCol>
              </a:tblGrid>
              <a:tr h="701040">
                <a:tc>
                  <a:txBody>
                    <a:bodyPr/>
                    <a:lstStyle/>
                    <a:p>
                      <a:pPr indent="0"/>
                      <a:r>
                        <a:rPr lang="en-US" sz="2300" spc="-50">
                          <a:solidFill>
                            <a:srgbClr val="CDB4BB"/>
                          </a:solidFill>
                          <a:latin typeface="Times New Roman"/>
                        </a:rPr>
                        <a:t>L_</a:t>
                      </a:r>
                    </a:p>
                  </a:txBody>
                  <a:tcPr marL="0" marR="0" marT="0" marB="0" anchor="b"/>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gridSpan="2">
                  <a:txBody>
                    <a:bodyPr/>
                    <a:lstStyle/>
                    <a:p>
                      <a:endParaRPr sz="800"/>
                    </a:p>
                  </a:txBody>
                  <a:tcPr marL="0" marR="0" marT="0" marB="0"/>
                </a:tc>
                <a:tc hMerge="1">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gridSpan="2">
                  <a:txBody>
                    <a:bodyPr/>
                    <a:lstStyle/>
                    <a:p>
                      <a:endParaRPr sz="800"/>
                    </a:p>
                  </a:txBody>
                  <a:tcPr marL="0" marR="0" marT="0" marB="0"/>
                </a:tc>
                <a:tc hMerge="1">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gridSpan="2">
                  <a:txBody>
                    <a:bodyPr/>
                    <a:lstStyle/>
                    <a:p>
                      <a:pPr indent="0"/>
                      <a:r>
                        <a:rPr lang="en-US" sz="2300" spc="-50">
                          <a:solidFill>
                            <a:srgbClr val="AE8994"/>
                          </a:solidFill>
                          <a:latin typeface="Times New Roman"/>
                        </a:rPr>
                        <a:t>^-p</a:t>
                      </a:r>
                    </a:p>
                  </a:txBody>
                  <a:tcPr marL="0" marR="0" marT="0" marB="0" anchor="b"/>
                </a:tc>
                <a:tc hMerge="1">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pPr indent="0"/>
                      <a:r>
                        <a:rPr lang="en-US" sz="2300" spc="-50">
                          <a:solidFill>
                            <a:srgbClr val="CDB4BB"/>
                          </a:solidFill>
                          <a:latin typeface="Times New Roman"/>
                        </a:rPr>
                        <a:t>rr</a:t>
                      </a:r>
                    </a:p>
                  </a:txBody>
                  <a:tcPr marL="0" marR="0" marT="0" marB="0" anchor="b"/>
                </a:tc>
                <a:tc>
                  <a:txBody>
                    <a:bodyPr/>
                    <a:lstStyle/>
                    <a:p>
                      <a:pPr indent="0"/>
                      <a:r>
                        <a:rPr lang="en-US" sz="2300" spc="-50">
                          <a:solidFill>
                            <a:srgbClr val="CDB4BB"/>
                          </a:solidFill>
                          <a:latin typeface="Times New Roman"/>
                        </a:rPr>
                        <a:t>T"</a:t>
                      </a:r>
                    </a:p>
                  </a:txBody>
                  <a:tcPr marL="0" marR="0" marT="0" marB="0" anchor="b"/>
                </a:tc>
                <a:tc>
                  <a:txBody>
                    <a:bodyPr/>
                    <a:lstStyle/>
                    <a:p>
                      <a:endParaRPr sz="800"/>
                    </a:p>
                  </a:txBody>
                  <a:tcPr marL="0" marR="0" marT="0" marB="0"/>
                </a:tc>
                <a:tc>
                  <a:txBody>
                    <a:bodyPr/>
                    <a:lstStyle/>
                    <a:p>
                      <a:endParaRPr sz="800"/>
                    </a:p>
                  </a:txBody>
                  <a:tcPr marL="0" marR="0" marT="0" marB="0"/>
                </a:tc>
                <a:tc gridSpan="2">
                  <a:txBody>
                    <a:bodyPr/>
                    <a:lstStyle/>
                    <a:p>
                      <a:endParaRPr sz="800"/>
                    </a:p>
                  </a:txBody>
                  <a:tcPr marL="0" marR="0" marT="0" marB="0"/>
                </a:tc>
                <a:tc hMerge="1">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gridSpan="2">
                  <a:txBody>
                    <a:bodyPr/>
                    <a:lstStyle/>
                    <a:p>
                      <a:endParaRPr sz="800"/>
                    </a:p>
                  </a:txBody>
                  <a:tcPr marL="0" marR="0" marT="0" marB="0"/>
                </a:tc>
                <a:tc hMerge="1">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0"/>
                  </a:ext>
                </a:extLst>
              </a:tr>
              <a:tr h="350520">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pPr indent="0"/>
                      <a:r>
                        <a:rPr lang="en-US" sz="2300" spc="-50">
                          <a:latin typeface="Times New Roman"/>
                        </a:rPr>
                        <a:t>I</a:t>
                      </a:r>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pPr marL="88900" indent="0"/>
                      <a:r>
                        <a:rPr lang="en-US" sz="2300" b="1" i="1" spc="300">
                          <a:latin typeface="Times New Roman"/>
                        </a:rPr>
                        <a:t>l</a:t>
                      </a:r>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rowSpan="2" gridSpan="2">
                  <a:txBody>
                    <a:bodyPr/>
                    <a:lstStyle/>
                    <a:p>
                      <a:endParaRPr sz="700"/>
                    </a:p>
                  </a:txBody>
                  <a:tcPr marL="0" marR="0" marT="0" marB="0"/>
                </a:tc>
                <a:tc rowSpan="2" hMerge="1">
                  <a:txBody>
                    <a:bodyPr/>
                    <a:lstStyle/>
                    <a:p>
                      <a:endParaRPr sz="600"/>
                    </a:p>
                  </a:txBody>
                  <a:tcPr marL="0" marR="0" marT="0" marB="0"/>
                </a:tc>
                <a:tc rowSpan="2">
                  <a:txBody>
                    <a:bodyPr/>
                    <a:lstStyle/>
                    <a:p>
                      <a:pPr indent="0"/>
                      <a:r>
                        <a:rPr lang="en-US" sz="2300" spc="-50">
                          <a:solidFill>
                            <a:srgbClr val="CDB4BB"/>
                          </a:solidFill>
                          <a:latin typeface="Times New Roman"/>
                        </a:rPr>
                        <a:t>“</a:t>
                      </a:r>
                    </a:p>
                  </a:txBody>
                  <a:tcPr marL="0" marR="0" marT="0" marB="0" anchor="ctr"/>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extLst>
                  <a:ext uri="{0D108BD9-81ED-4DB2-BD59-A6C34878D82A}">
                    <a16:rowId xmlns:a16="http://schemas.microsoft.com/office/drawing/2014/main" xmlns="" val="10001"/>
                  </a:ext>
                </a:extLst>
              </a:tr>
              <a:tr h="392853">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pPr indent="0">
                        <a:spcAft>
                          <a:spcPts val="420"/>
                        </a:spcAft>
                      </a:pPr>
                      <a:r>
                        <a:rPr lang="en-US" sz="1100" i="1">
                          <a:solidFill>
                            <a:srgbClr val="CDB4BB"/>
                          </a:solidFill>
                          <a:latin typeface="Times New Roman"/>
                        </a:rPr>
                        <a:t>_</a:t>
                      </a:r>
                    </a:p>
                    <a:p>
                      <a:pPr indent="0"/>
                      <a:r>
                        <a:rPr lang="en-US" sz="1100" i="1">
                          <a:latin typeface="Times New Roman"/>
                        </a:rPr>
                        <a:t>.</a:t>
                      </a:r>
                    </a:p>
                  </a:txBody>
                  <a:tcPr marL="0" marR="0" marT="0" marB="0" anchor="b"/>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vMerge="1">
                  <a:txBody>
                    <a:bodyPr/>
                    <a:lstStyle/>
                    <a:p>
                      <a:endParaRPr sz="600"/>
                    </a:p>
                  </a:txBody>
                  <a:tcPr marL="0" marR="0" marT="0" marB="0"/>
                </a:tc>
                <a:tc hMerge="1" vMerge="1">
                  <a:txBody>
                    <a:bodyPr/>
                    <a:lstStyle/>
                    <a:p>
                      <a:endParaRPr sz="600"/>
                    </a:p>
                  </a:txBody>
                  <a:tcPr marL="0" marR="0" marT="0" marB="0"/>
                </a:tc>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extLst>
                  <a:ext uri="{0D108BD9-81ED-4DB2-BD59-A6C34878D82A}">
                    <a16:rowId xmlns:a16="http://schemas.microsoft.com/office/drawing/2014/main" xmlns="" val="10002"/>
                  </a:ext>
                </a:extLst>
              </a:tr>
              <a:tr h="350520">
                <a:tc rowSpan="2">
                  <a:txBody>
                    <a:bodyPr/>
                    <a:lstStyle/>
                    <a:p>
                      <a:pPr indent="0"/>
                      <a:r>
                        <a:rPr lang="en-US" sz="2300" spc="-50">
                          <a:solidFill>
                            <a:srgbClr val="CDB4BB"/>
                          </a:solidFill>
                          <a:latin typeface="Times New Roman"/>
                        </a:rPr>
                        <a:t>i-</a:t>
                      </a:r>
                    </a:p>
                  </a:txBody>
                  <a:tcPr marL="0" marR="0" marT="0" marB="0" anchor="ctr"/>
                </a:tc>
                <a:tc rowSpan="2">
                  <a:txBody>
                    <a:bodyPr/>
                    <a:lstStyle/>
                    <a:p>
                      <a:endParaRPr sz="700"/>
                    </a:p>
                  </a:txBody>
                  <a:tcPr marL="0" marR="0" marT="0" marB="0"/>
                </a:tc>
                <a:tc rowSpan="3">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rowSpan="2">
                  <a:txBody>
                    <a:bodyPr/>
                    <a:lstStyle/>
                    <a:p>
                      <a:endParaRPr sz="700"/>
                    </a:p>
                  </a:txBody>
                  <a:tcPr marL="0" marR="0" marT="0" marB="0"/>
                </a:tc>
                <a:tc rowSpan="2">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pPr indent="0"/>
                      <a:r>
                        <a:rPr lang="en-US" sz="2300" b="1" i="1" spc="300">
                          <a:latin typeface="Times New Roman"/>
                        </a:rPr>
                        <a:t>f\</a:t>
                      </a:r>
                    </a:p>
                  </a:txBody>
                  <a:tcPr marL="0" marR="0" marT="0" marB="0" anchor="b"/>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pPr marL="127000" indent="0"/>
                      <a:r>
                        <a:rPr lang="en-US" sz="2300" spc="-50">
                          <a:latin typeface="Times New Roman"/>
                        </a:rPr>
                        <a:t>r I</a:t>
                      </a:r>
                    </a:p>
                  </a:txBody>
                  <a:tcPr marL="0" marR="0" marT="0" marB="0"/>
                </a:tc>
                <a:tc hMerge="1">
                  <a:txBody>
                    <a:bodyPr/>
                    <a:lstStyle/>
                    <a:p>
                      <a:endParaRPr sz="6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extLst>
                  <a:ext uri="{0D108BD9-81ED-4DB2-BD59-A6C34878D82A}">
                    <a16:rowId xmlns:a16="http://schemas.microsoft.com/office/drawing/2014/main" xmlns="" val="10003"/>
                  </a:ext>
                </a:extLst>
              </a:tr>
              <a:tr h="350520">
                <a:tc vMerge="1">
                  <a:txBody>
                    <a:bodyPr/>
                    <a:lstStyle/>
                    <a:p>
                      <a:endParaRPr sz="600"/>
                    </a:p>
                  </a:txBody>
                  <a:tcPr marL="0" marR="0" marT="0" marB="0"/>
                </a:tc>
                <a:tc vMerge="1">
                  <a:txBody>
                    <a:bodyPr/>
                    <a:lstStyle/>
                    <a:p>
                      <a:endParaRPr sz="600"/>
                    </a:p>
                  </a:txBody>
                  <a:tcPr marL="0" marR="0" marT="0" marB="0"/>
                </a:tc>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3">
                  <a:txBody>
                    <a:bodyPr/>
                    <a:lstStyle/>
                    <a:p>
                      <a:endParaRPr sz="700"/>
                    </a:p>
                  </a:txBody>
                  <a:tcPr marL="0" marR="0" marT="0" marB="0"/>
                </a:tc>
                <a:tc hMerge="1">
                  <a:txBody>
                    <a:bodyPr/>
                    <a:lstStyle/>
                    <a:p>
                      <a:endParaRPr sz="6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vMerge="1">
                  <a:txBody>
                    <a:bodyPr/>
                    <a:lstStyle/>
                    <a:p>
                      <a:endParaRPr sz="600"/>
                    </a:p>
                  </a:txBody>
                  <a:tcPr marL="0" marR="0" marT="0" marB="0"/>
                </a:tc>
                <a:tc rowSpan="2">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3">
                  <a:txBody>
                    <a:bodyPr/>
                    <a:lstStyle/>
                    <a:p>
                      <a:endParaRPr sz="700"/>
                    </a:p>
                  </a:txBody>
                  <a:tcPr marL="0" marR="0" marT="0" marB="0"/>
                </a:tc>
                <a:tc hMerge="1">
                  <a:txBody>
                    <a:bodyPr/>
                    <a:lstStyle/>
                    <a:p>
                      <a:endParaRPr sz="600"/>
                    </a:p>
                  </a:txBody>
                  <a:tcPr marL="0" marR="0" marT="0" marB="0"/>
                </a:tc>
                <a:tc hMerge="1">
                  <a:txBody>
                    <a:bodyPr/>
                    <a:lstStyle/>
                    <a:p>
                      <a:endParaRPr sz="6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pPr indent="0"/>
                      <a:r>
                        <a:rPr lang="en-US" sz="2300" spc="-50">
                          <a:latin typeface="Times New Roman"/>
                        </a:rPr>
                        <a:t>L</a:t>
                      </a:r>
                    </a:p>
                  </a:txBody>
                  <a:tcPr marL="0" marR="0" marT="0" marB="0" anchor="b"/>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extLst>
                  <a:ext uri="{0D108BD9-81ED-4DB2-BD59-A6C34878D82A}">
                    <a16:rowId xmlns:a16="http://schemas.microsoft.com/office/drawing/2014/main" xmlns="" val="10004"/>
                  </a:ext>
                </a:extLst>
              </a:tr>
              <a:tr h="124968">
                <a:tc rowSpan="2">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a:txBody>
                    <a:bodyPr/>
                    <a:lstStyle/>
                    <a:p>
                      <a:endParaRPr sz="700"/>
                    </a:p>
                  </a:txBody>
                  <a:tcPr marL="0" marR="0" marT="0" marB="0"/>
                </a:tc>
                <a:tc rowSpan="2">
                  <a:txBody>
                    <a:bodyPr/>
                    <a:lstStyle/>
                    <a:p>
                      <a:endParaRPr sz="700"/>
                    </a:p>
                  </a:txBody>
                  <a:tcPr marL="0" marR="0" marT="0" marB="0"/>
                </a:tc>
                <a:tc rowSpan="2">
                  <a:txBody>
                    <a:bodyPr/>
                    <a:lstStyle/>
                    <a:p>
                      <a:endParaRPr sz="700"/>
                    </a:p>
                  </a:txBody>
                  <a:tcPr marL="0" marR="0" marT="0" marB="0"/>
                </a:tc>
                <a:tc rowSpan="2">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rowSpan="3">
                  <a:txBody>
                    <a:bodyPr/>
                    <a:lstStyle/>
                    <a:p>
                      <a:endParaRPr sz="700"/>
                    </a:p>
                  </a:txBody>
                  <a:tcPr marL="0" marR="0" marT="0" marB="0"/>
                </a:tc>
                <a:extLst>
                  <a:ext uri="{0D108BD9-81ED-4DB2-BD59-A6C34878D82A}">
                    <a16:rowId xmlns:a16="http://schemas.microsoft.com/office/drawing/2014/main" xmlns="" val="10005"/>
                  </a:ext>
                </a:extLst>
              </a:tr>
              <a:tr h="350520">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vMerge="1">
                  <a:txBody>
                    <a:bodyPr/>
                    <a:lstStyle/>
                    <a:p>
                      <a:endParaRPr sz="600"/>
                    </a:p>
                  </a:txBody>
                  <a:tcPr marL="0" marR="0" marT="0" marB="0"/>
                </a:tc>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rowSpan="2">
                  <a:txBody>
                    <a:bodyPr/>
                    <a:lstStyle/>
                    <a:p>
                      <a:endParaRPr sz="700"/>
                    </a:p>
                  </a:txBody>
                  <a:tcPr marL="0" marR="0" marT="0" marB="0"/>
                </a:tc>
                <a:tc rowSpan="2">
                  <a:txBody>
                    <a:bodyPr/>
                    <a:lstStyle/>
                    <a:p>
                      <a:endParaRPr sz="700"/>
                    </a:p>
                  </a:txBody>
                  <a:tcPr marL="0" marR="0" marT="0" marB="0"/>
                </a:tc>
                <a:tc>
                  <a:txBody>
                    <a:bodyPr/>
                    <a:lstStyle/>
                    <a:p>
                      <a:pPr indent="0"/>
                      <a:r>
                        <a:rPr lang="en-US" sz="2300" b="1" i="1" spc="300">
                          <a:solidFill>
                            <a:srgbClr val="30292A"/>
                          </a:solidFill>
                          <a:latin typeface="Times New Roman"/>
                        </a:rPr>
                        <a:t>*</a:t>
                      </a:r>
                    </a:p>
                  </a:txBody>
                  <a:tcPr marL="0" marR="0" marT="0" marB="0"/>
                </a:tc>
                <a:tc>
                  <a:txBody>
                    <a:bodyPr/>
                    <a:lstStyle/>
                    <a:p>
                      <a:endParaRPr sz="700"/>
                    </a:p>
                  </a:txBody>
                  <a:tcPr marL="0" marR="0" marT="0" marB="0"/>
                </a:tc>
                <a:tc rowSpan="2">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rowSpan="2">
                  <a:txBody>
                    <a:bodyPr/>
                    <a:lstStyle/>
                    <a:p>
                      <a:endParaRPr sz="700"/>
                    </a:p>
                  </a:txBody>
                  <a:tcPr marL="0" marR="0" marT="0" marB="0"/>
                </a:tc>
                <a:tc rowSpan="2">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rowSpan="2">
                  <a:txBody>
                    <a:bodyPr/>
                    <a:lstStyle/>
                    <a:p>
                      <a:endParaRPr sz="700"/>
                    </a:p>
                  </a:txBody>
                  <a:tcPr marL="0" marR="0" marT="0" marB="0"/>
                </a:tc>
                <a:tc rowSpan="2">
                  <a:txBody>
                    <a:bodyPr/>
                    <a:lstStyle/>
                    <a:p>
                      <a:endParaRPr sz="700"/>
                    </a:p>
                  </a:txBody>
                  <a:tcPr marL="0" marR="0" marT="0" marB="0"/>
                </a:tc>
                <a:tc rowSpan="2">
                  <a:txBody>
                    <a:bodyPr/>
                    <a:lstStyle/>
                    <a:p>
                      <a:endParaRPr sz="700"/>
                    </a:p>
                  </a:txBody>
                  <a:tcPr marL="0" marR="0" marT="0" marB="0"/>
                </a:tc>
                <a:tc rowSpan="2">
                  <a:txBody>
                    <a:bodyPr/>
                    <a:lstStyle/>
                    <a:p>
                      <a:pPr indent="0"/>
                      <a:r>
                        <a:rPr lang="en-US" sz="2300" spc="-50">
                          <a:latin typeface="Times New Roman"/>
                        </a:rPr>
                        <a:t>pp</a:t>
                      </a:r>
                    </a:p>
                  </a:txBody>
                  <a:tcPr marL="0" marR="0" marT="0" marB="0" anchor="b"/>
                </a:tc>
                <a:tc rowSpan="2">
                  <a:txBody>
                    <a:bodyPr/>
                    <a:lstStyle/>
                    <a:p>
                      <a:endParaRPr sz="700"/>
                    </a:p>
                  </a:txBody>
                  <a:tcPr marL="0" marR="0" marT="0" marB="0"/>
                </a:tc>
                <a:tc rowSpan="2">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rowSpan="2">
                  <a:txBody>
                    <a:bodyPr/>
                    <a:lstStyle/>
                    <a:p>
                      <a:endParaRPr sz="700"/>
                    </a:p>
                  </a:txBody>
                  <a:tcPr marL="0" marR="0" marT="0" marB="0"/>
                </a:tc>
                <a:tc rowSpan="2">
                  <a:txBody>
                    <a:bodyPr/>
                    <a:lstStyle/>
                    <a:p>
                      <a:endParaRPr sz="700"/>
                    </a:p>
                  </a:txBody>
                  <a:tcPr marL="0" marR="0" marT="0" marB="0"/>
                </a:tc>
                <a:tc rowSpan="2">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rowSpan="2">
                  <a:txBody>
                    <a:bodyPr/>
                    <a:lstStyle/>
                    <a:p>
                      <a:endParaRPr sz="700"/>
                    </a:p>
                  </a:txBody>
                  <a:tcPr marL="0" marR="0" marT="0" marB="0"/>
                </a:tc>
                <a:tc vMerge="1">
                  <a:txBody>
                    <a:bodyPr/>
                    <a:lstStyle/>
                    <a:p>
                      <a:endParaRPr sz="600"/>
                    </a:p>
                  </a:txBody>
                  <a:tcPr marL="0" marR="0" marT="0" marB="0"/>
                </a:tc>
                <a:extLst>
                  <a:ext uri="{0D108BD9-81ED-4DB2-BD59-A6C34878D82A}">
                    <a16:rowId xmlns:a16="http://schemas.microsoft.com/office/drawing/2014/main" xmlns="" val="10006"/>
                  </a:ext>
                </a:extLst>
              </a:tr>
              <a:tr h="350520">
                <a:tc rowSpan="2">
                  <a:txBody>
                    <a:bodyPr/>
                    <a:lstStyle/>
                    <a:p>
                      <a:endParaRPr sz="700"/>
                    </a:p>
                  </a:txBody>
                  <a:tcPr marL="0" marR="0" marT="0" marB="0"/>
                </a:tc>
                <a:tc rowSpan="2">
                  <a:txBody>
                    <a:bodyPr/>
                    <a:lstStyle/>
                    <a:p>
                      <a:endParaRPr sz="7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vMerge="1">
                  <a:txBody>
                    <a:bodyPr/>
                    <a:lstStyle/>
                    <a:p>
                      <a:endParaRPr sz="600"/>
                    </a:p>
                  </a:txBody>
                  <a:tcPr marL="0" marR="0" marT="0" marB="0"/>
                </a:tc>
                <a:tc vMerge="1">
                  <a:txBody>
                    <a:bodyPr/>
                    <a:lstStyle/>
                    <a:p>
                      <a:endParaRPr sz="600"/>
                    </a:p>
                  </a:txBody>
                  <a:tcPr marL="0" marR="0" marT="0" marB="0"/>
                </a:tc>
                <a:tc vMerge="1">
                  <a:txBody>
                    <a:bodyPr/>
                    <a:lstStyle/>
                    <a:p>
                      <a:endParaRPr sz="600"/>
                    </a:p>
                  </a:txBody>
                  <a:tcPr marL="0" marR="0" marT="0" marB="0"/>
                </a:tc>
                <a:tc vMerge="1">
                  <a:txBody>
                    <a:bodyPr/>
                    <a:lstStyle/>
                    <a:p>
                      <a:endParaRPr sz="600"/>
                    </a:p>
                  </a:txBody>
                  <a:tcPr marL="0" marR="0" marT="0" marB="0"/>
                </a:tc>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vMerge="1">
                  <a:txBody>
                    <a:bodyPr/>
                    <a:lstStyle/>
                    <a:p>
                      <a:endParaRPr sz="600"/>
                    </a:p>
                  </a:txBody>
                  <a:tcPr marL="0" marR="0" marT="0" marB="0"/>
                </a:tc>
                <a:tc v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vMerge="1">
                  <a:txBody>
                    <a:bodyPr/>
                    <a:lstStyle/>
                    <a:p>
                      <a:endParaRPr sz="600"/>
                    </a:p>
                  </a:txBody>
                  <a:tcPr marL="0" marR="0" marT="0" marB="0"/>
                </a:tc>
                <a:tc vMerge="1">
                  <a:txBody>
                    <a:bodyPr/>
                    <a:lstStyle/>
                    <a:p>
                      <a:endParaRPr sz="600"/>
                    </a:p>
                  </a:txBody>
                  <a:tcPr marL="0" marR="0" marT="0" marB="0"/>
                </a:tc>
                <a:extLst>
                  <a:ext uri="{0D108BD9-81ED-4DB2-BD59-A6C34878D82A}">
                    <a16:rowId xmlns:a16="http://schemas.microsoft.com/office/drawing/2014/main" xmlns="" val="10007"/>
                  </a:ext>
                </a:extLst>
              </a:tr>
              <a:tr h="124968">
                <a:tc vMerge="1">
                  <a:txBody>
                    <a:bodyPr/>
                    <a:lstStyle/>
                    <a:p>
                      <a:endParaRPr sz="600"/>
                    </a:p>
                  </a:txBody>
                  <a:tcPr marL="0" marR="0" marT="0" marB="0"/>
                </a:tc>
                <a:tc vMerge="1">
                  <a:txBody>
                    <a:bodyPr/>
                    <a:lstStyle/>
                    <a:p>
                      <a:endParaRPr sz="600"/>
                    </a:p>
                  </a:txBody>
                  <a:tcPr marL="0" marR="0" marT="0" marB="0"/>
                </a:tc>
                <a:tc gridSpan="2">
                  <a:txBody>
                    <a:bodyPr/>
                    <a:lstStyle/>
                    <a:p>
                      <a:endParaRPr sz="700"/>
                    </a:p>
                  </a:txBody>
                  <a:tcPr marL="0" marR="0" marT="0" marB="0"/>
                </a:tc>
                <a:tc hMerge="1">
                  <a:txBody>
                    <a:bodyPr/>
                    <a:lstStyle/>
                    <a:p>
                      <a:endParaRPr sz="6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tc>
                  <a:txBody>
                    <a:bodyPr/>
                    <a:lstStyle/>
                    <a:p>
                      <a:endParaRPr sz="700"/>
                    </a:p>
                  </a:txBody>
                  <a:tcPr marL="0" marR="0" marT="0" marB="0"/>
                </a:tc>
                <a:extLst>
                  <a:ext uri="{0D108BD9-81ED-4DB2-BD59-A6C34878D82A}">
                    <a16:rowId xmlns:a16="http://schemas.microsoft.com/office/drawing/2014/main" xmlns="" val="10008"/>
                  </a:ext>
                </a:extLst>
              </a:tr>
              <a:tr h="701040">
                <a:tc>
                  <a:txBody>
                    <a:bodyPr/>
                    <a:lstStyle/>
                    <a:p>
                      <a:endParaRPr sz="800"/>
                    </a:p>
                  </a:txBody>
                  <a:tcPr marL="0" marR="0" marT="0" marB="0"/>
                </a:tc>
                <a:tc>
                  <a:txBody>
                    <a:bodyPr/>
                    <a:lstStyle/>
                    <a:p>
                      <a:endParaRPr sz="800"/>
                    </a:p>
                  </a:txBody>
                  <a:tcPr marL="0" marR="0" marT="0" marB="0"/>
                </a:tc>
                <a:tc gridSpan="2">
                  <a:txBody>
                    <a:bodyPr/>
                    <a:lstStyle/>
                    <a:p>
                      <a:endParaRPr sz="800"/>
                    </a:p>
                  </a:txBody>
                  <a:tcPr marL="0" marR="0" marT="0" marB="0"/>
                </a:tc>
                <a:tc hMerge="1">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gridSpan="3">
                  <a:txBody>
                    <a:bodyPr/>
                    <a:lstStyle/>
                    <a:p>
                      <a:endParaRPr sz="800"/>
                    </a:p>
                  </a:txBody>
                  <a:tcPr marL="0" marR="0" marT="0" marB="0"/>
                </a:tc>
                <a:tc hMerge="1">
                  <a:txBody>
                    <a:bodyPr/>
                    <a:lstStyle/>
                    <a:p>
                      <a:endParaRPr sz="800"/>
                    </a:p>
                  </a:txBody>
                  <a:tcPr marL="0" marR="0" marT="0" marB="0"/>
                </a:tc>
                <a:tc hMerge="1">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pPr indent="0"/>
                      <a:r>
                        <a:rPr lang="en-US" sz="2300" spc="-50">
                          <a:solidFill>
                            <a:srgbClr val="CDB4BB"/>
                          </a:solidFill>
                          <a:latin typeface="Times New Roman"/>
                        </a:rPr>
                        <a:t>LU</a:t>
                      </a:r>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tc>
                  <a:txBody>
                    <a:bodyPr/>
                    <a:lstStyle/>
                    <a:p>
                      <a:endParaRPr sz="800"/>
                    </a:p>
                  </a:txBody>
                  <a:tcPr marL="0" marR="0" marT="0" marB="0"/>
                </a:tc>
                <a:extLst>
                  <a:ext uri="{0D108BD9-81ED-4DB2-BD59-A6C34878D82A}">
                    <a16:rowId xmlns:a16="http://schemas.microsoft.com/office/drawing/2014/main" xmlns="" val="10009"/>
                  </a:ext>
                </a:extLst>
              </a:tr>
            </a:tbl>
          </a:graphicData>
        </a:graphic>
      </p:graphicFrame>
      <p:sp>
        <p:nvSpPr>
          <p:cNvPr id="8" name="Rectangle 7"/>
          <p:cNvSpPr/>
          <p:nvPr/>
        </p:nvSpPr>
        <p:spPr>
          <a:xfrm>
            <a:off x="2569464" y="4270248"/>
            <a:ext cx="560832" cy="326136"/>
          </a:xfrm>
          <a:prstGeom prst="rect">
            <a:avLst/>
          </a:prstGeom>
        </p:spPr>
        <p:txBody>
          <a:bodyPr lIns="0" tIns="0" rIns="0" bIns="0">
            <a:noAutofit/>
          </a:bodyPr>
          <a:lstStyle/>
          <a:p>
            <a:pPr indent="0">
              <a:spcBef>
                <a:spcPts val="420"/>
              </a:spcBef>
              <a:spcAft>
                <a:spcPts val="420"/>
              </a:spcAft>
            </a:pPr>
            <a:r>
              <a:rPr lang="en-US" sz="1400">
                <a:solidFill>
                  <a:srgbClr val="634D53"/>
                </a:solidFill>
                <a:latin typeface="Times New Roman"/>
              </a:rPr>
              <a:t>“ran-siHcJi</a:t>
            </a:r>
          </a:p>
          <a:p>
            <a:pPr marL="186436" indent="0"/>
            <a:r>
              <a:rPr lang="en-US" sz="1100" b="1">
                <a:solidFill>
                  <a:srgbClr val="634D53"/>
                </a:solidFill>
                <a:latin typeface="Arial Narrow"/>
              </a:rPr>
              <a:t>zcno</a:t>
            </a:r>
          </a:p>
        </p:txBody>
      </p:sp>
    </p:spTree>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432816" y="957072"/>
            <a:ext cx="3535680" cy="490728"/>
          </a:xfrm>
          <a:prstGeom prst="rect">
            <a:avLst/>
          </a:prstGeom>
        </p:spPr>
        <p:txBody>
          <a:bodyPr wrap="none" lIns="0" tIns="0" rIns="0" bIns="0">
            <a:noAutofit/>
          </a:bodyPr>
          <a:lstStyle/>
          <a:p>
            <a:pPr indent="0">
              <a:spcAft>
                <a:spcPts val="3360"/>
              </a:spcAft>
            </a:pPr>
            <a:r>
              <a:rPr lang="en-US" sz="3900" b="1">
                <a:solidFill>
                  <a:srgbClr val="FF0000"/>
                </a:solidFill>
                <a:latin typeface="Times New Roman"/>
              </a:rPr>
              <a:t>QRS Complexes</a:t>
            </a:r>
          </a:p>
        </p:txBody>
      </p:sp>
      <p:sp>
        <p:nvSpPr>
          <p:cNvPr id="3" name="Rectangle 2"/>
          <p:cNvSpPr/>
          <p:nvPr/>
        </p:nvSpPr>
        <p:spPr>
          <a:xfrm>
            <a:off x="1264920" y="1950720"/>
            <a:ext cx="7757160" cy="2365248"/>
          </a:xfrm>
          <a:prstGeom prst="rect">
            <a:avLst/>
          </a:prstGeom>
        </p:spPr>
        <p:txBody>
          <a:bodyPr lIns="0" tIns="0" rIns="0" bIns="0">
            <a:noAutofit/>
          </a:bodyPr>
          <a:lstStyle/>
          <a:p>
            <a:pPr indent="0">
              <a:lnSpc>
                <a:spcPts val="5064"/>
              </a:lnSpc>
              <a:spcBef>
                <a:spcPts val="3360"/>
              </a:spcBef>
              <a:spcAft>
                <a:spcPts val="210"/>
              </a:spcAft>
            </a:pPr>
            <a:r>
              <a:rPr lang="en-US" sz="2600">
                <a:latin typeface="Times New Roman"/>
              </a:rPr>
              <a:t>Non-pathological Q waves may present in I, III, aVL, V5, and V</a:t>
            </a:r>
            <a:r>
              <a:rPr lang="en-US" sz="2400">
                <a:latin typeface="Constantia"/>
              </a:rPr>
              <a:t>6</a:t>
            </a:r>
          </a:p>
          <a:p>
            <a:pPr indent="0">
              <a:lnSpc>
                <a:spcPts val="5016"/>
              </a:lnSpc>
            </a:pPr>
            <a:r>
              <a:rPr lang="en-US" sz="2600">
                <a:latin typeface="Times New Roman"/>
              </a:rPr>
              <a:t>Pathological Q wave &gt; 2mm deep and &gt; 1 mm wide or &gt; 25% amplitude of the subsequent R wave</a:t>
            </a: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esktop\dr. viral\Slide18.jpg"/>
          <p:cNvPicPr>
            <a:picLocks noChangeAspect="1" noChangeArrowheads="1"/>
          </p:cNvPicPr>
          <p:nvPr/>
        </p:nvPicPr>
        <p:blipFill>
          <a:blip r:embed="rId2"/>
          <a:srcRect/>
          <a:stretch>
            <a:fillRect/>
          </a:stretch>
        </p:blipFill>
        <p:spPr bwMode="auto">
          <a:xfrm>
            <a:off x="536575" y="2674938"/>
            <a:ext cx="8069263" cy="3794125"/>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71474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pic>
        <p:nvPicPr>
          <p:cNvPr id="3" name="Picture 2"/>
          <p:cNvPicPr>
            <a:picLocks noChangeAspect="1"/>
          </p:cNvPicPr>
          <p:nvPr/>
        </p:nvPicPr>
        <p:blipFill>
          <a:blip r:embed="rId3"/>
          <a:stretch>
            <a:fillRect/>
          </a:stretch>
        </p:blipFill>
        <p:spPr>
          <a:xfrm>
            <a:off x="118872" y="2587752"/>
            <a:ext cx="225552" cy="237744"/>
          </a:xfrm>
          <a:prstGeom prst="rect">
            <a:avLst/>
          </a:prstGeom>
        </p:spPr>
      </p:pic>
      <p:pic>
        <p:nvPicPr>
          <p:cNvPr id="4" name="Picture 3"/>
          <p:cNvPicPr>
            <a:picLocks noChangeAspect="1"/>
          </p:cNvPicPr>
          <p:nvPr/>
        </p:nvPicPr>
        <p:blipFill>
          <a:blip r:embed="rId4"/>
          <a:stretch>
            <a:fillRect/>
          </a:stretch>
        </p:blipFill>
        <p:spPr>
          <a:xfrm>
            <a:off x="2813304" y="3547872"/>
            <a:ext cx="4005072" cy="3300984"/>
          </a:xfrm>
          <a:prstGeom prst="rect">
            <a:avLst/>
          </a:prstGeom>
        </p:spPr>
      </p:pic>
      <p:sp>
        <p:nvSpPr>
          <p:cNvPr id="5" name="Rectangle 4"/>
          <p:cNvSpPr/>
          <p:nvPr/>
        </p:nvSpPr>
        <p:spPr>
          <a:xfrm>
            <a:off x="155448" y="978408"/>
            <a:ext cx="6528816" cy="457200"/>
          </a:xfrm>
          <a:prstGeom prst="rect">
            <a:avLst/>
          </a:prstGeom>
        </p:spPr>
        <p:txBody>
          <a:bodyPr wrap="none" lIns="0" tIns="0" rIns="0" bIns="0">
            <a:noAutofit/>
          </a:bodyPr>
          <a:lstStyle/>
          <a:p>
            <a:pPr indent="0"/>
            <a:r>
              <a:rPr lang="en-US" sz="3900" b="1">
                <a:solidFill>
                  <a:srgbClr val="FF0000"/>
                </a:solidFill>
                <a:latin typeface="Times New Roman"/>
              </a:rPr>
              <a:t>Left Ventricular Hypertrophy</a:t>
            </a:r>
          </a:p>
        </p:txBody>
      </p:sp>
      <p:sp>
        <p:nvSpPr>
          <p:cNvPr id="6" name="Rectangle 5"/>
          <p:cNvSpPr/>
          <p:nvPr/>
        </p:nvSpPr>
        <p:spPr>
          <a:xfrm>
            <a:off x="100584" y="1618488"/>
            <a:ext cx="5273040" cy="780288"/>
          </a:xfrm>
          <a:prstGeom prst="rect">
            <a:avLst/>
          </a:prstGeom>
        </p:spPr>
        <p:txBody>
          <a:bodyPr lIns="0" tIns="0" rIns="0" bIns="0">
            <a:noAutofit/>
          </a:bodyPr>
          <a:lstStyle/>
          <a:p>
            <a:pPr indent="0">
              <a:spcAft>
                <a:spcPts val="1260"/>
              </a:spcAft>
            </a:pPr>
            <a:r>
              <a:rPr lang="en-US" sz="2400" b="1">
                <a:solidFill>
                  <a:srgbClr val="0BD0D9"/>
                </a:solidFill>
                <a:latin typeface="Times New Roman"/>
              </a:rPr>
              <a:t>*</a:t>
            </a:r>
            <a:r>
              <a:rPr lang="en-US" sz="2400" b="1" u="sng">
                <a:latin typeface="Times New Roman"/>
              </a:rPr>
              <a:t>Sokolow &amp; Lyon Criteria</a:t>
            </a:r>
          </a:p>
          <a:p>
            <a:pPr marL="838200" indent="0">
              <a:spcAft>
                <a:spcPts val="1260"/>
              </a:spcAft>
            </a:pPr>
            <a:r>
              <a:rPr lang="en-US" sz="2600">
                <a:latin typeface="Times New Roman"/>
              </a:rPr>
              <a:t>S in V1+ R in V5 or V6 &gt; 35 mm</a:t>
            </a:r>
          </a:p>
        </p:txBody>
      </p:sp>
      <p:sp>
        <p:nvSpPr>
          <p:cNvPr id="7" name="Rectangle 6"/>
          <p:cNvSpPr/>
          <p:nvPr/>
        </p:nvSpPr>
        <p:spPr>
          <a:xfrm>
            <a:off x="381000" y="2630424"/>
            <a:ext cx="6729984" cy="292608"/>
          </a:xfrm>
          <a:prstGeom prst="rect">
            <a:avLst/>
          </a:prstGeom>
        </p:spPr>
        <p:txBody>
          <a:bodyPr wrap="none" lIns="0" tIns="0" rIns="0" bIns="0">
            <a:noAutofit/>
          </a:bodyPr>
          <a:lstStyle/>
          <a:p>
            <a:pPr indent="0">
              <a:spcAft>
                <a:spcPts val="840"/>
              </a:spcAft>
            </a:pPr>
            <a:r>
              <a:rPr lang="en-US" sz="2600">
                <a:latin typeface="Times New Roman"/>
              </a:rPr>
              <a:t>An R wave of 11 mm (1.1 mV) or more in lead aVL</a:t>
            </a:r>
          </a:p>
        </p:txBody>
      </p:sp>
      <p:sp>
        <p:nvSpPr>
          <p:cNvPr id="8" name="Rectangle 7"/>
          <p:cNvSpPr/>
          <p:nvPr/>
        </p:nvSpPr>
        <p:spPr>
          <a:xfrm>
            <a:off x="381000" y="3026664"/>
            <a:ext cx="3023616" cy="298704"/>
          </a:xfrm>
          <a:prstGeom prst="rect">
            <a:avLst/>
          </a:prstGeom>
        </p:spPr>
        <p:txBody>
          <a:bodyPr wrap="none" lIns="0" tIns="0" rIns="0" bIns="0">
            <a:noAutofit/>
          </a:bodyPr>
          <a:lstStyle/>
          <a:p>
            <a:pPr indent="0"/>
            <a:r>
              <a:rPr lang="en-US" sz="2600">
                <a:latin typeface="Times New Roman"/>
              </a:rPr>
              <a:t>is another sign of LVH</a:t>
            </a:r>
          </a:p>
        </p:txBody>
      </p:sp>
      <p:sp>
        <p:nvSpPr>
          <p:cNvPr id="9" name="Rectangle 8"/>
          <p:cNvSpPr/>
          <p:nvPr/>
        </p:nvSpPr>
        <p:spPr>
          <a:xfrm>
            <a:off x="4236720" y="3328416"/>
            <a:ext cx="1158240" cy="91440"/>
          </a:xfrm>
          <a:prstGeom prst="rect">
            <a:avLst/>
          </a:prstGeom>
        </p:spPr>
        <p:txBody>
          <a:bodyPr wrap="none" lIns="0" tIns="0" rIns="0" bIns="0">
            <a:noAutofit/>
          </a:bodyPr>
          <a:lstStyle/>
          <a:p>
            <a:pPr indent="0"/>
            <a:r>
              <a:rPr lang="en-US" sz="650" b="1">
                <a:solidFill>
                  <a:srgbClr val="30292A"/>
                </a:solidFill>
                <a:latin typeface="Arial"/>
              </a:rPr>
              <a:t>Left ventricular Hypertrophy</a:t>
            </a:r>
          </a:p>
        </p:txBody>
      </p:sp>
    </p:spTree>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1965960" y="1929384"/>
            <a:ext cx="5215128" cy="4404360"/>
          </a:xfrm>
          <a:prstGeom prst="rect">
            <a:avLst/>
          </a:prstGeom>
        </p:spPr>
      </p:pic>
      <p:sp>
        <p:nvSpPr>
          <p:cNvPr id="4" name="Rectangle 3"/>
          <p:cNvSpPr/>
          <p:nvPr/>
        </p:nvSpPr>
        <p:spPr>
          <a:xfrm>
            <a:off x="448056" y="1383792"/>
            <a:ext cx="6647688" cy="490728"/>
          </a:xfrm>
          <a:prstGeom prst="rect">
            <a:avLst/>
          </a:prstGeom>
        </p:spPr>
        <p:txBody>
          <a:bodyPr wrap="none" lIns="0" tIns="0" rIns="0" bIns="0">
            <a:noAutofit/>
          </a:bodyPr>
          <a:lstStyle/>
          <a:p>
            <a:pPr indent="0"/>
            <a:r>
              <a:rPr lang="en-US" sz="3900" b="1">
                <a:solidFill>
                  <a:srgbClr val="FF0000"/>
                </a:solidFill>
                <a:latin typeface="Times New Roman"/>
              </a:rPr>
              <a:t>Right ventricular hypertrophy</a:t>
            </a:r>
          </a:p>
        </p:txBody>
      </p:sp>
    </p:spTree>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207008"/>
          </a:xfrm>
          <a:prstGeom prst="rect">
            <a:avLst/>
          </a:prstGeom>
        </p:spPr>
      </p:pic>
      <p:pic>
        <p:nvPicPr>
          <p:cNvPr id="3" name="Picture 2"/>
          <p:cNvPicPr>
            <a:picLocks noChangeAspect="1"/>
          </p:cNvPicPr>
          <p:nvPr/>
        </p:nvPicPr>
        <p:blipFill>
          <a:blip r:embed="rId3"/>
          <a:stretch>
            <a:fillRect/>
          </a:stretch>
        </p:blipFill>
        <p:spPr>
          <a:xfrm>
            <a:off x="768096" y="1926336"/>
            <a:ext cx="7443216" cy="4931664"/>
          </a:xfrm>
          <a:prstGeom prst="rect">
            <a:avLst/>
          </a:prstGeom>
        </p:spPr>
      </p:pic>
      <p:sp>
        <p:nvSpPr>
          <p:cNvPr id="4" name="Rectangle 3"/>
          <p:cNvSpPr/>
          <p:nvPr/>
        </p:nvSpPr>
        <p:spPr>
          <a:xfrm>
            <a:off x="484632" y="1267968"/>
            <a:ext cx="5644896" cy="573024"/>
          </a:xfrm>
          <a:prstGeom prst="rect">
            <a:avLst/>
          </a:prstGeom>
        </p:spPr>
        <p:txBody>
          <a:bodyPr lIns="0" tIns="0" rIns="0" bIns="0">
            <a:noAutofit/>
          </a:bodyPr>
          <a:lstStyle/>
          <a:p>
            <a:pPr marL="292100" indent="-292100">
              <a:lnSpc>
                <a:spcPts val="2424"/>
              </a:lnSpc>
            </a:pPr>
            <a:r>
              <a:rPr lang="en-US" sz="2200" spc="-50">
                <a:solidFill>
                  <a:srgbClr val="0F6FC6"/>
                </a:solidFill>
                <a:latin typeface="Times New Roman"/>
              </a:rPr>
              <a:t>* </a:t>
            </a:r>
            <a:r>
              <a:rPr lang="en-US" sz="2200" spc="-50">
                <a:latin typeface="Times New Roman"/>
              </a:rPr>
              <a:t>To diagnose RVH you can use the following criteria: </a:t>
            </a:r>
            <a:r>
              <a:rPr lang="en-US" sz="1800">
                <a:solidFill>
                  <a:srgbClr val="019CD8"/>
                </a:solidFill>
                <a:latin typeface="Constantia"/>
              </a:rPr>
              <a:t>*    </a:t>
            </a:r>
            <a:r>
              <a:rPr lang="en-US" sz="1800">
                <a:solidFill>
                  <a:srgbClr val="FF5050"/>
                </a:solidFill>
                <a:latin typeface="Constantia"/>
              </a:rPr>
              <a:t>Right axis deviation</a:t>
            </a:r>
            <a:r>
              <a:rPr lang="en-US" sz="1800">
                <a:latin typeface="Constantia"/>
              </a:rPr>
              <a:t>, and</a:t>
            </a:r>
          </a:p>
        </p:txBody>
      </p:sp>
    </p:spTree>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438656"/>
          </a:xfrm>
          <a:prstGeom prst="rect">
            <a:avLst/>
          </a:prstGeom>
        </p:spPr>
      </p:pic>
      <p:sp>
        <p:nvSpPr>
          <p:cNvPr id="3" name="Rectangle 2"/>
          <p:cNvSpPr/>
          <p:nvPr/>
        </p:nvSpPr>
        <p:spPr>
          <a:xfrm>
            <a:off x="100584" y="1813560"/>
            <a:ext cx="7123176" cy="2913888"/>
          </a:xfrm>
          <a:prstGeom prst="rect">
            <a:avLst/>
          </a:prstGeom>
        </p:spPr>
        <p:txBody>
          <a:bodyPr lIns="0" tIns="0" rIns="0" bIns="0">
            <a:noAutofit/>
          </a:bodyPr>
          <a:lstStyle/>
          <a:p>
            <a:pPr marL="280416" indent="-266700">
              <a:spcAft>
                <a:spcPts val="2100"/>
              </a:spcAft>
            </a:pPr>
            <a:r>
              <a:rPr lang="en-US" sz="2600">
                <a:solidFill>
                  <a:srgbClr val="0BD0D9"/>
                </a:solidFill>
                <a:latin typeface="Times New Roman"/>
              </a:rPr>
              <a:t>*</a:t>
            </a:r>
            <a:r>
              <a:rPr lang="en-US" sz="2600">
                <a:latin typeface="Times New Roman"/>
              </a:rPr>
              <a:t>ST Segment is flat (isoelectric)</a:t>
            </a:r>
          </a:p>
          <a:p>
            <a:pPr marL="280416" indent="-266700">
              <a:lnSpc>
                <a:spcPts val="4680"/>
              </a:lnSpc>
              <a:spcAft>
                <a:spcPts val="210"/>
              </a:spcAft>
            </a:pPr>
            <a:r>
              <a:rPr lang="en-US" sz="2600">
                <a:solidFill>
                  <a:srgbClr val="0BD0D9"/>
                </a:solidFill>
                <a:latin typeface="Times New Roman"/>
              </a:rPr>
              <a:t>* </a:t>
            </a:r>
            <a:r>
              <a:rPr lang="en-US" sz="2600">
                <a:latin typeface="Times New Roman"/>
              </a:rPr>
              <a:t>Elevation or depression of ST segment by 1 mm or more is significant.</a:t>
            </a:r>
          </a:p>
          <a:p>
            <a:pPr marL="280416" indent="-266700">
              <a:lnSpc>
                <a:spcPts val="4680"/>
              </a:lnSpc>
            </a:pPr>
            <a:r>
              <a:rPr lang="en-US" sz="2600">
                <a:solidFill>
                  <a:srgbClr val="0BD0D9"/>
                </a:solidFill>
                <a:latin typeface="Times New Roman"/>
              </a:rPr>
              <a:t>*</a:t>
            </a:r>
            <a:r>
              <a:rPr lang="en-US" sz="2600">
                <a:latin typeface="Times New Roman"/>
              </a:rPr>
              <a:t>“J” (Junction) point is the point between QRS and ST segment</a:t>
            </a:r>
          </a:p>
        </p:txBody>
      </p:sp>
    </p:spTree>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pic>
        <p:nvPicPr>
          <p:cNvPr id="3" name="Picture 2"/>
          <p:cNvPicPr>
            <a:picLocks noChangeAspect="1"/>
          </p:cNvPicPr>
          <p:nvPr/>
        </p:nvPicPr>
        <p:blipFill>
          <a:blip r:embed="rId3"/>
          <a:stretch>
            <a:fillRect/>
          </a:stretch>
        </p:blipFill>
        <p:spPr>
          <a:xfrm>
            <a:off x="2983992" y="1929384"/>
            <a:ext cx="3179064" cy="4395216"/>
          </a:xfrm>
          <a:prstGeom prst="rect">
            <a:avLst/>
          </a:prstGeom>
        </p:spPr>
      </p:pic>
      <p:sp>
        <p:nvSpPr>
          <p:cNvPr id="4" name="Rectangle 3"/>
          <p:cNvSpPr/>
          <p:nvPr/>
        </p:nvSpPr>
        <p:spPr>
          <a:xfrm>
            <a:off x="466344" y="1395984"/>
            <a:ext cx="2612136" cy="469392"/>
          </a:xfrm>
          <a:prstGeom prst="rect">
            <a:avLst/>
          </a:prstGeom>
        </p:spPr>
        <p:txBody>
          <a:bodyPr wrap="none" lIns="0" tIns="0" rIns="0" bIns="0">
            <a:noAutofit/>
          </a:bodyPr>
          <a:lstStyle/>
          <a:p>
            <a:pPr indent="0"/>
            <a:r>
              <a:rPr lang="en-US" sz="3900" b="1">
                <a:solidFill>
                  <a:srgbClr val="FF0000"/>
                </a:solidFill>
                <a:latin typeface="Times New Roman"/>
              </a:rPr>
              <a:t>ST Segment</a:t>
            </a:r>
          </a:p>
        </p:txBody>
      </p:sp>
    </p:spTree>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109472"/>
          </a:xfrm>
          <a:prstGeom prst="rect">
            <a:avLst/>
          </a:prstGeom>
        </p:spPr>
      </p:pic>
      <p:sp>
        <p:nvSpPr>
          <p:cNvPr id="3" name="Rectangle 2"/>
          <p:cNvSpPr/>
          <p:nvPr/>
        </p:nvSpPr>
        <p:spPr>
          <a:xfrm>
            <a:off x="1499616" y="1575816"/>
            <a:ext cx="7306056" cy="701040"/>
          </a:xfrm>
          <a:prstGeom prst="rect">
            <a:avLst/>
          </a:prstGeom>
        </p:spPr>
        <p:txBody>
          <a:bodyPr lIns="0" tIns="0" rIns="0" bIns="0">
            <a:noAutofit/>
          </a:bodyPr>
          <a:lstStyle/>
          <a:p>
            <a:pPr indent="0">
              <a:lnSpc>
                <a:spcPts val="2712"/>
              </a:lnSpc>
              <a:spcAft>
                <a:spcPts val="2730"/>
              </a:spcAft>
            </a:pPr>
            <a:r>
              <a:rPr lang="en-US" sz="2600">
                <a:latin typeface="Times New Roman"/>
              </a:rPr>
              <a:t>Normal T wave is </a:t>
            </a:r>
            <a:r>
              <a:rPr lang="en-US" sz="2600" u="sng">
                <a:latin typeface="Times New Roman"/>
              </a:rPr>
              <a:t>asymmetrical,</a:t>
            </a:r>
            <a:r>
              <a:rPr lang="en-US" sz="2600">
                <a:latin typeface="Times New Roman"/>
              </a:rPr>
              <a:t> first half having a gradual slope than the second.</a:t>
            </a:r>
          </a:p>
        </p:txBody>
      </p:sp>
      <p:sp>
        <p:nvSpPr>
          <p:cNvPr id="4" name="Rectangle 3"/>
          <p:cNvSpPr/>
          <p:nvPr/>
        </p:nvSpPr>
        <p:spPr>
          <a:xfrm>
            <a:off x="1502664" y="2776728"/>
            <a:ext cx="6428232" cy="701040"/>
          </a:xfrm>
          <a:prstGeom prst="rect">
            <a:avLst/>
          </a:prstGeom>
        </p:spPr>
        <p:txBody>
          <a:bodyPr lIns="0" tIns="0" rIns="0" bIns="0">
            <a:noAutofit/>
          </a:bodyPr>
          <a:lstStyle/>
          <a:p>
            <a:pPr indent="0">
              <a:lnSpc>
                <a:spcPts val="2712"/>
              </a:lnSpc>
              <a:spcBef>
                <a:spcPts val="2730"/>
              </a:spcBef>
              <a:spcAft>
                <a:spcPts val="2730"/>
              </a:spcAft>
            </a:pPr>
            <a:r>
              <a:rPr lang="en-US" sz="2600">
                <a:latin typeface="Times New Roman"/>
              </a:rPr>
              <a:t>Should be </a:t>
            </a:r>
            <a:r>
              <a:rPr lang="en-US" sz="2600" u="sng">
                <a:latin typeface="Times New Roman"/>
              </a:rPr>
              <a:t>at least 1/8 but less than 2/3</a:t>
            </a:r>
            <a:r>
              <a:rPr lang="en-US" sz="2600">
                <a:latin typeface="Times New Roman"/>
              </a:rPr>
              <a:t> of the amplitude of the R.</a:t>
            </a:r>
          </a:p>
        </p:txBody>
      </p:sp>
      <p:sp>
        <p:nvSpPr>
          <p:cNvPr id="5" name="Rectangle 4"/>
          <p:cNvSpPr/>
          <p:nvPr/>
        </p:nvSpPr>
        <p:spPr>
          <a:xfrm>
            <a:off x="1533144" y="3977640"/>
            <a:ext cx="5864352" cy="359664"/>
          </a:xfrm>
          <a:prstGeom prst="rect">
            <a:avLst/>
          </a:prstGeom>
        </p:spPr>
        <p:txBody>
          <a:bodyPr wrap="none" lIns="0" tIns="0" rIns="0" bIns="0">
            <a:noAutofit/>
          </a:bodyPr>
          <a:lstStyle/>
          <a:p>
            <a:pPr indent="0">
              <a:spcBef>
                <a:spcPts val="2730"/>
              </a:spcBef>
              <a:spcAft>
                <a:spcPts val="3150"/>
              </a:spcAft>
            </a:pPr>
            <a:r>
              <a:rPr lang="en-US" sz="2600">
                <a:latin typeface="Times New Roman"/>
              </a:rPr>
              <a:t>T wave amplitude rarely exceeds 10 mm.</a:t>
            </a:r>
          </a:p>
        </p:txBody>
      </p:sp>
      <p:sp>
        <p:nvSpPr>
          <p:cNvPr id="6" name="Rectangle 5"/>
          <p:cNvSpPr/>
          <p:nvPr/>
        </p:nvSpPr>
        <p:spPr>
          <a:xfrm>
            <a:off x="1493520" y="4837176"/>
            <a:ext cx="7031736" cy="701040"/>
          </a:xfrm>
          <a:prstGeom prst="rect">
            <a:avLst/>
          </a:prstGeom>
        </p:spPr>
        <p:txBody>
          <a:bodyPr lIns="0" tIns="0" rIns="0" bIns="0">
            <a:noAutofit/>
          </a:bodyPr>
          <a:lstStyle/>
          <a:p>
            <a:pPr indent="0">
              <a:lnSpc>
                <a:spcPts val="2712"/>
              </a:lnSpc>
              <a:spcBef>
                <a:spcPts val="3150"/>
              </a:spcBef>
              <a:spcAft>
                <a:spcPts val="2730"/>
              </a:spcAft>
            </a:pPr>
            <a:r>
              <a:rPr lang="en-US" sz="2600">
                <a:latin typeface="Times New Roman"/>
              </a:rPr>
              <a:t>Abnormal T waves are symmetrical, tall, peaked, biphasic or inverted.</a:t>
            </a:r>
          </a:p>
        </p:txBody>
      </p:sp>
      <p:sp>
        <p:nvSpPr>
          <p:cNvPr id="7" name="Rectangle 6"/>
          <p:cNvSpPr/>
          <p:nvPr/>
        </p:nvSpPr>
        <p:spPr>
          <a:xfrm>
            <a:off x="1533144" y="6038088"/>
            <a:ext cx="7367016" cy="350520"/>
          </a:xfrm>
          <a:prstGeom prst="rect">
            <a:avLst/>
          </a:prstGeom>
        </p:spPr>
        <p:txBody>
          <a:bodyPr wrap="none" lIns="0" tIns="0" rIns="0" bIns="0">
            <a:noAutofit/>
          </a:bodyPr>
          <a:lstStyle/>
          <a:p>
            <a:pPr indent="0">
              <a:spcBef>
                <a:spcPts val="2730"/>
              </a:spcBef>
            </a:pPr>
            <a:r>
              <a:rPr lang="en-US" sz="2600">
                <a:latin typeface="Times New Roman"/>
              </a:rPr>
              <a:t>T wave follows the direction of the QRS deflection.</a:t>
            </a:r>
          </a:p>
        </p:txBody>
      </p:sp>
    </p:spTree>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5152" y="2435352"/>
            <a:ext cx="7699248" cy="3361944"/>
          </a:xfrm>
          <a:prstGeom prst="rect">
            <a:avLst/>
          </a:prstGeom>
        </p:spPr>
      </p:pic>
      <p:sp>
        <p:nvSpPr>
          <p:cNvPr id="3" name="Rectangle 2"/>
          <p:cNvSpPr/>
          <p:nvPr/>
        </p:nvSpPr>
        <p:spPr>
          <a:xfrm>
            <a:off x="3255264" y="1261872"/>
            <a:ext cx="1956816" cy="463296"/>
          </a:xfrm>
          <a:prstGeom prst="rect">
            <a:avLst/>
          </a:prstGeom>
        </p:spPr>
        <p:txBody>
          <a:bodyPr wrap="none" lIns="0" tIns="0" rIns="0" bIns="0">
            <a:noAutofit/>
          </a:bodyPr>
          <a:lstStyle/>
          <a:p>
            <a:pPr indent="0"/>
            <a:r>
              <a:rPr lang="en-US" sz="5000" b="1">
                <a:solidFill>
                  <a:srgbClr val="FF0000"/>
                </a:solidFill>
                <a:latin typeface="Times New Roman"/>
              </a:rPr>
              <a:t>T wave</a:t>
            </a:r>
          </a:p>
        </p:txBody>
      </p:sp>
    </p:spTree>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109472"/>
          </a:xfrm>
          <a:prstGeom prst="rect">
            <a:avLst/>
          </a:prstGeom>
        </p:spPr>
      </p:pic>
      <p:pic>
        <p:nvPicPr>
          <p:cNvPr id="3" name="Picture 2"/>
          <p:cNvPicPr>
            <a:picLocks noChangeAspect="1"/>
          </p:cNvPicPr>
          <p:nvPr/>
        </p:nvPicPr>
        <p:blipFill>
          <a:blip r:embed="rId3"/>
          <a:stretch>
            <a:fillRect/>
          </a:stretch>
        </p:blipFill>
        <p:spPr>
          <a:xfrm>
            <a:off x="2743200" y="4191000"/>
            <a:ext cx="4581144" cy="2667000"/>
          </a:xfrm>
          <a:prstGeom prst="rect">
            <a:avLst/>
          </a:prstGeom>
        </p:spPr>
      </p:pic>
      <p:sp>
        <p:nvSpPr>
          <p:cNvPr id="4" name="Rectangle 3"/>
          <p:cNvSpPr/>
          <p:nvPr/>
        </p:nvSpPr>
        <p:spPr>
          <a:xfrm>
            <a:off x="347472" y="1313688"/>
            <a:ext cx="6446520" cy="2542032"/>
          </a:xfrm>
          <a:prstGeom prst="rect">
            <a:avLst/>
          </a:prstGeom>
        </p:spPr>
        <p:txBody>
          <a:bodyPr lIns="0" tIns="0" rIns="0" bIns="0">
            <a:noAutofit/>
          </a:bodyPr>
          <a:lstStyle/>
          <a:p>
            <a:pPr indent="0">
              <a:lnSpc>
                <a:spcPts val="3024"/>
              </a:lnSpc>
              <a:spcAft>
                <a:spcPts val="420"/>
              </a:spcAft>
            </a:pPr>
            <a:r>
              <a:rPr lang="en-US" sz="2600">
                <a:latin typeface="Times New Roman"/>
              </a:rPr>
              <a:t>U wave related to afterdepolarizations which follow repolarization</a:t>
            </a:r>
          </a:p>
          <a:p>
            <a:pPr indent="0">
              <a:lnSpc>
                <a:spcPts val="3024"/>
              </a:lnSpc>
              <a:spcAft>
                <a:spcPts val="420"/>
              </a:spcAft>
            </a:pPr>
            <a:r>
              <a:rPr lang="en-US" sz="2600">
                <a:latin typeface="Times New Roman"/>
              </a:rPr>
              <a:t>U waves are small, round, symmetrical and positive in lead II, with amplitude &lt; 2 mm</a:t>
            </a:r>
          </a:p>
          <a:p>
            <a:pPr indent="0">
              <a:spcAft>
                <a:spcPts val="1050"/>
              </a:spcAft>
            </a:pPr>
            <a:r>
              <a:rPr lang="en-US" sz="2600">
                <a:latin typeface="Times New Roman"/>
              </a:rPr>
              <a:t>U wave direction is the same as T wave</a:t>
            </a:r>
          </a:p>
          <a:p>
            <a:pPr indent="0">
              <a:spcAft>
                <a:spcPts val="2100"/>
              </a:spcAft>
            </a:pPr>
            <a:r>
              <a:rPr lang="en-US" sz="2600">
                <a:latin typeface="Times New Roman"/>
              </a:rPr>
              <a:t>More prominent at slow heart rates</a:t>
            </a:r>
          </a:p>
        </p:txBody>
      </p:sp>
    </p:spTree>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0840" y="762000"/>
            <a:ext cx="5745480" cy="6096000"/>
          </a:xfrm>
          <a:prstGeom prst="rect">
            <a:avLst/>
          </a:prstGeom>
        </p:spPr>
      </p:pic>
      <p:sp>
        <p:nvSpPr>
          <p:cNvPr id="3" name="Rectangle 2"/>
          <p:cNvSpPr/>
          <p:nvPr/>
        </p:nvSpPr>
        <p:spPr>
          <a:xfrm>
            <a:off x="277368" y="2249424"/>
            <a:ext cx="2154936" cy="2481072"/>
          </a:xfrm>
          <a:prstGeom prst="rect">
            <a:avLst/>
          </a:prstGeom>
        </p:spPr>
        <p:txBody>
          <a:bodyPr lIns="0" tIns="0" rIns="0" bIns="0">
            <a:noAutofit/>
          </a:bodyPr>
          <a:lstStyle/>
          <a:p>
            <a:pPr marL="383032" indent="0">
              <a:spcAft>
                <a:spcPts val="2100"/>
              </a:spcAft>
            </a:pPr>
            <a:r>
              <a:rPr lang="en-US" sz="3900" b="1">
                <a:solidFill>
                  <a:srgbClr val="FF0000"/>
                </a:solidFill>
                <a:latin typeface="Times New Roman"/>
              </a:rPr>
              <a:t>ECG</a:t>
            </a:r>
          </a:p>
          <a:p>
            <a:pPr indent="0">
              <a:lnSpc>
                <a:spcPts val="4776"/>
              </a:lnSpc>
            </a:pPr>
            <a:r>
              <a:rPr lang="en-US" sz="3900" b="1">
                <a:solidFill>
                  <a:srgbClr val="002060"/>
                </a:solidFill>
                <a:latin typeface="Times New Roman"/>
              </a:rPr>
              <a:t>Acute</a:t>
            </a:r>
          </a:p>
          <a:p>
            <a:pPr indent="0">
              <a:lnSpc>
                <a:spcPts val="4776"/>
              </a:lnSpc>
            </a:pPr>
            <a:r>
              <a:rPr lang="en-US" sz="3900" b="1">
                <a:solidFill>
                  <a:srgbClr val="002060"/>
                </a:solidFill>
                <a:latin typeface="Times New Roman"/>
              </a:rPr>
              <a:t>coronary</a:t>
            </a:r>
          </a:p>
          <a:p>
            <a:pPr indent="0">
              <a:lnSpc>
                <a:spcPts val="4776"/>
              </a:lnSpc>
            </a:pPr>
            <a:r>
              <a:rPr lang="en-US" sz="3900" b="1">
                <a:solidFill>
                  <a:srgbClr val="002060"/>
                </a:solidFill>
                <a:latin typeface="Times New Roman"/>
              </a:rPr>
              <a:t>syndrome</a:t>
            </a: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dr. viral\vt_rbbb_rsinv6.jpg"/>
          <p:cNvPicPr>
            <a:picLocks noChangeAspect="1" noChangeArrowheads="1"/>
          </p:cNvPicPr>
          <p:nvPr/>
        </p:nvPicPr>
        <p:blipFill>
          <a:blip r:embed="rId2"/>
          <a:srcRect/>
          <a:stretch>
            <a:fillRect/>
          </a:stretch>
        </p:blipFill>
        <p:spPr bwMode="auto">
          <a:xfrm>
            <a:off x="762000" y="2490788"/>
            <a:ext cx="7620000" cy="4162425"/>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2184" y="451104"/>
            <a:ext cx="2673096" cy="5577840"/>
          </a:xfrm>
          <a:prstGeom prst="rect">
            <a:avLst/>
          </a:prstGeom>
        </p:spPr>
      </p:pic>
      <p:sp>
        <p:nvSpPr>
          <p:cNvPr id="3" name="Rectangle 2"/>
          <p:cNvSpPr/>
          <p:nvPr/>
        </p:nvSpPr>
        <p:spPr>
          <a:xfrm>
            <a:off x="1746504" y="106680"/>
            <a:ext cx="1237488" cy="268224"/>
          </a:xfrm>
          <a:prstGeom prst="rect">
            <a:avLst/>
          </a:prstGeom>
        </p:spPr>
        <p:txBody>
          <a:bodyPr wrap="none" lIns="0" tIns="0" rIns="0" bIns="0">
            <a:noAutofit/>
          </a:bodyPr>
          <a:lstStyle/>
          <a:p>
            <a:pPr indent="203200">
              <a:lnSpc>
                <a:spcPts val="2544"/>
              </a:lnSpc>
            </a:pPr>
            <a:r>
              <a:rPr lang="en-US" sz="2400">
                <a:latin typeface="Arial"/>
              </a:rPr>
              <a:t>Superior </a:t>
            </a:r>
          </a:p>
        </p:txBody>
      </p:sp>
      <p:sp>
        <p:nvSpPr>
          <p:cNvPr id="4" name="Rectangle 3"/>
          <p:cNvSpPr/>
          <p:nvPr/>
        </p:nvSpPr>
        <p:spPr>
          <a:xfrm>
            <a:off x="1569720" y="429768"/>
            <a:ext cx="737616" cy="219456"/>
          </a:xfrm>
          <a:prstGeom prst="rect">
            <a:avLst/>
          </a:prstGeom>
        </p:spPr>
        <p:txBody>
          <a:bodyPr wrap="none" lIns="0" tIns="0" rIns="0" bIns="0">
            <a:noAutofit/>
          </a:bodyPr>
          <a:lstStyle/>
          <a:p>
            <a:pPr indent="203200">
              <a:lnSpc>
                <a:spcPts val="2544"/>
              </a:lnSpc>
            </a:pPr>
            <a:r>
              <a:rPr lang="en-US" sz="2400">
                <a:latin typeface="Arial"/>
              </a:rPr>
              <a:t>Vena</a:t>
            </a:r>
          </a:p>
        </p:txBody>
      </p:sp>
      <p:sp>
        <p:nvSpPr>
          <p:cNvPr id="5" name="Rectangle 4"/>
          <p:cNvSpPr/>
          <p:nvPr/>
        </p:nvSpPr>
        <p:spPr>
          <a:xfrm>
            <a:off x="637032" y="4568952"/>
            <a:ext cx="1301496" cy="573024"/>
          </a:xfrm>
          <a:prstGeom prst="rect">
            <a:avLst/>
          </a:prstGeom>
        </p:spPr>
        <p:txBody>
          <a:bodyPr lIns="0" tIns="0" rIns="0" bIns="0">
            <a:noAutofit/>
          </a:bodyPr>
          <a:lstStyle/>
          <a:p>
            <a:pPr marL="304800" indent="0">
              <a:spcAft>
                <a:spcPts val="420"/>
              </a:spcAft>
            </a:pPr>
            <a:r>
              <a:rPr lang="en-US" sz="2400">
                <a:latin typeface="Arial"/>
              </a:rPr>
              <a:t>Right</a:t>
            </a:r>
          </a:p>
          <a:p>
            <a:pPr indent="0"/>
            <a:r>
              <a:rPr lang="en-US" sz="2400">
                <a:latin typeface="Arial"/>
              </a:rPr>
              <a:t>Ventricle</a:t>
            </a:r>
          </a:p>
        </p:txBody>
      </p:sp>
      <p:sp>
        <p:nvSpPr>
          <p:cNvPr id="6" name="Rectangle 5"/>
          <p:cNvSpPr/>
          <p:nvPr/>
        </p:nvSpPr>
        <p:spPr>
          <a:xfrm>
            <a:off x="304800" y="2499360"/>
            <a:ext cx="1432560" cy="627888"/>
          </a:xfrm>
          <a:prstGeom prst="rect">
            <a:avLst/>
          </a:prstGeom>
        </p:spPr>
        <p:txBody>
          <a:bodyPr lIns="0" tIns="0" rIns="0" bIns="0">
            <a:noAutofit/>
          </a:bodyPr>
          <a:lstStyle/>
          <a:p>
            <a:pPr marL="355600" indent="0">
              <a:spcAft>
                <a:spcPts val="420"/>
              </a:spcAft>
            </a:pPr>
            <a:r>
              <a:rPr lang="en-US" sz="2400">
                <a:latin typeface="Arial"/>
              </a:rPr>
              <a:t>Right</a:t>
            </a:r>
          </a:p>
          <a:p>
            <a:pPr indent="0"/>
            <a:r>
              <a:rPr lang="en-US" sz="2400">
                <a:latin typeface="Arial"/>
              </a:rPr>
              <a:t>Coronary</a:t>
            </a:r>
          </a:p>
        </p:txBody>
      </p:sp>
      <p:sp>
        <p:nvSpPr>
          <p:cNvPr id="7" name="Rectangle 6"/>
          <p:cNvSpPr/>
          <p:nvPr/>
        </p:nvSpPr>
        <p:spPr>
          <a:xfrm>
            <a:off x="457200" y="3389376"/>
            <a:ext cx="981456" cy="573024"/>
          </a:xfrm>
          <a:prstGeom prst="rect">
            <a:avLst/>
          </a:prstGeom>
        </p:spPr>
        <p:txBody>
          <a:bodyPr lIns="0" tIns="0" rIns="0" bIns="0">
            <a:noAutofit/>
          </a:bodyPr>
          <a:lstStyle/>
          <a:p>
            <a:pPr marL="139700" indent="0">
              <a:spcAft>
                <a:spcPts val="420"/>
              </a:spcAft>
            </a:pPr>
            <a:r>
              <a:rPr lang="en-US" sz="2700" spc="-50">
                <a:latin typeface="Calibri"/>
              </a:rPr>
              <a:t>Right</a:t>
            </a:r>
          </a:p>
          <a:p>
            <a:pPr indent="0"/>
            <a:r>
              <a:rPr lang="en-US" sz="2400">
                <a:latin typeface="Arial"/>
              </a:rPr>
              <a:t>Atrium</a:t>
            </a:r>
          </a:p>
        </p:txBody>
      </p:sp>
      <p:sp>
        <p:nvSpPr>
          <p:cNvPr id="8" name="Rectangle 7"/>
          <p:cNvSpPr/>
          <p:nvPr/>
        </p:nvSpPr>
        <p:spPr>
          <a:xfrm>
            <a:off x="2313432" y="6123432"/>
            <a:ext cx="1600200" cy="573024"/>
          </a:xfrm>
          <a:prstGeom prst="rect">
            <a:avLst/>
          </a:prstGeom>
        </p:spPr>
        <p:txBody>
          <a:bodyPr lIns="0" tIns="0" rIns="0" bIns="0">
            <a:noAutofit/>
          </a:bodyPr>
          <a:lstStyle/>
          <a:p>
            <a:pPr indent="0" algn="ctr">
              <a:lnSpc>
                <a:spcPts val="2544"/>
              </a:lnSpc>
            </a:pPr>
            <a:r>
              <a:rPr lang="en-US" sz="2400">
                <a:latin typeface="Arial"/>
              </a:rPr>
              <a:t>Inferior Vena Cava</a:t>
            </a:r>
          </a:p>
        </p:txBody>
      </p:sp>
    </p:spTree>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02208"/>
            <a:ext cx="3206496" cy="4672584"/>
          </a:xfrm>
          <a:prstGeom prst="rect">
            <a:avLst/>
          </a:prstGeom>
        </p:spPr>
      </p:pic>
      <p:sp>
        <p:nvSpPr>
          <p:cNvPr id="3" name="Rectangle 2"/>
          <p:cNvSpPr/>
          <p:nvPr/>
        </p:nvSpPr>
        <p:spPr>
          <a:xfrm>
            <a:off x="4828032" y="0"/>
            <a:ext cx="170688" cy="402336"/>
          </a:xfrm>
          <a:prstGeom prst="rect">
            <a:avLst/>
          </a:prstGeom>
        </p:spPr>
        <p:txBody>
          <a:bodyPr wrap="none" lIns="0" tIns="0" rIns="0" bIns="0">
            <a:noAutofit/>
          </a:bodyPr>
          <a:lstStyle/>
          <a:p>
            <a:pPr indent="0"/>
            <a:r>
              <a:rPr lang="en-US" sz="2600">
                <a:solidFill>
                  <a:srgbClr val="46B8D9"/>
                </a:solidFill>
                <a:latin typeface="Times New Roman"/>
              </a:rPr>
              <a:t>*</a:t>
            </a:r>
          </a:p>
        </p:txBody>
      </p:sp>
      <p:sp>
        <p:nvSpPr>
          <p:cNvPr id="4" name="Rectangle 3"/>
          <p:cNvSpPr/>
          <p:nvPr/>
        </p:nvSpPr>
        <p:spPr>
          <a:xfrm>
            <a:off x="106680" y="271272"/>
            <a:ext cx="1560576" cy="591312"/>
          </a:xfrm>
          <a:prstGeom prst="rect">
            <a:avLst/>
          </a:prstGeom>
        </p:spPr>
        <p:txBody>
          <a:bodyPr lIns="0" tIns="0" rIns="0" bIns="0">
            <a:noAutofit/>
          </a:bodyPr>
          <a:lstStyle/>
          <a:p>
            <a:pPr indent="0" algn="ctr">
              <a:lnSpc>
                <a:spcPts val="2544"/>
              </a:lnSpc>
            </a:pPr>
            <a:r>
              <a:rPr lang="en-US" sz="2700" b="1">
                <a:latin typeface="Times New Roman"/>
              </a:rPr>
              <a:t>Pulmonary Artery</a:t>
            </a:r>
          </a:p>
        </p:txBody>
      </p:sp>
      <p:sp>
        <p:nvSpPr>
          <p:cNvPr id="5" name="Rectangle 4"/>
          <p:cNvSpPr/>
          <p:nvPr/>
        </p:nvSpPr>
        <p:spPr>
          <a:xfrm>
            <a:off x="1106424" y="966216"/>
            <a:ext cx="1328928" cy="591312"/>
          </a:xfrm>
          <a:prstGeom prst="rect">
            <a:avLst/>
          </a:prstGeom>
        </p:spPr>
        <p:txBody>
          <a:bodyPr lIns="0" tIns="0" rIns="0" bIns="0">
            <a:noAutofit/>
          </a:bodyPr>
          <a:lstStyle/>
          <a:p>
            <a:pPr indent="0" algn="just">
              <a:lnSpc>
                <a:spcPts val="2544"/>
              </a:lnSpc>
            </a:pPr>
            <a:r>
              <a:rPr lang="en-US" sz="2700" b="1">
                <a:latin typeface="Times New Roman"/>
              </a:rPr>
              <a:t>Loft Main Coronary</a:t>
            </a:r>
          </a:p>
        </p:txBody>
      </p:sp>
      <p:sp>
        <p:nvSpPr>
          <p:cNvPr id="6" name="Rectangle 5"/>
          <p:cNvSpPr/>
          <p:nvPr/>
        </p:nvSpPr>
        <p:spPr>
          <a:xfrm>
            <a:off x="2273808" y="2151888"/>
            <a:ext cx="1621536" cy="274320"/>
          </a:xfrm>
          <a:prstGeom prst="rect">
            <a:avLst/>
          </a:prstGeom>
        </p:spPr>
        <p:txBody>
          <a:bodyPr wrap="none" lIns="0" tIns="0" rIns="0" bIns="0">
            <a:noAutofit/>
          </a:bodyPr>
          <a:lstStyle/>
          <a:p>
            <a:pPr indent="0"/>
            <a:r>
              <a:rPr lang="en-US" sz="2400">
                <a:latin typeface="Arial"/>
              </a:rPr>
              <a:t>Circumflex</a:t>
            </a:r>
          </a:p>
        </p:txBody>
      </p:sp>
      <p:sp>
        <p:nvSpPr>
          <p:cNvPr id="7" name="Rectangle 6"/>
          <p:cNvSpPr/>
          <p:nvPr/>
        </p:nvSpPr>
        <p:spPr>
          <a:xfrm>
            <a:off x="2859024" y="1133856"/>
            <a:ext cx="1005840" cy="597408"/>
          </a:xfrm>
          <a:prstGeom prst="rect">
            <a:avLst/>
          </a:prstGeom>
        </p:spPr>
        <p:txBody>
          <a:bodyPr lIns="0" tIns="0" rIns="0" bIns="0">
            <a:noAutofit/>
          </a:bodyPr>
          <a:lstStyle/>
          <a:p>
            <a:pPr marL="228600" indent="0">
              <a:spcAft>
                <a:spcPts val="630"/>
              </a:spcAft>
            </a:pPr>
            <a:r>
              <a:rPr lang="en-US" sz="2600">
                <a:latin typeface="Times New Roman"/>
              </a:rPr>
              <a:t>Lon</a:t>
            </a:r>
          </a:p>
          <a:p>
            <a:pPr indent="0"/>
            <a:r>
              <a:rPr lang="en-US" sz="2600" b="1">
                <a:latin typeface="Calibri"/>
              </a:rPr>
              <a:t>Atrium</a:t>
            </a:r>
          </a:p>
        </p:txBody>
      </p:sp>
      <p:sp>
        <p:nvSpPr>
          <p:cNvPr id="8" name="Rectangle 7"/>
          <p:cNvSpPr/>
          <p:nvPr/>
        </p:nvSpPr>
        <p:spPr>
          <a:xfrm>
            <a:off x="2834640" y="2791968"/>
            <a:ext cx="1828800" cy="627888"/>
          </a:xfrm>
          <a:prstGeom prst="rect">
            <a:avLst/>
          </a:prstGeom>
        </p:spPr>
        <p:txBody>
          <a:bodyPr lIns="0" tIns="0" rIns="0" bIns="0">
            <a:noAutofit/>
          </a:bodyPr>
          <a:lstStyle/>
          <a:p>
            <a:pPr indent="0" algn="just">
              <a:lnSpc>
                <a:spcPts val="2304"/>
              </a:lnSpc>
            </a:pPr>
            <a:r>
              <a:rPr lang="en-US" sz="2700" b="1">
                <a:latin typeface="Times New Roman"/>
              </a:rPr>
              <a:t>Loft Anterior Descending</a:t>
            </a:r>
          </a:p>
        </p:txBody>
      </p:sp>
      <p:sp>
        <p:nvSpPr>
          <p:cNvPr id="9" name="Rectangle 8"/>
          <p:cNvSpPr/>
          <p:nvPr/>
        </p:nvSpPr>
        <p:spPr>
          <a:xfrm>
            <a:off x="3489960" y="3995928"/>
            <a:ext cx="536448" cy="219456"/>
          </a:xfrm>
          <a:prstGeom prst="rect">
            <a:avLst/>
          </a:prstGeom>
        </p:spPr>
        <p:txBody>
          <a:bodyPr wrap="none" lIns="0" tIns="0" rIns="0" bIns="0">
            <a:noAutofit/>
          </a:bodyPr>
          <a:lstStyle/>
          <a:p>
            <a:pPr indent="0" algn="ctr">
              <a:lnSpc>
                <a:spcPts val="2544"/>
              </a:lnSpc>
            </a:pPr>
            <a:r>
              <a:rPr lang="en-US" sz="2400">
                <a:latin typeface="Arial"/>
              </a:rPr>
              <a:t>Left </a:t>
            </a:r>
          </a:p>
        </p:txBody>
      </p:sp>
      <p:sp>
        <p:nvSpPr>
          <p:cNvPr id="10" name="Rectangle 9"/>
          <p:cNvSpPr/>
          <p:nvPr/>
        </p:nvSpPr>
        <p:spPr>
          <a:xfrm>
            <a:off x="3112008" y="4319016"/>
            <a:ext cx="1267968" cy="219456"/>
          </a:xfrm>
          <a:prstGeom prst="rect">
            <a:avLst/>
          </a:prstGeom>
        </p:spPr>
        <p:txBody>
          <a:bodyPr wrap="none" lIns="0" tIns="0" rIns="0" bIns="0">
            <a:noAutofit/>
          </a:bodyPr>
          <a:lstStyle/>
          <a:p>
            <a:pPr indent="0" algn="ctr">
              <a:lnSpc>
                <a:spcPts val="2544"/>
              </a:lnSpc>
            </a:pPr>
            <a:r>
              <a:rPr lang="en-US" sz="2400">
                <a:latin typeface="Arial"/>
              </a:rPr>
              <a:t>Ventricle</a:t>
            </a:r>
          </a:p>
        </p:txBody>
      </p:sp>
    </p:spTree>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718048"/>
          </a:xfrm>
          <a:prstGeom prst="rect">
            <a:avLst/>
          </a:prstGeom>
        </p:spPr>
      </p:pic>
      <p:sp>
        <p:nvSpPr>
          <p:cNvPr id="3" name="Rectangle 2"/>
          <p:cNvSpPr/>
          <p:nvPr/>
        </p:nvSpPr>
        <p:spPr>
          <a:xfrm>
            <a:off x="3825240" y="6035040"/>
            <a:ext cx="1106424" cy="246888"/>
          </a:xfrm>
          <a:prstGeom prst="rect">
            <a:avLst/>
          </a:prstGeom>
        </p:spPr>
        <p:txBody>
          <a:bodyPr wrap="none" lIns="0" tIns="0" rIns="0" bIns="0">
            <a:noAutofit/>
          </a:bodyPr>
          <a:lstStyle/>
          <a:p>
            <a:pPr indent="0"/>
            <a:r>
              <a:rPr lang="en-US" sz="1800">
                <a:solidFill>
                  <a:srgbClr val="339933"/>
                </a:solidFill>
                <a:latin typeface="Arial"/>
              </a:rPr>
              <a:t>Depressed</a:t>
            </a:r>
          </a:p>
        </p:txBody>
      </p:sp>
      <p:sp>
        <p:nvSpPr>
          <p:cNvPr id="4" name="Rectangle 3"/>
          <p:cNvSpPr/>
          <p:nvPr/>
        </p:nvSpPr>
        <p:spPr>
          <a:xfrm>
            <a:off x="85344" y="6589776"/>
            <a:ext cx="140208" cy="195072"/>
          </a:xfrm>
          <a:prstGeom prst="rect">
            <a:avLst/>
          </a:prstGeom>
        </p:spPr>
        <p:txBody>
          <a:bodyPr wrap="none" lIns="0" tIns="0" rIns="0" bIns="0">
            <a:noAutofit/>
          </a:bodyPr>
          <a:lstStyle/>
          <a:p>
            <a:pPr indent="0"/>
            <a:r>
              <a:rPr lang="en-US" sz="1300" b="1">
                <a:solidFill>
                  <a:srgbClr val="FFFF00"/>
                </a:solidFill>
                <a:latin typeface="Calibri"/>
              </a:rPr>
              <a:t>7</a:t>
            </a:r>
          </a:p>
        </p:txBody>
      </p:sp>
    </p:spTree>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19616" cy="1030224"/>
          </a:xfrm>
          <a:prstGeom prst="rect">
            <a:avLst/>
          </a:prstGeom>
        </p:spPr>
      </p:pic>
      <p:pic>
        <p:nvPicPr>
          <p:cNvPr id="3" name="Picture 2"/>
          <p:cNvPicPr>
            <a:picLocks noChangeAspect="1"/>
          </p:cNvPicPr>
          <p:nvPr/>
        </p:nvPicPr>
        <p:blipFill>
          <a:blip r:embed="rId3"/>
          <a:stretch>
            <a:fillRect/>
          </a:stretch>
        </p:blipFill>
        <p:spPr>
          <a:xfrm>
            <a:off x="1594104" y="1780032"/>
            <a:ext cx="5800344" cy="1853184"/>
          </a:xfrm>
          <a:prstGeom prst="rect">
            <a:avLst/>
          </a:prstGeom>
        </p:spPr>
      </p:pic>
      <p:sp>
        <p:nvSpPr>
          <p:cNvPr id="4" name="Rectangle 3"/>
          <p:cNvSpPr/>
          <p:nvPr/>
        </p:nvSpPr>
        <p:spPr>
          <a:xfrm>
            <a:off x="518160" y="798576"/>
            <a:ext cx="4352544" cy="469392"/>
          </a:xfrm>
          <a:prstGeom prst="rect">
            <a:avLst/>
          </a:prstGeom>
        </p:spPr>
        <p:txBody>
          <a:bodyPr wrap="none" lIns="0" tIns="0" rIns="0" bIns="0">
            <a:noAutofit/>
          </a:bodyPr>
          <a:lstStyle/>
          <a:p>
            <a:pPr indent="0"/>
            <a:r>
              <a:rPr lang="en-US" sz="3900" b="1">
                <a:solidFill>
                  <a:srgbClr val="FF0000"/>
                </a:solidFill>
                <a:latin typeface="Times New Roman"/>
              </a:rPr>
              <a:t>T wave morphology</a:t>
            </a:r>
          </a:p>
        </p:txBody>
      </p:sp>
      <p:sp>
        <p:nvSpPr>
          <p:cNvPr id="5" name="Rectangle 4"/>
          <p:cNvSpPr/>
          <p:nvPr/>
        </p:nvSpPr>
        <p:spPr>
          <a:xfrm>
            <a:off x="2072640" y="4130040"/>
            <a:ext cx="950976" cy="249936"/>
          </a:xfrm>
          <a:prstGeom prst="rect">
            <a:avLst/>
          </a:prstGeom>
        </p:spPr>
        <p:txBody>
          <a:bodyPr wrap="none" lIns="0" tIns="0" rIns="0" bIns="0">
            <a:noAutofit/>
          </a:bodyPr>
          <a:lstStyle/>
          <a:p>
            <a:pPr indent="0"/>
            <a:r>
              <a:rPr lang="en-US" sz="1800">
                <a:solidFill>
                  <a:srgbClr val="339933"/>
                </a:solidFill>
                <a:latin typeface="Arial"/>
              </a:rPr>
              <a:t>Upright T</a:t>
            </a:r>
          </a:p>
        </p:txBody>
      </p:sp>
      <p:sp>
        <p:nvSpPr>
          <p:cNvPr id="6" name="Rectangle 5"/>
          <p:cNvSpPr/>
          <p:nvPr/>
        </p:nvSpPr>
        <p:spPr>
          <a:xfrm>
            <a:off x="5809488" y="4130040"/>
            <a:ext cx="1036320" cy="204216"/>
          </a:xfrm>
          <a:prstGeom prst="rect">
            <a:avLst/>
          </a:prstGeom>
        </p:spPr>
        <p:txBody>
          <a:bodyPr wrap="none" lIns="0" tIns="0" rIns="0" bIns="0">
            <a:noAutofit/>
          </a:bodyPr>
          <a:lstStyle/>
          <a:p>
            <a:pPr indent="0"/>
            <a:r>
              <a:rPr lang="en-US" sz="1800">
                <a:solidFill>
                  <a:srgbClr val="339933"/>
                </a:solidFill>
                <a:latin typeface="Arial"/>
              </a:rPr>
              <a:t>Inverted T</a:t>
            </a:r>
          </a:p>
        </p:txBody>
      </p:sp>
      <p:sp>
        <p:nvSpPr>
          <p:cNvPr id="7" name="Rectangle 6"/>
          <p:cNvSpPr/>
          <p:nvPr/>
        </p:nvSpPr>
        <p:spPr>
          <a:xfrm>
            <a:off x="85344" y="6583680"/>
            <a:ext cx="140208" cy="204216"/>
          </a:xfrm>
          <a:prstGeom prst="rect">
            <a:avLst/>
          </a:prstGeom>
        </p:spPr>
        <p:txBody>
          <a:bodyPr wrap="none" lIns="0" tIns="0" rIns="0" bIns="0">
            <a:noAutofit/>
          </a:bodyPr>
          <a:lstStyle/>
          <a:p>
            <a:pPr indent="0"/>
            <a:r>
              <a:rPr lang="en-US" sz="1300" b="1">
                <a:solidFill>
                  <a:srgbClr val="FFFF00"/>
                </a:solidFill>
                <a:latin typeface="Calibri"/>
              </a:rPr>
              <a:t>8</a:t>
            </a:r>
          </a:p>
        </p:txBody>
      </p:sp>
    </p:spTree>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 y="6096"/>
            <a:ext cx="9131808" cy="1030224"/>
          </a:xfrm>
          <a:prstGeom prst="rect">
            <a:avLst/>
          </a:prstGeom>
        </p:spPr>
      </p:pic>
      <p:sp>
        <p:nvSpPr>
          <p:cNvPr id="3" name="Rectangle 2"/>
          <p:cNvSpPr/>
          <p:nvPr/>
        </p:nvSpPr>
        <p:spPr>
          <a:xfrm>
            <a:off x="414528" y="993648"/>
            <a:ext cx="5681472" cy="475488"/>
          </a:xfrm>
          <a:prstGeom prst="rect">
            <a:avLst/>
          </a:prstGeom>
        </p:spPr>
        <p:txBody>
          <a:bodyPr wrap="none" lIns="0" tIns="0" rIns="0" bIns="0">
            <a:noAutofit/>
          </a:bodyPr>
          <a:lstStyle/>
          <a:p>
            <a:pPr indent="0"/>
            <a:r>
              <a:rPr lang="en-US" sz="3900" b="1">
                <a:solidFill>
                  <a:srgbClr val="FF0000"/>
                </a:solidFill>
                <a:latin typeface="Times New Roman"/>
              </a:rPr>
              <a:t>Acute coronary syndrome</a:t>
            </a:r>
          </a:p>
        </p:txBody>
      </p:sp>
      <p:sp>
        <p:nvSpPr>
          <p:cNvPr id="4" name="Rectangle 3"/>
          <p:cNvSpPr/>
          <p:nvPr/>
        </p:nvSpPr>
        <p:spPr>
          <a:xfrm>
            <a:off x="402336" y="1642872"/>
            <a:ext cx="7851648" cy="676656"/>
          </a:xfrm>
          <a:prstGeom prst="rect">
            <a:avLst/>
          </a:prstGeom>
        </p:spPr>
        <p:txBody>
          <a:bodyPr lIns="0" tIns="0" rIns="0" bIns="0">
            <a:noAutofit/>
          </a:bodyPr>
          <a:lstStyle/>
          <a:p>
            <a:pPr marL="279400" indent="-279400">
              <a:lnSpc>
                <a:spcPts val="3144"/>
              </a:lnSpc>
              <a:spcAft>
                <a:spcPts val="210"/>
              </a:spcAft>
            </a:pPr>
            <a:r>
              <a:rPr lang="en-US" sz="2600">
                <a:solidFill>
                  <a:srgbClr val="0BD0D9"/>
                </a:solidFill>
                <a:latin typeface="Times New Roman"/>
              </a:rPr>
              <a:t>• </a:t>
            </a:r>
            <a:r>
              <a:rPr lang="en-US" sz="2600">
                <a:latin typeface="Times New Roman"/>
              </a:rPr>
              <a:t>Based on ECG and cardiac enzymes, ACS is classified into:</a:t>
            </a:r>
          </a:p>
        </p:txBody>
      </p:sp>
      <p:sp>
        <p:nvSpPr>
          <p:cNvPr id="5" name="Rectangle 4"/>
          <p:cNvSpPr/>
          <p:nvPr/>
        </p:nvSpPr>
        <p:spPr>
          <a:xfrm>
            <a:off x="789432" y="2502408"/>
            <a:ext cx="7485888" cy="1950720"/>
          </a:xfrm>
          <a:prstGeom prst="rect">
            <a:avLst/>
          </a:prstGeom>
        </p:spPr>
        <p:txBody>
          <a:bodyPr lIns="0" tIns="0" rIns="0" bIns="0">
            <a:noAutofit/>
          </a:bodyPr>
          <a:lstStyle/>
          <a:p>
            <a:pPr indent="0" algn="just">
              <a:spcBef>
                <a:spcPts val="210"/>
              </a:spcBef>
              <a:spcAft>
                <a:spcPts val="1050"/>
              </a:spcAft>
            </a:pPr>
            <a:r>
              <a:rPr lang="en-US" sz="2600">
                <a:solidFill>
                  <a:srgbClr val="0F6FC6"/>
                </a:solidFill>
                <a:latin typeface="Times New Roman"/>
              </a:rPr>
              <a:t>•    </a:t>
            </a:r>
            <a:r>
              <a:rPr lang="en-US" sz="2600">
                <a:latin typeface="Times New Roman"/>
              </a:rPr>
              <a:t>STEMI: ST elevation, elevated cardiac enzymes</a:t>
            </a:r>
          </a:p>
          <a:p>
            <a:pPr marL="260604" indent="-241300">
              <a:lnSpc>
                <a:spcPts val="2880"/>
              </a:lnSpc>
              <a:spcAft>
                <a:spcPts val="210"/>
              </a:spcAft>
            </a:pPr>
            <a:r>
              <a:rPr lang="en-US" sz="2600">
                <a:solidFill>
                  <a:srgbClr val="0F6FC6"/>
                </a:solidFill>
                <a:latin typeface="Times New Roman"/>
              </a:rPr>
              <a:t>•    </a:t>
            </a:r>
            <a:r>
              <a:rPr lang="en-US" sz="2600">
                <a:latin typeface="Times New Roman"/>
              </a:rPr>
              <a:t>NSTEMI: ST depression, T-wave inversion, elevated cardiac enzymes</a:t>
            </a:r>
          </a:p>
          <a:p>
            <a:pPr marL="260604" indent="-241300">
              <a:lnSpc>
                <a:spcPts val="2880"/>
              </a:lnSpc>
            </a:pPr>
            <a:r>
              <a:rPr lang="en-US" sz="2600">
                <a:solidFill>
                  <a:srgbClr val="0F6FC6"/>
                </a:solidFill>
                <a:latin typeface="Times New Roman"/>
              </a:rPr>
              <a:t>•    </a:t>
            </a:r>
            <a:r>
              <a:rPr lang="en-US" sz="2600">
                <a:latin typeface="Times New Roman"/>
              </a:rPr>
              <a:t>Unstable Angina: Non specific EKG changes, normal cardiac enzymes</a:t>
            </a:r>
          </a:p>
        </p:txBody>
      </p:sp>
    </p:spTree>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66344" y="1447800"/>
            <a:ext cx="969264" cy="316992"/>
          </a:xfrm>
          <a:prstGeom prst="rect">
            <a:avLst/>
          </a:prstGeom>
        </p:spPr>
        <p:txBody>
          <a:bodyPr wrap="none" lIns="0" tIns="0" rIns="0" bIns="0">
            <a:noAutofit/>
          </a:bodyPr>
          <a:lstStyle/>
          <a:p>
            <a:pPr indent="0">
              <a:spcAft>
                <a:spcPts val="1260"/>
              </a:spcAft>
            </a:pPr>
            <a:r>
              <a:rPr lang="en-US" sz="3600" b="1">
                <a:solidFill>
                  <a:srgbClr val="FF0000"/>
                </a:solidFill>
                <a:latin typeface="Times New Roman"/>
              </a:rPr>
              <a:t>ECG</a:t>
            </a:r>
          </a:p>
        </p:txBody>
      </p:sp>
      <p:sp>
        <p:nvSpPr>
          <p:cNvPr id="4" name="Rectangle 3"/>
          <p:cNvSpPr/>
          <p:nvPr/>
        </p:nvSpPr>
        <p:spPr>
          <a:xfrm>
            <a:off x="822960" y="2026920"/>
            <a:ext cx="3980688" cy="856488"/>
          </a:xfrm>
          <a:prstGeom prst="rect">
            <a:avLst/>
          </a:prstGeom>
        </p:spPr>
        <p:txBody>
          <a:bodyPr lIns="0" tIns="0" rIns="0" bIns="0">
            <a:noAutofit/>
          </a:bodyPr>
          <a:lstStyle/>
          <a:p>
            <a:pPr indent="0">
              <a:lnSpc>
                <a:spcPts val="5304"/>
              </a:lnSpc>
            </a:pPr>
            <a:r>
              <a:rPr lang="en-US" sz="2200">
                <a:latin typeface="Times New Roman"/>
              </a:rPr>
              <a:t>First point of entry into ACS algorithm Abnormal or normal</a:t>
            </a:r>
          </a:p>
        </p:txBody>
      </p:sp>
      <p:sp>
        <p:nvSpPr>
          <p:cNvPr id="5" name="Rectangle 4"/>
          <p:cNvSpPr/>
          <p:nvPr/>
        </p:nvSpPr>
        <p:spPr>
          <a:xfrm>
            <a:off x="819912" y="3377184"/>
            <a:ext cx="5077968" cy="231648"/>
          </a:xfrm>
          <a:prstGeom prst="rect">
            <a:avLst/>
          </a:prstGeom>
        </p:spPr>
        <p:txBody>
          <a:bodyPr wrap="none" lIns="0" tIns="0" rIns="0" bIns="0">
            <a:noAutofit/>
          </a:bodyPr>
          <a:lstStyle/>
          <a:p>
            <a:pPr indent="0">
              <a:lnSpc>
                <a:spcPts val="5304"/>
              </a:lnSpc>
            </a:pPr>
            <a:r>
              <a:rPr lang="en-US" sz="2200">
                <a:latin typeface="Times New Roman"/>
              </a:rPr>
              <a:t>Neither 100% sensitive or 100% specific for AMI</a:t>
            </a:r>
          </a:p>
        </p:txBody>
      </p:sp>
      <p:sp>
        <p:nvSpPr>
          <p:cNvPr id="6" name="Rectangle 5"/>
          <p:cNvSpPr/>
          <p:nvPr/>
        </p:nvSpPr>
        <p:spPr>
          <a:xfrm>
            <a:off x="838200" y="4053840"/>
            <a:ext cx="5940552" cy="231648"/>
          </a:xfrm>
          <a:prstGeom prst="rect">
            <a:avLst/>
          </a:prstGeom>
        </p:spPr>
        <p:txBody>
          <a:bodyPr wrap="none" lIns="0" tIns="0" rIns="0" bIns="0">
            <a:noAutofit/>
          </a:bodyPr>
          <a:lstStyle/>
          <a:p>
            <a:pPr indent="0">
              <a:lnSpc>
                <a:spcPts val="5304"/>
              </a:lnSpc>
            </a:pPr>
            <a:r>
              <a:rPr lang="en-US" sz="2200">
                <a:latin typeface="Times New Roman"/>
              </a:rPr>
              <a:t>Single ECG for AMI - sensitivity of 60%, specificity 90%</a:t>
            </a:r>
          </a:p>
        </p:txBody>
      </p:sp>
      <p:sp>
        <p:nvSpPr>
          <p:cNvPr id="7" name="Rectangle 6"/>
          <p:cNvSpPr/>
          <p:nvPr/>
        </p:nvSpPr>
        <p:spPr>
          <a:xfrm>
            <a:off x="826008" y="4727448"/>
            <a:ext cx="6056376" cy="231648"/>
          </a:xfrm>
          <a:prstGeom prst="rect">
            <a:avLst/>
          </a:prstGeom>
        </p:spPr>
        <p:txBody>
          <a:bodyPr wrap="none" lIns="0" tIns="0" rIns="0" bIns="0">
            <a:noAutofit/>
          </a:bodyPr>
          <a:lstStyle/>
          <a:p>
            <a:pPr indent="0">
              <a:lnSpc>
                <a:spcPts val="5304"/>
              </a:lnSpc>
            </a:pPr>
            <a:r>
              <a:rPr lang="en-US" sz="2200">
                <a:latin typeface="Times New Roman"/>
              </a:rPr>
              <a:t>Represents single point in time -needs to be read in context</a:t>
            </a:r>
          </a:p>
        </p:txBody>
      </p:sp>
      <p:sp>
        <p:nvSpPr>
          <p:cNvPr id="8" name="Rectangle 7"/>
          <p:cNvSpPr/>
          <p:nvPr/>
        </p:nvSpPr>
        <p:spPr>
          <a:xfrm>
            <a:off x="819912" y="5404104"/>
            <a:ext cx="7086600" cy="505968"/>
          </a:xfrm>
          <a:prstGeom prst="rect">
            <a:avLst/>
          </a:prstGeom>
        </p:spPr>
        <p:txBody>
          <a:bodyPr lIns="0" tIns="0" rIns="0" bIns="0">
            <a:noAutofit/>
          </a:bodyPr>
          <a:lstStyle/>
          <a:p>
            <a:pPr indent="0">
              <a:lnSpc>
                <a:spcPts val="2160"/>
              </a:lnSpc>
            </a:pPr>
            <a:r>
              <a:rPr lang="en-US" sz="2200">
                <a:latin typeface="Times New Roman"/>
              </a:rPr>
              <a:t>Normal ECG does not exclude ACS - 1-6% proven to have AMI, 4% unstable angina</a:t>
            </a:r>
          </a:p>
        </p:txBody>
      </p:sp>
    </p:spTree>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60248" y="1304544"/>
            <a:ext cx="3182112" cy="387096"/>
          </a:xfrm>
          <a:prstGeom prst="rect">
            <a:avLst/>
          </a:prstGeom>
        </p:spPr>
        <p:txBody>
          <a:bodyPr wrap="none" lIns="0" tIns="0" rIns="0" bIns="0">
            <a:noAutofit/>
          </a:bodyPr>
          <a:lstStyle/>
          <a:p>
            <a:pPr marL="85852" indent="0">
              <a:spcBef>
                <a:spcPts val="1470"/>
              </a:spcBef>
              <a:spcAft>
                <a:spcPts val="1680"/>
              </a:spcAft>
            </a:pPr>
            <a:r>
              <a:rPr lang="en-US" sz="3900" b="1">
                <a:solidFill>
                  <a:srgbClr val="FF0000"/>
                </a:solidFill>
                <a:latin typeface="Times New Roman"/>
              </a:rPr>
              <a:t>GUIDELINES</a:t>
            </a:r>
          </a:p>
        </p:txBody>
      </p:sp>
      <p:sp>
        <p:nvSpPr>
          <p:cNvPr id="4" name="Rectangle 3"/>
          <p:cNvSpPr/>
          <p:nvPr/>
        </p:nvSpPr>
        <p:spPr>
          <a:xfrm>
            <a:off x="551688" y="2011680"/>
            <a:ext cx="7952232" cy="3051048"/>
          </a:xfrm>
          <a:prstGeom prst="rect">
            <a:avLst/>
          </a:prstGeom>
        </p:spPr>
        <p:txBody>
          <a:bodyPr lIns="0" tIns="0" rIns="0" bIns="0">
            <a:noAutofit/>
          </a:bodyPr>
          <a:lstStyle/>
          <a:p>
            <a:pPr marL="273812" indent="-279400">
              <a:lnSpc>
                <a:spcPts val="2400"/>
              </a:lnSpc>
              <a:spcBef>
                <a:spcPts val="1680"/>
              </a:spcBef>
              <a:spcAft>
                <a:spcPts val="210"/>
              </a:spcAft>
            </a:pPr>
            <a:r>
              <a:rPr lang="en-US" sz="2200">
                <a:solidFill>
                  <a:srgbClr val="0BD0D9"/>
                </a:solidFill>
                <a:latin typeface="Times New Roman"/>
              </a:rPr>
              <a:t>*    </a:t>
            </a:r>
            <a:r>
              <a:rPr lang="en-US" sz="2200">
                <a:latin typeface="Times New Roman"/>
              </a:rPr>
              <a:t>Initial 12 lead ECG - goal door to ECG time 10min, read by experienced doctor (Class 1 B)</a:t>
            </a:r>
          </a:p>
          <a:p>
            <a:pPr marL="273812" indent="-279400">
              <a:lnSpc>
                <a:spcPts val="2376"/>
              </a:lnSpc>
              <a:spcAft>
                <a:spcPts val="2310"/>
              </a:spcAft>
            </a:pPr>
            <a:r>
              <a:rPr lang="en-US" sz="2200">
                <a:solidFill>
                  <a:srgbClr val="0BD0D9"/>
                </a:solidFill>
                <a:latin typeface="Times New Roman"/>
              </a:rPr>
              <a:t>*    </a:t>
            </a:r>
            <a:r>
              <a:rPr lang="en-US" sz="2200">
                <a:latin typeface="Times New Roman"/>
              </a:rPr>
              <a:t>If ECG not diagnostic/high suspicion of ACS - serial ECGs initially 15 -30 min intervals (Class 1 B)</a:t>
            </a:r>
          </a:p>
          <a:p>
            <a:pPr indent="0" algn="just">
              <a:spcAft>
                <a:spcPts val="2730"/>
              </a:spcAft>
            </a:pPr>
            <a:r>
              <a:rPr lang="en-US" sz="2200">
                <a:solidFill>
                  <a:srgbClr val="0BD0D9"/>
                </a:solidFill>
                <a:latin typeface="Times New Roman"/>
              </a:rPr>
              <a:t>*    </a:t>
            </a:r>
            <a:r>
              <a:rPr lang="en-US" sz="2200">
                <a:latin typeface="Times New Roman"/>
              </a:rPr>
              <a:t>ECG adjuncts - leads V7 -V9, RV 4 (Class 2a B)</a:t>
            </a:r>
          </a:p>
          <a:p>
            <a:pPr marL="273812" indent="-279400">
              <a:lnSpc>
                <a:spcPts val="2400"/>
              </a:lnSpc>
            </a:pPr>
            <a:r>
              <a:rPr lang="en-US" sz="2200">
                <a:solidFill>
                  <a:srgbClr val="0BD0D9"/>
                </a:solidFill>
                <a:latin typeface="Times New Roman"/>
              </a:rPr>
              <a:t>*    </a:t>
            </a:r>
            <a:r>
              <a:rPr lang="en-US" sz="2200">
                <a:latin typeface="Times New Roman"/>
              </a:rPr>
              <a:t>Continuous 12 lead ECG monitoring reasonable alternative to serial ECGs (Class 2a B)</a:t>
            </a:r>
          </a:p>
        </p:txBody>
      </p:sp>
    </p:spTree>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36320"/>
          </a:xfrm>
          <a:prstGeom prst="rect">
            <a:avLst/>
          </a:prstGeom>
        </p:spPr>
      </p:pic>
      <p:sp>
        <p:nvSpPr>
          <p:cNvPr id="3" name="Rectangle 2"/>
          <p:cNvSpPr/>
          <p:nvPr/>
        </p:nvSpPr>
        <p:spPr>
          <a:xfrm>
            <a:off x="448056" y="1030224"/>
            <a:ext cx="7269480" cy="441960"/>
          </a:xfrm>
          <a:prstGeom prst="rect">
            <a:avLst/>
          </a:prstGeom>
        </p:spPr>
        <p:txBody>
          <a:bodyPr wrap="none" lIns="0" tIns="0" rIns="0" bIns="0">
            <a:noAutofit/>
          </a:bodyPr>
          <a:lstStyle/>
          <a:p>
            <a:pPr indent="0">
              <a:spcAft>
                <a:spcPts val="3150"/>
              </a:spcAft>
            </a:pPr>
            <a:r>
              <a:rPr lang="en-US" sz="3600" b="1">
                <a:solidFill>
                  <a:srgbClr val="FF0000"/>
                </a:solidFill>
                <a:latin typeface="Times New Roman"/>
              </a:rPr>
              <a:t>Evaluating for ST Segment Elevation</a:t>
            </a:r>
          </a:p>
        </p:txBody>
      </p:sp>
      <p:sp>
        <p:nvSpPr>
          <p:cNvPr id="4" name="Rectangle 3"/>
          <p:cNvSpPr/>
          <p:nvPr/>
        </p:nvSpPr>
        <p:spPr>
          <a:xfrm>
            <a:off x="813816" y="1926336"/>
            <a:ext cx="7778496" cy="3483864"/>
          </a:xfrm>
          <a:prstGeom prst="rect">
            <a:avLst/>
          </a:prstGeom>
        </p:spPr>
        <p:txBody>
          <a:bodyPr lIns="0" tIns="0" rIns="0" bIns="0">
            <a:noAutofit/>
          </a:bodyPr>
          <a:lstStyle/>
          <a:p>
            <a:pPr indent="0" algn="just">
              <a:lnSpc>
                <a:spcPts val="5328"/>
              </a:lnSpc>
              <a:spcBef>
                <a:spcPts val="3150"/>
              </a:spcBef>
            </a:pPr>
            <a:r>
              <a:rPr lang="en-US" sz="2600">
                <a:latin typeface="Times New Roman"/>
              </a:rPr>
              <a:t>Locate the J-point</a:t>
            </a:r>
          </a:p>
          <a:p>
            <a:pPr indent="0" algn="just">
              <a:lnSpc>
                <a:spcPts val="5328"/>
              </a:lnSpc>
            </a:pPr>
            <a:r>
              <a:rPr lang="en-US" sz="2600">
                <a:latin typeface="Times New Roman"/>
              </a:rPr>
              <a:t>Identify/estimate where the isoelectric line is noted to be</a:t>
            </a:r>
          </a:p>
          <a:p>
            <a:pPr indent="0" algn="just">
              <a:lnSpc>
                <a:spcPts val="5328"/>
              </a:lnSpc>
            </a:pPr>
            <a:r>
              <a:rPr lang="en-US" sz="2600">
                <a:latin typeface="Times New Roman"/>
              </a:rPr>
              <a:t>Compare the level of the ST segment to the isoelectric line</a:t>
            </a:r>
          </a:p>
          <a:p>
            <a:pPr marR="83312" indent="0" algn="just">
              <a:lnSpc>
                <a:spcPts val="4680"/>
              </a:lnSpc>
            </a:pPr>
            <a:r>
              <a:rPr lang="en-US" sz="2600">
                <a:latin typeface="Times New Roman"/>
              </a:rPr>
              <a:t>Elevation (or depression) is significant if more than 1 mm (one small box) is seen in 2 or more leads facing the same anatomical area of the heart</a:t>
            </a:r>
          </a:p>
        </p:txBody>
      </p:sp>
    </p:spTree>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1168"/>
            <a:ext cx="9144000" cy="3883152"/>
          </a:xfrm>
          <a:prstGeom prst="rect">
            <a:avLst/>
          </a:prstGeom>
        </p:spPr>
      </p:pic>
      <p:sp>
        <p:nvSpPr>
          <p:cNvPr id="3" name="Rectangle 2"/>
          <p:cNvSpPr/>
          <p:nvPr/>
        </p:nvSpPr>
        <p:spPr>
          <a:xfrm>
            <a:off x="731520" y="4209288"/>
            <a:ext cx="7424928" cy="176784"/>
          </a:xfrm>
          <a:prstGeom prst="rect">
            <a:avLst/>
          </a:prstGeom>
        </p:spPr>
        <p:txBody>
          <a:bodyPr wrap="none" lIns="0" tIns="0" rIns="0" bIns="0">
            <a:noAutofit/>
          </a:bodyPr>
          <a:lstStyle/>
          <a:p>
            <a:pPr marL="3721100" indent="0"/>
            <a:r>
              <a:rPr lang="en-US" sz="1400">
                <a:latin typeface="Times New Roman"/>
              </a:rPr>
              <a:t>QRS Complex</a:t>
            </a:r>
          </a:p>
        </p:txBody>
      </p:sp>
      <p:sp>
        <p:nvSpPr>
          <p:cNvPr id="4" name="Rectangle 3"/>
          <p:cNvSpPr/>
          <p:nvPr/>
        </p:nvSpPr>
        <p:spPr>
          <a:xfrm>
            <a:off x="731520" y="4916424"/>
            <a:ext cx="7424928" cy="1609344"/>
          </a:xfrm>
          <a:prstGeom prst="rect">
            <a:avLst/>
          </a:prstGeom>
        </p:spPr>
        <p:txBody>
          <a:bodyPr lIns="0" tIns="0" rIns="0" bIns="0">
            <a:noAutofit/>
          </a:bodyPr>
          <a:lstStyle/>
          <a:p>
            <a:pPr marR="206248" indent="0">
              <a:lnSpc>
                <a:spcPts val="3072"/>
              </a:lnSpc>
              <a:spcAft>
                <a:spcPts val="420"/>
              </a:spcAft>
            </a:pPr>
            <a:r>
              <a:rPr lang="en-US" sz="2600">
                <a:latin typeface="Times New Roman"/>
              </a:rPr>
              <a:t>J point - where the QRS complex and ST segment meet</a:t>
            </a:r>
          </a:p>
          <a:p>
            <a:pPr indent="0">
              <a:lnSpc>
                <a:spcPts val="3120"/>
              </a:lnSpc>
            </a:pPr>
            <a:r>
              <a:rPr lang="en-US" sz="2600">
                <a:latin typeface="Times New Roman"/>
              </a:rPr>
              <a:t>ST segment elevation - evaluated 0.04 seconds (one small box) after J point</a:t>
            </a:r>
          </a:p>
        </p:txBody>
      </p:sp>
    </p:spTree>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400800" cy="6858000"/>
          </a:xfrm>
          <a:prstGeom prst="rect">
            <a:avLst/>
          </a:prstGeom>
        </p:spPr>
      </p:pic>
      <p:sp>
        <p:nvSpPr>
          <p:cNvPr id="3" name="Rectangle 2"/>
          <p:cNvSpPr/>
          <p:nvPr/>
        </p:nvSpPr>
        <p:spPr>
          <a:xfrm>
            <a:off x="6656832" y="289560"/>
            <a:ext cx="2368296" cy="1639824"/>
          </a:xfrm>
          <a:prstGeom prst="rect">
            <a:avLst/>
          </a:prstGeom>
        </p:spPr>
        <p:txBody>
          <a:bodyPr lIns="0" tIns="0" rIns="0" bIns="0">
            <a:noAutofit/>
          </a:bodyPr>
          <a:lstStyle/>
          <a:p>
            <a:pPr indent="-254000">
              <a:lnSpc>
                <a:spcPts val="3360"/>
              </a:lnSpc>
            </a:pPr>
            <a:r>
              <a:rPr lang="en-US" sz="2600">
                <a:solidFill>
                  <a:srgbClr val="0BD0D9"/>
                </a:solidFill>
                <a:latin typeface="Times New Roman"/>
              </a:rPr>
              <a:t>*</a:t>
            </a:r>
            <a:r>
              <a:rPr lang="en-US" sz="2600">
                <a:latin typeface="Times New Roman"/>
              </a:rPr>
              <a:t>Coved shape usually</a:t>
            </a:r>
          </a:p>
          <a:p>
            <a:pPr indent="0" algn="just">
              <a:lnSpc>
                <a:spcPts val="3360"/>
              </a:lnSpc>
              <a:spcAft>
                <a:spcPts val="3150"/>
              </a:spcAft>
            </a:pPr>
            <a:r>
              <a:rPr lang="en-US" sz="2600">
                <a:latin typeface="Times New Roman"/>
              </a:rPr>
              <a:t>indicates acute injury.</a:t>
            </a:r>
          </a:p>
        </p:txBody>
      </p:sp>
      <p:sp>
        <p:nvSpPr>
          <p:cNvPr id="4" name="Rectangle 3"/>
          <p:cNvSpPr/>
          <p:nvPr/>
        </p:nvSpPr>
        <p:spPr>
          <a:xfrm>
            <a:off x="6656832" y="2560320"/>
            <a:ext cx="2362200" cy="2529840"/>
          </a:xfrm>
          <a:prstGeom prst="rect">
            <a:avLst/>
          </a:prstGeom>
        </p:spPr>
        <p:txBody>
          <a:bodyPr lIns="0" tIns="0" rIns="0" bIns="0">
            <a:noAutofit/>
          </a:bodyPr>
          <a:lstStyle/>
          <a:p>
            <a:pPr indent="-254000">
              <a:lnSpc>
                <a:spcPts val="3336"/>
              </a:lnSpc>
              <a:spcBef>
                <a:spcPts val="3150"/>
              </a:spcBef>
            </a:pPr>
            <a:r>
              <a:rPr lang="en-US" sz="2600">
                <a:solidFill>
                  <a:srgbClr val="0BD0D9"/>
                </a:solidFill>
                <a:latin typeface="Times New Roman"/>
              </a:rPr>
              <a:t>* </a:t>
            </a:r>
            <a:r>
              <a:rPr lang="en-US" sz="2600">
                <a:latin typeface="Times New Roman"/>
              </a:rPr>
              <a:t>Concave shape is usually benign especially if patient is asymptomatic.</a:t>
            </a:r>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TotalTime>
  <Words>4630</Words>
  <Application>Microsoft Office PowerPoint</Application>
  <PresentationFormat>Custom</PresentationFormat>
  <Paragraphs>773</Paragraphs>
  <Slides>170</Slides>
  <Notes>0</Notes>
  <HiddenSlides>0</HiddenSlides>
  <MMClips>0</MMClips>
  <ScaleCrop>false</ScaleCrop>
  <HeadingPairs>
    <vt:vector size="4" baseType="variant">
      <vt:variant>
        <vt:lpstr>Theme</vt:lpstr>
      </vt:variant>
      <vt:variant>
        <vt:i4>1</vt:i4>
      </vt:variant>
      <vt:variant>
        <vt:lpstr>Slide Titles</vt:lpstr>
      </vt:variant>
      <vt:variant>
        <vt:i4>170</vt:i4>
      </vt:variant>
    </vt:vector>
  </HeadingPairs>
  <TitlesOfParts>
    <vt:vector size="17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Joshi, Darshan (TR Technology)</dc:creator>
  <cp:lastModifiedBy>Admin</cp:lastModifiedBy>
  <cp:revision>7</cp:revision>
  <dcterms:modified xsi:type="dcterms:W3CDTF">2023-11-17T11:47:58Z</dcterms:modified>
</cp:coreProperties>
</file>