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-35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376" y="1453896"/>
            <a:ext cx="8433816" cy="1139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1260"/>
              </a:spcAft>
            </a:pPr>
            <a:r>
              <a:rPr lang="en-US" sz="3500" b="1" spc="-50" dirty="0">
                <a:solidFill>
                  <a:srgbClr val="1054CB"/>
                </a:solidFill>
                <a:latin typeface="Arial"/>
              </a:rPr>
              <a:t>CPR (Cardiopulmonary Resuscitation)</a:t>
            </a:r>
          </a:p>
          <a:p>
            <a:r>
              <a:rPr lang="en-US" sz="4600" b="1" spc="-50" dirty="0" smtClean="0">
                <a:solidFill>
                  <a:srgbClr val="1054CB"/>
                </a:solidFill>
                <a:latin typeface="Arial"/>
              </a:rPr>
              <a:t>Guide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r>
              <a:rPr lang="en-US" sz="4800" b="1" dirty="0" smtClean="0">
                <a:solidFill>
                  <a:srgbClr val="C00000"/>
                </a:solidFill>
              </a:rPr>
              <a:t>                                                             </a:t>
            </a:r>
            <a:r>
              <a:rPr lang="en-US" sz="4800" b="1" dirty="0" smtClean="0">
                <a:solidFill>
                  <a:srgbClr val="C00000"/>
                </a:solidFill>
              </a:rPr>
              <a:t>                          </a:t>
            </a:r>
            <a:r>
              <a:rPr lang="en-US" sz="1200" b="1" dirty="0" smtClean="0">
                <a:solidFill>
                  <a:srgbClr val="C00000"/>
                </a:solidFill>
              </a:rPr>
              <a:t>Dr</a:t>
            </a:r>
            <a:r>
              <a:rPr lang="en-US" sz="1200" b="1" dirty="0" smtClean="0">
                <a:solidFill>
                  <a:srgbClr val="C00000"/>
                </a:solidFill>
              </a:rPr>
              <a:t>. Viral </a:t>
            </a:r>
            <a:r>
              <a:rPr lang="en-US" sz="1200" b="1" dirty="0" smtClean="0">
                <a:solidFill>
                  <a:srgbClr val="C00000"/>
                </a:solidFill>
              </a:rPr>
              <a:t>Gandhi</a:t>
            </a:r>
          </a:p>
          <a:p>
            <a:r>
              <a:rPr lang="en-US" sz="1200" b="1" dirty="0" smtClean="0">
                <a:solidFill>
                  <a:srgbClr val="C00000"/>
                </a:solidFill>
              </a:rPr>
              <a:t>MD </a:t>
            </a:r>
            <a:r>
              <a:rPr lang="en-US" sz="1200" b="1" dirty="0" smtClean="0">
                <a:solidFill>
                  <a:srgbClr val="C00000"/>
                </a:solidFill>
              </a:rPr>
              <a:t>, </a:t>
            </a:r>
            <a:r>
              <a:rPr lang="en-US" sz="1200" b="1" dirty="0" err="1" smtClean="0">
                <a:solidFill>
                  <a:srgbClr val="C00000"/>
                </a:solidFill>
              </a:rPr>
              <a:t>DrNB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cardiololgy</a:t>
            </a:r>
            <a:endParaRPr lang="en-US" sz="1200" b="1" dirty="0" smtClean="0">
              <a:solidFill>
                <a:srgbClr val="C00000"/>
              </a:solidFill>
            </a:endParaRPr>
          </a:p>
          <a:p>
            <a:r>
              <a:rPr lang="en-US" sz="1200" b="1" dirty="0" smtClean="0">
                <a:solidFill>
                  <a:srgbClr val="C00000"/>
                </a:solidFill>
              </a:rPr>
              <a:t>                          </a:t>
            </a:r>
            <a:r>
              <a:rPr lang="en-US" sz="1200" b="1" dirty="0" smtClean="0">
                <a:solidFill>
                  <a:srgbClr val="C00000"/>
                </a:solidFill>
              </a:rPr>
              <a:t>assist </a:t>
            </a:r>
            <a:r>
              <a:rPr lang="en-US" sz="1200" b="1" dirty="0" smtClean="0">
                <a:solidFill>
                  <a:srgbClr val="C00000"/>
                </a:solidFill>
              </a:rPr>
              <a:t>professor ,dept </a:t>
            </a:r>
            <a:r>
              <a:rPr lang="en-US" sz="1200" b="1" dirty="0" smtClean="0">
                <a:solidFill>
                  <a:srgbClr val="C00000"/>
                </a:solidFill>
              </a:rPr>
              <a:t>of cardiology</a:t>
            </a:r>
            <a:br>
              <a:rPr lang="en-US" sz="1200" b="1" dirty="0" smtClean="0">
                <a:solidFill>
                  <a:srgbClr val="C00000"/>
                </a:solidFill>
              </a:rPr>
            </a:br>
            <a:r>
              <a:rPr lang="en-US" sz="1200" b="1" dirty="0" smtClean="0">
                <a:solidFill>
                  <a:srgbClr val="C00000"/>
                </a:solidFill>
              </a:rPr>
              <a:t>                    SBKS medical inst and research centre ,</a:t>
            </a:r>
            <a:br>
              <a:rPr lang="en-US" sz="1200" b="1" dirty="0" smtClean="0">
                <a:solidFill>
                  <a:srgbClr val="C00000"/>
                </a:solidFill>
              </a:rPr>
            </a:br>
            <a:r>
              <a:rPr lang="en-US" sz="1200" b="1" dirty="0" smtClean="0">
                <a:solidFill>
                  <a:srgbClr val="C00000"/>
                </a:solidFill>
              </a:rPr>
              <a:t>  </a:t>
            </a:r>
            <a:r>
              <a:rPr lang="en-US" sz="1200" b="1" dirty="0" err="1" smtClean="0">
                <a:solidFill>
                  <a:srgbClr val="C00000"/>
                </a:solidFill>
              </a:rPr>
              <a:t>sumandeep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vidyapeeth</a:t>
            </a:r>
            <a:r>
              <a:rPr lang="en-US" sz="1200" b="1" dirty="0" smtClean="0">
                <a:solidFill>
                  <a:srgbClr val="C00000"/>
                </a:solidFill>
              </a:rPr>
              <a:t> deemed to be university</a:t>
            </a:r>
            <a:endParaRPr lang="en-US" sz="1200" dirty="0" smtClean="0"/>
          </a:p>
          <a:p>
            <a:pPr indent="0" algn="ctr"/>
            <a:endParaRPr lang="en-US" sz="4600" b="1" spc="-50" dirty="0" smtClean="0">
              <a:solidFill>
                <a:srgbClr val="1054CB"/>
              </a:solidFill>
              <a:latin typeface="Arial"/>
            </a:endParaRPr>
          </a:p>
          <a:p>
            <a:pPr indent="0" algn="ctr"/>
            <a:endParaRPr lang="en-US" sz="4600" b="1" spc="-50" dirty="0">
              <a:solidFill>
                <a:srgbClr val="1054CB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84" y="2115312"/>
            <a:ext cx="7269480" cy="25237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94888" y="402336"/>
            <a:ext cx="2551176" cy="274320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2100"/>
              </a:spcAft>
            </a:pPr>
            <a:r>
              <a:rPr lang="en-US" sz="1700" b="1">
                <a:latin typeface="Arial"/>
              </a:rPr>
              <a:t>Chest Compressions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573024" y="1002792"/>
            <a:ext cx="5334000" cy="2164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Bef>
                <a:spcPts val="2100"/>
              </a:spcBef>
              <a:spcAft>
                <a:spcPts val="3150"/>
              </a:spcAft>
            </a:pPr>
            <a:r>
              <a:rPr lang="en-US" sz="1500">
                <a:latin typeface="Arial"/>
              </a:rPr>
              <a:t>• Make sure the person is lying faceup on a firm, flat surface.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3024" y="1746504"/>
            <a:ext cx="3758184" cy="2042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3150"/>
              </a:spcBef>
            </a:pPr>
            <a:r>
              <a:rPr lang="en-US" sz="1500">
                <a:latin typeface="Arial"/>
              </a:rPr>
              <a:t>• Position your hands as described below: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202" y="269543"/>
            <a:ext cx="2906974" cy="435022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543"/>
            <a:ext cx="2924032" cy="435022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464" y="524256"/>
            <a:ext cx="3749040" cy="40995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256"/>
            <a:ext cx="3307080" cy="40995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928" y="64008"/>
            <a:ext cx="6489192" cy="34777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41120" y="1289304"/>
            <a:ext cx="4233672" cy="2865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solidFill>
                  <a:srgbClr val="2695D1"/>
                </a:solidFill>
                <a:latin typeface="Arial"/>
              </a:rPr>
              <a:t>Lift your hands slightly off the chest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765048" y="4011168"/>
            <a:ext cx="7598664" cy="2865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latin typeface="Arial"/>
              </a:rPr>
              <a:t>Try not to interrupt compressions for more than 10 seconds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472" y="920496"/>
            <a:ext cx="4282440" cy="27645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14928" y="265176"/>
            <a:ext cx="1923288" cy="268224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latin typeface="Arial"/>
              </a:rPr>
              <a:t>Rescue Breathing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5296" y="1304544"/>
            <a:ext cx="2712720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14280"/>
              </a:spcAft>
            </a:pPr>
            <a:r>
              <a:rPr lang="en-US" sz="1500">
                <a:latin typeface="Arial"/>
              </a:rPr>
              <a:t>breaths, </a:t>
            </a:r>
            <a:r>
              <a:rPr lang="en-US" sz="1700" b="1">
                <a:latin typeface="Arial"/>
              </a:rPr>
              <a:t>open the airway</a:t>
            </a:r>
          </a:p>
        </p:txBody>
      </p:sp>
      <p:sp>
        <p:nvSpPr>
          <p:cNvPr id="5" name="Rectangle 4"/>
          <p:cNvSpPr/>
          <p:nvPr/>
        </p:nvSpPr>
        <p:spPr>
          <a:xfrm>
            <a:off x="1539240" y="4114800"/>
            <a:ext cx="6062472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14280"/>
              </a:spcBef>
            </a:pPr>
            <a:r>
              <a:rPr lang="en-US" sz="1700" b="1">
                <a:latin typeface="Arial"/>
              </a:rPr>
              <a:t>Give sets of 30 compressions and 2 breaths (30:2)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832" y="332232"/>
            <a:ext cx="8013192" cy="262128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4410"/>
              </a:spcAft>
            </a:pPr>
            <a:r>
              <a:rPr lang="en-US" sz="1700" b="1">
                <a:latin typeface="Arial"/>
              </a:rPr>
              <a:t>When you give breaths, the breath need to make the chest rise visibly</a:t>
            </a:r>
          </a:p>
        </p:txBody>
      </p:sp>
      <p:sp>
        <p:nvSpPr>
          <p:cNvPr id="3" name="Rectangle 2"/>
          <p:cNvSpPr/>
          <p:nvPr/>
        </p:nvSpPr>
        <p:spPr>
          <a:xfrm>
            <a:off x="365760" y="1322832"/>
            <a:ext cx="8022336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4410"/>
              </a:spcBef>
              <a:spcAft>
                <a:spcPts val="3780"/>
              </a:spcAft>
            </a:pPr>
            <a:r>
              <a:rPr lang="en-US" sz="1600">
                <a:latin typeface="Arial"/>
              </a:rPr>
              <a:t>When you can see the chest rise, you know you have given an effective breath.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50536" y="2206752"/>
            <a:ext cx="1036320" cy="408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680"/>
              </a:lnSpc>
              <a:spcBef>
                <a:spcPts val="3780"/>
              </a:spcBef>
            </a:pPr>
            <a:r>
              <a:rPr lang="en-US" sz="1600">
                <a:solidFill>
                  <a:srgbClr val="282425"/>
                </a:solidFill>
                <a:latin typeface="Franklin Gothic Medium"/>
              </a:rPr>
              <a:t>watch for chest rising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040" y="3206496"/>
            <a:ext cx="2493264" cy="12009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96056" y="381000"/>
            <a:ext cx="2249424" cy="225552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940"/>
              </a:spcAft>
            </a:pPr>
            <a:r>
              <a:rPr lang="en-US" sz="1700" b="1">
                <a:latin typeface="Arial"/>
              </a:rPr>
              <a:t>Provide CPR Until:</a:t>
            </a:r>
          </a:p>
        </p:txBody>
      </p:sp>
      <p:sp>
        <p:nvSpPr>
          <p:cNvPr id="4" name="Rectangle 3"/>
          <p:cNvSpPr/>
          <p:nvPr/>
        </p:nvSpPr>
        <p:spPr>
          <a:xfrm>
            <a:off x="1136904" y="1127760"/>
            <a:ext cx="6620256" cy="2407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2940"/>
              </a:spcBef>
              <a:spcAft>
                <a:spcPts val="3360"/>
              </a:spcAft>
            </a:pPr>
            <a:r>
              <a:rPr lang="en-US" sz="1600">
                <a:latin typeface="Arial"/>
              </a:rPr>
              <a:t>• Someone else arrives who can take turns providing CPR with you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6904" y="1929384"/>
            <a:ext cx="608380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3360"/>
              </a:spcBef>
              <a:spcAft>
                <a:spcPts val="3360"/>
              </a:spcAft>
            </a:pPr>
            <a:r>
              <a:rPr lang="en-US" sz="1600">
                <a:latin typeface="Arial"/>
              </a:rPr>
              <a:t>• The person begins to move, speak, blink, or otherwise react</a:t>
            </a:r>
          </a:p>
        </p:txBody>
      </p:sp>
      <p:sp>
        <p:nvSpPr>
          <p:cNvPr id="6" name="Rectangle 5"/>
          <p:cNvSpPr/>
          <p:nvPr/>
        </p:nvSpPr>
        <p:spPr>
          <a:xfrm>
            <a:off x="1136904" y="2724912"/>
            <a:ext cx="2322576" cy="2346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3360"/>
              </a:spcBef>
              <a:spcAft>
                <a:spcPts val="1470"/>
              </a:spcAft>
            </a:pPr>
            <a:r>
              <a:rPr lang="en-US" sz="1600">
                <a:latin typeface="Arial"/>
              </a:rPr>
              <a:t>• Medical Help arrives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368" y="1731264"/>
            <a:ext cx="3980688" cy="15118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46960" y="615696"/>
            <a:ext cx="4507992" cy="6979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310"/>
              </a:spcAft>
            </a:pPr>
            <a:r>
              <a:rPr lang="en-US" sz="6900" b="1" spc="-50">
                <a:solidFill>
                  <a:srgbClr val="2695D1"/>
                </a:solidFill>
                <a:latin typeface="Arial"/>
              </a:rPr>
              <a:t>Learn CPR</a:t>
            </a:r>
          </a:p>
        </p:txBody>
      </p:sp>
      <p:sp>
        <p:nvSpPr>
          <p:cNvPr id="4" name="Rectangle 3"/>
          <p:cNvSpPr/>
          <p:nvPr/>
        </p:nvSpPr>
        <p:spPr>
          <a:xfrm>
            <a:off x="2505456" y="3300984"/>
            <a:ext cx="4072128" cy="524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5000" b="1" spc="-100">
                <a:solidFill>
                  <a:srgbClr val="2695D1"/>
                </a:solidFill>
                <a:latin typeface="Arial"/>
              </a:rPr>
              <a:t>SAVE </a:t>
            </a:r>
            <a:r>
              <a:rPr lang="en-US" sz="5000" b="1" spc="-100">
                <a:solidFill>
                  <a:srgbClr val="F70A0C"/>
                </a:solidFill>
                <a:latin typeface="Arial"/>
              </a:rPr>
              <a:t>A </a:t>
            </a:r>
            <a:r>
              <a:rPr lang="en-US" sz="5000" b="1" spc="-100">
                <a:solidFill>
                  <a:srgbClr val="2695D1"/>
                </a:solidFill>
                <a:latin typeface="Arial"/>
              </a:rPr>
              <a:t>LIFE</a:t>
            </a:r>
          </a:p>
        </p:txBody>
      </p:sp>
      <p:sp>
        <p:nvSpPr>
          <p:cNvPr id="5" name="Rectangle 4"/>
          <p:cNvSpPr/>
          <p:nvPr/>
        </p:nvSpPr>
        <p:spPr>
          <a:xfrm>
            <a:off x="2938272" y="3913632"/>
            <a:ext cx="3203448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500" spc="250">
                <a:solidFill>
                  <a:srgbClr val="F70A0C"/>
                </a:solidFill>
                <a:latin typeface="Franklin Gothic Medium"/>
              </a:rPr>
              <a:t>EDUCATE ACT- REVIVE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7256" y="298704"/>
            <a:ext cx="5806440" cy="249936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1700" b="1">
                <a:latin typeface="Arial"/>
              </a:rPr>
              <a:t>Cardiac Arrest and Heart attack are Not Same</a:t>
            </a:r>
          </a:p>
        </p:txBody>
      </p:sp>
      <p:sp>
        <p:nvSpPr>
          <p:cNvPr id="3" name="Rectangle 2"/>
          <p:cNvSpPr/>
          <p:nvPr/>
        </p:nvSpPr>
        <p:spPr>
          <a:xfrm>
            <a:off x="527304" y="1862328"/>
            <a:ext cx="3703320" cy="2694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1470"/>
              </a:spcAft>
            </a:pPr>
            <a:r>
              <a:rPr lang="en-US" sz="1500">
                <a:latin typeface="Arial"/>
              </a:rPr>
              <a:t>Cardiac arrest is a “rhythm” problem.</a:t>
            </a:r>
          </a:p>
          <a:p>
            <a:pPr indent="0">
              <a:lnSpc>
                <a:spcPts val="1800"/>
              </a:lnSpc>
              <a:spcAft>
                <a:spcPts val="1050"/>
              </a:spcAft>
            </a:pPr>
            <a:r>
              <a:rPr lang="en-US" sz="1500">
                <a:latin typeface="Arial"/>
              </a:rPr>
              <a:t>Where heart stops pumping blood to the brain, lungs, and other organs.</a:t>
            </a:r>
          </a:p>
          <a:p>
            <a:pPr indent="0">
              <a:lnSpc>
                <a:spcPts val="1776"/>
              </a:lnSpc>
              <a:spcAft>
                <a:spcPts val="1050"/>
              </a:spcAft>
            </a:pPr>
            <a:r>
              <a:rPr lang="en-US" sz="1500">
                <a:latin typeface="Arial"/>
              </a:rPr>
              <a:t>Within seconds, the person becomes unresponsive and is not breathing or is only gasping.</a:t>
            </a:r>
          </a:p>
          <a:p>
            <a:pPr indent="0">
              <a:lnSpc>
                <a:spcPts val="1800"/>
              </a:lnSpc>
            </a:pPr>
            <a:r>
              <a:rPr lang="en-US" sz="1500">
                <a:latin typeface="Arial"/>
              </a:rPr>
              <a:t>Death occurs within minutes if the victim does not receive immediate lifesaving treatment.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8344" y="1865376"/>
            <a:ext cx="3874008" cy="22341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55600" indent="-355600">
              <a:lnSpc>
                <a:spcPts val="1800"/>
              </a:lnSpc>
              <a:spcAft>
                <a:spcPts val="1050"/>
              </a:spcAft>
            </a:pPr>
            <a:r>
              <a:rPr lang="en-US" sz="1500">
                <a:solidFill>
                  <a:srgbClr val="282425"/>
                </a:solidFill>
                <a:latin typeface="Arial"/>
              </a:rPr>
              <a:t>•    </a:t>
            </a:r>
            <a:r>
              <a:rPr lang="en-US" sz="1500">
                <a:latin typeface="Arial"/>
              </a:rPr>
              <a:t>Heart attack is a “clot” problem. It occurs when a clot blocks blood flow.</a:t>
            </a:r>
          </a:p>
          <a:p>
            <a:pPr marL="355600" indent="-355600">
              <a:lnSpc>
                <a:spcPts val="1800"/>
              </a:lnSpc>
              <a:spcAft>
                <a:spcPts val="1050"/>
              </a:spcAft>
            </a:pPr>
            <a:r>
              <a:rPr lang="en-US" sz="1500">
                <a:latin typeface="Arial"/>
              </a:rPr>
              <a:t>•    The longer the person with a heart attack goes without treatment, the greater the possible damage to the heart muscle.</a:t>
            </a:r>
          </a:p>
          <a:p>
            <a:pPr marL="355600" indent="-355600">
              <a:lnSpc>
                <a:spcPts val="1800"/>
              </a:lnSpc>
            </a:pPr>
            <a:r>
              <a:rPr lang="en-US" sz="1500">
                <a:latin typeface="Arial"/>
              </a:rPr>
              <a:t>•    Occasionally, the damaged heart muscle triggers an abnormal rhythm that can lead to cardiac arrest.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144" y="390144"/>
            <a:ext cx="7589520" cy="301752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570"/>
              </a:spcAft>
            </a:pPr>
            <a:r>
              <a:rPr lang="en-US" sz="1700" b="1">
                <a:latin typeface="Arial"/>
              </a:rPr>
              <a:t>What to do when you see an adult have had cardiac arrest?</a:t>
            </a:r>
          </a:p>
        </p:txBody>
      </p:sp>
      <p:sp>
        <p:nvSpPr>
          <p:cNvPr id="3" name="Rectangle 2"/>
          <p:cNvSpPr/>
          <p:nvPr/>
        </p:nvSpPr>
        <p:spPr>
          <a:xfrm>
            <a:off x="2688336" y="1277112"/>
            <a:ext cx="3791712" cy="2255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spcBef>
                <a:spcPts val="3570"/>
              </a:spcBef>
              <a:spcAft>
                <a:spcPts val="4200"/>
              </a:spcAft>
            </a:pPr>
            <a:r>
              <a:rPr lang="en-US" sz="1700" b="1">
                <a:latin typeface="Arial"/>
              </a:rPr>
              <a:t>1. Make sure the scene is safe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680" y="2240280"/>
            <a:ext cx="8168640" cy="5364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4200"/>
              </a:spcBef>
              <a:spcAft>
                <a:spcPts val="630"/>
              </a:spcAft>
            </a:pPr>
            <a:r>
              <a:rPr lang="en-US" sz="1600">
                <a:latin typeface="Arial"/>
              </a:rPr>
              <a:t>Before you begin to help the person, look for anything nearby that might hurt you. You</a:t>
            </a:r>
          </a:p>
          <a:p>
            <a:pPr indent="0" algn="ctr"/>
            <a:r>
              <a:rPr lang="en-US" sz="1600">
                <a:latin typeface="Arial"/>
              </a:rPr>
              <a:t>can't help if you get hurt too.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760" y="1652016"/>
            <a:ext cx="4764024" cy="24719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83664" y="569976"/>
            <a:ext cx="5370576" cy="274320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1700" b="1">
                <a:latin typeface="Arial"/>
              </a:rPr>
              <a:t>2. Tap and shout (check for responsiveness)</a:t>
            </a:r>
          </a:p>
        </p:txBody>
      </p:sp>
      <p:sp>
        <p:nvSpPr>
          <p:cNvPr id="4" name="Rectangle 3"/>
          <p:cNvSpPr/>
          <p:nvPr/>
        </p:nvSpPr>
        <p:spPr>
          <a:xfrm>
            <a:off x="67056" y="1773936"/>
            <a:ext cx="3605784" cy="11033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1260"/>
              </a:spcAft>
            </a:pPr>
            <a:r>
              <a:rPr lang="en-US" sz="1500" b="1">
                <a:latin typeface="Arial"/>
              </a:rPr>
              <a:t>Actions to take:</a:t>
            </a:r>
          </a:p>
          <a:p>
            <a:pPr indent="0">
              <a:lnSpc>
                <a:spcPts val="1920"/>
              </a:lnSpc>
              <a:spcAft>
                <a:spcPts val="2940"/>
              </a:spcAft>
            </a:pPr>
            <a:r>
              <a:rPr lang="en-US" sz="1500">
                <a:latin typeface="Arial"/>
              </a:rPr>
              <a:t>Tap patient’s shoulder and shout to check weather the person is responsive or unresponsive.</a:t>
            </a:r>
          </a:p>
        </p:txBody>
      </p:sp>
      <p:sp>
        <p:nvSpPr>
          <p:cNvPr id="5" name="Rectangle 4"/>
          <p:cNvSpPr/>
          <p:nvPr/>
        </p:nvSpPr>
        <p:spPr>
          <a:xfrm>
            <a:off x="85344" y="3453384"/>
            <a:ext cx="3898392" cy="2194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2940"/>
              </a:spcBef>
            </a:pPr>
            <a:r>
              <a:rPr lang="en-US" sz="1500">
                <a:latin typeface="Arial"/>
              </a:rPr>
              <a:t>If the person is unresponsive, </a:t>
            </a:r>
            <a:r>
              <a:rPr lang="en-US" sz="1500" b="1">
                <a:latin typeface="Arial"/>
              </a:rPr>
              <a:t>shout for help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504" y="1280160"/>
            <a:ext cx="3758184" cy="835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0"/>
              </a:spcAft>
            </a:pPr>
            <a:r>
              <a:rPr lang="en-US" sz="1700" b="1">
                <a:latin typeface="Arial"/>
              </a:rPr>
              <a:t>3.    Shout for help</a:t>
            </a:r>
          </a:p>
          <a:p>
            <a:pPr indent="0" algn="just">
              <a:spcAft>
                <a:spcPts val="1680"/>
              </a:spcAft>
            </a:pPr>
            <a:r>
              <a:rPr lang="en-US" sz="1700" b="1">
                <a:solidFill>
                  <a:srgbClr val="595959"/>
                </a:solidFill>
                <a:latin typeface="Arial"/>
              </a:rPr>
              <a:t>4.    Ask someone to call 108 and</a:t>
            </a:r>
          </a:p>
        </p:txBody>
      </p:sp>
      <p:sp>
        <p:nvSpPr>
          <p:cNvPr id="3" name="Rectangle 2"/>
          <p:cNvSpPr/>
          <p:nvPr/>
        </p:nvSpPr>
        <p:spPr>
          <a:xfrm>
            <a:off x="509016" y="2395728"/>
            <a:ext cx="1359408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680"/>
              </a:spcBef>
            </a:pPr>
            <a:r>
              <a:rPr lang="en-US" sz="1700" b="1">
                <a:solidFill>
                  <a:srgbClr val="595959"/>
                </a:solidFill>
                <a:latin typeface="Arial"/>
              </a:rPr>
              <a:t>get an AED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656" y="399288"/>
            <a:ext cx="3983736" cy="34320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680" y="1636776"/>
            <a:ext cx="3867912" cy="141122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72968" y="326136"/>
            <a:ext cx="2788920" cy="277368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 algn="just">
              <a:spcAft>
                <a:spcPts val="2730"/>
              </a:spcAft>
            </a:pPr>
            <a:r>
              <a:rPr lang="en-US" sz="1700" b="1">
                <a:latin typeface="Arial"/>
              </a:rPr>
              <a:t>5. Check For Breathing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051560"/>
            <a:ext cx="3380232" cy="20634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064"/>
              </a:lnSpc>
              <a:spcBef>
                <a:spcPts val="2730"/>
              </a:spcBef>
              <a:spcAft>
                <a:spcPts val="630"/>
              </a:spcAft>
            </a:pPr>
            <a:r>
              <a:rPr lang="en-US" sz="1500">
                <a:latin typeface="Arial"/>
              </a:rPr>
              <a:t>If the person is unresponsive, check for breathing.</a:t>
            </a:r>
          </a:p>
          <a:p>
            <a:pPr indent="0">
              <a:lnSpc>
                <a:spcPts val="2064"/>
              </a:lnSpc>
              <a:spcAft>
                <a:spcPts val="630"/>
              </a:spcAft>
            </a:pPr>
            <a:r>
              <a:rPr lang="en-US" sz="1500">
                <a:latin typeface="Arial"/>
              </a:rPr>
              <a:t>Place your </a:t>
            </a:r>
            <a:r>
              <a:rPr lang="en-US" sz="1500" b="1">
                <a:latin typeface="Arial"/>
              </a:rPr>
              <a:t>ear close to the patient's mouth and nose.</a:t>
            </a:r>
          </a:p>
          <a:p>
            <a:pPr indent="0" algn="just">
              <a:lnSpc>
                <a:spcPts val="2064"/>
              </a:lnSpc>
              <a:spcAft>
                <a:spcPts val="630"/>
              </a:spcAft>
            </a:pPr>
            <a:r>
              <a:rPr lang="en-US" sz="1500">
                <a:latin typeface="Arial"/>
              </a:rPr>
              <a:t>Look at the </a:t>
            </a:r>
            <a:r>
              <a:rPr lang="en-US" sz="1500" b="1">
                <a:latin typeface="Arial"/>
              </a:rPr>
              <a:t>chest to rise and fall </a:t>
            </a:r>
            <a:r>
              <a:rPr lang="en-US" sz="1500">
                <a:latin typeface="Arial"/>
              </a:rPr>
              <a:t>for at </a:t>
            </a:r>
            <a:r>
              <a:rPr lang="en-US" sz="1500" b="1">
                <a:latin typeface="Arial"/>
              </a:rPr>
              <a:t>least 5 seconds but not more than 10 seconds.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0144" y="3349752"/>
            <a:ext cx="3438144" cy="481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064"/>
              </a:lnSpc>
              <a:spcBef>
                <a:spcPts val="630"/>
              </a:spcBef>
            </a:pPr>
            <a:r>
              <a:rPr lang="en-US" sz="1500">
                <a:latin typeface="Arial"/>
              </a:rPr>
              <a:t>If the person is not breathing normally or is only gasping, </a:t>
            </a:r>
            <a:r>
              <a:rPr lang="en-US" sz="1500" b="1">
                <a:latin typeface="Arial"/>
              </a:rPr>
              <a:t>start CPR immediately.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776" y="0"/>
            <a:ext cx="5151120" cy="8107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8872" y="1944624"/>
            <a:ext cx="8918448" cy="3230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6090"/>
              </a:spcBef>
            </a:pPr>
            <a:r>
              <a:rPr lang="en-US" sz="2400" b="1">
                <a:solidFill>
                  <a:srgbClr val="F70A0C"/>
                </a:solidFill>
                <a:latin typeface="Arial"/>
              </a:rPr>
              <a:t>Unresponsive + No Breathing or only gasping </a:t>
            </a:r>
            <a:r>
              <a:rPr lang="en-US" sz="2400" b="1">
                <a:latin typeface="Arial"/>
              </a:rPr>
              <a:t>= </a:t>
            </a:r>
            <a:r>
              <a:rPr lang="en-US" sz="2400" b="1">
                <a:solidFill>
                  <a:srgbClr val="00FE01"/>
                </a:solidFill>
                <a:latin typeface="Arial"/>
              </a:rPr>
              <a:t>Provide CPR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344" y="2593848"/>
            <a:ext cx="1822704" cy="1892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464" y="2468880"/>
            <a:ext cx="2471928" cy="19415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49880" y="304800"/>
            <a:ext cx="3450336" cy="277368"/>
          </a:xfrm>
          <a:prstGeom prst="rect">
            <a:avLst/>
          </a:prstGeom>
          <a:solidFill>
            <a:srgbClr val="CFE2F3"/>
          </a:solidFill>
        </p:spPr>
        <p:txBody>
          <a:bodyPr wrap="none" lIns="0" tIns="0" rIns="0" bIns="0">
            <a:noAutofit/>
          </a:bodyPr>
          <a:lstStyle/>
          <a:p>
            <a:pPr indent="0" algn="just">
              <a:spcAft>
                <a:spcPts val="2730"/>
              </a:spcAft>
            </a:pPr>
            <a:r>
              <a:rPr lang="en-US" sz="1700" b="1">
                <a:latin typeface="Arial"/>
              </a:rPr>
              <a:t>6. Perform High Quality CPR</a:t>
            </a:r>
          </a:p>
        </p:txBody>
      </p:sp>
      <p:sp>
        <p:nvSpPr>
          <p:cNvPr id="5" name="Rectangle 4"/>
          <p:cNvSpPr/>
          <p:nvPr/>
        </p:nvSpPr>
        <p:spPr>
          <a:xfrm>
            <a:off x="3383280" y="1030224"/>
            <a:ext cx="2368296" cy="2225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2730"/>
              </a:spcBef>
              <a:spcAft>
                <a:spcPts val="3780"/>
              </a:spcAft>
            </a:pPr>
            <a:r>
              <a:rPr lang="en-US" sz="1700" b="1">
                <a:latin typeface="Arial"/>
              </a:rPr>
              <a:t>CPR has 2 main skills:</a:t>
            </a:r>
          </a:p>
        </p:txBody>
      </p:sp>
      <p:sp>
        <p:nvSpPr>
          <p:cNvPr id="6" name="Rectangle 5"/>
          <p:cNvSpPr/>
          <p:nvPr/>
        </p:nvSpPr>
        <p:spPr>
          <a:xfrm>
            <a:off x="841248" y="1917192"/>
            <a:ext cx="2654808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3780"/>
              </a:spcBef>
            </a:pPr>
            <a:r>
              <a:rPr lang="en-US" sz="1700" b="1">
                <a:latin typeface="Arial"/>
              </a:rPr>
              <a:t>Providing Compressions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0928" y="1917192"/>
            <a:ext cx="1923288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latin typeface="Arial"/>
              </a:rPr>
              <a:t>Rescue Breathing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470</Words>
  <Application>Microsoft Office PowerPoint</Application>
  <PresentationFormat>Custom</PresentationFormat>
  <Paragraphs>52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CPR - Guide</dc:title>
  <dc:subject/>
  <dc:creator>Joshi, Darshan (TR Technology)</dc:creator>
  <cp:keywords/>
  <cp:lastModifiedBy>Admin</cp:lastModifiedBy>
  <cp:revision>2</cp:revision>
  <dcterms:modified xsi:type="dcterms:W3CDTF">2023-11-22T08:06:14Z</dcterms:modified>
</cp:coreProperties>
</file>