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9"/>
  </p:notesMasterIdLst>
  <p:sldIdLst>
    <p:sldId id="256" r:id="rId2"/>
    <p:sldId id="259" r:id="rId3"/>
    <p:sldId id="260" r:id="rId4"/>
    <p:sldId id="257" r:id="rId5"/>
    <p:sldId id="268" r:id="rId6"/>
    <p:sldId id="258" r:id="rId7"/>
    <p:sldId id="261" r:id="rId8"/>
    <p:sldId id="262" r:id="rId9"/>
    <p:sldId id="333" r:id="rId10"/>
    <p:sldId id="263" r:id="rId11"/>
    <p:sldId id="264" r:id="rId12"/>
    <p:sldId id="307" r:id="rId13"/>
    <p:sldId id="265" r:id="rId14"/>
    <p:sldId id="334" r:id="rId15"/>
    <p:sldId id="266" r:id="rId16"/>
    <p:sldId id="267" r:id="rId17"/>
    <p:sldId id="269" r:id="rId18"/>
    <p:sldId id="270" r:id="rId19"/>
    <p:sldId id="273" r:id="rId20"/>
    <p:sldId id="271" r:id="rId21"/>
    <p:sldId id="272" r:id="rId22"/>
    <p:sldId id="335" r:id="rId23"/>
    <p:sldId id="274" r:id="rId24"/>
    <p:sldId id="275" r:id="rId25"/>
    <p:sldId id="276" r:id="rId26"/>
    <p:sldId id="277" r:id="rId27"/>
    <p:sldId id="279" r:id="rId28"/>
    <p:sldId id="278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1" r:id="rId41"/>
    <p:sldId id="293" r:id="rId42"/>
    <p:sldId id="294" r:id="rId43"/>
    <p:sldId id="295" r:id="rId44"/>
    <p:sldId id="296" r:id="rId45"/>
    <p:sldId id="301" r:id="rId46"/>
    <p:sldId id="297" r:id="rId47"/>
    <p:sldId id="298" r:id="rId48"/>
    <p:sldId id="299" r:id="rId49"/>
    <p:sldId id="300" r:id="rId50"/>
    <p:sldId id="302" r:id="rId51"/>
    <p:sldId id="303" r:id="rId52"/>
    <p:sldId id="304" r:id="rId53"/>
    <p:sldId id="308" r:id="rId54"/>
    <p:sldId id="309" r:id="rId55"/>
    <p:sldId id="305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39" r:id="rId71"/>
    <p:sldId id="340" r:id="rId72"/>
    <p:sldId id="324" r:id="rId73"/>
    <p:sldId id="325" r:id="rId74"/>
    <p:sldId id="326" r:id="rId75"/>
    <p:sldId id="327" r:id="rId76"/>
    <p:sldId id="332" r:id="rId77"/>
    <p:sldId id="336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6817" autoAdjust="0"/>
  </p:normalViewPr>
  <p:slideViewPr>
    <p:cSldViewPr>
      <p:cViewPr varScale="1">
        <p:scale>
          <a:sx n="65" d="100"/>
          <a:sy n="65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D8234-CE49-473F-A0A5-6D9D8F372788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74070-621D-45F9-BCA3-0F95FC289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823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74070-621D-45F9-BCA3-0F95FC28960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291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792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030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993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927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416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723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44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468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466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057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C2E25-EB3D-40E0-874D-14B72222793E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31357-59A9-4F51-BF06-32DD010EE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266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752600"/>
            <a:ext cx="6553200" cy="1219200"/>
          </a:xfrm>
        </p:spPr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Basic lesions of skin</a:t>
            </a:r>
            <a:endParaRPr lang="en-US" sz="6600" dirty="0"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953000"/>
            <a:ext cx="7180322" cy="838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                                                      </a:t>
            </a:r>
            <a:endParaRPr lang="en-US" sz="3200" b="1" i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6096000" cy="5943600"/>
          </a:xfrm>
        </p:spPr>
        <p:txBody>
          <a:bodyPr>
            <a:normAutofit lnSpcReduction="10000"/>
          </a:bodyPr>
          <a:lstStyle/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r>
              <a:rPr lang="en-US" sz="2400" b="1" dirty="0" err="1" smtClean="0"/>
              <a:t>Hyperpigmented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macules</a:t>
            </a:r>
            <a:r>
              <a:rPr lang="en-US" sz="2400" b="1" dirty="0" smtClean="0"/>
              <a:t>-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smtClean="0"/>
              <a:t>Brown </a:t>
            </a:r>
            <a:r>
              <a:rPr lang="en-US" dirty="0" err="1" smtClean="0"/>
              <a:t>colour</a:t>
            </a:r>
            <a:r>
              <a:rPr lang="en-US" dirty="0" smtClean="0"/>
              <a:t>- café au </a:t>
            </a:r>
            <a:r>
              <a:rPr lang="en-US" dirty="0" err="1" smtClean="0"/>
              <a:t>lait</a:t>
            </a:r>
            <a:r>
              <a:rPr lang="en-US" dirty="0" smtClean="0"/>
              <a:t> spots, </a:t>
            </a:r>
            <a:r>
              <a:rPr lang="en-US" dirty="0" err="1" smtClean="0"/>
              <a:t>melasma</a:t>
            </a:r>
            <a:r>
              <a:rPr lang="en-US" dirty="0" smtClean="0"/>
              <a:t>, 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smtClean="0"/>
              <a:t>Blue to black – </a:t>
            </a:r>
            <a:r>
              <a:rPr lang="en-US" dirty="0" err="1" smtClean="0"/>
              <a:t>mongolian</a:t>
            </a:r>
            <a:r>
              <a:rPr lang="en-US" dirty="0" smtClean="0"/>
              <a:t> spots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r>
              <a:rPr lang="en-US" sz="2400" b="1" dirty="0" err="1" smtClean="0"/>
              <a:t>Hypopigmented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macules</a:t>
            </a:r>
            <a:endParaRPr lang="en-US" sz="2400" b="1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smtClean="0"/>
              <a:t>Ash leaf </a:t>
            </a:r>
            <a:r>
              <a:rPr lang="en-US" dirty="0" err="1" smtClean="0"/>
              <a:t>macules</a:t>
            </a: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err="1" smtClean="0"/>
              <a:t>Tinea</a:t>
            </a:r>
            <a:r>
              <a:rPr lang="en-US" dirty="0" smtClean="0"/>
              <a:t> </a:t>
            </a:r>
            <a:r>
              <a:rPr lang="en-US" dirty="0" err="1" smtClean="0"/>
              <a:t>versicolor</a:t>
            </a: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r>
              <a:rPr lang="en-US" sz="2400" b="1" dirty="0" err="1" smtClean="0"/>
              <a:t>Depigmented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macule</a:t>
            </a:r>
            <a:r>
              <a:rPr lang="en-US" sz="2400" dirty="0" smtClean="0"/>
              <a:t>- </a:t>
            </a:r>
            <a:r>
              <a:rPr lang="en-US" dirty="0" err="1" smtClean="0"/>
              <a:t>vitiligo</a:t>
            </a: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</a:pPr>
            <a:r>
              <a:rPr lang="en-US" sz="2400" b="1" dirty="0" err="1" smtClean="0"/>
              <a:t>Erythematous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macules</a:t>
            </a:r>
            <a:r>
              <a:rPr lang="en-US" sz="2400" b="1" dirty="0" smtClean="0"/>
              <a:t>- </a:t>
            </a:r>
            <a:r>
              <a:rPr lang="en-US" dirty="0" smtClean="0"/>
              <a:t>drug eruptions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dirty="0" smtClean="0"/>
              <a:t>                                                 - viral </a:t>
            </a:r>
            <a:r>
              <a:rPr lang="en-US" dirty="0" err="1" smtClean="0"/>
              <a:t>exanthems</a:t>
            </a:r>
            <a:endParaRPr lang="en-US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None/>
            </a:pPr>
            <a:endParaRPr lang="en-US" dirty="0" smtClean="0"/>
          </a:p>
          <a:p>
            <a:endParaRPr lang="en-US" sz="2000" dirty="0"/>
          </a:p>
        </p:txBody>
      </p:sp>
      <p:sp>
        <p:nvSpPr>
          <p:cNvPr id="22532" name="AutoShape 4" descr="data:image/jpg;base64,/9j/4AAQSkZJRgABAQAAAQABAAD/2wCEAAkGBhQSERUUEhQWFBUUFxcVGBQXGBgXFBgXGhgVGBgWGBgXGyYeFxwjGRQUHy8gIycpLCwsFR4xNTAqNSYrLCkBCQoKDgwOGg8PGiwcHBwpKSwpKSwsKSkpKSwsLCkpLCksKSksLCwsLCwpLCkpLCwsLCwsLCksLCwsLCksLCwsLP/AABEIALEBHQMBIgACEQEDEQH/xAAaAAACAwEBAAAAAAAAAAAAAAACAwABBAUG/8QAOhAAAQIEAwUHAwMDBQADAAAAAQARAiExQQNRgWFxkaHwBAUSscHR4SIyQhNS8YKSwgYjM2JyFbLS/8QAGQEAAgMBAAAAAAAAAAAAAAAAAAECAwUE/8QAIREBAQACAgICAwEAAAAAAAAAAAECEQMEISIxQRJRcTP/2gAMAwEAAhEDEQA/APQR4h8Rmam50VRYkWZ4negjB8UUnmfMkeqsQs/W3yKvQEIybnid6OGM5nn1QpbenL4RiCuyXukFjFNydzncVRxNp57s80L9cii6PTIATiRChPH5zHNT9cm52TN6KxDK/Nw/yhI6n5WmgGCM5nnv91RjOZ4nfn0yAFuhv90Qict1yQEOKc+eueSCPGOZ2T1F1ZBZ8+PToXfZ7cbFIAjxoszxOnskR40TfdFnU045o8Xr14LPH5vLzGtUjKxseOvii/uOo0qgwe0xGMDxRbfqJnx2qsQz6rY+iHskLxaV9NC6q5rrCruGbzjtYGIczxK2QE5nisPZltgKxrlWzJDPEdqKGJDCUSctPUWY1AVSgUpaWokUaXFHtPFXGlxFS3ULIXi4pzPFcvvDtUUMJPiIYE1K34pXE78j/wBuLc3FWYbt0qy1I8QO8cZ3/WxZz/5I76pv/wAjigf8uJn/AMkdOKVFgWy6PooBnp7rVZDf2XvHFf8A5MT++IjZei6fZ+1Yl8SP+6LhVcPAkeqZLqdlj69UQV2cPtEbffH/AHRUzqtAxov3xf3H3WHAj625LVCXHXBMjBjxfui/uPCqA48Q/KL+4v5om66ugLt1xUhQxdpj/fH/AHRcarZ3FjRRHEeKI/Yzkn9063ksGIFr7i+7E/p/zSLbteFid54P7FU3W6WeRTI5k0r6shbrkmYBB1yRdehRCc+pyKEnrf8AIQAxU66qo2vz/CsTO/1z1CgOV/X5CQCR89b0UANR6X+VQOfXRVidOny1QFFsvTqfmgjgtTi8+UimEv1Y1vmgO226dj7oBf6mf8Z81UQBEtr7W6dFFx+JGmxKjLUsds8uXkgAjib5v/IWeMb838vYpseJz8jMbVmxDrWXmomXixTpamWfBV2MzPnY7RogxKzr0x1EtE7sI5qjsX0rp63+kdXs5WvDCzYAWuBZFbAgUwJcJTsOF0wFDEVsHZ1nx8HJT0hsgpUcUkyIpEZTiJGIVwe/Y/pbMsu3ilcHvaKYF59bF0cM3lHPz3WFcDEwNPNs9Fl/TIPXTH1XSih9PjjdIxMKcus31mtJlxnggI66otuAevTcZJcEEutDwTIRPLZTTNIOlgGXVPeq2QHr1C5/ZxLrjtW7Dts5G+ikDn9/lXHHs022KgkMuU7hXDC59/JNErEitThJbe4yHj3Q/wCSyRdbslu7lE4/6f8ALYkTrYxYnefdAY+uaHF+47/In0KoyHVvgppDOI/WrKn655IfjlqiEU+ra5JBA1tvv7qvF8eYVePLptclHy6aYQBPXqsxzVGJwOupqvEbdXF1cMWyvrTdNAWC/tkL2VR0v/FZMoItLnyN9VIiesxrcIAJt/OnELNFTyflfOSMzb4pbmlYgFbHdrwQZWJ5zYcxLikxO787vrmFoM+i3RCz4k6U0pbUFRJniY2kxer+GvJae7oTN8z8IThABzO7HO41T+75h6uTwXL2r6OzqT3dPAC0BJwk+FZTWEAtXZobrPhwOV0MPCZTxhW6W6VHCmRpZKv0rrHjYKyYmGQulEsuIj8UduTjll57vCN4j1qNxZeh7fJeXinHFeZO7Zqunr4+1rk7OXrokjXIeY1shMGvUj6JpgfW9/5FFIgb168wu1nlCEeYbbcSsqbqhTRA3XVFcMO4eT24oA8ATrd+XqtsFJhrZPszWOAVq2zqy14cTe/kXKA0YeIw6mNZunAneSK5jOd1ngjf4tlM2TR5Wam1MJiDaTfT4W/uYzj/AKc/+01hL3kd/MMtvcrvHK0MsvuQTbiH6iKOTPUiyAE8eGXmhxx9RG0gU3+hQwl898+qoB0UTzO6unohEXzMblR5Hff5Ryq1fVM1QluWVpFE3L0QmLbz0Ior8XvwrySCSzY6bxvVE9SoflQn2Fd4byVAH3rIH0dAQn5MtxUNM8qVGWiIPt3cjyUIkM856JAswtLyahpbNLa7dXTYyPU7jrmlxHU+19QgyI4fQW0PoqGGBM096806CDh03NI7Tjdci6VDJ2yN5OxoNhb6TrRbuwD6QuB2zFYTJyoTL8T6L0fZQwA3Li7d8SO/pzza3QJ0MKXhJ+EZhZrSbOzwMtDoMNW66MYrtBHEgJRRlJjiU0aCOJZ8QpkZWXFjT0jXN71xvDBEdi8tBExDmss5X3kLu9/430NmeiuFhw0aT8HHuF3cM1Gd2LvLR3mCOOe4hXHC4p6FsuKLDpsZ9rGo2F0cUrz33z1CvcxXhO/btz3FV4NmfyNEwActrt8Ig+udJ2O4oCQQ7NjtwM+CbDh8tW2ZMVUB2U13hP40ztYyQFCAV0F9DZ06Au18n8ko/wA7dobYmYdZ8PUNsQBnY4HMbCuh3QJx/wBOcvuksMO9+ROgW/uozjn+2c5/cikvGimd8WViWVnqWue0qYwHiJe+x6l0IaWzdY+yZjJYUlzeoUfK+w3mFTMd2zKnIqxXfwzCCFCfe7T+VUMdz67io+Xkbt6qhOfWRCRriyc82zF8kQh9nnQ/KEDZs1Gc8lZI6YVpzQBE9bpFDeo5DaFUXPTVQCTDz4WQAkj+MpPZWIXz26U5IvC8/fVTEPhDDroJAjGxGeEbBxouV2zGvwlcVvRprX2vEE3o09xuuB2zFeKhkWZvyALCtCEkgP4sSGTuQzioJlEvXdnXke6sMHEh3mISMxloV7Ls0Mlm9u+ZGj05rGteGE0FKhMkQLLjd7p4cUlcRWXAxpJsWKr8arqo4kqOJSONZziKaNXiRLHjxJ2JiLF2jEZSiNcLveLxRAVYPr/CwM1aNWTsTI8UfaYyY4jnLgfpI3q4cXUFyBKrHxBaOE1IyeS7ytTBzBmKh5OK8QniKRy9LWsUsQh+A/8AydE+AHo3uNVJWAG19TP5RDDlmNKXG8PJV/F6Z6I/08hOrN+Q35hMKFfNy87EaST302UY6VQDhylcMmGDX1GebugK8HW3Jgjh4AGWw5SsVTl/a4zTISbMeTjcLoFMB0zsxz3Ld3OZx/0yckfksIADNxkJZG6390kPE0/tv/6knQrF+6LaTlc7VGv7bkOJ90TZxZZkhXBB1K80iQdUtIom28nooeN9zyQw9UsmYyB0NQoAM9tpPJCR7NKtQi8OW61CkE8XUrKo4trDfnMcFP51pkoQc3tdswgIInDzerPoUcA1tfeFUQpXO+oTRA1emQFOB1n8rJ2jF47cxbgnRxipMtaG8siuZ23EyrkxmRNt5Spuf3hjO0nFaGhqSxsuViQuWkDR2MiKEtchae1Yk5ZvcV/HcCsrPe5H3XFDuaSicdH/AE/C+ITJms7TaU9x4r1mDCuB/p/DkSLmmUpr0OFCsvs3ebW601hDkQKBkLrndZniVHHISzGqiKlPCIo+1JEWMgxIkLqxXUxcUrmd5dp8MEURsCVvxIlw+/z/ALZEy7O0i1ZK3CbykVcl1ja5/Y+8oYxMO4/kLYMC8Bf8tbHhJeVxeyRQF4Td/csbFa+y98xQkOKHdK4nktNkPRQRNWXGlwnwwykZ503EpHZe3wxBomfN571s/RYOC42O7ZaJkSNm2U9YTvVmAX9aWOiZhwmhOu0UPBTw6ifyJaoBY5vuY5pvivTbkd5NEEUF+iNu5WYZZy4j3CAIMGYsPI5ZpsMeg/8AqfZZ4avV65kb1ogt0CPdAGId4zkK2M1v7pDGP+l575yWHwzscrvsK391D7q0h/yTIGKZxbzfIlX4st1rFTEi+o/+iEP6jOdxtuKDG23Y0t6qGc7OMryQfqZ7q5UViMelRdIDBIyfSyoxjfraoQmO58xuKoxTYnY78LIAoYgdZ1OqMD4rol+IO/qdXTIMLfz9UUGYfQ/lVHHI7uY2KRxSyt06zY2LJ8w9biu5AL7ViM/KZZi/kuL2rEObFszIi9LrbjYwcmRGTyIO3YudjxEvMft+6RIoZ2kkbFjR5vnWxqEowlmnlZnqNGKaZMc5uWedXSBBImYmBSn7WZRN6ruLD/2xtJPTLtYYXO7sgaCEbAuiAsfku8q3OKaxkFEh8StLJVcWpElxRKyUERUkKXEqdSMoSrZFYY4lxO843iA2E15LrxlcPtheMzyG41BXTwT2cvZusGfEw4Y6h5Zl/D7grm4/dpNgSCxM3ex1XSBuJRTInf8AISzCZCJ6DP7bcF3M1xuz4UUAk7ENKRlWtwup3f3sYWER2Ek3qCmnssMQnqZ1z1WfE7uiBkJZAAEZw+yA7+B2iHEAfdktEOA93zzfNeSwYzDci8y+rXZdXsne8U3m9xIPbkmHZiwWfpj7IIsPN/Y/KnZu8oY2o/EutUjRnpPrmmGDwDc18j7JohllfaDqmxYLT6OxBDIuK2lxCAqKLdtqZ/uW3uqKcbN+P+U1i8VptvDnMLb3R+VTKG9vqlvQQcXE+qLfEK5EoBF04upjx/UTtJ5kIRH7PK00GKI52nUWkUTtLSo3hC+zLK9VQh8mZhUIAziT51F6qwGvsrlRDx4CQKsxHyNRa0kgKDP1N9ycYm60QQU9jnMc0EUWdN776IC4xnudr2qsmLiE552rdFi4sm8hlTikRxlqPOjXFaWSDNjuKuOH2n1WHFBmJ1agr+K14wEwGv8AiaH8lkxQLNcOAZGx1SqTLjh/qLVyM3qNEmHBpRywYvpFqnY0Q2NXwzGyKHYq7JD4sSAVHiF6tQ7hRRt1EsZuvZdlkFrESxYMS0GNY1+W9J4MiiSookJjQRYiWgKIpUUaE4qWVORGrVEqEoXVqqlY8TBcH9R4i9yx/wDJoQux26NoSuC45PT8b8F2defNcPavxGqEEvm7f1C+wEIsIU3Es5edQlQQkSNDIiVG+khNhm+b5/kPddLiNAzsNv2n2TRA2dA+60SXBFk2YB5wp8Ay0Ey4y0TAI8AGsjS33eyyHsJeXPyddGCFtBlUZpvgreU9uRZMOPFhRB6toKJuH2uKEbDkMruV2Bhi4G33CXidhhPr6EIBeF3y7PsBJzsZJ/60EbzY0u29cntPYiHID2oJlLhxooc8rCQ2Jk6xwmE2GjtlXNdDuU/ff7bN+5cfA70k0Qpd6iy7ndEUP1MX+01LflmkUZ8aH64n/cTQXJVdUuKqY/3xCVYrG5M0L7uB1SSH4ZtalM6Kju20ylZUWpkCL1FFQ3bb0KYMEOhpTgm4R0vrQoMKDZWTtceqOKNtfXcgIYsvlwlx4n8OGY2VRxS3Tpxqs0ZJJqw2BmKQXEdszJ3uKFZsTGrOdauduqaYTSeRlf8AFKMdxOKokKiuiDJxpmbMdpobaVWbFNtHeTihnZacWTV5UObSd3WLtMcVJ5E2cTAUabJjYlDtdneVItVp7ohJxRszalYRzWLEjuNkUxpFSwW/uCD6yXpC2hLgqrlusKu4ZvOPUYQRxBKwCmxlZLbhZCCIoookmLEUoVWVSH9RJjx1ORGjxMVUI5JRQxxMp6V1m7xxJNmVyoQ1ALli/wDVCt3acQEs+xvLms/i2sdpl4qEutDimsWVz3eYIJZEbrH2WmETnSj+RSAKBqzYz3wpuHDarb5w7DsVig7CMzv4RZutUEdN8qyOWqQIJNxOy0SYA9dx32LJho8HxszE0zDGWmbZTQiG8w7CVjrZXCX+HcH0dMz3lnvk4/arjs1t8xloqhJ3HSvspFwsA9DfihEvEhBlUbqjPRYe0dhDhvK1it4JeT7J2uFIRm/F/pyyQHDhwCC/pyLrtf6bJH6gsBBb/wBv6I8TBk5fbMTFlr7nwJxt/wBXnL8kUQjHlHFObxXlKI85qhvzvmjxj9cRn9xyzIKGe2myo+EJIMS70Y1yloihiY8qmhpzQEitt4v8o4TKfTFBHQyHA+l0rExZej5KRRPLmxNaJWJEbVMxIVFeSQLxMQE2zZ6jJCCKOMr8UUMU3DynYSNVUzKbUtQ0QAxECUhZ52pTNL8cnLZgT1CaXLvcVcCYSo4pzlLxVsbBBs0UYuBcO1jQtyWTGIA20oa+5WrEIeuyuoOiwY+JJ32u9DetyEqbJixwgagtTfCF1u4IHEURqSz1lVcQxOTVhOoMjXeV6nubs/hwoXy65Lm7F1hr9uvq47z3+nTwE2JVhQq4lnaa+JEYKyYq3YiyYoU5EftlMSt5KyErGVkmxZoRiS8aOSuHDKR2uNlPGbulOd1Ns0TV0O7+UuKZYyeR32LprSzAHI1STBY7tLFaM8eGJbu7OgxDzebfcKtoiMWWbjLaJXS4du7+oUKYMSeT2/7IBw2UExuuJ5J2EbcdoSsGGh1G/JPwxRv5zEkwdAwG6p2WThxau7OSDCgyrbbmJo/DlPJzbJBDfZachTW6vNxTYPtsd6B7cB6KO2Wd57EyNIuRvlTJkEVXYbZUiyUJ3Z3nsQxQUam8z26ICCLXIMa5LZ3R+VG+mxH7nqsUQIlttFzXQ7qhnG3/AF4/UlTY8dvHFviDs9SfVDCXnrTKqHtGJ9cU/wAohUSmSOboRECbZmZvIjjNBnQw77imo3I48VszSWiX4wA5YmWdpJUWJtL0kBeYQB+IGsqgzLuEjxA5ZipD/tVYmMc5m7gfUFQxJyf9wmG2oBpAn9tXAY0PsqDSfc7WsVITOZMtooUMccq2b7gzi/BAVEHeU8muLJBLbQBlYppxJPKx+6e1Z44hnDJw7nTQJGGMlpvRmYVFN65nacV5zatKkV0WrtGKCLB7uZNrUrBixwgvJq1qJSlVRpi7F2T9TFhEmhmZVGc17TBw2C5fcXYBBC5kYuQeUPNdmBZ/Nn+WX8a3W4/xx/pkMKkQRBDGWVGnZ8ERrLip2JiLNiRqekWaOJUjJ2hHARsUxS4SuT3/ANo8IhNPq47F35FcH/UnZBFhmIGcH1MDXoKzjvtFPPhbx3QOz9oB0D0qLuiBD7N1s153sfeQhactsQfw/wArrwdthp4gWlWbHzZd7EbQMw34n0L5pgo2fI2mscOPCbg29itGHjDOv0lyJGyA1YJkbPyIWrDiBZt+434rDDjATcTrN5i6PB7WC82JsBdMOlB/Gw5IxsccmKwjHncPKZADi6bh40NzDkaltqZaaDFefEVzVQmR3ym7FVBFq1Q1s5qCPlWUmzQQvFv3OJFSAGTPspq6TFEDcTDGVMjJH+o7Thy3NfVBI2/ZIUuF0+6YfucftYszj6lzIohEQzcZBdLuiIfVIfjf/wBJU2433nzRw0PV1FFAxGh180J9lSiWJkxIsNWopFFQ+ys+6iiDQV0Q2OiiiVMBp/UlR23eqiiQdCBMhUUXM6lq4lSiEiylhRRAUrhUUToEUjFodyiicNyiteHfRRRdDjq4fZFH+SiiZGQq4fVRRH2Qo6pkN9FFEqBxV0VmmiiiaKo77kJv1ZRRRH2qC+9auxflp6qKI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4" name="AutoShape 6" descr="data:image/jpg;base64,/9j/4AAQSkZJRgABAQAAAQABAAD/2wCEAAkGBhQSERUUEhQWFBUUFxcVGBQXGBgXFBgXGhgVGBgWGBgXGyYeFxwjGRQUHy8gIycpLCwsFR4xNTAqNSYrLCkBCQoKDgwOGg8PGiwcHBwpKSwpKSwsKSkpKSwsLCkpLCksKSksLCwsLCwpLCkpLCwsLCwsLCksLCwsLCksLCwsLP/AABEIALEBHQMBIgACEQEDEQH/xAAaAAACAwEBAAAAAAAAAAAAAAACAwABBAUG/8QAOhAAAQIEAwUHAwMDBQADAAAAAQARAiExQQNRgWFxkaHwBAUSscHR4SIyQhNS8YKSwgYjM2JyFbLS/8QAGQEAAgMBAAAAAAAAAAAAAAAAAAECAwUE/8QAIREBAQACAgICAwEAAAAAAAAAAAECEQMEISIxQRJRcTP/2gAMAwEAAhEDEQA/APQR4h8Rmam50VRYkWZ4negjB8UUnmfMkeqsQs/W3yKvQEIybnid6OGM5nn1QpbenL4RiCuyXukFjFNydzncVRxNp57s80L9cii6PTIATiRChPH5zHNT9cm52TN6KxDK/Nw/yhI6n5WmgGCM5nnv91RjOZ4nfn0yAFuhv90Qict1yQEOKc+eueSCPGOZ2T1F1ZBZ8+PToXfZ7cbFIAjxoszxOnskR40TfdFnU045o8Xr14LPH5vLzGtUjKxseOvii/uOo0qgwe0xGMDxRbfqJnx2qsQz6rY+iHskLxaV9NC6q5rrCruGbzjtYGIczxK2QE5nisPZltgKxrlWzJDPEdqKGJDCUSctPUWY1AVSgUpaWokUaXFHtPFXGlxFS3ULIXi4pzPFcvvDtUUMJPiIYE1K34pXE78j/wBuLc3FWYbt0qy1I8QO8cZ3/WxZz/5I76pv/wAjigf8uJn/AMkdOKVFgWy6PooBnp7rVZDf2XvHFf8A5MT++IjZei6fZ+1Yl8SP+6LhVcPAkeqZLqdlj69UQV2cPtEbffH/AHRUzqtAxov3xf3H3WHAj625LVCXHXBMjBjxfui/uPCqA48Q/KL+4v5om66ugLt1xUhQxdpj/fH/AHRcarZ3FjRRHEeKI/Yzkn9063ksGIFr7i+7E/p/zSLbteFid54P7FU3W6WeRTI5k0r6shbrkmYBB1yRdehRCc+pyKEnrf8AIQAxU66qo2vz/CsTO/1z1CgOV/X5CQCR89b0UANR6X+VQOfXRVidOny1QFFsvTqfmgjgtTi8+UimEv1Y1vmgO226dj7oBf6mf8Z81UQBEtr7W6dFFx+JGmxKjLUsds8uXkgAjib5v/IWeMb838vYpseJz8jMbVmxDrWXmomXixTpamWfBV2MzPnY7RogxKzr0x1EtE7sI5qjsX0rp63+kdXs5WvDCzYAWuBZFbAgUwJcJTsOF0wFDEVsHZ1nx8HJT0hsgpUcUkyIpEZTiJGIVwe/Y/pbMsu3ilcHvaKYF59bF0cM3lHPz3WFcDEwNPNs9Fl/TIPXTH1XSih9PjjdIxMKcus31mtJlxnggI66otuAevTcZJcEEutDwTIRPLZTTNIOlgGXVPeq2QHr1C5/ZxLrjtW7Dts5G+ikDn9/lXHHs022KgkMuU7hXDC59/JNErEitThJbe4yHj3Q/wCSyRdbslu7lE4/6f8ALYkTrYxYnefdAY+uaHF+47/In0KoyHVvgppDOI/WrKn655IfjlqiEU+ra5JBA1tvv7qvF8eYVePLptclHy6aYQBPXqsxzVGJwOupqvEbdXF1cMWyvrTdNAWC/tkL2VR0v/FZMoItLnyN9VIiesxrcIAJt/OnELNFTyflfOSMzb4pbmlYgFbHdrwQZWJ5zYcxLikxO787vrmFoM+i3RCz4k6U0pbUFRJniY2kxer+GvJae7oTN8z8IThABzO7HO41T+75h6uTwXL2r6OzqT3dPAC0BJwk+FZTWEAtXZobrPhwOV0MPCZTxhW6W6VHCmRpZKv0rrHjYKyYmGQulEsuIj8UduTjll57vCN4j1qNxZeh7fJeXinHFeZO7Zqunr4+1rk7OXrokjXIeY1shMGvUj6JpgfW9/5FFIgb168wu1nlCEeYbbcSsqbqhTRA3XVFcMO4eT24oA8ATrd+XqtsFJhrZPszWOAVq2zqy14cTe/kXKA0YeIw6mNZunAneSK5jOd1ngjf4tlM2TR5Wam1MJiDaTfT4W/uYzj/AKc/+01hL3kd/MMtvcrvHK0MsvuQTbiH6iKOTPUiyAE8eGXmhxx9RG0gU3+hQwl898+qoB0UTzO6unohEXzMblR5Hff5Ryq1fVM1QluWVpFE3L0QmLbz0Ior8XvwrySCSzY6bxvVE9SoflQn2Fd4byVAH3rIH0dAQn5MtxUNM8qVGWiIPt3cjyUIkM856JAswtLyahpbNLa7dXTYyPU7jrmlxHU+19QgyI4fQW0PoqGGBM096806CDh03NI7Tjdci6VDJ2yN5OxoNhb6TrRbuwD6QuB2zFYTJyoTL8T6L0fZQwA3Li7d8SO/pzza3QJ0MKXhJ+EZhZrSbOzwMtDoMNW66MYrtBHEgJRRlJjiU0aCOJZ8QpkZWXFjT0jXN71xvDBEdi8tBExDmss5X3kLu9/430NmeiuFhw0aT8HHuF3cM1Gd2LvLR3mCOOe4hXHC4p6FsuKLDpsZ9rGo2F0cUrz33z1CvcxXhO/btz3FV4NmfyNEwActrt8Ig+udJ2O4oCQQ7NjtwM+CbDh8tW2ZMVUB2U13hP40ztYyQFCAV0F9DZ06Au18n8ko/wA7dobYmYdZ8PUNsQBnY4HMbCuh3QJx/wBOcvuksMO9+ROgW/uozjn+2c5/cikvGimd8WViWVnqWue0qYwHiJe+x6l0IaWzdY+yZjJYUlzeoUfK+w3mFTMd2zKnIqxXfwzCCFCfe7T+VUMdz67io+Xkbt6qhOfWRCRriyc82zF8kQh9nnQ/KEDZs1Gc8lZI6YVpzQBE9bpFDeo5DaFUXPTVQCTDz4WQAkj+MpPZWIXz26U5IvC8/fVTEPhDDroJAjGxGeEbBxouV2zGvwlcVvRprX2vEE3o09xuuB2zFeKhkWZvyALCtCEkgP4sSGTuQzioJlEvXdnXke6sMHEh3mISMxloV7Ls0Mlm9u+ZGj05rGteGE0FKhMkQLLjd7p4cUlcRWXAxpJsWKr8arqo4kqOJSONZziKaNXiRLHjxJ2JiLF2jEZSiNcLveLxRAVYPr/CwM1aNWTsTI8UfaYyY4jnLgfpI3q4cXUFyBKrHxBaOE1IyeS7ytTBzBmKh5OK8QniKRy9LWsUsQh+A/8AydE+AHo3uNVJWAG19TP5RDDlmNKXG8PJV/F6Z6I/08hOrN+Q35hMKFfNy87EaST302UY6VQDhylcMmGDX1GebugK8HW3Jgjh4AGWw5SsVTl/a4zTISbMeTjcLoFMB0zsxz3Ld3OZx/0yckfksIADNxkJZG6390kPE0/tv/6knQrF+6LaTlc7VGv7bkOJ90TZxZZkhXBB1K80iQdUtIom28nooeN9zyQw9UsmYyB0NQoAM9tpPJCR7NKtQi8OW61CkE8XUrKo4trDfnMcFP51pkoQc3tdswgIInDzerPoUcA1tfeFUQpXO+oTRA1emQFOB1n8rJ2jF47cxbgnRxipMtaG8siuZ23EyrkxmRNt5Spuf3hjO0nFaGhqSxsuViQuWkDR2MiKEtchae1Yk5ZvcV/HcCsrPe5H3XFDuaSicdH/AE/C+ITJms7TaU9x4r1mDCuB/p/DkSLmmUpr0OFCsvs3ebW601hDkQKBkLrndZniVHHISzGqiKlPCIo+1JEWMgxIkLqxXUxcUrmd5dp8MEURsCVvxIlw+/z/ALZEy7O0i1ZK3CbykVcl1ja5/Y+8oYxMO4/kLYMC8Bf8tbHhJeVxeyRQF4Td/csbFa+y98xQkOKHdK4nktNkPRQRNWXGlwnwwykZ503EpHZe3wxBomfN571s/RYOC42O7ZaJkSNm2U9YTvVmAX9aWOiZhwmhOu0UPBTw6ifyJaoBY5vuY5pvivTbkd5NEEUF+iNu5WYZZy4j3CAIMGYsPI5ZpsMeg/8AqfZZ4avV65kb1ogt0CPdAGId4zkK2M1v7pDGP+l575yWHwzscrvsK391D7q0h/yTIGKZxbzfIlX4st1rFTEi+o/+iEP6jOdxtuKDG23Y0t6qGc7OMryQfqZ7q5UViMelRdIDBIyfSyoxjfraoQmO58xuKoxTYnY78LIAoYgdZ1OqMD4rol+IO/qdXTIMLfz9UUGYfQ/lVHHI7uY2KRxSyt06zY2LJ8w9biu5AL7ViM/KZZi/kuL2rEObFszIi9LrbjYwcmRGTyIO3YudjxEvMft+6RIoZ2kkbFjR5vnWxqEowlmnlZnqNGKaZMc5uWedXSBBImYmBSn7WZRN6ruLD/2xtJPTLtYYXO7sgaCEbAuiAsfku8q3OKaxkFEh8StLJVcWpElxRKyUERUkKXEqdSMoSrZFYY4lxO843iA2E15LrxlcPtheMzyG41BXTwT2cvZusGfEw4Y6h5Zl/D7grm4/dpNgSCxM3ex1XSBuJRTInf8AISzCZCJ6DP7bcF3M1xuz4UUAk7ENKRlWtwup3f3sYWER2Ek3qCmnssMQnqZ1z1WfE7uiBkJZAAEZw+yA7+B2iHEAfdktEOA93zzfNeSwYzDci8y+rXZdXsne8U3m9xIPbkmHZiwWfpj7IIsPN/Y/KnZu8oY2o/EutUjRnpPrmmGDwDc18j7JohllfaDqmxYLT6OxBDIuK2lxCAqKLdtqZ/uW3uqKcbN+P+U1i8VptvDnMLb3R+VTKG9vqlvQQcXE+qLfEK5EoBF04upjx/UTtJ5kIRH7PK00GKI52nUWkUTtLSo3hC+zLK9VQh8mZhUIAziT51F6qwGvsrlRDx4CQKsxHyNRa0kgKDP1N9ycYm60QQU9jnMc0EUWdN776IC4xnudr2qsmLiE552rdFi4sm8hlTikRxlqPOjXFaWSDNjuKuOH2n1WHFBmJ1agr+K14wEwGv8AiaH8lkxQLNcOAZGx1SqTLjh/qLVyM3qNEmHBpRywYvpFqnY0Q2NXwzGyKHYq7JD4sSAVHiF6tQ7hRRt1EsZuvZdlkFrESxYMS0GNY1+W9J4MiiSookJjQRYiWgKIpUUaE4qWVORGrVEqEoXVqqlY8TBcH9R4i9yx/wDJoQux26NoSuC45PT8b8F2defNcPavxGqEEvm7f1C+wEIsIU3Es5edQlQQkSNDIiVG+khNhm+b5/kPddLiNAzsNv2n2TRA2dA+60SXBFk2YB5wp8Ay0Ey4y0TAI8AGsjS33eyyHsJeXPyddGCFtBlUZpvgreU9uRZMOPFhRB6toKJuH2uKEbDkMruV2Bhi4G33CXidhhPr6EIBeF3y7PsBJzsZJ/60EbzY0u29cntPYiHID2oJlLhxooc8rCQ2Jk6xwmE2GjtlXNdDuU/ff7bN+5cfA70k0Qpd6iy7ndEUP1MX+01LflmkUZ8aH64n/cTQXJVdUuKqY/3xCVYrG5M0L7uB1SSH4ZtalM6Kju20ylZUWpkCL1FFQ3bb0KYMEOhpTgm4R0vrQoMKDZWTtceqOKNtfXcgIYsvlwlx4n8OGY2VRxS3Tpxqs0ZJJqw2BmKQXEdszJ3uKFZsTGrOdauduqaYTSeRlf8AFKMdxOKokKiuiDJxpmbMdpobaVWbFNtHeTihnZacWTV5UObSd3WLtMcVJ5E2cTAUabJjYlDtdneVItVp7ohJxRszalYRzWLEjuNkUxpFSwW/uCD6yXpC2hLgqrlusKu4ZvOPUYQRxBKwCmxlZLbhZCCIoookmLEUoVWVSH9RJjx1ORGjxMVUI5JRQxxMp6V1m7xxJNmVyoQ1ALli/wDVCt3acQEs+xvLms/i2sdpl4qEutDimsWVz3eYIJZEbrH2WmETnSj+RSAKBqzYz3wpuHDarb5w7DsVig7CMzv4RZutUEdN8qyOWqQIJNxOy0SYA9dx32LJho8HxszE0zDGWmbZTQiG8w7CVjrZXCX+HcH0dMz3lnvk4/arjs1t8xloqhJ3HSvspFwsA9DfihEvEhBlUbqjPRYe0dhDhvK1it4JeT7J2uFIRm/F/pyyQHDhwCC/pyLrtf6bJH6gsBBb/wBv6I8TBk5fbMTFlr7nwJxt/wBXnL8kUQjHlHFObxXlKI85qhvzvmjxj9cRn9xyzIKGe2myo+EJIMS70Y1yloihiY8qmhpzQEitt4v8o4TKfTFBHQyHA+l0rExZej5KRRPLmxNaJWJEbVMxIVFeSQLxMQE2zZ6jJCCKOMr8UUMU3DynYSNVUzKbUtQ0QAxECUhZ52pTNL8cnLZgT1CaXLvcVcCYSo4pzlLxVsbBBs0UYuBcO1jQtyWTGIA20oa+5WrEIeuyuoOiwY+JJ32u9DetyEqbJixwgagtTfCF1u4IHEURqSz1lVcQxOTVhOoMjXeV6nubs/hwoXy65Lm7F1hr9uvq47z3+nTwE2JVhQq4lnaa+JEYKyYq3YiyYoU5EftlMSt5KyErGVkmxZoRiS8aOSuHDKR2uNlPGbulOd1Ns0TV0O7+UuKZYyeR32LprSzAHI1STBY7tLFaM8eGJbu7OgxDzebfcKtoiMWWbjLaJXS4du7+oUKYMSeT2/7IBw2UExuuJ5J2EbcdoSsGGh1G/JPwxRv5zEkwdAwG6p2WThxau7OSDCgyrbbmJo/DlPJzbJBDfZachTW6vNxTYPtsd6B7cB6KO2Wd57EyNIuRvlTJkEVXYbZUiyUJ3Z3nsQxQUam8z26ICCLXIMa5LZ3R+VG+mxH7nqsUQIlttFzXQ7qhnG3/AF4/UlTY8dvHFviDs9SfVDCXnrTKqHtGJ9cU/wAohUSmSOboRECbZmZvIjjNBnQw77imo3I48VszSWiX4wA5YmWdpJUWJtL0kBeYQB+IGsqgzLuEjxA5ZipD/tVYmMc5m7gfUFQxJyf9wmG2oBpAn9tXAY0PsqDSfc7WsVITOZMtooUMccq2b7gzi/BAVEHeU8muLJBLbQBlYppxJPKx+6e1Z44hnDJw7nTQJGGMlpvRmYVFN65nacV5zatKkV0WrtGKCLB7uZNrUrBixwgvJq1qJSlVRpi7F2T9TFhEmhmZVGc17TBw2C5fcXYBBC5kYuQeUPNdmBZ/Nn+WX8a3W4/xx/pkMKkQRBDGWVGnZ8ERrLip2JiLNiRqekWaOJUjJ2hHARsUxS4SuT3/ANo8IhNPq47F35FcH/UnZBFhmIGcH1MDXoKzjvtFPPhbx3QOz9oB0D0qLuiBD7N1s153sfeQhactsQfw/wArrwdthp4gWlWbHzZd7EbQMw34n0L5pgo2fI2mscOPCbg29itGHjDOv0lyJGyA1YJkbPyIWrDiBZt+434rDDjATcTrN5i6PB7WC82JsBdMOlB/Gw5IxsccmKwjHncPKZADi6bh40NzDkaltqZaaDFefEVzVQmR3ym7FVBFq1Q1s5qCPlWUmzQQvFv3OJFSAGTPspq6TFEDcTDGVMjJH+o7Thy3NfVBI2/ZIUuF0+6YfucftYszj6lzIohEQzcZBdLuiIfVIfjf/wBJU2433nzRw0PV1FFAxGh180J9lSiWJkxIsNWopFFQ+ys+6iiDQV0Q2OiiiVMBp/UlR23eqiiQdCBMhUUXM6lq4lSiEiylhRRAUrhUUToEUjFodyiicNyiteHfRRRdDjq4fZFH+SiiZGQq4fVRRH2Qo6pkN9FFEqBxV0VmmiiiaKo77kJv1ZRRRH2qC+9auxflp6qKI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6" name="AutoShape 8" descr="data:image/jpg;base64,/9j/4AAQSkZJRgABAQAAAQABAAD/2wCEAAkGBhQSERUUEhQWFBUUFxcVGBQXGBgXFBgXGhgVGBgWGBgXGyYeFxwjGRQUHy8gIycpLCwsFR4xNTAqNSYrLCkBCQoKDgwOGg8PGiwcHBwpKSwpKSwsKSkpKSwsLCkpLCksKSksLCwsLCwpLCkpLCwsLCwsLCksLCwsLCksLCwsLP/AABEIALEBHQMBIgACEQEDEQH/xAAaAAACAwEBAAAAAAAAAAAAAAACAwABBAUG/8QAOhAAAQIEAwUHAwMDBQADAAAAAQARAiExQQNRgWFxkaHwBAUSscHR4SIyQhNS8YKSwgYjM2JyFbLS/8QAGQEAAgMBAAAAAAAAAAAAAAAAAAECAwUE/8QAIREBAQACAgICAwEAAAAAAAAAAAECEQMEISIxQRJRcTP/2gAMAwEAAhEDEQA/APQR4h8Rmam50VRYkWZ4negjB8UUnmfMkeqsQs/W3yKvQEIybnid6OGM5nn1QpbenL4RiCuyXukFjFNydzncVRxNp57s80L9cii6PTIATiRChPH5zHNT9cm52TN6KxDK/Nw/yhI6n5WmgGCM5nnv91RjOZ4nfn0yAFuhv90Qict1yQEOKc+eueSCPGOZ2T1F1ZBZ8+PToXfZ7cbFIAjxoszxOnskR40TfdFnU045o8Xr14LPH5vLzGtUjKxseOvii/uOo0qgwe0xGMDxRbfqJnx2qsQz6rY+iHskLxaV9NC6q5rrCruGbzjtYGIczxK2QE5nisPZltgKxrlWzJDPEdqKGJDCUSctPUWY1AVSgUpaWokUaXFHtPFXGlxFS3ULIXi4pzPFcvvDtUUMJPiIYE1K34pXE78j/wBuLc3FWYbt0qy1I8QO8cZ3/WxZz/5I76pv/wAjigf8uJn/AMkdOKVFgWy6PooBnp7rVZDf2XvHFf8A5MT++IjZei6fZ+1Yl8SP+6LhVcPAkeqZLqdlj69UQV2cPtEbffH/AHRUzqtAxov3xf3H3WHAj625LVCXHXBMjBjxfui/uPCqA48Q/KL+4v5om66ugLt1xUhQxdpj/fH/AHRcarZ3FjRRHEeKI/Yzkn9063ksGIFr7i+7E/p/zSLbteFid54P7FU3W6WeRTI5k0r6shbrkmYBB1yRdehRCc+pyKEnrf8AIQAxU66qo2vz/CsTO/1z1CgOV/X5CQCR89b0UANR6X+VQOfXRVidOny1QFFsvTqfmgjgtTi8+UimEv1Y1vmgO226dj7oBf6mf8Z81UQBEtr7W6dFFx+JGmxKjLUsds8uXkgAjib5v/IWeMb838vYpseJz8jMbVmxDrWXmomXixTpamWfBV2MzPnY7RogxKzr0x1EtE7sI5qjsX0rp63+kdXs5WvDCzYAWuBZFbAgUwJcJTsOF0wFDEVsHZ1nx8HJT0hsgpUcUkyIpEZTiJGIVwe/Y/pbMsu3ilcHvaKYF59bF0cM3lHPz3WFcDEwNPNs9Fl/TIPXTH1XSih9PjjdIxMKcus31mtJlxnggI66otuAevTcZJcEEutDwTIRPLZTTNIOlgGXVPeq2QHr1C5/ZxLrjtW7Dts5G+ikDn9/lXHHs022KgkMuU7hXDC59/JNErEitThJbe4yHj3Q/wCSyRdbslu7lE4/6f8ALYkTrYxYnefdAY+uaHF+47/In0KoyHVvgppDOI/WrKn655IfjlqiEU+ra5JBA1tvv7qvF8eYVePLptclHy6aYQBPXqsxzVGJwOupqvEbdXF1cMWyvrTdNAWC/tkL2VR0v/FZMoItLnyN9VIiesxrcIAJt/OnELNFTyflfOSMzb4pbmlYgFbHdrwQZWJ5zYcxLikxO787vrmFoM+i3RCz4k6U0pbUFRJniY2kxer+GvJae7oTN8z8IThABzO7HO41T+75h6uTwXL2r6OzqT3dPAC0BJwk+FZTWEAtXZobrPhwOV0MPCZTxhW6W6VHCmRpZKv0rrHjYKyYmGQulEsuIj8UduTjll57vCN4j1qNxZeh7fJeXinHFeZO7Zqunr4+1rk7OXrokjXIeY1shMGvUj6JpgfW9/5FFIgb168wu1nlCEeYbbcSsqbqhTRA3XVFcMO4eT24oA8ATrd+XqtsFJhrZPszWOAVq2zqy14cTe/kXKA0YeIw6mNZunAneSK5jOd1ngjf4tlM2TR5Wam1MJiDaTfT4W/uYzj/AKc/+01hL3kd/MMtvcrvHK0MsvuQTbiH6iKOTPUiyAE8eGXmhxx9RG0gU3+hQwl898+qoB0UTzO6unohEXzMblR5Hff5Ryq1fVM1QluWVpFE3L0QmLbz0Ior8XvwrySCSzY6bxvVE9SoflQn2Fd4byVAH3rIH0dAQn5MtxUNM8qVGWiIPt3cjyUIkM856JAswtLyahpbNLa7dXTYyPU7jrmlxHU+19QgyI4fQW0PoqGGBM096806CDh03NI7Tjdci6VDJ2yN5OxoNhb6TrRbuwD6QuB2zFYTJyoTL8T6L0fZQwA3Li7d8SO/pzza3QJ0MKXhJ+EZhZrSbOzwMtDoMNW66MYrtBHEgJRRlJjiU0aCOJZ8QpkZWXFjT0jXN71xvDBEdi8tBExDmss5X3kLu9/430NmeiuFhw0aT8HHuF3cM1Gd2LvLR3mCOOe4hXHC4p6FsuKLDpsZ9rGo2F0cUrz33z1CvcxXhO/btz3FV4NmfyNEwActrt8Ig+udJ2O4oCQQ7NjtwM+CbDh8tW2ZMVUB2U13hP40ztYyQFCAV0F9DZ06Au18n8ko/wA7dobYmYdZ8PUNsQBnY4HMbCuh3QJx/wBOcvuksMO9+ROgW/uozjn+2c5/cikvGimd8WViWVnqWue0qYwHiJe+x6l0IaWzdY+yZjJYUlzeoUfK+w3mFTMd2zKnIqxXfwzCCFCfe7T+VUMdz67io+Xkbt6qhOfWRCRriyc82zF8kQh9nnQ/KEDZs1Gc8lZI6YVpzQBE9bpFDeo5DaFUXPTVQCTDz4WQAkj+MpPZWIXz26U5IvC8/fVTEPhDDroJAjGxGeEbBxouV2zGvwlcVvRprX2vEE3o09xuuB2zFeKhkWZvyALCtCEkgP4sSGTuQzioJlEvXdnXke6sMHEh3mISMxloV7Ls0Mlm9u+ZGj05rGteGE0FKhMkQLLjd7p4cUlcRWXAxpJsWKr8arqo4kqOJSONZziKaNXiRLHjxJ2JiLF2jEZSiNcLveLxRAVYPr/CwM1aNWTsTI8UfaYyY4jnLgfpI3q4cXUFyBKrHxBaOE1IyeS7ytTBzBmKh5OK8QniKRy9LWsUsQh+A/8AydE+AHo3uNVJWAG19TP5RDDlmNKXG8PJV/F6Z6I/08hOrN+Q35hMKFfNy87EaST302UY6VQDhylcMmGDX1GebugK8HW3Jgjh4AGWw5SsVTl/a4zTISbMeTjcLoFMB0zsxz3Ld3OZx/0yckfksIADNxkJZG6390kPE0/tv/6knQrF+6LaTlc7VGv7bkOJ90TZxZZkhXBB1K80iQdUtIom28nooeN9zyQw9UsmYyB0NQoAM9tpPJCR7NKtQi8OW61CkE8XUrKo4trDfnMcFP51pkoQc3tdswgIInDzerPoUcA1tfeFUQpXO+oTRA1emQFOB1n8rJ2jF47cxbgnRxipMtaG8siuZ23EyrkxmRNt5Spuf3hjO0nFaGhqSxsuViQuWkDR2MiKEtchae1Yk5ZvcV/HcCsrPe5H3XFDuaSicdH/AE/C+ITJms7TaU9x4r1mDCuB/p/DkSLmmUpr0OFCsvs3ebW601hDkQKBkLrndZniVHHISzGqiKlPCIo+1JEWMgxIkLqxXUxcUrmd5dp8MEURsCVvxIlw+/z/ALZEy7O0i1ZK3CbykVcl1ja5/Y+8oYxMO4/kLYMC8Bf8tbHhJeVxeyRQF4Td/csbFa+y98xQkOKHdK4nktNkPRQRNWXGlwnwwykZ503EpHZe3wxBomfN571s/RYOC42O7ZaJkSNm2U9YTvVmAX9aWOiZhwmhOu0UPBTw6ifyJaoBY5vuY5pvivTbkd5NEEUF+iNu5WYZZy4j3CAIMGYsPI5ZpsMeg/8AqfZZ4avV65kb1ogt0CPdAGId4zkK2M1v7pDGP+l575yWHwzscrvsK391D7q0h/yTIGKZxbzfIlX4st1rFTEi+o/+iEP6jOdxtuKDG23Y0t6qGc7OMryQfqZ7q5UViMelRdIDBIyfSyoxjfraoQmO58xuKoxTYnY78LIAoYgdZ1OqMD4rol+IO/qdXTIMLfz9UUGYfQ/lVHHI7uY2KRxSyt06zY2LJ8w9biu5AL7ViM/KZZi/kuL2rEObFszIi9LrbjYwcmRGTyIO3YudjxEvMft+6RIoZ2kkbFjR5vnWxqEowlmnlZnqNGKaZMc5uWedXSBBImYmBSn7WZRN6ruLD/2xtJPTLtYYXO7sgaCEbAuiAsfku8q3OKaxkFEh8StLJVcWpElxRKyUERUkKXEqdSMoSrZFYY4lxO843iA2E15LrxlcPtheMzyG41BXTwT2cvZusGfEw4Y6h5Zl/D7grm4/dpNgSCxM3ex1XSBuJRTInf8AISzCZCJ6DP7bcF3M1xuz4UUAk7ENKRlWtwup3f3sYWER2Ek3qCmnssMQnqZ1z1WfE7uiBkJZAAEZw+yA7+B2iHEAfdktEOA93zzfNeSwYzDci8y+rXZdXsne8U3m9xIPbkmHZiwWfpj7IIsPN/Y/KnZu8oY2o/EutUjRnpPrmmGDwDc18j7JohllfaDqmxYLT6OxBDIuK2lxCAqKLdtqZ/uW3uqKcbN+P+U1i8VptvDnMLb3R+VTKG9vqlvQQcXE+qLfEK5EoBF04upjx/UTtJ5kIRH7PK00GKI52nUWkUTtLSo3hC+zLK9VQh8mZhUIAziT51F6qwGvsrlRDx4CQKsxHyNRa0kgKDP1N9ycYm60QQU9jnMc0EUWdN776IC4xnudr2qsmLiE552rdFi4sm8hlTikRxlqPOjXFaWSDNjuKuOH2n1WHFBmJ1agr+K14wEwGv8AiaH8lkxQLNcOAZGx1SqTLjh/qLVyM3qNEmHBpRywYvpFqnY0Q2NXwzGyKHYq7JD4sSAVHiF6tQ7hRRt1EsZuvZdlkFrESxYMS0GNY1+W9J4MiiSookJjQRYiWgKIpUUaE4qWVORGrVEqEoXVqqlY8TBcH9R4i9yx/wDJoQux26NoSuC45PT8b8F2defNcPavxGqEEvm7f1C+wEIsIU3Es5edQlQQkSNDIiVG+khNhm+b5/kPddLiNAzsNv2n2TRA2dA+60SXBFk2YB5wp8Ay0Ey4y0TAI8AGsjS33eyyHsJeXPyddGCFtBlUZpvgreU9uRZMOPFhRB6toKJuH2uKEbDkMruV2Bhi4G33CXidhhPr6EIBeF3y7PsBJzsZJ/60EbzY0u29cntPYiHID2oJlLhxooc8rCQ2Jk6xwmE2GjtlXNdDuU/ff7bN+5cfA70k0Qpd6iy7ndEUP1MX+01LflmkUZ8aH64n/cTQXJVdUuKqY/3xCVYrG5M0L7uB1SSH4ZtalM6Kju20ylZUWpkCL1FFQ3bb0KYMEOhpTgm4R0vrQoMKDZWTtceqOKNtfXcgIYsvlwlx4n8OGY2VRxS3Tpxqs0ZJJqw2BmKQXEdszJ3uKFZsTGrOdauduqaYTSeRlf8AFKMdxOKokKiuiDJxpmbMdpobaVWbFNtHeTihnZacWTV5UObSd3WLtMcVJ5E2cTAUabJjYlDtdneVItVp7ohJxRszalYRzWLEjuNkUxpFSwW/uCD6yXpC2hLgqrlusKu4ZvOPUYQRxBKwCmxlZLbhZCCIoookmLEUoVWVSH9RJjx1ORGjxMVUI5JRQxxMp6V1m7xxJNmVyoQ1ALli/wDVCt3acQEs+xvLms/i2sdpl4qEutDimsWVz3eYIJZEbrH2WmETnSj+RSAKBqzYz3wpuHDarb5w7DsVig7CMzv4RZutUEdN8qyOWqQIJNxOy0SYA9dx32LJho8HxszE0zDGWmbZTQiG8w7CVjrZXCX+HcH0dMz3lnvk4/arjs1t8xloqhJ3HSvspFwsA9DfihEvEhBlUbqjPRYe0dhDhvK1it4JeT7J2uFIRm/F/pyyQHDhwCC/pyLrtf6bJH6gsBBb/wBv6I8TBk5fbMTFlr7nwJxt/wBXnL8kUQjHlHFObxXlKI85qhvzvmjxj9cRn9xyzIKGe2myo+EJIMS70Y1yloihiY8qmhpzQEitt4v8o4TKfTFBHQyHA+l0rExZej5KRRPLmxNaJWJEbVMxIVFeSQLxMQE2zZ6jJCCKOMr8UUMU3DynYSNVUzKbUtQ0QAxECUhZ52pTNL8cnLZgT1CaXLvcVcCYSo4pzlLxVsbBBs0UYuBcO1jQtyWTGIA20oa+5WrEIeuyuoOiwY+JJ32u9DetyEqbJixwgagtTfCF1u4IHEURqSz1lVcQxOTVhOoMjXeV6nubs/hwoXy65Lm7F1hr9uvq47z3+nTwE2JVhQq4lnaa+JEYKyYq3YiyYoU5EftlMSt5KyErGVkmxZoRiS8aOSuHDKR2uNlPGbulOd1Ns0TV0O7+UuKZYyeR32LprSzAHI1STBY7tLFaM8eGJbu7OgxDzebfcKtoiMWWbjLaJXS4du7+oUKYMSeT2/7IBw2UExuuJ5J2EbcdoSsGGh1G/JPwxRv5zEkwdAwG6p2WThxau7OSDCgyrbbmJo/DlPJzbJBDfZachTW6vNxTYPtsd6B7cB6KO2Wd57EyNIuRvlTJkEVXYbZUiyUJ3Z3nsQxQUam8z26ICCLXIMa5LZ3R+VG+mxH7nqsUQIlttFzXQ7qhnG3/AF4/UlTY8dvHFviDs9SfVDCXnrTKqHtGJ9cU/wAohUSmSOboRECbZmZvIjjNBnQw77imo3I48VszSWiX4wA5YmWdpJUWJtL0kBeYQB+IGsqgzLuEjxA5ZipD/tVYmMc5m7gfUFQxJyf9wmG2oBpAn9tXAY0PsqDSfc7WsVITOZMtooUMccq2b7gzi/BAVEHeU8muLJBLbQBlYppxJPKx+6e1Z44hnDJw7nTQJGGMlpvRmYVFN65nacV5zatKkV0WrtGKCLB7uZNrUrBixwgvJq1qJSlVRpi7F2T9TFhEmhmZVGc17TBw2C5fcXYBBC5kYuQeUPNdmBZ/Nn+WX8a3W4/xx/pkMKkQRBDGWVGnZ8ERrLip2JiLNiRqekWaOJUjJ2hHARsUxS4SuT3/ANo8IhNPq47F35FcH/UnZBFhmIGcH1MDXoKzjvtFPPhbx3QOz9oB0D0qLuiBD7N1s153sfeQhactsQfw/wArrwdthp4gWlWbHzZd7EbQMw34n0L5pgo2fI2mscOPCbg29itGHjDOv0lyJGyA1YJkbPyIWrDiBZt+434rDDjATcTrN5i6PB7WC82JsBdMOlB/Gw5IxsccmKwjHncPKZADi6bh40NzDkaltqZaaDFefEVzVQmR3ym7FVBFq1Q1s5qCPlWUmzQQvFv3OJFSAGTPspq6TFEDcTDGVMjJH+o7Thy3NfVBI2/ZIUuF0+6YfucftYszj6lzIohEQzcZBdLuiIfVIfjf/wBJU2433nzRw0PV1FFAxGh180J9lSiWJkxIsNWopFFQ+ys+6iiDQV0Q2OiiiVMBp/UlR23eqiiQdCBMhUUXM6lq4lSiEiylhRRAUrhUUToEUjFodyiicNyiteHfRRRdDjq4fZFH+SiiZGQq4fVRRH2Qo6pkN9FFEqBxV0VmmiiiaKo77kJv1ZRRRH2qC+9auxflp6qKI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40" name="Picture 12" descr="http://healthfiles.net/disease/wp-content/uploads/2011/03/Vitili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3886200"/>
            <a:ext cx="2438400" cy="1428750"/>
          </a:xfrm>
          <a:prstGeom prst="rect">
            <a:avLst/>
          </a:prstGeom>
          <a:noFill/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5251637"/>
            <a:ext cx="2428875" cy="16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Documents and Settings\khushman\Desktop\images\mongolian-spo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9164" y="1912938"/>
            <a:ext cx="2598737" cy="207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khushman\Desktop\images\Melasm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6590" y="131361"/>
            <a:ext cx="2221883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3048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PAPULE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362200"/>
            <a:ext cx="7086600" cy="541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circumscribed palpable elevation usually &lt;0.5 cm in diameter</a:t>
            </a:r>
          </a:p>
          <a:p>
            <a:r>
              <a:rPr lang="en-US" sz="2800" dirty="0" smtClean="0"/>
              <a:t>Due to –metabolic deposits</a:t>
            </a:r>
          </a:p>
          <a:p>
            <a:pPr>
              <a:buNone/>
            </a:pPr>
            <a:r>
              <a:rPr lang="en-US" sz="2800" dirty="0" smtClean="0"/>
              <a:t>                -hyperplasia of epidermis/ dermis/ both</a:t>
            </a:r>
          </a:p>
          <a:p>
            <a:pPr>
              <a:buNone/>
            </a:pPr>
            <a:r>
              <a:rPr lang="en-US" sz="2800" dirty="0" smtClean="0"/>
              <a:t>                - cellular infiltrates in dermis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3554" name="Picture 2" descr="http://t2.gstatic.com/images?q=tbn:ANd9GcSRf8dEuf6tTm9KUULmKL3q4W1MAL0R15v4UDQuL_WBbOT_nfK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0"/>
            <a:ext cx="18288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28600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SURFACE CONTOUR OF PAPULES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828800" y="2209800"/>
            <a:ext cx="3886200" cy="43307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Dome shaped - </a:t>
            </a:r>
            <a:r>
              <a:rPr lang="en-US" dirty="0" err="1" smtClean="0"/>
              <a:t>molluscum</a:t>
            </a:r>
            <a:r>
              <a:rPr lang="en-US" dirty="0" smtClean="0"/>
              <a:t> </a:t>
            </a:r>
            <a:r>
              <a:rPr lang="en-US" dirty="0" err="1" smtClean="0"/>
              <a:t>contagiosum</a:t>
            </a:r>
            <a:r>
              <a:rPr lang="en-US" dirty="0" smtClean="0"/>
              <a:t>, </a:t>
            </a:r>
            <a:r>
              <a:rPr lang="en-US" dirty="0" err="1" smtClean="0"/>
              <a:t>trichoepithelioma</a:t>
            </a:r>
            <a:endParaRPr lang="en-US" dirty="0" smtClean="0"/>
          </a:p>
          <a:p>
            <a:r>
              <a:rPr lang="en-US" dirty="0" err="1" smtClean="0"/>
              <a:t>Verrucous</a:t>
            </a:r>
            <a:r>
              <a:rPr lang="en-US" dirty="0" smtClean="0"/>
              <a:t>      - </a:t>
            </a:r>
            <a:r>
              <a:rPr lang="en-US" dirty="0" err="1" smtClean="0"/>
              <a:t>verruca</a:t>
            </a:r>
            <a:r>
              <a:rPr lang="en-US" dirty="0" smtClean="0"/>
              <a:t> </a:t>
            </a:r>
            <a:r>
              <a:rPr lang="en-US" dirty="0" err="1" smtClean="0"/>
              <a:t>vulgaris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Umblicated</a:t>
            </a:r>
            <a:r>
              <a:rPr lang="en-US" dirty="0" smtClean="0"/>
              <a:t>- </a:t>
            </a:r>
            <a:r>
              <a:rPr lang="en-US" dirty="0" err="1" smtClean="0"/>
              <a:t>molluscum</a:t>
            </a:r>
            <a:r>
              <a:rPr lang="en-US" dirty="0" smtClean="0"/>
              <a:t> </a:t>
            </a:r>
            <a:r>
              <a:rPr lang="en-US" dirty="0" err="1" smtClean="0"/>
              <a:t>contagiosum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Flat topped        - lichen </a:t>
            </a:r>
            <a:r>
              <a:rPr lang="en-US" dirty="0" err="1" smtClean="0"/>
              <a:t>planus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Acuminate/pointed- </a:t>
            </a:r>
            <a:r>
              <a:rPr lang="en-US" dirty="0" err="1" smtClean="0"/>
              <a:t>miliaria</a:t>
            </a:r>
            <a:r>
              <a:rPr lang="en-US" dirty="0" smtClean="0"/>
              <a:t>  </a:t>
            </a:r>
            <a:r>
              <a:rPr lang="en-US" dirty="0" err="1" smtClean="0"/>
              <a:t>rubra</a:t>
            </a:r>
            <a:r>
              <a:rPr lang="en-US" dirty="0" smtClean="0"/>
              <a:t>, acne</a:t>
            </a:r>
          </a:p>
          <a:p>
            <a:pPr>
              <a:buNone/>
            </a:pPr>
            <a:r>
              <a:rPr lang="en-US" dirty="0" smtClean="0"/>
              <a:t>                            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44900" y="2590800"/>
            <a:ext cx="3599100" cy="347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90600"/>
            <a:ext cx="6248400" cy="4572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cne vulgaris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Molluscum</a:t>
            </a:r>
            <a:r>
              <a:rPr lang="en-US" dirty="0" smtClean="0"/>
              <a:t> </a:t>
            </a:r>
            <a:r>
              <a:rPr lang="en-US" dirty="0" err="1" smtClean="0"/>
              <a:t>contagiosum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098" name="Picture 2" descr="C:\Documents and Settings\khushman\Desktop\images\2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6587" y="381000"/>
            <a:ext cx="2914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khushman\Desktop\images\molluscum_contagiosum-21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1"/>
            <a:ext cx="25082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2446" y="1066800"/>
            <a:ext cx="500190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52578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      Lichen </a:t>
            </a:r>
            <a:r>
              <a:rPr lang="en-US" sz="5400" dirty="0" err="1" smtClean="0"/>
              <a:t>Planus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6434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2390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/>
              <a:t>Colour</a:t>
            </a:r>
            <a:r>
              <a:rPr lang="en-US" sz="2800" dirty="0" smtClean="0"/>
              <a:t> :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Red                       -&gt; psoriasis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Yellow         	-&gt; </a:t>
            </a:r>
            <a:r>
              <a:rPr lang="en-US" sz="2800" dirty="0" err="1" smtClean="0"/>
              <a:t>xanthomatosis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Skin </a:t>
            </a:r>
            <a:r>
              <a:rPr lang="en-US" sz="2800" dirty="0" err="1" smtClean="0"/>
              <a:t>coloured</a:t>
            </a:r>
            <a:r>
              <a:rPr lang="en-US" sz="2800" dirty="0" smtClean="0"/>
              <a:t>    -&gt; adenoma </a:t>
            </a:r>
            <a:r>
              <a:rPr lang="en-US" sz="2800" dirty="0" err="1" smtClean="0"/>
              <a:t>sebacium</a:t>
            </a:r>
            <a:r>
              <a:rPr lang="en-US" sz="2800" dirty="0" smtClean="0"/>
              <a:t>,        				   skin tags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 smtClean="0"/>
              <a:t>violaceous</a:t>
            </a:r>
            <a:r>
              <a:rPr lang="en-US" sz="2800" dirty="0" smtClean="0"/>
              <a:t> 	-&gt; lichen </a:t>
            </a:r>
            <a:r>
              <a:rPr lang="en-US" sz="2800" dirty="0" err="1" smtClean="0"/>
              <a:t>planus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Pearly White        -&gt; </a:t>
            </a:r>
            <a:r>
              <a:rPr lang="en-US" sz="2800" dirty="0" err="1" smtClean="0"/>
              <a:t>molluscum</a:t>
            </a:r>
            <a:r>
              <a:rPr lang="en-US" sz="2800" dirty="0" smtClean="0"/>
              <a:t> </a:t>
            </a:r>
            <a:r>
              <a:rPr lang="en-US" sz="2800" dirty="0" err="1" smtClean="0"/>
              <a:t>contagiosum</a:t>
            </a:r>
            <a:endParaRPr lang="en-US" sz="2800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 descr="C:\Documents and Settings\khushman\Desktop\images\xanthomatosis-1629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6279" y="0"/>
            <a:ext cx="3417721" cy="25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NODULE</a:t>
            </a:r>
            <a:endParaRPr lang="en-US" sz="6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A palpable, elevated, solid  mass in the skin &gt;0.5 cm in diameter </a:t>
            </a:r>
          </a:p>
          <a:p>
            <a:r>
              <a:rPr lang="en-US" b="1" dirty="0"/>
              <a:t>D</a:t>
            </a:r>
            <a:r>
              <a:rPr lang="en-US" b="1" dirty="0" smtClean="0"/>
              <a:t>epth of involvement </a:t>
            </a:r>
            <a:r>
              <a:rPr lang="en-US" dirty="0" smtClean="0"/>
              <a:t>and/or substantial palpability differentiate a nodule from a papule</a:t>
            </a:r>
          </a:p>
          <a:p>
            <a:r>
              <a:rPr lang="en-US" dirty="0" smtClean="0"/>
              <a:t>5 types:</a:t>
            </a:r>
          </a:p>
          <a:p>
            <a:r>
              <a:rPr lang="en-US" sz="2600" dirty="0" smtClean="0"/>
              <a:t>Epidermal:</a:t>
            </a:r>
            <a:r>
              <a:rPr lang="en-US" dirty="0" smtClean="0"/>
              <a:t> </a:t>
            </a:r>
            <a:r>
              <a:rPr lang="en-US" dirty="0" err="1" smtClean="0"/>
              <a:t>verruca</a:t>
            </a:r>
            <a:r>
              <a:rPr lang="en-US" dirty="0" smtClean="0"/>
              <a:t> </a:t>
            </a:r>
            <a:r>
              <a:rPr lang="en-US" dirty="0" err="1" smtClean="0"/>
              <a:t>vulgaris</a:t>
            </a:r>
            <a:r>
              <a:rPr lang="en-US" dirty="0" smtClean="0"/>
              <a:t>, </a:t>
            </a:r>
            <a:r>
              <a:rPr lang="en-US" dirty="0" err="1" smtClean="0"/>
              <a:t>keratoacanthoma</a:t>
            </a:r>
            <a:r>
              <a:rPr lang="en-US" dirty="0" smtClean="0"/>
              <a:t>,        		 basal cell carcinoma</a:t>
            </a:r>
          </a:p>
          <a:p>
            <a:r>
              <a:rPr lang="en-US" sz="2600" dirty="0" smtClean="0"/>
              <a:t>Epidermal-dermal: </a:t>
            </a:r>
            <a:r>
              <a:rPr lang="en-US" dirty="0" smtClean="0"/>
              <a:t>compound </a:t>
            </a:r>
            <a:r>
              <a:rPr lang="en-US" dirty="0" err="1" smtClean="0"/>
              <a:t>naevi</a:t>
            </a:r>
            <a:r>
              <a:rPr lang="en-US" dirty="0" smtClean="0"/>
              <a:t>, malignant      			melanoma, mycosis </a:t>
            </a:r>
            <a:r>
              <a:rPr lang="en-US" dirty="0" err="1" smtClean="0"/>
              <a:t>fungoides</a:t>
            </a:r>
            <a:endParaRPr lang="en-US" dirty="0" smtClean="0"/>
          </a:p>
          <a:p>
            <a:r>
              <a:rPr lang="en-US" sz="2600" dirty="0" smtClean="0"/>
              <a:t>Dermal:</a:t>
            </a:r>
            <a:r>
              <a:rPr lang="en-US" dirty="0" smtClean="0"/>
              <a:t> </a:t>
            </a:r>
            <a:r>
              <a:rPr lang="en-US" dirty="0" err="1" smtClean="0"/>
              <a:t>granuloma</a:t>
            </a:r>
            <a:r>
              <a:rPr lang="en-US" dirty="0" smtClean="0"/>
              <a:t>  </a:t>
            </a:r>
            <a:r>
              <a:rPr lang="en-US" dirty="0" err="1" smtClean="0"/>
              <a:t>annulare</a:t>
            </a:r>
            <a:r>
              <a:rPr lang="en-US" dirty="0" smtClean="0"/>
              <a:t>, </a:t>
            </a:r>
            <a:r>
              <a:rPr lang="en-US" dirty="0" err="1" smtClean="0"/>
              <a:t>dermatofibroma</a:t>
            </a:r>
            <a:endParaRPr lang="en-US" dirty="0" smtClean="0"/>
          </a:p>
          <a:p>
            <a:r>
              <a:rPr lang="en-US" sz="2600" dirty="0" smtClean="0"/>
              <a:t>Dermal-</a:t>
            </a:r>
            <a:r>
              <a:rPr lang="en-US" sz="2600" dirty="0" err="1" smtClean="0"/>
              <a:t>subdermal</a:t>
            </a:r>
            <a:r>
              <a:rPr lang="en-US" sz="2600" dirty="0" smtClean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erythema</a:t>
            </a:r>
            <a:r>
              <a:rPr lang="en-US" dirty="0" smtClean="0"/>
              <a:t> </a:t>
            </a:r>
            <a:r>
              <a:rPr lang="en-US" dirty="0" err="1" smtClean="0"/>
              <a:t>nodosum</a:t>
            </a:r>
            <a:r>
              <a:rPr lang="en-US" dirty="0" smtClean="0"/>
              <a:t>, superficial </a:t>
            </a:r>
            <a:r>
              <a:rPr lang="en-US" dirty="0" err="1" smtClean="0"/>
              <a:t>thrombophlebitis</a:t>
            </a:r>
            <a:endParaRPr lang="en-US" dirty="0" smtClean="0"/>
          </a:p>
          <a:p>
            <a:r>
              <a:rPr lang="en-US" sz="2600" dirty="0" smtClean="0"/>
              <a:t>Subcutaneous</a:t>
            </a:r>
            <a:r>
              <a:rPr lang="en-US" dirty="0" smtClean="0"/>
              <a:t>: </a:t>
            </a:r>
            <a:r>
              <a:rPr lang="en-US" dirty="0" err="1" smtClean="0"/>
              <a:t>lipoma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0"/>
            <a:ext cx="1981200" cy="171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286000"/>
            <a:ext cx="6934200" cy="4343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Lipoma</a:t>
            </a:r>
            <a:r>
              <a:rPr lang="en-US" dirty="0" smtClean="0"/>
              <a:t>                                         BCC          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5602" name="Picture 2" descr="http://upload.wikimedia.org/wikipedia/commons/thumb/3/37/Lipoma_02.jpg/230px-Lipoma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2895600" cy="3429000"/>
          </a:xfrm>
          <a:prstGeom prst="rect">
            <a:avLst/>
          </a:prstGeom>
          <a:noFill/>
        </p:spPr>
      </p:pic>
      <p:pic>
        <p:nvPicPr>
          <p:cNvPr id="25604" name="Picture 4" descr="http://skinhealthandcare.com/wp-content/uploads/basal-cell-carcino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38862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PLAQUE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An solid plateau like elevation of skin usually defined as 2cm or more in diameter</a:t>
            </a:r>
          </a:p>
          <a:p>
            <a:r>
              <a:rPr lang="en-US" sz="2800" dirty="0" smtClean="0"/>
              <a:t>Associated with change in texture of skin</a:t>
            </a:r>
          </a:p>
          <a:p>
            <a:r>
              <a:rPr lang="en-US" sz="2800" dirty="0" smtClean="0"/>
              <a:t>Formed by the coalescence of either papules or nodules.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038600"/>
            <a:ext cx="2819400" cy="241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Types of plaques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Lichenified</a:t>
            </a:r>
            <a:r>
              <a:rPr lang="en-US" dirty="0" smtClean="0"/>
              <a:t>  plaques- atopic </a:t>
            </a:r>
            <a:r>
              <a:rPr lang="en-US" dirty="0" err="1" smtClean="0"/>
              <a:t>dermatitis,lichen</a:t>
            </a:r>
            <a:r>
              <a:rPr lang="en-US" dirty="0" smtClean="0"/>
              <a:t> simplex </a:t>
            </a:r>
            <a:r>
              <a:rPr lang="en-US" dirty="0" err="1" smtClean="0"/>
              <a:t>chronicus</a:t>
            </a:r>
            <a:endParaRPr lang="en-US" dirty="0" smtClean="0"/>
          </a:p>
          <a:p>
            <a:r>
              <a:rPr lang="en-US" dirty="0" smtClean="0"/>
              <a:t>Atrophic plaque- lichen </a:t>
            </a:r>
            <a:r>
              <a:rPr lang="en-US" dirty="0" err="1" smtClean="0"/>
              <a:t>sclerosus</a:t>
            </a:r>
            <a:r>
              <a:rPr lang="en-US" dirty="0" smtClean="0"/>
              <a:t> et </a:t>
            </a:r>
            <a:r>
              <a:rPr lang="en-US" dirty="0" err="1" smtClean="0"/>
              <a:t>atrophicus</a:t>
            </a:r>
            <a:endParaRPr lang="en-US" dirty="0" smtClean="0"/>
          </a:p>
          <a:p>
            <a:r>
              <a:rPr lang="en-US" dirty="0" smtClean="0"/>
              <a:t>Discoid plaque – DLE</a:t>
            </a:r>
          </a:p>
          <a:p>
            <a:r>
              <a:rPr lang="en-US" dirty="0" smtClean="0"/>
              <a:t>Annular plaque –</a:t>
            </a:r>
            <a:r>
              <a:rPr lang="en-US" dirty="0" err="1" smtClean="0"/>
              <a:t>T.corporis</a:t>
            </a:r>
            <a:endParaRPr lang="en-US" dirty="0" smtClean="0"/>
          </a:p>
          <a:p>
            <a:r>
              <a:rPr lang="en-US" dirty="0" smtClean="0"/>
              <a:t>Scaly plaques-</a:t>
            </a:r>
            <a:r>
              <a:rPr lang="en-US" dirty="0" err="1" smtClean="0"/>
              <a:t>P.rosea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0"/>
            <a:ext cx="6248400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TYPE OF LESIONS</a:t>
            </a:r>
          </a:p>
          <a:p>
            <a:r>
              <a:rPr lang="en-US" sz="3600" dirty="0" smtClean="0"/>
              <a:t>SHAPE OR CONFIGURATION </a:t>
            </a:r>
          </a:p>
          <a:p>
            <a:r>
              <a:rPr lang="en-US" sz="3600" dirty="0" smtClean="0"/>
              <a:t>PATTERN OF LESIONS</a:t>
            </a:r>
          </a:p>
          <a:p>
            <a:r>
              <a:rPr lang="en-US" sz="3600" dirty="0" smtClean="0"/>
              <a:t>DISTRIBUTION OF LESIONS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36118" y="1600200"/>
            <a:ext cx="28627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362200" y="6324600"/>
            <a:ext cx="164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psoriasis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00800" y="6248400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lichen </a:t>
            </a:r>
            <a:r>
              <a:rPr lang="en-US" b="1" dirty="0" err="1" smtClean="0"/>
              <a:t>planus</a:t>
            </a:r>
            <a:endParaRPr lang="en-US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199"/>
            <a:ext cx="4572000" cy="402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228600"/>
            <a:ext cx="6324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WHEAL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62484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err="1" smtClean="0"/>
              <a:t>Erythematous</a:t>
            </a:r>
            <a:r>
              <a:rPr lang="en-US" sz="2400" dirty="0" smtClean="0"/>
              <a:t> , edematous, evanescent lesion often with central pallor</a:t>
            </a:r>
          </a:p>
          <a:p>
            <a:pPr>
              <a:buNone/>
            </a:pPr>
            <a:r>
              <a:rPr lang="en-US" sz="2400" dirty="0" smtClean="0"/>
              <a:t>-characteristic lesion of </a:t>
            </a:r>
            <a:r>
              <a:rPr lang="en-US" sz="2400" dirty="0" err="1" smtClean="0"/>
              <a:t>urticaria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-borders- sharp but not stable</a:t>
            </a:r>
          </a:p>
          <a:p>
            <a:pPr>
              <a:buNone/>
            </a:pPr>
            <a:r>
              <a:rPr lang="en-US" sz="2400" dirty="0" smtClean="0"/>
              <a:t>-May be round, oval, </a:t>
            </a:r>
            <a:r>
              <a:rPr lang="en-US" sz="2400" dirty="0" err="1" smtClean="0"/>
              <a:t>serpiginous</a:t>
            </a:r>
            <a:r>
              <a:rPr lang="en-US" sz="2400" dirty="0" smtClean="0"/>
              <a:t>, annular </a:t>
            </a:r>
          </a:p>
          <a:p>
            <a:pPr>
              <a:buNone/>
            </a:pPr>
            <a:r>
              <a:rPr lang="en-US" sz="2400" dirty="0" smtClean="0"/>
              <a:t>-often surrounded by red, axon mediated flare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478" y="0"/>
            <a:ext cx="251752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505200"/>
            <a:ext cx="7620000" cy="2620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3600" b="1" dirty="0" err="1" smtClean="0"/>
              <a:t>Dermographism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firm stroking of skin produces wheals (due to triple response) in a normal person but in 5% of people this response is exaggerated to produce </a:t>
            </a:r>
            <a:r>
              <a:rPr lang="en-US" dirty="0" err="1"/>
              <a:t>dermographism</a:t>
            </a:r>
            <a:endParaRPr lang="en-US" dirty="0"/>
          </a:p>
          <a:p>
            <a:pPr>
              <a:buNone/>
            </a:pPr>
            <a:r>
              <a:rPr lang="en-US" dirty="0"/>
              <a:t>If associated with itching- symptomatic </a:t>
            </a:r>
            <a:r>
              <a:rPr lang="en-US" dirty="0" err="1"/>
              <a:t>dermographism</a:t>
            </a:r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3170237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50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05600" y="6248400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Darier’s</a:t>
            </a:r>
            <a:r>
              <a:rPr lang="en-US" b="1" dirty="0" smtClean="0"/>
              <a:t> sign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0176" y="6324600"/>
            <a:ext cx="101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U</a:t>
            </a:r>
            <a:r>
              <a:rPr lang="en-US" b="1" dirty="0" err="1" smtClean="0"/>
              <a:t>rticaria</a:t>
            </a:r>
            <a:endParaRPr lang="en-US" b="1" dirty="0" smtClean="0"/>
          </a:p>
        </p:txBody>
      </p:sp>
      <p:pic>
        <p:nvPicPr>
          <p:cNvPr id="33794" name="Picture 2" descr="http://www.dartmouth.edu/~thabif/weeklyclinic081301/Images/06UrtPigDarierSig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775042"/>
            <a:ext cx="3200400" cy="43434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Documents and Settings\khushman\Desktop\images\Urticaria-1200-g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13142"/>
            <a:ext cx="30099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ANGIOEDEMA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Deep </a:t>
            </a:r>
            <a:r>
              <a:rPr lang="en-US" sz="3200" dirty="0" err="1" smtClean="0"/>
              <a:t>oedematous</a:t>
            </a:r>
            <a:r>
              <a:rPr lang="en-US" sz="3200" dirty="0" smtClean="0"/>
              <a:t>  </a:t>
            </a:r>
            <a:r>
              <a:rPr lang="en-US" sz="3200" dirty="0" err="1" smtClean="0"/>
              <a:t>urticarial</a:t>
            </a:r>
            <a:r>
              <a:rPr lang="en-US" sz="3200" dirty="0" smtClean="0"/>
              <a:t> reaction that occurs in the areas with very loose dermis and subcutaneous tissue</a:t>
            </a:r>
          </a:p>
          <a:p>
            <a:r>
              <a:rPr lang="en-US" sz="3200" dirty="0" err="1" smtClean="0"/>
              <a:t>Eg</a:t>
            </a:r>
            <a:r>
              <a:rPr lang="en-US" sz="3200" dirty="0" smtClean="0"/>
              <a:t>- lips, penis, hands, </a:t>
            </a:r>
            <a:r>
              <a:rPr lang="en-US" sz="3200" dirty="0" err="1" smtClean="0"/>
              <a:t>periorbital</a:t>
            </a:r>
            <a:r>
              <a:rPr lang="en-US" sz="3200" dirty="0" smtClean="0"/>
              <a:t> area</a:t>
            </a:r>
            <a:endParaRPr lang="en-US" sz="3200" dirty="0"/>
          </a:p>
        </p:txBody>
      </p:sp>
      <p:pic>
        <p:nvPicPr>
          <p:cNvPr id="11266" name="Picture 2" descr="C:\Documents and Settings\khushman\Desktop\images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335632" cy="42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0200" y="228600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                 </a:t>
            </a:r>
            <a:r>
              <a:rPr lang="en-US" sz="6000" b="1" dirty="0" smtClean="0"/>
              <a:t>VESICLE &amp; BULLAE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dirty="0" smtClean="0"/>
              <a:t>Vesicle</a:t>
            </a:r>
            <a:r>
              <a:rPr lang="en-US" dirty="0" smtClean="0"/>
              <a:t> - It is a circumscribed elevated visible accumulation of fluid &lt;0.5cm in diameter.</a:t>
            </a:r>
          </a:p>
          <a:p>
            <a:pPr>
              <a:buNone/>
            </a:pPr>
            <a:r>
              <a:rPr lang="en-US" dirty="0" smtClean="0"/>
              <a:t> Fluid- serum, lymph, blood or extracellular fluid</a:t>
            </a:r>
            <a:r>
              <a:rPr lang="en-US" sz="3200" dirty="0" smtClean="0"/>
              <a:t>                             </a:t>
            </a:r>
            <a:r>
              <a:rPr lang="en-US" sz="3200" b="1" u="sng" dirty="0" smtClean="0"/>
              <a:t>  </a:t>
            </a:r>
          </a:p>
          <a:p>
            <a:pPr>
              <a:buNone/>
            </a:pPr>
            <a:r>
              <a:rPr lang="en-US" sz="2800" b="1" dirty="0" smtClean="0"/>
              <a:t>Bulla- </a:t>
            </a:r>
            <a:r>
              <a:rPr lang="en-US" dirty="0" smtClean="0"/>
              <a:t>Visible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accumulation of fluid within or beneath the epidermis &gt;0.5cm in diameter.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4343400"/>
            <a:ext cx="2590800" cy="230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LEVELS OF CLEAVAGE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7696200" cy="43735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Subcorneal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: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impetigo,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pemphigus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foliaceous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Intraepidermal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 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spongiosis</a:t>
            </a:r>
            <a:r>
              <a:rPr 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contact eczematous dermatitis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dyshydrotic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eczema</a:t>
            </a: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   -</a:t>
            </a:r>
            <a:r>
              <a:rPr lang="en-US" sz="2000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acantholysis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pemphigus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vulgaris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Subepidermal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:  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Bullous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Pemphigoid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Linear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A disease</a:t>
            </a: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Dermatitis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Herpetiformis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0999"/>
            <a:ext cx="3733800" cy="616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9906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IMPETIGO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405003" y="3657599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BULLOUS PEMPHIGOID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868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Tense         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Bullous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Pemphigoid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Flaccid  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   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Pemphigus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vulgaris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Umblicated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 Viral vesicles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Grouped    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 Herpes Zoster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Single and diffusely scattered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:Chicken pox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3810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PUSTULE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286000"/>
            <a:ext cx="6248400" cy="4419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A circumscribed elevation of the skin that contains a purulent </a:t>
            </a:r>
            <a:r>
              <a:rPr lang="en-US" sz="2000" dirty="0" err="1" smtClean="0"/>
              <a:t>exudate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May contain bacteria or may be sterile</a:t>
            </a:r>
          </a:p>
          <a:p>
            <a:pPr>
              <a:buNone/>
            </a:pPr>
            <a:r>
              <a:rPr lang="en-US" sz="2000" dirty="0" smtClean="0"/>
              <a:t>Pustules are seen in: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Sub corneal </a:t>
            </a:r>
            <a:r>
              <a:rPr lang="en-US" sz="2000" dirty="0" err="1" smtClean="0"/>
              <a:t>pustular</a:t>
            </a:r>
            <a:r>
              <a:rPr lang="en-US" sz="2000" dirty="0" smtClean="0"/>
              <a:t> </a:t>
            </a:r>
            <a:r>
              <a:rPr lang="en-US" sz="2000" dirty="0" err="1" smtClean="0"/>
              <a:t>dermatosis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Pustular</a:t>
            </a:r>
            <a:r>
              <a:rPr lang="en-US" sz="2000" dirty="0" smtClean="0"/>
              <a:t>  psoriasis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Acne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Drug eruptions- bromide, iodide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Viral </a:t>
            </a:r>
            <a:r>
              <a:rPr lang="en-US" sz="2000" dirty="0" err="1" smtClean="0"/>
              <a:t>exanthems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200400" cy="230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tx1"/>
                </a:solidFill>
              </a:rPr>
              <a:t>TYPES OF LESIONS</a:t>
            </a:r>
            <a:endParaRPr lang="en-US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4580" name="Picture 4" descr="http://www.nsc.gov.sg/images/fckeditor/image/SkinDiseasesPics/Psoriasis/image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057400"/>
            <a:ext cx="2886075" cy="36576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553200" y="6172200"/>
            <a:ext cx="18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pustular</a:t>
            </a:r>
            <a:r>
              <a:rPr lang="en-US" b="1" dirty="0" smtClean="0"/>
              <a:t> psoriasis</a:t>
            </a:r>
          </a:p>
        </p:txBody>
      </p:sp>
      <p:pic>
        <p:nvPicPr>
          <p:cNvPr id="24582" name="Picture 6" descr="http://www.familydoctor.co.nz/images/articles/3300/conten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57400"/>
            <a:ext cx="3429000" cy="3733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6172200"/>
            <a:ext cx="161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acne </a:t>
            </a:r>
            <a:r>
              <a:rPr lang="en-US" b="1" dirty="0" err="1" smtClean="0"/>
              <a:t>pustulosa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772400" cy="1362075"/>
          </a:xfrm>
        </p:spPr>
        <p:txBody>
          <a:bodyPr/>
          <a:lstStyle/>
          <a:p>
            <a:r>
              <a:rPr lang="en-US" sz="6000" b="1" cap="none" dirty="0" smtClean="0">
                <a:latin typeface="Monotype Corsiva" pitchFamily="66" charset="0"/>
              </a:rPr>
              <a:t>SECONDARY  LESIONS</a:t>
            </a:r>
            <a:endParaRPr lang="en-US" sz="6000" b="1" cap="none" dirty="0">
              <a:latin typeface="Monotype Corsiva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SCALE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flat plate or flake arising from the outermost layer of stratum </a:t>
            </a:r>
            <a:r>
              <a:rPr lang="en-US" dirty="0" err="1" smtClean="0"/>
              <a:t>corneum</a:t>
            </a:r>
            <a:endParaRPr lang="en-US" dirty="0" smtClean="0"/>
          </a:p>
          <a:p>
            <a:r>
              <a:rPr lang="en-US" dirty="0" smtClean="0"/>
              <a:t>Arises due to:</a:t>
            </a:r>
          </a:p>
          <a:p>
            <a:r>
              <a:rPr lang="en-US" dirty="0" smtClean="0"/>
              <a:t>Increased  shedding of stratum </a:t>
            </a:r>
            <a:r>
              <a:rPr lang="en-US" dirty="0" err="1" smtClean="0"/>
              <a:t>corneum</a:t>
            </a:r>
            <a:r>
              <a:rPr lang="en-US" dirty="0" smtClean="0"/>
              <a:t> due to decreased duration of cell turn over </a:t>
            </a:r>
            <a:r>
              <a:rPr lang="en-US" dirty="0" err="1" smtClean="0"/>
              <a:t>eg</a:t>
            </a:r>
            <a:r>
              <a:rPr lang="en-US" dirty="0" smtClean="0"/>
              <a:t>-psoriasis</a:t>
            </a:r>
          </a:p>
          <a:p>
            <a:r>
              <a:rPr lang="en-US" dirty="0" smtClean="0"/>
              <a:t>Decreased  shedding or accumulation of </a:t>
            </a:r>
            <a:r>
              <a:rPr lang="en-US" dirty="0" err="1" smtClean="0"/>
              <a:t>s.corneum</a:t>
            </a:r>
            <a:r>
              <a:rPr lang="en-US" dirty="0" smtClean="0"/>
              <a:t> </a:t>
            </a:r>
            <a:r>
              <a:rPr lang="en-US" dirty="0" err="1" smtClean="0"/>
              <a:t>eg</a:t>
            </a:r>
            <a:r>
              <a:rPr lang="en-US" dirty="0" smtClean="0"/>
              <a:t>- x linked recessive </a:t>
            </a:r>
            <a:r>
              <a:rPr lang="en-US" dirty="0" err="1" smtClean="0"/>
              <a:t>ichthyosis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Types of scales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err="1" smtClean="0">
                <a:latin typeface="Arial" pitchFamily="34" charset="0"/>
                <a:cs typeface="Arial" pitchFamily="34" charset="0"/>
              </a:rPr>
              <a:t>Collarette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 scales-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Pityriasis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rosea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</a:t>
            </a:r>
          </a:p>
          <a:p>
            <a:pPr>
              <a:buNone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b="1" u="sng" dirty="0" err="1" smtClean="0">
                <a:latin typeface="Arial" pitchFamily="34" charset="0"/>
                <a:cs typeface="Arial" pitchFamily="34" charset="0"/>
              </a:rPr>
              <a:t>Micaceous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 scales-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Psoriasis 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</a:t>
            </a: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359" y="4419600"/>
            <a:ext cx="2530258" cy="218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http://www.aafp.org/afp/2004/0101/afp20040101p87-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2667000" cy="1381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76400"/>
            <a:ext cx="66294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Fish like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scales-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Icthyosis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vulgaris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b="1" u="sng" dirty="0" err="1" smtClean="0">
                <a:latin typeface="Arial" pitchFamily="34" charset="0"/>
                <a:cs typeface="Arial" pitchFamily="34" charset="0"/>
              </a:rPr>
              <a:t>Furfuraceous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scales-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Pityriasis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versicolor</a:t>
            </a:r>
            <a:r>
              <a:rPr lang="en-US" sz="2400" b="1" u="sng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3314" name="Picture 2" descr="C:\Documents and Settings\khushman\Desktop\images\Ichthyosis-Vulgaris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4017145" cy="299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38401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Gritty/ sandpaper like scales</a:t>
            </a:r>
          </a:p>
          <a:p>
            <a:pPr>
              <a:buNone/>
            </a:pPr>
            <a:r>
              <a:rPr lang="en-US" sz="2400" b="1" u="sng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Solar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keratosis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Yellow and greasy scales   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Seborrhoea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capitis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9458" name="Picture 2" descr="http://www.trikhos.co.uk/images/P%20Steatoid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8196" y="4453003"/>
            <a:ext cx="2514600" cy="2438400"/>
          </a:xfrm>
          <a:prstGeom prst="rect">
            <a:avLst/>
          </a:prstGeom>
          <a:noFill/>
        </p:spPr>
      </p:pic>
      <p:pic>
        <p:nvPicPr>
          <p:cNvPr id="14338" name="Picture 2" descr="C:\Documents and Settings\khushman\Desktop\images\230px-Actinic_keratosis_on_the_lip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6518" y="2285999"/>
            <a:ext cx="2551082" cy="17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76400"/>
            <a:ext cx="6248400" cy="4953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Keratotic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scales        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cutaneous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horn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Wickham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striae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lichen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planus</a:t>
            </a:r>
            <a:endParaRPr lang="en-US" dirty="0"/>
          </a:p>
        </p:txBody>
      </p:sp>
      <p:pic>
        <p:nvPicPr>
          <p:cNvPr id="18434" name="Picture 2" descr="http://www.skinsight.com/images/dx/webAdult/cutaneousHorn_19537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676400"/>
            <a:ext cx="3048000" cy="2286001"/>
          </a:xfrm>
          <a:prstGeom prst="rect">
            <a:avLst/>
          </a:prstGeom>
          <a:noFill/>
        </p:spPr>
      </p:pic>
      <p:pic>
        <p:nvPicPr>
          <p:cNvPr id="15362" name="Picture 2" descr="C:\Documents and Settings\khushman\Desktop\images\Wickham's stri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3698875" cy="254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048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CRUSTS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6858000" cy="5105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Crusts consist of dried serum , other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exudate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or blood along with cellular debris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Yellow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              -formed from dried serum</a:t>
            </a: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Green or yellow green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-purulent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exudate</a:t>
            </a: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Brown or dark red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-blood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Thin, delicate, friable crusts  -Impetigo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Thick and adherent crusts    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Ecthyma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5368" y="4724400"/>
            <a:ext cx="2988632" cy="201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EXCORIATIONS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981200"/>
            <a:ext cx="6248400" cy="4495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Loss of skin substance specifically produced by scratching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Usually long and parallel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Sometimes crossing or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punctate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Seen in –Atopic Eczema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	      Dermatitis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Herpetiformis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        Infestations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514600"/>
            <a:ext cx="27908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EROSION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52600"/>
            <a:ext cx="4800600" cy="5105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Moist, circumscribed , usually depressed lesion that involves loss of all or portion of viable epidermis</a:t>
            </a:r>
          </a:p>
          <a:p>
            <a:r>
              <a:rPr lang="en-US" sz="2800" dirty="0" smtClean="0"/>
              <a:t>Usually result of rupture of vesicles or </a:t>
            </a:r>
            <a:r>
              <a:rPr lang="en-US" sz="2800" dirty="0" err="1" smtClean="0"/>
              <a:t>bullae</a:t>
            </a:r>
            <a:endParaRPr lang="en-US" sz="2800" dirty="0" smtClean="0"/>
          </a:p>
          <a:p>
            <a:r>
              <a:rPr lang="en-US" sz="2800" dirty="0" smtClean="0"/>
              <a:t>Since, there is no loss of dermis they heal without scarring</a:t>
            </a:r>
            <a:endParaRPr lang="en-US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"/>
            <a:ext cx="3048000" cy="21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248400" cy="1143000"/>
          </a:xfrm>
        </p:spPr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3429000" cy="5181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PRIMARY  LESIONS</a:t>
            </a:r>
          </a:p>
          <a:p>
            <a:pPr>
              <a:buNone/>
            </a:pPr>
            <a:r>
              <a:rPr lang="en-US" sz="2000" b="1" dirty="0" smtClean="0"/>
              <a:t>Initial lesions of a disease</a:t>
            </a:r>
            <a:endParaRPr lang="en-US" sz="2200" b="1" dirty="0" smtClean="0"/>
          </a:p>
          <a:p>
            <a:r>
              <a:rPr lang="en-US" sz="2000" dirty="0" err="1" smtClean="0"/>
              <a:t>Macule</a:t>
            </a:r>
            <a:endParaRPr lang="en-US" sz="2000" dirty="0" smtClean="0"/>
          </a:p>
          <a:p>
            <a:r>
              <a:rPr lang="en-US" sz="2000" dirty="0" smtClean="0"/>
              <a:t>Papule</a:t>
            </a:r>
          </a:p>
          <a:p>
            <a:r>
              <a:rPr lang="en-US" sz="2000" dirty="0" smtClean="0"/>
              <a:t>Plaque</a:t>
            </a:r>
          </a:p>
          <a:p>
            <a:r>
              <a:rPr lang="en-US" sz="2000" dirty="0" smtClean="0"/>
              <a:t>Nodule</a:t>
            </a:r>
          </a:p>
          <a:p>
            <a:r>
              <a:rPr lang="en-US" sz="2000" dirty="0" smtClean="0"/>
              <a:t>Wheal</a:t>
            </a:r>
          </a:p>
          <a:p>
            <a:r>
              <a:rPr lang="en-US" sz="2000" dirty="0" smtClean="0"/>
              <a:t>Vesicle</a:t>
            </a:r>
          </a:p>
          <a:p>
            <a:r>
              <a:rPr lang="en-US" sz="2000" dirty="0" smtClean="0"/>
              <a:t>Bulla</a:t>
            </a:r>
          </a:p>
          <a:p>
            <a:r>
              <a:rPr lang="en-US" sz="2000" dirty="0" smtClean="0"/>
              <a:t>Pustule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512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88177"/>
            <a:ext cx="4038600" cy="415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ULCER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lesion in which there has been destruction of epidermis and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atleast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the papillary dermis.    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Heals with scarring</a:t>
            </a:r>
          </a:p>
          <a:p>
            <a:pPr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131869"/>
            <a:ext cx="5029200" cy="272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800" y="3810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SCAR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Replacement by fibrous tissue of another tissue that has been destroyed by injury or disease</a:t>
            </a:r>
          </a:p>
          <a:p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Atrophic scar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-thin and wrinkled</a:t>
            </a:r>
            <a:endParaRPr lang="en-US" sz="2400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3314" name="Picture 2" descr="http://www.derma-rollers.com/wp-content/gallery/photographs/atrophic-scar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505200"/>
            <a:ext cx="2651328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CRIBRIFORM SCARS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pyoderma</a:t>
            </a:r>
            <a:r>
              <a:rPr lang="en-US" dirty="0" smtClean="0"/>
              <a:t> </a:t>
            </a:r>
            <a:r>
              <a:rPr lang="en-US" dirty="0" err="1" smtClean="0"/>
              <a:t>gangrenosum</a:t>
            </a:r>
            <a:endParaRPr lang="en-US" dirty="0"/>
          </a:p>
        </p:txBody>
      </p:sp>
      <p:pic>
        <p:nvPicPr>
          <p:cNvPr id="12290" name="Picture 2" descr="http://www.freewebs.com/drfahd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971800"/>
            <a:ext cx="4000500" cy="2762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Hypertrophic scars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371600"/>
            <a:ext cx="2971800" cy="4754563"/>
          </a:xfrm>
        </p:spPr>
        <p:txBody>
          <a:bodyPr/>
          <a:lstStyle/>
          <a:p>
            <a:endParaRPr lang="en-US" dirty="0" smtClean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057400"/>
            <a:ext cx="327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/>
              <a:t>keloid</a:t>
            </a:r>
            <a:endParaRPr lang="en-US" sz="60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71600" y="1905000"/>
            <a:ext cx="7315200" cy="38401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42" name="Picture 2" descr="http://2.bp.blogspot.com/_RaOrchOImw8/TFMZAraOYiI/AAAAAAAAlng/XxJ_Ht4k6iE/s1600/kelo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057400"/>
            <a:ext cx="4762500" cy="33147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038600" y="5867400"/>
            <a:ext cx="3193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keloid</a:t>
            </a:r>
            <a:r>
              <a:rPr lang="en-US" b="1" dirty="0" smtClean="0"/>
              <a:t> with claw like extensions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ATROPHY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828800"/>
            <a:ext cx="6248400" cy="5029200"/>
          </a:xfrm>
        </p:spPr>
        <p:txBody>
          <a:bodyPr>
            <a:norm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A loss of tissue from one or more of the epidermis, dermis, or subcutaneous tissue.</a:t>
            </a:r>
          </a:p>
          <a:p>
            <a:pPr>
              <a:buFont typeface="Arial" pitchFamily="34" charset="0"/>
              <a:buChar char="•"/>
            </a:pPr>
            <a:r>
              <a:rPr lang="en-US" sz="1900" u="sng" dirty="0" smtClean="0">
                <a:latin typeface="Arial" pitchFamily="34" charset="0"/>
                <a:cs typeface="Arial" pitchFamily="34" charset="0"/>
              </a:rPr>
              <a:t>Epidermal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-skin is thin or shiny with or without loss of normal skin lines along with fine wrinkling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eg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-Senile skin</a:t>
            </a:r>
          </a:p>
          <a:p>
            <a:pPr>
              <a:buFont typeface="Arial" pitchFamily="34" charset="0"/>
              <a:buChar char="•"/>
            </a:pPr>
            <a:r>
              <a:rPr lang="en-US" sz="1900" u="sng" dirty="0" smtClean="0">
                <a:latin typeface="Arial" pitchFamily="34" charset="0"/>
                <a:cs typeface="Arial" pitchFamily="34" charset="0"/>
              </a:rPr>
              <a:t>Dermal + epidermal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-  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Striae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of pregnancy 		               	-Cushing’s disease</a:t>
            </a:r>
          </a:p>
          <a:p>
            <a:pPr>
              <a:buNone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                                                   -Scleroderma</a:t>
            </a:r>
          </a:p>
          <a:p>
            <a:pPr>
              <a:buFont typeface="Arial" pitchFamily="34" charset="0"/>
              <a:buChar char="•"/>
            </a:pPr>
            <a:r>
              <a:rPr lang="en-US" sz="1900" u="sng" dirty="0" smtClean="0">
                <a:latin typeface="Arial" pitchFamily="34" charset="0"/>
                <a:cs typeface="Arial" pitchFamily="34" charset="0"/>
              </a:rPr>
              <a:t>Dermal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Decrease in papillary or reticular dermal connective tissue following trauma or inflammation</a:t>
            </a:r>
          </a:p>
          <a:p>
            <a:pPr>
              <a:buNone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      Manifest as depression in the skin</a:t>
            </a:r>
          </a:p>
          <a:p>
            <a:pPr>
              <a:buNone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     Subcutaneous tissue atrophy-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panniculitis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,    progressive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lipodystrophy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800" u="sng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Special lesions</a:t>
            </a:r>
            <a:endParaRPr lang="en-US" sz="6000" dirty="0">
              <a:latin typeface="Monotype Corsiva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BURROW</a:t>
            </a:r>
            <a:endParaRPr lang="en-US" sz="6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latin typeface="Arial Rounded MT Bold" pitchFamily="34" charset="0"/>
              </a:rPr>
              <a:t>Burrow: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serpiginous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tunnel in the skin which houses a parasite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8087" y="2133599"/>
            <a:ext cx="4905375" cy="4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COMEDONE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35052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 err="1" smtClean="0">
                <a:latin typeface="Arial Rounded MT Bold" pitchFamily="34" charset="0"/>
                <a:cs typeface="Arial" pitchFamily="34" charset="0"/>
              </a:rPr>
              <a:t>Comedo</a:t>
            </a:r>
            <a:r>
              <a:rPr lang="en-US" sz="2400" b="1" u="sng" dirty="0" smtClean="0">
                <a:latin typeface="Arial Rounded MT Bold" pitchFamily="34" charset="0"/>
                <a:cs typeface="Arial" pitchFamily="34" charset="0"/>
              </a:rPr>
              <a:t>: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 plug of keratin and sebum in a dilated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pilosebaceous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orifice. 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Non inflammatory lesion of acne. 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OPEN-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pilosebaceous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unit is open to the surface of skin with visible keratin plug 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CLOSED- Follicular opening is closed.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146" name="Picture 2" descr="http://1.bp.blogspot.com/_N-RTY7s9S4A/SMkpUPWtmII/AAAAAAAAAmY/utRVeOpBzn8/s320/ACN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209800"/>
            <a:ext cx="32766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CYST/ ABSCESS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Arial" pitchFamily="34" charset="0"/>
              </a:rPr>
              <a:t> </a:t>
            </a:r>
            <a:r>
              <a:rPr lang="en-US" sz="2000" b="1" u="sng" dirty="0" smtClean="0">
                <a:latin typeface="Arial Rounded MT Bold" pitchFamily="34" charset="0"/>
                <a:cs typeface="Arial" pitchFamily="34" charset="0"/>
              </a:rPr>
              <a:t>Cyst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Any closed cavity or sac(normal or abnormal) with an epithelial, endothelial or membranous lining and containing fluid or semisolid material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-resilient on palpation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95600" y="4873189"/>
            <a:ext cx="5943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Arial Rounded MT Bold" pitchFamily="34" charset="0"/>
                <a:cs typeface="Arial" pitchFamily="34" charset="0"/>
              </a:rPr>
              <a:t>Abscess: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 localized accumulation of purulent material so deep in the dermis or subcutaneous tissue that the pus is not visible on the surface of the skin</a:t>
            </a:r>
            <a:endParaRPr lang="en-US" sz="2000" dirty="0"/>
          </a:p>
        </p:txBody>
      </p:sp>
      <p:pic>
        <p:nvPicPr>
          <p:cNvPr id="19458" name="Picture 2" descr="C:\Documents and Settings\khushman\Desktop\images\natural_cure_sebaceous_cy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70274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Secondary lesions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4373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/>
              <a:t>Lesions secondarily modified by external factors like infection or scratching</a:t>
            </a:r>
          </a:p>
          <a:p>
            <a:r>
              <a:rPr lang="en-US" sz="2000" dirty="0" smtClean="0"/>
              <a:t>SCALE</a:t>
            </a:r>
          </a:p>
          <a:p>
            <a:r>
              <a:rPr lang="en-US" sz="2000" dirty="0" smtClean="0"/>
              <a:t>CRUST</a:t>
            </a:r>
          </a:p>
          <a:p>
            <a:r>
              <a:rPr lang="en-US" sz="2000" dirty="0" smtClean="0"/>
              <a:t>EROSION</a:t>
            </a:r>
          </a:p>
          <a:p>
            <a:r>
              <a:rPr lang="en-US" sz="2000" dirty="0" smtClean="0"/>
              <a:t>ULCER</a:t>
            </a:r>
          </a:p>
          <a:p>
            <a:r>
              <a:rPr lang="en-US" sz="2000" dirty="0" smtClean="0"/>
              <a:t>EXCORIATION</a:t>
            </a:r>
          </a:p>
          <a:p>
            <a:r>
              <a:rPr lang="en-US" sz="2000" dirty="0" smtClean="0"/>
              <a:t>FISSURE</a:t>
            </a:r>
          </a:p>
          <a:p>
            <a:r>
              <a:rPr lang="en-US" sz="2000" dirty="0" smtClean="0"/>
              <a:t>SCAR</a:t>
            </a:r>
          </a:p>
          <a:p>
            <a:r>
              <a:rPr lang="en-US" sz="2000" dirty="0" smtClean="0"/>
              <a:t>ATROPHY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>
            <a:noAutofit/>
          </a:bodyPr>
          <a:lstStyle/>
          <a:p>
            <a:r>
              <a:rPr lang="en-US" sz="6000" dirty="0" err="1" smtClean="0"/>
              <a:t>Petechiae</a:t>
            </a:r>
            <a:r>
              <a:rPr lang="en-US" sz="6000" dirty="0" smtClean="0"/>
              <a:t>/ </a:t>
            </a:r>
            <a:r>
              <a:rPr lang="en-US" sz="6000" dirty="0" err="1" smtClean="0"/>
              <a:t>ecchymosis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Purpura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:  caused by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extravasated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RBCs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 err="1" smtClean="0">
                <a:latin typeface="Arial" pitchFamily="34" charset="0"/>
                <a:cs typeface="Arial" pitchFamily="34" charset="0"/>
              </a:rPr>
              <a:t>Petechiae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– small pinpoint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purpuric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spots (1-2mm)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 err="1" smtClean="0">
                <a:latin typeface="Arial" pitchFamily="34" charset="0"/>
                <a:cs typeface="Arial" pitchFamily="34" charset="0"/>
              </a:rPr>
              <a:t>Eccymosis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– larger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purpuric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lesions (&gt;2mm)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 descr="http://www.cfsph.iastate.edu/DiseaseInfo/ImageDB/RMSF/RMSF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828800"/>
            <a:ext cx="32004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TELANGIECTASIA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5715000" cy="4953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err="1" smtClean="0"/>
              <a:t>Telangiectases</a:t>
            </a:r>
            <a:r>
              <a:rPr lang="en-US" dirty="0" smtClean="0"/>
              <a:t> 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permanent dilatations of small capillaries in the superficial dermis</a:t>
            </a:r>
          </a:p>
          <a:p>
            <a:pPr>
              <a:buNone/>
            </a:pPr>
            <a:r>
              <a:rPr lang="en-US" dirty="0" smtClean="0"/>
              <a:t>-non </a:t>
            </a:r>
            <a:r>
              <a:rPr lang="en-US" dirty="0" err="1" smtClean="0"/>
              <a:t>pulsatile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-fine bright red lines or net like pattern</a:t>
            </a:r>
          </a:p>
          <a:p>
            <a:pPr>
              <a:buNone/>
            </a:pPr>
            <a:r>
              <a:rPr lang="en-US" u="sng" dirty="0" smtClean="0"/>
              <a:t>Examples: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Lupus </a:t>
            </a:r>
            <a:r>
              <a:rPr lang="en-US" dirty="0" err="1" smtClean="0"/>
              <a:t>erythematosus</a:t>
            </a:r>
            <a:r>
              <a:rPr lang="en-US" dirty="0" smtClean="0"/>
              <a:t>, </a:t>
            </a:r>
            <a:r>
              <a:rPr lang="en-US" dirty="0" err="1" smtClean="0"/>
              <a:t>dermatomyositis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 err="1" smtClean="0"/>
              <a:t>periungal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Rosacea</a:t>
            </a:r>
            <a:r>
              <a:rPr lang="en-US" dirty="0" smtClean="0"/>
              <a:t> –nose and central part of face</a:t>
            </a:r>
          </a:p>
          <a:p>
            <a:pPr>
              <a:buNone/>
            </a:pPr>
            <a:r>
              <a:rPr lang="en-US" dirty="0" err="1" smtClean="0"/>
              <a:t>Hereditory</a:t>
            </a:r>
            <a:r>
              <a:rPr lang="en-US" dirty="0" smtClean="0"/>
              <a:t> </a:t>
            </a:r>
            <a:r>
              <a:rPr lang="en-US" dirty="0" err="1" smtClean="0"/>
              <a:t>haemorrhagic</a:t>
            </a:r>
            <a:r>
              <a:rPr lang="en-US" dirty="0" smtClean="0"/>
              <a:t> </a:t>
            </a:r>
            <a:r>
              <a:rPr lang="en-US" dirty="0" err="1" smtClean="0"/>
              <a:t>telangiectasia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http://www.stephenlacsonmd.com/images/telangiecta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19812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LICHENIFICATION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300" dirty="0" smtClean="0"/>
              <a:t>Changes induced in epidermis and dermis by  repeated scratching which causes –</a:t>
            </a:r>
          </a:p>
          <a:p>
            <a:r>
              <a:rPr lang="en-US" sz="2300" dirty="0" smtClean="0"/>
              <a:t>Thickening of skin</a:t>
            </a:r>
          </a:p>
          <a:p>
            <a:r>
              <a:rPr lang="en-US" sz="2300" dirty="0" err="1" smtClean="0"/>
              <a:t>hyperpigmentation</a:t>
            </a:r>
            <a:endParaRPr lang="en-US" sz="2300" dirty="0" smtClean="0"/>
          </a:p>
          <a:p>
            <a:r>
              <a:rPr lang="en-US" sz="2300" dirty="0" smtClean="0"/>
              <a:t>Accentuation of Skin markings</a:t>
            </a:r>
            <a:endParaRPr lang="en-US" sz="23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4" name="Picture 6" descr="http://library.med.utah.edu/kw/derm/mml/2232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0"/>
            <a:ext cx="3381375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SCLEROSIS</a:t>
            </a:r>
            <a:endParaRPr lang="en-US" sz="6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Circumscribed or diffuse hardening or </a:t>
            </a:r>
            <a:r>
              <a:rPr lang="en-US" sz="2000" dirty="0" err="1" smtClean="0"/>
              <a:t>induration</a:t>
            </a:r>
            <a:r>
              <a:rPr lang="en-US" sz="2000" dirty="0" smtClean="0"/>
              <a:t> of skin</a:t>
            </a:r>
          </a:p>
          <a:p>
            <a:r>
              <a:rPr lang="en-US" sz="2000" dirty="0" smtClean="0"/>
              <a:t>Detected easily by palpation</a:t>
            </a:r>
          </a:p>
          <a:p>
            <a:pPr>
              <a:buNone/>
            </a:pPr>
            <a:r>
              <a:rPr lang="en-US" sz="2000" dirty="0" smtClean="0"/>
              <a:t> </a:t>
            </a:r>
            <a:r>
              <a:rPr lang="en-US" sz="2000" dirty="0" err="1" smtClean="0"/>
              <a:t>morphea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Systemic sclerosis</a:t>
            </a:r>
          </a:p>
          <a:p>
            <a:pPr>
              <a:buNone/>
            </a:pPr>
            <a:r>
              <a:rPr lang="en-US" sz="2000" dirty="0" smtClean="0"/>
              <a:t>Chronic stasis dermatitis</a:t>
            </a:r>
          </a:p>
          <a:p>
            <a:pPr>
              <a:buNone/>
            </a:pPr>
            <a:r>
              <a:rPr lang="en-US" sz="2000" dirty="0" smtClean="0"/>
              <a:t>Lichen </a:t>
            </a:r>
            <a:r>
              <a:rPr lang="en-US" sz="2000" dirty="0" err="1" smtClean="0"/>
              <a:t>sclerosus</a:t>
            </a:r>
            <a:r>
              <a:rPr lang="en-US" sz="2000" dirty="0" smtClean="0"/>
              <a:t> et </a:t>
            </a:r>
            <a:r>
              <a:rPr lang="en-US" sz="2000" dirty="0" err="1" smtClean="0"/>
              <a:t>atrophicus</a:t>
            </a:r>
            <a:endParaRPr lang="en-US" sz="2000" dirty="0"/>
          </a:p>
        </p:txBody>
      </p:sp>
      <p:pic>
        <p:nvPicPr>
          <p:cNvPr id="20482" name="Picture 2" descr="C:\Documents and Settings\khushman\Desktop\images\img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43200"/>
            <a:ext cx="5238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MILIA</a:t>
            </a:r>
            <a:endParaRPr lang="en-US" sz="6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38400" y="2286000"/>
            <a:ext cx="3581400" cy="3840163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Tiny white cyst containing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lamellated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keratin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828800"/>
            <a:ext cx="304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Monotype Corsiva" pitchFamily="66" charset="0"/>
              </a:rPr>
              <a:t>         Shapes of skin lesions</a:t>
            </a:r>
            <a:endParaRPr lang="en-US" sz="5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752600"/>
            <a:ext cx="62484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Annular                         </a:t>
            </a:r>
          </a:p>
          <a:p>
            <a:r>
              <a:rPr lang="en-US" dirty="0" smtClean="0"/>
              <a:t>Nummular</a:t>
            </a:r>
          </a:p>
          <a:p>
            <a:r>
              <a:rPr lang="en-US" dirty="0" smtClean="0"/>
              <a:t>Polycyclic</a:t>
            </a:r>
          </a:p>
          <a:p>
            <a:r>
              <a:rPr lang="en-US" dirty="0" err="1" smtClean="0"/>
              <a:t>Arcuate</a:t>
            </a:r>
            <a:endParaRPr lang="en-US" dirty="0" smtClean="0"/>
          </a:p>
          <a:p>
            <a:r>
              <a:rPr lang="en-US" dirty="0" smtClean="0"/>
              <a:t>Linear</a:t>
            </a:r>
          </a:p>
          <a:p>
            <a:r>
              <a:rPr lang="en-US" dirty="0" smtClean="0"/>
              <a:t>Reticular</a:t>
            </a:r>
          </a:p>
          <a:p>
            <a:r>
              <a:rPr lang="en-US" dirty="0" err="1" smtClean="0"/>
              <a:t>Serpiginous</a:t>
            </a:r>
            <a:endParaRPr lang="en-US" dirty="0" smtClean="0"/>
          </a:p>
          <a:p>
            <a:r>
              <a:rPr lang="en-US" dirty="0" smtClean="0"/>
              <a:t>Target like</a:t>
            </a:r>
          </a:p>
          <a:p>
            <a:r>
              <a:rPr lang="en-US" dirty="0" smtClean="0"/>
              <a:t>whorled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Annular lesions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Ring shaped</a:t>
            </a:r>
          </a:p>
          <a:p>
            <a:r>
              <a:rPr lang="en-US" sz="2400" dirty="0" smtClean="0"/>
              <a:t>Edge of the lesion is different from the center either by being raised , scaly, or differing in </a:t>
            </a:r>
            <a:r>
              <a:rPr lang="en-US" sz="2400" dirty="0" err="1" smtClean="0"/>
              <a:t>colour</a:t>
            </a:r>
            <a:endParaRPr lang="en-US" sz="2400" dirty="0" smtClean="0"/>
          </a:p>
          <a:p>
            <a:r>
              <a:rPr lang="en-US" sz="2400" dirty="0" err="1" smtClean="0"/>
              <a:t>Eg</a:t>
            </a:r>
            <a:r>
              <a:rPr lang="en-US" sz="2400" dirty="0" smtClean="0"/>
              <a:t>.-</a:t>
            </a:r>
          </a:p>
          <a:p>
            <a:r>
              <a:rPr lang="en-US" sz="2400" dirty="0" err="1" smtClean="0"/>
              <a:t>Granuloma</a:t>
            </a:r>
            <a:r>
              <a:rPr lang="en-US" sz="2400" dirty="0" smtClean="0"/>
              <a:t> </a:t>
            </a:r>
            <a:r>
              <a:rPr lang="en-US" sz="2400" dirty="0" err="1" smtClean="0"/>
              <a:t>annulare</a:t>
            </a:r>
            <a:endParaRPr lang="en-US" sz="2400" dirty="0" smtClean="0"/>
          </a:p>
          <a:p>
            <a:r>
              <a:rPr lang="en-US" sz="2400" dirty="0" err="1" smtClean="0"/>
              <a:t>Tinea</a:t>
            </a:r>
            <a:r>
              <a:rPr lang="en-US" sz="2400" dirty="0" smtClean="0"/>
              <a:t> </a:t>
            </a:r>
            <a:r>
              <a:rPr lang="en-US" sz="2400" dirty="0" err="1" smtClean="0"/>
              <a:t>corporis</a:t>
            </a:r>
            <a:endParaRPr lang="en-US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4875" y="1967706"/>
            <a:ext cx="39052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Nummular or discoid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752600"/>
            <a:ext cx="2971800" cy="464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Coin shaped</a:t>
            </a:r>
          </a:p>
          <a:p>
            <a:r>
              <a:rPr lang="en-US" sz="2400" dirty="0" smtClean="0"/>
              <a:t>Round to oval lesion with uniform morphology from periphery to the center</a:t>
            </a:r>
          </a:p>
          <a:p>
            <a:r>
              <a:rPr lang="en-US" sz="2400" dirty="0" err="1" smtClean="0"/>
              <a:t>Eg</a:t>
            </a:r>
            <a:r>
              <a:rPr lang="en-US" sz="2400" dirty="0" smtClean="0"/>
              <a:t>-</a:t>
            </a:r>
          </a:p>
          <a:p>
            <a:r>
              <a:rPr lang="en-US" sz="2400" dirty="0" smtClean="0"/>
              <a:t>Nummular eczema</a:t>
            </a:r>
          </a:p>
          <a:p>
            <a:r>
              <a:rPr lang="en-US" sz="2400" dirty="0" smtClean="0"/>
              <a:t>Discoid lupus </a:t>
            </a:r>
            <a:r>
              <a:rPr lang="en-US" sz="2400" dirty="0" err="1" smtClean="0"/>
              <a:t>erythematosus</a:t>
            </a:r>
            <a:endParaRPr lang="en-US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33925" y="2010569"/>
            <a:ext cx="38671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524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POLYCYCLIC</a:t>
            </a:r>
            <a:endParaRPr lang="en-US" sz="6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Formed from coalescing circles, rings or incomplete rings</a:t>
            </a:r>
          </a:p>
          <a:p>
            <a:r>
              <a:rPr lang="en-US" sz="2400" dirty="0" err="1" smtClean="0"/>
              <a:t>Eg</a:t>
            </a:r>
            <a:endParaRPr lang="en-US" sz="2400" dirty="0" smtClean="0"/>
          </a:p>
          <a:p>
            <a:r>
              <a:rPr lang="en-US" sz="2400" dirty="0" err="1" smtClean="0"/>
              <a:t>Subacute</a:t>
            </a:r>
            <a:r>
              <a:rPr lang="en-US" sz="2400" dirty="0" smtClean="0"/>
              <a:t>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lupus </a:t>
            </a:r>
            <a:r>
              <a:rPr lang="en-US" sz="2400" dirty="0" err="1" smtClean="0"/>
              <a:t>erythematosus</a:t>
            </a:r>
            <a:endParaRPr lang="en-US" sz="2400" dirty="0" smtClean="0"/>
          </a:p>
          <a:p>
            <a:r>
              <a:rPr lang="en-US" sz="2400" dirty="0" err="1" smtClean="0"/>
              <a:t>urticaria</a:t>
            </a:r>
            <a:endParaRPr lang="en-US" sz="24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519484"/>
            <a:ext cx="4038600" cy="268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SKIN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COMEDONE</a:t>
            </a:r>
          </a:p>
          <a:p>
            <a:r>
              <a:rPr lang="en-US" dirty="0" smtClean="0"/>
              <a:t>MILIA</a:t>
            </a:r>
          </a:p>
          <a:p>
            <a:r>
              <a:rPr lang="en-US" dirty="0" smtClean="0"/>
              <a:t>CYST, ABSCESS</a:t>
            </a:r>
          </a:p>
          <a:p>
            <a:r>
              <a:rPr lang="en-US" dirty="0" smtClean="0"/>
              <a:t>PETECHIAE/ECCHYMOSIS</a:t>
            </a:r>
          </a:p>
          <a:p>
            <a:r>
              <a:rPr lang="en-US" dirty="0" smtClean="0"/>
              <a:t>BURROW</a:t>
            </a:r>
          </a:p>
          <a:p>
            <a:r>
              <a:rPr lang="en-US" dirty="0" smtClean="0"/>
              <a:t>LICHENIFICATION</a:t>
            </a:r>
          </a:p>
          <a:p>
            <a:r>
              <a:rPr lang="en-US" dirty="0" smtClean="0"/>
              <a:t>TELANGIECTASIA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ARCUATE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86000"/>
            <a:ext cx="3276600" cy="38274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Incomplete formation of an annular lesion</a:t>
            </a:r>
          </a:p>
          <a:p>
            <a:r>
              <a:rPr lang="en-US" sz="2400" dirty="0" err="1" smtClean="0"/>
              <a:t>Eg</a:t>
            </a:r>
            <a:endParaRPr lang="en-US" sz="2400" dirty="0" smtClean="0"/>
          </a:p>
          <a:p>
            <a:pPr>
              <a:buNone/>
            </a:pPr>
            <a:r>
              <a:rPr lang="en-US" sz="2400" dirty="0" err="1" smtClean="0"/>
              <a:t>Urticaria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Sub acute lupus </a:t>
            </a:r>
            <a:r>
              <a:rPr lang="en-US" sz="2400" dirty="0" err="1" smtClean="0"/>
              <a:t>erythematosus</a:t>
            </a:r>
            <a:endParaRPr lang="en-US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527161"/>
            <a:ext cx="4038600" cy="267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LINEAR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05000"/>
            <a:ext cx="3505200" cy="4221163"/>
          </a:xfrm>
        </p:spPr>
        <p:txBody>
          <a:bodyPr>
            <a:noAutofit/>
          </a:bodyPr>
          <a:lstStyle/>
          <a:p>
            <a:r>
              <a:rPr lang="en-US" sz="2000" dirty="0" smtClean="0"/>
              <a:t>Arrangement resembling a straight line</a:t>
            </a:r>
          </a:p>
          <a:p>
            <a:r>
              <a:rPr lang="en-US" sz="2000" dirty="0" smtClean="0"/>
              <a:t>Implies an external </a:t>
            </a:r>
            <a:r>
              <a:rPr lang="en-US" sz="2000" dirty="0" err="1" smtClean="0"/>
              <a:t>contactant</a:t>
            </a:r>
            <a:r>
              <a:rPr lang="en-US" sz="2000" dirty="0" smtClean="0"/>
              <a:t> or </a:t>
            </a:r>
            <a:r>
              <a:rPr lang="en-US" sz="2000" dirty="0" err="1" smtClean="0"/>
              <a:t>koebner’s</a:t>
            </a:r>
            <a:r>
              <a:rPr lang="en-US" sz="2000" dirty="0" smtClean="0"/>
              <a:t> phenomenon</a:t>
            </a:r>
          </a:p>
          <a:p>
            <a:r>
              <a:rPr lang="en-US" sz="2000" dirty="0" smtClean="0"/>
              <a:t>Single lesion –scabies</a:t>
            </a:r>
          </a:p>
          <a:p>
            <a:pPr>
              <a:buNone/>
            </a:pPr>
            <a:r>
              <a:rPr lang="en-US" sz="2000" dirty="0" smtClean="0"/>
              <a:t>                          -  poison ivy  </a:t>
            </a:r>
          </a:p>
          <a:p>
            <a:pPr>
              <a:buNone/>
            </a:pPr>
            <a:r>
              <a:rPr lang="en-US" sz="2000" dirty="0" smtClean="0"/>
              <a:t>                             </a:t>
            </a:r>
            <a:r>
              <a:rPr lang="en-US" sz="2000" dirty="0" err="1" smtClean="0"/>
              <a:t>dermatits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Multiple lesions- </a:t>
            </a:r>
            <a:r>
              <a:rPr lang="en-US" sz="2000" dirty="0" err="1" smtClean="0"/>
              <a:t>sporotrichosis</a:t>
            </a:r>
            <a:r>
              <a:rPr lang="en-US" sz="2000" dirty="0" smtClean="0"/>
              <a:t>    </a:t>
            </a:r>
          </a:p>
          <a:p>
            <a:pPr>
              <a:buNone/>
            </a:pPr>
            <a:r>
              <a:rPr lang="en-US" sz="2000" dirty="0" smtClean="0"/>
              <a:t>                              </a:t>
            </a:r>
            <a:endParaRPr lang="en-US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382100"/>
            <a:ext cx="4038600" cy="29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RETICULAR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Net like or lacy pattern</a:t>
            </a:r>
          </a:p>
          <a:p>
            <a:r>
              <a:rPr lang="en-US" sz="2400" dirty="0" err="1" smtClean="0"/>
              <a:t>Eg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oral lichen </a:t>
            </a:r>
            <a:r>
              <a:rPr lang="en-US" sz="2400" dirty="0" err="1" smtClean="0"/>
              <a:t>planus</a:t>
            </a:r>
            <a:endParaRPr lang="en-US" sz="2400" dirty="0" smtClean="0"/>
          </a:p>
          <a:p>
            <a:pPr>
              <a:buNone/>
            </a:pPr>
            <a:r>
              <a:rPr lang="en-US" sz="2400" dirty="0" err="1" smtClean="0"/>
              <a:t>Livedo</a:t>
            </a:r>
            <a:r>
              <a:rPr lang="en-US" sz="2400" dirty="0" smtClean="0"/>
              <a:t> </a:t>
            </a:r>
            <a:r>
              <a:rPr lang="en-US" sz="2400" dirty="0" err="1" smtClean="0"/>
              <a:t>reticularis</a:t>
            </a:r>
            <a:endParaRPr lang="en-US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505376"/>
            <a:ext cx="4038600" cy="271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SERPIGINOUS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429000" cy="38274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Serpentine or snake like lesions</a:t>
            </a:r>
          </a:p>
          <a:p>
            <a:pPr>
              <a:buNone/>
            </a:pPr>
            <a:r>
              <a:rPr lang="en-US" sz="2800" dirty="0" err="1" smtClean="0"/>
              <a:t>Eg</a:t>
            </a:r>
            <a:endParaRPr lang="en-US" sz="2800" dirty="0" smtClean="0"/>
          </a:p>
          <a:p>
            <a:pPr>
              <a:buNone/>
            </a:pPr>
            <a:r>
              <a:rPr lang="en-US" sz="2800" dirty="0" err="1" smtClean="0"/>
              <a:t>Cutaneous</a:t>
            </a:r>
            <a:r>
              <a:rPr lang="en-US" sz="2800" dirty="0" smtClean="0"/>
              <a:t> larva </a:t>
            </a:r>
            <a:r>
              <a:rPr lang="en-US" sz="2800" dirty="0" err="1" smtClean="0"/>
              <a:t>migrans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Scabies (sometimes)</a:t>
            </a:r>
            <a:endParaRPr lang="en-US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454368"/>
            <a:ext cx="4038600" cy="28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Target lesions/bull’s eye lesion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3505200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Characteristic lesion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erythema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multiforme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3 zones of color change are seen</a:t>
            </a:r>
          </a:p>
          <a:p>
            <a:pPr>
              <a:buNone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Central area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 dusky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erythema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purpura</a:t>
            </a: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Middle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paler zone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oedema</a:t>
            </a: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Outer ring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erythema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with a well defined edge</a:t>
            </a: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41745"/>
            <a:ext cx="5363861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2484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WHORLED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Swirling pattern</a:t>
            </a:r>
          </a:p>
          <a:p>
            <a:r>
              <a:rPr lang="en-US" sz="2400" dirty="0" smtClean="0"/>
              <a:t>Two </a:t>
            </a:r>
            <a:r>
              <a:rPr lang="en-US" sz="2400" dirty="0" err="1" smtClean="0"/>
              <a:t>colours</a:t>
            </a:r>
            <a:r>
              <a:rPr lang="en-US" sz="2400" dirty="0" smtClean="0"/>
              <a:t> interspersed in a wavy pattern</a:t>
            </a:r>
          </a:p>
          <a:p>
            <a:r>
              <a:rPr lang="en-US" sz="2400" dirty="0" err="1" smtClean="0"/>
              <a:t>Eg</a:t>
            </a:r>
            <a:endParaRPr lang="en-US" sz="2400" dirty="0" smtClean="0"/>
          </a:p>
          <a:p>
            <a:r>
              <a:rPr lang="en-US" sz="2400" dirty="0" smtClean="0"/>
              <a:t>Epidermal </a:t>
            </a:r>
            <a:r>
              <a:rPr lang="en-US" sz="2400" dirty="0" err="1" smtClean="0"/>
              <a:t>naevi</a:t>
            </a:r>
            <a:endParaRPr lang="en-US" sz="2400" dirty="0" smtClean="0"/>
          </a:p>
          <a:p>
            <a:r>
              <a:rPr lang="en-US" sz="2400" dirty="0" err="1" smtClean="0"/>
              <a:t>Incontinentia</a:t>
            </a:r>
            <a:r>
              <a:rPr lang="en-US" sz="2400" dirty="0" smtClean="0"/>
              <a:t> </a:t>
            </a:r>
            <a:r>
              <a:rPr lang="en-US" sz="2400" dirty="0" err="1" smtClean="0"/>
              <a:t>pigmentii</a:t>
            </a:r>
            <a:endParaRPr lang="en-US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50529" y="1600200"/>
            <a:ext cx="343394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667000"/>
            <a:ext cx="8382000" cy="1143000"/>
          </a:xfrm>
        </p:spPr>
        <p:txBody>
          <a:bodyPr/>
          <a:lstStyle/>
          <a:p>
            <a:pPr algn="ctr"/>
            <a:r>
              <a:rPr lang="en-US" sz="6000" dirty="0" smtClean="0">
                <a:latin typeface="Monotype Corsiva" pitchFamily="66" charset="0"/>
              </a:rPr>
              <a:t>PATTERNS OF LESIONS</a:t>
            </a:r>
            <a:endParaRPr lang="en-US" sz="6000" dirty="0">
              <a:latin typeface="Monotype Corsiva" pitchFamily="6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133600"/>
            <a:ext cx="6248400" cy="384016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/>
              <a:t>GROUPED/ CLUSTERED</a:t>
            </a:r>
          </a:p>
          <a:p>
            <a:r>
              <a:rPr lang="en-US" dirty="0" err="1" smtClean="0"/>
              <a:t>Eg</a:t>
            </a:r>
            <a:r>
              <a:rPr lang="en-US" dirty="0" smtClean="0"/>
              <a:t>-herpetic vesicles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600" b="1" dirty="0" smtClean="0"/>
              <a:t>CONFLUENT</a:t>
            </a:r>
          </a:p>
          <a:p>
            <a:pPr>
              <a:buNone/>
            </a:pPr>
            <a:r>
              <a:rPr lang="en-US" sz="3600" b="1" dirty="0" smtClean="0"/>
              <a:t> </a:t>
            </a:r>
            <a:r>
              <a:rPr lang="en-US" sz="2400" dirty="0" err="1" smtClean="0"/>
              <a:t>eg</a:t>
            </a:r>
            <a:r>
              <a:rPr lang="en-US" sz="2400" dirty="0" smtClean="0"/>
              <a:t>     </a:t>
            </a:r>
            <a:r>
              <a:rPr lang="en-US" sz="2400" dirty="0" err="1" smtClean="0"/>
              <a:t>p.versicolar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        herpetic vesicles</a:t>
            </a:r>
            <a:endParaRPr lang="en-US" sz="2400" dirty="0"/>
          </a:p>
        </p:txBody>
      </p:sp>
      <p:pic>
        <p:nvPicPr>
          <p:cNvPr id="69634" name="Picture 2" descr="http://www.pediatrics.wisc.edu/education/derm/tutc/52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914400"/>
            <a:ext cx="1981200" cy="2641600"/>
          </a:xfrm>
          <a:prstGeom prst="rect">
            <a:avLst/>
          </a:prstGeom>
          <a:noFill/>
        </p:spPr>
      </p:pic>
      <p:pic>
        <p:nvPicPr>
          <p:cNvPr id="69636" name="Picture 4" descr="http://www.pediatrics.wisc.edu/education/derm/tutc/53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1000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6248400" cy="38401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SCATTERED/ DISSEMINATED</a:t>
            </a:r>
          </a:p>
          <a:p>
            <a:r>
              <a:rPr lang="en-US" sz="2000" dirty="0" err="1" smtClean="0"/>
              <a:t>Eg</a:t>
            </a:r>
            <a:r>
              <a:rPr lang="en-US" sz="2000" dirty="0" smtClean="0"/>
              <a:t>- viral exanthemata</a:t>
            </a:r>
          </a:p>
          <a:p>
            <a:r>
              <a:rPr lang="en-US" sz="2000" dirty="0" smtClean="0"/>
              <a:t> drug eruptions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3600" b="1" dirty="0" smtClean="0"/>
              <a:t>Spared</a:t>
            </a:r>
          </a:p>
          <a:p>
            <a:r>
              <a:rPr lang="en-US" sz="2000" dirty="0" err="1" smtClean="0"/>
              <a:t>Eg</a:t>
            </a:r>
            <a:r>
              <a:rPr lang="en-US" sz="2000" dirty="0" smtClean="0"/>
              <a:t>- </a:t>
            </a:r>
            <a:r>
              <a:rPr lang="en-US" sz="2000" dirty="0" err="1" smtClean="0"/>
              <a:t>pityriasis</a:t>
            </a:r>
            <a:r>
              <a:rPr lang="en-US" sz="2000" dirty="0" smtClean="0"/>
              <a:t> </a:t>
            </a:r>
            <a:r>
              <a:rPr lang="en-US" sz="2000" dirty="0" err="1" smtClean="0"/>
              <a:t>rubra</a:t>
            </a:r>
            <a:r>
              <a:rPr lang="en-US" sz="2000" dirty="0" smtClean="0"/>
              <a:t> </a:t>
            </a:r>
            <a:r>
              <a:rPr lang="en-US" sz="2000" dirty="0" err="1" smtClean="0"/>
              <a:t>pilaris</a:t>
            </a:r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828801"/>
            <a:ext cx="3200400" cy="26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s://www.aarphealthcare.com/images/adam/big/24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2914650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63246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sz="3900" b="1" dirty="0" err="1" smtClean="0"/>
              <a:t>Scarlitiniform</a:t>
            </a:r>
            <a:r>
              <a:rPr lang="en-US" sz="3900" b="1" dirty="0" smtClean="0"/>
              <a:t> </a:t>
            </a:r>
          </a:p>
          <a:p>
            <a:r>
              <a:rPr lang="en-US" dirty="0" smtClean="0"/>
              <a:t>innumerable small red papules that are widely and diffusely distributed.</a:t>
            </a:r>
          </a:p>
          <a:p>
            <a:endParaRPr lang="en-US" dirty="0" smtClean="0"/>
          </a:p>
          <a:p>
            <a:r>
              <a:rPr lang="en-US" sz="3900" b="1" dirty="0" err="1" smtClean="0"/>
              <a:t>Morbiliform</a:t>
            </a:r>
            <a:r>
              <a:rPr lang="en-US" sz="3900" b="1" dirty="0" smtClean="0"/>
              <a:t> </a:t>
            </a:r>
          </a:p>
          <a:p>
            <a:r>
              <a:rPr lang="en-US" dirty="0" smtClean="0"/>
              <a:t> like measles</a:t>
            </a:r>
          </a:p>
          <a:p>
            <a:r>
              <a:rPr lang="en-US" dirty="0" smtClean="0"/>
              <a:t>red macular lesions  usually 2-10 mm in diameter but may be confluent in places</a:t>
            </a:r>
            <a:endParaRPr lang="en-US" dirty="0"/>
          </a:p>
        </p:txBody>
      </p:sp>
      <p:pic>
        <p:nvPicPr>
          <p:cNvPr id="83970" name="Picture 2" descr="http://www.pediatrics.wisc.edu/education/derm/tutc/76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676400"/>
            <a:ext cx="3200400" cy="2400301"/>
          </a:xfrm>
          <a:prstGeom prst="rect">
            <a:avLst/>
          </a:prstGeom>
          <a:noFill/>
        </p:spPr>
      </p:pic>
      <p:pic>
        <p:nvPicPr>
          <p:cNvPr id="83972" name="Picture 4" descr="http://www.pediatrics.wisc.edu/education/derm/tutc/79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207196"/>
            <a:ext cx="1981200" cy="2650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1362075"/>
          </a:xfrm>
        </p:spPr>
        <p:txBody>
          <a:bodyPr>
            <a:normAutofit/>
          </a:bodyPr>
          <a:lstStyle/>
          <a:p>
            <a:r>
              <a:rPr lang="en-US" sz="7200" dirty="0" smtClean="0">
                <a:latin typeface="Monotype Corsiva" pitchFamily="66" charset="0"/>
              </a:rPr>
              <a:t>Primary lesions</a:t>
            </a:r>
            <a:endParaRPr lang="en-US" sz="7200" dirty="0">
              <a:latin typeface="Monotype Corsiva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Symmetrical- plaque type psoriasis</a:t>
            </a:r>
          </a:p>
          <a:p>
            <a:r>
              <a:rPr lang="en-US" dirty="0" smtClean="0"/>
              <a:t>Asymmetrical- </a:t>
            </a:r>
            <a:r>
              <a:rPr lang="en-US" dirty="0" err="1" smtClean="0"/>
              <a:t>tinea</a:t>
            </a:r>
            <a:endParaRPr lang="en-US" dirty="0" smtClean="0"/>
          </a:p>
          <a:p>
            <a:r>
              <a:rPr lang="en-US" dirty="0" err="1" smtClean="0"/>
              <a:t>Localised</a:t>
            </a:r>
            <a:r>
              <a:rPr lang="en-US" dirty="0" smtClean="0"/>
              <a:t> - cellulitis</a:t>
            </a:r>
          </a:p>
          <a:p>
            <a:r>
              <a:rPr lang="en-US" dirty="0" err="1" smtClean="0"/>
              <a:t>Generalised</a:t>
            </a:r>
            <a:r>
              <a:rPr lang="en-US" dirty="0" smtClean="0"/>
              <a:t>- drug eruptions</a:t>
            </a:r>
          </a:p>
          <a:p>
            <a:r>
              <a:rPr lang="en-US" dirty="0" smtClean="0"/>
              <a:t>Universal- alopecia </a:t>
            </a:r>
            <a:r>
              <a:rPr lang="en-US" dirty="0" err="1" smtClean="0"/>
              <a:t>universalis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54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  <a:latin typeface="Arial Rounded MT Bold" pitchFamily="34" charset="0"/>
              </a:rPr>
              <a:t>   </a:t>
            </a:r>
            <a:r>
              <a:rPr lang="en-US" dirty="0" smtClean="0">
                <a:latin typeface="Arial Rounded MT Bold" pitchFamily="34" charset="0"/>
              </a:rPr>
              <a:t>SIZE OF LESION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Arial Rounded MT Bold" pitchFamily="34" charset="0"/>
              </a:rPr>
              <a:t>Punctate</a:t>
            </a:r>
            <a:r>
              <a:rPr lang="en-US" dirty="0" smtClean="0">
                <a:latin typeface="Arial Rounded MT Bold" pitchFamily="34" charset="0"/>
              </a:rPr>
              <a:t>  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dot or point size</a:t>
            </a:r>
            <a:endParaRPr lang="en-US" dirty="0" smtClean="0">
              <a:latin typeface="Arial Rounded MT Bold" pitchFamily="34" charset="0"/>
            </a:endParaRPr>
          </a:p>
          <a:p>
            <a:r>
              <a:rPr lang="en-US" dirty="0" err="1" smtClean="0">
                <a:latin typeface="Arial Rounded MT Bold" pitchFamily="34" charset="0"/>
              </a:rPr>
              <a:t>Miliary</a:t>
            </a:r>
            <a:r>
              <a:rPr lang="en-US" dirty="0" smtClean="0">
                <a:latin typeface="Arial Rounded MT Bold" pitchFamily="34" charset="0"/>
              </a:rPr>
              <a:t>       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size of a millet</a:t>
            </a:r>
            <a:endParaRPr lang="en-US" dirty="0" smtClean="0">
              <a:latin typeface="Arial Rounded MT Bold" pitchFamily="34" charset="0"/>
            </a:endParaRPr>
          </a:p>
          <a:p>
            <a:r>
              <a:rPr lang="en-US" dirty="0" err="1" smtClean="0">
                <a:latin typeface="Arial Rounded MT Bold" pitchFamily="34" charset="0"/>
              </a:rPr>
              <a:t>Guttate</a:t>
            </a:r>
            <a:r>
              <a:rPr lang="en-US" dirty="0" smtClean="0">
                <a:latin typeface="Arial Rounded MT Bold" pitchFamily="34" charset="0"/>
              </a:rPr>
              <a:t>     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size of a drop of water</a:t>
            </a:r>
            <a:endParaRPr lang="en-US" dirty="0" smtClean="0">
              <a:latin typeface="Arial Rounded MT Bold" pitchFamily="34" charset="0"/>
            </a:endParaRPr>
          </a:p>
          <a:p>
            <a:r>
              <a:rPr lang="en-US" dirty="0" err="1" smtClean="0">
                <a:latin typeface="Arial Rounded MT Bold" pitchFamily="34" charset="0"/>
              </a:rPr>
              <a:t>Lenticular</a:t>
            </a:r>
            <a:r>
              <a:rPr lang="en-US" dirty="0" smtClean="0">
                <a:latin typeface="Arial Rounded MT Bold" pitchFamily="34" charset="0"/>
              </a:rPr>
              <a:t>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size of a small pea or bean</a:t>
            </a:r>
            <a:endParaRPr lang="en-US" dirty="0" smtClean="0">
              <a:latin typeface="Arial Rounded MT Bold" pitchFamily="34" charset="0"/>
            </a:endParaRPr>
          </a:p>
          <a:p>
            <a:r>
              <a:rPr lang="en-US" dirty="0" smtClean="0">
                <a:latin typeface="Arial Rounded MT Bold" pitchFamily="34" charset="0"/>
              </a:rPr>
              <a:t>Nummular: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size of a small coin</a:t>
            </a:r>
            <a:endParaRPr lang="en-US" dirty="0" smtClean="0">
              <a:latin typeface="Arial Rounded MT Bold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73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latin typeface="Monotype Corsiva" pitchFamily="66" charset="0"/>
              </a:rPr>
              <a:t>Distribution of  lesions</a:t>
            </a:r>
            <a:endParaRPr lang="en-US" sz="6000" b="1" dirty="0">
              <a:latin typeface="Monotype Corsiva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Distribution of lesions</a:t>
            </a:r>
            <a:endParaRPr lang="en-US" b="1" dirty="0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200"/>
            <a:ext cx="1371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76350" y="62717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Flexural areas            sun exposed areas          sun protected areas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034436"/>
            <a:ext cx="12287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148736"/>
            <a:ext cx="1181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Distribution of lesions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133600"/>
            <a:ext cx="120015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133600"/>
            <a:ext cx="1143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33600" y="62484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Acral</a:t>
            </a:r>
            <a:r>
              <a:rPr lang="en-US" b="1" dirty="0" smtClean="0"/>
              <a:t> areas                                            p. </a:t>
            </a:r>
            <a:r>
              <a:rPr lang="en-US" b="1" dirty="0" err="1" smtClean="0"/>
              <a:t>rosea</a:t>
            </a:r>
            <a:r>
              <a:rPr lang="en-US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52600"/>
            <a:ext cx="274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438400" y="61722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Blaschkoid</a:t>
            </a:r>
            <a:r>
              <a:rPr lang="en-US" b="1" dirty="0" smtClean="0"/>
              <a:t>                                          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752600"/>
            <a:ext cx="283028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32004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0" y="5943600"/>
            <a:ext cx="3743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Dermatomal</a:t>
            </a:r>
            <a:r>
              <a:rPr lang="en-US" b="1" dirty="0" smtClean="0"/>
              <a:t>                                             </a:t>
            </a:r>
          </a:p>
        </p:txBody>
      </p:sp>
      <p:pic>
        <p:nvPicPr>
          <p:cNvPr id="92162" name="Picture 2" descr="http://www.humenhealth.com/wp-content/uploads/2011/07/Shingles-Herpes-zoste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3810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smtClean="0"/>
              <a:t>THANKS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xmlns="" val="100896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457200"/>
            <a:ext cx="6248400" cy="1143000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MACULE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4876800" cy="4800600"/>
          </a:xfrm>
        </p:spPr>
        <p:txBody>
          <a:bodyPr>
            <a:noAutofit/>
          </a:bodyPr>
          <a:lstStyle/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r>
              <a:rPr lang="en-US" b="1" dirty="0" smtClean="0"/>
              <a:t>A circumscribed alteration in the </a:t>
            </a:r>
            <a:r>
              <a:rPr lang="en-US" b="1" dirty="0" err="1" smtClean="0"/>
              <a:t>colour</a:t>
            </a:r>
            <a:r>
              <a:rPr lang="en-US" b="1" dirty="0" smtClean="0"/>
              <a:t> of the skin without elevation or depression of the surface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r>
              <a:rPr lang="en-US" sz="2000" dirty="0" smtClean="0"/>
              <a:t>No change in texture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r>
              <a:rPr lang="en-US" sz="2000" dirty="0" smtClean="0"/>
              <a:t>Can not be palpated</a:t>
            </a:r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r>
              <a:rPr lang="en-US" sz="2000" dirty="0" smtClean="0"/>
              <a:t>Types:</a:t>
            </a:r>
          </a:p>
          <a:p>
            <a:pPr marL="457200" lvl="1" indent="0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sz="2000" dirty="0" smtClean="0"/>
              <a:t>     </a:t>
            </a:r>
            <a:r>
              <a:rPr lang="en-US" sz="2000" dirty="0" err="1" smtClean="0"/>
              <a:t>Hyperpigmented</a:t>
            </a:r>
            <a:endParaRPr lang="en-US" sz="2000" dirty="0" smtClean="0"/>
          </a:p>
          <a:p>
            <a:pPr marL="457200" lvl="1" indent="0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sz="2000" dirty="0" smtClean="0"/>
              <a:t>     </a:t>
            </a:r>
            <a:r>
              <a:rPr lang="en-US" sz="2000" dirty="0" err="1" smtClean="0"/>
              <a:t>Hypopigmented</a:t>
            </a:r>
            <a:endParaRPr lang="en-US" sz="2000" dirty="0" smtClean="0"/>
          </a:p>
          <a:p>
            <a:pPr marL="457200" lvl="1" indent="0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sz="2000" dirty="0" smtClean="0"/>
              <a:t>     Erythematous</a:t>
            </a:r>
          </a:p>
          <a:p>
            <a:pPr marL="457200" lvl="1" indent="0">
              <a:buClr>
                <a:schemeClr val="bg2">
                  <a:lumMod val="10000"/>
                </a:schemeClr>
              </a:buClr>
              <a:buSzPct val="98000"/>
              <a:buNone/>
            </a:pPr>
            <a:r>
              <a:rPr lang="en-US" sz="2000" dirty="0" smtClean="0"/>
              <a:t>     </a:t>
            </a:r>
            <a:r>
              <a:rPr lang="en-US" sz="2000" dirty="0" err="1" smtClean="0"/>
              <a:t>Purpuric</a:t>
            </a:r>
            <a:endParaRPr lang="en-US" sz="2000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endParaRPr lang="en-US" sz="2400" dirty="0" smtClean="0"/>
          </a:p>
          <a:p>
            <a:pPr lvl="1">
              <a:buClr>
                <a:schemeClr val="bg2">
                  <a:lumMod val="10000"/>
                </a:schemeClr>
              </a:buClr>
              <a:buSzPct val="98000"/>
              <a:buFont typeface="Wingdings" pitchFamily="2" charset="2"/>
              <a:buChar char="§"/>
            </a:pPr>
            <a:endParaRPr lang="en-US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1027" name="Picture 3" descr="C:\Documents and Settings\khushman\Desktop\images\Mac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267200"/>
            <a:ext cx="7696200" cy="10207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b="1" dirty="0"/>
              <a:t>PATCH</a:t>
            </a:r>
            <a:r>
              <a:rPr lang="en-US" sz="2400" b="1" dirty="0">
                <a:sym typeface="Wingdings" pitchFamily="2" charset="2"/>
              </a:rPr>
              <a:t> Macule &gt;1cm.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4256087" cy="293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36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2107</TotalTime>
  <Words>1465</Words>
  <Application>Microsoft Office PowerPoint</Application>
  <PresentationFormat>On-screen Show (4:3)</PresentationFormat>
  <Paragraphs>380</Paragraphs>
  <Slides>77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Basic lesions of skin</vt:lpstr>
      <vt:lpstr>Slide 2</vt:lpstr>
      <vt:lpstr>Slide 3</vt:lpstr>
      <vt:lpstr>CLASSIFICATION</vt:lpstr>
      <vt:lpstr>Secondary lesions</vt:lpstr>
      <vt:lpstr>SPECIAL SKIN LESIONS</vt:lpstr>
      <vt:lpstr>Primary lesions</vt:lpstr>
      <vt:lpstr>MACULE</vt:lpstr>
      <vt:lpstr>Slide 9</vt:lpstr>
      <vt:lpstr>Slide 10</vt:lpstr>
      <vt:lpstr>PAPULE</vt:lpstr>
      <vt:lpstr>SURFACE CONTOUR OF PAPULES</vt:lpstr>
      <vt:lpstr>Slide 13</vt:lpstr>
      <vt:lpstr>Slide 14</vt:lpstr>
      <vt:lpstr>Slide 15</vt:lpstr>
      <vt:lpstr>NODULE</vt:lpstr>
      <vt:lpstr>Slide 17</vt:lpstr>
      <vt:lpstr>PLAQUE</vt:lpstr>
      <vt:lpstr>Types of plaques</vt:lpstr>
      <vt:lpstr>Slide 20</vt:lpstr>
      <vt:lpstr>WHEAL</vt:lpstr>
      <vt:lpstr>Slide 22</vt:lpstr>
      <vt:lpstr>Slide 23</vt:lpstr>
      <vt:lpstr>ANGIOEDEMA</vt:lpstr>
      <vt:lpstr>                 VESICLE &amp; BULLAE </vt:lpstr>
      <vt:lpstr>LEVELS OF CLEAVAGE</vt:lpstr>
      <vt:lpstr>Slide 27</vt:lpstr>
      <vt:lpstr>Slide 28</vt:lpstr>
      <vt:lpstr>PUSTULE</vt:lpstr>
      <vt:lpstr>Slide 30</vt:lpstr>
      <vt:lpstr>SECONDARY  LESIONS</vt:lpstr>
      <vt:lpstr>SCALE</vt:lpstr>
      <vt:lpstr>Types of scales</vt:lpstr>
      <vt:lpstr>Slide 34</vt:lpstr>
      <vt:lpstr>Slide 35</vt:lpstr>
      <vt:lpstr>Slide 36</vt:lpstr>
      <vt:lpstr>CRUSTS</vt:lpstr>
      <vt:lpstr>EXCORIATIONS</vt:lpstr>
      <vt:lpstr>EROSION</vt:lpstr>
      <vt:lpstr>ULCER</vt:lpstr>
      <vt:lpstr>SCAR</vt:lpstr>
      <vt:lpstr>CRIBRIFORM SCARS</vt:lpstr>
      <vt:lpstr>Hypertrophic scars </vt:lpstr>
      <vt:lpstr>keloid</vt:lpstr>
      <vt:lpstr>ATROPHY</vt:lpstr>
      <vt:lpstr>Special lesions</vt:lpstr>
      <vt:lpstr>BURROW</vt:lpstr>
      <vt:lpstr>COMEDONE</vt:lpstr>
      <vt:lpstr>CYST/ ABSCESS</vt:lpstr>
      <vt:lpstr>Petechiae/ ecchymosis</vt:lpstr>
      <vt:lpstr>TELANGIECTASIA</vt:lpstr>
      <vt:lpstr>LICHENIFICATION</vt:lpstr>
      <vt:lpstr>SCLEROSIS</vt:lpstr>
      <vt:lpstr>MILIA</vt:lpstr>
      <vt:lpstr>         Shapes of skin lesions</vt:lpstr>
      <vt:lpstr>Slide 56</vt:lpstr>
      <vt:lpstr>Annular lesions</vt:lpstr>
      <vt:lpstr>Nummular or discoid </vt:lpstr>
      <vt:lpstr>POLYCYCLIC</vt:lpstr>
      <vt:lpstr>ARCUATE</vt:lpstr>
      <vt:lpstr>LINEAR</vt:lpstr>
      <vt:lpstr>RETICULAR</vt:lpstr>
      <vt:lpstr>SERPIGINOUS</vt:lpstr>
      <vt:lpstr>Target lesions/bull’s eye lesion</vt:lpstr>
      <vt:lpstr>WHORLED</vt:lpstr>
      <vt:lpstr>PATTERNS OF LESIONS</vt:lpstr>
      <vt:lpstr>Slide 67</vt:lpstr>
      <vt:lpstr>Slide 68</vt:lpstr>
      <vt:lpstr>Slide 69</vt:lpstr>
      <vt:lpstr>Slide 70</vt:lpstr>
      <vt:lpstr>   SIZE OF LESION </vt:lpstr>
      <vt:lpstr>Distribution of  lesions</vt:lpstr>
      <vt:lpstr>Distribution of lesions</vt:lpstr>
      <vt:lpstr>Distribution of lesions</vt:lpstr>
      <vt:lpstr>Slide 75</vt:lpstr>
      <vt:lpstr>Slide 76</vt:lpstr>
      <vt:lpstr>Slide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lesions of skin</dc:title>
  <dc:creator>aman</dc:creator>
  <cp:lastModifiedBy>A</cp:lastModifiedBy>
  <cp:revision>142</cp:revision>
  <dcterms:created xsi:type="dcterms:W3CDTF">2011-08-17T16:52:38Z</dcterms:created>
  <dcterms:modified xsi:type="dcterms:W3CDTF">2021-03-24T11:21:35Z</dcterms:modified>
</cp:coreProperties>
</file>